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7795-94D8-4180-ACAE-33690F2CB88D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2C01-82B4-4332-AD58-D72C353C7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Whole-brain cerebral blood flow maps for the placebo and LSD conditions, plus the difference map (cluster-corrected,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0.05;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15).</a:t>
            </a:r>
          </a:p>
        </p:txBody>
      </p:sp>
    </p:spTree>
    <p:extLst>
      <p:ext uri="{BB962C8B-B14F-4D97-AF65-F5344CB8AC3E}">
        <p14:creationId xmlns:p14="http://schemas.microsoft.com/office/powerpoint/2010/main" val="2561602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Significant between-condition differences (orange = increases) in RSFC between the V1 seed region (purple) and the rest of the brain. Unthresholded maps can be viewed here: neurovault.org/collections/FBVSAVDQ/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15).</a:t>
            </a:r>
          </a:p>
        </p:txBody>
      </p:sp>
    </p:spTree>
    <p:extLst>
      <p:ext uri="{BB962C8B-B14F-4D97-AF65-F5344CB8AC3E}">
        <p14:creationId xmlns:p14="http://schemas.microsoft.com/office/powerpoint/2010/main" val="362774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Significant between-condition differences in RSFC between the PH seed and the rest of the brain (orange = increases; blue = decreases). Unthresholded maps can be viewed here: neurovault.org/collections/FBVSAVDQ/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15).</a:t>
            </a:r>
          </a:p>
        </p:txBody>
      </p:sp>
    </p:spTree>
    <p:extLst>
      <p:ext uri="{BB962C8B-B14F-4D97-AF65-F5344CB8AC3E}">
        <p14:creationId xmlns:p14="http://schemas.microsoft.com/office/powerpoint/2010/main" val="368016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Mean percentage differences (+SEM) in CBF (red), integrity (blue), and signal variance (green) in 12 different RSNs under LSD relative to placebo (red asterisks indicate statistical significance, *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0.05; **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0.01, Bonferroni corrected).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Differences in between-RSN RSFC or RSN “segregation” under LSD vs placebo. Each square in the matrix represents the strength of functional connectivity (positive = red, negative = blue) between a pair of different RSNs (parameter estimate values). The matrix on the far right displays the between-condition differences in covariance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values): red = reduced segregation and blue = increased segregation under LSD. White asterisks represent significant differences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0.05, FDR corrected;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15).</a:t>
            </a:r>
          </a:p>
        </p:txBody>
      </p:sp>
    </p:spTree>
    <p:extLst>
      <p:ext uri="{BB962C8B-B14F-4D97-AF65-F5344CB8AC3E}">
        <p14:creationId xmlns:p14="http://schemas.microsoft.com/office/powerpoint/2010/main" val="416152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MEG results.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Statistical analysis of planar gradiometer-configured MEG data comparing LSD with placebo in the eyes-closed condition. Blue indicates less power under LSD. Units are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-statistics. Significant sensor clusters are marked such that stars correspond to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0.01 and crosses to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&lt; 0.05 (corrected). Source localization results are also displayed.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Significant correlations between changes (decreases) in oscillatory power and subjective phenomena.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) Power spectra for the significant sensor cluster in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(simple hallucinations), with placebo data plotted in blue and LSD in red (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= 14).</a:t>
            </a:r>
          </a:p>
        </p:txBody>
      </p:sp>
    </p:spTree>
    <p:extLst>
      <p:ext uri="{BB962C8B-B14F-4D97-AF65-F5344CB8AC3E}">
        <p14:creationId xmlns:p14="http://schemas.microsoft.com/office/powerpoint/2010/main" val="26383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1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5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6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8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2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1278-CDB8-4366-9CE4-BFD3F52027F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3AA9-3A7D-463F-B3F9-8C344E23D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Neural correlates of the LSD experience revealed by multimodal neuroimaging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Carhart</a:t>
            </a:r>
            <a:r>
              <a:rPr lang="en-GB" dirty="0" smtClean="0"/>
              <a:t>-Harris,…, Nutt, PNAS,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Significant between-condition differences (orange = increases) in RSFC between the V1 seed region (purple) and the rest of the brain.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1" y="5943505"/>
            <a:ext cx="9107516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91" y="979304"/>
            <a:ext cx="36277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84291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Robin L. Carhart-Harris et al. PNAS 2016;113:4853-4858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437386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Significant between-condition differences in RSFC between the PH seed and the rest of the brain (orange = increases; blue = decreases).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1" y="5943505"/>
            <a:ext cx="9107516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90" y="979304"/>
            <a:ext cx="3655104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69890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Robin L. Carhart-Harris et al. PNAS 2016;113:4853-4858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008173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(A) Mean percentage differences (+SEM) in CBF (red), integrity (blue), and signal variance (green) in 12 different RSNs under LSD relative to placebo (red asterisks indicate statistical significance, *P &lt; 0.05; **P &lt; 0.01, Bonferroni corrected).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1" y="5943505"/>
            <a:ext cx="9107516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36" y="979304"/>
            <a:ext cx="352549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36137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Robin L. Carhart-Harris et al. PNAS 2016;113:4853-4858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039" y="1816743"/>
            <a:ext cx="2297514" cy="17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MEG results.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1" y="5943505"/>
            <a:ext cx="9107516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68" y="979304"/>
            <a:ext cx="3299386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48468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Robin L. Carhart-Harris et al. PNAS 2016;113:4853-4858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65756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predicting magnitude of visual hallucinations</a:t>
            </a:r>
          </a:p>
          <a:p>
            <a:pPr lvl="1"/>
            <a:r>
              <a:rPr lang="en-GB" dirty="0" smtClean="0"/>
              <a:t>increased V1 CBF &amp; RSFC</a:t>
            </a:r>
          </a:p>
          <a:p>
            <a:pPr lvl="1"/>
            <a:r>
              <a:rPr lang="en-GB" dirty="0" smtClean="0"/>
              <a:t>decreased alpha power</a:t>
            </a:r>
          </a:p>
          <a:p>
            <a:pPr lvl="1"/>
            <a:endParaRPr lang="en-GB" dirty="0"/>
          </a:p>
          <a:p>
            <a:r>
              <a:rPr lang="en-GB" dirty="0" smtClean="0"/>
              <a:t>predicting other changes in consciousness (ego-dissolution)</a:t>
            </a:r>
          </a:p>
          <a:p>
            <a:pPr lvl="1"/>
            <a:r>
              <a:rPr lang="en-GB" dirty="0" smtClean="0"/>
              <a:t>decreased PH RSFC</a:t>
            </a:r>
          </a:p>
          <a:p>
            <a:pPr lvl="1"/>
            <a:r>
              <a:rPr lang="en-GB" dirty="0" smtClean="0"/>
              <a:t>decreased DMN ‘integrity’</a:t>
            </a:r>
          </a:p>
          <a:p>
            <a:pPr lvl="1"/>
            <a:r>
              <a:rPr lang="en-GB" dirty="0" smtClean="0"/>
              <a:t>decreased alpha and delta power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687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causal mechanisms</a:t>
            </a:r>
          </a:p>
          <a:p>
            <a:pPr lvl="1"/>
            <a:r>
              <a:rPr lang="en-GB" dirty="0" smtClean="0"/>
              <a:t>e.g., idea that cortical alpha has a general inhibitory function, gating information by suppressing activity in task-irrelevant regions</a:t>
            </a:r>
          </a:p>
          <a:p>
            <a:pPr lvl="1"/>
            <a:endParaRPr lang="en-GB" dirty="0"/>
          </a:p>
          <a:p>
            <a:r>
              <a:rPr lang="en-GB" dirty="0" smtClean="0"/>
              <a:t>implications for ‘endogenous’ psychosis (e.g., in schizophrenia)</a:t>
            </a:r>
          </a:p>
          <a:p>
            <a:endParaRPr lang="en-GB" dirty="0"/>
          </a:p>
          <a:p>
            <a:r>
              <a:rPr lang="en-GB" dirty="0" smtClean="0"/>
              <a:t>relevance for therapeutic potential of psychedelics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958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‘first modern neuroimaging study of LSD’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74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8" y="59634"/>
            <a:ext cx="9285402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16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LSD</a:t>
            </a:r>
          </a:p>
          <a:p>
            <a:pPr lvl="1"/>
            <a:r>
              <a:rPr lang="en-GB" dirty="0" smtClean="0"/>
              <a:t>‘psychedelic’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(cf. ‘psychoactive’; e.g., stimulants, depressants,…)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erotonergic (5-HT2A agonist; also psilocybin=‘magic mushrooms’)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haracteristic phenomenology</a:t>
            </a:r>
          </a:p>
          <a:p>
            <a:pPr lvl="2"/>
            <a:r>
              <a:rPr lang="en-GB" dirty="0" smtClean="0"/>
              <a:t>visual hallucinations</a:t>
            </a:r>
          </a:p>
          <a:p>
            <a:pPr lvl="2"/>
            <a:r>
              <a:rPr lang="en-GB" dirty="0" smtClean="0"/>
              <a:t>other perceptual/cognitive changes</a:t>
            </a:r>
          </a:p>
          <a:p>
            <a:pPr lvl="1"/>
            <a:endParaRPr lang="en-GB" dirty="0"/>
          </a:p>
          <a:p>
            <a:r>
              <a:rPr lang="en-GB" dirty="0" smtClean="0"/>
              <a:t>History</a:t>
            </a:r>
          </a:p>
          <a:p>
            <a:pPr lvl="1"/>
            <a:r>
              <a:rPr lang="en-GB" dirty="0" smtClean="0"/>
              <a:t>1938: synthesized by Hoffman, researching </a:t>
            </a:r>
            <a:r>
              <a:rPr lang="en-GB" dirty="0" err="1" smtClean="0"/>
              <a:t>ergoline</a:t>
            </a:r>
            <a:r>
              <a:rPr lang="en-GB" dirty="0" smtClean="0"/>
              <a:t> derivatives (ergot)</a:t>
            </a:r>
          </a:p>
          <a:p>
            <a:pPr lvl="1"/>
            <a:r>
              <a:rPr lang="en-GB" dirty="0" smtClean="0"/>
              <a:t>1943: Hoffman accidentally discovers its psychedelic properties</a:t>
            </a:r>
          </a:p>
          <a:p>
            <a:pPr lvl="1"/>
            <a:r>
              <a:rPr lang="en-GB" dirty="0" smtClean="0"/>
              <a:t>1947: Sandoz Lab introduces LSD as psychiatric drug</a:t>
            </a:r>
          </a:p>
          <a:p>
            <a:pPr lvl="1"/>
            <a:r>
              <a:rPr lang="en-GB" dirty="0" smtClean="0"/>
              <a:t>1950s: CIA research program (on ‘mind control’)</a:t>
            </a:r>
          </a:p>
          <a:p>
            <a:pPr lvl="1"/>
            <a:r>
              <a:rPr lang="en-GB" dirty="0" smtClean="0"/>
              <a:t>1960s: counterculture and ‘consciousness expansion’</a:t>
            </a:r>
          </a:p>
        </p:txBody>
      </p:sp>
    </p:spTree>
    <p:extLst>
      <p:ext uri="{BB962C8B-B14F-4D97-AF65-F5344CB8AC3E}">
        <p14:creationId xmlns:p14="http://schemas.microsoft.com/office/powerpoint/2010/main" val="593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61" y="0"/>
            <a:ext cx="3786359" cy="7200000"/>
          </a:xfrm>
        </p:spPr>
      </p:pic>
    </p:spTree>
    <p:extLst>
      <p:ext uri="{BB962C8B-B14F-4D97-AF65-F5344CB8AC3E}">
        <p14:creationId xmlns:p14="http://schemas.microsoft.com/office/powerpoint/2010/main" val="41893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 healthy volunteers, 2 sessions each (LSD vs. placebo)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Session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scanning during ‘resting state’ (eyes closed, task-free)</a:t>
            </a:r>
          </a:p>
          <a:p>
            <a:pPr lvl="2"/>
            <a:r>
              <a:rPr lang="en-GB" dirty="0" smtClean="0"/>
              <a:t>fMRI (135 </a:t>
            </a:r>
            <a:r>
              <a:rPr lang="en-GB" dirty="0" err="1" smtClean="0"/>
              <a:t>mins</a:t>
            </a:r>
            <a:r>
              <a:rPr lang="en-GB" dirty="0" smtClean="0"/>
              <a:t> post-infusion)</a:t>
            </a:r>
          </a:p>
          <a:p>
            <a:pPr lvl="2"/>
            <a:r>
              <a:rPr lang="en-GB" dirty="0" smtClean="0"/>
              <a:t>MEG (225 </a:t>
            </a:r>
            <a:r>
              <a:rPr lang="en-GB" dirty="0" err="1" smtClean="0"/>
              <a:t>mins</a:t>
            </a:r>
            <a:r>
              <a:rPr lang="en-GB" dirty="0" smtClean="0"/>
              <a:t> post-infusion)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questionnaires to measure subjective state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2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subjective experience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" y="1769037"/>
            <a:ext cx="7565738" cy="497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622" y="2646598"/>
            <a:ext cx="4381378" cy="29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Whole-brain cerebral blood flow maps for the placebo and LSD conditions, plus the difference map (cluster-corrected, P &lt; 0.05; n = 15).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1" y="5943505"/>
            <a:ext cx="9107516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48" y="979304"/>
            <a:ext cx="3689667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54047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Robin L. Carhart-Harris et al. PNAS 2016;113:4853-4858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©2016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1071506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b="1" dirty="0" smtClean="0"/>
              <a:t>‘seed-based RSFC’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‘resting state’ (RS) fMRI</a:t>
            </a:r>
          </a:p>
          <a:p>
            <a:pPr lvl="1"/>
            <a:r>
              <a:rPr lang="en-GB" dirty="0" smtClean="0"/>
              <a:t>‘evaluate regional interactions that occur when a subject is not performing an explicit task’</a:t>
            </a:r>
          </a:p>
          <a:p>
            <a:endParaRPr lang="en-GB" dirty="0"/>
          </a:p>
          <a:p>
            <a:r>
              <a:rPr lang="en-GB" dirty="0" smtClean="0"/>
              <a:t>‘functional connectivity’ (FC)</a:t>
            </a:r>
          </a:p>
          <a:p>
            <a:pPr lvl="1"/>
            <a:r>
              <a:rPr lang="en-GB" dirty="0" smtClean="0"/>
              <a:t>‘statistical dependence between two or more anatomically distinct time series’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(resting state networks (RSNs): e.g., the ‘default-mode network’)</a:t>
            </a:r>
          </a:p>
          <a:p>
            <a:pPr lvl="1"/>
            <a:endParaRPr lang="en-GB" dirty="0"/>
          </a:p>
          <a:p>
            <a:r>
              <a:rPr lang="en-GB" dirty="0" smtClean="0"/>
              <a:t>‘seed-based analysis’</a:t>
            </a:r>
          </a:p>
          <a:p>
            <a:pPr lvl="1"/>
            <a:r>
              <a:rPr lang="en-GB" dirty="0" smtClean="0"/>
              <a:t>regress the time-course of one region over the entire brain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33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802</Words>
  <Application>Microsoft Office PowerPoint</Application>
  <PresentationFormat>Widescreen</PresentationFormat>
  <Paragraphs>78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msgothic</vt:lpstr>
      <vt:lpstr>Wingdings</vt:lpstr>
      <vt:lpstr>Office Theme</vt:lpstr>
      <vt:lpstr>Neural correlates of the LSD experience revealed by multimodal neuroimaging</vt:lpstr>
      <vt:lpstr>Significance</vt:lpstr>
      <vt:lpstr>PowerPoint Presentation</vt:lpstr>
      <vt:lpstr>Background</vt:lpstr>
      <vt:lpstr>PowerPoint Presentation</vt:lpstr>
      <vt:lpstr>Methods</vt:lpstr>
      <vt:lpstr>Results: subjective experience</vt:lpstr>
      <vt:lpstr>PowerPoint Presentation</vt:lpstr>
      <vt:lpstr>‘seed-based RSFC’</vt:lpstr>
      <vt:lpstr>PowerPoint Presentation</vt:lpstr>
      <vt:lpstr>PowerPoint Presentation</vt:lpstr>
      <vt:lpstr>PowerPoint Presentation</vt:lpstr>
      <vt:lpstr>PowerPoint Presentation</vt:lpstr>
      <vt:lpstr>Summary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correlates of the LSD experience revealed by multimodal neuroimaging</dc:title>
  <dc:creator>Kevin</dc:creator>
  <cp:lastModifiedBy>Kevin</cp:lastModifiedBy>
  <cp:revision>36</cp:revision>
  <dcterms:created xsi:type="dcterms:W3CDTF">2017-01-09T18:00:06Z</dcterms:created>
  <dcterms:modified xsi:type="dcterms:W3CDTF">2017-01-10T15:10:57Z</dcterms:modified>
</cp:coreProperties>
</file>