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70" r:id="rId3"/>
    <p:sldId id="257" r:id="rId4"/>
    <p:sldId id="259" r:id="rId5"/>
    <p:sldId id="260" r:id="rId6"/>
    <p:sldId id="272" r:id="rId7"/>
    <p:sldId id="261" r:id="rId8"/>
    <p:sldId id="263" r:id="rId9"/>
    <p:sldId id="264" r:id="rId10"/>
    <p:sldId id="265" r:id="rId11"/>
    <p:sldId id="266" r:id="rId12"/>
    <p:sldId id="268" r:id="rId13"/>
    <p:sldId id="267" r:id="rId14"/>
    <p:sldId id="274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AEA44F-4C6A-4DBD-8119-B8F3FDE3B7AE}" type="datetimeFigureOut">
              <a:rPr lang="en-GB" smtClean="0"/>
              <a:t>14/01/2015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600C0-36B5-4FFE-ADDD-1C8302EA327D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600C0-36B5-4FFE-ADDD-1C8302EA327D}" type="slidenum">
              <a:rPr lang="en-GB" smtClean="0"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600C0-36B5-4FFE-ADDD-1C8302EA327D}" type="slidenum">
              <a:rPr lang="en-GB" smtClean="0"/>
              <a:t>8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15D36-8F22-49F6-882C-6B12F1C53FCB}" type="datetimeFigureOut">
              <a:rPr lang="en-GB" smtClean="0"/>
              <a:t>14/01/2015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8192C5FF-FC6A-4BDD-9458-906B16D84F4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15D36-8F22-49F6-882C-6B12F1C53FCB}" type="datetimeFigureOut">
              <a:rPr lang="en-GB" smtClean="0"/>
              <a:t>14/01/2015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2C5FF-FC6A-4BDD-9458-906B16D84F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15D36-8F22-49F6-882C-6B12F1C53FCB}" type="datetimeFigureOut">
              <a:rPr lang="en-GB" smtClean="0"/>
              <a:t>14/01/2015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2C5FF-FC6A-4BDD-9458-906B16D84F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15D36-8F22-49F6-882C-6B12F1C53FCB}" type="datetimeFigureOut">
              <a:rPr lang="en-GB" smtClean="0"/>
              <a:t>14/01/2015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2C5FF-FC6A-4BDD-9458-906B16D84F4B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15D36-8F22-49F6-882C-6B12F1C53FCB}" type="datetimeFigureOut">
              <a:rPr lang="en-GB" smtClean="0"/>
              <a:t>14/01/2015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192C5FF-FC6A-4BDD-9458-906B16D84F4B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15D36-8F22-49F6-882C-6B12F1C53FCB}" type="datetimeFigureOut">
              <a:rPr lang="en-GB" smtClean="0"/>
              <a:t>14/01/2015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2C5FF-FC6A-4BDD-9458-906B16D84F4B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15D36-8F22-49F6-882C-6B12F1C53FCB}" type="datetimeFigureOut">
              <a:rPr lang="en-GB" smtClean="0"/>
              <a:t>14/01/2015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2C5FF-FC6A-4BDD-9458-906B16D84F4B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15D36-8F22-49F6-882C-6B12F1C53FCB}" type="datetimeFigureOut">
              <a:rPr lang="en-GB" smtClean="0"/>
              <a:t>14/01/2015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2C5FF-FC6A-4BDD-9458-906B16D84F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15D36-8F22-49F6-882C-6B12F1C53FCB}" type="datetimeFigureOut">
              <a:rPr lang="en-GB" smtClean="0"/>
              <a:t>14/01/2015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2C5FF-FC6A-4BDD-9458-906B16D84F4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15D36-8F22-49F6-882C-6B12F1C53FCB}" type="datetimeFigureOut">
              <a:rPr lang="en-GB" smtClean="0"/>
              <a:t>14/01/2015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2C5FF-FC6A-4BDD-9458-906B16D84F4B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15D36-8F22-49F6-882C-6B12F1C53FCB}" type="datetimeFigureOut">
              <a:rPr lang="en-GB" smtClean="0"/>
              <a:t>14/01/2015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192C5FF-FC6A-4BDD-9458-906B16D84F4B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6D15D36-8F22-49F6-882C-6B12F1C53FCB}" type="datetimeFigureOut">
              <a:rPr lang="en-GB" smtClean="0"/>
              <a:t>14/01/2015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8192C5FF-FC6A-4BDD-9458-906B16D84F4B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Tea Talk, 15/1/15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Dopamine and schizophrenia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Regional specificity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“</a:t>
            </a:r>
            <a:r>
              <a:rPr lang="en-GB" dirty="0" err="1" smtClean="0"/>
              <a:t>Hypofrontality</a:t>
            </a:r>
            <a:r>
              <a:rPr lang="en-GB" dirty="0" smtClean="0"/>
              <a:t>”</a:t>
            </a:r>
          </a:p>
          <a:p>
            <a:pPr lvl="1"/>
            <a:r>
              <a:rPr lang="en-GB" dirty="0" smtClean="0"/>
              <a:t>PET studies showed reduced cerebral blood flow to frontal cortex, directly correlated with low CSF dopamine metabolite levels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Hypothesis: abnormally low PFC DA leads to excessive </a:t>
            </a:r>
            <a:r>
              <a:rPr lang="en-GB" dirty="0" err="1" smtClean="0"/>
              <a:t>subcortical</a:t>
            </a:r>
            <a:r>
              <a:rPr lang="en-GB" dirty="0" smtClean="0"/>
              <a:t> DA</a:t>
            </a:r>
          </a:p>
          <a:p>
            <a:pPr lvl="1"/>
            <a:r>
              <a:rPr lang="en-GB" dirty="0" smtClean="0"/>
              <a:t>lesions of DA terminals in PFC leads to increase DA and D2 density in striatum</a:t>
            </a:r>
          </a:p>
          <a:p>
            <a:pPr lvl="1"/>
            <a:r>
              <a:rPr lang="en-GB" dirty="0" smtClean="0"/>
              <a:t>DA agonists in PFC reduces DA metabolites in striatum</a:t>
            </a:r>
          </a:p>
          <a:p>
            <a:pPr lvl="1">
              <a:buNone/>
            </a:pPr>
            <a:endParaRPr lang="en-GB" dirty="0" smtClean="0"/>
          </a:p>
          <a:p>
            <a:r>
              <a:rPr lang="en-GB" dirty="0" smtClean="0"/>
              <a:t>frontal </a:t>
            </a:r>
            <a:r>
              <a:rPr lang="en-GB" dirty="0" err="1" smtClean="0"/>
              <a:t>hypodopaminergia</a:t>
            </a:r>
            <a:r>
              <a:rPr lang="en-GB" dirty="0" smtClean="0"/>
              <a:t> = negative symptoms</a:t>
            </a:r>
          </a:p>
          <a:p>
            <a:pPr>
              <a:buNone/>
            </a:pPr>
            <a:r>
              <a:rPr lang="en-GB" dirty="0"/>
              <a:t>	</a:t>
            </a:r>
            <a:r>
              <a:rPr lang="en-GB" dirty="0" err="1" smtClean="0"/>
              <a:t>striatal</a:t>
            </a:r>
            <a:r>
              <a:rPr lang="en-GB" dirty="0" smtClean="0"/>
              <a:t> </a:t>
            </a:r>
            <a:r>
              <a:rPr lang="en-GB" dirty="0" err="1" smtClean="0"/>
              <a:t>hyperdopaminergia</a:t>
            </a:r>
            <a:r>
              <a:rPr lang="en-GB" dirty="0" smtClean="0"/>
              <a:t> = positive symptoms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Dopamine hypothesis of schizophrenia: Version III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 smtClean="0"/>
              <a:t>Shortcomings of version II (Howe and </a:t>
            </a:r>
            <a:r>
              <a:rPr lang="en-GB" dirty="0" err="1" smtClean="0"/>
              <a:t>Kapur</a:t>
            </a:r>
            <a:r>
              <a:rPr lang="en-GB" dirty="0" smtClean="0"/>
              <a:t>, 2009)</a:t>
            </a:r>
          </a:p>
          <a:p>
            <a:pPr lvl="1"/>
            <a:r>
              <a:rPr lang="en-GB" dirty="0" smtClean="0"/>
              <a:t>little clear evidence of prefrontal </a:t>
            </a:r>
            <a:r>
              <a:rPr lang="en-GB" dirty="0" err="1" smtClean="0"/>
              <a:t>hypodopaminergia</a:t>
            </a:r>
            <a:r>
              <a:rPr lang="en-GB" dirty="0" smtClean="0"/>
              <a:t> has emerged</a:t>
            </a:r>
          </a:p>
          <a:p>
            <a:pPr lvl="1"/>
            <a:r>
              <a:rPr lang="en-GB" dirty="0" smtClean="0"/>
              <a:t>doesn’t address how dopamine </a:t>
            </a:r>
            <a:r>
              <a:rPr lang="en-GB" dirty="0" err="1" smtClean="0"/>
              <a:t>dysregulation</a:t>
            </a:r>
            <a:r>
              <a:rPr lang="en-GB" dirty="0" smtClean="0"/>
              <a:t> produces symptoms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Dopamine as the final common pathway to </a:t>
            </a:r>
            <a:r>
              <a:rPr lang="en-GB" i="1" dirty="0" smtClean="0"/>
              <a:t>psychosis</a:t>
            </a:r>
            <a:r>
              <a:rPr lang="en-GB" dirty="0" smtClean="0"/>
              <a:t>; the idea of </a:t>
            </a:r>
            <a:r>
              <a:rPr lang="en-GB" i="1" dirty="0" smtClean="0"/>
              <a:t>aberrant salience </a:t>
            </a:r>
            <a:r>
              <a:rPr lang="en-GB" dirty="0" smtClean="0"/>
              <a:t>(</a:t>
            </a:r>
            <a:r>
              <a:rPr lang="en-GB" dirty="0" err="1" smtClean="0"/>
              <a:t>Kapur</a:t>
            </a:r>
            <a:r>
              <a:rPr lang="en-GB" dirty="0" smtClean="0"/>
              <a:t>, 2003)</a:t>
            </a:r>
            <a:endParaRPr lang="en-GB" i="1" dirty="0" smtClean="0"/>
          </a:p>
          <a:p>
            <a:pPr lvl="1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‘Psychosis as a state of aberrant salience’ </a:t>
            </a:r>
            <a:r>
              <a:rPr lang="en-GB" sz="2700" dirty="0" smtClean="0"/>
              <a:t>(</a:t>
            </a:r>
            <a:r>
              <a:rPr lang="en-GB" sz="2700" dirty="0" err="1" smtClean="0"/>
              <a:t>Kapur</a:t>
            </a:r>
            <a:r>
              <a:rPr lang="en-GB" sz="2700" dirty="0" smtClean="0"/>
              <a:t>, 2003)</a:t>
            </a:r>
            <a:endParaRPr lang="en-GB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“The clinical hallmark of schizophrenia is psychosis”</a:t>
            </a:r>
          </a:p>
          <a:p>
            <a:r>
              <a:rPr lang="en-GB" dirty="0" smtClean="0"/>
              <a:t>“central role of DA is to mediate salience of environmental events and internal representations”</a:t>
            </a:r>
          </a:p>
          <a:p>
            <a:r>
              <a:rPr lang="en-GB" dirty="0" err="1" smtClean="0"/>
              <a:t>dysregulated</a:t>
            </a:r>
            <a:r>
              <a:rPr lang="en-GB" dirty="0" smtClean="0"/>
              <a:t>, </a:t>
            </a:r>
            <a:r>
              <a:rPr lang="en-GB" dirty="0" err="1" smtClean="0"/>
              <a:t>hyperdopaminergic</a:t>
            </a:r>
            <a:r>
              <a:rPr lang="en-GB" dirty="0" smtClean="0"/>
              <a:t> state leads to aberrant attribution of salience to aspects of experience</a:t>
            </a:r>
          </a:p>
          <a:p>
            <a:r>
              <a:rPr lang="en-GB" dirty="0" smtClean="0"/>
              <a:t>hallucinations: reflect direct experience of aberrant salience of internal representations</a:t>
            </a:r>
          </a:p>
          <a:p>
            <a:r>
              <a:rPr lang="en-GB" dirty="0" smtClean="0"/>
              <a:t>delusions: results of cognitive effort to make sense of experience </a:t>
            </a:r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More recent evidence </a:t>
            </a:r>
            <a:br>
              <a:rPr lang="en-GB" dirty="0" smtClean="0"/>
            </a:br>
            <a:r>
              <a:rPr lang="en-GB" sz="3100" dirty="0" smtClean="0"/>
              <a:t>(Howe and </a:t>
            </a:r>
            <a:r>
              <a:rPr lang="en-GB" sz="3100" dirty="0" err="1" smtClean="0"/>
              <a:t>Kapur</a:t>
            </a:r>
            <a:r>
              <a:rPr lang="en-GB" sz="3100" dirty="0" smtClean="0"/>
              <a:t>, 2009)</a:t>
            </a:r>
            <a:endParaRPr lang="en-GB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robust finding of elevated </a:t>
            </a:r>
            <a:r>
              <a:rPr lang="en-GB" dirty="0" err="1" smtClean="0"/>
              <a:t>presynaptic</a:t>
            </a:r>
            <a:r>
              <a:rPr lang="en-GB" dirty="0" smtClean="0"/>
              <a:t> </a:t>
            </a:r>
            <a:r>
              <a:rPr lang="en-GB" dirty="0" err="1" smtClean="0"/>
              <a:t>striatal</a:t>
            </a:r>
            <a:r>
              <a:rPr lang="en-GB" dirty="0" smtClean="0"/>
              <a:t> DA synthesis in schizophrenic patients</a:t>
            </a:r>
          </a:p>
          <a:p>
            <a:r>
              <a:rPr lang="en-GB" dirty="0" smtClean="0"/>
              <a:t>baseline occupancy of D2 receptors by DA increased in schizophrenia</a:t>
            </a:r>
          </a:p>
          <a:p>
            <a:r>
              <a:rPr lang="en-GB" dirty="0" smtClean="0"/>
              <a:t>confirmation of modest elevation of </a:t>
            </a:r>
            <a:r>
              <a:rPr lang="en-GB" dirty="0" err="1" smtClean="0"/>
              <a:t>striatal</a:t>
            </a:r>
            <a:r>
              <a:rPr lang="en-GB" dirty="0" smtClean="0"/>
              <a:t> D2/3 receptor density independent of antipsychotic medication; </a:t>
            </a:r>
            <a:r>
              <a:rPr lang="en-GB" dirty="0" err="1" smtClean="0"/>
              <a:t>striatal</a:t>
            </a:r>
            <a:r>
              <a:rPr lang="en-GB" dirty="0" smtClean="0"/>
              <a:t> D1 densities unaffected</a:t>
            </a:r>
          </a:p>
          <a:p>
            <a:r>
              <a:rPr lang="en-GB" dirty="0" smtClean="0"/>
              <a:t>D1 dysfunction linked to cognitive impairment and negative symptoms in schizophrenia</a:t>
            </a:r>
          </a:p>
          <a:p>
            <a:r>
              <a:rPr lang="en-GB" dirty="0" smtClean="0"/>
              <a:t>environmental risk factors: social isolation/subordination, obstetric complications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Inconsistencies and the glutamate hypothesis of schizophrenia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Problems</a:t>
            </a:r>
          </a:p>
          <a:p>
            <a:pPr lvl="1"/>
            <a:r>
              <a:rPr lang="en-GB" dirty="0" smtClean="0"/>
              <a:t>patients symptomatic for many years can be less responsive to antipsychotics in spite of very high D2 occupancy</a:t>
            </a:r>
          </a:p>
          <a:p>
            <a:pPr lvl="1"/>
            <a:r>
              <a:rPr lang="en-GB" dirty="0" smtClean="0"/>
              <a:t>antipsychotics less effective in addressing negative symptoms or cognitive impairments (e.g. impaired memory)</a:t>
            </a:r>
          </a:p>
          <a:p>
            <a:pPr lvl="1">
              <a:buNone/>
            </a:pPr>
            <a:endParaRPr lang="en-GB" dirty="0" smtClean="0"/>
          </a:p>
          <a:p>
            <a:r>
              <a:rPr lang="en-GB" dirty="0" smtClean="0"/>
              <a:t>Glutamate hypothesis: NMDA receptor </a:t>
            </a:r>
            <a:r>
              <a:rPr lang="en-GB" dirty="0" err="1" smtClean="0"/>
              <a:t>hypofunction</a:t>
            </a:r>
            <a:endParaRPr lang="en-GB" dirty="0" smtClean="0"/>
          </a:p>
          <a:p>
            <a:pPr lvl="1"/>
            <a:r>
              <a:rPr lang="en-GB" dirty="0" smtClean="0"/>
              <a:t> </a:t>
            </a:r>
            <a:r>
              <a:rPr lang="en-GB" dirty="0" err="1" smtClean="0"/>
              <a:t>ketamine</a:t>
            </a:r>
            <a:r>
              <a:rPr lang="en-GB" dirty="0" smtClean="0"/>
              <a:t> and PCP can induce clinical states indistinguishable from schizophrenia (pos and </a:t>
            </a:r>
            <a:r>
              <a:rPr lang="en-GB" dirty="0" err="1" smtClean="0"/>
              <a:t>neg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probable interactions with DA system</a:t>
            </a:r>
          </a:p>
          <a:p>
            <a:pPr lvl="1"/>
            <a:r>
              <a:rPr lang="en-GB" dirty="0" smtClean="0"/>
              <a:t>drug development ongoing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 what do we know?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Large amount of evidence that abnormal DA activity plays central role in positive symptoms of schizophrenia</a:t>
            </a:r>
          </a:p>
          <a:p>
            <a:r>
              <a:rPr lang="en-GB" dirty="0" smtClean="0"/>
              <a:t>DA-mediated (</a:t>
            </a:r>
            <a:r>
              <a:rPr lang="en-GB" dirty="0" err="1" smtClean="0"/>
              <a:t>mis</a:t>
            </a:r>
            <a:r>
              <a:rPr lang="en-GB" dirty="0" smtClean="0"/>
              <a:t>)attribution of incentive salience may explain psychotic symptoms</a:t>
            </a:r>
          </a:p>
          <a:p>
            <a:r>
              <a:rPr lang="en-GB" dirty="0" smtClean="0"/>
              <a:t>D2 receptors mediate antipsychotic action: threshold </a:t>
            </a:r>
            <a:r>
              <a:rPr lang="en-GB" dirty="0" err="1" smtClean="0"/>
              <a:t>striatal</a:t>
            </a:r>
            <a:r>
              <a:rPr lang="en-GB" dirty="0" smtClean="0"/>
              <a:t> D2 blockade is required for antipsychotic efficacy</a:t>
            </a:r>
          </a:p>
          <a:p>
            <a:r>
              <a:rPr lang="en-GB" dirty="0" smtClean="0"/>
              <a:t>Negative symptoms and cognitive deficits perhaps not as well addressed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	“... a psychiatric disorder, falling within the scope of psychotic illnesses, meaning that the patient at some point develops symptoms that lead them to misinterpret reality.”</a:t>
            </a:r>
          </a:p>
          <a:p>
            <a:pPr>
              <a:buNone/>
            </a:pPr>
            <a:r>
              <a:rPr lang="en-GB" dirty="0"/>
              <a:t>	</a:t>
            </a:r>
            <a:r>
              <a:rPr lang="en-GB" dirty="0" smtClean="0"/>
              <a:t>(</a:t>
            </a:r>
            <a:r>
              <a:rPr lang="en-GB" dirty="0" err="1" smtClean="0"/>
              <a:t>Picchioni</a:t>
            </a:r>
            <a:r>
              <a:rPr lang="en-GB" dirty="0" smtClean="0"/>
              <a:t> &amp; Murray, </a:t>
            </a:r>
            <a:r>
              <a:rPr lang="en-GB" dirty="0" err="1" smtClean="0"/>
              <a:t>scholarpedia</a:t>
            </a:r>
            <a:r>
              <a:rPr lang="en-GB" dirty="0" smtClean="0"/>
              <a:t>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History of a concept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dirty="0" smtClean="0"/>
              <a:t>Early 1800’s</a:t>
            </a:r>
          </a:p>
          <a:p>
            <a:pPr lvl="1"/>
            <a:r>
              <a:rPr lang="en-GB" dirty="0" smtClean="0"/>
              <a:t>Belief in a single ‘psychotic’ illness </a:t>
            </a:r>
          </a:p>
          <a:p>
            <a:pPr lvl="1">
              <a:buNone/>
            </a:pPr>
            <a:r>
              <a:rPr lang="en-GB" dirty="0" smtClean="0"/>
              <a:t>(‘psychosis’=‘psychic neurosis’; ‘neurosis’: any disease of CNS; psychological manifestations)</a:t>
            </a:r>
          </a:p>
          <a:p>
            <a:pPr lvl="1">
              <a:buNone/>
            </a:pPr>
            <a:endParaRPr lang="en-GB" dirty="0" smtClean="0"/>
          </a:p>
          <a:p>
            <a:r>
              <a:rPr lang="en-GB" dirty="0" err="1" smtClean="0"/>
              <a:t>Kraepelin</a:t>
            </a:r>
            <a:r>
              <a:rPr lang="en-GB" dirty="0" smtClean="0"/>
              <a:t>: “dementia praecox”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err="1" smtClean="0"/>
              <a:t>Bleuler</a:t>
            </a:r>
            <a:r>
              <a:rPr lang="en-GB" dirty="0" smtClean="0"/>
              <a:t>: “schizophrenia” (disconnection/splitting of psychic functions)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Presentation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Positive symptoms</a:t>
            </a:r>
          </a:p>
          <a:p>
            <a:pPr lvl="1"/>
            <a:r>
              <a:rPr lang="en-GB" dirty="0" smtClean="0"/>
              <a:t>hallucinations (esp. auditory; critical, instruction)</a:t>
            </a:r>
          </a:p>
          <a:p>
            <a:pPr lvl="1"/>
            <a:r>
              <a:rPr lang="en-GB" dirty="0" smtClean="0"/>
              <a:t>delusions (e.g. persecution, passivity, grandiose)</a:t>
            </a:r>
          </a:p>
          <a:p>
            <a:pPr lvl="1"/>
            <a:r>
              <a:rPr lang="en-GB" dirty="0" smtClean="0"/>
              <a:t>thought disorder (loose associations, </a:t>
            </a:r>
            <a:r>
              <a:rPr lang="en-GB" dirty="0" err="1" smtClean="0"/>
              <a:t>tangentiality</a:t>
            </a:r>
            <a:r>
              <a:rPr lang="en-GB" dirty="0" smtClean="0"/>
              <a:t>, etc.)</a:t>
            </a:r>
          </a:p>
          <a:p>
            <a:r>
              <a:rPr lang="en-GB" dirty="0" smtClean="0"/>
              <a:t>Negative symptoms</a:t>
            </a:r>
          </a:p>
          <a:p>
            <a:pPr lvl="1"/>
            <a:r>
              <a:rPr lang="en-GB" dirty="0" smtClean="0"/>
              <a:t>social withdrawal</a:t>
            </a:r>
          </a:p>
          <a:p>
            <a:pPr lvl="1"/>
            <a:r>
              <a:rPr lang="en-GB" dirty="0" smtClean="0"/>
              <a:t>self-neglect</a:t>
            </a:r>
          </a:p>
          <a:p>
            <a:pPr lvl="1"/>
            <a:r>
              <a:rPr lang="en-GB" dirty="0" smtClean="0"/>
              <a:t>loss of motivation</a:t>
            </a:r>
          </a:p>
          <a:p>
            <a:pPr lvl="1"/>
            <a:r>
              <a:rPr lang="en-GB" dirty="0" smtClean="0"/>
              <a:t>emotional blunting</a:t>
            </a:r>
          </a:p>
          <a:p>
            <a:pPr lvl="1"/>
            <a:r>
              <a:rPr lang="en-GB" dirty="0" smtClean="0"/>
              <a:t>impoverished speech</a:t>
            </a:r>
          </a:p>
          <a:p>
            <a:r>
              <a:rPr lang="en-GB" dirty="0" smtClean="0"/>
              <a:t>Cognitive deficits</a:t>
            </a:r>
          </a:p>
          <a:p>
            <a:pPr lvl="1"/>
            <a:r>
              <a:rPr lang="en-GB" dirty="0" smtClean="0"/>
              <a:t>working memory, executive functions</a:t>
            </a:r>
          </a:p>
          <a:p>
            <a:r>
              <a:rPr lang="en-GB" dirty="0" smtClean="0"/>
              <a:t>Clinical subtypes (paranoid, hebephrenic, catatonic, simple)</a:t>
            </a:r>
          </a:p>
          <a:p>
            <a:endParaRPr lang="en-GB" dirty="0" smtClean="0"/>
          </a:p>
          <a:p>
            <a:pPr lvl="1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Epidemiology</a:t>
            </a:r>
          </a:p>
          <a:p>
            <a:pPr lvl="1"/>
            <a:r>
              <a:rPr lang="en-GB" dirty="0" smtClean="0"/>
              <a:t>low incidence (15.2 per 100,000)</a:t>
            </a:r>
          </a:p>
          <a:p>
            <a:pPr lvl="1"/>
            <a:r>
              <a:rPr lang="en-GB" dirty="0" smtClean="0"/>
              <a:t>higher prevalence (7.2 per 1000): tendency to start in early adulthood and become chronic</a:t>
            </a:r>
          </a:p>
          <a:p>
            <a:pPr lvl="1"/>
            <a:r>
              <a:rPr lang="en-GB" dirty="0" smtClean="0"/>
              <a:t>greatest single risk factor = family history: lifetime risk rises from 1% to 6.5% in first-degree relatives of patient; over 40% in monozygotic co-twin</a:t>
            </a:r>
            <a:endParaRPr lang="en-GB" dirty="0" smtClean="0"/>
          </a:p>
          <a:p>
            <a:pPr lvl="1"/>
            <a:r>
              <a:rPr lang="en-GB" dirty="0" smtClean="0"/>
              <a:t>males at moderately greater risk, earlier age of onset, more severe symptoms, poorer prognosis</a:t>
            </a:r>
          </a:p>
          <a:p>
            <a:pPr lvl="1"/>
            <a:r>
              <a:rPr lang="en-GB" dirty="0" smtClean="0"/>
              <a:t>more common in those born in cities; longer duration living in city, greater risk</a:t>
            </a:r>
          </a:p>
          <a:p>
            <a:pPr lvl="1"/>
            <a:r>
              <a:rPr lang="en-GB" dirty="0" smtClean="0"/>
              <a:t>more common in migrants (e.g. African and Caribbean people in UK, prevalence 6x native white population)</a:t>
            </a:r>
          </a:p>
          <a:p>
            <a:pPr lvl="1"/>
            <a:r>
              <a:rPr lang="en-GB" dirty="0" smtClean="0"/>
              <a:t>social adversity: racism, loss of social and family support</a:t>
            </a:r>
          </a:p>
          <a:p>
            <a:pPr lvl="1"/>
            <a:r>
              <a:rPr lang="en-GB" dirty="0" smtClean="0"/>
              <a:t>patients with schizophrenia more likely to have experienced obstetric complications: premature birth, low birth weight, </a:t>
            </a:r>
            <a:r>
              <a:rPr lang="en-GB" dirty="0" err="1" smtClean="0"/>
              <a:t>perinatal</a:t>
            </a:r>
            <a:r>
              <a:rPr lang="en-GB" dirty="0" smtClean="0"/>
              <a:t> hypoxia; intra-uterine viral exposure </a:t>
            </a:r>
          </a:p>
          <a:p>
            <a:pPr lvl="1"/>
            <a:r>
              <a:rPr lang="en-GB" dirty="0" smtClean="0"/>
              <a:t>substance abuse (e.g. cannabis, even after controlling for self-medication)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483568"/>
            <a:ext cx="4330824" cy="5257800"/>
          </a:xfrm>
        </p:spPr>
        <p:txBody>
          <a:bodyPr>
            <a:normAutofit/>
          </a:bodyPr>
          <a:lstStyle/>
          <a:p>
            <a:r>
              <a:rPr lang="en-GB" dirty="0" smtClean="0"/>
              <a:t>Gross structural changes</a:t>
            </a:r>
          </a:p>
          <a:p>
            <a:pPr lvl="1"/>
            <a:r>
              <a:rPr lang="en-GB" dirty="0" smtClean="0"/>
              <a:t>decreased cortical volume</a:t>
            </a:r>
            <a:endParaRPr lang="en-GB" dirty="0"/>
          </a:p>
          <a:p>
            <a:pPr lvl="1"/>
            <a:r>
              <a:rPr lang="en-GB" dirty="0" smtClean="0"/>
              <a:t>particularly hippocampus and PFC</a:t>
            </a:r>
          </a:p>
          <a:p>
            <a:pPr lvl="1"/>
            <a:r>
              <a:rPr lang="en-GB" dirty="0" err="1" smtClean="0"/>
              <a:t>dendritic</a:t>
            </a:r>
            <a:r>
              <a:rPr lang="en-GB" dirty="0" smtClean="0"/>
              <a:t> abnormalities without </a:t>
            </a:r>
            <a:r>
              <a:rPr lang="en-GB" dirty="0" err="1" smtClean="0"/>
              <a:t>gliosis</a:t>
            </a:r>
            <a:r>
              <a:rPr lang="en-GB" dirty="0" smtClean="0"/>
              <a:t> (c.f. AD)</a:t>
            </a:r>
          </a:p>
          <a:p>
            <a:r>
              <a:rPr lang="en-GB" dirty="0" smtClean="0"/>
              <a:t>Interpretation?</a:t>
            </a:r>
          </a:p>
          <a:p>
            <a:pPr lvl="1"/>
            <a:r>
              <a:rPr lang="en-GB" dirty="0" smtClean="0"/>
              <a:t>disease progression?</a:t>
            </a:r>
          </a:p>
          <a:p>
            <a:pPr lvl="1"/>
            <a:r>
              <a:rPr lang="en-GB" dirty="0" smtClean="0"/>
              <a:t>contribution of antipsychotics?</a:t>
            </a:r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</p:txBody>
      </p:sp>
      <p:pic>
        <p:nvPicPr>
          <p:cNvPr id="2050" name="Picture 2" descr="http://images.scholarpedia.org/w/images/d/de/Schizophrenia_AxialMR_Twi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877006"/>
            <a:ext cx="4355976" cy="28481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860032" y="4869160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[</a:t>
            </a:r>
            <a:r>
              <a:rPr lang="en-GB" dirty="0" smtClean="0"/>
              <a:t>unaffected (left) and affected (right) MZ twins]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Dopamine hypothesis of schizophrenia: Version 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Excessive dopamine transmission</a:t>
            </a:r>
          </a:p>
          <a:p>
            <a:r>
              <a:rPr lang="en-GB" dirty="0" smtClean="0"/>
              <a:t>Early evidence</a:t>
            </a:r>
          </a:p>
          <a:p>
            <a:pPr lvl="1"/>
            <a:r>
              <a:rPr lang="en-GB" dirty="0" smtClean="0"/>
              <a:t>introduction of first-generation/typical antipsychotics (1950s: chlorpromazine, haloperidol) produced PD-like symptoms</a:t>
            </a:r>
          </a:p>
          <a:p>
            <a:pPr lvl="1"/>
            <a:r>
              <a:rPr lang="en-GB" dirty="0" smtClean="0"/>
              <a:t>drug-induced psychosis in </a:t>
            </a:r>
            <a:r>
              <a:rPr lang="en-GB" dirty="0" err="1" smtClean="0"/>
              <a:t>normals</a:t>
            </a:r>
            <a:r>
              <a:rPr lang="en-GB" dirty="0" smtClean="0"/>
              <a:t> or exacerbation in patients (e.g. L-DOPA, amphetamine, LSD)</a:t>
            </a:r>
          </a:p>
          <a:p>
            <a:pPr lvl="1"/>
            <a:r>
              <a:rPr lang="en-GB" dirty="0" err="1" smtClean="0"/>
              <a:t>neuroleptics</a:t>
            </a:r>
            <a:r>
              <a:rPr lang="en-GB" dirty="0" smtClean="0"/>
              <a:t> accelerated catecholamine metabolism</a:t>
            </a:r>
          </a:p>
          <a:p>
            <a:pPr lvl="1"/>
            <a:r>
              <a:rPr lang="en-GB" dirty="0" smtClean="0"/>
              <a:t>antipsychotic potency correlates with D2-blockade</a:t>
            </a:r>
          </a:p>
          <a:p>
            <a:pPr lvl="1"/>
            <a:r>
              <a:rPr lang="en-GB" dirty="0" smtClean="0"/>
              <a:t>elevated densities of D2 receptors in schizophrenia</a:t>
            </a:r>
          </a:p>
          <a:p>
            <a:pPr lvl="1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7" name="Picture 6" descr="D1D2affinities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16024"/>
            <a:ext cx="3471819" cy="6381328"/>
          </a:xfrm>
          <a:prstGeom prst="rect">
            <a:avLst/>
          </a:prstGeom>
        </p:spPr>
      </p:pic>
      <p:pic>
        <p:nvPicPr>
          <p:cNvPr id="8" name="Content Placeholder 3" descr="D2densities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188640"/>
            <a:ext cx="4834958" cy="64807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08304" y="116632"/>
            <a:ext cx="1979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P. </a:t>
            </a:r>
            <a:r>
              <a:rPr lang="en-GB" dirty="0" err="1" smtClean="0"/>
              <a:t>Seeman</a:t>
            </a:r>
            <a:r>
              <a:rPr lang="en-GB" dirty="0" smtClean="0"/>
              <a:t> (1987)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Dopamine hypothesis of schizophrenia: Version II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Shortcomings of version I (Davis et al., 1991)</a:t>
            </a:r>
          </a:p>
          <a:p>
            <a:pPr lvl="1"/>
            <a:r>
              <a:rPr lang="en-GB" dirty="0" smtClean="0"/>
              <a:t>DA elevation not universally elevated; emerging evidence that different DA receptors have different brain distributions; more regional specificity required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efficacy of </a:t>
            </a:r>
            <a:r>
              <a:rPr lang="en-GB" dirty="0" err="1" smtClean="0"/>
              <a:t>clozapine</a:t>
            </a:r>
            <a:r>
              <a:rPr lang="en-GB" dirty="0" smtClean="0"/>
              <a:t> (first atypical antipsychotic, 1970s) in patients refractory to other drugs, in spite of low D2 affinity (controversial)</a:t>
            </a:r>
          </a:p>
          <a:p>
            <a:pPr lvl="1">
              <a:buNone/>
            </a:pPr>
            <a:endParaRPr lang="en-GB" dirty="0" smtClean="0"/>
          </a:p>
          <a:p>
            <a:pPr lvl="1"/>
            <a:r>
              <a:rPr lang="en-GB" dirty="0" smtClean="0"/>
              <a:t>difficult to exclude confound in </a:t>
            </a:r>
            <a:r>
              <a:rPr lang="en-GB" dirty="0" err="1" smtClean="0"/>
              <a:t>postmortem</a:t>
            </a:r>
            <a:r>
              <a:rPr lang="en-GB" dirty="0" smtClean="0"/>
              <a:t> studies of D2 receptors; early PET studies not conclusive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1625</TotalTime>
  <Words>843</Words>
  <Application>Microsoft Office PowerPoint</Application>
  <PresentationFormat>On-screen Show (4:3)</PresentationFormat>
  <Paragraphs>117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Equity</vt:lpstr>
      <vt:lpstr>Dopamine and schizophrenia</vt:lpstr>
      <vt:lpstr>Slide 2</vt:lpstr>
      <vt:lpstr>History of a concept</vt:lpstr>
      <vt:lpstr>Presentation</vt:lpstr>
      <vt:lpstr>Slide 5</vt:lpstr>
      <vt:lpstr>Slide 6</vt:lpstr>
      <vt:lpstr>Dopamine hypothesis of schizophrenia: Version I</vt:lpstr>
      <vt:lpstr>Slide 8</vt:lpstr>
      <vt:lpstr>Dopamine hypothesis of schizophrenia: Version II</vt:lpstr>
      <vt:lpstr>Regional specificity</vt:lpstr>
      <vt:lpstr>Dopamine hypothesis of schizophrenia: Version III</vt:lpstr>
      <vt:lpstr>‘Psychosis as a state of aberrant salience’ (Kapur, 2003)</vt:lpstr>
      <vt:lpstr>More recent evidence  (Howe and Kapur, 2009)</vt:lpstr>
      <vt:lpstr>Inconsistencies and the glutamate hypothesis of schizophrenia</vt:lpstr>
      <vt:lpstr>So what do we know?</vt:lpstr>
    </vt:vector>
  </TitlesOfParts>
  <Company>University of Bristol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Dopamine and Schizophrenia</dc:title>
  <dc:creator>KL</dc:creator>
  <cp:lastModifiedBy>KL</cp:lastModifiedBy>
  <cp:revision>89</cp:revision>
  <dcterms:created xsi:type="dcterms:W3CDTF">2015-01-14T12:20:16Z</dcterms:created>
  <dcterms:modified xsi:type="dcterms:W3CDTF">2015-01-15T15:25:43Z</dcterms:modified>
</cp:coreProperties>
</file>