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1464" r:id="rId2"/>
    <p:sldId id="2347" r:id="rId3"/>
    <p:sldId id="2429" r:id="rId4"/>
    <p:sldId id="2406" r:id="rId5"/>
    <p:sldId id="2407" r:id="rId6"/>
    <p:sldId id="2430" r:id="rId7"/>
    <p:sldId id="2425" r:id="rId8"/>
    <p:sldId id="2408" r:id="rId9"/>
    <p:sldId id="2410" r:id="rId10"/>
    <p:sldId id="2412" r:id="rId11"/>
    <p:sldId id="2426" r:id="rId12"/>
    <p:sldId id="2413" r:id="rId13"/>
    <p:sldId id="2420" r:id="rId14"/>
    <p:sldId id="2418" r:id="rId15"/>
    <p:sldId id="2427" r:id="rId16"/>
    <p:sldId id="2428" r:id="rId17"/>
    <p:sldId id="2416" r:id="rId18"/>
    <p:sldId id="2421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FF00FF"/>
    <a:srgbClr val="008080"/>
    <a:srgbClr val="00FFFF"/>
    <a:srgbClr val="FFFF00"/>
    <a:srgbClr val="FF00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259" autoAdjust="0"/>
    <p:restoredTop sz="79610" autoAdjust="0"/>
  </p:normalViewPr>
  <p:slideViewPr>
    <p:cSldViewPr snapToGrid="0">
      <p:cViewPr varScale="1">
        <p:scale>
          <a:sx n="88" d="100"/>
          <a:sy n="88" d="100"/>
        </p:scale>
        <p:origin x="-1932" y="-108"/>
      </p:cViewPr>
      <p:guideLst>
        <p:guide orient="horz"/>
        <p:guide pos="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2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8CA75E1-E0E3-4265-A627-601F09092317}" type="datetimeFigureOut">
              <a:rPr lang="en-US"/>
              <a:pPr>
                <a:defRPr/>
              </a:pPr>
              <a:t>4/16/2013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B1118F5-5BCF-4646-9071-CD1A81A392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140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09D480-DA36-4765-9C3C-9EFC6D890E66}" type="slidenum">
              <a:rPr lang="en-GB" smtClean="0"/>
              <a:pPr>
                <a:defRPr/>
              </a:pPr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09D480-DA36-4765-9C3C-9EFC6D890E66}" type="slidenum">
              <a:rPr lang="en-GB" smtClean="0"/>
              <a:pPr>
                <a:defRPr/>
              </a:pPr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3AB79-1AF6-472D-9667-DEA3E77BD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A68D1-A00F-403B-9D80-9ECAA8AFC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90426-1124-4CBD-8EAB-C91DEE11A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D143-77AC-4854-B8F6-C84EE3811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F750F-9C9E-41B1-BDC3-FC6BA4735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5C58B-60B5-4CB3-A9A4-36B8DF500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A280B-4CF4-4E9E-A86D-143A0F9D5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CC0A6-D595-4C63-AE60-EF9544C33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DC0C2-A8E8-43BE-80D5-245E83A0E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63939-79D4-41F4-BD07-63213CF8B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B6971-3801-4894-9FC2-212F8768A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644334DF-0F1B-4CCB-BBD3-464C3770E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491061" y="1973188"/>
            <a:ext cx="626806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3200" dirty="0" smtClean="0"/>
              <a:t>Bayes, Price and Laplace:</a:t>
            </a:r>
          </a:p>
          <a:p>
            <a:pPr algn="ctr"/>
            <a:r>
              <a:rPr lang="en-GB" sz="3200" dirty="0" smtClean="0"/>
              <a:t>what did they say about the brain?</a:t>
            </a:r>
            <a:endParaRPr lang="en-US" sz="3200" dirty="0" smtClean="0"/>
          </a:p>
          <a:p>
            <a:pPr algn="ctr"/>
            <a:endParaRPr lang="en-GB" sz="3200" dirty="0" smtClean="0"/>
          </a:p>
          <a:p>
            <a:pPr algn="ctr">
              <a:defRPr/>
            </a:pPr>
            <a:r>
              <a:rPr lang="en-GB" sz="3200" dirty="0" smtClean="0"/>
              <a:t>Tea – April 16</a:t>
            </a:r>
            <a:r>
              <a:rPr lang="en-US" sz="3200" dirty="0" smtClean="0"/>
              <a:t>, 2013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54193" y="1513001"/>
            <a:ext cx="58416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=         </a:t>
            </a:r>
            <a:r>
              <a:rPr lang="en-GB" dirty="0" smtClean="0">
                <a:sym typeface="Symbol"/>
              </a:rPr>
              <a:t> </a:t>
            </a:r>
            <a:r>
              <a:rPr lang="en-GB" i="1" dirty="0" smtClean="0">
                <a:sym typeface="Symbol"/>
              </a:rPr>
              <a:t>dx</a:t>
            </a:r>
            <a:r>
              <a:rPr lang="en-GB" dirty="0" smtClean="0">
                <a:sym typeface="Symbol"/>
              </a:rPr>
              <a:t> </a:t>
            </a:r>
            <a:r>
              <a:rPr lang="en-GB" i="1" dirty="0" err="1" smtClean="0">
                <a:sym typeface="Symbol"/>
              </a:rPr>
              <a:t>x</a:t>
            </a:r>
            <a:r>
              <a:rPr lang="en-GB" i="1" baseline="30000" dirty="0" err="1" smtClean="0">
                <a:sym typeface="Symbol"/>
              </a:rPr>
              <a:t>p</a:t>
            </a:r>
            <a:r>
              <a:rPr lang="en-GB" dirty="0" smtClean="0">
                <a:sym typeface="Symbol"/>
              </a:rPr>
              <a:t> </a:t>
            </a:r>
            <a:r>
              <a:rPr lang="en-GB" dirty="0">
                <a:sym typeface="Symbol"/>
              </a:rPr>
              <a:t>(1 – </a:t>
            </a:r>
            <a:r>
              <a:rPr lang="en-GB" i="1" dirty="0" err="1" smtClean="0">
                <a:sym typeface="Symbol"/>
              </a:rPr>
              <a:t>qx</a:t>
            </a:r>
            <a:r>
              <a:rPr lang="en-GB" i="1" dirty="0" smtClean="0">
                <a:sym typeface="Symbol"/>
              </a:rPr>
              <a:t> +             x</a:t>
            </a:r>
            <a:r>
              <a:rPr lang="en-GB" baseline="30000" dirty="0" smtClean="0">
                <a:sym typeface="Symbol"/>
              </a:rPr>
              <a:t>2</a:t>
            </a:r>
            <a:r>
              <a:rPr lang="en-GB" i="1" dirty="0" smtClean="0">
                <a:sym typeface="Symbol"/>
              </a:rPr>
              <a:t> </a:t>
            </a:r>
            <a:r>
              <a:rPr lang="en-GB" dirty="0" smtClean="0">
                <a:sym typeface="Symbol"/>
              </a:rPr>
              <a:t>– …)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954193" y="2568193"/>
            <a:ext cx="66704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=          (</a:t>
            </a:r>
            <a:r>
              <a:rPr lang="en-GB" dirty="0" smtClean="0">
                <a:sym typeface="Symbol"/>
              </a:rPr>
              <a:t>            –             </a:t>
            </a:r>
            <a:r>
              <a:rPr lang="en-GB" i="1" dirty="0" smtClean="0">
                <a:sym typeface="Symbol"/>
              </a:rPr>
              <a:t> + </a:t>
            </a:r>
            <a:r>
              <a:rPr lang="en-GB" i="1" dirty="0">
                <a:sym typeface="Symbol"/>
              </a:rPr>
              <a:t>             </a:t>
            </a:r>
            <a:r>
              <a:rPr lang="en-GB" i="1" dirty="0" smtClean="0">
                <a:sym typeface="Symbol"/>
              </a:rPr>
              <a:t>     </a:t>
            </a:r>
            <a:r>
              <a:rPr lang="en-GB" dirty="0" smtClean="0">
                <a:sym typeface="Symbol"/>
              </a:rPr>
              <a:t>–  </a:t>
            </a:r>
            <a:r>
              <a:rPr lang="en-GB" i="1" dirty="0" smtClean="0">
                <a:sym typeface="Symbol"/>
              </a:rPr>
              <a:t>…</a:t>
            </a:r>
            <a:r>
              <a:rPr lang="en-GB" dirty="0" smtClean="0">
                <a:sym typeface="Symbol"/>
              </a:rPr>
              <a:t>)</a:t>
            </a:r>
            <a:endParaRPr lang="en-GB" dirty="0"/>
          </a:p>
        </p:txBody>
      </p:sp>
      <p:grpSp>
        <p:nvGrpSpPr>
          <p:cNvPr id="12" name="Group 11"/>
          <p:cNvGrpSpPr/>
          <p:nvPr/>
        </p:nvGrpSpPr>
        <p:grpSpPr>
          <a:xfrm>
            <a:off x="2367831" y="1252408"/>
            <a:ext cx="975945" cy="1012204"/>
            <a:chOff x="1755074" y="3169317"/>
            <a:chExt cx="975945" cy="1012204"/>
          </a:xfrm>
        </p:grpSpPr>
        <p:sp>
          <p:nvSpPr>
            <p:cNvPr id="13" name="TextBox 12"/>
            <p:cNvSpPr txBox="1"/>
            <p:nvPr/>
          </p:nvSpPr>
          <p:spPr>
            <a:xfrm>
              <a:off x="1883216" y="3276599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</a:t>
              </a:r>
              <a:endParaRPr lang="en-GB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852292" y="3658301"/>
              <a:ext cx="40427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Z</a:t>
              </a:r>
              <a:endParaRPr lang="en-GB" i="1" dirty="0"/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>
              <a:off x="1755074" y="3737428"/>
              <a:ext cx="620486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Rectangle 15"/>
            <p:cNvSpPr/>
            <p:nvPr/>
          </p:nvSpPr>
          <p:spPr>
            <a:xfrm>
              <a:off x="2327084" y="3755836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800" dirty="0" smtClean="0"/>
                <a:t>a</a:t>
              </a:r>
              <a:endParaRPr lang="en-GB" sz="18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418113" y="3169317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800" dirty="0"/>
                <a:t>b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376710" y="2393316"/>
            <a:ext cx="620486" cy="904922"/>
            <a:chOff x="1739691" y="5389150"/>
            <a:chExt cx="620486" cy="904922"/>
          </a:xfrm>
        </p:grpSpPr>
        <p:sp>
          <p:nvSpPr>
            <p:cNvPr id="20" name="TextBox 19"/>
            <p:cNvSpPr txBox="1"/>
            <p:nvPr/>
          </p:nvSpPr>
          <p:spPr>
            <a:xfrm>
              <a:off x="1867833" y="538915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</a:t>
              </a:r>
              <a:endParaRPr lang="en-GB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36909" y="5770852"/>
              <a:ext cx="40427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i="1" dirty="0" smtClean="0"/>
                <a:t>Z</a:t>
              </a:r>
              <a:endParaRPr lang="en-GB" i="1" dirty="0"/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1739691" y="5849979"/>
              <a:ext cx="620486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Rectangle 39"/>
          <p:cNvSpPr/>
          <p:nvPr/>
        </p:nvSpPr>
        <p:spPr>
          <a:xfrm>
            <a:off x="8341011" y="2870401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 smtClean="0"/>
              <a:t>a</a:t>
            </a:r>
            <a:endParaRPr lang="en-GB" sz="1800" dirty="0"/>
          </a:p>
        </p:txBody>
      </p:sp>
      <p:sp>
        <p:nvSpPr>
          <p:cNvPr id="41" name="Rectangle 40"/>
          <p:cNvSpPr/>
          <p:nvPr/>
        </p:nvSpPr>
        <p:spPr>
          <a:xfrm>
            <a:off x="8384803" y="248146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 smtClean="0"/>
              <a:t>b</a:t>
            </a:r>
            <a:endParaRPr lang="en-GB" sz="1800" dirty="0"/>
          </a:p>
        </p:txBody>
      </p:sp>
      <p:sp>
        <p:nvSpPr>
          <p:cNvPr id="2" name="Rectangle 1"/>
          <p:cNvSpPr/>
          <p:nvPr/>
        </p:nvSpPr>
        <p:spPr>
          <a:xfrm>
            <a:off x="5478022" y="1326196"/>
            <a:ext cx="954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ym typeface="Symbol"/>
              </a:rPr>
              <a:t>q</a:t>
            </a:r>
            <a:r>
              <a:rPr lang="en-GB" sz="2400" dirty="0">
                <a:sym typeface="Symbol"/>
              </a:rPr>
              <a:t>(</a:t>
            </a:r>
            <a:r>
              <a:rPr lang="en-GB" sz="2400" i="1" dirty="0">
                <a:sym typeface="Symbol"/>
              </a:rPr>
              <a:t>q-1</a:t>
            </a:r>
            <a:r>
              <a:rPr lang="en-GB" sz="2400" dirty="0">
                <a:sym typeface="Symbol"/>
              </a:rPr>
              <a:t>)</a:t>
            </a:r>
            <a:endParaRPr lang="en-GB" sz="24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5516334" y="1787861"/>
            <a:ext cx="91579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5792130" y="172801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2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347831" y="2443816"/>
            <a:ext cx="740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sym typeface="Symbol"/>
              </a:rPr>
              <a:t>x</a:t>
            </a:r>
            <a:r>
              <a:rPr lang="en-GB" i="1" baseline="30000" dirty="0">
                <a:sym typeface="Symbol"/>
              </a:rPr>
              <a:t>p+1</a:t>
            </a:r>
            <a:endParaRPr lang="en-GB" dirty="0"/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3284180" y="2873194"/>
            <a:ext cx="8426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353412" y="2786887"/>
            <a:ext cx="667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>
                <a:sym typeface="Symbol"/>
              </a:rPr>
              <a:t>p</a:t>
            </a:r>
            <a:r>
              <a:rPr lang="en-GB" sz="2400" dirty="0">
                <a:sym typeface="Symbol"/>
              </a:rPr>
              <a:t>+1</a:t>
            </a:r>
            <a:endParaRPr lang="en-GB" sz="2400" dirty="0"/>
          </a:p>
        </p:txBody>
      </p:sp>
      <p:sp>
        <p:nvSpPr>
          <p:cNvPr id="29" name="Rectangle 28"/>
          <p:cNvSpPr/>
          <p:nvPr/>
        </p:nvSpPr>
        <p:spPr>
          <a:xfrm>
            <a:off x="4632766" y="2349974"/>
            <a:ext cx="920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ym typeface="Symbol"/>
              </a:rPr>
              <a:t>qx</a:t>
            </a:r>
            <a:r>
              <a:rPr lang="en-GB" i="1" baseline="30000" dirty="0">
                <a:sym typeface="Symbol"/>
              </a:rPr>
              <a:t>p+2</a:t>
            </a:r>
            <a:endParaRPr lang="en-GB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4649642" y="2873194"/>
            <a:ext cx="96665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ectangle 29"/>
          <p:cNvSpPr/>
          <p:nvPr/>
        </p:nvSpPr>
        <p:spPr>
          <a:xfrm>
            <a:off x="4770012" y="2790684"/>
            <a:ext cx="667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ym typeface="Symbol"/>
              </a:rPr>
              <a:t>p</a:t>
            </a:r>
            <a:r>
              <a:rPr lang="en-GB" sz="2400" dirty="0">
                <a:sym typeface="Symbol"/>
              </a:rPr>
              <a:t>+2</a:t>
            </a:r>
            <a:endParaRPr lang="en-GB" sz="2400" dirty="0"/>
          </a:p>
        </p:txBody>
      </p:sp>
      <p:sp>
        <p:nvSpPr>
          <p:cNvPr id="42" name="Rectangle 41"/>
          <p:cNvSpPr/>
          <p:nvPr/>
        </p:nvSpPr>
        <p:spPr>
          <a:xfrm>
            <a:off x="6066677" y="2400643"/>
            <a:ext cx="1430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 smtClean="0">
                <a:sym typeface="Symbol"/>
              </a:rPr>
              <a:t>q</a:t>
            </a:r>
            <a:r>
              <a:rPr lang="en-GB" sz="2400" dirty="0" smtClean="0">
                <a:sym typeface="Symbol"/>
              </a:rPr>
              <a:t>(</a:t>
            </a:r>
            <a:r>
              <a:rPr lang="en-GB" sz="2400" i="1" dirty="0" smtClean="0">
                <a:sym typeface="Symbol"/>
              </a:rPr>
              <a:t>q-1</a:t>
            </a:r>
            <a:r>
              <a:rPr lang="en-GB" sz="2400" dirty="0" smtClean="0">
                <a:sym typeface="Symbol"/>
              </a:rPr>
              <a:t>)</a:t>
            </a:r>
            <a:r>
              <a:rPr lang="en-GB" sz="2400" i="1" dirty="0" smtClean="0">
                <a:sym typeface="Symbol"/>
              </a:rPr>
              <a:t>x</a:t>
            </a:r>
            <a:r>
              <a:rPr lang="en-GB" sz="2400" i="1" baseline="30000" dirty="0" smtClean="0">
                <a:sym typeface="Symbol"/>
              </a:rPr>
              <a:t>p+3</a:t>
            </a:r>
            <a:endParaRPr lang="en-GB" sz="2400" dirty="0"/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6104989" y="2862308"/>
            <a:ext cx="13918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6311834" y="2802463"/>
            <a:ext cx="1043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2(</a:t>
            </a:r>
            <a:r>
              <a:rPr lang="en-GB" sz="2400" i="1" dirty="0" smtClean="0"/>
              <a:t>p</a:t>
            </a:r>
            <a:r>
              <a:rPr lang="en-GB" sz="2400" dirty="0" smtClean="0"/>
              <a:t>+3)</a:t>
            </a:r>
            <a:endParaRPr lang="en-GB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151860" y="466190"/>
            <a:ext cx="52100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</a:t>
            </a:r>
            <a:r>
              <a:rPr lang="en-GB" dirty="0" smtClean="0"/>
              <a:t>   </a:t>
            </a:r>
            <a:r>
              <a:rPr lang="en-GB" i="1" dirty="0" smtClean="0"/>
              <a:t>p</a:t>
            </a:r>
            <a:r>
              <a:rPr lang="en-GB" dirty="0" smtClean="0"/>
              <a:t>(</a:t>
            </a:r>
            <a:r>
              <a:rPr lang="en-GB" i="1" dirty="0" smtClean="0"/>
              <a:t>a&lt;x&lt;b</a:t>
            </a:r>
            <a:r>
              <a:rPr lang="en-GB" dirty="0" smtClean="0"/>
              <a:t>)</a:t>
            </a:r>
            <a:r>
              <a:rPr lang="en-GB" i="1" dirty="0" smtClean="0"/>
              <a:t> =</a:t>
            </a:r>
            <a:r>
              <a:rPr lang="en-GB" dirty="0" smtClean="0"/>
              <a:t>          </a:t>
            </a:r>
            <a:r>
              <a:rPr lang="en-GB" dirty="0" smtClean="0">
                <a:sym typeface="Symbol"/>
              </a:rPr>
              <a:t> </a:t>
            </a:r>
            <a:r>
              <a:rPr lang="en-GB" i="1" dirty="0" smtClean="0">
                <a:sym typeface="Symbol"/>
              </a:rPr>
              <a:t>dx</a:t>
            </a:r>
            <a:r>
              <a:rPr lang="en-GB" dirty="0" smtClean="0">
                <a:sym typeface="Symbol"/>
              </a:rPr>
              <a:t> </a:t>
            </a:r>
            <a:r>
              <a:rPr lang="en-GB" i="1" dirty="0" err="1" smtClean="0">
                <a:sym typeface="Symbol"/>
              </a:rPr>
              <a:t>x</a:t>
            </a:r>
            <a:r>
              <a:rPr lang="en-GB" i="1" baseline="30000" dirty="0" err="1" smtClean="0">
                <a:sym typeface="Symbol"/>
              </a:rPr>
              <a:t>p</a:t>
            </a:r>
            <a:r>
              <a:rPr lang="en-GB" dirty="0" smtClean="0">
                <a:sym typeface="Symbol"/>
              </a:rPr>
              <a:t> (</a:t>
            </a:r>
            <a:r>
              <a:rPr lang="en-GB" dirty="0">
                <a:sym typeface="Symbol"/>
              </a:rPr>
              <a:t>1 – </a:t>
            </a:r>
            <a:r>
              <a:rPr lang="en-GB" i="1" dirty="0" smtClean="0">
                <a:sym typeface="Symbol"/>
              </a:rPr>
              <a:t>x</a:t>
            </a:r>
            <a:r>
              <a:rPr lang="en-GB" dirty="0" smtClean="0">
                <a:sym typeface="Symbol"/>
              </a:rPr>
              <a:t>)</a:t>
            </a:r>
            <a:r>
              <a:rPr lang="en-GB" i="1" baseline="30000" dirty="0" smtClean="0">
                <a:sym typeface="Symbol"/>
              </a:rPr>
              <a:t>q</a:t>
            </a:r>
            <a:endParaRPr lang="en-GB" i="1" baseline="30000" dirty="0"/>
          </a:p>
        </p:txBody>
      </p:sp>
      <p:sp>
        <p:nvSpPr>
          <p:cNvPr id="51" name="TextBox 50"/>
          <p:cNvSpPr txBox="1"/>
          <p:nvPr/>
        </p:nvSpPr>
        <p:spPr>
          <a:xfrm>
            <a:off x="2547261" y="30103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2505451" y="682740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Z</a:t>
            </a:r>
            <a:endParaRPr lang="en-GB" i="1" dirty="0"/>
          </a:p>
        </p:txBody>
      </p:sp>
      <p:cxnSp>
        <p:nvCxnSpPr>
          <p:cNvPr id="53" name="Straight Connector 52"/>
          <p:cNvCxnSpPr/>
          <p:nvPr/>
        </p:nvCxnSpPr>
        <p:spPr bwMode="auto">
          <a:xfrm>
            <a:off x="2419119" y="761867"/>
            <a:ext cx="6204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Rectangle 53"/>
          <p:cNvSpPr/>
          <p:nvPr/>
        </p:nvSpPr>
        <p:spPr>
          <a:xfrm>
            <a:off x="2991129" y="78027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 smtClean="0"/>
              <a:t>a</a:t>
            </a:r>
            <a:endParaRPr lang="en-GB" sz="1800" dirty="0"/>
          </a:p>
        </p:txBody>
      </p:sp>
      <p:sp>
        <p:nvSpPr>
          <p:cNvPr id="55" name="Rectangle 54"/>
          <p:cNvSpPr/>
          <p:nvPr/>
        </p:nvSpPr>
        <p:spPr>
          <a:xfrm>
            <a:off x="3082158" y="19375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 smtClean="0"/>
              <a:t>b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540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40" grpId="0"/>
      <p:bldP spid="41" grpId="0"/>
      <p:bldP spid="2" grpId="0"/>
      <p:bldP spid="6" grpId="0"/>
      <p:bldP spid="9" grpId="0"/>
      <p:bldP spid="18" grpId="0"/>
      <p:bldP spid="29" grpId="0"/>
      <p:bldP spid="30" grpId="0"/>
      <p:bldP spid="42" grpId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4894" y="1480460"/>
            <a:ext cx="6644704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He also worked out an approximation for:</a:t>
            </a:r>
          </a:p>
          <a:p>
            <a:endParaRPr lang="en-GB" dirty="0"/>
          </a:p>
          <a:p>
            <a:r>
              <a:rPr lang="en-GB" dirty="0" smtClean="0"/>
              <a:t>	large </a:t>
            </a:r>
            <a:r>
              <a:rPr lang="en-GB" i="1" dirty="0" smtClean="0"/>
              <a:t>p</a:t>
            </a:r>
            <a:r>
              <a:rPr lang="en-GB" dirty="0" smtClean="0"/>
              <a:t> and </a:t>
            </a:r>
            <a:r>
              <a:rPr lang="en-GB" i="1" dirty="0" smtClean="0"/>
              <a:t>q</a:t>
            </a:r>
          </a:p>
          <a:p>
            <a:r>
              <a:rPr lang="en-GB" dirty="0"/>
              <a:t>	</a:t>
            </a:r>
            <a:r>
              <a:rPr lang="en-GB" i="1" dirty="0" smtClean="0"/>
              <a:t>a</a:t>
            </a:r>
            <a:r>
              <a:rPr lang="en-GB" dirty="0" smtClean="0"/>
              <a:t> = </a:t>
            </a:r>
            <a:r>
              <a:rPr lang="en-GB" i="1" dirty="0" smtClean="0"/>
              <a:t>p</a:t>
            </a:r>
            <a:r>
              <a:rPr lang="en-GB" dirty="0" smtClean="0"/>
              <a:t>/(</a:t>
            </a:r>
            <a:r>
              <a:rPr lang="en-GB" i="1" dirty="0" err="1" smtClean="0"/>
              <a:t>p</a:t>
            </a:r>
            <a:r>
              <a:rPr lang="en-GB" dirty="0" err="1" smtClean="0"/>
              <a:t>+</a:t>
            </a:r>
            <a:r>
              <a:rPr lang="en-GB" i="1" dirty="0" err="1" smtClean="0"/>
              <a:t>q</a:t>
            </a:r>
            <a:r>
              <a:rPr lang="en-GB" dirty="0" smtClean="0"/>
              <a:t>) </a:t>
            </a:r>
            <a:r>
              <a:rPr lang="en-GB" dirty="0">
                <a:sym typeface="Symbol"/>
              </a:rPr>
              <a:t>–</a:t>
            </a:r>
            <a:r>
              <a:rPr lang="en-GB" dirty="0" smtClean="0"/>
              <a:t> </a:t>
            </a:r>
            <a:r>
              <a:rPr lang="en-GB" dirty="0" smtClean="0">
                <a:sym typeface="Symbol"/>
              </a:rPr>
              <a:t></a:t>
            </a:r>
          </a:p>
          <a:p>
            <a:r>
              <a:rPr lang="en-GB" dirty="0">
                <a:sym typeface="Symbol"/>
              </a:rPr>
              <a:t>	</a:t>
            </a:r>
            <a:r>
              <a:rPr lang="en-GB" i="1" dirty="0" smtClean="0">
                <a:sym typeface="Symbol"/>
              </a:rPr>
              <a:t>b</a:t>
            </a:r>
            <a:r>
              <a:rPr lang="en-GB" dirty="0" smtClean="0">
                <a:sym typeface="Symbol"/>
              </a:rPr>
              <a:t> =</a:t>
            </a:r>
            <a:r>
              <a:rPr lang="en-GB" i="1" dirty="0"/>
              <a:t> p</a:t>
            </a:r>
            <a:r>
              <a:rPr lang="en-GB" dirty="0"/>
              <a:t>/(</a:t>
            </a:r>
            <a:r>
              <a:rPr lang="en-GB" i="1" dirty="0" err="1"/>
              <a:t>p</a:t>
            </a:r>
            <a:r>
              <a:rPr lang="en-GB" dirty="0" err="1"/>
              <a:t>+</a:t>
            </a:r>
            <a:r>
              <a:rPr lang="en-GB" i="1" dirty="0" err="1"/>
              <a:t>q</a:t>
            </a:r>
            <a:r>
              <a:rPr lang="en-GB" dirty="0"/>
              <a:t>)</a:t>
            </a:r>
            <a:r>
              <a:rPr lang="en-GB" dirty="0" smtClean="0">
                <a:sym typeface="Symbol"/>
              </a:rPr>
              <a:t> + </a:t>
            </a:r>
          </a:p>
          <a:p>
            <a:endParaRPr lang="en-GB" dirty="0">
              <a:sym typeface="Symbol"/>
            </a:endParaRPr>
          </a:p>
          <a:p>
            <a:r>
              <a:rPr lang="en-GB" dirty="0" smtClean="0">
                <a:sym typeface="Symbol"/>
              </a:rPr>
              <a:t>But I couldn’t understand it.</a:t>
            </a:r>
            <a:endParaRPr lang="en-GB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151860" y="466190"/>
            <a:ext cx="52100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</a:t>
            </a:r>
            <a:r>
              <a:rPr lang="en-GB" dirty="0" smtClean="0"/>
              <a:t>   </a:t>
            </a:r>
            <a:r>
              <a:rPr lang="en-GB" i="1" dirty="0" smtClean="0"/>
              <a:t>p</a:t>
            </a:r>
            <a:r>
              <a:rPr lang="en-GB" dirty="0" smtClean="0"/>
              <a:t>(</a:t>
            </a:r>
            <a:r>
              <a:rPr lang="en-GB" i="1" dirty="0" smtClean="0"/>
              <a:t>a&lt;x&lt;b</a:t>
            </a:r>
            <a:r>
              <a:rPr lang="en-GB" dirty="0" smtClean="0"/>
              <a:t>)</a:t>
            </a:r>
            <a:r>
              <a:rPr lang="en-GB" i="1" dirty="0" smtClean="0"/>
              <a:t> =</a:t>
            </a:r>
            <a:r>
              <a:rPr lang="en-GB" dirty="0" smtClean="0"/>
              <a:t>          </a:t>
            </a:r>
            <a:r>
              <a:rPr lang="en-GB" dirty="0" smtClean="0">
                <a:sym typeface="Symbol"/>
              </a:rPr>
              <a:t> </a:t>
            </a:r>
            <a:r>
              <a:rPr lang="en-GB" i="1" dirty="0" smtClean="0">
                <a:sym typeface="Symbol"/>
              </a:rPr>
              <a:t>dx</a:t>
            </a:r>
            <a:r>
              <a:rPr lang="en-GB" dirty="0" smtClean="0">
                <a:sym typeface="Symbol"/>
              </a:rPr>
              <a:t> </a:t>
            </a:r>
            <a:r>
              <a:rPr lang="en-GB" i="1" dirty="0" err="1" smtClean="0">
                <a:sym typeface="Symbol"/>
              </a:rPr>
              <a:t>x</a:t>
            </a:r>
            <a:r>
              <a:rPr lang="en-GB" i="1" baseline="30000" dirty="0" err="1" smtClean="0">
                <a:sym typeface="Symbol"/>
              </a:rPr>
              <a:t>p</a:t>
            </a:r>
            <a:r>
              <a:rPr lang="en-GB" dirty="0" smtClean="0">
                <a:sym typeface="Symbol"/>
              </a:rPr>
              <a:t> (</a:t>
            </a:r>
            <a:r>
              <a:rPr lang="en-GB" dirty="0">
                <a:sym typeface="Symbol"/>
              </a:rPr>
              <a:t>1 – </a:t>
            </a:r>
            <a:r>
              <a:rPr lang="en-GB" i="1" dirty="0" smtClean="0">
                <a:sym typeface="Symbol"/>
              </a:rPr>
              <a:t>x</a:t>
            </a:r>
            <a:r>
              <a:rPr lang="en-GB" dirty="0" smtClean="0">
                <a:sym typeface="Symbol"/>
              </a:rPr>
              <a:t>)</a:t>
            </a:r>
            <a:r>
              <a:rPr lang="en-GB" i="1" baseline="30000" dirty="0" smtClean="0">
                <a:sym typeface="Symbol"/>
              </a:rPr>
              <a:t>q</a:t>
            </a:r>
            <a:endParaRPr lang="en-GB" i="1" baseline="30000" dirty="0"/>
          </a:p>
        </p:txBody>
      </p:sp>
      <p:sp>
        <p:nvSpPr>
          <p:cNvPr id="37" name="TextBox 36"/>
          <p:cNvSpPr txBox="1"/>
          <p:nvPr/>
        </p:nvSpPr>
        <p:spPr>
          <a:xfrm>
            <a:off x="2547261" y="30103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2505451" y="682740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Z</a:t>
            </a:r>
            <a:endParaRPr lang="en-GB" i="1" dirty="0"/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2419119" y="761867"/>
            <a:ext cx="6204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Rectangle 50"/>
          <p:cNvSpPr/>
          <p:nvPr/>
        </p:nvSpPr>
        <p:spPr>
          <a:xfrm>
            <a:off x="2991129" y="78027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 smtClean="0"/>
              <a:t>a</a:t>
            </a:r>
            <a:endParaRPr lang="en-GB" sz="1800" dirty="0"/>
          </a:p>
        </p:txBody>
      </p:sp>
      <p:sp>
        <p:nvSpPr>
          <p:cNvPr id="52" name="Rectangle 51"/>
          <p:cNvSpPr/>
          <p:nvPr/>
        </p:nvSpPr>
        <p:spPr>
          <a:xfrm>
            <a:off x="3082158" y="19375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 smtClean="0"/>
              <a:t>b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04394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51860" y="466190"/>
            <a:ext cx="5727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But he said nothing about the brain.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47493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51860" y="466190"/>
            <a:ext cx="46489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Price, on the other hand, did.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19519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51860" y="466190"/>
            <a:ext cx="8843960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As an aside, he also appears to have anticipated</a:t>
            </a:r>
          </a:p>
          <a:p>
            <a:r>
              <a:rPr lang="en-GB" dirty="0" smtClean="0"/>
              <a:t>Bayesian non-</a:t>
            </a:r>
            <a:r>
              <a:rPr lang="en-GB" dirty="0" err="1" smtClean="0"/>
              <a:t>parametrics</a:t>
            </a:r>
            <a:r>
              <a:rPr lang="en-GB" dirty="0" smtClean="0"/>
              <a:t>:</a:t>
            </a:r>
          </a:p>
          <a:p>
            <a:endParaRPr lang="en-GB" dirty="0"/>
          </a:p>
          <a:p>
            <a:r>
              <a:rPr lang="en-GB" dirty="0" smtClean="0"/>
              <a:t>    Suppose </a:t>
            </a:r>
            <a:r>
              <a:rPr lang="en-GB" dirty="0"/>
              <a:t>a solid or die or </a:t>
            </a:r>
            <a:r>
              <a:rPr lang="en-GB" dirty="0">
                <a:solidFill>
                  <a:srgbClr val="FF0000"/>
                </a:solidFill>
              </a:rPr>
              <a:t>whose number of sides </a:t>
            </a:r>
            <a:r>
              <a:rPr lang="en-GB" dirty="0" smtClean="0">
                <a:solidFill>
                  <a:srgbClr val="FF0000"/>
                </a:solidFill>
              </a:rPr>
              <a:t>and</a:t>
            </a:r>
          </a:p>
          <a:p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   constitution </a:t>
            </a:r>
            <a:r>
              <a:rPr lang="en-GB" dirty="0">
                <a:solidFill>
                  <a:srgbClr val="FF0000"/>
                </a:solidFill>
              </a:rPr>
              <a:t>we </a:t>
            </a:r>
            <a:r>
              <a:rPr lang="en-GB" dirty="0" smtClean="0">
                <a:solidFill>
                  <a:srgbClr val="FF0000"/>
                </a:solidFill>
              </a:rPr>
              <a:t>know nothing</a:t>
            </a:r>
            <a:r>
              <a:rPr lang="en-GB" dirty="0"/>
              <a:t>; and that we are </a:t>
            </a:r>
            <a:r>
              <a:rPr lang="en-GB" dirty="0" smtClean="0"/>
              <a:t>to</a:t>
            </a:r>
          </a:p>
          <a:p>
            <a:r>
              <a:rPr lang="en-GB" dirty="0"/>
              <a:t> </a:t>
            </a:r>
            <a:r>
              <a:rPr lang="en-GB" dirty="0" smtClean="0"/>
              <a:t>   judge </a:t>
            </a:r>
            <a:r>
              <a:rPr lang="en-GB" dirty="0"/>
              <a:t>of these from experiments made in </a:t>
            </a:r>
            <a:r>
              <a:rPr lang="en-GB" dirty="0" smtClean="0"/>
              <a:t>throwing it.</a:t>
            </a:r>
          </a:p>
          <a:p>
            <a:endParaRPr lang="en-GB" dirty="0"/>
          </a:p>
          <a:p>
            <a:r>
              <a:rPr lang="en-GB" dirty="0" smtClean="0"/>
              <a:t>    In </a:t>
            </a:r>
            <a:r>
              <a:rPr lang="en-GB" dirty="0"/>
              <a:t>this case, it should be observed, that it would be </a:t>
            </a:r>
            <a:r>
              <a:rPr lang="en-GB" dirty="0" smtClean="0"/>
              <a:t>in</a:t>
            </a:r>
          </a:p>
          <a:p>
            <a:r>
              <a:rPr lang="en-GB" dirty="0"/>
              <a:t> </a:t>
            </a:r>
            <a:r>
              <a:rPr lang="en-GB" dirty="0" smtClean="0"/>
              <a:t>   the </a:t>
            </a:r>
            <a:r>
              <a:rPr lang="en-GB" dirty="0"/>
              <a:t>highest </a:t>
            </a:r>
            <a:r>
              <a:rPr lang="en-GB" dirty="0" smtClean="0"/>
              <a:t>degree improbable </a:t>
            </a:r>
            <a:r>
              <a:rPr lang="en-GB" dirty="0"/>
              <a:t>that the solid should, </a:t>
            </a:r>
            <a:r>
              <a:rPr lang="en-GB" dirty="0" smtClean="0"/>
              <a:t>in</a:t>
            </a:r>
          </a:p>
          <a:p>
            <a:r>
              <a:rPr lang="en-GB" dirty="0"/>
              <a:t> </a:t>
            </a:r>
            <a:r>
              <a:rPr lang="en-GB" dirty="0" smtClean="0"/>
              <a:t>   the </a:t>
            </a:r>
            <a:r>
              <a:rPr lang="en-GB" dirty="0"/>
              <a:t>first trial, turn any one side </a:t>
            </a:r>
            <a:r>
              <a:rPr lang="en-GB" dirty="0" smtClean="0"/>
              <a:t>which could be</a:t>
            </a:r>
          </a:p>
          <a:p>
            <a:r>
              <a:rPr lang="en-GB" dirty="0"/>
              <a:t> </a:t>
            </a:r>
            <a:r>
              <a:rPr lang="en-GB" dirty="0" smtClean="0"/>
              <a:t>   assigned </a:t>
            </a:r>
            <a:r>
              <a:rPr lang="en-GB" dirty="0"/>
              <a:t>before hand; because it would be known </a:t>
            </a:r>
            <a:r>
              <a:rPr lang="en-GB" dirty="0" smtClean="0"/>
              <a:t>that</a:t>
            </a:r>
          </a:p>
          <a:p>
            <a:r>
              <a:rPr lang="en-GB" dirty="0"/>
              <a:t> </a:t>
            </a:r>
            <a:r>
              <a:rPr lang="en-GB" dirty="0" smtClean="0"/>
              <a:t>   some </a:t>
            </a:r>
            <a:r>
              <a:rPr lang="en-GB" dirty="0"/>
              <a:t>side </a:t>
            </a:r>
            <a:r>
              <a:rPr lang="en-GB" dirty="0" smtClean="0"/>
              <a:t>must turn</a:t>
            </a:r>
            <a:r>
              <a:rPr lang="en-GB" dirty="0"/>
              <a:t>, and that there was an </a:t>
            </a:r>
            <a:r>
              <a:rPr lang="en-GB" dirty="0">
                <a:solidFill>
                  <a:srgbClr val="FF0000"/>
                </a:solidFill>
              </a:rPr>
              <a:t>infinity </a:t>
            </a:r>
            <a:r>
              <a:rPr lang="en-GB" dirty="0" smtClean="0">
                <a:solidFill>
                  <a:srgbClr val="FF0000"/>
                </a:solidFill>
              </a:rPr>
              <a:t>of</a:t>
            </a:r>
          </a:p>
          <a:p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   sides</a:t>
            </a:r>
            <a:r>
              <a:rPr lang="en-GB" dirty="0"/>
              <a:t>, or sides otherwise marked, </a:t>
            </a:r>
            <a:r>
              <a:rPr lang="en-GB" dirty="0" smtClean="0"/>
              <a:t>which it </a:t>
            </a:r>
            <a:r>
              <a:rPr lang="en-GB" dirty="0"/>
              <a:t>was </a:t>
            </a:r>
            <a:r>
              <a:rPr lang="en-GB" dirty="0" smtClean="0"/>
              <a:t>equally</a:t>
            </a:r>
          </a:p>
          <a:p>
            <a:r>
              <a:rPr lang="en-GB" dirty="0"/>
              <a:t> </a:t>
            </a:r>
            <a:r>
              <a:rPr lang="en-GB" dirty="0" smtClean="0"/>
              <a:t>   likely </a:t>
            </a:r>
            <a:r>
              <a:rPr lang="en-GB" dirty="0"/>
              <a:t>that it should turn.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8667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51860" y="466190"/>
            <a:ext cx="9153275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and </a:t>
            </a:r>
            <a:r>
              <a:rPr lang="en-GB" dirty="0"/>
              <a:t>hierarchical models</a:t>
            </a:r>
            <a:r>
              <a:rPr lang="en-GB" dirty="0" smtClean="0"/>
              <a:t>,</a:t>
            </a:r>
          </a:p>
          <a:p>
            <a:endParaRPr lang="en-GB" dirty="0"/>
          </a:p>
          <a:p>
            <a:r>
              <a:rPr lang="en-GB" dirty="0" smtClean="0"/>
              <a:t>    It </a:t>
            </a:r>
            <a:r>
              <a:rPr lang="en-GB" dirty="0"/>
              <a:t>should be carefully remembered that these deductions</a:t>
            </a:r>
          </a:p>
          <a:p>
            <a:r>
              <a:rPr lang="en-GB" dirty="0" smtClean="0"/>
              <a:t>    </a:t>
            </a:r>
            <a:r>
              <a:rPr lang="en-GB" dirty="0" smtClean="0">
                <a:solidFill>
                  <a:srgbClr val="FF0000"/>
                </a:solidFill>
              </a:rPr>
              <a:t>suppose </a:t>
            </a:r>
            <a:r>
              <a:rPr lang="en-GB" dirty="0">
                <a:solidFill>
                  <a:srgbClr val="FF0000"/>
                </a:solidFill>
              </a:rPr>
              <a:t>a previous total ignorance of nature</a:t>
            </a:r>
            <a:r>
              <a:rPr lang="en-GB" dirty="0"/>
              <a:t>. After</a:t>
            </a:r>
          </a:p>
          <a:p>
            <a:r>
              <a:rPr lang="en-GB" dirty="0" smtClean="0"/>
              <a:t>    having </a:t>
            </a:r>
            <a:r>
              <a:rPr lang="en-GB" dirty="0"/>
              <a:t>observed for some time the course of events it</a:t>
            </a:r>
          </a:p>
          <a:p>
            <a:r>
              <a:rPr lang="en-GB" dirty="0" smtClean="0"/>
              <a:t>    would </a:t>
            </a:r>
            <a:r>
              <a:rPr lang="en-GB" dirty="0"/>
              <a:t>be found that the operations of nature are in</a:t>
            </a:r>
          </a:p>
          <a:p>
            <a:r>
              <a:rPr lang="en-GB" dirty="0" smtClean="0"/>
              <a:t>    general </a:t>
            </a:r>
            <a:r>
              <a:rPr lang="en-GB" dirty="0"/>
              <a:t>regular, and that the powers and laws which</a:t>
            </a:r>
          </a:p>
          <a:p>
            <a:r>
              <a:rPr lang="en-GB" dirty="0" smtClean="0"/>
              <a:t>    prevail </a:t>
            </a:r>
            <a:r>
              <a:rPr lang="en-GB" dirty="0"/>
              <a:t>in it are stable and </a:t>
            </a:r>
            <a:r>
              <a:rPr lang="en-GB" dirty="0" smtClean="0"/>
              <a:t>permanent</a:t>
            </a:r>
            <a:r>
              <a:rPr lang="en-GB" dirty="0"/>
              <a:t>. </a:t>
            </a:r>
            <a:r>
              <a:rPr lang="en-GB" dirty="0">
                <a:solidFill>
                  <a:srgbClr val="FF0000"/>
                </a:solidFill>
              </a:rPr>
              <a:t>The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    consideration </a:t>
            </a:r>
            <a:r>
              <a:rPr lang="en-GB" dirty="0">
                <a:solidFill>
                  <a:srgbClr val="FF0000"/>
                </a:solidFill>
              </a:rPr>
              <a:t>of this will cause one or a few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    experiments </a:t>
            </a:r>
            <a:r>
              <a:rPr lang="en-GB" dirty="0">
                <a:solidFill>
                  <a:srgbClr val="FF0000"/>
                </a:solidFill>
              </a:rPr>
              <a:t>often to produce a much stronger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    expectation </a:t>
            </a:r>
            <a:r>
              <a:rPr lang="en-GB" dirty="0">
                <a:solidFill>
                  <a:srgbClr val="FF0000"/>
                </a:solidFill>
              </a:rPr>
              <a:t>of success in further experiments than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    would </a:t>
            </a:r>
            <a:r>
              <a:rPr lang="en-GB" dirty="0">
                <a:solidFill>
                  <a:srgbClr val="FF0000"/>
                </a:solidFill>
              </a:rPr>
              <a:t>otherwise have been reasonable</a:t>
            </a:r>
            <a:r>
              <a:rPr lang="en-GB" dirty="0"/>
              <a:t> </a:t>
            </a:r>
            <a:r>
              <a:rPr lang="en-GB" dirty="0" smtClean="0"/>
              <a:t>...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4919750" y="381353"/>
            <a:ext cx="15905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flat prior</a:t>
            </a:r>
            <a:endParaRPr lang="en-GB" dirty="0">
              <a:solidFill>
                <a:srgbClr val="0000FF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 flipH="1">
            <a:off x="5018314" y="904573"/>
            <a:ext cx="533400" cy="10330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4539047" y="5735502"/>
            <a:ext cx="41311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the prior is no longer flat!</a:t>
            </a:r>
            <a:endParaRPr lang="en-GB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99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51860" y="466190"/>
            <a:ext cx="8569847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and maybe even approximate inference,</a:t>
            </a:r>
          </a:p>
          <a:p>
            <a:endParaRPr lang="en-GB" dirty="0" smtClean="0"/>
          </a:p>
          <a:p>
            <a:r>
              <a:rPr lang="en-GB" dirty="0" smtClean="0"/>
              <a:t>     </a:t>
            </a:r>
            <a:r>
              <a:rPr lang="en-GB" dirty="0"/>
              <a:t>... we seem to know little more than that it</a:t>
            </a:r>
          </a:p>
          <a:p>
            <a:r>
              <a:rPr lang="en-GB" dirty="0"/>
              <a:t>    </a:t>
            </a:r>
            <a:r>
              <a:rPr lang="en-GB" dirty="0">
                <a:solidFill>
                  <a:srgbClr val="0000FF"/>
                </a:solidFill>
              </a:rPr>
              <a:t>[Bayesian analysis]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does sometimes in fact convince</a:t>
            </a:r>
          </a:p>
          <a:p>
            <a:r>
              <a:rPr lang="en-GB" dirty="0">
                <a:solidFill>
                  <a:srgbClr val="FF0000"/>
                </a:solidFill>
              </a:rPr>
              <a:t>    us, and at other times not</a:t>
            </a:r>
            <a:r>
              <a:rPr lang="en-GB" dirty="0"/>
              <a:t>; and that, as it is the</a:t>
            </a:r>
          </a:p>
          <a:p>
            <a:r>
              <a:rPr lang="en-GB" dirty="0"/>
              <a:t>    means of acquainting us with many truths, of which</a:t>
            </a:r>
          </a:p>
          <a:p>
            <a:r>
              <a:rPr lang="en-GB" dirty="0"/>
              <a:t>    otherwise we must have been ignorant; </a:t>
            </a:r>
            <a:r>
              <a:rPr lang="en-GB" dirty="0">
                <a:solidFill>
                  <a:srgbClr val="FF0000"/>
                </a:solidFill>
              </a:rPr>
              <a:t>so it is, in</a:t>
            </a:r>
          </a:p>
          <a:p>
            <a:r>
              <a:rPr lang="en-GB" dirty="0">
                <a:solidFill>
                  <a:srgbClr val="FF0000"/>
                </a:solidFill>
              </a:rPr>
              <a:t>    all probability, the source of many errors</a:t>
            </a:r>
            <a:r>
              <a:rPr lang="en-GB" dirty="0"/>
              <a:t>, which</a:t>
            </a:r>
          </a:p>
          <a:p>
            <a:r>
              <a:rPr lang="en-GB" dirty="0"/>
              <a:t>    perhaps might in some measure be avoided, if the</a:t>
            </a:r>
          </a:p>
          <a:p>
            <a:r>
              <a:rPr lang="en-GB" dirty="0"/>
              <a:t>    force that this sort of reasoning ought to have</a:t>
            </a:r>
          </a:p>
          <a:p>
            <a:r>
              <a:rPr lang="en-GB" dirty="0"/>
              <a:t>    with us were more distinctly and clearly understood.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2792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51860" y="466190"/>
            <a:ext cx="8884099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Price said </a:t>
            </a:r>
            <a:r>
              <a:rPr lang="en-GB" dirty="0"/>
              <a:t>about </a:t>
            </a:r>
            <a:r>
              <a:rPr lang="en-GB" dirty="0" err="1"/>
              <a:t>behavior</a:t>
            </a:r>
            <a:r>
              <a:rPr lang="en-GB" dirty="0"/>
              <a:t> (1763</a:t>
            </a:r>
            <a:r>
              <a:rPr lang="en-GB" dirty="0" smtClean="0"/>
              <a:t>):</a:t>
            </a:r>
          </a:p>
          <a:p>
            <a:endParaRPr lang="en-GB" dirty="0"/>
          </a:p>
          <a:p>
            <a:r>
              <a:rPr lang="en-GB" dirty="0" smtClean="0"/>
              <a:t>    </a:t>
            </a:r>
            <a:r>
              <a:rPr lang="en-GB" dirty="0"/>
              <a:t>Let us imagine to ourselves the case of a person </a:t>
            </a:r>
            <a:r>
              <a:rPr lang="en-GB" dirty="0" smtClean="0"/>
              <a:t>just</a:t>
            </a:r>
          </a:p>
          <a:p>
            <a:r>
              <a:rPr lang="en-GB" dirty="0"/>
              <a:t> </a:t>
            </a:r>
            <a:r>
              <a:rPr lang="en-GB" dirty="0" smtClean="0"/>
              <a:t>   </a:t>
            </a:r>
            <a:r>
              <a:rPr lang="en-GB" dirty="0"/>
              <a:t>brought forth into </a:t>
            </a:r>
            <a:r>
              <a:rPr lang="en-GB" dirty="0" smtClean="0"/>
              <a:t>this</a:t>
            </a:r>
            <a:r>
              <a:rPr lang="en-GB" dirty="0"/>
              <a:t> </a:t>
            </a:r>
            <a:r>
              <a:rPr lang="en-GB" dirty="0" smtClean="0"/>
              <a:t>world. The </a:t>
            </a:r>
            <a:r>
              <a:rPr lang="en-GB" dirty="0" smtClean="0"/>
              <a:t>sun </a:t>
            </a:r>
            <a:r>
              <a:rPr lang="en-GB" dirty="0"/>
              <a:t>would</a:t>
            </a:r>
            <a:r>
              <a:rPr lang="en-GB" dirty="0" smtClean="0"/>
              <a:t>,</a:t>
            </a:r>
          </a:p>
          <a:p>
            <a:r>
              <a:rPr lang="en-GB" dirty="0"/>
              <a:t> </a:t>
            </a:r>
            <a:r>
              <a:rPr lang="en-GB" dirty="0" smtClean="0"/>
              <a:t>   probably, be </a:t>
            </a:r>
            <a:r>
              <a:rPr lang="en-GB" dirty="0"/>
              <a:t>the </a:t>
            </a:r>
            <a:r>
              <a:rPr lang="en-GB" dirty="0" smtClean="0"/>
              <a:t>first object </a:t>
            </a:r>
            <a:r>
              <a:rPr lang="en-GB" dirty="0"/>
              <a:t>that would engage </a:t>
            </a:r>
            <a:r>
              <a:rPr lang="en-GB" dirty="0" smtClean="0"/>
              <a:t>his</a:t>
            </a:r>
          </a:p>
          <a:p>
            <a:r>
              <a:rPr lang="en-GB" dirty="0"/>
              <a:t> </a:t>
            </a:r>
            <a:r>
              <a:rPr lang="en-GB" dirty="0" smtClean="0"/>
              <a:t>   </a:t>
            </a:r>
            <a:r>
              <a:rPr lang="en-GB" dirty="0"/>
              <a:t>attention; </a:t>
            </a:r>
            <a:r>
              <a:rPr lang="en-GB" dirty="0" smtClean="0"/>
              <a:t>but after </a:t>
            </a:r>
            <a:r>
              <a:rPr lang="en-GB" dirty="0"/>
              <a:t>losing it the first night he </a:t>
            </a:r>
            <a:r>
              <a:rPr lang="en-GB" dirty="0" smtClean="0"/>
              <a:t>would be</a:t>
            </a:r>
          </a:p>
          <a:p>
            <a:r>
              <a:rPr lang="en-GB" dirty="0"/>
              <a:t> </a:t>
            </a:r>
            <a:r>
              <a:rPr lang="en-GB" dirty="0" smtClean="0"/>
              <a:t>   </a:t>
            </a:r>
            <a:r>
              <a:rPr lang="en-GB" dirty="0"/>
              <a:t>entirely </a:t>
            </a:r>
            <a:r>
              <a:rPr lang="en-GB" dirty="0" smtClean="0"/>
              <a:t>ignorant </a:t>
            </a:r>
            <a:r>
              <a:rPr lang="en-GB" dirty="0"/>
              <a:t>whether he should ever see it again</a:t>
            </a:r>
            <a:r>
              <a:rPr lang="en-GB" dirty="0" smtClean="0"/>
              <a:t>.</a:t>
            </a:r>
          </a:p>
          <a:p>
            <a:r>
              <a:rPr lang="en-GB" dirty="0" smtClean="0"/>
              <a:t>    But </a:t>
            </a:r>
            <a:r>
              <a:rPr lang="en-GB" dirty="0"/>
              <a:t>let him see a second appearance or one </a:t>
            </a:r>
            <a:r>
              <a:rPr lang="en-GB" i="1" dirty="0"/>
              <a:t>return </a:t>
            </a:r>
            <a:endParaRPr lang="en-GB" i="1" dirty="0" smtClean="0"/>
          </a:p>
          <a:p>
            <a:r>
              <a:rPr lang="en-GB" i="1" dirty="0"/>
              <a:t> </a:t>
            </a:r>
            <a:r>
              <a:rPr lang="en-GB" i="1" dirty="0" smtClean="0"/>
              <a:t>   </a:t>
            </a:r>
            <a:r>
              <a:rPr lang="en-GB" dirty="0" smtClean="0"/>
              <a:t>of </a:t>
            </a:r>
            <a:r>
              <a:rPr lang="en-GB" dirty="0"/>
              <a:t>the </a:t>
            </a:r>
            <a:r>
              <a:rPr lang="en-GB" dirty="0" smtClean="0"/>
              <a:t>sun</a:t>
            </a:r>
            <a:r>
              <a:rPr lang="en-GB" dirty="0" smtClean="0"/>
              <a:t>, and </a:t>
            </a:r>
            <a:r>
              <a:rPr lang="en-GB" dirty="0"/>
              <a:t>an expectation would be raised in </a:t>
            </a:r>
            <a:r>
              <a:rPr lang="en-GB" dirty="0" smtClean="0"/>
              <a:t>him</a:t>
            </a:r>
          </a:p>
          <a:p>
            <a:r>
              <a:rPr lang="en-GB" dirty="0"/>
              <a:t> </a:t>
            </a:r>
            <a:r>
              <a:rPr lang="en-GB" dirty="0" smtClean="0"/>
              <a:t>   </a:t>
            </a:r>
            <a:r>
              <a:rPr lang="en-GB" dirty="0"/>
              <a:t>of a second return, and he </a:t>
            </a:r>
            <a:r>
              <a:rPr lang="en-GB" dirty="0" smtClean="0"/>
              <a:t>might know </a:t>
            </a:r>
            <a:r>
              <a:rPr lang="en-GB" dirty="0"/>
              <a:t>that there </a:t>
            </a:r>
            <a:r>
              <a:rPr lang="en-GB" dirty="0" smtClean="0"/>
              <a:t>was</a:t>
            </a:r>
          </a:p>
          <a:p>
            <a:r>
              <a:rPr lang="en-GB" dirty="0"/>
              <a:t> </a:t>
            </a:r>
            <a:r>
              <a:rPr lang="en-GB" dirty="0" smtClean="0"/>
              <a:t>   </a:t>
            </a:r>
            <a:r>
              <a:rPr lang="en-GB" dirty="0"/>
              <a:t>an odds of 3 to 1 </a:t>
            </a:r>
            <a:r>
              <a:rPr lang="en-GB" dirty="0" smtClean="0">
                <a:solidFill>
                  <a:srgbClr val="FF0000"/>
                </a:solidFill>
              </a:rPr>
              <a:t>[flat prior]</a:t>
            </a:r>
            <a:r>
              <a:rPr lang="en-GB" dirty="0" smtClean="0"/>
              <a:t> for </a:t>
            </a:r>
            <a:r>
              <a:rPr lang="en-GB" dirty="0"/>
              <a:t>some probability </a:t>
            </a:r>
            <a:r>
              <a:rPr lang="en-GB" dirty="0" smtClean="0"/>
              <a:t>of</a:t>
            </a:r>
          </a:p>
          <a:p>
            <a:r>
              <a:rPr lang="en-GB" dirty="0"/>
              <a:t> </a:t>
            </a:r>
            <a:r>
              <a:rPr lang="en-GB" dirty="0" smtClean="0"/>
              <a:t>   </a:t>
            </a:r>
            <a:r>
              <a:rPr lang="en-GB" dirty="0"/>
              <a:t>this. </a:t>
            </a:r>
            <a:r>
              <a:rPr lang="en-GB" dirty="0" smtClean="0">
                <a:solidFill>
                  <a:srgbClr val="FF0000"/>
                </a:solidFill>
              </a:rPr>
              <a:t>But </a:t>
            </a:r>
            <a:r>
              <a:rPr lang="en-GB" dirty="0">
                <a:solidFill>
                  <a:srgbClr val="FF0000"/>
                </a:solidFill>
              </a:rPr>
              <a:t>no finite number of returns would </a:t>
            </a:r>
            <a:r>
              <a:rPr lang="en-GB" dirty="0" smtClean="0">
                <a:solidFill>
                  <a:srgbClr val="FF0000"/>
                </a:solidFill>
              </a:rPr>
              <a:t>be</a:t>
            </a:r>
          </a:p>
          <a:p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   sufficient </a:t>
            </a:r>
            <a:r>
              <a:rPr lang="en-GB" dirty="0">
                <a:solidFill>
                  <a:srgbClr val="FF0000"/>
                </a:solidFill>
              </a:rPr>
              <a:t>to </a:t>
            </a:r>
            <a:r>
              <a:rPr lang="en-GB" dirty="0" smtClean="0">
                <a:solidFill>
                  <a:srgbClr val="FF0000"/>
                </a:solidFill>
              </a:rPr>
              <a:t>produce absolute </a:t>
            </a:r>
            <a:r>
              <a:rPr lang="en-GB" dirty="0">
                <a:solidFill>
                  <a:srgbClr val="FF0000"/>
                </a:solidFill>
              </a:rPr>
              <a:t>or physical </a:t>
            </a:r>
            <a:r>
              <a:rPr lang="en-GB" dirty="0" smtClean="0">
                <a:solidFill>
                  <a:srgbClr val="FF0000"/>
                </a:solidFill>
              </a:rPr>
              <a:t>certainty</a:t>
            </a:r>
            <a:r>
              <a:rPr lang="en-GB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701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51860" y="466190"/>
            <a:ext cx="836421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And so did Laplace,</a:t>
            </a:r>
          </a:p>
          <a:p>
            <a:endParaRPr lang="en-GB" dirty="0"/>
          </a:p>
          <a:p>
            <a:r>
              <a:rPr lang="en-GB" dirty="0" smtClean="0"/>
              <a:t>    </a:t>
            </a:r>
            <a:r>
              <a:rPr lang="en-US" dirty="0"/>
              <a:t>One may even say, strictly speaking, that almost </a:t>
            </a:r>
            <a:r>
              <a:rPr lang="en-US" dirty="0" smtClean="0"/>
              <a:t>all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our knowledge is only probable; and in the </a:t>
            </a:r>
            <a:r>
              <a:rPr lang="en-US" dirty="0" smtClean="0"/>
              <a:t>small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number of things that we are able to know </a:t>
            </a:r>
            <a:r>
              <a:rPr lang="en-US" dirty="0" smtClean="0"/>
              <a:t>with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certainty, the principle means of arriving at </a:t>
            </a:r>
            <a:r>
              <a:rPr lang="en-US" dirty="0" smtClean="0"/>
              <a:t>the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truth – induction and analogy – are based </a:t>
            </a:r>
            <a:r>
              <a:rPr lang="en-US" dirty="0" smtClean="0"/>
              <a:t>on</a:t>
            </a:r>
          </a:p>
          <a:p>
            <a:r>
              <a:rPr lang="en-US" dirty="0"/>
              <a:t> </a:t>
            </a:r>
            <a:r>
              <a:rPr lang="en-US" dirty="0" smtClean="0"/>
              <a:t>   probabilities.</a:t>
            </a:r>
            <a:endParaRPr lang="en-US" dirty="0"/>
          </a:p>
          <a:p>
            <a:endParaRPr lang="en-US" dirty="0"/>
          </a:p>
          <a:p>
            <a:r>
              <a:rPr lang="fr-FR" dirty="0" err="1" smtClean="0"/>
              <a:t>Theorie</a:t>
            </a:r>
            <a:r>
              <a:rPr lang="fr-FR" dirty="0" smtClean="0"/>
              <a:t> </a:t>
            </a:r>
            <a:r>
              <a:rPr lang="fr-FR" dirty="0"/>
              <a:t>analytique des </a:t>
            </a:r>
            <a:r>
              <a:rPr lang="fr-FR" dirty="0" err="1"/>
              <a:t>probabilites</a:t>
            </a:r>
            <a:r>
              <a:rPr lang="fr-FR" dirty="0"/>
              <a:t> (1825).</a:t>
            </a:r>
          </a:p>
        </p:txBody>
      </p:sp>
    </p:spTree>
    <p:extLst>
      <p:ext uri="{BB962C8B-B14F-4D97-AF65-F5344CB8AC3E}">
        <p14:creationId xmlns:p14="http://schemas.microsoft.com/office/powerpoint/2010/main" val="7214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51860" y="466190"/>
            <a:ext cx="6128601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question for the day:</a:t>
            </a:r>
          </a:p>
          <a:p>
            <a:endParaRPr lang="en-GB" dirty="0"/>
          </a:p>
          <a:p>
            <a:r>
              <a:rPr lang="en-GB" dirty="0" smtClean="0"/>
              <a:t>	Who was the first one to say that</a:t>
            </a:r>
          </a:p>
          <a:p>
            <a:r>
              <a:rPr lang="en-GB" dirty="0"/>
              <a:t>	</a:t>
            </a:r>
            <a:r>
              <a:rPr lang="en-GB" dirty="0" smtClean="0"/>
              <a:t>people</a:t>
            </a:r>
            <a:r>
              <a:rPr lang="en-GB" dirty="0"/>
              <a:t> </a:t>
            </a:r>
            <a:r>
              <a:rPr lang="en-GB" dirty="0" smtClean="0"/>
              <a:t>reason probabilistically?</a:t>
            </a:r>
          </a:p>
          <a:p>
            <a:endParaRPr lang="en-GB" dirty="0"/>
          </a:p>
          <a:p>
            <a:r>
              <a:rPr lang="en-GB" dirty="0" smtClean="0"/>
              <a:t>The candidates:</a:t>
            </a:r>
          </a:p>
          <a:p>
            <a:endParaRPr lang="en-GB" dirty="0"/>
          </a:p>
          <a:p>
            <a:r>
              <a:rPr lang="en-GB" dirty="0"/>
              <a:t>	 Bayes, Price and Laplace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143626" y="1069650"/>
            <a:ext cx="696293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sz="3200" dirty="0"/>
          </a:p>
          <a:p>
            <a:pPr algn="ctr"/>
            <a:r>
              <a:rPr lang="en-GB" sz="3200" i="1" dirty="0" smtClean="0"/>
              <a:t>Philosophical </a:t>
            </a:r>
            <a:r>
              <a:rPr lang="en-GB" sz="3200" i="1" dirty="0"/>
              <a:t>Transactions of the </a:t>
            </a:r>
            <a:r>
              <a:rPr lang="en-GB" sz="3200" i="1" dirty="0" smtClean="0"/>
              <a:t>Royal</a:t>
            </a:r>
          </a:p>
          <a:p>
            <a:pPr algn="ctr"/>
            <a:r>
              <a:rPr lang="en-GB" sz="3200" i="1" dirty="0" smtClean="0"/>
              <a:t>Society </a:t>
            </a:r>
            <a:r>
              <a:rPr lang="en-GB" sz="3200" i="1" dirty="0"/>
              <a:t>of London</a:t>
            </a:r>
            <a:r>
              <a:rPr lang="en-GB" sz="3200" dirty="0"/>
              <a:t>, </a:t>
            </a:r>
            <a:r>
              <a:rPr lang="en-GB" sz="3200" dirty="0" smtClean="0"/>
              <a:t>53:370-418 (1763)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 smtClean="0"/>
              <a:t>Communicated by Richard Price</a:t>
            </a:r>
          </a:p>
          <a:p>
            <a:pPr algn="ctr"/>
            <a:r>
              <a:rPr lang="en-GB" sz="3200" dirty="0" smtClean="0"/>
              <a:t>after Bayes was dead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88777" y="4506685"/>
            <a:ext cx="385073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Intro:			Price</a:t>
            </a:r>
          </a:p>
          <a:p>
            <a:r>
              <a:rPr lang="en-GB" dirty="0" smtClean="0"/>
              <a:t>Math:		Bayes</a:t>
            </a:r>
          </a:p>
          <a:p>
            <a:r>
              <a:rPr lang="en-GB" dirty="0" smtClean="0"/>
              <a:t>Interpretation:	Price</a:t>
            </a:r>
            <a:endParaRPr lang="en-GB" dirty="0"/>
          </a:p>
        </p:txBody>
      </p:sp>
      <p:sp>
        <p:nvSpPr>
          <p:cNvPr id="4" name="Freeform 3"/>
          <p:cNvSpPr/>
          <p:nvPr/>
        </p:nvSpPr>
        <p:spPr bwMode="auto">
          <a:xfrm>
            <a:off x="2579914" y="4932337"/>
            <a:ext cx="4147457" cy="635711"/>
          </a:xfrm>
          <a:custGeom>
            <a:avLst/>
            <a:gdLst>
              <a:gd name="connsiteX0" fmla="*/ 4038600 w 4147457"/>
              <a:gd name="connsiteY0" fmla="*/ 107748 h 635711"/>
              <a:gd name="connsiteX1" fmla="*/ 3712029 w 4147457"/>
              <a:gd name="connsiteY1" fmla="*/ 85976 h 635711"/>
              <a:gd name="connsiteX2" fmla="*/ 3418115 w 4147457"/>
              <a:gd name="connsiteY2" fmla="*/ 64205 h 635711"/>
              <a:gd name="connsiteX3" fmla="*/ 3341915 w 4147457"/>
              <a:gd name="connsiteY3" fmla="*/ 53319 h 635711"/>
              <a:gd name="connsiteX4" fmla="*/ 3091543 w 4147457"/>
              <a:gd name="connsiteY4" fmla="*/ 31548 h 635711"/>
              <a:gd name="connsiteX5" fmla="*/ 2775857 w 4147457"/>
              <a:gd name="connsiteY5" fmla="*/ 20662 h 635711"/>
              <a:gd name="connsiteX6" fmla="*/ 1534886 w 4147457"/>
              <a:gd name="connsiteY6" fmla="*/ 20662 h 635711"/>
              <a:gd name="connsiteX7" fmla="*/ 859972 w 4147457"/>
              <a:gd name="connsiteY7" fmla="*/ 31548 h 635711"/>
              <a:gd name="connsiteX8" fmla="*/ 609600 w 4147457"/>
              <a:gd name="connsiteY8" fmla="*/ 53319 h 635711"/>
              <a:gd name="connsiteX9" fmla="*/ 489857 w 4147457"/>
              <a:gd name="connsiteY9" fmla="*/ 64205 h 635711"/>
              <a:gd name="connsiteX10" fmla="*/ 239486 w 4147457"/>
              <a:gd name="connsiteY10" fmla="*/ 96862 h 635711"/>
              <a:gd name="connsiteX11" fmla="*/ 185057 w 4147457"/>
              <a:gd name="connsiteY11" fmla="*/ 107748 h 635711"/>
              <a:gd name="connsiteX12" fmla="*/ 141515 w 4147457"/>
              <a:gd name="connsiteY12" fmla="*/ 129519 h 635711"/>
              <a:gd name="connsiteX13" fmla="*/ 119743 w 4147457"/>
              <a:gd name="connsiteY13" fmla="*/ 151290 h 635711"/>
              <a:gd name="connsiteX14" fmla="*/ 65315 w 4147457"/>
              <a:gd name="connsiteY14" fmla="*/ 227490 h 635711"/>
              <a:gd name="connsiteX15" fmla="*/ 43543 w 4147457"/>
              <a:gd name="connsiteY15" fmla="*/ 249262 h 635711"/>
              <a:gd name="connsiteX16" fmla="*/ 21772 w 4147457"/>
              <a:gd name="connsiteY16" fmla="*/ 292805 h 635711"/>
              <a:gd name="connsiteX17" fmla="*/ 0 w 4147457"/>
              <a:gd name="connsiteY17" fmla="*/ 358119 h 635711"/>
              <a:gd name="connsiteX18" fmla="*/ 54429 w 4147457"/>
              <a:gd name="connsiteY18" fmla="*/ 390776 h 635711"/>
              <a:gd name="connsiteX19" fmla="*/ 76200 w 4147457"/>
              <a:gd name="connsiteY19" fmla="*/ 423433 h 635711"/>
              <a:gd name="connsiteX20" fmla="*/ 163286 w 4147457"/>
              <a:gd name="connsiteY20" fmla="*/ 499633 h 635711"/>
              <a:gd name="connsiteX21" fmla="*/ 250372 w 4147457"/>
              <a:gd name="connsiteY21" fmla="*/ 510519 h 635711"/>
              <a:gd name="connsiteX22" fmla="*/ 293915 w 4147457"/>
              <a:gd name="connsiteY22" fmla="*/ 499633 h 635711"/>
              <a:gd name="connsiteX23" fmla="*/ 326572 w 4147457"/>
              <a:gd name="connsiteY23" fmla="*/ 510519 h 635711"/>
              <a:gd name="connsiteX24" fmla="*/ 435429 w 4147457"/>
              <a:gd name="connsiteY24" fmla="*/ 532290 h 635711"/>
              <a:gd name="connsiteX25" fmla="*/ 1143000 w 4147457"/>
              <a:gd name="connsiteY25" fmla="*/ 543176 h 635711"/>
              <a:gd name="connsiteX26" fmla="*/ 2895600 w 4147457"/>
              <a:gd name="connsiteY26" fmla="*/ 597605 h 635711"/>
              <a:gd name="connsiteX27" fmla="*/ 3222172 w 4147457"/>
              <a:gd name="connsiteY27" fmla="*/ 608490 h 635711"/>
              <a:gd name="connsiteX28" fmla="*/ 3712029 w 4147457"/>
              <a:gd name="connsiteY28" fmla="*/ 608490 h 635711"/>
              <a:gd name="connsiteX29" fmla="*/ 3810000 w 4147457"/>
              <a:gd name="connsiteY29" fmla="*/ 575833 h 635711"/>
              <a:gd name="connsiteX30" fmla="*/ 3940629 w 4147457"/>
              <a:gd name="connsiteY30" fmla="*/ 554062 h 635711"/>
              <a:gd name="connsiteX31" fmla="*/ 3962400 w 4147457"/>
              <a:gd name="connsiteY31" fmla="*/ 532290 h 635711"/>
              <a:gd name="connsiteX32" fmla="*/ 4005943 w 4147457"/>
              <a:gd name="connsiteY32" fmla="*/ 510519 h 635711"/>
              <a:gd name="connsiteX33" fmla="*/ 4060372 w 4147457"/>
              <a:gd name="connsiteY33" fmla="*/ 477862 h 635711"/>
              <a:gd name="connsiteX34" fmla="*/ 4071257 w 4147457"/>
              <a:gd name="connsiteY34" fmla="*/ 445205 h 635711"/>
              <a:gd name="connsiteX35" fmla="*/ 4114800 w 4147457"/>
              <a:gd name="connsiteY35" fmla="*/ 390776 h 635711"/>
              <a:gd name="connsiteX36" fmla="*/ 4136572 w 4147457"/>
              <a:gd name="connsiteY36" fmla="*/ 358119 h 635711"/>
              <a:gd name="connsiteX37" fmla="*/ 4147457 w 4147457"/>
              <a:gd name="connsiteY37" fmla="*/ 325462 h 635711"/>
              <a:gd name="connsiteX38" fmla="*/ 4114800 w 4147457"/>
              <a:gd name="connsiteY38" fmla="*/ 249262 h 635711"/>
              <a:gd name="connsiteX39" fmla="*/ 4093029 w 4147457"/>
              <a:gd name="connsiteY39" fmla="*/ 183948 h 635711"/>
              <a:gd name="connsiteX40" fmla="*/ 4038600 w 4147457"/>
              <a:gd name="connsiteY40" fmla="*/ 129519 h 635711"/>
              <a:gd name="connsiteX41" fmla="*/ 3951515 w 4147457"/>
              <a:gd name="connsiteY41" fmla="*/ 140405 h 635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4147457" h="635711">
                <a:moveTo>
                  <a:pt x="4038600" y="107748"/>
                </a:moveTo>
                <a:cubicBezTo>
                  <a:pt x="3875899" y="80630"/>
                  <a:pt x="4040405" y="105292"/>
                  <a:pt x="3712029" y="85976"/>
                </a:cubicBezTo>
                <a:cubicBezTo>
                  <a:pt x="3613959" y="80207"/>
                  <a:pt x="3515975" y="72840"/>
                  <a:pt x="3418115" y="64205"/>
                </a:cubicBezTo>
                <a:cubicBezTo>
                  <a:pt x="3392556" y="61950"/>
                  <a:pt x="3367446" y="55872"/>
                  <a:pt x="3341915" y="53319"/>
                </a:cubicBezTo>
                <a:cubicBezTo>
                  <a:pt x="3258558" y="44983"/>
                  <a:pt x="3175176" y="36373"/>
                  <a:pt x="3091543" y="31548"/>
                </a:cubicBezTo>
                <a:cubicBezTo>
                  <a:pt x="2986427" y="25484"/>
                  <a:pt x="2881086" y="24291"/>
                  <a:pt x="2775857" y="20662"/>
                </a:cubicBezTo>
                <a:cubicBezTo>
                  <a:pt x="2272851" y="-18032"/>
                  <a:pt x="2651194" y="6965"/>
                  <a:pt x="1534886" y="20662"/>
                </a:cubicBezTo>
                <a:lnTo>
                  <a:pt x="859972" y="31548"/>
                </a:lnTo>
                <a:cubicBezTo>
                  <a:pt x="532869" y="53353"/>
                  <a:pt x="823014" y="30854"/>
                  <a:pt x="609600" y="53319"/>
                </a:cubicBezTo>
                <a:cubicBezTo>
                  <a:pt x="569741" y="57515"/>
                  <a:pt x="529691" y="59779"/>
                  <a:pt x="489857" y="64205"/>
                </a:cubicBezTo>
                <a:cubicBezTo>
                  <a:pt x="471189" y="66279"/>
                  <a:pt x="294249" y="87735"/>
                  <a:pt x="239486" y="96862"/>
                </a:cubicBezTo>
                <a:cubicBezTo>
                  <a:pt x="221235" y="99904"/>
                  <a:pt x="203200" y="104119"/>
                  <a:pt x="185057" y="107748"/>
                </a:cubicBezTo>
                <a:cubicBezTo>
                  <a:pt x="170543" y="115005"/>
                  <a:pt x="155017" y="120518"/>
                  <a:pt x="141515" y="129519"/>
                </a:cubicBezTo>
                <a:cubicBezTo>
                  <a:pt x="132975" y="135212"/>
                  <a:pt x="126044" y="143189"/>
                  <a:pt x="119743" y="151290"/>
                </a:cubicBezTo>
                <a:cubicBezTo>
                  <a:pt x="100579" y="175929"/>
                  <a:pt x="84478" y="202851"/>
                  <a:pt x="65315" y="227490"/>
                </a:cubicBezTo>
                <a:cubicBezTo>
                  <a:pt x="59014" y="235591"/>
                  <a:pt x="50800" y="242005"/>
                  <a:pt x="43543" y="249262"/>
                </a:cubicBezTo>
                <a:cubicBezTo>
                  <a:pt x="36286" y="263776"/>
                  <a:pt x="27799" y="277738"/>
                  <a:pt x="21772" y="292805"/>
                </a:cubicBezTo>
                <a:cubicBezTo>
                  <a:pt x="13249" y="314113"/>
                  <a:pt x="0" y="358119"/>
                  <a:pt x="0" y="358119"/>
                </a:cubicBezTo>
                <a:cubicBezTo>
                  <a:pt x="118387" y="476500"/>
                  <a:pt x="-86911" y="277702"/>
                  <a:pt x="54429" y="390776"/>
                </a:cubicBezTo>
                <a:cubicBezTo>
                  <a:pt x="64645" y="398949"/>
                  <a:pt x="67585" y="413587"/>
                  <a:pt x="76200" y="423433"/>
                </a:cubicBezTo>
                <a:cubicBezTo>
                  <a:pt x="81474" y="429461"/>
                  <a:pt x="139061" y="493026"/>
                  <a:pt x="163286" y="499633"/>
                </a:cubicBezTo>
                <a:cubicBezTo>
                  <a:pt x="191510" y="507330"/>
                  <a:pt x="221343" y="506890"/>
                  <a:pt x="250372" y="510519"/>
                </a:cubicBezTo>
                <a:cubicBezTo>
                  <a:pt x="264886" y="506890"/>
                  <a:pt x="278954" y="499633"/>
                  <a:pt x="293915" y="499633"/>
                </a:cubicBezTo>
                <a:cubicBezTo>
                  <a:pt x="305390" y="499633"/>
                  <a:pt x="315539" y="507367"/>
                  <a:pt x="326572" y="510519"/>
                </a:cubicBezTo>
                <a:cubicBezTo>
                  <a:pt x="353335" y="518166"/>
                  <a:pt x="411701" y="531622"/>
                  <a:pt x="435429" y="532290"/>
                </a:cubicBezTo>
                <a:cubicBezTo>
                  <a:pt x="671220" y="538932"/>
                  <a:pt x="907143" y="539547"/>
                  <a:pt x="1143000" y="543176"/>
                </a:cubicBezTo>
                <a:cubicBezTo>
                  <a:pt x="1887390" y="625888"/>
                  <a:pt x="1015606" y="534943"/>
                  <a:pt x="2895600" y="597605"/>
                </a:cubicBezTo>
                <a:lnTo>
                  <a:pt x="3222172" y="608490"/>
                </a:lnTo>
                <a:cubicBezTo>
                  <a:pt x="3404260" y="654013"/>
                  <a:pt x="3308725" y="634233"/>
                  <a:pt x="3712029" y="608490"/>
                </a:cubicBezTo>
                <a:cubicBezTo>
                  <a:pt x="3744023" y="606448"/>
                  <a:pt x="3777675" y="582298"/>
                  <a:pt x="3810000" y="575833"/>
                </a:cubicBezTo>
                <a:cubicBezTo>
                  <a:pt x="3889589" y="559916"/>
                  <a:pt x="3846113" y="567565"/>
                  <a:pt x="3940629" y="554062"/>
                </a:cubicBezTo>
                <a:cubicBezTo>
                  <a:pt x="3947886" y="546805"/>
                  <a:pt x="3953861" y="537983"/>
                  <a:pt x="3962400" y="532290"/>
                </a:cubicBezTo>
                <a:cubicBezTo>
                  <a:pt x="3975902" y="523289"/>
                  <a:pt x="3991758" y="518400"/>
                  <a:pt x="4005943" y="510519"/>
                </a:cubicBezTo>
                <a:cubicBezTo>
                  <a:pt x="4024439" y="500244"/>
                  <a:pt x="4042229" y="488748"/>
                  <a:pt x="4060372" y="477862"/>
                </a:cubicBezTo>
                <a:cubicBezTo>
                  <a:pt x="4064000" y="466976"/>
                  <a:pt x="4066125" y="455468"/>
                  <a:pt x="4071257" y="445205"/>
                </a:cubicBezTo>
                <a:cubicBezTo>
                  <a:pt x="4093590" y="400539"/>
                  <a:pt x="4087804" y="424521"/>
                  <a:pt x="4114800" y="390776"/>
                </a:cubicBezTo>
                <a:cubicBezTo>
                  <a:pt x="4122973" y="380560"/>
                  <a:pt x="4129315" y="369005"/>
                  <a:pt x="4136572" y="358119"/>
                </a:cubicBezTo>
                <a:cubicBezTo>
                  <a:pt x="4140200" y="347233"/>
                  <a:pt x="4147457" y="336936"/>
                  <a:pt x="4147457" y="325462"/>
                </a:cubicBezTo>
                <a:cubicBezTo>
                  <a:pt x="4147457" y="307938"/>
                  <a:pt x="4119053" y="259894"/>
                  <a:pt x="4114800" y="249262"/>
                </a:cubicBezTo>
                <a:cubicBezTo>
                  <a:pt x="4106277" y="227954"/>
                  <a:pt x="4109256" y="200175"/>
                  <a:pt x="4093029" y="183948"/>
                </a:cubicBezTo>
                <a:lnTo>
                  <a:pt x="4038600" y="129519"/>
                </a:lnTo>
                <a:cubicBezTo>
                  <a:pt x="3980976" y="143925"/>
                  <a:pt x="4010018" y="140405"/>
                  <a:pt x="3951515" y="140405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56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51860" y="466190"/>
            <a:ext cx="890436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did Bayes do?</a:t>
            </a:r>
          </a:p>
          <a:p>
            <a:endParaRPr lang="en-GB" dirty="0"/>
          </a:p>
          <a:p>
            <a:r>
              <a:rPr lang="en-GB" dirty="0" smtClean="0"/>
              <a:t>It’s really hard to tell.</a:t>
            </a:r>
          </a:p>
          <a:p>
            <a:endParaRPr lang="en-GB" dirty="0"/>
          </a:p>
          <a:p>
            <a:r>
              <a:rPr lang="en-GB" dirty="0" smtClean="0"/>
              <a:t>“</a:t>
            </a:r>
            <a:r>
              <a:rPr lang="en-GB" dirty="0"/>
              <a:t>If there be two </a:t>
            </a:r>
            <a:r>
              <a:rPr lang="en-GB" dirty="0" smtClean="0"/>
              <a:t>subsequent </a:t>
            </a:r>
            <a:r>
              <a:rPr lang="en-GB" dirty="0"/>
              <a:t>events be determined </a:t>
            </a:r>
            <a:r>
              <a:rPr lang="en-GB" dirty="0" smtClean="0"/>
              <a:t>every</a:t>
            </a:r>
          </a:p>
          <a:p>
            <a:r>
              <a:rPr lang="en-GB" dirty="0" smtClean="0"/>
              <a:t>day</a:t>
            </a:r>
            <a:r>
              <a:rPr lang="en-GB" dirty="0"/>
              <a:t>, and each </a:t>
            </a:r>
            <a:r>
              <a:rPr lang="en-GB" dirty="0" smtClean="0"/>
              <a:t>day the </a:t>
            </a:r>
            <a:r>
              <a:rPr lang="en-GB" dirty="0"/>
              <a:t>probability of the 2d is </a:t>
            </a:r>
            <a:r>
              <a:rPr lang="en-GB" i="1" dirty="0" smtClean="0"/>
              <a:t>b/</a:t>
            </a:r>
            <a:r>
              <a:rPr lang="en-GB" dirty="0" smtClean="0"/>
              <a:t>N </a:t>
            </a:r>
            <a:r>
              <a:rPr lang="en-GB" dirty="0"/>
              <a:t>and </a:t>
            </a:r>
            <a:r>
              <a:rPr lang="en-GB" dirty="0" smtClean="0"/>
              <a:t>the</a:t>
            </a:r>
          </a:p>
          <a:p>
            <a:r>
              <a:rPr lang="en-GB" dirty="0" smtClean="0"/>
              <a:t>probability </a:t>
            </a:r>
            <a:r>
              <a:rPr lang="en-GB" dirty="0"/>
              <a:t>of both </a:t>
            </a:r>
            <a:r>
              <a:rPr lang="en-GB" dirty="0" smtClean="0"/>
              <a:t>P/N</a:t>
            </a:r>
            <a:r>
              <a:rPr lang="en-GB" dirty="0"/>
              <a:t>, and I am to </a:t>
            </a:r>
            <a:r>
              <a:rPr lang="en-GB" dirty="0" smtClean="0"/>
              <a:t>receive N </a:t>
            </a:r>
            <a:r>
              <a:rPr lang="en-GB" dirty="0"/>
              <a:t>if </a:t>
            </a:r>
            <a:r>
              <a:rPr lang="en-GB" dirty="0" smtClean="0"/>
              <a:t>both</a:t>
            </a:r>
          </a:p>
          <a:p>
            <a:r>
              <a:rPr lang="en-GB" dirty="0" smtClean="0"/>
              <a:t>of the events </a:t>
            </a:r>
            <a:r>
              <a:rPr lang="en-GB" dirty="0"/>
              <a:t>happen the 1st day on which the 2d does</a:t>
            </a:r>
            <a:r>
              <a:rPr lang="en-GB" dirty="0" smtClean="0"/>
              <a:t>;</a:t>
            </a:r>
          </a:p>
          <a:p>
            <a:r>
              <a:rPr lang="en-GB" dirty="0" smtClean="0"/>
              <a:t>I say, according to </a:t>
            </a:r>
            <a:r>
              <a:rPr lang="en-GB" dirty="0"/>
              <a:t>these conditions, the probability of </a:t>
            </a:r>
            <a:r>
              <a:rPr lang="en-GB" dirty="0" smtClean="0"/>
              <a:t>my</a:t>
            </a:r>
          </a:p>
          <a:p>
            <a:r>
              <a:rPr lang="en-GB" dirty="0" smtClean="0"/>
              <a:t>obtaining </a:t>
            </a:r>
            <a:r>
              <a:rPr lang="en-GB" dirty="0"/>
              <a:t>N is </a:t>
            </a:r>
            <a:r>
              <a:rPr lang="en-GB" dirty="0" smtClean="0"/>
              <a:t>P/</a:t>
            </a:r>
            <a:r>
              <a:rPr lang="en-GB" i="1" dirty="0" smtClean="0"/>
              <a:t>b.</a:t>
            </a:r>
            <a:r>
              <a:rPr lang="en-GB" dirty="0" smtClean="0"/>
              <a:t>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884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51860" y="466190"/>
            <a:ext cx="326884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</a:t>
            </a:r>
            <a:r>
              <a:rPr lang="en-GB" dirty="0"/>
              <a:t>did Bayes do?</a:t>
            </a:r>
          </a:p>
          <a:p>
            <a:endParaRPr lang="en-GB" dirty="0"/>
          </a:p>
          <a:p>
            <a:r>
              <a:rPr lang="en-GB" dirty="0" smtClean="0"/>
              <a:t>My translation:</a:t>
            </a:r>
          </a:p>
          <a:p>
            <a:endParaRPr lang="en-GB" dirty="0" smtClean="0"/>
          </a:p>
          <a:p>
            <a:r>
              <a:rPr lang="en-GB" i="1" dirty="0" smtClean="0"/>
              <a:t>	p</a:t>
            </a:r>
            <a:r>
              <a:rPr lang="en-GB" dirty="0" smtClean="0"/>
              <a:t>(</a:t>
            </a:r>
            <a:r>
              <a:rPr lang="en-GB" i="1" dirty="0" err="1" smtClean="0"/>
              <a:t>x</a:t>
            </a:r>
            <a:r>
              <a:rPr lang="en-GB" dirty="0" err="1" smtClean="0"/>
              <a:t>,</a:t>
            </a:r>
            <a:r>
              <a:rPr lang="en-GB" i="1" dirty="0" err="1" smtClean="0"/>
              <a:t>y</a:t>
            </a:r>
            <a:r>
              <a:rPr lang="en-GB" dirty="0" smtClean="0"/>
              <a:t>) = P/N</a:t>
            </a:r>
          </a:p>
          <a:p>
            <a:r>
              <a:rPr lang="en-GB" i="1" dirty="0" smtClean="0"/>
              <a:t>	p</a:t>
            </a:r>
            <a:r>
              <a:rPr lang="en-GB" dirty="0" smtClean="0"/>
              <a:t>(</a:t>
            </a:r>
            <a:r>
              <a:rPr lang="en-GB" i="1" dirty="0" smtClean="0"/>
              <a:t>y</a:t>
            </a:r>
            <a:r>
              <a:rPr lang="en-GB" dirty="0" smtClean="0"/>
              <a:t>)    = b/N</a:t>
            </a:r>
          </a:p>
        </p:txBody>
      </p:sp>
      <p:sp>
        <p:nvSpPr>
          <p:cNvPr id="2" name="Rectangle 1"/>
          <p:cNvSpPr/>
          <p:nvPr/>
        </p:nvSpPr>
        <p:spPr>
          <a:xfrm>
            <a:off x="4244544" y="2318302"/>
            <a:ext cx="1337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/>
              <a:t>p</a:t>
            </a:r>
            <a:r>
              <a:rPr lang="en-GB" dirty="0"/>
              <a:t>(</a:t>
            </a:r>
            <a:r>
              <a:rPr lang="en-GB" i="1" dirty="0" err="1"/>
              <a:t>x</a:t>
            </a:r>
            <a:r>
              <a:rPr lang="en-GB" dirty="0" err="1"/>
              <a:t>|</a:t>
            </a:r>
            <a:r>
              <a:rPr lang="en-GB" i="1" dirty="0" err="1"/>
              <a:t>y</a:t>
            </a:r>
            <a:r>
              <a:rPr lang="en-GB" dirty="0"/>
              <a:t>) </a:t>
            </a:r>
            <a:r>
              <a:rPr lang="en-GB" dirty="0" smtClean="0"/>
              <a:t>=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505200" y="2372732"/>
            <a:ext cx="5950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=&gt;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696932" y="3102451"/>
            <a:ext cx="10534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/>
              <a:t>p</a:t>
            </a:r>
            <a:r>
              <a:rPr lang="en-GB" dirty="0"/>
              <a:t>(</a:t>
            </a:r>
            <a:r>
              <a:rPr lang="en-GB" i="1" dirty="0" err="1"/>
              <a:t>x</a:t>
            </a:r>
            <a:r>
              <a:rPr lang="en-GB" dirty="0" err="1"/>
              <a:t>,</a:t>
            </a:r>
            <a:r>
              <a:rPr lang="en-GB" i="1" dirty="0" err="1"/>
              <a:t>y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777154" y="3593366"/>
            <a:ext cx="784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/>
              <a:t>p</a:t>
            </a:r>
            <a:r>
              <a:rPr lang="en-GB" dirty="0" smtClean="0"/>
              <a:t>(</a:t>
            </a:r>
            <a:r>
              <a:rPr lang="en-GB" i="1" dirty="0" smtClean="0"/>
              <a:t>y</a:t>
            </a:r>
            <a:r>
              <a:rPr lang="en-GB" dirty="0" smtClean="0"/>
              <a:t>)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5608924" y="3683474"/>
            <a:ext cx="116074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/>
          <p:cNvSpPr/>
          <p:nvPr/>
        </p:nvSpPr>
        <p:spPr>
          <a:xfrm>
            <a:off x="5625109" y="2130328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P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5628177" y="252619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5600547" y="2595990"/>
            <a:ext cx="45340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178038" y="3407958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=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4102238" y="4463143"/>
            <a:ext cx="2653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Bayes’ theorem!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4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8" grpId="0"/>
      <p:bldP spid="9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51860" y="466190"/>
            <a:ext cx="890436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did Bayes do?</a:t>
            </a:r>
          </a:p>
          <a:p>
            <a:endParaRPr lang="en-GB" dirty="0"/>
          </a:p>
          <a:p>
            <a:r>
              <a:rPr lang="en-GB" dirty="0" smtClean="0"/>
              <a:t>It’s really hard to tell.</a:t>
            </a:r>
          </a:p>
          <a:p>
            <a:endParaRPr lang="en-GB" dirty="0"/>
          </a:p>
          <a:p>
            <a:r>
              <a:rPr lang="en-GB" dirty="0" smtClean="0"/>
              <a:t>“</a:t>
            </a:r>
            <a:r>
              <a:rPr lang="en-GB" dirty="0"/>
              <a:t>If there be two </a:t>
            </a:r>
            <a:r>
              <a:rPr lang="en-GB" dirty="0" smtClean="0"/>
              <a:t>subsequent </a:t>
            </a:r>
            <a:r>
              <a:rPr lang="en-GB" dirty="0"/>
              <a:t>events be determined </a:t>
            </a:r>
            <a:r>
              <a:rPr lang="en-GB" dirty="0" smtClean="0"/>
              <a:t>every</a:t>
            </a:r>
          </a:p>
          <a:p>
            <a:r>
              <a:rPr lang="en-GB" dirty="0" smtClean="0"/>
              <a:t>day</a:t>
            </a:r>
            <a:r>
              <a:rPr lang="en-GB" dirty="0"/>
              <a:t>, and each </a:t>
            </a:r>
            <a:r>
              <a:rPr lang="en-GB" dirty="0" smtClean="0"/>
              <a:t>day the </a:t>
            </a:r>
            <a:r>
              <a:rPr lang="en-GB" dirty="0"/>
              <a:t>probability of the 2d is </a:t>
            </a:r>
            <a:r>
              <a:rPr lang="en-GB" i="1" dirty="0" smtClean="0"/>
              <a:t>b/</a:t>
            </a:r>
            <a:r>
              <a:rPr lang="en-GB" dirty="0" smtClean="0"/>
              <a:t>N </a:t>
            </a:r>
            <a:r>
              <a:rPr lang="en-GB" dirty="0"/>
              <a:t>and </a:t>
            </a:r>
            <a:r>
              <a:rPr lang="en-GB" dirty="0" smtClean="0"/>
              <a:t>the</a:t>
            </a:r>
          </a:p>
          <a:p>
            <a:r>
              <a:rPr lang="en-GB" dirty="0" smtClean="0"/>
              <a:t>probability </a:t>
            </a:r>
            <a:r>
              <a:rPr lang="en-GB" dirty="0"/>
              <a:t>of both </a:t>
            </a:r>
            <a:r>
              <a:rPr lang="en-GB" dirty="0" smtClean="0"/>
              <a:t>P/N</a:t>
            </a:r>
            <a:r>
              <a:rPr lang="en-GB" dirty="0"/>
              <a:t>, and I am to </a:t>
            </a:r>
            <a:r>
              <a:rPr lang="en-GB" dirty="0" smtClean="0"/>
              <a:t>receive N </a:t>
            </a:r>
            <a:r>
              <a:rPr lang="en-GB" dirty="0"/>
              <a:t>if </a:t>
            </a:r>
            <a:r>
              <a:rPr lang="en-GB" dirty="0" smtClean="0"/>
              <a:t>both</a:t>
            </a:r>
          </a:p>
          <a:p>
            <a:r>
              <a:rPr lang="en-GB" dirty="0" smtClean="0"/>
              <a:t>of the events </a:t>
            </a:r>
            <a:r>
              <a:rPr lang="en-GB" dirty="0"/>
              <a:t>happen the 1st day on which the 2d does</a:t>
            </a:r>
            <a:r>
              <a:rPr lang="en-GB" dirty="0" smtClean="0"/>
              <a:t>;</a:t>
            </a:r>
          </a:p>
          <a:p>
            <a:r>
              <a:rPr lang="en-GB" dirty="0" smtClean="0"/>
              <a:t>I say, according to </a:t>
            </a:r>
            <a:r>
              <a:rPr lang="en-GB" dirty="0"/>
              <a:t>these conditions, the probability of </a:t>
            </a:r>
            <a:r>
              <a:rPr lang="en-GB" dirty="0" smtClean="0"/>
              <a:t>my</a:t>
            </a:r>
          </a:p>
          <a:p>
            <a:r>
              <a:rPr lang="en-GB" dirty="0" smtClean="0"/>
              <a:t>obtaining </a:t>
            </a:r>
            <a:r>
              <a:rPr lang="en-GB" dirty="0"/>
              <a:t>N is </a:t>
            </a:r>
            <a:r>
              <a:rPr lang="en-GB" dirty="0" smtClean="0"/>
              <a:t>P/</a:t>
            </a:r>
            <a:r>
              <a:rPr lang="en-GB" i="1" dirty="0" smtClean="0"/>
              <a:t>b.</a:t>
            </a:r>
            <a:r>
              <a:rPr lang="en-GB" dirty="0" smtClean="0"/>
              <a:t>”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4027716" y="1207963"/>
            <a:ext cx="10534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/>
              <a:t>p</a:t>
            </a:r>
            <a:r>
              <a:rPr lang="en-GB" dirty="0"/>
              <a:t>(</a:t>
            </a:r>
            <a:r>
              <a:rPr lang="en-GB" i="1" dirty="0" err="1"/>
              <a:t>x</a:t>
            </a:r>
            <a:r>
              <a:rPr lang="en-GB" dirty="0" err="1"/>
              <a:t>,</a:t>
            </a:r>
            <a:r>
              <a:rPr lang="en-GB" i="1" dirty="0" err="1"/>
              <a:t>y</a:t>
            </a:r>
            <a:r>
              <a:rPr lang="en-GB" dirty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7826827" y="832759"/>
            <a:ext cx="784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/>
              <a:t>p</a:t>
            </a:r>
            <a:r>
              <a:rPr lang="en-GB" dirty="0"/>
              <a:t>(</a:t>
            </a:r>
            <a:r>
              <a:rPr lang="en-GB" i="1" dirty="0"/>
              <a:t>y</a:t>
            </a:r>
            <a:r>
              <a:rPr lang="en-GB" dirty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3430377" y="5224790"/>
            <a:ext cx="1042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/>
              <a:t>p</a:t>
            </a:r>
            <a:r>
              <a:rPr lang="en-GB" dirty="0"/>
              <a:t>(</a:t>
            </a:r>
            <a:r>
              <a:rPr lang="en-GB" i="1" dirty="0" err="1"/>
              <a:t>x</a:t>
            </a:r>
            <a:r>
              <a:rPr lang="en-GB" dirty="0" err="1"/>
              <a:t>|</a:t>
            </a:r>
            <a:r>
              <a:rPr lang="en-GB" i="1" dirty="0" err="1"/>
              <a:t>y</a:t>
            </a:r>
            <a:r>
              <a:rPr lang="en-GB" dirty="0"/>
              <a:t>)</a:t>
            </a:r>
          </a:p>
        </p:txBody>
      </p:sp>
      <p:sp>
        <p:nvSpPr>
          <p:cNvPr id="5" name="Freeform 4"/>
          <p:cNvSpPr/>
          <p:nvPr/>
        </p:nvSpPr>
        <p:spPr bwMode="auto">
          <a:xfrm>
            <a:off x="3004457" y="2993571"/>
            <a:ext cx="947057" cy="653143"/>
          </a:xfrm>
          <a:custGeom>
            <a:avLst/>
            <a:gdLst>
              <a:gd name="connsiteX0" fmla="*/ 544286 w 947057"/>
              <a:gd name="connsiteY0" fmla="*/ 10886 h 653143"/>
              <a:gd name="connsiteX1" fmla="*/ 489857 w 947057"/>
              <a:gd name="connsiteY1" fmla="*/ 21772 h 653143"/>
              <a:gd name="connsiteX2" fmla="*/ 293914 w 947057"/>
              <a:gd name="connsiteY2" fmla="*/ 32658 h 653143"/>
              <a:gd name="connsiteX3" fmla="*/ 228600 w 947057"/>
              <a:gd name="connsiteY3" fmla="*/ 54429 h 653143"/>
              <a:gd name="connsiteX4" fmla="*/ 174172 w 947057"/>
              <a:gd name="connsiteY4" fmla="*/ 65315 h 653143"/>
              <a:gd name="connsiteX5" fmla="*/ 141514 w 947057"/>
              <a:gd name="connsiteY5" fmla="*/ 76200 h 653143"/>
              <a:gd name="connsiteX6" fmla="*/ 65314 w 947057"/>
              <a:gd name="connsiteY6" fmla="*/ 97972 h 653143"/>
              <a:gd name="connsiteX7" fmla="*/ 32657 w 947057"/>
              <a:gd name="connsiteY7" fmla="*/ 141515 h 653143"/>
              <a:gd name="connsiteX8" fmla="*/ 10886 w 947057"/>
              <a:gd name="connsiteY8" fmla="*/ 174172 h 653143"/>
              <a:gd name="connsiteX9" fmla="*/ 0 w 947057"/>
              <a:gd name="connsiteY9" fmla="*/ 283029 h 653143"/>
              <a:gd name="connsiteX10" fmla="*/ 21772 w 947057"/>
              <a:gd name="connsiteY10" fmla="*/ 435429 h 653143"/>
              <a:gd name="connsiteX11" fmla="*/ 65314 w 947057"/>
              <a:gd name="connsiteY11" fmla="*/ 511629 h 653143"/>
              <a:gd name="connsiteX12" fmla="*/ 108857 w 947057"/>
              <a:gd name="connsiteY12" fmla="*/ 533400 h 653143"/>
              <a:gd name="connsiteX13" fmla="*/ 152400 w 947057"/>
              <a:gd name="connsiteY13" fmla="*/ 609600 h 653143"/>
              <a:gd name="connsiteX14" fmla="*/ 206829 w 947057"/>
              <a:gd name="connsiteY14" fmla="*/ 653143 h 653143"/>
              <a:gd name="connsiteX15" fmla="*/ 555172 w 947057"/>
              <a:gd name="connsiteY15" fmla="*/ 642258 h 653143"/>
              <a:gd name="connsiteX16" fmla="*/ 598714 w 947057"/>
              <a:gd name="connsiteY16" fmla="*/ 631372 h 653143"/>
              <a:gd name="connsiteX17" fmla="*/ 664029 w 947057"/>
              <a:gd name="connsiteY17" fmla="*/ 620486 h 653143"/>
              <a:gd name="connsiteX18" fmla="*/ 772886 w 947057"/>
              <a:gd name="connsiteY18" fmla="*/ 598715 h 653143"/>
              <a:gd name="connsiteX19" fmla="*/ 816429 w 947057"/>
              <a:gd name="connsiteY19" fmla="*/ 555172 h 653143"/>
              <a:gd name="connsiteX20" fmla="*/ 870857 w 947057"/>
              <a:gd name="connsiteY20" fmla="*/ 468086 h 653143"/>
              <a:gd name="connsiteX21" fmla="*/ 892629 w 947057"/>
              <a:gd name="connsiteY21" fmla="*/ 446315 h 653143"/>
              <a:gd name="connsiteX22" fmla="*/ 936172 w 947057"/>
              <a:gd name="connsiteY22" fmla="*/ 348343 h 653143"/>
              <a:gd name="connsiteX23" fmla="*/ 947057 w 947057"/>
              <a:gd name="connsiteY23" fmla="*/ 304800 h 653143"/>
              <a:gd name="connsiteX24" fmla="*/ 925286 w 947057"/>
              <a:gd name="connsiteY24" fmla="*/ 206829 h 653143"/>
              <a:gd name="connsiteX25" fmla="*/ 914400 w 947057"/>
              <a:gd name="connsiteY25" fmla="*/ 163286 h 653143"/>
              <a:gd name="connsiteX26" fmla="*/ 881743 w 947057"/>
              <a:gd name="connsiteY26" fmla="*/ 130629 h 653143"/>
              <a:gd name="connsiteX27" fmla="*/ 870857 w 947057"/>
              <a:gd name="connsiteY27" fmla="*/ 97972 h 653143"/>
              <a:gd name="connsiteX28" fmla="*/ 783772 w 947057"/>
              <a:gd name="connsiteY28" fmla="*/ 32658 h 653143"/>
              <a:gd name="connsiteX29" fmla="*/ 707572 w 947057"/>
              <a:gd name="connsiteY29" fmla="*/ 0 h 653143"/>
              <a:gd name="connsiteX30" fmla="*/ 674914 w 947057"/>
              <a:gd name="connsiteY30" fmla="*/ 21772 h 653143"/>
              <a:gd name="connsiteX31" fmla="*/ 544286 w 947057"/>
              <a:gd name="connsiteY31" fmla="*/ 10886 h 653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47057" h="653143">
                <a:moveTo>
                  <a:pt x="544286" y="10886"/>
                </a:moveTo>
                <a:cubicBezTo>
                  <a:pt x="513443" y="10886"/>
                  <a:pt x="508290" y="20169"/>
                  <a:pt x="489857" y="21772"/>
                </a:cubicBezTo>
                <a:cubicBezTo>
                  <a:pt x="424688" y="27439"/>
                  <a:pt x="358824" y="24544"/>
                  <a:pt x="293914" y="32658"/>
                </a:cubicBezTo>
                <a:cubicBezTo>
                  <a:pt x="271142" y="35504"/>
                  <a:pt x="250371" y="47172"/>
                  <a:pt x="228600" y="54429"/>
                </a:cubicBezTo>
                <a:cubicBezTo>
                  <a:pt x="211047" y="60280"/>
                  <a:pt x="192122" y="60828"/>
                  <a:pt x="174172" y="65315"/>
                </a:cubicBezTo>
                <a:cubicBezTo>
                  <a:pt x="163040" y="68098"/>
                  <a:pt x="152547" y="73048"/>
                  <a:pt x="141514" y="76200"/>
                </a:cubicBezTo>
                <a:cubicBezTo>
                  <a:pt x="45859" y="103530"/>
                  <a:pt x="143597" y="71878"/>
                  <a:pt x="65314" y="97972"/>
                </a:cubicBezTo>
                <a:cubicBezTo>
                  <a:pt x="54428" y="112486"/>
                  <a:pt x="43202" y="126751"/>
                  <a:pt x="32657" y="141515"/>
                </a:cubicBezTo>
                <a:cubicBezTo>
                  <a:pt x="25053" y="152161"/>
                  <a:pt x="13828" y="161424"/>
                  <a:pt x="10886" y="174172"/>
                </a:cubicBezTo>
                <a:cubicBezTo>
                  <a:pt x="2686" y="209705"/>
                  <a:pt x="3629" y="246743"/>
                  <a:pt x="0" y="283029"/>
                </a:cubicBezTo>
                <a:cubicBezTo>
                  <a:pt x="7257" y="333829"/>
                  <a:pt x="12854" y="384894"/>
                  <a:pt x="21772" y="435429"/>
                </a:cubicBezTo>
                <a:cubicBezTo>
                  <a:pt x="26702" y="463368"/>
                  <a:pt x="44259" y="493582"/>
                  <a:pt x="65314" y="511629"/>
                </a:cubicBezTo>
                <a:cubicBezTo>
                  <a:pt x="77635" y="522190"/>
                  <a:pt x="94343" y="526143"/>
                  <a:pt x="108857" y="533400"/>
                </a:cubicBezTo>
                <a:cubicBezTo>
                  <a:pt x="182182" y="606727"/>
                  <a:pt x="108539" y="521881"/>
                  <a:pt x="152400" y="609600"/>
                </a:cubicBezTo>
                <a:cubicBezTo>
                  <a:pt x="160156" y="625112"/>
                  <a:pt x="195291" y="645451"/>
                  <a:pt x="206829" y="653143"/>
                </a:cubicBezTo>
                <a:cubicBezTo>
                  <a:pt x="322943" y="649515"/>
                  <a:pt x="439180" y="648702"/>
                  <a:pt x="555172" y="642258"/>
                </a:cubicBezTo>
                <a:cubicBezTo>
                  <a:pt x="570110" y="641428"/>
                  <a:pt x="584044" y="634306"/>
                  <a:pt x="598714" y="631372"/>
                </a:cubicBezTo>
                <a:cubicBezTo>
                  <a:pt x="620357" y="627043"/>
                  <a:pt x="642335" y="624554"/>
                  <a:pt x="664029" y="620486"/>
                </a:cubicBezTo>
                <a:cubicBezTo>
                  <a:pt x="700399" y="613667"/>
                  <a:pt x="772886" y="598715"/>
                  <a:pt x="772886" y="598715"/>
                </a:cubicBezTo>
                <a:cubicBezTo>
                  <a:pt x="787400" y="584201"/>
                  <a:pt x="803071" y="570757"/>
                  <a:pt x="816429" y="555172"/>
                </a:cubicBezTo>
                <a:cubicBezTo>
                  <a:pt x="829903" y="539453"/>
                  <a:pt x="863868" y="477870"/>
                  <a:pt x="870857" y="468086"/>
                </a:cubicBezTo>
                <a:cubicBezTo>
                  <a:pt x="876822" y="459735"/>
                  <a:pt x="885372" y="453572"/>
                  <a:pt x="892629" y="446315"/>
                </a:cubicBezTo>
                <a:cubicBezTo>
                  <a:pt x="918537" y="368588"/>
                  <a:pt x="901670" y="400095"/>
                  <a:pt x="936172" y="348343"/>
                </a:cubicBezTo>
                <a:cubicBezTo>
                  <a:pt x="939800" y="333829"/>
                  <a:pt x="947057" y="319761"/>
                  <a:pt x="947057" y="304800"/>
                </a:cubicBezTo>
                <a:cubicBezTo>
                  <a:pt x="947057" y="255683"/>
                  <a:pt x="936512" y="246120"/>
                  <a:pt x="925286" y="206829"/>
                </a:cubicBezTo>
                <a:cubicBezTo>
                  <a:pt x="921176" y="192444"/>
                  <a:pt x="921823" y="176276"/>
                  <a:pt x="914400" y="163286"/>
                </a:cubicBezTo>
                <a:cubicBezTo>
                  <a:pt x="906762" y="149920"/>
                  <a:pt x="892629" y="141515"/>
                  <a:pt x="881743" y="130629"/>
                </a:cubicBezTo>
                <a:cubicBezTo>
                  <a:pt x="878114" y="119743"/>
                  <a:pt x="877742" y="107152"/>
                  <a:pt x="870857" y="97972"/>
                </a:cubicBezTo>
                <a:cubicBezTo>
                  <a:pt x="817938" y="27412"/>
                  <a:pt x="836467" y="55242"/>
                  <a:pt x="783772" y="32658"/>
                </a:cubicBezTo>
                <a:cubicBezTo>
                  <a:pt x="689599" y="-7702"/>
                  <a:pt x="784167" y="25533"/>
                  <a:pt x="707572" y="0"/>
                </a:cubicBezTo>
                <a:cubicBezTo>
                  <a:pt x="696686" y="7257"/>
                  <a:pt x="686616" y="15921"/>
                  <a:pt x="674914" y="21772"/>
                </a:cubicBezTo>
                <a:cubicBezTo>
                  <a:pt x="627898" y="45280"/>
                  <a:pt x="575129" y="10886"/>
                  <a:pt x="544286" y="10886"/>
                </a:cubicBezTo>
                <a:close/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6912428" y="2525485"/>
            <a:ext cx="947057" cy="653143"/>
          </a:xfrm>
          <a:custGeom>
            <a:avLst/>
            <a:gdLst>
              <a:gd name="connsiteX0" fmla="*/ 544286 w 947057"/>
              <a:gd name="connsiteY0" fmla="*/ 10886 h 653143"/>
              <a:gd name="connsiteX1" fmla="*/ 489857 w 947057"/>
              <a:gd name="connsiteY1" fmla="*/ 21772 h 653143"/>
              <a:gd name="connsiteX2" fmla="*/ 293914 w 947057"/>
              <a:gd name="connsiteY2" fmla="*/ 32658 h 653143"/>
              <a:gd name="connsiteX3" fmla="*/ 228600 w 947057"/>
              <a:gd name="connsiteY3" fmla="*/ 54429 h 653143"/>
              <a:gd name="connsiteX4" fmla="*/ 174172 w 947057"/>
              <a:gd name="connsiteY4" fmla="*/ 65315 h 653143"/>
              <a:gd name="connsiteX5" fmla="*/ 141514 w 947057"/>
              <a:gd name="connsiteY5" fmla="*/ 76200 h 653143"/>
              <a:gd name="connsiteX6" fmla="*/ 65314 w 947057"/>
              <a:gd name="connsiteY6" fmla="*/ 97972 h 653143"/>
              <a:gd name="connsiteX7" fmla="*/ 32657 w 947057"/>
              <a:gd name="connsiteY7" fmla="*/ 141515 h 653143"/>
              <a:gd name="connsiteX8" fmla="*/ 10886 w 947057"/>
              <a:gd name="connsiteY8" fmla="*/ 174172 h 653143"/>
              <a:gd name="connsiteX9" fmla="*/ 0 w 947057"/>
              <a:gd name="connsiteY9" fmla="*/ 283029 h 653143"/>
              <a:gd name="connsiteX10" fmla="*/ 21772 w 947057"/>
              <a:gd name="connsiteY10" fmla="*/ 435429 h 653143"/>
              <a:gd name="connsiteX11" fmla="*/ 65314 w 947057"/>
              <a:gd name="connsiteY11" fmla="*/ 511629 h 653143"/>
              <a:gd name="connsiteX12" fmla="*/ 108857 w 947057"/>
              <a:gd name="connsiteY12" fmla="*/ 533400 h 653143"/>
              <a:gd name="connsiteX13" fmla="*/ 152400 w 947057"/>
              <a:gd name="connsiteY13" fmla="*/ 609600 h 653143"/>
              <a:gd name="connsiteX14" fmla="*/ 206829 w 947057"/>
              <a:gd name="connsiteY14" fmla="*/ 653143 h 653143"/>
              <a:gd name="connsiteX15" fmla="*/ 555172 w 947057"/>
              <a:gd name="connsiteY15" fmla="*/ 642258 h 653143"/>
              <a:gd name="connsiteX16" fmla="*/ 598714 w 947057"/>
              <a:gd name="connsiteY16" fmla="*/ 631372 h 653143"/>
              <a:gd name="connsiteX17" fmla="*/ 664029 w 947057"/>
              <a:gd name="connsiteY17" fmla="*/ 620486 h 653143"/>
              <a:gd name="connsiteX18" fmla="*/ 772886 w 947057"/>
              <a:gd name="connsiteY18" fmla="*/ 598715 h 653143"/>
              <a:gd name="connsiteX19" fmla="*/ 816429 w 947057"/>
              <a:gd name="connsiteY19" fmla="*/ 555172 h 653143"/>
              <a:gd name="connsiteX20" fmla="*/ 870857 w 947057"/>
              <a:gd name="connsiteY20" fmla="*/ 468086 h 653143"/>
              <a:gd name="connsiteX21" fmla="*/ 892629 w 947057"/>
              <a:gd name="connsiteY21" fmla="*/ 446315 h 653143"/>
              <a:gd name="connsiteX22" fmla="*/ 936172 w 947057"/>
              <a:gd name="connsiteY22" fmla="*/ 348343 h 653143"/>
              <a:gd name="connsiteX23" fmla="*/ 947057 w 947057"/>
              <a:gd name="connsiteY23" fmla="*/ 304800 h 653143"/>
              <a:gd name="connsiteX24" fmla="*/ 925286 w 947057"/>
              <a:gd name="connsiteY24" fmla="*/ 206829 h 653143"/>
              <a:gd name="connsiteX25" fmla="*/ 914400 w 947057"/>
              <a:gd name="connsiteY25" fmla="*/ 163286 h 653143"/>
              <a:gd name="connsiteX26" fmla="*/ 881743 w 947057"/>
              <a:gd name="connsiteY26" fmla="*/ 130629 h 653143"/>
              <a:gd name="connsiteX27" fmla="*/ 870857 w 947057"/>
              <a:gd name="connsiteY27" fmla="*/ 97972 h 653143"/>
              <a:gd name="connsiteX28" fmla="*/ 783772 w 947057"/>
              <a:gd name="connsiteY28" fmla="*/ 32658 h 653143"/>
              <a:gd name="connsiteX29" fmla="*/ 707572 w 947057"/>
              <a:gd name="connsiteY29" fmla="*/ 0 h 653143"/>
              <a:gd name="connsiteX30" fmla="*/ 674914 w 947057"/>
              <a:gd name="connsiteY30" fmla="*/ 21772 h 653143"/>
              <a:gd name="connsiteX31" fmla="*/ 544286 w 947057"/>
              <a:gd name="connsiteY31" fmla="*/ 10886 h 653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47057" h="653143">
                <a:moveTo>
                  <a:pt x="544286" y="10886"/>
                </a:moveTo>
                <a:cubicBezTo>
                  <a:pt x="513443" y="10886"/>
                  <a:pt x="508290" y="20169"/>
                  <a:pt x="489857" y="21772"/>
                </a:cubicBezTo>
                <a:cubicBezTo>
                  <a:pt x="424688" y="27439"/>
                  <a:pt x="358824" y="24544"/>
                  <a:pt x="293914" y="32658"/>
                </a:cubicBezTo>
                <a:cubicBezTo>
                  <a:pt x="271142" y="35504"/>
                  <a:pt x="250371" y="47172"/>
                  <a:pt x="228600" y="54429"/>
                </a:cubicBezTo>
                <a:cubicBezTo>
                  <a:pt x="211047" y="60280"/>
                  <a:pt x="192122" y="60828"/>
                  <a:pt x="174172" y="65315"/>
                </a:cubicBezTo>
                <a:cubicBezTo>
                  <a:pt x="163040" y="68098"/>
                  <a:pt x="152547" y="73048"/>
                  <a:pt x="141514" y="76200"/>
                </a:cubicBezTo>
                <a:cubicBezTo>
                  <a:pt x="45859" y="103530"/>
                  <a:pt x="143597" y="71878"/>
                  <a:pt x="65314" y="97972"/>
                </a:cubicBezTo>
                <a:cubicBezTo>
                  <a:pt x="54428" y="112486"/>
                  <a:pt x="43202" y="126751"/>
                  <a:pt x="32657" y="141515"/>
                </a:cubicBezTo>
                <a:cubicBezTo>
                  <a:pt x="25053" y="152161"/>
                  <a:pt x="13828" y="161424"/>
                  <a:pt x="10886" y="174172"/>
                </a:cubicBezTo>
                <a:cubicBezTo>
                  <a:pt x="2686" y="209705"/>
                  <a:pt x="3629" y="246743"/>
                  <a:pt x="0" y="283029"/>
                </a:cubicBezTo>
                <a:cubicBezTo>
                  <a:pt x="7257" y="333829"/>
                  <a:pt x="12854" y="384894"/>
                  <a:pt x="21772" y="435429"/>
                </a:cubicBezTo>
                <a:cubicBezTo>
                  <a:pt x="26702" y="463368"/>
                  <a:pt x="44259" y="493582"/>
                  <a:pt x="65314" y="511629"/>
                </a:cubicBezTo>
                <a:cubicBezTo>
                  <a:pt x="77635" y="522190"/>
                  <a:pt x="94343" y="526143"/>
                  <a:pt x="108857" y="533400"/>
                </a:cubicBezTo>
                <a:cubicBezTo>
                  <a:pt x="182182" y="606727"/>
                  <a:pt x="108539" y="521881"/>
                  <a:pt x="152400" y="609600"/>
                </a:cubicBezTo>
                <a:cubicBezTo>
                  <a:pt x="160156" y="625112"/>
                  <a:pt x="195291" y="645451"/>
                  <a:pt x="206829" y="653143"/>
                </a:cubicBezTo>
                <a:cubicBezTo>
                  <a:pt x="322943" y="649515"/>
                  <a:pt x="439180" y="648702"/>
                  <a:pt x="555172" y="642258"/>
                </a:cubicBezTo>
                <a:cubicBezTo>
                  <a:pt x="570110" y="641428"/>
                  <a:pt x="584044" y="634306"/>
                  <a:pt x="598714" y="631372"/>
                </a:cubicBezTo>
                <a:cubicBezTo>
                  <a:pt x="620357" y="627043"/>
                  <a:pt x="642335" y="624554"/>
                  <a:pt x="664029" y="620486"/>
                </a:cubicBezTo>
                <a:cubicBezTo>
                  <a:pt x="700399" y="613667"/>
                  <a:pt x="772886" y="598715"/>
                  <a:pt x="772886" y="598715"/>
                </a:cubicBezTo>
                <a:cubicBezTo>
                  <a:pt x="787400" y="584201"/>
                  <a:pt x="803071" y="570757"/>
                  <a:pt x="816429" y="555172"/>
                </a:cubicBezTo>
                <a:cubicBezTo>
                  <a:pt x="829903" y="539453"/>
                  <a:pt x="863868" y="477870"/>
                  <a:pt x="870857" y="468086"/>
                </a:cubicBezTo>
                <a:cubicBezTo>
                  <a:pt x="876822" y="459735"/>
                  <a:pt x="885372" y="453572"/>
                  <a:pt x="892629" y="446315"/>
                </a:cubicBezTo>
                <a:cubicBezTo>
                  <a:pt x="918537" y="368588"/>
                  <a:pt x="901670" y="400095"/>
                  <a:pt x="936172" y="348343"/>
                </a:cubicBezTo>
                <a:cubicBezTo>
                  <a:pt x="939800" y="333829"/>
                  <a:pt x="947057" y="319761"/>
                  <a:pt x="947057" y="304800"/>
                </a:cubicBezTo>
                <a:cubicBezTo>
                  <a:pt x="947057" y="255683"/>
                  <a:pt x="936512" y="246120"/>
                  <a:pt x="925286" y="206829"/>
                </a:cubicBezTo>
                <a:cubicBezTo>
                  <a:pt x="921176" y="192444"/>
                  <a:pt x="921823" y="176276"/>
                  <a:pt x="914400" y="163286"/>
                </a:cubicBezTo>
                <a:cubicBezTo>
                  <a:pt x="906762" y="149920"/>
                  <a:pt x="892629" y="141515"/>
                  <a:pt x="881743" y="130629"/>
                </a:cubicBezTo>
                <a:cubicBezTo>
                  <a:pt x="878114" y="119743"/>
                  <a:pt x="877742" y="107152"/>
                  <a:pt x="870857" y="97972"/>
                </a:cubicBezTo>
                <a:cubicBezTo>
                  <a:pt x="817938" y="27412"/>
                  <a:pt x="836467" y="55242"/>
                  <a:pt x="783772" y="32658"/>
                </a:cubicBezTo>
                <a:cubicBezTo>
                  <a:pt x="689599" y="-7702"/>
                  <a:pt x="784167" y="25533"/>
                  <a:pt x="707572" y="0"/>
                </a:cubicBezTo>
                <a:cubicBezTo>
                  <a:pt x="696686" y="7257"/>
                  <a:pt x="686616" y="15921"/>
                  <a:pt x="674914" y="21772"/>
                </a:cubicBezTo>
                <a:cubicBezTo>
                  <a:pt x="627898" y="45280"/>
                  <a:pt x="575129" y="10886"/>
                  <a:pt x="544286" y="10886"/>
                </a:cubicBezTo>
                <a:close/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2347248" y="4214252"/>
            <a:ext cx="947057" cy="653143"/>
          </a:xfrm>
          <a:custGeom>
            <a:avLst/>
            <a:gdLst>
              <a:gd name="connsiteX0" fmla="*/ 544286 w 947057"/>
              <a:gd name="connsiteY0" fmla="*/ 10886 h 653143"/>
              <a:gd name="connsiteX1" fmla="*/ 489857 w 947057"/>
              <a:gd name="connsiteY1" fmla="*/ 21772 h 653143"/>
              <a:gd name="connsiteX2" fmla="*/ 293914 w 947057"/>
              <a:gd name="connsiteY2" fmla="*/ 32658 h 653143"/>
              <a:gd name="connsiteX3" fmla="*/ 228600 w 947057"/>
              <a:gd name="connsiteY3" fmla="*/ 54429 h 653143"/>
              <a:gd name="connsiteX4" fmla="*/ 174172 w 947057"/>
              <a:gd name="connsiteY4" fmla="*/ 65315 h 653143"/>
              <a:gd name="connsiteX5" fmla="*/ 141514 w 947057"/>
              <a:gd name="connsiteY5" fmla="*/ 76200 h 653143"/>
              <a:gd name="connsiteX6" fmla="*/ 65314 w 947057"/>
              <a:gd name="connsiteY6" fmla="*/ 97972 h 653143"/>
              <a:gd name="connsiteX7" fmla="*/ 32657 w 947057"/>
              <a:gd name="connsiteY7" fmla="*/ 141515 h 653143"/>
              <a:gd name="connsiteX8" fmla="*/ 10886 w 947057"/>
              <a:gd name="connsiteY8" fmla="*/ 174172 h 653143"/>
              <a:gd name="connsiteX9" fmla="*/ 0 w 947057"/>
              <a:gd name="connsiteY9" fmla="*/ 283029 h 653143"/>
              <a:gd name="connsiteX10" fmla="*/ 21772 w 947057"/>
              <a:gd name="connsiteY10" fmla="*/ 435429 h 653143"/>
              <a:gd name="connsiteX11" fmla="*/ 65314 w 947057"/>
              <a:gd name="connsiteY11" fmla="*/ 511629 h 653143"/>
              <a:gd name="connsiteX12" fmla="*/ 108857 w 947057"/>
              <a:gd name="connsiteY12" fmla="*/ 533400 h 653143"/>
              <a:gd name="connsiteX13" fmla="*/ 152400 w 947057"/>
              <a:gd name="connsiteY13" fmla="*/ 609600 h 653143"/>
              <a:gd name="connsiteX14" fmla="*/ 206829 w 947057"/>
              <a:gd name="connsiteY14" fmla="*/ 653143 h 653143"/>
              <a:gd name="connsiteX15" fmla="*/ 555172 w 947057"/>
              <a:gd name="connsiteY15" fmla="*/ 642258 h 653143"/>
              <a:gd name="connsiteX16" fmla="*/ 598714 w 947057"/>
              <a:gd name="connsiteY16" fmla="*/ 631372 h 653143"/>
              <a:gd name="connsiteX17" fmla="*/ 664029 w 947057"/>
              <a:gd name="connsiteY17" fmla="*/ 620486 h 653143"/>
              <a:gd name="connsiteX18" fmla="*/ 772886 w 947057"/>
              <a:gd name="connsiteY18" fmla="*/ 598715 h 653143"/>
              <a:gd name="connsiteX19" fmla="*/ 816429 w 947057"/>
              <a:gd name="connsiteY19" fmla="*/ 555172 h 653143"/>
              <a:gd name="connsiteX20" fmla="*/ 870857 w 947057"/>
              <a:gd name="connsiteY20" fmla="*/ 468086 h 653143"/>
              <a:gd name="connsiteX21" fmla="*/ 892629 w 947057"/>
              <a:gd name="connsiteY21" fmla="*/ 446315 h 653143"/>
              <a:gd name="connsiteX22" fmla="*/ 936172 w 947057"/>
              <a:gd name="connsiteY22" fmla="*/ 348343 h 653143"/>
              <a:gd name="connsiteX23" fmla="*/ 947057 w 947057"/>
              <a:gd name="connsiteY23" fmla="*/ 304800 h 653143"/>
              <a:gd name="connsiteX24" fmla="*/ 925286 w 947057"/>
              <a:gd name="connsiteY24" fmla="*/ 206829 h 653143"/>
              <a:gd name="connsiteX25" fmla="*/ 914400 w 947057"/>
              <a:gd name="connsiteY25" fmla="*/ 163286 h 653143"/>
              <a:gd name="connsiteX26" fmla="*/ 881743 w 947057"/>
              <a:gd name="connsiteY26" fmla="*/ 130629 h 653143"/>
              <a:gd name="connsiteX27" fmla="*/ 870857 w 947057"/>
              <a:gd name="connsiteY27" fmla="*/ 97972 h 653143"/>
              <a:gd name="connsiteX28" fmla="*/ 783772 w 947057"/>
              <a:gd name="connsiteY28" fmla="*/ 32658 h 653143"/>
              <a:gd name="connsiteX29" fmla="*/ 707572 w 947057"/>
              <a:gd name="connsiteY29" fmla="*/ 0 h 653143"/>
              <a:gd name="connsiteX30" fmla="*/ 674914 w 947057"/>
              <a:gd name="connsiteY30" fmla="*/ 21772 h 653143"/>
              <a:gd name="connsiteX31" fmla="*/ 544286 w 947057"/>
              <a:gd name="connsiteY31" fmla="*/ 10886 h 653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47057" h="653143">
                <a:moveTo>
                  <a:pt x="544286" y="10886"/>
                </a:moveTo>
                <a:cubicBezTo>
                  <a:pt x="513443" y="10886"/>
                  <a:pt x="508290" y="20169"/>
                  <a:pt x="489857" y="21772"/>
                </a:cubicBezTo>
                <a:cubicBezTo>
                  <a:pt x="424688" y="27439"/>
                  <a:pt x="358824" y="24544"/>
                  <a:pt x="293914" y="32658"/>
                </a:cubicBezTo>
                <a:cubicBezTo>
                  <a:pt x="271142" y="35504"/>
                  <a:pt x="250371" y="47172"/>
                  <a:pt x="228600" y="54429"/>
                </a:cubicBezTo>
                <a:cubicBezTo>
                  <a:pt x="211047" y="60280"/>
                  <a:pt x="192122" y="60828"/>
                  <a:pt x="174172" y="65315"/>
                </a:cubicBezTo>
                <a:cubicBezTo>
                  <a:pt x="163040" y="68098"/>
                  <a:pt x="152547" y="73048"/>
                  <a:pt x="141514" y="76200"/>
                </a:cubicBezTo>
                <a:cubicBezTo>
                  <a:pt x="45859" y="103530"/>
                  <a:pt x="143597" y="71878"/>
                  <a:pt x="65314" y="97972"/>
                </a:cubicBezTo>
                <a:cubicBezTo>
                  <a:pt x="54428" y="112486"/>
                  <a:pt x="43202" y="126751"/>
                  <a:pt x="32657" y="141515"/>
                </a:cubicBezTo>
                <a:cubicBezTo>
                  <a:pt x="25053" y="152161"/>
                  <a:pt x="13828" y="161424"/>
                  <a:pt x="10886" y="174172"/>
                </a:cubicBezTo>
                <a:cubicBezTo>
                  <a:pt x="2686" y="209705"/>
                  <a:pt x="3629" y="246743"/>
                  <a:pt x="0" y="283029"/>
                </a:cubicBezTo>
                <a:cubicBezTo>
                  <a:pt x="7257" y="333829"/>
                  <a:pt x="12854" y="384894"/>
                  <a:pt x="21772" y="435429"/>
                </a:cubicBezTo>
                <a:cubicBezTo>
                  <a:pt x="26702" y="463368"/>
                  <a:pt x="44259" y="493582"/>
                  <a:pt x="65314" y="511629"/>
                </a:cubicBezTo>
                <a:cubicBezTo>
                  <a:pt x="77635" y="522190"/>
                  <a:pt x="94343" y="526143"/>
                  <a:pt x="108857" y="533400"/>
                </a:cubicBezTo>
                <a:cubicBezTo>
                  <a:pt x="182182" y="606727"/>
                  <a:pt x="108539" y="521881"/>
                  <a:pt x="152400" y="609600"/>
                </a:cubicBezTo>
                <a:cubicBezTo>
                  <a:pt x="160156" y="625112"/>
                  <a:pt x="195291" y="645451"/>
                  <a:pt x="206829" y="653143"/>
                </a:cubicBezTo>
                <a:cubicBezTo>
                  <a:pt x="322943" y="649515"/>
                  <a:pt x="439180" y="648702"/>
                  <a:pt x="555172" y="642258"/>
                </a:cubicBezTo>
                <a:cubicBezTo>
                  <a:pt x="570110" y="641428"/>
                  <a:pt x="584044" y="634306"/>
                  <a:pt x="598714" y="631372"/>
                </a:cubicBezTo>
                <a:cubicBezTo>
                  <a:pt x="620357" y="627043"/>
                  <a:pt x="642335" y="624554"/>
                  <a:pt x="664029" y="620486"/>
                </a:cubicBezTo>
                <a:cubicBezTo>
                  <a:pt x="700399" y="613667"/>
                  <a:pt x="772886" y="598715"/>
                  <a:pt x="772886" y="598715"/>
                </a:cubicBezTo>
                <a:cubicBezTo>
                  <a:pt x="787400" y="584201"/>
                  <a:pt x="803071" y="570757"/>
                  <a:pt x="816429" y="555172"/>
                </a:cubicBezTo>
                <a:cubicBezTo>
                  <a:pt x="829903" y="539453"/>
                  <a:pt x="863868" y="477870"/>
                  <a:pt x="870857" y="468086"/>
                </a:cubicBezTo>
                <a:cubicBezTo>
                  <a:pt x="876822" y="459735"/>
                  <a:pt x="885372" y="453572"/>
                  <a:pt x="892629" y="446315"/>
                </a:cubicBezTo>
                <a:cubicBezTo>
                  <a:pt x="918537" y="368588"/>
                  <a:pt x="901670" y="400095"/>
                  <a:pt x="936172" y="348343"/>
                </a:cubicBezTo>
                <a:cubicBezTo>
                  <a:pt x="939800" y="333829"/>
                  <a:pt x="947057" y="319761"/>
                  <a:pt x="947057" y="304800"/>
                </a:cubicBezTo>
                <a:cubicBezTo>
                  <a:pt x="947057" y="255683"/>
                  <a:pt x="936512" y="246120"/>
                  <a:pt x="925286" y="206829"/>
                </a:cubicBezTo>
                <a:cubicBezTo>
                  <a:pt x="921176" y="192444"/>
                  <a:pt x="921823" y="176276"/>
                  <a:pt x="914400" y="163286"/>
                </a:cubicBezTo>
                <a:cubicBezTo>
                  <a:pt x="906762" y="149920"/>
                  <a:pt x="892629" y="141515"/>
                  <a:pt x="881743" y="130629"/>
                </a:cubicBezTo>
                <a:cubicBezTo>
                  <a:pt x="878114" y="119743"/>
                  <a:pt x="877742" y="107152"/>
                  <a:pt x="870857" y="97972"/>
                </a:cubicBezTo>
                <a:cubicBezTo>
                  <a:pt x="817938" y="27412"/>
                  <a:pt x="836467" y="55242"/>
                  <a:pt x="783772" y="32658"/>
                </a:cubicBezTo>
                <a:cubicBezTo>
                  <a:pt x="689599" y="-7702"/>
                  <a:pt x="784167" y="25533"/>
                  <a:pt x="707572" y="0"/>
                </a:cubicBezTo>
                <a:cubicBezTo>
                  <a:pt x="696686" y="7257"/>
                  <a:pt x="686616" y="15921"/>
                  <a:pt x="674914" y="21772"/>
                </a:cubicBezTo>
                <a:cubicBezTo>
                  <a:pt x="627898" y="45280"/>
                  <a:pt x="575129" y="10886"/>
                  <a:pt x="544286" y="10886"/>
                </a:cubicBezTo>
                <a:close/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>
            <a:endCxn id="8" idx="19"/>
          </p:cNvCxnSpPr>
          <p:nvPr/>
        </p:nvCxnSpPr>
        <p:spPr bwMode="auto">
          <a:xfrm flipH="1" flipV="1">
            <a:off x="3163677" y="4769424"/>
            <a:ext cx="417723" cy="57546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3742653" y="1763486"/>
            <a:ext cx="729997" cy="123008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H="1">
            <a:off x="7313493" y="1344387"/>
            <a:ext cx="729997" cy="123008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5061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51860" y="466190"/>
            <a:ext cx="772615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Bayes also did latent variable modelling.</a:t>
            </a:r>
          </a:p>
          <a:p>
            <a:endParaRPr lang="en-GB" dirty="0"/>
          </a:p>
          <a:p>
            <a:r>
              <a:rPr lang="en-GB" dirty="0" smtClean="0"/>
              <a:t>He ultimately asked the question:</a:t>
            </a:r>
          </a:p>
          <a:p>
            <a:endParaRPr lang="en-GB" dirty="0"/>
          </a:p>
          <a:p>
            <a:r>
              <a:rPr lang="en-GB" dirty="0"/>
              <a:t> </a:t>
            </a:r>
            <a:r>
              <a:rPr lang="en-GB" dirty="0" smtClean="0"/>
              <a:t>   If you observe </a:t>
            </a:r>
            <a:r>
              <a:rPr lang="en-GB" i="1" dirty="0" smtClean="0"/>
              <a:t>p</a:t>
            </a:r>
            <a:r>
              <a:rPr lang="en-GB" dirty="0" smtClean="0"/>
              <a:t> heads out of </a:t>
            </a:r>
            <a:r>
              <a:rPr lang="en-GB" i="1" dirty="0" err="1" smtClean="0"/>
              <a:t>p+q</a:t>
            </a:r>
            <a:r>
              <a:rPr lang="en-GB" dirty="0" smtClean="0"/>
              <a:t> coin flips,</a:t>
            </a:r>
          </a:p>
          <a:p>
            <a:r>
              <a:rPr lang="en-GB" dirty="0" smtClean="0"/>
              <a:t>    what’s the probability that the true probability</a:t>
            </a:r>
          </a:p>
          <a:p>
            <a:r>
              <a:rPr lang="en-GB" dirty="0"/>
              <a:t> </a:t>
            </a:r>
            <a:r>
              <a:rPr lang="en-GB" dirty="0" smtClean="0"/>
              <a:t>   of heads is between </a:t>
            </a:r>
            <a:r>
              <a:rPr lang="en-GB" i="1" dirty="0" smtClean="0"/>
              <a:t>a</a:t>
            </a:r>
            <a:r>
              <a:rPr lang="en-GB" dirty="0" smtClean="0"/>
              <a:t> and </a:t>
            </a:r>
            <a:r>
              <a:rPr lang="en-GB" i="1" dirty="0" smtClean="0"/>
              <a:t>b</a:t>
            </a:r>
            <a:r>
              <a:rPr lang="en-GB" dirty="0" smtClean="0"/>
              <a:t>?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But he didn’t ask it that way.</a:t>
            </a:r>
          </a:p>
        </p:txBody>
      </p:sp>
    </p:spTree>
    <p:extLst>
      <p:ext uri="{BB962C8B-B14F-4D97-AF65-F5344CB8AC3E}">
        <p14:creationId xmlns:p14="http://schemas.microsoft.com/office/powerpoint/2010/main" val="1647827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51860" y="466190"/>
            <a:ext cx="7144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Instead, he considered the following problem: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004457" y="1282401"/>
            <a:ext cx="2296886" cy="19812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90168" y="3230599"/>
            <a:ext cx="19254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unit square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91886" y="3871364"/>
            <a:ext cx="838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2400" dirty="0" smtClean="0"/>
              <a:t>Throw a ball. Assume it has equal probability of landing anywhere in the square (</a:t>
            </a:r>
            <a:r>
              <a:rPr lang="en-GB" sz="2400" dirty="0" smtClean="0">
                <a:solidFill>
                  <a:srgbClr val="FF0000"/>
                </a:solidFill>
              </a:rPr>
              <a:t>flat priors</a:t>
            </a:r>
            <a:r>
              <a:rPr lang="en-GB" sz="2400" dirty="0" smtClean="0"/>
              <a:t>). </a:t>
            </a:r>
          </a:p>
          <a:p>
            <a:pPr marL="514350" indent="-514350">
              <a:buAutoNum type="arabicPeriod"/>
            </a:pPr>
            <a:r>
              <a:rPr lang="en-GB" sz="2400" dirty="0" smtClean="0"/>
              <a:t>You don’t observe </a:t>
            </a:r>
            <a:r>
              <a:rPr lang="en-GB" sz="2400" i="1" dirty="0" smtClean="0"/>
              <a:t>x</a:t>
            </a:r>
            <a:r>
              <a:rPr lang="en-GB" sz="2400" dirty="0" smtClean="0"/>
              <a:t>, but you want to infer it.</a:t>
            </a:r>
          </a:p>
          <a:p>
            <a:pPr marL="514350" indent="-514350">
              <a:buAutoNum type="arabicPeriod"/>
            </a:pPr>
            <a:r>
              <a:rPr lang="en-GB" sz="2400" dirty="0" smtClean="0"/>
              <a:t>Throw lots more balls; somebody tells that </a:t>
            </a:r>
            <a:r>
              <a:rPr lang="en-GB" sz="2400" i="1" dirty="0" smtClean="0">
                <a:solidFill>
                  <a:srgbClr val="FF0000"/>
                </a:solidFill>
              </a:rPr>
              <a:t>p</a:t>
            </a:r>
            <a:r>
              <a:rPr lang="en-GB" sz="2400" dirty="0" smtClean="0"/>
              <a:t> balls land on the left side and </a:t>
            </a:r>
            <a:r>
              <a:rPr lang="en-GB" sz="2400" i="1" dirty="0" smtClean="0">
                <a:solidFill>
                  <a:srgbClr val="00CC00"/>
                </a:solidFill>
              </a:rPr>
              <a:t>q</a:t>
            </a:r>
            <a:r>
              <a:rPr lang="en-GB" sz="2400" dirty="0" smtClean="0"/>
              <a:t> balls land on the right.</a:t>
            </a:r>
          </a:p>
          <a:p>
            <a:pPr marL="514350" indent="-514350">
              <a:buAutoNum type="arabicPeriod"/>
            </a:pPr>
            <a:r>
              <a:rPr lang="en-GB" sz="2400" dirty="0" smtClean="0"/>
              <a:t>Compute the probability that the </a:t>
            </a:r>
            <a:r>
              <a:rPr lang="en-GB" sz="2400" dirty="0" smtClean="0">
                <a:solidFill>
                  <a:srgbClr val="FF0000"/>
                </a:solidFill>
              </a:rPr>
              <a:t>first</a:t>
            </a:r>
            <a:r>
              <a:rPr lang="en-GB" sz="2400" dirty="0" smtClean="0"/>
              <a:t> ball landed in any particular interval on the </a:t>
            </a:r>
            <a:r>
              <a:rPr lang="en-GB" sz="2400" i="1" dirty="0" smtClean="0"/>
              <a:t>x</a:t>
            </a:r>
            <a:r>
              <a:rPr lang="en-GB" sz="2400" dirty="0" smtClean="0"/>
              <a:t>-axi</a:t>
            </a:r>
            <a:r>
              <a:rPr lang="en-GB" sz="2400" dirty="0"/>
              <a:t>s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6" name="Oval 5"/>
          <p:cNvSpPr/>
          <p:nvPr/>
        </p:nvSpPr>
        <p:spPr bwMode="auto">
          <a:xfrm>
            <a:off x="4361974" y="1804928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4388030" y="1282401"/>
            <a:ext cx="0" cy="198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0" name="Group 49"/>
          <p:cNvGrpSpPr/>
          <p:nvPr/>
        </p:nvGrpSpPr>
        <p:grpSpPr>
          <a:xfrm>
            <a:off x="3068849" y="1470795"/>
            <a:ext cx="1201680" cy="1623175"/>
            <a:chOff x="3068849" y="1647067"/>
            <a:chExt cx="1201680" cy="1623175"/>
          </a:xfrm>
        </p:grpSpPr>
        <p:sp>
          <p:nvSpPr>
            <p:cNvPr id="10" name="Oval 9"/>
            <p:cNvSpPr/>
            <p:nvPr/>
          </p:nvSpPr>
          <p:spPr bwMode="auto">
            <a:xfrm>
              <a:off x="3500209" y="1738183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3568788" y="2049456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3873587" y="2178996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058211" y="1651685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4025988" y="2506656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111588" y="2331396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3100946" y="1647067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3340419" y="2354255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3568788" y="2788596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3532382" y="3068094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3231125" y="1981200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3068849" y="2963443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3698328" y="2438077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3850728" y="2590477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4003128" y="2742877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3477349" y="2040540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3796159" y="3045234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4224810" y="3224523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4107181" y="1991290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3386138" y="3201663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443914" y="1435666"/>
            <a:ext cx="675198" cy="1681163"/>
            <a:chOff x="4443914" y="1611938"/>
            <a:chExt cx="675198" cy="1681163"/>
          </a:xfrm>
        </p:grpSpPr>
        <p:sp>
          <p:nvSpPr>
            <p:cNvPr id="31" name="Oval 30"/>
            <p:cNvSpPr/>
            <p:nvPr/>
          </p:nvSpPr>
          <p:spPr bwMode="auto">
            <a:xfrm>
              <a:off x="4875274" y="1703054"/>
              <a:ext cx="45719" cy="45719"/>
            </a:xfrm>
            <a:prstGeom prst="ellipse">
              <a:avLst/>
            </a:prstGeom>
            <a:solidFill>
              <a:srgbClr val="00CC00"/>
            </a:solidFill>
            <a:ln w="9525" cap="flat" cmpd="sng" algn="ctr">
              <a:solidFill>
                <a:srgbClr val="00CC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5073393" y="1809558"/>
              <a:ext cx="45719" cy="45719"/>
            </a:xfrm>
            <a:prstGeom prst="ellipse">
              <a:avLst/>
            </a:prstGeom>
            <a:solidFill>
              <a:srgbClr val="00CC00"/>
            </a:solidFill>
            <a:ln w="9525" cap="flat" cmpd="sng" algn="ctr">
              <a:solidFill>
                <a:srgbClr val="00CC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4537167" y="2331396"/>
              <a:ext cx="45719" cy="45719"/>
            </a:xfrm>
            <a:prstGeom prst="ellipse">
              <a:avLst/>
            </a:prstGeom>
            <a:solidFill>
              <a:srgbClr val="00CC00"/>
            </a:solidFill>
            <a:ln w="9525" cap="flat" cmpd="sng" algn="ctr">
              <a:solidFill>
                <a:srgbClr val="00CC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4476011" y="1611938"/>
              <a:ext cx="45719" cy="45719"/>
            </a:xfrm>
            <a:prstGeom prst="ellipse">
              <a:avLst/>
            </a:prstGeom>
            <a:solidFill>
              <a:srgbClr val="00CC00"/>
            </a:solidFill>
            <a:ln w="9525" cap="flat" cmpd="sng" algn="ctr">
              <a:solidFill>
                <a:srgbClr val="00CC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4662910" y="2567617"/>
              <a:ext cx="45719" cy="45719"/>
            </a:xfrm>
            <a:prstGeom prst="ellipse">
              <a:avLst/>
            </a:prstGeom>
            <a:solidFill>
              <a:srgbClr val="00CC00"/>
            </a:solidFill>
            <a:ln w="9525" cap="flat" cmpd="sng" algn="ctr">
              <a:solidFill>
                <a:srgbClr val="00CC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4943853" y="2753467"/>
              <a:ext cx="45719" cy="45719"/>
            </a:xfrm>
            <a:prstGeom prst="ellipse">
              <a:avLst/>
            </a:prstGeom>
            <a:solidFill>
              <a:srgbClr val="00CC00"/>
            </a:solidFill>
            <a:ln w="9525" cap="flat" cmpd="sng" algn="ctr">
              <a:solidFill>
                <a:srgbClr val="00CC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5069913" y="3166534"/>
              <a:ext cx="45719" cy="45719"/>
            </a:xfrm>
            <a:prstGeom prst="ellipse">
              <a:avLst/>
            </a:prstGeom>
            <a:solidFill>
              <a:srgbClr val="00CC00"/>
            </a:solidFill>
            <a:ln w="9525" cap="flat" cmpd="sng" algn="ctr">
              <a:solidFill>
                <a:srgbClr val="00CC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4606190" y="1946071"/>
              <a:ext cx="45719" cy="45719"/>
            </a:xfrm>
            <a:prstGeom prst="ellipse">
              <a:avLst/>
            </a:prstGeom>
            <a:solidFill>
              <a:srgbClr val="00CC00"/>
            </a:solidFill>
            <a:ln w="9525" cap="flat" cmpd="sng" algn="ctr">
              <a:solidFill>
                <a:srgbClr val="00CC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4443914" y="2928314"/>
              <a:ext cx="45719" cy="45719"/>
            </a:xfrm>
            <a:prstGeom prst="ellipse">
              <a:avLst/>
            </a:prstGeom>
            <a:solidFill>
              <a:srgbClr val="00CC00"/>
            </a:solidFill>
            <a:ln w="9525" cap="flat" cmpd="sng" algn="ctr">
              <a:solidFill>
                <a:srgbClr val="00CC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5073393" y="2402948"/>
              <a:ext cx="45719" cy="45719"/>
            </a:xfrm>
            <a:prstGeom prst="ellipse">
              <a:avLst/>
            </a:prstGeom>
            <a:solidFill>
              <a:srgbClr val="00CC00"/>
            </a:solidFill>
            <a:ln w="9525" cap="flat" cmpd="sng" algn="ctr">
              <a:solidFill>
                <a:srgbClr val="00CC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4852414" y="2005411"/>
              <a:ext cx="45719" cy="45719"/>
            </a:xfrm>
            <a:prstGeom prst="ellipse">
              <a:avLst/>
            </a:prstGeom>
            <a:solidFill>
              <a:srgbClr val="00CC00"/>
            </a:solidFill>
            <a:ln w="9525" cap="flat" cmpd="sng" algn="ctr">
              <a:solidFill>
                <a:srgbClr val="00CC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4761203" y="3166534"/>
              <a:ext cx="45719" cy="45719"/>
            </a:xfrm>
            <a:prstGeom prst="ellipse">
              <a:avLst/>
            </a:prstGeom>
            <a:solidFill>
              <a:srgbClr val="00CC00"/>
            </a:solidFill>
            <a:ln w="9525" cap="flat" cmpd="sng" algn="ctr">
              <a:solidFill>
                <a:srgbClr val="00CC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4761203" y="2483796"/>
              <a:ext cx="45719" cy="45719"/>
            </a:xfrm>
            <a:prstGeom prst="ellipse">
              <a:avLst/>
            </a:prstGeom>
            <a:solidFill>
              <a:srgbClr val="00CC00"/>
            </a:solidFill>
            <a:ln w="9525" cap="flat" cmpd="sng" algn="ctr">
              <a:solidFill>
                <a:srgbClr val="00CC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5073392" y="1981199"/>
              <a:ext cx="45719" cy="45719"/>
            </a:xfrm>
            <a:prstGeom prst="ellipse">
              <a:avLst/>
            </a:prstGeom>
            <a:solidFill>
              <a:srgbClr val="00CC00"/>
            </a:solidFill>
            <a:ln w="9525" cap="flat" cmpd="sng" algn="ctr">
              <a:solidFill>
                <a:srgbClr val="00CC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4500469" y="3247382"/>
              <a:ext cx="45719" cy="45719"/>
            </a:xfrm>
            <a:prstGeom prst="ellipse">
              <a:avLst/>
            </a:prstGeom>
            <a:solidFill>
              <a:srgbClr val="00CC00"/>
            </a:solidFill>
            <a:ln w="9525" cap="flat" cmpd="sng" algn="ctr">
              <a:solidFill>
                <a:srgbClr val="00CC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547272" y="79978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rgbClr val="FF0000"/>
                </a:solidFill>
              </a:rPr>
              <a:t>p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645346" y="79978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rgbClr val="00CC00"/>
                </a:solidFill>
              </a:rPr>
              <a:t>q</a:t>
            </a:r>
            <a:endParaRPr lang="en-GB" sz="2400" dirty="0">
              <a:solidFill>
                <a:srgbClr val="00CC0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 rot="16200000" flipH="1">
            <a:off x="3698970" y="1336924"/>
            <a:ext cx="0" cy="1368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3565380" y="1751913"/>
            <a:ext cx="33855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x</a:t>
            </a:r>
            <a:endParaRPr lang="en-GB" sz="2400" i="1" dirty="0"/>
          </a:p>
        </p:txBody>
      </p:sp>
      <p:sp>
        <p:nvSpPr>
          <p:cNvPr id="49" name="TextBox 48"/>
          <p:cNvSpPr txBox="1"/>
          <p:nvPr/>
        </p:nvSpPr>
        <p:spPr>
          <a:xfrm>
            <a:off x="212043" y="1976646"/>
            <a:ext cx="2646878" cy="461665"/>
          </a:xfrm>
          <a:prstGeom prst="rect">
            <a:avLst/>
          </a:prstGeom>
          <a:solidFill>
            <a:srgbClr val="FFFF00"/>
          </a:solidFill>
          <a:ln w="76200">
            <a:noFill/>
          </a:ln>
        </p:spPr>
        <p:txBody>
          <a:bodyPr wrap="none" rtlCol="0">
            <a:spAutoFit/>
          </a:bodyPr>
          <a:lstStyle/>
          <a:p>
            <a:r>
              <a:rPr lang="en-GB" sz="2400" dirty="0" smtClean="0"/>
              <a:t>Compute </a:t>
            </a:r>
            <a:r>
              <a:rPr lang="en-GB" sz="2400" i="1" dirty="0" smtClean="0"/>
              <a:t>p</a:t>
            </a:r>
            <a:r>
              <a:rPr lang="en-GB" sz="2400" dirty="0" smtClean="0"/>
              <a:t>(a&lt;</a:t>
            </a:r>
            <a:r>
              <a:rPr lang="en-GB" sz="2400" i="1" dirty="0" smtClean="0"/>
              <a:t>x&lt;b</a:t>
            </a:r>
            <a:r>
              <a:rPr lang="en-GB" sz="2400" dirty="0" smtClean="0"/>
              <a:t>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04635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6" grpId="0" animBg="1"/>
      <p:bldP spid="9" grpId="0"/>
      <p:bldP spid="46" grpId="0"/>
      <p:bldP spid="48" grpId="0" animBg="1"/>
      <p:bldP spid="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51860" y="466190"/>
            <a:ext cx="52100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 </a:t>
            </a:r>
            <a:r>
              <a:rPr lang="en-GB" dirty="0" smtClean="0"/>
              <a:t>   </a:t>
            </a:r>
            <a:r>
              <a:rPr lang="en-GB" i="1" dirty="0" smtClean="0"/>
              <a:t>p</a:t>
            </a:r>
            <a:r>
              <a:rPr lang="en-GB" dirty="0" smtClean="0"/>
              <a:t>(</a:t>
            </a:r>
            <a:r>
              <a:rPr lang="en-GB" i="1" dirty="0" smtClean="0"/>
              <a:t>a&lt;x&lt;b</a:t>
            </a:r>
            <a:r>
              <a:rPr lang="en-GB" dirty="0" smtClean="0"/>
              <a:t>)</a:t>
            </a:r>
            <a:r>
              <a:rPr lang="en-GB" i="1" dirty="0" smtClean="0"/>
              <a:t> =</a:t>
            </a:r>
            <a:r>
              <a:rPr lang="en-GB" dirty="0" smtClean="0"/>
              <a:t>          </a:t>
            </a:r>
            <a:r>
              <a:rPr lang="en-GB" dirty="0" smtClean="0">
                <a:sym typeface="Symbol"/>
              </a:rPr>
              <a:t> </a:t>
            </a:r>
            <a:r>
              <a:rPr lang="en-GB" i="1" dirty="0" smtClean="0">
                <a:sym typeface="Symbol"/>
              </a:rPr>
              <a:t>dx</a:t>
            </a:r>
            <a:r>
              <a:rPr lang="en-GB" dirty="0" smtClean="0">
                <a:sym typeface="Symbol"/>
              </a:rPr>
              <a:t> </a:t>
            </a:r>
            <a:r>
              <a:rPr lang="en-GB" i="1" dirty="0" err="1" smtClean="0">
                <a:sym typeface="Symbol"/>
              </a:rPr>
              <a:t>x</a:t>
            </a:r>
            <a:r>
              <a:rPr lang="en-GB" i="1" baseline="30000" dirty="0" err="1" smtClean="0">
                <a:sym typeface="Symbol"/>
              </a:rPr>
              <a:t>p</a:t>
            </a:r>
            <a:r>
              <a:rPr lang="en-GB" dirty="0" smtClean="0">
                <a:sym typeface="Symbol"/>
              </a:rPr>
              <a:t> (</a:t>
            </a:r>
            <a:r>
              <a:rPr lang="en-GB" dirty="0">
                <a:sym typeface="Symbol"/>
              </a:rPr>
              <a:t>1 – </a:t>
            </a:r>
            <a:r>
              <a:rPr lang="en-GB" i="1" dirty="0" smtClean="0">
                <a:sym typeface="Symbol"/>
              </a:rPr>
              <a:t>x</a:t>
            </a:r>
            <a:r>
              <a:rPr lang="en-GB" dirty="0" smtClean="0">
                <a:sym typeface="Symbol"/>
              </a:rPr>
              <a:t>)</a:t>
            </a:r>
            <a:r>
              <a:rPr lang="en-GB" i="1" baseline="30000" dirty="0" smtClean="0">
                <a:sym typeface="Symbol"/>
              </a:rPr>
              <a:t>q</a:t>
            </a:r>
            <a:endParaRPr lang="en-GB" i="1" baseline="30000" dirty="0"/>
          </a:p>
        </p:txBody>
      </p:sp>
      <p:sp>
        <p:nvSpPr>
          <p:cNvPr id="2" name="TextBox 1"/>
          <p:cNvSpPr txBox="1"/>
          <p:nvPr/>
        </p:nvSpPr>
        <p:spPr>
          <a:xfrm>
            <a:off x="2547261" y="30103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505451" y="682740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Z</a:t>
            </a:r>
            <a:endParaRPr lang="en-GB" i="1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419119" y="761867"/>
            <a:ext cx="6204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>
          <a:xfrm>
            <a:off x="2991129" y="780275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 smtClean="0"/>
              <a:t>a</a:t>
            </a:r>
            <a:endParaRPr lang="en-GB" sz="1800" dirty="0"/>
          </a:p>
        </p:txBody>
      </p:sp>
      <p:sp>
        <p:nvSpPr>
          <p:cNvPr id="8" name="Rectangle 7"/>
          <p:cNvSpPr/>
          <p:nvPr/>
        </p:nvSpPr>
        <p:spPr>
          <a:xfrm>
            <a:off x="3082158" y="19375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800" i="1" dirty="0" smtClean="0"/>
              <a:t>b</a:t>
            </a:r>
            <a:endParaRPr lang="en-GB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151859" y="1618216"/>
            <a:ext cx="7313220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He even got the normalizer right:</a:t>
            </a:r>
          </a:p>
          <a:p>
            <a:endParaRPr lang="en-GB" dirty="0" smtClean="0"/>
          </a:p>
          <a:p>
            <a:r>
              <a:rPr lang="en-GB" dirty="0" smtClean="0"/>
              <a:t>        = (</a:t>
            </a:r>
            <a:r>
              <a:rPr lang="en-GB" i="1" dirty="0" smtClean="0"/>
              <a:t>p</a:t>
            </a:r>
            <a:r>
              <a:rPr lang="en-GB" dirty="0" smtClean="0"/>
              <a:t>+</a:t>
            </a:r>
            <a:r>
              <a:rPr lang="en-GB" i="1" dirty="0" smtClean="0"/>
              <a:t>q</a:t>
            </a:r>
            <a:r>
              <a:rPr lang="en-GB" dirty="0" smtClean="0"/>
              <a:t>+1) </a:t>
            </a:r>
            <a:r>
              <a:rPr lang="en-GB" dirty="0" smtClean="0">
                <a:sym typeface="Symbol"/>
              </a:rPr>
              <a:t> [binomial coefficient of </a:t>
            </a:r>
            <a:r>
              <a:rPr lang="en-GB" i="1" dirty="0" err="1" smtClean="0">
                <a:sym typeface="Symbol"/>
              </a:rPr>
              <a:t>y</a:t>
            </a:r>
            <a:r>
              <a:rPr lang="en-GB" i="1" baseline="30000" dirty="0" err="1" smtClean="0">
                <a:sym typeface="Symbol"/>
              </a:rPr>
              <a:t>p</a:t>
            </a:r>
            <a:r>
              <a:rPr lang="en-GB" i="1" dirty="0" err="1" smtClean="0">
                <a:sym typeface="Symbol"/>
              </a:rPr>
              <a:t>z</a:t>
            </a:r>
            <a:r>
              <a:rPr lang="en-GB" i="1" baseline="30000" dirty="0" err="1" smtClean="0">
                <a:sym typeface="Symbol"/>
              </a:rPr>
              <a:t>q</a:t>
            </a:r>
            <a:r>
              <a:rPr lang="en-GB" dirty="0" smtClean="0">
                <a:sym typeface="Symbol"/>
              </a:rPr>
              <a:t> in</a:t>
            </a:r>
          </a:p>
          <a:p>
            <a:r>
              <a:rPr lang="en-GB" dirty="0">
                <a:sym typeface="Symbol"/>
              </a:rPr>
              <a:t> </a:t>
            </a:r>
            <a:r>
              <a:rPr lang="en-GB" dirty="0" smtClean="0">
                <a:sym typeface="Symbol"/>
              </a:rPr>
              <a:t>                             expansion of (</a:t>
            </a:r>
            <a:r>
              <a:rPr lang="en-GB" i="1" dirty="0" err="1" smtClean="0">
                <a:sym typeface="Symbol"/>
              </a:rPr>
              <a:t>y</a:t>
            </a:r>
            <a:r>
              <a:rPr lang="en-GB" dirty="0" err="1" smtClean="0">
                <a:sym typeface="Symbol"/>
              </a:rPr>
              <a:t>+</a:t>
            </a:r>
            <a:r>
              <a:rPr lang="en-GB" i="1" dirty="0" err="1" smtClean="0">
                <a:sym typeface="Symbol"/>
              </a:rPr>
              <a:t>z</a:t>
            </a:r>
            <a:r>
              <a:rPr lang="en-GB" dirty="0" smtClean="0">
                <a:sym typeface="Symbol"/>
              </a:rPr>
              <a:t>)</a:t>
            </a:r>
            <a:r>
              <a:rPr lang="en-GB" i="1" baseline="30000" dirty="0" err="1" smtClean="0">
                <a:sym typeface="Symbol"/>
              </a:rPr>
              <a:t>p</a:t>
            </a:r>
            <a:r>
              <a:rPr lang="en-GB" baseline="30000" dirty="0" err="1" smtClean="0">
                <a:sym typeface="Symbol"/>
              </a:rPr>
              <a:t>+</a:t>
            </a:r>
            <a:r>
              <a:rPr lang="en-GB" i="1" baseline="30000" dirty="0" err="1" smtClean="0">
                <a:sym typeface="Symbol"/>
              </a:rPr>
              <a:t>q</a:t>
            </a:r>
            <a:r>
              <a:rPr lang="en-GB" dirty="0" smtClean="0">
                <a:sym typeface="Symbol"/>
              </a:rPr>
              <a:t>]</a:t>
            </a:r>
          </a:p>
          <a:p>
            <a:endParaRPr lang="en-GB" i="1" dirty="0">
              <a:sym typeface="Symbol"/>
            </a:endParaRPr>
          </a:p>
          <a:p>
            <a:endParaRPr lang="en-GB" i="1" dirty="0" smtClean="0">
              <a:sym typeface="Symbol"/>
            </a:endParaRPr>
          </a:p>
          <a:p>
            <a:r>
              <a:rPr lang="en-GB" i="1" dirty="0" smtClean="0">
                <a:sym typeface="Symbol"/>
              </a:rPr>
              <a:t>        = </a:t>
            </a:r>
            <a:r>
              <a:rPr lang="en-GB" dirty="0"/>
              <a:t>(</a:t>
            </a:r>
            <a:r>
              <a:rPr lang="en-GB" i="1" dirty="0"/>
              <a:t>p</a:t>
            </a:r>
            <a:r>
              <a:rPr lang="en-GB" dirty="0"/>
              <a:t>+</a:t>
            </a:r>
            <a:r>
              <a:rPr lang="en-GB" i="1" dirty="0"/>
              <a:t>q</a:t>
            </a:r>
            <a:r>
              <a:rPr lang="en-GB" dirty="0"/>
              <a:t>+1</a:t>
            </a:r>
            <a:r>
              <a:rPr lang="en-GB" dirty="0" smtClean="0"/>
              <a:t>)</a:t>
            </a:r>
            <a:r>
              <a:rPr lang="en-GB" dirty="0"/>
              <a:t> </a:t>
            </a:r>
            <a:r>
              <a:rPr lang="en-GB" dirty="0">
                <a:sym typeface="Symbol"/>
              </a:rPr>
              <a:t> </a:t>
            </a:r>
            <a:r>
              <a:rPr lang="en-GB" dirty="0" smtClean="0"/>
              <a:t>                 = </a:t>
            </a:r>
            <a:endParaRPr lang="en-GB" i="1" dirty="0"/>
          </a:p>
        </p:txBody>
      </p:sp>
      <p:sp>
        <p:nvSpPr>
          <p:cNvPr id="4" name="Rectangle 3"/>
          <p:cNvSpPr/>
          <p:nvPr/>
        </p:nvSpPr>
        <p:spPr>
          <a:xfrm>
            <a:off x="2919470" y="3898958"/>
            <a:ext cx="11993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(</a:t>
            </a:r>
            <a:r>
              <a:rPr lang="en-GB" i="1" dirty="0" err="1" smtClean="0"/>
              <a:t>p</a:t>
            </a:r>
            <a:r>
              <a:rPr lang="en-GB" dirty="0" err="1" smtClean="0"/>
              <a:t>+</a:t>
            </a:r>
            <a:r>
              <a:rPr lang="en-GB" i="1" dirty="0" err="1" smtClean="0"/>
              <a:t>q</a:t>
            </a:r>
            <a:r>
              <a:rPr lang="en-GB" dirty="0" smtClean="0"/>
              <a:t>)! 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094400" y="4451557"/>
            <a:ext cx="784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err="1" smtClean="0"/>
              <a:t>p</a:t>
            </a:r>
            <a:r>
              <a:rPr lang="en-GB" dirty="0" err="1" smtClean="0"/>
              <a:t>!</a:t>
            </a:r>
            <a:r>
              <a:rPr lang="en-GB" i="1" dirty="0" err="1" smtClean="0"/>
              <a:t>q</a:t>
            </a:r>
            <a:r>
              <a:rPr lang="en-GB" dirty="0" smtClean="0"/>
              <a:t>!</a:t>
            </a:r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2866147" y="4472627"/>
            <a:ext cx="121779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Rectangle 12"/>
          <p:cNvSpPr/>
          <p:nvPr/>
        </p:nvSpPr>
        <p:spPr>
          <a:xfrm>
            <a:off x="4730691" y="3905863"/>
            <a:ext cx="15840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(</a:t>
            </a:r>
            <a:r>
              <a:rPr lang="en-GB" i="1" dirty="0" smtClean="0"/>
              <a:t>p</a:t>
            </a:r>
            <a:r>
              <a:rPr lang="en-GB" dirty="0" smtClean="0"/>
              <a:t>+</a:t>
            </a:r>
            <a:r>
              <a:rPr lang="en-GB" i="1" dirty="0" smtClean="0"/>
              <a:t>q</a:t>
            </a:r>
            <a:r>
              <a:rPr lang="en-GB" dirty="0" smtClean="0"/>
              <a:t>+1)! 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5064699" y="4458462"/>
            <a:ext cx="784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err="1" smtClean="0"/>
              <a:t>p</a:t>
            </a:r>
            <a:r>
              <a:rPr lang="en-GB" dirty="0" err="1" smtClean="0"/>
              <a:t>!</a:t>
            </a:r>
            <a:r>
              <a:rPr lang="en-GB" i="1" dirty="0" err="1" smtClean="0"/>
              <a:t>q</a:t>
            </a:r>
            <a:r>
              <a:rPr lang="en-GB" dirty="0" smtClean="0"/>
              <a:t>!</a:t>
            </a:r>
            <a:endParaRPr lang="en-GB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4677368" y="4479532"/>
            <a:ext cx="156752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70117" y="229196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28307" y="2673662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Z</a:t>
            </a:r>
            <a:endParaRPr lang="en-GB" i="1" dirty="0"/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241975" y="2752789"/>
            <a:ext cx="6204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Freeform 16"/>
          <p:cNvSpPr/>
          <p:nvPr/>
        </p:nvSpPr>
        <p:spPr bwMode="auto">
          <a:xfrm>
            <a:off x="4479415" y="3668486"/>
            <a:ext cx="2106448" cy="1487576"/>
          </a:xfrm>
          <a:custGeom>
            <a:avLst/>
            <a:gdLst>
              <a:gd name="connsiteX0" fmla="*/ 1573048 w 2106448"/>
              <a:gd name="connsiteY0" fmla="*/ 65314 h 1487576"/>
              <a:gd name="connsiteX1" fmla="*/ 1507734 w 2106448"/>
              <a:gd name="connsiteY1" fmla="*/ 97971 h 1487576"/>
              <a:gd name="connsiteX2" fmla="*/ 1420648 w 2106448"/>
              <a:gd name="connsiteY2" fmla="*/ 54428 h 1487576"/>
              <a:gd name="connsiteX3" fmla="*/ 1322677 w 2106448"/>
              <a:gd name="connsiteY3" fmla="*/ 32657 h 1487576"/>
              <a:gd name="connsiteX4" fmla="*/ 1290020 w 2106448"/>
              <a:gd name="connsiteY4" fmla="*/ 21771 h 1487576"/>
              <a:gd name="connsiteX5" fmla="*/ 1039648 w 2106448"/>
              <a:gd name="connsiteY5" fmla="*/ 0 h 1487576"/>
              <a:gd name="connsiteX6" fmla="*/ 658648 w 2106448"/>
              <a:gd name="connsiteY6" fmla="*/ 43543 h 1487576"/>
              <a:gd name="connsiteX7" fmla="*/ 625991 w 2106448"/>
              <a:gd name="connsiteY7" fmla="*/ 65314 h 1487576"/>
              <a:gd name="connsiteX8" fmla="*/ 582448 w 2106448"/>
              <a:gd name="connsiteY8" fmla="*/ 87085 h 1487576"/>
              <a:gd name="connsiteX9" fmla="*/ 549791 w 2106448"/>
              <a:gd name="connsiteY9" fmla="*/ 119743 h 1487576"/>
              <a:gd name="connsiteX10" fmla="*/ 517134 w 2106448"/>
              <a:gd name="connsiteY10" fmla="*/ 141514 h 1487576"/>
              <a:gd name="connsiteX11" fmla="*/ 495362 w 2106448"/>
              <a:gd name="connsiteY11" fmla="*/ 174171 h 1487576"/>
              <a:gd name="connsiteX12" fmla="*/ 430048 w 2106448"/>
              <a:gd name="connsiteY12" fmla="*/ 217714 h 1487576"/>
              <a:gd name="connsiteX13" fmla="*/ 353848 w 2106448"/>
              <a:gd name="connsiteY13" fmla="*/ 293914 h 1487576"/>
              <a:gd name="connsiteX14" fmla="*/ 310305 w 2106448"/>
              <a:gd name="connsiteY14" fmla="*/ 326571 h 1487576"/>
              <a:gd name="connsiteX15" fmla="*/ 244991 w 2106448"/>
              <a:gd name="connsiteY15" fmla="*/ 370114 h 1487576"/>
              <a:gd name="connsiteX16" fmla="*/ 190562 w 2106448"/>
              <a:gd name="connsiteY16" fmla="*/ 424543 h 1487576"/>
              <a:gd name="connsiteX17" fmla="*/ 125248 w 2106448"/>
              <a:gd name="connsiteY17" fmla="*/ 511628 h 1487576"/>
              <a:gd name="connsiteX18" fmla="*/ 92591 w 2106448"/>
              <a:gd name="connsiteY18" fmla="*/ 555171 h 1487576"/>
              <a:gd name="connsiteX19" fmla="*/ 70820 w 2106448"/>
              <a:gd name="connsiteY19" fmla="*/ 576943 h 1487576"/>
              <a:gd name="connsiteX20" fmla="*/ 16391 w 2106448"/>
              <a:gd name="connsiteY20" fmla="*/ 653143 h 1487576"/>
              <a:gd name="connsiteX21" fmla="*/ 16391 w 2106448"/>
              <a:gd name="connsiteY21" fmla="*/ 957943 h 1487576"/>
              <a:gd name="connsiteX22" fmla="*/ 27277 w 2106448"/>
              <a:gd name="connsiteY22" fmla="*/ 1012371 h 1487576"/>
              <a:gd name="connsiteX23" fmla="*/ 59934 w 2106448"/>
              <a:gd name="connsiteY23" fmla="*/ 1055914 h 1487576"/>
              <a:gd name="connsiteX24" fmla="*/ 70820 w 2106448"/>
              <a:gd name="connsiteY24" fmla="*/ 1088571 h 1487576"/>
              <a:gd name="connsiteX25" fmla="*/ 81705 w 2106448"/>
              <a:gd name="connsiteY25" fmla="*/ 1153885 h 1487576"/>
              <a:gd name="connsiteX26" fmla="*/ 125248 w 2106448"/>
              <a:gd name="connsiteY26" fmla="*/ 1197428 h 1487576"/>
              <a:gd name="connsiteX27" fmla="*/ 168791 w 2106448"/>
              <a:gd name="connsiteY27" fmla="*/ 1262743 h 1487576"/>
              <a:gd name="connsiteX28" fmla="*/ 201448 w 2106448"/>
              <a:gd name="connsiteY28" fmla="*/ 1273628 h 1487576"/>
              <a:gd name="connsiteX29" fmla="*/ 310305 w 2106448"/>
              <a:gd name="connsiteY29" fmla="*/ 1317171 h 1487576"/>
              <a:gd name="connsiteX30" fmla="*/ 342962 w 2106448"/>
              <a:gd name="connsiteY30" fmla="*/ 1328057 h 1487576"/>
              <a:gd name="connsiteX31" fmla="*/ 843705 w 2106448"/>
              <a:gd name="connsiteY31" fmla="*/ 1349828 h 1487576"/>
              <a:gd name="connsiteX32" fmla="*/ 887248 w 2106448"/>
              <a:gd name="connsiteY32" fmla="*/ 1360714 h 1487576"/>
              <a:gd name="connsiteX33" fmla="*/ 974334 w 2106448"/>
              <a:gd name="connsiteY33" fmla="*/ 1371600 h 1487576"/>
              <a:gd name="connsiteX34" fmla="*/ 1050534 w 2106448"/>
              <a:gd name="connsiteY34" fmla="*/ 1393371 h 1487576"/>
              <a:gd name="connsiteX35" fmla="*/ 1083191 w 2106448"/>
              <a:gd name="connsiteY35" fmla="*/ 1404257 h 1487576"/>
              <a:gd name="connsiteX36" fmla="*/ 1181162 w 2106448"/>
              <a:gd name="connsiteY36" fmla="*/ 1447800 h 1487576"/>
              <a:gd name="connsiteX37" fmla="*/ 1279134 w 2106448"/>
              <a:gd name="connsiteY37" fmla="*/ 1458685 h 1487576"/>
              <a:gd name="connsiteX38" fmla="*/ 1703677 w 2106448"/>
              <a:gd name="connsiteY38" fmla="*/ 1447800 h 1487576"/>
              <a:gd name="connsiteX39" fmla="*/ 1768991 w 2106448"/>
              <a:gd name="connsiteY39" fmla="*/ 1382485 h 1487576"/>
              <a:gd name="connsiteX40" fmla="*/ 1801648 w 2106448"/>
              <a:gd name="connsiteY40" fmla="*/ 1371600 h 1487576"/>
              <a:gd name="connsiteX41" fmla="*/ 1823420 w 2106448"/>
              <a:gd name="connsiteY41" fmla="*/ 1349828 h 1487576"/>
              <a:gd name="connsiteX42" fmla="*/ 1877848 w 2106448"/>
              <a:gd name="connsiteY42" fmla="*/ 1306285 h 1487576"/>
              <a:gd name="connsiteX43" fmla="*/ 2008477 w 2106448"/>
              <a:gd name="connsiteY43" fmla="*/ 1143000 h 1487576"/>
              <a:gd name="connsiteX44" fmla="*/ 2030248 w 2106448"/>
              <a:gd name="connsiteY44" fmla="*/ 1099457 h 1487576"/>
              <a:gd name="connsiteX45" fmla="*/ 2062905 w 2106448"/>
              <a:gd name="connsiteY45" fmla="*/ 1077685 h 1487576"/>
              <a:gd name="connsiteX46" fmla="*/ 2084677 w 2106448"/>
              <a:gd name="connsiteY46" fmla="*/ 1045028 h 1487576"/>
              <a:gd name="connsiteX47" fmla="*/ 2106448 w 2106448"/>
              <a:gd name="connsiteY47" fmla="*/ 914400 h 1487576"/>
              <a:gd name="connsiteX48" fmla="*/ 2095562 w 2106448"/>
              <a:gd name="connsiteY48" fmla="*/ 718457 h 1487576"/>
              <a:gd name="connsiteX49" fmla="*/ 2073791 w 2106448"/>
              <a:gd name="connsiteY49" fmla="*/ 511628 h 1487576"/>
              <a:gd name="connsiteX50" fmla="*/ 2062905 w 2106448"/>
              <a:gd name="connsiteY50" fmla="*/ 457200 h 1487576"/>
              <a:gd name="connsiteX51" fmla="*/ 2019362 w 2106448"/>
              <a:gd name="connsiteY51" fmla="*/ 348343 h 1487576"/>
              <a:gd name="connsiteX52" fmla="*/ 1986705 w 2106448"/>
              <a:gd name="connsiteY52" fmla="*/ 272143 h 1487576"/>
              <a:gd name="connsiteX53" fmla="*/ 1932277 w 2106448"/>
              <a:gd name="connsiteY53" fmla="*/ 206828 h 1487576"/>
              <a:gd name="connsiteX54" fmla="*/ 1921391 w 2106448"/>
              <a:gd name="connsiteY54" fmla="*/ 174171 h 1487576"/>
              <a:gd name="connsiteX55" fmla="*/ 1856077 w 2106448"/>
              <a:gd name="connsiteY55" fmla="*/ 152400 h 1487576"/>
              <a:gd name="connsiteX56" fmla="*/ 1823420 w 2106448"/>
              <a:gd name="connsiteY56" fmla="*/ 141514 h 1487576"/>
              <a:gd name="connsiteX57" fmla="*/ 1758105 w 2106448"/>
              <a:gd name="connsiteY57" fmla="*/ 108857 h 1487576"/>
              <a:gd name="connsiteX58" fmla="*/ 1692791 w 2106448"/>
              <a:gd name="connsiteY58" fmla="*/ 76200 h 1487576"/>
              <a:gd name="connsiteX59" fmla="*/ 1605705 w 2106448"/>
              <a:gd name="connsiteY59" fmla="*/ 87085 h 1487576"/>
              <a:gd name="connsiteX60" fmla="*/ 1573048 w 2106448"/>
              <a:gd name="connsiteY60" fmla="*/ 65314 h 1487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106448" h="1487576">
                <a:moveTo>
                  <a:pt x="1573048" y="65314"/>
                </a:moveTo>
                <a:cubicBezTo>
                  <a:pt x="1556720" y="67128"/>
                  <a:pt x="1532013" y="99705"/>
                  <a:pt x="1507734" y="97971"/>
                </a:cubicBezTo>
                <a:cubicBezTo>
                  <a:pt x="1475361" y="95659"/>
                  <a:pt x="1451253" y="65230"/>
                  <a:pt x="1420648" y="54428"/>
                </a:cubicBezTo>
                <a:cubicBezTo>
                  <a:pt x="1389102" y="43294"/>
                  <a:pt x="1355132" y="40771"/>
                  <a:pt x="1322677" y="32657"/>
                </a:cubicBezTo>
                <a:cubicBezTo>
                  <a:pt x="1311545" y="29874"/>
                  <a:pt x="1301419" y="23086"/>
                  <a:pt x="1290020" y="21771"/>
                </a:cubicBezTo>
                <a:cubicBezTo>
                  <a:pt x="1206800" y="12169"/>
                  <a:pt x="1123105" y="7257"/>
                  <a:pt x="1039648" y="0"/>
                </a:cubicBezTo>
                <a:cubicBezTo>
                  <a:pt x="965443" y="6184"/>
                  <a:pt x="758763" y="14939"/>
                  <a:pt x="658648" y="43543"/>
                </a:cubicBezTo>
                <a:cubicBezTo>
                  <a:pt x="646068" y="47137"/>
                  <a:pt x="637350" y="58823"/>
                  <a:pt x="625991" y="65314"/>
                </a:cubicBezTo>
                <a:cubicBezTo>
                  <a:pt x="611902" y="73365"/>
                  <a:pt x="596962" y="79828"/>
                  <a:pt x="582448" y="87085"/>
                </a:cubicBezTo>
                <a:cubicBezTo>
                  <a:pt x="571562" y="97971"/>
                  <a:pt x="561618" y="109887"/>
                  <a:pt x="549791" y="119743"/>
                </a:cubicBezTo>
                <a:cubicBezTo>
                  <a:pt x="539741" y="128119"/>
                  <a:pt x="526385" y="132263"/>
                  <a:pt x="517134" y="141514"/>
                </a:cubicBezTo>
                <a:cubicBezTo>
                  <a:pt x="507883" y="150765"/>
                  <a:pt x="505208" y="165556"/>
                  <a:pt x="495362" y="174171"/>
                </a:cubicBezTo>
                <a:cubicBezTo>
                  <a:pt x="475670" y="191401"/>
                  <a:pt x="450023" y="200812"/>
                  <a:pt x="430048" y="217714"/>
                </a:cubicBezTo>
                <a:cubicBezTo>
                  <a:pt x="402626" y="240917"/>
                  <a:pt x="382585" y="272361"/>
                  <a:pt x="353848" y="293914"/>
                </a:cubicBezTo>
                <a:cubicBezTo>
                  <a:pt x="339334" y="304800"/>
                  <a:pt x="325168" y="316167"/>
                  <a:pt x="310305" y="326571"/>
                </a:cubicBezTo>
                <a:cubicBezTo>
                  <a:pt x="288869" y="341576"/>
                  <a:pt x="263493" y="351612"/>
                  <a:pt x="244991" y="370114"/>
                </a:cubicBezTo>
                <a:cubicBezTo>
                  <a:pt x="226848" y="388257"/>
                  <a:pt x="205957" y="404017"/>
                  <a:pt x="190562" y="424543"/>
                </a:cubicBezTo>
                <a:lnTo>
                  <a:pt x="125248" y="511628"/>
                </a:lnTo>
                <a:cubicBezTo>
                  <a:pt x="114362" y="526142"/>
                  <a:pt x="105420" y="542342"/>
                  <a:pt x="92591" y="555171"/>
                </a:cubicBezTo>
                <a:cubicBezTo>
                  <a:pt x="85334" y="562428"/>
                  <a:pt x="76513" y="568404"/>
                  <a:pt x="70820" y="576943"/>
                </a:cubicBezTo>
                <a:cubicBezTo>
                  <a:pt x="13508" y="662910"/>
                  <a:pt x="87707" y="581825"/>
                  <a:pt x="16391" y="653143"/>
                </a:cubicBezTo>
                <a:cubicBezTo>
                  <a:pt x="-9652" y="783353"/>
                  <a:pt x="-836" y="716772"/>
                  <a:pt x="16391" y="957943"/>
                </a:cubicBezTo>
                <a:cubicBezTo>
                  <a:pt x="17709" y="976398"/>
                  <a:pt x="19763" y="995464"/>
                  <a:pt x="27277" y="1012371"/>
                </a:cubicBezTo>
                <a:cubicBezTo>
                  <a:pt x="34646" y="1028950"/>
                  <a:pt x="49048" y="1041400"/>
                  <a:pt x="59934" y="1055914"/>
                </a:cubicBezTo>
                <a:cubicBezTo>
                  <a:pt x="63563" y="1066800"/>
                  <a:pt x="68331" y="1077370"/>
                  <a:pt x="70820" y="1088571"/>
                </a:cubicBezTo>
                <a:cubicBezTo>
                  <a:pt x="75608" y="1110117"/>
                  <a:pt x="71834" y="1134144"/>
                  <a:pt x="81705" y="1153885"/>
                </a:cubicBezTo>
                <a:cubicBezTo>
                  <a:pt x="90885" y="1172244"/>
                  <a:pt x="110734" y="1182914"/>
                  <a:pt x="125248" y="1197428"/>
                </a:cubicBezTo>
                <a:cubicBezTo>
                  <a:pt x="136661" y="1231665"/>
                  <a:pt x="133845" y="1239446"/>
                  <a:pt x="168791" y="1262743"/>
                </a:cubicBezTo>
                <a:cubicBezTo>
                  <a:pt x="178338" y="1269108"/>
                  <a:pt x="190562" y="1270000"/>
                  <a:pt x="201448" y="1273628"/>
                </a:cubicBezTo>
                <a:cubicBezTo>
                  <a:pt x="257798" y="1311196"/>
                  <a:pt x="218065" y="1289499"/>
                  <a:pt x="310305" y="1317171"/>
                </a:cubicBezTo>
                <a:cubicBezTo>
                  <a:pt x="321296" y="1320468"/>
                  <a:pt x="331830" y="1325274"/>
                  <a:pt x="342962" y="1328057"/>
                </a:cubicBezTo>
                <a:cubicBezTo>
                  <a:pt x="498913" y="1367046"/>
                  <a:pt x="736033" y="1347202"/>
                  <a:pt x="843705" y="1349828"/>
                </a:cubicBezTo>
                <a:cubicBezTo>
                  <a:pt x="858219" y="1353457"/>
                  <a:pt x="872491" y="1358254"/>
                  <a:pt x="887248" y="1360714"/>
                </a:cubicBezTo>
                <a:cubicBezTo>
                  <a:pt x="916105" y="1365524"/>
                  <a:pt x="945648" y="1365863"/>
                  <a:pt x="974334" y="1371600"/>
                </a:cubicBezTo>
                <a:cubicBezTo>
                  <a:pt x="1000237" y="1376781"/>
                  <a:pt x="1025232" y="1385780"/>
                  <a:pt x="1050534" y="1393371"/>
                </a:cubicBezTo>
                <a:cubicBezTo>
                  <a:pt x="1061525" y="1396668"/>
                  <a:pt x="1072705" y="1399597"/>
                  <a:pt x="1083191" y="1404257"/>
                </a:cubicBezTo>
                <a:cubicBezTo>
                  <a:pt x="1102922" y="1413026"/>
                  <a:pt x="1151739" y="1442896"/>
                  <a:pt x="1181162" y="1447800"/>
                </a:cubicBezTo>
                <a:cubicBezTo>
                  <a:pt x="1213573" y="1453202"/>
                  <a:pt x="1246477" y="1455057"/>
                  <a:pt x="1279134" y="1458685"/>
                </a:cubicBezTo>
                <a:cubicBezTo>
                  <a:pt x="1431651" y="1496815"/>
                  <a:pt x="1430473" y="1501108"/>
                  <a:pt x="1703677" y="1447800"/>
                </a:cubicBezTo>
                <a:cubicBezTo>
                  <a:pt x="1733897" y="1441903"/>
                  <a:pt x="1744687" y="1401388"/>
                  <a:pt x="1768991" y="1382485"/>
                </a:cubicBezTo>
                <a:cubicBezTo>
                  <a:pt x="1778048" y="1375440"/>
                  <a:pt x="1790762" y="1375228"/>
                  <a:pt x="1801648" y="1371600"/>
                </a:cubicBezTo>
                <a:cubicBezTo>
                  <a:pt x="1808905" y="1364343"/>
                  <a:pt x="1815406" y="1356239"/>
                  <a:pt x="1823420" y="1349828"/>
                </a:cubicBezTo>
                <a:cubicBezTo>
                  <a:pt x="1857426" y="1322623"/>
                  <a:pt x="1852467" y="1337105"/>
                  <a:pt x="1877848" y="1306285"/>
                </a:cubicBezTo>
                <a:cubicBezTo>
                  <a:pt x="1922158" y="1252480"/>
                  <a:pt x="1977306" y="1205344"/>
                  <a:pt x="2008477" y="1143000"/>
                </a:cubicBezTo>
                <a:cubicBezTo>
                  <a:pt x="2015734" y="1128486"/>
                  <a:pt x="2019860" y="1111923"/>
                  <a:pt x="2030248" y="1099457"/>
                </a:cubicBezTo>
                <a:cubicBezTo>
                  <a:pt x="2038623" y="1089406"/>
                  <a:pt x="2052019" y="1084942"/>
                  <a:pt x="2062905" y="1077685"/>
                </a:cubicBezTo>
                <a:cubicBezTo>
                  <a:pt x="2070162" y="1066799"/>
                  <a:pt x="2079523" y="1057053"/>
                  <a:pt x="2084677" y="1045028"/>
                </a:cubicBezTo>
                <a:cubicBezTo>
                  <a:pt x="2097367" y="1015417"/>
                  <a:pt x="2104049" y="933593"/>
                  <a:pt x="2106448" y="914400"/>
                </a:cubicBezTo>
                <a:cubicBezTo>
                  <a:pt x="2102819" y="849086"/>
                  <a:pt x="2099773" y="783736"/>
                  <a:pt x="2095562" y="718457"/>
                </a:cubicBezTo>
                <a:cubicBezTo>
                  <a:pt x="2088128" y="603232"/>
                  <a:pt x="2090055" y="601078"/>
                  <a:pt x="2073791" y="511628"/>
                </a:cubicBezTo>
                <a:cubicBezTo>
                  <a:pt x="2070481" y="493424"/>
                  <a:pt x="2067392" y="475150"/>
                  <a:pt x="2062905" y="457200"/>
                </a:cubicBezTo>
                <a:cubicBezTo>
                  <a:pt x="2054646" y="424163"/>
                  <a:pt x="2029171" y="372866"/>
                  <a:pt x="2019362" y="348343"/>
                </a:cubicBezTo>
                <a:cubicBezTo>
                  <a:pt x="2002897" y="307181"/>
                  <a:pt x="2014243" y="316204"/>
                  <a:pt x="1986705" y="272143"/>
                </a:cubicBezTo>
                <a:cubicBezTo>
                  <a:pt x="1965141" y="237641"/>
                  <a:pt x="1957118" y="231670"/>
                  <a:pt x="1932277" y="206828"/>
                </a:cubicBezTo>
                <a:cubicBezTo>
                  <a:pt x="1928648" y="195942"/>
                  <a:pt x="1930728" y="180840"/>
                  <a:pt x="1921391" y="174171"/>
                </a:cubicBezTo>
                <a:cubicBezTo>
                  <a:pt x="1902717" y="160832"/>
                  <a:pt x="1877848" y="159657"/>
                  <a:pt x="1856077" y="152400"/>
                </a:cubicBezTo>
                <a:lnTo>
                  <a:pt x="1823420" y="141514"/>
                </a:lnTo>
                <a:cubicBezTo>
                  <a:pt x="1741333" y="114151"/>
                  <a:pt x="1842515" y="151062"/>
                  <a:pt x="1758105" y="108857"/>
                </a:cubicBezTo>
                <a:cubicBezTo>
                  <a:pt x="1667968" y="63789"/>
                  <a:pt x="1786381" y="138592"/>
                  <a:pt x="1692791" y="76200"/>
                </a:cubicBezTo>
                <a:cubicBezTo>
                  <a:pt x="1663762" y="79828"/>
                  <a:pt x="1633726" y="78679"/>
                  <a:pt x="1605705" y="87085"/>
                </a:cubicBezTo>
                <a:cubicBezTo>
                  <a:pt x="1581368" y="94386"/>
                  <a:pt x="1589376" y="63500"/>
                  <a:pt x="1573048" y="65314"/>
                </a:cubicBezTo>
                <a:close/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34807" y="5177833"/>
            <a:ext cx="300274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Don’t think Bayes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knew this, but I’m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not sure.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45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10" grpId="0"/>
      <p:bldP spid="13" grpId="0"/>
      <p:bldP spid="14" grpId="0"/>
      <p:bldP spid="18" grpId="0"/>
      <p:bldP spid="20" grpId="0"/>
      <p:bldP spid="17" grpId="0" animBg="1"/>
      <p:bldP spid="2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38035</TotalTime>
  <Words>1101</Words>
  <Application>Microsoft Office PowerPoint</Application>
  <PresentationFormat>On-screen Show (4:3)</PresentationFormat>
  <Paragraphs>215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Henry 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pel</dc:creator>
  <cp:lastModifiedBy>Peter Latham</cp:lastModifiedBy>
  <cp:revision>1608</cp:revision>
  <dcterms:created xsi:type="dcterms:W3CDTF">2003-09-23T02:40:02Z</dcterms:created>
  <dcterms:modified xsi:type="dcterms:W3CDTF">2013-04-16T11:20:12Z</dcterms:modified>
</cp:coreProperties>
</file>