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464" r:id="rId2"/>
    <p:sldId id="2770" r:id="rId3"/>
    <p:sldId id="2771" r:id="rId4"/>
    <p:sldId id="2773" r:id="rId5"/>
    <p:sldId id="2774" r:id="rId6"/>
    <p:sldId id="2775" r:id="rId7"/>
    <p:sldId id="2776" r:id="rId8"/>
    <p:sldId id="2777" r:id="rId9"/>
    <p:sldId id="2778" r:id="rId10"/>
    <p:sldId id="2803" r:id="rId11"/>
    <p:sldId id="2804" r:id="rId12"/>
    <p:sldId id="2806" r:id="rId13"/>
    <p:sldId id="2779" r:id="rId14"/>
    <p:sldId id="2780" r:id="rId15"/>
    <p:sldId id="2781" r:id="rId16"/>
    <p:sldId id="2782" r:id="rId17"/>
    <p:sldId id="2783" r:id="rId18"/>
    <p:sldId id="2786" r:id="rId19"/>
    <p:sldId id="2785" r:id="rId20"/>
    <p:sldId id="2787" r:id="rId21"/>
    <p:sldId id="2794" r:id="rId22"/>
    <p:sldId id="2784" r:id="rId23"/>
    <p:sldId id="2795" r:id="rId24"/>
    <p:sldId id="2789" r:id="rId25"/>
    <p:sldId id="2790" r:id="rId26"/>
    <p:sldId id="2797" r:id="rId27"/>
    <p:sldId id="2798" r:id="rId28"/>
    <p:sldId id="2799" r:id="rId29"/>
    <p:sldId id="2800" r:id="rId30"/>
    <p:sldId id="2801" r:id="rId31"/>
    <p:sldId id="2802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CC00"/>
    <a:srgbClr val="FF0000"/>
    <a:srgbClr val="FFFF00"/>
    <a:srgbClr val="00FF00"/>
    <a:srgbClr val="00FFFF"/>
    <a:srgbClr val="66FFFF"/>
    <a:srgbClr val="99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59" autoAdjust="0"/>
    <p:restoredTop sz="99542" autoAdjust="0"/>
  </p:normalViewPr>
  <p:slideViewPr>
    <p:cSldViewPr snapToGrid="0">
      <p:cViewPr varScale="1">
        <p:scale>
          <a:sx n="88" d="100"/>
          <a:sy n="88" d="100"/>
        </p:scale>
        <p:origin x="1842" y="90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6/12/2015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94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24813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17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57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96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035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87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309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93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632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598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86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0991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29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71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44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3275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8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273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183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967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6800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2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4796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464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466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371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9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513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497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789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851581" y="1795549"/>
            <a:ext cx="547297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 smtClean="0"/>
              <a:t>Looks, money and intelligence</a:t>
            </a:r>
          </a:p>
          <a:p>
            <a:pPr algn="ctr"/>
            <a:endParaRPr lang="en-GB" sz="3200" dirty="0"/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Tea talk</a:t>
            </a:r>
          </a:p>
          <a:p>
            <a:pPr algn="ctr"/>
            <a:r>
              <a:rPr lang="en-US" sz="3200" dirty="0" smtClean="0"/>
              <a:t>June 12, 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7.6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.069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1.2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.069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“Not all of these individual coefficients are significantly different from zero. However, many are, and the consistence of the pattern across three independent  samples suggest that the finding of pay </a:t>
            </a:r>
            <a:r>
              <a:rPr lang="en-GB" dirty="0" err="1">
                <a:sym typeface="Symbol" panose="05050102010706020507" pitchFamily="18" charset="2"/>
              </a:rPr>
              <a:t>premia</a:t>
            </a:r>
            <a:r>
              <a:rPr lang="en-GB" dirty="0">
                <a:sym typeface="Symbol" panose="05050102010706020507" pitchFamily="18" charset="2"/>
              </a:rPr>
              <a:t> and penalties for looks is robust.”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2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“Not all of these individual coefficients are significantly different from zero. However, many are, and the consistence of the pattern across three independent  samples suggest that the finding of pay </a:t>
            </a:r>
            <a:r>
              <a:rPr lang="en-GB" dirty="0" err="1">
                <a:sym typeface="Symbol" panose="05050102010706020507" pitchFamily="18" charset="2"/>
              </a:rPr>
              <a:t>premia</a:t>
            </a:r>
            <a:r>
              <a:rPr lang="en-GB" dirty="0">
                <a:sym typeface="Symbol" panose="05050102010706020507" pitchFamily="18" charset="2"/>
              </a:rPr>
              <a:t> and penalties for looks is robust.”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“Not all of these individual coefficients are significantly different from zero. However, many are, and the consistence of the pattern across three independent  samples suggest that the finding of pay </a:t>
            </a:r>
            <a:r>
              <a:rPr lang="en-GB" dirty="0" err="1">
                <a:sym typeface="Symbol" panose="05050102010706020507" pitchFamily="18" charset="2"/>
              </a:rPr>
              <a:t>premia</a:t>
            </a:r>
            <a:r>
              <a:rPr lang="en-GB" dirty="0">
                <a:sym typeface="Symbol" panose="05050102010706020507" pitchFamily="18" charset="2"/>
              </a:rPr>
              <a:t> and penalties for looks is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not</a:t>
            </a:r>
            <a:r>
              <a:rPr lang="en-GB" dirty="0" smtClean="0">
                <a:sym typeface="Symbol" panose="05050102010706020507" pitchFamily="18" charset="2"/>
              </a:rPr>
              <a:t> robust</a:t>
            </a:r>
            <a:r>
              <a:rPr lang="en-GB" dirty="0">
                <a:sym typeface="Symbol" panose="05050102010706020507" pitchFamily="18" charset="2"/>
              </a:rPr>
              <a:t>.”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 there better studies?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Beauty, productivity, and discrimination: Lawyers' looks and lucre</a:t>
            </a:r>
          </a:p>
          <a:p>
            <a:r>
              <a:rPr lang="en-GB" dirty="0">
                <a:sym typeface="Symbol" panose="05050102010706020507" pitchFamily="18" charset="2"/>
              </a:rPr>
              <a:t>Biddle and </a:t>
            </a:r>
            <a:r>
              <a:rPr lang="en-GB" dirty="0" err="1">
                <a:sym typeface="Symbol" panose="05050102010706020507" pitchFamily="18" charset="2"/>
              </a:rPr>
              <a:t>Hamermesh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i="1" dirty="0">
                <a:sym typeface="Symbol" panose="05050102010706020507" pitchFamily="18" charset="2"/>
              </a:rPr>
              <a:t>Journal of </a:t>
            </a:r>
            <a:r>
              <a:rPr lang="en-GB" i="1" dirty="0" err="1">
                <a:sym typeface="Symbol" panose="05050102010706020507" pitchFamily="18" charset="2"/>
              </a:rPr>
              <a:t>Labor</a:t>
            </a:r>
            <a:r>
              <a:rPr lang="en-GB" i="1" dirty="0">
                <a:sym typeface="Symbol" panose="05050102010706020507" pitchFamily="18" charset="2"/>
              </a:rPr>
              <a:t> Economics</a:t>
            </a:r>
            <a:r>
              <a:rPr lang="en-GB" dirty="0">
                <a:sym typeface="Symbol" panose="05050102010706020507" pitchFamily="18" charset="2"/>
              </a:rPr>
              <a:t> 16:172-201 (1998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They looked at income from lawyers that graduated from a single law school between 1969-74 and 1979-84.</a:t>
            </a:r>
          </a:p>
          <a:p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=4400.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was determined from class photos.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467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 there better studies?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The bottom line: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after about 15-20 years, 1 standard deviation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increase in beauty (rated 15-20 years earlier)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resulted in about a 5% increase in earnings.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the result was similar for men and women, but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stronger for men.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chances of early partnership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men:		increased with looks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women:	decreased with looks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702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 there better studies?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However, the paper was so convoluted that I could not figure out exactly what they did.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419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 there better studies?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Probably not.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It’s easy to see why: data on looks is hard to get.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475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 let’s suppose that better looking people get paid more. Is that due to bias, or are they actually smarter?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body symmetry is positively correlated with looks</a:t>
            </a:r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>
                <a:sym typeface="Symbol" panose="05050102010706020507" pitchFamily="18" charset="2"/>
              </a:rPr>
              <a:t>body symmetry is </a:t>
            </a:r>
            <a:r>
              <a:rPr lang="en-GB" dirty="0" smtClean="0">
                <a:sym typeface="Symbol" panose="05050102010706020507" pitchFamily="18" charset="2"/>
              </a:rPr>
              <a:t>positively correlated with intelligence.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06829" y="1556657"/>
            <a:ext cx="206829" cy="304800"/>
            <a:chOff x="2841171" y="4572000"/>
            <a:chExt cx="544286" cy="478971"/>
          </a:xfrm>
        </p:grpSpPr>
        <p:cxnSp>
          <p:nvCxnSpPr>
            <p:cNvPr id="4" name="Straight Connector 3"/>
            <p:cNvCxnSpPr/>
            <p:nvPr/>
          </p:nvCxnSpPr>
          <p:spPr bwMode="auto">
            <a:xfrm>
              <a:off x="2841171" y="4833257"/>
              <a:ext cx="130629" cy="20682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flipV="1">
              <a:off x="2971800" y="4572000"/>
              <a:ext cx="413657" cy="4789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Rectangle 7"/>
          <p:cNvSpPr/>
          <p:nvPr/>
        </p:nvSpPr>
        <p:spPr>
          <a:xfrm>
            <a:off x="609600" y="1963618"/>
            <a:ext cx="75329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ym typeface="Symbol" panose="05050102010706020507" pitchFamily="18" charset="2"/>
              </a:rPr>
              <a:t>Grammer</a:t>
            </a:r>
            <a:r>
              <a:rPr lang="en-GB" dirty="0">
                <a:sym typeface="Symbol" panose="05050102010706020507" pitchFamily="18" charset="2"/>
              </a:rPr>
              <a:t> and Thornhill,  </a:t>
            </a:r>
            <a:r>
              <a:rPr lang="en-GB" i="1" dirty="0">
                <a:sym typeface="Symbol" panose="05050102010706020507" pitchFamily="18" charset="2"/>
              </a:rPr>
              <a:t>J. Comp. Psych.</a:t>
            </a:r>
            <a:r>
              <a:rPr lang="en-GB" dirty="0">
                <a:sym typeface="Symbol" panose="05050102010706020507" pitchFamily="18" charset="2"/>
              </a:rPr>
              <a:t> 108:233-342 (1994).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38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635000"/>
            <a:ext cx="4203700" cy="330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886" y="4908472"/>
            <a:ext cx="7620000" cy="254000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 smtClean="0">
                <a:cs typeface="Times New Roman" panose="02020603050405020304" pitchFamily="18" charset="0"/>
              </a:rPr>
              <a:t>Prokosch</a:t>
            </a:r>
            <a:r>
              <a:rPr lang="en-US" sz="2000" dirty="0" smtClean="0">
                <a:cs typeface="Times New Roman" panose="02020603050405020304" pitchFamily="18" charset="0"/>
              </a:rPr>
              <a:t>, Yeo and  </a:t>
            </a:r>
            <a:r>
              <a:rPr lang="en-US" sz="2000" dirty="0">
                <a:cs typeface="Times New Roman" panose="02020603050405020304" pitchFamily="18" charset="0"/>
              </a:rPr>
              <a:t>Miller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99514" y="914400"/>
            <a:ext cx="14702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r</a:t>
            </a:r>
            <a:r>
              <a:rPr lang="en-GB" dirty="0" smtClean="0"/>
              <a:t> = -0.39</a:t>
            </a:r>
          </a:p>
          <a:p>
            <a:r>
              <a:rPr lang="en-GB" i="1" dirty="0" smtClean="0"/>
              <a:t>p</a:t>
            </a:r>
            <a:r>
              <a:rPr lang="en-GB" dirty="0" smtClean="0"/>
              <a:t> &lt; 0.01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64886" y="5435443"/>
            <a:ext cx="9308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Intelligence tests with higher</a:t>
            </a:r>
            <a:r>
              <a:rPr lang="en-US" sz="2000" i="1" dirty="0">
                <a:cs typeface="Times New Roman" panose="02020603050405020304" pitchFamily="18" charset="0"/>
              </a:rPr>
              <a:t> g</a:t>
            </a:r>
            <a:r>
              <a:rPr lang="en-US" sz="2000" dirty="0">
                <a:cs typeface="Times New Roman" panose="02020603050405020304" pitchFamily="18" charset="0"/>
              </a:rPr>
              <a:t> show higher correlations with body symmetry: Evidence for a general fitness factor mediated by developmental </a:t>
            </a:r>
            <a:r>
              <a:rPr lang="en-US" sz="2000" dirty="0" smtClean="0">
                <a:cs typeface="Times New Roman" panose="02020603050405020304" pitchFamily="18" charset="0"/>
              </a:rPr>
              <a:t>stability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64886" y="6216245"/>
            <a:ext cx="3677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Intelligence</a:t>
            </a:r>
            <a:r>
              <a:rPr lang="en-US" sz="2000" dirty="0"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cs typeface="Times New Roman" panose="02020603050405020304" pitchFamily="18" charset="0"/>
              </a:rPr>
              <a:t>33:203 – 213 (2005)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0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But let’s suppose that better looking people get paid more. Is that due to bias, or are they actually smarter?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body symmetry is positively correlated with looks             </a:t>
            </a:r>
            <a:r>
              <a:rPr lang="en-GB" dirty="0" err="1" smtClean="0">
                <a:sym typeface="Symbol" panose="05050102010706020507" pitchFamily="18" charset="2"/>
              </a:rPr>
              <a:t>Grammer</a:t>
            </a:r>
            <a:r>
              <a:rPr lang="en-GB" dirty="0" smtClean="0">
                <a:sym typeface="Symbol" panose="05050102010706020507" pitchFamily="18" charset="2"/>
              </a:rPr>
              <a:t> and Thornhill,  </a:t>
            </a:r>
            <a:r>
              <a:rPr lang="en-GB" i="1" dirty="0" smtClean="0">
                <a:sym typeface="Symbol" panose="05050102010706020507" pitchFamily="18" charset="2"/>
              </a:rPr>
              <a:t>J. Comp. Psych.</a:t>
            </a:r>
            <a:r>
              <a:rPr lang="en-GB" dirty="0" smtClean="0">
                <a:sym typeface="Symbol" panose="05050102010706020507" pitchFamily="18" charset="2"/>
              </a:rPr>
              <a:t> 108:233-342 (1994).</a:t>
            </a:r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>
                <a:sym typeface="Symbol" panose="05050102010706020507" pitchFamily="18" charset="2"/>
              </a:rPr>
              <a:t>body symmetry is </a:t>
            </a:r>
            <a:r>
              <a:rPr lang="en-GB" dirty="0" smtClean="0">
                <a:sym typeface="Symbol" panose="05050102010706020507" pitchFamily="18" charset="2"/>
              </a:rPr>
              <a:t>positively correlated with intelligence.</a:t>
            </a: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endParaRPr lang="en-GB" dirty="0" smtClean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therefore, looks are positively correlated with intelligence.</a:t>
            </a:r>
            <a:endParaRPr lang="en-GB" dirty="0">
              <a:sym typeface="Symbol" panose="05050102010706020507" pitchFamily="18" charset="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6829" y="1556657"/>
            <a:ext cx="206829" cy="304800"/>
            <a:chOff x="2841171" y="4572000"/>
            <a:chExt cx="544286" cy="478971"/>
          </a:xfrm>
        </p:grpSpPr>
        <p:cxnSp>
          <p:nvCxnSpPr>
            <p:cNvPr id="4" name="Straight Connector 3"/>
            <p:cNvCxnSpPr/>
            <p:nvPr/>
          </p:nvCxnSpPr>
          <p:spPr bwMode="auto">
            <a:xfrm>
              <a:off x="2841171" y="4833257"/>
              <a:ext cx="130629" cy="20682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/>
            <p:nvPr/>
          </p:nvCxnSpPr>
          <p:spPr bwMode="auto">
            <a:xfrm flipV="1">
              <a:off x="2971800" y="4572000"/>
              <a:ext cx="413657" cy="4789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5"/>
          <p:cNvGrpSpPr/>
          <p:nvPr/>
        </p:nvGrpSpPr>
        <p:grpSpPr>
          <a:xfrm>
            <a:off x="206829" y="3257798"/>
            <a:ext cx="206829" cy="304800"/>
            <a:chOff x="2841171" y="4572000"/>
            <a:chExt cx="544286" cy="478971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2841171" y="4833257"/>
              <a:ext cx="130629" cy="20682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2971800" y="4572000"/>
              <a:ext cx="413657" cy="4789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0780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21048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 better looking people earn more?</a:t>
            </a:r>
          </a:p>
          <a:p>
            <a:endParaRPr lang="en-GB" dirty="0"/>
          </a:p>
          <a:p>
            <a:r>
              <a:rPr lang="en-GB" dirty="0" smtClean="0"/>
              <a:t>To answer that, you need a database with looks in it.</a:t>
            </a:r>
          </a:p>
          <a:p>
            <a:endParaRPr lang="en-GB" dirty="0" smtClean="0"/>
          </a:p>
          <a:p>
            <a:r>
              <a:rPr lang="en-GB" dirty="0" smtClean="0"/>
              <a:t>(At least) three such databases exist:</a:t>
            </a:r>
          </a:p>
          <a:p>
            <a:endParaRPr lang="en-GB" dirty="0"/>
          </a:p>
          <a:p>
            <a:r>
              <a:rPr lang="en-GB" sz="2400" dirty="0" smtClean="0"/>
              <a:t>   Quality </a:t>
            </a:r>
            <a:r>
              <a:rPr lang="en-GB" sz="2400" dirty="0"/>
              <a:t>of Employment </a:t>
            </a:r>
            <a:r>
              <a:rPr lang="en-GB" sz="2400" dirty="0" smtClean="0"/>
              <a:t>Survey	  QES (1977, </a:t>
            </a:r>
            <a:r>
              <a:rPr lang="en-GB" sz="2400" i="1" dirty="0" smtClean="0"/>
              <a:t>n</a:t>
            </a:r>
            <a:r>
              <a:rPr lang="en-GB" sz="2400" dirty="0" smtClean="0"/>
              <a:t>=1498</a:t>
            </a:r>
            <a:r>
              <a:rPr lang="en-GB" sz="2400" dirty="0"/>
              <a:t>)</a:t>
            </a:r>
            <a:endParaRPr lang="en-GB" sz="2400" dirty="0" smtClean="0"/>
          </a:p>
          <a:p>
            <a:r>
              <a:rPr lang="en-GB" sz="2400" dirty="0" smtClean="0"/>
              <a:t>   Quality </a:t>
            </a:r>
            <a:r>
              <a:rPr lang="en-GB" sz="2400" dirty="0"/>
              <a:t>of American Life </a:t>
            </a:r>
            <a:r>
              <a:rPr lang="en-GB" sz="2400" dirty="0" smtClean="0"/>
              <a:t>Survey	  QAL (1971, </a:t>
            </a:r>
            <a:r>
              <a:rPr lang="en-GB" sz="2400" i="1" dirty="0" smtClean="0"/>
              <a:t>n</a:t>
            </a:r>
            <a:r>
              <a:rPr lang="en-GB" sz="2400" dirty="0" smtClean="0"/>
              <a:t>=2058)</a:t>
            </a:r>
          </a:p>
          <a:p>
            <a:r>
              <a:rPr lang="en-GB" sz="2400" dirty="0" smtClean="0"/>
              <a:t>   Quality </a:t>
            </a:r>
            <a:r>
              <a:rPr lang="en-GB" sz="2400" dirty="0"/>
              <a:t>of Canadian Life </a:t>
            </a:r>
            <a:r>
              <a:rPr lang="en-GB" sz="2400" dirty="0" smtClean="0"/>
              <a:t>Survey	  QOL (1977-81, </a:t>
            </a:r>
            <a:r>
              <a:rPr lang="en-GB" sz="2400" i="1" dirty="0" smtClean="0"/>
              <a:t>n</a:t>
            </a:r>
            <a:r>
              <a:rPr lang="en-GB" sz="2400" dirty="0" smtClean="0"/>
              <a:t>=9269)</a:t>
            </a:r>
          </a:p>
          <a:p>
            <a:endParaRPr lang="en-GB" sz="2400" dirty="0"/>
          </a:p>
          <a:p>
            <a:r>
              <a:rPr lang="en-GB" dirty="0" smtClean="0"/>
              <a:t>Door-to-door household surveys.</a:t>
            </a:r>
          </a:p>
          <a:p>
            <a:r>
              <a:rPr lang="en-GB" dirty="0" smtClean="0"/>
              <a:t>Interviewer rated physical appearance!</a:t>
            </a:r>
          </a:p>
          <a:p>
            <a:r>
              <a:rPr lang="en-GB" dirty="0" smtClean="0"/>
              <a:t>The information was sold to stalkers.</a:t>
            </a:r>
          </a:p>
          <a:p>
            <a:r>
              <a:rPr lang="en-GB" dirty="0" smtClean="0"/>
              <a:t>I made that 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03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Looking smart and looking good: Facial cues to intelligence and their origins</a:t>
            </a:r>
          </a:p>
          <a:p>
            <a:r>
              <a:rPr lang="en-GB" dirty="0" err="1" smtClean="0"/>
              <a:t>Zebrowitz</a:t>
            </a:r>
            <a:r>
              <a:rPr lang="en-GB" dirty="0" smtClean="0"/>
              <a:t>, Hall, Murphy and Rhodes</a:t>
            </a:r>
          </a:p>
          <a:p>
            <a:r>
              <a:rPr lang="en-GB" i="1" dirty="0" err="1" smtClean="0"/>
              <a:t>Pers</a:t>
            </a:r>
            <a:r>
              <a:rPr lang="en-GB" i="1" dirty="0" smtClean="0"/>
              <a:t> </a:t>
            </a:r>
            <a:r>
              <a:rPr lang="en-GB" i="1" dirty="0" err="1" smtClean="0"/>
              <a:t>Soc</a:t>
            </a:r>
            <a:r>
              <a:rPr lang="en-GB" i="1" dirty="0" smtClean="0"/>
              <a:t> Psych Bull</a:t>
            </a:r>
            <a:r>
              <a:rPr lang="en-GB" dirty="0" smtClean="0"/>
              <a:t> 28:238-49 (2002)</a:t>
            </a:r>
          </a:p>
          <a:p>
            <a:endParaRPr lang="en-GB" dirty="0" smtClean="0"/>
          </a:p>
          <a:p>
            <a:r>
              <a:rPr lang="en-GB" dirty="0" smtClean="0"/>
              <a:t>Correlation between attractiveness and IQ:</a:t>
            </a:r>
          </a:p>
          <a:p>
            <a:endParaRPr lang="en-GB" dirty="0"/>
          </a:p>
          <a:p>
            <a:r>
              <a:rPr lang="en-GB" dirty="0" smtClean="0"/>
              <a:t>age:		10	   13	      17-18	  30-40	52-60</a:t>
            </a: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corr.:		0.26	   0.16	      0.21	  0.22		0.11</a:t>
            </a:r>
          </a:p>
          <a:p>
            <a:r>
              <a:rPr lang="en-GB" i="1" dirty="0" smtClean="0">
                <a:sym typeface="Symbol" panose="05050102010706020507" pitchFamily="18" charset="2"/>
              </a:rPr>
              <a:t>p</a:t>
            </a:r>
            <a:r>
              <a:rPr lang="en-GB" dirty="0" smtClean="0">
                <a:sym typeface="Symbol" panose="05050102010706020507" pitchFamily="18" charset="2"/>
              </a:rPr>
              <a:t>-value:	.001	   .05	      .01	  .01		&gt;.1</a:t>
            </a:r>
          </a:p>
          <a:p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/>
              <a:t>Correlation between attractiveness and </a:t>
            </a:r>
            <a:r>
              <a:rPr lang="en-GB" dirty="0" smtClean="0"/>
              <a:t>perceived IQ:</a:t>
            </a:r>
          </a:p>
          <a:p>
            <a:r>
              <a:rPr lang="en-GB" dirty="0"/>
              <a:t>age:		10	   13	      17-18	  30-40	52-60</a:t>
            </a:r>
          </a:p>
          <a:p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corr.:		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0.64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	  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0.57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	     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0.51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	  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0.59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		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0.55</a:t>
            </a:r>
            <a:endParaRPr lang="en-GB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GB" i="1" dirty="0">
                <a:sym typeface="Symbol" panose="05050102010706020507" pitchFamily="18" charset="2"/>
              </a:rPr>
              <a:t>p</a:t>
            </a:r>
            <a:r>
              <a:rPr lang="en-GB" dirty="0">
                <a:sym typeface="Symbol" panose="05050102010706020507" pitchFamily="18" charset="2"/>
              </a:rPr>
              <a:t>-value:	.001	   .</a:t>
            </a:r>
            <a:r>
              <a:rPr lang="en-GB" dirty="0" smtClean="0">
                <a:sym typeface="Symbol" panose="05050102010706020507" pitchFamily="18" charset="2"/>
              </a:rPr>
              <a:t>001</a:t>
            </a:r>
            <a:r>
              <a:rPr lang="en-GB" dirty="0">
                <a:sym typeface="Symbol" panose="05050102010706020507" pitchFamily="18" charset="2"/>
              </a:rPr>
              <a:t>	      .</a:t>
            </a:r>
            <a:r>
              <a:rPr lang="en-GB" dirty="0" smtClean="0">
                <a:sym typeface="Symbol" panose="05050102010706020507" pitchFamily="18" charset="2"/>
              </a:rPr>
              <a:t>001</a:t>
            </a:r>
            <a:r>
              <a:rPr lang="en-GB" dirty="0">
                <a:sym typeface="Symbol" panose="05050102010706020507" pitchFamily="18" charset="2"/>
              </a:rPr>
              <a:t>	  .</a:t>
            </a:r>
            <a:r>
              <a:rPr lang="en-GB" dirty="0" smtClean="0">
                <a:sym typeface="Symbol" panose="05050102010706020507" pitchFamily="18" charset="2"/>
              </a:rPr>
              <a:t>001</a:t>
            </a:r>
            <a:r>
              <a:rPr lang="en-GB" dirty="0">
                <a:sym typeface="Symbol" panose="05050102010706020507" pitchFamily="18" charset="2"/>
              </a:rPr>
              <a:t>		</a:t>
            </a:r>
            <a:r>
              <a:rPr lang="en-GB" dirty="0" smtClean="0">
                <a:sym typeface="Symbol" panose="05050102010706020507" pitchFamily="18" charset="2"/>
              </a:rPr>
              <a:t>.001	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06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story so far: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Better looking people get paid more.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The evidence is not all that convincing.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But there is a positive correlation between looks and intelligence, so maybe it’s reasonable: better looking people are simply smarter.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Can we explain that from an evolutionary perspective?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There is a theory.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Sort of.</a:t>
            </a:r>
          </a:p>
        </p:txBody>
      </p:sp>
    </p:spTree>
    <p:extLst>
      <p:ext uri="{BB962C8B-B14F-4D97-AF65-F5344CB8AC3E}">
        <p14:creationId xmlns:p14="http://schemas.microsoft.com/office/powerpoint/2010/main" val="105649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Symmetry (which we get to equate with attractiveness)</a:t>
            </a:r>
          </a:p>
          <a:p>
            <a:r>
              <a:rPr lang="en-GB" dirty="0" smtClean="0"/>
              <a:t>is hard for developing embryos to achieve, so</a:t>
            </a:r>
          </a:p>
          <a:p>
            <a:r>
              <a:rPr lang="en-GB" dirty="0" smtClean="0"/>
              <a:t>symmetry (attractiveness) is a sign of overall good genes.</a:t>
            </a:r>
          </a:p>
          <a:p>
            <a:endParaRPr lang="en-GB" dirty="0"/>
          </a:p>
          <a:p>
            <a:r>
              <a:rPr lang="en-GB" dirty="0" smtClean="0"/>
              <a:t>So it should come as no surprise that attractive people are smarter, and better at things in general. </a:t>
            </a:r>
          </a:p>
          <a:p>
            <a:endParaRPr lang="en-GB" dirty="0"/>
          </a:p>
          <a:p>
            <a:r>
              <a:rPr lang="en-GB" dirty="0" smtClean="0"/>
              <a:t>This a little hard to prove.</a:t>
            </a:r>
          </a:p>
        </p:txBody>
      </p:sp>
    </p:spTree>
    <p:extLst>
      <p:ext uri="{BB962C8B-B14F-4D97-AF65-F5344CB8AC3E}">
        <p14:creationId xmlns:p14="http://schemas.microsoft.com/office/powerpoint/2010/main" val="19519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However, in 2005 it appeared that there was some evidence: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/>
              <a:t>Dance reveals symmetry especially in young </a:t>
            </a:r>
            <a:r>
              <a:rPr lang="en-GB" dirty="0" smtClean="0"/>
              <a:t>men</a:t>
            </a:r>
          </a:p>
          <a:p>
            <a:r>
              <a:rPr lang="en-GB" i="1" dirty="0"/>
              <a:t>Nature</a:t>
            </a:r>
            <a:r>
              <a:rPr lang="en-GB" dirty="0"/>
              <a:t> </a:t>
            </a:r>
            <a:r>
              <a:rPr lang="en-GB" dirty="0" smtClean="0"/>
              <a:t>438:1148-1150 (2005</a:t>
            </a:r>
            <a:r>
              <a:rPr lang="en-GB" dirty="0"/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“</a:t>
            </a:r>
            <a:r>
              <a:rPr lang="en-GB" dirty="0">
                <a:solidFill>
                  <a:srgbClr val="FF0000"/>
                </a:solidFill>
              </a:rPr>
              <a:t> there are strong positive associations between symmetry and dancing </a:t>
            </a:r>
            <a:r>
              <a:rPr lang="en-GB" dirty="0" smtClean="0">
                <a:solidFill>
                  <a:srgbClr val="FF0000"/>
                </a:solidFill>
              </a:rPr>
              <a:t>ability”</a:t>
            </a:r>
          </a:p>
          <a:p>
            <a:r>
              <a:rPr lang="en-GB" dirty="0" smtClean="0"/>
              <a:t>A clear example of symmetry correlating with other attributes.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Retraction: </a:t>
            </a:r>
            <a:r>
              <a:rPr lang="en-GB" i="1" dirty="0" smtClean="0">
                <a:solidFill>
                  <a:srgbClr val="FF0000"/>
                </a:solidFill>
              </a:rPr>
              <a:t>Nature</a:t>
            </a:r>
            <a:r>
              <a:rPr lang="en-GB" dirty="0">
                <a:solidFill>
                  <a:srgbClr val="FF0000"/>
                </a:solidFill>
              </a:rPr>
              <a:t> </a:t>
            </a:r>
            <a:r>
              <a:rPr lang="en-GB" dirty="0" smtClean="0">
                <a:solidFill>
                  <a:srgbClr val="FF0000"/>
                </a:solidFill>
              </a:rPr>
              <a:t>504:470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 smtClean="0">
                <a:solidFill>
                  <a:srgbClr val="FF0000"/>
                </a:solidFill>
              </a:rPr>
              <a:t>2013)</a:t>
            </a:r>
          </a:p>
          <a:p>
            <a:endParaRPr lang="en-GB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But we should be able to explain this from an evolutionary perspective.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067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72143"/>
            <a:ext cx="69559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very simple model of evolution:</a:t>
            </a:r>
          </a:p>
          <a:p>
            <a:endParaRPr lang="en-GB" dirty="0"/>
          </a:p>
          <a:p>
            <a:r>
              <a:rPr lang="en-GB" dirty="0" smtClean="0"/>
              <a:t>x = vector of female traits</a:t>
            </a:r>
          </a:p>
          <a:p>
            <a:r>
              <a:rPr lang="en-GB" dirty="0" smtClean="0">
                <a:sym typeface="Symbol" panose="05050102010706020507" pitchFamily="18" charset="2"/>
              </a:rPr>
              <a:t>y = vector of male traits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for our application,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baseline="-25000" dirty="0" smtClean="0"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baseline="-25000" dirty="0"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 = Beauty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baseline="-25000" dirty="0" smtClean="0">
                <a:sym typeface="Symbol" panose="05050102010706020507" pitchFamily="18" charset="2"/>
              </a:rPr>
              <a:t>2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i="1" dirty="0" smtClean="0">
                <a:sym typeface="Symbol" panose="05050102010706020507" pitchFamily="18" charset="2"/>
              </a:rPr>
              <a:t>y</a:t>
            </a:r>
            <a:r>
              <a:rPr lang="en-GB" baseline="-25000" dirty="0">
                <a:sym typeface="Symbol" panose="05050102010706020507" pitchFamily="18" charset="2"/>
              </a:rPr>
              <a:t>2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= brains</a:t>
            </a:r>
            <a:endParaRPr lang="en-GB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32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6955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and </a:t>
            </a:r>
            <a:r>
              <a:rPr lang="en-GB" dirty="0" smtClean="0">
                <a:sym typeface="Symbol" panose="05050102010706020507" pitchFamily="18" charset="2"/>
              </a:rPr>
              <a:t>y mate    z 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z(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+1) =                        + /2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r>
              <a:rPr lang="en-GB" dirty="0" smtClean="0">
                <a:sym typeface="Symbol" panose="05050102010706020507" pitchFamily="18" charset="2"/>
              </a:rPr>
              <a:t> </a:t>
            </a:r>
            <a:endParaRPr lang="en-GB" dirty="0">
              <a:sym typeface="Symbol" panose="05050102010706020507" pitchFamily="18" charset="2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501860" y="3215617"/>
            <a:ext cx="449729" cy="8599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14623" y="4001249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 mean noise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92285" y="511629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92285" y="920197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285115" y="20118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285115" y="11098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13271" y="201187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13271" y="1109839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993254" y="2491363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x(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dirty="0">
                <a:sym typeface="Symbol" panose="05050102010706020507" pitchFamily="18" charset="2"/>
              </a:rPr>
              <a:t>+ </a:t>
            </a:r>
            <a:r>
              <a:rPr lang="en-GB" dirty="0" smtClean="0">
                <a:sym typeface="Symbol" panose="05050102010706020507" pitchFamily="18" charset="2"/>
              </a:rPr>
              <a:t>y(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971358" y="3014583"/>
            <a:ext cx="1884853" cy="37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208" y="29540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-59732" y="3939694"/>
            <a:ext cx="18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generation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2321589" y="3532300"/>
            <a:ext cx="449729" cy="8599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172958" y="4379894"/>
            <a:ext cx="2932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regression toward</a:t>
            </a:r>
          </a:p>
          <a:p>
            <a:r>
              <a:rPr lang="en-GB" dirty="0" smtClean="0"/>
              <a:t>the mean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3853297" y="2782946"/>
            <a:ext cx="1562101" cy="61575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5377676" y="3265683"/>
            <a:ext cx="449729" cy="8599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185180" y="419867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7173" y="4641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78243" y="4125654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18753" y="4551526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14623" y="4397821"/>
            <a:ext cx="1704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covariance: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805832" y="3889806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(</a:t>
            </a:r>
            <a:endParaRPr lang="en-GB" sz="8000" dirty="0"/>
          </a:p>
        </p:txBody>
      </p:sp>
      <p:sp>
        <p:nvSpPr>
          <p:cNvPr id="36" name="TextBox 35"/>
          <p:cNvSpPr txBox="1"/>
          <p:nvPr/>
        </p:nvSpPr>
        <p:spPr>
          <a:xfrm>
            <a:off x="7899245" y="3889806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)</a:t>
            </a:r>
            <a:endParaRPr lang="en-GB" sz="8000" dirty="0"/>
          </a:p>
        </p:txBody>
      </p:sp>
      <p:sp>
        <p:nvSpPr>
          <p:cNvPr id="37" name="TextBox 36"/>
          <p:cNvSpPr txBox="1"/>
          <p:nvPr/>
        </p:nvSpPr>
        <p:spPr>
          <a:xfrm>
            <a:off x="5014623" y="5311487"/>
            <a:ext cx="39862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ym typeface="Symbol" panose="05050102010706020507" pitchFamily="18" charset="2"/>
              </a:rPr>
              <a:t>g</a:t>
            </a:r>
            <a:r>
              <a:rPr lang="en-GB" sz="2400" dirty="0" smtClean="0">
                <a:sym typeface="Symbol" panose="05050102010706020507" pitchFamily="18" charset="2"/>
              </a:rPr>
              <a:t> &gt; 0: random mutations</a:t>
            </a:r>
          </a:p>
          <a:p>
            <a:r>
              <a:rPr lang="en-GB" sz="2400" dirty="0" smtClean="0">
                <a:sym typeface="Symbol" panose="05050102010706020507" pitchFamily="18" charset="2"/>
              </a:rPr>
              <a:t>increase (or decrease) beauty</a:t>
            </a:r>
          </a:p>
          <a:p>
            <a:r>
              <a:rPr lang="en-GB" sz="2400" dirty="0" smtClean="0">
                <a:sym typeface="Symbol" panose="05050102010706020507" pitchFamily="18" charset="2"/>
              </a:rPr>
              <a:t>and brains together</a:t>
            </a:r>
          </a:p>
        </p:txBody>
      </p:sp>
    </p:spTree>
    <p:extLst>
      <p:ext uri="{BB962C8B-B14F-4D97-AF65-F5344CB8AC3E}">
        <p14:creationId xmlns:p14="http://schemas.microsoft.com/office/powerpoint/2010/main" val="375353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0" grpId="0"/>
      <p:bldP spid="24" grpId="0"/>
      <p:bldP spid="26" grpId="0"/>
      <p:bldP spid="27" grpId="0" animBg="1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6955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and </a:t>
            </a:r>
            <a:r>
              <a:rPr lang="en-GB" dirty="0" smtClean="0">
                <a:sym typeface="Symbol" panose="05050102010706020507" pitchFamily="18" charset="2"/>
              </a:rPr>
              <a:t>y mate    z 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z(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+1) =                        + /2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r>
              <a:rPr lang="en-GB" dirty="0" smtClean="0">
                <a:sym typeface="Symbol" panose="05050102010706020507" pitchFamily="18" charset="2"/>
              </a:rPr>
              <a:t> </a:t>
            </a:r>
            <a:endParaRPr lang="en-GB" dirty="0">
              <a:sym typeface="Symbol" panose="05050102010706020507" pitchFamily="18" charset="2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92285" y="511629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92285" y="920197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285115" y="20118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285115" y="11098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13271" y="201187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13271" y="1109839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993254" y="2491363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x(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dirty="0">
                <a:sym typeface="Symbol" panose="05050102010706020507" pitchFamily="18" charset="2"/>
              </a:rPr>
              <a:t>+ </a:t>
            </a:r>
            <a:r>
              <a:rPr lang="en-GB" dirty="0" smtClean="0">
                <a:sym typeface="Symbol" panose="05050102010706020507" pitchFamily="18" charset="2"/>
              </a:rPr>
              <a:t>y(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971358" y="3014583"/>
            <a:ext cx="1884853" cy="37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208" y="29540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183155"/>
            <a:ext cx="4056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covariance: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xx</a:t>
            </a:r>
            <a:r>
              <a:rPr lang="en-GB" dirty="0" smtClean="0"/>
              <a:t> =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yy</a:t>
            </a:r>
            <a:r>
              <a:rPr lang="en-GB" dirty="0" smtClean="0"/>
              <a:t> </a:t>
            </a:r>
            <a:r>
              <a:rPr lang="en-GB" dirty="0" smtClean="0">
                <a:sym typeface="Symbol" panose="05050102010706020507" pitchFamily="18" charset="2"/>
              </a:rPr>
              <a:t> 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6955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and </a:t>
            </a:r>
            <a:r>
              <a:rPr lang="en-GB" dirty="0" smtClean="0">
                <a:sym typeface="Symbol" panose="05050102010706020507" pitchFamily="18" charset="2"/>
              </a:rPr>
              <a:t>y mate    z 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 smtClean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z(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+1) =                        + /2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r>
              <a:rPr lang="en-GB" dirty="0" smtClean="0">
                <a:sym typeface="Symbol" panose="05050102010706020507" pitchFamily="18" charset="2"/>
              </a:rPr>
              <a:t> </a:t>
            </a:r>
            <a:endParaRPr lang="en-GB" dirty="0">
              <a:sym typeface="Symbol" panose="05050102010706020507" pitchFamily="18" charset="2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92285" y="511629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92285" y="920197"/>
            <a:ext cx="642257" cy="4136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285115" y="20118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285115" y="11098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13271" y="201187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13271" y="1109839"/>
            <a:ext cx="1048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=1/2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993254" y="2491363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x(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 </a:t>
            </a:r>
            <a:r>
              <a:rPr lang="en-GB" dirty="0">
                <a:sym typeface="Symbol" panose="05050102010706020507" pitchFamily="18" charset="2"/>
              </a:rPr>
              <a:t>+ </a:t>
            </a:r>
            <a:r>
              <a:rPr lang="en-GB" dirty="0" smtClean="0">
                <a:sym typeface="Symbol" panose="05050102010706020507" pitchFamily="18" charset="2"/>
              </a:rPr>
              <a:t>y(</a:t>
            </a:r>
            <a:r>
              <a:rPr lang="en-GB" i="1" dirty="0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971358" y="3014583"/>
            <a:ext cx="1884853" cy="37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208" y="29540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183155"/>
            <a:ext cx="3316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R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n</a:t>
            </a:r>
            <a:r>
              <a:rPr lang="en-GB" dirty="0">
                <a:sym typeface="Symbol" panose="05050102010706020507" pitchFamily="18" charset="2"/>
              </a:rPr>
              <a:t>+1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dirty="0" err="1" smtClean="0">
                <a:sym typeface="Symbol" panose="05050102010706020507" pitchFamily="18" charset="2"/>
              </a:rPr>
              <a:t>R</a:t>
            </a:r>
            <a:r>
              <a:rPr lang="en-GB" baseline="-25000" dirty="0" err="1" smtClean="0">
                <a:sym typeface="Symbol" panose="05050102010706020507" pitchFamily="18" charset="2"/>
              </a:rPr>
              <a:t>xy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n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 + </a:t>
            </a:r>
            <a:r>
              <a:rPr lang="en-GB" baseline="30000" dirty="0" smtClean="0">
                <a:sym typeface="Symbol" panose="05050102010706020507" pitchFamily="18" charset="2"/>
              </a:rPr>
              <a:t>2</a:t>
            </a:r>
            <a:endParaRPr lang="en-GB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81152" y="4030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3145" y="4472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474215" y="3957013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14725" y="4382885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1804" y="3721165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(</a:t>
            </a:r>
            <a:endParaRPr lang="en-GB" sz="8000" dirty="0"/>
          </a:p>
        </p:txBody>
      </p:sp>
      <p:sp>
        <p:nvSpPr>
          <p:cNvPr id="24" name="TextBox 23"/>
          <p:cNvSpPr txBox="1"/>
          <p:nvPr/>
        </p:nvSpPr>
        <p:spPr>
          <a:xfrm>
            <a:off x="4795217" y="3721165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6918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857" y="612641"/>
            <a:ext cx="3316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R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n</a:t>
            </a:r>
            <a:r>
              <a:rPr lang="en-GB" dirty="0">
                <a:sym typeface="Symbol" panose="05050102010706020507" pitchFamily="18" charset="2"/>
              </a:rPr>
              <a:t>+1</a:t>
            </a:r>
            <a:r>
              <a:rPr lang="en-GB" dirty="0" smtClean="0">
                <a:sym typeface="Symbol" panose="05050102010706020507" pitchFamily="18" charset="2"/>
              </a:rPr>
              <a:t>) = </a:t>
            </a:r>
            <a:r>
              <a:rPr lang="en-GB" dirty="0" err="1" smtClean="0">
                <a:sym typeface="Symbol" panose="05050102010706020507" pitchFamily="18" charset="2"/>
              </a:rPr>
              <a:t>R</a:t>
            </a:r>
            <a:r>
              <a:rPr lang="en-GB" baseline="-25000" dirty="0" err="1" smtClean="0">
                <a:sym typeface="Symbol" panose="05050102010706020507" pitchFamily="18" charset="2"/>
              </a:rPr>
              <a:t>xy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i="1" dirty="0">
                <a:sym typeface="Symbol" panose="05050102010706020507" pitchFamily="18" charset="2"/>
              </a:rPr>
              <a:t>n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dirty="0" smtClean="0">
                <a:sym typeface="Symbol" panose="05050102010706020507" pitchFamily="18" charset="2"/>
              </a:rPr>
              <a:t> + </a:t>
            </a:r>
            <a:r>
              <a:rPr lang="en-GB" baseline="30000" dirty="0" smtClean="0">
                <a:sym typeface="Symbol" panose="05050102010706020507" pitchFamily="18" charset="2"/>
              </a:rPr>
              <a:t>2</a:t>
            </a:r>
            <a:endParaRPr lang="en-GB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37609" y="45951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9602" y="9024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430672" y="386499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71182" y="812371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endParaRPr lang="en-GB" sz="2400" baseline="-25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8261" y="150651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(</a:t>
            </a:r>
            <a:endParaRPr lang="en-GB" sz="8000" dirty="0"/>
          </a:p>
        </p:txBody>
      </p:sp>
      <p:sp>
        <p:nvSpPr>
          <p:cNvPr id="24" name="TextBox 23"/>
          <p:cNvSpPr txBox="1"/>
          <p:nvPr/>
        </p:nvSpPr>
        <p:spPr>
          <a:xfrm>
            <a:off x="4751674" y="150651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)</a:t>
            </a:r>
            <a:endParaRPr lang="en-GB" sz="8000" dirty="0"/>
          </a:p>
        </p:txBody>
      </p:sp>
      <p:sp>
        <p:nvSpPr>
          <p:cNvPr id="25" name="TextBox 24"/>
          <p:cNvSpPr txBox="1"/>
          <p:nvPr/>
        </p:nvSpPr>
        <p:spPr>
          <a:xfrm>
            <a:off x="3594737" y="1843617"/>
            <a:ext cx="228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GB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2159729" y="1843617"/>
            <a:ext cx="737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R</a:t>
            </a:r>
            <a:r>
              <a:rPr lang="en-GB" baseline="-25000" dirty="0" smtClean="0"/>
              <a:t>BB</a:t>
            </a:r>
            <a:endParaRPr lang="en-GB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291423" y="2738244"/>
            <a:ext cx="689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endParaRPr lang="en-GB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1094726" y="1474090"/>
            <a:ext cx="697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0" dirty="0" smtClean="0"/>
              <a:t>(</a:t>
            </a:r>
            <a:endParaRPr lang="en-GB" sz="12000" dirty="0"/>
          </a:p>
        </p:txBody>
      </p:sp>
      <p:sp>
        <p:nvSpPr>
          <p:cNvPr id="30" name="TextBox 29"/>
          <p:cNvSpPr txBox="1"/>
          <p:nvPr/>
        </p:nvSpPr>
        <p:spPr>
          <a:xfrm flipH="1">
            <a:off x="5780957" y="1474090"/>
            <a:ext cx="697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0" dirty="0" smtClean="0"/>
              <a:t>)</a:t>
            </a:r>
            <a:endParaRPr lang="en-GB" sz="12000" dirty="0"/>
          </a:p>
        </p:txBody>
      </p:sp>
      <p:sp>
        <p:nvSpPr>
          <p:cNvPr id="4" name="TextBox 3"/>
          <p:cNvSpPr txBox="1"/>
          <p:nvPr/>
        </p:nvSpPr>
        <p:spPr>
          <a:xfrm>
            <a:off x="489857" y="2366837"/>
            <a:ext cx="739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 =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787302" y="2151393"/>
            <a:ext cx="18854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= Beauty</a:t>
            </a:r>
          </a:p>
          <a:p>
            <a:r>
              <a:rPr lang="en-GB" dirty="0" smtClean="0"/>
              <a:t>b </a:t>
            </a:r>
            <a:r>
              <a:rPr lang="en-GB" sz="1200" dirty="0" smtClean="0"/>
              <a:t> </a:t>
            </a:r>
            <a:r>
              <a:rPr lang="en-GB" dirty="0" smtClean="0"/>
              <a:t>= brains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89857" y="4382448"/>
            <a:ext cx="979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>
                <a:sym typeface="Symbol" panose="05050102010706020507" pitchFamily="18" charset="2"/>
              </a:rPr>
              <a:t>R</a:t>
            </a:r>
            <a:r>
              <a:rPr lang="en-GB" baseline="-25000" dirty="0" err="1" smtClean="0">
                <a:sym typeface="Symbol" panose="05050102010706020507" pitchFamily="18" charset="2"/>
              </a:rPr>
              <a:t>xy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564542" y="3890131"/>
            <a:ext cx="228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 smtClean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2323999" y="3890131"/>
            <a:ext cx="1290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</a:t>
            </a:r>
            <a:r>
              <a:rPr lang="en-GB" baseline="-25000" dirty="0" smtClean="0">
                <a:sym typeface="Symbol" panose="05050102010706020507" pitchFamily="18" charset="2"/>
              </a:rPr>
              <a:t>BB</a:t>
            </a:r>
            <a:r>
              <a:rPr lang="en-GB" i="1" dirty="0" smtClean="0"/>
              <a:t>R</a:t>
            </a:r>
            <a:r>
              <a:rPr lang="en-GB" baseline="-25000" dirty="0" smtClean="0"/>
              <a:t>BB</a:t>
            </a:r>
            <a:endParaRPr lang="en-GB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54408" y="478475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</a:t>
            </a:r>
            <a:r>
              <a:rPr lang="en-GB" baseline="-25000" dirty="0" err="1" smtClean="0">
                <a:sym typeface="Symbol" panose="05050102010706020507" pitchFamily="18" charset="2"/>
              </a:rPr>
              <a:t>bb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endParaRPr lang="en-GB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1487594" y="3520604"/>
            <a:ext cx="697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0" dirty="0" smtClean="0"/>
              <a:t>(</a:t>
            </a:r>
            <a:endParaRPr lang="en-GB" sz="12000" dirty="0"/>
          </a:p>
        </p:txBody>
      </p:sp>
      <p:sp>
        <p:nvSpPr>
          <p:cNvPr id="37" name="TextBox 36"/>
          <p:cNvSpPr txBox="1"/>
          <p:nvPr/>
        </p:nvSpPr>
        <p:spPr>
          <a:xfrm flipH="1">
            <a:off x="6761656" y="3520604"/>
            <a:ext cx="697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0" dirty="0" smtClean="0"/>
              <a:t>)</a:t>
            </a:r>
            <a:endParaRPr lang="en-GB" sz="1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049357" y="4784758"/>
            <a:ext cx="228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 smtClean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sp>
        <p:nvSpPr>
          <p:cNvPr id="39" name="TextBox 38"/>
          <p:cNvSpPr txBox="1"/>
          <p:nvPr/>
        </p:nvSpPr>
        <p:spPr>
          <a:xfrm>
            <a:off x="1633979" y="2733894"/>
            <a:ext cx="228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GB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i="1" dirty="0" err="1" smtClean="0"/>
              <a:t>R</a:t>
            </a:r>
            <a:r>
              <a:rPr lang="en-GB" baseline="-25000" dirty="0" err="1" smtClean="0"/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endParaRPr lang="en-GB" baseline="30000" dirty="0"/>
          </a:p>
        </p:txBody>
      </p:sp>
      <p:sp>
        <p:nvSpPr>
          <p:cNvPr id="40" name="TextBox 39"/>
          <p:cNvSpPr txBox="1"/>
          <p:nvPr/>
        </p:nvSpPr>
        <p:spPr>
          <a:xfrm>
            <a:off x="5441064" y="397961"/>
            <a:ext cx="361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population correlation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3983100" y="898147"/>
            <a:ext cx="1509775" cy="12070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491505" y="5708912"/>
            <a:ext cx="3579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</a:rPr>
              <a:t>preference correlation</a:t>
            </a:r>
            <a:endParaRPr lang="en-GB" baseline="30000" dirty="0">
              <a:solidFill>
                <a:srgbClr val="00CC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 flipV="1">
            <a:off x="4989142" y="4470637"/>
            <a:ext cx="584344" cy="13532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C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5254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9" grpId="0"/>
      <p:bldP spid="30" grpId="0"/>
      <p:bldP spid="4" grpId="0"/>
      <p:bldP spid="31" grpId="0"/>
      <p:bldP spid="5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 rot="18910935">
            <a:off x="4568689" y="1849839"/>
            <a:ext cx="442033" cy="2923531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858" y="612641"/>
            <a:ext cx="5279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GB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 + [(1-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baseline="-25000" dirty="0"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(1-</a:t>
            </a:r>
            <a:r>
              <a:rPr lang="en-GB" dirty="0" smtClean="0">
                <a:sym typeface="Symbol" panose="05050102010706020507" pitchFamily="18" charset="2"/>
              </a:rPr>
              <a:t></a:t>
            </a:r>
            <a:r>
              <a:rPr lang="en-GB" baseline="-25000" dirty="0" smtClean="0"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)]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endParaRPr lang="en-GB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489858" y="1687286"/>
            <a:ext cx="20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</a:t>
            </a:r>
            <a:r>
              <a:rPr lang="en-GB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/>
              <a:t>?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216161" y="2351370"/>
            <a:ext cx="3528000" cy="3528000"/>
            <a:chOff x="2216161" y="2351370"/>
            <a:chExt cx="3528000" cy="3528000"/>
          </a:xfrm>
        </p:grpSpPr>
        <p:cxnSp>
          <p:nvCxnSpPr>
            <p:cNvPr id="35" name="Straight Connector 34"/>
            <p:cNvCxnSpPr/>
            <p:nvPr/>
          </p:nvCxnSpPr>
          <p:spPr bwMode="auto">
            <a:xfrm>
              <a:off x="2216161" y="4113679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2216161" y="4113679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5994373" y="385206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Beauty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51651" y="1784606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brains</a:t>
            </a:r>
            <a:endParaRPr lang="en-GB" sz="2400" dirty="0"/>
          </a:p>
        </p:txBody>
      </p:sp>
      <p:sp>
        <p:nvSpPr>
          <p:cNvPr id="10" name="Oval 9"/>
          <p:cNvSpPr/>
          <p:nvPr/>
        </p:nvSpPr>
        <p:spPr bwMode="auto">
          <a:xfrm>
            <a:off x="4705762" y="3245258"/>
            <a:ext cx="65315" cy="653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655188" y="2481943"/>
            <a:ext cx="1983612" cy="1981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4201886" y="2210506"/>
            <a:ext cx="827314" cy="8048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29200" y="1893437"/>
            <a:ext cx="113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desired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3954937" y="2164874"/>
            <a:ext cx="1983612" cy="1981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10800000" flipV="1">
            <a:off x="4376048" y="3420959"/>
            <a:ext cx="827314" cy="8048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954937" y="4073146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available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33077" y="2739975"/>
            <a:ext cx="1861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what you get</a:t>
            </a:r>
          </a:p>
          <a:p>
            <a:r>
              <a:rPr lang="en-GB" sz="2400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smtClean="0"/>
              <a:t>&lt; 0!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133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/>
      <p:bldP spid="7" grpId="0"/>
      <p:bldP spid="9" grpId="0"/>
      <p:bldP spid="10" grpId="0" animBg="1"/>
      <p:bldP spid="17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2104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Daniel </a:t>
            </a:r>
            <a:r>
              <a:rPr lang="en-GB" dirty="0" err="1" smtClean="0"/>
              <a:t>Hamermesh</a:t>
            </a:r>
            <a:r>
              <a:rPr lang="en-GB" dirty="0" smtClean="0"/>
              <a:t> (UT Austin) analysed the data.</a:t>
            </a:r>
          </a:p>
          <a:p>
            <a:endParaRPr lang="en-GB" dirty="0"/>
          </a:p>
          <a:p>
            <a:r>
              <a:rPr lang="en-GB" dirty="0"/>
              <a:t>Beauty and the </a:t>
            </a:r>
            <a:r>
              <a:rPr lang="en-GB" dirty="0" err="1"/>
              <a:t>labor</a:t>
            </a:r>
            <a:r>
              <a:rPr lang="en-GB" dirty="0"/>
              <a:t>-market</a:t>
            </a:r>
          </a:p>
          <a:p>
            <a:r>
              <a:rPr lang="en-GB" dirty="0" err="1"/>
              <a:t>Hamermesh</a:t>
            </a:r>
            <a:r>
              <a:rPr lang="en-GB" dirty="0"/>
              <a:t> and Biddle, </a:t>
            </a:r>
          </a:p>
          <a:p>
            <a:r>
              <a:rPr lang="en-GB" i="1" dirty="0"/>
              <a:t>American Economic Review</a:t>
            </a:r>
            <a:r>
              <a:rPr lang="en-GB" dirty="0"/>
              <a:t>  84:1174-1194 (1994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95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364790" y="2884226"/>
            <a:ext cx="724314" cy="685528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858" y="612641"/>
            <a:ext cx="5279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GB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 + [(1-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baseline="-25000" dirty="0"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(1-</a:t>
            </a:r>
            <a:r>
              <a:rPr lang="en-GB" dirty="0" smtClean="0">
                <a:sym typeface="Symbol" panose="05050102010706020507" pitchFamily="18" charset="2"/>
              </a:rPr>
              <a:t></a:t>
            </a:r>
            <a:r>
              <a:rPr lang="en-GB" baseline="-25000" dirty="0" smtClean="0">
                <a:sym typeface="Symbol" panose="05050102010706020507" pitchFamily="18" charset="2"/>
              </a:rPr>
              <a:t>bb</a:t>
            </a:r>
            <a:r>
              <a:rPr lang="en-GB" dirty="0" smtClean="0">
                <a:sym typeface="Symbol" panose="05050102010706020507" pitchFamily="18" charset="2"/>
              </a:rPr>
              <a:t>)]</a:t>
            </a:r>
            <a:r>
              <a:rPr lang="en-GB" baseline="30000" dirty="0" smtClean="0">
                <a:sym typeface="Symbol" panose="05050102010706020507" pitchFamily="18" charset="2"/>
              </a:rPr>
              <a:t>1/2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000FF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g</a:t>
            </a:r>
            <a:r>
              <a:rPr lang="en-GB" dirty="0" smtClean="0">
                <a:sym typeface="Symbol" panose="05050102010706020507" pitchFamily="18" charset="2"/>
              </a:rPr>
              <a:t>  </a:t>
            </a:r>
            <a:endParaRPr lang="en-GB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489858" y="1687286"/>
            <a:ext cx="20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</a:t>
            </a:r>
            <a:r>
              <a:rPr lang="en-GB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baseline="-25000" dirty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dirty="0" smtClean="0"/>
              <a:t>?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216161" y="2351370"/>
            <a:ext cx="3528000" cy="3528000"/>
            <a:chOff x="2216161" y="2351370"/>
            <a:chExt cx="3528000" cy="3528000"/>
          </a:xfrm>
        </p:grpSpPr>
        <p:cxnSp>
          <p:nvCxnSpPr>
            <p:cNvPr id="35" name="Straight Connector 34"/>
            <p:cNvCxnSpPr/>
            <p:nvPr/>
          </p:nvCxnSpPr>
          <p:spPr bwMode="auto">
            <a:xfrm>
              <a:off x="2216161" y="4113679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2216161" y="4113679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" name="TextBox 6"/>
          <p:cNvSpPr txBox="1"/>
          <p:nvPr/>
        </p:nvSpPr>
        <p:spPr>
          <a:xfrm>
            <a:off x="5994373" y="385206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Beauty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51651" y="1784606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brains</a:t>
            </a:r>
            <a:endParaRPr lang="en-GB" sz="2400" dirty="0"/>
          </a:p>
        </p:txBody>
      </p:sp>
      <p:sp>
        <p:nvSpPr>
          <p:cNvPr id="10" name="Oval 9"/>
          <p:cNvSpPr/>
          <p:nvPr/>
        </p:nvSpPr>
        <p:spPr bwMode="auto">
          <a:xfrm>
            <a:off x="4705762" y="3245258"/>
            <a:ext cx="65315" cy="653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4364790" y="2265207"/>
            <a:ext cx="827314" cy="8048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29200" y="1893437"/>
            <a:ext cx="113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desired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rot="10800000" flipV="1">
            <a:off x="4264923" y="3484275"/>
            <a:ext cx="827314" cy="8048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963169" y="4232805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available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33077" y="2739975"/>
            <a:ext cx="1861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what you get</a:t>
            </a:r>
          </a:p>
          <a:p>
            <a:r>
              <a:rPr lang="en-GB" sz="2400" i="1" dirty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smtClean="0"/>
              <a:t>&gt; 0?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364790" y="2351370"/>
            <a:ext cx="1298638" cy="1219553"/>
            <a:chOff x="6165280" y="-55457"/>
            <a:chExt cx="3528000" cy="35280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6165280" y="3469161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4402971" y="1706852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 rot="10800000">
            <a:off x="3791711" y="2884227"/>
            <a:ext cx="1298638" cy="1219553"/>
            <a:chOff x="6165280" y="-55457"/>
            <a:chExt cx="3528000" cy="3528000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6165280" y="3469161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>
              <a:off x="4402971" y="1706852"/>
              <a:ext cx="3528000" cy="33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6165280" y="328063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CC00"/>
                </a:solidFill>
                <a:sym typeface="Symbol" panose="05050102010706020507" pitchFamily="18" charset="2"/>
              </a:rPr>
              <a:t></a:t>
            </a:r>
            <a:r>
              <a:rPr lang="en-GB" sz="2400" baseline="-25000" dirty="0" smtClean="0">
                <a:solidFill>
                  <a:srgbClr val="00CC00"/>
                </a:solidFill>
                <a:sym typeface="Symbol" panose="05050102010706020507" pitchFamily="18" charset="2"/>
              </a:rPr>
              <a:t>Bb</a:t>
            </a:r>
            <a:r>
              <a:rPr lang="en-GB" sz="2400" dirty="0" smtClean="0"/>
              <a:t> depends on </a:t>
            </a:r>
            <a:r>
              <a:rPr lang="en-GB" sz="2400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GB" sz="2400" baseline="-250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Bb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equation is nonlinear</a:t>
            </a:r>
          </a:p>
          <a:p>
            <a:r>
              <a:rPr lang="en-GB" sz="2400" dirty="0" smtClean="0"/>
              <a:t>and complicated!</a:t>
            </a:r>
            <a:endParaRPr lang="en-GB" sz="2400" dirty="0"/>
          </a:p>
        </p:txBody>
      </p:sp>
      <p:sp>
        <p:nvSpPr>
          <p:cNvPr id="8" name="Oval 7"/>
          <p:cNvSpPr/>
          <p:nvPr/>
        </p:nvSpPr>
        <p:spPr bwMode="auto">
          <a:xfrm rot="2620221">
            <a:off x="3800294" y="2031715"/>
            <a:ext cx="499037" cy="3959244"/>
          </a:xfrm>
          <a:prstGeom prst="ellipse">
            <a:avLst/>
          </a:prstGeom>
          <a:noFill/>
          <a:ln w="762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6" grpId="0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174171"/>
            <a:ext cx="88827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Summary: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Better looking people get paid more.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The evidence is not all that convincing.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But there is a positive correlation between looks and intelligence, so maybe it’s reasonable: better looking people are simply smarter.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Can we explain that from an evolutionary perspective?</a:t>
            </a:r>
          </a:p>
          <a:p>
            <a:pPr marL="457200" indent="-457200">
              <a:buFontTx/>
              <a:buChar char="-"/>
            </a:pPr>
            <a:r>
              <a:rPr lang="en-GB" dirty="0" smtClean="0">
                <a:sym typeface="Symbol" panose="05050102010706020507" pitchFamily="18" charset="2"/>
              </a:rPr>
              <a:t>Probably, but </a:t>
            </a:r>
            <a:r>
              <a:rPr lang="en-GB" dirty="0" smtClean="0">
                <a:sym typeface="Symbol" panose="05050102010706020507" pitchFamily="18" charset="2"/>
              </a:rPr>
              <a:t>it would be a good idea to </a:t>
            </a:r>
            <a:r>
              <a:rPr lang="en-GB" dirty="0" smtClean="0">
                <a:sym typeface="Symbol" panose="05050102010706020507" pitchFamily="18" charset="2"/>
              </a:rPr>
              <a:t>learn more genetics before trying.</a:t>
            </a:r>
          </a:p>
        </p:txBody>
      </p:sp>
    </p:spTree>
    <p:extLst>
      <p:ext uri="{BB962C8B-B14F-4D97-AF65-F5344CB8AC3E}">
        <p14:creationId xmlns:p14="http://schemas.microsoft.com/office/powerpoint/2010/main" val="333402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2104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model: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log </a:t>
            </a:r>
            <a:r>
              <a:rPr lang="en-GB" i="1" dirty="0" err="1" smtClean="0"/>
              <a:t>w</a:t>
            </a:r>
            <a:r>
              <a:rPr lang="en-GB" i="1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smtClean="0">
                <a:sym typeface="Symbol" panose="05050102010706020507" pitchFamily="18" charset="2"/>
              </a:rPr>
              <a:t></a:t>
            </a:r>
            <a:r>
              <a:rPr lang="en-GB" i="1" baseline="-25000" dirty="0" err="1"/>
              <a:t>i</a:t>
            </a:r>
            <a:r>
              <a:rPr lang="en-GB" dirty="0" smtClean="0">
                <a:sym typeface="Symbol" panose="05050102010706020507" pitchFamily="18" charset="2"/>
              </a:rPr>
              <a:t> </a:t>
            </a:r>
            <a:r>
              <a:rPr lang="en-GB" i="1" baseline="-25000" dirty="0" err="1"/>
              <a:t>i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X</a:t>
            </a:r>
            <a:r>
              <a:rPr lang="en-GB" i="1" baseline="-25000" dirty="0"/>
              <a:t>i</a:t>
            </a:r>
            <a:r>
              <a:rPr lang="en-GB" dirty="0" smtClean="0">
                <a:sym typeface="Symbol" panose="05050102010706020507" pitchFamily="18" charset="2"/>
              </a:rPr>
              <a:t> + </a:t>
            </a:r>
            <a:r>
              <a:rPr lang="en-GB" i="1" dirty="0" err="1" smtClean="0">
                <a:sym typeface="Symbol" panose="05050102010706020507" pitchFamily="18" charset="2"/>
              </a:rPr>
              <a:t>b</a:t>
            </a:r>
            <a:r>
              <a:rPr lang="en-GB" dirty="0" err="1" smtClean="0">
                <a:sym typeface="Symbol" panose="05050102010706020507" pitchFamily="18" charset="2"/>
              </a:rPr>
              <a:t></a:t>
            </a:r>
            <a:r>
              <a:rPr lang="en-GB" i="1" baseline="-25000" dirty="0" err="1" smtClean="0"/>
              <a:t>i</a:t>
            </a:r>
            <a:r>
              <a:rPr lang="en-GB" dirty="0" smtClean="0">
                <a:sym typeface="Symbol" panose="05050102010706020507" pitchFamily="18" charset="2"/>
              </a:rPr>
              <a:t> + </a:t>
            </a:r>
            <a:r>
              <a:rPr lang="en-GB" i="1" dirty="0" smtClean="0">
                <a:sym typeface="Symbol" panose="05050102010706020507" pitchFamily="18" charset="2"/>
              </a:rPr>
              <a:t>u</a:t>
            </a:r>
            <a:r>
              <a:rPr lang="en-GB" dirty="0" smtClean="0">
                <a:sym typeface="Symbol" panose="05050102010706020507" pitchFamily="18" charset="2"/>
              </a:rPr>
              <a:t>(1-</a:t>
            </a:r>
            <a:r>
              <a:rPr lang="en-GB" dirty="0">
                <a:sym typeface="Symbol" panose="05050102010706020507" pitchFamily="18" charset="2"/>
              </a:rPr>
              <a:t> </a:t>
            </a:r>
            <a:r>
              <a:rPr lang="en-GB" i="1" baseline="-25000" dirty="0" err="1"/>
              <a:t>i</a:t>
            </a:r>
            <a:r>
              <a:rPr lang="en-GB" dirty="0" smtClean="0">
                <a:sym typeface="Symbol" panose="05050102010706020507" pitchFamily="18" charset="2"/>
              </a:rPr>
              <a:t>) + 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endParaRPr lang="en-GB" i="1" baseline="-250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62743" y="2175112"/>
            <a:ext cx="881743" cy="1003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0800000" flipV="1">
            <a:off x="2471057" y="1053883"/>
            <a:ext cx="881743" cy="1003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732315" y="2175112"/>
            <a:ext cx="881743" cy="1003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352800" y="674560"/>
            <a:ext cx="2456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 smtClean="0"/>
              <a:t>i</a:t>
            </a:r>
            <a:r>
              <a:rPr lang="en-GB" dirty="0" smtClean="0"/>
              <a:t> labels worker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41491" y="3174566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wage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239579" y="3174566"/>
            <a:ext cx="286649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experience,</a:t>
            </a:r>
            <a:endParaRPr lang="en-GB" dirty="0"/>
          </a:p>
          <a:p>
            <a:r>
              <a:rPr lang="en-GB" dirty="0" smtClean="0"/>
              <a:t>health, gender,</a:t>
            </a:r>
            <a:endParaRPr lang="en-GB" dirty="0"/>
          </a:p>
          <a:p>
            <a:r>
              <a:rPr lang="en-GB" dirty="0"/>
              <a:t>marital </a:t>
            </a:r>
            <a:r>
              <a:rPr lang="en-GB" dirty="0" smtClean="0"/>
              <a:t>status,</a:t>
            </a:r>
            <a:endParaRPr lang="en-GB" dirty="0"/>
          </a:p>
          <a:p>
            <a:r>
              <a:rPr lang="en-GB" dirty="0" smtClean="0"/>
              <a:t>race, region,</a:t>
            </a:r>
            <a:endParaRPr lang="en-GB" dirty="0"/>
          </a:p>
          <a:p>
            <a:r>
              <a:rPr lang="en-GB" dirty="0"/>
              <a:t>education</a:t>
            </a:r>
          </a:p>
          <a:p>
            <a:r>
              <a:rPr lang="en-GB" dirty="0"/>
              <a:t>time with firm</a:t>
            </a:r>
          </a:p>
          <a:p>
            <a:r>
              <a:rPr lang="en-GB" dirty="0"/>
              <a:t>city </a:t>
            </a:r>
            <a:r>
              <a:rPr lang="en-GB" dirty="0" smtClean="0"/>
              <a:t>size, industry</a:t>
            </a:r>
          </a:p>
          <a:p>
            <a:r>
              <a:rPr lang="en-GB" dirty="0" smtClean="0"/>
              <a:t>…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 flipV="1">
            <a:off x="6690666" y="942897"/>
            <a:ext cx="881743" cy="1003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572409" y="589243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6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2104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model: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</a:t>
            </a:r>
            <a:r>
              <a:rPr lang="en-GB" dirty="0"/>
              <a:t>log </a:t>
            </a:r>
            <a:r>
              <a:rPr lang="en-GB" i="1" dirty="0" err="1"/>
              <a:t>w</a:t>
            </a:r>
            <a:r>
              <a:rPr lang="en-GB" i="1" baseline="-25000" dirty="0" err="1"/>
              <a:t>i</a:t>
            </a:r>
            <a:r>
              <a:rPr lang="en-GB" dirty="0"/>
              <a:t> = </a:t>
            </a:r>
            <a:r>
              <a:rPr lang="en-GB" dirty="0">
                <a:sym typeface="Symbol" panose="05050102010706020507" pitchFamily="18" charset="2"/>
              </a:rPr>
              <a:t></a:t>
            </a:r>
            <a:r>
              <a:rPr lang="en-GB" i="1" baseline="-25000" dirty="0" err="1"/>
              <a:t>i</a:t>
            </a:r>
            <a:r>
              <a:rPr lang="en-GB" dirty="0">
                <a:sym typeface="Symbol" panose="05050102010706020507" pitchFamily="18" charset="2"/>
              </a:rPr>
              <a:t> </a:t>
            </a:r>
            <a:r>
              <a:rPr lang="en-GB" i="1" baseline="-25000" dirty="0" err="1"/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i="1" baseline="-25000" dirty="0"/>
              <a:t>i</a:t>
            </a:r>
            <a:r>
              <a:rPr lang="en-GB" dirty="0">
                <a:sym typeface="Symbol" panose="05050102010706020507" pitchFamily="18" charset="2"/>
              </a:rPr>
              <a:t> +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err="1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GB" dirty="0" err="1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ym typeface="Symbol" panose="05050102010706020507" pitchFamily="18" charset="2"/>
              </a:rPr>
              <a:t> +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(1- 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+ </a:t>
            </a:r>
            <a:r>
              <a:rPr lang="en-GB" i="1" baseline="-25000" dirty="0" err="1">
                <a:sym typeface="Symbol" panose="05050102010706020507" pitchFamily="18" charset="2"/>
              </a:rPr>
              <a:t>i</a:t>
            </a:r>
            <a:endParaRPr lang="en-GB" i="1" baseline="-250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607948" y="2123077"/>
            <a:ext cx="881743" cy="1003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91397" y="3126594"/>
            <a:ext cx="3833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if above average looks</a:t>
            </a:r>
          </a:p>
          <a:p>
            <a:r>
              <a:rPr lang="en-GB" dirty="0" smtClean="0"/>
              <a:t>0 if below average looks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163940" y="4080701"/>
            <a:ext cx="3833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 if above average looks</a:t>
            </a:r>
          </a:p>
          <a:p>
            <a:r>
              <a:rPr lang="en-GB" dirty="0" smtClean="0"/>
              <a:t>1 if below average looks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5687120" y="2262197"/>
            <a:ext cx="1051137" cy="1818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7218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model: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</a:t>
            </a:r>
            <a:r>
              <a:rPr lang="en-GB" dirty="0"/>
              <a:t>log </a:t>
            </a:r>
            <a:r>
              <a:rPr lang="en-GB" i="1" dirty="0" err="1"/>
              <a:t>w</a:t>
            </a:r>
            <a:r>
              <a:rPr lang="en-GB" i="1" baseline="-25000" dirty="0" err="1"/>
              <a:t>i</a:t>
            </a:r>
            <a:r>
              <a:rPr lang="en-GB" dirty="0"/>
              <a:t> = </a:t>
            </a:r>
            <a:r>
              <a:rPr lang="en-GB" dirty="0">
                <a:sym typeface="Symbol" panose="05050102010706020507" pitchFamily="18" charset="2"/>
              </a:rPr>
              <a:t></a:t>
            </a:r>
            <a:r>
              <a:rPr lang="en-GB" i="1" baseline="-25000" dirty="0" err="1"/>
              <a:t>i</a:t>
            </a:r>
            <a:r>
              <a:rPr lang="en-GB" dirty="0">
                <a:sym typeface="Symbol" panose="05050102010706020507" pitchFamily="18" charset="2"/>
              </a:rPr>
              <a:t> </a:t>
            </a:r>
            <a:r>
              <a:rPr lang="en-GB" i="1" baseline="-25000" dirty="0" err="1"/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i="1" dirty="0">
                <a:sym typeface="Symbol" panose="05050102010706020507" pitchFamily="18" charset="2"/>
              </a:rPr>
              <a:t>X</a:t>
            </a:r>
            <a:r>
              <a:rPr lang="en-GB" i="1" baseline="-25000" dirty="0"/>
              <a:t>i</a:t>
            </a:r>
            <a:r>
              <a:rPr lang="en-GB" dirty="0">
                <a:sym typeface="Symbol" panose="05050102010706020507" pitchFamily="18" charset="2"/>
              </a:rPr>
              <a:t> +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GB" i="1" dirty="0" err="1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GB" dirty="0" err="1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ym typeface="Symbol" panose="05050102010706020507" pitchFamily="18" charset="2"/>
              </a:rPr>
              <a:t> + </a:t>
            </a:r>
            <a:r>
              <a:rPr lang="en-GB" i="1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(1- 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GB" dirty="0">
                <a:sym typeface="Symbol" panose="05050102010706020507" pitchFamily="18" charset="2"/>
              </a:rPr>
              <a:t> + 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+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i="1" dirty="0" smtClean="0">
                <a:sym typeface="Symbol" panose="05050102010706020507" pitchFamily="18" charset="2"/>
              </a:rPr>
              <a:t>e</a:t>
            </a:r>
            <a:r>
              <a:rPr lang="en-GB" i="1" baseline="30000" dirty="0" smtClean="0">
                <a:sym typeface="Symbol" panose="05050102010706020507" pitchFamily="18" charset="2"/>
              </a:rPr>
              <a:t>b</a:t>
            </a:r>
            <a:r>
              <a:rPr lang="en-GB" dirty="0" smtClean="0">
                <a:sym typeface="Symbol" panose="05050102010706020507" pitchFamily="18" charset="2"/>
              </a:rPr>
              <a:t>-1 </a:t>
            </a:r>
            <a:r>
              <a:rPr lang="en-GB" sz="20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= fractional increase in wages for being beautiful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i="1" dirty="0" smtClean="0">
                <a:sym typeface="Symbol" panose="05050102010706020507" pitchFamily="18" charset="2"/>
              </a:rPr>
              <a:t>e</a:t>
            </a:r>
            <a:r>
              <a:rPr lang="en-GB" i="1" baseline="30000" dirty="0" smtClean="0">
                <a:sym typeface="Symbol" panose="05050102010706020507" pitchFamily="18" charset="2"/>
              </a:rPr>
              <a:t>-u</a:t>
            </a:r>
            <a:r>
              <a:rPr lang="en-GB" dirty="0" smtClean="0">
                <a:sym typeface="Symbol" panose="05050102010706020507" pitchFamily="18" charset="2"/>
              </a:rPr>
              <a:t>-1 </a:t>
            </a:r>
            <a:r>
              <a:rPr lang="en-GB" dirty="0">
                <a:sym typeface="Symbol" panose="05050102010706020507" pitchFamily="18" charset="2"/>
              </a:rPr>
              <a:t>= fractional </a:t>
            </a:r>
            <a:r>
              <a:rPr lang="en-GB" dirty="0" smtClean="0">
                <a:sym typeface="Symbol" panose="05050102010706020507" pitchFamily="18" charset="2"/>
              </a:rPr>
              <a:t>drop in </a:t>
            </a:r>
            <a:r>
              <a:rPr lang="en-GB" dirty="0">
                <a:sym typeface="Symbol" panose="05050102010706020507" pitchFamily="18" charset="2"/>
              </a:rPr>
              <a:t>wages for being </a:t>
            </a:r>
            <a:r>
              <a:rPr lang="en-GB" dirty="0" smtClean="0">
                <a:sym typeface="Symbol" panose="05050102010706020507" pitchFamily="18" charset="2"/>
              </a:rPr>
              <a:t>ugly</a:t>
            </a:r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291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		4.0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6.7 		13.7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7.6		1.3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		11.7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7.5 		-7.1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1.2 		5.6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1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.001</a:t>
            </a:r>
            <a:r>
              <a:rPr lang="en-GB" dirty="0" smtClean="0">
                <a:sym typeface="Symbol" panose="05050102010706020507" pitchFamily="18" charset="2"/>
              </a:rPr>
              <a:t>) 	4.0 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.069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6.7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.124</a:t>
            </a:r>
            <a:r>
              <a:rPr lang="en-GB" dirty="0" smtClean="0">
                <a:sym typeface="Symbol" panose="05050102010706020507" pitchFamily="18" charset="2"/>
              </a:rPr>
              <a:t>)	13.7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.072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7.6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.023</a:t>
            </a:r>
            <a:r>
              <a:rPr lang="en-GB" dirty="0" smtClean="0">
                <a:sym typeface="Symbol" panose="05050102010706020507" pitchFamily="18" charset="2"/>
              </a:rPr>
              <a:t>)	1.3     </a:t>
            </a:r>
            <a:r>
              <a:rPr lang="en-GB" sz="11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.540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.001</a:t>
            </a:r>
            <a:r>
              <a:rPr lang="en-GB" dirty="0" smtClean="0">
                <a:sym typeface="Symbol" panose="05050102010706020507" pitchFamily="18" charset="2"/>
              </a:rPr>
              <a:t>)	11.7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.069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7.5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.124</a:t>
            </a:r>
            <a:r>
              <a:rPr lang="en-GB" dirty="0" smtClean="0">
                <a:sym typeface="Symbol" panose="05050102010706020507" pitchFamily="18" charset="2"/>
              </a:rPr>
              <a:t>)	-7.1    </a:t>
            </a:r>
            <a:r>
              <a:rPr lang="en-GB" sz="1200" dirty="0" smtClean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.072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1.2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.023</a:t>
            </a:r>
            <a:r>
              <a:rPr lang="en-GB" dirty="0" smtClean="0">
                <a:sym typeface="Symbol" panose="05050102010706020507" pitchFamily="18" charset="2"/>
              </a:rPr>
              <a:t>)	5.6  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.540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“Not all of these individual coefficients are </a:t>
            </a:r>
            <a:r>
              <a:rPr lang="en-GB" dirty="0" smtClean="0">
                <a:sym typeface="Symbol" panose="05050102010706020507" pitchFamily="18" charset="2"/>
              </a:rPr>
              <a:t>significantly </a:t>
            </a:r>
            <a:r>
              <a:rPr lang="en-GB" dirty="0">
                <a:sym typeface="Symbol" panose="05050102010706020507" pitchFamily="18" charset="2"/>
              </a:rPr>
              <a:t>different from zero</a:t>
            </a:r>
            <a:r>
              <a:rPr lang="en-GB" dirty="0" smtClean="0">
                <a:sym typeface="Symbol" panose="05050102010706020507" pitchFamily="18" charset="2"/>
              </a:rPr>
              <a:t>. However</a:t>
            </a:r>
            <a:r>
              <a:rPr lang="en-GB" dirty="0">
                <a:sym typeface="Symbol" panose="05050102010706020507" pitchFamily="18" charset="2"/>
              </a:rPr>
              <a:t>, many are, and the consistence of the pattern across three </a:t>
            </a:r>
            <a:r>
              <a:rPr lang="en-GB" dirty="0" smtClean="0">
                <a:sym typeface="Symbol" panose="05050102010706020507" pitchFamily="18" charset="2"/>
              </a:rPr>
              <a:t>independent  </a:t>
            </a:r>
            <a:r>
              <a:rPr lang="en-GB" dirty="0">
                <a:sym typeface="Symbol" panose="05050102010706020507" pitchFamily="18" charset="2"/>
              </a:rPr>
              <a:t>samples suggest that the finding of pay </a:t>
            </a:r>
            <a:r>
              <a:rPr lang="en-GB" dirty="0" err="1">
                <a:sym typeface="Symbol" panose="05050102010706020507" pitchFamily="18" charset="2"/>
              </a:rPr>
              <a:t>premia</a:t>
            </a:r>
            <a:r>
              <a:rPr lang="en-GB" dirty="0">
                <a:sym typeface="Symbol" panose="05050102010706020507" pitchFamily="18" charset="2"/>
              </a:rPr>
              <a:t> and penalties for looks is </a:t>
            </a:r>
            <a:r>
              <a:rPr lang="en-GB" dirty="0" smtClean="0">
                <a:sym typeface="Symbol" panose="05050102010706020507" pitchFamily="18" charset="2"/>
              </a:rPr>
              <a:t>robust.”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25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29" y="446314"/>
            <a:ext cx="84255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Symbol" panose="05050102010706020507" pitchFamily="18" charset="2"/>
              </a:rPr>
              <a:t>				men		women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beauty boost (%)		1.6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.001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</a:t>
            </a:r>
          </a:p>
          <a:p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			7.6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.023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ugly drop (%)		15.1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.001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</a:t>
            </a:r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				1.2    (</a:t>
            </a:r>
            <a:r>
              <a:rPr lang="en-GB" dirty="0" smtClean="0">
                <a:solidFill>
                  <a:srgbClr val="FF0000"/>
                </a:solidFill>
                <a:sym typeface="Symbol" panose="05050102010706020507" pitchFamily="18" charset="2"/>
              </a:rPr>
              <a:t>.023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r>
              <a:rPr lang="en-GB" dirty="0">
                <a:sym typeface="Symbol" panose="05050102010706020507" pitchFamily="18" charset="2"/>
              </a:rPr>
              <a:t>“Not all of these individual coefficients are </a:t>
            </a:r>
            <a:r>
              <a:rPr lang="en-GB" dirty="0" smtClean="0">
                <a:sym typeface="Symbol" panose="05050102010706020507" pitchFamily="18" charset="2"/>
              </a:rPr>
              <a:t>significantly </a:t>
            </a:r>
            <a:r>
              <a:rPr lang="en-GB" dirty="0">
                <a:sym typeface="Symbol" panose="05050102010706020507" pitchFamily="18" charset="2"/>
              </a:rPr>
              <a:t>different from zero</a:t>
            </a:r>
            <a:r>
              <a:rPr lang="en-GB" dirty="0" smtClean="0">
                <a:sym typeface="Symbol" panose="05050102010706020507" pitchFamily="18" charset="2"/>
              </a:rPr>
              <a:t>. However</a:t>
            </a:r>
            <a:r>
              <a:rPr lang="en-GB" dirty="0">
                <a:sym typeface="Symbol" panose="05050102010706020507" pitchFamily="18" charset="2"/>
              </a:rPr>
              <a:t>, many are, and the consistence of the pattern across three </a:t>
            </a:r>
            <a:r>
              <a:rPr lang="en-GB" dirty="0" smtClean="0">
                <a:sym typeface="Symbol" panose="05050102010706020507" pitchFamily="18" charset="2"/>
              </a:rPr>
              <a:t>independent  </a:t>
            </a:r>
            <a:r>
              <a:rPr lang="en-GB" dirty="0">
                <a:sym typeface="Symbol" panose="05050102010706020507" pitchFamily="18" charset="2"/>
              </a:rPr>
              <a:t>samples suggest that the finding of pay </a:t>
            </a:r>
            <a:r>
              <a:rPr lang="en-GB" dirty="0" err="1">
                <a:sym typeface="Symbol" panose="05050102010706020507" pitchFamily="18" charset="2"/>
              </a:rPr>
              <a:t>premia</a:t>
            </a:r>
            <a:r>
              <a:rPr lang="en-GB" dirty="0">
                <a:sym typeface="Symbol" panose="05050102010706020507" pitchFamily="18" charset="2"/>
              </a:rPr>
              <a:t> and penalties for looks is </a:t>
            </a:r>
            <a:r>
              <a:rPr lang="en-GB" dirty="0" smtClean="0">
                <a:sym typeface="Symbol" panose="05050102010706020507" pitchFamily="18" charset="2"/>
              </a:rPr>
              <a:t>robust.”</a:t>
            </a:r>
            <a:endParaRPr lang="en-GB" dirty="0">
              <a:sym typeface="Symbol" panose="05050102010706020507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09859" y="892744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109859" y="2590915"/>
            <a:ext cx="1034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QES</a:t>
            </a:r>
            <a:endParaRPr lang="en-GB" dirty="0"/>
          </a:p>
          <a:p>
            <a:r>
              <a:rPr lang="en-GB" dirty="0" smtClean="0"/>
              <a:t>QAL</a:t>
            </a:r>
          </a:p>
          <a:p>
            <a:r>
              <a:rPr lang="en-GB" dirty="0" smtClean="0"/>
              <a:t>QOL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1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40847</TotalTime>
  <Words>975</Words>
  <Application>Microsoft Office PowerPoint</Application>
  <PresentationFormat>On-screen Show (4:3)</PresentationFormat>
  <Paragraphs>388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1770</cp:revision>
  <dcterms:created xsi:type="dcterms:W3CDTF">2003-09-23T02:40:02Z</dcterms:created>
  <dcterms:modified xsi:type="dcterms:W3CDTF">2015-06-12T14:07:31Z</dcterms:modified>
</cp:coreProperties>
</file>