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84" d="100"/>
          <a:sy n="84" d="100"/>
        </p:scale>
        <p:origin x="84" y="4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5A1B9D1-0A26-4E41-AEAB-A7E86F8626ED}"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407045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A1B9D1-0A26-4E41-AEAB-A7E86F8626ED}"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2091310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A1B9D1-0A26-4E41-AEAB-A7E86F8626ED}"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371207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5A1B9D1-0A26-4E41-AEAB-A7E86F8626ED}"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248091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1B9D1-0A26-4E41-AEAB-A7E86F8626ED}" type="datetimeFigureOut">
              <a:rPr lang="en-GB" smtClean="0"/>
              <a:t>08/05/2015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143176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5A1B9D1-0A26-4E41-AEAB-A7E86F8626ED}" type="datetimeFigureOut">
              <a:rPr lang="en-GB" smtClean="0"/>
              <a:t>08/05/2015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3934386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5A1B9D1-0A26-4E41-AEAB-A7E86F8626ED}" type="datetimeFigureOut">
              <a:rPr lang="en-GB" smtClean="0"/>
              <a:t>08/05/2015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3077893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5A1B9D1-0A26-4E41-AEAB-A7E86F8626ED}" type="datetimeFigureOut">
              <a:rPr lang="en-GB" smtClean="0"/>
              <a:t>08/05/2015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187151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A1B9D1-0A26-4E41-AEAB-A7E86F8626ED}" type="datetimeFigureOut">
              <a:rPr lang="en-GB" smtClean="0"/>
              <a:t>08/05/2015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915217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1B9D1-0A26-4E41-AEAB-A7E86F8626ED}" type="datetimeFigureOut">
              <a:rPr lang="en-GB" smtClean="0"/>
              <a:t>08/05/2015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378719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A1B9D1-0A26-4E41-AEAB-A7E86F8626ED}" type="datetimeFigureOut">
              <a:rPr lang="en-GB" smtClean="0"/>
              <a:t>08/05/2015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27AA8C-CC5E-42BC-93C4-C6591CB11697}" type="slidenum">
              <a:rPr lang="en-GB" smtClean="0"/>
              <a:t>‹#›</a:t>
            </a:fld>
            <a:endParaRPr lang="en-GB"/>
          </a:p>
        </p:txBody>
      </p:sp>
    </p:spTree>
    <p:extLst>
      <p:ext uri="{BB962C8B-B14F-4D97-AF65-F5344CB8AC3E}">
        <p14:creationId xmlns:p14="http://schemas.microsoft.com/office/powerpoint/2010/main" val="273191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A1B9D1-0A26-4E41-AEAB-A7E86F8626ED}" type="datetimeFigureOut">
              <a:rPr lang="en-GB" smtClean="0"/>
              <a:t>08/05/2015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7AA8C-CC5E-42BC-93C4-C6591CB11697}" type="slidenum">
              <a:rPr lang="en-GB" smtClean="0"/>
              <a:t>‹#›</a:t>
            </a:fld>
            <a:endParaRPr lang="en-GB"/>
          </a:p>
        </p:txBody>
      </p:sp>
    </p:spTree>
    <p:extLst>
      <p:ext uri="{BB962C8B-B14F-4D97-AF65-F5344CB8AC3E}">
        <p14:creationId xmlns:p14="http://schemas.microsoft.com/office/powerpoint/2010/main" val="1491463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Cheap talk in bargaining experiments: lying and</a:t>
            </a:r>
            <a:br>
              <a:rPr lang="en-GB" dirty="0" smtClean="0"/>
            </a:br>
            <a:r>
              <a:rPr lang="en-GB" dirty="0" smtClean="0"/>
              <a:t>threats in ultimatum games</a:t>
            </a:r>
            <a:endParaRPr lang="en-GB" dirty="0"/>
          </a:p>
        </p:txBody>
      </p:sp>
      <p:sp>
        <p:nvSpPr>
          <p:cNvPr id="3" name="Subtitle 2"/>
          <p:cNvSpPr>
            <a:spLocks noGrp="1"/>
          </p:cNvSpPr>
          <p:nvPr>
            <p:ph type="subTitle" idx="1"/>
          </p:nvPr>
        </p:nvSpPr>
        <p:spPr/>
        <p:txBody>
          <a:bodyPr>
            <a:normAutofit/>
          </a:bodyPr>
          <a:lstStyle/>
          <a:p>
            <a:r>
              <a:rPr lang="en-GB" dirty="0" smtClean="0"/>
              <a:t>Rachel </a:t>
            </a:r>
            <a:r>
              <a:rPr lang="en-GB" dirty="0" err="1" smtClean="0"/>
              <a:t>Croson</a:t>
            </a:r>
            <a:r>
              <a:rPr lang="en-GB" dirty="0" smtClean="0"/>
              <a:t>  Terry Boles  J. Keith </a:t>
            </a:r>
            <a:r>
              <a:rPr lang="en-GB" dirty="0" err="1" smtClean="0"/>
              <a:t>Murnighan</a:t>
            </a:r>
            <a:endParaRPr lang="en-GB" dirty="0" smtClean="0"/>
          </a:p>
          <a:p>
            <a:r>
              <a:rPr lang="en-GB" dirty="0" smtClean="0"/>
              <a:t>Journal of Economic </a:t>
            </a:r>
            <a:r>
              <a:rPr lang="en-GB" dirty="0" err="1" smtClean="0"/>
              <a:t>Behavior</a:t>
            </a:r>
            <a:r>
              <a:rPr lang="en-GB" dirty="0" smtClean="0"/>
              <a:t> &amp; Organization</a:t>
            </a:r>
            <a:endParaRPr lang="en-GB" dirty="0"/>
          </a:p>
        </p:txBody>
      </p:sp>
    </p:spTree>
    <p:extLst>
      <p:ext uri="{BB962C8B-B14F-4D97-AF65-F5344CB8AC3E}">
        <p14:creationId xmlns:p14="http://schemas.microsoft.com/office/powerpoint/2010/main" val="1342957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Reputation</a:t>
            </a:r>
            <a:endParaRPr lang="en-GB" dirty="0"/>
          </a:p>
        </p:txBody>
      </p:sp>
      <p:sp>
        <p:nvSpPr>
          <p:cNvPr id="3" name="Content Placeholder 2"/>
          <p:cNvSpPr>
            <a:spLocks noGrp="1"/>
          </p:cNvSpPr>
          <p:nvPr>
            <p:ph idx="1"/>
          </p:nvPr>
        </p:nvSpPr>
        <p:spPr>
          <a:xfrm>
            <a:off x="838200" y="3421379"/>
            <a:ext cx="10515600" cy="2755583"/>
          </a:xfrm>
        </p:spPr>
        <p:txBody>
          <a:bodyPr/>
          <a:lstStyle/>
          <a:p>
            <a:r>
              <a:rPr lang="en-GB" dirty="0" smtClean="0"/>
              <a:t>H4: responder perfidy associated with marginally smaller offers</a:t>
            </a:r>
          </a:p>
          <a:p>
            <a:r>
              <a:rPr lang="en-GB" dirty="0" smtClean="0"/>
              <a:t>H6: proposer perfidy associated with larger offers; decreased acceptances</a:t>
            </a:r>
          </a:p>
          <a:p>
            <a:r>
              <a:rPr lang="en-GB" dirty="0" smtClean="0"/>
              <a:t>H5: no real impact of threats that were called</a:t>
            </a:r>
            <a:endParaRPr lang="en-GB" dirty="0"/>
          </a:p>
        </p:txBody>
      </p:sp>
      <p:pic>
        <p:nvPicPr>
          <p:cNvPr id="4" name="Picture 3"/>
          <p:cNvPicPr>
            <a:picLocks noChangeAspect="1"/>
          </p:cNvPicPr>
          <p:nvPr/>
        </p:nvPicPr>
        <p:blipFill>
          <a:blip r:embed="rId2"/>
          <a:stretch>
            <a:fillRect/>
          </a:stretch>
        </p:blipFill>
        <p:spPr>
          <a:xfrm>
            <a:off x="4680076" y="365125"/>
            <a:ext cx="5843143" cy="2771388"/>
          </a:xfrm>
          <a:prstGeom prst="rect">
            <a:avLst/>
          </a:prstGeom>
        </p:spPr>
      </p:pic>
    </p:spTree>
    <p:extLst>
      <p:ext uri="{BB962C8B-B14F-4D97-AF65-F5344CB8AC3E}">
        <p14:creationId xmlns:p14="http://schemas.microsoft.com/office/powerpoint/2010/main" val="1953253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a:xfrm>
            <a:off x="838200" y="2505029"/>
            <a:ext cx="10515600" cy="3671934"/>
          </a:xfrm>
        </p:spPr>
        <p:txBody>
          <a:bodyPr/>
          <a:lstStyle/>
          <a:p>
            <a:r>
              <a:rPr lang="en-GB" dirty="0" smtClean="0"/>
              <a:t>short-term effect: misrepresentation works</a:t>
            </a:r>
          </a:p>
          <a:p>
            <a:r>
              <a:rPr lang="en-GB" dirty="0" smtClean="0"/>
              <a:t>long-term effect: getting found out is costly</a:t>
            </a:r>
          </a:p>
          <a:p>
            <a:r>
              <a:rPr lang="en-GB" dirty="0" smtClean="0"/>
              <a:t>models: talk is cheap; </a:t>
            </a:r>
            <a:r>
              <a:rPr lang="en-GB" dirty="0" err="1" smtClean="0"/>
              <a:t>bargainers</a:t>
            </a:r>
            <a:r>
              <a:rPr lang="en-GB" dirty="0" smtClean="0"/>
              <a:t> are influenced</a:t>
            </a:r>
          </a:p>
          <a:p>
            <a:endParaRPr lang="en-GB" dirty="0" smtClean="0"/>
          </a:p>
          <a:p>
            <a:r>
              <a:rPr lang="en-GB" dirty="0" smtClean="0"/>
              <a:t>some sequential effects not assessed: threat calling</a:t>
            </a:r>
          </a:p>
          <a:p>
            <a:endParaRPr lang="en-GB" dirty="0"/>
          </a:p>
        </p:txBody>
      </p:sp>
      <p:pic>
        <p:nvPicPr>
          <p:cNvPr id="4" name="Picture 3"/>
          <p:cNvPicPr>
            <a:picLocks noChangeAspect="1"/>
          </p:cNvPicPr>
          <p:nvPr/>
        </p:nvPicPr>
        <p:blipFill>
          <a:blip r:embed="rId2"/>
          <a:stretch>
            <a:fillRect/>
          </a:stretch>
        </p:blipFill>
        <p:spPr>
          <a:xfrm>
            <a:off x="3619500" y="422195"/>
            <a:ext cx="8229600" cy="1983774"/>
          </a:xfrm>
          <a:prstGeom prst="rect">
            <a:avLst/>
          </a:prstGeom>
        </p:spPr>
      </p:pic>
    </p:spTree>
    <p:extLst>
      <p:ext uri="{BB962C8B-B14F-4D97-AF65-F5344CB8AC3E}">
        <p14:creationId xmlns:p14="http://schemas.microsoft.com/office/powerpoint/2010/main" val="304364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Cheap Talk: Farrell &amp; Gibbons (1989)</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“one  might  expect  that  cheap  talk could  not  matter  in  bargaining,  because  each  side  has  an  obvious  incentive to  seem  unenthusiastic:  we  think  of  a  bazaar,  where  the  buyer  sneers  at  the seller’s  goods,  which  the  latter  declares  are  so  precious  as to  be  scarcely  for sale.”</a:t>
            </a:r>
          </a:p>
          <a:p>
            <a:r>
              <a:rPr lang="en-GB" dirty="0" smtClean="0"/>
              <a:t>“yet  casual  observation  reveals  much  cheap  talk  of  the  opposite  kind: people  often  claim  to  be  “seriously  interested”  in  trading.” </a:t>
            </a:r>
          </a:p>
          <a:p>
            <a:r>
              <a:rPr lang="en-GB" dirty="0" smtClean="0"/>
              <a:t>“Imagine  that one  Saturday  evening,  two  corporate  moguls  have  a  chance  encounter  at their  country  club.  One  mogul’s  company  owns  a  division  that  the  other mogul’s  firm  may  wish  to  buy.  Serious  negotiation,  involving  binding  offers and  hordes  of  lawyers,  can  take  place  on  Monday  morning;  all  that  can happen  Saturday  night  is  talk.  If,  based  on  this  talk,  the  moguls  conclude that  there  is sufficient  prospect  of  gains  from  trade,  then  they  will  send  their lawyers  into  the  fray  on  Monday  morning.  Otherwise,  Saturday  evening will  be  the  end  of  it.  Therefore,  each  mogul  has  an  incentive  not  to  sneer too  much,  lest  the  other  choose  not  to  try  to  do  business  with  one  who seems uninterested.  The  strategy  (common  in  bazaars)  of  sneering  and  then returning  for  serious  bargaining  is  less attractive  to  the  moguls  because  a sneer  may  end  negotiations. </a:t>
            </a:r>
          </a:p>
        </p:txBody>
      </p:sp>
    </p:spTree>
    <p:extLst>
      <p:ext uri="{BB962C8B-B14F-4D97-AF65-F5344CB8AC3E}">
        <p14:creationId xmlns:p14="http://schemas.microsoft.com/office/powerpoint/2010/main" val="59961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Ultimatum Game with Outside Options</a:t>
            </a:r>
            <a:endParaRPr lang="en-GB" dirty="0"/>
          </a:p>
        </p:txBody>
      </p:sp>
      <p:sp>
        <p:nvSpPr>
          <p:cNvPr id="3" name="Content Placeholder 2"/>
          <p:cNvSpPr>
            <a:spLocks noGrp="1"/>
          </p:cNvSpPr>
          <p:nvPr>
            <p:ph idx="1"/>
          </p:nvPr>
        </p:nvSpPr>
        <p:spPr/>
        <p:txBody>
          <a:bodyPr/>
          <a:lstStyle/>
          <a:p>
            <a:r>
              <a:rPr lang="en-GB" dirty="0" smtClean="0"/>
              <a:t>split $10; no agreement=$0</a:t>
            </a:r>
          </a:p>
          <a:p>
            <a:pPr lvl="1"/>
            <a:r>
              <a:rPr lang="en-GB" dirty="0" smtClean="0"/>
              <a:t>proposer: average $3-4</a:t>
            </a:r>
          </a:p>
          <a:p>
            <a:pPr lvl="1"/>
            <a:r>
              <a:rPr lang="en-GB" dirty="0" smtClean="0"/>
              <a:t>responder: typically reject &lt;$3</a:t>
            </a:r>
          </a:p>
          <a:p>
            <a:r>
              <a:rPr lang="en-GB" dirty="0" smtClean="0"/>
              <a:t>outside option: give one side sure money if rejection</a:t>
            </a:r>
          </a:p>
          <a:p>
            <a:pPr lvl="1"/>
            <a:r>
              <a:rPr lang="en-GB" dirty="0" smtClean="0"/>
              <a:t>for proposer, no change to equilibrium</a:t>
            </a:r>
          </a:p>
          <a:p>
            <a:pPr lvl="1"/>
            <a:r>
              <a:rPr lang="en-GB" dirty="0" smtClean="0"/>
              <a:t>in US reduces offer; in Japan increased offer</a:t>
            </a:r>
          </a:p>
          <a:p>
            <a:r>
              <a:rPr lang="en-GB" dirty="0" smtClean="0"/>
              <a:t>imperfect information: how big is the pie?</a:t>
            </a:r>
          </a:p>
          <a:p>
            <a:pPr lvl="1"/>
            <a:r>
              <a:rPr lang="en-GB" dirty="0" smtClean="0"/>
              <a:t>proposers make; responders accept lower offers</a:t>
            </a:r>
          </a:p>
          <a:p>
            <a:r>
              <a:rPr lang="en-GB" dirty="0" smtClean="0"/>
              <a:t>cheap talk: threats; demands; information about pie size</a:t>
            </a:r>
            <a:endParaRPr lang="en-GB" dirty="0"/>
          </a:p>
        </p:txBody>
      </p:sp>
    </p:spTree>
    <p:extLst>
      <p:ext uri="{BB962C8B-B14F-4D97-AF65-F5344CB8AC3E}">
        <p14:creationId xmlns:p14="http://schemas.microsoft.com/office/powerpoint/2010/main" val="253719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Complex Design</a:t>
            </a:r>
            <a:endParaRPr lang="en-GB" dirty="0"/>
          </a:p>
        </p:txBody>
      </p:sp>
      <p:sp>
        <p:nvSpPr>
          <p:cNvPr id="3" name="Content Placeholder 2"/>
          <p:cNvSpPr>
            <a:spLocks noGrp="1"/>
          </p:cNvSpPr>
          <p:nvPr>
            <p:ph idx="1"/>
          </p:nvPr>
        </p:nvSpPr>
        <p:spPr>
          <a:xfrm>
            <a:off x="838200" y="3078479"/>
            <a:ext cx="4404360" cy="3098483"/>
          </a:xfrm>
        </p:spPr>
        <p:txBody>
          <a:bodyPr/>
          <a:lstStyle/>
          <a:p>
            <a:r>
              <a:rPr lang="en-GB" dirty="0" smtClean="0"/>
              <a:t>known: pie; outside option</a:t>
            </a:r>
          </a:p>
          <a:p>
            <a:r>
              <a:rPr lang="en-GB" dirty="0" smtClean="0"/>
              <a:t>unknown:</a:t>
            </a:r>
          </a:p>
          <a:p>
            <a:pPr lvl="1"/>
            <a:r>
              <a:rPr lang="en-GB" dirty="0" smtClean="0"/>
              <a:t>pie: $10-50</a:t>
            </a:r>
          </a:p>
          <a:p>
            <a:pPr lvl="1"/>
            <a:r>
              <a:rPr lang="en-GB" dirty="0" smtClean="0"/>
              <a:t>outside: $1-8</a:t>
            </a:r>
          </a:p>
          <a:p>
            <a:r>
              <a:rPr lang="en-GB" dirty="0" smtClean="0"/>
              <a:t>after two games – may tell parties whether they have been telling porkies</a:t>
            </a:r>
            <a:endParaRPr lang="en-GB" dirty="0"/>
          </a:p>
        </p:txBody>
      </p:sp>
      <p:pic>
        <p:nvPicPr>
          <p:cNvPr id="4" name="Picture 3"/>
          <p:cNvPicPr>
            <a:picLocks noChangeAspect="1"/>
          </p:cNvPicPr>
          <p:nvPr/>
        </p:nvPicPr>
        <p:blipFill>
          <a:blip r:embed="rId2"/>
          <a:stretch>
            <a:fillRect/>
          </a:stretch>
        </p:blipFill>
        <p:spPr>
          <a:xfrm>
            <a:off x="6337368" y="450180"/>
            <a:ext cx="5016432" cy="6160443"/>
          </a:xfrm>
          <a:prstGeom prst="rect">
            <a:avLst/>
          </a:prstGeom>
        </p:spPr>
      </p:pic>
      <p:pic>
        <p:nvPicPr>
          <p:cNvPr id="5" name="Picture 4"/>
          <p:cNvPicPr>
            <a:picLocks noChangeAspect="1"/>
          </p:cNvPicPr>
          <p:nvPr/>
        </p:nvPicPr>
        <p:blipFill>
          <a:blip r:embed="rId3"/>
          <a:stretch>
            <a:fillRect/>
          </a:stretch>
        </p:blipFill>
        <p:spPr>
          <a:xfrm>
            <a:off x="705737" y="1690688"/>
            <a:ext cx="4669285" cy="1033778"/>
          </a:xfrm>
          <a:prstGeom prst="rect">
            <a:avLst/>
          </a:prstGeom>
        </p:spPr>
      </p:pic>
      <p:sp>
        <p:nvSpPr>
          <p:cNvPr id="6" name="TextBox 5"/>
          <p:cNvSpPr txBox="1"/>
          <p:nvPr/>
        </p:nvSpPr>
        <p:spPr>
          <a:xfrm>
            <a:off x="3951629" y="2044701"/>
            <a:ext cx="1290931" cy="369332"/>
          </a:xfrm>
          <a:prstGeom prst="rect">
            <a:avLst/>
          </a:prstGeom>
          <a:noFill/>
        </p:spPr>
        <p:txBody>
          <a:bodyPr wrap="none" rtlCol="0">
            <a:spAutoFit/>
          </a:bodyPr>
          <a:lstStyle/>
          <a:p>
            <a:r>
              <a:rPr lang="en-GB" dirty="0" smtClean="0"/>
              <a:t>(responder)</a:t>
            </a:r>
            <a:endParaRPr lang="en-GB" dirty="0"/>
          </a:p>
        </p:txBody>
      </p:sp>
    </p:spTree>
    <p:extLst>
      <p:ext uri="{BB962C8B-B14F-4D97-AF65-F5344CB8AC3E}">
        <p14:creationId xmlns:p14="http://schemas.microsoft.com/office/powerpoint/2010/main" val="239964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Decoding Cheap Talk</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437772" y="1825625"/>
            <a:ext cx="10916028" cy="3874135"/>
          </a:xfrm>
          <a:prstGeom prst="rect">
            <a:avLst/>
          </a:prstGeom>
        </p:spPr>
      </p:pic>
    </p:spTree>
    <p:extLst>
      <p:ext uri="{BB962C8B-B14F-4D97-AF65-F5344CB8AC3E}">
        <p14:creationId xmlns:p14="http://schemas.microsoft.com/office/powerpoint/2010/main" val="465854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Ideas</a:t>
            </a:r>
            <a:endParaRPr lang="en-GB" dirty="0"/>
          </a:p>
        </p:txBody>
      </p:sp>
      <p:sp>
        <p:nvSpPr>
          <p:cNvPr id="3" name="Content Placeholder 2"/>
          <p:cNvSpPr>
            <a:spLocks noGrp="1"/>
          </p:cNvSpPr>
          <p:nvPr>
            <p:ph idx="1"/>
          </p:nvPr>
        </p:nvSpPr>
        <p:spPr/>
        <p:txBody>
          <a:bodyPr/>
          <a:lstStyle/>
          <a:p>
            <a:r>
              <a:rPr lang="en-GB" dirty="0" smtClean="0"/>
              <a:t>equilibrium: </a:t>
            </a:r>
          </a:p>
          <a:p>
            <a:pPr lvl="1"/>
            <a:r>
              <a:rPr lang="en-GB" dirty="0" smtClean="0"/>
              <a:t>if responder outside is $X, then offer $</a:t>
            </a:r>
            <a:r>
              <a:rPr lang="en-GB" dirty="0" err="1" smtClean="0"/>
              <a:t>X+e</a:t>
            </a:r>
            <a:endParaRPr lang="en-GB" dirty="0" smtClean="0"/>
          </a:p>
          <a:p>
            <a:pPr lvl="1"/>
            <a:r>
              <a:rPr lang="en-GB" dirty="0" smtClean="0"/>
              <a:t>if you don’t know: then min(pie/2,$8)</a:t>
            </a:r>
          </a:p>
          <a:p>
            <a:r>
              <a:rPr lang="en-GB" dirty="0" smtClean="0"/>
              <a:t>cheap talk:</a:t>
            </a:r>
          </a:p>
          <a:p>
            <a:pPr lvl="1"/>
            <a:r>
              <a:rPr lang="en-GB" dirty="0" smtClean="0"/>
              <a:t>about private information (‘pie is miserably small’)</a:t>
            </a:r>
          </a:p>
          <a:p>
            <a:pPr lvl="1"/>
            <a:r>
              <a:rPr lang="en-GB" dirty="0" smtClean="0"/>
              <a:t>about preferences (‘I’m going to be upset if you’re mean’)</a:t>
            </a:r>
          </a:p>
          <a:p>
            <a:pPr lvl="1"/>
            <a:r>
              <a:rPr lang="en-GB" dirty="0" smtClean="0"/>
              <a:t>but anchoring; penance</a:t>
            </a:r>
          </a:p>
          <a:p>
            <a:pPr lvl="1"/>
            <a:endParaRPr lang="en-GB" dirty="0"/>
          </a:p>
        </p:txBody>
      </p:sp>
    </p:spTree>
    <p:extLst>
      <p:ext uri="{BB962C8B-B14F-4D97-AF65-F5344CB8AC3E}">
        <p14:creationId xmlns:p14="http://schemas.microsoft.com/office/powerpoint/2010/main" val="2376525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Hypotheses</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93565" y="1477328"/>
            <a:ext cx="7823821" cy="2111692"/>
          </a:xfrm>
          <a:prstGeom prst="rect">
            <a:avLst/>
          </a:prstGeom>
        </p:spPr>
      </p:pic>
      <p:pic>
        <p:nvPicPr>
          <p:cNvPr id="5" name="Picture 4"/>
          <p:cNvPicPr>
            <a:picLocks noChangeAspect="1"/>
          </p:cNvPicPr>
          <p:nvPr/>
        </p:nvPicPr>
        <p:blipFill>
          <a:blip r:embed="rId3"/>
          <a:stretch>
            <a:fillRect/>
          </a:stretch>
        </p:blipFill>
        <p:spPr>
          <a:xfrm>
            <a:off x="893565" y="3902234"/>
            <a:ext cx="7862589" cy="2856706"/>
          </a:xfrm>
          <a:prstGeom prst="rect">
            <a:avLst/>
          </a:prstGeom>
        </p:spPr>
      </p:pic>
    </p:spTree>
    <p:extLst>
      <p:ext uri="{BB962C8B-B14F-4D97-AF65-F5344CB8AC3E}">
        <p14:creationId xmlns:p14="http://schemas.microsoft.com/office/powerpoint/2010/main" val="335406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Results</a:t>
            </a:r>
            <a:endParaRPr lang="en-GB" dirty="0"/>
          </a:p>
        </p:txBody>
      </p:sp>
      <p:sp>
        <p:nvSpPr>
          <p:cNvPr id="3" name="Content Placeholder 2"/>
          <p:cNvSpPr>
            <a:spLocks noGrp="1"/>
          </p:cNvSpPr>
          <p:nvPr>
            <p:ph idx="1"/>
          </p:nvPr>
        </p:nvSpPr>
        <p:spPr>
          <a:xfrm>
            <a:off x="759313" y="2724261"/>
            <a:ext cx="10515600" cy="2763203"/>
          </a:xfrm>
        </p:spPr>
        <p:txBody>
          <a:bodyPr/>
          <a:lstStyle/>
          <a:p>
            <a:r>
              <a:rPr lang="en-GB" dirty="0" smtClean="0"/>
              <a:t>for $</a:t>
            </a:r>
            <a:r>
              <a:rPr lang="en-GB" dirty="0" smtClean="0"/>
              <a:t> 27, 47 , 25, </a:t>
            </a:r>
            <a:r>
              <a:rPr lang="en-GB" dirty="0" smtClean="0"/>
              <a:t>13 -&gt; $</a:t>
            </a:r>
            <a:r>
              <a:rPr lang="en-GB" dirty="0" smtClean="0"/>
              <a:t> 11.22, 19.04, 13.04, </a:t>
            </a:r>
            <a:r>
              <a:rPr lang="en-GB" dirty="0" smtClean="0"/>
              <a:t>6.54</a:t>
            </a:r>
          </a:p>
          <a:p>
            <a:r>
              <a:rPr lang="en-GB" dirty="0" smtClean="0"/>
              <a:t>{1,2}: unknown pie: $14.71; known pie: $16.00</a:t>
            </a:r>
          </a:p>
          <a:p>
            <a:r>
              <a:rPr lang="en-GB" dirty="0" smtClean="0"/>
              <a:t>{1,2}: unknown option: $15.44; known option: $14.50</a:t>
            </a:r>
          </a:p>
          <a:p>
            <a:endParaRPr lang="en-GB" dirty="0"/>
          </a:p>
        </p:txBody>
      </p:sp>
      <p:pic>
        <p:nvPicPr>
          <p:cNvPr id="4" name="Picture 3"/>
          <p:cNvPicPr>
            <a:picLocks noChangeAspect="1"/>
          </p:cNvPicPr>
          <p:nvPr/>
        </p:nvPicPr>
        <p:blipFill rotWithShape="1">
          <a:blip r:embed="rId2"/>
          <a:srcRect t="8934"/>
          <a:stretch/>
        </p:blipFill>
        <p:spPr>
          <a:xfrm>
            <a:off x="4560264" y="38100"/>
            <a:ext cx="7509816" cy="2617025"/>
          </a:xfrm>
          <a:prstGeom prst="rect">
            <a:avLst/>
          </a:prstGeom>
        </p:spPr>
      </p:pic>
      <p:pic>
        <p:nvPicPr>
          <p:cNvPr id="5" name="Picture 4"/>
          <p:cNvPicPr>
            <a:picLocks noChangeAspect="1"/>
          </p:cNvPicPr>
          <p:nvPr/>
        </p:nvPicPr>
        <p:blipFill>
          <a:blip r:embed="rId3"/>
          <a:stretch>
            <a:fillRect/>
          </a:stretch>
        </p:blipFill>
        <p:spPr>
          <a:xfrm>
            <a:off x="838200" y="4300680"/>
            <a:ext cx="8877300" cy="2139904"/>
          </a:xfrm>
          <a:prstGeom prst="rect">
            <a:avLst/>
          </a:prstGeom>
        </p:spPr>
      </p:pic>
    </p:spTree>
    <p:extLst>
      <p:ext uri="{BB962C8B-B14F-4D97-AF65-F5344CB8AC3E}">
        <p14:creationId xmlns:p14="http://schemas.microsoft.com/office/powerpoint/2010/main" val="167901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 Regression to test the Hypotheses</a:t>
            </a:r>
            <a:endParaRPr lang="en-GB" dirty="0"/>
          </a:p>
        </p:txBody>
      </p:sp>
      <p:sp>
        <p:nvSpPr>
          <p:cNvPr id="3" name="Content Placeholder 2"/>
          <p:cNvSpPr>
            <a:spLocks noGrp="1"/>
          </p:cNvSpPr>
          <p:nvPr>
            <p:ph idx="1"/>
          </p:nvPr>
        </p:nvSpPr>
        <p:spPr>
          <a:xfrm>
            <a:off x="838200" y="4221479"/>
            <a:ext cx="10515600" cy="1955483"/>
          </a:xfrm>
        </p:spPr>
        <p:txBody>
          <a:bodyPr>
            <a:normAutofit fontScale="92500"/>
          </a:bodyPr>
          <a:lstStyle/>
          <a:p>
            <a:r>
              <a:rPr lang="en-GB" dirty="0" smtClean="0"/>
              <a:t>H1: responder lies increase their offers</a:t>
            </a:r>
          </a:p>
          <a:p>
            <a:r>
              <a:rPr lang="en-GB" dirty="0" smtClean="0"/>
              <a:t>H2: responder threats marginally increase their offers; decrease acceptance</a:t>
            </a:r>
          </a:p>
          <a:p>
            <a:r>
              <a:rPr lang="en-GB" dirty="0" smtClean="0"/>
              <a:t>H3: proposer lies associated with lower offers; and no change in accept</a:t>
            </a:r>
            <a:endParaRPr lang="en-GB" dirty="0"/>
          </a:p>
        </p:txBody>
      </p:sp>
      <p:pic>
        <p:nvPicPr>
          <p:cNvPr id="4" name="Picture 3"/>
          <p:cNvPicPr>
            <a:picLocks noChangeAspect="1"/>
          </p:cNvPicPr>
          <p:nvPr/>
        </p:nvPicPr>
        <p:blipFill>
          <a:blip r:embed="rId2"/>
          <a:stretch>
            <a:fillRect/>
          </a:stretch>
        </p:blipFill>
        <p:spPr>
          <a:xfrm>
            <a:off x="838199" y="1477328"/>
            <a:ext cx="5501338" cy="2637472"/>
          </a:xfrm>
          <a:prstGeom prst="rect">
            <a:avLst/>
          </a:prstGeom>
        </p:spPr>
      </p:pic>
      <p:pic>
        <p:nvPicPr>
          <p:cNvPr id="5" name="Picture 4"/>
          <p:cNvPicPr>
            <a:picLocks noChangeAspect="1"/>
          </p:cNvPicPr>
          <p:nvPr/>
        </p:nvPicPr>
        <p:blipFill>
          <a:blip r:embed="rId3"/>
          <a:stretch>
            <a:fillRect/>
          </a:stretch>
        </p:blipFill>
        <p:spPr>
          <a:xfrm>
            <a:off x="6339537" y="1911917"/>
            <a:ext cx="1112783" cy="724603"/>
          </a:xfrm>
          <a:prstGeom prst="rect">
            <a:avLst/>
          </a:prstGeom>
        </p:spPr>
      </p:pic>
    </p:spTree>
    <p:extLst>
      <p:ext uri="{BB962C8B-B14F-4D97-AF65-F5344CB8AC3E}">
        <p14:creationId xmlns:p14="http://schemas.microsoft.com/office/powerpoint/2010/main" val="1539194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586</Words>
  <Application>Microsoft Office PowerPoint</Application>
  <PresentationFormat>Widescreen</PresentationFormat>
  <Paragraphs>52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Cheap talk in bargaining experiments: lying and threats in ultimatum games</vt:lpstr>
      <vt:lpstr>Cheap Talk: Farrell &amp; Gibbons (1989)</vt:lpstr>
      <vt:lpstr>Ultimatum Game with Outside Options</vt:lpstr>
      <vt:lpstr>Complex Design</vt:lpstr>
      <vt:lpstr>Decoding Cheap Talk</vt:lpstr>
      <vt:lpstr>Ideas</vt:lpstr>
      <vt:lpstr>Hypotheses</vt:lpstr>
      <vt:lpstr>Results</vt:lpstr>
      <vt:lpstr>Use Regression to test the Hypotheses</vt:lpstr>
      <vt:lpstr>Reputation</vt:lpstr>
      <vt:lpstr>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Cheap talk in bargaining experiments: lying and threats in ultimatum games</dc:title>
  <dc:creator>dayan</dc:creator>
  <cp:lastModifiedBy>dayan</cp:lastModifiedBy>
  <cp:revision>9</cp:revision>
  <dcterms:created xsi:type="dcterms:W3CDTF">2015-05-08T04:58:13Z</dcterms:created>
  <dcterms:modified xsi:type="dcterms:W3CDTF">2015-05-08T07:06:08Z</dcterms:modified>
</cp:coreProperties>
</file>