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06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AF262-74D5-4A76-9789-DDC6AEE35EA7}" type="datetimeFigureOut">
              <a:rPr lang="en-GB" smtClean="0"/>
              <a:t>23/05/2013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F2F08-91B7-477A-AA00-CA231C6315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86234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AF262-74D5-4A76-9789-DDC6AEE35EA7}" type="datetimeFigureOut">
              <a:rPr lang="en-GB" smtClean="0"/>
              <a:t>23/05/2013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F2F08-91B7-477A-AA00-CA231C6315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17671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AF262-74D5-4A76-9789-DDC6AEE35EA7}" type="datetimeFigureOut">
              <a:rPr lang="en-GB" smtClean="0"/>
              <a:t>23/05/2013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F2F08-91B7-477A-AA00-CA231C6315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50294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AF262-74D5-4A76-9789-DDC6AEE35EA7}" type="datetimeFigureOut">
              <a:rPr lang="en-GB" smtClean="0"/>
              <a:t>23/05/2013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F2F08-91B7-477A-AA00-CA231C6315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64690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AF262-74D5-4A76-9789-DDC6AEE35EA7}" type="datetimeFigureOut">
              <a:rPr lang="en-GB" smtClean="0"/>
              <a:t>23/05/2013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F2F08-91B7-477A-AA00-CA231C6315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29645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AF262-74D5-4A76-9789-DDC6AEE35EA7}" type="datetimeFigureOut">
              <a:rPr lang="en-GB" smtClean="0"/>
              <a:t>23/05/2013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F2F08-91B7-477A-AA00-CA231C6315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21199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AF262-74D5-4A76-9789-DDC6AEE35EA7}" type="datetimeFigureOut">
              <a:rPr lang="en-GB" smtClean="0"/>
              <a:t>23/05/2013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F2F08-91B7-477A-AA00-CA231C6315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21782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AF262-74D5-4A76-9789-DDC6AEE35EA7}" type="datetimeFigureOut">
              <a:rPr lang="en-GB" smtClean="0"/>
              <a:t>23/05/2013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F2F08-91B7-477A-AA00-CA231C6315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66557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AF262-74D5-4A76-9789-DDC6AEE35EA7}" type="datetimeFigureOut">
              <a:rPr lang="en-GB" smtClean="0"/>
              <a:t>23/05/2013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F2F08-91B7-477A-AA00-CA231C6315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50467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AF262-74D5-4A76-9789-DDC6AEE35EA7}" type="datetimeFigureOut">
              <a:rPr lang="en-GB" smtClean="0"/>
              <a:t>23/05/2013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F2F08-91B7-477A-AA00-CA231C6315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2648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AF262-74D5-4A76-9789-DDC6AEE35EA7}" type="datetimeFigureOut">
              <a:rPr lang="en-GB" smtClean="0"/>
              <a:t>23/05/2013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F2F08-91B7-477A-AA00-CA231C6315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95886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DAF262-74D5-4A76-9789-DDC6AEE35EA7}" type="datetimeFigureOut">
              <a:rPr lang="en-GB" smtClean="0"/>
              <a:t>23/05/2013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3F2F08-91B7-477A-AA00-CA231C6315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62490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844824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Rational Temporal Predictions Can Underlie Apparent Failures to</a:t>
            </a:r>
            <a:br>
              <a:rPr lang="en-GB" dirty="0" smtClean="0"/>
            </a:br>
            <a:r>
              <a:rPr lang="en-GB" dirty="0" smtClean="0"/>
              <a:t>Delay Gratification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3886200"/>
            <a:ext cx="9144000" cy="1752600"/>
          </a:xfrm>
        </p:spPr>
        <p:txBody>
          <a:bodyPr/>
          <a:lstStyle/>
          <a:p>
            <a:r>
              <a:rPr lang="en-GB" dirty="0" smtClean="0"/>
              <a:t>Joseph T. McGuire and Joseph W. </a:t>
            </a:r>
            <a:r>
              <a:rPr lang="en-GB" dirty="0" err="1" smtClean="0"/>
              <a:t>Kable</a:t>
            </a:r>
            <a:endParaRPr lang="en-GB" dirty="0" smtClean="0"/>
          </a:p>
          <a:p>
            <a:r>
              <a:rPr lang="en-GB" dirty="0" smtClean="0"/>
              <a:t>Psychological Review 2013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32287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Marshmallow Test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 smtClean="0"/>
              <a:t>failure to postpone gratification:</a:t>
            </a:r>
          </a:p>
          <a:p>
            <a:pPr lvl="1"/>
            <a:r>
              <a:rPr lang="en-GB" dirty="0" smtClean="0"/>
              <a:t>subjects pursuing a large, long-run, outcome</a:t>
            </a:r>
          </a:p>
          <a:p>
            <a:pPr lvl="1"/>
            <a:r>
              <a:rPr lang="en-GB" dirty="0" smtClean="0"/>
              <a:t>abandon it in favour of a small, short-run alternative</a:t>
            </a:r>
          </a:p>
          <a:p>
            <a:pPr lvl="1"/>
            <a:r>
              <a:rPr lang="en-GB" dirty="0" smtClean="0"/>
              <a:t>that has always been available</a:t>
            </a:r>
          </a:p>
          <a:p>
            <a:r>
              <a:rPr lang="en-GB" dirty="0" smtClean="0"/>
              <a:t>possible explanations:</a:t>
            </a:r>
          </a:p>
          <a:p>
            <a:pPr lvl="1"/>
            <a:r>
              <a:rPr lang="en-GB" dirty="0" smtClean="0"/>
              <a:t>hot/cool; affective/deliberative; </a:t>
            </a:r>
            <a:r>
              <a:rPr lang="en-GB" dirty="0" err="1" smtClean="0"/>
              <a:t>Pavlovian</a:t>
            </a:r>
            <a:r>
              <a:rPr lang="en-GB" dirty="0" smtClean="0"/>
              <a:t>/instrumental</a:t>
            </a:r>
          </a:p>
          <a:p>
            <a:pPr lvl="2"/>
            <a:r>
              <a:rPr lang="en-GB" dirty="0" smtClean="0"/>
              <a:t>but why abandon late?</a:t>
            </a:r>
          </a:p>
          <a:p>
            <a:pPr lvl="1"/>
            <a:r>
              <a:rPr lang="en-GB" dirty="0" smtClean="0"/>
              <a:t>depletion of strength of willpower</a:t>
            </a:r>
          </a:p>
          <a:p>
            <a:pPr lvl="1"/>
            <a:r>
              <a:rPr lang="en-GB" dirty="0" smtClean="0"/>
              <a:t>hyperbolic discounting</a:t>
            </a:r>
          </a:p>
          <a:p>
            <a:pPr lvl="2"/>
            <a:r>
              <a:rPr lang="en-GB" dirty="0" smtClean="0"/>
              <a:t>but small reward always available</a:t>
            </a:r>
          </a:p>
          <a:p>
            <a:endParaRPr lang="en-GB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144" y="5085184"/>
            <a:ext cx="3155950" cy="154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73494" y="2972944"/>
            <a:ext cx="3555594" cy="16081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515384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Instructions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2276872"/>
            <a:ext cx="8229600" cy="4525963"/>
          </a:xfrm>
        </p:spPr>
        <p:txBody>
          <a:bodyPr>
            <a:normAutofit fontScale="92500" lnSpcReduction="20000"/>
          </a:bodyPr>
          <a:lstStyle/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r>
              <a:rPr lang="en-GB" dirty="0" smtClean="0"/>
              <a:t>+ Richard </a:t>
            </a:r>
            <a:r>
              <a:rPr lang="en-GB" dirty="0" err="1" smtClean="0"/>
              <a:t>Gott’s</a:t>
            </a:r>
            <a:r>
              <a:rPr lang="en-GB" dirty="0" smtClean="0"/>
              <a:t> Copernican Principle</a:t>
            </a:r>
            <a:endParaRPr lang="en-GB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1157379"/>
            <a:ext cx="5549200" cy="13046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0016" y="2525532"/>
            <a:ext cx="5184576" cy="31357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229451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Formally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600200"/>
            <a:ext cx="4711965" cy="4525963"/>
          </a:xfrm>
        </p:spPr>
        <p:txBody>
          <a:bodyPr>
            <a:normAutofit lnSpcReduction="10000"/>
          </a:bodyPr>
          <a:lstStyle/>
          <a:p>
            <a:r>
              <a:rPr lang="en-GB" sz="2800" dirty="0" smtClean="0"/>
              <a:t>initial beliefs are cumulative distribution function F(t)</a:t>
            </a:r>
          </a:p>
          <a:p>
            <a:r>
              <a:rPr lang="en-GB" sz="2800" dirty="0" smtClean="0"/>
              <a:t>assume decision-making based on the median of the remaining delay</a:t>
            </a:r>
          </a:p>
          <a:p>
            <a:r>
              <a:rPr lang="en-GB" sz="2800" dirty="0" smtClean="0"/>
              <a:t>should integrate out uncertainty; worry about </a:t>
            </a:r>
            <a:r>
              <a:rPr lang="en-GB" sz="2800" smtClean="0"/>
              <a:t>temporal uncertainty</a:t>
            </a:r>
            <a:endParaRPr lang="en-GB" sz="2800" dirty="0" smtClean="0"/>
          </a:p>
          <a:p>
            <a:r>
              <a:rPr lang="en-GB" sz="2800" dirty="0" smtClean="0"/>
              <a:t>also mixture model</a:t>
            </a:r>
          </a:p>
          <a:p>
            <a:r>
              <a:rPr lang="en-GB" sz="2800" dirty="0" err="1" smtClean="0"/>
              <a:t>Gott</a:t>
            </a:r>
            <a:r>
              <a:rPr lang="en-GB" sz="2800" dirty="0" smtClean="0"/>
              <a:t>: P(t)~1/t</a:t>
            </a:r>
            <a:endParaRPr lang="en-GB" sz="28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75545" y="1916832"/>
            <a:ext cx="4160439" cy="38241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697405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Implying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4048" y="1600200"/>
            <a:ext cx="3682752" cy="4525963"/>
          </a:xfrm>
        </p:spPr>
        <p:txBody>
          <a:bodyPr>
            <a:normAutofit lnSpcReduction="10000"/>
          </a:bodyPr>
          <a:lstStyle/>
          <a:p>
            <a:r>
              <a:rPr lang="en-GB" dirty="0" smtClean="0"/>
              <a:t>exponential discounting (0.95 in A;B)</a:t>
            </a:r>
          </a:p>
          <a:p>
            <a:r>
              <a:rPr lang="en-GB" dirty="0" smtClean="0"/>
              <a:t>small reward 1</a:t>
            </a:r>
          </a:p>
          <a:p>
            <a:r>
              <a:rPr lang="en-GB" dirty="0" smtClean="0"/>
              <a:t>large reward 1.5 in C;D</a:t>
            </a:r>
          </a:p>
          <a:p>
            <a:pPr lvl="1"/>
            <a:r>
              <a:rPr lang="en-GB" dirty="0" smtClean="0">
                <a:solidFill>
                  <a:srgbClr val="FF0000"/>
                </a:solidFill>
              </a:rPr>
              <a:t>temporal beliefs</a:t>
            </a:r>
          </a:p>
          <a:p>
            <a:pPr lvl="1"/>
            <a:r>
              <a:rPr lang="en-GB" dirty="0" smtClean="0">
                <a:solidFill>
                  <a:srgbClr val="FF0000"/>
                </a:solidFill>
              </a:rPr>
              <a:t>discount factor</a:t>
            </a:r>
          </a:p>
          <a:p>
            <a:pPr lvl="1"/>
            <a:r>
              <a:rPr lang="en-GB" dirty="0" smtClean="0">
                <a:solidFill>
                  <a:srgbClr val="FF0000"/>
                </a:solidFill>
              </a:rPr>
              <a:t>reward size</a:t>
            </a:r>
          </a:p>
          <a:p>
            <a:endParaRPr lang="en-GB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992" y="1736268"/>
            <a:ext cx="4752528" cy="39707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47689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Heavy-Tailed Beliefs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email replies (</a:t>
            </a:r>
            <a:r>
              <a:rPr lang="en-GB" dirty="0" err="1" smtClean="0"/>
              <a:t>Barabasi</a:t>
            </a:r>
            <a:r>
              <a:rPr lang="en-GB" dirty="0" smtClean="0"/>
              <a:t>)</a:t>
            </a:r>
          </a:p>
          <a:p>
            <a:r>
              <a:rPr lang="en-GB" dirty="0" smtClean="0"/>
              <a:t>successive mentions of a name in a newspaper (Anderson)</a:t>
            </a:r>
          </a:p>
          <a:p>
            <a:r>
              <a:rPr lang="en-GB" dirty="0" smtClean="0"/>
              <a:t>hospital admission and discharge (Harrison)</a:t>
            </a:r>
          </a:p>
          <a:p>
            <a:r>
              <a:rPr lang="en-GB" dirty="0" smtClean="0"/>
              <a:t>phone call (Griffiths &amp; </a:t>
            </a:r>
            <a:r>
              <a:rPr lang="en-GB" dirty="0" err="1" smtClean="0"/>
              <a:t>Tenenbaum</a:t>
            </a:r>
            <a:r>
              <a:rPr lang="en-GB" dirty="0" smtClean="0"/>
              <a:t>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15784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How Long Left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given time elapsed, how much longer</a:t>
            </a:r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r>
              <a:rPr lang="en-GB" dirty="0" smtClean="0"/>
              <a:t>given no discernible progress, how much longer</a:t>
            </a:r>
            <a:endParaRPr lang="en-GB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83192" y="2336303"/>
            <a:ext cx="3717000" cy="16962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75175" y="4725144"/>
            <a:ext cx="4619849" cy="19442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582336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Marshmallows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simplifications:</a:t>
            </a:r>
          </a:p>
          <a:p>
            <a:endParaRPr lang="en-GB" dirty="0"/>
          </a:p>
          <a:p>
            <a:r>
              <a:rPr lang="en-GB" dirty="0" smtClean="0"/>
              <a:t>thus:</a:t>
            </a:r>
          </a:p>
          <a:p>
            <a:endParaRPr lang="en-GB" dirty="0"/>
          </a:p>
          <a:p>
            <a:r>
              <a:rPr lang="en-GB" dirty="0" smtClean="0"/>
              <a:t>Gaussian prior over m doesn’t work</a:t>
            </a:r>
          </a:p>
          <a:p>
            <a:r>
              <a:rPr lang="en-GB" dirty="0" smtClean="0"/>
              <a:t>Gaussian prior over inverse logistic D does</a:t>
            </a:r>
          </a:p>
          <a:p>
            <a:endParaRPr lang="en-GB" dirty="0"/>
          </a:p>
          <a:p>
            <a:endParaRPr lang="en-GB" dirty="0" smtClean="0"/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36916" y="1340768"/>
            <a:ext cx="3764308" cy="17025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2041491"/>
            <a:ext cx="2948501" cy="9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792" y="2852936"/>
            <a:ext cx="2537123" cy="1245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9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0326" y="5085184"/>
            <a:ext cx="5608744" cy="16561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76207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Discussion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/>
              <a:t>calibrating persistence</a:t>
            </a:r>
          </a:p>
          <a:p>
            <a:pPr lvl="1"/>
            <a:r>
              <a:rPr lang="en-GB" dirty="0" smtClean="0"/>
              <a:t>‘unrequited love’ (</a:t>
            </a:r>
            <a:r>
              <a:rPr lang="en-GB" dirty="0" err="1" smtClean="0"/>
              <a:t>Baumeister</a:t>
            </a:r>
            <a:r>
              <a:rPr lang="en-GB" dirty="0" smtClean="0"/>
              <a:t>)</a:t>
            </a:r>
          </a:p>
          <a:p>
            <a:r>
              <a:rPr lang="en-GB" dirty="0" smtClean="0"/>
              <a:t>manipulate prior by experience (McGuire)</a:t>
            </a:r>
          </a:p>
          <a:p>
            <a:pPr lvl="1"/>
            <a:r>
              <a:rPr lang="en-GB" dirty="0" smtClean="0"/>
              <a:t>plus poor test/retest </a:t>
            </a:r>
            <a:r>
              <a:rPr lang="en-GB" dirty="0" err="1" smtClean="0"/>
              <a:t>reliabilty</a:t>
            </a:r>
            <a:r>
              <a:rPr lang="en-GB" dirty="0" smtClean="0"/>
              <a:t> in </a:t>
            </a:r>
            <a:r>
              <a:rPr lang="en-GB" dirty="0" err="1" smtClean="0"/>
              <a:t>Mischel</a:t>
            </a:r>
            <a:endParaRPr lang="en-GB" dirty="0" smtClean="0"/>
          </a:p>
          <a:p>
            <a:r>
              <a:rPr lang="en-GB" dirty="0" smtClean="0"/>
              <a:t>distraction changes subjective time?</a:t>
            </a:r>
          </a:p>
          <a:p>
            <a:r>
              <a:rPr lang="en-GB" dirty="0" smtClean="0"/>
              <a:t>PhDs: willpower </a:t>
            </a:r>
            <a:r>
              <a:rPr lang="en-GB" dirty="0" err="1" smtClean="0"/>
              <a:t>vs</a:t>
            </a:r>
            <a:r>
              <a:rPr lang="en-GB" dirty="0" smtClean="0"/>
              <a:t> stable discounting</a:t>
            </a:r>
          </a:p>
          <a:p>
            <a:r>
              <a:rPr lang="en-GB" dirty="0" smtClean="0"/>
              <a:t>risk of non-arrival quite similar</a:t>
            </a:r>
          </a:p>
          <a:p>
            <a:r>
              <a:rPr lang="en-GB" dirty="0" smtClean="0"/>
              <a:t>estimation of cost/unit time</a:t>
            </a:r>
          </a:p>
          <a:p>
            <a:r>
              <a:rPr lang="en-GB" dirty="0" smtClean="0"/>
              <a:t>no account of binding (Ulysses and the sirens)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578794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141</TotalTime>
  <Words>262</Words>
  <Application>Microsoft Office PowerPoint</Application>
  <PresentationFormat>On-screen Show (4:3)</PresentationFormat>
  <Paragraphs>66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Rational Temporal Predictions Can Underlie Apparent Failures to Delay Gratification</vt:lpstr>
      <vt:lpstr>The Marshmallow Test</vt:lpstr>
      <vt:lpstr>The Instructions</vt:lpstr>
      <vt:lpstr>Formally</vt:lpstr>
      <vt:lpstr>Implying</vt:lpstr>
      <vt:lpstr>Heavy-Tailed Beliefs</vt:lpstr>
      <vt:lpstr>How Long Left</vt:lpstr>
      <vt:lpstr>Marshmallows</vt:lpstr>
      <vt:lpstr>Discussion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Rational Temporal Predictions Can Underlie Apparent Failures to Delay Gratification</dc:title>
  <dc:creator>Peter</dc:creator>
  <cp:lastModifiedBy>Peter</cp:lastModifiedBy>
  <cp:revision>8</cp:revision>
  <dcterms:created xsi:type="dcterms:W3CDTF">2013-05-23T04:21:08Z</dcterms:created>
  <dcterms:modified xsi:type="dcterms:W3CDTF">2013-05-23T06:43:04Z</dcterms:modified>
</cp:coreProperties>
</file>