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2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6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6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1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65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4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8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F262-74D5-4A76-9789-DDC6AEE35EA7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2F08-91B7-477A-AA00-CA231C631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4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Rational Temporal Predictions Can Underlie Apparent Failures to</a:t>
            </a:r>
            <a:br>
              <a:rPr lang="en-GB" dirty="0" smtClean="0"/>
            </a:br>
            <a:r>
              <a:rPr lang="en-GB" dirty="0" smtClean="0"/>
              <a:t>Delay Gratification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GB" dirty="0" smtClean="0"/>
              <a:t>Joseph T. McGuire and Joseph W. </a:t>
            </a:r>
            <a:r>
              <a:rPr lang="en-GB" dirty="0" err="1" smtClean="0"/>
              <a:t>Kable</a:t>
            </a:r>
            <a:endParaRPr lang="en-GB" dirty="0" smtClean="0"/>
          </a:p>
          <a:p>
            <a:r>
              <a:rPr lang="en-GB" dirty="0" smtClean="0"/>
              <a:t>Psychological Review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2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Marshmallow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failure to postpone gratification:</a:t>
            </a:r>
          </a:p>
          <a:p>
            <a:pPr lvl="1"/>
            <a:r>
              <a:rPr lang="en-GB" dirty="0" smtClean="0"/>
              <a:t>subjects pursuing a large, long-run, outcome</a:t>
            </a:r>
          </a:p>
          <a:p>
            <a:pPr lvl="1"/>
            <a:r>
              <a:rPr lang="en-GB" dirty="0" smtClean="0"/>
              <a:t>abandon it in favour of a small, short-run alternative</a:t>
            </a:r>
          </a:p>
          <a:p>
            <a:pPr lvl="1"/>
            <a:r>
              <a:rPr lang="en-GB" dirty="0" smtClean="0"/>
              <a:t>that has always been available</a:t>
            </a:r>
          </a:p>
          <a:p>
            <a:r>
              <a:rPr lang="en-GB" dirty="0" smtClean="0"/>
              <a:t>possible explanations:</a:t>
            </a:r>
          </a:p>
          <a:p>
            <a:pPr lvl="1"/>
            <a:r>
              <a:rPr lang="en-GB" dirty="0" smtClean="0"/>
              <a:t>hot/cool; affective/deliberative; </a:t>
            </a:r>
            <a:r>
              <a:rPr lang="en-GB" dirty="0" err="1" smtClean="0"/>
              <a:t>Pavlovian</a:t>
            </a:r>
            <a:r>
              <a:rPr lang="en-GB" dirty="0" smtClean="0"/>
              <a:t>/instrumental</a:t>
            </a:r>
          </a:p>
          <a:p>
            <a:pPr lvl="2"/>
            <a:r>
              <a:rPr lang="en-GB" dirty="0" smtClean="0"/>
              <a:t>but why abandon late?</a:t>
            </a:r>
          </a:p>
          <a:p>
            <a:pPr lvl="1"/>
            <a:r>
              <a:rPr lang="en-GB" dirty="0" smtClean="0"/>
              <a:t>depletion of strength of willpower</a:t>
            </a:r>
          </a:p>
          <a:p>
            <a:pPr lvl="1"/>
            <a:r>
              <a:rPr lang="en-GB" dirty="0" smtClean="0"/>
              <a:t>hyperbolic discounting</a:t>
            </a:r>
          </a:p>
          <a:p>
            <a:pPr lvl="2"/>
            <a:r>
              <a:rPr lang="en-GB" dirty="0" smtClean="0"/>
              <a:t>but small reward always available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85184"/>
            <a:ext cx="315595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94" y="2972944"/>
            <a:ext cx="3555594" cy="160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5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+ Richard </a:t>
            </a:r>
            <a:r>
              <a:rPr lang="en-GB" dirty="0" err="1" smtClean="0"/>
              <a:t>Gott’s</a:t>
            </a:r>
            <a:r>
              <a:rPr lang="en-GB" dirty="0" smtClean="0"/>
              <a:t> Copernican Principle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57379"/>
            <a:ext cx="5549200" cy="130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16" y="2525532"/>
            <a:ext cx="5184576" cy="313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94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711965" cy="452596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initial beliefs are cumulative distribution function F(t)</a:t>
            </a:r>
          </a:p>
          <a:p>
            <a:r>
              <a:rPr lang="en-GB" sz="2800" dirty="0" smtClean="0"/>
              <a:t>assume decision-making based on the median of the remaining delay</a:t>
            </a:r>
          </a:p>
          <a:p>
            <a:r>
              <a:rPr lang="en-GB" sz="2800" dirty="0" smtClean="0"/>
              <a:t>should integrate out uncertainty; worry about </a:t>
            </a:r>
            <a:r>
              <a:rPr lang="en-GB" sz="2800" smtClean="0"/>
              <a:t>temporal uncertainty</a:t>
            </a:r>
            <a:endParaRPr lang="en-GB" sz="2800" dirty="0" smtClean="0"/>
          </a:p>
          <a:p>
            <a:r>
              <a:rPr lang="en-GB" sz="2800" dirty="0" smtClean="0"/>
              <a:t>also mixture model</a:t>
            </a:r>
          </a:p>
          <a:p>
            <a:r>
              <a:rPr lang="en-GB" sz="2800" dirty="0" err="1" smtClean="0"/>
              <a:t>Gott</a:t>
            </a:r>
            <a:r>
              <a:rPr lang="en-GB" sz="2800" dirty="0" smtClean="0"/>
              <a:t>: P(t)~1/t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545" y="1916832"/>
            <a:ext cx="4160439" cy="38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7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600200"/>
            <a:ext cx="368275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exponential discounting (0.95 in A;B)</a:t>
            </a:r>
          </a:p>
          <a:p>
            <a:r>
              <a:rPr lang="en-GB" dirty="0" smtClean="0"/>
              <a:t>small reward 1</a:t>
            </a:r>
          </a:p>
          <a:p>
            <a:r>
              <a:rPr lang="en-GB" dirty="0" smtClean="0"/>
              <a:t>large reward 1.5 in C;D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temporal beliefs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discount factor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reward size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2" y="1736268"/>
            <a:ext cx="4752528" cy="397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6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Heavy-Tailed Beliefs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email replies (</a:t>
            </a:r>
            <a:r>
              <a:rPr lang="en-GB" dirty="0" err="1" smtClean="0"/>
              <a:t>Barabasi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successive mentions of a name in a newspaper (Anderson)</a:t>
            </a:r>
          </a:p>
          <a:p>
            <a:r>
              <a:rPr lang="en-GB" dirty="0" smtClean="0"/>
              <a:t>hospital admission and discharge (Harrison)</a:t>
            </a:r>
          </a:p>
          <a:p>
            <a:r>
              <a:rPr lang="en-GB" dirty="0" smtClean="0"/>
              <a:t>phone call (Griffiths &amp; </a:t>
            </a:r>
            <a:r>
              <a:rPr lang="en-GB" dirty="0" err="1" smtClean="0"/>
              <a:t>Tenenbaum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Long Left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time elapsed, how much longer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given no discernible progress, how much longer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92" y="2336303"/>
            <a:ext cx="3717000" cy="169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175" y="4725144"/>
            <a:ext cx="461984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23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Marshmallows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simplifications:</a:t>
            </a:r>
          </a:p>
          <a:p>
            <a:endParaRPr lang="en-GB" dirty="0"/>
          </a:p>
          <a:p>
            <a:r>
              <a:rPr lang="en-GB" dirty="0" smtClean="0"/>
              <a:t>thus:</a:t>
            </a:r>
          </a:p>
          <a:p>
            <a:endParaRPr lang="en-GB" dirty="0"/>
          </a:p>
          <a:p>
            <a:r>
              <a:rPr lang="en-GB" dirty="0" smtClean="0"/>
              <a:t>Gaussian prior over m doesn’t work</a:t>
            </a:r>
          </a:p>
          <a:p>
            <a:r>
              <a:rPr lang="en-GB" dirty="0" smtClean="0"/>
              <a:t>Gaussian prior over inverse logistic D does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16" y="1340768"/>
            <a:ext cx="3764308" cy="170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41491"/>
            <a:ext cx="2948501" cy="9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2537123" cy="124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26" y="5085184"/>
            <a:ext cx="560874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2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calibrating persistence</a:t>
            </a:r>
          </a:p>
          <a:p>
            <a:pPr lvl="1"/>
            <a:r>
              <a:rPr lang="en-GB" dirty="0" smtClean="0"/>
              <a:t>‘unrequited love’ (</a:t>
            </a:r>
            <a:r>
              <a:rPr lang="en-GB" dirty="0" err="1" smtClean="0"/>
              <a:t>Baumeister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manipulate prior by experience (McGuire)</a:t>
            </a:r>
          </a:p>
          <a:p>
            <a:pPr lvl="1"/>
            <a:r>
              <a:rPr lang="en-GB" dirty="0" smtClean="0"/>
              <a:t>plus poor test/retest </a:t>
            </a:r>
            <a:r>
              <a:rPr lang="en-GB" dirty="0" err="1" smtClean="0"/>
              <a:t>reliabilty</a:t>
            </a:r>
            <a:r>
              <a:rPr lang="en-GB" dirty="0" smtClean="0"/>
              <a:t> in </a:t>
            </a:r>
            <a:r>
              <a:rPr lang="en-GB" dirty="0" err="1" smtClean="0"/>
              <a:t>Mischel</a:t>
            </a:r>
            <a:endParaRPr lang="en-GB" dirty="0" smtClean="0"/>
          </a:p>
          <a:p>
            <a:r>
              <a:rPr lang="en-GB" dirty="0" smtClean="0"/>
              <a:t>distraction changes subjective time?</a:t>
            </a:r>
          </a:p>
          <a:p>
            <a:r>
              <a:rPr lang="en-GB" dirty="0" smtClean="0"/>
              <a:t>PhDs: willpower </a:t>
            </a:r>
            <a:r>
              <a:rPr lang="en-GB" dirty="0" err="1" smtClean="0"/>
              <a:t>vs</a:t>
            </a:r>
            <a:r>
              <a:rPr lang="en-GB" dirty="0" smtClean="0"/>
              <a:t> stable discounting</a:t>
            </a:r>
          </a:p>
          <a:p>
            <a:r>
              <a:rPr lang="en-GB" dirty="0" smtClean="0"/>
              <a:t>risk of non-arrival quite similar</a:t>
            </a:r>
          </a:p>
          <a:p>
            <a:r>
              <a:rPr lang="en-GB" dirty="0" smtClean="0"/>
              <a:t>estimation of cost/unit time</a:t>
            </a:r>
          </a:p>
          <a:p>
            <a:r>
              <a:rPr lang="en-GB" dirty="0" smtClean="0"/>
              <a:t>no account of binding (Ulysses and the sirens)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8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Rational Temporal Predictions Can Underlie Apparent Failures to Delay Gratification</vt:lpstr>
      <vt:lpstr>The Marshmallow Test</vt:lpstr>
      <vt:lpstr>The Instructions</vt:lpstr>
      <vt:lpstr>Formally</vt:lpstr>
      <vt:lpstr>Implying</vt:lpstr>
      <vt:lpstr>Heavy-Tailed Beliefs</vt:lpstr>
      <vt:lpstr>How Long Left</vt:lpstr>
      <vt:lpstr>Marshmallows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Temporal Predictions Can Underlie Apparent Failures to Delay Gratification</dc:title>
  <dc:creator>Peter</dc:creator>
  <cp:lastModifiedBy>Peter</cp:lastModifiedBy>
  <cp:revision>8</cp:revision>
  <dcterms:created xsi:type="dcterms:W3CDTF">2013-05-23T04:21:08Z</dcterms:created>
  <dcterms:modified xsi:type="dcterms:W3CDTF">2013-05-23T06:43:04Z</dcterms:modified>
</cp:coreProperties>
</file>