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1464" r:id="rId2"/>
    <p:sldId id="2687" r:id="rId3"/>
    <p:sldId id="2744" r:id="rId4"/>
    <p:sldId id="2732" r:id="rId5"/>
    <p:sldId id="2746" r:id="rId6"/>
    <p:sldId id="2747" r:id="rId7"/>
    <p:sldId id="2748" r:id="rId8"/>
    <p:sldId id="2749" r:id="rId9"/>
    <p:sldId id="2750" r:id="rId10"/>
    <p:sldId id="2751" r:id="rId11"/>
    <p:sldId id="2752" r:id="rId12"/>
    <p:sldId id="2745" r:id="rId13"/>
    <p:sldId id="2753" r:id="rId14"/>
    <p:sldId id="2733" r:id="rId15"/>
    <p:sldId id="2696" r:id="rId16"/>
    <p:sldId id="2697" r:id="rId17"/>
    <p:sldId id="2698" r:id="rId18"/>
    <p:sldId id="2734" r:id="rId19"/>
    <p:sldId id="2735" r:id="rId20"/>
    <p:sldId id="2756" r:id="rId21"/>
    <p:sldId id="2755" r:id="rId22"/>
    <p:sldId id="2765" r:id="rId23"/>
    <p:sldId id="2757" r:id="rId24"/>
    <p:sldId id="2761" r:id="rId25"/>
    <p:sldId id="2762" r:id="rId26"/>
    <p:sldId id="2759" r:id="rId27"/>
    <p:sldId id="2763" r:id="rId28"/>
    <p:sldId id="2758" r:id="rId29"/>
    <p:sldId id="2764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CC00"/>
    <a:srgbClr val="FFFF00"/>
    <a:srgbClr val="00FF00"/>
    <a:srgbClr val="FF0000"/>
    <a:srgbClr val="00FFFF"/>
    <a:srgbClr val="66FFFF"/>
    <a:srgbClr val="9966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259" autoAdjust="0"/>
    <p:restoredTop sz="99542" autoAdjust="0"/>
  </p:normalViewPr>
  <p:slideViewPr>
    <p:cSldViewPr snapToGrid="0">
      <p:cViewPr varScale="1">
        <p:scale>
          <a:sx n="88" d="100"/>
          <a:sy n="88" d="100"/>
        </p:scale>
        <p:origin x="-1890" y="-96"/>
      </p:cViewPr>
      <p:guideLst>
        <p:guide orient="horz"/>
        <p:guide pos="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22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8CA75E1-E0E3-4265-A627-601F09092317}" type="datetimeFigureOut">
              <a:rPr lang="en-US"/>
              <a:pPr>
                <a:defRPr/>
              </a:pPr>
              <a:t>9/16/2013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B1118F5-5BCF-4646-9071-CD1A81A392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9470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609D480-DA36-4765-9C3C-9EFC6D890E66}" type="slidenum">
              <a:rPr lang="en-GB" smtClean="0"/>
              <a:pPr>
                <a:defRPr/>
              </a:pPr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9906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9906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9906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1400736" y="914977"/>
            <a:ext cx="4055129" cy="313459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endParaRPr lang="en-GB"/>
          </a:p>
        </p:txBody>
      </p:sp>
      <p:sp>
        <p:nvSpPr>
          <p:cNvPr id="409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46350" y="4352637"/>
            <a:ext cx="4770904" cy="347806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76930" indent="-76930" eaLnBrk="1">
              <a:lnSpc>
                <a:spcPct val="93000"/>
              </a:lnSpc>
              <a:spcBef>
                <a:spcPct val="0"/>
              </a:spcBef>
              <a:buSzPct val="45000"/>
              <a:tabLst>
                <a:tab pos="649628" algn="l"/>
                <a:tab pos="1299256" algn="l"/>
                <a:tab pos="1948884" algn="l"/>
                <a:tab pos="2598511" algn="l"/>
                <a:tab pos="3248139" algn="l"/>
                <a:tab pos="3897767" algn="l"/>
                <a:tab pos="4547395" algn="l"/>
              </a:tabLst>
            </a:pPr>
            <a:r>
              <a:rPr lang="en-GB" altLang="en-US">
                <a:latin typeface="Arial" charset="0"/>
                <a:ea typeface="msgothic" charset="0"/>
                <a:cs typeface="msgothic" charset="0"/>
              </a:rPr>
              <a:t>Predictive power of each indicator at time t1 = 12 yr for the value of the same indicator at time t2 = 24 yr for sample PRB80.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9906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8063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9888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2027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2027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202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9906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2027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0476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0476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2027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1400736" y="914977"/>
            <a:ext cx="4055129" cy="313459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endParaRPr lang="en-GB"/>
          </a:p>
        </p:txBody>
      </p:sp>
      <p:sp>
        <p:nvSpPr>
          <p:cNvPr id="409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46350" y="4352637"/>
            <a:ext cx="4770904" cy="347806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76930" indent="-76930" eaLnBrk="1">
              <a:lnSpc>
                <a:spcPct val="93000"/>
              </a:lnSpc>
              <a:spcBef>
                <a:spcPct val="0"/>
              </a:spcBef>
              <a:buSzPct val="45000"/>
              <a:tabLst>
                <a:tab pos="649628" algn="l"/>
                <a:tab pos="1299256" algn="l"/>
                <a:tab pos="1948884" algn="l"/>
                <a:tab pos="2598511" algn="l"/>
                <a:tab pos="3248139" algn="l"/>
                <a:tab pos="3897767" algn="l"/>
                <a:tab pos="4547395" algn="l"/>
              </a:tabLst>
            </a:pPr>
            <a:r>
              <a:rPr lang="en-GB" altLang="en-US" dirty="0">
                <a:latin typeface="Arial" charset="0"/>
                <a:ea typeface="msgothic" charset="0"/>
                <a:cs typeface="msgothic" charset="0"/>
              </a:rPr>
              <a:t>h index vs. time (left scale) and total number of citations (</a:t>
            </a:r>
            <a:r>
              <a:rPr lang="en-GB" altLang="en-US" dirty="0" err="1">
                <a:latin typeface="Arial" charset="0"/>
                <a:ea typeface="msgothic" charset="0"/>
                <a:cs typeface="msgothic" charset="0"/>
              </a:rPr>
              <a:t>Nc</a:t>
            </a:r>
            <a:r>
              <a:rPr lang="en-GB" altLang="en-US" dirty="0">
                <a:latin typeface="Arial" charset="0"/>
                <a:ea typeface="msgothic" charset="0"/>
                <a:cs typeface="msgothic" charset="0"/>
              </a:rPr>
              <a:t>) vs. time (right scale) for E. Witten (theorist) (a) and M. Cardona (experimentalist) (b). The dashed and dash-dotted lines show linear and quadratic fits to the h index and </a:t>
            </a:r>
            <a:r>
              <a:rPr lang="en-GB" altLang="en-US" dirty="0" err="1">
                <a:latin typeface="Arial" charset="0"/>
                <a:ea typeface="msgothic" charset="0"/>
                <a:cs typeface="msgothic" charset="0"/>
              </a:rPr>
              <a:t>Nc</a:t>
            </a:r>
            <a:r>
              <a:rPr lang="en-GB" altLang="en-US" dirty="0">
                <a:latin typeface="Arial" charset="0"/>
                <a:ea typeface="msgothic" charset="0"/>
                <a:cs typeface="msgothic" charset="0"/>
              </a:rPr>
              <a:t>, respectively.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2027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1400736" y="914977"/>
            <a:ext cx="4055129" cy="313459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endParaRPr lang="en-GB"/>
          </a:p>
        </p:txBody>
      </p:sp>
      <p:sp>
        <p:nvSpPr>
          <p:cNvPr id="409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46350" y="4352637"/>
            <a:ext cx="4770904" cy="347806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marL="76930" indent="-76930" eaLnBrk="1">
              <a:lnSpc>
                <a:spcPct val="93000"/>
              </a:lnSpc>
              <a:spcBef>
                <a:spcPct val="0"/>
              </a:spcBef>
              <a:buSzPct val="45000"/>
              <a:tabLst>
                <a:tab pos="649628" algn="l"/>
                <a:tab pos="1299256" algn="l"/>
                <a:tab pos="1948884" algn="l"/>
                <a:tab pos="2598511" algn="l"/>
                <a:tab pos="3248139" algn="l"/>
                <a:tab pos="3897767" algn="l"/>
                <a:tab pos="4547395" algn="l"/>
              </a:tabLst>
            </a:pPr>
            <a:r>
              <a:rPr lang="en-GB" altLang="en-US">
                <a:latin typeface="Arial" charset="0"/>
                <a:ea typeface="msgothic" charset="0"/>
                <a:cs typeface="msgothic" charset="0"/>
              </a:rPr>
              <a:t>Predictive power of each indicator at time t1 = 12 yr for the value of the same indicator at time t2 = 24 yr for sample PRB80.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2027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20270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202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990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990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990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9906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9906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9906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1118F5-5BCF-4646-9071-CD1A81A39253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990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3AB79-1AF6-472D-9667-DEA3E77BD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A68D1-A00F-403B-9D80-9ECAA8AFC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90426-1124-4CBD-8EAB-C91DEE11A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1D143-77AC-4854-B8F6-C84EE3811B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F750F-9C9E-41B1-BDC3-FC6BA4735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5C58B-60B5-4CB3-A9A4-36B8DF500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A280B-4CF4-4E9E-A86D-143A0F9D5D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CC0A6-D595-4C63-AE60-EF9544C33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DC0C2-A8E8-43BE-80D5-245E83A0E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63939-79D4-41F4-BD07-63213CF8B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B6971-3801-4894-9FC2-212F8768A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644334DF-0F1B-4CCB-BBD3-464C3770ED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39485" y="685203"/>
            <a:ext cx="864325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3200" dirty="0" smtClean="0"/>
              <a:t>Predicting h-index</a:t>
            </a:r>
            <a:endParaRPr lang="en-GB" sz="3200" dirty="0">
              <a:solidFill>
                <a:srgbClr val="FF0000"/>
              </a:solidFill>
            </a:endParaRPr>
          </a:p>
          <a:p>
            <a:pPr algn="ctr"/>
            <a:endParaRPr lang="en-GB" sz="3200" dirty="0"/>
          </a:p>
          <a:p>
            <a:pPr algn="ctr"/>
            <a:r>
              <a:rPr lang="en-GB" sz="3200" dirty="0" smtClean="0"/>
              <a:t>Daniel </a:t>
            </a:r>
            <a:r>
              <a:rPr lang="en-GB" sz="3200" dirty="0" err="1" smtClean="0"/>
              <a:t>Acuna</a:t>
            </a:r>
            <a:r>
              <a:rPr lang="en-GB" sz="3200" dirty="0" smtClean="0"/>
              <a:t>, Stefano </a:t>
            </a:r>
            <a:r>
              <a:rPr lang="en-GB" sz="3200" dirty="0" err="1" smtClean="0"/>
              <a:t>Allesinam</a:t>
            </a:r>
            <a:r>
              <a:rPr lang="en-GB" sz="3200" dirty="0" smtClean="0"/>
              <a:t> and</a:t>
            </a:r>
          </a:p>
          <a:p>
            <a:pPr algn="ctr"/>
            <a:r>
              <a:rPr lang="en-GB" sz="3200" dirty="0" smtClean="0"/>
              <a:t> </a:t>
            </a:r>
            <a:r>
              <a:rPr lang="en-GB" sz="3200" dirty="0" err="1"/>
              <a:t>Konrad</a:t>
            </a:r>
            <a:r>
              <a:rPr lang="en-GB" sz="3200" dirty="0"/>
              <a:t> </a:t>
            </a:r>
            <a:r>
              <a:rPr lang="en-GB" sz="3200" dirty="0" err="1" smtClean="0"/>
              <a:t>Kording</a:t>
            </a:r>
            <a:endParaRPr lang="en-GB" sz="3200" dirty="0" smtClean="0"/>
          </a:p>
          <a:p>
            <a:pPr algn="ctr"/>
            <a:endParaRPr lang="en-GB" sz="3200" dirty="0"/>
          </a:p>
          <a:p>
            <a:pPr algn="ctr"/>
            <a:r>
              <a:rPr lang="en-GB" sz="3200" dirty="0"/>
              <a:t> </a:t>
            </a:r>
            <a:r>
              <a:rPr lang="en-GB" sz="3200" i="1" dirty="0" smtClean="0"/>
              <a:t>Nature</a:t>
            </a:r>
            <a:r>
              <a:rPr lang="en-GB" sz="3200" dirty="0" smtClean="0"/>
              <a:t> 489:201–202 </a:t>
            </a:r>
            <a:r>
              <a:rPr lang="en-GB" sz="3200" dirty="0"/>
              <a:t>(13 September 2012)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Tea talk</a:t>
            </a:r>
          </a:p>
          <a:p>
            <a:pPr algn="ctr"/>
            <a:r>
              <a:rPr lang="en-US" sz="3200" dirty="0" smtClean="0"/>
              <a:t>September 13, 2013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6571" y="283029"/>
            <a:ext cx="3494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couple of scenarios.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341196" y="2273452"/>
            <a:ext cx="23136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number of citations</a:t>
            </a:r>
            <a:endParaRPr lang="en-GB" sz="2000" dirty="0"/>
          </a:p>
        </p:txBody>
      </p:sp>
      <p:sp>
        <p:nvSpPr>
          <p:cNvPr id="19" name="Freeform 3"/>
          <p:cNvSpPr>
            <a:spLocks/>
          </p:cNvSpPr>
          <p:nvPr/>
        </p:nvSpPr>
        <p:spPr bwMode="auto">
          <a:xfrm>
            <a:off x="1186433" y="3503919"/>
            <a:ext cx="6194138" cy="50479"/>
          </a:xfrm>
          <a:custGeom>
            <a:avLst/>
            <a:gdLst>
              <a:gd name="T0" fmla="*/ 2294 w 2294"/>
              <a:gd name="T1" fmla="*/ 706 h 706"/>
              <a:gd name="T2" fmla="*/ 1150 w 2294"/>
              <a:gd name="T3" fmla="*/ 0 h 706"/>
              <a:gd name="T4" fmla="*/ 0 w 2294"/>
              <a:gd name="T5" fmla="*/ 706 h 706"/>
              <a:gd name="connsiteX0" fmla="*/ 5013 w 5013"/>
              <a:gd name="connsiteY0" fmla="*/ 0 h 10000"/>
              <a:gd name="connsiteX1" fmla="*/ 0 w 5013"/>
              <a:gd name="connsiteY1" fmla="*/ 10000 h 10000"/>
              <a:gd name="connsiteX0" fmla="*/ 14341 w 14341"/>
              <a:gd name="connsiteY0" fmla="*/ 10513 h 10513"/>
              <a:gd name="connsiteX1" fmla="*/ 0 w 14341"/>
              <a:gd name="connsiteY1" fmla="*/ 0 h 10513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441 w 14441"/>
              <a:gd name="connsiteY0" fmla="*/ 13038 h 13038"/>
              <a:gd name="connsiteX1" fmla="*/ 0 w 14441"/>
              <a:gd name="connsiteY1" fmla="*/ 0 h 13038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5307 w 15307"/>
              <a:gd name="connsiteY0" fmla="*/ 12973 h 12973"/>
              <a:gd name="connsiteX1" fmla="*/ 2070 w 15307"/>
              <a:gd name="connsiteY1" fmla="*/ 4569 h 12973"/>
              <a:gd name="connsiteX2" fmla="*/ 906 w 15307"/>
              <a:gd name="connsiteY2" fmla="*/ 0 h 12973"/>
              <a:gd name="connsiteX0" fmla="*/ 15682 w 15682"/>
              <a:gd name="connsiteY0" fmla="*/ 12973 h 20531"/>
              <a:gd name="connsiteX1" fmla="*/ 1908 w 15682"/>
              <a:gd name="connsiteY1" fmla="*/ 18749 h 20531"/>
              <a:gd name="connsiteX2" fmla="*/ 1281 w 15682"/>
              <a:gd name="connsiteY2" fmla="*/ 0 h 20531"/>
              <a:gd name="connsiteX0" fmla="*/ 14401 w 14401"/>
              <a:gd name="connsiteY0" fmla="*/ 12973 h 20531"/>
              <a:gd name="connsiteX1" fmla="*/ 627 w 14401"/>
              <a:gd name="connsiteY1" fmla="*/ 18749 h 20531"/>
              <a:gd name="connsiteX2" fmla="*/ 0 w 14401"/>
              <a:gd name="connsiteY2" fmla="*/ 0 h 20531"/>
              <a:gd name="connsiteX0" fmla="*/ 14401 w 14401"/>
              <a:gd name="connsiteY0" fmla="*/ 12973 h 20619"/>
              <a:gd name="connsiteX1" fmla="*/ 388 w 14401"/>
              <a:gd name="connsiteY1" fmla="*/ 18846 h 20619"/>
              <a:gd name="connsiteX2" fmla="*/ 0 w 14401"/>
              <a:gd name="connsiteY2" fmla="*/ 0 h 20619"/>
              <a:gd name="connsiteX0" fmla="*/ 14401 w 14401"/>
              <a:gd name="connsiteY0" fmla="*/ 12973 h 18900"/>
              <a:gd name="connsiteX1" fmla="*/ 388 w 14401"/>
              <a:gd name="connsiteY1" fmla="*/ 18846 h 18900"/>
              <a:gd name="connsiteX2" fmla="*/ 0 w 14401"/>
              <a:gd name="connsiteY2" fmla="*/ 0 h 18900"/>
              <a:gd name="connsiteX0" fmla="*/ 14401 w 14401"/>
              <a:gd name="connsiteY0" fmla="*/ 12973 h 18931"/>
              <a:gd name="connsiteX1" fmla="*/ 388 w 14401"/>
              <a:gd name="connsiteY1" fmla="*/ 18846 h 18931"/>
              <a:gd name="connsiteX2" fmla="*/ 0 w 14401"/>
              <a:gd name="connsiteY2" fmla="*/ 0 h 18931"/>
              <a:gd name="connsiteX0" fmla="*/ 13328 w 13328"/>
              <a:gd name="connsiteY0" fmla="*/ 20160 h 20452"/>
              <a:gd name="connsiteX1" fmla="*/ 388 w 13328"/>
              <a:gd name="connsiteY1" fmla="*/ 18846 h 20452"/>
              <a:gd name="connsiteX2" fmla="*/ 0 w 13328"/>
              <a:gd name="connsiteY2" fmla="*/ 0 h 20452"/>
              <a:gd name="connsiteX0" fmla="*/ 13328 w 13328"/>
              <a:gd name="connsiteY0" fmla="*/ 20160 h 20160"/>
              <a:gd name="connsiteX1" fmla="*/ 388 w 13328"/>
              <a:gd name="connsiteY1" fmla="*/ 18846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  <a:gd name="connsiteX0" fmla="*/ 13000 w 13000"/>
              <a:gd name="connsiteY0" fmla="*/ 731 h 731"/>
              <a:gd name="connsiteX1" fmla="*/ 0 w 13000"/>
              <a:gd name="connsiteY1" fmla="*/ 0 h 731"/>
              <a:gd name="connsiteX0" fmla="*/ 10275 w 10275"/>
              <a:gd name="connsiteY0" fmla="*/ 8691 h 8691"/>
              <a:gd name="connsiteX1" fmla="*/ 0 w 10275"/>
              <a:gd name="connsiteY1" fmla="*/ 0 h 8691"/>
              <a:gd name="connsiteX0" fmla="*/ 25401 w 25401"/>
              <a:gd name="connsiteY0" fmla="*/ 6987 h 6987"/>
              <a:gd name="connsiteX1" fmla="*/ 0 w 25401"/>
              <a:gd name="connsiteY1" fmla="*/ 0 h 6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401" h="6987">
                <a:moveTo>
                  <a:pt x="25401" y="6987"/>
                </a:moveTo>
                <a:cubicBezTo>
                  <a:pt x="21563" y="1115"/>
                  <a:pt x="2232" y="2818"/>
                  <a:pt x="0" y="0"/>
                </a:cubicBezTo>
              </a:path>
            </a:pathLst>
          </a:custGeom>
          <a:noFill/>
          <a:ln w="19050" cmpd="sng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 rot="16200000">
            <a:off x="7040146" y="3495207"/>
            <a:ext cx="223453" cy="117466"/>
            <a:chOff x="7072804" y="3473435"/>
            <a:chExt cx="223453" cy="117466"/>
          </a:xfrm>
        </p:grpSpPr>
        <p:sp>
          <p:nvSpPr>
            <p:cNvPr id="23" name="Freeform 22"/>
            <p:cNvSpPr/>
            <p:nvPr/>
          </p:nvSpPr>
          <p:spPr bwMode="auto">
            <a:xfrm>
              <a:off x="7146668" y="3479413"/>
              <a:ext cx="74364" cy="99151"/>
            </a:xfrm>
            <a:custGeom>
              <a:avLst/>
              <a:gdLst>
                <a:gd name="connsiteX0" fmla="*/ 0 w 74364"/>
                <a:gd name="connsiteY0" fmla="*/ 0 h 99151"/>
                <a:gd name="connsiteX1" fmla="*/ 5509 w 74364"/>
                <a:gd name="connsiteY1" fmla="*/ 74363 h 99151"/>
                <a:gd name="connsiteX2" fmla="*/ 74364 w 74364"/>
                <a:gd name="connsiteY2" fmla="*/ 99151 h 99151"/>
                <a:gd name="connsiteX3" fmla="*/ 68856 w 74364"/>
                <a:gd name="connsiteY3" fmla="*/ 30296 h 99151"/>
                <a:gd name="connsiteX4" fmla="*/ 0 w 74364"/>
                <a:gd name="connsiteY4" fmla="*/ 0 h 99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364" h="99151">
                  <a:moveTo>
                    <a:pt x="0" y="0"/>
                  </a:moveTo>
                  <a:lnTo>
                    <a:pt x="5509" y="74363"/>
                  </a:lnTo>
                  <a:lnTo>
                    <a:pt x="74364" y="99151"/>
                  </a:lnTo>
                  <a:lnTo>
                    <a:pt x="68856" y="302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Freeform 3"/>
            <p:cNvSpPr>
              <a:spLocks/>
            </p:cNvSpPr>
            <p:nvPr/>
          </p:nvSpPr>
          <p:spPr bwMode="auto">
            <a:xfrm>
              <a:off x="7072804" y="3473435"/>
              <a:ext cx="223453" cy="36503"/>
            </a:xfrm>
            <a:custGeom>
              <a:avLst/>
              <a:gdLst>
                <a:gd name="T0" fmla="*/ 2294 w 2294"/>
                <a:gd name="T1" fmla="*/ 706 h 706"/>
                <a:gd name="T2" fmla="*/ 1150 w 2294"/>
                <a:gd name="T3" fmla="*/ 0 h 706"/>
                <a:gd name="T4" fmla="*/ 0 w 2294"/>
                <a:gd name="T5" fmla="*/ 706 h 706"/>
                <a:gd name="connsiteX0" fmla="*/ 5013 w 5013"/>
                <a:gd name="connsiteY0" fmla="*/ 0 h 10000"/>
                <a:gd name="connsiteX1" fmla="*/ 0 w 5013"/>
                <a:gd name="connsiteY1" fmla="*/ 10000 h 10000"/>
                <a:gd name="connsiteX0" fmla="*/ 14341 w 14341"/>
                <a:gd name="connsiteY0" fmla="*/ 10513 h 10513"/>
                <a:gd name="connsiteX1" fmla="*/ 0 w 14341"/>
                <a:gd name="connsiteY1" fmla="*/ 0 h 10513"/>
                <a:gd name="connsiteX0" fmla="*/ 14281 w 14281"/>
                <a:gd name="connsiteY0" fmla="*/ 13330 h 13330"/>
                <a:gd name="connsiteX1" fmla="*/ 0 w 14281"/>
                <a:gd name="connsiteY1" fmla="*/ 0 h 13330"/>
                <a:gd name="connsiteX0" fmla="*/ 14281 w 14281"/>
                <a:gd name="connsiteY0" fmla="*/ 13330 h 13330"/>
                <a:gd name="connsiteX1" fmla="*/ 0 w 14281"/>
                <a:gd name="connsiteY1" fmla="*/ 0 h 13330"/>
                <a:gd name="connsiteX0" fmla="*/ 14162 w 14162"/>
                <a:gd name="connsiteY0" fmla="*/ 13459 h 13459"/>
                <a:gd name="connsiteX1" fmla="*/ 0 w 14162"/>
                <a:gd name="connsiteY1" fmla="*/ 0 h 13459"/>
                <a:gd name="connsiteX0" fmla="*/ 14162 w 14162"/>
                <a:gd name="connsiteY0" fmla="*/ 13459 h 13459"/>
                <a:gd name="connsiteX1" fmla="*/ 0 w 14162"/>
                <a:gd name="connsiteY1" fmla="*/ 0 h 13459"/>
                <a:gd name="connsiteX0" fmla="*/ 14361 w 14361"/>
                <a:gd name="connsiteY0" fmla="*/ 12617 h 12617"/>
                <a:gd name="connsiteX1" fmla="*/ 0 w 14361"/>
                <a:gd name="connsiteY1" fmla="*/ 0 h 12617"/>
                <a:gd name="connsiteX0" fmla="*/ 14361 w 14361"/>
                <a:gd name="connsiteY0" fmla="*/ 12617 h 12617"/>
                <a:gd name="connsiteX1" fmla="*/ 0 w 14361"/>
                <a:gd name="connsiteY1" fmla="*/ 0 h 12617"/>
                <a:gd name="connsiteX0" fmla="*/ 14441 w 14441"/>
                <a:gd name="connsiteY0" fmla="*/ 13038 h 13038"/>
                <a:gd name="connsiteX1" fmla="*/ 0 w 14441"/>
                <a:gd name="connsiteY1" fmla="*/ 0 h 13038"/>
                <a:gd name="connsiteX0" fmla="*/ 14401 w 14401"/>
                <a:gd name="connsiteY0" fmla="*/ 12973 h 12973"/>
                <a:gd name="connsiteX1" fmla="*/ 0 w 14401"/>
                <a:gd name="connsiteY1" fmla="*/ 0 h 12973"/>
                <a:gd name="connsiteX0" fmla="*/ 14401 w 14401"/>
                <a:gd name="connsiteY0" fmla="*/ 12973 h 12973"/>
                <a:gd name="connsiteX1" fmla="*/ 0 w 14401"/>
                <a:gd name="connsiteY1" fmla="*/ 0 h 12973"/>
                <a:gd name="connsiteX0" fmla="*/ 14401 w 14401"/>
                <a:gd name="connsiteY0" fmla="*/ 12973 h 12973"/>
                <a:gd name="connsiteX1" fmla="*/ 1164 w 14401"/>
                <a:gd name="connsiteY1" fmla="*/ 4569 h 12973"/>
                <a:gd name="connsiteX2" fmla="*/ 0 w 14401"/>
                <a:gd name="connsiteY2" fmla="*/ 0 h 12973"/>
                <a:gd name="connsiteX0" fmla="*/ 14401 w 14401"/>
                <a:gd name="connsiteY0" fmla="*/ 12973 h 12973"/>
                <a:gd name="connsiteX1" fmla="*/ 1164 w 14401"/>
                <a:gd name="connsiteY1" fmla="*/ 4569 h 12973"/>
                <a:gd name="connsiteX2" fmla="*/ 0 w 14401"/>
                <a:gd name="connsiteY2" fmla="*/ 0 h 12973"/>
                <a:gd name="connsiteX0" fmla="*/ 14401 w 14401"/>
                <a:gd name="connsiteY0" fmla="*/ 12973 h 12973"/>
                <a:gd name="connsiteX1" fmla="*/ 1164 w 14401"/>
                <a:gd name="connsiteY1" fmla="*/ 4569 h 12973"/>
                <a:gd name="connsiteX2" fmla="*/ 0 w 14401"/>
                <a:gd name="connsiteY2" fmla="*/ 0 h 12973"/>
                <a:gd name="connsiteX0" fmla="*/ 15307 w 15307"/>
                <a:gd name="connsiteY0" fmla="*/ 12973 h 12973"/>
                <a:gd name="connsiteX1" fmla="*/ 2070 w 15307"/>
                <a:gd name="connsiteY1" fmla="*/ 4569 h 12973"/>
                <a:gd name="connsiteX2" fmla="*/ 906 w 15307"/>
                <a:gd name="connsiteY2" fmla="*/ 0 h 12973"/>
                <a:gd name="connsiteX0" fmla="*/ 15682 w 15682"/>
                <a:gd name="connsiteY0" fmla="*/ 12973 h 20531"/>
                <a:gd name="connsiteX1" fmla="*/ 1908 w 15682"/>
                <a:gd name="connsiteY1" fmla="*/ 18749 h 20531"/>
                <a:gd name="connsiteX2" fmla="*/ 1281 w 15682"/>
                <a:gd name="connsiteY2" fmla="*/ 0 h 20531"/>
                <a:gd name="connsiteX0" fmla="*/ 14401 w 14401"/>
                <a:gd name="connsiteY0" fmla="*/ 12973 h 20531"/>
                <a:gd name="connsiteX1" fmla="*/ 627 w 14401"/>
                <a:gd name="connsiteY1" fmla="*/ 18749 h 20531"/>
                <a:gd name="connsiteX2" fmla="*/ 0 w 14401"/>
                <a:gd name="connsiteY2" fmla="*/ 0 h 20531"/>
                <a:gd name="connsiteX0" fmla="*/ 14401 w 14401"/>
                <a:gd name="connsiteY0" fmla="*/ 12973 h 20619"/>
                <a:gd name="connsiteX1" fmla="*/ 388 w 14401"/>
                <a:gd name="connsiteY1" fmla="*/ 18846 h 20619"/>
                <a:gd name="connsiteX2" fmla="*/ 0 w 14401"/>
                <a:gd name="connsiteY2" fmla="*/ 0 h 20619"/>
                <a:gd name="connsiteX0" fmla="*/ 14401 w 14401"/>
                <a:gd name="connsiteY0" fmla="*/ 12973 h 18900"/>
                <a:gd name="connsiteX1" fmla="*/ 388 w 14401"/>
                <a:gd name="connsiteY1" fmla="*/ 18846 h 18900"/>
                <a:gd name="connsiteX2" fmla="*/ 0 w 14401"/>
                <a:gd name="connsiteY2" fmla="*/ 0 h 18900"/>
                <a:gd name="connsiteX0" fmla="*/ 14401 w 14401"/>
                <a:gd name="connsiteY0" fmla="*/ 12973 h 18931"/>
                <a:gd name="connsiteX1" fmla="*/ 388 w 14401"/>
                <a:gd name="connsiteY1" fmla="*/ 18846 h 18931"/>
                <a:gd name="connsiteX2" fmla="*/ 0 w 14401"/>
                <a:gd name="connsiteY2" fmla="*/ 0 h 18931"/>
                <a:gd name="connsiteX0" fmla="*/ 13328 w 13328"/>
                <a:gd name="connsiteY0" fmla="*/ 20160 h 20452"/>
                <a:gd name="connsiteX1" fmla="*/ 388 w 13328"/>
                <a:gd name="connsiteY1" fmla="*/ 18846 h 20452"/>
                <a:gd name="connsiteX2" fmla="*/ 0 w 13328"/>
                <a:gd name="connsiteY2" fmla="*/ 0 h 20452"/>
                <a:gd name="connsiteX0" fmla="*/ 13328 w 13328"/>
                <a:gd name="connsiteY0" fmla="*/ 20160 h 20160"/>
                <a:gd name="connsiteX1" fmla="*/ 388 w 13328"/>
                <a:gd name="connsiteY1" fmla="*/ 18846 h 20160"/>
                <a:gd name="connsiteX2" fmla="*/ 0 w 13328"/>
                <a:gd name="connsiteY2" fmla="*/ 0 h 20160"/>
                <a:gd name="connsiteX0" fmla="*/ 13328 w 13328"/>
                <a:gd name="connsiteY0" fmla="*/ 20160 h 20160"/>
                <a:gd name="connsiteX1" fmla="*/ 328 w 13328"/>
                <a:gd name="connsiteY1" fmla="*/ 19429 h 20160"/>
                <a:gd name="connsiteX2" fmla="*/ 0 w 13328"/>
                <a:gd name="connsiteY2" fmla="*/ 0 h 20160"/>
                <a:gd name="connsiteX0" fmla="*/ 13328 w 13328"/>
                <a:gd name="connsiteY0" fmla="*/ 20160 h 20160"/>
                <a:gd name="connsiteX1" fmla="*/ 328 w 13328"/>
                <a:gd name="connsiteY1" fmla="*/ 19429 h 20160"/>
                <a:gd name="connsiteX2" fmla="*/ 0 w 13328"/>
                <a:gd name="connsiteY2" fmla="*/ 0 h 20160"/>
                <a:gd name="connsiteX0" fmla="*/ 13388 w 13388"/>
                <a:gd name="connsiteY0" fmla="*/ 19869 h 19869"/>
                <a:gd name="connsiteX1" fmla="*/ 388 w 13388"/>
                <a:gd name="connsiteY1" fmla="*/ 19138 h 19869"/>
                <a:gd name="connsiteX2" fmla="*/ 0 w 13388"/>
                <a:gd name="connsiteY2" fmla="*/ 0 h 19869"/>
                <a:gd name="connsiteX0" fmla="*/ 13388 w 13388"/>
                <a:gd name="connsiteY0" fmla="*/ 19869 h 19869"/>
                <a:gd name="connsiteX1" fmla="*/ 388 w 13388"/>
                <a:gd name="connsiteY1" fmla="*/ 19138 h 19869"/>
                <a:gd name="connsiteX2" fmla="*/ 0 w 13388"/>
                <a:gd name="connsiteY2" fmla="*/ 0 h 19869"/>
                <a:gd name="connsiteX0" fmla="*/ 13388 w 13388"/>
                <a:gd name="connsiteY0" fmla="*/ 19869 h 19869"/>
                <a:gd name="connsiteX1" fmla="*/ 0 w 13388"/>
                <a:gd name="connsiteY1" fmla="*/ 0 h 19869"/>
                <a:gd name="connsiteX0" fmla="*/ 1224 w 1224"/>
                <a:gd name="connsiteY0" fmla="*/ 0 h 42"/>
                <a:gd name="connsiteX1" fmla="*/ 0 w 1224"/>
                <a:gd name="connsiteY1" fmla="*/ 42 h 42"/>
                <a:gd name="connsiteX0" fmla="*/ 10000 w 10000"/>
                <a:gd name="connsiteY0" fmla="*/ 72076 h 82076"/>
                <a:gd name="connsiteX1" fmla="*/ 0 w 10000"/>
                <a:gd name="connsiteY1" fmla="*/ 82076 h 82076"/>
                <a:gd name="connsiteX0" fmla="*/ 10000 w 10000"/>
                <a:gd name="connsiteY0" fmla="*/ 53045 h 77551"/>
                <a:gd name="connsiteX1" fmla="*/ 0 w 10000"/>
                <a:gd name="connsiteY1" fmla="*/ 63045 h 77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77551">
                  <a:moveTo>
                    <a:pt x="10000" y="53045"/>
                  </a:moveTo>
                  <a:cubicBezTo>
                    <a:pt x="4855" y="157558"/>
                    <a:pt x="5145" y="-117350"/>
                    <a:pt x="0" y="63045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 3"/>
            <p:cNvSpPr>
              <a:spLocks/>
            </p:cNvSpPr>
            <p:nvPr/>
          </p:nvSpPr>
          <p:spPr bwMode="auto">
            <a:xfrm>
              <a:off x="7072804" y="3554398"/>
              <a:ext cx="223453" cy="36503"/>
            </a:xfrm>
            <a:custGeom>
              <a:avLst/>
              <a:gdLst>
                <a:gd name="T0" fmla="*/ 2294 w 2294"/>
                <a:gd name="T1" fmla="*/ 706 h 706"/>
                <a:gd name="T2" fmla="*/ 1150 w 2294"/>
                <a:gd name="T3" fmla="*/ 0 h 706"/>
                <a:gd name="T4" fmla="*/ 0 w 2294"/>
                <a:gd name="T5" fmla="*/ 706 h 706"/>
                <a:gd name="connsiteX0" fmla="*/ 5013 w 5013"/>
                <a:gd name="connsiteY0" fmla="*/ 0 h 10000"/>
                <a:gd name="connsiteX1" fmla="*/ 0 w 5013"/>
                <a:gd name="connsiteY1" fmla="*/ 10000 h 10000"/>
                <a:gd name="connsiteX0" fmla="*/ 14341 w 14341"/>
                <a:gd name="connsiteY0" fmla="*/ 10513 h 10513"/>
                <a:gd name="connsiteX1" fmla="*/ 0 w 14341"/>
                <a:gd name="connsiteY1" fmla="*/ 0 h 10513"/>
                <a:gd name="connsiteX0" fmla="*/ 14281 w 14281"/>
                <a:gd name="connsiteY0" fmla="*/ 13330 h 13330"/>
                <a:gd name="connsiteX1" fmla="*/ 0 w 14281"/>
                <a:gd name="connsiteY1" fmla="*/ 0 h 13330"/>
                <a:gd name="connsiteX0" fmla="*/ 14281 w 14281"/>
                <a:gd name="connsiteY0" fmla="*/ 13330 h 13330"/>
                <a:gd name="connsiteX1" fmla="*/ 0 w 14281"/>
                <a:gd name="connsiteY1" fmla="*/ 0 h 13330"/>
                <a:gd name="connsiteX0" fmla="*/ 14162 w 14162"/>
                <a:gd name="connsiteY0" fmla="*/ 13459 h 13459"/>
                <a:gd name="connsiteX1" fmla="*/ 0 w 14162"/>
                <a:gd name="connsiteY1" fmla="*/ 0 h 13459"/>
                <a:gd name="connsiteX0" fmla="*/ 14162 w 14162"/>
                <a:gd name="connsiteY0" fmla="*/ 13459 h 13459"/>
                <a:gd name="connsiteX1" fmla="*/ 0 w 14162"/>
                <a:gd name="connsiteY1" fmla="*/ 0 h 13459"/>
                <a:gd name="connsiteX0" fmla="*/ 14361 w 14361"/>
                <a:gd name="connsiteY0" fmla="*/ 12617 h 12617"/>
                <a:gd name="connsiteX1" fmla="*/ 0 w 14361"/>
                <a:gd name="connsiteY1" fmla="*/ 0 h 12617"/>
                <a:gd name="connsiteX0" fmla="*/ 14361 w 14361"/>
                <a:gd name="connsiteY0" fmla="*/ 12617 h 12617"/>
                <a:gd name="connsiteX1" fmla="*/ 0 w 14361"/>
                <a:gd name="connsiteY1" fmla="*/ 0 h 12617"/>
                <a:gd name="connsiteX0" fmla="*/ 14441 w 14441"/>
                <a:gd name="connsiteY0" fmla="*/ 13038 h 13038"/>
                <a:gd name="connsiteX1" fmla="*/ 0 w 14441"/>
                <a:gd name="connsiteY1" fmla="*/ 0 h 13038"/>
                <a:gd name="connsiteX0" fmla="*/ 14401 w 14401"/>
                <a:gd name="connsiteY0" fmla="*/ 12973 h 12973"/>
                <a:gd name="connsiteX1" fmla="*/ 0 w 14401"/>
                <a:gd name="connsiteY1" fmla="*/ 0 h 12973"/>
                <a:gd name="connsiteX0" fmla="*/ 14401 w 14401"/>
                <a:gd name="connsiteY0" fmla="*/ 12973 h 12973"/>
                <a:gd name="connsiteX1" fmla="*/ 0 w 14401"/>
                <a:gd name="connsiteY1" fmla="*/ 0 h 12973"/>
                <a:gd name="connsiteX0" fmla="*/ 14401 w 14401"/>
                <a:gd name="connsiteY0" fmla="*/ 12973 h 12973"/>
                <a:gd name="connsiteX1" fmla="*/ 1164 w 14401"/>
                <a:gd name="connsiteY1" fmla="*/ 4569 h 12973"/>
                <a:gd name="connsiteX2" fmla="*/ 0 w 14401"/>
                <a:gd name="connsiteY2" fmla="*/ 0 h 12973"/>
                <a:gd name="connsiteX0" fmla="*/ 14401 w 14401"/>
                <a:gd name="connsiteY0" fmla="*/ 12973 h 12973"/>
                <a:gd name="connsiteX1" fmla="*/ 1164 w 14401"/>
                <a:gd name="connsiteY1" fmla="*/ 4569 h 12973"/>
                <a:gd name="connsiteX2" fmla="*/ 0 w 14401"/>
                <a:gd name="connsiteY2" fmla="*/ 0 h 12973"/>
                <a:gd name="connsiteX0" fmla="*/ 14401 w 14401"/>
                <a:gd name="connsiteY0" fmla="*/ 12973 h 12973"/>
                <a:gd name="connsiteX1" fmla="*/ 1164 w 14401"/>
                <a:gd name="connsiteY1" fmla="*/ 4569 h 12973"/>
                <a:gd name="connsiteX2" fmla="*/ 0 w 14401"/>
                <a:gd name="connsiteY2" fmla="*/ 0 h 12973"/>
                <a:gd name="connsiteX0" fmla="*/ 15307 w 15307"/>
                <a:gd name="connsiteY0" fmla="*/ 12973 h 12973"/>
                <a:gd name="connsiteX1" fmla="*/ 2070 w 15307"/>
                <a:gd name="connsiteY1" fmla="*/ 4569 h 12973"/>
                <a:gd name="connsiteX2" fmla="*/ 906 w 15307"/>
                <a:gd name="connsiteY2" fmla="*/ 0 h 12973"/>
                <a:gd name="connsiteX0" fmla="*/ 15682 w 15682"/>
                <a:gd name="connsiteY0" fmla="*/ 12973 h 20531"/>
                <a:gd name="connsiteX1" fmla="*/ 1908 w 15682"/>
                <a:gd name="connsiteY1" fmla="*/ 18749 h 20531"/>
                <a:gd name="connsiteX2" fmla="*/ 1281 w 15682"/>
                <a:gd name="connsiteY2" fmla="*/ 0 h 20531"/>
                <a:gd name="connsiteX0" fmla="*/ 14401 w 14401"/>
                <a:gd name="connsiteY0" fmla="*/ 12973 h 20531"/>
                <a:gd name="connsiteX1" fmla="*/ 627 w 14401"/>
                <a:gd name="connsiteY1" fmla="*/ 18749 h 20531"/>
                <a:gd name="connsiteX2" fmla="*/ 0 w 14401"/>
                <a:gd name="connsiteY2" fmla="*/ 0 h 20531"/>
                <a:gd name="connsiteX0" fmla="*/ 14401 w 14401"/>
                <a:gd name="connsiteY0" fmla="*/ 12973 h 20619"/>
                <a:gd name="connsiteX1" fmla="*/ 388 w 14401"/>
                <a:gd name="connsiteY1" fmla="*/ 18846 h 20619"/>
                <a:gd name="connsiteX2" fmla="*/ 0 w 14401"/>
                <a:gd name="connsiteY2" fmla="*/ 0 h 20619"/>
                <a:gd name="connsiteX0" fmla="*/ 14401 w 14401"/>
                <a:gd name="connsiteY0" fmla="*/ 12973 h 18900"/>
                <a:gd name="connsiteX1" fmla="*/ 388 w 14401"/>
                <a:gd name="connsiteY1" fmla="*/ 18846 h 18900"/>
                <a:gd name="connsiteX2" fmla="*/ 0 w 14401"/>
                <a:gd name="connsiteY2" fmla="*/ 0 h 18900"/>
                <a:gd name="connsiteX0" fmla="*/ 14401 w 14401"/>
                <a:gd name="connsiteY0" fmla="*/ 12973 h 18931"/>
                <a:gd name="connsiteX1" fmla="*/ 388 w 14401"/>
                <a:gd name="connsiteY1" fmla="*/ 18846 h 18931"/>
                <a:gd name="connsiteX2" fmla="*/ 0 w 14401"/>
                <a:gd name="connsiteY2" fmla="*/ 0 h 18931"/>
                <a:gd name="connsiteX0" fmla="*/ 13328 w 13328"/>
                <a:gd name="connsiteY0" fmla="*/ 20160 h 20452"/>
                <a:gd name="connsiteX1" fmla="*/ 388 w 13328"/>
                <a:gd name="connsiteY1" fmla="*/ 18846 h 20452"/>
                <a:gd name="connsiteX2" fmla="*/ 0 w 13328"/>
                <a:gd name="connsiteY2" fmla="*/ 0 h 20452"/>
                <a:gd name="connsiteX0" fmla="*/ 13328 w 13328"/>
                <a:gd name="connsiteY0" fmla="*/ 20160 h 20160"/>
                <a:gd name="connsiteX1" fmla="*/ 388 w 13328"/>
                <a:gd name="connsiteY1" fmla="*/ 18846 h 20160"/>
                <a:gd name="connsiteX2" fmla="*/ 0 w 13328"/>
                <a:gd name="connsiteY2" fmla="*/ 0 h 20160"/>
                <a:gd name="connsiteX0" fmla="*/ 13328 w 13328"/>
                <a:gd name="connsiteY0" fmla="*/ 20160 h 20160"/>
                <a:gd name="connsiteX1" fmla="*/ 328 w 13328"/>
                <a:gd name="connsiteY1" fmla="*/ 19429 h 20160"/>
                <a:gd name="connsiteX2" fmla="*/ 0 w 13328"/>
                <a:gd name="connsiteY2" fmla="*/ 0 h 20160"/>
                <a:gd name="connsiteX0" fmla="*/ 13328 w 13328"/>
                <a:gd name="connsiteY0" fmla="*/ 20160 h 20160"/>
                <a:gd name="connsiteX1" fmla="*/ 328 w 13328"/>
                <a:gd name="connsiteY1" fmla="*/ 19429 h 20160"/>
                <a:gd name="connsiteX2" fmla="*/ 0 w 13328"/>
                <a:gd name="connsiteY2" fmla="*/ 0 h 20160"/>
                <a:gd name="connsiteX0" fmla="*/ 13388 w 13388"/>
                <a:gd name="connsiteY0" fmla="*/ 19869 h 19869"/>
                <a:gd name="connsiteX1" fmla="*/ 388 w 13388"/>
                <a:gd name="connsiteY1" fmla="*/ 19138 h 19869"/>
                <a:gd name="connsiteX2" fmla="*/ 0 w 13388"/>
                <a:gd name="connsiteY2" fmla="*/ 0 h 19869"/>
                <a:gd name="connsiteX0" fmla="*/ 13388 w 13388"/>
                <a:gd name="connsiteY0" fmla="*/ 19869 h 19869"/>
                <a:gd name="connsiteX1" fmla="*/ 388 w 13388"/>
                <a:gd name="connsiteY1" fmla="*/ 19138 h 19869"/>
                <a:gd name="connsiteX2" fmla="*/ 0 w 13388"/>
                <a:gd name="connsiteY2" fmla="*/ 0 h 19869"/>
                <a:gd name="connsiteX0" fmla="*/ 13388 w 13388"/>
                <a:gd name="connsiteY0" fmla="*/ 19869 h 19869"/>
                <a:gd name="connsiteX1" fmla="*/ 0 w 13388"/>
                <a:gd name="connsiteY1" fmla="*/ 0 h 19869"/>
                <a:gd name="connsiteX0" fmla="*/ 1224 w 1224"/>
                <a:gd name="connsiteY0" fmla="*/ 0 h 42"/>
                <a:gd name="connsiteX1" fmla="*/ 0 w 1224"/>
                <a:gd name="connsiteY1" fmla="*/ 42 h 42"/>
                <a:gd name="connsiteX0" fmla="*/ 10000 w 10000"/>
                <a:gd name="connsiteY0" fmla="*/ 72076 h 82076"/>
                <a:gd name="connsiteX1" fmla="*/ 0 w 10000"/>
                <a:gd name="connsiteY1" fmla="*/ 82076 h 82076"/>
                <a:gd name="connsiteX0" fmla="*/ 10000 w 10000"/>
                <a:gd name="connsiteY0" fmla="*/ 53045 h 77551"/>
                <a:gd name="connsiteX1" fmla="*/ 0 w 10000"/>
                <a:gd name="connsiteY1" fmla="*/ 63045 h 77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77551">
                  <a:moveTo>
                    <a:pt x="10000" y="53045"/>
                  </a:moveTo>
                  <a:cubicBezTo>
                    <a:pt x="4855" y="157558"/>
                    <a:pt x="5145" y="-117350"/>
                    <a:pt x="0" y="63045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112123" y="1914458"/>
            <a:ext cx="35317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many-hit non-wonder</a:t>
            </a:r>
          </a:p>
          <a:p>
            <a:r>
              <a:rPr lang="en-GB" dirty="0"/>
              <a:t>h-index is </a:t>
            </a:r>
            <a:r>
              <a:rPr lang="en-GB" dirty="0" smtClean="0"/>
              <a:t>small</a:t>
            </a:r>
            <a:endParaRPr lang="en-GB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39209" y="1316683"/>
            <a:ext cx="6317503" cy="2262351"/>
            <a:chOff x="531813" y="3213337"/>
            <a:chExt cx="6915150" cy="1209675"/>
          </a:xfrm>
        </p:grpSpPr>
        <p:sp>
          <p:nvSpPr>
            <p:cNvPr id="15" name="Line 4"/>
            <p:cNvSpPr>
              <a:spLocks noChangeShapeType="1"/>
            </p:cNvSpPr>
            <p:nvPr/>
          </p:nvSpPr>
          <p:spPr bwMode="auto">
            <a:xfrm>
              <a:off x="531813" y="3213337"/>
              <a:ext cx="0" cy="12096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>
              <a:off x="531813" y="4423012"/>
              <a:ext cx="69151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583370" y="2606849"/>
            <a:ext cx="15664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1,000 papers</a:t>
            </a:r>
            <a:endParaRPr lang="en-GB" sz="2000" dirty="0"/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7380571" y="3082731"/>
            <a:ext cx="0" cy="44642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3555924" y="3644772"/>
            <a:ext cx="4009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papers ordered by citation number</a:t>
            </a:r>
            <a:endParaRPr lang="en-GB" sz="2000" dirty="0"/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1222685" y="3500180"/>
            <a:ext cx="141" cy="613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744350" y="3631850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0000FF"/>
                </a:solidFill>
              </a:rPr>
              <a:t>h-index</a:t>
            </a:r>
            <a:endParaRPr lang="en-GB" sz="2000" dirty="0">
              <a:solidFill>
                <a:srgbClr val="0000FF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 flipV="1">
            <a:off x="1139209" y="1513114"/>
            <a:ext cx="2148277" cy="206592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56090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55924" y="3644772"/>
            <a:ext cx="4009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papers ordered by citation number</a:t>
            </a:r>
            <a:endParaRPr lang="en-GB" sz="2000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341196" y="2273452"/>
            <a:ext cx="23136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number of citations</a:t>
            </a:r>
            <a:endParaRPr lang="en-GB" sz="2000" dirty="0"/>
          </a:p>
        </p:txBody>
      </p:sp>
      <p:sp>
        <p:nvSpPr>
          <p:cNvPr id="19" name="Freeform 3"/>
          <p:cNvSpPr>
            <a:spLocks/>
          </p:cNvSpPr>
          <p:nvPr/>
        </p:nvSpPr>
        <p:spPr bwMode="auto">
          <a:xfrm>
            <a:off x="1153603" y="1402972"/>
            <a:ext cx="6226967" cy="2151425"/>
          </a:xfrm>
          <a:custGeom>
            <a:avLst/>
            <a:gdLst>
              <a:gd name="T0" fmla="*/ 2294 w 2294"/>
              <a:gd name="T1" fmla="*/ 706 h 706"/>
              <a:gd name="T2" fmla="*/ 1150 w 2294"/>
              <a:gd name="T3" fmla="*/ 0 h 706"/>
              <a:gd name="T4" fmla="*/ 0 w 2294"/>
              <a:gd name="T5" fmla="*/ 706 h 706"/>
              <a:gd name="connsiteX0" fmla="*/ 5013 w 5013"/>
              <a:gd name="connsiteY0" fmla="*/ 0 h 10000"/>
              <a:gd name="connsiteX1" fmla="*/ 0 w 5013"/>
              <a:gd name="connsiteY1" fmla="*/ 10000 h 10000"/>
              <a:gd name="connsiteX0" fmla="*/ 14341 w 14341"/>
              <a:gd name="connsiteY0" fmla="*/ 10513 h 10513"/>
              <a:gd name="connsiteX1" fmla="*/ 0 w 14341"/>
              <a:gd name="connsiteY1" fmla="*/ 0 h 10513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441 w 14441"/>
              <a:gd name="connsiteY0" fmla="*/ 13038 h 13038"/>
              <a:gd name="connsiteX1" fmla="*/ 0 w 14441"/>
              <a:gd name="connsiteY1" fmla="*/ 0 h 13038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5307 w 15307"/>
              <a:gd name="connsiteY0" fmla="*/ 12973 h 12973"/>
              <a:gd name="connsiteX1" fmla="*/ 2070 w 15307"/>
              <a:gd name="connsiteY1" fmla="*/ 4569 h 12973"/>
              <a:gd name="connsiteX2" fmla="*/ 906 w 15307"/>
              <a:gd name="connsiteY2" fmla="*/ 0 h 12973"/>
              <a:gd name="connsiteX0" fmla="*/ 15682 w 15682"/>
              <a:gd name="connsiteY0" fmla="*/ 12973 h 20531"/>
              <a:gd name="connsiteX1" fmla="*/ 1908 w 15682"/>
              <a:gd name="connsiteY1" fmla="*/ 18749 h 20531"/>
              <a:gd name="connsiteX2" fmla="*/ 1281 w 15682"/>
              <a:gd name="connsiteY2" fmla="*/ 0 h 20531"/>
              <a:gd name="connsiteX0" fmla="*/ 14401 w 14401"/>
              <a:gd name="connsiteY0" fmla="*/ 12973 h 20531"/>
              <a:gd name="connsiteX1" fmla="*/ 627 w 14401"/>
              <a:gd name="connsiteY1" fmla="*/ 18749 h 20531"/>
              <a:gd name="connsiteX2" fmla="*/ 0 w 14401"/>
              <a:gd name="connsiteY2" fmla="*/ 0 h 20531"/>
              <a:gd name="connsiteX0" fmla="*/ 14401 w 14401"/>
              <a:gd name="connsiteY0" fmla="*/ 12973 h 20619"/>
              <a:gd name="connsiteX1" fmla="*/ 388 w 14401"/>
              <a:gd name="connsiteY1" fmla="*/ 18846 h 20619"/>
              <a:gd name="connsiteX2" fmla="*/ 0 w 14401"/>
              <a:gd name="connsiteY2" fmla="*/ 0 h 20619"/>
              <a:gd name="connsiteX0" fmla="*/ 14401 w 14401"/>
              <a:gd name="connsiteY0" fmla="*/ 12973 h 18900"/>
              <a:gd name="connsiteX1" fmla="*/ 388 w 14401"/>
              <a:gd name="connsiteY1" fmla="*/ 18846 h 18900"/>
              <a:gd name="connsiteX2" fmla="*/ 0 w 14401"/>
              <a:gd name="connsiteY2" fmla="*/ 0 h 18900"/>
              <a:gd name="connsiteX0" fmla="*/ 14401 w 14401"/>
              <a:gd name="connsiteY0" fmla="*/ 12973 h 18931"/>
              <a:gd name="connsiteX1" fmla="*/ 388 w 14401"/>
              <a:gd name="connsiteY1" fmla="*/ 18846 h 18931"/>
              <a:gd name="connsiteX2" fmla="*/ 0 w 14401"/>
              <a:gd name="connsiteY2" fmla="*/ 0 h 18931"/>
              <a:gd name="connsiteX0" fmla="*/ 13328 w 13328"/>
              <a:gd name="connsiteY0" fmla="*/ 20160 h 20452"/>
              <a:gd name="connsiteX1" fmla="*/ 388 w 13328"/>
              <a:gd name="connsiteY1" fmla="*/ 18846 h 20452"/>
              <a:gd name="connsiteX2" fmla="*/ 0 w 13328"/>
              <a:gd name="connsiteY2" fmla="*/ 0 h 20452"/>
              <a:gd name="connsiteX0" fmla="*/ 13328 w 13328"/>
              <a:gd name="connsiteY0" fmla="*/ 20160 h 20160"/>
              <a:gd name="connsiteX1" fmla="*/ 388 w 13328"/>
              <a:gd name="connsiteY1" fmla="*/ 18846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  <a:gd name="connsiteX0" fmla="*/ 13000 w 13000"/>
              <a:gd name="connsiteY0" fmla="*/ 731 h 731"/>
              <a:gd name="connsiteX1" fmla="*/ 0 w 13000"/>
              <a:gd name="connsiteY1" fmla="*/ 0 h 731"/>
              <a:gd name="connsiteX0" fmla="*/ 10275 w 10275"/>
              <a:gd name="connsiteY0" fmla="*/ 8691 h 8691"/>
              <a:gd name="connsiteX1" fmla="*/ 0 w 10275"/>
              <a:gd name="connsiteY1" fmla="*/ 0 h 8691"/>
              <a:gd name="connsiteX0" fmla="*/ 25401 w 25401"/>
              <a:gd name="connsiteY0" fmla="*/ 6987 h 6987"/>
              <a:gd name="connsiteX1" fmla="*/ 0 w 25401"/>
              <a:gd name="connsiteY1" fmla="*/ 0 h 6987"/>
              <a:gd name="connsiteX0" fmla="*/ 10000 w 10000"/>
              <a:gd name="connsiteY0" fmla="*/ 391698 h 391698"/>
              <a:gd name="connsiteX1" fmla="*/ 0 w 10000"/>
              <a:gd name="connsiteY1" fmla="*/ 0 h 391698"/>
              <a:gd name="connsiteX0" fmla="*/ 10000 w 10000"/>
              <a:gd name="connsiteY0" fmla="*/ 391698 h 391698"/>
              <a:gd name="connsiteX1" fmla="*/ 0 w 10000"/>
              <a:gd name="connsiteY1" fmla="*/ 0 h 391698"/>
              <a:gd name="connsiteX0" fmla="*/ 10000 w 10000"/>
              <a:gd name="connsiteY0" fmla="*/ 391698 h 391698"/>
              <a:gd name="connsiteX1" fmla="*/ 0 w 10000"/>
              <a:gd name="connsiteY1" fmla="*/ 0 h 391698"/>
              <a:gd name="connsiteX0" fmla="*/ 10053 w 10053"/>
              <a:gd name="connsiteY0" fmla="*/ 426202 h 426202"/>
              <a:gd name="connsiteX1" fmla="*/ 0 w 10053"/>
              <a:gd name="connsiteY1" fmla="*/ 0 h 426202"/>
              <a:gd name="connsiteX0" fmla="*/ 10053 w 10053"/>
              <a:gd name="connsiteY0" fmla="*/ 426202 h 426202"/>
              <a:gd name="connsiteX1" fmla="*/ 0 w 10053"/>
              <a:gd name="connsiteY1" fmla="*/ 0 h 426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53" h="426202">
                <a:moveTo>
                  <a:pt x="10053" y="426202"/>
                </a:moveTo>
                <a:cubicBezTo>
                  <a:pt x="3217" y="415642"/>
                  <a:pt x="668" y="387887"/>
                  <a:pt x="0" y="0"/>
                </a:cubicBezTo>
              </a:path>
            </a:pathLst>
          </a:custGeom>
          <a:noFill/>
          <a:ln w="19050" cmpd="sng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3" name="Group 12"/>
          <p:cNvGrpSpPr/>
          <p:nvPr/>
        </p:nvGrpSpPr>
        <p:grpSpPr>
          <a:xfrm>
            <a:off x="1139209" y="1316683"/>
            <a:ext cx="6317503" cy="2262351"/>
            <a:chOff x="531813" y="3213337"/>
            <a:chExt cx="6915150" cy="1209675"/>
          </a:xfrm>
        </p:grpSpPr>
        <p:sp>
          <p:nvSpPr>
            <p:cNvPr id="15" name="Line 4"/>
            <p:cNvSpPr>
              <a:spLocks noChangeShapeType="1"/>
            </p:cNvSpPr>
            <p:nvPr/>
          </p:nvSpPr>
          <p:spPr bwMode="auto">
            <a:xfrm>
              <a:off x="531813" y="3213337"/>
              <a:ext cx="0" cy="12096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>
              <a:off x="531813" y="4423012"/>
              <a:ext cx="69151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3" name="Straight Connector 2"/>
          <p:cNvCxnSpPr>
            <a:stCxn id="17" idx="0"/>
          </p:cNvCxnSpPr>
          <p:nvPr/>
        </p:nvCxnSpPr>
        <p:spPr bwMode="auto">
          <a:xfrm flipV="1">
            <a:off x="1139209" y="1513114"/>
            <a:ext cx="2148277" cy="206592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1970314" y="2786743"/>
            <a:ext cx="0" cy="79229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502546" y="3589140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0000FF"/>
                </a:solidFill>
              </a:rPr>
              <a:t>h-index</a:t>
            </a:r>
            <a:endParaRPr lang="en-GB" sz="2000" dirty="0">
              <a:solidFill>
                <a:srgbClr val="0000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4572" y="4552398"/>
            <a:ext cx="819955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Although it’s not a bad index, the h-index is far from perfect:</a:t>
            </a:r>
          </a:p>
          <a:p>
            <a:pPr marL="342900" indent="-342900">
              <a:buFontTx/>
              <a:buChar char="-"/>
            </a:pPr>
            <a:r>
              <a:rPr lang="en-GB" sz="2400" dirty="0" smtClean="0"/>
              <a:t>It doesn’t count for author contribution.</a:t>
            </a:r>
          </a:p>
          <a:p>
            <a:pPr marL="342900" indent="-342900">
              <a:buFontTx/>
              <a:buChar char="-"/>
            </a:pPr>
            <a:r>
              <a:rPr lang="en-GB" sz="2400" dirty="0" smtClean="0"/>
              <a:t>It doesn’t take into account self-citations.</a:t>
            </a:r>
          </a:p>
          <a:p>
            <a:pPr marL="342900" indent="-342900">
              <a:buFontTx/>
              <a:buChar char="-"/>
            </a:pPr>
            <a:r>
              <a:rPr lang="en-GB" sz="2400" dirty="0" smtClean="0"/>
              <a:t>It is just one of many possible metrics.</a:t>
            </a:r>
          </a:p>
          <a:p>
            <a:pPr marL="342900" indent="-342900">
              <a:buFontTx/>
              <a:buChar char="-"/>
            </a:pPr>
            <a:r>
              <a:rPr lang="en-GB" sz="2400" dirty="0" smtClean="0">
                <a:solidFill>
                  <a:srgbClr val="FF0000"/>
                </a:solidFill>
              </a:rPr>
              <a:t>There is probably no good single objective metric.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4" name="Freeform 3"/>
          <p:cNvSpPr>
            <a:spLocks/>
          </p:cNvSpPr>
          <p:nvPr/>
        </p:nvSpPr>
        <p:spPr bwMode="auto">
          <a:xfrm rot="16200000">
            <a:off x="921591" y="1624810"/>
            <a:ext cx="2160192" cy="1733762"/>
          </a:xfrm>
          <a:custGeom>
            <a:avLst/>
            <a:gdLst>
              <a:gd name="T0" fmla="*/ 2294 w 2294"/>
              <a:gd name="T1" fmla="*/ 706 h 706"/>
              <a:gd name="T2" fmla="*/ 1150 w 2294"/>
              <a:gd name="T3" fmla="*/ 0 h 706"/>
              <a:gd name="T4" fmla="*/ 0 w 2294"/>
              <a:gd name="T5" fmla="*/ 706 h 706"/>
              <a:gd name="connsiteX0" fmla="*/ 5013 w 5013"/>
              <a:gd name="connsiteY0" fmla="*/ 0 h 10000"/>
              <a:gd name="connsiteX1" fmla="*/ 0 w 5013"/>
              <a:gd name="connsiteY1" fmla="*/ 10000 h 10000"/>
              <a:gd name="connsiteX0" fmla="*/ 14341 w 14341"/>
              <a:gd name="connsiteY0" fmla="*/ 10513 h 10513"/>
              <a:gd name="connsiteX1" fmla="*/ 0 w 14341"/>
              <a:gd name="connsiteY1" fmla="*/ 0 h 10513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441 w 14441"/>
              <a:gd name="connsiteY0" fmla="*/ 13038 h 13038"/>
              <a:gd name="connsiteX1" fmla="*/ 0 w 14441"/>
              <a:gd name="connsiteY1" fmla="*/ 0 h 13038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5307 w 15307"/>
              <a:gd name="connsiteY0" fmla="*/ 12973 h 12973"/>
              <a:gd name="connsiteX1" fmla="*/ 2070 w 15307"/>
              <a:gd name="connsiteY1" fmla="*/ 4569 h 12973"/>
              <a:gd name="connsiteX2" fmla="*/ 906 w 15307"/>
              <a:gd name="connsiteY2" fmla="*/ 0 h 12973"/>
              <a:gd name="connsiteX0" fmla="*/ 15682 w 15682"/>
              <a:gd name="connsiteY0" fmla="*/ 12973 h 20531"/>
              <a:gd name="connsiteX1" fmla="*/ 1908 w 15682"/>
              <a:gd name="connsiteY1" fmla="*/ 18749 h 20531"/>
              <a:gd name="connsiteX2" fmla="*/ 1281 w 15682"/>
              <a:gd name="connsiteY2" fmla="*/ 0 h 20531"/>
              <a:gd name="connsiteX0" fmla="*/ 14401 w 14401"/>
              <a:gd name="connsiteY0" fmla="*/ 12973 h 20531"/>
              <a:gd name="connsiteX1" fmla="*/ 627 w 14401"/>
              <a:gd name="connsiteY1" fmla="*/ 18749 h 20531"/>
              <a:gd name="connsiteX2" fmla="*/ 0 w 14401"/>
              <a:gd name="connsiteY2" fmla="*/ 0 h 20531"/>
              <a:gd name="connsiteX0" fmla="*/ 14401 w 14401"/>
              <a:gd name="connsiteY0" fmla="*/ 12973 h 20619"/>
              <a:gd name="connsiteX1" fmla="*/ 388 w 14401"/>
              <a:gd name="connsiteY1" fmla="*/ 18846 h 20619"/>
              <a:gd name="connsiteX2" fmla="*/ 0 w 14401"/>
              <a:gd name="connsiteY2" fmla="*/ 0 h 20619"/>
              <a:gd name="connsiteX0" fmla="*/ 14401 w 14401"/>
              <a:gd name="connsiteY0" fmla="*/ 12973 h 18900"/>
              <a:gd name="connsiteX1" fmla="*/ 388 w 14401"/>
              <a:gd name="connsiteY1" fmla="*/ 18846 h 18900"/>
              <a:gd name="connsiteX2" fmla="*/ 0 w 14401"/>
              <a:gd name="connsiteY2" fmla="*/ 0 h 18900"/>
              <a:gd name="connsiteX0" fmla="*/ 14401 w 14401"/>
              <a:gd name="connsiteY0" fmla="*/ 12973 h 18931"/>
              <a:gd name="connsiteX1" fmla="*/ 388 w 14401"/>
              <a:gd name="connsiteY1" fmla="*/ 18846 h 18931"/>
              <a:gd name="connsiteX2" fmla="*/ 0 w 14401"/>
              <a:gd name="connsiteY2" fmla="*/ 0 h 18931"/>
              <a:gd name="connsiteX0" fmla="*/ 13328 w 13328"/>
              <a:gd name="connsiteY0" fmla="*/ 20160 h 20452"/>
              <a:gd name="connsiteX1" fmla="*/ 388 w 13328"/>
              <a:gd name="connsiteY1" fmla="*/ 18846 h 20452"/>
              <a:gd name="connsiteX2" fmla="*/ 0 w 13328"/>
              <a:gd name="connsiteY2" fmla="*/ 0 h 20452"/>
              <a:gd name="connsiteX0" fmla="*/ 13328 w 13328"/>
              <a:gd name="connsiteY0" fmla="*/ 20160 h 20160"/>
              <a:gd name="connsiteX1" fmla="*/ 388 w 13328"/>
              <a:gd name="connsiteY1" fmla="*/ 18846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  <a:gd name="connsiteX0" fmla="*/ 13000 w 13000"/>
              <a:gd name="connsiteY0" fmla="*/ 731 h 731"/>
              <a:gd name="connsiteX1" fmla="*/ 0 w 13000"/>
              <a:gd name="connsiteY1" fmla="*/ 0 h 731"/>
              <a:gd name="connsiteX0" fmla="*/ 10275 w 10275"/>
              <a:gd name="connsiteY0" fmla="*/ 8691 h 8691"/>
              <a:gd name="connsiteX1" fmla="*/ 0 w 10275"/>
              <a:gd name="connsiteY1" fmla="*/ 0 h 8691"/>
              <a:gd name="connsiteX0" fmla="*/ 25401 w 25401"/>
              <a:gd name="connsiteY0" fmla="*/ 6987 h 6987"/>
              <a:gd name="connsiteX1" fmla="*/ 0 w 25401"/>
              <a:gd name="connsiteY1" fmla="*/ 0 h 6987"/>
              <a:gd name="connsiteX0" fmla="*/ 10000 w 10000"/>
              <a:gd name="connsiteY0" fmla="*/ 391698 h 391698"/>
              <a:gd name="connsiteX1" fmla="*/ 0 w 10000"/>
              <a:gd name="connsiteY1" fmla="*/ 0 h 391698"/>
              <a:gd name="connsiteX0" fmla="*/ 10000 w 10000"/>
              <a:gd name="connsiteY0" fmla="*/ 391698 h 391698"/>
              <a:gd name="connsiteX1" fmla="*/ 0 w 10000"/>
              <a:gd name="connsiteY1" fmla="*/ 0 h 391698"/>
              <a:gd name="connsiteX0" fmla="*/ 10000 w 10000"/>
              <a:gd name="connsiteY0" fmla="*/ 391698 h 391698"/>
              <a:gd name="connsiteX1" fmla="*/ 0 w 10000"/>
              <a:gd name="connsiteY1" fmla="*/ 0 h 391698"/>
              <a:gd name="connsiteX0" fmla="*/ 10053 w 10053"/>
              <a:gd name="connsiteY0" fmla="*/ 426202 h 426202"/>
              <a:gd name="connsiteX1" fmla="*/ 0 w 10053"/>
              <a:gd name="connsiteY1" fmla="*/ 0 h 426202"/>
              <a:gd name="connsiteX0" fmla="*/ 10053 w 10053"/>
              <a:gd name="connsiteY0" fmla="*/ 426202 h 426202"/>
              <a:gd name="connsiteX1" fmla="*/ 0 w 10053"/>
              <a:gd name="connsiteY1" fmla="*/ 0 h 426202"/>
              <a:gd name="connsiteX0" fmla="*/ 10053 w 10053"/>
              <a:gd name="connsiteY0" fmla="*/ 426202 h 426202"/>
              <a:gd name="connsiteX1" fmla="*/ 0 w 10053"/>
              <a:gd name="connsiteY1" fmla="*/ 0 h 426202"/>
              <a:gd name="connsiteX0" fmla="*/ 11546 w 11546"/>
              <a:gd name="connsiteY0" fmla="*/ 193302 h 193302"/>
              <a:gd name="connsiteX1" fmla="*/ 0 w 11546"/>
              <a:gd name="connsiteY1" fmla="*/ 0 h 193302"/>
              <a:gd name="connsiteX0" fmla="*/ 11483 w 11483"/>
              <a:gd name="connsiteY0" fmla="*/ 202836 h 202836"/>
              <a:gd name="connsiteX1" fmla="*/ 0 w 11483"/>
              <a:gd name="connsiteY1" fmla="*/ 0 h 202836"/>
              <a:gd name="connsiteX0" fmla="*/ 11462 w 11462"/>
              <a:gd name="connsiteY0" fmla="*/ 261629 h 261629"/>
              <a:gd name="connsiteX1" fmla="*/ 0 w 11462"/>
              <a:gd name="connsiteY1" fmla="*/ 0 h 261629"/>
              <a:gd name="connsiteX0" fmla="*/ 11462 w 11462"/>
              <a:gd name="connsiteY0" fmla="*/ 261629 h 261629"/>
              <a:gd name="connsiteX1" fmla="*/ 0 w 11462"/>
              <a:gd name="connsiteY1" fmla="*/ 0 h 261629"/>
              <a:gd name="connsiteX0" fmla="*/ 11504 w 11504"/>
              <a:gd name="connsiteY0" fmla="*/ 318038 h 318038"/>
              <a:gd name="connsiteX1" fmla="*/ 0 w 11504"/>
              <a:gd name="connsiteY1" fmla="*/ 0 h 318038"/>
              <a:gd name="connsiteX0" fmla="*/ 11504 w 11504"/>
              <a:gd name="connsiteY0" fmla="*/ 318038 h 318038"/>
              <a:gd name="connsiteX1" fmla="*/ 0 w 11504"/>
              <a:gd name="connsiteY1" fmla="*/ 0 h 318038"/>
              <a:gd name="connsiteX0" fmla="*/ 11504 w 11504"/>
              <a:gd name="connsiteY0" fmla="*/ 318038 h 318038"/>
              <a:gd name="connsiteX1" fmla="*/ 0 w 11504"/>
              <a:gd name="connsiteY1" fmla="*/ 0 h 318038"/>
              <a:gd name="connsiteX0" fmla="*/ 11398 w 11398"/>
              <a:gd name="connsiteY0" fmla="*/ 343462 h 343462"/>
              <a:gd name="connsiteX1" fmla="*/ 0 w 11398"/>
              <a:gd name="connsiteY1" fmla="*/ 0 h 343462"/>
              <a:gd name="connsiteX0" fmla="*/ 11398 w 11398"/>
              <a:gd name="connsiteY0" fmla="*/ 343462 h 343462"/>
              <a:gd name="connsiteX1" fmla="*/ 0 w 11398"/>
              <a:gd name="connsiteY1" fmla="*/ 0 h 343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398" h="343462">
                <a:moveTo>
                  <a:pt x="11398" y="343462"/>
                </a:moveTo>
                <a:cubicBezTo>
                  <a:pt x="4901" y="297149"/>
                  <a:pt x="118" y="155782"/>
                  <a:pt x="0" y="0"/>
                </a:cubicBezTo>
              </a:path>
            </a:pathLst>
          </a:custGeom>
          <a:noFill/>
          <a:ln w="19050" cmpd="sng">
            <a:solidFill>
              <a:srgbClr val="00CC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21" name="Freeform 3"/>
          <p:cNvSpPr>
            <a:spLocks/>
          </p:cNvSpPr>
          <p:nvPr/>
        </p:nvSpPr>
        <p:spPr bwMode="auto">
          <a:xfrm rot="16200000" flipH="1" flipV="1">
            <a:off x="1495808" y="1603093"/>
            <a:ext cx="1602803" cy="2311282"/>
          </a:xfrm>
          <a:custGeom>
            <a:avLst/>
            <a:gdLst>
              <a:gd name="T0" fmla="*/ 2294 w 2294"/>
              <a:gd name="T1" fmla="*/ 706 h 706"/>
              <a:gd name="T2" fmla="*/ 1150 w 2294"/>
              <a:gd name="T3" fmla="*/ 0 h 706"/>
              <a:gd name="T4" fmla="*/ 0 w 2294"/>
              <a:gd name="T5" fmla="*/ 706 h 706"/>
              <a:gd name="connsiteX0" fmla="*/ 5013 w 5013"/>
              <a:gd name="connsiteY0" fmla="*/ 0 h 10000"/>
              <a:gd name="connsiteX1" fmla="*/ 0 w 5013"/>
              <a:gd name="connsiteY1" fmla="*/ 10000 h 10000"/>
              <a:gd name="connsiteX0" fmla="*/ 14341 w 14341"/>
              <a:gd name="connsiteY0" fmla="*/ 10513 h 10513"/>
              <a:gd name="connsiteX1" fmla="*/ 0 w 14341"/>
              <a:gd name="connsiteY1" fmla="*/ 0 h 10513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441 w 14441"/>
              <a:gd name="connsiteY0" fmla="*/ 13038 h 13038"/>
              <a:gd name="connsiteX1" fmla="*/ 0 w 14441"/>
              <a:gd name="connsiteY1" fmla="*/ 0 h 13038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5307 w 15307"/>
              <a:gd name="connsiteY0" fmla="*/ 12973 h 12973"/>
              <a:gd name="connsiteX1" fmla="*/ 2070 w 15307"/>
              <a:gd name="connsiteY1" fmla="*/ 4569 h 12973"/>
              <a:gd name="connsiteX2" fmla="*/ 906 w 15307"/>
              <a:gd name="connsiteY2" fmla="*/ 0 h 12973"/>
              <a:gd name="connsiteX0" fmla="*/ 15682 w 15682"/>
              <a:gd name="connsiteY0" fmla="*/ 12973 h 20531"/>
              <a:gd name="connsiteX1" fmla="*/ 1908 w 15682"/>
              <a:gd name="connsiteY1" fmla="*/ 18749 h 20531"/>
              <a:gd name="connsiteX2" fmla="*/ 1281 w 15682"/>
              <a:gd name="connsiteY2" fmla="*/ 0 h 20531"/>
              <a:gd name="connsiteX0" fmla="*/ 14401 w 14401"/>
              <a:gd name="connsiteY0" fmla="*/ 12973 h 20531"/>
              <a:gd name="connsiteX1" fmla="*/ 627 w 14401"/>
              <a:gd name="connsiteY1" fmla="*/ 18749 h 20531"/>
              <a:gd name="connsiteX2" fmla="*/ 0 w 14401"/>
              <a:gd name="connsiteY2" fmla="*/ 0 h 20531"/>
              <a:gd name="connsiteX0" fmla="*/ 14401 w 14401"/>
              <a:gd name="connsiteY0" fmla="*/ 12973 h 20619"/>
              <a:gd name="connsiteX1" fmla="*/ 388 w 14401"/>
              <a:gd name="connsiteY1" fmla="*/ 18846 h 20619"/>
              <a:gd name="connsiteX2" fmla="*/ 0 w 14401"/>
              <a:gd name="connsiteY2" fmla="*/ 0 h 20619"/>
              <a:gd name="connsiteX0" fmla="*/ 14401 w 14401"/>
              <a:gd name="connsiteY0" fmla="*/ 12973 h 18900"/>
              <a:gd name="connsiteX1" fmla="*/ 388 w 14401"/>
              <a:gd name="connsiteY1" fmla="*/ 18846 h 18900"/>
              <a:gd name="connsiteX2" fmla="*/ 0 w 14401"/>
              <a:gd name="connsiteY2" fmla="*/ 0 h 18900"/>
              <a:gd name="connsiteX0" fmla="*/ 14401 w 14401"/>
              <a:gd name="connsiteY0" fmla="*/ 12973 h 18931"/>
              <a:gd name="connsiteX1" fmla="*/ 388 w 14401"/>
              <a:gd name="connsiteY1" fmla="*/ 18846 h 18931"/>
              <a:gd name="connsiteX2" fmla="*/ 0 w 14401"/>
              <a:gd name="connsiteY2" fmla="*/ 0 h 18931"/>
              <a:gd name="connsiteX0" fmla="*/ 13328 w 13328"/>
              <a:gd name="connsiteY0" fmla="*/ 20160 h 20452"/>
              <a:gd name="connsiteX1" fmla="*/ 388 w 13328"/>
              <a:gd name="connsiteY1" fmla="*/ 18846 h 20452"/>
              <a:gd name="connsiteX2" fmla="*/ 0 w 13328"/>
              <a:gd name="connsiteY2" fmla="*/ 0 h 20452"/>
              <a:gd name="connsiteX0" fmla="*/ 13328 w 13328"/>
              <a:gd name="connsiteY0" fmla="*/ 20160 h 20160"/>
              <a:gd name="connsiteX1" fmla="*/ 388 w 13328"/>
              <a:gd name="connsiteY1" fmla="*/ 18846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  <a:gd name="connsiteX0" fmla="*/ 13000 w 13000"/>
              <a:gd name="connsiteY0" fmla="*/ 731 h 731"/>
              <a:gd name="connsiteX1" fmla="*/ 0 w 13000"/>
              <a:gd name="connsiteY1" fmla="*/ 0 h 731"/>
              <a:gd name="connsiteX0" fmla="*/ 10275 w 10275"/>
              <a:gd name="connsiteY0" fmla="*/ 8691 h 8691"/>
              <a:gd name="connsiteX1" fmla="*/ 0 w 10275"/>
              <a:gd name="connsiteY1" fmla="*/ 0 h 8691"/>
              <a:gd name="connsiteX0" fmla="*/ 25401 w 25401"/>
              <a:gd name="connsiteY0" fmla="*/ 6987 h 6987"/>
              <a:gd name="connsiteX1" fmla="*/ 0 w 25401"/>
              <a:gd name="connsiteY1" fmla="*/ 0 h 6987"/>
              <a:gd name="connsiteX0" fmla="*/ 10000 w 10000"/>
              <a:gd name="connsiteY0" fmla="*/ 391698 h 391698"/>
              <a:gd name="connsiteX1" fmla="*/ 0 w 10000"/>
              <a:gd name="connsiteY1" fmla="*/ 0 h 391698"/>
              <a:gd name="connsiteX0" fmla="*/ 10000 w 10000"/>
              <a:gd name="connsiteY0" fmla="*/ 391698 h 391698"/>
              <a:gd name="connsiteX1" fmla="*/ 0 w 10000"/>
              <a:gd name="connsiteY1" fmla="*/ 0 h 391698"/>
              <a:gd name="connsiteX0" fmla="*/ 10000 w 10000"/>
              <a:gd name="connsiteY0" fmla="*/ 391698 h 391698"/>
              <a:gd name="connsiteX1" fmla="*/ 0 w 10000"/>
              <a:gd name="connsiteY1" fmla="*/ 0 h 391698"/>
              <a:gd name="connsiteX0" fmla="*/ 10053 w 10053"/>
              <a:gd name="connsiteY0" fmla="*/ 426202 h 426202"/>
              <a:gd name="connsiteX1" fmla="*/ 0 w 10053"/>
              <a:gd name="connsiteY1" fmla="*/ 0 h 426202"/>
              <a:gd name="connsiteX0" fmla="*/ 10053 w 10053"/>
              <a:gd name="connsiteY0" fmla="*/ 426202 h 426202"/>
              <a:gd name="connsiteX1" fmla="*/ 0 w 10053"/>
              <a:gd name="connsiteY1" fmla="*/ 0 h 426202"/>
              <a:gd name="connsiteX0" fmla="*/ 10053 w 10053"/>
              <a:gd name="connsiteY0" fmla="*/ 426202 h 426202"/>
              <a:gd name="connsiteX1" fmla="*/ 0 w 10053"/>
              <a:gd name="connsiteY1" fmla="*/ 0 h 426202"/>
              <a:gd name="connsiteX0" fmla="*/ 11546 w 11546"/>
              <a:gd name="connsiteY0" fmla="*/ 193302 h 193302"/>
              <a:gd name="connsiteX1" fmla="*/ 0 w 11546"/>
              <a:gd name="connsiteY1" fmla="*/ 0 h 193302"/>
              <a:gd name="connsiteX0" fmla="*/ 11483 w 11483"/>
              <a:gd name="connsiteY0" fmla="*/ 202836 h 202836"/>
              <a:gd name="connsiteX1" fmla="*/ 0 w 11483"/>
              <a:gd name="connsiteY1" fmla="*/ 0 h 202836"/>
              <a:gd name="connsiteX0" fmla="*/ 11462 w 11462"/>
              <a:gd name="connsiteY0" fmla="*/ 261629 h 261629"/>
              <a:gd name="connsiteX1" fmla="*/ 0 w 11462"/>
              <a:gd name="connsiteY1" fmla="*/ 0 h 261629"/>
              <a:gd name="connsiteX0" fmla="*/ 11462 w 11462"/>
              <a:gd name="connsiteY0" fmla="*/ 261629 h 261629"/>
              <a:gd name="connsiteX1" fmla="*/ 0 w 11462"/>
              <a:gd name="connsiteY1" fmla="*/ 0 h 261629"/>
              <a:gd name="connsiteX0" fmla="*/ 11504 w 11504"/>
              <a:gd name="connsiteY0" fmla="*/ 318038 h 318038"/>
              <a:gd name="connsiteX1" fmla="*/ 0 w 11504"/>
              <a:gd name="connsiteY1" fmla="*/ 0 h 318038"/>
              <a:gd name="connsiteX0" fmla="*/ 11504 w 11504"/>
              <a:gd name="connsiteY0" fmla="*/ 318038 h 318038"/>
              <a:gd name="connsiteX1" fmla="*/ 0 w 11504"/>
              <a:gd name="connsiteY1" fmla="*/ 0 h 318038"/>
              <a:gd name="connsiteX0" fmla="*/ 11504 w 11504"/>
              <a:gd name="connsiteY0" fmla="*/ 318038 h 318038"/>
              <a:gd name="connsiteX1" fmla="*/ 0 w 11504"/>
              <a:gd name="connsiteY1" fmla="*/ 0 h 318038"/>
              <a:gd name="connsiteX0" fmla="*/ 11398 w 11398"/>
              <a:gd name="connsiteY0" fmla="*/ 343462 h 343462"/>
              <a:gd name="connsiteX1" fmla="*/ 0 w 11398"/>
              <a:gd name="connsiteY1" fmla="*/ 0 h 343462"/>
              <a:gd name="connsiteX0" fmla="*/ 11398 w 11398"/>
              <a:gd name="connsiteY0" fmla="*/ 343462 h 343462"/>
              <a:gd name="connsiteX1" fmla="*/ 0 w 11398"/>
              <a:gd name="connsiteY1" fmla="*/ 0 h 343462"/>
              <a:gd name="connsiteX0" fmla="*/ 11398 w 11398"/>
              <a:gd name="connsiteY0" fmla="*/ 345846 h 345846"/>
              <a:gd name="connsiteX1" fmla="*/ 0 w 11398"/>
              <a:gd name="connsiteY1" fmla="*/ 0 h 345846"/>
              <a:gd name="connsiteX0" fmla="*/ 11398 w 11398"/>
              <a:gd name="connsiteY0" fmla="*/ 345846 h 345846"/>
              <a:gd name="connsiteX1" fmla="*/ 0 w 11398"/>
              <a:gd name="connsiteY1" fmla="*/ 0 h 345846"/>
              <a:gd name="connsiteX0" fmla="*/ 8457 w 8457"/>
              <a:gd name="connsiteY0" fmla="*/ 457870 h 457870"/>
              <a:gd name="connsiteX1" fmla="*/ 0 w 8457"/>
              <a:gd name="connsiteY1" fmla="*/ 0 h 457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57" h="457870">
                <a:moveTo>
                  <a:pt x="8457" y="457870"/>
                </a:moveTo>
                <a:cubicBezTo>
                  <a:pt x="3060" y="450487"/>
                  <a:pt x="118" y="155782"/>
                  <a:pt x="0" y="0"/>
                </a:cubicBezTo>
              </a:path>
            </a:pathLst>
          </a:custGeom>
          <a:noFill/>
          <a:ln w="19050" cmpd="sng">
            <a:solidFill>
              <a:srgbClr val="7030A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524696" y="975462"/>
            <a:ext cx="731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CC00"/>
                </a:solidFill>
                <a:sym typeface="Symbol"/>
              </a:rPr>
              <a:t></a:t>
            </a:r>
            <a:r>
              <a:rPr lang="en-GB" i="1" dirty="0" smtClean="0">
                <a:solidFill>
                  <a:srgbClr val="00CC00"/>
                </a:solidFill>
                <a:sym typeface="Symbol"/>
              </a:rPr>
              <a:t>n</a:t>
            </a:r>
            <a:r>
              <a:rPr lang="en-GB" baseline="30000" dirty="0" smtClean="0">
                <a:solidFill>
                  <a:srgbClr val="00CC00"/>
                </a:solidFill>
                <a:sym typeface="Symbol"/>
              </a:rPr>
              <a:t>2</a:t>
            </a:r>
            <a:endParaRPr lang="en-GB" baseline="30000" dirty="0">
              <a:solidFill>
                <a:srgbClr val="00CC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87486" y="1433366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  <a:sym typeface="Symbol"/>
              </a:rPr>
              <a:t></a:t>
            </a:r>
            <a:r>
              <a:rPr lang="en-GB" i="1" dirty="0" smtClean="0">
                <a:solidFill>
                  <a:srgbClr val="7030A0"/>
                </a:solidFill>
                <a:sym typeface="Symbol"/>
              </a:rPr>
              <a:t>n</a:t>
            </a:r>
            <a:r>
              <a:rPr lang="en-GB" baseline="30000" dirty="0" smtClean="0">
                <a:solidFill>
                  <a:srgbClr val="7030A0"/>
                </a:solidFill>
                <a:sym typeface="Symbol"/>
              </a:rPr>
              <a:t>1/2</a:t>
            </a:r>
            <a:endParaRPr lang="en-GB" baseline="30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77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  <p:bldP spid="6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6571" y="283029"/>
            <a:ext cx="8274766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We’re going to ignore all that and just see if</a:t>
            </a:r>
          </a:p>
          <a:p>
            <a:r>
              <a:rPr lang="en-GB" dirty="0" smtClean="0"/>
              <a:t>we can predict the </a:t>
            </a:r>
            <a:r>
              <a:rPr lang="en-GB" dirty="0" smtClean="0"/>
              <a:t>h-index.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Prediction is important, because what we care</a:t>
            </a:r>
          </a:p>
          <a:p>
            <a:r>
              <a:rPr lang="en-GB" dirty="0" smtClean="0"/>
              <a:t>about is </a:t>
            </a:r>
            <a:r>
              <a:rPr lang="en-GB" dirty="0" smtClean="0">
                <a:solidFill>
                  <a:srgbClr val="FF0000"/>
                </a:solidFill>
              </a:rPr>
              <a:t>future</a:t>
            </a:r>
            <a:r>
              <a:rPr lang="en-GB" dirty="0" smtClean="0"/>
              <a:t> productivity.</a:t>
            </a:r>
          </a:p>
          <a:p>
            <a:endParaRPr lang="en-GB" dirty="0"/>
          </a:p>
          <a:p>
            <a:r>
              <a:rPr lang="en-GB" dirty="0" smtClean="0"/>
              <a:t>Never mind that the </a:t>
            </a:r>
            <a:r>
              <a:rPr lang="en-GB" dirty="0" smtClean="0"/>
              <a:t>h-index </a:t>
            </a:r>
            <a:r>
              <a:rPr lang="en-GB" dirty="0" smtClean="0"/>
              <a:t>and future productivity</a:t>
            </a:r>
          </a:p>
          <a:p>
            <a:r>
              <a:rPr lang="en-GB" dirty="0" smtClean="0"/>
              <a:t>might not be related 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960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93089" y="1802508"/>
            <a:ext cx="8223138" cy="5617894"/>
            <a:chOff x="652949" y="3069444"/>
            <a:chExt cx="8223138" cy="5617894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8000" y="3526715"/>
              <a:ext cx="6410880" cy="4893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 rot="16200000">
              <a:off x="51040" y="4173148"/>
              <a:ext cx="2238590" cy="514643"/>
            </a:xfrm>
            <a:prstGeom prst="rect">
              <a:avLst/>
            </a:prstGeom>
            <a:noFill/>
          </p:spPr>
          <p:txBody>
            <a:bodyPr wrap="none" lIns="82945" tIns="41473" rIns="82945" bIns="41473" rtlCol="0">
              <a:spAutoFit/>
            </a:bodyPr>
            <a:lstStyle/>
            <a:p>
              <a:r>
                <a:rPr lang="en-GB" b="1" dirty="0" smtClean="0"/>
                <a:t>12 years later</a:t>
              </a:r>
              <a:endParaRPr lang="en-GB" b="1" dirty="0"/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652949" y="5878391"/>
              <a:ext cx="7903418" cy="280894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2945" tIns="41473" rIns="82945" bIns="41473" numCol="1" spcCol="0" rtlCol="0" anchor="t" anchorCtr="0" compatLnSpc="1">
              <a:prstTxWarp prst="textNoShape">
                <a:avLst/>
              </a:prstTxWarp>
            </a:bodyPr>
            <a:lstStyle/>
            <a:p>
              <a:pPr defTabSz="414726" hangingPunct="0">
                <a:lnSpc>
                  <a:spcPct val="93000"/>
                </a:lnSpc>
                <a:buClr>
                  <a:srgbClr val="000000"/>
                </a:buClr>
                <a:buSzPct val="45000"/>
              </a:pPr>
              <a:endParaRPr lang="en-GB" sz="2200" b="0">
                <a:latin typeface="Times New Roman" pitchFamily="16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604658" y="3069444"/>
              <a:ext cx="4271429" cy="280894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2945" tIns="41473" rIns="82945" bIns="41473" numCol="1" spcCol="0" rtlCol="0" anchor="t" anchorCtr="0" compatLnSpc="1">
              <a:prstTxWarp prst="textNoShape">
                <a:avLst/>
              </a:prstTxWarp>
            </a:bodyPr>
            <a:lstStyle/>
            <a:p>
              <a:pPr defTabSz="414726" hangingPunct="0">
                <a:lnSpc>
                  <a:spcPct val="93000"/>
                </a:lnSpc>
                <a:buClr>
                  <a:srgbClr val="000000"/>
                </a:buClr>
                <a:buSzPct val="45000"/>
              </a:pPr>
              <a:endParaRPr lang="en-GB" sz="2200" b="0">
                <a:latin typeface="Times New Roman" pitchFamily="16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52949" y="326571"/>
            <a:ext cx="612372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first question: can h predict itself?</a:t>
            </a:r>
          </a:p>
          <a:p>
            <a:endParaRPr lang="en-GB" dirty="0"/>
          </a:p>
          <a:p>
            <a:r>
              <a:rPr lang="en-GB" dirty="0" smtClean="0"/>
              <a:t>Yes, at least for physics: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96111" y="4538964"/>
            <a:ext cx="7900396" cy="1561084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GB" sz="2400" b="1" dirty="0" smtClean="0"/>
              <a:t>Database of physicists:</a:t>
            </a:r>
          </a:p>
          <a:p>
            <a:r>
              <a:rPr lang="en-GB" sz="2400" b="1" i="1" dirty="0" smtClean="0"/>
              <a:t>Physical Review B: Condensed Matter and Materials Physics</a:t>
            </a:r>
          </a:p>
          <a:p>
            <a:endParaRPr lang="en-GB" sz="2400" i="1" dirty="0"/>
          </a:p>
          <a:p>
            <a:r>
              <a:rPr lang="es-ES" sz="2400" dirty="0" err="1" smtClean="0"/>
              <a:t>Hirsch</a:t>
            </a:r>
            <a:r>
              <a:rPr lang="es-ES" sz="2400" dirty="0" smtClean="0"/>
              <a:t>, </a:t>
            </a:r>
            <a:r>
              <a:rPr lang="es-ES" sz="2400" i="1" dirty="0" smtClean="0"/>
              <a:t>PNAS</a:t>
            </a:r>
            <a:r>
              <a:rPr lang="es-ES" sz="2400" dirty="0" smtClean="0"/>
              <a:t> </a:t>
            </a:r>
            <a:r>
              <a:rPr lang="es-ES" sz="2400" dirty="0"/>
              <a:t>104:19193–19198 (2007</a:t>
            </a:r>
            <a:r>
              <a:rPr lang="es-ES" sz="2400" dirty="0" smtClean="0"/>
              <a:t>)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27522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14" y="1480458"/>
            <a:ext cx="8349806" cy="4288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29755" y="431593"/>
            <a:ext cx="78847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But it’s not such a good predictor for neuroscience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444707" y="1096328"/>
            <a:ext cx="1301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FF"/>
                </a:solidFill>
              </a:rPr>
              <a:t>physics</a:t>
            </a:r>
            <a:endParaRPr lang="en-GB" dirty="0">
              <a:solidFill>
                <a:srgbClr val="FF00FF"/>
              </a:solidFill>
            </a:endParaRPr>
          </a:p>
        </p:txBody>
      </p:sp>
      <p:sp>
        <p:nvSpPr>
          <p:cNvPr id="12" name="5-Point Star 11"/>
          <p:cNvSpPr/>
          <p:nvPr/>
        </p:nvSpPr>
        <p:spPr bwMode="auto">
          <a:xfrm>
            <a:off x="4463260" y="2699655"/>
            <a:ext cx="304800" cy="304800"/>
          </a:xfrm>
          <a:prstGeom prst="star5">
            <a:avLst/>
          </a:prstGeom>
          <a:solidFill>
            <a:srgbClr val="FF00FF"/>
          </a:solidFill>
          <a:ln w="9525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 flipH="1">
            <a:off x="4724516" y="1698171"/>
            <a:ext cx="914284" cy="107768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1306286" y="2884713"/>
            <a:ext cx="326583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Oval 7"/>
          <p:cNvSpPr/>
          <p:nvPr/>
        </p:nvSpPr>
        <p:spPr bwMode="auto">
          <a:xfrm>
            <a:off x="4198855" y="4577377"/>
            <a:ext cx="264405" cy="297456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51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2771" y="413656"/>
            <a:ext cx="8091254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Acuna</a:t>
            </a:r>
            <a:r>
              <a:rPr lang="en-GB" dirty="0" smtClean="0"/>
              <a:t> et al. wanted to get a better prediction of</a:t>
            </a:r>
          </a:p>
          <a:p>
            <a:r>
              <a:rPr lang="en-GB" dirty="0" smtClean="0"/>
              <a:t>future </a:t>
            </a:r>
            <a:r>
              <a:rPr lang="en-GB" dirty="0" smtClean="0"/>
              <a:t>h-index.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   “To construct a formula to predict future h-index</a:t>
            </a:r>
            <a:r>
              <a:rPr lang="en-GB" dirty="0" smtClean="0"/>
              <a:t>,</a:t>
            </a:r>
          </a:p>
          <a:p>
            <a:r>
              <a:rPr lang="en-GB" dirty="0"/>
              <a:t> </a:t>
            </a:r>
            <a:r>
              <a:rPr lang="en-GB" dirty="0" smtClean="0"/>
              <a:t>    we </a:t>
            </a:r>
            <a:r>
              <a:rPr lang="en-GB" dirty="0"/>
              <a:t>assembled a </a:t>
            </a:r>
            <a:r>
              <a:rPr lang="en-GB" dirty="0">
                <a:solidFill>
                  <a:srgbClr val="FF0000"/>
                </a:solidFill>
              </a:rPr>
              <a:t>large data set</a:t>
            </a:r>
            <a:r>
              <a:rPr lang="en-GB" dirty="0"/>
              <a:t> and analysed </a:t>
            </a:r>
            <a:r>
              <a:rPr lang="en-GB" dirty="0" smtClean="0"/>
              <a:t>it</a:t>
            </a:r>
          </a:p>
          <a:p>
            <a:r>
              <a:rPr lang="en-GB" dirty="0"/>
              <a:t> </a:t>
            </a:r>
            <a:r>
              <a:rPr lang="en-GB" dirty="0" smtClean="0"/>
              <a:t>    </a:t>
            </a:r>
            <a:r>
              <a:rPr lang="en-GB" dirty="0" smtClean="0">
                <a:solidFill>
                  <a:srgbClr val="FF0000"/>
                </a:solidFill>
              </a:rPr>
              <a:t>using </a:t>
            </a:r>
            <a:r>
              <a:rPr lang="en-GB" dirty="0">
                <a:solidFill>
                  <a:srgbClr val="FF0000"/>
                </a:solidFill>
              </a:rPr>
              <a:t>machine-learning techniques</a:t>
            </a:r>
            <a:r>
              <a:rPr lang="en-GB" dirty="0" smtClean="0"/>
              <a:t>.”</a:t>
            </a:r>
          </a:p>
          <a:p>
            <a:endParaRPr lang="en-GB" dirty="0"/>
          </a:p>
          <a:p>
            <a:r>
              <a:rPr lang="en-GB" dirty="0" smtClean="0">
                <a:solidFill>
                  <a:srgbClr val="FF0000"/>
                </a:solidFill>
              </a:rPr>
              <a:t>large data </a:t>
            </a:r>
            <a:r>
              <a:rPr lang="en-GB" dirty="0">
                <a:solidFill>
                  <a:srgbClr val="FF0000"/>
                </a:solidFill>
              </a:rPr>
              <a:t>set</a:t>
            </a:r>
            <a:r>
              <a:rPr lang="en-GB" dirty="0" smtClean="0">
                <a:solidFill>
                  <a:srgbClr val="FF0000"/>
                </a:solidFill>
              </a:rPr>
              <a:t>:</a:t>
            </a:r>
            <a:r>
              <a:rPr lang="en-GB" dirty="0" smtClean="0"/>
              <a:t>			  3085 neuroscientists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machine-learning techniques:</a:t>
            </a:r>
            <a:r>
              <a:rPr lang="en-GB" dirty="0" smtClean="0"/>
              <a:t>	  linear regression</a:t>
            </a:r>
          </a:p>
          <a:p>
            <a:r>
              <a:rPr lang="en-GB" dirty="0"/>
              <a:t>	</a:t>
            </a:r>
            <a:r>
              <a:rPr lang="en-GB" dirty="0" smtClean="0"/>
              <a:t>				  with elastic net</a:t>
            </a:r>
          </a:p>
          <a:p>
            <a:r>
              <a:rPr lang="en-GB" dirty="0"/>
              <a:t>	</a:t>
            </a:r>
            <a:r>
              <a:rPr lang="en-GB" dirty="0" smtClean="0"/>
              <a:t>				  regularization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97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34856" y="202792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1</a:t>
            </a:r>
            <a:endParaRPr lang="en-GB" sz="2400" dirty="0"/>
          </a:p>
        </p:txBody>
      </p:sp>
      <p:sp>
        <p:nvSpPr>
          <p:cNvPr id="100" name="TextBox 99"/>
          <p:cNvSpPr txBox="1"/>
          <p:nvPr/>
        </p:nvSpPr>
        <p:spPr>
          <a:xfrm>
            <a:off x="1256277" y="2355944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2</a:t>
            </a:r>
            <a:r>
              <a:rPr lang="en-GB" sz="2400" i="1" dirty="0"/>
              <a:t>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85243" y="2019735"/>
            <a:ext cx="60532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ym typeface="Symbol"/>
              </a:rPr>
              <a:t></a:t>
            </a:r>
            <a:r>
              <a:rPr lang="en-GB" i="1" baseline="-25000" dirty="0" err="1" smtClean="0">
                <a:sym typeface="Symbol"/>
              </a:rPr>
              <a:t>i</a:t>
            </a:r>
            <a:r>
              <a:rPr lang="en-GB" baseline="-25000" dirty="0" smtClean="0">
                <a:sym typeface="Symbol"/>
              </a:rPr>
              <a:t>=1</a:t>
            </a:r>
            <a:r>
              <a:rPr lang="en-GB" dirty="0" smtClean="0">
                <a:sym typeface="Symbol"/>
              </a:rPr>
              <a:t> (</a:t>
            </a:r>
            <a:r>
              <a:rPr lang="en-GB" i="1" dirty="0" smtClean="0">
                <a:sym typeface="Symbol"/>
              </a:rPr>
              <a:t>h</a:t>
            </a:r>
            <a:r>
              <a:rPr lang="en-GB" i="1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- x</a:t>
            </a:r>
            <a:r>
              <a:rPr lang="en-GB" i="1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)</a:t>
            </a:r>
            <a:r>
              <a:rPr lang="en-GB" baseline="30000" dirty="0" smtClean="0">
                <a:sym typeface="Symbol"/>
              </a:rPr>
              <a:t>2</a:t>
            </a:r>
            <a:r>
              <a:rPr lang="en-GB" dirty="0" smtClean="0">
                <a:sym typeface="Symbol"/>
              </a:rPr>
              <a:t> + </a:t>
            </a:r>
            <a:r>
              <a:rPr lang="en-GB" sz="3600" dirty="0" smtClean="0">
                <a:sym typeface="Symbol"/>
              </a:rPr>
              <a:t>(</a:t>
            </a:r>
            <a:r>
              <a:rPr lang="en-GB" dirty="0" smtClean="0">
                <a:sym typeface="Symbol"/>
              </a:rPr>
              <a:t>(1-) ||||</a:t>
            </a:r>
            <a:r>
              <a:rPr lang="en-GB" baseline="-25000" dirty="0" smtClean="0">
                <a:sym typeface="Symbol"/>
              </a:rPr>
              <a:t>2</a:t>
            </a:r>
            <a:r>
              <a:rPr lang="en-GB" dirty="0" smtClean="0">
                <a:sym typeface="Symbol"/>
              </a:rPr>
              <a:t>/2 + ||</a:t>
            </a:r>
            <a:r>
              <a:rPr lang="en-GB" baseline="-25000" dirty="0" smtClean="0">
                <a:sym typeface="Symbol"/>
              </a:rPr>
              <a:t>1</a:t>
            </a:r>
            <a:r>
              <a:rPr lang="en-GB" sz="3600" dirty="0" smtClean="0">
                <a:sym typeface="Symbol"/>
              </a:rPr>
              <a:t>)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5847237" y="2015126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2</a:t>
            </a:r>
            <a:endParaRPr lang="en-GB" sz="2000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256277" y="2423422"/>
            <a:ext cx="49053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968614" y="201512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i="1" dirty="0"/>
              <a:t>n</a:t>
            </a:r>
            <a:endParaRPr lang="en-GB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56218" y="990600"/>
            <a:ext cx="18004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minimized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456218" y="3439882"/>
            <a:ext cx="493429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with respect to </a:t>
            </a:r>
            <a:r>
              <a:rPr lang="en-GB" dirty="0" smtClean="0">
                <a:sym typeface="Symbol"/>
              </a:rPr>
              <a:t></a:t>
            </a:r>
          </a:p>
          <a:p>
            <a:r>
              <a:rPr lang="en-GB" i="1" dirty="0" err="1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labels scientist</a:t>
            </a:r>
          </a:p>
          <a:p>
            <a:r>
              <a:rPr lang="en-GB" dirty="0" smtClean="0">
                <a:sym typeface="Symbol"/>
              </a:rPr>
              <a:t>x = set of features</a:t>
            </a:r>
          </a:p>
          <a:p>
            <a:r>
              <a:rPr lang="en-GB" dirty="0" smtClean="0">
                <a:sym typeface="Symbol"/>
              </a:rPr>
              <a:t> = </a:t>
            </a:r>
            <a:r>
              <a:rPr lang="en-GB" dirty="0">
                <a:sym typeface="Symbol"/>
              </a:rPr>
              <a:t>0.2</a:t>
            </a:r>
          </a:p>
          <a:p>
            <a:r>
              <a:rPr lang="en-GB" dirty="0" smtClean="0">
                <a:sym typeface="Symbol"/>
              </a:rPr>
              <a:t> chosen </a:t>
            </a:r>
            <a:r>
              <a:rPr lang="en-GB" dirty="0">
                <a:sym typeface="Symbol"/>
              </a:rPr>
              <a:t>using </a:t>
            </a:r>
            <a:r>
              <a:rPr lang="en-GB" dirty="0" smtClean="0">
                <a:sym typeface="Symbol"/>
              </a:rPr>
              <a:t>cross-validation</a:t>
            </a:r>
            <a:endParaRPr lang="en-GB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4118338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7457" y="707571"/>
            <a:ext cx="855617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GB" sz="2000" dirty="0" smtClean="0"/>
              <a:t>number </a:t>
            </a:r>
            <a:r>
              <a:rPr lang="en-GB" sz="2000" dirty="0"/>
              <a:t>of articles in top journals: </a:t>
            </a:r>
            <a:r>
              <a:rPr lang="en-GB" sz="2000" i="1" dirty="0"/>
              <a:t>Nature, Science, Nature Neuroscience, PNAS, Neuron</a:t>
            </a:r>
          </a:p>
          <a:p>
            <a:pPr marL="457200" indent="-457200">
              <a:buFontTx/>
              <a:buChar char="-"/>
            </a:pPr>
            <a:r>
              <a:rPr lang="en-GB" sz="2000" dirty="0"/>
              <a:t>number of articles in </a:t>
            </a:r>
            <a:r>
              <a:rPr lang="en-GB" sz="2000" dirty="0" smtClean="0"/>
              <a:t>theoretical </a:t>
            </a:r>
            <a:r>
              <a:rPr lang="en-GB" sz="2000" dirty="0"/>
              <a:t>journals</a:t>
            </a:r>
          </a:p>
          <a:p>
            <a:pPr marL="457200" indent="-457200">
              <a:buFontTx/>
              <a:buChar char="-"/>
            </a:pPr>
            <a:r>
              <a:rPr lang="en-GB" sz="2000" dirty="0"/>
              <a:t>number of years in a postdoctoral position</a:t>
            </a:r>
          </a:p>
          <a:p>
            <a:pPr marL="457200" indent="-457200">
              <a:buFontTx/>
              <a:buChar char="-"/>
            </a:pPr>
            <a:r>
              <a:rPr lang="en-GB" sz="2000" dirty="0"/>
              <a:t>number of years in graduate school</a:t>
            </a:r>
          </a:p>
          <a:p>
            <a:pPr marL="457200" indent="-457200">
              <a:buFontTx/>
              <a:buChar char="-"/>
            </a:pPr>
            <a:r>
              <a:rPr lang="en-GB" sz="2000" dirty="0"/>
              <a:t>number of articles with a adviser is a co-author</a:t>
            </a:r>
          </a:p>
          <a:p>
            <a:pPr marL="457200" indent="-457200">
              <a:buFontTx/>
              <a:buChar char="-"/>
            </a:pPr>
            <a:r>
              <a:rPr lang="en-GB" sz="2000" dirty="0"/>
              <a:t>number of R-type grants</a:t>
            </a:r>
          </a:p>
          <a:p>
            <a:pPr marL="457200" indent="-457200">
              <a:buFontTx/>
              <a:buChar char="-"/>
            </a:pPr>
            <a:r>
              <a:rPr lang="en-GB" sz="2000" dirty="0"/>
              <a:t>total current yearly cost</a:t>
            </a:r>
          </a:p>
          <a:p>
            <a:pPr marL="457200" indent="-457200">
              <a:buFontTx/>
              <a:buChar char="-"/>
            </a:pPr>
            <a:r>
              <a:rPr lang="en-GB" sz="2000" dirty="0"/>
              <a:t>h-index divided by career length </a:t>
            </a:r>
          </a:p>
          <a:p>
            <a:pPr marL="457200" indent="-457200">
              <a:buFontTx/>
              <a:buChar char="-"/>
            </a:pPr>
            <a:r>
              <a:rPr lang="en-GB" sz="2000" dirty="0"/>
              <a:t>mean h-index divided by career length of PhD supervisor</a:t>
            </a:r>
          </a:p>
          <a:p>
            <a:pPr marL="457200" indent="-457200">
              <a:buFontTx/>
              <a:buChar char="-"/>
            </a:pPr>
            <a:r>
              <a:rPr lang="en-GB" sz="2000" dirty="0"/>
              <a:t>proportion of articles as last author</a:t>
            </a:r>
          </a:p>
          <a:p>
            <a:pPr marL="457200" indent="-457200">
              <a:buFontTx/>
              <a:buChar char="-"/>
            </a:pPr>
            <a:r>
              <a:rPr lang="en-GB" sz="2000" dirty="0"/>
              <a:t>proportion of articles as first author</a:t>
            </a:r>
          </a:p>
          <a:p>
            <a:pPr marL="457200" indent="-457200">
              <a:buFontTx/>
              <a:buChar char="-"/>
            </a:pPr>
            <a:r>
              <a:rPr lang="en-GB" sz="2000" dirty="0"/>
              <a:t>total number of citations</a:t>
            </a:r>
          </a:p>
          <a:p>
            <a:pPr marL="457200" indent="-457200">
              <a:buFontTx/>
              <a:buChar char="-"/>
            </a:pPr>
            <a:r>
              <a:rPr lang="en-GB" sz="2000" dirty="0"/>
              <a:t>total number of articles</a:t>
            </a:r>
          </a:p>
          <a:p>
            <a:pPr marL="457200" indent="-457200">
              <a:buFontTx/>
              <a:buChar char="-"/>
            </a:pPr>
            <a:r>
              <a:rPr lang="en-GB" sz="2000" dirty="0"/>
              <a:t>average number of </a:t>
            </a:r>
            <a:r>
              <a:rPr lang="en-GB" sz="2000" dirty="0" smtClean="0"/>
              <a:t>co-authors </a:t>
            </a:r>
            <a:r>
              <a:rPr lang="en-GB" sz="2000" dirty="0"/>
              <a:t>per article</a:t>
            </a:r>
          </a:p>
          <a:p>
            <a:pPr marL="457200" indent="-457200">
              <a:buFontTx/>
              <a:buChar char="-"/>
            </a:pPr>
            <a:r>
              <a:rPr lang="en-GB" sz="2000" dirty="0"/>
              <a:t>total number of journals</a:t>
            </a:r>
          </a:p>
          <a:p>
            <a:pPr marL="457200" indent="-457200">
              <a:buFontTx/>
              <a:buChar char="-"/>
            </a:pPr>
            <a:r>
              <a:rPr lang="en-GB" sz="2000" dirty="0"/>
              <a:t>average number of citations per article</a:t>
            </a:r>
          </a:p>
          <a:p>
            <a:pPr marL="457200" indent="-457200">
              <a:buFontTx/>
              <a:buChar char="-"/>
            </a:pPr>
            <a:r>
              <a:rPr lang="en-GB" sz="2000" dirty="0" smtClean="0"/>
              <a:t>number </a:t>
            </a:r>
            <a:r>
              <a:rPr lang="en-GB" sz="2000" dirty="0"/>
              <a:t>of year since publishing first article</a:t>
            </a:r>
          </a:p>
          <a:p>
            <a:pPr marL="457200" indent="-457200">
              <a:buFontTx/>
              <a:buChar char="-"/>
            </a:pPr>
            <a:r>
              <a:rPr lang="en-GB" sz="2000" dirty="0"/>
              <a:t>current </a:t>
            </a:r>
            <a:r>
              <a:rPr lang="en-GB" sz="2000" dirty="0" smtClean="0"/>
              <a:t>h-index</a:t>
            </a:r>
            <a:endParaRPr lang="en-GB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15685" y="142219"/>
            <a:ext cx="20440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features (x):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178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14" y="1480458"/>
            <a:ext cx="8349806" cy="4288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507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2143" y="402770"/>
            <a:ext cx="854528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approximate formulae: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 smtClean="0"/>
              <a:t>h</a:t>
            </a:r>
            <a:r>
              <a:rPr lang="en-GB" sz="2400" baseline="-25000" dirty="0" smtClean="0"/>
              <a:t>+1</a:t>
            </a:r>
            <a:r>
              <a:rPr lang="en-GB" sz="2400" dirty="0" smtClean="0"/>
              <a:t>   = 0.76 </a:t>
            </a:r>
            <a:r>
              <a:rPr lang="en-GB" sz="2400" dirty="0"/>
              <a:t>+ </a:t>
            </a:r>
            <a:r>
              <a:rPr lang="en-GB" sz="2400" dirty="0" smtClean="0"/>
              <a:t>0.97h + 0.37</a:t>
            </a:r>
            <a:r>
              <a:rPr lang="en-GB" sz="2400" i="1" dirty="0" smtClean="0"/>
              <a:t>n</a:t>
            </a:r>
            <a:r>
              <a:rPr lang="en-GB" sz="2400" baseline="30000" dirty="0" smtClean="0"/>
              <a:t>1/2</a:t>
            </a:r>
            <a:r>
              <a:rPr lang="en-GB" sz="2400" dirty="0" smtClean="0"/>
              <a:t> – 0.07y + 0.02d + 0.03q	R</a:t>
            </a:r>
            <a:r>
              <a:rPr lang="en-GB" sz="2400" baseline="30000" dirty="0" smtClean="0"/>
              <a:t>2</a:t>
            </a:r>
            <a:r>
              <a:rPr lang="en-GB" sz="2400" dirty="0" smtClean="0"/>
              <a:t>=0.92</a:t>
            </a:r>
          </a:p>
          <a:p>
            <a:r>
              <a:rPr lang="en-GB" sz="2400" dirty="0" smtClean="0"/>
              <a:t>h</a:t>
            </a:r>
            <a:r>
              <a:rPr lang="en-GB" sz="2400" baseline="-25000" dirty="0" smtClean="0"/>
              <a:t>+5  </a:t>
            </a:r>
            <a:r>
              <a:rPr lang="en-GB" sz="2400" dirty="0" smtClean="0"/>
              <a:t> </a:t>
            </a:r>
            <a:r>
              <a:rPr lang="en-GB" sz="2400" dirty="0"/>
              <a:t>= </a:t>
            </a:r>
            <a:r>
              <a:rPr lang="en-GB" sz="2400" dirty="0" smtClean="0"/>
              <a:t>4.00 </a:t>
            </a:r>
            <a:r>
              <a:rPr lang="en-GB" sz="2400" dirty="0"/>
              <a:t>+ </a:t>
            </a:r>
            <a:r>
              <a:rPr lang="en-GB" sz="2400" dirty="0" smtClean="0"/>
              <a:t>1.58h </a:t>
            </a:r>
            <a:r>
              <a:rPr lang="en-GB" sz="2400" dirty="0"/>
              <a:t>+ </a:t>
            </a:r>
            <a:r>
              <a:rPr lang="en-GB" sz="2400" dirty="0" smtClean="0"/>
              <a:t>0.86</a:t>
            </a:r>
            <a:r>
              <a:rPr lang="en-GB" sz="2400" i="1" dirty="0" smtClean="0"/>
              <a:t>n</a:t>
            </a:r>
            <a:r>
              <a:rPr lang="en-GB" sz="2400" baseline="30000" dirty="0" smtClean="0"/>
              <a:t>1/2</a:t>
            </a:r>
            <a:r>
              <a:rPr lang="en-GB" sz="2400" dirty="0" smtClean="0"/>
              <a:t> </a:t>
            </a:r>
            <a:r>
              <a:rPr lang="en-GB" sz="2400" dirty="0"/>
              <a:t>– 0.07y + </a:t>
            </a:r>
            <a:r>
              <a:rPr lang="en-GB" sz="2400" dirty="0" smtClean="0"/>
              <a:t>0.06d </a:t>
            </a:r>
            <a:r>
              <a:rPr lang="en-GB" sz="2400" dirty="0"/>
              <a:t>+ </a:t>
            </a:r>
            <a:r>
              <a:rPr lang="en-GB" sz="2400" dirty="0" smtClean="0"/>
              <a:t>0.20q</a:t>
            </a:r>
            <a:r>
              <a:rPr lang="en-GB" sz="2400" dirty="0"/>
              <a:t>	</a:t>
            </a:r>
            <a:r>
              <a:rPr lang="en-GB" sz="2400" dirty="0" smtClean="0"/>
              <a:t>R</a:t>
            </a:r>
            <a:r>
              <a:rPr lang="en-GB" sz="2400" baseline="30000" dirty="0" smtClean="0"/>
              <a:t>2</a:t>
            </a:r>
            <a:r>
              <a:rPr lang="en-GB" sz="2400" dirty="0" smtClean="0"/>
              <a:t>=0.67</a:t>
            </a:r>
            <a:endParaRPr lang="en-GB" sz="2400" dirty="0"/>
          </a:p>
          <a:p>
            <a:r>
              <a:rPr lang="en-GB" sz="2400" dirty="0" smtClean="0"/>
              <a:t>h</a:t>
            </a:r>
            <a:r>
              <a:rPr lang="en-GB" sz="2400" baseline="-25000" dirty="0" smtClean="0"/>
              <a:t>+10</a:t>
            </a:r>
            <a:r>
              <a:rPr lang="en-GB" sz="2400" dirty="0" smtClean="0"/>
              <a:t> </a:t>
            </a:r>
            <a:r>
              <a:rPr lang="en-GB" sz="2400" dirty="0"/>
              <a:t>= </a:t>
            </a:r>
            <a:r>
              <a:rPr lang="en-GB" sz="2400" dirty="0" smtClean="0"/>
              <a:t>8.73 </a:t>
            </a:r>
            <a:r>
              <a:rPr lang="en-GB" sz="2400" dirty="0"/>
              <a:t>+ </a:t>
            </a:r>
            <a:r>
              <a:rPr lang="en-GB" sz="2400" dirty="0" smtClean="0"/>
              <a:t>1.33h </a:t>
            </a:r>
            <a:r>
              <a:rPr lang="en-GB" sz="2400" dirty="0"/>
              <a:t>+ </a:t>
            </a:r>
            <a:r>
              <a:rPr lang="en-GB" sz="2400" dirty="0" smtClean="0"/>
              <a:t>0.48</a:t>
            </a:r>
            <a:r>
              <a:rPr lang="en-GB" sz="2400" i="1" dirty="0" smtClean="0"/>
              <a:t>n</a:t>
            </a:r>
            <a:r>
              <a:rPr lang="en-GB" sz="2400" baseline="30000" dirty="0" smtClean="0"/>
              <a:t>1/2</a:t>
            </a:r>
            <a:r>
              <a:rPr lang="en-GB" sz="2400" dirty="0" smtClean="0"/>
              <a:t> </a:t>
            </a:r>
            <a:r>
              <a:rPr lang="en-GB" sz="2400" dirty="0"/>
              <a:t>– 0.07y + </a:t>
            </a:r>
            <a:r>
              <a:rPr lang="en-GB" sz="2400" dirty="0" smtClean="0"/>
              <a:t>0.52d </a:t>
            </a:r>
            <a:r>
              <a:rPr lang="en-GB" sz="2400" dirty="0"/>
              <a:t>+ </a:t>
            </a:r>
            <a:r>
              <a:rPr lang="en-GB" sz="2400" dirty="0" smtClean="0"/>
              <a:t>0.82q</a:t>
            </a:r>
            <a:r>
              <a:rPr lang="en-GB" sz="2400" dirty="0"/>
              <a:t>	</a:t>
            </a:r>
            <a:r>
              <a:rPr lang="en-GB" sz="2400" dirty="0" smtClean="0"/>
              <a:t>R</a:t>
            </a:r>
            <a:r>
              <a:rPr lang="en-GB" sz="2400" baseline="30000" dirty="0" smtClean="0"/>
              <a:t>2</a:t>
            </a:r>
            <a:r>
              <a:rPr lang="en-GB" sz="2400" dirty="0" smtClean="0"/>
              <a:t>=0.48</a:t>
            </a:r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i="1" dirty="0" smtClean="0"/>
              <a:t>n</a:t>
            </a:r>
            <a:r>
              <a:rPr lang="en-GB" sz="2400" dirty="0" smtClean="0"/>
              <a:t>: </a:t>
            </a:r>
            <a:r>
              <a:rPr lang="en-GB" sz="2400" dirty="0"/>
              <a:t>number of articles </a:t>
            </a:r>
            <a:r>
              <a:rPr lang="en-GB" sz="2400" dirty="0" smtClean="0"/>
              <a:t>written</a:t>
            </a:r>
          </a:p>
          <a:p>
            <a:r>
              <a:rPr lang="en-GB" sz="2400" dirty="0" smtClean="0"/>
              <a:t>h: </a:t>
            </a:r>
            <a:r>
              <a:rPr lang="en-GB" sz="2400" dirty="0"/>
              <a:t>current </a:t>
            </a:r>
            <a:r>
              <a:rPr lang="en-GB" sz="2400" dirty="0" smtClean="0"/>
              <a:t>h-index</a:t>
            </a:r>
          </a:p>
          <a:p>
            <a:r>
              <a:rPr lang="en-GB" sz="2400" dirty="0" smtClean="0"/>
              <a:t>y: </a:t>
            </a:r>
            <a:r>
              <a:rPr lang="en-GB" sz="2400" dirty="0"/>
              <a:t>years since publishing first </a:t>
            </a:r>
            <a:r>
              <a:rPr lang="en-GB" sz="2400" dirty="0" smtClean="0"/>
              <a:t>article</a:t>
            </a:r>
          </a:p>
          <a:p>
            <a:r>
              <a:rPr lang="en-GB" sz="2400" dirty="0" smtClean="0"/>
              <a:t>d: </a:t>
            </a:r>
            <a:r>
              <a:rPr lang="en-GB" sz="2400" dirty="0"/>
              <a:t>number of distinct </a:t>
            </a:r>
            <a:r>
              <a:rPr lang="en-GB" sz="2400" dirty="0" smtClean="0"/>
              <a:t>journals</a:t>
            </a:r>
          </a:p>
          <a:p>
            <a:r>
              <a:rPr lang="en-GB" sz="2400" dirty="0" smtClean="0"/>
              <a:t>q: number </a:t>
            </a:r>
            <a:r>
              <a:rPr lang="en-GB" sz="2400" dirty="0"/>
              <a:t>of articles </a:t>
            </a:r>
            <a:r>
              <a:rPr lang="en-GB" sz="2400" dirty="0" smtClean="0"/>
              <a:t>in high profile journals:</a:t>
            </a:r>
          </a:p>
          <a:p>
            <a:r>
              <a:rPr lang="en-GB" sz="2400" i="1" dirty="0"/>
              <a:t> </a:t>
            </a:r>
            <a:r>
              <a:rPr lang="en-GB" sz="2400" i="1" dirty="0" smtClean="0"/>
              <a:t>   Nature</a:t>
            </a:r>
            <a:r>
              <a:rPr lang="en-GB" sz="2400" dirty="0"/>
              <a:t>, </a:t>
            </a:r>
            <a:r>
              <a:rPr lang="en-GB" sz="2400" i="1" dirty="0"/>
              <a:t>Science</a:t>
            </a:r>
            <a:r>
              <a:rPr lang="en-GB" sz="2400" dirty="0"/>
              <a:t>, </a:t>
            </a:r>
            <a:r>
              <a:rPr lang="en-GB" sz="2400" i="1" dirty="0" smtClean="0"/>
              <a:t>Nature</a:t>
            </a:r>
            <a:r>
              <a:rPr lang="en-GB" sz="2400" dirty="0" smtClean="0"/>
              <a:t> </a:t>
            </a:r>
            <a:r>
              <a:rPr lang="en-GB" sz="2400" i="1" dirty="0" smtClean="0"/>
              <a:t>Neuroscience</a:t>
            </a:r>
            <a:r>
              <a:rPr lang="en-GB" sz="2400" dirty="0" smtClean="0"/>
              <a:t>, </a:t>
            </a:r>
            <a:r>
              <a:rPr lang="en-GB" sz="2400" i="1" dirty="0" smtClean="0"/>
              <a:t>PNAS</a:t>
            </a:r>
            <a:r>
              <a:rPr lang="en-GB" sz="2400" dirty="0" smtClean="0"/>
              <a:t> </a:t>
            </a:r>
            <a:r>
              <a:rPr lang="en-GB" sz="2400" dirty="0"/>
              <a:t>and </a:t>
            </a:r>
            <a:r>
              <a:rPr lang="en-GB" sz="2400" i="1" dirty="0" smtClean="0"/>
              <a:t>Neuron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6577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06" name="Text Box 2"/>
          <p:cNvSpPr txBox="1">
            <a:spLocks noChangeArrowheads="1"/>
          </p:cNvSpPr>
          <p:nvPr/>
        </p:nvSpPr>
        <p:spPr bwMode="auto">
          <a:xfrm>
            <a:off x="450850" y="279400"/>
            <a:ext cx="793358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dirty="0" smtClean="0"/>
              <a:t>It would be really nice to have an objective measure of</a:t>
            </a:r>
          </a:p>
          <a:p>
            <a:r>
              <a:rPr lang="en-GB" sz="2400" dirty="0" smtClean="0"/>
              <a:t>research quality.</a:t>
            </a:r>
          </a:p>
          <a:p>
            <a:endParaRPr lang="en-GB" sz="2400" dirty="0"/>
          </a:p>
          <a:p>
            <a:r>
              <a:rPr lang="en-GB" sz="2400" dirty="0" smtClean="0"/>
              <a:t>Because then it would be easy to judge you (without having</a:t>
            </a:r>
          </a:p>
          <a:p>
            <a:r>
              <a:rPr lang="en-GB" sz="2400" dirty="0" smtClean="0"/>
              <a:t>to figure out what you actually do).</a:t>
            </a:r>
          </a:p>
          <a:p>
            <a:endParaRPr lang="en-GB" sz="2400" dirty="0"/>
          </a:p>
          <a:p>
            <a:r>
              <a:rPr lang="en-GB" sz="2400" dirty="0" smtClean="0"/>
              <a:t>Proposals:</a:t>
            </a:r>
          </a:p>
          <a:p>
            <a:endParaRPr lang="en-GB" sz="2400" dirty="0"/>
          </a:p>
          <a:p>
            <a:r>
              <a:rPr lang="en-GB" sz="2400" dirty="0" smtClean="0"/>
              <a:t>   - number of papers (or papers/year)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- number of citations (or citations/paper)</a:t>
            </a:r>
          </a:p>
          <a:p>
            <a:r>
              <a:rPr lang="en-GB" sz="2400" dirty="0"/>
              <a:t> </a:t>
            </a:r>
            <a:r>
              <a:rPr lang="en-GB" sz="2400" dirty="0" smtClean="0"/>
              <a:t>  - </a:t>
            </a:r>
            <a:r>
              <a:rPr lang="en-US" sz="2400" dirty="0" smtClean="0"/>
              <a:t>average value of (citations </a:t>
            </a:r>
            <a:r>
              <a:rPr lang="en-US" sz="2400" dirty="0" smtClean="0">
                <a:sym typeface="Symbol"/>
              </a:rPr>
              <a:t> </a:t>
            </a:r>
            <a:r>
              <a:rPr lang="en-US" sz="2400" dirty="0" smtClean="0"/>
              <a:t>impact factor)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- h-index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- and a lot more</a:t>
            </a:r>
            <a:endParaRPr lang="en-US" sz="2400" dirty="0"/>
          </a:p>
        </p:txBody>
      </p:sp>
      <p:sp>
        <p:nvSpPr>
          <p:cNvPr id="3" name="Freeform 2"/>
          <p:cNvSpPr/>
          <p:nvPr/>
        </p:nvSpPr>
        <p:spPr bwMode="auto">
          <a:xfrm>
            <a:off x="683982" y="4288970"/>
            <a:ext cx="1514931" cy="522514"/>
          </a:xfrm>
          <a:custGeom>
            <a:avLst/>
            <a:gdLst>
              <a:gd name="connsiteX0" fmla="*/ 1514931 w 1514931"/>
              <a:gd name="connsiteY0" fmla="*/ 174171 h 522514"/>
              <a:gd name="connsiteX1" fmla="*/ 1449616 w 1514931"/>
              <a:gd name="connsiteY1" fmla="*/ 152400 h 522514"/>
              <a:gd name="connsiteX2" fmla="*/ 1329873 w 1514931"/>
              <a:gd name="connsiteY2" fmla="*/ 108857 h 522514"/>
              <a:gd name="connsiteX3" fmla="*/ 1275445 w 1514931"/>
              <a:gd name="connsiteY3" fmla="*/ 97971 h 522514"/>
              <a:gd name="connsiteX4" fmla="*/ 1199245 w 1514931"/>
              <a:gd name="connsiteY4" fmla="*/ 76200 h 522514"/>
              <a:gd name="connsiteX5" fmla="*/ 1133931 w 1514931"/>
              <a:gd name="connsiteY5" fmla="*/ 54428 h 522514"/>
              <a:gd name="connsiteX6" fmla="*/ 1090388 w 1514931"/>
              <a:gd name="connsiteY6" fmla="*/ 43543 h 522514"/>
              <a:gd name="connsiteX7" fmla="*/ 1057731 w 1514931"/>
              <a:gd name="connsiteY7" fmla="*/ 32657 h 522514"/>
              <a:gd name="connsiteX8" fmla="*/ 916216 w 1514931"/>
              <a:gd name="connsiteY8" fmla="*/ 10885 h 522514"/>
              <a:gd name="connsiteX9" fmla="*/ 785588 w 1514931"/>
              <a:gd name="connsiteY9" fmla="*/ 0 h 522514"/>
              <a:gd name="connsiteX10" fmla="*/ 339273 w 1514931"/>
              <a:gd name="connsiteY10" fmla="*/ 10885 h 522514"/>
              <a:gd name="connsiteX11" fmla="*/ 241302 w 1514931"/>
              <a:gd name="connsiteY11" fmla="*/ 32657 h 522514"/>
              <a:gd name="connsiteX12" fmla="*/ 197759 w 1514931"/>
              <a:gd name="connsiteY12" fmla="*/ 54428 h 522514"/>
              <a:gd name="connsiteX13" fmla="*/ 132445 w 1514931"/>
              <a:gd name="connsiteY13" fmla="*/ 87085 h 522514"/>
              <a:gd name="connsiteX14" fmla="*/ 110673 w 1514931"/>
              <a:gd name="connsiteY14" fmla="*/ 108857 h 522514"/>
              <a:gd name="connsiteX15" fmla="*/ 34473 w 1514931"/>
              <a:gd name="connsiteY15" fmla="*/ 163285 h 522514"/>
              <a:gd name="connsiteX16" fmla="*/ 12702 w 1514931"/>
              <a:gd name="connsiteY16" fmla="*/ 185057 h 522514"/>
              <a:gd name="connsiteX17" fmla="*/ 34473 w 1514931"/>
              <a:gd name="connsiteY17" fmla="*/ 326571 h 522514"/>
              <a:gd name="connsiteX18" fmla="*/ 45359 w 1514931"/>
              <a:gd name="connsiteY18" fmla="*/ 359228 h 522514"/>
              <a:gd name="connsiteX19" fmla="*/ 110673 w 1514931"/>
              <a:gd name="connsiteY19" fmla="*/ 402771 h 522514"/>
              <a:gd name="connsiteX20" fmla="*/ 219531 w 1514931"/>
              <a:gd name="connsiteY20" fmla="*/ 478971 h 522514"/>
              <a:gd name="connsiteX21" fmla="*/ 328388 w 1514931"/>
              <a:gd name="connsiteY21" fmla="*/ 522514 h 522514"/>
              <a:gd name="connsiteX22" fmla="*/ 556988 w 1514931"/>
              <a:gd name="connsiteY22" fmla="*/ 500743 h 522514"/>
              <a:gd name="connsiteX23" fmla="*/ 589645 w 1514931"/>
              <a:gd name="connsiteY23" fmla="*/ 478971 h 522514"/>
              <a:gd name="connsiteX24" fmla="*/ 633188 w 1514931"/>
              <a:gd name="connsiteY24" fmla="*/ 468085 h 522514"/>
              <a:gd name="connsiteX25" fmla="*/ 665845 w 1514931"/>
              <a:gd name="connsiteY25" fmla="*/ 457200 h 522514"/>
              <a:gd name="connsiteX26" fmla="*/ 959759 w 1514931"/>
              <a:gd name="connsiteY26" fmla="*/ 446314 h 522514"/>
              <a:gd name="connsiteX27" fmla="*/ 1101273 w 1514931"/>
              <a:gd name="connsiteY27" fmla="*/ 457200 h 522514"/>
              <a:gd name="connsiteX28" fmla="*/ 1275445 w 1514931"/>
              <a:gd name="connsiteY28" fmla="*/ 457200 h 522514"/>
              <a:gd name="connsiteX29" fmla="*/ 1384302 w 1514931"/>
              <a:gd name="connsiteY29" fmla="*/ 435428 h 522514"/>
              <a:gd name="connsiteX30" fmla="*/ 1416959 w 1514931"/>
              <a:gd name="connsiteY30" fmla="*/ 402771 h 522514"/>
              <a:gd name="connsiteX31" fmla="*/ 1438731 w 1514931"/>
              <a:gd name="connsiteY31" fmla="*/ 370114 h 522514"/>
              <a:gd name="connsiteX32" fmla="*/ 1471388 w 1514931"/>
              <a:gd name="connsiteY32" fmla="*/ 348343 h 522514"/>
              <a:gd name="connsiteX33" fmla="*/ 1514931 w 1514931"/>
              <a:gd name="connsiteY33" fmla="*/ 293914 h 522514"/>
              <a:gd name="connsiteX34" fmla="*/ 1482273 w 1514931"/>
              <a:gd name="connsiteY34" fmla="*/ 195943 h 522514"/>
              <a:gd name="connsiteX35" fmla="*/ 1460502 w 1514931"/>
              <a:gd name="connsiteY35" fmla="*/ 185057 h 522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514931" h="522514">
                <a:moveTo>
                  <a:pt x="1514931" y="174171"/>
                </a:moveTo>
                <a:cubicBezTo>
                  <a:pt x="1493159" y="166914"/>
                  <a:pt x="1471184" y="160243"/>
                  <a:pt x="1449616" y="152400"/>
                </a:cubicBezTo>
                <a:cubicBezTo>
                  <a:pt x="1391165" y="131145"/>
                  <a:pt x="1393425" y="126189"/>
                  <a:pt x="1329873" y="108857"/>
                </a:cubicBezTo>
                <a:cubicBezTo>
                  <a:pt x="1312023" y="103989"/>
                  <a:pt x="1293395" y="102458"/>
                  <a:pt x="1275445" y="97971"/>
                </a:cubicBezTo>
                <a:cubicBezTo>
                  <a:pt x="1249817" y="91564"/>
                  <a:pt x="1224493" y="83969"/>
                  <a:pt x="1199245" y="76200"/>
                </a:cubicBezTo>
                <a:cubicBezTo>
                  <a:pt x="1177311" y="69451"/>
                  <a:pt x="1156195" y="59994"/>
                  <a:pt x="1133931" y="54428"/>
                </a:cubicBezTo>
                <a:cubicBezTo>
                  <a:pt x="1119417" y="50800"/>
                  <a:pt x="1104773" y="47653"/>
                  <a:pt x="1090388" y="43543"/>
                </a:cubicBezTo>
                <a:cubicBezTo>
                  <a:pt x="1079355" y="40391"/>
                  <a:pt x="1068863" y="35440"/>
                  <a:pt x="1057731" y="32657"/>
                </a:cubicBezTo>
                <a:cubicBezTo>
                  <a:pt x="1013437" y="21583"/>
                  <a:pt x="960280" y="15291"/>
                  <a:pt x="916216" y="10885"/>
                </a:cubicBezTo>
                <a:cubicBezTo>
                  <a:pt x="872739" y="6537"/>
                  <a:pt x="829131" y="3628"/>
                  <a:pt x="785588" y="0"/>
                </a:cubicBezTo>
                <a:lnTo>
                  <a:pt x="339273" y="10885"/>
                </a:lnTo>
                <a:cubicBezTo>
                  <a:pt x="312713" y="12015"/>
                  <a:pt x="268867" y="20844"/>
                  <a:pt x="241302" y="32657"/>
                </a:cubicBezTo>
                <a:cubicBezTo>
                  <a:pt x="226387" y="39049"/>
                  <a:pt x="212674" y="48036"/>
                  <a:pt x="197759" y="54428"/>
                </a:cubicBezTo>
                <a:cubicBezTo>
                  <a:pt x="154424" y="73000"/>
                  <a:pt x="172672" y="54903"/>
                  <a:pt x="132445" y="87085"/>
                </a:cubicBezTo>
                <a:cubicBezTo>
                  <a:pt x="124431" y="93496"/>
                  <a:pt x="118558" y="102286"/>
                  <a:pt x="110673" y="108857"/>
                </a:cubicBezTo>
                <a:cubicBezTo>
                  <a:pt x="-73199" y="262086"/>
                  <a:pt x="175875" y="50164"/>
                  <a:pt x="34473" y="163285"/>
                </a:cubicBezTo>
                <a:cubicBezTo>
                  <a:pt x="26459" y="169696"/>
                  <a:pt x="19959" y="177800"/>
                  <a:pt x="12702" y="185057"/>
                </a:cubicBezTo>
                <a:cubicBezTo>
                  <a:pt x="-10019" y="253217"/>
                  <a:pt x="-1961" y="208162"/>
                  <a:pt x="34473" y="326571"/>
                </a:cubicBezTo>
                <a:cubicBezTo>
                  <a:pt x="37848" y="337538"/>
                  <a:pt x="39455" y="349389"/>
                  <a:pt x="45359" y="359228"/>
                </a:cubicBezTo>
                <a:cubicBezTo>
                  <a:pt x="61999" y="386961"/>
                  <a:pt x="84206" y="385126"/>
                  <a:pt x="110673" y="402771"/>
                </a:cubicBezTo>
                <a:cubicBezTo>
                  <a:pt x="177500" y="447322"/>
                  <a:pt x="54203" y="423860"/>
                  <a:pt x="219531" y="478971"/>
                </a:cubicBezTo>
                <a:cubicBezTo>
                  <a:pt x="300240" y="505875"/>
                  <a:pt x="264319" y="490480"/>
                  <a:pt x="328388" y="522514"/>
                </a:cubicBezTo>
                <a:cubicBezTo>
                  <a:pt x="333580" y="522143"/>
                  <a:pt x="517426" y="512612"/>
                  <a:pt x="556988" y="500743"/>
                </a:cubicBezTo>
                <a:cubicBezTo>
                  <a:pt x="569519" y="496984"/>
                  <a:pt x="577620" y="484125"/>
                  <a:pt x="589645" y="478971"/>
                </a:cubicBezTo>
                <a:cubicBezTo>
                  <a:pt x="603396" y="473077"/>
                  <a:pt x="618803" y="472195"/>
                  <a:pt x="633188" y="468085"/>
                </a:cubicBezTo>
                <a:cubicBezTo>
                  <a:pt x="644221" y="464933"/>
                  <a:pt x="654396" y="457963"/>
                  <a:pt x="665845" y="457200"/>
                </a:cubicBezTo>
                <a:cubicBezTo>
                  <a:pt x="763666" y="450679"/>
                  <a:pt x="861788" y="449943"/>
                  <a:pt x="959759" y="446314"/>
                </a:cubicBezTo>
                <a:cubicBezTo>
                  <a:pt x="1006930" y="449943"/>
                  <a:pt x="1053962" y="457200"/>
                  <a:pt x="1101273" y="457200"/>
                </a:cubicBezTo>
                <a:cubicBezTo>
                  <a:pt x="1295324" y="457200"/>
                  <a:pt x="1172902" y="431564"/>
                  <a:pt x="1275445" y="457200"/>
                </a:cubicBezTo>
                <a:cubicBezTo>
                  <a:pt x="1311731" y="449943"/>
                  <a:pt x="1358136" y="461594"/>
                  <a:pt x="1384302" y="435428"/>
                </a:cubicBezTo>
                <a:cubicBezTo>
                  <a:pt x="1395188" y="424542"/>
                  <a:pt x="1407104" y="414597"/>
                  <a:pt x="1416959" y="402771"/>
                </a:cubicBezTo>
                <a:cubicBezTo>
                  <a:pt x="1425335" y="392720"/>
                  <a:pt x="1429480" y="379365"/>
                  <a:pt x="1438731" y="370114"/>
                </a:cubicBezTo>
                <a:cubicBezTo>
                  <a:pt x="1447982" y="360863"/>
                  <a:pt x="1461172" y="356516"/>
                  <a:pt x="1471388" y="348343"/>
                </a:cubicBezTo>
                <a:cubicBezTo>
                  <a:pt x="1493544" y="330618"/>
                  <a:pt x="1498767" y="318159"/>
                  <a:pt x="1514931" y="293914"/>
                </a:cubicBezTo>
                <a:cubicBezTo>
                  <a:pt x="1507714" y="257829"/>
                  <a:pt x="1506311" y="225990"/>
                  <a:pt x="1482273" y="195943"/>
                </a:cubicBezTo>
                <a:cubicBezTo>
                  <a:pt x="1477204" y="189607"/>
                  <a:pt x="1467759" y="188686"/>
                  <a:pt x="1460502" y="185057"/>
                </a:cubicBezTo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81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2143" y="402770"/>
            <a:ext cx="85452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full model:</a:t>
            </a:r>
          </a:p>
          <a:p>
            <a:endParaRPr lang="en-GB" sz="2400" dirty="0"/>
          </a:p>
          <a:p>
            <a:r>
              <a:rPr lang="en-GB" sz="2400" dirty="0"/>
              <a:t>http://</a:t>
            </a:r>
            <a:r>
              <a:rPr lang="en-GB" sz="2400" dirty="0" smtClean="0"/>
              <a:t>klab.smpp.northwestern.edu/h-index.html</a:t>
            </a:r>
          </a:p>
        </p:txBody>
      </p:sp>
    </p:spTree>
    <p:extLst>
      <p:ext uri="{BB962C8B-B14F-4D97-AF65-F5344CB8AC3E}">
        <p14:creationId xmlns:p14="http://schemas.microsoft.com/office/powerpoint/2010/main" val="6995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68410" name="Straight Connector 868409"/>
          <p:cNvCxnSpPr/>
          <p:nvPr/>
        </p:nvCxnSpPr>
        <p:spPr bwMode="auto">
          <a:xfrm>
            <a:off x="4191006" y="1917700"/>
            <a:ext cx="0" cy="29257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Line 6"/>
          <p:cNvSpPr>
            <a:spLocks noChangeShapeType="1"/>
          </p:cNvSpPr>
          <p:nvPr/>
        </p:nvSpPr>
        <p:spPr bwMode="auto">
          <a:xfrm>
            <a:off x="2598738" y="4843463"/>
            <a:ext cx="39688" cy="0"/>
          </a:xfrm>
          <a:prstGeom prst="line">
            <a:avLst/>
          </a:prstGeom>
          <a:noFill/>
          <a:ln w="12700">
            <a:solidFill>
              <a:srgbClr val="13151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>
            <a:off x="2598738" y="4518025"/>
            <a:ext cx="39688" cy="0"/>
          </a:xfrm>
          <a:prstGeom prst="line">
            <a:avLst/>
          </a:prstGeom>
          <a:noFill/>
          <a:ln w="12700">
            <a:solidFill>
              <a:srgbClr val="13151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Line 12"/>
          <p:cNvSpPr>
            <a:spLocks noChangeShapeType="1"/>
          </p:cNvSpPr>
          <p:nvPr/>
        </p:nvSpPr>
        <p:spPr bwMode="auto">
          <a:xfrm>
            <a:off x="2598738" y="4194175"/>
            <a:ext cx="39688" cy="0"/>
          </a:xfrm>
          <a:prstGeom prst="line">
            <a:avLst/>
          </a:prstGeom>
          <a:noFill/>
          <a:ln w="12700">
            <a:solidFill>
              <a:srgbClr val="13151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Line 15"/>
          <p:cNvSpPr>
            <a:spLocks noChangeShapeType="1"/>
          </p:cNvSpPr>
          <p:nvPr/>
        </p:nvSpPr>
        <p:spPr bwMode="auto">
          <a:xfrm>
            <a:off x="2598738" y="3871913"/>
            <a:ext cx="39688" cy="0"/>
          </a:xfrm>
          <a:prstGeom prst="line">
            <a:avLst/>
          </a:prstGeom>
          <a:noFill/>
          <a:ln w="12700">
            <a:solidFill>
              <a:srgbClr val="13151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68355" name="Line 18"/>
          <p:cNvSpPr>
            <a:spLocks noChangeShapeType="1"/>
          </p:cNvSpPr>
          <p:nvPr/>
        </p:nvSpPr>
        <p:spPr bwMode="auto">
          <a:xfrm>
            <a:off x="2598738" y="3546475"/>
            <a:ext cx="39688" cy="0"/>
          </a:xfrm>
          <a:prstGeom prst="line">
            <a:avLst/>
          </a:prstGeom>
          <a:noFill/>
          <a:ln w="12700">
            <a:solidFill>
              <a:srgbClr val="13151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68358" name="Line 21"/>
          <p:cNvSpPr>
            <a:spLocks noChangeShapeType="1"/>
          </p:cNvSpPr>
          <p:nvPr/>
        </p:nvSpPr>
        <p:spPr bwMode="auto">
          <a:xfrm>
            <a:off x="2598738" y="3222625"/>
            <a:ext cx="39688" cy="0"/>
          </a:xfrm>
          <a:prstGeom prst="line">
            <a:avLst/>
          </a:prstGeom>
          <a:noFill/>
          <a:ln w="12700">
            <a:solidFill>
              <a:srgbClr val="13151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68361" name="Line 24"/>
          <p:cNvSpPr>
            <a:spLocks noChangeShapeType="1"/>
          </p:cNvSpPr>
          <p:nvPr/>
        </p:nvSpPr>
        <p:spPr bwMode="auto">
          <a:xfrm>
            <a:off x="2598738" y="2898775"/>
            <a:ext cx="39688" cy="0"/>
          </a:xfrm>
          <a:prstGeom prst="line">
            <a:avLst/>
          </a:prstGeom>
          <a:noFill/>
          <a:ln w="12700">
            <a:solidFill>
              <a:srgbClr val="13151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68364" name="Line 27"/>
          <p:cNvSpPr>
            <a:spLocks noChangeShapeType="1"/>
          </p:cNvSpPr>
          <p:nvPr/>
        </p:nvSpPr>
        <p:spPr bwMode="auto">
          <a:xfrm>
            <a:off x="2598738" y="2574925"/>
            <a:ext cx="39688" cy="0"/>
          </a:xfrm>
          <a:prstGeom prst="line">
            <a:avLst/>
          </a:prstGeom>
          <a:noFill/>
          <a:ln w="12700">
            <a:solidFill>
              <a:srgbClr val="13151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68367" name="Line 30"/>
          <p:cNvSpPr>
            <a:spLocks noChangeShapeType="1"/>
          </p:cNvSpPr>
          <p:nvPr/>
        </p:nvSpPr>
        <p:spPr bwMode="auto">
          <a:xfrm>
            <a:off x="2598738" y="2251075"/>
            <a:ext cx="39688" cy="0"/>
          </a:xfrm>
          <a:prstGeom prst="line">
            <a:avLst/>
          </a:prstGeom>
          <a:noFill/>
          <a:ln w="12700">
            <a:solidFill>
              <a:srgbClr val="13151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68370" name="Line 33"/>
          <p:cNvSpPr>
            <a:spLocks noChangeShapeType="1"/>
          </p:cNvSpPr>
          <p:nvPr/>
        </p:nvSpPr>
        <p:spPr bwMode="auto">
          <a:xfrm>
            <a:off x="2598738" y="1927225"/>
            <a:ext cx="39688" cy="0"/>
          </a:xfrm>
          <a:prstGeom prst="line">
            <a:avLst/>
          </a:prstGeom>
          <a:noFill/>
          <a:ln w="12700">
            <a:solidFill>
              <a:srgbClr val="13151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5" name="Rectangle 48"/>
          <p:cNvSpPr>
            <a:spLocks noChangeArrowheads="1"/>
          </p:cNvSpPr>
          <p:nvPr/>
        </p:nvSpPr>
        <p:spPr bwMode="auto">
          <a:xfrm>
            <a:off x="2598738" y="1931761"/>
            <a:ext cx="4089400" cy="2916238"/>
          </a:xfrm>
          <a:prstGeom prst="rect">
            <a:avLst/>
          </a:prstGeom>
          <a:noFill/>
          <a:ln w="12700">
            <a:solidFill>
              <a:srgbClr val="131516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9" name="Line 71"/>
          <p:cNvSpPr>
            <a:spLocks noChangeShapeType="1"/>
          </p:cNvSpPr>
          <p:nvPr/>
        </p:nvSpPr>
        <p:spPr bwMode="auto">
          <a:xfrm flipV="1">
            <a:off x="3508376" y="4802188"/>
            <a:ext cx="0" cy="41275"/>
          </a:xfrm>
          <a:prstGeom prst="line">
            <a:avLst/>
          </a:prstGeom>
          <a:noFill/>
          <a:ln w="12700">
            <a:solidFill>
              <a:srgbClr val="13151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0" name="Line 72"/>
          <p:cNvSpPr>
            <a:spLocks noChangeShapeType="1"/>
          </p:cNvSpPr>
          <p:nvPr/>
        </p:nvSpPr>
        <p:spPr bwMode="auto">
          <a:xfrm flipV="1">
            <a:off x="4643438" y="4802188"/>
            <a:ext cx="0" cy="41275"/>
          </a:xfrm>
          <a:prstGeom prst="line">
            <a:avLst/>
          </a:prstGeom>
          <a:noFill/>
          <a:ln w="12700">
            <a:solidFill>
              <a:srgbClr val="13151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1" name="Line 73"/>
          <p:cNvSpPr>
            <a:spLocks noChangeShapeType="1"/>
          </p:cNvSpPr>
          <p:nvPr/>
        </p:nvSpPr>
        <p:spPr bwMode="auto">
          <a:xfrm flipV="1">
            <a:off x="5780088" y="4802188"/>
            <a:ext cx="0" cy="41275"/>
          </a:xfrm>
          <a:prstGeom prst="line">
            <a:avLst/>
          </a:prstGeom>
          <a:noFill/>
          <a:ln w="12700">
            <a:solidFill>
              <a:srgbClr val="13151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68404" name="TextBox 868403"/>
          <p:cNvSpPr txBox="1"/>
          <p:nvPr/>
        </p:nvSpPr>
        <p:spPr>
          <a:xfrm>
            <a:off x="2264054" y="4868277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2006</a:t>
            </a:r>
            <a:endParaRPr lang="en-GB" sz="1600" dirty="0"/>
          </a:p>
        </p:txBody>
      </p:sp>
      <p:sp>
        <p:nvSpPr>
          <p:cNvPr id="117" name="TextBox 116"/>
          <p:cNvSpPr txBox="1"/>
          <p:nvPr/>
        </p:nvSpPr>
        <p:spPr>
          <a:xfrm>
            <a:off x="3203576" y="4868277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2010</a:t>
            </a:r>
            <a:endParaRPr lang="en-GB" sz="1600" dirty="0"/>
          </a:p>
        </p:txBody>
      </p:sp>
      <p:sp>
        <p:nvSpPr>
          <p:cNvPr id="118" name="TextBox 117"/>
          <p:cNvSpPr txBox="1"/>
          <p:nvPr/>
        </p:nvSpPr>
        <p:spPr>
          <a:xfrm>
            <a:off x="4365626" y="4868277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2015</a:t>
            </a:r>
            <a:endParaRPr lang="en-GB" sz="1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5499102" y="4868277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2020</a:t>
            </a:r>
            <a:endParaRPr lang="en-GB" sz="1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6390620" y="4868277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2024</a:t>
            </a:r>
            <a:endParaRPr lang="en-GB" sz="1600" dirty="0"/>
          </a:p>
        </p:txBody>
      </p:sp>
      <p:sp>
        <p:nvSpPr>
          <p:cNvPr id="121" name="TextBox 120"/>
          <p:cNvSpPr txBox="1"/>
          <p:nvPr/>
        </p:nvSpPr>
        <p:spPr>
          <a:xfrm>
            <a:off x="2222521" y="1748423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55</a:t>
            </a:r>
            <a:endParaRPr lang="en-GB" sz="1600" dirty="0"/>
          </a:p>
        </p:txBody>
      </p:sp>
      <p:sp>
        <p:nvSpPr>
          <p:cNvPr id="122" name="TextBox 121"/>
          <p:cNvSpPr txBox="1"/>
          <p:nvPr/>
        </p:nvSpPr>
        <p:spPr>
          <a:xfrm>
            <a:off x="2222521" y="2396770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45</a:t>
            </a:r>
            <a:endParaRPr lang="en-GB" sz="1600" dirty="0"/>
          </a:p>
        </p:txBody>
      </p:sp>
      <p:sp>
        <p:nvSpPr>
          <p:cNvPr id="123" name="TextBox 122"/>
          <p:cNvSpPr txBox="1"/>
          <p:nvPr/>
        </p:nvSpPr>
        <p:spPr>
          <a:xfrm>
            <a:off x="2222521" y="3045117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35</a:t>
            </a:r>
            <a:endParaRPr lang="en-GB" sz="1600" dirty="0"/>
          </a:p>
        </p:txBody>
      </p:sp>
      <p:sp>
        <p:nvSpPr>
          <p:cNvPr id="124" name="TextBox 123"/>
          <p:cNvSpPr txBox="1"/>
          <p:nvPr/>
        </p:nvSpPr>
        <p:spPr>
          <a:xfrm>
            <a:off x="2222521" y="3693464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25</a:t>
            </a:r>
            <a:endParaRPr lang="en-GB" sz="1600" dirty="0"/>
          </a:p>
        </p:txBody>
      </p:sp>
      <p:sp>
        <p:nvSpPr>
          <p:cNvPr id="125" name="TextBox 124"/>
          <p:cNvSpPr txBox="1"/>
          <p:nvPr/>
        </p:nvSpPr>
        <p:spPr>
          <a:xfrm>
            <a:off x="2222521" y="4341812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15</a:t>
            </a:r>
            <a:endParaRPr lang="en-GB" sz="1600" dirty="0"/>
          </a:p>
        </p:txBody>
      </p:sp>
      <p:sp>
        <p:nvSpPr>
          <p:cNvPr id="868405" name="TextBox 868404"/>
          <p:cNvSpPr txBox="1"/>
          <p:nvPr/>
        </p:nvSpPr>
        <p:spPr>
          <a:xfrm>
            <a:off x="4406901" y="5246006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year</a:t>
            </a:r>
            <a:endParaRPr lang="en-GB" sz="2000" dirty="0"/>
          </a:p>
        </p:txBody>
      </p:sp>
      <p:sp>
        <p:nvSpPr>
          <p:cNvPr id="127" name="TextBox 126"/>
          <p:cNvSpPr txBox="1"/>
          <p:nvPr/>
        </p:nvSpPr>
        <p:spPr>
          <a:xfrm rot="16200000">
            <a:off x="1432629" y="3108294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h-index</a:t>
            </a:r>
            <a:endParaRPr lang="en-GB" sz="2000" dirty="0"/>
          </a:p>
        </p:txBody>
      </p:sp>
      <p:cxnSp>
        <p:nvCxnSpPr>
          <p:cNvPr id="868407" name="Straight Connector 868406"/>
          <p:cNvCxnSpPr/>
          <p:nvPr/>
        </p:nvCxnSpPr>
        <p:spPr bwMode="auto">
          <a:xfrm>
            <a:off x="2598738" y="2086977"/>
            <a:ext cx="4089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C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8408" name="TextBox 868407"/>
          <p:cNvSpPr txBox="1"/>
          <p:nvPr/>
        </p:nvSpPr>
        <p:spPr>
          <a:xfrm>
            <a:off x="6844140" y="1844292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00CC00"/>
                </a:solidFill>
              </a:rPr>
              <a:t>Richard</a:t>
            </a:r>
          </a:p>
          <a:p>
            <a:r>
              <a:rPr lang="en-GB" sz="2000" dirty="0" smtClean="0">
                <a:solidFill>
                  <a:srgbClr val="00CC00"/>
                </a:solidFill>
              </a:rPr>
              <a:t>Feynman</a:t>
            </a:r>
            <a:endParaRPr lang="en-GB" sz="2000" dirty="0">
              <a:solidFill>
                <a:srgbClr val="00CC00"/>
              </a:solidFill>
            </a:endParaRPr>
          </a:p>
        </p:txBody>
      </p:sp>
      <p:sp>
        <p:nvSpPr>
          <p:cNvPr id="868411" name="Oval 868410"/>
          <p:cNvSpPr/>
          <p:nvPr/>
        </p:nvSpPr>
        <p:spPr bwMode="auto">
          <a:xfrm>
            <a:off x="4136724" y="4008328"/>
            <a:ext cx="110997" cy="106471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4" name="Oval 133"/>
          <p:cNvSpPr/>
          <p:nvPr/>
        </p:nvSpPr>
        <p:spPr bwMode="auto">
          <a:xfrm>
            <a:off x="2771046" y="4518025"/>
            <a:ext cx="110997" cy="106471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36" name="Group 135"/>
          <p:cNvGrpSpPr/>
          <p:nvPr/>
        </p:nvGrpSpPr>
        <p:grpSpPr>
          <a:xfrm>
            <a:off x="4170363" y="2554288"/>
            <a:ext cx="2311400" cy="1530350"/>
            <a:chOff x="4170363" y="2554288"/>
            <a:chExt cx="2311400" cy="1530350"/>
          </a:xfrm>
        </p:grpSpPr>
        <p:sp>
          <p:nvSpPr>
            <p:cNvPr id="137" name="Rectangle 52"/>
            <p:cNvSpPr>
              <a:spLocks noChangeArrowheads="1"/>
            </p:cNvSpPr>
            <p:nvPr/>
          </p:nvSpPr>
          <p:spPr bwMode="auto">
            <a:xfrm>
              <a:off x="4179888" y="4044950"/>
              <a:ext cx="19050" cy="39688"/>
            </a:xfrm>
            <a:prstGeom prst="rect">
              <a:avLst/>
            </a:prstGeom>
            <a:solidFill>
              <a:srgbClr val="DA2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" name="Rectangle 53"/>
            <p:cNvSpPr>
              <a:spLocks noChangeArrowheads="1"/>
            </p:cNvSpPr>
            <p:nvPr/>
          </p:nvSpPr>
          <p:spPr bwMode="auto">
            <a:xfrm>
              <a:off x="4170363" y="4056063"/>
              <a:ext cx="39688" cy="19050"/>
            </a:xfrm>
            <a:prstGeom prst="rect">
              <a:avLst/>
            </a:prstGeom>
            <a:solidFill>
              <a:srgbClr val="DA2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" name="Rectangle 54"/>
            <p:cNvSpPr>
              <a:spLocks noChangeArrowheads="1"/>
            </p:cNvSpPr>
            <p:nvPr/>
          </p:nvSpPr>
          <p:spPr bwMode="auto">
            <a:xfrm>
              <a:off x="4406901" y="3916363"/>
              <a:ext cx="19050" cy="39688"/>
            </a:xfrm>
            <a:prstGeom prst="rect">
              <a:avLst/>
            </a:prstGeom>
            <a:solidFill>
              <a:srgbClr val="DA2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" name="Rectangle 55"/>
            <p:cNvSpPr>
              <a:spLocks noChangeArrowheads="1"/>
            </p:cNvSpPr>
            <p:nvPr/>
          </p:nvSpPr>
          <p:spPr bwMode="auto">
            <a:xfrm>
              <a:off x="4397376" y="3925888"/>
              <a:ext cx="39688" cy="19050"/>
            </a:xfrm>
            <a:prstGeom prst="rect">
              <a:avLst/>
            </a:prstGeom>
            <a:solidFill>
              <a:srgbClr val="DA2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" name="Rectangle 56"/>
            <p:cNvSpPr>
              <a:spLocks noChangeArrowheads="1"/>
            </p:cNvSpPr>
            <p:nvPr/>
          </p:nvSpPr>
          <p:spPr bwMode="auto">
            <a:xfrm>
              <a:off x="4633913" y="3786188"/>
              <a:ext cx="19050" cy="39688"/>
            </a:xfrm>
            <a:prstGeom prst="rect">
              <a:avLst/>
            </a:prstGeom>
            <a:solidFill>
              <a:srgbClr val="DA2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" name="Rectangle 57"/>
            <p:cNvSpPr>
              <a:spLocks noChangeArrowheads="1"/>
            </p:cNvSpPr>
            <p:nvPr/>
          </p:nvSpPr>
          <p:spPr bwMode="auto">
            <a:xfrm>
              <a:off x="4624388" y="3797300"/>
              <a:ext cx="39688" cy="19050"/>
            </a:xfrm>
            <a:prstGeom prst="rect">
              <a:avLst/>
            </a:prstGeom>
            <a:solidFill>
              <a:srgbClr val="DA2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" name="Rectangle 58"/>
            <p:cNvSpPr>
              <a:spLocks noChangeArrowheads="1"/>
            </p:cNvSpPr>
            <p:nvPr/>
          </p:nvSpPr>
          <p:spPr bwMode="auto">
            <a:xfrm>
              <a:off x="4860926" y="3657600"/>
              <a:ext cx="19050" cy="39688"/>
            </a:xfrm>
            <a:prstGeom prst="rect">
              <a:avLst/>
            </a:prstGeom>
            <a:solidFill>
              <a:srgbClr val="DA2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" name="Rectangle 59"/>
            <p:cNvSpPr>
              <a:spLocks noChangeArrowheads="1"/>
            </p:cNvSpPr>
            <p:nvPr/>
          </p:nvSpPr>
          <p:spPr bwMode="auto">
            <a:xfrm>
              <a:off x="4851401" y="3667125"/>
              <a:ext cx="39688" cy="19050"/>
            </a:xfrm>
            <a:prstGeom prst="rect">
              <a:avLst/>
            </a:prstGeom>
            <a:solidFill>
              <a:srgbClr val="DA2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" name="Rectangle 60"/>
            <p:cNvSpPr>
              <a:spLocks noChangeArrowheads="1"/>
            </p:cNvSpPr>
            <p:nvPr/>
          </p:nvSpPr>
          <p:spPr bwMode="auto">
            <a:xfrm>
              <a:off x="5087938" y="3527425"/>
              <a:ext cx="19050" cy="39688"/>
            </a:xfrm>
            <a:prstGeom prst="rect">
              <a:avLst/>
            </a:prstGeom>
            <a:solidFill>
              <a:srgbClr val="DA2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" name="Rectangle 61"/>
            <p:cNvSpPr>
              <a:spLocks noChangeArrowheads="1"/>
            </p:cNvSpPr>
            <p:nvPr/>
          </p:nvSpPr>
          <p:spPr bwMode="auto">
            <a:xfrm>
              <a:off x="5078413" y="3536950"/>
              <a:ext cx="39688" cy="20638"/>
            </a:xfrm>
            <a:prstGeom prst="rect">
              <a:avLst/>
            </a:prstGeom>
            <a:solidFill>
              <a:srgbClr val="DA2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" name="Rectangle 62"/>
            <p:cNvSpPr>
              <a:spLocks noChangeArrowheads="1"/>
            </p:cNvSpPr>
            <p:nvPr/>
          </p:nvSpPr>
          <p:spPr bwMode="auto">
            <a:xfrm>
              <a:off x="5314951" y="3462338"/>
              <a:ext cx="19050" cy="39688"/>
            </a:xfrm>
            <a:prstGeom prst="rect">
              <a:avLst/>
            </a:prstGeom>
            <a:solidFill>
              <a:srgbClr val="DA2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" name="Rectangle 63"/>
            <p:cNvSpPr>
              <a:spLocks noChangeArrowheads="1"/>
            </p:cNvSpPr>
            <p:nvPr/>
          </p:nvSpPr>
          <p:spPr bwMode="auto">
            <a:xfrm>
              <a:off x="5305426" y="3473450"/>
              <a:ext cx="39688" cy="19050"/>
            </a:xfrm>
            <a:prstGeom prst="rect">
              <a:avLst/>
            </a:prstGeom>
            <a:solidFill>
              <a:srgbClr val="DA2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" name="Rectangle 64"/>
            <p:cNvSpPr>
              <a:spLocks noChangeArrowheads="1"/>
            </p:cNvSpPr>
            <p:nvPr/>
          </p:nvSpPr>
          <p:spPr bwMode="auto">
            <a:xfrm>
              <a:off x="5543551" y="3267075"/>
              <a:ext cx="17463" cy="41275"/>
            </a:xfrm>
            <a:prstGeom prst="rect">
              <a:avLst/>
            </a:prstGeom>
            <a:solidFill>
              <a:srgbClr val="DA2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" name="Rectangle 65"/>
            <p:cNvSpPr>
              <a:spLocks noChangeArrowheads="1"/>
            </p:cNvSpPr>
            <p:nvPr/>
          </p:nvSpPr>
          <p:spPr bwMode="auto">
            <a:xfrm>
              <a:off x="5532438" y="3278188"/>
              <a:ext cx="39688" cy="19050"/>
            </a:xfrm>
            <a:prstGeom prst="rect">
              <a:avLst/>
            </a:prstGeom>
            <a:solidFill>
              <a:srgbClr val="DA2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" name="Rectangle 66"/>
            <p:cNvSpPr>
              <a:spLocks noChangeArrowheads="1"/>
            </p:cNvSpPr>
            <p:nvPr/>
          </p:nvSpPr>
          <p:spPr bwMode="auto">
            <a:xfrm>
              <a:off x="5770563" y="3138488"/>
              <a:ext cx="19050" cy="39688"/>
            </a:xfrm>
            <a:prstGeom prst="rect">
              <a:avLst/>
            </a:prstGeom>
            <a:solidFill>
              <a:srgbClr val="DA2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" name="Rectangle 67"/>
            <p:cNvSpPr>
              <a:spLocks noChangeArrowheads="1"/>
            </p:cNvSpPr>
            <p:nvPr/>
          </p:nvSpPr>
          <p:spPr bwMode="auto">
            <a:xfrm>
              <a:off x="5759451" y="3148013"/>
              <a:ext cx="39688" cy="19050"/>
            </a:xfrm>
            <a:prstGeom prst="rect">
              <a:avLst/>
            </a:prstGeom>
            <a:solidFill>
              <a:srgbClr val="DA2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" name="Rectangle 68"/>
            <p:cNvSpPr>
              <a:spLocks noChangeArrowheads="1"/>
            </p:cNvSpPr>
            <p:nvPr/>
          </p:nvSpPr>
          <p:spPr bwMode="auto">
            <a:xfrm>
              <a:off x="5997576" y="2943225"/>
              <a:ext cx="19050" cy="41275"/>
            </a:xfrm>
            <a:prstGeom prst="rect">
              <a:avLst/>
            </a:prstGeom>
            <a:solidFill>
              <a:srgbClr val="DA2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" name="Rectangle 69"/>
            <p:cNvSpPr>
              <a:spLocks noChangeArrowheads="1"/>
            </p:cNvSpPr>
            <p:nvPr/>
          </p:nvSpPr>
          <p:spPr bwMode="auto">
            <a:xfrm>
              <a:off x="5986463" y="2954338"/>
              <a:ext cx="39688" cy="19050"/>
            </a:xfrm>
            <a:prstGeom prst="rect">
              <a:avLst/>
            </a:prstGeom>
            <a:solidFill>
              <a:srgbClr val="DA2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" name="Rectangle 70"/>
            <p:cNvSpPr>
              <a:spLocks noChangeArrowheads="1"/>
            </p:cNvSpPr>
            <p:nvPr/>
          </p:nvSpPr>
          <p:spPr bwMode="auto">
            <a:xfrm>
              <a:off x="6224588" y="2814638"/>
              <a:ext cx="19050" cy="39688"/>
            </a:xfrm>
            <a:prstGeom prst="rect">
              <a:avLst/>
            </a:prstGeom>
            <a:solidFill>
              <a:srgbClr val="DA2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" name="Rectangle 71"/>
            <p:cNvSpPr>
              <a:spLocks noChangeArrowheads="1"/>
            </p:cNvSpPr>
            <p:nvPr/>
          </p:nvSpPr>
          <p:spPr bwMode="auto">
            <a:xfrm>
              <a:off x="6213476" y="2825750"/>
              <a:ext cx="41275" cy="19050"/>
            </a:xfrm>
            <a:prstGeom prst="rect">
              <a:avLst/>
            </a:prstGeom>
            <a:solidFill>
              <a:srgbClr val="DA2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" name="Rectangle 72"/>
            <p:cNvSpPr>
              <a:spLocks noChangeArrowheads="1"/>
            </p:cNvSpPr>
            <p:nvPr/>
          </p:nvSpPr>
          <p:spPr bwMode="auto">
            <a:xfrm>
              <a:off x="6451601" y="2554288"/>
              <a:ext cx="19050" cy="41275"/>
            </a:xfrm>
            <a:prstGeom prst="rect">
              <a:avLst/>
            </a:prstGeom>
            <a:solidFill>
              <a:srgbClr val="DA2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" name="Rectangle 73"/>
            <p:cNvSpPr>
              <a:spLocks noChangeArrowheads="1"/>
            </p:cNvSpPr>
            <p:nvPr/>
          </p:nvSpPr>
          <p:spPr bwMode="auto">
            <a:xfrm>
              <a:off x="6440488" y="2565400"/>
              <a:ext cx="41275" cy="19050"/>
            </a:xfrm>
            <a:prstGeom prst="rect">
              <a:avLst/>
            </a:prstGeom>
            <a:solidFill>
              <a:srgbClr val="DA27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2800351" y="3260725"/>
            <a:ext cx="2324100" cy="1349375"/>
            <a:chOff x="2800351" y="3260725"/>
            <a:chExt cx="2324100" cy="1349375"/>
          </a:xfrm>
        </p:grpSpPr>
        <p:sp>
          <p:nvSpPr>
            <p:cNvPr id="160" name="Freeform 74"/>
            <p:cNvSpPr>
              <a:spLocks/>
            </p:cNvSpPr>
            <p:nvPr/>
          </p:nvSpPr>
          <p:spPr bwMode="auto">
            <a:xfrm>
              <a:off x="2800351" y="4556125"/>
              <a:ext cx="52388" cy="53975"/>
            </a:xfrm>
            <a:custGeom>
              <a:avLst/>
              <a:gdLst>
                <a:gd name="T0" fmla="*/ 151 w 202"/>
                <a:gd name="T1" fmla="*/ 203 h 203"/>
                <a:gd name="T2" fmla="*/ 0 w 202"/>
                <a:gd name="T3" fmla="*/ 51 h 203"/>
                <a:gd name="T4" fmla="*/ 50 w 202"/>
                <a:gd name="T5" fmla="*/ 0 h 203"/>
                <a:gd name="T6" fmla="*/ 202 w 202"/>
                <a:gd name="T7" fmla="*/ 153 h 203"/>
                <a:gd name="T8" fmla="*/ 151 w 202"/>
                <a:gd name="T9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203">
                  <a:moveTo>
                    <a:pt x="151" y="203"/>
                  </a:moveTo>
                  <a:lnTo>
                    <a:pt x="0" y="51"/>
                  </a:lnTo>
                  <a:lnTo>
                    <a:pt x="50" y="0"/>
                  </a:lnTo>
                  <a:lnTo>
                    <a:pt x="202" y="153"/>
                  </a:lnTo>
                  <a:lnTo>
                    <a:pt x="151" y="203"/>
                  </a:lnTo>
                  <a:close/>
                </a:path>
              </a:pathLst>
            </a:custGeom>
            <a:solidFill>
              <a:srgbClr val="2A1F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1" name="Freeform 75"/>
            <p:cNvSpPr>
              <a:spLocks/>
            </p:cNvSpPr>
            <p:nvPr/>
          </p:nvSpPr>
          <p:spPr bwMode="auto">
            <a:xfrm>
              <a:off x="2800351" y="4556125"/>
              <a:ext cx="52388" cy="53975"/>
            </a:xfrm>
            <a:custGeom>
              <a:avLst/>
              <a:gdLst>
                <a:gd name="T0" fmla="*/ 202 w 202"/>
                <a:gd name="T1" fmla="*/ 51 h 203"/>
                <a:gd name="T2" fmla="*/ 50 w 202"/>
                <a:gd name="T3" fmla="*/ 203 h 203"/>
                <a:gd name="T4" fmla="*/ 0 w 202"/>
                <a:gd name="T5" fmla="*/ 153 h 203"/>
                <a:gd name="T6" fmla="*/ 151 w 202"/>
                <a:gd name="T7" fmla="*/ 0 h 203"/>
                <a:gd name="T8" fmla="*/ 202 w 202"/>
                <a:gd name="T9" fmla="*/ 51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203">
                  <a:moveTo>
                    <a:pt x="202" y="51"/>
                  </a:moveTo>
                  <a:lnTo>
                    <a:pt x="50" y="203"/>
                  </a:lnTo>
                  <a:lnTo>
                    <a:pt x="0" y="153"/>
                  </a:lnTo>
                  <a:lnTo>
                    <a:pt x="151" y="0"/>
                  </a:lnTo>
                  <a:lnTo>
                    <a:pt x="202" y="51"/>
                  </a:lnTo>
                  <a:close/>
                </a:path>
              </a:pathLst>
            </a:custGeom>
            <a:solidFill>
              <a:srgbClr val="2A1F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" name="Freeform 76"/>
            <p:cNvSpPr>
              <a:spLocks/>
            </p:cNvSpPr>
            <p:nvPr/>
          </p:nvSpPr>
          <p:spPr bwMode="auto">
            <a:xfrm>
              <a:off x="3027363" y="4427538"/>
              <a:ext cx="52388" cy="52388"/>
            </a:xfrm>
            <a:custGeom>
              <a:avLst/>
              <a:gdLst>
                <a:gd name="T0" fmla="*/ 152 w 203"/>
                <a:gd name="T1" fmla="*/ 201 h 201"/>
                <a:gd name="T2" fmla="*/ 0 w 203"/>
                <a:gd name="T3" fmla="*/ 52 h 201"/>
                <a:gd name="T4" fmla="*/ 50 w 203"/>
                <a:gd name="T5" fmla="*/ 0 h 201"/>
                <a:gd name="T6" fmla="*/ 203 w 203"/>
                <a:gd name="T7" fmla="*/ 150 h 201"/>
                <a:gd name="T8" fmla="*/ 152 w 203"/>
                <a:gd name="T9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" h="201">
                  <a:moveTo>
                    <a:pt x="152" y="201"/>
                  </a:moveTo>
                  <a:lnTo>
                    <a:pt x="0" y="52"/>
                  </a:lnTo>
                  <a:lnTo>
                    <a:pt x="50" y="0"/>
                  </a:lnTo>
                  <a:lnTo>
                    <a:pt x="203" y="150"/>
                  </a:lnTo>
                  <a:lnTo>
                    <a:pt x="152" y="201"/>
                  </a:lnTo>
                  <a:close/>
                </a:path>
              </a:pathLst>
            </a:custGeom>
            <a:solidFill>
              <a:srgbClr val="2A1F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" name="Freeform 77"/>
            <p:cNvSpPr>
              <a:spLocks/>
            </p:cNvSpPr>
            <p:nvPr/>
          </p:nvSpPr>
          <p:spPr bwMode="auto">
            <a:xfrm>
              <a:off x="3027363" y="4427538"/>
              <a:ext cx="52388" cy="52388"/>
            </a:xfrm>
            <a:custGeom>
              <a:avLst/>
              <a:gdLst>
                <a:gd name="T0" fmla="*/ 203 w 203"/>
                <a:gd name="T1" fmla="*/ 52 h 201"/>
                <a:gd name="T2" fmla="*/ 50 w 203"/>
                <a:gd name="T3" fmla="*/ 201 h 201"/>
                <a:gd name="T4" fmla="*/ 0 w 203"/>
                <a:gd name="T5" fmla="*/ 150 h 201"/>
                <a:gd name="T6" fmla="*/ 152 w 203"/>
                <a:gd name="T7" fmla="*/ 0 h 201"/>
                <a:gd name="T8" fmla="*/ 203 w 203"/>
                <a:gd name="T9" fmla="*/ 52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" h="201">
                  <a:moveTo>
                    <a:pt x="203" y="52"/>
                  </a:moveTo>
                  <a:lnTo>
                    <a:pt x="50" y="201"/>
                  </a:lnTo>
                  <a:lnTo>
                    <a:pt x="0" y="150"/>
                  </a:lnTo>
                  <a:lnTo>
                    <a:pt x="152" y="0"/>
                  </a:lnTo>
                  <a:lnTo>
                    <a:pt x="203" y="52"/>
                  </a:lnTo>
                  <a:close/>
                </a:path>
              </a:pathLst>
            </a:custGeom>
            <a:solidFill>
              <a:srgbClr val="2A1F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" name="Freeform 78"/>
            <p:cNvSpPr>
              <a:spLocks/>
            </p:cNvSpPr>
            <p:nvPr/>
          </p:nvSpPr>
          <p:spPr bwMode="auto">
            <a:xfrm>
              <a:off x="3254376" y="4297363"/>
              <a:ext cx="52388" cy="53975"/>
            </a:xfrm>
            <a:custGeom>
              <a:avLst/>
              <a:gdLst>
                <a:gd name="T0" fmla="*/ 151 w 202"/>
                <a:gd name="T1" fmla="*/ 203 h 203"/>
                <a:gd name="T2" fmla="*/ 0 w 202"/>
                <a:gd name="T3" fmla="*/ 50 h 203"/>
                <a:gd name="T4" fmla="*/ 51 w 202"/>
                <a:gd name="T5" fmla="*/ 0 h 203"/>
                <a:gd name="T6" fmla="*/ 202 w 202"/>
                <a:gd name="T7" fmla="*/ 151 h 203"/>
                <a:gd name="T8" fmla="*/ 151 w 202"/>
                <a:gd name="T9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203">
                  <a:moveTo>
                    <a:pt x="151" y="203"/>
                  </a:moveTo>
                  <a:lnTo>
                    <a:pt x="0" y="50"/>
                  </a:lnTo>
                  <a:lnTo>
                    <a:pt x="51" y="0"/>
                  </a:lnTo>
                  <a:lnTo>
                    <a:pt x="202" y="151"/>
                  </a:lnTo>
                  <a:lnTo>
                    <a:pt x="151" y="203"/>
                  </a:lnTo>
                  <a:close/>
                </a:path>
              </a:pathLst>
            </a:custGeom>
            <a:solidFill>
              <a:srgbClr val="2A1F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" name="Freeform 79"/>
            <p:cNvSpPr>
              <a:spLocks/>
            </p:cNvSpPr>
            <p:nvPr/>
          </p:nvSpPr>
          <p:spPr bwMode="auto">
            <a:xfrm>
              <a:off x="3254376" y="4297363"/>
              <a:ext cx="52388" cy="53975"/>
            </a:xfrm>
            <a:custGeom>
              <a:avLst/>
              <a:gdLst>
                <a:gd name="T0" fmla="*/ 202 w 202"/>
                <a:gd name="T1" fmla="*/ 50 h 203"/>
                <a:gd name="T2" fmla="*/ 51 w 202"/>
                <a:gd name="T3" fmla="*/ 203 h 203"/>
                <a:gd name="T4" fmla="*/ 0 w 202"/>
                <a:gd name="T5" fmla="*/ 151 h 203"/>
                <a:gd name="T6" fmla="*/ 151 w 202"/>
                <a:gd name="T7" fmla="*/ 0 h 203"/>
                <a:gd name="T8" fmla="*/ 202 w 202"/>
                <a:gd name="T9" fmla="*/ 5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203">
                  <a:moveTo>
                    <a:pt x="202" y="50"/>
                  </a:moveTo>
                  <a:lnTo>
                    <a:pt x="51" y="203"/>
                  </a:lnTo>
                  <a:lnTo>
                    <a:pt x="0" y="151"/>
                  </a:lnTo>
                  <a:lnTo>
                    <a:pt x="151" y="0"/>
                  </a:lnTo>
                  <a:lnTo>
                    <a:pt x="202" y="50"/>
                  </a:lnTo>
                  <a:close/>
                </a:path>
              </a:pathLst>
            </a:custGeom>
            <a:solidFill>
              <a:srgbClr val="2A1F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" name="Freeform 80"/>
            <p:cNvSpPr>
              <a:spLocks/>
            </p:cNvSpPr>
            <p:nvPr/>
          </p:nvSpPr>
          <p:spPr bwMode="auto">
            <a:xfrm>
              <a:off x="3481388" y="4168775"/>
              <a:ext cx="53975" cy="52388"/>
            </a:xfrm>
            <a:custGeom>
              <a:avLst/>
              <a:gdLst>
                <a:gd name="T0" fmla="*/ 150 w 201"/>
                <a:gd name="T1" fmla="*/ 203 h 203"/>
                <a:gd name="T2" fmla="*/ 0 w 201"/>
                <a:gd name="T3" fmla="*/ 52 h 203"/>
                <a:gd name="T4" fmla="*/ 51 w 201"/>
                <a:gd name="T5" fmla="*/ 0 h 203"/>
                <a:gd name="T6" fmla="*/ 201 w 201"/>
                <a:gd name="T7" fmla="*/ 153 h 203"/>
                <a:gd name="T8" fmla="*/ 150 w 201"/>
                <a:gd name="T9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203">
                  <a:moveTo>
                    <a:pt x="150" y="203"/>
                  </a:moveTo>
                  <a:lnTo>
                    <a:pt x="0" y="52"/>
                  </a:lnTo>
                  <a:lnTo>
                    <a:pt x="51" y="0"/>
                  </a:lnTo>
                  <a:lnTo>
                    <a:pt x="201" y="153"/>
                  </a:lnTo>
                  <a:lnTo>
                    <a:pt x="150" y="203"/>
                  </a:lnTo>
                  <a:close/>
                </a:path>
              </a:pathLst>
            </a:custGeom>
            <a:solidFill>
              <a:srgbClr val="2A1F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" name="Freeform 81"/>
            <p:cNvSpPr>
              <a:spLocks/>
            </p:cNvSpPr>
            <p:nvPr/>
          </p:nvSpPr>
          <p:spPr bwMode="auto">
            <a:xfrm>
              <a:off x="3481388" y="4168775"/>
              <a:ext cx="53975" cy="52388"/>
            </a:xfrm>
            <a:custGeom>
              <a:avLst/>
              <a:gdLst>
                <a:gd name="T0" fmla="*/ 201 w 201"/>
                <a:gd name="T1" fmla="*/ 52 h 203"/>
                <a:gd name="T2" fmla="*/ 51 w 201"/>
                <a:gd name="T3" fmla="*/ 203 h 203"/>
                <a:gd name="T4" fmla="*/ 0 w 201"/>
                <a:gd name="T5" fmla="*/ 153 h 203"/>
                <a:gd name="T6" fmla="*/ 150 w 201"/>
                <a:gd name="T7" fmla="*/ 0 h 203"/>
                <a:gd name="T8" fmla="*/ 201 w 201"/>
                <a:gd name="T9" fmla="*/ 52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203">
                  <a:moveTo>
                    <a:pt x="201" y="52"/>
                  </a:moveTo>
                  <a:lnTo>
                    <a:pt x="51" y="203"/>
                  </a:lnTo>
                  <a:lnTo>
                    <a:pt x="0" y="153"/>
                  </a:lnTo>
                  <a:lnTo>
                    <a:pt x="150" y="0"/>
                  </a:lnTo>
                  <a:lnTo>
                    <a:pt x="201" y="52"/>
                  </a:lnTo>
                  <a:close/>
                </a:path>
              </a:pathLst>
            </a:custGeom>
            <a:solidFill>
              <a:srgbClr val="2A1F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Freeform 82"/>
            <p:cNvSpPr>
              <a:spLocks/>
            </p:cNvSpPr>
            <p:nvPr/>
          </p:nvSpPr>
          <p:spPr bwMode="auto">
            <a:xfrm>
              <a:off x="3708401" y="4038600"/>
              <a:ext cx="53975" cy="53975"/>
            </a:xfrm>
            <a:custGeom>
              <a:avLst/>
              <a:gdLst>
                <a:gd name="T0" fmla="*/ 151 w 202"/>
                <a:gd name="T1" fmla="*/ 200 h 200"/>
                <a:gd name="T2" fmla="*/ 0 w 202"/>
                <a:gd name="T3" fmla="*/ 51 h 200"/>
                <a:gd name="T4" fmla="*/ 50 w 202"/>
                <a:gd name="T5" fmla="*/ 0 h 200"/>
                <a:gd name="T6" fmla="*/ 202 w 202"/>
                <a:gd name="T7" fmla="*/ 149 h 200"/>
                <a:gd name="T8" fmla="*/ 151 w 202"/>
                <a:gd name="T9" fmla="*/ 20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200">
                  <a:moveTo>
                    <a:pt x="151" y="200"/>
                  </a:moveTo>
                  <a:lnTo>
                    <a:pt x="0" y="51"/>
                  </a:lnTo>
                  <a:lnTo>
                    <a:pt x="50" y="0"/>
                  </a:lnTo>
                  <a:lnTo>
                    <a:pt x="202" y="149"/>
                  </a:lnTo>
                  <a:lnTo>
                    <a:pt x="151" y="200"/>
                  </a:lnTo>
                  <a:close/>
                </a:path>
              </a:pathLst>
            </a:custGeom>
            <a:solidFill>
              <a:srgbClr val="2A1F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" name="Freeform 83"/>
            <p:cNvSpPr>
              <a:spLocks/>
            </p:cNvSpPr>
            <p:nvPr/>
          </p:nvSpPr>
          <p:spPr bwMode="auto">
            <a:xfrm>
              <a:off x="3708401" y="4038600"/>
              <a:ext cx="53975" cy="53975"/>
            </a:xfrm>
            <a:custGeom>
              <a:avLst/>
              <a:gdLst>
                <a:gd name="T0" fmla="*/ 202 w 202"/>
                <a:gd name="T1" fmla="*/ 51 h 200"/>
                <a:gd name="T2" fmla="*/ 50 w 202"/>
                <a:gd name="T3" fmla="*/ 200 h 200"/>
                <a:gd name="T4" fmla="*/ 0 w 202"/>
                <a:gd name="T5" fmla="*/ 149 h 200"/>
                <a:gd name="T6" fmla="*/ 151 w 202"/>
                <a:gd name="T7" fmla="*/ 0 h 200"/>
                <a:gd name="T8" fmla="*/ 202 w 202"/>
                <a:gd name="T9" fmla="*/ 51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200">
                  <a:moveTo>
                    <a:pt x="202" y="51"/>
                  </a:moveTo>
                  <a:lnTo>
                    <a:pt x="50" y="200"/>
                  </a:lnTo>
                  <a:lnTo>
                    <a:pt x="0" y="149"/>
                  </a:lnTo>
                  <a:lnTo>
                    <a:pt x="151" y="0"/>
                  </a:lnTo>
                  <a:lnTo>
                    <a:pt x="202" y="51"/>
                  </a:lnTo>
                  <a:close/>
                </a:path>
              </a:pathLst>
            </a:custGeom>
            <a:solidFill>
              <a:srgbClr val="2A1F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" name="Freeform 84"/>
            <p:cNvSpPr>
              <a:spLocks/>
            </p:cNvSpPr>
            <p:nvPr/>
          </p:nvSpPr>
          <p:spPr bwMode="auto">
            <a:xfrm>
              <a:off x="3935413" y="3973513"/>
              <a:ext cx="53975" cy="53975"/>
            </a:xfrm>
            <a:custGeom>
              <a:avLst/>
              <a:gdLst>
                <a:gd name="T0" fmla="*/ 153 w 204"/>
                <a:gd name="T1" fmla="*/ 203 h 203"/>
                <a:gd name="T2" fmla="*/ 0 w 204"/>
                <a:gd name="T3" fmla="*/ 51 h 203"/>
                <a:gd name="T4" fmla="*/ 52 w 204"/>
                <a:gd name="T5" fmla="*/ 0 h 203"/>
                <a:gd name="T6" fmla="*/ 204 w 204"/>
                <a:gd name="T7" fmla="*/ 153 h 203"/>
                <a:gd name="T8" fmla="*/ 153 w 204"/>
                <a:gd name="T9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203">
                  <a:moveTo>
                    <a:pt x="153" y="203"/>
                  </a:moveTo>
                  <a:lnTo>
                    <a:pt x="0" y="51"/>
                  </a:lnTo>
                  <a:lnTo>
                    <a:pt x="52" y="0"/>
                  </a:lnTo>
                  <a:lnTo>
                    <a:pt x="204" y="153"/>
                  </a:lnTo>
                  <a:lnTo>
                    <a:pt x="153" y="203"/>
                  </a:lnTo>
                  <a:close/>
                </a:path>
              </a:pathLst>
            </a:custGeom>
            <a:solidFill>
              <a:srgbClr val="2A1F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" name="Freeform 85"/>
            <p:cNvSpPr>
              <a:spLocks/>
            </p:cNvSpPr>
            <p:nvPr/>
          </p:nvSpPr>
          <p:spPr bwMode="auto">
            <a:xfrm>
              <a:off x="3935413" y="3973513"/>
              <a:ext cx="53975" cy="53975"/>
            </a:xfrm>
            <a:custGeom>
              <a:avLst/>
              <a:gdLst>
                <a:gd name="T0" fmla="*/ 204 w 204"/>
                <a:gd name="T1" fmla="*/ 51 h 203"/>
                <a:gd name="T2" fmla="*/ 52 w 204"/>
                <a:gd name="T3" fmla="*/ 203 h 203"/>
                <a:gd name="T4" fmla="*/ 0 w 204"/>
                <a:gd name="T5" fmla="*/ 153 h 203"/>
                <a:gd name="T6" fmla="*/ 153 w 204"/>
                <a:gd name="T7" fmla="*/ 0 h 203"/>
                <a:gd name="T8" fmla="*/ 204 w 204"/>
                <a:gd name="T9" fmla="*/ 51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203">
                  <a:moveTo>
                    <a:pt x="204" y="51"/>
                  </a:moveTo>
                  <a:lnTo>
                    <a:pt x="52" y="203"/>
                  </a:lnTo>
                  <a:lnTo>
                    <a:pt x="0" y="153"/>
                  </a:lnTo>
                  <a:lnTo>
                    <a:pt x="153" y="0"/>
                  </a:lnTo>
                  <a:lnTo>
                    <a:pt x="204" y="51"/>
                  </a:lnTo>
                  <a:close/>
                </a:path>
              </a:pathLst>
            </a:custGeom>
            <a:solidFill>
              <a:srgbClr val="2A1F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" name="Freeform 86"/>
            <p:cNvSpPr>
              <a:spLocks/>
            </p:cNvSpPr>
            <p:nvPr/>
          </p:nvSpPr>
          <p:spPr bwMode="auto">
            <a:xfrm>
              <a:off x="4162426" y="3844925"/>
              <a:ext cx="53975" cy="52388"/>
            </a:xfrm>
            <a:custGeom>
              <a:avLst/>
              <a:gdLst>
                <a:gd name="T0" fmla="*/ 150 w 201"/>
                <a:gd name="T1" fmla="*/ 200 h 200"/>
                <a:gd name="T2" fmla="*/ 0 w 201"/>
                <a:gd name="T3" fmla="*/ 50 h 200"/>
                <a:gd name="T4" fmla="*/ 51 w 201"/>
                <a:gd name="T5" fmla="*/ 0 h 200"/>
                <a:gd name="T6" fmla="*/ 201 w 201"/>
                <a:gd name="T7" fmla="*/ 150 h 200"/>
                <a:gd name="T8" fmla="*/ 150 w 201"/>
                <a:gd name="T9" fmla="*/ 20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200">
                  <a:moveTo>
                    <a:pt x="150" y="200"/>
                  </a:moveTo>
                  <a:lnTo>
                    <a:pt x="0" y="50"/>
                  </a:lnTo>
                  <a:lnTo>
                    <a:pt x="51" y="0"/>
                  </a:lnTo>
                  <a:lnTo>
                    <a:pt x="201" y="150"/>
                  </a:lnTo>
                  <a:lnTo>
                    <a:pt x="150" y="200"/>
                  </a:lnTo>
                  <a:close/>
                </a:path>
              </a:pathLst>
            </a:custGeom>
            <a:solidFill>
              <a:srgbClr val="2A1F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" name="Freeform 87"/>
            <p:cNvSpPr>
              <a:spLocks/>
            </p:cNvSpPr>
            <p:nvPr/>
          </p:nvSpPr>
          <p:spPr bwMode="auto">
            <a:xfrm>
              <a:off x="4162426" y="3844925"/>
              <a:ext cx="53975" cy="52388"/>
            </a:xfrm>
            <a:custGeom>
              <a:avLst/>
              <a:gdLst>
                <a:gd name="T0" fmla="*/ 201 w 201"/>
                <a:gd name="T1" fmla="*/ 50 h 200"/>
                <a:gd name="T2" fmla="*/ 51 w 201"/>
                <a:gd name="T3" fmla="*/ 200 h 200"/>
                <a:gd name="T4" fmla="*/ 0 w 201"/>
                <a:gd name="T5" fmla="*/ 150 h 200"/>
                <a:gd name="T6" fmla="*/ 150 w 201"/>
                <a:gd name="T7" fmla="*/ 0 h 200"/>
                <a:gd name="T8" fmla="*/ 201 w 201"/>
                <a:gd name="T9" fmla="*/ 5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200">
                  <a:moveTo>
                    <a:pt x="201" y="50"/>
                  </a:moveTo>
                  <a:lnTo>
                    <a:pt x="51" y="200"/>
                  </a:lnTo>
                  <a:lnTo>
                    <a:pt x="0" y="150"/>
                  </a:lnTo>
                  <a:lnTo>
                    <a:pt x="150" y="0"/>
                  </a:lnTo>
                  <a:lnTo>
                    <a:pt x="201" y="50"/>
                  </a:lnTo>
                  <a:close/>
                </a:path>
              </a:pathLst>
            </a:custGeom>
            <a:solidFill>
              <a:srgbClr val="2A1F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" name="Freeform 88"/>
            <p:cNvSpPr>
              <a:spLocks/>
            </p:cNvSpPr>
            <p:nvPr/>
          </p:nvSpPr>
          <p:spPr bwMode="auto">
            <a:xfrm>
              <a:off x="4391026" y="3714750"/>
              <a:ext cx="52388" cy="53975"/>
            </a:xfrm>
            <a:custGeom>
              <a:avLst/>
              <a:gdLst>
                <a:gd name="T0" fmla="*/ 151 w 202"/>
                <a:gd name="T1" fmla="*/ 203 h 203"/>
                <a:gd name="T2" fmla="*/ 0 w 202"/>
                <a:gd name="T3" fmla="*/ 50 h 203"/>
                <a:gd name="T4" fmla="*/ 51 w 202"/>
                <a:gd name="T5" fmla="*/ 0 h 203"/>
                <a:gd name="T6" fmla="*/ 202 w 202"/>
                <a:gd name="T7" fmla="*/ 151 h 203"/>
                <a:gd name="T8" fmla="*/ 151 w 202"/>
                <a:gd name="T9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203">
                  <a:moveTo>
                    <a:pt x="151" y="203"/>
                  </a:moveTo>
                  <a:lnTo>
                    <a:pt x="0" y="50"/>
                  </a:lnTo>
                  <a:lnTo>
                    <a:pt x="51" y="0"/>
                  </a:lnTo>
                  <a:lnTo>
                    <a:pt x="202" y="151"/>
                  </a:lnTo>
                  <a:lnTo>
                    <a:pt x="151" y="203"/>
                  </a:lnTo>
                  <a:close/>
                </a:path>
              </a:pathLst>
            </a:custGeom>
            <a:solidFill>
              <a:srgbClr val="2A1F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" name="Freeform 89"/>
            <p:cNvSpPr>
              <a:spLocks/>
            </p:cNvSpPr>
            <p:nvPr/>
          </p:nvSpPr>
          <p:spPr bwMode="auto">
            <a:xfrm>
              <a:off x="4391026" y="3714750"/>
              <a:ext cx="52388" cy="53975"/>
            </a:xfrm>
            <a:custGeom>
              <a:avLst/>
              <a:gdLst>
                <a:gd name="T0" fmla="*/ 202 w 202"/>
                <a:gd name="T1" fmla="*/ 50 h 203"/>
                <a:gd name="T2" fmla="*/ 51 w 202"/>
                <a:gd name="T3" fmla="*/ 203 h 203"/>
                <a:gd name="T4" fmla="*/ 0 w 202"/>
                <a:gd name="T5" fmla="*/ 151 h 203"/>
                <a:gd name="T6" fmla="*/ 151 w 202"/>
                <a:gd name="T7" fmla="*/ 0 h 203"/>
                <a:gd name="T8" fmla="*/ 202 w 202"/>
                <a:gd name="T9" fmla="*/ 5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203">
                  <a:moveTo>
                    <a:pt x="202" y="50"/>
                  </a:moveTo>
                  <a:lnTo>
                    <a:pt x="51" y="203"/>
                  </a:lnTo>
                  <a:lnTo>
                    <a:pt x="0" y="151"/>
                  </a:lnTo>
                  <a:lnTo>
                    <a:pt x="151" y="0"/>
                  </a:lnTo>
                  <a:lnTo>
                    <a:pt x="202" y="50"/>
                  </a:lnTo>
                  <a:close/>
                </a:path>
              </a:pathLst>
            </a:custGeom>
            <a:solidFill>
              <a:srgbClr val="2A1F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" name="Freeform 90"/>
            <p:cNvSpPr>
              <a:spLocks/>
            </p:cNvSpPr>
            <p:nvPr/>
          </p:nvSpPr>
          <p:spPr bwMode="auto">
            <a:xfrm>
              <a:off x="4618038" y="3584575"/>
              <a:ext cx="52388" cy="53975"/>
            </a:xfrm>
            <a:custGeom>
              <a:avLst/>
              <a:gdLst>
                <a:gd name="T0" fmla="*/ 153 w 203"/>
                <a:gd name="T1" fmla="*/ 203 h 203"/>
                <a:gd name="T2" fmla="*/ 0 w 203"/>
                <a:gd name="T3" fmla="*/ 52 h 203"/>
                <a:gd name="T4" fmla="*/ 52 w 203"/>
                <a:gd name="T5" fmla="*/ 0 h 203"/>
                <a:gd name="T6" fmla="*/ 203 w 203"/>
                <a:gd name="T7" fmla="*/ 153 h 203"/>
                <a:gd name="T8" fmla="*/ 153 w 203"/>
                <a:gd name="T9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" h="203">
                  <a:moveTo>
                    <a:pt x="153" y="203"/>
                  </a:moveTo>
                  <a:lnTo>
                    <a:pt x="0" y="52"/>
                  </a:lnTo>
                  <a:lnTo>
                    <a:pt x="52" y="0"/>
                  </a:lnTo>
                  <a:lnTo>
                    <a:pt x="203" y="153"/>
                  </a:lnTo>
                  <a:lnTo>
                    <a:pt x="153" y="203"/>
                  </a:lnTo>
                  <a:close/>
                </a:path>
              </a:pathLst>
            </a:custGeom>
            <a:solidFill>
              <a:srgbClr val="2A1F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" name="Freeform 91"/>
            <p:cNvSpPr>
              <a:spLocks/>
            </p:cNvSpPr>
            <p:nvPr/>
          </p:nvSpPr>
          <p:spPr bwMode="auto">
            <a:xfrm>
              <a:off x="4618038" y="3584575"/>
              <a:ext cx="52388" cy="53975"/>
            </a:xfrm>
            <a:custGeom>
              <a:avLst/>
              <a:gdLst>
                <a:gd name="T0" fmla="*/ 203 w 203"/>
                <a:gd name="T1" fmla="*/ 52 h 203"/>
                <a:gd name="T2" fmla="*/ 52 w 203"/>
                <a:gd name="T3" fmla="*/ 203 h 203"/>
                <a:gd name="T4" fmla="*/ 0 w 203"/>
                <a:gd name="T5" fmla="*/ 153 h 203"/>
                <a:gd name="T6" fmla="*/ 153 w 203"/>
                <a:gd name="T7" fmla="*/ 0 h 203"/>
                <a:gd name="T8" fmla="*/ 203 w 203"/>
                <a:gd name="T9" fmla="*/ 52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" h="203">
                  <a:moveTo>
                    <a:pt x="203" y="52"/>
                  </a:moveTo>
                  <a:lnTo>
                    <a:pt x="52" y="203"/>
                  </a:lnTo>
                  <a:lnTo>
                    <a:pt x="0" y="153"/>
                  </a:lnTo>
                  <a:lnTo>
                    <a:pt x="153" y="0"/>
                  </a:lnTo>
                  <a:lnTo>
                    <a:pt x="203" y="52"/>
                  </a:lnTo>
                  <a:close/>
                </a:path>
              </a:pathLst>
            </a:custGeom>
            <a:solidFill>
              <a:srgbClr val="2A1F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" name="Freeform 92"/>
            <p:cNvSpPr>
              <a:spLocks/>
            </p:cNvSpPr>
            <p:nvPr/>
          </p:nvSpPr>
          <p:spPr bwMode="auto">
            <a:xfrm>
              <a:off x="4843463" y="3455988"/>
              <a:ext cx="53975" cy="52388"/>
            </a:xfrm>
            <a:custGeom>
              <a:avLst/>
              <a:gdLst>
                <a:gd name="T0" fmla="*/ 150 w 201"/>
                <a:gd name="T1" fmla="*/ 200 h 200"/>
                <a:gd name="T2" fmla="*/ 0 w 201"/>
                <a:gd name="T3" fmla="*/ 50 h 200"/>
                <a:gd name="T4" fmla="*/ 51 w 201"/>
                <a:gd name="T5" fmla="*/ 0 h 200"/>
                <a:gd name="T6" fmla="*/ 201 w 201"/>
                <a:gd name="T7" fmla="*/ 150 h 200"/>
                <a:gd name="T8" fmla="*/ 150 w 201"/>
                <a:gd name="T9" fmla="*/ 20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200">
                  <a:moveTo>
                    <a:pt x="150" y="200"/>
                  </a:moveTo>
                  <a:lnTo>
                    <a:pt x="0" y="50"/>
                  </a:lnTo>
                  <a:lnTo>
                    <a:pt x="51" y="0"/>
                  </a:lnTo>
                  <a:lnTo>
                    <a:pt x="201" y="150"/>
                  </a:lnTo>
                  <a:lnTo>
                    <a:pt x="150" y="200"/>
                  </a:lnTo>
                  <a:close/>
                </a:path>
              </a:pathLst>
            </a:custGeom>
            <a:solidFill>
              <a:srgbClr val="2A1F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Freeform 93"/>
            <p:cNvSpPr>
              <a:spLocks/>
            </p:cNvSpPr>
            <p:nvPr/>
          </p:nvSpPr>
          <p:spPr bwMode="auto">
            <a:xfrm>
              <a:off x="4843463" y="3455988"/>
              <a:ext cx="53975" cy="52388"/>
            </a:xfrm>
            <a:custGeom>
              <a:avLst/>
              <a:gdLst>
                <a:gd name="T0" fmla="*/ 201 w 201"/>
                <a:gd name="T1" fmla="*/ 50 h 200"/>
                <a:gd name="T2" fmla="*/ 51 w 201"/>
                <a:gd name="T3" fmla="*/ 200 h 200"/>
                <a:gd name="T4" fmla="*/ 0 w 201"/>
                <a:gd name="T5" fmla="*/ 150 h 200"/>
                <a:gd name="T6" fmla="*/ 150 w 201"/>
                <a:gd name="T7" fmla="*/ 0 h 200"/>
                <a:gd name="T8" fmla="*/ 201 w 201"/>
                <a:gd name="T9" fmla="*/ 5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200">
                  <a:moveTo>
                    <a:pt x="201" y="50"/>
                  </a:moveTo>
                  <a:lnTo>
                    <a:pt x="51" y="200"/>
                  </a:lnTo>
                  <a:lnTo>
                    <a:pt x="0" y="150"/>
                  </a:lnTo>
                  <a:lnTo>
                    <a:pt x="150" y="0"/>
                  </a:lnTo>
                  <a:lnTo>
                    <a:pt x="201" y="50"/>
                  </a:lnTo>
                  <a:close/>
                </a:path>
              </a:pathLst>
            </a:custGeom>
            <a:solidFill>
              <a:srgbClr val="2A1F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0" name="Freeform 94"/>
            <p:cNvSpPr>
              <a:spLocks/>
            </p:cNvSpPr>
            <p:nvPr/>
          </p:nvSpPr>
          <p:spPr bwMode="auto">
            <a:xfrm>
              <a:off x="5070476" y="3260725"/>
              <a:ext cx="53975" cy="53975"/>
            </a:xfrm>
            <a:custGeom>
              <a:avLst/>
              <a:gdLst>
                <a:gd name="T0" fmla="*/ 153 w 204"/>
                <a:gd name="T1" fmla="*/ 204 h 204"/>
                <a:gd name="T2" fmla="*/ 0 w 204"/>
                <a:gd name="T3" fmla="*/ 52 h 204"/>
                <a:gd name="T4" fmla="*/ 51 w 204"/>
                <a:gd name="T5" fmla="*/ 0 h 204"/>
                <a:gd name="T6" fmla="*/ 204 w 204"/>
                <a:gd name="T7" fmla="*/ 153 h 204"/>
                <a:gd name="T8" fmla="*/ 153 w 204"/>
                <a:gd name="T9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204">
                  <a:moveTo>
                    <a:pt x="153" y="204"/>
                  </a:moveTo>
                  <a:lnTo>
                    <a:pt x="0" y="52"/>
                  </a:lnTo>
                  <a:lnTo>
                    <a:pt x="51" y="0"/>
                  </a:lnTo>
                  <a:lnTo>
                    <a:pt x="204" y="153"/>
                  </a:lnTo>
                  <a:lnTo>
                    <a:pt x="153" y="204"/>
                  </a:lnTo>
                  <a:close/>
                </a:path>
              </a:pathLst>
            </a:custGeom>
            <a:solidFill>
              <a:srgbClr val="2A1F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1" name="Freeform 95"/>
            <p:cNvSpPr>
              <a:spLocks/>
            </p:cNvSpPr>
            <p:nvPr/>
          </p:nvSpPr>
          <p:spPr bwMode="auto">
            <a:xfrm>
              <a:off x="5070476" y="3260725"/>
              <a:ext cx="53975" cy="53975"/>
            </a:xfrm>
            <a:custGeom>
              <a:avLst/>
              <a:gdLst>
                <a:gd name="T0" fmla="*/ 204 w 204"/>
                <a:gd name="T1" fmla="*/ 52 h 204"/>
                <a:gd name="T2" fmla="*/ 51 w 204"/>
                <a:gd name="T3" fmla="*/ 204 h 204"/>
                <a:gd name="T4" fmla="*/ 0 w 204"/>
                <a:gd name="T5" fmla="*/ 153 h 204"/>
                <a:gd name="T6" fmla="*/ 153 w 204"/>
                <a:gd name="T7" fmla="*/ 0 h 204"/>
                <a:gd name="T8" fmla="*/ 204 w 204"/>
                <a:gd name="T9" fmla="*/ 52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204">
                  <a:moveTo>
                    <a:pt x="204" y="52"/>
                  </a:moveTo>
                  <a:lnTo>
                    <a:pt x="51" y="204"/>
                  </a:lnTo>
                  <a:lnTo>
                    <a:pt x="0" y="153"/>
                  </a:lnTo>
                  <a:lnTo>
                    <a:pt x="153" y="0"/>
                  </a:lnTo>
                  <a:lnTo>
                    <a:pt x="204" y="52"/>
                  </a:lnTo>
                  <a:close/>
                </a:path>
              </a:pathLst>
            </a:custGeom>
            <a:solidFill>
              <a:srgbClr val="2A1F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650068" y="425248"/>
            <a:ext cx="39676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my neuroscience h-index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6974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8408" grpId="0"/>
      <p:bldP spid="13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15886" y="2166257"/>
            <a:ext cx="53928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 smtClean="0"/>
              <a:t>I have one issue and one comment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248410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2143" y="402770"/>
            <a:ext cx="854528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Issue:</a:t>
            </a:r>
          </a:p>
          <a:p>
            <a:endParaRPr lang="en-GB" sz="2400" dirty="0"/>
          </a:p>
          <a:p>
            <a:r>
              <a:rPr lang="en-GB" sz="2400" dirty="0" smtClean="0"/>
              <a:t>Did they try</a:t>
            </a:r>
          </a:p>
          <a:p>
            <a:endParaRPr lang="en-GB" sz="2400" dirty="0"/>
          </a:p>
          <a:p>
            <a:r>
              <a:rPr lang="en-GB" sz="2400" dirty="0" smtClean="0"/>
              <a:t>   h(</a:t>
            </a:r>
            <a:r>
              <a:rPr lang="en-GB" sz="2400" i="1" dirty="0" smtClean="0"/>
              <a:t>t</a:t>
            </a:r>
            <a:r>
              <a:rPr lang="en-GB" sz="2400" dirty="0" smtClean="0"/>
              <a:t>) = h</a:t>
            </a:r>
            <a:r>
              <a:rPr lang="en-GB" sz="2400" baseline="-25000" dirty="0" smtClean="0"/>
              <a:t>0</a:t>
            </a:r>
            <a:r>
              <a:rPr lang="en-GB" sz="2400" dirty="0" smtClean="0"/>
              <a:t> + h(</a:t>
            </a:r>
            <a:r>
              <a:rPr lang="en-GB" sz="2400" i="1" dirty="0" smtClean="0"/>
              <a:t>t</a:t>
            </a:r>
            <a:r>
              <a:rPr lang="en-GB" sz="2400" baseline="-25000" dirty="0" smtClean="0"/>
              <a:t>0</a:t>
            </a:r>
            <a:r>
              <a:rPr lang="en-GB" sz="2400" dirty="0" smtClean="0"/>
              <a:t>) + </a:t>
            </a:r>
            <a:r>
              <a:rPr lang="en-GB" sz="2400" dirty="0" smtClean="0">
                <a:sym typeface="Symbol"/>
              </a:rPr>
              <a:t></a:t>
            </a:r>
            <a:r>
              <a:rPr lang="en-GB" sz="2400" dirty="0" smtClean="0"/>
              <a:t>(</a:t>
            </a:r>
            <a:r>
              <a:rPr lang="en-GB" sz="2400" i="1" dirty="0" smtClean="0">
                <a:sym typeface="Symbol"/>
              </a:rPr>
              <a:t>t</a:t>
            </a:r>
            <a:r>
              <a:rPr lang="en-GB" sz="2400" dirty="0" smtClean="0"/>
              <a:t> – </a:t>
            </a:r>
            <a:r>
              <a:rPr lang="en-GB" sz="2400" i="1" dirty="0" smtClean="0"/>
              <a:t>t</a:t>
            </a:r>
            <a:r>
              <a:rPr lang="en-GB" sz="2400" baseline="-25000" dirty="0" smtClean="0"/>
              <a:t>0</a:t>
            </a:r>
            <a:r>
              <a:rPr lang="en-GB" sz="2400" dirty="0" smtClean="0"/>
              <a:t>)</a:t>
            </a:r>
            <a:r>
              <a:rPr lang="en-GB" sz="2400" dirty="0" smtClean="0">
                <a:sym typeface="Symbol"/>
              </a:rPr>
              <a:t>?</a:t>
            </a:r>
          </a:p>
          <a:p>
            <a:endParaRPr lang="en-GB" sz="2400" dirty="0">
              <a:sym typeface="Symbol"/>
            </a:endParaRPr>
          </a:p>
          <a:p>
            <a:r>
              <a:rPr lang="en-GB" sz="2400" dirty="0" smtClean="0">
                <a:sym typeface="Symbol"/>
              </a:rPr>
              <a:t>In principle yes, because they seem to have done a different regression for each future time period.</a:t>
            </a:r>
          </a:p>
          <a:p>
            <a:endParaRPr lang="en-GB" sz="2400" dirty="0">
              <a:sym typeface="Symbol"/>
            </a:endParaRPr>
          </a:p>
          <a:p>
            <a:r>
              <a:rPr lang="en-GB" sz="2400" dirty="0" smtClean="0">
                <a:sym typeface="Symbol"/>
              </a:rPr>
              <a:t>But Hirsch found that h-index tended to increase linearly.  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190135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325440" y="381640"/>
            <a:ext cx="8493120" cy="414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gothic" charset="0"/>
                <a:cs typeface="ms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gothic" charset="0"/>
                <a:cs typeface="ms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gothic" charset="0"/>
                <a:cs typeface="ms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gothic" charset="0"/>
                <a:cs typeface="ms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gothic" charset="0"/>
                <a:cs typeface="msgothic" charset="0"/>
              </a:defRPr>
            </a:lvl5pPr>
            <a:lvl6pPr marL="15367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gothic" charset="0"/>
                <a:cs typeface="msgothic" charset="0"/>
              </a:defRPr>
            </a:lvl6pPr>
            <a:lvl7pPr marL="19939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gothic" charset="0"/>
                <a:cs typeface="msgothic" charset="0"/>
              </a:defRPr>
            </a:lvl7pPr>
            <a:lvl8pPr marL="24511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gothic" charset="0"/>
                <a:cs typeface="msgothic" charset="0"/>
              </a:defRPr>
            </a:lvl8pPr>
            <a:lvl9pPr marL="29083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ea typeface="msgothic" charset="0"/>
                <a:cs typeface="msgothic" charset="0"/>
              </a:defRPr>
            </a:lvl9pPr>
          </a:lstStyle>
          <a:p>
            <a:pPr algn="ctr"/>
            <a:r>
              <a:rPr lang="en-GB" altLang="en-US" sz="1500" dirty="0">
                <a:latin typeface="Arial" charset="0"/>
              </a:rPr>
              <a:t>h index vs. time (left scale) and total number of citations (</a:t>
            </a:r>
            <a:r>
              <a:rPr lang="en-GB" altLang="en-US" sz="1500" dirty="0" err="1">
                <a:latin typeface="Arial" charset="0"/>
              </a:rPr>
              <a:t>Nc</a:t>
            </a:r>
            <a:r>
              <a:rPr lang="en-GB" altLang="en-US" sz="1500" dirty="0">
                <a:latin typeface="Arial" charset="0"/>
              </a:rPr>
              <a:t>) vs. time (right scale) for E. Witten (theorist) (a) and M. Cardona (experimentalist) (b). 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280" y="1305883"/>
            <a:ext cx="3497760" cy="4893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86717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2143" y="402770"/>
            <a:ext cx="85452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Issue: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Did they try</a:t>
            </a:r>
          </a:p>
          <a:p>
            <a:endParaRPr lang="en-GB" sz="2400" dirty="0"/>
          </a:p>
          <a:p>
            <a:r>
              <a:rPr lang="en-GB" sz="2400" dirty="0"/>
              <a:t>   h(</a:t>
            </a:r>
            <a:r>
              <a:rPr lang="en-GB" sz="2400" i="1" dirty="0"/>
              <a:t>t</a:t>
            </a:r>
            <a:r>
              <a:rPr lang="en-GB" sz="2400" dirty="0"/>
              <a:t>) </a:t>
            </a:r>
            <a:r>
              <a:rPr lang="en-GB" sz="2400" dirty="0" smtClean="0"/>
              <a:t>=</a:t>
            </a:r>
            <a:r>
              <a:rPr lang="en-GB" sz="2400" dirty="0"/>
              <a:t> h</a:t>
            </a:r>
            <a:r>
              <a:rPr lang="en-GB" sz="2400" baseline="-25000" dirty="0"/>
              <a:t>0</a:t>
            </a:r>
            <a:r>
              <a:rPr lang="en-GB" sz="2400" dirty="0"/>
              <a:t> </a:t>
            </a:r>
            <a:r>
              <a:rPr lang="en-GB" sz="2400" dirty="0" smtClean="0"/>
              <a:t>+ </a:t>
            </a:r>
            <a:r>
              <a:rPr lang="en-GB" sz="2400" dirty="0"/>
              <a:t>h(</a:t>
            </a:r>
            <a:r>
              <a:rPr lang="en-GB" sz="2400" i="1" dirty="0"/>
              <a:t>t</a:t>
            </a:r>
            <a:r>
              <a:rPr lang="en-GB" sz="2400" baseline="-25000" dirty="0"/>
              <a:t>0</a:t>
            </a:r>
            <a:r>
              <a:rPr lang="en-GB" sz="2400" dirty="0"/>
              <a:t>) + </a:t>
            </a:r>
            <a:r>
              <a:rPr lang="en-GB" sz="2400" dirty="0">
                <a:sym typeface="Symbol"/>
              </a:rPr>
              <a:t></a:t>
            </a:r>
            <a:r>
              <a:rPr lang="en-GB" sz="2400" dirty="0"/>
              <a:t>(</a:t>
            </a:r>
            <a:r>
              <a:rPr lang="en-GB" sz="2400" i="1" dirty="0">
                <a:sym typeface="Symbol"/>
              </a:rPr>
              <a:t>t</a:t>
            </a:r>
            <a:r>
              <a:rPr lang="en-GB" sz="2400" dirty="0"/>
              <a:t> – </a:t>
            </a:r>
            <a:r>
              <a:rPr lang="en-GB" sz="2400" i="1" dirty="0"/>
              <a:t>t</a:t>
            </a:r>
            <a:r>
              <a:rPr lang="en-GB" sz="2400" baseline="-25000" dirty="0"/>
              <a:t>0</a:t>
            </a:r>
            <a:r>
              <a:rPr lang="en-GB" sz="2400" dirty="0"/>
              <a:t>)</a:t>
            </a:r>
            <a:r>
              <a:rPr lang="en-GB" sz="2400" dirty="0">
                <a:sym typeface="Symbol"/>
              </a:rPr>
              <a:t>?</a:t>
            </a:r>
          </a:p>
          <a:p>
            <a:endParaRPr lang="en-GB" sz="2400" dirty="0">
              <a:sym typeface="Symbol"/>
            </a:endParaRPr>
          </a:p>
          <a:p>
            <a:r>
              <a:rPr lang="en-GB" sz="2400" dirty="0" smtClean="0">
                <a:sym typeface="Symbol"/>
              </a:rPr>
              <a:t>In principle yes, because they seem to have done a different regression for each future time period.</a:t>
            </a:r>
          </a:p>
          <a:p>
            <a:endParaRPr lang="en-GB" sz="2400" dirty="0">
              <a:sym typeface="Symbol"/>
            </a:endParaRPr>
          </a:p>
          <a:p>
            <a:r>
              <a:rPr lang="en-GB" sz="2400" dirty="0" smtClean="0">
                <a:sym typeface="Symbol"/>
              </a:rPr>
              <a:t>But Hirsch found that h-index tended to increase linearly.</a:t>
            </a:r>
          </a:p>
          <a:p>
            <a:endParaRPr lang="en-GB" sz="2400" dirty="0" smtClean="0">
              <a:sym typeface="Symbol"/>
            </a:endParaRPr>
          </a:p>
          <a:p>
            <a:r>
              <a:rPr lang="en-GB" sz="2400" dirty="0" smtClean="0">
                <a:solidFill>
                  <a:srgbClr val="FF0000"/>
                </a:solidFill>
                <a:sym typeface="Symbol"/>
              </a:rPr>
              <a:t>And he found R</a:t>
            </a:r>
            <a:r>
              <a:rPr lang="en-GB" sz="2400" baseline="30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en-GB" sz="2400" dirty="0" smtClean="0">
                <a:solidFill>
                  <a:srgbClr val="FF0000"/>
                </a:solidFill>
                <a:sym typeface="Symbol"/>
              </a:rPr>
              <a:t> = 0.8 12 years in the future (versus about 0.2).  </a:t>
            </a:r>
            <a:endParaRPr lang="en-GB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718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93089" y="1802508"/>
            <a:ext cx="8223138" cy="5617894"/>
            <a:chOff x="652949" y="3069444"/>
            <a:chExt cx="8223138" cy="5617894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8000" y="3526715"/>
              <a:ext cx="6410880" cy="4893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 rot="16200000">
              <a:off x="51040" y="4173148"/>
              <a:ext cx="2238590" cy="514643"/>
            </a:xfrm>
            <a:prstGeom prst="rect">
              <a:avLst/>
            </a:prstGeom>
            <a:noFill/>
          </p:spPr>
          <p:txBody>
            <a:bodyPr wrap="none" lIns="82945" tIns="41473" rIns="82945" bIns="41473" rtlCol="0">
              <a:spAutoFit/>
            </a:bodyPr>
            <a:lstStyle/>
            <a:p>
              <a:r>
                <a:rPr lang="en-GB" b="1" dirty="0" smtClean="0"/>
                <a:t>12 years later</a:t>
              </a:r>
              <a:endParaRPr lang="en-GB" b="1" dirty="0"/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652949" y="5878391"/>
              <a:ext cx="7903418" cy="280894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2945" tIns="41473" rIns="82945" bIns="41473" numCol="1" spcCol="0" rtlCol="0" anchor="t" anchorCtr="0" compatLnSpc="1">
              <a:prstTxWarp prst="textNoShape">
                <a:avLst/>
              </a:prstTxWarp>
            </a:bodyPr>
            <a:lstStyle/>
            <a:p>
              <a:pPr defTabSz="414726" hangingPunct="0">
                <a:lnSpc>
                  <a:spcPct val="93000"/>
                </a:lnSpc>
                <a:buClr>
                  <a:srgbClr val="000000"/>
                </a:buClr>
                <a:buSzPct val="45000"/>
              </a:pPr>
              <a:endParaRPr lang="en-GB" sz="2200" b="0">
                <a:latin typeface="Times New Roman" pitchFamily="16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604658" y="3069444"/>
              <a:ext cx="4271429" cy="280894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82945" tIns="41473" rIns="82945" bIns="41473" numCol="1" spcCol="0" rtlCol="0" anchor="t" anchorCtr="0" compatLnSpc="1">
              <a:prstTxWarp prst="textNoShape">
                <a:avLst/>
              </a:prstTxWarp>
            </a:bodyPr>
            <a:lstStyle/>
            <a:p>
              <a:pPr defTabSz="414726" hangingPunct="0">
                <a:lnSpc>
                  <a:spcPct val="93000"/>
                </a:lnSpc>
                <a:buClr>
                  <a:srgbClr val="000000"/>
                </a:buClr>
                <a:buSzPct val="45000"/>
              </a:pPr>
              <a:endParaRPr lang="en-GB" sz="2200" b="0">
                <a:latin typeface="Times New Roman" pitchFamily="16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52949" y="326571"/>
            <a:ext cx="612372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first question: can h predict itself?</a:t>
            </a:r>
          </a:p>
          <a:p>
            <a:endParaRPr lang="en-GB" dirty="0"/>
          </a:p>
          <a:p>
            <a:r>
              <a:rPr lang="en-GB" dirty="0" smtClean="0"/>
              <a:t>Yes, at least for physics: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96111" y="4538964"/>
            <a:ext cx="7900396" cy="1561084"/>
          </a:xfrm>
          <a:prstGeom prst="rect">
            <a:avLst/>
          </a:prstGeom>
          <a:noFill/>
        </p:spPr>
        <p:txBody>
          <a:bodyPr wrap="none" lIns="82945" tIns="41473" rIns="82945" bIns="41473" rtlCol="0">
            <a:spAutoFit/>
          </a:bodyPr>
          <a:lstStyle/>
          <a:p>
            <a:r>
              <a:rPr lang="en-GB" sz="2400" b="1" dirty="0" smtClean="0"/>
              <a:t>Database of physicists:</a:t>
            </a:r>
          </a:p>
          <a:p>
            <a:r>
              <a:rPr lang="en-GB" sz="2400" b="1" i="1" dirty="0" smtClean="0"/>
              <a:t>Physical Review B: Condensed Matter and Materials Physics</a:t>
            </a:r>
          </a:p>
          <a:p>
            <a:endParaRPr lang="en-GB" sz="2400" i="1" dirty="0"/>
          </a:p>
          <a:p>
            <a:r>
              <a:rPr lang="es-ES" sz="2400" i="1" dirty="0"/>
              <a:t>PNAS</a:t>
            </a:r>
            <a:r>
              <a:rPr lang="es-ES" sz="2400" dirty="0"/>
              <a:t> 104:19193–19198 (2007</a:t>
            </a:r>
            <a:r>
              <a:rPr lang="es-ES" sz="2400" dirty="0" smtClean="0"/>
              <a:t>)</a:t>
            </a:r>
            <a:endParaRPr lang="es-ES" sz="24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879" y="1019068"/>
            <a:ext cx="8349806" cy="4288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/>
        </p:nvSpPr>
        <p:spPr bwMode="auto">
          <a:xfrm>
            <a:off x="8758403" y="4109291"/>
            <a:ext cx="264405" cy="297456"/>
          </a:xfrm>
          <a:prstGeom prst="ellipse">
            <a:avLst/>
          </a:prstGeom>
          <a:solidFill>
            <a:srgbClr val="0000FF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0283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2143" y="402770"/>
            <a:ext cx="854528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Issue: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Did they try</a:t>
            </a:r>
          </a:p>
          <a:p>
            <a:endParaRPr lang="en-GB" sz="2400" dirty="0"/>
          </a:p>
          <a:p>
            <a:r>
              <a:rPr lang="en-GB" sz="2400" dirty="0"/>
              <a:t>   h(</a:t>
            </a:r>
            <a:r>
              <a:rPr lang="en-GB" sz="2400" i="1" dirty="0"/>
              <a:t>t</a:t>
            </a:r>
            <a:r>
              <a:rPr lang="en-GB" sz="2400" dirty="0"/>
              <a:t>) </a:t>
            </a:r>
            <a:r>
              <a:rPr lang="en-GB" sz="2400" dirty="0" smtClean="0"/>
              <a:t>=</a:t>
            </a:r>
            <a:r>
              <a:rPr lang="en-GB" sz="2400" dirty="0"/>
              <a:t> h</a:t>
            </a:r>
            <a:r>
              <a:rPr lang="en-GB" sz="2400" baseline="-25000" dirty="0"/>
              <a:t>0</a:t>
            </a:r>
            <a:r>
              <a:rPr lang="en-GB" sz="2400" dirty="0"/>
              <a:t> </a:t>
            </a:r>
            <a:r>
              <a:rPr lang="en-GB" sz="2400" dirty="0" smtClean="0"/>
              <a:t>+ </a:t>
            </a:r>
            <a:r>
              <a:rPr lang="en-GB" sz="2400" dirty="0"/>
              <a:t>h(</a:t>
            </a:r>
            <a:r>
              <a:rPr lang="en-GB" sz="2400" i="1" dirty="0"/>
              <a:t>t</a:t>
            </a:r>
            <a:r>
              <a:rPr lang="en-GB" sz="2400" baseline="-25000" dirty="0"/>
              <a:t>0</a:t>
            </a:r>
            <a:r>
              <a:rPr lang="en-GB" sz="2400" dirty="0"/>
              <a:t>) + </a:t>
            </a:r>
            <a:r>
              <a:rPr lang="en-GB" sz="2400" dirty="0">
                <a:sym typeface="Symbol"/>
              </a:rPr>
              <a:t></a:t>
            </a:r>
            <a:r>
              <a:rPr lang="en-GB" sz="2400" dirty="0"/>
              <a:t>(</a:t>
            </a:r>
            <a:r>
              <a:rPr lang="en-GB" sz="2400" i="1" dirty="0">
                <a:sym typeface="Symbol"/>
              </a:rPr>
              <a:t>t</a:t>
            </a:r>
            <a:r>
              <a:rPr lang="en-GB" sz="2400" dirty="0"/>
              <a:t> – </a:t>
            </a:r>
            <a:r>
              <a:rPr lang="en-GB" sz="2400" i="1" dirty="0"/>
              <a:t>t</a:t>
            </a:r>
            <a:r>
              <a:rPr lang="en-GB" sz="2400" baseline="-25000" dirty="0"/>
              <a:t>0</a:t>
            </a:r>
            <a:r>
              <a:rPr lang="en-GB" sz="2400" dirty="0"/>
              <a:t>)</a:t>
            </a:r>
            <a:r>
              <a:rPr lang="en-GB" sz="2400" dirty="0">
                <a:sym typeface="Symbol"/>
              </a:rPr>
              <a:t>?</a:t>
            </a:r>
          </a:p>
          <a:p>
            <a:endParaRPr lang="en-GB" sz="2400" dirty="0">
              <a:sym typeface="Symbol"/>
            </a:endParaRPr>
          </a:p>
          <a:p>
            <a:r>
              <a:rPr lang="en-GB" sz="2400" dirty="0" smtClean="0">
                <a:sym typeface="Symbol"/>
              </a:rPr>
              <a:t>In principle yes, because they seem to have done a different regression for each future time period.</a:t>
            </a:r>
          </a:p>
          <a:p>
            <a:endParaRPr lang="en-GB" sz="2400" dirty="0">
              <a:sym typeface="Symbol"/>
            </a:endParaRPr>
          </a:p>
          <a:p>
            <a:r>
              <a:rPr lang="en-GB" sz="2400" dirty="0" smtClean="0">
                <a:sym typeface="Symbol"/>
              </a:rPr>
              <a:t>But Hirsch found that h-index tended to increase linearly.</a:t>
            </a:r>
          </a:p>
          <a:p>
            <a:endParaRPr lang="en-GB" sz="2400" dirty="0" smtClean="0">
              <a:sym typeface="Symbol"/>
            </a:endParaRPr>
          </a:p>
          <a:p>
            <a:r>
              <a:rPr lang="en-GB" sz="2400" dirty="0" smtClean="0">
                <a:solidFill>
                  <a:srgbClr val="FF0000"/>
                </a:solidFill>
                <a:sym typeface="Symbol"/>
              </a:rPr>
              <a:t>And he found R</a:t>
            </a:r>
            <a:r>
              <a:rPr lang="en-GB" sz="2400" baseline="30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en-GB" sz="2400" dirty="0" smtClean="0">
                <a:solidFill>
                  <a:srgbClr val="FF0000"/>
                </a:solidFill>
                <a:sym typeface="Symbol"/>
              </a:rPr>
              <a:t> = 0.8 out to 12 years (versus about 0.2).</a:t>
            </a:r>
          </a:p>
          <a:p>
            <a:endParaRPr lang="en-GB" sz="2400" dirty="0">
              <a:sym typeface="Symbol"/>
            </a:endParaRPr>
          </a:p>
          <a:p>
            <a:r>
              <a:rPr lang="en-GB" sz="2400" dirty="0" smtClean="0">
                <a:sym typeface="Symbol"/>
              </a:rPr>
              <a:t>Maybe physicists and neuroscientists are different?  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4007433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3766458" y="1175659"/>
            <a:ext cx="348343" cy="1066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2143" y="402770"/>
            <a:ext cx="85452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Comment: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 smtClean="0"/>
              <a:t>h</a:t>
            </a:r>
            <a:r>
              <a:rPr lang="en-GB" sz="2400" baseline="-25000" dirty="0" smtClean="0"/>
              <a:t>+1</a:t>
            </a:r>
            <a:r>
              <a:rPr lang="en-GB" sz="2400" dirty="0" smtClean="0"/>
              <a:t>   = 0.76 </a:t>
            </a:r>
            <a:r>
              <a:rPr lang="en-GB" sz="2400" dirty="0"/>
              <a:t>+ </a:t>
            </a:r>
            <a:r>
              <a:rPr lang="en-GB" sz="2400" dirty="0" smtClean="0"/>
              <a:t>0.97h + 0.37</a:t>
            </a:r>
            <a:r>
              <a:rPr lang="en-GB" sz="2400" i="1" dirty="0" smtClean="0"/>
              <a:t>n</a:t>
            </a:r>
            <a:r>
              <a:rPr lang="en-GB" sz="2400" baseline="30000" dirty="0" smtClean="0"/>
              <a:t>1/2</a:t>
            </a:r>
            <a:r>
              <a:rPr lang="en-GB" sz="2400" dirty="0" smtClean="0"/>
              <a:t> – 0.07y + 0.02d + 0.03q	R</a:t>
            </a:r>
            <a:r>
              <a:rPr lang="en-GB" sz="2400" baseline="30000" dirty="0" smtClean="0"/>
              <a:t>2</a:t>
            </a:r>
            <a:r>
              <a:rPr lang="en-GB" sz="2400" dirty="0" smtClean="0"/>
              <a:t>=0.92</a:t>
            </a:r>
          </a:p>
          <a:p>
            <a:r>
              <a:rPr lang="en-GB" sz="2400" dirty="0" smtClean="0"/>
              <a:t>h</a:t>
            </a:r>
            <a:r>
              <a:rPr lang="en-GB" sz="2400" baseline="-25000" dirty="0" smtClean="0"/>
              <a:t>+5  </a:t>
            </a:r>
            <a:r>
              <a:rPr lang="en-GB" sz="2400" dirty="0" smtClean="0"/>
              <a:t> </a:t>
            </a:r>
            <a:r>
              <a:rPr lang="en-GB" sz="2400" dirty="0"/>
              <a:t>= </a:t>
            </a:r>
            <a:r>
              <a:rPr lang="en-GB" sz="2400" dirty="0" smtClean="0"/>
              <a:t>4.00 </a:t>
            </a:r>
            <a:r>
              <a:rPr lang="en-GB" sz="2400" dirty="0"/>
              <a:t>+ </a:t>
            </a:r>
            <a:r>
              <a:rPr lang="en-GB" sz="2400" dirty="0" smtClean="0"/>
              <a:t>1.58h </a:t>
            </a:r>
            <a:r>
              <a:rPr lang="en-GB" sz="2400" dirty="0"/>
              <a:t>+ </a:t>
            </a:r>
            <a:r>
              <a:rPr lang="en-GB" sz="2400" dirty="0" smtClean="0"/>
              <a:t>0.86</a:t>
            </a:r>
            <a:r>
              <a:rPr lang="en-GB" sz="2400" i="1" dirty="0" smtClean="0"/>
              <a:t>n</a:t>
            </a:r>
            <a:r>
              <a:rPr lang="en-GB" sz="2400" baseline="30000" dirty="0" smtClean="0"/>
              <a:t>1/2</a:t>
            </a:r>
            <a:r>
              <a:rPr lang="en-GB" sz="2400" dirty="0" smtClean="0"/>
              <a:t> </a:t>
            </a:r>
            <a:r>
              <a:rPr lang="en-GB" sz="2400" dirty="0"/>
              <a:t>– 0.07y + </a:t>
            </a:r>
            <a:r>
              <a:rPr lang="en-GB" sz="2400" dirty="0" smtClean="0"/>
              <a:t>0.06d </a:t>
            </a:r>
            <a:r>
              <a:rPr lang="en-GB" sz="2400" dirty="0"/>
              <a:t>+ </a:t>
            </a:r>
            <a:r>
              <a:rPr lang="en-GB" sz="2400" dirty="0" smtClean="0"/>
              <a:t>0.02q</a:t>
            </a:r>
            <a:r>
              <a:rPr lang="en-GB" sz="2400" dirty="0"/>
              <a:t>	</a:t>
            </a:r>
            <a:r>
              <a:rPr lang="en-GB" sz="2400" dirty="0" smtClean="0"/>
              <a:t>R</a:t>
            </a:r>
            <a:r>
              <a:rPr lang="en-GB" sz="2400" baseline="30000" dirty="0" smtClean="0"/>
              <a:t>2</a:t>
            </a:r>
            <a:r>
              <a:rPr lang="en-GB" sz="2400" dirty="0" smtClean="0"/>
              <a:t>=0.67</a:t>
            </a:r>
            <a:endParaRPr lang="en-GB" sz="2400" dirty="0"/>
          </a:p>
          <a:p>
            <a:r>
              <a:rPr lang="en-GB" sz="2400" dirty="0" smtClean="0"/>
              <a:t>h</a:t>
            </a:r>
            <a:r>
              <a:rPr lang="en-GB" sz="2400" baseline="-25000" dirty="0" smtClean="0"/>
              <a:t>+10</a:t>
            </a:r>
            <a:r>
              <a:rPr lang="en-GB" sz="2400" dirty="0" smtClean="0"/>
              <a:t> </a:t>
            </a:r>
            <a:r>
              <a:rPr lang="en-GB" sz="2400" dirty="0"/>
              <a:t>= </a:t>
            </a:r>
            <a:r>
              <a:rPr lang="en-GB" sz="2400" dirty="0" smtClean="0"/>
              <a:t>8.73 </a:t>
            </a:r>
            <a:r>
              <a:rPr lang="en-GB" sz="2400" dirty="0"/>
              <a:t>+ </a:t>
            </a:r>
            <a:r>
              <a:rPr lang="en-GB" sz="2400" dirty="0" smtClean="0"/>
              <a:t>1.33h </a:t>
            </a:r>
            <a:r>
              <a:rPr lang="en-GB" sz="2400" dirty="0"/>
              <a:t>+ </a:t>
            </a:r>
            <a:r>
              <a:rPr lang="en-GB" sz="2400" dirty="0" smtClean="0"/>
              <a:t>0.48</a:t>
            </a:r>
            <a:r>
              <a:rPr lang="en-GB" sz="2400" i="1" dirty="0" smtClean="0"/>
              <a:t>n</a:t>
            </a:r>
            <a:r>
              <a:rPr lang="en-GB" sz="2400" baseline="30000" dirty="0" smtClean="0"/>
              <a:t>1/2</a:t>
            </a:r>
            <a:r>
              <a:rPr lang="en-GB" sz="2400" dirty="0" smtClean="0"/>
              <a:t> </a:t>
            </a:r>
            <a:r>
              <a:rPr lang="en-GB" sz="2400" dirty="0"/>
              <a:t>– 0.07y + </a:t>
            </a:r>
            <a:r>
              <a:rPr lang="en-GB" sz="2400" dirty="0" smtClean="0"/>
              <a:t>0.52d </a:t>
            </a:r>
            <a:r>
              <a:rPr lang="en-GB" sz="2400" dirty="0"/>
              <a:t>+ </a:t>
            </a:r>
            <a:r>
              <a:rPr lang="en-GB" sz="2400" dirty="0" smtClean="0"/>
              <a:t>0.08q</a:t>
            </a:r>
            <a:r>
              <a:rPr lang="en-GB" sz="2400" dirty="0"/>
              <a:t>	</a:t>
            </a:r>
            <a:r>
              <a:rPr lang="en-GB" sz="2400" dirty="0" smtClean="0"/>
              <a:t>R</a:t>
            </a:r>
            <a:r>
              <a:rPr lang="en-GB" sz="2400" baseline="30000" dirty="0" smtClean="0"/>
              <a:t>2</a:t>
            </a:r>
            <a:r>
              <a:rPr lang="en-GB" sz="2400" dirty="0" smtClean="0"/>
              <a:t>=0.48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 smtClean="0"/>
              <a:t>Why 1/2 power?</a:t>
            </a:r>
          </a:p>
          <a:p>
            <a:endParaRPr lang="en-GB" sz="2400" dirty="0"/>
          </a:p>
          <a:p>
            <a:r>
              <a:rPr lang="en-GB" sz="2400" dirty="0" smtClean="0"/>
              <a:t>Assume number of citations, </a:t>
            </a:r>
            <a:r>
              <a:rPr lang="en-GB" sz="2400" i="1" dirty="0" err="1" smtClean="0"/>
              <a:t>n</a:t>
            </a:r>
            <a:r>
              <a:rPr lang="en-GB" sz="2400" i="1" baseline="-25000" dirty="0" err="1" smtClean="0"/>
              <a:t>c</a:t>
            </a:r>
            <a:r>
              <a:rPr lang="en-GB" sz="2400" dirty="0" smtClean="0"/>
              <a:t>, is drawn from a distribution,</a:t>
            </a:r>
          </a:p>
          <a:p>
            <a:endParaRPr lang="en-GB" sz="2400" dirty="0"/>
          </a:p>
          <a:p>
            <a:r>
              <a:rPr lang="en-GB" sz="2400" dirty="0" smtClean="0"/>
              <a:t>	</a:t>
            </a:r>
            <a:r>
              <a:rPr lang="en-GB" sz="2400" i="1" dirty="0" smtClean="0"/>
              <a:t>p</a:t>
            </a:r>
            <a:r>
              <a:rPr lang="en-GB" sz="2400" dirty="0" smtClean="0"/>
              <a:t>(</a:t>
            </a:r>
            <a:r>
              <a:rPr lang="en-GB" sz="2400" i="1" dirty="0" err="1"/>
              <a:t>n</a:t>
            </a:r>
            <a:r>
              <a:rPr lang="en-GB" sz="2400" i="1" baseline="-25000" dirty="0" err="1"/>
              <a:t>c</a:t>
            </a:r>
            <a:r>
              <a:rPr lang="en-GB" sz="2400" dirty="0" smtClean="0"/>
              <a:t>)</a:t>
            </a:r>
          </a:p>
          <a:p>
            <a:endParaRPr lang="en-GB" sz="2400" dirty="0"/>
          </a:p>
          <a:p>
            <a:r>
              <a:rPr lang="en-GB" sz="2400" dirty="0" smtClean="0"/>
              <a:t>Then,</a:t>
            </a:r>
          </a:p>
          <a:p>
            <a:endParaRPr lang="en-GB" sz="2400" dirty="0"/>
          </a:p>
          <a:p>
            <a:r>
              <a:rPr lang="en-GB" sz="2400" i="1" dirty="0" smtClean="0"/>
              <a:t>	h</a:t>
            </a:r>
            <a:r>
              <a:rPr lang="en-GB" sz="2400" dirty="0" smtClean="0"/>
              <a:t> = </a:t>
            </a:r>
            <a:r>
              <a:rPr lang="en-GB" sz="2400" i="1" dirty="0" smtClean="0"/>
              <a:t>n</a:t>
            </a:r>
            <a:r>
              <a:rPr lang="en-GB" sz="2400" dirty="0" smtClean="0"/>
              <a:t> </a:t>
            </a:r>
            <a:r>
              <a:rPr lang="en-GB" sz="2400" dirty="0" smtClean="0">
                <a:sym typeface="Symbol"/>
              </a:rPr>
              <a:t> </a:t>
            </a:r>
            <a:r>
              <a:rPr lang="en-GB" sz="2400" i="1" dirty="0" err="1" smtClean="0">
                <a:sym typeface="Symbol"/>
              </a:rPr>
              <a:t>d</a:t>
            </a:r>
            <a:r>
              <a:rPr lang="en-GB" sz="2400" i="1" dirty="0" err="1" smtClean="0"/>
              <a:t>n</a:t>
            </a:r>
            <a:r>
              <a:rPr lang="en-GB" sz="2400" i="1" baseline="-25000" dirty="0" err="1" smtClean="0"/>
              <a:t>c</a:t>
            </a:r>
            <a:r>
              <a:rPr lang="en-GB" sz="2400" dirty="0" smtClean="0">
                <a:sym typeface="Symbol"/>
              </a:rPr>
              <a:t> </a:t>
            </a:r>
            <a:r>
              <a:rPr lang="en-GB" sz="2400" i="1" dirty="0" smtClean="0">
                <a:sym typeface="Symbol"/>
              </a:rPr>
              <a:t>p</a:t>
            </a:r>
            <a:r>
              <a:rPr lang="en-GB" sz="2400" dirty="0" smtClean="0">
                <a:sym typeface="Symbol"/>
              </a:rPr>
              <a:t>(</a:t>
            </a:r>
            <a:r>
              <a:rPr lang="en-GB" sz="2400" i="1" dirty="0" err="1"/>
              <a:t>n</a:t>
            </a:r>
            <a:r>
              <a:rPr lang="en-GB" sz="2400" i="1" baseline="-25000" dirty="0" err="1"/>
              <a:t>c</a:t>
            </a:r>
            <a:r>
              <a:rPr lang="en-GB" sz="2400" dirty="0" smtClean="0">
                <a:sym typeface="Symbol"/>
              </a:rPr>
              <a:t>)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904078" y="5808951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 smtClean="0"/>
              <a:t>h</a:t>
            </a:r>
            <a:endParaRPr lang="en-GB" sz="16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1912424" y="5331909"/>
            <a:ext cx="3305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 smtClean="0">
                <a:sym typeface="Symbol"/>
              </a:rPr>
              <a:t></a:t>
            </a:r>
            <a:endParaRPr lang="en-GB" sz="1600" i="1" dirty="0"/>
          </a:p>
        </p:txBody>
      </p:sp>
      <p:sp>
        <p:nvSpPr>
          <p:cNvPr id="7" name="Freeform 6"/>
          <p:cNvSpPr/>
          <p:nvPr/>
        </p:nvSpPr>
        <p:spPr bwMode="auto">
          <a:xfrm>
            <a:off x="1602685" y="5181600"/>
            <a:ext cx="1924286" cy="1164771"/>
          </a:xfrm>
          <a:custGeom>
            <a:avLst/>
            <a:gdLst>
              <a:gd name="connsiteX0" fmla="*/ 1477972 w 1924286"/>
              <a:gd name="connsiteY0" fmla="*/ 206829 h 1164771"/>
              <a:gd name="connsiteX1" fmla="*/ 1423544 w 1924286"/>
              <a:gd name="connsiteY1" fmla="*/ 163286 h 1164771"/>
              <a:gd name="connsiteX2" fmla="*/ 1347344 w 1924286"/>
              <a:gd name="connsiteY2" fmla="*/ 97971 h 1164771"/>
              <a:gd name="connsiteX3" fmla="*/ 1260258 w 1924286"/>
              <a:gd name="connsiteY3" fmla="*/ 65314 h 1164771"/>
              <a:gd name="connsiteX4" fmla="*/ 1227601 w 1924286"/>
              <a:gd name="connsiteY4" fmla="*/ 54429 h 1164771"/>
              <a:gd name="connsiteX5" fmla="*/ 1184058 w 1924286"/>
              <a:gd name="connsiteY5" fmla="*/ 43543 h 1164771"/>
              <a:gd name="connsiteX6" fmla="*/ 1129629 w 1924286"/>
              <a:gd name="connsiteY6" fmla="*/ 21771 h 1164771"/>
              <a:gd name="connsiteX7" fmla="*/ 1053429 w 1924286"/>
              <a:gd name="connsiteY7" fmla="*/ 0 h 1164771"/>
              <a:gd name="connsiteX8" fmla="*/ 944572 w 1924286"/>
              <a:gd name="connsiteY8" fmla="*/ 10886 h 1164771"/>
              <a:gd name="connsiteX9" fmla="*/ 661544 w 1924286"/>
              <a:gd name="connsiteY9" fmla="*/ 32657 h 1164771"/>
              <a:gd name="connsiteX10" fmla="*/ 509144 w 1924286"/>
              <a:gd name="connsiteY10" fmla="*/ 65314 h 1164771"/>
              <a:gd name="connsiteX11" fmla="*/ 465601 w 1924286"/>
              <a:gd name="connsiteY11" fmla="*/ 87086 h 1164771"/>
              <a:gd name="connsiteX12" fmla="*/ 367629 w 1924286"/>
              <a:gd name="connsiteY12" fmla="*/ 108857 h 1164771"/>
              <a:gd name="connsiteX13" fmla="*/ 334972 w 1924286"/>
              <a:gd name="connsiteY13" fmla="*/ 130629 h 1164771"/>
              <a:gd name="connsiteX14" fmla="*/ 258772 w 1924286"/>
              <a:gd name="connsiteY14" fmla="*/ 185057 h 1164771"/>
              <a:gd name="connsiteX15" fmla="*/ 237001 w 1924286"/>
              <a:gd name="connsiteY15" fmla="*/ 250371 h 1164771"/>
              <a:gd name="connsiteX16" fmla="*/ 215229 w 1924286"/>
              <a:gd name="connsiteY16" fmla="*/ 283029 h 1164771"/>
              <a:gd name="connsiteX17" fmla="*/ 139029 w 1924286"/>
              <a:gd name="connsiteY17" fmla="*/ 381000 h 1164771"/>
              <a:gd name="connsiteX18" fmla="*/ 106372 w 1924286"/>
              <a:gd name="connsiteY18" fmla="*/ 413657 h 1164771"/>
              <a:gd name="connsiteX19" fmla="*/ 62829 w 1924286"/>
              <a:gd name="connsiteY19" fmla="*/ 468086 h 1164771"/>
              <a:gd name="connsiteX20" fmla="*/ 30172 w 1924286"/>
              <a:gd name="connsiteY20" fmla="*/ 478971 h 1164771"/>
              <a:gd name="connsiteX21" fmla="*/ 19286 w 1924286"/>
              <a:gd name="connsiteY21" fmla="*/ 620486 h 1164771"/>
              <a:gd name="connsiteX22" fmla="*/ 41058 w 1924286"/>
              <a:gd name="connsiteY22" fmla="*/ 696686 h 1164771"/>
              <a:gd name="connsiteX23" fmla="*/ 160801 w 1924286"/>
              <a:gd name="connsiteY23" fmla="*/ 805543 h 1164771"/>
              <a:gd name="connsiteX24" fmla="*/ 171686 w 1924286"/>
              <a:gd name="connsiteY24" fmla="*/ 838200 h 1164771"/>
              <a:gd name="connsiteX25" fmla="*/ 226115 w 1924286"/>
              <a:gd name="connsiteY25" fmla="*/ 881743 h 1164771"/>
              <a:gd name="connsiteX26" fmla="*/ 247886 w 1924286"/>
              <a:gd name="connsiteY26" fmla="*/ 925286 h 1164771"/>
              <a:gd name="connsiteX27" fmla="*/ 258772 w 1924286"/>
              <a:gd name="connsiteY27" fmla="*/ 957943 h 1164771"/>
              <a:gd name="connsiteX28" fmla="*/ 334972 w 1924286"/>
              <a:gd name="connsiteY28" fmla="*/ 1066800 h 1164771"/>
              <a:gd name="connsiteX29" fmla="*/ 367629 w 1924286"/>
              <a:gd name="connsiteY29" fmla="*/ 1088571 h 1164771"/>
              <a:gd name="connsiteX30" fmla="*/ 411172 w 1924286"/>
              <a:gd name="connsiteY30" fmla="*/ 1121229 h 1164771"/>
              <a:gd name="connsiteX31" fmla="*/ 563572 w 1924286"/>
              <a:gd name="connsiteY31" fmla="*/ 1164771 h 1164771"/>
              <a:gd name="connsiteX32" fmla="*/ 955458 w 1924286"/>
              <a:gd name="connsiteY32" fmla="*/ 1153886 h 1164771"/>
              <a:gd name="connsiteX33" fmla="*/ 1075201 w 1924286"/>
              <a:gd name="connsiteY33" fmla="*/ 1143000 h 1164771"/>
              <a:gd name="connsiteX34" fmla="*/ 1456201 w 1924286"/>
              <a:gd name="connsiteY34" fmla="*/ 1132114 h 1164771"/>
              <a:gd name="connsiteX35" fmla="*/ 1554172 w 1924286"/>
              <a:gd name="connsiteY35" fmla="*/ 1121229 h 1164771"/>
              <a:gd name="connsiteX36" fmla="*/ 1761001 w 1924286"/>
              <a:gd name="connsiteY36" fmla="*/ 1099457 h 1164771"/>
              <a:gd name="connsiteX37" fmla="*/ 1837201 w 1924286"/>
              <a:gd name="connsiteY37" fmla="*/ 1023257 h 1164771"/>
              <a:gd name="connsiteX38" fmla="*/ 1858972 w 1924286"/>
              <a:gd name="connsiteY38" fmla="*/ 979714 h 1164771"/>
              <a:gd name="connsiteX39" fmla="*/ 1913401 w 1924286"/>
              <a:gd name="connsiteY39" fmla="*/ 859971 h 1164771"/>
              <a:gd name="connsiteX40" fmla="*/ 1924286 w 1924286"/>
              <a:gd name="connsiteY40" fmla="*/ 816429 h 1164771"/>
              <a:gd name="connsiteX41" fmla="*/ 1902515 w 1924286"/>
              <a:gd name="connsiteY41" fmla="*/ 674914 h 1164771"/>
              <a:gd name="connsiteX42" fmla="*/ 1880744 w 1924286"/>
              <a:gd name="connsiteY42" fmla="*/ 642257 h 1164771"/>
              <a:gd name="connsiteX43" fmla="*/ 1848086 w 1924286"/>
              <a:gd name="connsiteY43" fmla="*/ 576943 h 1164771"/>
              <a:gd name="connsiteX44" fmla="*/ 1837201 w 1924286"/>
              <a:gd name="connsiteY44" fmla="*/ 544286 h 1164771"/>
              <a:gd name="connsiteX45" fmla="*/ 1771886 w 1924286"/>
              <a:gd name="connsiteY45" fmla="*/ 478971 h 1164771"/>
              <a:gd name="connsiteX46" fmla="*/ 1739229 w 1924286"/>
              <a:gd name="connsiteY46" fmla="*/ 402771 h 1164771"/>
              <a:gd name="connsiteX47" fmla="*/ 1695686 w 1924286"/>
              <a:gd name="connsiteY47" fmla="*/ 337457 h 1164771"/>
              <a:gd name="connsiteX48" fmla="*/ 1663029 w 1924286"/>
              <a:gd name="connsiteY48" fmla="*/ 326571 h 1164771"/>
              <a:gd name="connsiteX49" fmla="*/ 1597715 w 1924286"/>
              <a:gd name="connsiteY49" fmla="*/ 283029 h 1164771"/>
              <a:gd name="connsiteX50" fmla="*/ 1554172 w 1924286"/>
              <a:gd name="connsiteY50" fmla="*/ 239486 h 1164771"/>
              <a:gd name="connsiteX51" fmla="*/ 1488858 w 1924286"/>
              <a:gd name="connsiteY51" fmla="*/ 195943 h 1164771"/>
              <a:gd name="connsiteX52" fmla="*/ 1477972 w 1924286"/>
              <a:gd name="connsiteY52" fmla="*/ 206829 h 1164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924286" h="1164771">
                <a:moveTo>
                  <a:pt x="1477972" y="206829"/>
                </a:moveTo>
                <a:cubicBezTo>
                  <a:pt x="1467086" y="201386"/>
                  <a:pt x="1441185" y="178407"/>
                  <a:pt x="1423544" y="163286"/>
                </a:cubicBezTo>
                <a:cubicBezTo>
                  <a:pt x="1376005" y="122537"/>
                  <a:pt x="1430927" y="153693"/>
                  <a:pt x="1347344" y="97971"/>
                </a:cubicBezTo>
                <a:cubicBezTo>
                  <a:pt x="1309299" y="72607"/>
                  <a:pt x="1302138" y="77279"/>
                  <a:pt x="1260258" y="65314"/>
                </a:cubicBezTo>
                <a:cubicBezTo>
                  <a:pt x="1249225" y="62162"/>
                  <a:pt x="1238634" y="57581"/>
                  <a:pt x="1227601" y="54429"/>
                </a:cubicBezTo>
                <a:cubicBezTo>
                  <a:pt x="1213216" y="50319"/>
                  <a:pt x="1198251" y="48274"/>
                  <a:pt x="1184058" y="43543"/>
                </a:cubicBezTo>
                <a:cubicBezTo>
                  <a:pt x="1165520" y="37364"/>
                  <a:pt x="1147926" y="28632"/>
                  <a:pt x="1129629" y="21771"/>
                </a:cubicBezTo>
                <a:cubicBezTo>
                  <a:pt x="1098403" y="10061"/>
                  <a:pt x="1087732" y="8576"/>
                  <a:pt x="1053429" y="0"/>
                </a:cubicBezTo>
                <a:lnTo>
                  <a:pt x="944572" y="10886"/>
                </a:lnTo>
                <a:cubicBezTo>
                  <a:pt x="833773" y="20958"/>
                  <a:pt x="775255" y="24535"/>
                  <a:pt x="661544" y="32657"/>
                </a:cubicBezTo>
                <a:cubicBezTo>
                  <a:pt x="538016" y="57363"/>
                  <a:pt x="588586" y="45454"/>
                  <a:pt x="509144" y="65314"/>
                </a:cubicBezTo>
                <a:cubicBezTo>
                  <a:pt x="494630" y="72571"/>
                  <a:pt x="481144" y="82423"/>
                  <a:pt x="465601" y="87086"/>
                </a:cubicBezTo>
                <a:cubicBezTo>
                  <a:pt x="423787" y="99630"/>
                  <a:pt x="403123" y="91109"/>
                  <a:pt x="367629" y="108857"/>
                </a:cubicBezTo>
                <a:cubicBezTo>
                  <a:pt x="355927" y="114708"/>
                  <a:pt x="345618" y="123025"/>
                  <a:pt x="334972" y="130629"/>
                </a:cubicBezTo>
                <a:cubicBezTo>
                  <a:pt x="240482" y="198122"/>
                  <a:pt x="335716" y="133762"/>
                  <a:pt x="258772" y="185057"/>
                </a:cubicBezTo>
                <a:lnTo>
                  <a:pt x="237001" y="250371"/>
                </a:lnTo>
                <a:cubicBezTo>
                  <a:pt x="232864" y="262783"/>
                  <a:pt x="223079" y="272562"/>
                  <a:pt x="215229" y="283029"/>
                </a:cubicBezTo>
                <a:cubicBezTo>
                  <a:pt x="190406" y="316127"/>
                  <a:pt x="168283" y="351746"/>
                  <a:pt x="139029" y="381000"/>
                </a:cubicBezTo>
                <a:cubicBezTo>
                  <a:pt x="128143" y="391886"/>
                  <a:pt x="116227" y="401830"/>
                  <a:pt x="106372" y="413657"/>
                </a:cubicBezTo>
                <a:cubicBezTo>
                  <a:pt x="91539" y="431457"/>
                  <a:pt x="83943" y="455418"/>
                  <a:pt x="62829" y="468086"/>
                </a:cubicBezTo>
                <a:cubicBezTo>
                  <a:pt x="52990" y="473989"/>
                  <a:pt x="41058" y="475343"/>
                  <a:pt x="30172" y="478971"/>
                </a:cubicBezTo>
                <a:cubicBezTo>
                  <a:pt x="-18693" y="527838"/>
                  <a:pt x="2607" y="495388"/>
                  <a:pt x="19286" y="620486"/>
                </a:cubicBezTo>
                <a:cubicBezTo>
                  <a:pt x="20554" y="629999"/>
                  <a:pt x="34952" y="684473"/>
                  <a:pt x="41058" y="696686"/>
                </a:cubicBezTo>
                <a:cubicBezTo>
                  <a:pt x="66090" y="746749"/>
                  <a:pt x="116004" y="775678"/>
                  <a:pt x="160801" y="805543"/>
                </a:cubicBezTo>
                <a:cubicBezTo>
                  <a:pt x="164429" y="816429"/>
                  <a:pt x="165782" y="828361"/>
                  <a:pt x="171686" y="838200"/>
                </a:cubicBezTo>
                <a:cubicBezTo>
                  <a:pt x="182025" y="855432"/>
                  <a:pt x="211286" y="871856"/>
                  <a:pt x="226115" y="881743"/>
                </a:cubicBezTo>
                <a:cubicBezTo>
                  <a:pt x="233372" y="896257"/>
                  <a:pt x="241494" y="910371"/>
                  <a:pt x="247886" y="925286"/>
                </a:cubicBezTo>
                <a:cubicBezTo>
                  <a:pt x="252406" y="935833"/>
                  <a:pt x="253640" y="947680"/>
                  <a:pt x="258772" y="957943"/>
                </a:cubicBezTo>
                <a:cubicBezTo>
                  <a:pt x="275590" y="991580"/>
                  <a:pt x="308732" y="1040560"/>
                  <a:pt x="334972" y="1066800"/>
                </a:cubicBezTo>
                <a:cubicBezTo>
                  <a:pt x="344223" y="1076051"/>
                  <a:pt x="356983" y="1080967"/>
                  <a:pt x="367629" y="1088571"/>
                </a:cubicBezTo>
                <a:cubicBezTo>
                  <a:pt x="382393" y="1099116"/>
                  <a:pt x="394699" y="1113626"/>
                  <a:pt x="411172" y="1121229"/>
                </a:cubicBezTo>
                <a:cubicBezTo>
                  <a:pt x="470067" y="1148412"/>
                  <a:pt x="505825" y="1153222"/>
                  <a:pt x="563572" y="1164771"/>
                </a:cubicBezTo>
                <a:lnTo>
                  <a:pt x="955458" y="1153886"/>
                </a:lnTo>
                <a:cubicBezTo>
                  <a:pt x="995501" y="1152182"/>
                  <a:pt x="1035160" y="1144741"/>
                  <a:pt x="1075201" y="1143000"/>
                </a:cubicBezTo>
                <a:cubicBezTo>
                  <a:pt x="1202133" y="1137481"/>
                  <a:pt x="1329201" y="1135743"/>
                  <a:pt x="1456201" y="1132114"/>
                </a:cubicBezTo>
                <a:cubicBezTo>
                  <a:pt x="1488858" y="1128486"/>
                  <a:pt x="1521428" y="1123958"/>
                  <a:pt x="1554172" y="1121229"/>
                </a:cubicBezTo>
                <a:cubicBezTo>
                  <a:pt x="1750203" y="1104893"/>
                  <a:pt x="1659651" y="1124795"/>
                  <a:pt x="1761001" y="1099457"/>
                </a:cubicBezTo>
                <a:cubicBezTo>
                  <a:pt x="1786401" y="1074057"/>
                  <a:pt x="1814455" y="1051058"/>
                  <a:pt x="1837201" y="1023257"/>
                </a:cubicBezTo>
                <a:cubicBezTo>
                  <a:pt x="1847477" y="1010698"/>
                  <a:pt x="1852257" y="994487"/>
                  <a:pt x="1858972" y="979714"/>
                </a:cubicBezTo>
                <a:cubicBezTo>
                  <a:pt x="1924042" y="836559"/>
                  <a:pt x="1863990" y="958790"/>
                  <a:pt x="1913401" y="859971"/>
                </a:cubicBezTo>
                <a:cubicBezTo>
                  <a:pt x="1917029" y="845457"/>
                  <a:pt x="1924286" y="831390"/>
                  <a:pt x="1924286" y="816429"/>
                </a:cubicBezTo>
                <a:cubicBezTo>
                  <a:pt x="1924286" y="791447"/>
                  <a:pt x="1921149" y="712182"/>
                  <a:pt x="1902515" y="674914"/>
                </a:cubicBezTo>
                <a:cubicBezTo>
                  <a:pt x="1896664" y="663212"/>
                  <a:pt x="1886595" y="653959"/>
                  <a:pt x="1880744" y="642257"/>
                </a:cubicBezTo>
                <a:cubicBezTo>
                  <a:pt x="1835679" y="552128"/>
                  <a:pt x="1910475" y="670524"/>
                  <a:pt x="1848086" y="576943"/>
                </a:cubicBezTo>
                <a:cubicBezTo>
                  <a:pt x="1844458" y="566057"/>
                  <a:pt x="1844246" y="553343"/>
                  <a:pt x="1837201" y="544286"/>
                </a:cubicBezTo>
                <a:cubicBezTo>
                  <a:pt x="1818298" y="519982"/>
                  <a:pt x="1771886" y="478971"/>
                  <a:pt x="1771886" y="478971"/>
                </a:cubicBezTo>
                <a:cubicBezTo>
                  <a:pt x="1760624" y="445184"/>
                  <a:pt x="1759408" y="436403"/>
                  <a:pt x="1739229" y="402771"/>
                </a:cubicBezTo>
                <a:cubicBezTo>
                  <a:pt x="1725767" y="380334"/>
                  <a:pt x="1710200" y="359228"/>
                  <a:pt x="1695686" y="337457"/>
                </a:cubicBezTo>
                <a:cubicBezTo>
                  <a:pt x="1689321" y="327910"/>
                  <a:pt x="1673060" y="332144"/>
                  <a:pt x="1663029" y="326571"/>
                </a:cubicBezTo>
                <a:cubicBezTo>
                  <a:pt x="1640156" y="313864"/>
                  <a:pt x="1619486" y="297543"/>
                  <a:pt x="1597715" y="283029"/>
                </a:cubicBezTo>
                <a:cubicBezTo>
                  <a:pt x="1580636" y="271643"/>
                  <a:pt x="1568686" y="254000"/>
                  <a:pt x="1554172" y="239486"/>
                </a:cubicBezTo>
                <a:cubicBezTo>
                  <a:pt x="1535670" y="220984"/>
                  <a:pt x="1510629" y="210457"/>
                  <a:pt x="1488858" y="195943"/>
                </a:cubicBezTo>
                <a:cubicBezTo>
                  <a:pt x="1448503" y="169040"/>
                  <a:pt x="1488858" y="212272"/>
                  <a:pt x="1477972" y="206829"/>
                </a:cubicBezTo>
                <a:close/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50535" y="4695325"/>
            <a:ext cx="27013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</a:rPr>
              <a:t>number of papers</a:t>
            </a:r>
          </a:p>
          <a:p>
            <a:r>
              <a:rPr lang="en-GB" sz="2000" dirty="0" smtClean="0">
                <a:solidFill>
                  <a:srgbClr val="FF0000"/>
                </a:solidFill>
              </a:rPr>
              <a:t>with at least h citations</a:t>
            </a:r>
            <a:endParaRPr lang="en-GB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07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/>
      <p:bldP spid="7" grpId="0" animBg="1"/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1245" y="315668"/>
            <a:ext cx="2383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 smtClean="0"/>
              <a:t>h</a:t>
            </a:r>
            <a:r>
              <a:rPr lang="en-GB" sz="2400" dirty="0" smtClean="0"/>
              <a:t> = </a:t>
            </a:r>
            <a:r>
              <a:rPr lang="en-GB" sz="2400" i="1" dirty="0" smtClean="0"/>
              <a:t>n</a:t>
            </a:r>
            <a:r>
              <a:rPr lang="en-GB" sz="2400" dirty="0" smtClean="0"/>
              <a:t> </a:t>
            </a:r>
            <a:r>
              <a:rPr lang="en-GB" sz="2400" dirty="0" smtClean="0">
                <a:sym typeface="Symbol"/>
              </a:rPr>
              <a:t> </a:t>
            </a:r>
            <a:r>
              <a:rPr lang="en-GB" sz="2400" i="1" dirty="0" err="1" smtClean="0">
                <a:sym typeface="Symbol"/>
              </a:rPr>
              <a:t>d</a:t>
            </a:r>
            <a:r>
              <a:rPr lang="en-GB" sz="2400" i="1" dirty="0" err="1" smtClean="0"/>
              <a:t>n</a:t>
            </a:r>
            <a:r>
              <a:rPr lang="en-GB" sz="2400" i="1" baseline="-25000" dirty="0" err="1" smtClean="0"/>
              <a:t>c</a:t>
            </a:r>
            <a:r>
              <a:rPr lang="en-GB" sz="2400" dirty="0" smtClean="0">
                <a:sym typeface="Symbol"/>
              </a:rPr>
              <a:t> </a:t>
            </a:r>
            <a:r>
              <a:rPr lang="en-GB" sz="2400" i="1" dirty="0" smtClean="0">
                <a:sym typeface="Symbol"/>
              </a:rPr>
              <a:t>p</a:t>
            </a:r>
            <a:r>
              <a:rPr lang="en-GB" sz="2400" dirty="0" smtClean="0">
                <a:sym typeface="Symbol"/>
              </a:rPr>
              <a:t>(</a:t>
            </a:r>
            <a:r>
              <a:rPr lang="en-GB" sz="2400" i="1" dirty="0" err="1"/>
              <a:t>n</a:t>
            </a:r>
            <a:r>
              <a:rPr lang="en-GB" sz="2400" i="1" baseline="-25000" dirty="0" err="1"/>
              <a:t>c</a:t>
            </a:r>
            <a:r>
              <a:rPr lang="en-GB" sz="2400" dirty="0" smtClean="0">
                <a:sym typeface="Symbol"/>
              </a:rPr>
              <a:t>)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79880" y="599144"/>
            <a:ext cx="1836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smtClean="0"/>
              <a:t>h</a:t>
            </a:r>
            <a:endParaRPr lang="en-GB" sz="16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988226" y="122102"/>
            <a:ext cx="203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smtClean="0">
                <a:sym typeface="Symbol"/>
              </a:rPr>
              <a:t></a:t>
            </a:r>
            <a:endParaRPr lang="en-GB" sz="16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251695" y="1371937"/>
            <a:ext cx="8517075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does this imply?</a:t>
            </a:r>
          </a:p>
          <a:p>
            <a:endParaRPr lang="en-GB" dirty="0"/>
          </a:p>
          <a:p>
            <a:r>
              <a:rPr lang="en-GB" dirty="0" smtClean="0"/>
              <a:t>suppose that for large </a:t>
            </a:r>
            <a:r>
              <a:rPr lang="en-GB" i="1" dirty="0" err="1" smtClean="0"/>
              <a:t>n</a:t>
            </a:r>
            <a:r>
              <a:rPr lang="en-GB" i="1" baseline="-25000" dirty="0" err="1" smtClean="0"/>
              <a:t>c</a:t>
            </a:r>
            <a:r>
              <a:rPr lang="en-GB" dirty="0" smtClean="0">
                <a:sym typeface="Symbol"/>
              </a:rPr>
              <a:t>,</a:t>
            </a:r>
            <a:r>
              <a:rPr lang="en-GB" dirty="0" smtClean="0"/>
              <a:t> </a:t>
            </a:r>
            <a:r>
              <a:rPr lang="en-GB" dirty="0" smtClean="0">
                <a:sym typeface="Symbol"/>
              </a:rPr>
              <a:t> </a:t>
            </a:r>
            <a:r>
              <a:rPr lang="en-GB" i="1" dirty="0">
                <a:sym typeface="Symbol"/>
              </a:rPr>
              <a:t>p</a:t>
            </a:r>
            <a:r>
              <a:rPr lang="en-GB" dirty="0">
                <a:sym typeface="Symbol"/>
              </a:rPr>
              <a:t>(</a:t>
            </a:r>
            <a:r>
              <a:rPr lang="en-GB" i="1" dirty="0" err="1"/>
              <a:t>n</a:t>
            </a:r>
            <a:r>
              <a:rPr lang="en-GB" i="1" baseline="-25000" dirty="0" err="1"/>
              <a:t>c</a:t>
            </a:r>
            <a:r>
              <a:rPr lang="en-GB" dirty="0" smtClean="0">
                <a:sym typeface="Symbol"/>
              </a:rPr>
              <a:t>) </a:t>
            </a:r>
            <a:r>
              <a:rPr lang="en-GB" dirty="0" smtClean="0"/>
              <a:t>~ 1/</a:t>
            </a:r>
            <a:r>
              <a:rPr lang="en-GB" i="1" dirty="0" err="1" smtClean="0"/>
              <a:t>n</a:t>
            </a:r>
            <a:r>
              <a:rPr lang="en-GB" i="1" baseline="-25000" dirty="0" err="1" smtClean="0"/>
              <a:t>c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=&gt; h ~ </a:t>
            </a:r>
            <a:r>
              <a:rPr lang="en-GB" i="1" dirty="0" smtClean="0"/>
              <a:t>n</a:t>
            </a:r>
            <a:r>
              <a:rPr lang="en-GB" dirty="0" smtClean="0"/>
              <a:t> h</a:t>
            </a:r>
            <a:r>
              <a:rPr lang="en-GB" baseline="30000" dirty="0" smtClean="0"/>
              <a:t>1-</a:t>
            </a:r>
            <a:r>
              <a:rPr lang="en-GB" i="1" baseline="30000" dirty="0" smtClean="0">
                <a:solidFill>
                  <a:srgbClr val="FF0000"/>
                </a:solidFill>
              </a:rPr>
              <a:t>k</a:t>
            </a:r>
          </a:p>
          <a:p>
            <a:endParaRPr lang="en-GB" dirty="0" smtClean="0"/>
          </a:p>
          <a:p>
            <a:r>
              <a:rPr lang="en-GB" dirty="0" smtClean="0"/>
              <a:t>=&gt; h ~ </a:t>
            </a:r>
            <a:r>
              <a:rPr lang="en-GB" i="1" dirty="0" smtClean="0"/>
              <a:t>n</a:t>
            </a:r>
            <a:r>
              <a:rPr lang="en-GB" baseline="30000" dirty="0" smtClean="0"/>
              <a:t>1/</a:t>
            </a:r>
            <a:r>
              <a:rPr lang="en-GB" i="1" baseline="30000" dirty="0" smtClean="0">
                <a:solidFill>
                  <a:srgbClr val="FF0000"/>
                </a:solidFill>
              </a:rPr>
              <a:t>k</a:t>
            </a:r>
          </a:p>
          <a:p>
            <a:endParaRPr lang="en-GB" dirty="0"/>
          </a:p>
          <a:p>
            <a:r>
              <a:rPr lang="en-GB" dirty="0" smtClean="0"/>
              <a:t>total </a:t>
            </a:r>
            <a:r>
              <a:rPr lang="en-GB" i="1" dirty="0">
                <a:sym typeface="Symbol"/>
              </a:rPr>
              <a:t>p</a:t>
            </a:r>
            <a:r>
              <a:rPr lang="en-GB" dirty="0">
                <a:sym typeface="Symbol"/>
              </a:rPr>
              <a:t>(</a:t>
            </a:r>
            <a:r>
              <a:rPr lang="en-GB" i="1" dirty="0" err="1"/>
              <a:t>n</a:t>
            </a:r>
            <a:r>
              <a:rPr lang="en-GB" i="1" baseline="-25000" dirty="0" err="1"/>
              <a:t>c</a:t>
            </a:r>
            <a:r>
              <a:rPr lang="en-GB" dirty="0" smtClean="0">
                <a:sym typeface="Symbol"/>
              </a:rPr>
              <a:t>), experimental high-energy physicists: </a:t>
            </a:r>
            <a:r>
              <a:rPr lang="en-GB" i="1" dirty="0" smtClean="0">
                <a:solidFill>
                  <a:srgbClr val="FF0000"/>
                </a:solidFill>
                <a:sym typeface="Symbol"/>
              </a:rPr>
              <a:t>k</a:t>
            </a:r>
            <a:r>
              <a:rPr lang="en-GB" dirty="0" smtClean="0">
                <a:solidFill>
                  <a:srgbClr val="FF0000"/>
                </a:solidFill>
                <a:sym typeface="Symbol"/>
              </a:rPr>
              <a:t>=2.8</a:t>
            </a:r>
            <a:r>
              <a:rPr lang="en-GB" dirty="0" smtClean="0">
                <a:sym typeface="Symbol"/>
              </a:rPr>
              <a:t>.</a:t>
            </a:r>
          </a:p>
          <a:p>
            <a:endParaRPr lang="en-GB" dirty="0">
              <a:sym typeface="Symbol"/>
            </a:endParaRPr>
          </a:p>
          <a:p>
            <a:r>
              <a:rPr lang="en-GB" dirty="0" smtClean="0">
                <a:sym typeface="Symbol"/>
              </a:rPr>
              <a:t>2=2.8 for small 2.8!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802073" y="221644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i="1" dirty="0" smtClean="0">
                <a:solidFill>
                  <a:srgbClr val="FF0000"/>
                </a:solidFill>
              </a:rPr>
              <a:t>k</a:t>
            </a:r>
            <a:endParaRPr lang="en-GB" sz="1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21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06" name="Text Box 2"/>
          <p:cNvSpPr txBox="1">
            <a:spLocks noChangeArrowheads="1"/>
          </p:cNvSpPr>
          <p:nvPr/>
        </p:nvSpPr>
        <p:spPr bwMode="auto">
          <a:xfrm>
            <a:off x="450850" y="279400"/>
            <a:ext cx="782380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 smtClean="0"/>
              <a:t>Why don’t we just count papers or citations?</a:t>
            </a:r>
          </a:p>
          <a:p>
            <a:endParaRPr lang="en-US" sz="2400" dirty="0"/>
          </a:p>
          <a:p>
            <a:r>
              <a:rPr lang="en-US" sz="2400" dirty="0" smtClean="0"/>
              <a:t>Counting papers: doesn’t control for quality.</a:t>
            </a:r>
          </a:p>
          <a:p>
            <a:endParaRPr lang="en-US" sz="2400" dirty="0"/>
          </a:p>
          <a:p>
            <a:r>
              <a:rPr lang="en-US" sz="2400" dirty="0" smtClean="0"/>
              <a:t>One might think about weighting paper by journal impact</a:t>
            </a:r>
          </a:p>
          <a:p>
            <a:r>
              <a:rPr lang="en-US" sz="2400" dirty="0" smtClean="0"/>
              <a:t>factors, but high profile journals tend to not control for</a:t>
            </a:r>
          </a:p>
          <a:p>
            <a:r>
              <a:rPr lang="en-US" sz="2400" dirty="0" smtClean="0"/>
              <a:t>quality.</a:t>
            </a:r>
          </a:p>
          <a:p>
            <a:endParaRPr lang="en-US" sz="2400" dirty="0" smtClean="0"/>
          </a:p>
          <a:p>
            <a:r>
              <a:rPr lang="en-US" sz="2400" dirty="0" smtClean="0"/>
              <a:t>Counting citations is better, but it also has problems.</a:t>
            </a:r>
          </a:p>
        </p:txBody>
      </p:sp>
    </p:spTree>
    <p:extLst>
      <p:ext uri="{BB962C8B-B14F-4D97-AF65-F5344CB8AC3E}">
        <p14:creationId xmlns:p14="http://schemas.microsoft.com/office/powerpoint/2010/main" val="258523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63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139209" y="1316683"/>
            <a:ext cx="6317503" cy="2262351"/>
            <a:chOff x="531813" y="3213337"/>
            <a:chExt cx="6915150" cy="1209675"/>
          </a:xfrm>
        </p:grpSpPr>
        <p:sp>
          <p:nvSpPr>
            <p:cNvPr id="15" name="Line 4"/>
            <p:cNvSpPr>
              <a:spLocks noChangeShapeType="1"/>
            </p:cNvSpPr>
            <p:nvPr/>
          </p:nvSpPr>
          <p:spPr bwMode="auto">
            <a:xfrm>
              <a:off x="531813" y="3213337"/>
              <a:ext cx="0" cy="12096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>
              <a:off x="531813" y="4423012"/>
              <a:ext cx="69151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26571" y="283029"/>
            <a:ext cx="3494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couple of scenarios.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341196" y="2273452"/>
            <a:ext cx="23136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number of citations</a:t>
            </a:r>
            <a:endParaRPr lang="en-GB" sz="2000" dirty="0"/>
          </a:p>
        </p:txBody>
      </p:sp>
      <p:sp>
        <p:nvSpPr>
          <p:cNvPr id="19" name="Freeform 3"/>
          <p:cNvSpPr>
            <a:spLocks/>
          </p:cNvSpPr>
          <p:nvPr/>
        </p:nvSpPr>
        <p:spPr bwMode="auto">
          <a:xfrm>
            <a:off x="1180864" y="1316683"/>
            <a:ext cx="2444109" cy="2259483"/>
          </a:xfrm>
          <a:custGeom>
            <a:avLst/>
            <a:gdLst>
              <a:gd name="T0" fmla="*/ 2294 w 2294"/>
              <a:gd name="T1" fmla="*/ 706 h 706"/>
              <a:gd name="T2" fmla="*/ 1150 w 2294"/>
              <a:gd name="T3" fmla="*/ 0 h 706"/>
              <a:gd name="T4" fmla="*/ 0 w 2294"/>
              <a:gd name="T5" fmla="*/ 706 h 706"/>
              <a:gd name="connsiteX0" fmla="*/ 5013 w 5013"/>
              <a:gd name="connsiteY0" fmla="*/ 0 h 10000"/>
              <a:gd name="connsiteX1" fmla="*/ 0 w 5013"/>
              <a:gd name="connsiteY1" fmla="*/ 10000 h 10000"/>
              <a:gd name="connsiteX0" fmla="*/ 14341 w 14341"/>
              <a:gd name="connsiteY0" fmla="*/ 10513 h 10513"/>
              <a:gd name="connsiteX1" fmla="*/ 0 w 14341"/>
              <a:gd name="connsiteY1" fmla="*/ 0 h 10513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441 w 14441"/>
              <a:gd name="connsiteY0" fmla="*/ 13038 h 13038"/>
              <a:gd name="connsiteX1" fmla="*/ 0 w 14441"/>
              <a:gd name="connsiteY1" fmla="*/ 0 h 13038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5307 w 15307"/>
              <a:gd name="connsiteY0" fmla="*/ 12973 h 12973"/>
              <a:gd name="connsiteX1" fmla="*/ 2070 w 15307"/>
              <a:gd name="connsiteY1" fmla="*/ 4569 h 12973"/>
              <a:gd name="connsiteX2" fmla="*/ 906 w 15307"/>
              <a:gd name="connsiteY2" fmla="*/ 0 h 12973"/>
              <a:gd name="connsiteX0" fmla="*/ 15682 w 15682"/>
              <a:gd name="connsiteY0" fmla="*/ 12973 h 20531"/>
              <a:gd name="connsiteX1" fmla="*/ 1908 w 15682"/>
              <a:gd name="connsiteY1" fmla="*/ 18749 h 20531"/>
              <a:gd name="connsiteX2" fmla="*/ 1281 w 15682"/>
              <a:gd name="connsiteY2" fmla="*/ 0 h 20531"/>
              <a:gd name="connsiteX0" fmla="*/ 14401 w 14401"/>
              <a:gd name="connsiteY0" fmla="*/ 12973 h 20531"/>
              <a:gd name="connsiteX1" fmla="*/ 627 w 14401"/>
              <a:gd name="connsiteY1" fmla="*/ 18749 h 20531"/>
              <a:gd name="connsiteX2" fmla="*/ 0 w 14401"/>
              <a:gd name="connsiteY2" fmla="*/ 0 h 20531"/>
              <a:gd name="connsiteX0" fmla="*/ 14401 w 14401"/>
              <a:gd name="connsiteY0" fmla="*/ 12973 h 20619"/>
              <a:gd name="connsiteX1" fmla="*/ 388 w 14401"/>
              <a:gd name="connsiteY1" fmla="*/ 18846 h 20619"/>
              <a:gd name="connsiteX2" fmla="*/ 0 w 14401"/>
              <a:gd name="connsiteY2" fmla="*/ 0 h 20619"/>
              <a:gd name="connsiteX0" fmla="*/ 14401 w 14401"/>
              <a:gd name="connsiteY0" fmla="*/ 12973 h 18900"/>
              <a:gd name="connsiteX1" fmla="*/ 388 w 14401"/>
              <a:gd name="connsiteY1" fmla="*/ 18846 h 18900"/>
              <a:gd name="connsiteX2" fmla="*/ 0 w 14401"/>
              <a:gd name="connsiteY2" fmla="*/ 0 h 18900"/>
              <a:gd name="connsiteX0" fmla="*/ 14401 w 14401"/>
              <a:gd name="connsiteY0" fmla="*/ 12973 h 18931"/>
              <a:gd name="connsiteX1" fmla="*/ 388 w 14401"/>
              <a:gd name="connsiteY1" fmla="*/ 18846 h 18931"/>
              <a:gd name="connsiteX2" fmla="*/ 0 w 14401"/>
              <a:gd name="connsiteY2" fmla="*/ 0 h 18931"/>
              <a:gd name="connsiteX0" fmla="*/ 13328 w 13328"/>
              <a:gd name="connsiteY0" fmla="*/ 20160 h 20452"/>
              <a:gd name="connsiteX1" fmla="*/ 388 w 13328"/>
              <a:gd name="connsiteY1" fmla="*/ 18846 h 20452"/>
              <a:gd name="connsiteX2" fmla="*/ 0 w 13328"/>
              <a:gd name="connsiteY2" fmla="*/ 0 h 20452"/>
              <a:gd name="connsiteX0" fmla="*/ 13328 w 13328"/>
              <a:gd name="connsiteY0" fmla="*/ 20160 h 20160"/>
              <a:gd name="connsiteX1" fmla="*/ 388 w 13328"/>
              <a:gd name="connsiteY1" fmla="*/ 18846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388" h="19869">
                <a:moveTo>
                  <a:pt x="13388" y="19869"/>
                </a:moveTo>
                <a:cubicBezTo>
                  <a:pt x="8261" y="19496"/>
                  <a:pt x="3369" y="19317"/>
                  <a:pt x="388" y="19138"/>
                </a:cubicBezTo>
                <a:cubicBezTo>
                  <a:pt x="206" y="16825"/>
                  <a:pt x="149" y="10199"/>
                  <a:pt x="0" y="0"/>
                </a:cubicBezTo>
              </a:path>
            </a:pathLst>
          </a:custGeom>
          <a:noFill/>
          <a:ln w="19050" cmpd="sng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Freeform 22"/>
          <p:cNvSpPr/>
          <p:nvPr/>
        </p:nvSpPr>
        <p:spPr bwMode="auto">
          <a:xfrm>
            <a:off x="1159525" y="1544206"/>
            <a:ext cx="74364" cy="99151"/>
          </a:xfrm>
          <a:custGeom>
            <a:avLst/>
            <a:gdLst>
              <a:gd name="connsiteX0" fmla="*/ 0 w 74364"/>
              <a:gd name="connsiteY0" fmla="*/ 0 h 99151"/>
              <a:gd name="connsiteX1" fmla="*/ 5509 w 74364"/>
              <a:gd name="connsiteY1" fmla="*/ 74363 h 99151"/>
              <a:gd name="connsiteX2" fmla="*/ 74364 w 74364"/>
              <a:gd name="connsiteY2" fmla="*/ 99151 h 99151"/>
              <a:gd name="connsiteX3" fmla="*/ 68856 w 74364"/>
              <a:gd name="connsiteY3" fmla="*/ 30296 h 99151"/>
              <a:gd name="connsiteX4" fmla="*/ 0 w 74364"/>
              <a:gd name="connsiteY4" fmla="*/ 0 h 99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364" h="99151">
                <a:moveTo>
                  <a:pt x="0" y="0"/>
                </a:moveTo>
                <a:lnTo>
                  <a:pt x="5509" y="74363"/>
                </a:lnTo>
                <a:lnTo>
                  <a:pt x="74364" y="99151"/>
                </a:lnTo>
                <a:lnTo>
                  <a:pt x="68856" y="3029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Freeform 3"/>
          <p:cNvSpPr>
            <a:spLocks/>
          </p:cNvSpPr>
          <p:nvPr/>
        </p:nvSpPr>
        <p:spPr bwMode="auto">
          <a:xfrm>
            <a:off x="1085661" y="1538228"/>
            <a:ext cx="223453" cy="36503"/>
          </a:xfrm>
          <a:custGeom>
            <a:avLst/>
            <a:gdLst>
              <a:gd name="T0" fmla="*/ 2294 w 2294"/>
              <a:gd name="T1" fmla="*/ 706 h 706"/>
              <a:gd name="T2" fmla="*/ 1150 w 2294"/>
              <a:gd name="T3" fmla="*/ 0 h 706"/>
              <a:gd name="T4" fmla="*/ 0 w 2294"/>
              <a:gd name="T5" fmla="*/ 706 h 706"/>
              <a:gd name="connsiteX0" fmla="*/ 5013 w 5013"/>
              <a:gd name="connsiteY0" fmla="*/ 0 h 10000"/>
              <a:gd name="connsiteX1" fmla="*/ 0 w 5013"/>
              <a:gd name="connsiteY1" fmla="*/ 10000 h 10000"/>
              <a:gd name="connsiteX0" fmla="*/ 14341 w 14341"/>
              <a:gd name="connsiteY0" fmla="*/ 10513 h 10513"/>
              <a:gd name="connsiteX1" fmla="*/ 0 w 14341"/>
              <a:gd name="connsiteY1" fmla="*/ 0 h 10513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441 w 14441"/>
              <a:gd name="connsiteY0" fmla="*/ 13038 h 13038"/>
              <a:gd name="connsiteX1" fmla="*/ 0 w 14441"/>
              <a:gd name="connsiteY1" fmla="*/ 0 h 13038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5307 w 15307"/>
              <a:gd name="connsiteY0" fmla="*/ 12973 h 12973"/>
              <a:gd name="connsiteX1" fmla="*/ 2070 w 15307"/>
              <a:gd name="connsiteY1" fmla="*/ 4569 h 12973"/>
              <a:gd name="connsiteX2" fmla="*/ 906 w 15307"/>
              <a:gd name="connsiteY2" fmla="*/ 0 h 12973"/>
              <a:gd name="connsiteX0" fmla="*/ 15682 w 15682"/>
              <a:gd name="connsiteY0" fmla="*/ 12973 h 20531"/>
              <a:gd name="connsiteX1" fmla="*/ 1908 w 15682"/>
              <a:gd name="connsiteY1" fmla="*/ 18749 h 20531"/>
              <a:gd name="connsiteX2" fmla="*/ 1281 w 15682"/>
              <a:gd name="connsiteY2" fmla="*/ 0 h 20531"/>
              <a:gd name="connsiteX0" fmla="*/ 14401 w 14401"/>
              <a:gd name="connsiteY0" fmla="*/ 12973 h 20531"/>
              <a:gd name="connsiteX1" fmla="*/ 627 w 14401"/>
              <a:gd name="connsiteY1" fmla="*/ 18749 h 20531"/>
              <a:gd name="connsiteX2" fmla="*/ 0 w 14401"/>
              <a:gd name="connsiteY2" fmla="*/ 0 h 20531"/>
              <a:gd name="connsiteX0" fmla="*/ 14401 w 14401"/>
              <a:gd name="connsiteY0" fmla="*/ 12973 h 20619"/>
              <a:gd name="connsiteX1" fmla="*/ 388 w 14401"/>
              <a:gd name="connsiteY1" fmla="*/ 18846 h 20619"/>
              <a:gd name="connsiteX2" fmla="*/ 0 w 14401"/>
              <a:gd name="connsiteY2" fmla="*/ 0 h 20619"/>
              <a:gd name="connsiteX0" fmla="*/ 14401 w 14401"/>
              <a:gd name="connsiteY0" fmla="*/ 12973 h 18900"/>
              <a:gd name="connsiteX1" fmla="*/ 388 w 14401"/>
              <a:gd name="connsiteY1" fmla="*/ 18846 h 18900"/>
              <a:gd name="connsiteX2" fmla="*/ 0 w 14401"/>
              <a:gd name="connsiteY2" fmla="*/ 0 h 18900"/>
              <a:gd name="connsiteX0" fmla="*/ 14401 w 14401"/>
              <a:gd name="connsiteY0" fmla="*/ 12973 h 18931"/>
              <a:gd name="connsiteX1" fmla="*/ 388 w 14401"/>
              <a:gd name="connsiteY1" fmla="*/ 18846 h 18931"/>
              <a:gd name="connsiteX2" fmla="*/ 0 w 14401"/>
              <a:gd name="connsiteY2" fmla="*/ 0 h 18931"/>
              <a:gd name="connsiteX0" fmla="*/ 13328 w 13328"/>
              <a:gd name="connsiteY0" fmla="*/ 20160 h 20452"/>
              <a:gd name="connsiteX1" fmla="*/ 388 w 13328"/>
              <a:gd name="connsiteY1" fmla="*/ 18846 h 20452"/>
              <a:gd name="connsiteX2" fmla="*/ 0 w 13328"/>
              <a:gd name="connsiteY2" fmla="*/ 0 h 20452"/>
              <a:gd name="connsiteX0" fmla="*/ 13328 w 13328"/>
              <a:gd name="connsiteY0" fmla="*/ 20160 h 20160"/>
              <a:gd name="connsiteX1" fmla="*/ 388 w 13328"/>
              <a:gd name="connsiteY1" fmla="*/ 18846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  <a:gd name="connsiteX0" fmla="*/ 13388 w 13388"/>
              <a:gd name="connsiteY0" fmla="*/ 19869 h 19869"/>
              <a:gd name="connsiteX1" fmla="*/ 0 w 13388"/>
              <a:gd name="connsiteY1" fmla="*/ 0 h 19869"/>
              <a:gd name="connsiteX0" fmla="*/ 1224 w 1224"/>
              <a:gd name="connsiteY0" fmla="*/ 0 h 42"/>
              <a:gd name="connsiteX1" fmla="*/ 0 w 1224"/>
              <a:gd name="connsiteY1" fmla="*/ 42 h 42"/>
              <a:gd name="connsiteX0" fmla="*/ 10000 w 10000"/>
              <a:gd name="connsiteY0" fmla="*/ 72076 h 82076"/>
              <a:gd name="connsiteX1" fmla="*/ 0 w 10000"/>
              <a:gd name="connsiteY1" fmla="*/ 82076 h 82076"/>
              <a:gd name="connsiteX0" fmla="*/ 10000 w 10000"/>
              <a:gd name="connsiteY0" fmla="*/ 53045 h 77551"/>
              <a:gd name="connsiteX1" fmla="*/ 0 w 10000"/>
              <a:gd name="connsiteY1" fmla="*/ 63045 h 77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77551">
                <a:moveTo>
                  <a:pt x="10000" y="53045"/>
                </a:moveTo>
                <a:cubicBezTo>
                  <a:pt x="4855" y="157558"/>
                  <a:pt x="5145" y="-117350"/>
                  <a:pt x="0" y="63045"/>
                </a:cubicBezTo>
              </a:path>
            </a:pathLst>
          </a:custGeom>
          <a:noFill/>
          <a:ln w="19050" cmpd="sng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Freeform 3"/>
          <p:cNvSpPr>
            <a:spLocks/>
          </p:cNvSpPr>
          <p:nvPr/>
        </p:nvSpPr>
        <p:spPr bwMode="auto">
          <a:xfrm>
            <a:off x="1085661" y="1619191"/>
            <a:ext cx="223453" cy="36503"/>
          </a:xfrm>
          <a:custGeom>
            <a:avLst/>
            <a:gdLst>
              <a:gd name="T0" fmla="*/ 2294 w 2294"/>
              <a:gd name="T1" fmla="*/ 706 h 706"/>
              <a:gd name="T2" fmla="*/ 1150 w 2294"/>
              <a:gd name="T3" fmla="*/ 0 h 706"/>
              <a:gd name="T4" fmla="*/ 0 w 2294"/>
              <a:gd name="T5" fmla="*/ 706 h 706"/>
              <a:gd name="connsiteX0" fmla="*/ 5013 w 5013"/>
              <a:gd name="connsiteY0" fmla="*/ 0 h 10000"/>
              <a:gd name="connsiteX1" fmla="*/ 0 w 5013"/>
              <a:gd name="connsiteY1" fmla="*/ 10000 h 10000"/>
              <a:gd name="connsiteX0" fmla="*/ 14341 w 14341"/>
              <a:gd name="connsiteY0" fmla="*/ 10513 h 10513"/>
              <a:gd name="connsiteX1" fmla="*/ 0 w 14341"/>
              <a:gd name="connsiteY1" fmla="*/ 0 h 10513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441 w 14441"/>
              <a:gd name="connsiteY0" fmla="*/ 13038 h 13038"/>
              <a:gd name="connsiteX1" fmla="*/ 0 w 14441"/>
              <a:gd name="connsiteY1" fmla="*/ 0 h 13038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5307 w 15307"/>
              <a:gd name="connsiteY0" fmla="*/ 12973 h 12973"/>
              <a:gd name="connsiteX1" fmla="*/ 2070 w 15307"/>
              <a:gd name="connsiteY1" fmla="*/ 4569 h 12973"/>
              <a:gd name="connsiteX2" fmla="*/ 906 w 15307"/>
              <a:gd name="connsiteY2" fmla="*/ 0 h 12973"/>
              <a:gd name="connsiteX0" fmla="*/ 15682 w 15682"/>
              <a:gd name="connsiteY0" fmla="*/ 12973 h 20531"/>
              <a:gd name="connsiteX1" fmla="*/ 1908 w 15682"/>
              <a:gd name="connsiteY1" fmla="*/ 18749 h 20531"/>
              <a:gd name="connsiteX2" fmla="*/ 1281 w 15682"/>
              <a:gd name="connsiteY2" fmla="*/ 0 h 20531"/>
              <a:gd name="connsiteX0" fmla="*/ 14401 w 14401"/>
              <a:gd name="connsiteY0" fmla="*/ 12973 h 20531"/>
              <a:gd name="connsiteX1" fmla="*/ 627 w 14401"/>
              <a:gd name="connsiteY1" fmla="*/ 18749 h 20531"/>
              <a:gd name="connsiteX2" fmla="*/ 0 w 14401"/>
              <a:gd name="connsiteY2" fmla="*/ 0 h 20531"/>
              <a:gd name="connsiteX0" fmla="*/ 14401 w 14401"/>
              <a:gd name="connsiteY0" fmla="*/ 12973 h 20619"/>
              <a:gd name="connsiteX1" fmla="*/ 388 w 14401"/>
              <a:gd name="connsiteY1" fmla="*/ 18846 h 20619"/>
              <a:gd name="connsiteX2" fmla="*/ 0 w 14401"/>
              <a:gd name="connsiteY2" fmla="*/ 0 h 20619"/>
              <a:gd name="connsiteX0" fmla="*/ 14401 w 14401"/>
              <a:gd name="connsiteY0" fmla="*/ 12973 h 18900"/>
              <a:gd name="connsiteX1" fmla="*/ 388 w 14401"/>
              <a:gd name="connsiteY1" fmla="*/ 18846 h 18900"/>
              <a:gd name="connsiteX2" fmla="*/ 0 w 14401"/>
              <a:gd name="connsiteY2" fmla="*/ 0 h 18900"/>
              <a:gd name="connsiteX0" fmla="*/ 14401 w 14401"/>
              <a:gd name="connsiteY0" fmla="*/ 12973 h 18931"/>
              <a:gd name="connsiteX1" fmla="*/ 388 w 14401"/>
              <a:gd name="connsiteY1" fmla="*/ 18846 h 18931"/>
              <a:gd name="connsiteX2" fmla="*/ 0 w 14401"/>
              <a:gd name="connsiteY2" fmla="*/ 0 h 18931"/>
              <a:gd name="connsiteX0" fmla="*/ 13328 w 13328"/>
              <a:gd name="connsiteY0" fmla="*/ 20160 h 20452"/>
              <a:gd name="connsiteX1" fmla="*/ 388 w 13328"/>
              <a:gd name="connsiteY1" fmla="*/ 18846 h 20452"/>
              <a:gd name="connsiteX2" fmla="*/ 0 w 13328"/>
              <a:gd name="connsiteY2" fmla="*/ 0 h 20452"/>
              <a:gd name="connsiteX0" fmla="*/ 13328 w 13328"/>
              <a:gd name="connsiteY0" fmla="*/ 20160 h 20160"/>
              <a:gd name="connsiteX1" fmla="*/ 388 w 13328"/>
              <a:gd name="connsiteY1" fmla="*/ 18846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  <a:gd name="connsiteX0" fmla="*/ 13388 w 13388"/>
              <a:gd name="connsiteY0" fmla="*/ 19869 h 19869"/>
              <a:gd name="connsiteX1" fmla="*/ 0 w 13388"/>
              <a:gd name="connsiteY1" fmla="*/ 0 h 19869"/>
              <a:gd name="connsiteX0" fmla="*/ 1224 w 1224"/>
              <a:gd name="connsiteY0" fmla="*/ 0 h 42"/>
              <a:gd name="connsiteX1" fmla="*/ 0 w 1224"/>
              <a:gd name="connsiteY1" fmla="*/ 42 h 42"/>
              <a:gd name="connsiteX0" fmla="*/ 10000 w 10000"/>
              <a:gd name="connsiteY0" fmla="*/ 72076 h 82076"/>
              <a:gd name="connsiteX1" fmla="*/ 0 w 10000"/>
              <a:gd name="connsiteY1" fmla="*/ 82076 h 82076"/>
              <a:gd name="connsiteX0" fmla="*/ 10000 w 10000"/>
              <a:gd name="connsiteY0" fmla="*/ 53045 h 77551"/>
              <a:gd name="connsiteX1" fmla="*/ 0 w 10000"/>
              <a:gd name="connsiteY1" fmla="*/ 63045 h 77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77551">
                <a:moveTo>
                  <a:pt x="10000" y="53045"/>
                </a:moveTo>
                <a:cubicBezTo>
                  <a:pt x="4855" y="157558"/>
                  <a:pt x="5145" y="-117350"/>
                  <a:pt x="0" y="63045"/>
                </a:cubicBezTo>
              </a:path>
            </a:pathLst>
          </a:custGeom>
          <a:noFill/>
          <a:ln w="19050" cmpd="sng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2123399" y="1093943"/>
            <a:ext cx="18774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10,000 citations</a:t>
            </a:r>
            <a:endParaRPr lang="en-GB" sz="2000" dirty="0"/>
          </a:p>
        </p:txBody>
      </p:sp>
      <p:cxnSp>
        <p:nvCxnSpPr>
          <p:cNvPr id="26" name="Straight Connector 25"/>
          <p:cNvCxnSpPr>
            <a:endCxn id="19" idx="2"/>
          </p:cNvCxnSpPr>
          <p:nvPr/>
        </p:nvCxnSpPr>
        <p:spPr bwMode="auto">
          <a:xfrm flipH="1">
            <a:off x="1180864" y="1316683"/>
            <a:ext cx="89285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112123" y="1914458"/>
            <a:ext cx="25106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one-hit wonder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97387" y="4463143"/>
            <a:ext cx="549695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GB" dirty="0" smtClean="0"/>
              <a:t>large number of citations</a:t>
            </a:r>
          </a:p>
          <a:p>
            <a:pPr marL="457200" indent="-457200">
              <a:buFontTx/>
              <a:buChar char="-"/>
            </a:pPr>
            <a:r>
              <a:rPr lang="en-GB" dirty="0" smtClean="0"/>
              <a:t>large number of citations/paper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55924" y="3644772"/>
            <a:ext cx="4009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papers ordered by citation number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59514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3" grpId="0" animBg="1"/>
      <p:bldP spid="21" grpId="0" animBg="1"/>
      <p:bldP spid="22" grpId="0" animBg="1"/>
      <p:bldP spid="24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6571" y="283029"/>
            <a:ext cx="3494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couple of scenarios.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341196" y="2273452"/>
            <a:ext cx="23136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number of citations</a:t>
            </a:r>
            <a:endParaRPr lang="en-GB" sz="2000" dirty="0"/>
          </a:p>
        </p:txBody>
      </p:sp>
      <p:sp>
        <p:nvSpPr>
          <p:cNvPr id="19" name="Freeform 3"/>
          <p:cNvSpPr>
            <a:spLocks/>
          </p:cNvSpPr>
          <p:nvPr/>
        </p:nvSpPr>
        <p:spPr bwMode="auto">
          <a:xfrm>
            <a:off x="1186433" y="3503919"/>
            <a:ext cx="6194138" cy="50479"/>
          </a:xfrm>
          <a:custGeom>
            <a:avLst/>
            <a:gdLst>
              <a:gd name="T0" fmla="*/ 2294 w 2294"/>
              <a:gd name="T1" fmla="*/ 706 h 706"/>
              <a:gd name="T2" fmla="*/ 1150 w 2294"/>
              <a:gd name="T3" fmla="*/ 0 h 706"/>
              <a:gd name="T4" fmla="*/ 0 w 2294"/>
              <a:gd name="T5" fmla="*/ 706 h 706"/>
              <a:gd name="connsiteX0" fmla="*/ 5013 w 5013"/>
              <a:gd name="connsiteY0" fmla="*/ 0 h 10000"/>
              <a:gd name="connsiteX1" fmla="*/ 0 w 5013"/>
              <a:gd name="connsiteY1" fmla="*/ 10000 h 10000"/>
              <a:gd name="connsiteX0" fmla="*/ 14341 w 14341"/>
              <a:gd name="connsiteY0" fmla="*/ 10513 h 10513"/>
              <a:gd name="connsiteX1" fmla="*/ 0 w 14341"/>
              <a:gd name="connsiteY1" fmla="*/ 0 h 10513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441 w 14441"/>
              <a:gd name="connsiteY0" fmla="*/ 13038 h 13038"/>
              <a:gd name="connsiteX1" fmla="*/ 0 w 14441"/>
              <a:gd name="connsiteY1" fmla="*/ 0 h 13038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5307 w 15307"/>
              <a:gd name="connsiteY0" fmla="*/ 12973 h 12973"/>
              <a:gd name="connsiteX1" fmla="*/ 2070 w 15307"/>
              <a:gd name="connsiteY1" fmla="*/ 4569 h 12973"/>
              <a:gd name="connsiteX2" fmla="*/ 906 w 15307"/>
              <a:gd name="connsiteY2" fmla="*/ 0 h 12973"/>
              <a:gd name="connsiteX0" fmla="*/ 15682 w 15682"/>
              <a:gd name="connsiteY0" fmla="*/ 12973 h 20531"/>
              <a:gd name="connsiteX1" fmla="*/ 1908 w 15682"/>
              <a:gd name="connsiteY1" fmla="*/ 18749 h 20531"/>
              <a:gd name="connsiteX2" fmla="*/ 1281 w 15682"/>
              <a:gd name="connsiteY2" fmla="*/ 0 h 20531"/>
              <a:gd name="connsiteX0" fmla="*/ 14401 w 14401"/>
              <a:gd name="connsiteY0" fmla="*/ 12973 h 20531"/>
              <a:gd name="connsiteX1" fmla="*/ 627 w 14401"/>
              <a:gd name="connsiteY1" fmla="*/ 18749 h 20531"/>
              <a:gd name="connsiteX2" fmla="*/ 0 w 14401"/>
              <a:gd name="connsiteY2" fmla="*/ 0 h 20531"/>
              <a:gd name="connsiteX0" fmla="*/ 14401 w 14401"/>
              <a:gd name="connsiteY0" fmla="*/ 12973 h 20619"/>
              <a:gd name="connsiteX1" fmla="*/ 388 w 14401"/>
              <a:gd name="connsiteY1" fmla="*/ 18846 h 20619"/>
              <a:gd name="connsiteX2" fmla="*/ 0 w 14401"/>
              <a:gd name="connsiteY2" fmla="*/ 0 h 20619"/>
              <a:gd name="connsiteX0" fmla="*/ 14401 w 14401"/>
              <a:gd name="connsiteY0" fmla="*/ 12973 h 18900"/>
              <a:gd name="connsiteX1" fmla="*/ 388 w 14401"/>
              <a:gd name="connsiteY1" fmla="*/ 18846 h 18900"/>
              <a:gd name="connsiteX2" fmla="*/ 0 w 14401"/>
              <a:gd name="connsiteY2" fmla="*/ 0 h 18900"/>
              <a:gd name="connsiteX0" fmla="*/ 14401 w 14401"/>
              <a:gd name="connsiteY0" fmla="*/ 12973 h 18931"/>
              <a:gd name="connsiteX1" fmla="*/ 388 w 14401"/>
              <a:gd name="connsiteY1" fmla="*/ 18846 h 18931"/>
              <a:gd name="connsiteX2" fmla="*/ 0 w 14401"/>
              <a:gd name="connsiteY2" fmla="*/ 0 h 18931"/>
              <a:gd name="connsiteX0" fmla="*/ 13328 w 13328"/>
              <a:gd name="connsiteY0" fmla="*/ 20160 h 20452"/>
              <a:gd name="connsiteX1" fmla="*/ 388 w 13328"/>
              <a:gd name="connsiteY1" fmla="*/ 18846 h 20452"/>
              <a:gd name="connsiteX2" fmla="*/ 0 w 13328"/>
              <a:gd name="connsiteY2" fmla="*/ 0 h 20452"/>
              <a:gd name="connsiteX0" fmla="*/ 13328 w 13328"/>
              <a:gd name="connsiteY0" fmla="*/ 20160 h 20160"/>
              <a:gd name="connsiteX1" fmla="*/ 388 w 13328"/>
              <a:gd name="connsiteY1" fmla="*/ 18846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  <a:gd name="connsiteX0" fmla="*/ 13000 w 13000"/>
              <a:gd name="connsiteY0" fmla="*/ 731 h 731"/>
              <a:gd name="connsiteX1" fmla="*/ 0 w 13000"/>
              <a:gd name="connsiteY1" fmla="*/ 0 h 731"/>
              <a:gd name="connsiteX0" fmla="*/ 10275 w 10275"/>
              <a:gd name="connsiteY0" fmla="*/ 8691 h 8691"/>
              <a:gd name="connsiteX1" fmla="*/ 0 w 10275"/>
              <a:gd name="connsiteY1" fmla="*/ 0 h 8691"/>
              <a:gd name="connsiteX0" fmla="*/ 25401 w 25401"/>
              <a:gd name="connsiteY0" fmla="*/ 6987 h 6987"/>
              <a:gd name="connsiteX1" fmla="*/ 0 w 25401"/>
              <a:gd name="connsiteY1" fmla="*/ 0 h 6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401" h="6987">
                <a:moveTo>
                  <a:pt x="25401" y="6987"/>
                </a:moveTo>
                <a:cubicBezTo>
                  <a:pt x="21563" y="1115"/>
                  <a:pt x="2232" y="2818"/>
                  <a:pt x="0" y="0"/>
                </a:cubicBezTo>
              </a:path>
            </a:pathLst>
          </a:custGeom>
          <a:noFill/>
          <a:ln w="19050" cmpd="sng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 rot="16200000">
            <a:off x="7040146" y="3495207"/>
            <a:ext cx="223453" cy="117466"/>
            <a:chOff x="7072804" y="3473435"/>
            <a:chExt cx="223453" cy="117466"/>
          </a:xfrm>
        </p:grpSpPr>
        <p:sp>
          <p:nvSpPr>
            <p:cNvPr id="23" name="Freeform 22"/>
            <p:cNvSpPr/>
            <p:nvPr/>
          </p:nvSpPr>
          <p:spPr bwMode="auto">
            <a:xfrm>
              <a:off x="7146668" y="3479413"/>
              <a:ext cx="74364" cy="99151"/>
            </a:xfrm>
            <a:custGeom>
              <a:avLst/>
              <a:gdLst>
                <a:gd name="connsiteX0" fmla="*/ 0 w 74364"/>
                <a:gd name="connsiteY0" fmla="*/ 0 h 99151"/>
                <a:gd name="connsiteX1" fmla="*/ 5509 w 74364"/>
                <a:gd name="connsiteY1" fmla="*/ 74363 h 99151"/>
                <a:gd name="connsiteX2" fmla="*/ 74364 w 74364"/>
                <a:gd name="connsiteY2" fmla="*/ 99151 h 99151"/>
                <a:gd name="connsiteX3" fmla="*/ 68856 w 74364"/>
                <a:gd name="connsiteY3" fmla="*/ 30296 h 99151"/>
                <a:gd name="connsiteX4" fmla="*/ 0 w 74364"/>
                <a:gd name="connsiteY4" fmla="*/ 0 h 99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364" h="99151">
                  <a:moveTo>
                    <a:pt x="0" y="0"/>
                  </a:moveTo>
                  <a:lnTo>
                    <a:pt x="5509" y="74363"/>
                  </a:lnTo>
                  <a:lnTo>
                    <a:pt x="74364" y="99151"/>
                  </a:lnTo>
                  <a:lnTo>
                    <a:pt x="68856" y="302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Freeform 3"/>
            <p:cNvSpPr>
              <a:spLocks/>
            </p:cNvSpPr>
            <p:nvPr/>
          </p:nvSpPr>
          <p:spPr bwMode="auto">
            <a:xfrm>
              <a:off x="7072804" y="3473435"/>
              <a:ext cx="223453" cy="36503"/>
            </a:xfrm>
            <a:custGeom>
              <a:avLst/>
              <a:gdLst>
                <a:gd name="T0" fmla="*/ 2294 w 2294"/>
                <a:gd name="T1" fmla="*/ 706 h 706"/>
                <a:gd name="T2" fmla="*/ 1150 w 2294"/>
                <a:gd name="T3" fmla="*/ 0 h 706"/>
                <a:gd name="T4" fmla="*/ 0 w 2294"/>
                <a:gd name="T5" fmla="*/ 706 h 706"/>
                <a:gd name="connsiteX0" fmla="*/ 5013 w 5013"/>
                <a:gd name="connsiteY0" fmla="*/ 0 h 10000"/>
                <a:gd name="connsiteX1" fmla="*/ 0 w 5013"/>
                <a:gd name="connsiteY1" fmla="*/ 10000 h 10000"/>
                <a:gd name="connsiteX0" fmla="*/ 14341 w 14341"/>
                <a:gd name="connsiteY0" fmla="*/ 10513 h 10513"/>
                <a:gd name="connsiteX1" fmla="*/ 0 w 14341"/>
                <a:gd name="connsiteY1" fmla="*/ 0 h 10513"/>
                <a:gd name="connsiteX0" fmla="*/ 14281 w 14281"/>
                <a:gd name="connsiteY0" fmla="*/ 13330 h 13330"/>
                <a:gd name="connsiteX1" fmla="*/ 0 w 14281"/>
                <a:gd name="connsiteY1" fmla="*/ 0 h 13330"/>
                <a:gd name="connsiteX0" fmla="*/ 14281 w 14281"/>
                <a:gd name="connsiteY0" fmla="*/ 13330 h 13330"/>
                <a:gd name="connsiteX1" fmla="*/ 0 w 14281"/>
                <a:gd name="connsiteY1" fmla="*/ 0 h 13330"/>
                <a:gd name="connsiteX0" fmla="*/ 14162 w 14162"/>
                <a:gd name="connsiteY0" fmla="*/ 13459 h 13459"/>
                <a:gd name="connsiteX1" fmla="*/ 0 w 14162"/>
                <a:gd name="connsiteY1" fmla="*/ 0 h 13459"/>
                <a:gd name="connsiteX0" fmla="*/ 14162 w 14162"/>
                <a:gd name="connsiteY0" fmla="*/ 13459 h 13459"/>
                <a:gd name="connsiteX1" fmla="*/ 0 w 14162"/>
                <a:gd name="connsiteY1" fmla="*/ 0 h 13459"/>
                <a:gd name="connsiteX0" fmla="*/ 14361 w 14361"/>
                <a:gd name="connsiteY0" fmla="*/ 12617 h 12617"/>
                <a:gd name="connsiteX1" fmla="*/ 0 w 14361"/>
                <a:gd name="connsiteY1" fmla="*/ 0 h 12617"/>
                <a:gd name="connsiteX0" fmla="*/ 14361 w 14361"/>
                <a:gd name="connsiteY0" fmla="*/ 12617 h 12617"/>
                <a:gd name="connsiteX1" fmla="*/ 0 w 14361"/>
                <a:gd name="connsiteY1" fmla="*/ 0 h 12617"/>
                <a:gd name="connsiteX0" fmla="*/ 14441 w 14441"/>
                <a:gd name="connsiteY0" fmla="*/ 13038 h 13038"/>
                <a:gd name="connsiteX1" fmla="*/ 0 w 14441"/>
                <a:gd name="connsiteY1" fmla="*/ 0 h 13038"/>
                <a:gd name="connsiteX0" fmla="*/ 14401 w 14401"/>
                <a:gd name="connsiteY0" fmla="*/ 12973 h 12973"/>
                <a:gd name="connsiteX1" fmla="*/ 0 w 14401"/>
                <a:gd name="connsiteY1" fmla="*/ 0 h 12973"/>
                <a:gd name="connsiteX0" fmla="*/ 14401 w 14401"/>
                <a:gd name="connsiteY0" fmla="*/ 12973 h 12973"/>
                <a:gd name="connsiteX1" fmla="*/ 0 w 14401"/>
                <a:gd name="connsiteY1" fmla="*/ 0 h 12973"/>
                <a:gd name="connsiteX0" fmla="*/ 14401 w 14401"/>
                <a:gd name="connsiteY0" fmla="*/ 12973 h 12973"/>
                <a:gd name="connsiteX1" fmla="*/ 1164 w 14401"/>
                <a:gd name="connsiteY1" fmla="*/ 4569 h 12973"/>
                <a:gd name="connsiteX2" fmla="*/ 0 w 14401"/>
                <a:gd name="connsiteY2" fmla="*/ 0 h 12973"/>
                <a:gd name="connsiteX0" fmla="*/ 14401 w 14401"/>
                <a:gd name="connsiteY0" fmla="*/ 12973 h 12973"/>
                <a:gd name="connsiteX1" fmla="*/ 1164 w 14401"/>
                <a:gd name="connsiteY1" fmla="*/ 4569 h 12973"/>
                <a:gd name="connsiteX2" fmla="*/ 0 w 14401"/>
                <a:gd name="connsiteY2" fmla="*/ 0 h 12973"/>
                <a:gd name="connsiteX0" fmla="*/ 14401 w 14401"/>
                <a:gd name="connsiteY0" fmla="*/ 12973 h 12973"/>
                <a:gd name="connsiteX1" fmla="*/ 1164 w 14401"/>
                <a:gd name="connsiteY1" fmla="*/ 4569 h 12973"/>
                <a:gd name="connsiteX2" fmla="*/ 0 w 14401"/>
                <a:gd name="connsiteY2" fmla="*/ 0 h 12973"/>
                <a:gd name="connsiteX0" fmla="*/ 15307 w 15307"/>
                <a:gd name="connsiteY0" fmla="*/ 12973 h 12973"/>
                <a:gd name="connsiteX1" fmla="*/ 2070 w 15307"/>
                <a:gd name="connsiteY1" fmla="*/ 4569 h 12973"/>
                <a:gd name="connsiteX2" fmla="*/ 906 w 15307"/>
                <a:gd name="connsiteY2" fmla="*/ 0 h 12973"/>
                <a:gd name="connsiteX0" fmla="*/ 15682 w 15682"/>
                <a:gd name="connsiteY0" fmla="*/ 12973 h 20531"/>
                <a:gd name="connsiteX1" fmla="*/ 1908 w 15682"/>
                <a:gd name="connsiteY1" fmla="*/ 18749 h 20531"/>
                <a:gd name="connsiteX2" fmla="*/ 1281 w 15682"/>
                <a:gd name="connsiteY2" fmla="*/ 0 h 20531"/>
                <a:gd name="connsiteX0" fmla="*/ 14401 w 14401"/>
                <a:gd name="connsiteY0" fmla="*/ 12973 h 20531"/>
                <a:gd name="connsiteX1" fmla="*/ 627 w 14401"/>
                <a:gd name="connsiteY1" fmla="*/ 18749 h 20531"/>
                <a:gd name="connsiteX2" fmla="*/ 0 w 14401"/>
                <a:gd name="connsiteY2" fmla="*/ 0 h 20531"/>
                <a:gd name="connsiteX0" fmla="*/ 14401 w 14401"/>
                <a:gd name="connsiteY0" fmla="*/ 12973 h 20619"/>
                <a:gd name="connsiteX1" fmla="*/ 388 w 14401"/>
                <a:gd name="connsiteY1" fmla="*/ 18846 h 20619"/>
                <a:gd name="connsiteX2" fmla="*/ 0 w 14401"/>
                <a:gd name="connsiteY2" fmla="*/ 0 h 20619"/>
                <a:gd name="connsiteX0" fmla="*/ 14401 w 14401"/>
                <a:gd name="connsiteY0" fmla="*/ 12973 h 18900"/>
                <a:gd name="connsiteX1" fmla="*/ 388 w 14401"/>
                <a:gd name="connsiteY1" fmla="*/ 18846 h 18900"/>
                <a:gd name="connsiteX2" fmla="*/ 0 w 14401"/>
                <a:gd name="connsiteY2" fmla="*/ 0 h 18900"/>
                <a:gd name="connsiteX0" fmla="*/ 14401 w 14401"/>
                <a:gd name="connsiteY0" fmla="*/ 12973 h 18931"/>
                <a:gd name="connsiteX1" fmla="*/ 388 w 14401"/>
                <a:gd name="connsiteY1" fmla="*/ 18846 h 18931"/>
                <a:gd name="connsiteX2" fmla="*/ 0 w 14401"/>
                <a:gd name="connsiteY2" fmla="*/ 0 h 18931"/>
                <a:gd name="connsiteX0" fmla="*/ 13328 w 13328"/>
                <a:gd name="connsiteY0" fmla="*/ 20160 h 20452"/>
                <a:gd name="connsiteX1" fmla="*/ 388 w 13328"/>
                <a:gd name="connsiteY1" fmla="*/ 18846 h 20452"/>
                <a:gd name="connsiteX2" fmla="*/ 0 w 13328"/>
                <a:gd name="connsiteY2" fmla="*/ 0 h 20452"/>
                <a:gd name="connsiteX0" fmla="*/ 13328 w 13328"/>
                <a:gd name="connsiteY0" fmla="*/ 20160 h 20160"/>
                <a:gd name="connsiteX1" fmla="*/ 388 w 13328"/>
                <a:gd name="connsiteY1" fmla="*/ 18846 h 20160"/>
                <a:gd name="connsiteX2" fmla="*/ 0 w 13328"/>
                <a:gd name="connsiteY2" fmla="*/ 0 h 20160"/>
                <a:gd name="connsiteX0" fmla="*/ 13328 w 13328"/>
                <a:gd name="connsiteY0" fmla="*/ 20160 h 20160"/>
                <a:gd name="connsiteX1" fmla="*/ 328 w 13328"/>
                <a:gd name="connsiteY1" fmla="*/ 19429 h 20160"/>
                <a:gd name="connsiteX2" fmla="*/ 0 w 13328"/>
                <a:gd name="connsiteY2" fmla="*/ 0 h 20160"/>
                <a:gd name="connsiteX0" fmla="*/ 13328 w 13328"/>
                <a:gd name="connsiteY0" fmla="*/ 20160 h 20160"/>
                <a:gd name="connsiteX1" fmla="*/ 328 w 13328"/>
                <a:gd name="connsiteY1" fmla="*/ 19429 h 20160"/>
                <a:gd name="connsiteX2" fmla="*/ 0 w 13328"/>
                <a:gd name="connsiteY2" fmla="*/ 0 h 20160"/>
                <a:gd name="connsiteX0" fmla="*/ 13388 w 13388"/>
                <a:gd name="connsiteY0" fmla="*/ 19869 h 19869"/>
                <a:gd name="connsiteX1" fmla="*/ 388 w 13388"/>
                <a:gd name="connsiteY1" fmla="*/ 19138 h 19869"/>
                <a:gd name="connsiteX2" fmla="*/ 0 w 13388"/>
                <a:gd name="connsiteY2" fmla="*/ 0 h 19869"/>
                <a:gd name="connsiteX0" fmla="*/ 13388 w 13388"/>
                <a:gd name="connsiteY0" fmla="*/ 19869 h 19869"/>
                <a:gd name="connsiteX1" fmla="*/ 388 w 13388"/>
                <a:gd name="connsiteY1" fmla="*/ 19138 h 19869"/>
                <a:gd name="connsiteX2" fmla="*/ 0 w 13388"/>
                <a:gd name="connsiteY2" fmla="*/ 0 h 19869"/>
                <a:gd name="connsiteX0" fmla="*/ 13388 w 13388"/>
                <a:gd name="connsiteY0" fmla="*/ 19869 h 19869"/>
                <a:gd name="connsiteX1" fmla="*/ 0 w 13388"/>
                <a:gd name="connsiteY1" fmla="*/ 0 h 19869"/>
                <a:gd name="connsiteX0" fmla="*/ 1224 w 1224"/>
                <a:gd name="connsiteY0" fmla="*/ 0 h 42"/>
                <a:gd name="connsiteX1" fmla="*/ 0 w 1224"/>
                <a:gd name="connsiteY1" fmla="*/ 42 h 42"/>
                <a:gd name="connsiteX0" fmla="*/ 10000 w 10000"/>
                <a:gd name="connsiteY0" fmla="*/ 72076 h 82076"/>
                <a:gd name="connsiteX1" fmla="*/ 0 w 10000"/>
                <a:gd name="connsiteY1" fmla="*/ 82076 h 82076"/>
                <a:gd name="connsiteX0" fmla="*/ 10000 w 10000"/>
                <a:gd name="connsiteY0" fmla="*/ 53045 h 77551"/>
                <a:gd name="connsiteX1" fmla="*/ 0 w 10000"/>
                <a:gd name="connsiteY1" fmla="*/ 63045 h 77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77551">
                  <a:moveTo>
                    <a:pt x="10000" y="53045"/>
                  </a:moveTo>
                  <a:cubicBezTo>
                    <a:pt x="4855" y="157558"/>
                    <a:pt x="5145" y="-117350"/>
                    <a:pt x="0" y="63045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 3"/>
            <p:cNvSpPr>
              <a:spLocks/>
            </p:cNvSpPr>
            <p:nvPr/>
          </p:nvSpPr>
          <p:spPr bwMode="auto">
            <a:xfrm>
              <a:off x="7072804" y="3554398"/>
              <a:ext cx="223453" cy="36503"/>
            </a:xfrm>
            <a:custGeom>
              <a:avLst/>
              <a:gdLst>
                <a:gd name="T0" fmla="*/ 2294 w 2294"/>
                <a:gd name="T1" fmla="*/ 706 h 706"/>
                <a:gd name="T2" fmla="*/ 1150 w 2294"/>
                <a:gd name="T3" fmla="*/ 0 h 706"/>
                <a:gd name="T4" fmla="*/ 0 w 2294"/>
                <a:gd name="T5" fmla="*/ 706 h 706"/>
                <a:gd name="connsiteX0" fmla="*/ 5013 w 5013"/>
                <a:gd name="connsiteY0" fmla="*/ 0 h 10000"/>
                <a:gd name="connsiteX1" fmla="*/ 0 w 5013"/>
                <a:gd name="connsiteY1" fmla="*/ 10000 h 10000"/>
                <a:gd name="connsiteX0" fmla="*/ 14341 w 14341"/>
                <a:gd name="connsiteY0" fmla="*/ 10513 h 10513"/>
                <a:gd name="connsiteX1" fmla="*/ 0 w 14341"/>
                <a:gd name="connsiteY1" fmla="*/ 0 h 10513"/>
                <a:gd name="connsiteX0" fmla="*/ 14281 w 14281"/>
                <a:gd name="connsiteY0" fmla="*/ 13330 h 13330"/>
                <a:gd name="connsiteX1" fmla="*/ 0 w 14281"/>
                <a:gd name="connsiteY1" fmla="*/ 0 h 13330"/>
                <a:gd name="connsiteX0" fmla="*/ 14281 w 14281"/>
                <a:gd name="connsiteY0" fmla="*/ 13330 h 13330"/>
                <a:gd name="connsiteX1" fmla="*/ 0 w 14281"/>
                <a:gd name="connsiteY1" fmla="*/ 0 h 13330"/>
                <a:gd name="connsiteX0" fmla="*/ 14162 w 14162"/>
                <a:gd name="connsiteY0" fmla="*/ 13459 h 13459"/>
                <a:gd name="connsiteX1" fmla="*/ 0 w 14162"/>
                <a:gd name="connsiteY1" fmla="*/ 0 h 13459"/>
                <a:gd name="connsiteX0" fmla="*/ 14162 w 14162"/>
                <a:gd name="connsiteY0" fmla="*/ 13459 h 13459"/>
                <a:gd name="connsiteX1" fmla="*/ 0 w 14162"/>
                <a:gd name="connsiteY1" fmla="*/ 0 h 13459"/>
                <a:gd name="connsiteX0" fmla="*/ 14361 w 14361"/>
                <a:gd name="connsiteY0" fmla="*/ 12617 h 12617"/>
                <a:gd name="connsiteX1" fmla="*/ 0 w 14361"/>
                <a:gd name="connsiteY1" fmla="*/ 0 h 12617"/>
                <a:gd name="connsiteX0" fmla="*/ 14361 w 14361"/>
                <a:gd name="connsiteY0" fmla="*/ 12617 h 12617"/>
                <a:gd name="connsiteX1" fmla="*/ 0 w 14361"/>
                <a:gd name="connsiteY1" fmla="*/ 0 h 12617"/>
                <a:gd name="connsiteX0" fmla="*/ 14441 w 14441"/>
                <a:gd name="connsiteY0" fmla="*/ 13038 h 13038"/>
                <a:gd name="connsiteX1" fmla="*/ 0 w 14441"/>
                <a:gd name="connsiteY1" fmla="*/ 0 h 13038"/>
                <a:gd name="connsiteX0" fmla="*/ 14401 w 14401"/>
                <a:gd name="connsiteY0" fmla="*/ 12973 h 12973"/>
                <a:gd name="connsiteX1" fmla="*/ 0 w 14401"/>
                <a:gd name="connsiteY1" fmla="*/ 0 h 12973"/>
                <a:gd name="connsiteX0" fmla="*/ 14401 w 14401"/>
                <a:gd name="connsiteY0" fmla="*/ 12973 h 12973"/>
                <a:gd name="connsiteX1" fmla="*/ 0 w 14401"/>
                <a:gd name="connsiteY1" fmla="*/ 0 h 12973"/>
                <a:gd name="connsiteX0" fmla="*/ 14401 w 14401"/>
                <a:gd name="connsiteY0" fmla="*/ 12973 h 12973"/>
                <a:gd name="connsiteX1" fmla="*/ 1164 w 14401"/>
                <a:gd name="connsiteY1" fmla="*/ 4569 h 12973"/>
                <a:gd name="connsiteX2" fmla="*/ 0 w 14401"/>
                <a:gd name="connsiteY2" fmla="*/ 0 h 12973"/>
                <a:gd name="connsiteX0" fmla="*/ 14401 w 14401"/>
                <a:gd name="connsiteY0" fmla="*/ 12973 h 12973"/>
                <a:gd name="connsiteX1" fmla="*/ 1164 w 14401"/>
                <a:gd name="connsiteY1" fmla="*/ 4569 h 12973"/>
                <a:gd name="connsiteX2" fmla="*/ 0 w 14401"/>
                <a:gd name="connsiteY2" fmla="*/ 0 h 12973"/>
                <a:gd name="connsiteX0" fmla="*/ 14401 w 14401"/>
                <a:gd name="connsiteY0" fmla="*/ 12973 h 12973"/>
                <a:gd name="connsiteX1" fmla="*/ 1164 w 14401"/>
                <a:gd name="connsiteY1" fmla="*/ 4569 h 12973"/>
                <a:gd name="connsiteX2" fmla="*/ 0 w 14401"/>
                <a:gd name="connsiteY2" fmla="*/ 0 h 12973"/>
                <a:gd name="connsiteX0" fmla="*/ 15307 w 15307"/>
                <a:gd name="connsiteY0" fmla="*/ 12973 h 12973"/>
                <a:gd name="connsiteX1" fmla="*/ 2070 w 15307"/>
                <a:gd name="connsiteY1" fmla="*/ 4569 h 12973"/>
                <a:gd name="connsiteX2" fmla="*/ 906 w 15307"/>
                <a:gd name="connsiteY2" fmla="*/ 0 h 12973"/>
                <a:gd name="connsiteX0" fmla="*/ 15682 w 15682"/>
                <a:gd name="connsiteY0" fmla="*/ 12973 h 20531"/>
                <a:gd name="connsiteX1" fmla="*/ 1908 w 15682"/>
                <a:gd name="connsiteY1" fmla="*/ 18749 h 20531"/>
                <a:gd name="connsiteX2" fmla="*/ 1281 w 15682"/>
                <a:gd name="connsiteY2" fmla="*/ 0 h 20531"/>
                <a:gd name="connsiteX0" fmla="*/ 14401 w 14401"/>
                <a:gd name="connsiteY0" fmla="*/ 12973 h 20531"/>
                <a:gd name="connsiteX1" fmla="*/ 627 w 14401"/>
                <a:gd name="connsiteY1" fmla="*/ 18749 h 20531"/>
                <a:gd name="connsiteX2" fmla="*/ 0 w 14401"/>
                <a:gd name="connsiteY2" fmla="*/ 0 h 20531"/>
                <a:gd name="connsiteX0" fmla="*/ 14401 w 14401"/>
                <a:gd name="connsiteY0" fmla="*/ 12973 h 20619"/>
                <a:gd name="connsiteX1" fmla="*/ 388 w 14401"/>
                <a:gd name="connsiteY1" fmla="*/ 18846 h 20619"/>
                <a:gd name="connsiteX2" fmla="*/ 0 w 14401"/>
                <a:gd name="connsiteY2" fmla="*/ 0 h 20619"/>
                <a:gd name="connsiteX0" fmla="*/ 14401 w 14401"/>
                <a:gd name="connsiteY0" fmla="*/ 12973 h 18900"/>
                <a:gd name="connsiteX1" fmla="*/ 388 w 14401"/>
                <a:gd name="connsiteY1" fmla="*/ 18846 h 18900"/>
                <a:gd name="connsiteX2" fmla="*/ 0 w 14401"/>
                <a:gd name="connsiteY2" fmla="*/ 0 h 18900"/>
                <a:gd name="connsiteX0" fmla="*/ 14401 w 14401"/>
                <a:gd name="connsiteY0" fmla="*/ 12973 h 18931"/>
                <a:gd name="connsiteX1" fmla="*/ 388 w 14401"/>
                <a:gd name="connsiteY1" fmla="*/ 18846 h 18931"/>
                <a:gd name="connsiteX2" fmla="*/ 0 w 14401"/>
                <a:gd name="connsiteY2" fmla="*/ 0 h 18931"/>
                <a:gd name="connsiteX0" fmla="*/ 13328 w 13328"/>
                <a:gd name="connsiteY0" fmla="*/ 20160 h 20452"/>
                <a:gd name="connsiteX1" fmla="*/ 388 w 13328"/>
                <a:gd name="connsiteY1" fmla="*/ 18846 h 20452"/>
                <a:gd name="connsiteX2" fmla="*/ 0 w 13328"/>
                <a:gd name="connsiteY2" fmla="*/ 0 h 20452"/>
                <a:gd name="connsiteX0" fmla="*/ 13328 w 13328"/>
                <a:gd name="connsiteY0" fmla="*/ 20160 h 20160"/>
                <a:gd name="connsiteX1" fmla="*/ 388 w 13328"/>
                <a:gd name="connsiteY1" fmla="*/ 18846 h 20160"/>
                <a:gd name="connsiteX2" fmla="*/ 0 w 13328"/>
                <a:gd name="connsiteY2" fmla="*/ 0 h 20160"/>
                <a:gd name="connsiteX0" fmla="*/ 13328 w 13328"/>
                <a:gd name="connsiteY0" fmla="*/ 20160 h 20160"/>
                <a:gd name="connsiteX1" fmla="*/ 328 w 13328"/>
                <a:gd name="connsiteY1" fmla="*/ 19429 h 20160"/>
                <a:gd name="connsiteX2" fmla="*/ 0 w 13328"/>
                <a:gd name="connsiteY2" fmla="*/ 0 h 20160"/>
                <a:gd name="connsiteX0" fmla="*/ 13328 w 13328"/>
                <a:gd name="connsiteY0" fmla="*/ 20160 h 20160"/>
                <a:gd name="connsiteX1" fmla="*/ 328 w 13328"/>
                <a:gd name="connsiteY1" fmla="*/ 19429 h 20160"/>
                <a:gd name="connsiteX2" fmla="*/ 0 w 13328"/>
                <a:gd name="connsiteY2" fmla="*/ 0 h 20160"/>
                <a:gd name="connsiteX0" fmla="*/ 13388 w 13388"/>
                <a:gd name="connsiteY0" fmla="*/ 19869 h 19869"/>
                <a:gd name="connsiteX1" fmla="*/ 388 w 13388"/>
                <a:gd name="connsiteY1" fmla="*/ 19138 h 19869"/>
                <a:gd name="connsiteX2" fmla="*/ 0 w 13388"/>
                <a:gd name="connsiteY2" fmla="*/ 0 h 19869"/>
                <a:gd name="connsiteX0" fmla="*/ 13388 w 13388"/>
                <a:gd name="connsiteY0" fmla="*/ 19869 h 19869"/>
                <a:gd name="connsiteX1" fmla="*/ 388 w 13388"/>
                <a:gd name="connsiteY1" fmla="*/ 19138 h 19869"/>
                <a:gd name="connsiteX2" fmla="*/ 0 w 13388"/>
                <a:gd name="connsiteY2" fmla="*/ 0 h 19869"/>
                <a:gd name="connsiteX0" fmla="*/ 13388 w 13388"/>
                <a:gd name="connsiteY0" fmla="*/ 19869 h 19869"/>
                <a:gd name="connsiteX1" fmla="*/ 0 w 13388"/>
                <a:gd name="connsiteY1" fmla="*/ 0 h 19869"/>
                <a:gd name="connsiteX0" fmla="*/ 1224 w 1224"/>
                <a:gd name="connsiteY0" fmla="*/ 0 h 42"/>
                <a:gd name="connsiteX1" fmla="*/ 0 w 1224"/>
                <a:gd name="connsiteY1" fmla="*/ 42 h 42"/>
                <a:gd name="connsiteX0" fmla="*/ 10000 w 10000"/>
                <a:gd name="connsiteY0" fmla="*/ 72076 h 82076"/>
                <a:gd name="connsiteX1" fmla="*/ 0 w 10000"/>
                <a:gd name="connsiteY1" fmla="*/ 82076 h 82076"/>
                <a:gd name="connsiteX0" fmla="*/ 10000 w 10000"/>
                <a:gd name="connsiteY0" fmla="*/ 53045 h 77551"/>
                <a:gd name="connsiteX1" fmla="*/ 0 w 10000"/>
                <a:gd name="connsiteY1" fmla="*/ 63045 h 77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000" h="77551">
                  <a:moveTo>
                    <a:pt x="10000" y="53045"/>
                  </a:moveTo>
                  <a:cubicBezTo>
                    <a:pt x="4855" y="157558"/>
                    <a:pt x="5145" y="-117350"/>
                    <a:pt x="0" y="63045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112123" y="1914458"/>
            <a:ext cx="3531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many-hit non-wonder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97387" y="4463143"/>
            <a:ext cx="55386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GB" dirty="0" smtClean="0"/>
              <a:t>large number of citations</a:t>
            </a:r>
          </a:p>
          <a:p>
            <a:pPr marL="457200" indent="-457200">
              <a:buFontTx/>
              <a:buChar char="-"/>
            </a:pPr>
            <a:r>
              <a:rPr lang="en-GB" dirty="0" smtClean="0"/>
              <a:t>small number of citations/paper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139209" y="1316683"/>
            <a:ext cx="6317503" cy="2262351"/>
            <a:chOff x="531813" y="3213337"/>
            <a:chExt cx="6915150" cy="1209675"/>
          </a:xfrm>
        </p:grpSpPr>
        <p:sp>
          <p:nvSpPr>
            <p:cNvPr id="15" name="Line 4"/>
            <p:cNvSpPr>
              <a:spLocks noChangeShapeType="1"/>
            </p:cNvSpPr>
            <p:nvPr/>
          </p:nvSpPr>
          <p:spPr bwMode="auto">
            <a:xfrm>
              <a:off x="531813" y="3213337"/>
              <a:ext cx="0" cy="12096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>
              <a:off x="531813" y="4423012"/>
              <a:ext cx="69151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583370" y="2606849"/>
            <a:ext cx="15664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1,000 papers</a:t>
            </a:r>
            <a:endParaRPr lang="en-GB" sz="2000" dirty="0"/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7380571" y="3082731"/>
            <a:ext cx="0" cy="44642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3555924" y="3644772"/>
            <a:ext cx="4009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papers ordered by citation number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93090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6571" y="283029"/>
            <a:ext cx="3494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couple of scenarios.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341196" y="2273452"/>
            <a:ext cx="23136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number of citations</a:t>
            </a:r>
            <a:endParaRPr lang="en-GB" sz="2000" dirty="0"/>
          </a:p>
        </p:txBody>
      </p:sp>
      <p:sp>
        <p:nvSpPr>
          <p:cNvPr id="19" name="Freeform 3"/>
          <p:cNvSpPr>
            <a:spLocks/>
          </p:cNvSpPr>
          <p:nvPr/>
        </p:nvSpPr>
        <p:spPr bwMode="auto">
          <a:xfrm>
            <a:off x="1153603" y="1402972"/>
            <a:ext cx="6226967" cy="2151425"/>
          </a:xfrm>
          <a:custGeom>
            <a:avLst/>
            <a:gdLst>
              <a:gd name="T0" fmla="*/ 2294 w 2294"/>
              <a:gd name="T1" fmla="*/ 706 h 706"/>
              <a:gd name="T2" fmla="*/ 1150 w 2294"/>
              <a:gd name="T3" fmla="*/ 0 h 706"/>
              <a:gd name="T4" fmla="*/ 0 w 2294"/>
              <a:gd name="T5" fmla="*/ 706 h 706"/>
              <a:gd name="connsiteX0" fmla="*/ 5013 w 5013"/>
              <a:gd name="connsiteY0" fmla="*/ 0 h 10000"/>
              <a:gd name="connsiteX1" fmla="*/ 0 w 5013"/>
              <a:gd name="connsiteY1" fmla="*/ 10000 h 10000"/>
              <a:gd name="connsiteX0" fmla="*/ 14341 w 14341"/>
              <a:gd name="connsiteY0" fmla="*/ 10513 h 10513"/>
              <a:gd name="connsiteX1" fmla="*/ 0 w 14341"/>
              <a:gd name="connsiteY1" fmla="*/ 0 h 10513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441 w 14441"/>
              <a:gd name="connsiteY0" fmla="*/ 13038 h 13038"/>
              <a:gd name="connsiteX1" fmla="*/ 0 w 14441"/>
              <a:gd name="connsiteY1" fmla="*/ 0 h 13038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5307 w 15307"/>
              <a:gd name="connsiteY0" fmla="*/ 12973 h 12973"/>
              <a:gd name="connsiteX1" fmla="*/ 2070 w 15307"/>
              <a:gd name="connsiteY1" fmla="*/ 4569 h 12973"/>
              <a:gd name="connsiteX2" fmla="*/ 906 w 15307"/>
              <a:gd name="connsiteY2" fmla="*/ 0 h 12973"/>
              <a:gd name="connsiteX0" fmla="*/ 15682 w 15682"/>
              <a:gd name="connsiteY0" fmla="*/ 12973 h 20531"/>
              <a:gd name="connsiteX1" fmla="*/ 1908 w 15682"/>
              <a:gd name="connsiteY1" fmla="*/ 18749 h 20531"/>
              <a:gd name="connsiteX2" fmla="*/ 1281 w 15682"/>
              <a:gd name="connsiteY2" fmla="*/ 0 h 20531"/>
              <a:gd name="connsiteX0" fmla="*/ 14401 w 14401"/>
              <a:gd name="connsiteY0" fmla="*/ 12973 h 20531"/>
              <a:gd name="connsiteX1" fmla="*/ 627 w 14401"/>
              <a:gd name="connsiteY1" fmla="*/ 18749 h 20531"/>
              <a:gd name="connsiteX2" fmla="*/ 0 w 14401"/>
              <a:gd name="connsiteY2" fmla="*/ 0 h 20531"/>
              <a:gd name="connsiteX0" fmla="*/ 14401 w 14401"/>
              <a:gd name="connsiteY0" fmla="*/ 12973 h 20619"/>
              <a:gd name="connsiteX1" fmla="*/ 388 w 14401"/>
              <a:gd name="connsiteY1" fmla="*/ 18846 h 20619"/>
              <a:gd name="connsiteX2" fmla="*/ 0 w 14401"/>
              <a:gd name="connsiteY2" fmla="*/ 0 h 20619"/>
              <a:gd name="connsiteX0" fmla="*/ 14401 w 14401"/>
              <a:gd name="connsiteY0" fmla="*/ 12973 h 18900"/>
              <a:gd name="connsiteX1" fmla="*/ 388 w 14401"/>
              <a:gd name="connsiteY1" fmla="*/ 18846 h 18900"/>
              <a:gd name="connsiteX2" fmla="*/ 0 w 14401"/>
              <a:gd name="connsiteY2" fmla="*/ 0 h 18900"/>
              <a:gd name="connsiteX0" fmla="*/ 14401 w 14401"/>
              <a:gd name="connsiteY0" fmla="*/ 12973 h 18931"/>
              <a:gd name="connsiteX1" fmla="*/ 388 w 14401"/>
              <a:gd name="connsiteY1" fmla="*/ 18846 h 18931"/>
              <a:gd name="connsiteX2" fmla="*/ 0 w 14401"/>
              <a:gd name="connsiteY2" fmla="*/ 0 h 18931"/>
              <a:gd name="connsiteX0" fmla="*/ 13328 w 13328"/>
              <a:gd name="connsiteY0" fmla="*/ 20160 h 20452"/>
              <a:gd name="connsiteX1" fmla="*/ 388 w 13328"/>
              <a:gd name="connsiteY1" fmla="*/ 18846 h 20452"/>
              <a:gd name="connsiteX2" fmla="*/ 0 w 13328"/>
              <a:gd name="connsiteY2" fmla="*/ 0 h 20452"/>
              <a:gd name="connsiteX0" fmla="*/ 13328 w 13328"/>
              <a:gd name="connsiteY0" fmla="*/ 20160 h 20160"/>
              <a:gd name="connsiteX1" fmla="*/ 388 w 13328"/>
              <a:gd name="connsiteY1" fmla="*/ 18846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  <a:gd name="connsiteX0" fmla="*/ 13000 w 13000"/>
              <a:gd name="connsiteY0" fmla="*/ 731 h 731"/>
              <a:gd name="connsiteX1" fmla="*/ 0 w 13000"/>
              <a:gd name="connsiteY1" fmla="*/ 0 h 731"/>
              <a:gd name="connsiteX0" fmla="*/ 10275 w 10275"/>
              <a:gd name="connsiteY0" fmla="*/ 8691 h 8691"/>
              <a:gd name="connsiteX1" fmla="*/ 0 w 10275"/>
              <a:gd name="connsiteY1" fmla="*/ 0 h 8691"/>
              <a:gd name="connsiteX0" fmla="*/ 25401 w 25401"/>
              <a:gd name="connsiteY0" fmla="*/ 6987 h 6987"/>
              <a:gd name="connsiteX1" fmla="*/ 0 w 25401"/>
              <a:gd name="connsiteY1" fmla="*/ 0 h 6987"/>
              <a:gd name="connsiteX0" fmla="*/ 10000 w 10000"/>
              <a:gd name="connsiteY0" fmla="*/ 391698 h 391698"/>
              <a:gd name="connsiteX1" fmla="*/ 0 w 10000"/>
              <a:gd name="connsiteY1" fmla="*/ 0 h 391698"/>
              <a:gd name="connsiteX0" fmla="*/ 10000 w 10000"/>
              <a:gd name="connsiteY0" fmla="*/ 391698 h 391698"/>
              <a:gd name="connsiteX1" fmla="*/ 0 w 10000"/>
              <a:gd name="connsiteY1" fmla="*/ 0 h 391698"/>
              <a:gd name="connsiteX0" fmla="*/ 10000 w 10000"/>
              <a:gd name="connsiteY0" fmla="*/ 391698 h 391698"/>
              <a:gd name="connsiteX1" fmla="*/ 0 w 10000"/>
              <a:gd name="connsiteY1" fmla="*/ 0 h 391698"/>
              <a:gd name="connsiteX0" fmla="*/ 10053 w 10053"/>
              <a:gd name="connsiteY0" fmla="*/ 426202 h 426202"/>
              <a:gd name="connsiteX1" fmla="*/ 0 w 10053"/>
              <a:gd name="connsiteY1" fmla="*/ 0 h 426202"/>
              <a:gd name="connsiteX0" fmla="*/ 10053 w 10053"/>
              <a:gd name="connsiteY0" fmla="*/ 426202 h 426202"/>
              <a:gd name="connsiteX1" fmla="*/ 0 w 10053"/>
              <a:gd name="connsiteY1" fmla="*/ 0 h 426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53" h="426202">
                <a:moveTo>
                  <a:pt x="10053" y="426202"/>
                </a:moveTo>
                <a:cubicBezTo>
                  <a:pt x="3217" y="415642"/>
                  <a:pt x="668" y="387887"/>
                  <a:pt x="0" y="0"/>
                </a:cubicBezTo>
              </a:path>
            </a:pathLst>
          </a:custGeom>
          <a:noFill/>
          <a:ln w="19050" cmpd="sng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3112123" y="1914458"/>
            <a:ext cx="44566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normal, productive scientist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97387" y="4463143"/>
            <a:ext cx="72970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GB" dirty="0" smtClean="0"/>
              <a:t>reasonably large number of citations</a:t>
            </a:r>
          </a:p>
          <a:p>
            <a:pPr marL="457200" indent="-457200">
              <a:buFontTx/>
              <a:buChar char="-"/>
            </a:pPr>
            <a:r>
              <a:rPr lang="en-GB" dirty="0" smtClean="0"/>
              <a:t>reasonably small number of citations/paper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139209" y="1316683"/>
            <a:ext cx="6317503" cy="2262351"/>
            <a:chOff x="531813" y="3213337"/>
            <a:chExt cx="6915150" cy="1209675"/>
          </a:xfrm>
        </p:grpSpPr>
        <p:sp>
          <p:nvSpPr>
            <p:cNvPr id="15" name="Line 4"/>
            <p:cNvSpPr>
              <a:spLocks noChangeShapeType="1"/>
            </p:cNvSpPr>
            <p:nvPr/>
          </p:nvSpPr>
          <p:spPr bwMode="auto">
            <a:xfrm>
              <a:off x="531813" y="3213337"/>
              <a:ext cx="0" cy="12096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>
              <a:off x="531813" y="4423012"/>
              <a:ext cx="69151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555924" y="3644772"/>
            <a:ext cx="4009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papers ordered by citation number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61220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6571" y="283029"/>
            <a:ext cx="3494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couple of scenarios.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555924" y="3644772"/>
            <a:ext cx="4009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papers ordered by citation number</a:t>
            </a:r>
            <a:endParaRPr lang="en-GB" sz="2000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341196" y="2273452"/>
            <a:ext cx="23136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number of citations</a:t>
            </a:r>
            <a:endParaRPr lang="en-GB" sz="2000" dirty="0"/>
          </a:p>
        </p:txBody>
      </p:sp>
      <p:sp>
        <p:nvSpPr>
          <p:cNvPr id="19" name="Freeform 3"/>
          <p:cNvSpPr>
            <a:spLocks/>
          </p:cNvSpPr>
          <p:nvPr/>
        </p:nvSpPr>
        <p:spPr bwMode="auto">
          <a:xfrm>
            <a:off x="1153603" y="1402972"/>
            <a:ext cx="6226967" cy="2151425"/>
          </a:xfrm>
          <a:custGeom>
            <a:avLst/>
            <a:gdLst>
              <a:gd name="T0" fmla="*/ 2294 w 2294"/>
              <a:gd name="T1" fmla="*/ 706 h 706"/>
              <a:gd name="T2" fmla="*/ 1150 w 2294"/>
              <a:gd name="T3" fmla="*/ 0 h 706"/>
              <a:gd name="T4" fmla="*/ 0 w 2294"/>
              <a:gd name="T5" fmla="*/ 706 h 706"/>
              <a:gd name="connsiteX0" fmla="*/ 5013 w 5013"/>
              <a:gd name="connsiteY0" fmla="*/ 0 h 10000"/>
              <a:gd name="connsiteX1" fmla="*/ 0 w 5013"/>
              <a:gd name="connsiteY1" fmla="*/ 10000 h 10000"/>
              <a:gd name="connsiteX0" fmla="*/ 14341 w 14341"/>
              <a:gd name="connsiteY0" fmla="*/ 10513 h 10513"/>
              <a:gd name="connsiteX1" fmla="*/ 0 w 14341"/>
              <a:gd name="connsiteY1" fmla="*/ 0 h 10513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441 w 14441"/>
              <a:gd name="connsiteY0" fmla="*/ 13038 h 13038"/>
              <a:gd name="connsiteX1" fmla="*/ 0 w 14441"/>
              <a:gd name="connsiteY1" fmla="*/ 0 h 13038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5307 w 15307"/>
              <a:gd name="connsiteY0" fmla="*/ 12973 h 12973"/>
              <a:gd name="connsiteX1" fmla="*/ 2070 w 15307"/>
              <a:gd name="connsiteY1" fmla="*/ 4569 h 12973"/>
              <a:gd name="connsiteX2" fmla="*/ 906 w 15307"/>
              <a:gd name="connsiteY2" fmla="*/ 0 h 12973"/>
              <a:gd name="connsiteX0" fmla="*/ 15682 w 15682"/>
              <a:gd name="connsiteY0" fmla="*/ 12973 h 20531"/>
              <a:gd name="connsiteX1" fmla="*/ 1908 w 15682"/>
              <a:gd name="connsiteY1" fmla="*/ 18749 h 20531"/>
              <a:gd name="connsiteX2" fmla="*/ 1281 w 15682"/>
              <a:gd name="connsiteY2" fmla="*/ 0 h 20531"/>
              <a:gd name="connsiteX0" fmla="*/ 14401 w 14401"/>
              <a:gd name="connsiteY0" fmla="*/ 12973 h 20531"/>
              <a:gd name="connsiteX1" fmla="*/ 627 w 14401"/>
              <a:gd name="connsiteY1" fmla="*/ 18749 h 20531"/>
              <a:gd name="connsiteX2" fmla="*/ 0 w 14401"/>
              <a:gd name="connsiteY2" fmla="*/ 0 h 20531"/>
              <a:gd name="connsiteX0" fmla="*/ 14401 w 14401"/>
              <a:gd name="connsiteY0" fmla="*/ 12973 h 20619"/>
              <a:gd name="connsiteX1" fmla="*/ 388 w 14401"/>
              <a:gd name="connsiteY1" fmla="*/ 18846 h 20619"/>
              <a:gd name="connsiteX2" fmla="*/ 0 w 14401"/>
              <a:gd name="connsiteY2" fmla="*/ 0 h 20619"/>
              <a:gd name="connsiteX0" fmla="*/ 14401 w 14401"/>
              <a:gd name="connsiteY0" fmla="*/ 12973 h 18900"/>
              <a:gd name="connsiteX1" fmla="*/ 388 w 14401"/>
              <a:gd name="connsiteY1" fmla="*/ 18846 h 18900"/>
              <a:gd name="connsiteX2" fmla="*/ 0 w 14401"/>
              <a:gd name="connsiteY2" fmla="*/ 0 h 18900"/>
              <a:gd name="connsiteX0" fmla="*/ 14401 w 14401"/>
              <a:gd name="connsiteY0" fmla="*/ 12973 h 18931"/>
              <a:gd name="connsiteX1" fmla="*/ 388 w 14401"/>
              <a:gd name="connsiteY1" fmla="*/ 18846 h 18931"/>
              <a:gd name="connsiteX2" fmla="*/ 0 w 14401"/>
              <a:gd name="connsiteY2" fmla="*/ 0 h 18931"/>
              <a:gd name="connsiteX0" fmla="*/ 13328 w 13328"/>
              <a:gd name="connsiteY0" fmla="*/ 20160 h 20452"/>
              <a:gd name="connsiteX1" fmla="*/ 388 w 13328"/>
              <a:gd name="connsiteY1" fmla="*/ 18846 h 20452"/>
              <a:gd name="connsiteX2" fmla="*/ 0 w 13328"/>
              <a:gd name="connsiteY2" fmla="*/ 0 h 20452"/>
              <a:gd name="connsiteX0" fmla="*/ 13328 w 13328"/>
              <a:gd name="connsiteY0" fmla="*/ 20160 h 20160"/>
              <a:gd name="connsiteX1" fmla="*/ 388 w 13328"/>
              <a:gd name="connsiteY1" fmla="*/ 18846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  <a:gd name="connsiteX0" fmla="*/ 13000 w 13000"/>
              <a:gd name="connsiteY0" fmla="*/ 731 h 731"/>
              <a:gd name="connsiteX1" fmla="*/ 0 w 13000"/>
              <a:gd name="connsiteY1" fmla="*/ 0 h 731"/>
              <a:gd name="connsiteX0" fmla="*/ 10275 w 10275"/>
              <a:gd name="connsiteY0" fmla="*/ 8691 h 8691"/>
              <a:gd name="connsiteX1" fmla="*/ 0 w 10275"/>
              <a:gd name="connsiteY1" fmla="*/ 0 h 8691"/>
              <a:gd name="connsiteX0" fmla="*/ 25401 w 25401"/>
              <a:gd name="connsiteY0" fmla="*/ 6987 h 6987"/>
              <a:gd name="connsiteX1" fmla="*/ 0 w 25401"/>
              <a:gd name="connsiteY1" fmla="*/ 0 h 6987"/>
              <a:gd name="connsiteX0" fmla="*/ 10000 w 10000"/>
              <a:gd name="connsiteY0" fmla="*/ 391698 h 391698"/>
              <a:gd name="connsiteX1" fmla="*/ 0 w 10000"/>
              <a:gd name="connsiteY1" fmla="*/ 0 h 391698"/>
              <a:gd name="connsiteX0" fmla="*/ 10000 w 10000"/>
              <a:gd name="connsiteY0" fmla="*/ 391698 h 391698"/>
              <a:gd name="connsiteX1" fmla="*/ 0 w 10000"/>
              <a:gd name="connsiteY1" fmla="*/ 0 h 391698"/>
              <a:gd name="connsiteX0" fmla="*/ 10000 w 10000"/>
              <a:gd name="connsiteY0" fmla="*/ 391698 h 391698"/>
              <a:gd name="connsiteX1" fmla="*/ 0 w 10000"/>
              <a:gd name="connsiteY1" fmla="*/ 0 h 391698"/>
              <a:gd name="connsiteX0" fmla="*/ 10053 w 10053"/>
              <a:gd name="connsiteY0" fmla="*/ 426202 h 426202"/>
              <a:gd name="connsiteX1" fmla="*/ 0 w 10053"/>
              <a:gd name="connsiteY1" fmla="*/ 0 h 426202"/>
              <a:gd name="connsiteX0" fmla="*/ 10053 w 10053"/>
              <a:gd name="connsiteY0" fmla="*/ 426202 h 426202"/>
              <a:gd name="connsiteX1" fmla="*/ 0 w 10053"/>
              <a:gd name="connsiteY1" fmla="*/ 0 h 426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53" h="426202">
                <a:moveTo>
                  <a:pt x="10053" y="426202"/>
                </a:moveTo>
                <a:cubicBezTo>
                  <a:pt x="3217" y="415642"/>
                  <a:pt x="668" y="387887"/>
                  <a:pt x="0" y="0"/>
                </a:cubicBezTo>
              </a:path>
            </a:pathLst>
          </a:custGeom>
          <a:noFill/>
          <a:ln w="19050" cmpd="sng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3" name="Group 12"/>
          <p:cNvGrpSpPr/>
          <p:nvPr/>
        </p:nvGrpSpPr>
        <p:grpSpPr>
          <a:xfrm>
            <a:off x="1139209" y="1316683"/>
            <a:ext cx="6317503" cy="2262351"/>
            <a:chOff x="531813" y="3213337"/>
            <a:chExt cx="6915150" cy="1209675"/>
          </a:xfrm>
        </p:grpSpPr>
        <p:sp>
          <p:nvSpPr>
            <p:cNvPr id="15" name="Line 4"/>
            <p:cNvSpPr>
              <a:spLocks noChangeShapeType="1"/>
            </p:cNvSpPr>
            <p:nvPr/>
          </p:nvSpPr>
          <p:spPr bwMode="auto">
            <a:xfrm>
              <a:off x="531813" y="3213337"/>
              <a:ext cx="0" cy="12096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>
              <a:off x="531813" y="4423012"/>
              <a:ext cx="69151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3" name="Straight Connector 2"/>
          <p:cNvCxnSpPr>
            <a:stCxn id="17" idx="0"/>
          </p:cNvCxnSpPr>
          <p:nvPr/>
        </p:nvCxnSpPr>
        <p:spPr bwMode="auto">
          <a:xfrm flipV="1">
            <a:off x="1139209" y="1513114"/>
            <a:ext cx="2148277" cy="206592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1970314" y="2786743"/>
            <a:ext cx="10886" cy="7676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568609" y="3644772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0000FF"/>
                </a:solidFill>
              </a:rPr>
              <a:t>h-index</a:t>
            </a:r>
            <a:endParaRPr lang="en-GB" sz="2000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68609" y="4430917"/>
            <a:ext cx="596617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err="1">
                <a:solidFill>
                  <a:srgbClr val="0000FF"/>
                </a:solidFill>
              </a:rPr>
              <a:t>Jorg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Hirsch (</a:t>
            </a:r>
            <a:r>
              <a:rPr lang="en-US" sz="2000" dirty="0">
                <a:solidFill>
                  <a:srgbClr val="0000FF"/>
                </a:solidFill>
              </a:rPr>
              <a:t>PNAS 102: 16569-16572 2005</a:t>
            </a:r>
            <a:r>
              <a:rPr lang="en-US" sz="2000" dirty="0" smtClean="0">
                <a:solidFill>
                  <a:srgbClr val="0000FF"/>
                </a:solidFill>
              </a:rPr>
              <a:t>)</a:t>
            </a:r>
          </a:p>
          <a:p>
            <a:pPr lvl="0"/>
            <a:endParaRPr lang="en-US" sz="2000" dirty="0">
              <a:solidFill>
                <a:srgbClr val="0000FF"/>
              </a:solidFill>
            </a:endParaRPr>
          </a:p>
          <a:p>
            <a:pPr lvl="0"/>
            <a:r>
              <a:rPr lang="en-US" sz="2000" dirty="0" smtClean="0">
                <a:solidFill>
                  <a:srgbClr val="0000FF"/>
                </a:solidFill>
              </a:rPr>
              <a:t>number of papers, h, with at least h citations</a:t>
            </a:r>
          </a:p>
          <a:p>
            <a:pPr lvl="0"/>
            <a:r>
              <a:rPr lang="en-US" sz="2000" dirty="0" smtClean="0">
                <a:solidFill>
                  <a:srgbClr val="0000FF"/>
                </a:solidFill>
              </a:rPr>
              <a:t>(maximized over h)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7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6571" y="283029"/>
            <a:ext cx="3494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couple of scenarios.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555924" y="3644772"/>
            <a:ext cx="4009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papers ordered by citation number</a:t>
            </a:r>
            <a:endParaRPr lang="en-GB" sz="2000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341196" y="2273452"/>
            <a:ext cx="23136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number of citations</a:t>
            </a:r>
            <a:endParaRPr lang="en-GB" sz="2000" dirty="0"/>
          </a:p>
        </p:txBody>
      </p:sp>
      <p:sp>
        <p:nvSpPr>
          <p:cNvPr id="19" name="Freeform 3"/>
          <p:cNvSpPr>
            <a:spLocks/>
          </p:cNvSpPr>
          <p:nvPr/>
        </p:nvSpPr>
        <p:spPr bwMode="auto">
          <a:xfrm>
            <a:off x="1153603" y="1402972"/>
            <a:ext cx="6226967" cy="2151425"/>
          </a:xfrm>
          <a:custGeom>
            <a:avLst/>
            <a:gdLst>
              <a:gd name="T0" fmla="*/ 2294 w 2294"/>
              <a:gd name="T1" fmla="*/ 706 h 706"/>
              <a:gd name="T2" fmla="*/ 1150 w 2294"/>
              <a:gd name="T3" fmla="*/ 0 h 706"/>
              <a:gd name="T4" fmla="*/ 0 w 2294"/>
              <a:gd name="T5" fmla="*/ 706 h 706"/>
              <a:gd name="connsiteX0" fmla="*/ 5013 w 5013"/>
              <a:gd name="connsiteY0" fmla="*/ 0 h 10000"/>
              <a:gd name="connsiteX1" fmla="*/ 0 w 5013"/>
              <a:gd name="connsiteY1" fmla="*/ 10000 h 10000"/>
              <a:gd name="connsiteX0" fmla="*/ 14341 w 14341"/>
              <a:gd name="connsiteY0" fmla="*/ 10513 h 10513"/>
              <a:gd name="connsiteX1" fmla="*/ 0 w 14341"/>
              <a:gd name="connsiteY1" fmla="*/ 0 h 10513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441 w 14441"/>
              <a:gd name="connsiteY0" fmla="*/ 13038 h 13038"/>
              <a:gd name="connsiteX1" fmla="*/ 0 w 14441"/>
              <a:gd name="connsiteY1" fmla="*/ 0 h 13038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5307 w 15307"/>
              <a:gd name="connsiteY0" fmla="*/ 12973 h 12973"/>
              <a:gd name="connsiteX1" fmla="*/ 2070 w 15307"/>
              <a:gd name="connsiteY1" fmla="*/ 4569 h 12973"/>
              <a:gd name="connsiteX2" fmla="*/ 906 w 15307"/>
              <a:gd name="connsiteY2" fmla="*/ 0 h 12973"/>
              <a:gd name="connsiteX0" fmla="*/ 15682 w 15682"/>
              <a:gd name="connsiteY0" fmla="*/ 12973 h 20531"/>
              <a:gd name="connsiteX1" fmla="*/ 1908 w 15682"/>
              <a:gd name="connsiteY1" fmla="*/ 18749 h 20531"/>
              <a:gd name="connsiteX2" fmla="*/ 1281 w 15682"/>
              <a:gd name="connsiteY2" fmla="*/ 0 h 20531"/>
              <a:gd name="connsiteX0" fmla="*/ 14401 w 14401"/>
              <a:gd name="connsiteY0" fmla="*/ 12973 h 20531"/>
              <a:gd name="connsiteX1" fmla="*/ 627 w 14401"/>
              <a:gd name="connsiteY1" fmla="*/ 18749 h 20531"/>
              <a:gd name="connsiteX2" fmla="*/ 0 w 14401"/>
              <a:gd name="connsiteY2" fmla="*/ 0 h 20531"/>
              <a:gd name="connsiteX0" fmla="*/ 14401 w 14401"/>
              <a:gd name="connsiteY0" fmla="*/ 12973 h 20619"/>
              <a:gd name="connsiteX1" fmla="*/ 388 w 14401"/>
              <a:gd name="connsiteY1" fmla="*/ 18846 h 20619"/>
              <a:gd name="connsiteX2" fmla="*/ 0 w 14401"/>
              <a:gd name="connsiteY2" fmla="*/ 0 h 20619"/>
              <a:gd name="connsiteX0" fmla="*/ 14401 w 14401"/>
              <a:gd name="connsiteY0" fmla="*/ 12973 h 18900"/>
              <a:gd name="connsiteX1" fmla="*/ 388 w 14401"/>
              <a:gd name="connsiteY1" fmla="*/ 18846 h 18900"/>
              <a:gd name="connsiteX2" fmla="*/ 0 w 14401"/>
              <a:gd name="connsiteY2" fmla="*/ 0 h 18900"/>
              <a:gd name="connsiteX0" fmla="*/ 14401 w 14401"/>
              <a:gd name="connsiteY0" fmla="*/ 12973 h 18931"/>
              <a:gd name="connsiteX1" fmla="*/ 388 w 14401"/>
              <a:gd name="connsiteY1" fmla="*/ 18846 h 18931"/>
              <a:gd name="connsiteX2" fmla="*/ 0 w 14401"/>
              <a:gd name="connsiteY2" fmla="*/ 0 h 18931"/>
              <a:gd name="connsiteX0" fmla="*/ 13328 w 13328"/>
              <a:gd name="connsiteY0" fmla="*/ 20160 h 20452"/>
              <a:gd name="connsiteX1" fmla="*/ 388 w 13328"/>
              <a:gd name="connsiteY1" fmla="*/ 18846 h 20452"/>
              <a:gd name="connsiteX2" fmla="*/ 0 w 13328"/>
              <a:gd name="connsiteY2" fmla="*/ 0 h 20452"/>
              <a:gd name="connsiteX0" fmla="*/ 13328 w 13328"/>
              <a:gd name="connsiteY0" fmla="*/ 20160 h 20160"/>
              <a:gd name="connsiteX1" fmla="*/ 388 w 13328"/>
              <a:gd name="connsiteY1" fmla="*/ 18846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  <a:gd name="connsiteX0" fmla="*/ 13000 w 13000"/>
              <a:gd name="connsiteY0" fmla="*/ 731 h 731"/>
              <a:gd name="connsiteX1" fmla="*/ 0 w 13000"/>
              <a:gd name="connsiteY1" fmla="*/ 0 h 731"/>
              <a:gd name="connsiteX0" fmla="*/ 10275 w 10275"/>
              <a:gd name="connsiteY0" fmla="*/ 8691 h 8691"/>
              <a:gd name="connsiteX1" fmla="*/ 0 w 10275"/>
              <a:gd name="connsiteY1" fmla="*/ 0 h 8691"/>
              <a:gd name="connsiteX0" fmla="*/ 25401 w 25401"/>
              <a:gd name="connsiteY0" fmla="*/ 6987 h 6987"/>
              <a:gd name="connsiteX1" fmla="*/ 0 w 25401"/>
              <a:gd name="connsiteY1" fmla="*/ 0 h 6987"/>
              <a:gd name="connsiteX0" fmla="*/ 10000 w 10000"/>
              <a:gd name="connsiteY0" fmla="*/ 391698 h 391698"/>
              <a:gd name="connsiteX1" fmla="*/ 0 w 10000"/>
              <a:gd name="connsiteY1" fmla="*/ 0 h 391698"/>
              <a:gd name="connsiteX0" fmla="*/ 10000 w 10000"/>
              <a:gd name="connsiteY0" fmla="*/ 391698 h 391698"/>
              <a:gd name="connsiteX1" fmla="*/ 0 w 10000"/>
              <a:gd name="connsiteY1" fmla="*/ 0 h 391698"/>
              <a:gd name="connsiteX0" fmla="*/ 10000 w 10000"/>
              <a:gd name="connsiteY0" fmla="*/ 391698 h 391698"/>
              <a:gd name="connsiteX1" fmla="*/ 0 w 10000"/>
              <a:gd name="connsiteY1" fmla="*/ 0 h 391698"/>
              <a:gd name="connsiteX0" fmla="*/ 10053 w 10053"/>
              <a:gd name="connsiteY0" fmla="*/ 426202 h 426202"/>
              <a:gd name="connsiteX1" fmla="*/ 0 w 10053"/>
              <a:gd name="connsiteY1" fmla="*/ 0 h 426202"/>
              <a:gd name="connsiteX0" fmla="*/ 10053 w 10053"/>
              <a:gd name="connsiteY0" fmla="*/ 426202 h 426202"/>
              <a:gd name="connsiteX1" fmla="*/ 0 w 10053"/>
              <a:gd name="connsiteY1" fmla="*/ 0 h 426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53" h="426202">
                <a:moveTo>
                  <a:pt x="10053" y="426202"/>
                </a:moveTo>
                <a:cubicBezTo>
                  <a:pt x="3217" y="415642"/>
                  <a:pt x="668" y="387887"/>
                  <a:pt x="0" y="0"/>
                </a:cubicBezTo>
              </a:path>
            </a:pathLst>
          </a:custGeom>
          <a:noFill/>
          <a:ln w="19050" cmpd="sng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3" name="Group 12"/>
          <p:cNvGrpSpPr/>
          <p:nvPr/>
        </p:nvGrpSpPr>
        <p:grpSpPr>
          <a:xfrm>
            <a:off x="1139209" y="1316683"/>
            <a:ext cx="6317503" cy="2262351"/>
            <a:chOff x="531813" y="3213337"/>
            <a:chExt cx="6915150" cy="1209675"/>
          </a:xfrm>
        </p:grpSpPr>
        <p:sp>
          <p:nvSpPr>
            <p:cNvPr id="15" name="Line 4"/>
            <p:cNvSpPr>
              <a:spLocks noChangeShapeType="1"/>
            </p:cNvSpPr>
            <p:nvPr/>
          </p:nvSpPr>
          <p:spPr bwMode="auto">
            <a:xfrm>
              <a:off x="531813" y="3213337"/>
              <a:ext cx="0" cy="12096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>
              <a:off x="531813" y="4423012"/>
              <a:ext cx="69151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3" name="Straight Connector 2"/>
          <p:cNvCxnSpPr>
            <a:stCxn id="17" idx="0"/>
          </p:cNvCxnSpPr>
          <p:nvPr/>
        </p:nvCxnSpPr>
        <p:spPr bwMode="auto">
          <a:xfrm flipV="1">
            <a:off x="1139209" y="1513114"/>
            <a:ext cx="2148277" cy="206592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112123" y="1914458"/>
            <a:ext cx="445660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normal, productive scientist</a:t>
            </a:r>
          </a:p>
          <a:p>
            <a:r>
              <a:rPr lang="en-GB" dirty="0"/>
              <a:t>h-index </a:t>
            </a:r>
            <a:r>
              <a:rPr lang="en-GB" dirty="0" smtClean="0"/>
              <a:t>is reasonably large</a:t>
            </a:r>
            <a:endParaRPr lang="en-GB" dirty="0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1970314" y="2786743"/>
            <a:ext cx="10886" cy="7676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568609" y="3644772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0000FF"/>
                </a:solidFill>
              </a:rPr>
              <a:t>h-index</a:t>
            </a:r>
            <a:endParaRPr lang="en-GB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23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139209" y="1316683"/>
            <a:ext cx="6317503" cy="2262351"/>
            <a:chOff x="531813" y="3213337"/>
            <a:chExt cx="6915150" cy="1209675"/>
          </a:xfrm>
        </p:grpSpPr>
        <p:sp>
          <p:nvSpPr>
            <p:cNvPr id="15" name="Line 4"/>
            <p:cNvSpPr>
              <a:spLocks noChangeShapeType="1"/>
            </p:cNvSpPr>
            <p:nvPr/>
          </p:nvSpPr>
          <p:spPr bwMode="auto">
            <a:xfrm>
              <a:off x="531813" y="3213337"/>
              <a:ext cx="0" cy="12096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>
              <a:off x="531813" y="4423012"/>
              <a:ext cx="69151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26571" y="283029"/>
            <a:ext cx="3494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couple of scenarios.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341196" y="2273452"/>
            <a:ext cx="23136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number of citations</a:t>
            </a:r>
            <a:endParaRPr lang="en-GB" sz="2000" dirty="0"/>
          </a:p>
        </p:txBody>
      </p:sp>
      <p:sp>
        <p:nvSpPr>
          <p:cNvPr id="19" name="Freeform 3"/>
          <p:cNvSpPr>
            <a:spLocks/>
          </p:cNvSpPr>
          <p:nvPr/>
        </p:nvSpPr>
        <p:spPr bwMode="auto">
          <a:xfrm>
            <a:off x="1180864" y="1316683"/>
            <a:ext cx="2444109" cy="2259483"/>
          </a:xfrm>
          <a:custGeom>
            <a:avLst/>
            <a:gdLst>
              <a:gd name="T0" fmla="*/ 2294 w 2294"/>
              <a:gd name="T1" fmla="*/ 706 h 706"/>
              <a:gd name="T2" fmla="*/ 1150 w 2294"/>
              <a:gd name="T3" fmla="*/ 0 h 706"/>
              <a:gd name="T4" fmla="*/ 0 w 2294"/>
              <a:gd name="T5" fmla="*/ 706 h 706"/>
              <a:gd name="connsiteX0" fmla="*/ 5013 w 5013"/>
              <a:gd name="connsiteY0" fmla="*/ 0 h 10000"/>
              <a:gd name="connsiteX1" fmla="*/ 0 w 5013"/>
              <a:gd name="connsiteY1" fmla="*/ 10000 h 10000"/>
              <a:gd name="connsiteX0" fmla="*/ 14341 w 14341"/>
              <a:gd name="connsiteY0" fmla="*/ 10513 h 10513"/>
              <a:gd name="connsiteX1" fmla="*/ 0 w 14341"/>
              <a:gd name="connsiteY1" fmla="*/ 0 h 10513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441 w 14441"/>
              <a:gd name="connsiteY0" fmla="*/ 13038 h 13038"/>
              <a:gd name="connsiteX1" fmla="*/ 0 w 14441"/>
              <a:gd name="connsiteY1" fmla="*/ 0 h 13038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5307 w 15307"/>
              <a:gd name="connsiteY0" fmla="*/ 12973 h 12973"/>
              <a:gd name="connsiteX1" fmla="*/ 2070 w 15307"/>
              <a:gd name="connsiteY1" fmla="*/ 4569 h 12973"/>
              <a:gd name="connsiteX2" fmla="*/ 906 w 15307"/>
              <a:gd name="connsiteY2" fmla="*/ 0 h 12973"/>
              <a:gd name="connsiteX0" fmla="*/ 15682 w 15682"/>
              <a:gd name="connsiteY0" fmla="*/ 12973 h 20531"/>
              <a:gd name="connsiteX1" fmla="*/ 1908 w 15682"/>
              <a:gd name="connsiteY1" fmla="*/ 18749 h 20531"/>
              <a:gd name="connsiteX2" fmla="*/ 1281 w 15682"/>
              <a:gd name="connsiteY2" fmla="*/ 0 h 20531"/>
              <a:gd name="connsiteX0" fmla="*/ 14401 w 14401"/>
              <a:gd name="connsiteY0" fmla="*/ 12973 h 20531"/>
              <a:gd name="connsiteX1" fmla="*/ 627 w 14401"/>
              <a:gd name="connsiteY1" fmla="*/ 18749 h 20531"/>
              <a:gd name="connsiteX2" fmla="*/ 0 w 14401"/>
              <a:gd name="connsiteY2" fmla="*/ 0 h 20531"/>
              <a:gd name="connsiteX0" fmla="*/ 14401 w 14401"/>
              <a:gd name="connsiteY0" fmla="*/ 12973 h 20619"/>
              <a:gd name="connsiteX1" fmla="*/ 388 w 14401"/>
              <a:gd name="connsiteY1" fmla="*/ 18846 h 20619"/>
              <a:gd name="connsiteX2" fmla="*/ 0 w 14401"/>
              <a:gd name="connsiteY2" fmla="*/ 0 h 20619"/>
              <a:gd name="connsiteX0" fmla="*/ 14401 w 14401"/>
              <a:gd name="connsiteY0" fmla="*/ 12973 h 18900"/>
              <a:gd name="connsiteX1" fmla="*/ 388 w 14401"/>
              <a:gd name="connsiteY1" fmla="*/ 18846 h 18900"/>
              <a:gd name="connsiteX2" fmla="*/ 0 w 14401"/>
              <a:gd name="connsiteY2" fmla="*/ 0 h 18900"/>
              <a:gd name="connsiteX0" fmla="*/ 14401 w 14401"/>
              <a:gd name="connsiteY0" fmla="*/ 12973 h 18931"/>
              <a:gd name="connsiteX1" fmla="*/ 388 w 14401"/>
              <a:gd name="connsiteY1" fmla="*/ 18846 h 18931"/>
              <a:gd name="connsiteX2" fmla="*/ 0 w 14401"/>
              <a:gd name="connsiteY2" fmla="*/ 0 h 18931"/>
              <a:gd name="connsiteX0" fmla="*/ 13328 w 13328"/>
              <a:gd name="connsiteY0" fmla="*/ 20160 h 20452"/>
              <a:gd name="connsiteX1" fmla="*/ 388 w 13328"/>
              <a:gd name="connsiteY1" fmla="*/ 18846 h 20452"/>
              <a:gd name="connsiteX2" fmla="*/ 0 w 13328"/>
              <a:gd name="connsiteY2" fmla="*/ 0 h 20452"/>
              <a:gd name="connsiteX0" fmla="*/ 13328 w 13328"/>
              <a:gd name="connsiteY0" fmla="*/ 20160 h 20160"/>
              <a:gd name="connsiteX1" fmla="*/ 388 w 13328"/>
              <a:gd name="connsiteY1" fmla="*/ 18846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388" h="19869">
                <a:moveTo>
                  <a:pt x="13388" y="19869"/>
                </a:moveTo>
                <a:cubicBezTo>
                  <a:pt x="8261" y="19496"/>
                  <a:pt x="3369" y="19317"/>
                  <a:pt x="388" y="19138"/>
                </a:cubicBezTo>
                <a:cubicBezTo>
                  <a:pt x="206" y="16825"/>
                  <a:pt x="149" y="10199"/>
                  <a:pt x="0" y="0"/>
                </a:cubicBezTo>
              </a:path>
            </a:pathLst>
          </a:custGeom>
          <a:noFill/>
          <a:ln w="19050" cmpd="sng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Freeform 22"/>
          <p:cNvSpPr/>
          <p:nvPr/>
        </p:nvSpPr>
        <p:spPr bwMode="auto">
          <a:xfrm>
            <a:off x="1159525" y="1544206"/>
            <a:ext cx="74364" cy="99151"/>
          </a:xfrm>
          <a:custGeom>
            <a:avLst/>
            <a:gdLst>
              <a:gd name="connsiteX0" fmla="*/ 0 w 74364"/>
              <a:gd name="connsiteY0" fmla="*/ 0 h 99151"/>
              <a:gd name="connsiteX1" fmla="*/ 5509 w 74364"/>
              <a:gd name="connsiteY1" fmla="*/ 74363 h 99151"/>
              <a:gd name="connsiteX2" fmla="*/ 74364 w 74364"/>
              <a:gd name="connsiteY2" fmla="*/ 99151 h 99151"/>
              <a:gd name="connsiteX3" fmla="*/ 68856 w 74364"/>
              <a:gd name="connsiteY3" fmla="*/ 30296 h 99151"/>
              <a:gd name="connsiteX4" fmla="*/ 0 w 74364"/>
              <a:gd name="connsiteY4" fmla="*/ 0 h 99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364" h="99151">
                <a:moveTo>
                  <a:pt x="0" y="0"/>
                </a:moveTo>
                <a:lnTo>
                  <a:pt x="5509" y="74363"/>
                </a:lnTo>
                <a:lnTo>
                  <a:pt x="74364" y="99151"/>
                </a:lnTo>
                <a:lnTo>
                  <a:pt x="68856" y="3029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Freeform 3"/>
          <p:cNvSpPr>
            <a:spLocks/>
          </p:cNvSpPr>
          <p:nvPr/>
        </p:nvSpPr>
        <p:spPr bwMode="auto">
          <a:xfrm>
            <a:off x="1085661" y="1538228"/>
            <a:ext cx="223453" cy="36503"/>
          </a:xfrm>
          <a:custGeom>
            <a:avLst/>
            <a:gdLst>
              <a:gd name="T0" fmla="*/ 2294 w 2294"/>
              <a:gd name="T1" fmla="*/ 706 h 706"/>
              <a:gd name="T2" fmla="*/ 1150 w 2294"/>
              <a:gd name="T3" fmla="*/ 0 h 706"/>
              <a:gd name="T4" fmla="*/ 0 w 2294"/>
              <a:gd name="T5" fmla="*/ 706 h 706"/>
              <a:gd name="connsiteX0" fmla="*/ 5013 w 5013"/>
              <a:gd name="connsiteY0" fmla="*/ 0 h 10000"/>
              <a:gd name="connsiteX1" fmla="*/ 0 w 5013"/>
              <a:gd name="connsiteY1" fmla="*/ 10000 h 10000"/>
              <a:gd name="connsiteX0" fmla="*/ 14341 w 14341"/>
              <a:gd name="connsiteY0" fmla="*/ 10513 h 10513"/>
              <a:gd name="connsiteX1" fmla="*/ 0 w 14341"/>
              <a:gd name="connsiteY1" fmla="*/ 0 h 10513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441 w 14441"/>
              <a:gd name="connsiteY0" fmla="*/ 13038 h 13038"/>
              <a:gd name="connsiteX1" fmla="*/ 0 w 14441"/>
              <a:gd name="connsiteY1" fmla="*/ 0 h 13038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5307 w 15307"/>
              <a:gd name="connsiteY0" fmla="*/ 12973 h 12973"/>
              <a:gd name="connsiteX1" fmla="*/ 2070 w 15307"/>
              <a:gd name="connsiteY1" fmla="*/ 4569 h 12973"/>
              <a:gd name="connsiteX2" fmla="*/ 906 w 15307"/>
              <a:gd name="connsiteY2" fmla="*/ 0 h 12973"/>
              <a:gd name="connsiteX0" fmla="*/ 15682 w 15682"/>
              <a:gd name="connsiteY0" fmla="*/ 12973 h 20531"/>
              <a:gd name="connsiteX1" fmla="*/ 1908 w 15682"/>
              <a:gd name="connsiteY1" fmla="*/ 18749 h 20531"/>
              <a:gd name="connsiteX2" fmla="*/ 1281 w 15682"/>
              <a:gd name="connsiteY2" fmla="*/ 0 h 20531"/>
              <a:gd name="connsiteX0" fmla="*/ 14401 w 14401"/>
              <a:gd name="connsiteY0" fmla="*/ 12973 h 20531"/>
              <a:gd name="connsiteX1" fmla="*/ 627 w 14401"/>
              <a:gd name="connsiteY1" fmla="*/ 18749 h 20531"/>
              <a:gd name="connsiteX2" fmla="*/ 0 w 14401"/>
              <a:gd name="connsiteY2" fmla="*/ 0 h 20531"/>
              <a:gd name="connsiteX0" fmla="*/ 14401 w 14401"/>
              <a:gd name="connsiteY0" fmla="*/ 12973 h 20619"/>
              <a:gd name="connsiteX1" fmla="*/ 388 w 14401"/>
              <a:gd name="connsiteY1" fmla="*/ 18846 h 20619"/>
              <a:gd name="connsiteX2" fmla="*/ 0 w 14401"/>
              <a:gd name="connsiteY2" fmla="*/ 0 h 20619"/>
              <a:gd name="connsiteX0" fmla="*/ 14401 w 14401"/>
              <a:gd name="connsiteY0" fmla="*/ 12973 h 18900"/>
              <a:gd name="connsiteX1" fmla="*/ 388 w 14401"/>
              <a:gd name="connsiteY1" fmla="*/ 18846 h 18900"/>
              <a:gd name="connsiteX2" fmla="*/ 0 w 14401"/>
              <a:gd name="connsiteY2" fmla="*/ 0 h 18900"/>
              <a:gd name="connsiteX0" fmla="*/ 14401 w 14401"/>
              <a:gd name="connsiteY0" fmla="*/ 12973 h 18931"/>
              <a:gd name="connsiteX1" fmla="*/ 388 w 14401"/>
              <a:gd name="connsiteY1" fmla="*/ 18846 h 18931"/>
              <a:gd name="connsiteX2" fmla="*/ 0 w 14401"/>
              <a:gd name="connsiteY2" fmla="*/ 0 h 18931"/>
              <a:gd name="connsiteX0" fmla="*/ 13328 w 13328"/>
              <a:gd name="connsiteY0" fmla="*/ 20160 h 20452"/>
              <a:gd name="connsiteX1" fmla="*/ 388 w 13328"/>
              <a:gd name="connsiteY1" fmla="*/ 18846 h 20452"/>
              <a:gd name="connsiteX2" fmla="*/ 0 w 13328"/>
              <a:gd name="connsiteY2" fmla="*/ 0 h 20452"/>
              <a:gd name="connsiteX0" fmla="*/ 13328 w 13328"/>
              <a:gd name="connsiteY0" fmla="*/ 20160 h 20160"/>
              <a:gd name="connsiteX1" fmla="*/ 388 w 13328"/>
              <a:gd name="connsiteY1" fmla="*/ 18846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  <a:gd name="connsiteX0" fmla="*/ 13388 w 13388"/>
              <a:gd name="connsiteY0" fmla="*/ 19869 h 19869"/>
              <a:gd name="connsiteX1" fmla="*/ 0 w 13388"/>
              <a:gd name="connsiteY1" fmla="*/ 0 h 19869"/>
              <a:gd name="connsiteX0" fmla="*/ 1224 w 1224"/>
              <a:gd name="connsiteY0" fmla="*/ 0 h 42"/>
              <a:gd name="connsiteX1" fmla="*/ 0 w 1224"/>
              <a:gd name="connsiteY1" fmla="*/ 42 h 42"/>
              <a:gd name="connsiteX0" fmla="*/ 10000 w 10000"/>
              <a:gd name="connsiteY0" fmla="*/ 72076 h 82076"/>
              <a:gd name="connsiteX1" fmla="*/ 0 w 10000"/>
              <a:gd name="connsiteY1" fmla="*/ 82076 h 82076"/>
              <a:gd name="connsiteX0" fmla="*/ 10000 w 10000"/>
              <a:gd name="connsiteY0" fmla="*/ 53045 h 77551"/>
              <a:gd name="connsiteX1" fmla="*/ 0 w 10000"/>
              <a:gd name="connsiteY1" fmla="*/ 63045 h 77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77551">
                <a:moveTo>
                  <a:pt x="10000" y="53045"/>
                </a:moveTo>
                <a:cubicBezTo>
                  <a:pt x="4855" y="157558"/>
                  <a:pt x="5145" y="-117350"/>
                  <a:pt x="0" y="63045"/>
                </a:cubicBezTo>
              </a:path>
            </a:pathLst>
          </a:custGeom>
          <a:noFill/>
          <a:ln w="19050" cmpd="sng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Freeform 3"/>
          <p:cNvSpPr>
            <a:spLocks/>
          </p:cNvSpPr>
          <p:nvPr/>
        </p:nvSpPr>
        <p:spPr bwMode="auto">
          <a:xfrm>
            <a:off x="1085661" y="1619191"/>
            <a:ext cx="223453" cy="36503"/>
          </a:xfrm>
          <a:custGeom>
            <a:avLst/>
            <a:gdLst>
              <a:gd name="T0" fmla="*/ 2294 w 2294"/>
              <a:gd name="T1" fmla="*/ 706 h 706"/>
              <a:gd name="T2" fmla="*/ 1150 w 2294"/>
              <a:gd name="T3" fmla="*/ 0 h 706"/>
              <a:gd name="T4" fmla="*/ 0 w 2294"/>
              <a:gd name="T5" fmla="*/ 706 h 706"/>
              <a:gd name="connsiteX0" fmla="*/ 5013 w 5013"/>
              <a:gd name="connsiteY0" fmla="*/ 0 h 10000"/>
              <a:gd name="connsiteX1" fmla="*/ 0 w 5013"/>
              <a:gd name="connsiteY1" fmla="*/ 10000 h 10000"/>
              <a:gd name="connsiteX0" fmla="*/ 14341 w 14341"/>
              <a:gd name="connsiteY0" fmla="*/ 10513 h 10513"/>
              <a:gd name="connsiteX1" fmla="*/ 0 w 14341"/>
              <a:gd name="connsiteY1" fmla="*/ 0 h 10513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281 w 14281"/>
              <a:gd name="connsiteY0" fmla="*/ 13330 h 13330"/>
              <a:gd name="connsiteX1" fmla="*/ 0 w 14281"/>
              <a:gd name="connsiteY1" fmla="*/ 0 h 13330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162 w 14162"/>
              <a:gd name="connsiteY0" fmla="*/ 13459 h 13459"/>
              <a:gd name="connsiteX1" fmla="*/ 0 w 14162"/>
              <a:gd name="connsiteY1" fmla="*/ 0 h 13459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361 w 14361"/>
              <a:gd name="connsiteY0" fmla="*/ 12617 h 12617"/>
              <a:gd name="connsiteX1" fmla="*/ 0 w 14361"/>
              <a:gd name="connsiteY1" fmla="*/ 0 h 12617"/>
              <a:gd name="connsiteX0" fmla="*/ 14441 w 14441"/>
              <a:gd name="connsiteY0" fmla="*/ 13038 h 13038"/>
              <a:gd name="connsiteX1" fmla="*/ 0 w 14441"/>
              <a:gd name="connsiteY1" fmla="*/ 0 h 13038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0 w 14401"/>
              <a:gd name="connsiteY1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4401 w 14401"/>
              <a:gd name="connsiteY0" fmla="*/ 12973 h 12973"/>
              <a:gd name="connsiteX1" fmla="*/ 1164 w 14401"/>
              <a:gd name="connsiteY1" fmla="*/ 4569 h 12973"/>
              <a:gd name="connsiteX2" fmla="*/ 0 w 14401"/>
              <a:gd name="connsiteY2" fmla="*/ 0 h 12973"/>
              <a:gd name="connsiteX0" fmla="*/ 15307 w 15307"/>
              <a:gd name="connsiteY0" fmla="*/ 12973 h 12973"/>
              <a:gd name="connsiteX1" fmla="*/ 2070 w 15307"/>
              <a:gd name="connsiteY1" fmla="*/ 4569 h 12973"/>
              <a:gd name="connsiteX2" fmla="*/ 906 w 15307"/>
              <a:gd name="connsiteY2" fmla="*/ 0 h 12973"/>
              <a:gd name="connsiteX0" fmla="*/ 15682 w 15682"/>
              <a:gd name="connsiteY0" fmla="*/ 12973 h 20531"/>
              <a:gd name="connsiteX1" fmla="*/ 1908 w 15682"/>
              <a:gd name="connsiteY1" fmla="*/ 18749 h 20531"/>
              <a:gd name="connsiteX2" fmla="*/ 1281 w 15682"/>
              <a:gd name="connsiteY2" fmla="*/ 0 h 20531"/>
              <a:gd name="connsiteX0" fmla="*/ 14401 w 14401"/>
              <a:gd name="connsiteY0" fmla="*/ 12973 h 20531"/>
              <a:gd name="connsiteX1" fmla="*/ 627 w 14401"/>
              <a:gd name="connsiteY1" fmla="*/ 18749 h 20531"/>
              <a:gd name="connsiteX2" fmla="*/ 0 w 14401"/>
              <a:gd name="connsiteY2" fmla="*/ 0 h 20531"/>
              <a:gd name="connsiteX0" fmla="*/ 14401 w 14401"/>
              <a:gd name="connsiteY0" fmla="*/ 12973 h 20619"/>
              <a:gd name="connsiteX1" fmla="*/ 388 w 14401"/>
              <a:gd name="connsiteY1" fmla="*/ 18846 h 20619"/>
              <a:gd name="connsiteX2" fmla="*/ 0 w 14401"/>
              <a:gd name="connsiteY2" fmla="*/ 0 h 20619"/>
              <a:gd name="connsiteX0" fmla="*/ 14401 w 14401"/>
              <a:gd name="connsiteY0" fmla="*/ 12973 h 18900"/>
              <a:gd name="connsiteX1" fmla="*/ 388 w 14401"/>
              <a:gd name="connsiteY1" fmla="*/ 18846 h 18900"/>
              <a:gd name="connsiteX2" fmla="*/ 0 w 14401"/>
              <a:gd name="connsiteY2" fmla="*/ 0 h 18900"/>
              <a:gd name="connsiteX0" fmla="*/ 14401 w 14401"/>
              <a:gd name="connsiteY0" fmla="*/ 12973 h 18931"/>
              <a:gd name="connsiteX1" fmla="*/ 388 w 14401"/>
              <a:gd name="connsiteY1" fmla="*/ 18846 h 18931"/>
              <a:gd name="connsiteX2" fmla="*/ 0 w 14401"/>
              <a:gd name="connsiteY2" fmla="*/ 0 h 18931"/>
              <a:gd name="connsiteX0" fmla="*/ 13328 w 13328"/>
              <a:gd name="connsiteY0" fmla="*/ 20160 h 20452"/>
              <a:gd name="connsiteX1" fmla="*/ 388 w 13328"/>
              <a:gd name="connsiteY1" fmla="*/ 18846 h 20452"/>
              <a:gd name="connsiteX2" fmla="*/ 0 w 13328"/>
              <a:gd name="connsiteY2" fmla="*/ 0 h 20452"/>
              <a:gd name="connsiteX0" fmla="*/ 13328 w 13328"/>
              <a:gd name="connsiteY0" fmla="*/ 20160 h 20160"/>
              <a:gd name="connsiteX1" fmla="*/ 388 w 13328"/>
              <a:gd name="connsiteY1" fmla="*/ 18846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28 w 13328"/>
              <a:gd name="connsiteY0" fmla="*/ 20160 h 20160"/>
              <a:gd name="connsiteX1" fmla="*/ 328 w 13328"/>
              <a:gd name="connsiteY1" fmla="*/ 19429 h 20160"/>
              <a:gd name="connsiteX2" fmla="*/ 0 w 13328"/>
              <a:gd name="connsiteY2" fmla="*/ 0 h 20160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  <a:gd name="connsiteX0" fmla="*/ 13388 w 13388"/>
              <a:gd name="connsiteY0" fmla="*/ 19869 h 19869"/>
              <a:gd name="connsiteX1" fmla="*/ 388 w 13388"/>
              <a:gd name="connsiteY1" fmla="*/ 19138 h 19869"/>
              <a:gd name="connsiteX2" fmla="*/ 0 w 13388"/>
              <a:gd name="connsiteY2" fmla="*/ 0 h 19869"/>
              <a:gd name="connsiteX0" fmla="*/ 13388 w 13388"/>
              <a:gd name="connsiteY0" fmla="*/ 19869 h 19869"/>
              <a:gd name="connsiteX1" fmla="*/ 0 w 13388"/>
              <a:gd name="connsiteY1" fmla="*/ 0 h 19869"/>
              <a:gd name="connsiteX0" fmla="*/ 1224 w 1224"/>
              <a:gd name="connsiteY0" fmla="*/ 0 h 42"/>
              <a:gd name="connsiteX1" fmla="*/ 0 w 1224"/>
              <a:gd name="connsiteY1" fmla="*/ 42 h 42"/>
              <a:gd name="connsiteX0" fmla="*/ 10000 w 10000"/>
              <a:gd name="connsiteY0" fmla="*/ 72076 h 82076"/>
              <a:gd name="connsiteX1" fmla="*/ 0 w 10000"/>
              <a:gd name="connsiteY1" fmla="*/ 82076 h 82076"/>
              <a:gd name="connsiteX0" fmla="*/ 10000 w 10000"/>
              <a:gd name="connsiteY0" fmla="*/ 53045 h 77551"/>
              <a:gd name="connsiteX1" fmla="*/ 0 w 10000"/>
              <a:gd name="connsiteY1" fmla="*/ 63045 h 77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77551">
                <a:moveTo>
                  <a:pt x="10000" y="53045"/>
                </a:moveTo>
                <a:cubicBezTo>
                  <a:pt x="4855" y="157558"/>
                  <a:pt x="5145" y="-117350"/>
                  <a:pt x="0" y="63045"/>
                </a:cubicBezTo>
              </a:path>
            </a:pathLst>
          </a:custGeom>
          <a:noFill/>
          <a:ln w="19050" cmpd="sng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2123399" y="1093943"/>
            <a:ext cx="18774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10,000 citations</a:t>
            </a:r>
            <a:endParaRPr lang="en-GB" sz="2000" dirty="0"/>
          </a:p>
        </p:txBody>
      </p:sp>
      <p:cxnSp>
        <p:nvCxnSpPr>
          <p:cNvPr id="26" name="Straight Connector 25"/>
          <p:cNvCxnSpPr>
            <a:endCxn id="19" idx="2"/>
          </p:cNvCxnSpPr>
          <p:nvPr/>
        </p:nvCxnSpPr>
        <p:spPr bwMode="auto">
          <a:xfrm flipH="1">
            <a:off x="1180864" y="1316683"/>
            <a:ext cx="89285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112123" y="1914458"/>
            <a:ext cx="25795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one-hit wonder</a:t>
            </a:r>
          </a:p>
          <a:p>
            <a:r>
              <a:rPr lang="en-GB" dirty="0"/>
              <a:t>h-index is </a:t>
            </a:r>
            <a:r>
              <a:rPr lang="en-GB" dirty="0" smtClean="0"/>
              <a:t>small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3555924" y="3644772"/>
            <a:ext cx="4009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papers ordered by citation number</a:t>
            </a:r>
            <a:endParaRPr lang="en-GB" sz="2000" dirty="0"/>
          </a:p>
        </p:txBody>
      </p:sp>
      <p:cxnSp>
        <p:nvCxnSpPr>
          <p:cNvPr id="29" name="Straight Connector 28"/>
          <p:cNvCxnSpPr/>
          <p:nvPr/>
        </p:nvCxnSpPr>
        <p:spPr bwMode="auto">
          <a:xfrm flipV="1">
            <a:off x="1139209" y="1513114"/>
            <a:ext cx="2148277" cy="206592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1249316" y="3500180"/>
            <a:ext cx="141" cy="613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44350" y="3631850"/>
            <a:ext cx="1010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0000FF"/>
                </a:solidFill>
              </a:rPr>
              <a:t>h-index</a:t>
            </a:r>
            <a:endParaRPr lang="en-GB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8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41414</TotalTime>
  <Words>1217</Words>
  <Application>Microsoft Office PowerPoint</Application>
  <PresentationFormat>On-screen Show (4:3)</PresentationFormat>
  <Paragraphs>286</Paragraphs>
  <Slides>29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Henry 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pel</dc:creator>
  <cp:lastModifiedBy>Peter Latham</cp:lastModifiedBy>
  <cp:revision>1734</cp:revision>
  <dcterms:created xsi:type="dcterms:W3CDTF">2003-09-23T02:40:02Z</dcterms:created>
  <dcterms:modified xsi:type="dcterms:W3CDTF">2013-09-17T04:59:21Z</dcterms:modified>
</cp:coreProperties>
</file>