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423" r:id="rId2"/>
    <p:sldId id="2345" r:id="rId3"/>
    <p:sldId id="2406" r:id="rId4"/>
    <p:sldId id="2405" r:id="rId5"/>
    <p:sldId id="2439" r:id="rId6"/>
    <p:sldId id="2408" r:id="rId7"/>
    <p:sldId id="2409" r:id="rId8"/>
    <p:sldId id="2420" r:id="rId9"/>
    <p:sldId id="2486" r:id="rId10"/>
    <p:sldId id="2487" r:id="rId11"/>
    <p:sldId id="2488" r:id="rId12"/>
    <p:sldId id="2352" r:id="rId13"/>
    <p:sldId id="2411" r:id="rId14"/>
    <p:sldId id="2413" r:id="rId15"/>
    <p:sldId id="2389" r:id="rId16"/>
    <p:sldId id="2438" r:id="rId17"/>
    <p:sldId id="2426" r:id="rId18"/>
    <p:sldId id="2447" r:id="rId19"/>
    <p:sldId id="2484" r:id="rId20"/>
    <p:sldId id="2427" r:id="rId21"/>
    <p:sldId id="2428" r:id="rId22"/>
    <p:sldId id="2430" r:id="rId23"/>
    <p:sldId id="2431" r:id="rId24"/>
    <p:sldId id="2432" r:id="rId25"/>
    <p:sldId id="2433" r:id="rId26"/>
    <p:sldId id="2437" r:id="rId27"/>
    <p:sldId id="2485" r:id="rId28"/>
    <p:sldId id="245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CC00"/>
    <a:srgbClr val="008080"/>
    <a:srgbClr val="00FFFF"/>
    <a:srgbClr val="FFFF00"/>
    <a:srgbClr val="FF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259" autoAdjust="0"/>
    <p:restoredTop sz="79610" autoAdjust="0"/>
  </p:normalViewPr>
  <p:slideViewPr>
    <p:cSldViewPr snapToGrid="0">
      <p:cViewPr varScale="1">
        <p:scale>
          <a:sx n="62" d="100"/>
          <a:sy n="62" d="100"/>
        </p:scale>
        <p:origin x="692" y="52"/>
      </p:cViewPr>
      <p:guideLst>
        <p:guide orient="horz"/>
        <p:guide pos="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8CA75E1-E0E3-4265-A627-601F09092317}" type="datetimeFigureOut">
              <a:rPr lang="en-US"/>
              <a:pPr>
                <a:defRPr/>
              </a:pPr>
              <a:t>6/18/2019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1118F5-5BCF-4646-9071-CD1A81A39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40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09D480-DA36-4765-9C3C-9EFC6D890E66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318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004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38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964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2749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38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13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5253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656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47BD4-8549-4FB5-8791-76AB7557F57F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419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47BD4-8549-4FB5-8791-76AB7557F57F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847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1071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1549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9127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1635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4495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209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6967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471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0361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382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483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310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823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50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227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43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33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3AB79-1AF6-472D-9667-DEA3E77BD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68D1-A00F-403B-9D80-9ECAA8AFC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90426-1124-4CBD-8EAB-C91DEE11A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D143-77AC-4854-B8F6-C84EE3811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F750F-9C9E-41B1-BDC3-FC6BA4735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5C58B-60B5-4CB3-A9A4-36B8DF500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A280B-4CF4-4E9E-A86D-143A0F9D5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C0A6-D595-4C63-AE60-EF9544C33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DC0C2-A8E8-43BE-80D5-245E83A0E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63939-79D4-41F4-BD07-63213CF8B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B6971-3801-4894-9FC2-212F8768A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644334DF-0F1B-4CCB-BBD3-464C3770E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737288" y="1929639"/>
            <a:ext cx="360143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3200" dirty="0"/>
              <a:t>How to give a talk</a:t>
            </a:r>
          </a:p>
          <a:p>
            <a:pPr algn="ctr"/>
            <a:endParaRPr lang="en-GB" sz="3200" dirty="0"/>
          </a:p>
          <a:p>
            <a:pPr algn="ctr"/>
            <a:endParaRPr lang="en-GB" sz="3200" dirty="0"/>
          </a:p>
          <a:p>
            <a:pPr algn="ctr">
              <a:defRPr/>
            </a:pPr>
            <a:r>
              <a:rPr lang="en-GB" sz="3200" dirty="0"/>
              <a:t>Tea – June 18</a:t>
            </a:r>
            <a:r>
              <a:rPr lang="en-US" sz="3200" dirty="0"/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3016247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There’s a tendency to assume that the audience knows what you know.</a:t>
            </a:r>
          </a:p>
          <a:p>
            <a:endParaRPr lang="en-GB" dirty="0"/>
          </a:p>
          <a:p>
            <a:r>
              <a:rPr lang="en-GB" dirty="0"/>
              <a:t>That’s almost never true!</a:t>
            </a:r>
          </a:p>
          <a:p>
            <a:endParaRPr lang="en-GB" dirty="0"/>
          </a:p>
          <a:p>
            <a:r>
              <a:rPr lang="en-GB" dirty="0"/>
              <a:t>Fortunately, almost anything can be explained in terms of a few simple ideas.</a:t>
            </a:r>
          </a:p>
          <a:p>
            <a:endParaRPr lang="en-GB" dirty="0"/>
          </a:p>
          <a:p>
            <a:r>
              <a:rPr lang="en-GB" dirty="0"/>
              <a:t>To your grandmother.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If your talk requires lots of complicated mathematical machinery, odds are you have not thought about it hard enough!!!!!</a:t>
            </a:r>
          </a:p>
        </p:txBody>
      </p:sp>
    </p:spTree>
    <p:extLst>
      <p:ext uri="{BB962C8B-B14F-4D97-AF65-F5344CB8AC3E}">
        <p14:creationId xmlns:p14="http://schemas.microsoft.com/office/powerpoint/2010/main" val="35472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That’s really all you need to know.</a:t>
            </a:r>
          </a:p>
          <a:p>
            <a:endParaRPr lang="en-GB" dirty="0"/>
          </a:p>
          <a:p>
            <a:r>
              <a:rPr lang="en-GB" dirty="0"/>
              <a:t>But just to hammer home this point, I have a few simple rules.</a:t>
            </a:r>
          </a:p>
          <a:p>
            <a:endParaRPr lang="en-GB" dirty="0"/>
          </a:p>
          <a:p>
            <a:r>
              <a:rPr lang="en-GB" dirty="0"/>
              <a:t>OK, lots of rules, but only the first couple are really important.</a:t>
            </a:r>
          </a:p>
        </p:txBody>
      </p:sp>
    </p:spTree>
    <p:extLst>
      <p:ext uri="{BB962C8B-B14F-4D97-AF65-F5344CB8AC3E}">
        <p14:creationId xmlns:p14="http://schemas.microsoft.com/office/powerpoint/2010/main" val="254338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435432" y="348344"/>
            <a:ext cx="8610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Rule #1:</a:t>
            </a:r>
          </a:p>
          <a:p>
            <a:endParaRPr lang="en-GB" dirty="0"/>
          </a:p>
          <a:p>
            <a:r>
              <a:rPr lang="en-GB" u="sng" dirty="0"/>
              <a:t>At the beginning of your talk</a:t>
            </a:r>
            <a:r>
              <a:rPr lang="en-GB" dirty="0"/>
              <a:t>, tell your audience what </a:t>
            </a:r>
            <a:r>
              <a:rPr lang="en-GB" dirty="0">
                <a:solidFill>
                  <a:srgbClr val="FF0000"/>
                </a:solidFill>
              </a:rPr>
              <a:t>big picture</a:t>
            </a:r>
            <a:r>
              <a:rPr lang="en-GB" dirty="0"/>
              <a:t> problem you’re working on.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And why it’s interesting.</a:t>
            </a:r>
          </a:p>
          <a:p>
            <a:r>
              <a:rPr lang="en-GB" dirty="0">
                <a:solidFill>
                  <a:srgbClr val="FF0000"/>
                </a:solidFill>
              </a:rPr>
              <a:t>And why it’s new.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u="sng" dirty="0"/>
              <a:t>Every single person</a:t>
            </a:r>
            <a:r>
              <a:rPr lang="en-GB" dirty="0"/>
              <a:t> in the audience should</a:t>
            </a:r>
          </a:p>
          <a:p>
            <a:r>
              <a:rPr lang="en-GB" dirty="0"/>
              <a:t>understand this. </a:t>
            </a:r>
          </a:p>
          <a:p>
            <a:endParaRPr lang="en-GB" dirty="0"/>
          </a:p>
          <a:p>
            <a:r>
              <a:rPr lang="en-GB" dirty="0"/>
              <a:t>If you succeed, people will be </a:t>
            </a:r>
            <a:r>
              <a:rPr lang="en-GB" u="sng" dirty="0"/>
              <a:t>much</a:t>
            </a:r>
            <a:r>
              <a:rPr lang="en-GB" dirty="0"/>
              <a:t> more motivated to listen to your talk!</a:t>
            </a:r>
          </a:p>
          <a:p>
            <a:r>
              <a:rPr lang="en-GB" dirty="0">
                <a:solidFill>
                  <a:srgbClr val="FF00FF"/>
                </a:solidFill>
              </a:rPr>
              <a:t>And they will know what to pay attention to!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435432" y="348344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Rule #2:</a:t>
            </a:r>
          </a:p>
          <a:p>
            <a:endParaRPr lang="en-GB" dirty="0"/>
          </a:p>
          <a:p>
            <a:r>
              <a:rPr lang="en-GB" dirty="0"/>
              <a:t>Your audience should </a:t>
            </a:r>
            <a:r>
              <a:rPr lang="en-GB" dirty="0">
                <a:solidFill>
                  <a:srgbClr val="FF0000"/>
                </a:solidFill>
              </a:rPr>
              <a:t>always</a:t>
            </a:r>
            <a:r>
              <a:rPr lang="en-GB" dirty="0"/>
              <a:t> know </a:t>
            </a:r>
            <a:r>
              <a:rPr lang="en-GB" dirty="0">
                <a:solidFill>
                  <a:srgbClr val="FF0000"/>
                </a:solidFill>
              </a:rPr>
              <a:t>why</a:t>
            </a:r>
            <a:r>
              <a:rPr lang="en-GB" dirty="0"/>
              <a:t> you're telling them whatever it is you’re telling them.</a:t>
            </a:r>
          </a:p>
          <a:p>
            <a:endParaRPr lang="en-GB" dirty="0"/>
          </a:p>
          <a:p>
            <a:r>
              <a:rPr lang="en-GB" dirty="0"/>
              <a:t>They should </a:t>
            </a:r>
            <a:r>
              <a:rPr lang="en-GB" dirty="0">
                <a:solidFill>
                  <a:srgbClr val="FF0000"/>
                </a:solidFill>
              </a:rPr>
              <a:t>never, ever, ever</a:t>
            </a:r>
            <a:r>
              <a:rPr lang="en-GB" dirty="0"/>
              <a:t> have to guess.</a:t>
            </a:r>
          </a:p>
          <a:p>
            <a:endParaRPr lang="en-GB" dirty="0"/>
          </a:p>
          <a:p>
            <a:r>
              <a:rPr lang="en-GB" dirty="0"/>
              <a:t>That’s because people can remember a very small number of new pieces of information.</a:t>
            </a:r>
          </a:p>
          <a:p>
            <a:endParaRPr lang="en-GB" dirty="0"/>
          </a:p>
          <a:p>
            <a:r>
              <a:rPr lang="en-GB" dirty="0"/>
              <a:t>They’re going to make an effort to remember something</a:t>
            </a:r>
            <a:r>
              <a:rPr lang="en-GB" dirty="0">
                <a:solidFill>
                  <a:srgbClr val="FF0000"/>
                </a:solidFill>
              </a:rPr>
              <a:t> only if they think it’s important.</a:t>
            </a:r>
          </a:p>
        </p:txBody>
      </p:sp>
    </p:spTree>
    <p:extLst>
      <p:ext uri="{BB962C8B-B14F-4D97-AF65-F5344CB8AC3E}">
        <p14:creationId xmlns:p14="http://schemas.microsoft.com/office/powerpoint/2010/main" val="222112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435432" y="348344"/>
            <a:ext cx="8610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Rule #2a: Do </a:t>
            </a:r>
            <a:r>
              <a:rPr lang="en-GB" dirty="0">
                <a:solidFill>
                  <a:srgbClr val="FF0000"/>
                </a:solidFill>
              </a:rPr>
              <a:t>not</a:t>
            </a:r>
            <a:r>
              <a:rPr lang="en-GB" dirty="0"/>
              <a:t> give extra information.</a:t>
            </a:r>
          </a:p>
          <a:p>
            <a:endParaRPr lang="en-GB" dirty="0"/>
          </a:p>
          <a:p>
            <a:r>
              <a:rPr lang="en-GB" dirty="0"/>
              <a:t>No matter how cool or interesting it seems to you, it will make the talk harder for the audience.</a:t>
            </a:r>
          </a:p>
          <a:p>
            <a:endParaRPr lang="en-GB" dirty="0"/>
          </a:p>
          <a:p>
            <a:r>
              <a:rPr lang="en-GB" dirty="0"/>
              <a:t>Rule #2b: Do </a:t>
            </a:r>
            <a:r>
              <a:rPr lang="en-GB" dirty="0">
                <a:solidFill>
                  <a:srgbClr val="FF0000"/>
                </a:solidFill>
              </a:rPr>
              <a:t>not</a:t>
            </a:r>
            <a:r>
              <a:rPr lang="en-GB" dirty="0"/>
              <a:t> just give a list of facts.</a:t>
            </a:r>
          </a:p>
          <a:p>
            <a:endParaRPr lang="en-GB" dirty="0"/>
          </a:p>
          <a:p>
            <a:r>
              <a:rPr lang="en-GB" dirty="0"/>
              <a:t>Your audience will eventually forget why any of them matter.</a:t>
            </a:r>
          </a:p>
          <a:p>
            <a:endParaRPr lang="en-GB" dirty="0"/>
          </a:p>
          <a:p>
            <a:r>
              <a:rPr lang="en-GB" dirty="0"/>
              <a:t>Rule #2b.1: When giving a journal club, don’t just go through the figures.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Tell the story the way the authors should have told it!</a:t>
            </a:r>
          </a:p>
        </p:txBody>
      </p:sp>
      <p:sp>
        <p:nvSpPr>
          <p:cNvPr id="3" name="Freeform 2"/>
          <p:cNvSpPr/>
          <p:nvPr/>
        </p:nvSpPr>
        <p:spPr bwMode="auto">
          <a:xfrm>
            <a:off x="3341915" y="3323633"/>
            <a:ext cx="1883228" cy="555171"/>
          </a:xfrm>
          <a:custGeom>
            <a:avLst/>
            <a:gdLst>
              <a:gd name="connsiteX0" fmla="*/ 1578428 w 1883228"/>
              <a:gd name="connsiteY0" fmla="*/ 76200 h 555171"/>
              <a:gd name="connsiteX1" fmla="*/ 1328057 w 1883228"/>
              <a:gd name="connsiteY1" fmla="*/ 43543 h 555171"/>
              <a:gd name="connsiteX2" fmla="*/ 892628 w 1883228"/>
              <a:gd name="connsiteY2" fmla="*/ 21771 h 555171"/>
              <a:gd name="connsiteX3" fmla="*/ 587828 w 1883228"/>
              <a:gd name="connsiteY3" fmla="*/ 0 h 555171"/>
              <a:gd name="connsiteX4" fmla="*/ 478971 w 1883228"/>
              <a:gd name="connsiteY4" fmla="*/ 21771 h 555171"/>
              <a:gd name="connsiteX5" fmla="*/ 326571 w 1883228"/>
              <a:gd name="connsiteY5" fmla="*/ 32657 h 555171"/>
              <a:gd name="connsiteX6" fmla="*/ 141514 w 1883228"/>
              <a:gd name="connsiteY6" fmla="*/ 65314 h 555171"/>
              <a:gd name="connsiteX7" fmla="*/ 87085 w 1883228"/>
              <a:gd name="connsiteY7" fmla="*/ 119743 h 555171"/>
              <a:gd name="connsiteX8" fmla="*/ 0 w 1883228"/>
              <a:gd name="connsiteY8" fmla="*/ 163286 h 555171"/>
              <a:gd name="connsiteX9" fmla="*/ 10885 w 1883228"/>
              <a:gd name="connsiteY9" fmla="*/ 359228 h 555171"/>
              <a:gd name="connsiteX10" fmla="*/ 32657 w 1883228"/>
              <a:gd name="connsiteY10" fmla="*/ 381000 h 555171"/>
              <a:gd name="connsiteX11" fmla="*/ 97971 w 1883228"/>
              <a:gd name="connsiteY11" fmla="*/ 457200 h 555171"/>
              <a:gd name="connsiteX12" fmla="*/ 130628 w 1883228"/>
              <a:gd name="connsiteY12" fmla="*/ 478971 h 555171"/>
              <a:gd name="connsiteX13" fmla="*/ 185057 w 1883228"/>
              <a:gd name="connsiteY13" fmla="*/ 511628 h 555171"/>
              <a:gd name="connsiteX14" fmla="*/ 892628 w 1883228"/>
              <a:gd name="connsiteY14" fmla="*/ 533400 h 555171"/>
              <a:gd name="connsiteX15" fmla="*/ 1436914 w 1883228"/>
              <a:gd name="connsiteY15" fmla="*/ 555171 h 555171"/>
              <a:gd name="connsiteX16" fmla="*/ 1567543 w 1883228"/>
              <a:gd name="connsiteY16" fmla="*/ 544286 h 555171"/>
              <a:gd name="connsiteX17" fmla="*/ 1763485 w 1883228"/>
              <a:gd name="connsiteY17" fmla="*/ 533400 h 555171"/>
              <a:gd name="connsiteX18" fmla="*/ 1839685 w 1883228"/>
              <a:gd name="connsiteY18" fmla="*/ 511628 h 555171"/>
              <a:gd name="connsiteX19" fmla="*/ 1872343 w 1883228"/>
              <a:gd name="connsiteY19" fmla="*/ 424543 h 555171"/>
              <a:gd name="connsiteX20" fmla="*/ 1883228 w 1883228"/>
              <a:gd name="connsiteY20" fmla="*/ 381000 h 555171"/>
              <a:gd name="connsiteX21" fmla="*/ 1872343 w 1883228"/>
              <a:gd name="connsiteY21" fmla="*/ 272143 h 555171"/>
              <a:gd name="connsiteX22" fmla="*/ 1861457 w 1883228"/>
              <a:gd name="connsiteY22" fmla="*/ 239486 h 555171"/>
              <a:gd name="connsiteX23" fmla="*/ 1850571 w 1883228"/>
              <a:gd name="connsiteY23" fmla="*/ 195943 h 555171"/>
              <a:gd name="connsiteX24" fmla="*/ 1839685 w 1883228"/>
              <a:gd name="connsiteY24" fmla="*/ 163286 h 555171"/>
              <a:gd name="connsiteX25" fmla="*/ 1763485 w 1883228"/>
              <a:gd name="connsiteY25" fmla="*/ 141514 h 555171"/>
              <a:gd name="connsiteX26" fmla="*/ 1730828 w 1883228"/>
              <a:gd name="connsiteY26" fmla="*/ 130628 h 555171"/>
              <a:gd name="connsiteX27" fmla="*/ 1643743 w 1883228"/>
              <a:gd name="connsiteY27" fmla="*/ 108857 h 555171"/>
              <a:gd name="connsiteX28" fmla="*/ 1556657 w 1883228"/>
              <a:gd name="connsiteY28" fmla="*/ 87086 h 555171"/>
              <a:gd name="connsiteX29" fmla="*/ 1469571 w 1883228"/>
              <a:gd name="connsiteY29" fmla="*/ 97971 h 555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883228" h="555171">
                <a:moveTo>
                  <a:pt x="1578428" y="76200"/>
                </a:moveTo>
                <a:cubicBezTo>
                  <a:pt x="1452857" y="34342"/>
                  <a:pt x="1540429" y="57244"/>
                  <a:pt x="1328057" y="43543"/>
                </a:cubicBezTo>
                <a:cubicBezTo>
                  <a:pt x="1016032" y="23413"/>
                  <a:pt x="1347884" y="39281"/>
                  <a:pt x="892628" y="21771"/>
                </a:cubicBezTo>
                <a:cubicBezTo>
                  <a:pt x="773211" y="6845"/>
                  <a:pt x="735980" y="0"/>
                  <a:pt x="587828" y="0"/>
                </a:cubicBezTo>
                <a:cubicBezTo>
                  <a:pt x="508095" y="0"/>
                  <a:pt x="543697" y="14579"/>
                  <a:pt x="478971" y="21771"/>
                </a:cubicBezTo>
                <a:cubicBezTo>
                  <a:pt x="428353" y="27395"/>
                  <a:pt x="377271" y="27828"/>
                  <a:pt x="326571" y="32657"/>
                </a:cubicBezTo>
                <a:cubicBezTo>
                  <a:pt x="265030" y="38518"/>
                  <a:pt x="201557" y="53306"/>
                  <a:pt x="141514" y="65314"/>
                </a:cubicBezTo>
                <a:lnTo>
                  <a:pt x="87085" y="119743"/>
                </a:lnTo>
                <a:cubicBezTo>
                  <a:pt x="64136" y="142692"/>
                  <a:pt x="0" y="163286"/>
                  <a:pt x="0" y="163286"/>
                </a:cubicBezTo>
                <a:cubicBezTo>
                  <a:pt x="3628" y="228600"/>
                  <a:pt x="1181" y="294537"/>
                  <a:pt x="10885" y="359228"/>
                </a:cubicBezTo>
                <a:cubicBezTo>
                  <a:pt x="12407" y="369378"/>
                  <a:pt x="25978" y="373207"/>
                  <a:pt x="32657" y="381000"/>
                </a:cubicBezTo>
                <a:cubicBezTo>
                  <a:pt x="46784" y="397481"/>
                  <a:pt x="75597" y="439301"/>
                  <a:pt x="97971" y="457200"/>
                </a:cubicBezTo>
                <a:cubicBezTo>
                  <a:pt x="108187" y="465373"/>
                  <a:pt x="120412" y="470798"/>
                  <a:pt x="130628" y="478971"/>
                </a:cubicBezTo>
                <a:cubicBezTo>
                  <a:pt x="153913" y="497599"/>
                  <a:pt x="150042" y="510083"/>
                  <a:pt x="185057" y="511628"/>
                </a:cubicBezTo>
                <a:cubicBezTo>
                  <a:pt x="420796" y="522028"/>
                  <a:pt x="892628" y="533400"/>
                  <a:pt x="892628" y="533400"/>
                </a:cubicBezTo>
                <a:cubicBezTo>
                  <a:pt x="1116253" y="553730"/>
                  <a:pt x="1103337" y="555171"/>
                  <a:pt x="1436914" y="555171"/>
                </a:cubicBezTo>
                <a:cubicBezTo>
                  <a:pt x="1480608" y="555171"/>
                  <a:pt x="1523946" y="547192"/>
                  <a:pt x="1567543" y="544286"/>
                </a:cubicBezTo>
                <a:cubicBezTo>
                  <a:pt x="1632813" y="539935"/>
                  <a:pt x="1698171" y="537029"/>
                  <a:pt x="1763485" y="533400"/>
                </a:cubicBezTo>
                <a:cubicBezTo>
                  <a:pt x="1788885" y="526143"/>
                  <a:pt x="1815545" y="522357"/>
                  <a:pt x="1839685" y="511628"/>
                </a:cubicBezTo>
                <a:cubicBezTo>
                  <a:pt x="1873789" y="496471"/>
                  <a:pt x="1866813" y="452195"/>
                  <a:pt x="1872343" y="424543"/>
                </a:cubicBezTo>
                <a:cubicBezTo>
                  <a:pt x="1875277" y="409873"/>
                  <a:pt x="1879600" y="395514"/>
                  <a:pt x="1883228" y="381000"/>
                </a:cubicBezTo>
                <a:cubicBezTo>
                  <a:pt x="1879600" y="344714"/>
                  <a:pt x="1877888" y="308186"/>
                  <a:pt x="1872343" y="272143"/>
                </a:cubicBezTo>
                <a:cubicBezTo>
                  <a:pt x="1870598" y="260802"/>
                  <a:pt x="1864609" y="250519"/>
                  <a:pt x="1861457" y="239486"/>
                </a:cubicBezTo>
                <a:cubicBezTo>
                  <a:pt x="1857347" y="225101"/>
                  <a:pt x="1854681" y="210328"/>
                  <a:pt x="1850571" y="195943"/>
                </a:cubicBezTo>
                <a:cubicBezTo>
                  <a:pt x="1847419" y="184910"/>
                  <a:pt x="1847799" y="171400"/>
                  <a:pt x="1839685" y="163286"/>
                </a:cubicBezTo>
                <a:cubicBezTo>
                  <a:pt x="1834465" y="158066"/>
                  <a:pt x="1763881" y="141627"/>
                  <a:pt x="1763485" y="141514"/>
                </a:cubicBezTo>
                <a:cubicBezTo>
                  <a:pt x="1752452" y="138362"/>
                  <a:pt x="1741898" y="133647"/>
                  <a:pt x="1730828" y="130628"/>
                </a:cubicBezTo>
                <a:cubicBezTo>
                  <a:pt x="1701961" y="122755"/>
                  <a:pt x="1672129" y="118319"/>
                  <a:pt x="1643743" y="108857"/>
                </a:cubicBezTo>
                <a:cubicBezTo>
                  <a:pt x="1593533" y="92120"/>
                  <a:pt x="1622337" y="100221"/>
                  <a:pt x="1556657" y="87086"/>
                </a:cubicBezTo>
                <a:cubicBezTo>
                  <a:pt x="1506788" y="103708"/>
                  <a:pt x="1535474" y="97971"/>
                  <a:pt x="1469571" y="97971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5147" y="3878804"/>
            <a:ext cx="351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After about two facts.</a:t>
            </a:r>
          </a:p>
        </p:txBody>
      </p:sp>
      <p:cxnSp>
        <p:nvCxnSpPr>
          <p:cNvPr id="6" name="Straight Connector 5"/>
          <p:cNvCxnSpPr>
            <a:stCxn id="3" idx="14"/>
          </p:cNvCxnSpPr>
          <p:nvPr/>
        </p:nvCxnSpPr>
        <p:spPr bwMode="auto">
          <a:xfrm>
            <a:off x="4234543" y="3857033"/>
            <a:ext cx="990600" cy="28338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7369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Rule #3 (Physics Today, 1991):</a:t>
            </a:r>
          </a:p>
          <a:p>
            <a:endParaRPr lang="en-GB" dirty="0"/>
          </a:p>
          <a:p>
            <a:r>
              <a:rPr lang="en-GB" dirty="0"/>
              <a:t>Use equations sparingly.</a:t>
            </a:r>
          </a:p>
          <a:p>
            <a:endParaRPr lang="en-GB" dirty="0"/>
          </a:p>
          <a:p>
            <a:r>
              <a:rPr lang="en-GB" dirty="0"/>
              <a:t>Use standard notation.</a:t>
            </a:r>
          </a:p>
        </p:txBody>
      </p:sp>
      <p:sp>
        <p:nvSpPr>
          <p:cNvPr id="49" name="Freeform 21"/>
          <p:cNvSpPr>
            <a:spLocks/>
          </p:cNvSpPr>
          <p:nvPr/>
        </p:nvSpPr>
        <p:spPr bwMode="auto">
          <a:xfrm>
            <a:off x="2896250" y="3912547"/>
            <a:ext cx="3641725" cy="123507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0" name="Group 6"/>
          <p:cNvGrpSpPr>
            <a:grpSpLocks/>
          </p:cNvGrpSpPr>
          <p:nvPr/>
        </p:nvGrpSpPr>
        <p:grpSpPr bwMode="auto">
          <a:xfrm>
            <a:off x="2622314" y="3252051"/>
            <a:ext cx="4223657" cy="1898746"/>
            <a:chOff x="1056" y="848"/>
            <a:chExt cx="3464" cy="1560"/>
          </a:xfrm>
        </p:grpSpPr>
        <p:sp>
          <p:nvSpPr>
            <p:cNvPr id="51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3" name="Text Box 7"/>
          <p:cNvSpPr txBox="1">
            <a:spLocks noChangeArrowheads="1"/>
          </p:cNvSpPr>
          <p:nvPr/>
        </p:nvSpPr>
        <p:spPr bwMode="auto">
          <a:xfrm rot="-5400000">
            <a:off x="1561768" y="3890997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(level)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4188291" y="5257486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level</a:t>
            </a:r>
          </a:p>
        </p:txBody>
      </p:sp>
    </p:spTree>
    <p:extLst>
      <p:ext uri="{BB962C8B-B14F-4D97-AF65-F5344CB8AC3E}">
        <p14:creationId xmlns:p14="http://schemas.microsoft.com/office/powerpoint/2010/main" val="253042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Rule #3 (Physics Today, 1991):</a:t>
            </a:r>
          </a:p>
          <a:p>
            <a:endParaRPr lang="en-GB" dirty="0"/>
          </a:p>
          <a:p>
            <a:r>
              <a:rPr lang="en-GB" dirty="0"/>
              <a:t>Use equations sparingly.</a:t>
            </a:r>
          </a:p>
          <a:p>
            <a:endParaRPr lang="en-GB" dirty="0"/>
          </a:p>
          <a:p>
            <a:r>
              <a:rPr lang="en-GB" dirty="0"/>
              <a:t>Use standard notation.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  Do not write		</a:t>
            </a:r>
            <a:r>
              <a:rPr lang="en-GB" dirty="0">
                <a:sym typeface="Symbol"/>
              </a:rPr>
              <a:t>RKHS</a:t>
            </a:r>
          </a:p>
          <a:p>
            <a:endParaRPr lang="en-GB" dirty="0">
              <a:sym typeface="Symbol"/>
            </a:endParaRPr>
          </a:p>
          <a:p>
            <a:r>
              <a:rPr lang="en-GB" dirty="0">
                <a:sym typeface="Symbol"/>
              </a:rPr>
              <a:t>   unless you’re going to use it.</a:t>
            </a:r>
          </a:p>
          <a:p>
            <a:r>
              <a:rPr lang="en-GB" dirty="0">
                <a:sym typeface="Symbol"/>
              </a:rPr>
              <a:t>   translation: never write RKHS.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33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Rule #3 (Physics Today, 1991):</a:t>
            </a:r>
          </a:p>
          <a:p>
            <a:endParaRPr lang="en-GB" dirty="0"/>
          </a:p>
          <a:p>
            <a:r>
              <a:rPr lang="en-GB" dirty="0"/>
              <a:t>Use equations sparingly.</a:t>
            </a:r>
          </a:p>
          <a:p>
            <a:endParaRPr lang="en-GB" dirty="0"/>
          </a:p>
          <a:p>
            <a:r>
              <a:rPr lang="en-GB" dirty="0"/>
              <a:t>Use standard notation.</a:t>
            </a:r>
          </a:p>
          <a:p>
            <a:endParaRPr lang="en-GB" dirty="0"/>
          </a:p>
          <a:p>
            <a:r>
              <a:rPr lang="en-GB" dirty="0"/>
              <a:t>Use consistent notation.</a:t>
            </a:r>
          </a:p>
          <a:p>
            <a:r>
              <a:rPr lang="en-GB" dirty="0"/>
              <a:t>    Distinguish between scalars, vectors, matrices, and</a:t>
            </a:r>
          </a:p>
          <a:p>
            <a:r>
              <a:rPr lang="en-GB" dirty="0"/>
              <a:t>    other objects!</a:t>
            </a:r>
          </a:p>
          <a:p>
            <a:r>
              <a:rPr lang="en-GB" dirty="0">
                <a:solidFill>
                  <a:srgbClr val="FF0000"/>
                </a:solidFill>
              </a:rPr>
              <a:t>    </a:t>
            </a:r>
            <a:r>
              <a:rPr lang="en-GB" dirty="0"/>
              <a:t>A good rule of thumb: don’t use </a:t>
            </a:r>
            <a:r>
              <a:rPr lang="en-GB" dirty="0" err="1"/>
              <a:t>matlab</a:t>
            </a:r>
            <a:r>
              <a:rPr lang="en-GB" dirty="0"/>
              <a:t> notation.</a:t>
            </a:r>
          </a:p>
          <a:p>
            <a:r>
              <a:rPr lang="en-GB" dirty="0">
                <a:solidFill>
                  <a:srgbClr val="FF0000"/>
                </a:solidFill>
              </a:rPr>
              <a:t>    And never, ever, ever change notation.</a:t>
            </a:r>
          </a:p>
          <a:p>
            <a:endParaRPr lang="en-GB" dirty="0"/>
          </a:p>
          <a:p>
            <a:r>
              <a:rPr lang="en-GB" dirty="0"/>
              <a:t>Explain what people should pay attention to!</a:t>
            </a:r>
          </a:p>
        </p:txBody>
      </p:sp>
    </p:spTree>
    <p:extLst>
      <p:ext uri="{BB962C8B-B14F-4D97-AF65-F5344CB8AC3E}">
        <p14:creationId xmlns:p14="http://schemas.microsoft.com/office/powerpoint/2010/main" val="386958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137261" y="2107904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ym typeface="Symbol"/>
              </a:rPr>
              <a:t>dc</a:t>
            </a:r>
            <a:r>
              <a:rPr lang="en-US" sz="2400" i="1" baseline="-25000" dirty="0" err="1">
                <a:sym typeface="Symbol"/>
              </a:rPr>
              <a:t>j</a:t>
            </a:r>
            <a:endParaRPr lang="en-US" sz="2400" i="1" baseline="-25000" dirty="0"/>
          </a:p>
        </p:txBody>
      </p:sp>
      <p:sp>
        <p:nvSpPr>
          <p:cNvPr id="31" name="Line 51"/>
          <p:cNvSpPr>
            <a:spLocks noChangeShapeType="1"/>
          </p:cNvSpPr>
          <p:nvPr/>
        </p:nvSpPr>
        <p:spPr bwMode="auto">
          <a:xfrm rot="16200000">
            <a:off x="1405107" y="2267587"/>
            <a:ext cx="0" cy="61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1166947" y="2521559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ym typeface="Symbol"/>
              </a:rPr>
              <a:t>dt</a:t>
            </a:r>
            <a:endParaRPr lang="en-US" sz="2400" i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1765347" y="2310751"/>
            <a:ext cx="2670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=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</a:t>
            </a:r>
            <a:r>
              <a:rPr lang="en-GB" i="1" baseline="-25000" dirty="0" err="1">
                <a:solidFill>
                  <a:srgbClr val="FF0000"/>
                </a:solidFill>
                <a:sym typeface="Symbol"/>
              </a:rPr>
              <a:t>i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s</a:t>
            </a:r>
            <a:r>
              <a:rPr lang="en-GB" i="1" baseline="-25000" dirty="0" err="1">
                <a:solidFill>
                  <a:srgbClr val="FF0000"/>
                </a:solidFill>
              </a:rPr>
              <a:t>j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w</a:t>
            </a:r>
            <a:r>
              <a:rPr lang="en-GB" i="1" baseline="-25000" dirty="0" err="1">
                <a:solidFill>
                  <a:srgbClr val="FF0000"/>
                </a:solidFill>
              </a:rPr>
              <a:t>ji</a:t>
            </a:r>
            <a:r>
              <a:rPr lang="en-GB" dirty="0">
                <a:solidFill>
                  <a:srgbClr val="FF0000"/>
                </a:solidFill>
              </a:rPr>
              <a:t> (</a:t>
            </a:r>
            <a:r>
              <a:rPr lang="en-GB" i="1" dirty="0" err="1">
                <a:solidFill>
                  <a:srgbClr val="FF0000"/>
                </a:solidFill>
              </a:rPr>
              <a:t>R</a:t>
            </a:r>
            <a:r>
              <a:rPr lang="en-GB" i="1" baseline="-25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 - 1)</a:t>
            </a:r>
            <a:endParaRPr lang="en-US" i="1" baseline="-250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81783" y="2156122"/>
            <a:ext cx="14366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sym typeface="Symbol"/>
              </a:rPr>
              <a:t></a:t>
            </a:r>
            <a:r>
              <a:rPr lang="en-GB" sz="2400" i="1" dirty="0">
                <a:solidFill>
                  <a:srgbClr val="0000FF"/>
                </a:solidFill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log</a:t>
            </a:r>
            <a:r>
              <a:rPr lang="en-GB" sz="2400" i="1" dirty="0">
                <a:solidFill>
                  <a:srgbClr val="0000FF"/>
                </a:solidFill>
              </a:rPr>
              <a:t> p</a:t>
            </a:r>
            <a:r>
              <a:rPr lang="en-GB" sz="2400" dirty="0">
                <a:solidFill>
                  <a:srgbClr val="0000FF"/>
                </a:solidFill>
              </a:rPr>
              <a:t>(</a:t>
            </a:r>
            <a:r>
              <a:rPr lang="en-GB" sz="2400" i="1" dirty="0" err="1">
                <a:solidFill>
                  <a:srgbClr val="0000FF"/>
                </a:solidFill>
              </a:rPr>
              <a:t>c</a:t>
            </a:r>
            <a:r>
              <a:rPr lang="en-GB" sz="2400" i="1" baseline="-25000" dirty="0" err="1">
                <a:solidFill>
                  <a:srgbClr val="0000FF"/>
                </a:solidFill>
              </a:rPr>
              <a:t>j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629395" y="2569777"/>
            <a:ext cx="530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sym typeface="Symbol"/>
              </a:rPr>
              <a:t></a:t>
            </a:r>
            <a:r>
              <a:rPr lang="en-US" sz="2400" i="1" dirty="0" err="1">
                <a:solidFill>
                  <a:srgbClr val="0000FF"/>
                </a:solidFill>
                <a:sym typeface="Symbol"/>
              </a:rPr>
              <a:t>c</a:t>
            </a:r>
            <a:r>
              <a:rPr lang="en-US" sz="2400" i="1" baseline="-25000" dirty="0" err="1">
                <a:solidFill>
                  <a:srgbClr val="0000FF"/>
                </a:solidFill>
                <a:sym typeface="Symbol"/>
              </a:rPr>
              <a:t>j</a:t>
            </a:r>
            <a:endParaRPr lang="en-US" sz="2400" i="1" baseline="-25000" dirty="0">
              <a:solidFill>
                <a:srgbClr val="0000FF"/>
              </a:solidFill>
            </a:endParaRPr>
          </a:p>
        </p:txBody>
      </p:sp>
      <p:sp>
        <p:nvSpPr>
          <p:cNvPr id="47" name="Line 51"/>
          <p:cNvSpPr>
            <a:spLocks noChangeShapeType="1"/>
          </p:cNvSpPr>
          <p:nvPr/>
        </p:nvSpPr>
        <p:spPr bwMode="auto">
          <a:xfrm rot="16200000">
            <a:off x="5879118" y="1937805"/>
            <a:ext cx="0" cy="1368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3002252" y="227701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755481" y="2354743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8840" y="2261769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686804" y="2354743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+ </a:t>
            </a:r>
            <a:r>
              <a:rPr lang="el-GR" dirty="0">
                <a:solidFill>
                  <a:srgbClr val="0000FF"/>
                </a:solidFill>
              </a:rPr>
              <a:t>ξ</a:t>
            </a:r>
            <a:r>
              <a:rPr lang="en-GB" i="1" baseline="-25000" dirty="0">
                <a:solidFill>
                  <a:srgbClr val="0000FF"/>
                </a:solidFill>
              </a:rPr>
              <a:t>j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7955" y="1284079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log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70459" y="1092491"/>
            <a:ext cx="1343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</a:t>
            </a:r>
            <a:r>
              <a:rPr lang="en-GB" i="1" dirty="0" err="1"/>
              <a:t>s</a:t>
            </a:r>
            <a:r>
              <a:rPr lang="en-GB" i="1" baseline="-25000" dirty="0" err="1"/>
              <a:t>j</a:t>
            </a:r>
            <a:r>
              <a:rPr lang="en-GB" i="1" baseline="-25000" dirty="0"/>
              <a:t> </a:t>
            </a:r>
            <a:r>
              <a:rPr lang="en-GB" dirty="0"/>
              <a:t>= 1)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70459" y="1519204"/>
            <a:ext cx="1343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</a:t>
            </a:r>
            <a:r>
              <a:rPr lang="en-GB" i="1" dirty="0" err="1"/>
              <a:t>s</a:t>
            </a:r>
            <a:r>
              <a:rPr lang="en-GB" i="1" baseline="-25000" dirty="0" err="1"/>
              <a:t>j</a:t>
            </a:r>
            <a:r>
              <a:rPr lang="en-GB" i="1" baseline="-25000" dirty="0"/>
              <a:t> </a:t>
            </a:r>
            <a:r>
              <a:rPr lang="en-GB" dirty="0"/>
              <a:t>= 0)</a:t>
            </a:r>
          </a:p>
        </p:txBody>
      </p:sp>
      <p:sp>
        <p:nvSpPr>
          <p:cNvPr id="22" name="Line 51"/>
          <p:cNvSpPr>
            <a:spLocks noChangeShapeType="1"/>
          </p:cNvSpPr>
          <p:nvPr/>
        </p:nvSpPr>
        <p:spPr bwMode="auto">
          <a:xfrm rot="5400000" flipV="1">
            <a:off x="2089548" y="914404"/>
            <a:ext cx="0" cy="140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4130195" y="1280871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886265" y="1340324"/>
            <a:ext cx="2948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=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</a:t>
            </a:r>
            <a:r>
              <a:rPr lang="en-GB" i="1" baseline="-25000" dirty="0" err="1">
                <a:solidFill>
                  <a:srgbClr val="FF0000"/>
                </a:solidFill>
                <a:sym typeface="Symbol"/>
              </a:rPr>
              <a:t>i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c</a:t>
            </a:r>
            <a:r>
              <a:rPr lang="en-GB" i="1" baseline="-25000" dirty="0" err="1">
                <a:solidFill>
                  <a:srgbClr val="FF0000"/>
                </a:solidFill>
              </a:rPr>
              <a:t>j</a:t>
            </a:r>
            <a:r>
              <a:rPr lang="en-GB" i="1" baseline="-25000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w</a:t>
            </a:r>
            <a:r>
              <a:rPr lang="en-GB" i="1" baseline="-25000" dirty="0" err="1">
                <a:solidFill>
                  <a:srgbClr val="FF0000"/>
                </a:solidFill>
              </a:rPr>
              <a:t>ji</a:t>
            </a:r>
            <a:r>
              <a:rPr lang="en-GB" dirty="0">
                <a:solidFill>
                  <a:srgbClr val="FF0000"/>
                </a:solidFill>
              </a:rPr>
              <a:t> (</a:t>
            </a:r>
            <a:r>
              <a:rPr lang="en-GB" i="1" dirty="0" err="1">
                <a:solidFill>
                  <a:srgbClr val="FF0000"/>
                </a:solidFill>
              </a:rPr>
              <a:t>R</a:t>
            </a:r>
            <a:r>
              <a:rPr lang="en-GB" i="1" baseline="-25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 - 1)</a:t>
            </a:r>
            <a:r>
              <a:rPr lang="en-GB" dirty="0">
                <a:solidFill>
                  <a:srgbClr val="FF0000"/>
                </a:solidFill>
                <a:sym typeface="Symbol"/>
              </a:rPr>
              <a:t> </a:t>
            </a:r>
            <a:r>
              <a:rPr lang="en-GB" dirty="0"/>
              <a:t>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770129" y="1340324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- log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6746181" y="160249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  <a:sym typeface="Symbol"/>
              </a:rPr>
              <a:t>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606844" y="1175772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1-</a:t>
            </a:r>
            <a:r>
              <a:rPr lang="en-GB" dirty="0">
                <a:solidFill>
                  <a:srgbClr val="0000FF"/>
                </a:solidFill>
                <a:sym typeface="Symbol"/>
              </a:rPr>
              <a:t>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70" name="Line 51"/>
          <p:cNvSpPr>
            <a:spLocks noChangeShapeType="1"/>
          </p:cNvSpPr>
          <p:nvPr/>
        </p:nvSpPr>
        <p:spPr bwMode="auto">
          <a:xfrm rot="16200000" flipH="1">
            <a:off x="6926827" y="1367659"/>
            <a:ext cx="0" cy="576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36147" y="3279520"/>
            <a:ext cx="86098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have exactly two choices:</a:t>
            </a:r>
          </a:p>
          <a:p>
            <a:r>
              <a:rPr lang="en-GB" dirty="0"/>
              <a:t>     1. spend enough time on the slide so that people</a:t>
            </a:r>
          </a:p>
          <a:p>
            <a:r>
              <a:rPr lang="en-GB" dirty="0"/>
              <a:t>         </a:t>
            </a:r>
            <a:r>
              <a:rPr lang="en-GB" dirty="0">
                <a:solidFill>
                  <a:srgbClr val="FF0000"/>
                </a:solidFill>
              </a:rPr>
              <a:t>totally</a:t>
            </a:r>
            <a:r>
              <a:rPr lang="en-GB" dirty="0"/>
              <a:t> understand it.</a:t>
            </a:r>
          </a:p>
          <a:p>
            <a:r>
              <a:rPr lang="en-GB" dirty="0"/>
              <a:t>     2. tell the audience which parts they need to pay</a:t>
            </a:r>
          </a:p>
          <a:p>
            <a:r>
              <a:rPr lang="en-GB" dirty="0"/>
              <a:t>         attention to.</a:t>
            </a:r>
          </a:p>
          <a:p>
            <a:r>
              <a:rPr lang="en-GB" dirty="0"/>
              <a:t>         however, pieces they shouldn’t pay attention to</a:t>
            </a:r>
          </a:p>
          <a:p>
            <a:r>
              <a:rPr lang="en-GB" dirty="0"/>
              <a:t>         shouldn’t be on the slide!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5432" y="348344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Suppose you have a slide like this:</a:t>
            </a:r>
          </a:p>
        </p:txBody>
      </p:sp>
    </p:spTree>
    <p:extLst>
      <p:ext uri="{BB962C8B-B14F-4D97-AF65-F5344CB8AC3E}">
        <p14:creationId xmlns:p14="http://schemas.microsoft.com/office/powerpoint/2010/main" val="160061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137261" y="2107904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ym typeface="Symbol"/>
              </a:rPr>
              <a:t>dc</a:t>
            </a:r>
            <a:r>
              <a:rPr lang="en-US" sz="2400" i="1" baseline="-25000" dirty="0" err="1">
                <a:sym typeface="Symbol"/>
              </a:rPr>
              <a:t>j</a:t>
            </a:r>
            <a:endParaRPr lang="en-US" sz="2400" i="1" baseline="-25000" dirty="0"/>
          </a:p>
        </p:txBody>
      </p:sp>
      <p:sp>
        <p:nvSpPr>
          <p:cNvPr id="31" name="Line 51"/>
          <p:cNvSpPr>
            <a:spLocks noChangeShapeType="1"/>
          </p:cNvSpPr>
          <p:nvPr/>
        </p:nvSpPr>
        <p:spPr bwMode="auto">
          <a:xfrm rot="16200000">
            <a:off x="1405107" y="2267587"/>
            <a:ext cx="0" cy="61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1166947" y="2521559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ym typeface="Symbol"/>
              </a:rPr>
              <a:t>dt</a:t>
            </a:r>
            <a:endParaRPr lang="en-US" sz="2400" i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1765347" y="2310751"/>
            <a:ext cx="2670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=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</a:t>
            </a:r>
            <a:r>
              <a:rPr lang="en-GB" i="1" baseline="-25000" dirty="0" err="1">
                <a:solidFill>
                  <a:srgbClr val="FF0000"/>
                </a:solidFill>
                <a:sym typeface="Symbol"/>
              </a:rPr>
              <a:t>i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s</a:t>
            </a:r>
            <a:r>
              <a:rPr lang="en-GB" i="1" baseline="-25000" dirty="0" err="1">
                <a:solidFill>
                  <a:srgbClr val="FF0000"/>
                </a:solidFill>
              </a:rPr>
              <a:t>j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w</a:t>
            </a:r>
            <a:r>
              <a:rPr lang="en-GB" i="1" baseline="-25000" dirty="0" err="1">
                <a:solidFill>
                  <a:srgbClr val="FF0000"/>
                </a:solidFill>
              </a:rPr>
              <a:t>ji</a:t>
            </a:r>
            <a:r>
              <a:rPr lang="en-GB" dirty="0">
                <a:solidFill>
                  <a:srgbClr val="FF0000"/>
                </a:solidFill>
              </a:rPr>
              <a:t> (</a:t>
            </a:r>
            <a:r>
              <a:rPr lang="en-GB" i="1" dirty="0" err="1">
                <a:solidFill>
                  <a:srgbClr val="FF0000"/>
                </a:solidFill>
              </a:rPr>
              <a:t>R</a:t>
            </a:r>
            <a:r>
              <a:rPr lang="en-GB" i="1" baseline="-25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 - 1)</a:t>
            </a:r>
            <a:endParaRPr lang="en-US" i="1" baseline="-250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81783" y="2156122"/>
            <a:ext cx="14366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sym typeface="Symbol"/>
              </a:rPr>
              <a:t></a:t>
            </a:r>
            <a:r>
              <a:rPr lang="en-GB" sz="2400" i="1" dirty="0">
                <a:solidFill>
                  <a:srgbClr val="0000FF"/>
                </a:solidFill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log</a:t>
            </a:r>
            <a:r>
              <a:rPr lang="en-GB" sz="2400" i="1" dirty="0">
                <a:solidFill>
                  <a:srgbClr val="0000FF"/>
                </a:solidFill>
              </a:rPr>
              <a:t> p</a:t>
            </a:r>
            <a:r>
              <a:rPr lang="en-GB" sz="2400" dirty="0">
                <a:solidFill>
                  <a:srgbClr val="0000FF"/>
                </a:solidFill>
              </a:rPr>
              <a:t>(</a:t>
            </a:r>
            <a:r>
              <a:rPr lang="en-GB" sz="2400" i="1" dirty="0" err="1">
                <a:solidFill>
                  <a:srgbClr val="0000FF"/>
                </a:solidFill>
              </a:rPr>
              <a:t>c</a:t>
            </a:r>
            <a:r>
              <a:rPr lang="en-GB" sz="2400" i="1" baseline="-25000" dirty="0" err="1">
                <a:solidFill>
                  <a:srgbClr val="0000FF"/>
                </a:solidFill>
              </a:rPr>
              <a:t>j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629395" y="2569777"/>
            <a:ext cx="530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sym typeface="Symbol"/>
              </a:rPr>
              <a:t></a:t>
            </a:r>
            <a:r>
              <a:rPr lang="en-US" sz="2400" i="1" dirty="0" err="1">
                <a:solidFill>
                  <a:srgbClr val="0000FF"/>
                </a:solidFill>
                <a:sym typeface="Symbol"/>
              </a:rPr>
              <a:t>c</a:t>
            </a:r>
            <a:r>
              <a:rPr lang="en-US" sz="2400" i="1" baseline="-25000" dirty="0" err="1">
                <a:solidFill>
                  <a:srgbClr val="0000FF"/>
                </a:solidFill>
                <a:sym typeface="Symbol"/>
              </a:rPr>
              <a:t>j</a:t>
            </a:r>
            <a:endParaRPr lang="en-US" sz="2400" i="1" baseline="-25000" dirty="0">
              <a:solidFill>
                <a:srgbClr val="0000FF"/>
              </a:solidFill>
            </a:endParaRPr>
          </a:p>
        </p:txBody>
      </p:sp>
      <p:sp>
        <p:nvSpPr>
          <p:cNvPr id="47" name="Line 51"/>
          <p:cNvSpPr>
            <a:spLocks noChangeShapeType="1"/>
          </p:cNvSpPr>
          <p:nvPr/>
        </p:nvSpPr>
        <p:spPr bwMode="auto">
          <a:xfrm rot="16200000">
            <a:off x="5879118" y="1937805"/>
            <a:ext cx="0" cy="1368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3002252" y="227701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755481" y="2354743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8840" y="2261769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686804" y="2354743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+ </a:t>
            </a:r>
            <a:r>
              <a:rPr lang="el-GR" dirty="0">
                <a:solidFill>
                  <a:srgbClr val="0000FF"/>
                </a:solidFill>
              </a:rPr>
              <a:t>ξ</a:t>
            </a:r>
            <a:r>
              <a:rPr lang="en-GB" i="1" baseline="-25000" dirty="0">
                <a:solidFill>
                  <a:srgbClr val="0000FF"/>
                </a:solidFill>
              </a:rPr>
              <a:t>j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7955" y="1284079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log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70459" y="1092491"/>
            <a:ext cx="1343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</a:t>
            </a:r>
            <a:r>
              <a:rPr lang="en-GB" i="1" dirty="0" err="1"/>
              <a:t>s</a:t>
            </a:r>
            <a:r>
              <a:rPr lang="en-GB" i="1" baseline="-25000" dirty="0" err="1"/>
              <a:t>j</a:t>
            </a:r>
            <a:r>
              <a:rPr lang="en-GB" i="1" baseline="-25000" dirty="0"/>
              <a:t> </a:t>
            </a:r>
            <a:r>
              <a:rPr lang="en-GB" dirty="0"/>
              <a:t>= 1)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70459" y="1519204"/>
            <a:ext cx="1343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</a:t>
            </a:r>
            <a:r>
              <a:rPr lang="en-GB" i="1" dirty="0" err="1"/>
              <a:t>s</a:t>
            </a:r>
            <a:r>
              <a:rPr lang="en-GB" i="1" baseline="-25000" dirty="0" err="1"/>
              <a:t>j</a:t>
            </a:r>
            <a:r>
              <a:rPr lang="en-GB" i="1" baseline="-25000" dirty="0"/>
              <a:t> </a:t>
            </a:r>
            <a:r>
              <a:rPr lang="en-GB" dirty="0"/>
              <a:t>= 0)</a:t>
            </a:r>
          </a:p>
        </p:txBody>
      </p:sp>
      <p:sp>
        <p:nvSpPr>
          <p:cNvPr id="22" name="Line 51"/>
          <p:cNvSpPr>
            <a:spLocks noChangeShapeType="1"/>
          </p:cNvSpPr>
          <p:nvPr/>
        </p:nvSpPr>
        <p:spPr bwMode="auto">
          <a:xfrm rot="5400000" flipV="1">
            <a:off x="2089548" y="914404"/>
            <a:ext cx="0" cy="140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4130195" y="1280871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886265" y="1340324"/>
            <a:ext cx="2948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=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</a:t>
            </a:r>
            <a:r>
              <a:rPr lang="en-GB" i="1" baseline="-25000" dirty="0" err="1">
                <a:solidFill>
                  <a:srgbClr val="FF0000"/>
                </a:solidFill>
                <a:sym typeface="Symbol"/>
              </a:rPr>
              <a:t>i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c</a:t>
            </a:r>
            <a:r>
              <a:rPr lang="en-GB" i="1" baseline="-25000" dirty="0" err="1">
                <a:solidFill>
                  <a:srgbClr val="FF0000"/>
                </a:solidFill>
              </a:rPr>
              <a:t>j</a:t>
            </a:r>
            <a:r>
              <a:rPr lang="en-GB" i="1" baseline="-25000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w</a:t>
            </a:r>
            <a:r>
              <a:rPr lang="en-GB" i="1" baseline="-25000" dirty="0" err="1">
                <a:solidFill>
                  <a:srgbClr val="FF0000"/>
                </a:solidFill>
              </a:rPr>
              <a:t>ji</a:t>
            </a:r>
            <a:r>
              <a:rPr lang="en-GB" dirty="0">
                <a:solidFill>
                  <a:srgbClr val="FF0000"/>
                </a:solidFill>
              </a:rPr>
              <a:t> (</a:t>
            </a:r>
            <a:r>
              <a:rPr lang="en-GB" i="1" dirty="0" err="1">
                <a:solidFill>
                  <a:srgbClr val="FF0000"/>
                </a:solidFill>
              </a:rPr>
              <a:t>R</a:t>
            </a:r>
            <a:r>
              <a:rPr lang="en-GB" i="1" baseline="-25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 - 1)</a:t>
            </a:r>
            <a:r>
              <a:rPr lang="en-GB" dirty="0">
                <a:solidFill>
                  <a:srgbClr val="FF0000"/>
                </a:solidFill>
                <a:sym typeface="Symbol"/>
              </a:rPr>
              <a:t> </a:t>
            </a:r>
            <a:r>
              <a:rPr lang="en-GB" dirty="0"/>
              <a:t>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770129" y="1340324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- log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6746181" y="160249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  <a:sym typeface="Symbol"/>
              </a:rPr>
              <a:t>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606844" y="1175772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1-</a:t>
            </a:r>
            <a:r>
              <a:rPr lang="en-GB" dirty="0">
                <a:solidFill>
                  <a:srgbClr val="0000FF"/>
                </a:solidFill>
                <a:sym typeface="Symbol"/>
              </a:rPr>
              <a:t>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70" name="Line 51"/>
          <p:cNvSpPr>
            <a:spLocks noChangeShapeType="1"/>
          </p:cNvSpPr>
          <p:nvPr/>
        </p:nvSpPr>
        <p:spPr bwMode="auto">
          <a:xfrm rot="16200000" flipH="1">
            <a:off x="6926827" y="1367659"/>
            <a:ext cx="0" cy="576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36147" y="3279520"/>
            <a:ext cx="86098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you really have exactly one choice:</a:t>
            </a:r>
          </a:p>
          <a:p>
            <a:r>
              <a:rPr lang="en-GB" dirty="0"/>
              <a:t>     1. spend enough time on the slide so that people</a:t>
            </a:r>
          </a:p>
          <a:p>
            <a:r>
              <a:rPr lang="en-GB" dirty="0"/>
              <a:t>         </a:t>
            </a:r>
            <a:r>
              <a:rPr lang="en-GB" dirty="0">
                <a:solidFill>
                  <a:srgbClr val="FF0000"/>
                </a:solidFill>
              </a:rPr>
              <a:t>totally</a:t>
            </a:r>
            <a:r>
              <a:rPr lang="en-GB" dirty="0"/>
              <a:t> understand it.</a:t>
            </a:r>
          </a:p>
          <a:p>
            <a:endParaRPr lang="en-GB" dirty="0"/>
          </a:p>
          <a:p>
            <a:r>
              <a:rPr lang="en-GB" dirty="0"/>
              <a:t>Whenever you use an equation, write down </a:t>
            </a:r>
            <a:r>
              <a:rPr lang="en-GB" dirty="0">
                <a:solidFill>
                  <a:srgbClr val="FF0000"/>
                </a:solidFill>
              </a:rPr>
              <a:t>only what’s necessary</a:t>
            </a:r>
            <a:r>
              <a:rPr lang="en-GB" dirty="0"/>
              <a:t>, and </a:t>
            </a:r>
            <a:r>
              <a:rPr lang="en-GB" dirty="0">
                <a:solidFill>
                  <a:srgbClr val="FF00FF"/>
                </a:solidFill>
              </a:rPr>
              <a:t>fully explain it</a:t>
            </a:r>
            <a:r>
              <a:rPr lang="en-GB" dirty="0"/>
              <a:t>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5432" y="348344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Suppose you have a slide like this:</a:t>
            </a:r>
          </a:p>
        </p:txBody>
      </p:sp>
    </p:spTree>
    <p:extLst>
      <p:ext uri="{BB962C8B-B14F-4D97-AF65-F5344CB8AC3E}">
        <p14:creationId xmlns:p14="http://schemas.microsoft.com/office/powerpoint/2010/main" val="426813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Why is this important?</a:t>
            </a:r>
          </a:p>
          <a:p>
            <a:endParaRPr lang="en-GB" dirty="0"/>
          </a:p>
          <a:p>
            <a:r>
              <a:rPr lang="en-GB" dirty="0"/>
              <a:t>There are at least three things you need to make it in science:</a:t>
            </a:r>
          </a:p>
          <a:p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You have to be smart.</a:t>
            </a:r>
          </a:p>
          <a:p>
            <a:pPr marL="514350" indent="-514350">
              <a:buAutoNum type="arabicPeriod"/>
            </a:pPr>
            <a:r>
              <a:rPr lang="en-GB" dirty="0"/>
              <a:t>You have to work hard.</a:t>
            </a:r>
          </a:p>
          <a:p>
            <a:pPr marL="514350" indent="-514350">
              <a:buAutoNum type="arabicPeriod"/>
            </a:pPr>
            <a:r>
              <a:rPr lang="en-GB" dirty="0"/>
              <a:t>You have to be able to communicate well.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Rule #4: make it easy for your audience.</a:t>
            </a:r>
          </a:p>
          <a:p>
            <a:endParaRPr lang="en-GB" dirty="0"/>
          </a:p>
          <a:p>
            <a:r>
              <a:rPr lang="en-GB" dirty="0"/>
              <a:t>- Your job is to </a:t>
            </a:r>
            <a:r>
              <a:rPr lang="en-GB" dirty="0" err="1"/>
              <a:t>distill</a:t>
            </a:r>
            <a:r>
              <a:rPr lang="en-GB" dirty="0"/>
              <a:t> the information, and present</a:t>
            </a:r>
          </a:p>
          <a:p>
            <a:r>
              <a:rPr lang="en-GB" dirty="0"/>
              <a:t>   only the essence.</a:t>
            </a:r>
          </a:p>
          <a:p>
            <a:endParaRPr lang="en-GB" dirty="0"/>
          </a:p>
          <a:p>
            <a:r>
              <a:rPr lang="en-GB" dirty="0"/>
              <a:t>- Give examples.</a:t>
            </a:r>
          </a:p>
          <a:p>
            <a:r>
              <a:rPr lang="en-GB" dirty="0"/>
              <a:t>- Don’t present the most general case.</a:t>
            </a:r>
          </a:p>
          <a:p>
            <a:endParaRPr lang="en-GB" dirty="0"/>
          </a:p>
          <a:p>
            <a:r>
              <a:rPr lang="en-GB" dirty="0"/>
              <a:t>	Even if your theory applies in arbitrary</a:t>
            </a:r>
          </a:p>
          <a:p>
            <a:r>
              <a:rPr lang="en-GB" dirty="0"/>
              <a:t>	dimensions, present the 1-D case first.</a:t>
            </a:r>
          </a:p>
          <a:p>
            <a:endParaRPr lang="en-GB" dirty="0"/>
          </a:p>
          <a:p>
            <a:r>
              <a:rPr lang="en-GB" dirty="0"/>
              <a:t>	Or maybe only the 1-D case.</a:t>
            </a:r>
          </a:p>
        </p:txBody>
      </p:sp>
    </p:spTree>
    <p:extLst>
      <p:ext uri="{BB962C8B-B14F-4D97-AF65-F5344CB8AC3E}">
        <p14:creationId xmlns:p14="http://schemas.microsoft.com/office/powerpoint/2010/main" val="312064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Rule #4: make it easy for your audience.</a:t>
            </a:r>
          </a:p>
          <a:p>
            <a:endParaRPr lang="en-GB" dirty="0"/>
          </a:p>
          <a:p>
            <a:r>
              <a:rPr lang="en-GB" dirty="0"/>
              <a:t>- Your job is to </a:t>
            </a:r>
            <a:r>
              <a:rPr lang="en-GB" dirty="0" err="1"/>
              <a:t>distill</a:t>
            </a:r>
            <a:r>
              <a:rPr lang="en-GB" dirty="0"/>
              <a:t> the information, and present</a:t>
            </a:r>
          </a:p>
          <a:p>
            <a:r>
              <a:rPr lang="en-GB" dirty="0"/>
              <a:t>   only the essence.</a:t>
            </a:r>
          </a:p>
          <a:p>
            <a:endParaRPr lang="en-GB" dirty="0"/>
          </a:p>
          <a:p>
            <a:r>
              <a:rPr lang="en-GB" dirty="0"/>
              <a:t>- Give examples.</a:t>
            </a:r>
          </a:p>
          <a:p>
            <a:r>
              <a:rPr lang="en-GB" dirty="0"/>
              <a:t>- Don’t present the most general case.</a:t>
            </a:r>
          </a:p>
          <a:p>
            <a:r>
              <a:rPr lang="en-GB" dirty="0"/>
              <a:t>- Provide as much intuition as possible.</a:t>
            </a:r>
          </a:p>
          <a:p>
            <a:r>
              <a:rPr lang="en-GB" dirty="0"/>
              <a:t>- There’s a clarity/accuracy </a:t>
            </a:r>
            <a:r>
              <a:rPr lang="en-GB" dirty="0" err="1"/>
              <a:t>tradeoff</a:t>
            </a:r>
            <a:r>
              <a:rPr lang="en-GB" dirty="0"/>
              <a:t>.</a:t>
            </a:r>
          </a:p>
          <a:p>
            <a:r>
              <a:rPr lang="en-GB" dirty="0"/>
              <a:t>   </a:t>
            </a:r>
            <a:r>
              <a:rPr lang="en-GB" u="sng" dirty="0"/>
              <a:t>Always</a:t>
            </a:r>
            <a:r>
              <a:rPr lang="en-GB" dirty="0"/>
              <a:t> choose clarity.</a:t>
            </a:r>
          </a:p>
          <a:p>
            <a:r>
              <a:rPr lang="en-GB" dirty="0"/>
              <a:t>- There’s a clarity/compact notation </a:t>
            </a:r>
            <a:r>
              <a:rPr lang="en-GB" dirty="0" err="1"/>
              <a:t>tradeoff</a:t>
            </a:r>
            <a:r>
              <a:rPr lang="en-GB" dirty="0"/>
              <a:t>.</a:t>
            </a:r>
          </a:p>
          <a:p>
            <a:r>
              <a:rPr lang="en-GB" dirty="0"/>
              <a:t>   </a:t>
            </a:r>
            <a:r>
              <a:rPr lang="en-GB" u="sng" dirty="0"/>
              <a:t>Always</a:t>
            </a:r>
            <a:r>
              <a:rPr lang="en-GB" dirty="0"/>
              <a:t> choose clarity.</a:t>
            </a:r>
          </a:p>
        </p:txBody>
      </p:sp>
    </p:spTree>
    <p:extLst>
      <p:ext uri="{BB962C8B-B14F-4D97-AF65-F5344CB8AC3E}">
        <p14:creationId xmlns:p14="http://schemas.microsoft.com/office/powerpoint/2010/main" val="375291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Small rules (bit-rate related):</a:t>
            </a:r>
          </a:p>
          <a:p>
            <a:endParaRPr lang="en-GB" dirty="0"/>
          </a:p>
          <a:p>
            <a:r>
              <a:rPr lang="en-GB" dirty="0"/>
              <a:t>5.   </a:t>
            </a:r>
            <a:r>
              <a:rPr lang="en-GB" dirty="0">
                <a:solidFill>
                  <a:srgbClr val="FF0000"/>
                </a:solidFill>
              </a:rPr>
              <a:t>People like to be told things they already know.</a:t>
            </a:r>
          </a:p>
          <a:p>
            <a:pPr marL="514350" indent="-514350">
              <a:buAutoNum type="arabicPeriod" startAt="6"/>
            </a:pPr>
            <a:r>
              <a:rPr lang="en-GB" dirty="0"/>
              <a:t>Reduce initials/acronyms to the bare minimum</a:t>
            </a:r>
          </a:p>
          <a:p>
            <a:r>
              <a:rPr lang="en-GB" dirty="0"/>
              <a:t>      (because they’re hard to remember).</a:t>
            </a:r>
          </a:p>
          <a:p>
            <a:r>
              <a:rPr lang="en-GB" dirty="0"/>
              <a:t>7.   Don’t talk for a long time without referring to</a:t>
            </a:r>
          </a:p>
          <a:p>
            <a:r>
              <a:rPr lang="en-GB" dirty="0"/>
              <a:t>      your slides.</a:t>
            </a:r>
          </a:p>
        </p:txBody>
      </p:sp>
    </p:spTree>
    <p:extLst>
      <p:ext uri="{BB962C8B-B14F-4D97-AF65-F5344CB8AC3E}">
        <p14:creationId xmlns:p14="http://schemas.microsoft.com/office/powerpoint/2010/main" val="372568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Small rules (general):</a:t>
            </a:r>
          </a:p>
          <a:p>
            <a:endParaRPr lang="en-GB" dirty="0"/>
          </a:p>
          <a:p>
            <a:r>
              <a:rPr lang="en-GB" dirty="0"/>
              <a:t>8.   If there’s a particularly hard point in your talk,</a:t>
            </a:r>
          </a:p>
          <a:p>
            <a:r>
              <a:rPr lang="en-GB" dirty="0"/>
              <a:t>      practice alternative explanations.</a:t>
            </a:r>
          </a:p>
          <a:p>
            <a:r>
              <a:rPr lang="en-GB" dirty="0"/>
              <a:t>9.   Practice your whole talk!</a:t>
            </a:r>
          </a:p>
          <a:p>
            <a:r>
              <a:rPr lang="en-GB" dirty="0"/>
              <a:t>      More than once!</a:t>
            </a:r>
          </a:p>
          <a:p>
            <a:r>
              <a:rPr lang="en-GB" dirty="0"/>
              <a:t>10. Get feedback (before and, especially, after) your</a:t>
            </a:r>
          </a:p>
          <a:p>
            <a:r>
              <a:rPr lang="en-GB" dirty="0"/>
              <a:t>      talk.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36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Rule #11 (Physics Today 1991):</a:t>
            </a:r>
          </a:p>
          <a:p>
            <a:endParaRPr lang="en-GB" dirty="0"/>
          </a:p>
          <a:p>
            <a:r>
              <a:rPr lang="en-GB" dirty="0"/>
              <a:t>Going over your allotted time should be a capital</a:t>
            </a:r>
          </a:p>
          <a:p>
            <a:r>
              <a:rPr lang="en-GB" dirty="0"/>
              <a:t>crime!</a:t>
            </a:r>
          </a:p>
        </p:txBody>
      </p:sp>
    </p:spTree>
    <p:extLst>
      <p:ext uri="{BB962C8B-B14F-4D97-AF65-F5344CB8AC3E}">
        <p14:creationId xmlns:p14="http://schemas.microsoft.com/office/powerpoint/2010/main" val="3606000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Rule #12:</a:t>
            </a:r>
          </a:p>
          <a:p>
            <a:endParaRPr lang="en-GB" dirty="0"/>
          </a:p>
          <a:p>
            <a:r>
              <a:rPr lang="en-GB"/>
              <a:t>All rules </a:t>
            </a:r>
            <a:r>
              <a:rPr lang="en-GB" dirty="0"/>
              <a:t>can be ignored, but think </a:t>
            </a:r>
            <a:r>
              <a:rPr lang="en-GB" dirty="0">
                <a:solidFill>
                  <a:srgbClr val="FF0000"/>
                </a:solidFill>
              </a:rPr>
              <a:t>hard</a:t>
            </a:r>
            <a:r>
              <a:rPr lang="en-GB" dirty="0"/>
              <a:t> before doing so.</a:t>
            </a:r>
          </a:p>
        </p:txBody>
      </p:sp>
    </p:spTree>
    <p:extLst>
      <p:ext uri="{BB962C8B-B14F-4D97-AF65-F5344CB8AC3E}">
        <p14:creationId xmlns:p14="http://schemas.microsoft.com/office/powerpoint/2010/main" val="4021926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More rules:</a:t>
            </a:r>
          </a:p>
          <a:p>
            <a:endParaRPr lang="en-GB" dirty="0"/>
          </a:p>
          <a:p>
            <a:r>
              <a:rPr lang="en-GB" dirty="0"/>
              <a:t>13. Make 1 point/talk (and paper!!).</a:t>
            </a:r>
          </a:p>
          <a:p>
            <a:r>
              <a:rPr lang="en-GB" dirty="0"/>
              <a:t>14. Watch other talks for presentation style:</a:t>
            </a:r>
          </a:p>
          <a:p>
            <a:r>
              <a:rPr lang="en-GB" dirty="0"/>
              <a:t>      take the things you like, avoid the things you don't.</a:t>
            </a:r>
          </a:p>
          <a:p>
            <a:r>
              <a:rPr lang="en-GB" dirty="0"/>
              <a:t>      ask yourself what they could do better.</a:t>
            </a:r>
          </a:p>
          <a:p>
            <a:r>
              <a:rPr lang="en-GB" dirty="0"/>
              <a:t>15. Laser pointer: keep it steady!!!</a:t>
            </a:r>
          </a:p>
          <a:p>
            <a:r>
              <a:rPr lang="en-GB" dirty="0"/>
              <a:t>16. Listen </a:t>
            </a:r>
            <a:r>
              <a:rPr lang="en-GB" dirty="0">
                <a:solidFill>
                  <a:srgbClr val="FF0000"/>
                </a:solidFill>
              </a:rPr>
              <a:t>very</a:t>
            </a:r>
            <a:r>
              <a:rPr lang="en-GB" dirty="0"/>
              <a:t> carefully to questions;</a:t>
            </a:r>
          </a:p>
          <a:p>
            <a:r>
              <a:rPr lang="en-GB" dirty="0"/>
              <a:t>      give a </a:t>
            </a:r>
            <a:r>
              <a:rPr lang="en-GB" dirty="0">
                <a:solidFill>
                  <a:srgbClr val="FF0000"/>
                </a:solidFill>
              </a:rPr>
              <a:t>short</a:t>
            </a:r>
            <a:r>
              <a:rPr lang="en-GB" dirty="0"/>
              <a:t> answer.</a:t>
            </a:r>
          </a:p>
          <a:p>
            <a:r>
              <a:rPr lang="en-GB" dirty="0"/>
              <a:t>      As an aside: before asking a question, ask yourself:</a:t>
            </a:r>
          </a:p>
          <a:p>
            <a:r>
              <a:rPr lang="en-GB" dirty="0"/>
              <a:t>      is this something only I want to know, or does a</a:t>
            </a:r>
          </a:p>
          <a:p>
            <a:r>
              <a:rPr lang="en-GB" dirty="0"/>
              <a:t>      reasonably large fraction of the audience also care?</a:t>
            </a:r>
          </a:p>
        </p:txBody>
      </p:sp>
    </p:spTree>
    <p:extLst>
      <p:ext uri="{BB962C8B-B14F-4D97-AF65-F5344CB8AC3E}">
        <p14:creationId xmlns:p14="http://schemas.microsoft.com/office/powerpoint/2010/main" val="142187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was lots of information here, but it all boils down to two things:</a:t>
            </a:r>
          </a:p>
          <a:p>
            <a:endParaRPr lang="en-GB" dirty="0"/>
          </a:p>
          <a:p>
            <a:pPr marL="457200" indent="-457200">
              <a:buFontTx/>
              <a:buChar char="-"/>
            </a:pPr>
            <a:r>
              <a:rPr lang="en-GB" dirty="0"/>
              <a:t>People </a:t>
            </a:r>
            <a:r>
              <a:rPr lang="en-GB" u="sng" dirty="0">
                <a:solidFill>
                  <a:srgbClr val="FF0000"/>
                </a:solidFill>
              </a:rPr>
              <a:t>do not</a:t>
            </a:r>
            <a:r>
              <a:rPr lang="en-GB" dirty="0"/>
              <a:t> want to just absorb information.</a:t>
            </a:r>
          </a:p>
          <a:p>
            <a:pPr marL="457200" indent="-457200">
              <a:buFontTx/>
              <a:buChar char="-"/>
            </a:pPr>
            <a:r>
              <a:rPr lang="en-GB" dirty="0"/>
              <a:t>What they want is to construct a story.</a:t>
            </a:r>
          </a:p>
          <a:p>
            <a:pPr marL="457200" indent="-457200">
              <a:buFontTx/>
              <a:buChar char="-"/>
            </a:pPr>
            <a:endParaRPr lang="en-GB" dirty="0"/>
          </a:p>
          <a:p>
            <a:endParaRPr lang="en-GB" dirty="0"/>
          </a:p>
          <a:p>
            <a:r>
              <a:rPr lang="en-GB" dirty="0"/>
              <a:t>It’s your job to </a:t>
            </a:r>
            <a:r>
              <a:rPr lang="en-GB" dirty="0" err="1"/>
              <a:t>distill</a:t>
            </a:r>
            <a:r>
              <a:rPr lang="en-GB" dirty="0"/>
              <a:t> your (single!) main point down to its essence, so that your audience can extract it.</a:t>
            </a:r>
          </a:p>
        </p:txBody>
      </p:sp>
      <p:sp>
        <p:nvSpPr>
          <p:cNvPr id="4" name="Freeform 21">
            <a:extLst>
              <a:ext uri="{FF2B5EF4-FFF2-40B4-BE49-F238E27FC236}">
                <a16:creationId xmlns:a16="http://schemas.microsoft.com/office/drawing/2014/main" id="{FC330C08-7C7B-4F81-9349-A3C904483474}"/>
              </a:ext>
            </a:extLst>
          </p:cNvPr>
          <p:cNvSpPr>
            <a:spLocks/>
          </p:cNvSpPr>
          <p:nvPr/>
        </p:nvSpPr>
        <p:spPr bwMode="auto">
          <a:xfrm>
            <a:off x="2412673" y="4989841"/>
            <a:ext cx="3641725" cy="123507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00CB0C62-E11A-4DBE-A1EE-4625A2E87552}"/>
              </a:ext>
            </a:extLst>
          </p:cNvPr>
          <p:cNvGrpSpPr>
            <a:grpSpLocks/>
          </p:cNvGrpSpPr>
          <p:nvPr/>
        </p:nvGrpSpPr>
        <p:grpSpPr bwMode="auto">
          <a:xfrm>
            <a:off x="2138737" y="4329345"/>
            <a:ext cx="4223657" cy="1898746"/>
            <a:chOff x="1056" y="848"/>
            <a:chExt cx="3464" cy="1560"/>
          </a:xfrm>
        </p:grpSpPr>
        <p:sp>
          <p:nvSpPr>
            <p:cNvPr id="6" name="Line 4">
              <a:extLst>
                <a:ext uri="{FF2B5EF4-FFF2-40B4-BE49-F238E27FC236}">
                  <a16:creationId xmlns:a16="http://schemas.microsoft.com/office/drawing/2014/main" id="{AB13FACA-B5AE-426B-ADEF-17BFA1310E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5">
              <a:extLst>
                <a:ext uri="{FF2B5EF4-FFF2-40B4-BE49-F238E27FC236}">
                  <a16:creationId xmlns:a16="http://schemas.microsoft.com/office/drawing/2014/main" id="{87E6FAEF-7ED0-435E-8EB5-03A441A88F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" name="Text Box 7">
            <a:extLst>
              <a:ext uri="{FF2B5EF4-FFF2-40B4-BE49-F238E27FC236}">
                <a16:creationId xmlns:a16="http://schemas.microsoft.com/office/drawing/2014/main" id="{4856AF85-9F9D-4BEC-9355-7DBB15ADB1F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078191" y="4968291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(level)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FC6379-1E56-4B06-90D1-3CE46E620221}"/>
              </a:ext>
            </a:extLst>
          </p:cNvPr>
          <p:cNvSpPr/>
          <p:nvPr/>
        </p:nvSpPr>
        <p:spPr>
          <a:xfrm>
            <a:off x="3704714" y="6334780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897C39-781D-4172-800C-4D231B9A07A2}"/>
              </a:ext>
            </a:extLst>
          </p:cNvPr>
          <p:cNvCxnSpPr/>
          <p:nvPr/>
        </p:nvCxnSpPr>
        <p:spPr bwMode="auto">
          <a:xfrm>
            <a:off x="4574197" y="4768089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Freeform 21">
            <a:extLst>
              <a:ext uri="{FF2B5EF4-FFF2-40B4-BE49-F238E27FC236}">
                <a16:creationId xmlns:a16="http://schemas.microsoft.com/office/drawing/2014/main" id="{CB2C3D46-A961-48BB-B99A-0213EF8B31B9}"/>
              </a:ext>
            </a:extLst>
          </p:cNvPr>
          <p:cNvSpPr>
            <a:spLocks/>
          </p:cNvSpPr>
          <p:nvPr/>
        </p:nvSpPr>
        <p:spPr bwMode="auto">
          <a:xfrm>
            <a:off x="2565073" y="4989841"/>
            <a:ext cx="3641725" cy="123507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BC6100-57DD-4C01-9EC9-2EEB29F443FD}"/>
              </a:ext>
            </a:extLst>
          </p:cNvPr>
          <p:cNvSpPr txBox="1"/>
          <p:nvPr/>
        </p:nvSpPr>
        <p:spPr>
          <a:xfrm>
            <a:off x="2661007" y="4883153"/>
            <a:ext cx="1154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before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FBB7DF-47CE-42A2-A776-985ACF0EC430}"/>
              </a:ext>
            </a:extLst>
          </p:cNvPr>
          <p:cNvSpPr txBox="1"/>
          <p:nvPr/>
        </p:nvSpPr>
        <p:spPr>
          <a:xfrm>
            <a:off x="4976179" y="4883153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379827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2" grpId="0" animBg="1"/>
      <p:bldP spid="13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390462" y="790555"/>
            <a:ext cx="8610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400" dirty="0"/>
              <a:t>Tell your audience the big picture problem.</a:t>
            </a:r>
          </a:p>
          <a:p>
            <a:pPr marL="514350" indent="-514350">
              <a:buAutoNum type="arabicPeriod"/>
            </a:pPr>
            <a:r>
              <a:rPr lang="en-GB" sz="2400" dirty="0"/>
              <a:t>It should be obvious why everything in your talk relates to the big picture problem.</a:t>
            </a:r>
          </a:p>
          <a:p>
            <a:pPr marL="514350" indent="-514350">
              <a:buAutoNum type="arabicPeriod"/>
            </a:pPr>
            <a:r>
              <a:rPr lang="en-GB" sz="2400" dirty="0">
                <a:solidFill>
                  <a:schemeClr val="bg1">
                    <a:lumMod val="65000"/>
                  </a:schemeClr>
                </a:solidFill>
              </a:rPr>
              <a:t>Use equations sparingly.</a:t>
            </a:r>
          </a:p>
          <a:p>
            <a:pPr marL="514350" indent="-514350">
              <a:buAutoNum type="arabicPeriod"/>
            </a:pPr>
            <a:r>
              <a:rPr lang="en-GB" sz="2400" dirty="0">
                <a:solidFill>
                  <a:schemeClr val="bg1">
                    <a:lumMod val="65000"/>
                  </a:schemeClr>
                </a:solidFill>
              </a:rPr>
              <a:t>Make it easy for your audience (provide examples and intuition).</a:t>
            </a:r>
          </a:p>
          <a:p>
            <a:pPr marL="514350" indent="-514350">
              <a:buFontTx/>
              <a:buAutoNum type="arabicPeriod"/>
            </a:pP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People like to be told things they already know.</a:t>
            </a:r>
          </a:p>
          <a:p>
            <a:pPr marL="514350" indent="-514350">
              <a:buAutoNum type="arabicPeriod"/>
            </a:pP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Reduce initials/acronyms to the bare minimum.</a:t>
            </a:r>
          </a:p>
          <a:p>
            <a:pPr marL="514350" indent="-514350">
              <a:buAutoNum type="arabicPeriod"/>
            </a:pP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Don’t talk for a long time without referring to your slides.</a:t>
            </a:r>
          </a:p>
          <a:p>
            <a:pPr marL="514350" indent="-514350">
              <a:buFontTx/>
              <a:buAutoNum type="arabicPeriod"/>
            </a:pP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If there’s a particularly hard point in your talk, practice alternative explanations.</a:t>
            </a:r>
          </a:p>
          <a:p>
            <a:pPr marL="514350" indent="-514350">
              <a:buFontTx/>
              <a:buAutoNum type="arabicPeriod"/>
            </a:pP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Practice your whole talk! More than once!</a:t>
            </a:r>
          </a:p>
          <a:p>
            <a:pPr marL="514350" indent="-514350">
              <a:buFontTx/>
              <a:buAutoNum type="arabicPeriod"/>
            </a:pP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Get feedback (before and, especially, after) your talk.</a:t>
            </a:r>
          </a:p>
          <a:p>
            <a:pPr marL="514350" indent="-514350">
              <a:buFontTx/>
              <a:buAutoNum type="arabicPeriod"/>
            </a:pP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Going over your allotted time should be a capital crime!</a:t>
            </a:r>
          </a:p>
          <a:p>
            <a:pPr marL="514350" indent="-514350">
              <a:buFontTx/>
              <a:buAutoNum type="arabicPeriod"/>
            </a:pP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All rules can be ignored, but think hard before doing so.</a:t>
            </a:r>
          </a:p>
          <a:p>
            <a:pPr marL="514350" indent="-514350">
              <a:buFontTx/>
              <a:buAutoNum type="arabicPeriod"/>
            </a:pPr>
            <a:r>
              <a:rPr lang="en-GB" sz="2400" dirty="0">
                <a:solidFill>
                  <a:schemeClr val="bg1">
                    <a:lumMod val="85000"/>
                  </a:schemeClr>
                </a:solidFill>
              </a:rPr>
              <a:t>One point/talk.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30774" y="52467"/>
            <a:ext cx="3247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Way too many rules</a:t>
            </a:r>
          </a:p>
        </p:txBody>
      </p:sp>
    </p:spTree>
    <p:extLst>
      <p:ext uri="{BB962C8B-B14F-4D97-AF65-F5344CB8AC3E}">
        <p14:creationId xmlns:p14="http://schemas.microsoft.com/office/powerpoint/2010/main" val="2463533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Why is this important?</a:t>
            </a:r>
          </a:p>
          <a:p>
            <a:endParaRPr lang="en-GB" dirty="0"/>
          </a:p>
          <a:p>
            <a:r>
              <a:rPr lang="en-GB" dirty="0"/>
              <a:t>There are at least three things you need to make it in science:</a:t>
            </a:r>
          </a:p>
          <a:p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You have to be smart.</a:t>
            </a:r>
          </a:p>
          <a:p>
            <a:pPr marL="514350" indent="-514350">
              <a:buAutoNum type="arabicPeriod"/>
            </a:pPr>
            <a:r>
              <a:rPr lang="en-GB" dirty="0"/>
              <a:t>You have to work hard.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0000"/>
                </a:solidFill>
              </a:rPr>
              <a:t>You have to be able to communicate well.</a:t>
            </a:r>
          </a:p>
          <a:p>
            <a:pPr marL="514350" indent="-514350">
              <a:buAutoNum type="arabicPeriod"/>
            </a:pPr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Consider two classic examples:</a:t>
            </a:r>
          </a:p>
          <a:p>
            <a:endParaRPr lang="en-GB" dirty="0"/>
          </a:p>
          <a:p>
            <a:r>
              <a:rPr lang="en-GB" dirty="0"/>
              <a:t>       Stephen </a:t>
            </a:r>
            <a:r>
              <a:rPr lang="en-GB" dirty="0" err="1"/>
              <a:t>Grossberg</a:t>
            </a:r>
            <a:endParaRPr lang="en-GB" dirty="0"/>
          </a:p>
          <a:p>
            <a:r>
              <a:rPr lang="en-GB" dirty="0"/>
              <a:t>       Henry </a:t>
            </a:r>
            <a:r>
              <a:rPr lang="en-GB" dirty="0" err="1"/>
              <a:t>Markram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47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Why is it hard to communicate well?</a:t>
            </a:r>
          </a:p>
          <a:p>
            <a:endParaRPr lang="en-GB" dirty="0"/>
          </a:p>
          <a:p>
            <a:r>
              <a:rPr lang="en-GB" dirty="0"/>
              <a:t>Talks are an absolutely horrible way to communicate.</a:t>
            </a:r>
          </a:p>
          <a:p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People can remember a </a:t>
            </a:r>
            <a:r>
              <a:rPr lang="en-GB" dirty="0">
                <a:solidFill>
                  <a:srgbClr val="FF0000"/>
                </a:solidFill>
              </a:rPr>
              <a:t>very small</a:t>
            </a:r>
            <a:r>
              <a:rPr lang="en-GB" dirty="0"/>
              <a:t> number of </a:t>
            </a:r>
            <a:r>
              <a:rPr lang="en-GB" dirty="0">
                <a:solidFill>
                  <a:srgbClr val="FF0000"/>
                </a:solidFill>
              </a:rPr>
              <a:t>new</a:t>
            </a:r>
            <a:r>
              <a:rPr lang="en-GB" dirty="0"/>
              <a:t> pieces of information.</a:t>
            </a:r>
          </a:p>
          <a:p>
            <a:pPr marL="514350" indent="-514350">
              <a:buAutoNum type="arabicPeriod"/>
            </a:pPr>
            <a:r>
              <a:rPr lang="en-GB" dirty="0"/>
              <a:t>People have a hard time listening </a:t>
            </a:r>
            <a:r>
              <a:rPr lang="en-GB" dirty="0">
                <a:solidFill>
                  <a:srgbClr val="FF0000"/>
                </a:solidFill>
              </a:rPr>
              <a:t>and</a:t>
            </a:r>
            <a:r>
              <a:rPr lang="en-GB" dirty="0"/>
              <a:t> thinking.</a:t>
            </a:r>
          </a:p>
          <a:p>
            <a:pPr marL="514350" indent="-514350">
              <a:buFontTx/>
              <a:buAutoNum type="arabicPeriod"/>
            </a:pPr>
            <a:r>
              <a:rPr lang="en-GB" dirty="0"/>
              <a:t>Your audience almost always has a broad range of levels.</a:t>
            </a:r>
          </a:p>
        </p:txBody>
      </p:sp>
    </p:spTree>
    <p:extLst>
      <p:ext uri="{BB962C8B-B14F-4D97-AF65-F5344CB8AC3E}">
        <p14:creationId xmlns:p14="http://schemas.microsoft.com/office/powerpoint/2010/main" val="213881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 bwMode="auto">
          <a:xfrm flipH="1">
            <a:off x="3149508" y="2849533"/>
            <a:ext cx="183002" cy="971579"/>
          </a:xfrm>
          <a:custGeom>
            <a:avLst/>
            <a:gdLst>
              <a:gd name="connsiteX0" fmla="*/ 0 w 185737"/>
              <a:gd name="connsiteY0" fmla="*/ 0 h 1112044"/>
              <a:gd name="connsiteX1" fmla="*/ 7143 w 185737"/>
              <a:gd name="connsiteY1" fmla="*/ 1109663 h 1112044"/>
              <a:gd name="connsiteX2" fmla="*/ 185737 w 185737"/>
              <a:gd name="connsiteY2" fmla="*/ 1112044 h 1112044"/>
              <a:gd name="connsiteX3" fmla="*/ 173831 w 185737"/>
              <a:gd name="connsiteY3" fmla="*/ 166688 h 1112044"/>
              <a:gd name="connsiteX4" fmla="*/ 0 w 185737"/>
              <a:gd name="connsiteY4" fmla="*/ 0 h 1112044"/>
              <a:gd name="connsiteX0" fmla="*/ 0 w 185737"/>
              <a:gd name="connsiteY0" fmla="*/ 0 h 1112044"/>
              <a:gd name="connsiteX1" fmla="*/ 7143 w 185737"/>
              <a:gd name="connsiteY1" fmla="*/ 1109663 h 1112044"/>
              <a:gd name="connsiteX2" fmla="*/ 185737 w 185737"/>
              <a:gd name="connsiteY2" fmla="*/ 1112044 h 1112044"/>
              <a:gd name="connsiteX3" fmla="*/ 176586 w 185737"/>
              <a:gd name="connsiteY3" fmla="*/ 422830 h 1112044"/>
              <a:gd name="connsiteX4" fmla="*/ 0 w 185737"/>
              <a:gd name="connsiteY4" fmla="*/ 0 h 1112044"/>
              <a:gd name="connsiteX0" fmla="*/ 1120 w 178594"/>
              <a:gd name="connsiteY0" fmla="*/ 0 h 960562"/>
              <a:gd name="connsiteX1" fmla="*/ 0 w 178594"/>
              <a:gd name="connsiteY1" fmla="*/ 958181 h 960562"/>
              <a:gd name="connsiteX2" fmla="*/ 178594 w 178594"/>
              <a:gd name="connsiteY2" fmla="*/ 960562 h 960562"/>
              <a:gd name="connsiteX3" fmla="*/ 169443 w 178594"/>
              <a:gd name="connsiteY3" fmla="*/ 271348 h 960562"/>
              <a:gd name="connsiteX4" fmla="*/ 1120 w 178594"/>
              <a:gd name="connsiteY4" fmla="*/ 0 h 960562"/>
              <a:gd name="connsiteX0" fmla="*/ 19 w 183002"/>
              <a:gd name="connsiteY0" fmla="*/ 0 h 971579"/>
              <a:gd name="connsiteX1" fmla="*/ 4408 w 183002"/>
              <a:gd name="connsiteY1" fmla="*/ 969198 h 971579"/>
              <a:gd name="connsiteX2" fmla="*/ 183002 w 183002"/>
              <a:gd name="connsiteY2" fmla="*/ 971579 h 971579"/>
              <a:gd name="connsiteX3" fmla="*/ 173851 w 183002"/>
              <a:gd name="connsiteY3" fmla="*/ 282365 h 971579"/>
              <a:gd name="connsiteX4" fmla="*/ 19 w 183002"/>
              <a:gd name="connsiteY4" fmla="*/ 0 h 971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002" h="971579">
                <a:moveTo>
                  <a:pt x="19" y="0"/>
                </a:moveTo>
                <a:cubicBezTo>
                  <a:pt x="-354" y="319394"/>
                  <a:pt x="4781" y="649804"/>
                  <a:pt x="4408" y="969198"/>
                </a:cubicBezTo>
                <a:lnTo>
                  <a:pt x="183002" y="971579"/>
                </a:lnTo>
                <a:lnTo>
                  <a:pt x="173851" y="282365"/>
                </a:lnTo>
                <a:lnTo>
                  <a:pt x="19" y="0"/>
                </a:lnTo>
                <a:close/>
              </a:path>
            </a:pathLst>
          </a:cu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Freeform 21"/>
          <p:cNvSpPr>
            <a:spLocks/>
          </p:cNvSpPr>
          <p:nvPr/>
        </p:nvSpPr>
        <p:spPr bwMode="auto">
          <a:xfrm>
            <a:off x="1950336" y="2584450"/>
            <a:ext cx="3641725" cy="123507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676400" y="1923954"/>
            <a:ext cx="4223657" cy="1898746"/>
            <a:chOff x="1056" y="848"/>
            <a:chExt cx="3464" cy="156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" name="Text Box 7"/>
          <p:cNvSpPr txBox="1">
            <a:spLocks noChangeArrowheads="1"/>
          </p:cNvSpPr>
          <p:nvPr/>
        </p:nvSpPr>
        <p:spPr bwMode="auto">
          <a:xfrm rot="-5400000">
            <a:off x="615854" y="2562900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(level)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42377" y="3929389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level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3219892" y="2422658"/>
            <a:ext cx="0" cy="4435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111860" y="2362698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3623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21">
            <a:extLst>
              <a:ext uri="{FF2B5EF4-FFF2-40B4-BE49-F238E27FC236}">
                <a16:creationId xmlns:a16="http://schemas.microsoft.com/office/drawing/2014/main" id="{6BB25D7D-A76D-4AC9-91B5-3DF0BE9B215C}"/>
              </a:ext>
            </a:extLst>
          </p:cNvPr>
          <p:cNvSpPr>
            <a:spLocks/>
          </p:cNvSpPr>
          <p:nvPr/>
        </p:nvSpPr>
        <p:spPr bwMode="auto">
          <a:xfrm>
            <a:off x="3934998" y="113026"/>
            <a:ext cx="472611" cy="3706500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" name="Freeform 26"/>
          <p:cNvSpPr/>
          <p:nvPr/>
        </p:nvSpPr>
        <p:spPr bwMode="auto">
          <a:xfrm>
            <a:off x="4090988" y="2705100"/>
            <a:ext cx="185737" cy="1112044"/>
          </a:xfrm>
          <a:custGeom>
            <a:avLst/>
            <a:gdLst>
              <a:gd name="connsiteX0" fmla="*/ 0 w 185737"/>
              <a:gd name="connsiteY0" fmla="*/ 0 h 1112044"/>
              <a:gd name="connsiteX1" fmla="*/ 7143 w 185737"/>
              <a:gd name="connsiteY1" fmla="*/ 1109663 h 1112044"/>
              <a:gd name="connsiteX2" fmla="*/ 185737 w 185737"/>
              <a:gd name="connsiteY2" fmla="*/ 1112044 h 1112044"/>
              <a:gd name="connsiteX3" fmla="*/ 173831 w 185737"/>
              <a:gd name="connsiteY3" fmla="*/ 166688 h 1112044"/>
              <a:gd name="connsiteX4" fmla="*/ 0 w 185737"/>
              <a:gd name="connsiteY4" fmla="*/ 0 h 1112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" h="1112044">
                <a:moveTo>
                  <a:pt x="0" y="0"/>
                </a:moveTo>
                <a:lnTo>
                  <a:pt x="7143" y="1109663"/>
                </a:lnTo>
                <a:lnTo>
                  <a:pt x="185737" y="1112044"/>
                </a:lnTo>
                <a:lnTo>
                  <a:pt x="173831" y="1666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Freeform 21"/>
          <p:cNvSpPr>
            <a:spLocks/>
          </p:cNvSpPr>
          <p:nvPr/>
        </p:nvSpPr>
        <p:spPr bwMode="auto">
          <a:xfrm>
            <a:off x="1950336" y="2584450"/>
            <a:ext cx="3641725" cy="123507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676400" y="1923954"/>
            <a:ext cx="4223657" cy="1898746"/>
            <a:chOff x="1056" y="848"/>
            <a:chExt cx="3464" cy="156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" name="Text Box 7"/>
          <p:cNvSpPr txBox="1">
            <a:spLocks noChangeArrowheads="1"/>
          </p:cNvSpPr>
          <p:nvPr/>
        </p:nvSpPr>
        <p:spPr bwMode="auto">
          <a:xfrm rot="-5400000">
            <a:off x="615854" y="2562900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(level)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42377" y="3929389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level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4196006" y="2272074"/>
            <a:ext cx="0" cy="4435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111860" y="2362698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BA8C8E2-8D30-48BC-BA60-F3594697FA8D}"/>
              </a:ext>
            </a:extLst>
          </p:cNvPr>
          <p:cNvSpPr txBox="1"/>
          <p:nvPr/>
        </p:nvSpPr>
        <p:spPr>
          <a:xfrm>
            <a:off x="1004422" y="4524926"/>
            <a:ext cx="71453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It’s not easy to design a talk that everybody gets something out of.</a:t>
            </a:r>
          </a:p>
        </p:txBody>
      </p:sp>
    </p:spTree>
    <p:extLst>
      <p:ext uri="{BB962C8B-B14F-4D97-AF65-F5344CB8AC3E}">
        <p14:creationId xmlns:p14="http://schemas.microsoft.com/office/powerpoint/2010/main" val="45314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7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>
            <a:spLocks/>
          </p:cNvSpPr>
          <p:nvPr/>
        </p:nvSpPr>
        <p:spPr bwMode="auto">
          <a:xfrm>
            <a:off x="1950337" y="1600200"/>
            <a:ext cx="869064" cy="221932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676400" y="1923954"/>
            <a:ext cx="4223657" cy="1898746"/>
            <a:chOff x="1056" y="848"/>
            <a:chExt cx="3464" cy="156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" name="Text Box 7"/>
          <p:cNvSpPr txBox="1">
            <a:spLocks noChangeArrowheads="1"/>
          </p:cNvSpPr>
          <p:nvPr/>
        </p:nvSpPr>
        <p:spPr bwMode="auto">
          <a:xfrm rot="-5400000">
            <a:off x="615854" y="2562900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(level)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42377" y="3929389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level</a:t>
            </a:r>
          </a:p>
        </p:txBody>
      </p:sp>
      <p:sp>
        <p:nvSpPr>
          <p:cNvPr id="11" name="Freeform 21"/>
          <p:cNvSpPr>
            <a:spLocks/>
          </p:cNvSpPr>
          <p:nvPr/>
        </p:nvSpPr>
        <p:spPr bwMode="auto">
          <a:xfrm>
            <a:off x="4595565" y="1600200"/>
            <a:ext cx="869064" cy="221932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981087" y="576943"/>
            <a:ext cx="1402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Gatsby!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AFE90E-077C-44FD-ACDB-8412B4133946}"/>
              </a:ext>
            </a:extLst>
          </p:cNvPr>
          <p:cNvSpPr txBox="1"/>
          <p:nvPr/>
        </p:nvSpPr>
        <p:spPr>
          <a:xfrm>
            <a:off x="1004422" y="4524926"/>
            <a:ext cx="71453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It’s not easy to design a talk that everybody gets something out of.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B54F6C-4255-4024-80C9-D99AB556C601}"/>
              </a:ext>
            </a:extLst>
          </p:cNvPr>
          <p:cNvSpPr txBox="1"/>
          <p:nvPr/>
        </p:nvSpPr>
        <p:spPr>
          <a:xfrm>
            <a:off x="1635879" y="5595712"/>
            <a:ext cx="5496313" cy="95410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We’re going to handle this with</a:t>
            </a:r>
          </a:p>
          <a:p>
            <a:pPr algn="ctr"/>
            <a:r>
              <a:rPr lang="en-GB" dirty="0"/>
              <a:t>just a few, easy to remember ideas.</a:t>
            </a:r>
          </a:p>
        </p:txBody>
      </p:sp>
    </p:spTree>
    <p:extLst>
      <p:ext uri="{BB962C8B-B14F-4D97-AF65-F5344CB8AC3E}">
        <p14:creationId xmlns:p14="http://schemas.microsoft.com/office/powerpoint/2010/main" val="150410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people want to get out of a talk:</a:t>
            </a:r>
          </a:p>
          <a:p>
            <a:endParaRPr lang="en-GB" dirty="0"/>
          </a:p>
          <a:p>
            <a:r>
              <a:rPr lang="en-GB" dirty="0"/>
              <a:t>   People </a:t>
            </a:r>
            <a:r>
              <a:rPr lang="en-GB" dirty="0">
                <a:solidFill>
                  <a:srgbClr val="FF0000"/>
                </a:solidFill>
              </a:rPr>
              <a:t>do not</a:t>
            </a:r>
            <a:r>
              <a:rPr lang="en-GB" dirty="0"/>
              <a:t> want to just absorb information.</a:t>
            </a:r>
          </a:p>
          <a:p>
            <a:r>
              <a:rPr lang="en-GB" dirty="0"/>
              <a:t>   What they want is to construct a story.</a:t>
            </a:r>
          </a:p>
          <a:p>
            <a:endParaRPr lang="en-GB" dirty="0"/>
          </a:p>
          <a:p>
            <a:r>
              <a:rPr lang="en-GB" dirty="0"/>
              <a:t>That means you have to build, incrementally, on what they already know.</a:t>
            </a:r>
          </a:p>
          <a:p>
            <a:endParaRPr lang="en-GB" dirty="0"/>
          </a:p>
          <a:p>
            <a:r>
              <a:rPr lang="en-GB" dirty="0"/>
              <a:t>You have to make conscious decisions about the expertise of your audience!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96F9EFD-4822-4819-8D8A-C7598F50EA15}"/>
              </a:ext>
            </a:extLst>
          </p:cNvPr>
          <p:cNvSpPr/>
          <p:nvPr/>
        </p:nvSpPr>
        <p:spPr bwMode="auto">
          <a:xfrm>
            <a:off x="3184989" y="3729519"/>
            <a:ext cx="1934581" cy="647272"/>
          </a:xfrm>
          <a:custGeom>
            <a:avLst/>
            <a:gdLst>
              <a:gd name="connsiteX0" fmla="*/ 996593 w 1934581"/>
              <a:gd name="connsiteY0" fmla="*/ 10274 h 647272"/>
              <a:gd name="connsiteX1" fmla="*/ 821932 w 1934581"/>
              <a:gd name="connsiteY1" fmla="*/ 0 h 647272"/>
              <a:gd name="connsiteX2" fmla="*/ 575353 w 1934581"/>
              <a:gd name="connsiteY2" fmla="*/ 20548 h 647272"/>
              <a:gd name="connsiteX3" fmla="*/ 544530 w 1934581"/>
              <a:gd name="connsiteY3" fmla="*/ 41097 h 647272"/>
              <a:gd name="connsiteX4" fmla="*/ 513708 w 1934581"/>
              <a:gd name="connsiteY4" fmla="*/ 51371 h 647272"/>
              <a:gd name="connsiteX5" fmla="*/ 472611 w 1934581"/>
              <a:gd name="connsiteY5" fmla="*/ 71919 h 647272"/>
              <a:gd name="connsiteX6" fmla="*/ 452063 w 1934581"/>
              <a:gd name="connsiteY6" fmla="*/ 92468 h 647272"/>
              <a:gd name="connsiteX7" fmla="*/ 359595 w 1934581"/>
              <a:gd name="connsiteY7" fmla="*/ 113016 h 647272"/>
              <a:gd name="connsiteX8" fmla="*/ 226031 w 1934581"/>
              <a:gd name="connsiteY8" fmla="*/ 143838 h 647272"/>
              <a:gd name="connsiteX9" fmla="*/ 102741 w 1934581"/>
              <a:gd name="connsiteY9" fmla="*/ 174661 h 647272"/>
              <a:gd name="connsiteX10" fmla="*/ 30822 w 1934581"/>
              <a:gd name="connsiteY10" fmla="*/ 226032 h 647272"/>
              <a:gd name="connsiteX11" fmla="*/ 20548 w 1934581"/>
              <a:gd name="connsiteY11" fmla="*/ 267128 h 647272"/>
              <a:gd name="connsiteX12" fmla="*/ 0 w 1934581"/>
              <a:gd name="connsiteY12" fmla="*/ 297951 h 647272"/>
              <a:gd name="connsiteX13" fmla="*/ 10274 w 1934581"/>
              <a:gd name="connsiteY13" fmla="*/ 462337 h 647272"/>
              <a:gd name="connsiteX14" fmla="*/ 61645 w 1934581"/>
              <a:gd name="connsiteY14" fmla="*/ 523982 h 647272"/>
              <a:gd name="connsiteX15" fmla="*/ 123290 w 1934581"/>
              <a:gd name="connsiteY15" fmla="*/ 595901 h 647272"/>
              <a:gd name="connsiteX16" fmla="*/ 246580 w 1934581"/>
              <a:gd name="connsiteY16" fmla="*/ 636998 h 647272"/>
              <a:gd name="connsiteX17" fmla="*/ 277402 w 1934581"/>
              <a:gd name="connsiteY17" fmla="*/ 647272 h 647272"/>
              <a:gd name="connsiteX18" fmla="*/ 955496 w 1934581"/>
              <a:gd name="connsiteY18" fmla="*/ 636998 h 647272"/>
              <a:gd name="connsiteX19" fmla="*/ 976045 w 1934581"/>
              <a:gd name="connsiteY19" fmla="*/ 616450 h 647272"/>
              <a:gd name="connsiteX20" fmla="*/ 1006867 w 1934581"/>
              <a:gd name="connsiteY20" fmla="*/ 606175 h 647272"/>
              <a:gd name="connsiteX21" fmla="*/ 1469204 w 1934581"/>
              <a:gd name="connsiteY21" fmla="*/ 595901 h 647272"/>
              <a:gd name="connsiteX22" fmla="*/ 1561672 w 1934581"/>
              <a:gd name="connsiteY22" fmla="*/ 585627 h 647272"/>
              <a:gd name="connsiteX23" fmla="*/ 1695236 w 1934581"/>
              <a:gd name="connsiteY23" fmla="*/ 534256 h 647272"/>
              <a:gd name="connsiteX24" fmla="*/ 1726058 w 1934581"/>
              <a:gd name="connsiteY24" fmla="*/ 523982 h 647272"/>
              <a:gd name="connsiteX25" fmla="*/ 1787703 w 1934581"/>
              <a:gd name="connsiteY25" fmla="*/ 472611 h 647272"/>
              <a:gd name="connsiteX26" fmla="*/ 1849348 w 1934581"/>
              <a:gd name="connsiteY26" fmla="*/ 431515 h 647272"/>
              <a:gd name="connsiteX27" fmla="*/ 1921267 w 1934581"/>
              <a:gd name="connsiteY27" fmla="*/ 380144 h 647272"/>
              <a:gd name="connsiteX28" fmla="*/ 1921267 w 1934581"/>
              <a:gd name="connsiteY28" fmla="*/ 277402 h 647272"/>
              <a:gd name="connsiteX29" fmla="*/ 1890445 w 1934581"/>
              <a:gd name="connsiteY29" fmla="*/ 246580 h 647272"/>
              <a:gd name="connsiteX30" fmla="*/ 1839074 w 1934581"/>
              <a:gd name="connsiteY30" fmla="*/ 195209 h 647272"/>
              <a:gd name="connsiteX31" fmla="*/ 1818526 w 1934581"/>
              <a:gd name="connsiteY31" fmla="*/ 164387 h 647272"/>
              <a:gd name="connsiteX32" fmla="*/ 1736332 w 1934581"/>
              <a:gd name="connsiteY32" fmla="*/ 143838 h 647272"/>
              <a:gd name="connsiteX33" fmla="*/ 1674687 w 1934581"/>
              <a:gd name="connsiteY33" fmla="*/ 92468 h 647272"/>
              <a:gd name="connsiteX34" fmla="*/ 1643865 w 1934581"/>
              <a:gd name="connsiteY34" fmla="*/ 71919 h 647272"/>
              <a:gd name="connsiteX35" fmla="*/ 1613042 w 1934581"/>
              <a:gd name="connsiteY35" fmla="*/ 41097 h 647272"/>
              <a:gd name="connsiteX36" fmla="*/ 1571946 w 1934581"/>
              <a:gd name="connsiteY36" fmla="*/ 30823 h 647272"/>
              <a:gd name="connsiteX37" fmla="*/ 996593 w 1934581"/>
              <a:gd name="connsiteY37" fmla="*/ 10274 h 647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934581" h="647272">
                <a:moveTo>
                  <a:pt x="996593" y="10274"/>
                </a:moveTo>
                <a:cubicBezTo>
                  <a:pt x="871591" y="5137"/>
                  <a:pt x="880253" y="0"/>
                  <a:pt x="821932" y="0"/>
                </a:cubicBezTo>
                <a:cubicBezTo>
                  <a:pt x="665244" y="0"/>
                  <a:pt x="675621" y="494"/>
                  <a:pt x="575353" y="20548"/>
                </a:cubicBezTo>
                <a:cubicBezTo>
                  <a:pt x="565079" y="27398"/>
                  <a:pt x="555575" y="35575"/>
                  <a:pt x="544530" y="41097"/>
                </a:cubicBezTo>
                <a:cubicBezTo>
                  <a:pt x="534844" y="45940"/>
                  <a:pt x="523662" y="47105"/>
                  <a:pt x="513708" y="51371"/>
                </a:cubicBezTo>
                <a:cubicBezTo>
                  <a:pt x="499630" y="57404"/>
                  <a:pt x="486310" y="65070"/>
                  <a:pt x="472611" y="71919"/>
                </a:cubicBezTo>
                <a:cubicBezTo>
                  <a:pt x="465762" y="78769"/>
                  <a:pt x="460369" y="87484"/>
                  <a:pt x="452063" y="92468"/>
                </a:cubicBezTo>
                <a:cubicBezTo>
                  <a:pt x="432608" y="104141"/>
                  <a:pt x="372042" y="110942"/>
                  <a:pt x="359595" y="113016"/>
                </a:cubicBezTo>
                <a:cubicBezTo>
                  <a:pt x="274546" y="141366"/>
                  <a:pt x="407418" y="98491"/>
                  <a:pt x="226031" y="143838"/>
                </a:cubicBezTo>
                <a:cubicBezTo>
                  <a:pt x="63211" y="184543"/>
                  <a:pt x="264051" y="147776"/>
                  <a:pt x="102741" y="174661"/>
                </a:cubicBezTo>
                <a:cubicBezTo>
                  <a:pt x="90252" y="182987"/>
                  <a:pt x="36615" y="217922"/>
                  <a:pt x="30822" y="226032"/>
                </a:cubicBezTo>
                <a:cubicBezTo>
                  <a:pt x="22615" y="237522"/>
                  <a:pt x="26110" y="254149"/>
                  <a:pt x="20548" y="267128"/>
                </a:cubicBezTo>
                <a:cubicBezTo>
                  <a:pt x="15684" y="278478"/>
                  <a:pt x="6849" y="287677"/>
                  <a:pt x="0" y="297951"/>
                </a:cubicBezTo>
                <a:cubicBezTo>
                  <a:pt x="3425" y="352746"/>
                  <a:pt x="4527" y="407736"/>
                  <a:pt x="10274" y="462337"/>
                </a:cubicBezTo>
                <a:cubicBezTo>
                  <a:pt x="14891" y="506202"/>
                  <a:pt x="29389" y="491726"/>
                  <a:pt x="61645" y="523982"/>
                </a:cubicBezTo>
                <a:cubicBezTo>
                  <a:pt x="96730" y="559067"/>
                  <a:pt x="84138" y="567935"/>
                  <a:pt x="123290" y="595901"/>
                </a:cubicBezTo>
                <a:cubicBezTo>
                  <a:pt x="163839" y="624865"/>
                  <a:pt x="197113" y="620509"/>
                  <a:pt x="246580" y="636998"/>
                </a:cubicBezTo>
                <a:lnTo>
                  <a:pt x="277402" y="647272"/>
                </a:lnTo>
                <a:cubicBezTo>
                  <a:pt x="503433" y="643847"/>
                  <a:pt x="729658" y="646961"/>
                  <a:pt x="955496" y="636998"/>
                </a:cubicBezTo>
                <a:cubicBezTo>
                  <a:pt x="965173" y="636571"/>
                  <a:pt x="967739" y="621434"/>
                  <a:pt x="976045" y="616450"/>
                </a:cubicBezTo>
                <a:cubicBezTo>
                  <a:pt x="985331" y="610878"/>
                  <a:pt x="996047" y="606626"/>
                  <a:pt x="1006867" y="606175"/>
                </a:cubicBezTo>
                <a:cubicBezTo>
                  <a:pt x="1160884" y="599757"/>
                  <a:pt x="1315092" y="599326"/>
                  <a:pt x="1469204" y="595901"/>
                </a:cubicBezTo>
                <a:cubicBezTo>
                  <a:pt x="1500027" y="592476"/>
                  <a:pt x="1531398" y="592354"/>
                  <a:pt x="1561672" y="585627"/>
                </a:cubicBezTo>
                <a:cubicBezTo>
                  <a:pt x="1662574" y="563205"/>
                  <a:pt x="1627953" y="563092"/>
                  <a:pt x="1695236" y="534256"/>
                </a:cubicBezTo>
                <a:cubicBezTo>
                  <a:pt x="1705190" y="529990"/>
                  <a:pt x="1716372" y="528825"/>
                  <a:pt x="1726058" y="523982"/>
                </a:cubicBezTo>
                <a:cubicBezTo>
                  <a:pt x="1770120" y="501951"/>
                  <a:pt x="1746797" y="504427"/>
                  <a:pt x="1787703" y="472611"/>
                </a:cubicBezTo>
                <a:cubicBezTo>
                  <a:pt x="1807197" y="457449"/>
                  <a:pt x="1828800" y="445214"/>
                  <a:pt x="1849348" y="431515"/>
                </a:cubicBezTo>
                <a:cubicBezTo>
                  <a:pt x="1894411" y="401473"/>
                  <a:pt x="1870303" y="418367"/>
                  <a:pt x="1921267" y="380144"/>
                </a:cubicBezTo>
                <a:cubicBezTo>
                  <a:pt x="1934879" y="339307"/>
                  <a:pt x="1942732" y="331064"/>
                  <a:pt x="1921267" y="277402"/>
                </a:cubicBezTo>
                <a:cubicBezTo>
                  <a:pt x="1915871" y="263912"/>
                  <a:pt x="1899747" y="257742"/>
                  <a:pt x="1890445" y="246580"/>
                </a:cubicBezTo>
                <a:cubicBezTo>
                  <a:pt x="1847636" y="195209"/>
                  <a:pt x="1895580" y="232880"/>
                  <a:pt x="1839074" y="195209"/>
                </a:cubicBezTo>
                <a:cubicBezTo>
                  <a:pt x="1832225" y="184935"/>
                  <a:pt x="1829570" y="169909"/>
                  <a:pt x="1818526" y="164387"/>
                </a:cubicBezTo>
                <a:cubicBezTo>
                  <a:pt x="1793266" y="151757"/>
                  <a:pt x="1736332" y="143838"/>
                  <a:pt x="1736332" y="143838"/>
                </a:cubicBezTo>
                <a:cubicBezTo>
                  <a:pt x="1659814" y="92826"/>
                  <a:pt x="1753787" y="158385"/>
                  <a:pt x="1674687" y="92468"/>
                </a:cubicBezTo>
                <a:cubicBezTo>
                  <a:pt x="1665201" y="84563"/>
                  <a:pt x="1653351" y="79824"/>
                  <a:pt x="1643865" y="71919"/>
                </a:cubicBezTo>
                <a:cubicBezTo>
                  <a:pt x="1632703" y="62617"/>
                  <a:pt x="1625657" y="48306"/>
                  <a:pt x="1613042" y="41097"/>
                </a:cubicBezTo>
                <a:cubicBezTo>
                  <a:pt x="1600782" y="34091"/>
                  <a:pt x="1585645" y="34248"/>
                  <a:pt x="1571946" y="30823"/>
                </a:cubicBezTo>
                <a:lnTo>
                  <a:pt x="996593" y="10274"/>
                </a:lnTo>
                <a:close/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53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generally assume that people can:</a:t>
            </a:r>
          </a:p>
          <a:p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understand simple geometrical objects (lines, surfaces, ..)</a:t>
            </a:r>
          </a:p>
          <a:p>
            <a:pPr marL="514350" indent="-514350">
              <a:buAutoNum type="arabicPeriod"/>
            </a:pPr>
            <a:r>
              <a:rPr lang="en-GB" dirty="0"/>
              <a:t>know most of the standard probability distributions</a:t>
            </a:r>
          </a:p>
          <a:p>
            <a:pPr marL="514350" indent="-514350">
              <a:buAutoNum type="arabicPeriod"/>
            </a:pPr>
            <a:r>
              <a:rPr lang="en-GB" dirty="0"/>
              <a:t>can make sense of </a:t>
            </a:r>
            <a:r>
              <a:rPr lang="en-GB" u="sng" dirty="0"/>
              <a:t>simple</a:t>
            </a:r>
            <a:r>
              <a:rPr lang="en-GB" dirty="0"/>
              <a:t> ODEs</a:t>
            </a:r>
          </a:p>
          <a:p>
            <a:pPr marL="514350" indent="-514350">
              <a:buAutoNum type="arabicPeriod"/>
            </a:pPr>
            <a:r>
              <a:rPr lang="en-GB" dirty="0"/>
              <a:t>can make sense of integrals</a:t>
            </a:r>
          </a:p>
          <a:p>
            <a:pPr marL="514350" indent="-514350">
              <a:buAutoNum type="arabicPeriod"/>
            </a:pPr>
            <a:r>
              <a:rPr lang="en-GB" dirty="0"/>
              <a:t>have an intuitive feeling for optimization, including Lagrange multipliers</a:t>
            </a:r>
          </a:p>
          <a:p>
            <a:pPr marL="514350" indent="-514350">
              <a:buAutoNum type="arabicPeriod"/>
            </a:pPr>
            <a:r>
              <a:rPr lang="en-GB" dirty="0"/>
              <a:t>know about standard inference algorithms (MCMC, variational, EM, …)</a:t>
            </a:r>
          </a:p>
          <a:p>
            <a:pPr marL="514350" indent="-514350">
              <a:buAutoNum type="arabicPeriod"/>
            </a:pPr>
            <a:r>
              <a:rPr lang="en-GB" dirty="0"/>
              <a:t>know a </a:t>
            </a:r>
            <a:r>
              <a:rPr lang="en-GB" u="sng" dirty="0"/>
              <a:t>little bit</a:t>
            </a:r>
            <a:r>
              <a:rPr lang="en-GB" dirty="0"/>
              <a:t> of neuroscience</a:t>
            </a:r>
          </a:p>
          <a:p>
            <a:pPr marL="514350" indent="-514350">
              <a:buAutoNum type="arabicPeriod"/>
            </a:pPr>
            <a:r>
              <a:rPr lang="en-GB" dirty="0"/>
              <a:t>and probably a few others I forgot</a:t>
            </a:r>
          </a:p>
        </p:txBody>
      </p:sp>
    </p:spTree>
    <p:extLst>
      <p:ext uri="{BB962C8B-B14F-4D97-AF65-F5344CB8AC3E}">
        <p14:creationId xmlns:p14="http://schemas.microsoft.com/office/powerpoint/2010/main" val="239835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39112</TotalTime>
  <Words>1574</Words>
  <Application>Microsoft Office PowerPoint</Application>
  <PresentationFormat>On-screen Show (4:3)</PresentationFormat>
  <Paragraphs>296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pel</dc:creator>
  <cp:lastModifiedBy>red flag</cp:lastModifiedBy>
  <cp:revision>1632</cp:revision>
  <dcterms:created xsi:type="dcterms:W3CDTF">2003-09-23T02:40:02Z</dcterms:created>
  <dcterms:modified xsi:type="dcterms:W3CDTF">2019-06-18T14:08:05Z</dcterms:modified>
</cp:coreProperties>
</file>