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1464" r:id="rId2"/>
    <p:sldId id="2423" r:id="rId3"/>
    <p:sldId id="2345" r:id="rId4"/>
    <p:sldId id="2406" r:id="rId5"/>
    <p:sldId id="2405" r:id="rId6"/>
    <p:sldId id="2408" r:id="rId7"/>
    <p:sldId id="2409" r:id="rId8"/>
    <p:sldId id="2410" r:id="rId9"/>
    <p:sldId id="2407" r:id="rId10"/>
    <p:sldId id="2420" r:id="rId11"/>
    <p:sldId id="2352" r:id="rId12"/>
    <p:sldId id="2411" r:id="rId13"/>
    <p:sldId id="2412" r:id="rId14"/>
    <p:sldId id="2413" r:id="rId15"/>
    <p:sldId id="2415" r:id="rId16"/>
    <p:sldId id="2422" r:id="rId17"/>
    <p:sldId id="2416" r:id="rId18"/>
    <p:sldId id="2419" r:id="rId19"/>
    <p:sldId id="2418" r:id="rId20"/>
    <p:sldId id="2436" r:id="rId21"/>
    <p:sldId id="2435" r:id="rId22"/>
    <p:sldId id="2389" r:id="rId23"/>
    <p:sldId id="2424" r:id="rId24"/>
    <p:sldId id="2425" r:id="rId25"/>
    <p:sldId id="2426" r:id="rId26"/>
    <p:sldId id="2427" r:id="rId27"/>
    <p:sldId id="2428" r:id="rId28"/>
    <p:sldId id="2429" r:id="rId29"/>
    <p:sldId id="2430" r:id="rId30"/>
    <p:sldId id="2431" r:id="rId31"/>
    <p:sldId id="2432" r:id="rId32"/>
    <p:sldId id="2433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CC00"/>
    <a:srgbClr val="008080"/>
    <a:srgbClr val="00FFFF"/>
    <a:srgbClr val="FFFF00"/>
    <a:srgbClr val="FF00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259" autoAdjust="0"/>
    <p:restoredTop sz="79610" autoAdjust="0"/>
  </p:normalViewPr>
  <p:slideViewPr>
    <p:cSldViewPr snapToGrid="0">
      <p:cViewPr varScale="1">
        <p:scale>
          <a:sx n="88" d="100"/>
          <a:sy n="88" d="100"/>
        </p:scale>
        <p:origin x="-1890" y="-108"/>
      </p:cViewPr>
      <p:guideLst>
        <p:guide orient="horz"/>
        <p:guide pos="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2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CA75E1-E0E3-4265-A627-601F09092317}" type="datetimeFigureOut">
              <a:rPr lang="en-US"/>
              <a:pPr>
                <a:defRPr/>
              </a:pPr>
              <a:t>10/30/2012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B1118F5-5BCF-4646-9071-CD1A81A39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4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8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8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47BD4-8549-4FB5-8791-76AB7557F57F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09D480-DA36-4765-9C3C-9EFC6D890E66}" type="slidenum">
              <a:rPr lang="en-GB" smtClean="0"/>
              <a:pPr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B1C162-6CE7-47D1-908D-186BBF8903F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3AB79-1AF6-472D-9667-DEA3E77BD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A68D1-A00F-403B-9D80-9ECAA8AF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90426-1124-4CBD-8EAB-C91DEE11A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D143-77AC-4854-B8F6-C84EE3811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F750F-9C9E-41B1-BDC3-FC6BA4735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5C58B-60B5-4CB3-A9A4-36B8DF50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A280B-4CF4-4E9E-A86D-143A0F9D5D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CC0A6-D595-4C63-AE60-EF9544C33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DC0C2-A8E8-43BE-80D5-245E83A0E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63939-79D4-41F4-BD07-63213CF8B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B6971-3801-4894-9FC2-212F8768A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644334DF-0F1B-4CCB-BBD3-464C3770E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people want to get out of a talk: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 smtClean="0"/>
              <a:t>They want to construct a story.</a:t>
            </a:r>
          </a:p>
          <a:p>
            <a:endParaRPr lang="en-GB" dirty="0"/>
          </a:p>
          <a:p>
            <a:r>
              <a:rPr lang="en-GB" dirty="0" smtClean="0"/>
              <a:t>	They </a:t>
            </a:r>
            <a:r>
              <a:rPr lang="en-GB" dirty="0" smtClean="0">
                <a:solidFill>
                  <a:srgbClr val="FF0000"/>
                </a:solidFill>
              </a:rPr>
              <a:t>don’t</a:t>
            </a:r>
            <a:r>
              <a:rPr lang="en-GB" dirty="0" smtClean="0"/>
              <a:t> want</a:t>
            </a:r>
            <a:r>
              <a:rPr lang="en-GB" dirty="0"/>
              <a:t> </a:t>
            </a:r>
            <a:r>
              <a:rPr lang="en-GB" dirty="0" smtClean="0"/>
              <a:t>to just absorb information.</a:t>
            </a:r>
          </a:p>
        </p:txBody>
      </p:sp>
    </p:spTree>
    <p:extLst>
      <p:ext uri="{BB962C8B-B14F-4D97-AF65-F5344CB8AC3E}">
        <p14:creationId xmlns:p14="http://schemas.microsoft.com/office/powerpoint/2010/main" val="299153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435432" y="348344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#1:</a:t>
            </a:r>
          </a:p>
          <a:p>
            <a:endParaRPr lang="en-GB" dirty="0"/>
          </a:p>
          <a:p>
            <a:r>
              <a:rPr lang="en-GB" u="sng" dirty="0" smtClean="0"/>
              <a:t>At the beginning of your talk</a:t>
            </a:r>
            <a:r>
              <a:rPr lang="en-GB" dirty="0" smtClean="0"/>
              <a:t>, tell your audience what </a:t>
            </a:r>
            <a:r>
              <a:rPr lang="en-GB" dirty="0" smtClean="0">
                <a:solidFill>
                  <a:srgbClr val="FF0000"/>
                </a:solidFill>
              </a:rPr>
              <a:t>big picture</a:t>
            </a:r>
            <a:r>
              <a:rPr lang="en-GB" dirty="0" smtClean="0"/>
              <a:t> problem you’re working on.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And why it’s interesting.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And why it’s new.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r>
              <a:rPr lang="en-GB" u="sng" dirty="0" smtClean="0"/>
              <a:t>Every single person</a:t>
            </a:r>
            <a:r>
              <a:rPr lang="en-GB" dirty="0" smtClean="0"/>
              <a:t> in the audience should</a:t>
            </a:r>
          </a:p>
          <a:p>
            <a:r>
              <a:rPr lang="en-GB" dirty="0" smtClean="0"/>
              <a:t>understand this.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435432" y="348344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#2:</a:t>
            </a:r>
          </a:p>
          <a:p>
            <a:endParaRPr lang="en-GB" dirty="0"/>
          </a:p>
          <a:p>
            <a:r>
              <a:rPr lang="en-GB" dirty="0" smtClean="0"/>
              <a:t>Your </a:t>
            </a:r>
            <a:r>
              <a:rPr lang="en-GB" dirty="0"/>
              <a:t>audience should </a:t>
            </a:r>
            <a:r>
              <a:rPr lang="en-GB" dirty="0" smtClean="0">
                <a:solidFill>
                  <a:srgbClr val="FF0000"/>
                </a:solidFill>
              </a:rPr>
              <a:t>always</a:t>
            </a:r>
            <a:r>
              <a:rPr lang="en-GB" dirty="0" smtClean="0"/>
              <a:t> know </a:t>
            </a:r>
            <a:r>
              <a:rPr lang="en-GB" dirty="0"/>
              <a:t>why you're telling </a:t>
            </a:r>
            <a:r>
              <a:rPr lang="en-GB" dirty="0" smtClean="0"/>
              <a:t>them whatever it is you’re telling them.</a:t>
            </a:r>
          </a:p>
          <a:p>
            <a:endParaRPr lang="en-GB" dirty="0"/>
          </a:p>
          <a:p>
            <a:r>
              <a:rPr lang="en-GB" dirty="0" smtClean="0"/>
              <a:t>They should </a:t>
            </a:r>
            <a:r>
              <a:rPr lang="en-GB" dirty="0" smtClean="0">
                <a:solidFill>
                  <a:srgbClr val="FF0000"/>
                </a:solidFill>
              </a:rPr>
              <a:t>never</a:t>
            </a:r>
            <a:r>
              <a:rPr lang="en-GB" dirty="0" smtClean="0"/>
              <a:t> have to guess.</a:t>
            </a:r>
            <a:endParaRPr lang="en-GB" dirty="0"/>
          </a:p>
          <a:p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People want </a:t>
            </a:r>
            <a:r>
              <a:rPr lang="en-GB" dirty="0"/>
              <a:t>to construct a story.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 smtClean="0"/>
              <a:t>They </a:t>
            </a:r>
            <a:r>
              <a:rPr lang="en-GB" dirty="0">
                <a:solidFill>
                  <a:srgbClr val="FF0000"/>
                </a:solidFill>
              </a:rPr>
              <a:t>don’t</a:t>
            </a:r>
            <a:r>
              <a:rPr lang="en-GB" dirty="0"/>
              <a:t> want to just absorb information.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211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435432" y="3374571"/>
            <a:ext cx="7619997" cy="944091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35432" y="348344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#2:</a:t>
            </a:r>
          </a:p>
          <a:p>
            <a:endParaRPr lang="en-GB" dirty="0"/>
          </a:p>
          <a:p>
            <a:r>
              <a:rPr lang="en-GB" dirty="0" smtClean="0"/>
              <a:t>Your </a:t>
            </a:r>
            <a:r>
              <a:rPr lang="en-GB" dirty="0"/>
              <a:t>audience should </a:t>
            </a:r>
            <a:r>
              <a:rPr lang="en-GB" dirty="0" smtClean="0">
                <a:solidFill>
                  <a:srgbClr val="FF0000"/>
                </a:solidFill>
              </a:rPr>
              <a:t>always</a:t>
            </a:r>
            <a:r>
              <a:rPr lang="en-GB" dirty="0" smtClean="0"/>
              <a:t> know </a:t>
            </a:r>
            <a:r>
              <a:rPr lang="en-GB" dirty="0"/>
              <a:t>why you're telling </a:t>
            </a:r>
            <a:r>
              <a:rPr lang="en-GB" dirty="0" smtClean="0"/>
              <a:t>them whatever it is you’re telling them.</a:t>
            </a:r>
          </a:p>
          <a:p>
            <a:endParaRPr lang="en-GB" dirty="0"/>
          </a:p>
          <a:p>
            <a:r>
              <a:rPr lang="en-GB" dirty="0" smtClean="0"/>
              <a:t>They should </a:t>
            </a:r>
            <a:r>
              <a:rPr lang="en-GB" dirty="0" smtClean="0">
                <a:solidFill>
                  <a:srgbClr val="FF0000"/>
                </a:solidFill>
              </a:rPr>
              <a:t>never</a:t>
            </a:r>
            <a:r>
              <a:rPr lang="en-GB" dirty="0" smtClean="0"/>
              <a:t> have to guess.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You need to continuously remind them </a:t>
            </a:r>
            <a:r>
              <a:rPr lang="en-GB" dirty="0" smtClean="0">
                <a:solidFill>
                  <a:srgbClr val="FF0000"/>
                </a:solidFill>
              </a:rPr>
              <a:t>why</a:t>
            </a:r>
            <a:r>
              <a:rPr lang="en-GB" dirty="0" smtClean="0"/>
              <a:t> what you’re telling them relates to your main point.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57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435432" y="348344"/>
            <a:ext cx="86106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#2a: Do </a:t>
            </a:r>
            <a:r>
              <a:rPr lang="en-GB" dirty="0" smtClean="0">
                <a:solidFill>
                  <a:srgbClr val="FF0000"/>
                </a:solidFill>
              </a:rPr>
              <a:t>not</a:t>
            </a:r>
            <a:r>
              <a:rPr lang="en-GB" dirty="0" smtClean="0"/>
              <a:t> give extra information.</a:t>
            </a:r>
          </a:p>
          <a:p>
            <a:endParaRPr lang="en-GB" dirty="0" smtClean="0"/>
          </a:p>
          <a:p>
            <a:r>
              <a:rPr lang="en-GB" dirty="0" smtClean="0"/>
              <a:t>No matter how cool or interesting it seems to you, it will make the talk harder for the audience.</a:t>
            </a:r>
          </a:p>
          <a:p>
            <a:endParaRPr lang="en-GB" dirty="0"/>
          </a:p>
          <a:p>
            <a:r>
              <a:rPr lang="en-GB" dirty="0"/>
              <a:t>Tip #</a:t>
            </a:r>
            <a:r>
              <a:rPr lang="en-GB" dirty="0" smtClean="0"/>
              <a:t>2b: Do </a:t>
            </a:r>
            <a:r>
              <a:rPr lang="en-GB" dirty="0">
                <a:solidFill>
                  <a:srgbClr val="FF0000"/>
                </a:solidFill>
              </a:rPr>
              <a:t>not</a:t>
            </a:r>
            <a:r>
              <a:rPr lang="en-GB" dirty="0"/>
              <a:t> just give a list of facts.</a:t>
            </a:r>
          </a:p>
          <a:p>
            <a:endParaRPr lang="en-GB" dirty="0"/>
          </a:p>
          <a:p>
            <a:r>
              <a:rPr lang="en-GB" dirty="0"/>
              <a:t>Your audience will eventually forget why any of them matter</a:t>
            </a:r>
            <a:r>
              <a:rPr lang="en-GB" dirty="0" smtClean="0"/>
              <a:t>.</a:t>
            </a:r>
            <a:endParaRPr lang="en-GB" dirty="0"/>
          </a:p>
          <a:p>
            <a:endParaRPr lang="en-GB" dirty="0"/>
          </a:p>
          <a:p>
            <a:r>
              <a:rPr lang="en-GB" dirty="0"/>
              <a:t>	People want to construct a story.</a:t>
            </a:r>
          </a:p>
          <a:p>
            <a:endParaRPr lang="en-GB" dirty="0"/>
          </a:p>
          <a:p>
            <a:r>
              <a:rPr lang="en-GB" dirty="0"/>
              <a:t>	They </a:t>
            </a:r>
            <a:r>
              <a:rPr lang="en-GB" dirty="0">
                <a:solidFill>
                  <a:srgbClr val="FF0000"/>
                </a:solidFill>
              </a:rPr>
              <a:t>don’t</a:t>
            </a:r>
            <a:r>
              <a:rPr lang="en-GB" dirty="0"/>
              <a:t> want to just absorb information.</a:t>
            </a:r>
          </a:p>
          <a:p>
            <a:endParaRPr lang="en-GB" dirty="0"/>
          </a:p>
        </p:txBody>
      </p:sp>
      <p:sp>
        <p:nvSpPr>
          <p:cNvPr id="3" name="Freeform 2"/>
          <p:cNvSpPr/>
          <p:nvPr/>
        </p:nvSpPr>
        <p:spPr bwMode="auto">
          <a:xfrm>
            <a:off x="3341915" y="3323633"/>
            <a:ext cx="1883228" cy="555171"/>
          </a:xfrm>
          <a:custGeom>
            <a:avLst/>
            <a:gdLst>
              <a:gd name="connsiteX0" fmla="*/ 1578428 w 1883228"/>
              <a:gd name="connsiteY0" fmla="*/ 76200 h 555171"/>
              <a:gd name="connsiteX1" fmla="*/ 1328057 w 1883228"/>
              <a:gd name="connsiteY1" fmla="*/ 43543 h 555171"/>
              <a:gd name="connsiteX2" fmla="*/ 892628 w 1883228"/>
              <a:gd name="connsiteY2" fmla="*/ 21771 h 555171"/>
              <a:gd name="connsiteX3" fmla="*/ 587828 w 1883228"/>
              <a:gd name="connsiteY3" fmla="*/ 0 h 555171"/>
              <a:gd name="connsiteX4" fmla="*/ 478971 w 1883228"/>
              <a:gd name="connsiteY4" fmla="*/ 21771 h 555171"/>
              <a:gd name="connsiteX5" fmla="*/ 326571 w 1883228"/>
              <a:gd name="connsiteY5" fmla="*/ 32657 h 555171"/>
              <a:gd name="connsiteX6" fmla="*/ 141514 w 1883228"/>
              <a:gd name="connsiteY6" fmla="*/ 65314 h 555171"/>
              <a:gd name="connsiteX7" fmla="*/ 87085 w 1883228"/>
              <a:gd name="connsiteY7" fmla="*/ 119743 h 555171"/>
              <a:gd name="connsiteX8" fmla="*/ 0 w 1883228"/>
              <a:gd name="connsiteY8" fmla="*/ 163286 h 555171"/>
              <a:gd name="connsiteX9" fmla="*/ 10885 w 1883228"/>
              <a:gd name="connsiteY9" fmla="*/ 359228 h 555171"/>
              <a:gd name="connsiteX10" fmla="*/ 32657 w 1883228"/>
              <a:gd name="connsiteY10" fmla="*/ 381000 h 555171"/>
              <a:gd name="connsiteX11" fmla="*/ 97971 w 1883228"/>
              <a:gd name="connsiteY11" fmla="*/ 457200 h 555171"/>
              <a:gd name="connsiteX12" fmla="*/ 130628 w 1883228"/>
              <a:gd name="connsiteY12" fmla="*/ 478971 h 555171"/>
              <a:gd name="connsiteX13" fmla="*/ 185057 w 1883228"/>
              <a:gd name="connsiteY13" fmla="*/ 511628 h 555171"/>
              <a:gd name="connsiteX14" fmla="*/ 892628 w 1883228"/>
              <a:gd name="connsiteY14" fmla="*/ 533400 h 555171"/>
              <a:gd name="connsiteX15" fmla="*/ 1436914 w 1883228"/>
              <a:gd name="connsiteY15" fmla="*/ 555171 h 555171"/>
              <a:gd name="connsiteX16" fmla="*/ 1567543 w 1883228"/>
              <a:gd name="connsiteY16" fmla="*/ 544286 h 555171"/>
              <a:gd name="connsiteX17" fmla="*/ 1763485 w 1883228"/>
              <a:gd name="connsiteY17" fmla="*/ 533400 h 555171"/>
              <a:gd name="connsiteX18" fmla="*/ 1839685 w 1883228"/>
              <a:gd name="connsiteY18" fmla="*/ 511628 h 555171"/>
              <a:gd name="connsiteX19" fmla="*/ 1872343 w 1883228"/>
              <a:gd name="connsiteY19" fmla="*/ 424543 h 555171"/>
              <a:gd name="connsiteX20" fmla="*/ 1883228 w 1883228"/>
              <a:gd name="connsiteY20" fmla="*/ 381000 h 555171"/>
              <a:gd name="connsiteX21" fmla="*/ 1872343 w 1883228"/>
              <a:gd name="connsiteY21" fmla="*/ 272143 h 555171"/>
              <a:gd name="connsiteX22" fmla="*/ 1861457 w 1883228"/>
              <a:gd name="connsiteY22" fmla="*/ 239486 h 555171"/>
              <a:gd name="connsiteX23" fmla="*/ 1850571 w 1883228"/>
              <a:gd name="connsiteY23" fmla="*/ 195943 h 555171"/>
              <a:gd name="connsiteX24" fmla="*/ 1839685 w 1883228"/>
              <a:gd name="connsiteY24" fmla="*/ 163286 h 555171"/>
              <a:gd name="connsiteX25" fmla="*/ 1763485 w 1883228"/>
              <a:gd name="connsiteY25" fmla="*/ 141514 h 555171"/>
              <a:gd name="connsiteX26" fmla="*/ 1730828 w 1883228"/>
              <a:gd name="connsiteY26" fmla="*/ 130628 h 555171"/>
              <a:gd name="connsiteX27" fmla="*/ 1643743 w 1883228"/>
              <a:gd name="connsiteY27" fmla="*/ 108857 h 555171"/>
              <a:gd name="connsiteX28" fmla="*/ 1556657 w 1883228"/>
              <a:gd name="connsiteY28" fmla="*/ 87086 h 555171"/>
              <a:gd name="connsiteX29" fmla="*/ 1469571 w 1883228"/>
              <a:gd name="connsiteY29" fmla="*/ 97971 h 55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883228" h="555171">
                <a:moveTo>
                  <a:pt x="1578428" y="76200"/>
                </a:moveTo>
                <a:cubicBezTo>
                  <a:pt x="1452857" y="34342"/>
                  <a:pt x="1540429" y="57244"/>
                  <a:pt x="1328057" y="43543"/>
                </a:cubicBezTo>
                <a:cubicBezTo>
                  <a:pt x="1016032" y="23413"/>
                  <a:pt x="1347884" y="39281"/>
                  <a:pt x="892628" y="21771"/>
                </a:cubicBezTo>
                <a:cubicBezTo>
                  <a:pt x="773211" y="6845"/>
                  <a:pt x="735980" y="0"/>
                  <a:pt x="587828" y="0"/>
                </a:cubicBezTo>
                <a:cubicBezTo>
                  <a:pt x="508095" y="0"/>
                  <a:pt x="543697" y="14579"/>
                  <a:pt x="478971" y="21771"/>
                </a:cubicBezTo>
                <a:cubicBezTo>
                  <a:pt x="428353" y="27395"/>
                  <a:pt x="377271" y="27828"/>
                  <a:pt x="326571" y="32657"/>
                </a:cubicBezTo>
                <a:cubicBezTo>
                  <a:pt x="265030" y="38518"/>
                  <a:pt x="201557" y="53306"/>
                  <a:pt x="141514" y="65314"/>
                </a:cubicBezTo>
                <a:lnTo>
                  <a:pt x="87085" y="119743"/>
                </a:lnTo>
                <a:cubicBezTo>
                  <a:pt x="64136" y="142692"/>
                  <a:pt x="0" y="163286"/>
                  <a:pt x="0" y="163286"/>
                </a:cubicBezTo>
                <a:cubicBezTo>
                  <a:pt x="3628" y="228600"/>
                  <a:pt x="1181" y="294537"/>
                  <a:pt x="10885" y="359228"/>
                </a:cubicBezTo>
                <a:cubicBezTo>
                  <a:pt x="12407" y="369378"/>
                  <a:pt x="25978" y="373207"/>
                  <a:pt x="32657" y="381000"/>
                </a:cubicBezTo>
                <a:cubicBezTo>
                  <a:pt x="46784" y="397481"/>
                  <a:pt x="75597" y="439301"/>
                  <a:pt x="97971" y="457200"/>
                </a:cubicBezTo>
                <a:cubicBezTo>
                  <a:pt x="108187" y="465373"/>
                  <a:pt x="120412" y="470798"/>
                  <a:pt x="130628" y="478971"/>
                </a:cubicBezTo>
                <a:cubicBezTo>
                  <a:pt x="153913" y="497599"/>
                  <a:pt x="150042" y="510083"/>
                  <a:pt x="185057" y="511628"/>
                </a:cubicBezTo>
                <a:cubicBezTo>
                  <a:pt x="420796" y="522028"/>
                  <a:pt x="892628" y="533400"/>
                  <a:pt x="892628" y="533400"/>
                </a:cubicBezTo>
                <a:cubicBezTo>
                  <a:pt x="1116253" y="553730"/>
                  <a:pt x="1103337" y="555171"/>
                  <a:pt x="1436914" y="555171"/>
                </a:cubicBezTo>
                <a:cubicBezTo>
                  <a:pt x="1480608" y="555171"/>
                  <a:pt x="1523946" y="547192"/>
                  <a:pt x="1567543" y="544286"/>
                </a:cubicBezTo>
                <a:cubicBezTo>
                  <a:pt x="1632813" y="539935"/>
                  <a:pt x="1698171" y="537029"/>
                  <a:pt x="1763485" y="533400"/>
                </a:cubicBezTo>
                <a:cubicBezTo>
                  <a:pt x="1788885" y="526143"/>
                  <a:pt x="1815545" y="522357"/>
                  <a:pt x="1839685" y="511628"/>
                </a:cubicBezTo>
                <a:cubicBezTo>
                  <a:pt x="1873789" y="496471"/>
                  <a:pt x="1866813" y="452195"/>
                  <a:pt x="1872343" y="424543"/>
                </a:cubicBezTo>
                <a:cubicBezTo>
                  <a:pt x="1875277" y="409873"/>
                  <a:pt x="1879600" y="395514"/>
                  <a:pt x="1883228" y="381000"/>
                </a:cubicBezTo>
                <a:cubicBezTo>
                  <a:pt x="1879600" y="344714"/>
                  <a:pt x="1877888" y="308186"/>
                  <a:pt x="1872343" y="272143"/>
                </a:cubicBezTo>
                <a:cubicBezTo>
                  <a:pt x="1870598" y="260802"/>
                  <a:pt x="1864609" y="250519"/>
                  <a:pt x="1861457" y="239486"/>
                </a:cubicBezTo>
                <a:cubicBezTo>
                  <a:pt x="1857347" y="225101"/>
                  <a:pt x="1854681" y="210328"/>
                  <a:pt x="1850571" y="195943"/>
                </a:cubicBezTo>
                <a:cubicBezTo>
                  <a:pt x="1847419" y="184910"/>
                  <a:pt x="1847799" y="171400"/>
                  <a:pt x="1839685" y="163286"/>
                </a:cubicBezTo>
                <a:cubicBezTo>
                  <a:pt x="1834465" y="158066"/>
                  <a:pt x="1763881" y="141627"/>
                  <a:pt x="1763485" y="141514"/>
                </a:cubicBezTo>
                <a:cubicBezTo>
                  <a:pt x="1752452" y="138362"/>
                  <a:pt x="1741898" y="133647"/>
                  <a:pt x="1730828" y="130628"/>
                </a:cubicBezTo>
                <a:cubicBezTo>
                  <a:pt x="1701961" y="122755"/>
                  <a:pt x="1672129" y="118319"/>
                  <a:pt x="1643743" y="108857"/>
                </a:cubicBezTo>
                <a:cubicBezTo>
                  <a:pt x="1593533" y="92120"/>
                  <a:pt x="1622337" y="100221"/>
                  <a:pt x="1556657" y="87086"/>
                </a:cubicBezTo>
                <a:cubicBezTo>
                  <a:pt x="1506788" y="103708"/>
                  <a:pt x="1535474" y="97971"/>
                  <a:pt x="1469571" y="97971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5147" y="3878804"/>
            <a:ext cx="351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After about two facts.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>
            <a:stCxn id="3" idx="14"/>
          </p:cNvCxnSpPr>
          <p:nvPr/>
        </p:nvCxnSpPr>
        <p:spPr bwMode="auto">
          <a:xfrm>
            <a:off x="4234543" y="3857033"/>
            <a:ext cx="990600" cy="28338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7369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35432" y="348344"/>
            <a:ext cx="84037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Structure of a talk</a:t>
            </a:r>
          </a:p>
          <a:p>
            <a:endParaRPr lang="en-GB" dirty="0"/>
          </a:p>
          <a:p>
            <a:r>
              <a:rPr lang="en-GB" dirty="0" smtClean="0"/>
              <a:t>Big picture question</a:t>
            </a:r>
          </a:p>
          <a:p>
            <a:r>
              <a:rPr lang="en-GB" dirty="0"/>
              <a:t> </a:t>
            </a:r>
            <a:r>
              <a:rPr lang="en-GB" dirty="0" smtClean="0"/>
              <a:t>  - this could take a couple slides to explain.</a:t>
            </a:r>
          </a:p>
          <a:p>
            <a:r>
              <a:rPr lang="en-GB" dirty="0"/>
              <a:t> </a:t>
            </a:r>
            <a:r>
              <a:rPr lang="en-GB" dirty="0" smtClean="0"/>
              <a:t>  - you need to think very hard about what point</a:t>
            </a:r>
          </a:p>
          <a:p>
            <a:r>
              <a:rPr lang="en-GB" dirty="0"/>
              <a:t> </a:t>
            </a:r>
            <a:r>
              <a:rPr lang="en-GB" dirty="0" smtClean="0"/>
              <a:t>    you want to get across.</a:t>
            </a:r>
          </a:p>
          <a:p>
            <a:endParaRPr lang="en-GB" dirty="0"/>
          </a:p>
          <a:p>
            <a:r>
              <a:rPr lang="en-GB" dirty="0" smtClean="0"/>
              <a:t>Outline</a:t>
            </a:r>
          </a:p>
          <a:p>
            <a:r>
              <a:rPr lang="en-GB" dirty="0"/>
              <a:t> </a:t>
            </a:r>
            <a:r>
              <a:rPr lang="en-GB" dirty="0" smtClean="0"/>
              <a:t>  1. blah.</a:t>
            </a:r>
          </a:p>
          <a:p>
            <a:r>
              <a:rPr lang="en-GB" dirty="0" smtClean="0"/>
              <a:t>   2. blah </a:t>
            </a:r>
            <a:r>
              <a:rPr lang="en-GB" dirty="0" err="1" smtClean="0"/>
              <a:t>blah</a:t>
            </a:r>
            <a:r>
              <a:rPr lang="en-GB" dirty="0" smtClean="0"/>
              <a:t>.</a:t>
            </a:r>
          </a:p>
          <a:p>
            <a:r>
              <a:rPr lang="en-GB" dirty="0"/>
              <a:t> </a:t>
            </a:r>
            <a:r>
              <a:rPr lang="en-GB" dirty="0" smtClean="0"/>
              <a:t>  3. blah </a:t>
            </a:r>
            <a:r>
              <a:rPr lang="en-GB" dirty="0" err="1" smtClean="0"/>
              <a:t>blah</a:t>
            </a:r>
            <a:r>
              <a:rPr lang="en-GB" dirty="0" smtClean="0"/>
              <a:t> </a:t>
            </a:r>
            <a:r>
              <a:rPr lang="en-GB" dirty="0" err="1" smtClean="0"/>
              <a:t>blah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Talk: follow the outline, </a:t>
            </a:r>
            <a:r>
              <a:rPr lang="en-GB" dirty="0" smtClean="0">
                <a:solidFill>
                  <a:srgbClr val="FF0000"/>
                </a:solidFill>
              </a:rPr>
              <a:t>and</a:t>
            </a:r>
            <a:r>
              <a:rPr lang="en-GB" dirty="0" smtClean="0"/>
              <a:t> keep people focused on</a:t>
            </a:r>
          </a:p>
          <a:p>
            <a:r>
              <a:rPr lang="en-GB" dirty="0"/>
              <a:t> </a:t>
            </a:r>
            <a:r>
              <a:rPr lang="en-GB" dirty="0" smtClean="0"/>
              <a:t>         the big picture question.</a:t>
            </a:r>
          </a:p>
        </p:txBody>
      </p:sp>
    </p:spTree>
    <p:extLst>
      <p:ext uri="{BB962C8B-B14F-4D97-AF65-F5344CB8AC3E}">
        <p14:creationId xmlns:p14="http://schemas.microsoft.com/office/powerpoint/2010/main" val="384348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 bwMode="auto">
          <a:xfrm>
            <a:off x="3340358" y="4442060"/>
            <a:ext cx="185737" cy="1112044"/>
          </a:xfrm>
          <a:custGeom>
            <a:avLst/>
            <a:gdLst>
              <a:gd name="connsiteX0" fmla="*/ 0 w 185737"/>
              <a:gd name="connsiteY0" fmla="*/ 0 h 1112044"/>
              <a:gd name="connsiteX1" fmla="*/ 7143 w 185737"/>
              <a:gd name="connsiteY1" fmla="*/ 1109663 h 1112044"/>
              <a:gd name="connsiteX2" fmla="*/ 185737 w 185737"/>
              <a:gd name="connsiteY2" fmla="*/ 1112044 h 1112044"/>
              <a:gd name="connsiteX3" fmla="*/ 173831 w 185737"/>
              <a:gd name="connsiteY3" fmla="*/ 166688 h 1112044"/>
              <a:gd name="connsiteX4" fmla="*/ 0 w 185737"/>
              <a:gd name="connsiteY4" fmla="*/ 0 h 1112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" h="1112044">
                <a:moveTo>
                  <a:pt x="0" y="0"/>
                </a:moveTo>
                <a:lnTo>
                  <a:pt x="7143" y="1109663"/>
                </a:lnTo>
                <a:lnTo>
                  <a:pt x="185737" y="1112044"/>
                </a:lnTo>
                <a:lnTo>
                  <a:pt x="173831" y="1666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445376" y="4009034"/>
            <a:ext cx="0" cy="4435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361230" y="409965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35432" y="348344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people want to get out of a talk: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 smtClean="0"/>
              <a:t>They want to construct a story.</a:t>
            </a:r>
          </a:p>
          <a:p>
            <a:endParaRPr lang="en-GB" dirty="0"/>
          </a:p>
          <a:p>
            <a:r>
              <a:rPr lang="en-GB" dirty="0" smtClean="0"/>
              <a:t>	They </a:t>
            </a:r>
            <a:r>
              <a:rPr lang="en-GB" dirty="0">
                <a:solidFill>
                  <a:srgbClr val="FF0000"/>
                </a:solidFill>
              </a:rPr>
              <a:t>don’t</a:t>
            </a:r>
            <a:r>
              <a:rPr lang="en-GB" dirty="0"/>
              <a:t> want to just absorb information.</a:t>
            </a:r>
            <a:endParaRPr lang="en-GB" dirty="0" smtClean="0"/>
          </a:p>
        </p:txBody>
      </p:sp>
      <p:sp>
        <p:nvSpPr>
          <p:cNvPr id="4" name="Freeform 21"/>
          <p:cNvSpPr>
            <a:spLocks/>
          </p:cNvSpPr>
          <p:nvPr/>
        </p:nvSpPr>
        <p:spPr bwMode="auto">
          <a:xfrm>
            <a:off x="1189720" y="4315854"/>
            <a:ext cx="3641725" cy="123507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915784" y="3655358"/>
            <a:ext cx="4223657" cy="1898746"/>
            <a:chOff x="1056" y="848"/>
            <a:chExt cx="3464" cy="156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 rot="-5400000">
            <a:off x="-144762" y="4294304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(level)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81761" y="5660793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8905" y="5554104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L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1219" y="5554104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L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grpSp>
        <p:nvGrpSpPr>
          <p:cNvPr id="14" name="Group 6"/>
          <p:cNvGrpSpPr>
            <a:grpSpLocks/>
          </p:cNvGrpSpPr>
          <p:nvPr/>
        </p:nvGrpSpPr>
        <p:grpSpPr bwMode="auto">
          <a:xfrm>
            <a:off x="5672845" y="3655358"/>
            <a:ext cx="3035730" cy="1898746"/>
            <a:chOff x="1056" y="848"/>
            <a:chExt cx="3464" cy="1560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171933" y="5027709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L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5171933" y="3655358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L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19" name="Freeform 497"/>
          <p:cNvSpPr>
            <a:spLocks/>
          </p:cNvSpPr>
          <p:nvPr/>
        </p:nvSpPr>
        <p:spPr bwMode="auto">
          <a:xfrm>
            <a:off x="5689733" y="3778294"/>
            <a:ext cx="2611872" cy="1588174"/>
          </a:xfrm>
          <a:custGeom>
            <a:avLst/>
            <a:gdLst>
              <a:gd name="T0" fmla="*/ 45 w 61"/>
              <a:gd name="T1" fmla="*/ 177 h 177"/>
              <a:gd name="T2" fmla="*/ 61 w 61"/>
              <a:gd name="T3" fmla="*/ 0 h 177"/>
              <a:gd name="connsiteX0" fmla="*/ 4990 w 7169"/>
              <a:gd name="connsiteY0" fmla="*/ 10103 h 10103"/>
              <a:gd name="connsiteX1" fmla="*/ 7169 w 7169"/>
              <a:gd name="connsiteY1" fmla="*/ 0 h 10103"/>
              <a:gd name="connsiteX0" fmla="*/ 19444 w 19444"/>
              <a:gd name="connsiteY0" fmla="*/ 9255 h 9255"/>
              <a:gd name="connsiteX1" fmla="*/ 4178 w 19444"/>
              <a:gd name="connsiteY1" fmla="*/ 0 h 9255"/>
              <a:gd name="connsiteX0" fmla="*/ 11168 w 11168"/>
              <a:gd name="connsiteY0" fmla="*/ 10000 h 10927"/>
              <a:gd name="connsiteX1" fmla="*/ 3317 w 11168"/>
              <a:gd name="connsiteY1" fmla="*/ 0 h 10927"/>
              <a:gd name="connsiteX0" fmla="*/ 7750 w 7750"/>
              <a:gd name="connsiteY0" fmla="*/ 18851 h 19459"/>
              <a:gd name="connsiteX1" fmla="*/ 5615 w 7750"/>
              <a:gd name="connsiteY1" fmla="*/ 0 h 19459"/>
              <a:gd name="connsiteX0" fmla="*/ 15030 w 15030"/>
              <a:gd name="connsiteY0" fmla="*/ 9688 h 10113"/>
              <a:gd name="connsiteX1" fmla="*/ 12275 w 15030"/>
              <a:gd name="connsiteY1" fmla="*/ 0 h 10113"/>
              <a:gd name="connsiteX0" fmla="*/ 14766 w 14766"/>
              <a:gd name="connsiteY0" fmla="*/ 9585 h 10014"/>
              <a:gd name="connsiteX1" fmla="*/ 12445 w 14766"/>
              <a:gd name="connsiteY1" fmla="*/ 0 h 10014"/>
              <a:gd name="connsiteX0" fmla="*/ 8551 w 12368"/>
              <a:gd name="connsiteY0" fmla="*/ 9585 h 9585"/>
              <a:gd name="connsiteX1" fmla="*/ 6230 w 12368"/>
              <a:gd name="connsiteY1" fmla="*/ 0 h 9585"/>
              <a:gd name="connsiteX0" fmla="*/ 0 w 26769"/>
              <a:gd name="connsiteY0" fmla="*/ 8814 h 8814"/>
              <a:gd name="connsiteX1" fmla="*/ 26769 w 26769"/>
              <a:gd name="connsiteY1" fmla="*/ 0 h 8814"/>
              <a:gd name="connsiteX0" fmla="*/ 0 w 10480"/>
              <a:gd name="connsiteY0" fmla="*/ 4463 h 4463"/>
              <a:gd name="connsiteX1" fmla="*/ 10480 w 10480"/>
              <a:gd name="connsiteY1" fmla="*/ 0 h 4463"/>
              <a:gd name="connsiteX0" fmla="*/ 0 w 10000"/>
              <a:gd name="connsiteY0" fmla="*/ 10000 h 10000"/>
              <a:gd name="connsiteX1" fmla="*/ 10000 w 10000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4199" y="9708"/>
                  <a:pt x="4722" y="194"/>
                  <a:pt x="10000" y="0"/>
                </a:cubicBezTo>
              </a:path>
            </a:pathLst>
          </a:custGeom>
          <a:noFill/>
          <a:ln w="28575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705601" y="5485613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64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" grpId="0" animBg="1"/>
      <p:bldP spid="8" grpId="0"/>
      <p:bldP spid="9" grpId="0"/>
      <p:bldP spid="12" grpId="0"/>
      <p:bldP spid="13" grpId="0"/>
      <p:bldP spid="17" grpId="0"/>
      <p:bldP spid="18" grpId="0"/>
      <p:bldP spid="19" grpId="0" animBg="1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1240952" y="239487"/>
            <a:ext cx="5159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How do we infer </a:t>
            </a:r>
            <a:r>
              <a:rPr lang="en-GB" sz="2000" dirty="0" err="1"/>
              <a:t>odors</a:t>
            </a:r>
            <a:r>
              <a:rPr lang="en-GB" sz="2000" dirty="0"/>
              <a:t> given sensory input</a:t>
            </a:r>
            <a:r>
              <a:rPr lang="en-GB" sz="2000" dirty="0" smtClean="0"/>
              <a:t>?</a:t>
            </a: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1926751" y="784948"/>
            <a:ext cx="36140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Bayesian</a:t>
            </a:r>
            <a:r>
              <a:rPr lang="en-GB" sz="2000" dirty="0"/>
              <a:t>: </a:t>
            </a:r>
            <a:r>
              <a:rPr lang="en-GB" sz="2000" i="1" dirty="0" smtClean="0"/>
              <a:t>p</a:t>
            </a:r>
            <a:r>
              <a:rPr lang="en-GB" sz="2000" dirty="0" smtClean="0"/>
              <a:t>(</a:t>
            </a:r>
            <a:r>
              <a:rPr lang="en-GB" sz="2000" i="1" dirty="0" err="1" smtClean="0"/>
              <a:t>o</a:t>
            </a:r>
            <a:r>
              <a:rPr lang="en-GB" sz="2000" dirty="0" err="1" smtClean="0"/>
              <a:t>|</a:t>
            </a:r>
            <a:r>
              <a:rPr lang="en-GB" sz="2000" i="1" dirty="0" err="1" smtClean="0"/>
              <a:t>s</a:t>
            </a:r>
            <a:r>
              <a:rPr lang="en-GB" sz="2000" dirty="0" smtClean="0"/>
              <a:t>) </a:t>
            </a:r>
            <a:r>
              <a:rPr lang="en-GB" sz="2000" dirty="0" smtClean="0">
                <a:sym typeface="Symbol"/>
              </a:rPr>
              <a:t></a:t>
            </a:r>
            <a:r>
              <a:rPr lang="en-GB" sz="2000" dirty="0" smtClean="0"/>
              <a:t> </a:t>
            </a:r>
            <a:r>
              <a:rPr lang="en-GB" sz="2000" i="1" dirty="0" smtClean="0"/>
              <a:t>p</a:t>
            </a:r>
            <a:r>
              <a:rPr lang="en-GB" sz="2000" dirty="0" smtClean="0"/>
              <a:t>(</a:t>
            </a:r>
            <a:r>
              <a:rPr lang="en-GB" sz="2000" i="1" dirty="0" err="1" smtClean="0"/>
              <a:t>s</a:t>
            </a:r>
            <a:r>
              <a:rPr lang="en-GB" sz="2000" dirty="0" err="1" smtClean="0"/>
              <a:t>|</a:t>
            </a:r>
            <a:r>
              <a:rPr lang="en-GB" sz="2000" i="1" dirty="0" err="1"/>
              <a:t>o</a:t>
            </a:r>
            <a:r>
              <a:rPr lang="en-GB" sz="2000" dirty="0" smtClean="0"/>
              <a:t>) </a:t>
            </a:r>
            <a:r>
              <a:rPr lang="en-GB" sz="2000" i="1" dirty="0" smtClean="0"/>
              <a:t>p</a:t>
            </a:r>
            <a:r>
              <a:rPr lang="en-GB" sz="2000" dirty="0" smtClean="0"/>
              <a:t>(</a:t>
            </a:r>
            <a:r>
              <a:rPr lang="en-GB" sz="2000" i="1" dirty="0" smtClean="0"/>
              <a:t>o</a:t>
            </a:r>
            <a:r>
              <a:rPr lang="en-GB" sz="2000" dirty="0" smtClean="0"/>
              <a:t>) </a:t>
            </a:r>
            <a:endParaRPr lang="en-GB" sz="20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909435" y="1185058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946223" y="1465829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prior</a:t>
            </a:r>
            <a:endParaRPr lang="en-GB" sz="20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3973263" y="1185058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340718" y="1465829"/>
            <a:ext cx="1265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likelihood</a:t>
            </a:r>
            <a:endParaRPr lang="en-GB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119046" y="1865939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422366" y="1865939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218056" y="2133379"/>
            <a:ext cx="2169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experimental data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612551" y="2133379"/>
            <a:ext cx="1189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inference</a:t>
            </a:r>
            <a:endParaRPr lang="en-GB" sz="20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3433246" y="2561175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2736566" y="2561175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532256" y="2828615"/>
            <a:ext cx="2084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machine learning</a:t>
            </a:r>
            <a:endParaRPr lang="en-GB" sz="20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3733780" y="1865939"/>
            <a:ext cx="1212443" cy="3436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081844" y="2828615"/>
            <a:ext cx="1237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equations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2427711" y="3228725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360175" y="3550333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map onto biology</a:t>
            </a:r>
            <a:endParaRPr lang="en-GB" sz="2000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431459" y="3940239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530469" y="4207679"/>
            <a:ext cx="2169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experimental data</a:t>
            </a:r>
            <a:endParaRPr lang="en-GB" sz="2000" dirty="0"/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3820864" y="2533489"/>
            <a:ext cx="1246414" cy="17503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1741519" y="3940239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931704" y="4207679"/>
            <a:ext cx="1403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predictions</a:t>
            </a:r>
            <a:endParaRPr lang="en-GB" sz="2000" dirty="0"/>
          </a:p>
        </p:txBody>
      </p:sp>
      <p:sp>
        <p:nvSpPr>
          <p:cNvPr id="34" name="Freeform 497"/>
          <p:cNvSpPr>
            <a:spLocks/>
          </p:cNvSpPr>
          <p:nvPr/>
        </p:nvSpPr>
        <p:spPr bwMode="auto">
          <a:xfrm>
            <a:off x="343638" y="665023"/>
            <a:ext cx="1111533" cy="4218067"/>
          </a:xfrm>
          <a:custGeom>
            <a:avLst/>
            <a:gdLst>
              <a:gd name="T0" fmla="*/ 45 w 61"/>
              <a:gd name="T1" fmla="*/ 177 h 177"/>
              <a:gd name="T2" fmla="*/ 61 w 61"/>
              <a:gd name="T3" fmla="*/ 0 h 177"/>
              <a:gd name="connsiteX0" fmla="*/ 4990 w 7169"/>
              <a:gd name="connsiteY0" fmla="*/ 10103 h 10103"/>
              <a:gd name="connsiteX1" fmla="*/ 7169 w 7169"/>
              <a:gd name="connsiteY1" fmla="*/ 0 h 10103"/>
              <a:gd name="connsiteX0" fmla="*/ 19444 w 19444"/>
              <a:gd name="connsiteY0" fmla="*/ 9255 h 9255"/>
              <a:gd name="connsiteX1" fmla="*/ 4178 w 19444"/>
              <a:gd name="connsiteY1" fmla="*/ 0 h 9255"/>
              <a:gd name="connsiteX0" fmla="*/ 11168 w 11168"/>
              <a:gd name="connsiteY0" fmla="*/ 10000 h 10927"/>
              <a:gd name="connsiteX1" fmla="*/ 3317 w 11168"/>
              <a:gd name="connsiteY1" fmla="*/ 0 h 10927"/>
              <a:gd name="connsiteX0" fmla="*/ 7750 w 7750"/>
              <a:gd name="connsiteY0" fmla="*/ 18851 h 19459"/>
              <a:gd name="connsiteX1" fmla="*/ 5615 w 7750"/>
              <a:gd name="connsiteY1" fmla="*/ 0 h 19459"/>
              <a:gd name="connsiteX0" fmla="*/ 15030 w 15030"/>
              <a:gd name="connsiteY0" fmla="*/ 9688 h 10113"/>
              <a:gd name="connsiteX1" fmla="*/ 12275 w 15030"/>
              <a:gd name="connsiteY1" fmla="*/ 0 h 10113"/>
              <a:gd name="connsiteX0" fmla="*/ 14766 w 14766"/>
              <a:gd name="connsiteY0" fmla="*/ 9585 h 10014"/>
              <a:gd name="connsiteX1" fmla="*/ 12445 w 14766"/>
              <a:gd name="connsiteY1" fmla="*/ 0 h 10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66" h="10014">
                <a:moveTo>
                  <a:pt x="14766" y="9585"/>
                </a:moveTo>
                <a:cubicBezTo>
                  <a:pt x="-162" y="11930"/>
                  <a:pt x="-8180" y="4105"/>
                  <a:pt x="12445" y="0"/>
                </a:cubicBezTo>
              </a:path>
            </a:pathLst>
          </a:custGeom>
          <a:noFill/>
          <a:ln w="9525">
            <a:solidFill>
              <a:srgbClr val="24211D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596725" y="239487"/>
            <a:ext cx="2289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sensory processing</a:t>
            </a:r>
          </a:p>
          <a:p>
            <a:pPr algn="ctr"/>
            <a:r>
              <a:rPr lang="en-GB" sz="2000" dirty="0" smtClean="0"/>
              <a:t>in general</a:t>
            </a:r>
            <a:endParaRPr lang="en-GB" sz="2000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7741372" y="985003"/>
            <a:ext cx="0" cy="38980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2633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0" grpId="0"/>
      <p:bldP spid="13" grpId="0"/>
      <p:bldP spid="14" grpId="0"/>
      <p:bldP spid="18" grpId="0"/>
      <p:bldP spid="24" grpId="0"/>
      <p:bldP spid="26" grpId="0"/>
      <p:bldP spid="28" grpId="0"/>
      <p:bldP spid="32" grpId="0"/>
      <p:bldP spid="34" grpId="0" animBg="1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305325" y="294661"/>
            <a:ext cx="39741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The complete algorithm: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02350" y="2622570"/>
            <a:ext cx="53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ym typeface="Symbol"/>
              </a:rPr>
              <a:t>dc</a:t>
            </a:r>
            <a:r>
              <a:rPr lang="en-US" sz="2400" i="1" baseline="-25000" dirty="0" err="1" smtClean="0">
                <a:sym typeface="Symbol"/>
              </a:rPr>
              <a:t>j</a:t>
            </a:r>
            <a:endParaRPr lang="en-US" sz="2400" i="1" baseline="-25000" dirty="0"/>
          </a:p>
        </p:txBody>
      </p:sp>
      <p:sp>
        <p:nvSpPr>
          <p:cNvPr id="31" name="Line 51"/>
          <p:cNvSpPr>
            <a:spLocks noChangeShapeType="1"/>
          </p:cNvSpPr>
          <p:nvPr/>
        </p:nvSpPr>
        <p:spPr bwMode="auto">
          <a:xfrm rot="16200000">
            <a:off x="1270196" y="2782253"/>
            <a:ext cx="0" cy="61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1032036" y="3036225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ym typeface="Symbol"/>
              </a:rPr>
              <a:t>dt</a:t>
            </a:r>
            <a:endParaRPr lang="en-US" sz="2400" i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1630436" y="2825417"/>
            <a:ext cx="2670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</a:t>
            </a:r>
            <a:r>
              <a:rPr lang="en-GB" i="1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s</a:t>
            </a:r>
            <a:r>
              <a:rPr lang="en-GB" i="1" baseline="-25000" dirty="0" err="1" smtClean="0">
                <a:solidFill>
                  <a:srgbClr val="FF0000"/>
                </a:solidFill>
              </a:rPr>
              <a:t>j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w</a:t>
            </a:r>
            <a:r>
              <a:rPr lang="en-GB" i="1" baseline="-25000" dirty="0" err="1" smtClean="0">
                <a:solidFill>
                  <a:srgbClr val="FF0000"/>
                </a:solidFill>
              </a:rPr>
              <a:t>ji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i="1" dirty="0" err="1">
                <a:solidFill>
                  <a:srgbClr val="FF0000"/>
                </a:solidFill>
              </a:rPr>
              <a:t>R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 - 1)</a:t>
            </a:r>
            <a:endParaRPr lang="en-US" i="1" baseline="-25000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046872" y="2670788"/>
            <a:ext cx="14366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sym typeface="Symbol"/>
              </a:rPr>
              <a:t></a:t>
            </a:r>
            <a:r>
              <a:rPr lang="en-GB" sz="2400" i="1" dirty="0" smtClean="0">
                <a:solidFill>
                  <a:srgbClr val="0000FF"/>
                </a:solidFill>
              </a:rPr>
              <a:t> </a:t>
            </a:r>
            <a:r>
              <a:rPr lang="en-GB" sz="2400" dirty="0" smtClean="0">
                <a:solidFill>
                  <a:srgbClr val="0000FF"/>
                </a:solidFill>
              </a:rPr>
              <a:t>log</a:t>
            </a:r>
            <a:r>
              <a:rPr lang="en-GB" sz="2400" i="1" dirty="0" smtClean="0">
                <a:solidFill>
                  <a:srgbClr val="0000FF"/>
                </a:solidFill>
              </a:rPr>
              <a:t> p</a:t>
            </a:r>
            <a:r>
              <a:rPr lang="en-GB" sz="2400" dirty="0" smtClean="0">
                <a:solidFill>
                  <a:srgbClr val="0000FF"/>
                </a:solidFill>
              </a:rPr>
              <a:t>(</a:t>
            </a:r>
            <a:r>
              <a:rPr lang="en-GB" sz="2400" i="1" dirty="0" err="1" smtClean="0">
                <a:solidFill>
                  <a:srgbClr val="0000FF"/>
                </a:solidFill>
              </a:rPr>
              <a:t>c</a:t>
            </a:r>
            <a:r>
              <a:rPr lang="en-GB" sz="2400" i="1" baseline="-25000" dirty="0" err="1" smtClean="0">
                <a:solidFill>
                  <a:srgbClr val="0000FF"/>
                </a:solidFill>
              </a:rPr>
              <a:t>j</a:t>
            </a:r>
            <a:r>
              <a:rPr lang="en-GB" sz="2400" dirty="0" smtClean="0">
                <a:solidFill>
                  <a:srgbClr val="0000FF"/>
                </a:solidFill>
              </a:rPr>
              <a:t>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494484" y="3084443"/>
            <a:ext cx="530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sym typeface="Symbol"/>
              </a:rPr>
              <a:t></a:t>
            </a:r>
            <a:r>
              <a:rPr lang="en-US" sz="2400" i="1" dirty="0" err="1" smtClean="0">
                <a:solidFill>
                  <a:srgbClr val="0000FF"/>
                </a:solidFill>
                <a:sym typeface="Symbol"/>
              </a:rPr>
              <a:t>c</a:t>
            </a:r>
            <a:r>
              <a:rPr lang="en-US" sz="2400" i="1" baseline="-25000" dirty="0" err="1" smtClean="0">
                <a:solidFill>
                  <a:srgbClr val="0000FF"/>
                </a:solidFill>
                <a:sym typeface="Symbol"/>
              </a:rPr>
              <a:t>j</a:t>
            </a:r>
            <a:endParaRPr lang="en-US" sz="2400" i="1" baseline="-25000" dirty="0" smtClean="0">
              <a:solidFill>
                <a:srgbClr val="0000FF"/>
              </a:solidFill>
            </a:endParaRPr>
          </a:p>
        </p:txBody>
      </p:sp>
      <p:sp>
        <p:nvSpPr>
          <p:cNvPr id="47" name="Line 51"/>
          <p:cNvSpPr>
            <a:spLocks noChangeShapeType="1"/>
          </p:cNvSpPr>
          <p:nvPr/>
        </p:nvSpPr>
        <p:spPr bwMode="auto">
          <a:xfrm rot="16200000">
            <a:off x="5744207" y="2452471"/>
            <a:ext cx="0" cy="1368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2867341" y="279168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20570" y="2869409"/>
            <a:ext cx="3898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+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3929" y="2776435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6551893" y="2869409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+ </a:t>
            </a:r>
            <a:r>
              <a:rPr lang="el-GR" dirty="0" smtClean="0">
                <a:solidFill>
                  <a:srgbClr val="0000FF"/>
                </a:solidFill>
              </a:rPr>
              <a:t>ξ</a:t>
            </a:r>
            <a:r>
              <a:rPr lang="en-GB" i="1" baseline="-25000" dirty="0" smtClean="0">
                <a:solidFill>
                  <a:srgbClr val="0000FF"/>
                </a:solidFill>
              </a:rPr>
              <a:t>j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3044" y="1534052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log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335548" y="1342464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(</a:t>
            </a:r>
            <a:r>
              <a:rPr lang="en-GB" i="1" dirty="0" err="1" smtClean="0"/>
              <a:t>s</a:t>
            </a:r>
            <a:r>
              <a:rPr lang="en-GB" i="1" baseline="-25000" dirty="0" err="1" smtClean="0"/>
              <a:t>j</a:t>
            </a:r>
            <a:r>
              <a:rPr lang="en-GB" i="1" baseline="-25000" dirty="0" smtClean="0"/>
              <a:t> </a:t>
            </a:r>
            <a:r>
              <a:rPr lang="en-GB" dirty="0" smtClean="0"/>
              <a:t>= 1)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335548" y="1769177"/>
            <a:ext cx="13436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(</a:t>
            </a:r>
            <a:r>
              <a:rPr lang="en-GB" i="1" dirty="0" err="1" smtClean="0"/>
              <a:t>s</a:t>
            </a:r>
            <a:r>
              <a:rPr lang="en-GB" i="1" baseline="-25000" dirty="0" err="1" smtClean="0"/>
              <a:t>j</a:t>
            </a:r>
            <a:r>
              <a:rPr lang="en-GB" i="1" baseline="-25000" dirty="0" smtClean="0"/>
              <a:t> </a:t>
            </a:r>
            <a:r>
              <a:rPr lang="en-GB" dirty="0" smtClean="0"/>
              <a:t>= 0)</a:t>
            </a:r>
            <a:endParaRPr lang="en-GB" dirty="0"/>
          </a:p>
        </p:txBody>
      </p:sp>
      <p:sp>
        <p:nvSpPr>
          <p:cNvPr id="22" name="Line 51"/>
          <p:cNvSpPr>
            <a:spLocks noChangeShapeType="1"/>
          </p:cNvSpPr>
          <p:nvPr/>
        </p:nvSpPr>
        <p:spPr bwMode="auto">
          <a:xfrm rot="5400000" flipV="1">
            <a:off x="1954637" y="1164377"/>
            <a:ext cx="0" cy="140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957468" y="4087025"/>
            <a:ext cx="6992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smtClean="0">
                <a:sym typeface="Symbol"/>
              </a:rPr>
              <a:t>- </a:t>
            </a:r>
            <a:r>
              <a:rPr lang="en-GB" i="1" dirty="0" err="1" smtClean="0">
                <a:solidFill>
                  <a:schemeClr val="tx2"/>
                </a:solidFill>
              </a:rPr>
              <a:t>R</a:t>
            </a:r>
            <a:r>
              <a:rPr lang="en-GB" i="1" baseline="-25000" dirty="0" err="1" smtClean="0">
                <a:solidFill>
                  <a:schemeClr val="tx2"/>
                </a:solidFill>
                <a:sym typeface="Symbol"/>
              </a:rPr>
              <a:t>i</a:t>
            </a:r>
            <a:endParaRPr lang="en-GB" dirty="0" smtClean="0">
              <a:solidFill>
                <a:schemeClr val="tx2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87237" y="3970927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ym typeface="Symbol"/>
              </a:rPr>
              <a:t>dR</a:t>
            </a:r>
            <a:r>
              <a:rPr lang="en-US" sz="2400" i="1" baseline="-25000" dirty="0" err="1" smtClean="0">
                <a:sym typeface="Symbol"/>
              </a:rPr>
              <a:t>i</a:t>
            </a:r>
            <a:endParaRPr lang="en-US" sz="2400" i="1" baseline="-25000" dirty="0"/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rot="16200000">
            <a:off x="1255083" y="4130610"/>
            <a:ext cx="0" cy="61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1016923" y="4384582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sym typeface="Symbol"/>
              </a:rPr>
              <a:t>dt</a:t>
            </a:r>
            <a:endParaRPr lang="en-US" sz="2400" i="1" baseline="-25000" dirty="0"/>
          </a:p>
        </p:txBody>
      </p:sp>
      <p:sp>
        <p:nvSpPr>
          <p:cNvPr id="52" name="TextBox 51"/>
          <p:cNvSpPr txBox="1"/>
          <p:nvPr/>
        </p:nvSpPr>
        <p:spPr>
          <a:xfrm>
            <a:off x="589977" y="4123719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τ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830801" y="3855671"/>
            <a:ext cx="479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 err="1" smtClean="0"/>
              <a:t>r</a:t>
            </a:r>
            <a:r>
              <a:rPr lang="en-GB" i="1" baseline="-25000" dirty="0" err="1" smtClean="0">
                <a:sym typeface="Symbol"/>
              </a:rPr>
              <a:t>i</a:t>
            </a:r>
            <a:r>
              <a:rPr lang="en-GB" i="1" dirty="0" smtClean="0">
                <a:sym typeface="Symbol"/>
              </a:rPr>
              <a:t> 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1556541" y="4145743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= </a:t>
            </a:r>
            <a:endParaRPr lang="en-US" sz="2400" i="1" dirty="0"/>
          </a:p>
        </p:txBody>
      </p:sp>
      <p:sp>
        <p:nvSpPr>
          <p:cNvPr id="55" name="Line 51"/>
          <p:cNvSpPr>
            <a:spLocks noChangeShapeType="1"/>
          </p:cNvSpPr>
          <p:nvPr/>
        </p:nvSpPr>
        <p:spPr bwMode="auto">
          <a:xfrm rot="16200000">
            <a:off x="2940966" y="3474533"/>
            <a:ext cx="0" cy="183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2099284" y="4366150"/>
            <a:ext cx="1576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  <a:sym typeface="Symbol"/>
              </a:rPr>
              <a:t></a:t>
            </a:r>
            <a:r>
              <a:rPr lang="en-GB" i="1" baseline="-25000" dirty="0" smtClean="0">
                <a:solidFill>
                  <a:schemeClr val="tx2"/>
                </a:solidFill>
                <a:sym typeface="Symbol"/>
              </a:rPr>
              <a:t>j</a:t>
            </a:r>
            <a:r>
              <a:rPr lang="en-GB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GB" i="1" dirty="0" err="1" smtClean="0">
                <a:solidFill>
                  <a:schemeClr val="tx2"/>
                </a:solidFill>
                <a:sym typeface="Symbol"/>
              </a:rPr>
              <a:t>w</a:t>
            </a:r>
            <a:r>
              <a:rPr lang="en-GB" i="1" baseline="-25000" dirty="0" err="1" smtClean="0">
                <a:solidFill>
                  <a:schemeClr val="tx2"/>
                </a:solidFill>
                <a:sym typeface="Symbol"/>
              </a:rPr>
              <a:t>ij</a:t>
            </a:r>
            <a:r>
              <a:rPr lang="en-GB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GB" i="1" dirty="0" err="1" smtClean="0">
                <a:solidFill>
                  <a:schemeClr val="tx2"/>
                </a:solidFill>
                <a:sym typeface="Symbol"/>
              </a:rPr>
              <a:t>c</a:t>
            </a:r>
            <a:r>
              <a:rPr lang="en-GB" i="1" baseline="-25000" dirty="0" err="1" smtClean="0">
                <a:solidFill>
                  <a:schemeClr val="tx2"/>
                </a:solidFill>
                <a:sym typeface="Symbol"/>
              </a:rPr>
              <a:t>j</a:t>
            </a:r>
            <a:r>
              <a:rPr lang="en-GB" dirty="0" smtClean="0">
                <a:solidFill>
                  <a:schemeClr val="tx2"/>
                </a:solidFill>
                <a:sym typeface="Symbol"/>
              </a:rPr>
              <a:t> </a:t>
            </a:r>
            <a:r>
              <a:rPr lang="en-GB" i="1" dirty="0" err="1" smtClean="0">
                <a:solidFill>
                  <a:schemeClr val="tx2"/>
                </a:solidFill>
                <a:sym typeface="Symbol"/>
              </a:rPr>
              <a:t>s</a:t>
            </a:r>
            <a:r>
              <a:rPr lang="en-GB" i="1" baseline="-25000" dirty="0" err="1" smtClean="0">
                <a:solidFill>
                  <a:schemeClr val="tx2"/>
                </a:solidFill>
                <a:sym typeface="Symbol"/>
              </a:rPr>
              <a:t>j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9451" y="4021142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^</a:t>
            </a:r>
            <a:endParaRPr lang="en-GB" dirty="0"/>
          </a:p>
        </p:txBody>
      </p:sp>
      <p:sp>
        <p:nvSpPr>
          <p:cNvPr id="60" name="TextBox 59"/>
          <p:cNvSpPr txBox="1"/>
          <p:nvPr/>
        </p:nvSpPr>
        <p:spPr>
          <a:xfrm>
            <a:off x="3995284" y="1530844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751354" y="1590297"/>
            <a:ext cx="29482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=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</a:t>
            </a:r>
            <a:r>
              <a:rPr lang="en-GB" i="1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GB" i="1" dirty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c</a:t>
            </a:r>
            <a:r>
              <a:rPr lang="en-GB" i="1" baseline="-25000" dirty="0" err="1" smtClean="0">
                <a:solidFill>
                  <a:srgbClr val="FF0000"/>
                </a:solidFill>
              </a:rPr>
              <a:t>j</a:t>
            </a:r>
            <a:r>
              <a:rPr lang="en-GB" i="1" baseline="-25000" dirty="0" smtClean="0">
                <a:solidFill>
                  <a:srgbClr val="FF0000"/>
                </a:solidFill>
              </a:rPr>
              <a:t> </a:t>
            </a:r>
            <a:r>
              <a:rPr lang="en-GB" i="1" dirty="0" err="1" smtClean="0">
                <a:solidFill>
                  <a:srgbClr val="FF0000"/>
                </a:solidFill>
              </a:rPr>
              <a:t>w</a:t>
            </a:r>
            <a:r>
              <a:rPr lang="en-GB" i="1" baseline="-25000" dirty="0" err="1" smtClean="0">
                <a:solidFill>
                  <a:srgbClr val="FF0000"/>
                </a:solidFill>
              </a:rPr>
              <a:t>ji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i="1" dirty="0" err="1">
                <a:solidFill>
                  <a:srgbClr val="FF0000"/>
                </a:solidFill>
              </a:rPr>
              <a:t>R</a:t>
            </a:r>
            <a:r>
              <a:rPr lang="en-GB" i="1" baseline="-25000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 - 1)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67" name="TextBox 66"/>
          <p:cNvSpPr txBox="1"/>
          <p:nvPr/>
        </p:nvSpPr>
        <p:spPr>
          <a:xfrm>
            <a:off x="5635218" y="1590297"/>
            <a:ext cx="853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00FF"/>
                </a:solidFill>
              </a:rPr>
              <a:t>- log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6611270" y="185246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  <a:sym typeface="Symbol"/>
              </a:rPr>
              <a:t>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471933" y="1425745"/>
            <a:ext cx="681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1-</a:t>
            </a:r>
            <a:r>
              <a:rPr lang="en-GB" dirty="0" smtClean="0">
                <a:solidFill>
                  <a:srgbClr val="0000FF"/>
                </a:solidFill>
                <a:sym typeface="Symbol"/>
              </a:rPr>
              <a:t>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70" name="Line 51"/>
          <p:cNvSpPr>
            <a:spLocks noChangeShapeType="1"/>
          </p:cNvSpPr>
          <p:nvPr/>
        </p:nvSpPr>
        <p:spPr bwMode="auto">
          <a:xfrm rot="16200000" flipH="1">
            <a:off x="6791916" y="1617632"/>
            <a:ext cx="0" cy="576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1733395" y="5311926"/>
            <a:ext cx="5408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remember: </a:t>
            </a:r>
            <a:r>
              <a:rPr lang="en-GB" i="1" dirty="0" err="1" smtClean="0"/>
              <a:t>r</a:t>
            </a:r>
            <a:r>
              <a:rPr lang="en-GB" i="1" baseline="-25000" dirty="0" err="1" smtClean="0"/>
              <a:t>i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~ Poisson</a:t>
            </a:r>
            <a:r>
              <a:rPr lang="en-GB" sz="3600" dirty="0" smtClean="0">
                <a:solidFill>
                  <a:srgbClr val="000000"/>
                </a:solidFill>
                <a:sym typeface="Symbol"/>
              </a:rPr>
              <a:t>(</a:t>
            </a:r>
            <a:r>
              <a:rPr lang="en-GB" dirty="0" smtClean="0">
                <a:sym typeface="Symbol"/>
              </a:rPr>
              <a:t></a:t>
            </a:r>
            <a:r>
              <a:rPr lang="en-GB" i="1" baseline="-25000" dirty="0" smtClean="0">
                <a:sym typeface="Symbol"/>
              </a:rPr>
              <a:t>j</a:t>
            </a:r>
            <a:r>
              <a:rPr lang="en-GB" dirty="0" smtClean="0">
                <a:sym typeface="Symbol"/>
              </a:rPr>
              <a:t> </a:t>
            </a:r>
            <a:r>
              <a:rPr lang="en-GB" i="1" dirty="0" err="1" smtClean="0">
                <a:sym typeface="Symbol"/>
              </a:rPr>
              <a:t>w</a:t>
            </a:r>
            <a:r>
              <a:rPr lang="en-GB" i="1" baseline="-25000" dirty="0" err="1" smtClean="0">
                <a:sym typeface="Symbol"/>
              </a:rPr>
              <a:t>ij</a:t>
            </a:r>
            <a:r>
              <a:rPr lang="en-GB" dirty="0" smtClean="0">
                <a:sym typeface="Symbol"/>
              </a:rPr>
              <a:t> </a:t>
            </a:r>
            <a:r>
              <a:rPr lang="en-GB" i="1" dirty="0" err="1" smtClean="0">
                <a:sym typeface="Symbol"/>
              </a:rPr>
              <a:t>c</a:t>
            </a:r>
            <a:r>
              <a:rPr lang="en-GB" i="1" baseline="-25000" dirty="0" err="1" smtClean="0">
                <a:sym typeface="Symbol"/>
              </a:rPr>
              <a:t>j</a:t>
            </a:r>
            <a:r>
              <a:rPr lang="en-GB" dirty="0" smtClean="0">
                <a:solidFill>
                  <a:srgbClr val="000000"/>
                </a:solidFill>
                <a:sym typeface="Symbol"/>
              </a:rPr>
              <a:t> </a:t>
            </a:r>
            <a:r>
              <a:rPr lang="en-GB" i="1" dirty="0" err="1" smtClean="0">
                <a:solidFill>
                  <a:srgbClr val="000000"/>
                </a:solidFill>
                <a:sym typeface="Symbol"/>
              </a:rPr>
              <a:t>s</a:t>
            </a:r>
            <a:r>
              <a:rPr lang="en-GB" i="1" baseline="-25000" dirty="0" err="1" smtClean="0">
                <a:solidFill>
                  <a:srgbClr val="000000"/>
                </a:solidFill>
                <a:sym typeface="Symbol"/>
              </a:rPr>
              <a:t>j</a:t>
            </a:r>
            <a:r>
              <a:rPr lang="en-GB" sz="3600" dirty="0" smtClean="0">
                <a:sym typeface="Symbol"/>
              </a:rPr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330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1240952" y="239487"/>
            <a:ext cx="5159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How do we infer </a:t>
            </a:r>
            <a:r>
              <a:rPr lang="en-GB" sz="2000" dirty="0" err="1"/>
              <a:t>odors</a:t>
            </a:r>
            <a:r>
              <a:rPr lang="en-GB" sz="2000" dirty="0"/>
              <a:t> given sensory input</a:t>
            </a:r>
            <a:r>
              <a:rPr lang="en-GB" sz="2000" dirty="0" smtClean="0"/>
              <a:t>?</a:t>
            </a: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1926751" y="784948"/>
            <a:ext cx="36140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Bayesian</a:t>
            </a:r>
            <a:r>
              <a:rPr lang="en-GB" sz="2000" dirty="0"/>
              <a:t>: </a:t>
            </a:r>
            <a:r>
              <a:rPr lang="en-GB" sz="2000" i="1" dirty="0" smtClean="0"/>
              <a:t>p</a:t>
            </a:r>
            <a:r>
              <a:rPr lang="en-GB" sz="2000" dirty="0" smtClean="0"/>
              <a:t>(</a:t>
            </a:r>
            <a:r>
              <a:rPr lang="en-GB" sz="2000" i="1" dirty="0" err="1" smtClean="0"/>
              <a:t>o</a:t>
            </a:r>
            <a:r>
              <a:rPr lang="en-GB" sz="2000" dirty="0" err="1" smtClean="0"/>
              <a:t>|</a:t>
            </a:r>
            <a:r>
              <a:rPr lang="en-GB" sz="2000" i="1" dirty="0" err="1" smtClean="0"/>
              <a:t>s</a:t>
            </a:r>
            <a:r>
              <a:rPr lang="en-GB" sz="2000" smtClean="0"/>
              <a:t>) </a:t>
            </a:r>
            <a:r>
              <a:rPr lang="en-GB" sz="2000" smtClean="0">
                <a:sym typeface="Symbol"/>
              </a:rPr>
              <a:t></a:t>
            </a:r>
            <a:r>
              <a:rPr lang="en-GB" sz="2000" smtClean="0"/>
              <a:t> </a:t>
            </a:r>
            <a:r>
              <a:rPr lang="en-GB" sz="2000" i="1" dirty="0" smtClean="0"/>
              <a:t>p</a:t>
            </a:r>
            <a:r>
              <a:rPr lang="en-GB" sz="2000" dirty="0" smtClean="0"/>
              <a:t>(</a:t>
            </a:r>
            <a:r>
              <a:rPr lang="en-GB" sz="2000" i="1" dirty="0" err="1" smtClean="0"/>
              <a:t>s</a:t>
            </a:r>
            <a:r>
              <a:rPr lang="en-GB" sz="2000" dirty="0" err="1" smtClean="0"/>
              <a:t>|</a:t>
            </a:r>
            <a:r>
              <a:rPr lang="en-GB" sz="2000" i="1" dirty="0" err="1"/>
              <a:t>o</a:t>
            </a:r>
            <a:r>
              <a:rPr lang="en-GB" sz="2000" dirty="0" smtClean="0"/>
              <a:t>) </a:t>
            </a:r>
            <a:r>
              <a:rPr lang="en-GB" sz="2000" i="1" dirty="0" smtClean="0"/>
              <a:t>p</a:t>
            </a:r>
            <a:r>
              <a:rPr lang="en-GB" sz="2000" dirty="0" smtClean="0"/>
              <a:t>(</a:t>
            </a:r>
            <a:r>
              <a:rPr lang="en-GB" sz="2000" i="1" dirty="0" smtClean="0"/>
              <a:t>o</a:t>
            </a:r>
            <a:r>
              <a:rPr lang="en-GB" sz="2000" dirty="0" smtClean="0"/>
              <a:t>) </a:t>
            </a:r>
            <a:endParaRPr lang="en-GB" sz="20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909435" y="1185058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946223" y="1465829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prior</a:t>
            </a:r>
            <a:endParaRPr lang="en-GB" sz="20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H="1">
            <a:off x="3973263" y="1185058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340718" y="1465829"/>
            <a:ext cx="12650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likelihood</a:t>
            </a:r>
            <a:endParaRPr lang="en-GB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4119046" y="1865939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422366" y="1865939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218056" y="2133379"/>
            <a:ext cx="2169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experimental data</a:t>
            </a:r>
            <a:endParaRPr lang="en-GB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2612551" y="2133379"/>
            <a:ext cx="1189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inference</a:t>
            </a:r>
            <a:endParaRPr lang="en-GB" sz="20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3433246" y="2561175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 flipH="1">
            <a:off x="2736566" y="2561175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532256" y="2828615"/>
            <a:ext cx="20842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machine learning</a:t>
            </a:r>
            <a:endParaRPr lang="en-GB" sz="20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3733780" y="1865939"/>
            <a:ext cx="1212443" cy="3436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081844" y="2828615"/>
            <a:ext cx="12378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</a:rPr>
              <a:t>equations</a:t>
            </a:r>
            <a:endParaRPr lang="en-GB" sz="20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 flipH="1">
            <a:off x="2427711" y="3228725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360175" y="3550333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map onto biology</a:t>
            </a:r>
            <a:endParaRPr lang="en-GB" sz="2000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2431459" y="3940239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530469" y="4207679"/>
            <a:ext cx="2169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experimental data</a:t>
            </a:r>
            <a:endParaRPr lang="en-GB" sz="2000" dirty="0"/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3820864" y="2533489"/>
            <a:ext cx="1246414" cy="17503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H="1">
            <a:off x="1741519" y="3940239"/>
            <a:ext cx="315687" cy="3436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931704" y="4207679"/>
            <a:ext cx="14031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predictions</a:t>
            </a:r>
            <a:endParaRPr lang="en-GB" sz="2000" dirty="0"/>
          </a:p>
        </p:txBody>
      </p:sp>
      <p:sp>
        <p:nvSpPr>
          <p:cNvPr id="34" name="Freeform 497"/>
          <p:cNvSpPr>
            <a:spLocks/>
          </p:cNvSpPr>
          <p:nvPr/>
        </p:nvSpPr>
        <p:spPr bwMode="auto">
          <a:xfrm>
            <a:off x="343638" y="665023"/>
            <a:ext cx="1111533" cy="4218067"/>
          </a:xfrm>
          <a:custGeom>
            <a:avLst/>
            <a:gdLst>
              <a:gd name="T0" fmla="*/ 45 w 61"/>
              <a:gd name="T1" fmla="*/ 177 h 177"/>
              <a:gd name="T2" fmla="*/ 61 w 61"/>
              <a:gd name="T3" fmla="*/ 0 h 177"/>
              <a:gd name="connsiteX0" fmla="*/ 4990 w 7169"/>
              <a:gd name="connsiteY0" fmla="*/ 10103 h 10103"/>
              <a:gd name="connsiteX1" fmla="*/ 7169 w 7169"/>
              <a:gd name="connsiteY1" fmla="*/ 0 h 10103"/>
              <a:gd name="connsiteX0" fmla="*/ 19444 w 19444"/>
              <a:gd name="connsiteY0" fmla="*/ 9255 h 9255"/>
              <a:gd name="connsiteX1" fmla="*/ 4178 w 19444"/>
              <a:gd name="connsiteY1" fmla="*/ 0 h 9255"/>
              <a:gd name="connsiteX0" fmla="*/ 11168 w 11168"/>
              <a:gd name="connsiteY0" fmla="*/ 10000 h 10927"/>
              <a:gd name="connsiteX1" fmla="*/ 3317 w 11168"/>
              <a:gd name="connsiteY1" fmla="*/ 0 h 10927"/>
              <a:gd name="connsiteX0" fmla="*/ 7750 w 7750"/>
              <a:gd name="connsiteY0" fmla="*/ 18851 h 19459"/>
              <a:gd name="connsiteX1" fmla="*/ 5615 w 7750"/>
              <a:gd name="connsiteY1" fmla="*/ 0 h 19459"/>
              <a:gd name="connsiteX0" fmla="*/ 15030 w 15030"/>
              <a:gd name="connsiteY0" fmla="*/ 9688 h 10113"/>
              <a:gd name="connsiteX1" fmla="*/ 12275 w 15030"/>
              <a:gd name="connsiteY1" fmla="*/ 0 h 10113"/>
              <a:gd name="connsiteX0" fmla="*/ 14766 w 14766"/>
              <a:gd name="connsiteY0" fmla="*/ 9585 h 10014"/>
              <a:gd name="connsiteX1" fmla="*/ 12445 w 14766"/>
              <a:gd name="connsiteY1" fmla="*/ 0 h 10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766" h="10014">
                <a:moveTo>
                  <a:pt x="14766" y="9585"/>
                </a:moveTo>
                <a:cubicBezTo>
                  <a:pt x="-162" y="11930"/>
                  <a:pt x="-8180" y="4105"/>
                  <a:pt x="12445" y="0"/>
                </a:cubicBezTo>
              </a:path>
            </a:pathLst>
          </a:custGeom>
          <a:noFill/>
          <a:ln w="9525">
            <a:solidFill>
              <a:srgbClr val="24211D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596725" y="239487"/>
            <a:ext cx="2289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sensory processing</a:t>
            </a:r>
          </a:p>
          <a:p>
            <a:pPr algn="ctr"/>
            <a:r>
              <a:rPr lang="en-GB" sz="2000" dirty="0" smtClean="0"/>
              <a:t>in general</a:t>
            </a:r>
            <a:endParaRPr lang="en-GB" sz="2000" dirty="0"/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7741372" y="985003"/>
            <a:ext cx="0" cy="38980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0521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444451" y="1929639"/>
            <a:ext cx="418710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3200" dirty="0" smtClean="0"/>
              <a:t>How to give a talk</a:t>
            </a:r>
          </a:p>
          <a:p>
            <a:pPr algn="ctr"/>
            <a:endParaRPr lang="en-GB" sz="3200" dirty="0" smtClean="0"/>
          </a:p>
          <a:p>
            <a:pPr algn="ctr"/>
            <a:endParaRPr lang="en-GB" sz="3200" dirty="0" smtClean="0"/>
          </a:p>
          <a:p>
            <a:pPr algn="ctr">
              <a:defRPr/>
            </a:pPr>
            <a:r>
              <a:rPr lang="en-GB" sz="3200" dirty="0" smtClean="0"/>
              <a:t>Tea – October 30</a:t>
            </a:r>
            <a:r>
              <a:rPr lang="en-US" sz="3200" dirty="0" smtClean="0"/>
              <a:t>, 2012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1624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 bwMode="auto">
          <a:xfrm>
            <a:off x="3340358" y="4442060"/>
            <a:ext cx="185737" cy="1112044"/>
          </a:xfrm>
          <a:custGeom>
            <a:avLst/>
            <a:gdLst>
              <a:gd name="connsiteX0" fmla="*/ 0 w 185737"/>
              <a:gd name="connsiteY0" fmla="*/ 0 h 1112044"/>
              <a:gd name="connsiteX1" fmla="*/ 7143 w 185737"/>
              <a:gd name="connsiteY1" fmla="*/ 1109663 h 1112044"/>
              <a:gd name="connsiteX2" fmla="*/ 185737 w 185737"/>
              <a:gd name="connsiteY2" fmla="*/ 1112044 h 1112044"/>
              <a:gd name="connsiteX3" fmla="*/ 173831 w 185737"/>
              <a:gd name="connsiteY3" fmla="*/ 166688 h 1112044"/>
              <a:gd name="connsiteX4" fmla="*/ 0 w 185737"/>
              <a:gd name="connsiteY4" fmla="*/ 0 h 1112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" h="1112044">
                <a:moveTo>
                  <a:pt x="0" y="0"/>
                </a:moveTo>
                <a:lnTo>
                  <a:pt x="7143" y="1109663"/>
                </a:lnTo>
                <a:lnTo>
                  <a:pt x="185737" y="1112044"/>
                </a:lnTo>
                <a:lnTo>
                  <a:pt x="173831" y="1666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445376" y="4009034"/>
            <a:ext cx="0" cy="4435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361230" y="409965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35432" y="348344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people want to get out of a talk: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 smtClean="0"/>
              <a:t>They want to construct a story.</a:t>
            </a:r>
          </a:p>
          <a:p>
            <a:endParaRPr lang="en-GB" dirty="0"/>
          </a:p>
          <a:p>
            <a:r>
              <a:rPr lang="en-GB" dirty="0" smtClean="0"/>
              <a:t>	They </a:t>
            </a:r>
            <a:r>
              <a:rPr lang="en-GB" dirty="0">
                <a:solidFill>
                  <a:srgbClr val="FF0000"/>
                </a:solidFill>
              </a:rPr>
              <a:t>don’t</a:t>
            </a:r>
            <a:r>
              <a:rPr lang="en-GB" dirty="0"/>
              <a:t> want to just absorb information.</a:t>
            </a:r>
            <a:endParaRPr lang="en-GB" dirty="0" smtClean="0"/>
          </a:p>
        </p:txBody>
      </p:sp>
      <p:sp>
        <p:nvSpPr>
          <p:cNvPr id="4" name="Freeform 21"/>
          <p:cNvSpPr>
            <a:spLocks/>
          </p:cNvSpPr>
          <p:nvPr/>
        </p:nvSpPr>
        <p:spPr bwMode="auto">
          <a:xfrm>
            <a:off x="1189720" y="4315854"/>
            <a:ext cx="3641725" cy="123507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915784" y="3655358"/>
            <a:ext cx="4223657" cy="1898746"/>
            <a:chOff x="1056" y="848"/>
            <a:chExt cx="3464" cy="156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 rot="-5400000">
            <a:off x="-144762" y="4294304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(level)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481761" y="5660793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8905" y="5554104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L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4211219" y="5554104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L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grpSp>
        <p:nvGrpSpPr>
          <p:cNvPr id="14" name="Group 6"/>
          <p:cNvGrpSpPr>
            <a:grpSpLocks/>
          </p:cNvGrpSpPr>
          <p:nvPr/>
        </p:nvGrpSpPr>
        <p:grpSpPr bwMode="auto">
          <a:xfrm>
            <a:off x="5672845" y="3655358"/>
            <a:ext cx="3035730" cy="1898746"/>
            <a:chOff x="1056" y="848"/>
            <a:chExt cx="3464" cy="1560"/>
          </a:xfrm>
        </p:grpSpPr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5171933" y="5027709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L</a:t>
            </a:r>
            <a:r>
              <a:rPr lang="en-GB" baseline="-25000" dirty="0" smtClean="0"/>
              <a:t>0</a:t>
            </a:r>
            <a:endParaRPr lang="en-GB" baseline="-25000" dirty="0"/>
          </a:p>
        </p:txBody>
      </p:sp>
      <p:sp>
        <p:nvSpPr>
          <p:cNvPr id="18" name="TextBox 17"/>
          <p:cNvSpPr txBox="1"/>
          <p:nvPr/>
        </p:nvSpPr>
        <p:spPr>
          <a:xfrm>
            <a:off x="5171933" y="3655358"/>
            <a:ext cx="524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L</a:t>
            </a:r>
            <a:r>
              <a:rPr lang="en-GB" baseline="-25000" dirty="0" smtClean="0"/>
              <a:t>1</a:t>
            </a:r>
            <a:endParaRPr lang="en-GB" baseline="-25000" dirty="0"/>
          </a:p>
        </p:txBody>
      </p:sp>
      <p:sp>
        <p:nvSpPr>
          <p:cNvPr id="19" name="Freeform 497"/>
          <p:cNvSpPr>
            <a:spLocks/>
          </p:cNvSpPr>
          <p:nvPr/>
        </p:nvSpPr>
        <p:spPr bwMode="auto">
          <a:xfrm>
            <a:off x="5689733" y="3778294"/>
            <a:ext cx="2611872" cy="1588174"/>
          </a:xfrm>
          <a:custGeom>
            <a:avLst/>
            <a:gdLst>
              <a:gd name="T0" fmla="*/ 45 w 61"/>
              <a:gd name="T1" fmla="*/ 177 h 177"/>
              <a:gd name="T2" fmla="*/ 61 w 61"/>
              <a:gd name="T3" fmla="*/ 0 h 177"/>
              <a:gd name="connsiteX0" fmla="*/ 4990 w 7169"/>
              <a:gd name="connsiteY0" fmla="*/ 10103 h 10103"/>
              <a:gd name="connsiteX1" fmla="*/ 7169 w 7169"/>
              <a:gd name="connsiteY1" fmla="*/ 0 h 10103"/>
              <a:gd name="connsiteX0" fmla="*/ 19444 w 19444"/>
              <a:gd name="connsiteY0" fmla="*/ 9255 h 9255"/>
              <a:gd name="connsiteX1" fmla="*/ 4178 w 19444"/>
              <a:gd name="connsiteY1" fmla="*/ 0 h 9255"/>
              <a:gd name="connsiteX0" fmla="*/ 11168 w 11168"/>
              <a:gd name="connsiteY0" fmla="*/ 10000 h 10927"/>
              <a:gd name="connsiteX1" fmla="*/ 3317 w 11168"/>
              <a:gd name="connsiteY1" fmla="*/ 0 h 10927"/>
              <a:gd name="connsiteX0" fmla="*/ 7750 w 7750"/>
              <a:gd name="connsiteY0" fmla="*/ 18851 h 19459"/>
              <a:gd name="connsiteX1" fmla="*/ 5615 w 7750"/>
              <a:gd name="connsiteY1" fmla="*/ 0 h 19459"/>
              <a:gd name="connsiteX0" fmla="*/ 15030 w 15030"/>
              <a:gd name="connsiteY0" fmla="*/ 9688 h 10113"/>
              <a:gd name="connsiteX1" fmla="*/ 12275 w 15030"/>
              <a:gd name="connsiteY1" fmla="*/ 0 h 10113"/>
              <a:gd name="connsiteX0" fmla="*/ 14766 w 14766"/>
              <a:gd name="connsiteY0" fmla="*/ 9585 h 10014"/>
              <a:gd name="connsiteX1" fmla="*/ 12445 w 14766"/>
              <a:gd name="connsiteY1" fmla="*/ 0 h 10014"/>
              <a:gd name="connsiteX0" fmla="*/ 8551 w 12368"/>
              <a:gd name="connsiteY0" fmla="*/ 9585 h 9585"/>
              <a:gd name="connsiteX1" fmla="*/ 6230 w 12368"/>
              <a:gd name="connsiteY1" fmla="*/ 0 h 9585"/>
              <a:gd name="connsiteX0" fmla="*/ 0 w 26769"/>
              <a:gd name="connsiteY0" fmla="*/ 8814 h 8814"/>
              <a:gd name="connsiteX1" fmla="*/ 26769 w 26769"/>
              <a:gd name="connsiteY1" fmla="*/ 0 h 8814"/>
              <a:gd name="connsiteX0" fmla="*/ 0 w 10480"/>
              <a:gd name="connsiteY0" fmla="*/ 4463 h 4463"/>
              <a:gd name="connsiteX1" fmla="*/ 10480 w 10480"/>
              <a:gd name="connsiteY1" fmla="*/ 0 h 4463"/>
              <a:gd name="connsiteX0" fmla="*/ 0 w 10000"/>
              <a:gd name="connsiteY0" fmla="*/ 10000 h 10000"/>
              <a:gd name="connsiteX1" fmla="*/ 10000 w 10000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4199" y="9708"/>
                  <a:pt x="4722" y="194"/>
                  <a:pt x="10000" y="0"/>
                </a:cubicBezTo>
              </a:path>
            </a:pathLst>
          </a:custGeom>
          <a:noFill/>
          <a:ln w="28575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705601" y="5485613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53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435432" y="348344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#1: Tell your audience the big picture problem.</a:t>
            </a:r>
          </a:p>
          <a:p>
            <a:endParaRPr lang="en-GB" dirty="0"/>
          </a:p>
          <a:p>
            <a:r>
              <a:rPr lang="en-GB" dirty="0" smtClean="0"/>
              <a:t>Tip #2: It should be obvious why everything in your</a:t>
            </a:r>
          </a:p>
          <a:p>
            <a:r>
              <a:rPr lang="en-GB" dirty="0"/>
              <a:t> </a:t>
            </a:r>
            <a:r>
              <a:rPr lang="en-GB" dirty="0" smtClean="0"/>
              <a:t>            talk relates to the big picture problem.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5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#3 (Physics </a:t>
            </a:r>
            <a:r>
              <a:rPr lang="en-GB" dirty="0" smtClean="0"/>
              <a:t>Today</a:t>
            </a:r>
            <a:r>
              <a:rPr lang="en-GB" dirty="0" smtClean="0"/>
              <a:t>, 1991):</a:t>
            </a:r>
          </a:p>
          <a:p>
            <a:endParaRPr lang="en-GB" dirty="0"/>
          </a:p>
          <a:p>
            <a:r>
              <a:rPr lang="en-GB" dirty="0" smtClean="0"/>
              <a:t>Use equations sparingly.</a:t>
            </a:r>
          </a:p>
          <a:p>
            <a:endParaRPr lang="en-GB" dirty="0"/>
          </a:p>
          <a:p>
            <a:r>
              <a:rPr lang="en-GB" dirty="0" smtClean="0"/>
              <a:t>Use standard notation.</a:t>
            </a:r>
            <a:endParaRPr lang="en-GB" dirty="0"/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2896250" y="3912547"/>
            <a:ext cx="3641725" cy="123507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0" name="Group 6"/>
          <p:cNvGrpSpPr>
            <a:grpSpLocks/>
          </p:cNvGrpSpPr>
          <p:nvPr/>
        </p:nvGrpSpPr>
        <p:grpSpPr bwMode="auto">
          <a:xfrm>
            <a:off x="2622314" y="3252051"/>
            <a:ext cx="4223657" cy="1898746"/>
            <a:chOff x="1056" y="848"/>
            <a:chExt cx="3464" cy="1560"/>
          </a:xfrm>
        </p:grpSpPr>
        <p:sp>
          <p:nvSpPr>
            <p:cNvPr id="51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3" name="Text Box 7"/>
          <p:cNvSpPr txBox="1">
            <a:spLocks noChangeArrowheads="1"/>
          </p:cNvSpPr>
          <p:nvPr/>
        </p:nvSpPr>
        <p:spPr bwMode="auto">
          <a:xfrm rot="-5400000">
            <a:off x="1561768" y="3890997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(level)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188291" y="5257486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</p:spTree>
    <p:extLst>
      <p:ext uri="{BB962C8B-B14F-4D97-AF65-F5344CB8AC3E}">
        <p14:creationId xmlns:p14="http://schemas.microsoft.com/office/powerpoint/2010/main" val="253042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5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</a:t>
            </a:r>
            <a:r>
              <a:rPr lang="en-GB" dirty="0"/>
              <a:t>#3 (Physics today, 1991):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Use equations sparingly.</a:t>
            </a:r>
          </a:p>
          <a:p>
            <a:endParaRPr lang="en-GB" dirty="0"/>
          </a:p>
          <a:p>
            <a:r>
              <a:rPr lang="en-GB" dirty="0" smtClean="0"/>
              <a:t>Use standard notation.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   Do not write		</a:t>
            </a:r>
            <a:r>
              <a:rPr lang="en-GB" i="1" dirty="0" smtClean="0"/>
              <a:t>p</a:t>
            </a:r>
            <a:r>
              <a:rPr lang="en-GB" dirty="0" smtClean="0"/>
              <a:t>(</a:t>
            </a:r>
            <a:r>
              <a:rPr lang="en-GB" i="1" dirty="0" smtClean="0"/>
              <a:t>x</a:t>
            </a:r>
            <a:r>
              <a:rPr lang="en-GB" dirty="0" smtClean="0"/>
              <a:t>) = </a:t>
            </a:r>
            <a:r>
              <a:rPr lang="en-GB" dirty="0" smtClean="0">
                <a:sym typeface="Symbol"/>
              </a:rPr>
              <a:t></a:t>
            </a:r>
            <a:r>
              <a:rPr lang="en-GB" i="1" baseline="-25000" dirty="0" err="1" smtClean="0">
                <a:sym typeface="Symbol"/>
              </a:rPr>
              <a:t>i</a:t>
            </a:r>
            <a:r>
              <a:rPr lang="en-GB" i="1" dirty="0" smtClean="0">
                <a:sym typeface="Symbol"/>
              </a:rPr>
              <a:t> </a:t>
            </a:r>
            <a:r>
              <a:rPr lang="en-GB" i="1" dirty="0" err="1" smtClean="0">
                <a:sym typeface="Symbol"/>
              </a:rPr>
              <a:t>w</a:t>
            </a:r>
            <a:r>
              <a:rPr lang="en-GB" i="1" baseline="-25000" dirty="0" err="1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 </a:t>
            </a:r>
          </a:p>
          <a:p>
            <a:endParaRPr lang="en-GB" dirty="0">
              <a:sym typeface="Symbol"/>
            </a:endParaRPr>
          </a:p>
          <a:p>
            <a:r>
              <a:rPr lang="en-GB" dirty="0" smtClean="0">
                <a:sym typeface="Symbol"/>
              </a:rPr>
              <a:t>   When you mean		</a:t>
            </a:r>
            <a:r>
              <a:rPr lang="en-GB" i="1" dirty="0" smtClean="0"/>
              <a:t>p</a:t>
            </a:r>
            <a:r>
              <a:rPr lang="en-GB" dirty="0" smtClean="0"/>
              <a:t>(</a:t>
            </a:r>
            <a:r>
              <a:rPr lang="en-GB" i="1" dirty="0" smtClean="0"/>
              <a:t>x</a:t>
            </a:r>
            <a:r>
              <a:rPr lang="en-GB" dirty="0"/>
              <a:t>) = </a:t>
            </a:r>
            <a:r>
              <a:rPr lang="en-GB" dirty="0" smtClean="0">
                <a:sym typeface="Symbol"/>
              </a:rPr>
              <a:t></a:t>
            </a:r>
            <a:r>
              <a:rPr lang="en-GB" i="1" baseline="-25000" dirty="0" err="1">
                <a:sym typeface="Symbol"/>
              </a:rPr>
              <a:t>i</a:t>
            </a:r>
            <a:r>
              <a:rPr lang="en-GB" i="1" dirty="0">
                <a:sym typeface="Symbol"/>
              </a:rPr>
              <a:t> </a:t>
            </a:r>
            <a:r>
              <a:rPr lang="en-GB" i="1" dirty="0" err="1">
                <a:sym typeface="Symbol"/>
              </a:rPr>
              <a:t>w</a:t>
            </a:r>
            <a:r>
              <a:rPr lang="en-GB" i="1" baseline="-25000" dirty="0" err="1">
                <a:sym typeface="Symbol"/>
              </a:rPr>
              <a:t>i</a:t>
            </a:r>
            <a:r>
              <a:rPr lang="en-GB" dirty="0">
                <a:sym typeface="Symbol"/>
              </a:rPr>
              <a:t> </a:t>
            </a:r>
            <a:r>
              <a:rPr lang="en-GB" dirty="0" smtClean="0">
                <a:sym typeface="Symbol"/>
              </a:rPr>
              <a:t>(</a:t>
            </a:r>
            <a:r>
              <a:rPr lang="en-GB" i="1" dirty="0" smtClean="0">
                <a:sym typeface="Symbol"/>
              </a:rPr>
              <a:t>x-x</a:t>
            </a:r>
            <a:r>
              <a:rPr lang="en-GB" i="1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)</a:t>
            </a: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052459" y="3516085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/>
              <a:t>x</a:t>
            </a:r>
            <a:r>
              <a:rPr lang="en-GB" sz="2000" i="1" baseline="-25000" dirty="0" smtClean="0"/>
              <a:t>i</a:t>
            </a:r>
            <a:endParaRPr lang="en-GB" sz="2000" i="1" baseline="-25000" dirty="0"/>
          </a:p>
        </p:txBody>
      </p:sp>
    </p:spTree>
    <p:extLst>
      <p:ext uri="{BB962C8B-B14F-4D97-AF65-F5344CB8AC3E}">
        <p14:creationId xmlns:p14="http://schemas.microsoft.com/office/powerpoint/2010/main" val="317237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</a:t>
            </a:r>
            <a:r>
              <a:rPr lang="en-GB" dirty="0"/>
              <a:t>#3 (Physics today, 1991):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Use equations sparingly.</a:t>
            </a:r>
          </a:p>
          <a:p>
            <a:endParaRPr lang="en-GB" dirty="0"/>
          </a:p>
          <a:p>
            <a:r>
              <a:rPr lang="en-GB" dirty="0" smtClean="0"/>
              <a:t>Use standard notation.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   Do not write		</a:t>
            </a:r>
            <a:r>
              <a:rPr lang="en-GB" dirty="0" smtClean="0">
                <a:sym typeface="Symbol"/>
              </a:rPr>
              <a:t>completely random measure</a:t>
            </a:r>
          </a:p>
          <a:p>
            <a:endParaRPr lang="en-GB" dirty="0">
              <a:sym typeface="Symbol"/>
            </a:endParaRPr>
          </a:p>
          <a:p>
            <a:r>
              <a:rPr lang="en-GB" dirty="0" smtClean="0">
                <a:sym typeface="Symbol"/>
              </a:rPr>
              <a:t>   When you mean		</a:t>
            </a:r>
            <a:r>
              <a:rPr lang="en-GB" i="1" dirty="0" smtClean="0"/>
              <a:t>p</a:t>
            </a:r>
            <a:r>
              <a:rPr lang="en-GB" dirty="0" smtClean="0"/>
              <a:t>(</a:t>
            </a:r>
            <a:r>
              <a:rPr lang="en-GB" i="1" dirty="0" smtClean="0"/>
              <a:t>x</a:t>
            </a:r>
            <a:r>
              <a:rPr lang="en-GB" dirty="0"/>
              <a:t>) = </a:t>
            </a:r>
            <a:r>
              <a:rPr lang="en-GB" dirty="0" smtClean="0">
                <a:sym typeface="Symbol"/>
              </a:rPr>
              <a:t></a:t>
            </a:r>
            <a:r>
              <a:rPr lang="en-GB" i="1" baseline="-25000" dirty="0" err="1">
                <a:sym typeface="Symbol"/>
              </a:rPr>
              <a:t>i</a:t>
            </a:r>
            <a:r>
              <a:rPr lang="en-GB" i="1" dirty="0">
                <a:sym typeface="Symbol"/>
              </a:rPr>
              <a:t> </a:t>
            </a:r>
            <a:r>
              <a:rPr lang="en-GB" i="1" dirty="0" err="1">
                <a:sym typeface="Symbol"/>
              </a:rPr>
              <a:t>w</a:t>
            </a:r>
            <a:r>
              <a:rPr lang="en-GB" i="1" baseline="-25000" dirty="0" err="1">
                <a:sym typeface="Symbol"/>
              </a:rPr>
              <a:t>i</a:t>
            </a:r>
            <a:r>
              <a:rPr lang="en-GB" dirty="0">
                <a:sym typeface="Symbol"/>
              </a:rPr>
              <a:t> </a:t>
            </a:r>
            <a:r>
              <a:rPr lang="en-GB" dirty="0" smtClean="0">
                <a:sym typeface="Symbol"/>
              </a:rPr>
              <a:t>(</a:t>
            </a:r>
            <a:r>
              <a:rPr lang="en-GB" i="1" dirty="0" smtClean="0">
                <a:sym typeface="Symbol"/>
              </a:rPr>
              <a:t>x-x</a:t>
            </a:r>
            <a:r>
              <a:rPr lang="en-GB" i="1" baseline="-25000" dirty="0" smtClean="0">
                <a:sym typeface="Symbol"/>
              </a:rPr>
              <a:t>i</a:t>
            </a:r>
            <a:r>
              <a:rPr lang="en-GB" dirty="0" smtClean="0">
                <a:sym typeface="Symbol"/>
              </a:rPr>
              <a:t>)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5166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</a:t>
            </a:r>
            <a:r>
              <a:rPr lang="en-GB" dirty="0"/>
              <a:t>#3 (Physics today, 1991):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Use equations sparingly.</a:t>
            </a:r>
          </a:p>
          <a:p>
            <a:endParaRPr lang="en-GB" dirty="0"/>
          </a:p>
          <a:p>
            <a:r>
              <a:rPr lang="en-GB" dirty="0" smtClean="0"/>
              <a:t>Use standard notation.</a:t>
            </a:r>
          </a:p>
          <a:p>
            <a:endParaRPr lang="en-GB" dirty="0"/>
          </a:p>
          <a:p>
            <a:r>
              <a:rPr lang="en-GB" dirty="0" smtClean="0"/>
              <a:t>Use consistent notation.</a:t>
            </a:r>
          </a:p>
          <a:p>
            <a:endParaRPr lang="en-GB" dirty="0"/>
          </a:p>
          <a:p>
            <a:r>
              <a:rPr lang="en-GB" dirty="0" smtClean="0"/>
              <a:t>Explain what people should pay attention to!</a:t>
            </a:r>
          </a:p>
        </p:txBody>
      </p:sp>
    </p:spTree>
    <p:extLst>
      <p:ext uri="{BB962C8B-B14F-4D97-AF65-F5344CB8AC3E}">
        <p14:creationId xmlns:p14="http://schemas.microsoft.com/office/powerpoint/2010/main" val="386958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#4:</a:t>
            </a:r>
            <a:r>
              <a:rPr lang="en-GB" dirty="0"/>
              <a:t> </a:t>
            </a:r>
            <a:r>
              <a:rPr lang="en-GB" dirty="0" smtClean="0"/>
              <a:t>make it easy for your audience.</a:t>
            </a:r>
          </a:p>
          <a:p>
            <a:endParaRPr lang="en-GB" dirty="0"/>
          </a:p>
          <a:p>
            <a:r>
              <a:rPr lang="en-GB" dirty="0" smtClean="0"/>
              <a:t>- Your job is to </a:t>
            </a:r>
            <a:r>
              <a:rPr lang="en-GB" dirty="0" err="1" smtClean="0"/>
              <a:t>distill</a:t>
            </a:r>
            <a:r>
              <a:rPr lang="en-GB" dirty="0" smtClean="0"/>
              <a:t> the information, and present</a:t>
            </a:r>
          </a:p>
          <a:p>
            <a:r>
              <a:rPr lang="en-GB" dirty="0" smtClean="0"/>
              <a:t>   only the essence.</a:t>
            </a:r>
          </a:p>
          <a:p>
            <a:endParaRPr lang="en-GB" dirty="0"/>
          </a:p>
          <a:p>
            <a:r>
              <a:rPr lang="en-GB" dirty="0" smtClean="0"/>
              <a:t>- Give examples.</a:t>
            </a:r>
          </a:p>
          <a:p>
            <a:endParaRPr lang="en-GB" dirty="0" smtClean="0"/>
          </a:p>
          <a:p>
            <a:r>
              <a:rPr lang="en-GB" dirty="0" smtClean="0"/>
              <a:t>- Don’t present the most general case.</a:t>
            </a:r>
          </a:p>
          <a:p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Even if your theory applies in arbitrary</a:t>
            </a:r>
          </a:p>
          <a:p>
            <a:r>
              <a:rPr lang="en-GB" dirty="0"/>
              <a:t>	</a:t>
            </a:r>
            <a:r>
              <a:rPr lang="en-GB" dirty="0" smtClean="0"/>
              <a:t>dimensions, present the 1-D case first.</a:t>
            </a:r>
          </a:p>
        </p:txBody>
      </p:sp>
    </p:spTree>
    <p:extLst>
      <p:ext uri="{BB962C8B-B14F-4D97-AF65-F5344CB8AC3E}">
        <p14:creationId xmlns:p14="http://schemas.microsoft.com/office/powerpoint/2010/main" val="312064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#4:</a:t>
            </a:r>
            <a:r>
              <a:rPr lang="en-GB" dirty="0"/>
              <a:t> </a:t>
            </a:r>
            <a:r>
              <a:rPr lang="en-GB" dirty="0" smtClean="0"/>
              <a:t>make it easy for your audience.</a:t>
            </a:r>
          </a:p>
          <a:p>
            <a:endParaRPr lang="en-GB" dirty="0"/>
          </a:p>
          <a:p>
            <a:r>
              <a:rPr lang="en-GB" dirty="0" smtClean="0"/>
              <a:t>- Your job is to </a:t>
            </a:r>
            <a:r>
              <a:rPr lang="en-GB" dirty="0" err="1" smtClean="0"/>
              <a:t>distill</a:t>
            </a:r>
            <a:r>
              <a:rPr lang="en-GB" dirty="0" smtClean="0"/>
              <a:t> the information, and present</a:t>
            </a:r>
          </a:p>
          <a:p>
            <a:r>
              <a:rPr lang="en-GB" dirty="0" smtClean="0"/>
              <a:t>   only the essence.</a:t>
            </a:r>
          </a:p>
          <a:p>
            <a:endParaRPr lang="en-GB" dirty="0"/>
          </a:p>
          <a:p>
            <a:r>
              <a:rPr lang="en-GB" dirty="0" smtClean="0"/>
              <a:t>- Give examples.</a:t>
            </a:r>
          </a:p>
          <a:p>
            <a:endParaRPr lang="en-GB" dirty="0" smtClean="0"/>
          </a:p>
          <a:p>
            <a:r>
              <a:rPr lang="en-GB" dirty="0" smtClean="0"/>
              <a:t>- Don’t present the most general case.</a:t>
            </a:r>
          </a:p>
          <a:p>
            <a:endParaRPr lang="en-GB" dirty="0" smtClean="0"/>
          </a:p>
          <a:p>
            <a:r>
              <a:rPr lang="en-GB" dirty="0" smtClean="0"/>
              <a:t>- Provide as much intuition as possible.</a:t>
            </a:r>
          </a:p>
          <a:p>
            <a:endParaRPr lang="en-GB" dirty="0" smtClean="0"/>
          </a:p>
          <a:p>
            <a:r>
              <a:rPr lang="en-GB" dirty="0" smtClean="0"/>
              <a:t>- There’s a clarity/accuracy </a:t>
            </a:r>
            <a:r>
              <a:rPr lang="en-GB" dirty="0" err="1" smtClean="0"/>
              <a:t>tradeoff</a:t>
            </a:r>
            <a:r>
              <a:rPr lang="en-GB" dirty="0" smtClean="0"/>
              <a:t>.</a:t>
            </a:r>
          </a:p>
          <a:p>
            <a:r>
              <a:rPr lang="en-GB" dirty="0" smtClean="0"/>
              <a:t>   </a:t>
            </a:r>
            <a:r>
              <a:rPr lang="en-GB" u="sng" dirty="0" smtClean="0"/>
              <a:t>Always</a:t>
            </a:r>
            <a:r>
              <a:rPr lang="en-GB" dirty="0" smtClean="0"/>
              <a:t> choose clarity.</a:t>
            </a:r>
          </a:p>
          <a:p>
            <a:endParaRPr lang="en-GB" dirty="0"/>
          </a:p>
          <a:p>
            <a:r>
              <a:rPr lang="en-GB" dirty="0" smtClean="0"/>
              <a:t>- There’s a clarity/compact notation </a:t>
            </a:r>
            <a:r>
              <a:rPr lang="en-GB" dirty="0" err="1" smtClean="0"/>
              <a:t>tradeoff</a:t>
            </a:r>
            <a:r>
              <a:rPr lang="en-GB" dirty="0" smtClean="0"/>
              <a:t>.</a:t>
            </a:r>
          </a:p>
        </p:txBody>
      </p:sp>
      <p:sp>
        <p:nvSpPr>
          <p:cNvPr id="2" name="Freeform 1"/>
          <p:cNvSpPr/>
          <p:nvPr/>
        </p:nvSpPr>
        <p:spPr bwMode="auto">
          <a:xfrm>
            <a:off x="2166257" y="6388314"/>
            <a:ext cx="1216978" cy="393486"/>
          </a:xfrm>
          <a:custGeom>
            <a:avLst/>
            <a:gdLst>
              <a:gd name="connsiteX0" fmla="*/ 838200 w 1216978"/>
              <a:gd name="connsiteY0" fmla="*/ 1600 h 393486"/>
              <a:gd name="connsiteX1" fmla="*/ 206829 w 1216978"/>
              <a:gd name="connsiteY1" fmla="*/ 12486 h 393486"/>
              <a:gd name="connsiteX2" fmla="*/ 152400 w 1216978"/>
              <a:gd name="connsiteY2" fmla="*/ 23372 h 393486"/>
              <a:gd name="connsiteX3" fmla="*/ 119743 w 1216978"/>
              <a:gd name="connsiteY3" fmla="*/ 45143 h 393486"/>
              <a:gd name="connsiteX4" fmla="*/ 54429 w 1216978"/>
              <a:gd name="connsiteY4" fmla="*/ 121343 h 393486"/>
              <a:gd name="connsiteX5" fmla="*/ 21772 w 1216978"/>
              <a:gd name="connsiteY5" fmla="*/ 230200 h 393486"/>
              <a:gd name="connsiteX6" fmla="*/ 0 w 1216978"/>
              <a:gd name="connsiteY6" fmla="*/ 251972 h 393486"/>
              <a:gd name="connsiteX7" fmla="*/ 32657 w 1216978"/>
              <a:gd name="connsiteY7" fmla="*/ 317286 h 393486"/>
              <a:gd name="connsiteX8" fmla="*/ 76200 w 1216978"/>
              <a:gd name="connsiteY8" fmla="*/ 339057 h 393486"/>
              <a:gd name="connsiteX9" fmla="*/ 185057 w 1216978"/>
              <a:gd name="connsiteY9" fmla="*/ 360829 h 393486"/>
              <a:gd name="connsiteX10" fmla="*/ 228600 w 1216978"/>
              <a:gd name="connsiteY10" fmla="*/ 371715 h 393486"/>
              <a:gd name="connsiteX11" fmla="*/ 402772 w 1216978"/>
              <a:gd name="connsiteY11" fmla="*/ 393486 h 393486"/>
              <a:gd name="connsiteX12" fmla="*/ 664029 w 1216978"/>
              <a:gd name="connsiteY12" fmla="*/ 382600 h 393486"/>
              <a:gd name="connsiteX13" fmla="*/ 729343 w 1216978"/>
              <a:gd name="connsiteY13" fmla="*/ 371715 h 393486"/>
              <a:gd name="connsiteX14" fmla="*/ 1023257 w 1216978"/>
              <a:gd name="connsiteY14" fmla="*/ 382600 h 393486"/>
              <a:gd name="connsiteX15" fmla="*/ 1099457 w 1216978"/>
              <a:gd name="connsiteY15" fmla="*/ 371715 h 393486"/>
              <a:gd name="connsiteX16" fmla="*/ 1164772 w 1216978"/>
              <a:gd name="connsiteY16" fmla="*/ 349943 h 393486"/>
              <a:gd name="connsiteX17" fmla="*/ 1197429 w 1216978"/>
              <a:gd name="connsiteY17" fmla="*/ 230200 h 393486"/>
              <a:gd name="connsiteX18" fmla="*/ 1153886 w 1216978"/>
              <a:gd name="connsiteY18" fmla="*/ 186657 h 393486"/>
              <a:gd name="connsiteX19" fmla="*/ 1121229 w 1216978"/>
              <a:gd name="connsiteY19" fmla="*/ 121343 h 393486"/>
              <a:gd name="connsiteX20" fmla="*/ 1077686 w 1216978"/>
              <a:gd name="connsiteY20" fmla="*/ 99572 h 393486"/>
              <a:gd name="connsiteX21" fmla="*/ 903514 w 1216978"/>
              <a:gd name="connsiteY21" fmla="*/ 77800 h 393486"/>
              <a:gd name="connsiteX22" fmla="*/ 849086 w 1216978"/>
              <a:gd name="connsiteY22" fmla="*/ 45143 h 393486"/>
              <a:gd name="connsiteX23" fmla="*/ 838200 w 1216978"/>
              <a:gd name="connsiteY23" fmla="*/ 1600 h 39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16978" h="393486">
                <a:moveTo>
                  <a:pt x="838200" y="1600"/>
                </a:moveTo>
                <a:cubicBezTo>
                  <a:pt x="731157" y="-3843"/>
                  <a:pt x="417211" y="5807"/>
                  <a:pt x="206829" y="12486"/>
                </a:cubicBezTo>
                <a:cubicBezTo>
                  <a:pt x="188336" y="13073"/>
                  <a:pt x="169724" y="16875"/>
                  <a:pt x="152400" y="23372"/>
                </a:cubicBezTo>
                <a:cubicBezTo>
                  <a:pt x="140150" y="27966"/>
                  <a:pt x="129676" y="36629"/>
                  <a:pt x="119743" y="45143"/>
                </a:cubicBezTo>
                <a:cubicBezTo>
                  <a:pt x="78681" y="80339"/>
                  <a:pt x="80108" y="82823"/>
                  <a:pt x="54429" y="121343"/>
                </a:cubicBezTo>
                <a:cubicBezTo>
                  <a:pt x="37977" y="187150"/>
                  <a:pt x="48274" y="150693"/>
                  <a:pt x="21772" y="230200"/>
                </a:cubicBezTo>
                <a:cubicBezTo>
                  <a:pt x="18526" y="239937"/>
                  <a:pt x="7257" y="244715"/>
                  <a:pt x="0" y="251972"/>
                </a:cubicBezTo>
                <a:cubicBezTo>
                  <a:pt x="7430" y="274261"/>
                  <a:pt x="13179" y="301054"/>
                  <a:pt x="32657" y="317286"/>
                </a:cubicBezTo>
                <a:cubicBezTo>
                  <a:pt x="45123" y="327675"/>
                  <a:pt x="61285" y="332665"/>
                  <a:pt x="76200" y="339057"/>
                </a:cubicBezTo>
                <a:cubicBezTo>
                  <a:pt x="117384" y="356707"/>
                  <a:pt x="132859" y="351338"/>
                  <a:pt x="185057" y="360829"/>
                </a:cubicBezTo>
                <a:cubicBezTo>
                  <a:pt x="199777" y="363505"/>
                  <a:pt x="213880" y="369039"/>
                  <a:pt x="228600" y="371715"/>
                </a:cubicBezTo>
                <a:cubicBezTo>
                  <a:pt x="277403" y="380588"/>
                  <a:pt x="356041" y="388294"/>
                  <a:pt x="402772" y="393486"/>
                </a:cubicBezTo>
                <a:cubicBezTo>
                  <a:pt x="489858" y="389857"/>
                  <a:pt x="577061" y="388398"/>
                  <a:pt x="664029" y="382600"/>
                </a:cubicBezTo>
                <a:cubicBezTo>
                  <a:pt x="686052" y="381132"/>
                  <a:pt x="707271" y="371715"/>
                  <a:pt x="729343" y="371715"/>
                </a:cubicBezTo>
                <a:cubicBezTo>
                  <a:pt x="827381" y="371715"/>
                  <a:pt x="925286" y="378972"/>
                  <a:pt x="1023257" y="382600"/>
                </a:cubicBezTo>
                <a:cubicBezTo>
                  <a:pt x="1048657" y="378972"/>
                  <a:pt x="1074456" y="377484"/>
                  <a:pt x="1099457" y="371715"/>
                </a:cubicBezTo>
                <a:cubicBezTo>
                  <a:pt x="1121819" y="366555"/>
                  <a:pt x="1164772" y="349943"/>
                  <a:pt x="1164772" y="349943"/>
                </a:cubicBezTo>
                <a:cubicBezTo>
                  <a:pt x="1217235" y="310595"/>
                  <a:pt x="1233917" y="317773"/>
                  <a:pt x="1197429" y="230200"/>
                </a:cubicBezTo>
                <a:cubicBezTo>
                  <a:pt x="1189534" y="211253"/>
                  <a:pt x="1153886" y="186657"/>
                  <a:pt x="1153886" y="186657"/>
                </a:cubicBezTo>
                <a:cubicBezTo>
                  <a:pt x="1146456" y="164368"/>
                  <a:pt x="1140707" y="137575"/>
                  <a:pt x="1121229" y="121343"/>
                </a:cubicBezTo>
                <a:cubicBezTo>
                  <a:pt x="1108763" y="110954"/>
                  <a:pt x="1092880" y="105270"/>
                  <a:pt x="1077686" y="99572"/>
                </a:cubicBezTo>
                <a:cubicBezTo>
                  <a:pt x="1028580" y="81157"/>
                  <a:pt x="941501" y="80966"/>
                  <a:pt x="903514" y="77800"/>
                </a:cubicBezTo>
                <a:cubicBezTo>
                  <a:pt x="811008" y="46967"/>
                  <a:pt x="923793" y="89969"/>
                  <a:pt x="849086" y="45143"/>
                </a:cubicBezTo>
                <a:cubicBezTo>
                  <a:pt x="839247" y="39239"/>
                  <a:pt x="945243" y="7043"/>
                  <a:pt x="838200" y="1600"/>
                </a:cubicBezTo>
                <a:close/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91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#4:</a:t>
            </a:r>
            <a:r>
              <a:rPr lang="en-GB" dirty="0"/>
              <a:t> </a:t>
            </a:r>
            <a:r>
              <a:rPr lang="en-GB" dirty="0" smtClean="0"/>
              <a:t>make it easy for your audience.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5432" y="1534918"/>
            <a:ext cx="861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What people want to get out of a talk: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dirty="0" smtClean="0"/>
              <a:t>They want to construct a story.</a:t>
            </a:r>
          </a:p>
          <a:p>
            <a:endParaRPr lang="en-GB" dirty="0"/>
          </a:p>
          <a:p>
            <a:r>
              <a:rPr lang="en-GB" dirty="0" smtClean="0"/>
              <a:t>	</a:t>
            </a:r>
            <a:r>
              <a:rPr lang="en-GB" dirty="0"/>
              <a:t> They </a:t>
            </a:r>
            <a:r>
              <a:rPr lang="en-GB" dirty="0">
                <a:solidFill>
                  <a:srgbClr val="FF0000"/>
                </a:solidFill>
              </a:rPr>
              <a:t>don’t</a:t>
            </a:r>
            <a:r>
              <a:rPr lang="en-GB" dirty="0"/>
              <a:t> want to just absorb information.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0202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Small tips (bit-rate related):</a:t>
            </a:r>
          </a:p>
          <a:p>
            <a:endParaRPr lang="en-GB" dirty="0"/>
          </a:p>
          <a:p>
            <a:r>
              <a:rPr lang="en-GB" dirty="0" smtClean="0"/>
              <a:t>5.   </a:t>
            </a:r>
            <a:r>
              <a:rPr lang="en-GB" dirty="0" smtClean="0">
                <a:solidFill>
                  <a:srgbClr val="FF0000"/>
                </a:solidFill>
              </a:rPr>
              <a:t>People like to be told things they already know.</a:t>
            </a:r>
          </a:p>
          <a:p>
            <a:r>
              <a:rPr lang="en-GB" dirty="0" smtClean="0"/>
              <a:t>6.   Reduce initials/acronyms to the bare minimum.</a:t>
            </a:r>
          </a:p>
          <a:p>
            <a:r>
              <a:rPr lang="en-GB" dirty="0" smtClean="0"/>
              <a:t>7.   Don’t talk for a long time without referring to</a:t>
            </a:r>
          </a:p>
          <a:p>
            <a:r>
              <a:rPr lang="en-GB" dirty="0"/>
              <a:t> </a:t>
            </a:r>
            <a:r>
              <a:rPr lang="en-GB" dirty="0" smtClean="0"/>
              <a:t>     your slides.</a:t>
            </a:r>
          </a:p>
        </p:txBody>
      </p:sp>
    </p:spTree>
    <p:extLst>
      <p:ext uri="{BB962C8B-B14F-4D97-AF65-F5344CB8AC3E}">
        <p14:creationId xmlns:p14="http://schemas.microsoft.com/office/powerpoint/2010/main" val="372568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 is this important?</a:t>
            </a:r>
          </a:p>
          <a:p>
            <a:endParaRPr lang="en-GB" dirty="0"/>
          </a:p>
          <a:p>
            <a:r>
              <a:rPr lang="en-GB" dirty="0"/>
              <a:t>There are three things you need to make it in science:</a:t>
            </a:r>
          </a:p>
          <a:p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You have to be smart.</a:t>
            </a:r>
          </a:p>
          <a:p>
            <a:pPr marL="514350" indent="-514350">
              <a:buAutoNum type="arabicPeriod"/>
            </a:pPr>
            <a:r>
              <a:rPr lang="en-GB" dirty="0"/>
              <a:t>You have to work hard.</a:t>
            </a:r>
          </a:p>
          <a:p>
            <a:pPr marL="514350" indent="-514350">
              <a:buAutoNum type="arabicPeriod"/>
            </a:pPr>
            <a:r>
              <a:rPr lang="en-GB" dirty="0"/>
              <a:t>You have to be able to communicate well.</a:t>
            </a:r>
          </a:p>
          <a:p>
            <a:pPr marL="514350" indent="-514350">
              <a:buAutoNum type="arabicPeriod"/>
            </a:pPr>
            <a:r>
              <a:rPr lang="en-GB" dirty="0"/>
              <a:t>You have to be likeable.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Small tips (general):</a:t>
            </a:r>
          </a:p>
          <a:p>
            <a:endParaRPr lang="en-GB" dirty="0"/>
          </a:p>
          <a:p>
            <a:r>
              <a:rPr lang="en-GB" dirty="0" smtClean="0"/>
              <a:t>8.   </a:t>
            </a:r>
            <a:r>
              <a:rPr lang="en-GB" dirty="0"/>
              <a:t>If there’s a particularly hard point in your talk,</a:t>
            </a:r>
          </a:p>
          <a:p>
            <a:r>
              <a:rPr lang="en-GB" dirty="0"/>
              <a:t>   </a:t>
            </a:r>
            <a:r>
              <a:rPr lang="en-GB" dirty="0" smtClean="0"/>
              <a:t>   </a:t>
            </a:r>
            <a:r>
              <a:rPr lang="en-GB" dirty="0"/>
              <a:t>practice alternative explanations</a:t>
            </a:r>
            <a:r>
              <a:rPr lang="en-GB" dirty="0" smtClean="0"/>
              <a:t>.</a:t>
            </a:r>
          </a:p>
          <a:p>
            <a:r>
              <a:rPr lang="en-GB" dirty="0" smtClean="0"/>
              <a:t>9.   Practice your whole talk!</a:t>
            </a:r>
          </a:p>
          <a:p>
            <a:r>
              <a:rPr lang="en-GB" dirty="0" smtClean="0"/>
              <a:t>      More than once!</a:t>
            </a:r>
          </a:p>
          <a:p>
            <a:r>
              <a:rPr lang="en-GB" dirty="0" smtClean="0"/>
              <a:t>10. Get feedback (before and, especially, after) your</a:t>
            </a:r>
          </a:p>
          <a:p>
            <a:r>
              <a:rPr lang="en-GB" dirty="0" smtClean="0"/>
              <a:t>      talk.</a:t>
            </a:r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2436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#11 (Physics Today 1991):</a:t>
            </a:r>
          </a:p>
          <a:p>
            <a:endParaRPr lang="en-GB" dirty="0"/>
          </a:p>
          <a:p>
            <a:r>
              <a:rPr lang="en-GB" dirty="0" smtClean="0"/>
              <a:t>Going over your allotted time should be a capital</a:t>
            </a:r>
          </a:p>
          <a:p>
            <a:r>
              <a:rPr lang="en-GB" dirty="0" smtClean="0"/>
              <a:t>crime!</a:t>
            </a:r>
          </a:p>
        </p:txBody>
      </p:sp>
    </p:spTree>
    <p:extLst>
      <p:ext uri="{BB962C8B-B14F-4D97-AF65-F5344CB8AC3E}">
        <p14:creationId xmlns:p14="http://schemas.microsoft.com/office/powerpoint/2010/main" val="360600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435432" y="348344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Tip #12:</a:t>
            </a:r>
          </a:p>
          <a:p>
            <a:endParaRPr lang="en-GB" dirty="0"/>
          </a:p>
          <a:p>
            <a:r>
              <a:rPr lang="en-GB" dirty="0" smtClean="0"/>
              <a:t>All tips can be ignored, but think </a:t>
            </a:r>
            <a:r>
              <a:rPr lang="en-GB" dirty="0" smtClean="0">
                <a:solidFill>
                  <a:srgbClr val="FF0000"/>
                </a:solidFill>
              </a:rPr>
              <a:t>hard</a:t>
            </a:r>
            <a:r>
              <a:rPr lang="en-GB" dirty="0" smtClean="0"/>
              <a:t> before</a:t>
            </a:r>
            <a:r>
              <a:rPr lang="en-GB" dirty="0"/>
              <a:t> </a:t>
            </a:r>
            <a:r>
              <a:rPr lang="en-GB" dirty="0" smtClean="0"/>
              <a:t>doing so.</a:t>
            </a:r>
          </a:p>
        </p:txBody>
      </p:sp>
    </p:spTree>
    <p:extLst>
      <p:ext uri="{BB962C8B-B14F-4D97-AF65-F5344CB8AC3E}">
        <p14:creationId xmlns:p14="http://schemas.microsoft.com/office/powerpoint/2010/main" val="40219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Why is this important?</a:t>
            </a:r>
          </a:p>
          <a:p>
            <a:endParaRPr lang="en-GB" dirty="0"/>
          </a:p>
          <a:p>
            <a:r>
              <a:rPr lang="en-GB" dirty="0"/>
              <a:t>There are three things you need to make it in science:</a:t>
            </a:r>
          </a:p>
          <a:p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You have to be smart.</a:t>
            </a:r>
          </a:p>
          <a:p>
            <a:pPr marL="514350" indent="-514350">
              <a:buAutoNum type="arabicPeriod"/>
            </a:pPr>
            <a:r>
              <a:rPr lang="en-GB" dirty="0"/>
              <a:t>You have to work hard.</a:t>
            </a:r>
          </a:p>
          <a:p>
            <a:pPr marL="514350" indent="-514350">
              <a:buAutoNum type="arabicPeriod"/>
            </a:pPr>
            <a:r>
              <a:rPr lang="en-GB" dirty="0">
                <a:solidFill>
                  <a:srgbClr val="FF0000"/>
                </a:solidFill>
              </a:rPr>
              <a:t>You have to be able to communicate well.</a:t>
            </a:r>
          </a:p>
        </p:txBody>
      </p:sp>
    </p:spTree>
    <p:extLst>
      <p:ext uri="{BB962C8B-B14F-4D97-AF65-F5344CB8AC3E}">
        <p14:creationId xmlns:p14="http://schemas.microsoft.com/office/powerpoint/2010/main" val="118147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Why is this hard?</a:t>
            </a:r>
          </a:p>
          <a:p>
            <a:endParaRPr lang="en-GB" dirty="0"/>
          </a:p>
          <a:p>
            <a:r>
              <a:rPr lang="en-GB" dirty="0"/>
              <a:t>Talks are an absolutely horrible way to communicate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Your audience almost always has </a:t>
            </a:r>
            <a:r>
              <a:rPr lang="en-GB" dirty="0"/>
              <a:t>a </a:t>
            </a:r>
            <a:r>
              <a:rPr lang="en-GB" dirty="0" smtClean="0"/>
              <a:t>broad range of levels.</a:t>
            </a:r>
          </a:p>
          <a:p>
            <a:pPr marL="514350" indent="-514350">
              <a:buAutoNum type="arabicPeriod"/>
            </a:pPr>
            <a:r>
              <a:rPr lang="en-GB" dirty="0" smtClean="0"/>
              <a:t>People can absorb </a:t>
            </a:r>
            <a:r>
              <a:rPr lang="en-GB" dirty="0" smtClean="0">
                <a:solidFill>
                  <a:srgbClr val="FF0000"/>
                </a:solidFill>
              </a:rPr>
              <a:t>at most</a:t>
            </a:r>
            <a:r>
              <a:rPr lang="en-GB" dirty="0" smtClean="0"/>
              <a:t> a few bits/second.</a:t>
            </a:r>
          </a:p>
          <a:p>
            <a:pPr marL="514350" indent="-514350">
              <a:buAutoNum type="arabicPeriod"/>
            </a:pPr>
            <a:r>
              <a:rPr lang="en-GB" dirty="0" smtClean="0"/>
              <a:t>People have a hard time listening </a:t>
            </a:r>
            <a:r>
              <a:rPr lang="en-GB" dirty="0" smtClean="0">
                <a:solidFill>
                  <a:srgbClr val="FF0000"/>
                </a:solidFill>
              </a:rPr>
              <a:t>and</a:t>
            </a:r>
            <a:r>
              <a:rPr lang="en-GB" dirty="0" smtClean="0"/>
              <a:t> thinking.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81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6"/>
          <p:cNvSpPr/>
          <p:nvPr/>
        </p:nvSpPr>
        <p:spPr bwMode="auto">
          <a:xfrm>
            <a:off x="4090988" y="2705100"/>
            <a:ext cx="185737" cy="1112044"/>
          </a:xfrm>
          <a:custGeom>
            <a:avLst/>
            <a:gdLst>
              <a:gd name="connsiteX0" fmla="*/ 0 w 185737"/>
              <a:gd name="connsiteY0" fmla="*/ 0 h 1112044"/>
              <a:gd name="connsiteX1" fmla="*/ 7143 w 185737"/>
              <a:gd name="connsiteY1" fmla="*/ 1109663 h 1112044"/>
              <a:gd name="connsiteX2" fmla="*/ 185737 w 185737"/>
              <a:gd name="connsiteY2" fmla="*/ 1112044 h 1112044"/>
              <a:gd name="connsiteX3" fmla="*/ 173831 w 185737"/>
              <a:gd name="connsiteY3" fmla="*/ 166688 h 1112044"/>
              <a:gd name="connsiteX4" fmla="*/ 0 w 185737"/>
              <a:gd name="connsiteY4" fmla="*/ 0 h 1112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737" h="1112044">
                <a:moveTo>
                  <a:pt x="0" y="0"/>
                </a:moveTo>
                <a:lnTo>
                  <a:pt x="7143" y="1109663"/>
                </a:lnTo>
                <a:lnTo>
                  <a:pt x="185737" y="1112044"/>
                </a:lnTo>
                <a:lnTo>
                  <a:pt x="173831" y="1666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Freeform 21"/>
          <p:cNvSpPr>
            <a:spLocks/>
          </p:cNvSpPr>
          <p:nvPr/>
        </p:nvSpPr>
        <p:spPr bwMode="auto">
          <a:xfrm>
            <a:off x="1950336" y="2584450"/>
            <a:ext cx="3641725" cy="123507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676400" y="1923954"/>
            <a:ext cx="4223657" cy="1898746"/>
            <a:chOff x="1056" y="848"/>
            <a:chExt cx="3464" cy="156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 rot="-5400000">
            <a:off x="615854" y="2562900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(level)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42377" y="3929389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196006" y="2272074"/>
            <a:ext cx="0" cy="4435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4111860" y="236269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5314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>
            <a:spLocks/>
          </p:cNvSpPr>
          <p:nvPr/>
        </p:nvSpPr>
        <p:spPr bwMode="auto">
          <a:xfrm>
            <a:off x="1950337" y="1600200"/>
            <a:ext cx="869064" cy="221932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676400" y="1923954"/>
            <a:ext cx="4223657" cy="1898746"/>
            <a:chOff x="1056" y="848"/>
            <a:chExt cx="3464" cy="156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 rot="-5400000">
            <a:off x="615854" y="2562900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(level)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42377" y="3929389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  <p:sp>
        <p:nvSpPr>
          <p:cNvPr id="11" name="Freeform 21"/>
          <p:cNvSpPr>
            <a:spLocks/>
          </p:cNvSpPr>
          <p:nvPr/>
        </p:nvSpPr>
        <p:spPr bwMode="auto">
          <a:xfrm>
            <a:off x="4595565" y="1600200"/>
            <a:ext cx="869064" cy="221932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2981087" y="576943"/>
            <a:ext cx="1402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Gatsby!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10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>
            <a:spLocks/>
          </p:cNvSpPr>
          <p:nvPr/>
        </p:nvSpPr>
        <p:spPr bwMode="auto">
          <a:xfrm>
            <a:off x="1950337" y="97972"/>
            <a:ext cx="869064" cy="3721554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676400" y="1923954"/>
            <a:ext cx="4223657" cy="1898746"/>
            <a:chOff x="1056" y="848"/>
            <a:chExt cx="3464" cy="1560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056" y="848"/>
              <a:ext cx="0" cy="15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056" y="2408"/>
              <a:ext cx="34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" name="Text Box 7"/>
          <p:cNvSpPr txBox="1">
            <a:spLocks noChangeArrowheads="1"/>
          </p:cNvSpPr>
          <p:nvPr/>
        </p:nvSpPr>
        <p:spPr bwMode="auto">
          <a:xfrm rot="-5400000">
            <a:off x="615854" y="2562900"/>
            <a:ext cx="13003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 smtClean="0"/>
              <a:t>p</a:t>
            </a:r>
            <a:r>
              <a:rPr lang="en-GB" dirty="0" smtClean="0"/>
              <a:t>(level)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242377" y="3929389"/>
            <a:ext cx="880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level</a:t>
            </a:r>
          </a:p>
        </p:txBody>
      </p:sp>
      <p:sp>
        <p:nvSpPr>
          <p:cNvPr id="11" name="Freeform 21"/>
          <p:cNvSpPr>
            <a:spLocks/>
          </p:cNvSpPr>
          <p:nvPr/>
        </p:nvSpPr>
        <p:spPr bwMode="auto">
          <a:xfrm>
            <a:off x="4595565" y="2824510"/>
            <a:ext cx="869064" cy="995015"/>
          </a:xfrm>
          <a:custGeom>
            <a:avLst/>
            <a:gdLst>
              <a:gd name="T0" fmla="*/ 2147483647 w 2294"/>
              <a:gd name="T1" fmla="*/ 2147483647 h 706"/>
              <a:gd name="T2" fmla="*/ 2147483647 w 2294"/>
              <a:gd name="T3" fmla="*/ 0 h 706"/>
              <a:gd name="T4" fmla="*/ 0 w 2294"/>
              <a:gd name="T5" fmla="*/ 2147483647 h 706"/>
              <a:gd name="T6" fmla="*/ 0 60000 65536"/>
              <a:gd name="T7" fmla="*/ 0 60000 65536"/>
              <a:gd name="T8" fmla="*/ 0 60000 65536"/>
              <a:gd name="T9" fmla="*/ 0 w 2294"/>
              <a:gd name="T10" fmla="*/ 0 h 706"/>
              <a:gd name="T11" fmla="*/ 2294 w 2294"/>
              <a:gd name="T12" fmla="*/ 706 h 706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  <a:gd name="connsiteX0" fmla="*/ 10000 w 10000"/>
              <a:gd name="connsiteY0" fmla="*/ 10000 h 10000"/>
              <a:gd name="connsiteX1" fmla="*/ 5013 w 10000"/>
              <a:gd name="connsiteY1" fmla="*/ 0 h 10000"/>
              <a:gd name="connsiteX2" fmla="*/ 0 w 10000"/>
              <a:gd name="connsiteY2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6809" y="9972"/>
                  <a:pt x="6816" y="0"/>
                  <a:pt x="5013" y="0"/>
                </a:cubicBezTo>
                <a:cubicBezTo>
                  <a:pt x="3210" y="0"/>
                  <a:pt x="3592" y="10000"/>
                  <a:pt x="0" y="1000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981087" y="576943"/>
            <a:ext cx="3866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theoretical neuroscience</a:t>
            </a:r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5209389" y="2272074"/>
            <a:ext cx="0" cy="4435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5125243" y="2362698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10910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5432" y="348344"/>
            <a:ext cx="8610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Why is this hard?</a:t>
            </a:r>
          </a:p>
          <a:p>
            <a:endParaRPr lang="en-GB" dirty="0"/>
          </a:p>
          <a:p>
            <a:r>
              <a:rPr lang="en-GB" dirty="0"/>
              <a:t>Talks are an absolutely horrible way to communicate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514350" indent="-514350">
              <a:buAutoNum type="arabicPeriod"/>
            </a:pPr>
            <a:r>
              <a:rPr lang="en-GB" dirty="0" smtClean="0"/>
              <a:t>Your audience almost always has </a:t>
            </a:r>
            <a:r>
              <a:rPr lang="en-GB" dirty="0"/>
              <a:t>a </a:t>
            </a:r>
            <a:r>
              <a:rPr lang="en-GB" dirty="0" smtClean="0"/>
              <a:t>broad range of levels.</a:t>
            </a:r>
          </a:p>
          <a:p>
            <a:pPr marL="514350" indent="-514350">
              <a:buAutoNum type="arabicPeriod"/>
            </a:pPr>
            <a:r>
              <a:rPr lang="en-GB" dirty="0" smtClean="0"/>
              <a:t>People can absorb </a:t>
            </a:r>
            <a:r>
              <a:rPr lang="en-GB" dirty="0" smtClean="0">
                <a:solidFill>
                  <a:srgbClr val="FF0000"/>
                </a:solidFill>
              </a:rPr>
              <a:t>at most</a:t>
            </a:r>
            <a:r>
              <a:rPr lang="en-GB" dirty="0" smtClean="0"/>
              <a:t> a few bits/second.</a:t>
            </a:r>
          </a:p>
          <a:p>
            <a:pPr marL="514350" indent="-514350">
              <a:buAutoNum type="arabicPeriod"/>
            </a:pPr>
            <a:r>
              <a:rPr lang="en-GB" dirty="0" smtClean="0"/>
              <a:t>People have a hard time listening </a:t>
            </a:r>
            <a:r>
              <a:rPr lang="en-GB" dirty="0" smtClean="0">
                <a:solidFill>
                  <a:srgbClr val="FF0000"/>
                </a:solidFill>
              </a:rPr>
              <a:t>and</a:t>
            </a:r>
            <a:r>
              <a:rPr lang="en-GB" dirty="0" smtClean="0"/>
              <a:t> thinking.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935070" y="4789714"/>
            <a:ext cx="5278304" cy="954107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We’re going to handle these with</a:t>
            </a:r>
          </a:p>
          <a:p>
            <a:pPr algn="ctr"/>
            <a:r>
              <a:rPr lang="en-GB" dirty="0" smtClean="0"/>
              <a:t>just a few, easy to remember tips.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83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38796</TotalTime>
  <Words>1058</Words>
  <Application>Microsoft Office PowerPoint</Application>
  <PresentationFormat>On-screen Show (4:3)</PresentationFormat>
  <Paragraphs>302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pel</dc:creator>
  <cp:lastModifiedBy>Peter Latham</cp:lastModifiedBy>
  <cp:revision>1608</cp:revision>
  <dcterms:created xsi:type="dcterms:W3CDTF">2003-09-23T02:40:02Z</dcterms:created>
  <dcterms:modified xsi:type="dcterms:W3CDTF">2012-10-30T15:26:25Z</dcterms:modified>
</cp:coreProperties>
</file>