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1464" r:id="rId2"/>
    <p:sldId id="2679" r:id="rId3"/>
    <p:sldId id="2744" r:id="rId4"/>
    <p:sldId id="2745" r:id="rId5"/>
    <p:sldId id="2746" r:id="rId6"/>
    <p:sldId id="2747" r:id="rId7"/>
    <p:sldId id="2748" r:id="rId8"/>
    <p:sldId id="2749" r:id="rId9"/>
    <p:sldId id="2750" r:id="rId10"/>
    <p:sldId id="2751" r:id="rId11"/>
    <p:sldId id="2752" r:id="rId12"/>
    <p:sldId id="2753" r:id="rId13"/>
    <p:sldId id="2754" r:id="rId14"/>
    <p:sldId id="2755" r:id="rId15"/>
    <p:sldId id="2756" r:id="rId16"/>
    <p:sldId id="2758" r:id="rId17"/>
    <p:sldId id="2757" r:id="rId18"/>
    <p:sldId id="2759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0CC00"/>
    <a:srgbClr val="FFFF00"/>
    <a:srgbClr val="00FF00"/>
    <a:srgbClr val="FF0000"/>
    <a:srgbClr val="00FFFF"/>
    <a:srgbClr val="66FFFF"/>
    <a:srgbClr val="9966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259" autoAdjust="0"/>
    <p:restoredTop sz="99542" autoAdjust="0"/>
  </p:normalViewPr>
  <p:slideViewPr>
    <p:cSldViewPr snapToGrid="0">
      <p:cViewPr varScale="1">
        <p:scale>
          <a:sx n="88" d="100"/>
          <a:sy n="88" d="100"/>
        </p:scale>
        <p:origin x="-1932" y="-96"/>
      </p:cViewPr>
      <p:guideLst>
        <p:guide orient="horz"/>
        <p:guide pos="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2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8CA75E1-E0E3-4265-A627-601F09092317}" type="datetimeFigureOut">
              <a:rPr lang="en-US"/>
              <a:pPr>
                <a:defRPr/>
              </a:pPr>
              <a:t>10/29/2013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B1118F5-5BCF-4646-9071-CD1A81A392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9470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09D480-DA36-4765-9C3C-9EFC6D890E66}" type="slidenum">
              <a:rPr lang="en-GB" smtClean="0"/>
              <a:pPr>
                <a:defRPr/>
              </a:pPr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36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3AB79-1AF6-472D-9667-DEA3E77BD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68D1-A00F-403B-9D80-9ECAA8AFC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90426-1124-4CBD-8EAB-C91DEE11A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D143-77AC-4854-B8F6-C84EE3811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F750F-9C9E-41B1-BDC3-FC6BA4735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5C58B-60B5-4CB3-A9A4-36B8DF500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A280B-4CF4-4E9E-A86D-143A0F9D5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CC0A6-D595-4C63-AE60-EF9544C33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DC0C2-A8E8-43BE-80D5-245E83A0E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63939-79D4-41F4-BD07-63213CF8B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B6971-3801-4894-9FC2-212F8768A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644334DF-0F1B-4CCB-BBD3-464C3770E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238246" y="1806439"/>
            <a:ext cx="467788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3200" dirty="0" smtClean="0"/>
              <a:t>How to succeed in science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 smtClean="0"/>
              <a:t>Tea talk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 smtClean="0"/>
              <a:t>October 29, 2013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44475" y="360120"/>
            <a:ext cx="854868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u="sng" dirty="0" smtClean="0"/>
              <a:t>grad school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1. get good training.</a:t>
            </a:r>
          </a:p>
          <a:p>
            <a:r>
              <a:rPr lang="en-US" dirty="0"/>
              <a:t>2. impress your adviser.</a:t>
            </a:r>
          </a:p>
          <a:p>
            <a:r>
              <a:rPr lang="en-US" dirty="0"/>
              <a:t>3. be productive.</a:t>
            </a:r>
          </a:p>
          <a:p>
            <a:r>
              <a:rPr lang="en-US" dirty="0" smtClean="0"/>
              <a:t>4. be visible.</a:t>
            </a:r>
          </a:p>
        </p:txBody>
      </p:sp>
    </p:spTree>
    <p:extLst>
      <p:ext uri="{BB962C8B-B14F-4D97-AF65-F5344CB8AC3E}">
        <p14:creationId xmlns:p14="http://schemas.microsoft.com/office/powerpoint/2010/main" val="236345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44475" y="360120"/>
            <a:ext cx="854868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u="sng" dirty="0" smtClean="0"/>
              <a:t>postdoc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1. get good training.</a:t>
            </a:r>
          </a:p>
          <a:p>
            <a:r>
              <a:rPr lang="en-US" dirty="0"/>
              <a:t>2. impress your adviser.</a:t>
            </a:r>
          </a:p>
          <a:p>
            <a:r>
              <a:rPr lang="en-US" dirty="0"/>
              <a:t>3. be productive.</a:t>
            </a:r>
          </a:p>
          <a:p>
            <a:r>
              <a:rPr lang="en-US" dirty="0" smtClean="0"/>
              <a:t>4. be visible.</a:t>
            </a:r>
          </a:p>
        </p:txBody>
      </p:sp>
      <p:sp>
        <p:nvSpPr>
          <p:cNvPr id="2" name="Rectangle 1"/>
          <p:cNvSpPr/>
          <p:nvPr/>
        </p:nvSpPr>
        <p:spPr>
          <a:xfrm>
            <a:off x="4996671" y="1214770"/>
            <a:ext cx="3962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1. impress your adviser.</a:t>
            </a:r>
          </a:p>
          <a:p>
            <a:r>
              <a:rPr lang="en-US" dirty="0" smtClean="0"/>
              <a:t>1. </a:t>
            </a:r>
            <a:r>
              <a:rPr lang="en-US" dirty="0"/>
              <a:t>be productive.</a:t>
            </a:r>
          </a:p>
          <a:p>
            <a:r>
              <a:rPr lang="en-US" dirty="0"/>
              <a:t>3. be visible.</a:t>
            </a:r>
          </a:p>
          <a:p>
            <a:r>
              <a:rPr lang="en-US" dirty="0"/>
              <a:t>4. get good training.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4083391" y="1513114"/>
            <a:ext cx="903642" cy="4245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4083391" y="1970314"/>
            <a:ext cx="903642" cy="4245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4083391" y="2373085"/>
            <a:ext cx="903642" cy="4245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083391" y="1524001"/>
            <a:ext cx="913280" cy="11647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5102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44475" y="360120"/>
            <a:ext cx="85486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u="sng" dirty="0" smtClean="0"/>
              <a:t>postdoc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5578" y="3211288"/>
            <a:ext cx="794781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demonstrate that you can do research on your own</a:t>
            </a:r>
          </a:p>
          <a:p>
            <a:r>
              <a:rPr lang="en-GB" dirty="0" smtClean="0"/>
              <a:t>- establish your own niche</a:t>
            </a:r>
          </a:p>
          <a:p>
            <a:r>
              <a:rPr lang="en-GB" dirty="0" smtClean="0"/>
              <a:t>- go beyond what your adviser is doing</a:t>
            </a:r>
          </a:p>
          <a:p>
            <a:r>
              <a:rPr lang="en-GB" dirty="0" smtClean="0"/>
              <a:t>- become the world’s expert in a sub-field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8" y="5072743"/>
            <a:ext cx="744780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organize a meeting, workshop, or session</a:t>
            </a:r>
          </a:p>
          <a:p>
            <a:r>
              <a:rPr lang="en-GB" dirty="0" smtClean="0"/>
              <a:t>- you’ll be in close contact with a lot of famous</a:t>
            </a:r>
          </a:p>
          <a:p>
            <a:r>
              <a:rPr lang="en-GB" dirty="0" smtClean="0"/>
              <a:t>   people, and they’ll remember you.</a:t>
            </a:r>
          </a:p>
        </p:txBody>
      </p:sp>
      <p:sp>
        <p:nvSpPr>
          <p:cNvPr id="5" name="Freeform 150"/>
          <p:cNvSpPr>
            <a:spLocks/>
          </p:cNvSpPr>
          <p:nvPr/>
        </p:nvSpPr>
        <p:spPr bwMode="auto">
          <a:xfrm>
            <a:off x="256680" y="1723507"/>
            <a:ext cx="4658720" cy="1781482"/>
          </a:xfrm>
          <a:custGeom>
            <a:avLst/>
            <a:gdLst>
              <a:gd name="T0" fmla="*/ 2147483647 w 824"/>
              <a:gd name="T1" fmla="*/ 2147483647 h 1336"/>
              <a:gd name="T2" fmla="*/ 2147483647 w 824"/>
              <a:gd name="T3" fmla="*/ 0 h 1336"/>
              <a:gd name="T4" fmla="*/ 0 60000 65536"/>
              <a:gd name="T5" fmla="*/ 0 60000 65536"/>
              <a:gd name="T6" fmla="*/ 0 w 824"/>
              <a:gd name="T7" fmla="*/ 0 h 1336"/>
              <a:gd name="T8" fmla="*/ 824 w 824"/>
              <a:gd name="T9" fmla="*/ 1336 h 1336"/>
              <a:gd name="connsiteX0" fmla="*/ 10000 w 14632"/>
              <a:gd name="connsiteY0" fmla="*/ 11334 h 11334"/>
              <a:gd name="connsiteX1" fmla="*/ 14632 w 14632"/>
              <a:gd name="connsiteY1" fmla="*/ 0 h 11334"/>
              <a:gd name="connsiteX0" fmla="*/ 10000 w 14632"/>
              <a:gd name="connsiteY0" fmla="*/ 11334 h 11334"/>
              <a:gd name="connsiteX1" fmla="*/ 14632 w 14632"/>
              <a:gd name="connsiteY1" fmla="*/ 0 h 11334"/>
              <a:gd name="connsiteX0" fmla="*/ 10000 w 14049"/>
              <a:gd name="connsiteY0" fmla="*/ 11180 h 11180"/>
              <a:gd name="connsiteX1" fmla="*/ 14049 w 14049"/>
              <a:gd name="connsiteY1" fmla="*/ 0 h 11180"/>
              <a:gd name="connsiteX0" fmla="*/ 10000 w 14049"/>
              <a:gd name="connsiteY0" fmla="*/ 11180 h 11180"/>
              <a:gd name="connsiteX1" fmla="*/ 14049 w 14049"/>
              <a:gd name="connsiteY1" fmla="*/ 0 h 11180"/>
              <a:gd name="connsiteX0" fmla="*/ 10000 w 14195"/>
              <a:gd name="connsiteY0" fmla="*/ 11324 h 11324"/>
              <a:gd name="connsiteX1" fmla="*/ 14195 w 14195"/>
              <a:gd name="connsiteY1" fmla="*/ 0 h 11324"/>
              <a:gd name="connsiteX0" fmla="*/ 10000 w 10102"/>
              <a:gd name="connsiteY0" fmla="*/ 11158 h 11158"/>
              <a:gd name="connsiteX1" fmla="*/ 10102 w 10102"/>
              <a:gd name="connsiteY1" fmla="*/ 0 h 11158"/>
              <a:gd name="connsiteX0" fmla="*/ 10000 w 10000"/>
              <a:gd name="connsiteY0" fmla="*/ 11361 h 11361"/>
              <a:gd name="connsiteX1" fmla="*/ 8399 w 10000"/>
              <a:gd name="connsiteY1" fmla="*/ 0 h 11361"/>
              <a:gd name="connsiteX0" fmla="*/ 10000 w 10000"/>
              <a:gd name="connsiteY0" fmla="*/ 11361 h 11361"/>
              <a:gd name="connsiteX1" fmla="*/ 8399 w 10000"/>
              <a:gd name="connsiteY1" fmla="*/ 0 h 11361"/>
              <a:gd name="connsiteX0" fmla="*/ 10000 w 10000"/>
              <a:gd name="connsiteY0" fmla="*/ 11306 h 11306"/>
              <a:gd name="connsiteX1" fmla="*/ 8518 w 10000"/>
              <a:gd name="connsiteY1" fmla="*/ 0 h 11306"/>
              <a:gd name="connsiteX0" fmla="*/ 8476 w 8476"/>
              <a:gd name="connsiteY0" fmla="*/ 11306 h 11352"/>
              <a:gd name="connsiteX1" fmla="*/ 6994 w 8476"/>
              <a:gd name="connsiteY1" fmla="*/ 0 h 11352"/>
              <a:gd name="connsiteX0" fmla="*/ 18195 w 18195"/>
              <a:gd name="connsiteY0" fmla="*/ 4654 h 4737"/>
              <a:gd name="connsiteX1" fmla="*/ 4663 w 18195"/>
              <a:gd name="connsiteY1" fmla="*/ 0 h 4737"/>
              <a:gd name="connsiteX0" fmla="*/ 18195 w 18707"/>
              <a:gd name="connsiteY0" fmla="*/ 4654 h 4737"/>
              <a:gd name="connsiteX1" fmla="*/ 4663 w 18707"/>
              <a:gd name="connsiteY1" fmla="*/ 0 h 4737"/>
              <a:gd name="connsiteX0" fmla="*/ 13532 w 14044"/>
              <a:gd name="connsiteY0" fmla="*/ 4803 h 4803"/>
              <a:gd name="connsiteX1" fmla="*/ 0 w 14044"/>
              <a:gd name="connsiteY1" fmla="*/ 149 h 4803"/>
              <a:gd name="connsiteX0" fmla="*/ 13532 w 14044"/>
              <a:gd name="connsiteY0" fmla="*/ 4803 h 4803"/>
              <a:gd name="connsiteX1" fmla="*/ 0 w 14044"/>
              <a:gd name="connsiteY1" fmla="*/ 149 h 4803"/>
              <a:gd name="connsiteX0" fmla="*/ 10175 w 10540"/>
              <a:gd name="connsiteY0" fmla="*/ 9650 h 9693"/>
              <a:gd name="connsiteX1" fmla="*/ 0 w 10540"/>
              <a:gd name="connsiteY1" fmla="*/ 9693 h 9693"/>
              <a:gd name="connsiteX0" fmla="*/ 9654 w 9654"/>
              <a:gd name="connsiteY0" fmla="*/ 276 h 391"/>
              <a:gd name="connsiteX1" fmla="*/ 0 w 9654"/>
              <a:gd name="connsiteY1" fmla="*/ 320 h 391"/>
              <a:gd name="connsiteX0" fmla="*/ 10000 w 10000"/>
              <a:gd name="connsiteY0" fmla="*/ 1138 h 4079"/>
              <a:gd name="connsiteX1" fmla="*/ 0 w 10000"/>
              <a:gd name="connsiteY1" fmla="*/ 2263 h 4079"/>
              <a:gd name="connsiteX0" fmla="*/ 10000 w 10000"/>
              <a:gd name="connsiteY0" fmla="*/ 487282 h 490040"/>
              <a:gd name="connsiteX1" fmla="*/ 5065 w 10000"/>
              <a:gd name="connsiteY1" fmla="*/ 0 h 490040"/>
              <a:gd name="connsiteX2" fmla="*/ 0 w 10000"/>
              <a:gd name="connsiteY2" fmla="*/ 490040 h 490040"/>
              <a:gd name="connsiteX0" fmla="*/ 10000 w 10000"/>
              <a:gd name="connsiteY0" fmla="*/ 487282 h 490040"/>
              <a:gd name="connsiteX1" fmla="*/ 5065 w 10000"/>
              <a:gd name="connsiteY1" fmla="*/ 0 h 490040"/>
              <a:gd name="connsiteX2" fmla="*/ 0 w 10000"/>
              <a:gd name="connsiteY2" fmla="*/ 490040 h 490040"/>
              <a:gd name="connsiteX0" fmla="*/ 10000 w 10000"/>
              <a:gd name="connsiteY0" fmla="*/ 487282 h 490040"/>
              <a:gd name="connsiteX1" fmla="*/ 5065 w 10000"/>
              <a:gd name="connsiteY1" fmla="*/ 0 h 490040"/>
              <a:gd name="connsiteX2" fmla="*/ 0 w 10000"/>
              <a:gd name="connsiteY2" fmla="*/ 490040 h 490040"/>
              <a:gd name="connsiteX0" fmla="*/ 10000 w 10000"/>
              <a:gd name="connsiteY0" fmla="*/ 487282 h 490040"/>
              <a:gd name="connsiteX1" fmla="*/ 5065 w 10000"/>
              <a:gd name="connsiteY1" fmla="*/ 0 h 490040"/>
              <a:gd name="connsiteX2" fmla="*/ 0 w 10000"/>
              <a:gd name="connsiteY2" fmla="*/ 490040 h 490040"/>
              <a:gd name="connsiteX0" fmla="*/ 10000 w 10000"/>
              <a:gd name="connsiteY0" fmla="*/ 487282 h 490040"/>
              <a:gd name="connsiteX1" fmla="*/ 5065 w 10000"/>
              <a:gd name="connsiteY1" fmla="*/ 0 h 490040"/>
              <a:gd name="connsiteX2" fmla="*/ 0 w 10000"/>
              <a:gd name="connsiteY2" fmla="*/ 490040 h 490040"/>
              <a:gd name="connsiteX0" fmla="*/ 10000 w 10000"/>
              <a:gd name="connsiteY0" fmla="*/ 507581 h 510339"/>
              <a:gd name="connsiteX1" fmla="*/ 5065 w 10000"/>
              <a:gd name="connsiteY1" fmla="*/ 20299 h 510339"/>
              <a:gd name="connsiteX2" fmla="*/ 0 w 10000"/>
              <a:gd name="connsiteY2" fmla="*/ 510339 h 510339"/>
              <a:gd name="connsiteX0" fmla="*/ 10000 w 10000"/>
              <a:gd name="connsiteY0" fmla="*/ 507581 h 510339"/>
              <a:gd name="connsiteX1" fmla="*/ 5065 w 10000"/>
              <a:gd name="connsiteY1" fmla="*/ 20299 h 510339"/>
              <a:gd name="connsiteX2" fmla="*/ 0 w 10000"/>
              <a:gd name="connsiteY2" fmla="*/ 510339 h 510339"/>
              <a:gd name="connsiteX0" fmla="*/ 10000 w 10000"/>
              <a:gd name="connsiteY0" fmla="*/ 507581 h 510339"/>
              <a:gd name="connsiteX1" fmla="*/ 5065 w 10000"/>
              <a:gd name="connsiteY1" fmla="*/ 20299 h 510339"/>
              <a:gd name="connsiteX2" fmla="*/ 0 w 10000"/>
              <a:gd name="connsiteY2" fmla="*/ 510339 h 510339"/>
              <a:gd name="connsiteX0" fmla="*/ 10000 w 10000"/>
              <a:gd name="connsiteY0" fmla="*/ 488227 h 490985"/>
              <a:gd name="connsiteX1" fmla="*/ 5065 w 10000"/>
              <a:gd name="connsiteY1" fmla="*/ 945 h 490985"/>
              <a:gd name="connsiteX2" fmla="*/ 0 w 10000"/>
              <a:gd name="connsiteY2" fmla="*/ 490985 h 490985"/>
              <a:gd name="connsiteX0" fmla="*/ 10000 w 10000"/>
              <a:gd name="connsiteY0" fmla="*/ 0 h 2758"/>
              <a:gd name="connsiteX1" fmla="*/ 0 w 10000"/>
              <a:gd name="connsiteY1" fmla="*/ 2758 h 2758"/>
              <a:gd name="connsiteX0" fmla="*/ 23918 w 23918"/>
              <a:gd name="connsiteY0" fmla="*/ 0 h 185455"/>
              <a:gd name="connsiteX1" fmla="*/ 0 w 23918"/>
              <a:gd name="connsiteY1" fmla="*/ 185455 h 185455"/>
              <a:gd name="connsiteX0" fmla="*/ 23918 w 23918"/>
              <a:gd name="connsiteY0" fmla="*/ 1921739 h 2107194"/>
              <a:gd name="connsiteX1" fmla="*/ 0 w 23918"/>
              <a:gd name="connsiteY1" fmla="*/ 2107194 h 2107194"/>
              <a:gd name="connsiteX0" fmla="*/ 23918 w 23918"/>
              <a:gd name="connsiteY0" fmla="*/ 3180408 h 3365863"/>
              <a:gd name="connsiteX1" fmla="*/ 0 w 23918"/>
              <a:gd name="connsiteY1" fmla="*/ 3365863 h 3365863"/>
              <a:gd name="connsiteX0" fmla="*/ 24027 w 24027"/>
              <a:gd name="connsiteY0" fmla="*/ 3278539 h 3278538"/>
              <a:gd name="connsiteX1" fmla="*/ 0 w 24027"/>
              <a:gd name="connsiteY1" fmla="*/ 3263473 h 3278538"/>
              <a:gd name="connsiteX0" fmla="*/ 20975 w 20975"/>
              <a:gd name="connsiteY0" fmla="*/ 4265508 h 4265507"/>
              <a:gd name="connsiteX1" fmla="*/ 0 w 20975"/>
              <a:gd name="connsiteY1" fmla="*/ 2520955 h 4265507"/>
              <a:gd name="connsiteX0" fmla="*/ 20975 w 20975"/>
              <a:gd name="connsiteY0" fmla="*/ 2726537 h 2726536"/>
              <a:gd name="connsiteX1" fmla="*/ 0 w 20975"/>
              <a:gd name="connsiteY1" fmla="*/ 981984 h 2726536"/>
              <a:gd name="connsiteX0" fmla="*/ 1896 w 16940"/>
              <a:gd name="connsiteY0" fmla="*/ 3773641 h 3773641"/>
              <a:gd name="connsiteX1" fmla="*/ 13678 w 16940"/>
              <a:gd name="connsiteY1" fmla="*/ 324668 h 3773641"/>
              <a:gd name="connsiteX0" fmla="*/ 1585 w 16706"/>
              <a:gd name="connsiteY0" fmla="*/ 3496896 h 3503012"/>
              <a:gd name="connsiteX1" fmla="*/ 13367 w 16706"/>
              <a:gd name="connsiteY1" fmla="*/ 47923 h 3503012"/>
              <a:gd name="connsiteX0" fmla="*/ 1660 w 16125"/>
              <a:gd name="connsiteY0" fmla="*/ 3448973 h 3456321"/>
              <a:gd name="connsiteX1" fmla="*/ 13442 w 16125"/>
              <a:gd name="connsiteY1" fmla="*/ 0 h 3456321"/>
              <a:gd name="connsiteX0" fmla="*/ 2889 w 14671"/>
              <a:gd name="connsiteY0" fmla="*/ 3448973 h 3457470"/>
              <a:gd name="connsiteX1" fmla="*/ 14671 w 14671"/>
              <a:gd name="connsiteY1" fmla="*/ 0 h 3457470"/>
              <a:gd name="connsiteX0" fmla="*/ 2010 w 23766"/>
              <a:gd name="connsiteY0" fmla="*/ 4216151 h 4222961"/>
              <a:gd name="connsiteX1" fmla="*/ 23766 w 23766"/>
              <a:gd name="connsiteY1" fmla="*/ 0 h 4222961"/>
              <a:gd name="connsiteX0" fmla="*/ 2052 w 23808"/>
              <a:gd name="connsiteY0" fmla="*/ 4216151 h 4222688"/>
              <a:gd name="connsiteX1" fmla="*/ 23808 w 23808"/>
              <a:gd name="connsiteY1" fmla="*/ 0 h 4222688"/>
              <a:gd name="connsiteX0" fmla="*/ 2113 w 22942"/>
              <a:gd name="connsiteY0" fmla="*/ 3704697 h 3712187"/>
              <a:gd name="connsiteX1" fmla="*/ 22942 w 22942"/>
              <a:gd name="connsiteY1" fmla="*/ 0 h 3712187"/>
              <a:gd name="connsiteX0" fmla="*/ 2088 w 23299"/>
              <a:gd name="connsiteY0" fmla="*/ 3797687 h 3804982"/>
              <a:gd name="connsiteX1" fmla="*/ 23299 w 23299"/>
              <a:gd name="connsiteY1" fmla="*/ 0 h 3804982"/>
              <a:gd name="connsiteX0" fmla="*/ 2115 w 23326"/>
              <a:gd name="connsiteY0" fmla="*/ 3797687 h 3804587"/>
              <a:gd name="connsiteX1" fmla="*/ 23326 w 23326"/>
              <a:gd name="connsiteY1" fmla="*/ 0 h 3804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26" h="3804587">
                <a:moveTo>
                  <a:pt x="2115" y="3797687"/>
                </a:moveTo>
                <a:cubicBezTo>
                  <a:pt x="-7156" y="3984832"/>
                  <a:pt x="16651" y="305071"/>
                  <a:pt x="23326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7" name="Freeform 150"/>
          <p:cNvSpPr>
            <a:spLocks/>
          </p:cNvSpPr>
          <p:nvPr/>
        </p:nvSpPr>
        <p:spPr bwMode="auto">
          <a:xfrm>
            <a:off x="460557" y="2319231"/>
            <a:ext cx="4516443" cy="3062797"/>
          </a:xfrm>
          <a:custGeom>
            <a:avLst/>
            <a:gdLst>
              <a:gd name="T0" fmla="*/ 2147483647 w 824"/>
              <a:gd name="T1" fmla="*/ 2147483647 h 1336"/>
              <a:gd name="T2" fmla="*/ 2147483647 w 824"/>
              <a:gd name="T3" fmla="*/ 0 h 1336"/>
              <a:gd name="T4" fmla="*/ 0 60000 65536"/>
              <a:gd name="T5" fmla="*/ 0 60000 65536"/>
              <a:gd name="T6" fmla="*/ 0 w 824"/>
              <a:gd name="T7" fmla="*/ 0 h 1336"/>
              <a:gd name="T8" fmla="*/ 824 w 824"/>
              <a:gd name="T9" fmla="*/ 1336 h 1336"/>
              <a:gd name="connsiteX0" fmla="*/ 10000 w 14632"/>
              <a:gd name="connsiteY0" fmla="*/ 11334 h 11334"/>
              <a:gd name="connsiteX1" fmla="*/ 14632 w 14632"/>
              <a:gd name="connsiteY1" fmla="*/ 0 h 11334"/>
              <a:gd name="connsiteX0" fmla="*/ 10000 w 14632"/>
              <a:gd name="connsiteY0" fmla="*/ 11334 h 11334"/>
              <a:gd name="connsiteX1" fmla="*/ 14632 w 14632"/>
              <a:gd name="connsiteY1" fmla="*/ 0 h 11334"/>
              <a:gd name="connsiteX0" fmla="*/ 10000 w 14049"/>
              <a:gd name="connsiteY0" fmla="*/ 11180 h 11180"/>
              <a:gd name="connsiteX1" fmla="*/ 14049 w 14049"/>
              <a:gd name="connsiteY1" fmla="*/ 0 h 11180"/>
              <a:gd name="connsiteX0" fmla="*/ 10000 w 14049"/>
              <a:gd name="connsiteY0" fmla="*/ 11180 h 11180"/>
              <a:gd name="connsiteX1" fmla="*/ 14049 w 14049"/>
              <a:gd name="connsiteY1" fmla="*/ 0 h 11180"/>
              <a:gd name="connsiteX0" fmla="*/ 10000 w 14195"/>
              <a:gd name="connsiteY0" fmla="*/ 11324 h 11324"/>
              <a:gd name="connsiteX1" fmla="*/ 14195 w 14195"/>
              <a:gd name="connsiteY1" fmla="*/ 0 h 11324"/>
              <a:gd name="connsiteX0" fmla="*/ 10000 w 10102"/>
              <a:gd name="connsiteY0" fmla="*/ 11158 h 11158"/>
              <a:gd name="connsiteX1" fmla="*/ 10102 w 10102"/>
              <a:gd name="connsiteY1" fmla="*/ 0 h 11158"/>
              <a:gd name="connsiteX0" fmla="*/ 10000 w 10000"/>
              <a:gd name="connsiteY0" fmla="*/ 11361 h 11361"/>
              <a:gd name="connsiteX1" fmla="*/ 8399 w 10000"/>
              <a:gd name="connsiteY1" fmla="*/ 0 h 11361"/>
              <a:gd name="connsiteX0" fmla="*/ 10000 w 10000"/>
              <a:gd name="connsiteY0" fmla="*/ 11361 h 11361"/>
              <a:gd name="connsiteX1" fmla="*/ 8399 w 10000"/>
              <a:gd name="connsiteY1" fmla="*/ 0 h 11361"/>
              <a:gd name="connsiteX0" fmla="*/ 10000 w 10000"/>
              <a:gd name="connsiteY0" fmla="*/ 11306 h 11306"/>
              <a:gd name="connsiteX1" fmla="*/ 8518 w 10000"/>
              <a:gd name="connsiteY1" fmla="*/ 0 h 11306"/>
              <a:gd name="connsiteX0" fmla="*/ 8476 w 8476"/>
              <a:gd name="connsiteY0" fmla="*/ 11306 h 11352"/>
              <a:gd name="connsiteX1" fmla="*/ 6994 w 8476"/>
              <a:gd name="connsiteY1" fmla="*/ 0 h 11352"/>
              <a:gd name="connsiteX0" fmla="*/ 18195 w 18195"/>
              <a:gd name="connsiteY0" fmla="*/ 4654 h 4737"/>
              <a:gd name="connsiteX1" fmla="*/ 4663 w 18195"/>
              <a:gd name="connsiteY1" fmla="*/ 0 h 4737"/>
              <a:gd name="connsiteX0" fmla="*/ 18195 w 18707"/>
              <a:gd name="connsiteY0" fmla="*/ 4654 h 4737"/>
              <a:gd name="connsiteX1" fmla="*/ 4663 w 18707"/>
              <a:gd name="connsiteY1" fmla="*/ 0 h 4737"/>
              <a:gd name="connsiteX0" fmla="*/ 13532 w 14044"/>
              <a:gd name="connsiteY0" fmla="*/ 4803 h 4803"/>
              <a:gd name="connsiteX1" fmla="*/ 0 w 14044"/>
              <a:gd name="connsiteY1" fmla="*/ 149 h 4803"/>
              <a:gd name="connsiteX0" fmla="*/ 13532 w 14044"/>
              <a:gd name="connsiteY0" fmla="*/ 4803 h 4803"/>
              <a:gd name="connsiteX1" fmla="*/ 0 w 14044"/>
              <a:gd name="connsiteY1" fmla="*/ 149 h 4803"/>
              <a:gd name="connsiteX0" fmla="*/ 10175 w 10540"/>
              <a:gd name="connsiteY0" fmla="*/ 9650 h 9693"/>
              <a:gd name="connsiteX1" fmla="*/ 0 w 10540"/>
              <a:gd name="connsiteY1" fmla="*/ 9693 h 9693"/>
              <a:gd name="connsiteX0" fmla="*/ 9654 w 9654"/>
              <a:gd name="connsiteY0" fmla="*/ 276 h 391"/>
              <a:gd name="connsiteX1" fmla="*/ 0 w 9654"/>
              <a:gd name="connsiteY1" fmla="*/ 320 h 391"/>
              <a:gd name="connsiteX0" fmla="*/ 10000 w 10000"/>
              <a:gd name="connsiteY0" fmla="*/ 1138 h 4079"/>
              <a:gd name="connsiteX1" fmla="*/ 0 w 10000"/>
              <a:gd name="connsiteY1" fmla="*/ 2263 h 4079"/>
              <a:gd name="connsiteX0" fmla="*/ 10000 w 10000"/>
              <a:gd name="connsiteY0" fmla="*/ 487282 h 490040"/>
              <a:gd name="connsiteX1" fmla="*/ 5065 w 10000"/>
              <a:gd name="connsiteY1" fmla="*/ 0 h 490040"/>
              <a:gd name="connsiteX2" fmla="*/ 0 w 10000"/>
              <a:gd name="connsiteY2" fmla="*/ 490040 h 490040"/>
              <a:gd name="connsiteX0" fmla="*/ 10000 w 10000"/>
              <a:gd name="connsiteY0" fmla="*/ 487282 h 490040"/>
              <a:gd name="connsiteX1" fmla="*/ 5065 w 10000"/>
              <a:gd name="connsiteY1" fmla="*/ 0 h 490040"/>
              <a:gd name="connsiteX2" fmla="*/ 0 w 10000"/>
              <a:gd name="connsiteY2" fmla="*/ 490040 h 490040"/>
              <a:gd name="connsiteX0" fmla="*/ 10000 w 10000"/>
              <a:gd name="connsiteY0" fmla="*/ 487282 h 490040"/>
              <a:gd name="connsiteX1" fmla="*/ 5065 w 10000"/>
              <a:gd name="connsiteY1" fmla="*/ 0 h 490040"/>
              <a:gd name="connsiteX2" fmla="*/ 0 w 10000"/>
              <a:gd name="connsiteY2" fmla="*/ 490040 h 490040"/>
              <a:gd name="connsiteX0" fmla="*/ 10000 w 10000"/>
              <a:gd name="connsiteY0" fmla="*/ 487282 h 490040"/>
              <a:gd name="connsiteX1" fmla="*/ 5065 w 10000"/>
              <a:gd name="connsiteY1" fmla="*/ 0 h 490040"/>
              <a:gd name="connsiteX2" fmla="*/ 0 w 10000"/>
              <a:gd name="connsiteY2" fmla="*/ 490040 h 490040"/>
              <a:gd name="connsiteX0" fmla="*/ 10000 w 10000"/>
              <a:gd name="connsiteY0" fmla="*/ 487282 h 490040"/>
              <a:gd name="connsiteX1" fmla="*/ 5065 w 10000"/>
              <a:gd name="connsiteY1" fmla="*/ 0 h 490040"/>
              <a:gd name="connsiteX2" fmla="*/ 0 w 10000"/>
              <a:gd name="connsiteY2" fmla="*/ 490040 h 490040"/>
              <a:gd name="connsiteX0" fmla="*/ 10000 w 10000"/>
              <a:gd name="connsiteY0" fmla="*/ 507581 h 510339"/>
              <a:gd name="connsiteX1" fmla="*/ 5065 w 10000"/>
              <a:gd name="connsiteY1" fmla="*/ 20299 h 510339"/>
              <a:gd name="connsiteX2" fmla="*/ 0 w 10000"/>
              <a:gd name="connsiteY2" fmla="*/ 510339 h 510339"/>
              <a:gd name="connsiteX0" fmla="*/ 10000 w 10000"/>
              <a:gd name="connsiteY0" fmla="*/ 507581 h 510339"/>
              <a:gd name="connsiteX1" fmla="*/ 5065 w 10000"/>
              <a:gd name="connsiteY1" fmla="*/ 20299 h 510339"/>
              <a:gd name="connsiteX2" fmla="*/ 0 w 10000"/>
              <a:gd name="connsiteY2" fmla="*/ 510339 h 510339"/>
              <a:gd name="connsiteX0" fmla="*/ 10000 w 10000"/>
              <a:gd name="connsiteY0" fmla="*/ 507581 h 510339"/>
              <a:gd name="connsiteX1" fmla="*/ 5065 w 10000"/>
              <a:gd name="connsiteY1" fmla="*/ 20299 h 510339"/>
              <a:gd name="connsiteX2" fmla="*/ 0 w 10000"/>
              <a:gd name="connsiteY2" fmla="*/ 510339 h 510339"/>
              <a:gd name="connsiteX0" fmla="*/ 10000 w 10000"/>
              <a:gd name="connsiteY0" fmla="*/ 488227 h 490985"/>
              <a:gd name="connsiteX1" fmla="*/ 5065 w 10000"/>
              <a:gd name="connsiteY1" fmla="*/ 945 h 490985"/>
              <a:gd name="connsiteX2" fmla="*/ 0 w 10000"/>
              <a:gd name="connsiteY2" fmla="*/ 490985 h 490985"/>
              <a:gd name="connsiteX0" fmla="*/ 10000 w 10000"/>
              <a:gd name="connsiteY0" fmla="*/ 0 h 2758"/>
              <a:gd name="connsiteX1" fmla="*/ 0 w 10000"/>
              <a:gd name="connsiteY1" fmla="*/ 2758 h 2758"/>
              <a:gd name="connsiteX0" fmla="*/ 23918 w 23918"/>
              <a:gd name="connsiteY0" fmla="*/ 0 h 185455"/>
              <a:gd name="connsiteX1" fmla="*/ 0 w 23918"/>
              <a:gd name="connsiteY1" fmla="*/ 185455 h 185455"/>
              <a:gd name="connsiteX0" fmla="*/ 23918 w 23918"/>
              <a:gd name="connsiteY0" fmla="*/ 1921739 h 2107194"/>
              <a:gd name="connsiteX1" fmla="*/ 0 w 23918"/>
              <a:gd name="connsiteY1" fmla="*/ 2107194 h 2107194"/>
              <a:gd name="connsiteX0" fmla="*/ 23918 w 23918"/>
              <a:gd name="connsiteY0" fmla="*/ 3180408 h 3365863"/>
              <a:gd name="connsiteX1" fmla="*/ 0 w 23918"/>
              <a:gd name="connsiteY1" fmla="*/ 3365863 h 3365863"/>
              <a:gd name="connsiteX0" fmla="*/ 24027 w 24027"/>
              <a:gd name="connsiteY0" fmla="*/ 3278539 h 3278538"/>
              <a:gd name="connsiteX1" fmla="*/ 0 w 24027"/>
              <a:gd name="connsiteY1" fmla="*/ 3263473 h 3278538"/>
              <a:gd name="connsiteX0" fmla="*/ 20975 w 20975"/>
              <a:gd name="connsiteY0" fmla="*/ 4265508 h 4265507"/>
              <a:gd name="connsiteX1" fmla="*/ 0 w 20975"/>
              <a:gd name="connsiteY1" fmla="*/ 2520955 h 4265507"/>
              <a:gd name="connsiteX0" fmla="*/ 20975 w 20975"/>
              <a:gd name="connsiteY0" fmla="*/ 2726537 h 2726536"/>
              <a:gd name="connsiteX1" fmla="*/ 0 w 20975"/>
              <a:gd name="connsiteY1" fmla="*/ 981984 h 2726536"/>
              <a:gd name="connsiteX0" fmla="*/ 1896 w 16940"/>
              <a:gd name="connsiteY0" fmla="*/ 3773641 h 3773641"/>
              <a:gd name="connsiteX1" fmla="*/ 13678 w 16940"/>
              <a:gd name="connsiteY1" fmla="*/ 324668 h 3773641"/>
              <a:gd name="connsiteX0" fmla="*/ 1585 w 16706"/>
              <a:gd name="connsiteY0" fmla="*/ 3496896 h 3503012"/>
              <a:gd name="connsiteX1" fmla="*/ 13367 w 16706"/>
              <a:gd name="connsiteY1" fmla="*/ 47923 h 3503012"/>
              <a:gd name="connsiteX0" fmla="*/ 1660 w 16125"/>
              <a:gd name="connsiteY0" fmla="*/ 3448973 h 3456321"/>
              <a:gd name="connsiteX1" fmla="*/ 13442 w 16125"/>
              <a:gd name="connsiteY1" fmla="*/ 0 h 3456321"/>
              <a:gd name="connsiteX0" fmla="*/ 1674 w 15866"/>
              <a:gd name="connsiteY0" fmla="*/ 3412456 h 3419881"/>
              <a:gd name="connsiteX1" fmla="*/ 13163 w 15866"/>
              <a:gd name="connsiteY1" fmla="*/ 0 h 3419881"/>
              <a:gd name="connsiteX0" fmla="*/ 1631 w 15832"/>
              <a:gd name="connsiteY0" fmla="*/ 3412456 h 3412647"/>
              <a:gd name="connsiteX1" fmla="*/ 13120 w 15832"/>
              <a:gd name="connsiteY1" fmla="*/ 0 h 3412647"/>
              <a:gd name="connsiteX0" fmla="*/ 1679 w 14857"/>
              <a:gd name="connsiteY0" fmla="*/ 3388112 h 3388304"/>
              <a:gd name="connsiteX1" fmla="*/ 12067 w 14857"/>
              <a:gd name="connsiteY1" fmla="*/ 0 h 3388304"/>
              <a:gd name="connsiteX0" fmla="*/ 1655 w 15036"/>
              <a:gd name="connsiteY0" fmla="*/ 3388119 h 3388301"/>
              <a:gd name="connsiteX1" fmla="*/ 12043 w 15036"/>
              <a:gd name="connsiteY1" fmla="*/ 7 h 3388301"/>
              <a:gd name="connsiteX0" fmla="*/ 1132 w 30850"/>
              <a:gd name="connsiteY0" fmla="*/ 3351603 h 3351786"/>
              <a:gd name="connsiteX1" fmla="*/ 28762 w 30850"/>
              <a:gd name="connsiteY1" fmla="*/ 8 h 3351786"/>
              <a:gd name="connsiteX0" fmla="*/ 1875 w 29505"/>
              <a:gd name="connsiteY0" fmla="*/ 3351595 h 3351793"/>
              <a:gd name="connsiteX1" fmla="*/ 29505 w 29505"/>
              <a:gd name="connsiteY1" fmla="*/ 0 h 3351793"/>
              <a:gd name="connsiteX0" fmla="*/ 1825 w 30409"/>
              <a:gd name="connsiteY0" fmla="*/ 3424629 h 3424823"/>
              <a:gd name="connsiteX1" fmla="*/ 30409 w 30409"/>
              <a:gd name="connsiteY1" fmla="*/ 0 h 3424823"/>
              <a:gd name="connsiteX0" fmla="*/ 1857 w 30441"/>
              <a:gd name="connsiteY0" fmla="*/ 3424629 h 3424820"/>
              <a:gd name="connsiteX1" fmla="*/ 30441 w 30441"/>
              <a:gd name="connsiteY1" fmla="*/ 0 h 3424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441" h="3424820">
                <a:moveTo>
                  <a:pt x="1857" y="3424629"/>
                </a:moveTo>
                <a:cubicBezTo>
                  <a:pt x="-7267" y="3453533"/>
                  <a:pt x="19625" y="201005"/>
                  <a:pt x="30441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996671" y="1214770"/>
            <a:ext cx="3962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1. impress your adviser.</a:t>
            </a:r>
          </a:p>
          <a:p>
            <a:r>
              <a:rPr lang="en-US" dirty="0" smtClean="0"/>
              <a:t>1. </a:t>
            </a:r>
            <a:r>
              <a:rPr lang="en-US" dirty="0"/>
              <a:t>be productive.</a:t>
            </a:r>
          </a:p>
          <a:p>
            <a:r>
              <a:rPr lang="en-US" dirty="0"/>
              <a:t>3. be visible.</a:t>
            </a:r>
          </a:p>
          <a:p>
            <a:r>
              <a:rPr lang="en-US" dirty="0"/>
              <a:t>4. get good training.</a:t>
            </a:r>
          </a:p>
        </p:txBody>
      </p:sp>
      <p:sp>
        <p:nvSpPr>
          <p:cNvPr id="3" name="Freeform 2"/>
          <p:cNvSpPr/>
          <p:nvPr/>
        </p:nvSpPr>
        <p:spPr bwMode="auto">
          <a:xfrm>
            <a:off x="4942114" y="1162451"/>
            <a:ext cx="598715" cy="1014692"/>
          </a:xfrm>
          <a:custGeom>
            <a:avLst/>
            <a:gdLst>
              <a:gd name="connsiteX0" fmla="*/ 348343 w 598715"/>
              <a:gd name="connsiteY0" fmla="*/ 2320 h 1014692"/>
              <a:gd name="connsiteX1" fmla="*/ 141515 w 598715"/>
              <a:gd name="connsiteY1" fmla="*/ 45863 h 1014692"/>
              <a:gd name="connsiteX2" fmla="*/ 108857 w 598715"/>
              <a:gd name="connsiteY2" fmla="*/ 56749 h 1014692"/>
              <a:gd name="connsiteX3" fmla="*/ 76200 w 598715"/>
              <a:gd name="connsiteY3" fmla="*/ 89406 h 1014692"/>
              <a:gd name="connsiteX4" fmla="*/ 43543 w 598715"/>
              <a:gd name="connsiteY4" fmla="*/ 111178 h 1014692"/>
              <a:gd name="connsiteX5" fmla="*/ 32657 w 598715"/>
              <a:gd name="connsiteY5" fmla="*/ 143835 h 1014692"/>
              <a:gd name="connsiteX6" fmla="*/ 21772 w 598715"/>
              <a:gd name="connsiteY6" fmla="*/ 198263 h 1014692"/>
              <a:gd name="connsiteX7" fmla="*/ 0 w 598715"/>
              <a:gd name="connsiteY7" fmla="*/ 339778 h 1014692"/>
              <a:gd name="connsiteX8" fmla="*/ 21772 w 598715"/>
              <a:gd name="connsiteY8" fmla="*/ 742549 h 1014692"/>
              <a:gd name="connsiteX9" fmla="*/ 32657 w 598715"/>
              <a:gd name="connsiteY9" fmla="*/ 873178 h 1014692"/>
              <a:gd name="connsiteX10" fmla="*/ 54429 w 598715"/>
              <a:gd name="connsiteY10" fmla="*/ 960263 h 1014692"/>
              <a:gd name="connsiteX11" fmla="*/ 87086 w 598715"/>
              <a:gd name="connsiteY11" fmla="*/ 992920 h 1014692"/>
              <a:gd name="connsiteX12" fmla="*/ 163286 w 598715"/>
              <a:gd name="connsiteY12" fmla="*/ 1014692 h 1014692"/>
              <a:gd name="connsiteX13" fmla="*/ 272143 w 598715"/>
              <a:gd name="connsiteY13" fmla="*/ 1014692 h 1014692"/>
              <a:gd name="connsiteX14" fmla="*/ 348343 w 598715"/>
              <a:gd name="connsiteY14" fmla="*/ 1003806 h 1014692"/>
              <a:gd name="connsiteX15" fmla="*/ 478972 w 598715"/>
              <a:gd name="connsiteY15" fmla="*/ 938492 h 1014692"/>
              <a:gd name="connsiteX16" fmla="*/ 522515 w 598715"/>
              <a:gd name="connsiteY16" fmla="*/ 796978 h 1014692"/>
              <a:gd name="connsiteX17" fmla="*/ 576943 w 598715"/>
              <a:gd name="connsiteY17" fmla="*/ 677235 h 1014692"/>
              <a:gd name="connsiteX18" fmla="*/ 598715 w 598715"/>
              <a:gd name="connsiteY18" fmla="*/ 546606 h 1014692"/>
              <a:gd name="connsiteX19" fmla="*/ 576943 w 598715"/>
              <a:gd name="connsiteY19" fmla="*/ 405092 h 1014692"/>
              <a:gd name="connsiteX20" fmla="*/ 566057 w 598715"/>
              <a:gd name="connsiteY20" fmla="*/ 372435 h 1014692"/>
              <a:gd name="connsiteX21" fmla="*/ 544286 w 598715"/>
              <a:gd name="connsiteY21" fmla="*/ 339778 h 1014692"/>
              <a:gd name="connsiteX22" fmla="*/ 533400 w 598715"/>
              <a:gd name="connsiteY22" fmla="*/ 285349 h 1014692"/>
              <a:gd name="connsiteX23" fmla="*/ 511629 w 598715"/>
              <a:gd name="connsiteY23" fmla="*/ 252692 h 1014692"/>
              <a:gd name="connsiteX24" fmla="*/ 500743 w 598715"/>
              <a:gd name="connsiteY24" fmla="*/ 176492 h 1014692"/>
              <a:gd name="connsiteX25" fmla="*/ 478972 w 598715"/>
              <a:gd name="connsiteY25" fmla="*/ 111178 h 1014692"/>
              <a:gd name="connsiteX26" fmla="*/ 457200 w 598715"/>
              <a:gd name="connsiteY26" fmla="*/ 89406 h 1014692"/>
              <a:gd name="connsiteX27" fmla="*/ 446315 w 598715"/>
              <a:gd name="connsiteY27" fmla="*/ 34978 h 1014692"/>
              <a:gd name="connsiteX28" fmla="*/ 348343 w 598715"/>
              <a:gd name="connsiteY28" fmla="*/ 2320 h 1014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98715" h="1014692">
                <a:moveTo>
                  <a:pt x="348343" y="2320"/>
                </a:moveTo>
                <a:cubicBezTo>
                  <a:pt x="297543" y="4134"/>
                  <a:pt x="210217" y="30249"/>
                  <a:pt x="141515" y="45863"/>
                </a:cubicBezTo>
                <a:cubicBezTo>
                  <a:pt x="130325" y="48406"/>
                  <a:pt x="118405" y="50384"/>
                  <a:pt x="108857" y="56749"/>
                </a:cubicBezTo>
                <a:cubicBezTo>
                  <a:pt x="96048" y="65288"/>
                  <a:pt x="88026" y="79551"/>
                  <a:pt x="76200" y="89406"/>
                </a:cubicBezTo>
                <a:cubicBezTo>
                  <a:pt x="66149" y="97782"/>
                  <a:pt x="54429" y="103921"/>
                  <a:pt x="43543" y="111178"/>
                </a:cubicBezTo>
                <a:cubicBezTo>
                  <a:pt x="39914" y="122064"/>
                  <a:pt x="35440" y="132703"/>
                  <a:pt x="32657" y="143835"/>
                </a:cubicBezTo>
                <a:cubicBezTo>
                  <a:pt x="28170" y="161785"/>
                  <a:pt x="25082" y="180060"/>
                  <a:pt x="21772" y="198263"/>
                </a:cubicBezTo>
                <a:cubicBezTo>
                  <a:pt x="11701" y="253652"/>
                  <a:pt x="8156" y="282687"/>
                  <a:pt x="0" y="339778"/>
                </a:cubicBezTo>
                <a:cubicBezTo>
                  <a:pt x="40746" y="502755"/>
                  <a:pt x="3998" y="342628"/>
                  <a:pt x="21772" y="742549"/>
                </a:cubicBezTo>
                <a:cubicBezTo>
                  <a:pt x="23712" y="786200"/>
                  <a:pt x="27552" y="829783"/>
                  <a:pt x="32657" y="873178"/>
                </a:cubicBezTo>
                <a:cubicBezTo>
                  <a:pt x="33442" y="879852"/>
                  <a:pt x="45352" y="946648"/>
                  <a:pt x="54429" y="960263"/>
                </a:cubicBezTo>
                <a:cubicBezTo>
                  <a:pt x="62968" y="973072"/>
                  <a:pt x="74277" y="984381"/>
                  <a:pt x="87086" y="992920"/>
                </a:cubicBezTo>
                <a:cubicBezTo>
                  <a:pt x="96457" y="999167"/>
                  <a:pt x="157479" y="1013240"/>
                  <a:pt x="163286" y="1014692"/>
                </a:cubicBezTo>
                <a:cubicBezTo>
                  <a:pt x="308431" y="985662"/>
                  <a:pt x="127000" y="1014692"/>
                  <a:pt x="272143" y="1014692"/>
                </a:cubicBezTo>
                <a:cubicBezTo>
                  <a:pt x="297801" y="1014692"/>
                  <a:pt x="322943" y="1007435"/>
                  <a:pt x="348343" y="1003806"/>
                </a:cubicBezTo>
                <a:cubicBezTo>
                  <a:pt x="381327" y="991437"/>
                  <a:pt x="452229" y="974150"/>
                  <a:pt x="478972" y="938492"/>
                </a:cubicBezTo>
                <a:cubicBezTo>
                  <a:pt x="498612" y="912305"/>
                  <a:pt x="516283" y="817232"/>
                  <a:pt x="522515" y="796978"/>
                </a:cubicBezTo>
                <a:cubicBezTo>
                  <a:pt x="534841" y="756918"/>
                  <a:pt x="558573" y="713975"/>
                  <a:pt x="576943" y="677235"/>
                </a:cubicBezTo>
                <a:cubicBezTo>
                  <a:pt x="584200" y="633692"/>
                  <a:pt x="598715" y="590750"/>
                  <a:pt x="598715" y="546606"/>
                </a:cubicBezTo>
                <a:cubicBezTo>
                  <a:pt x="598715" y="498880"/>
                  <a:pt x="585739" y="452001"/>
                  <a:pt x="576943" y="405092"/>
                </a:cubicBezTo>
                <a:cubicBezTo>
                  <a:pt x="574828" y="393814"/>
                  <a:pt x="571189" y="382698"/>
                  <a:pt x="566057" y="372435"/>
                </a:cubicBezTo>
                <a:cubicBezTo>
                  <a:pt x="560206" y="360733"/>
                  <a:pt x="551543" y="350664"/>
                  <a:pt x="544286" y="339778"/>
                </a:cubicBezTo>
                <a:cubicBezTo>
                  <a:pt x="540657" y="321635"/>
                  <a:pt x="539897" y="302673"/>
                  <a:pt x="533400" y="285349"/>
                </a:cubicBezTo>
                <a:cubicBezTo>
                  <a:pt x="528806" y="273099"/>
                  <a:pt x="515388" y="265223"/>
                  <a:pt x="511629" y="252692"/>
                </a:cubicBezTo>
                <a:cubicBezTo>
                  <a:pt x="504256" y="228116"/>
                  <a:pt x="506512" y="201493"/>
                  <a:pt x="500743" y="176492"/>
                </a:cubicBezTo>
                <a:cubicBezTo>
                  <a:pt x="495583" y="154131"/>
                  <a:pt x="486229" y="132949"/>
                  <a:pt x="478972" y="111178"/>
                </a:cubicBezTo>
                <a:cubicBezTo>
                  <a:pt x="475726" y="101441"/>
                  <a:pt x="464457" y="96663"/>
                  <a:pt x="457200" y="89406"/>
                </a:cubicBezTo>
                <a:cubicBezTo>
                  <a:pt x="453572" y="71263"/>
                  <a:pt x="453603" y="51984"/>
                  <a:pt x="446315" y="34978"/>
                </a:cubicBezTo>
                <a:cubicBezTo>
                  <a:pt x="427088" y="-9886"/>
                  <a:pt x="399143" y="506"/>
                  <a:pt x="348343" y="2320"/>
                </a:cubicBezTo>
                <a:close/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33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44474" y="360120"/>
            <a:ext cx="8899526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u="sng" dirty="0" smtClean="0"/>
              <a:t>Important, but often overlooked, things to remember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1. your adviser has a huge effect on getting you to</a:t>
            </a:r>
          </a:p>
          <a:p>
            <a:r>
              <a:rPr lang="en-US" dirty="0" smtClean="0"/>
              <a:t>    the next stage, so choose carefully!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r>
              <a:rPr lang="en-US" dirty="0"/>
              <a:t> </a:t>
            </a:r>
            <a:r>
              <a:rPr lang="en-US" dirty="0" smtClean="0"/>
              <a:t>   you want somebody who:</a:t>
            </a:r>
          </a:p>
          <a:p>
            <a:r>
              <a:rPr lang="en-US" dirty="0"/>
              <a:t> </a:t>
            </a:r>
            <a:r>
              <a:rPr lang="en-US" dirty="0" smtClean="0"/>
              <a:t>   - is well respected in the field (so his/her letters count).</a:t>
            </a:r>
          </a:p>
          <a:p>
            <a:r>
              <a:rPr lang="en-US" dirty="0"/>
              <a:t> </a:t>
            </a:r>
            <a:r>
              <a:rPr lang="en-US" dirty="0" smtClean="0"/>
              <a:t>   - is well liked in the field (so his/her letters count).</a:t>
            </a:r>
          </a:p>
          <a:p>
            <a:r>
              <a:rPr lang="en-US" dirty="0"/>
              <a:t> </a:t>
            </a:r>
            <a:r>
              <a:rPr lang="en-US" dirty="0" smtClean="0"/>
              <a:t>   - will be a good mentor.</a:t>
            </a:r>
          </a:p>
          <a:p>
            <a:r>
              <a:rPr lang="en-US" dirty="0"/>
              <a:t> </a:t>
            </a:r>
            <a:r>
              <a:rPr lang="en-US" dirty="0" smtClean="0"/>
              <a:t>   - you get along with.</a:t>
            </a:r>
          </a:p>
          <a:p>
            <a:endParaRPr lang="en-US" dirty="0"/>
          </a:p>
          <a:p>
            <a:r>
              <a:rPr lang="en-US" dirty="0" smtClean="0"/>
              <a:t>    ask previous advisees!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are previous advisees getting good jobs?</a:t>
            </a:r>
          </a:p>
        </p:txBody>
      </p:sp>
    </p:spTree>
    <p:extLst>
      <p:ext uri="{BB962C8B-B14F-4D97-AF65-F5344CB8AC3E}">
        <p14:creationId xmlns:p14="http://schemas.microsoft.com/office/powerpoint/2010/main" val="394148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44474" y="360120"/>
            <a:ext cx="8899526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u="sng" dirty="0" smtClean="0"/>
              <a:t>Important, but often overlooked, things to remember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2. be likeable.</a:t>
            </a:r>
          </a:p>
          <a:p>
            <a:endParaRPr lang="en-US" dirty="0"/>
          </a:p>
          <a:p>
            <a:r>
              <a:rPr lang="en-US" dirty="0" smtClean="0"/>
              <a:t>    most scientists are human beings.</a:t>
            </a:r>
          </a:p>
          <a:p>
            <a:endParaRPr lang="en-US" dirty="0"/>
          </a:p>
          <a:p>
            <a:r>
              <a:rPr lang="en-US" dirty="0" smtClean="0"/>
              <a:t>    no matter how good you are, a person will not hire</a:t>
            </a:r>
          </a:p>
          <a:p>
            <a:r>
              <a:rPr lang="en-US" dirty="0"/>
              <a:t> </a:t>
            </a:r>
            <a:r>
              <a:rPr lang="en-US" dirty="0" smtClean="0"/>
              <a:t>   you</a:t>
            </a:r>
            <a:r>
              <a:rPr lang="en-US" dirty="0"/>
              <a:t> </a:t>
            </a:r>
            <a:r>
              <a:rPr lang="en-US" dirty="0" smtClean="0"/>
              <a:t>if he/she doesn’t like you.</a:t>
            </a:r>
          </a:p>
          <a:p>
            <a:endParaRPr lang="en-US" dirty="0"/>
          </a:p>
          <a:p>
            <a:r>
              <a:rPr lang="en-US" dirty="0" smtClean="0"/>
              <a:t>    the more a person likes you, the greater your chances</a:t>
            </a:r>
          </a:p>
          <a:p>
            <a:r>
              <a:rPr lang="en-US" dirty="0"/>
              <a:t> </a:t>
            </a:r>
            <a:r>
              <a:rPr lang="en-US" dirty="0" smtClean="0"/>
              <a:t>   of getting hired.</a:t>
            </a:r>
          </a:p>
        </p:txBody>
      </p:sp>
    </p:spTree>
    <p:extLst>
      <p:ext uri="{BB962C8B-B14F-4D97-AF65-F5344CB8AC3E}">
        <p14:creationId xmlns:p14="http://schemas.microsoft.com/office/powerpoint/2010/main" val="262487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44474" y="360120"/>
            <a:ext cx="889952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u="sng" dirty="0" smtClean="0"/>
              <a:t>Important, but often overlooked, things to remember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3. when going for a job interview, know your project</a:t>
            </a:r>
          </a:p>
          <a:p>
            <a:r>
              <a:rPr lang="en-US" dirty="0"/>
              <a:t> </a:t>
            </a:r>
            <a:r>
              <a:rPr lang="en-US" dirty="0" smtClean="0"/>
              <a:t>   inside and out.</a:t>
            </a:r>
          </a:p>
          <a:p>
            <a:endParaRPr lang="en-US" dirty="0"/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 an absolute pre-requisite for getting hired is the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ability to explain your own work!</a:t>
            </a:r>
          </a:p>
          <a:p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dirty="0" smtClean="0"/>
              <a:t>   - be able to explain it at any level (intuitive/math)</a:t>
            </a:r>
          </a:p>
          <a:p>
            <a:r>
              <a:rPr lang="en-US" dirty="0"/>
              <a:t> </a:t>
            </a:r>
            <a:r>
              <a:rPr lang="en-US" dirty="0" smtClean="0"/>
              <a:t>   - know how it fits into the big picture</a:t>
            </a:r>
          </a:p>
          <a:p>
            <a:r>
              <a:rPr lang="en-US" dirty="0"/>
              <a:t> </a:t>
            </a:r>
            <a:r>
              <a:rPr lang="en-US" dirty="0" smtClean="0"/>
              <a:t>   - know how it will help us figure out how the brain</a:t>
            </a:r>
          </a:p>
          <a:p>
            <a:r>
              <a:rPr lang="en-US" dirty="0"/>
              <a:t> </a:t>
            </a:r>
            <a:r>
              <a:rPr lang="en-US" dirty="0" smtClean="0"/>
              <a:t>     works</a:t>
            </a:r>
          </a:p>
        </p:txBody>
      </p:sp>
    </p:spTree>
    <p:extLst>
      <p:ext uri="{BB962C8B-B14F-4D97-AF65-F5344CB8AC3E}">
        <p14:creationId xmlns:p14="http://schemas.microsoft.com/office/powerpoint/2010/main" val="206341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102959" y="207720"/>
            <a:ext cx="8812440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Note that very little of this has been about actual science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But you do need to do science, and you need to </a:t>
            </a:r>
            <a:r>
              <a:rPr lang="en-US" dirty="0" smtClean="0">
                <a:solidFill>
                  <a:srgbClr val="FF0000"/>
                </a:solidFill>
              </a:rPr>
              <a:t>publish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takes </a:t>
            </a:r>
            <a:r>
              <a:rPr lang="en-US" dirty="0" smtClean="0">
                <a:solidFill>
                  <a:srgbClr val="FF0000"/>
                </a:solidFill>
              </a:rPr>
              <a:t>planning</a:t>
            </a:r>
            <a:r>
              <a:rPr lang="en-US" dirty="0" smtClean="0"/>
              <a:t>!</a:t>
            </a:r>
          </a:p>
          <a:p>
            <a:endParaRPr lang="en-US" dirty="0"/>
          </a:p>
          <a:p>
            <a:r>
              <a:rPr lang="en-US" dirty="0" smtClean="0"/>
              <a:t>When deciding on a research topic, ask yourself:</a:t>
            </a:r>
          </a:p>
          <a:p>
            <a:endParaRPr lang="en-US" dirty="0"/>
          </a:p>
          <a:p>
            <a:r>
              <a:rPr lang="en-US" dirty="0" smtClean="0"/>
              <a:t>   is it publishable?</a:t>
            </a:r>
          </a:p>
          <a:p>
            <a:r>
              <a:rPr lang="en-US" dirty="0" smtClean="0"/>
              <a:t>   tip: write the introduction before you start the project.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when</a:t>
            </a:r>
            <a:r>
              <a:rPr lang="en-US" dirty="0" smtClean="0"/>
              <a:t> will it be published?</a:t>
            </a:r>
          </a:p>
          <a:p>
            <a:endParaRPr lang="en-US" dirty="0"/>
          </a:p>
          <a:p>
            <a:r>
              <a:rPr lang="en-US" dirty="0" smtClean="0"/>
              <a:t>It’s a good idea to have a few projects in the pipeline!</a:t>
            </a:r>
          </a:p>
          <a:p>
            <a:endParaRPr lang="en-US" dirty="0"/>
          </a:p>
          <a:p>
            <a:r>
              <a:rPr lang="en-US" dirty="0" smtClean="0"/>
              <a:t>This takes </a:t>
            </a:r>
            <a:r>
              <a:rPr lang="en-US" dirty="0" smtClean="0">
                <a:solidFill>
                  <a:srgbClr val="FF0000"/>
                </a:solidFill>
              </a:rPr>
              <a:t>planning</a:t>
            </a:r>
            <a:r>
              <a:rPr lang="en-US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7030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44475" y="360120"/>
            <a:ext cx="8548688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 smtClean="0"/>
              <a:t>You don’t have to do everything on this list, although you should do some of it. The main things to remember are:</a:t>
            </a:r>
          </a:p>
          <a:p>
            <a:endParaRPr lang="en-US" dirty="0"/>
          </a:p>
          <a:p>
            <a:r>
              <a:rPr lang="en-US" dirty="0" smtClean="0"/>
              <a:t>If you’re, reasonably smart, hard-working and persistent, 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you will get a faculty job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Just keep in mind that you should:</a:t>
            </a:r>
            <a:endParaRPr lang="en-US" dirty="0"/>
          </a:p>
          <a:p>
            <a:r>
              <a:rPr lang="en-US" dirty="0"/>
              <a:t>	1. be productive.</a:t>
            </a:r>
          </a:p>
          <a:p>
            <a:r>
              <a:rPr lang="en-US" dirty="0"/>
              <a:t>	2. impress somebody with power.</a:t>
            </a:r>
          </a:p>
          <a:p>
            <a:r>
              <a:rPr lang="en-US" dirty="0"/>
              <a:t>	3. be likeable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2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1685213" y="360120"/>
            <a:ext cx="6806317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My career path:</a:t>
            </a:r>
          </a:p>
          <a:p>
            <a:endParaRPr lang="en-US" dirty="0"/>
          </a:p>
          <a:p>
            <a:r>
              <a:rPr lang="en-US" dirty="0" smtClean="0"/>
              <a:t>1972: started undergrad</a:t>
            </a:r>
          </a:p>
          <a:p>
            <a:r>
              <a:rPr lang="en-US" dirty="0" smtClean="0"/>
              <a:t>1976: flunked a class I needed to graduate</a:t>
            </a:r>
          </a:p>
          <a:p>
            <a:r>
              <a:rPr lang="en-US" dirty="0" smtClean="0"/>
              <a:t>1977: graduated</a:t>
            </a:r>
          </a:p>
          <a:p>
            <a:r>
              <a:rPr lang="en-US" dirty="0" smtClean="0"/>
              <a:t>1977: started grad school</a:t>
            </a:r>
          </a:p>
          <a:p>
            <a:r>
              <a:rPr lang="en-US" dirty="0" smtClean="0"/>
              <a:t>1978: flunked my prelims</a:t>
            </a:r>
          </a:p>
          <a:p>
            <a:r>
              <a:rPr lang="en-US" dirty="0" smtClean="0"/>
              <a:t>1985: started postdoc</a:t>
            </a:r>
          </a:p>
          <a:p>
            <a:r>
              <a:rPr lang="en-US" dirty="0" smtClean="0"/>
              <a:t>1986: got my PhD; published one paper</a:t>
            </a:r>
          </a:p>
          <a:p>
            <a:r>
              <a:rPr lang="en-US" dirty="0" smtClean="0"/>
              <a:t>1995: </a:t>
            </a:r>
            <a:r>
              <a:rPr lang="en-US" u="sng" dirty="0" smtClean="0"/>
              <a:t>non-tenure track</a:t>
            </a:r>
            <a:r>
              <a:rPr lang="en-US" dirty="0" smtClean="0"/>
              <a:t> position at NIH</a:t>
            </a:r>
          </a:p>
          <a:p>
            <a:r>
              <a:rPr lang="en-US" dirty="0" smtClean="0"/>
              <a:t>1997: </a:t>
            </a:r>
            <a:r>
              <a:rPr lang="en-US" u="sng" dirty="0" smtClean="0"/>
              <a:t>non-tenure </a:t>
            </a:r>
            <a:r>
              <a:rPr lang="en-US" u="sng" dirty="0"/>
              <a:t>track</a:t>
            </a:r>
            <a:r>
              <a:rPr lang="en-US" dirty="0"/>
              <a:t> position </a:t>
            </a:r>
            <a:r>
              <a:rPr lang="en-US" dirty="0" smtClean="0"/>
              <a:t>at UCLA</a:t>
            </a:r>
          </a:p>
          <a:p>
            <a:r>
              <a:rPr lang="en-US" dirty="0" smtClean="0"/>
              <a:t>2004: tenure track position at Gatsby </a:t>
            </a:r>
            <a:endParaRPr lang="en-US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rot="5400000">
            <a:off x="1031708" y="1980838"/>
            <a:ext cx="1307011" cy="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rot="5400000" flipV="1">
            <a:off x="912155" y="3407035"/>
            <a:ext cx="1545675" cy="295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rot="5400000">
            <a:off x="686394" y="4493135"/>
            <a:ext cx="1997643" cy="2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99761" y="1555743"/>
            <a:ext cx="1269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5 years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9761" y="2991609"/>
            <a:ext cx="1269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9 years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113079"/>
            <a:ext cx="1569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FF"/>
                </a:solidFill>
              </a:rPr>
              <a:t>19 years!</a:t>
            </a:r>
            <a:endParaRPr lang="en-GB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17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44475" y="360120"/>
            <a:ext cx="8548688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 smtClean="0"/>
              <a:t>The good news</a:t>
            </a:r>
          </a:p>
          <a:p>
            <a:endParaRPr lang="en-US" dirty="0"/>
          </a:p>
          <a:p>
            <a:r>
              <a:rPr lang="en-US" dirty="0" smtClean="0"/>
              <a:t>	If you’re:</a:t>
            </a:r>
          </a:p>
          <a:p>
            <a:endParaRPr lang="en-US" dirty="0" smtClean="0"/>
          </a:p>
          <a:p>
            <a:r>
              <a:rPr lang="en-US" dirty="0" smtClean="0"/>
              <a:t>		reasonably smart</a:t>
            </a:r>
          </a:p>
          <a:p>
            <a:r>
              <a:rPr lang="en-US" dirty="0" smtClean="0"/>
              <a:t>		hard-working</a:t>
            </a:r>
          </a:p>
          <a:p>
            <a:r>
              <a:rPr lang="en-US" dirty="0"/>
              <a:t>	</a:t>
            </a:r>
            <a:r>
              <a:rPr lang="en-US" dirty="0" smtClean="0"/>
              <a:t>	and persistent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you will get a faculty job!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Freeform 2"/>
          <p:cNvSpPr/>
          <p:nvPr/>
        </p:nvSpPr>
        <p:spPr bwMode="auto">
          <a:xfrm rot="21161588">
            <a:off x="2682670" y="2904639"/>
            <a:ext cx="1835774" cy="596871"/>
          </a:xfrm>
          <a:custGeom>
            <a:avLst/>
            <a:gdLst>
              <a:gd name="connsiteX0" fmla="*/ 1628503 w 2386148"/>
              <a:gd name="connsiteY0" fmla="*/ 109191 h 596871"/>
              <a:gd name="connsiteX1" fmla="*/ 1428205 w 2386148"/>
              <a:gd name="connsiteY1" fmla="*/ 91773 h 596871"/>
              <a:gd name="connsiteX2" fmla="*/ 1341120 w 2386148"/>
              <a:gd name="connsiteY2" fmla="*/ 83065 h 596871"/>
              <a:gd name="connsiteX3" fmla="*/ 1280160 w 2386148"/>
              <a:gd name="connsiteY3" fmla="*/ 74356 h 596871"/>
              <a:gd name="connsiteX4" fmla="*/ 1123405 w 2386148"/>
              <a:gd name="connsiteY4" fmla="*/ 65648 h 596871"/>
              <a:gd name="connsiteX5" fmla="*/ 1018903 w 2386148"/>
              <a:gd name="connsiteY5" fmla="*/ 56939 h 596871"/>
              <a:gd name="connsiteX6" fmla="*/ 975360 w 2386148"/>
              <a:gd name="connsiteY6" fmla="*/ 48231 h 596871"/>
              <a:gd name="connsiteX7" fmla="*/ 949234 w 2386148"/>
              <a:gd name="connsiteY7" fmla="*/ 30813 h 596871"/>
              <a:gd name="connsiteX8" fmla="*/ 896983 w 2386148"/>
              <a:gd name="connsiteY8" fmla="*/ 22105 h 596871"/>
              <a:gd name="connsiteX9" fmla="*/ 557348 w 2386148"/>
              <a:gd name="connsiteY9" fmla="*/ 22105 h 596871"/>
              <a:gd name="connsiteX10" fmla="*/ 513805 w 2386148"/>
              <a:gd name="connsiteY10" fmla="*/ 30813 h 596871"/>
              <a:gd name="connsiteX11" fmla="*/ 252548 w 2386148"/>
              <a:gd name="connsiteY11" fmla="*/ 48231 h 596871"/>
              <a:gd name="connsiteX12" fmla="*/ 217714 w 2386148"/>
              <a:gd name="connsiteY12" fmla="*/ 65648 h 596871"/>
              <a:gd name="connsiteX13" fmla="*/ 139337 w 2386148"/>
              <a:gd name="connsiteY13" fmla="*/ 74356 h 596871"/>
              <a:gd name="connsiteX14" fmla="*/ 104503 w 2386148"/>
              <a:gd name="connsiteY14" fmla="*/ 83065 h 596871"/>
              <a:gd name="connsiteX15" fmla="*/ 87085 w 2386148"/>
              <a:gd name="connsiteY15" fmla="*/ 100482 h 596871"/>
              <a:gd name="connsiteX16" fmla="*/ 43543 w 2386148"/>
              <a:gd name="connsiteY16" fmla="*/ 109191 h 596871"/>
              <a:gd name="connsiteX17" fmla="*/ 34834 w 2386148"/>
              <a:gd name="connsiteY17" fmla="*/ 135316 h 596871"/>
              <a:gd name="connsiteX18" fmla="*/ 8708 w 2386148"/>
              <a:gd name="connsiteY18" fmla="*/ 161442 h 596871"/>
              <a:gd name="connsiteX19" fmla="*/ 0 w 2386148"/>
              <a:gd name="connsiteY19" fmla="*/ 187568 h 596871"/>
              <a:gd name="connsiteX20" fmla="*/ 8708 w 2386148"/>
              <a:gd name="connsiteY20" fmla="*/ 283362 h 596871"/>
              <a:gd name="connsiteX21" fmla="*/ 34834 w 2386148"/>
              <a:gd name="connsiteY21" fmla="*/ 335613 h 596871"/>
              <a:gd name="connsiteX22" fmla="*/ 52251 w 2386148"/>
              <a:gd name="connsiteY22" fmla="*/ 353031 h 596871"/>
              <a:gd name="connsiteX23" fmla="*/ 69668 w 2386148"/>
              <a:gd name="connsiteY23" fmla="*/ 379156 h 596871"/>
              <a:gd name="connsiteX24" fmla="*/ 95794 w 2386148"/>
              <a:gd name="connsiteY24" fmla="*/ 396573 h 596871"/>
              <a:gd name="connsiteX25" fmla="*/ 139337 w 2386148"/>
              <a:gd name="connsiteY25" fmla="*/ 440116 h 596871"/>
              <a:gd name="connsiteX26" fmla="*/ 226423 w 2386148"/>
              <a:gd name="connsiteY26" fmla="*/ 474951 h 596871"/>
              <a:gd name="connsiteX27" fmla="*/ 287383 w 2386148"/>
              <a:gd name="connsiteY27" fmla="*/ 501076 h 596871"/>
              <a:gd name="connsiteX28" fmla="*/ 435428 w 2386148"/>
              <a:gd name="connsiteY28" fmla="*/ 518493 h 596871"/>
              <a:gd name="connsiteX29" fmla="*/ 539931 w 2386148"/>
              <a:gd name="connsiteY29" fmla="*/ 535911 h 596871"/>
              <a:gd name="connsiteX30" fmla="*/ 687977 w 2386148"/>
              <a:gd name="connsiteY30" fmla="*/ 544619 h 596871"/>
              <a:gd name="connsiteX31" fmla="*/ 862148 w 2386148"/>
              <a:gd name="connsiteY31" fmla="*/ 553328 h 596871"/>
              <a:gd name="connsiteX32" fmla="*/ 1045028 w 2386148"/>
              <a:gd name="connsiteY32" fmla="*/ 579453 h 596871"/>
              <a:gd name="connsiteX33" fmla="*/ 1332411 w 2386148"/>
              <a:gd name="connsiteY33" fmla="*/ 596871 h 596871"/>
              <a:gd name="connsiteX34" fmla="*/ 2046514 w 2386148"/>
              <a:gd name="connsiteY34" fmla="*/ 588162 h 596871"/>
              <a:gd name="connsiteX35" fmla="*/ 2124891 w 2386148"/>
              <a:gd name="connsiteY35" fmla="*/ 570745 h 596871"/>
              <a:gd name="connsiteX36" fmla="*/ 2211977 w 2386148"/>
              <a:gd name="connsiteY36" fmla="*/ 553328 h 596871"/>
              <a:gd name="connsiteX37" fmla="*/ 2272937 w 2386148"/>
              <a:gd name="connsiteY37" fmla="*/ 544619 h 596871"/>
              <a:gd name="connsiteX38" fmla="*/ 2325188 w 2386148"/>
              <a:gd name="connsiteY38" fmla="*/ 535911 h 596871"/>
              <a:gd name="connsiteX39" fmla="*/ 2360023 w 2386148"/>
              <a:gd name="connsiteY39" fmla="*/ 501076 h 596871"/>
              <a:gd name="connsiteX40" fmla="*/ 2386148 w 2386148"/>
              <a:gd name="connsiteY40" fmla="*/ 440116 h 596871"/>
              <a:gd name="connsiteX41" fmla="*/ 2368731 w 2386148"/>
              <a:gd name="connsiteY41" fmla="*/ 344322 h 596871"/>
              <a:gd name="connsiteX42" fmla="*/ 2342605 w 2386148"/>
              <a:gd name="connsiteY42" fmla="*/ 318196 h 596871"/>
              <a:gd name="connsiteX43" fmla="*/ 2316480 w 2386148"/>
              <a:gd name="connsiteY43" fmla="*/ 309488 h 596871"/>
              <a:gd name="connsiteX44" fmla="*/ 2299063 w 2386148"/>
              <a:gd name="connsiteY44" fmla="*/ 283362 h 596871"/>
              <a:gd name="connsiteX45" fmla="*/ 2229394 w 2386148"/>
              <a:gd name="connsiteY45" fmla="*/ 231111 h 596871"/>
              <a:gd name="connsiteX46" fmla="*/ 2194560 w 2386148"/>
              <a:gd name="connsiteY46" fmla="*/ 222402 h 596871"/>
              <a:gd name="connsiteX47" fmla="*/ 2142308 w 2386148"/>
              <a:gd name="connsiteY47" fmla="*/ 204985 h 596871"/>
              <a:gd name="connsiteX48" fmla="*/ 2090057 w 2386148"/>
              <a:gd name="connsiteY48" fmla="*/ 178859 h 596871"/>
              <a:gd name="connsiteX49" fmla="*/ 2063931 w 2386148"/>
              <a:gd name="connsiteY49" fmla="*/ 161442 h 596871"/>
              <a:gd name="connsiteX50" fmla="*/ 2011680 w 2386148"/>
              <a:gd name="connsiteY50" fmla="*/ 144025 h 596871"/>
              <a:gd name="connsiteX51" fmla="*/ 1924594 w 2386148"/>
              <a:gd name="connsiteY51" fmla="*/ 117899 h 596871"/>
              <a:gd name="connsiteX52" fmla="*/ 1811383 w 2386148"/>
              <a:gd name="connsiteY52" fmla="*/ 100482 h 596871"/>
              <a:gd name="connsiteX53" fmla="*/ 1637211 w 2386148"/>
              <a:gd name="connsiteY53" fmla="*/ 100482 h 596871"/>
              <a:gd name="connsiteX54" fmla="*/ 1628503 w 2386148"/>
              <a:gd name="connsiteY54" fmla="*/ 109191 h 596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386148" h="596871">
                <a:moveTo>
                  <a:pt x="1628503" y="109191"/>
                </a:moveTo>
                <a:cubicBezTo>
                  <a:pt x="1593669" y="107740"/>
                  <a:pt x="1621158" y="106066"/>
                  <a:pt x="1428205" y="91773"/>
                </a:cubicBezTo>
                <a:cubicBezTo>
                  <a:pt x="1399112" y="89618"/>
                  <a:pt x="1370093" y="86474"/>
                  <a:pt x="1341120" y="83065"/>
                </a:cubicBezTo>
                <a:cubicBezTo>
                  <a:pt x="1320734" y="80667"/>
                  <a:pt x="1300621" y="75993"/>
                  <a:pt x="1280160" y="74356"/>
                </a:cubicBezTo>
                <a:cubicBezTo>
                  <a:pt x="1227994" y="70183"/>
                  <a:pt x="1175621" y="69129"/>
                  <a:pt x="1123405" y="65648"/>
                </a:cubicBezTo>
                <a:cubicBezTo>
                  <a:pt x="1088528" y="63323"/>
                  <a:pt x="1053737" y="59842"/>
                  <a:pt x="1018903" y="56939"/>
                </a:cubicBezTo>
                <a:cubicBezTo>
                  <a:pt x="1004389" y="54036"/>
                  <a:pt x="989219" y="53428"/>
                  <a:pt x="975360" y="48231"/>
                </a:cubicBezTo>
                <a:cubicBezTo>
                  <a:pt x="965560" y="44556"/>
                  <a:pt x="959164" y="34123"/>
                  <a:pt x="949234" y="30813"/>
                </a:cubicBezTo>
                <a:cubicBezTo>
                  <a:pt x="932483" y="25229"/>
                  <a:pt x="914400" y="25008"/>
                  <a:pt x="896983" y="22105"/>
                </a:cubicBezTo>
                <a:cubicBezTo>
                  <a:pt x="773236" y="-19146"/>
                  <a:pt x="862299" y="7229"/>
                  <a:pt x="557348" y="22105"/>
                </a:cubicBezTo>
                <a:cubicBezTo>
                  <a:pt x="542564" y="22826"/>
                  <a:pt x="528505" y="29084"/>
                  <a:pt x="513805" y="30813"/>
                </a:cubicBezTo>
                <a:cubicBezTo>
                  <a:pt x="443714" y="39059"/>
                  <a:pt x="314607" y="44783"/>
                  <a:pt x="252548" y="48231"/>
                </a:cubicBezTo>
                <a:cubicBezTo>
                  <a:pt x="240937" y="54037"/>
                  <a:pt x="230363" y="62729"/>
                  <a:pt x="217714" y="65648"/>
                </a:cubicBezTo>
                <a:cubicBezTo>
                  <a:pt x="192101" y="71559"/>
                  <a:pt x="165318" y="70359"/>
                  <a:pt x="139337" y="74356"/>
                </a:cubicBezTo>
                <a:cubicBezTo>
                  <a:pt x="127507" y="76176"/>
                  <a:pt x="116114" y="80162"/>
                  <a:pt x="104503" y="83065"/>
                </a:cubicBezTo>
                <a:cubicBezTo>
                  <a:pt x="98697" y="88871"/>
                  <a:pt x="94632" y="97248"/>
                  <a:pt x="87085" y="100482"/>
                </a:cubicBezTo>
                <a:cubicBezTo>
                  <a:pt x="73480" y="106313"/>
                  <a:pt x="55859" y="100981"/>
                  <a:pt x="43543" y="109191"/>
                </a:cubicBezTo>
                <a:cubicBezTo>
                  <a:pt x="35905" y="114283"/>
                  <a:pt x="39926" y="127678"/>
                  <a:pt x="34834" y="135316"/>
                </a:cubicBezTo>
                <a:cubicBezTo>
                  <a:pt x="28002" y="145563"/>
                  <a:pt x="17417" y="152733"/>
                  <a:pt x="8708" y="161442"/>
                </a:cubicBezTo>
                <a:cubicBezTo>
                  <a:pt x="5805" y="170151"/>
                  <a:pt x="0" y="178388"/>
                  <a:pt x="0" y="187568"/>
                </a:cubicBezTo>
                <a:cubicBezTo>
                  <a:pt x="0" y="219631"/>
                  <a:pt x="4174" y="251621"/>
                  <a:pt x="8708" y="283362"/>
                </a:cubicBezTo>
                <a:cubicBezTo>
                  <a:pt x="11507" y="302958"/>
                  <a:pt x="22836" y="320616"/>
                  <a:pt x="34834" y="335613"/>
                </a:cubicBezTo>
                <a:cubicBezTo>
                  <a:pt x="39963" y="342024"/>
                  <a:pt x="47122" y="346620"/>
                  <a:pt x="52251" y="353031"/>
                </a:cubicBezTo>
                <a:cubicBezTo>
                  <a:pt x="58789" y="361204"/>
                  <a:pt x="62267" y="371755"/>
                  <a:pt x="69668" y="379156"/>
                </a:cubicBezTo>
                <a:cubicBezTo>
                  <a:pt x="77069" y="386557"/>
                  <a:pt x="87917" y="389681"/>
                  <a:pt x="95794" y="396573"/>
                </a:cubicBezTo>
                <a:cubicBezTo>
                  <a:pt x="111242" y="410090"/>
                  <a:pt x="124823" y="425602"/>
                  <a:pt x="139337" y="440116"/>
                </a:cubicBezTo>
                <a:cubicBezTo>
                  <a:pt x="154554" y="455333"/>
                  <a:pt x="212822" y="468151"/>
                  <a:pt x="226423" y="474951"/>
                </a:cubicBezTo>
                <a:cubicBezTo>
                  <a:pt x="247727" y="485603"/>
                  <a:pt x="264315" y="495950"/>
                  <a:pt x="287383" y="501076"/>
                </a:cubicBezTo>
                <a:cubicBezTo>
                  <a:pt x="335782" y="511831"/>
                  <a:pt x="386473" y="514043"/>
                  <a:pt x="435428" y="518493"/>
                </a:cubicBezTo>
                <a:cubicBezTo>
                  <a:pt x="471278" y="525663"/>
                  <a:pt x="502898" y="532825"/>
                  <a:pt x="539931" y="535911"/>
                </a:cubicBezTo>
                <a:cubicBezTo>
                  <a:pt x="589194" y="540016"/>
                  <a:pt x="638615" y="541951"/>
                  <a:pt x="687977" y="544619"/>
                </a:cubicBezTo>
                <a:lnTo>
                  <a:pt x="862148" y="553328"/>
                </a:lnTo>
                <a:cubicBezTo>
                  <a:pt x="975624" y="565936"/>
                  <a:pt x="914596" y="557715"/>
                  <a:pt x="1045028" y="579453"/>
                </a:cubicBezTo>
                <a:cubicBezTo>
                  <a:pt x="1063314" y="582501"/>
                  <a:pt x="1329421" y="596705"/>
                  <a:pt x="1332411" y="596871"/>
                </a:cubicBezTo>
                <a:lnTo>
                  <a:pt x="2046514" y="588162"/>
                </a:lnTo>
                <a:cubicBezTo>
                  <a:pt x="2106054" y="586809"/>
                  <a:pt x="2082932" y="580428"/>
                  <a:pt x="2124891" y="570745"/>
                </a:cubicBezTo>
                <a:cubicBezTo>
                  <a:pt x="2153736" y="564089"/>
                  <a:pt x="2182824" y="558473"/>
                  <a:pt x="2211977" y="553328"/>
                </a:cubicBezTo>
                <a:cubicBezTo>
                  <a:pt x="2232191" y="549761"/>
                  <a:pt x="2252649" y="547740"/>
                  <a:pt x="2272937" y="544619"/>
                </a:cubicBezTo>
                <a:cubicBezTo>
                  <a:pt x="2290389" y="541934"/>
                  <a:pt x="2307771" y="538814"/>
                  <a:pt x="2325188" y="535911"/>
                </a:cubicBezTo>
                <a:cubicBezTo>
                  <a:pt x="2336800" y="524299"/>
                  <a:pt x="2356040" y="517007"/>
                  <a:pt x="2360023" y="501076"/>
                </a:cubicBezTo>
                <a:cubicBezTo>
                  <a:pt x="2371269" y="456088"/>
                  <a:pt x="2362092" y="476201"/>
                  <a:pt x="2386148" y="440116"/>
                </a:cubicBezTo>
                <a:cubicBezTo>
                  <a:pt x="2385806" y="437722"/>
                  <a:pt x="2376554" y="358011"/>
                  <a:pt x="2368731" y="344322"/>
                </a:cubicBezTo>
                <a:cubicBezTo>
                  <a:pt x="2362621" y="333629"/>
                  <a:pt x="2352852" y="325028"/>
                  <a:pt x="2342605" y="318196"/>
                </a:cubicBezTo>
                <a:cubicBezTo>
                  <a:pt x="2334967" y="313104"/>
                  <a:pt x="2325188" y="312391"/>
                  <a:pt x="2316480" y="309488"/>
                </a:cubicBezTo>
                <a:cubicBezTo>
                  <a:pt x="2310674" y="300779"/>
                  <a:pt x="2305601" y="291535"/>
                  <a:pt x="2299063" y="283362"/>
                </a:cubicBezTo>
                <a:cubicBezTo>
                  <a:pt x="2284556" y="265228"/>
                  <a:pt x="2243319" y="234593"/>
                  <a:pt x="2229394" y="231111"/>
                </a:cubicBezTo>
                <a:cubicBezTo>
                  <a:pt x="2217783" y="228208"/>
                  <a:pt x="2206024" y="225841"/>
                  <a:pt x="2194560" y="222402"/>
                </a:cubicBezTo>
                <a:cubicBezTo>
                  <a:pt x="2176975" y="217126"/>
                  <a:pt x="2142308" y="204985"/>
                  <a:pt x="2142308" y="204985"/>
                </a:cubicBezTo>
                <a:cubicBezTo>
                  <a:pt x="2067444" y="155075"/>
                  <a:pt x="2162162" y="214911"/>
                  <a:pt x="2090057" y="178859"/>
                </a:cubicBezTo>
                <a:cubicBezTo>
                  <a:pt x="2080696" y="174178"/>
                  <a:pt x="2073495" y="165693"/>
                  <a:pt x="2063931" y="161442"/>
                </a:cubicBezTo>
                <a:cubicBezTo>
                  <a:pt x="2047154" y="153986"/>
                  <a:pt x="2029097" y="149831"/>
                  <a:pt x="2011680" y="144025"/>
                </a:cubicBezTo>
                <a:cubicBezTo>
                  <a:pt x="1982808" y="134401"/>
                  <a:pt x="1954528" y="123886"/>
                  <a:pt x="1924594" y="117899"/>
                </a:cubicBezTo>
                <a:cubicBezTo>
                  <a:pt x="1894404" y="111861"/>
                  <a:pt x="1840640" y="104662"/>
                  <a:pt x="1811383" y="100482"/>
                </a:cubicBezTo>
                <a:cubicBezTo>
                  <a:pt x="1741134" y="77065"/>
                  <a:pt x="1779482" y="86254"/>
                  <a:pt x="1637211" y="100482"/>
                </a:cubicBezTo>
                <a:cubicBezTo>
                  <a:pt x="1614974" y="102706"/>
                  <a:pt x="1663337" y="110642"/>
                  <a:pt x="1628503" y="109191"/>
                </a:cubicBezTo>
                <a:close/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5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1685213" y="360120"/>
            <a:ext cx="6806317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My career path:</a:t>
            </a:r>
          </a:p>
          <a:p>
            <a:endParaRPr lang="en-US" dirty="0"/>
          </a:p>
          <a:p>
            <a:r>
              <a:rPr lang="en-US" dirty="0" smtClean="0"/>
              <a:t>1972: started undergrad</a:t>
            </a:r>
          </a:p>
          <a:p>
            <a:r>
              <a:rPr lang="en-US" dirty="0" smtClean="0"/>
              <a:t>1976: flunked a class I needed to graduate</a:t>
            </a:r>
          </a:p>
          <a:p>
            <a:r>
              <a:rPr lang="en-US" dirty="0" smtClean="0"/>
              <a:t>1977: graduated</a:t>
            </a:r>
          </a:p>
          <a:p>
            <a:r>
              <a:rPr lang="en-US" dirty="0" smtClean="0"/>
              <a:t>1977: started grad school</a:t>
            </a:r>
          </a:p>
          <a:p>
            <a:r>
              <a:rPr lang="en-US" dirty="0" smtClean="0"/>
              <a:t>1978: flunked my prelims</a:t>
            </a:r>
          </a:p>
          <a:p>
            <a:r>
              <a:rPr lang="en-US" dirty="0" smtClean="0"/>
              <a:t>1985: started postdoc</a:t>
            </a:r>
          </a:p>
          <a:p>
            <a:r>
              <a:rPr lang="en-US" dirty="0" smtClean="0"/>
              <a:t>1986: got my PhD; published one paper</a:t>
            </a:r>
          </a:p>
          <a:p>
            <a:r>
              <a:rPr lang="en-US" dirty="0" smtClean="0"/>
              <a:t>1995: </a:t>
            </a:r>
            <a:r>
              <a:rPr lang="en-US" u="sng" dirty="0" smtClean="0"/>
              <a:t>non-tenure track</a:t>
            </a:r>
            <a:r>
              <a:rPr lang="en-US" dirty="0" smtClean="0"/>
              <a:t> position at NIH</a:t>
            </a:r>
          </a:p>
          <a:p>
            <a:r>
              <a:rPr lang="en-US" dirty="0" smtClean="0"/>
              <a:t>1997: </a:t>
            </a:r>
            <a:r>
              <a:rPr lang="en-US" u="sng" dirty="0" smtClean="0"/>
              <a:t>non-tenure </a:t>
            </a:r>
            <a:r>
              <a:rPr lang="en-US" u="sng" dirty="0"/>
              <a:t>track</a:t>
            </a:r>
            <a:r>
              <a:rPr lang="en-US" dirty="0"/>
              <a:t> position </a:t>
            </a:r>
            <a:r>
              <a:rPr lang="en-US" dirty="0" smtClean="0"/>
              <a:t>at UCLA</a:t>
            </a:r>
          </a:p>
          <a:p>
            <a:r>
              <a:rPr lang="en-US" dirty="0" smtClean="0"/>
              <a:t>2004: tenure track position at Gatsby </a:t>
            </a:r>
            <a:endParaRPr lang="en-US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rot="5400000">
            <a:off x="1031708" y="1980838"/>
            <a:ext cx="1307011" cy="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rot="5400000" flipV="1">
            <a:off x="912155" y="3407035"/>
            <a:ext cx="1545675" cy="295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rot="5400000">
            <a:off x="686394" y="4493135"/>
            <a:ext cx="1997643" cy="2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99761" y="1555743"/>
            <a:ext cx="1269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5 years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9761" y="2991609"/>
            <a:ext cx="1269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9 years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113079"/>
            <a:ext cx="1569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FF"/>
                </a:solidFill>
              </a:rPr>
              <a:t>19 years!</a:t>
            </a:r>
            <a:endParaRPr lang="en-GB" dirty="0">
              <a:solidFill>
                <a:srgbClr val="FF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88769" y="5932723"/>
            <a:ext cx="4030270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do not try this at home!!!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17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2" grpId="0"/>
      <p:bldP spid="8" grpId="0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44475" y="360120"/>
            <a:ext cx="8548688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 smtClean="0"/>
              <a:t>So this talk is about efficiency! </a:t>
            </a:r>
          </a:p>
          <a:p>
            <a:endParaRPr lang="en-US" dirty="0"/>
          </a:p>
          <a:p>
            <a:r>
              <a:rPr lang="en-US" dirty="0" smtClean="0"/>
              <a:t>There are exactly three things you need to make it in</a:t>
            </a:r>
          </a:p>
          <a:p>
            <a:r>
              <a:rPr lang="en-US" dirty="0" smtClean="0"/>
              <a:t>science:</a:t>
            </a:r>
          </a:p>
          <a:p>
            <a:endParaRPr lang="en-US" dirty="0"/>
          </a:p>
          <a:p>
            <a:r>
              <a:rPr lang="en-US" dirty="0" smtClean="0"/>
              <a:t>	1. be productive.</a:t>
            </a:r>
          </a:p>
          <a:p>
            <a:r>
              <a:rPr lang="en-US" dirty="0"/>
              <a:t>	</a:t>
            </a:r>
            <a:r>
              <a:rPr lang="en-US" dirty="0" smtClean="0"/>
              <a:t>2. impress somebody with power.</a:t>
            </a:r>
          </a:p>
          <a:p>
            <a:r>
              <a:rPr lang="en-US" dirty="0"/>
              <a:t>	</a:t>
            </a:r>
            <a:r>
              <a:rPr lang="en-US" dirty="0" smtClean="0"/>
              <a:t>    typically your adviser.</a:t>
            </a:r>
          </a:p>
          <a:p>
            <a:r>
              <a:rPr lang="en-US" dirty="0"/>
              <a:t>	</a:t>
            </a:r>
            <a:r>
              <a:rPr lang="en-US" dirty="0" smtClean="0"/>
              <a:t>3. be likeable.</a:t>
            </a:r>
          </a:p>
          <a:p>
            <a:r>
              <a:rPr lang="en-US" dirty="0"/>
              <a:t>	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don’t ever forget that science, like just about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    everything else in life, is a popularity contest!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23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44475" y="360120"/>
            <a:ext cx="854868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 smtClean="0"/>
              <a:t>Two main stages:</a:t>
            </a:r>
          </a:p>
          <a:p>
            <a:endParaRPr lang="en-US" dirty="0"/>
          </a:p>
          <a:p>
            <a:r>
              <a:rPr lang="en-US" dirty="0" smtClean="0"/>
              <a:t>	- grad school</a:t>
            </a:r>
          </a:p>
          <a:p>
            <a:r>
              <a:rPr lang="en-US" dirty="0"/>
              <a:t>	</a:t>
            </a:r>
            <a:r>
              <a:rPr lang="en-US" dirty="0" smtClean="0"/>
              <a:t>- postdoc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7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44475" y="360120"/>
            <a:ext cx="8548688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u="sng" dirty="0" smtClean="0"/>
              <a:t>grad school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1. get good training.</a:t>
            </a:r>
          </a:p>
          <a:p>
            <a:r>
              <a:rPr lang="en-US" dirty="0" smtClean="0"/>
              <a:t>    - learn how to do science.</a:t>
            </a:r>
          </a:p>
          <a:p>
            <a:r>
              <a:rPr lang="en-US" dirty="0"/>
              <a:t> </a:t>
            </a:r>
            <a:r>
              <a:rPr lang="en-US" dirty="0" smtClean="0"/>
              <a:t>         what questions should you be asking?</a:t>
            </a:r>
          </a:p>
          <a:p>
            <a:r>
              <a:rPr lang="en-US" dirty="0"/>
              <a:t> </a:t>
            </a:r>
            <a:r>
              <a:rPr lang="en-US" dirty="0" smtClean="0"/>
              <a:t>         how should you answer them?</a:t>
            </a:r>
          </a:p>
          <a:p>
            <a:r>
              <a:rPr lang="en-US" dirty="0"/>
              <a:t> </a:t>
            </a:r>
            <a:r>
              <a:rPr lang="en-US" dirty="0" smtClean="0"/>
              <a:t>   - learn how to communicate!</a:t>
            </a:r>
          </a:p>
          <a:p>
            <a:r>
              <a:rPr lang="en-US" dirty="0"/>
              <a:t> </a:t>
            </a:r>
            <a:r>
              <a:rPr lang="en-US" dirty="0" smtClean="0"/>
              <a:t>         talks</a:t>
            </a:r>
          </a:p>
          <a:p>
            <a:r>
              <a:rPr lang="en-US" dirty="0"/>
              <a:t> </a:t>
            </a:r>
            <a:r>
              <a:rPr lang="en-US" dirty="0" smtClean="0"/>
              <a:t>         posters</a:t>
            </a:r>
          </a:p>
          <a:p>
            <a:r>
              <a:rPr lang="en-US" dirty="0"/>
              <a:t> </a:t>
            </a:r>
            <a:r>
              <a:rPr lang="en-US" dirty="0" smtClean="0"/>
              <a:t>         one-on-one interactions</a:t>
            </a:r>
          </a:p>
          <a:p>
            <a:r>
              <a:rPr lang="en-US" dirty="0" smtClean="0"/>
              <a:t>   </a:t>
            </a:r>
            <a:r>
              <a:rPr lang="en-US" dirty="0"/>
              <a:t>- math </a:t>
            </a:r>
            <a:r>
              <a:rPr lang="en-US" dirty="0" err="1"/>
              <a:t>math</a:t>
            </a:r>
            <a:r>
              <a:rPr lang="en-US" dirty="0"/>
              <a:t> </a:t>
            </a:r>
            <a:r>
              <a:rPr lang="en-US" dirty="0" err="1"/>
              <a:t>math</a:t>
            </a:r>
            <a:r>
              <a:rPr lang="en-US" dirty="0"/>
              <a:t>!</a:t>
            </a:r>
          </a:p>
          <a:p>
            <a:r>
              <a:rPr lang="en-US" dirty="0"/>
              <a:t>          </a:t>
            </a:r>
            <a:r>
              <a:rPr lang="en-US" u="sng" dirty="0"/>
              <a:t>you can never be too rich, too thin, or know too</a:t>
            </a:r>
          </a:p>
          <a:p>
            <a:r>
              <a:rPr lang="en-US" dirty="0"/>
              <a:t>          </a:t>
            </a:r>
            <a:r>
              <a:rPr lang="en-US" u="sng" dirty="0"/>
              <a:t>much math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503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44475" y="360120"/>
            <a:ext cx="8548688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u="sng" dirty="0" smtClean="0"/>
              <a:t>grad school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2. impress your adviser.</a:t>
            </a:r>
          </a:p>
          <a:p>
            <a:r>
              <a:rPr lang="en-US" dirty="0"/>
              <a:t> </a:t>
            </a:r>
            <a:r>
              <a:rPr lang="en-US" dirty="0" smtClean="0"/>
              <a:t>   - work hard.</a:t>
            </a:r>
          </a:p>
          <a:p>
            <a:r>
              <a:rPr lang="en-US" dirty="0"/>
              <a:t> </a:t>
            </a:r>
            <a:r>
              <a:rPr lang="en-US" dirty="0" smtClean="0"/>
              <a:t>   - be responsible.</a:t>
            </a:r>
          </a:p>
          <a:p>
            <a:r>
              <a:rPr lang="en-US" dirty="0" smtClean="0"/>
              <a:t>    - go beyond what your adviser is telling you</a:t>
            </a:r>
          </a:p>
          <a:p>
            <a:r>
              <a:rPr lang="en-US" dirty="0"/>
              <a:t> </a:t>
            </a:r>
            <a:r>
              <a:rPr lang="en-US" dirty="0" smtClean="0"/>
              <a:t>         read papers he/she hasn’t told you about</a:t>
            </a:r>
          </a:p>
          <a:p>
            <a:r>
              <a:rPr lang="en-US" dirty="0"/>
              <a:t> </a:t>
            </a:r>
            <a:r>
              <a:rPr lang="en-US" dirty="0" smtClean="0"/>
              <a:t>         make contacts independent of your adviser</a:t>
            </a:r>
          </a:p>
          <a:p>
            <a:r>
              <a:rPr lang="en-US" dirty="0"/>
              <a:t> </a:t>
            </a:r>
            <a:r>
              <a:rPr lang="en-US" dirty="0" smtClean="0"/>
              <a:t>         have your own ideas, even if they’re wrong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67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44475" y="360120"/>
            <a:ext cx="854868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u="sng" dirty="0" smtClean="0"/>
              <a:t>grad school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3. be productive.</a:t>
            </a:r>
          </a:p>
          <a:p>
            <a:r>
              <a:rPr lang="en-US" dirty="0" smtClean="0"/>
              <a:t>    - publish!</a:t>
            </a:r>
          </a:p>
        </p:txBody>
      </p:sp>
    </p:spTree>
    <p:extLst>
      <p:ext uri="{BB962C8B-B14F-4D97-AF65-F5344CB8AC3E}">
        <p14:creationId xmlns:p14="http://schemas.microsoft.com/office/powerpoint/2010/main" val="281108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244475" y="360120"/>
            <a:ext cx="8548688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u="sng" dirty="0" smtClean="0"/>
              <a:t>grad school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4. be visible.</a:t>
            </a:r>
          </a:p>
          <a:p>
            <a:r>
              <a:rPr lang="en-US" dirty="0" smtClean="0"/>
              <a:t>    - attend meetings, give talks.</a:t>
            </a:r>
          </a:p>
          <a:p>
            <a:r>
              <a:rPr lang="en-US" dirty="0" smtClean="0"/>
              <a:t>    - </a:t>
            </a:r>
            <a:r>
              <a:rPr lang="en-US" u="sng" dirty="0" smtClean="0"/>
              <a:t>attend summer schools, even if you don’t need to.</a:t>
            </a:r>
          </a:p>
          <a:p>
            <a:r>
              <a:rPr lang="en-US" dirty="0" smtClean="0"/>
              <a:t>    - ask good questions at meetings/seminars.</a:t>
            </a:r>
          </a:p>
          <a:p>
            <a:r>
              <a:rPr lang="en-US" dirty="0"/>
              <a:t> </a:t>
            </a:r>
            <a:r>
              <a:rPr lang="en-US" dirty="0" smtClean="0"/>
              <a:t>   - develop outside collaborations.</a:t>
            </a:r>
          </a:p>
          <a:p>
            <a:r>
              <a:rPr lang="en-US" dirty="0"/>
              <a:t> </a:t>
            </a:r>
            <a:r>
              <a:rPr lang="en-US" dirty="0" smtClean="0"/>
              <a:t>   - you might even think about doing experiments.</a:t>
            </a:r>
          </a:p>
          <a:p>
            <a:r>
              <a:rPr lang="en-US" dirty="0"/>
              <a:t> </a:t>
            </a:r>
            <a:r>
              <a:rPr lang="en-US" dirty="0" smtClean="0"/>
              <a:t>     even if you do them badly, that will give you street</a:t>
            </a:r>
          </a:p>
          <a:p>
            <a:r>
              <a:rPr lang="en-US" dirty="0"/>
              <a:t> </a:t>
            </a:r>
            <a:r>
              <a:rPr lang="en-US" dirty="0" smtClean="0"/>
              <a:t>     cred among experimentalists.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45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40531</TotalTime>
  <Words>475</Words>
  <Application>Microsoft Office PowerPoint</Application>
  <PresentationFormat>On-screen Show (4:3)</PresentationFormat>
  <Paragraphs>200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pel</dc:creator>
  <cp:lastModifiedBy>Peter Latham</cp:lastModifiedBy>
  <cp:revision>1728</cp:revision>
  <dcterms:created xsi:type="dcterms:W3CDTF">2003-09-23T02:40:02Z</dcterms:created>
  <dcterms:modified xsi:type="dcterms:W3CDTF">2013-10-29T13:37:48Z</dcterms:modified>
</cp:coreProperties>
</file>