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9" r:id="rId2"/>
    <p:sldId id="662" r:id="rId3"/>
    <p:sldId id="709" r:id="rId4"/>
    <p:sldId id="710" r:id="rId5"/>
    <p:sldId id="711" r:id="rId6"/>
    <p:sldId id="712" r:id="rId7"/>
    <p:sldId id="714" r:id="rId8"/>
    <p:sldId id="713" r:id="rId9"/>
    <p:sldId id="715" r:id="rId10"/>
    <p:sldId id="717" r:id="rId11"/>
    <p:sldId id="716" r:id="rId12"/>
    <p:sldId id="718" r:id="rId13"/>
    <p:sldId id="719" r:id="rId14"/>
    <p:sldId id="721" r:id="rId15"/>
    <p:sldId id="720" r:id="rId16"/>
    <p:sldId id="722" r:id="rId17"/>
    <p:sldId id="723" r:id="rId18"/>
    <p:sldId id="732" r:id="rId19"/>
    <p:sldId id="724" r:id="rId20"/>
    <p:sldId id="725" r:id="rId21"/>
    <p:sldId id="726" r:id="rId22"/>
    <p:sldId id="727" r:id="rId23"/>
    <p:sldId id="728" r:id="rId24"/>
    <p:sldId id="730" r:id="rId25"/>
    <p:sldId id="729" r:id="rId26"/>
    <p:sldId id="731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 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8000"/>
    <a:srgbClr val="FFCCFF"/>
    <a:srgbClr val="00FFFF"/>
    <a:srgbClr val="FFFF00"/>
    <a:srgbClr val="CC0099"/>
    <a:srgbClr val="66FF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7171" autoAdjust="0"/>
    <p:restoredTop sz="94326" autoAdjust="0"/>
  </p:normalViewPr>
  <p:slideViewPr>
    <p:cSldViewPr snapToGrid="0">
      <p:cViewPr varScale="1">
        <p:scale>
          <a:sx n="89" d="100"/>
          <a:sy n="89" d="100"/>
        </p:scale>
        <p:origin x="1290" y="78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160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0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60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160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6BF63257-23BD-4EF0-AB30-C3CC4E105D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2890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51069A-93CB-4DE9-A627-A22CF5023B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4827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CE24D7-A4EB-49EE-B9F8-0599153252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0783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1730A5-4BFE-4BAF-BA70-4133FEE825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7584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81518F-8BE7-413A-8E21-6D0A1CBE72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2915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61F9D4-C7B0-4C20-95A4-13BDE0FFE3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7156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64A72B-CC89-45E1-A268-B46911000E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745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763DB9-04BD-478C-B3C9-DC259481AA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4298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534041-091D-46FF-866A-22124744D6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4192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5680DC-EC1E-43E9-99FA-2FD9DB3BF5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2757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EEAF08-002C-4026-84E1-D75385F7EA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9605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D3134D-2C4C-4698-B2C7-AE0A27CCAC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1357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i="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i="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>
                <a:latin typeface="+mn-lt"/>
              </a:defRPr>
            </a:lvl1pPr>
          </a:lstStyle>
          <a:p>
            <a:fld id="{E5D45FE1-1465-4F4C-8568-065FADF4EB9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Text Box 2"/>
          <p:cNvSpPr txBox="1">
            <a:spLocks noChangeArrowheads="1"/>
          </p:cNvSpPr>
          <p:nvPr/>
        </p:nvSpPr>
        <p:spPr bwMode="auto">
          <a:xfrm>
            <a:off x="297927" y="320451"/>
            <a:ext cx="8548688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3600" i="0" dirty="0"/>
              <a:t>Cracking the neural code for sensory perception by combining statistics, intervention, and </a:t>
            </a:r>
            <a:r>
              <a:rPr lang="en-GB" sz="3600" i="0" dirty="0" err="1" smtClean="0"/>
              <a:t>behavior</a:t>
            </a:r>
            <a:endParaRPr lang="en-GB" sz="3600" i="0" dirty="0" smtClean="0"/>
          </a:p>
          <a:p>
            <a:pPr algn="ctr"/>
            <a:r>
              <a:rPr lang="en-GB" sz="3600" i="0" dirty="0"/>
              <a:t> 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en-GB" sz="3600" i="0" dirty="0"/>
              <a:t>Stefano </a:t>
            </a:r>
            <a:r>
              <a:rPr lang="en-GB" sz="3600" i="0" dirty="0" err="1"/>
              <a:t>Panzeri</a:t>
            </a:r>
            <a:r>
              <a:rPr lang="en-GB" sz="3600" i="0" dirty="0"/>
              <a:t>, </a:t>
            </a:r>
            <a:r>
              <a:rPr lang="en-GB" sz="3600" i="0" dirty="0" smtClean="0"/>
              <a:t>Chris Harvey</a:t>
            </a:r>
            <a:r>
              <a:rPr lang="en-GB" sz="3600" i="0" dirty="0"/>
              <a:t>, Eugenio </a:t>
            </a:r>
            <a:r>
              <a:rPr lang="en-GB" sz="3600" i="0" dirty="0" err="1"/>
              <a:t>Piasini</a:t>
            </a:r>
            <a:r>
              <a:rPr lang="en-GB" sz="3600" i="0" dirty="0"/>
              <a:t>, Peter </a:t>
            </a:r>
            <a:r>
              <a:rPr lang="en-GB" sz="3600" i="0" dirty="0" smtClean="0"/>
              <a:t>Latham, </a:t>
            </a:r>
            <a:r>
              <a:rPr lang="en-GB" sz="3600" i="0" dirty="0" err="1"/>
              <a:t>Tommaso</a:t>
            </a:r>
            <a:r>
              <a:rPr lang="en-GB" sz="3600" i="0" dirty="0"/>
              <a:t> </a:t>
            </a:r>
            <a:r>
              <a:rPr lang="en-GB" sz="3600" i="0" dirty="0" err="1"/>
              <a:t>Fellin</a:t>
            </a:r>
            <a:r>
              <a:rPr lang="en-GB" sz="3600" i="0" dirty="0"/>
              <a:t> 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en-GB" sz="3600" dirty="0" smtClean="0"/>
              <a:t>Neuron</a:t>
            </a:r>
            <a:r>
              <a:rPr lang="en-GB" sz="3600" i="0" dirty="0"/>
              <a:t> 93:491-507 (2017</a:t>
            </a:r>
            <a:r>
              <a:rPr lang="en-GB" sz="3600" i="0" dirty="0" smtClean="0"/>
              <a:t>)</a:t>
            </a:r>
          </a:p>
          <a:p>
            <a:pPr algn="ctr"/>
            <a:endParaRPr lang="en-GB" altLang="en-US" sz="3600" i="0" dirty="0"/>
          </a:p>
          <a:p>
            <a:pPr algn="ctr"/>
            <a:r>
              <a:rPr lang="en-GB" altLang="en-US" sz="3600" i="0" dirty="0" smtClean="0"/>
              <a:t>Tea talk</a:t>
            </a:r>
          </a:p>
          <a:p>
            <a:pPr algn="ctr"/>
            <a:r>
              <a:rPr lang="en-GB" altLang="en-US" sz="3600" i="0" dirty="0" smtClean="0"/>
              <a:t>April 27, 2017</a:t>
            </a:r>
            <a:endParaRPr lang="en-US" altLang="en-US" sz="3600" i="0" dirty="0"/>
          </a:p>
        </p:txBody>
      </p:sp>
      <p:sp>
        <p:nvSpPr>
          <p:cNvPr id="2" name="Freeform 1"/>
          <p:cNvSpPr/>
          <p:nvPr/>
        </p:nvSpPr>
        <p:spPr bwMode="auto">
          <a:xfrm>
            <a:off x="2039444" y="3033657"/>
            <a:ext cx="3285591" cy="796066"/>
          </a:xfrm>
          <a:custGeom>
            <a:avLst/>
            <a:gdLst>
              <a:gd name="connsiteX0" fmla="*/ 1134062 w 3285591"/>
              <a:gd name="connsiteY0" fmla="*/ 96819 h 742277"/>
              <a:gd name="connsiteX1" fmla="*/ 865121 w 3285591"/>
              <a:gd name="connsiteY1" fmla="*/ 86061 h 742277"/>
              <a:gd name="connsiteX2" fmla="*/ 832848 w 3285591"/>
              <a:gd name="connsiteY2" fmla="*/ 75303 h 742277"/>
              <a:gd name="connsiteX3" fmla="*/ 714514 w 3285591"/>
              <a:gd name="connsiteY3" fmla="*/ 53788 h 742277"/>
              <a:gd name="connsiteX4" fmla="*/ 682241 w 3285591"/>
              <a:gd name="connsiteY4" fmla="*/ 43030 h 742277"/>
              <a:gd name="connsiteX5" fmla="*/ 230420 w 3285591"/>
              <a:gd name="connsiteY5" fmla="*/ 64546 h 742277"/>
              <a:gd name="connsiteX6" fmla="*/ 198147 w 3285591"/>
              <a:gd name="connsiteY6" fmla="*/ 75303 h 742277"/>
              <a:gd name="connsiteX7" fmla="*/ 144358 w 3285591"/>
              <a:gd name="connsiteY7" fmla="*/ 129091 h 742277"/>
              <a:gd name="connsiteX8" fmla="*/ 112085 w 3285591"/>
              <a:gd name="connsiteY8" fmla="*/ 161364 h 742277"/>
              <a:gd name="connsiteX9" fmla="*/ 79812 w 3285591"/>
              <a:gd name="connsiteY9" fmla="*/ 204395 h 742277"/>
              <a:gd name="connsiteX10" fmla="*/ 15267 w 3285591"/>
              <a:gd name="connsiteY10" fmla="*/ 279699 h 742277"/>
              <a:gd name="connsiteX11" fmla="*/ 15267 w 3285591"/>
              <a:gd name="connsiteY11" fmla="*/ 462579 h 742277"/>
              <a:gd name="connsiteX12" fmla="*/ 36782 w 3285591"/>
              <a:gd name="connsiteY12" fmla="*/ 494851 h 742277"/>
              <a:gd name="connsiteX13" fmla="*/ 133601 w 3285591"/>
              <a:gd name="connsiteY13" fmla="*/ 570155 h 742277"/>
              <a:gd name="connsiteX14" fmla="*/ 187389 w 3285591"/>
              <a:gd name="connsiteY14" fmla="*/ 591670 h 742277"/>
              <a:gd name="connsiteX15" fmla="*/ 230420 w 3285591"/>
              <a:gd name="connsiteY15" fmla="*/ 613186 h 742277"/>
              <a:gd name="connsiteX16" fmla="*/ 294965 w 3285591"/>
              <a:gd name="connsiteY16" fmla="*/ 634701 h 742277"/>
              <a:gd name="connsiteX17" fmla="*/ 337996 w 3285591"/>
              <a:gd name="connsiteY17" fmla="*/ 645459 h 742277"/>
              <a:gd name="connsiteX18" fmla="*/ 381027 w 3285591"/>
              <a:gd name="connsiteY18" fmla="*/ 666974 h 742277"/>
              <a:gd name="connsiteX19" fmla="*/ 467088 w 3285591"/>
              <a:gd name="connsiteY19" fmla="*/ 677731 h 742277"/>
              <a:gd name="connsiteX20" fmla="*/ 563907 w 3285591"/>
              <a:gd name="connsiteY20" fmla="*/ 699247 h 742277"/>
              <a:gd name="connsiteX21" fmla="*/ 983455 w 3285591"/>
              <a:gd name="connsiteY21" fmla="*/ 710004 h 742277"/>
              <a:gd name="connsiteX22" fmla="*/ 1080274 w 3285591"/>
              <a:gd name="connsiteY22" fmla="*/ 720762 h 742277"/>
              <a:gd name="connsiteX23" fmla="*/ 1607398 w 3285591"/>
              <a:gd name="connsiteY23" fmla="*/ 742277 h 742277"/>
              <a:gd name="connsiteX24" fmla="*/ 2446495 w 3285591"/>
              <a:gd name="connsiteY24" fmla="*/ 731520 h 742277"/>
              <a:gd name="connsiteX25" fmla="*/ 2532556 w 3285591"/>
              <a:gd name="connsiteY25" fmla="*/ 710004 h 742277"/>
              <a:gd name="connsiteX26" fmla="*/ 2683163 w 3285591"/>
              <a:gd name="connsiteY26" fmla="*/ 699247 h 742277"/>
              <a:gd name="connsiteX27" fmla="*/ 2769224 w 3285591"/>
              <a:gd name="connsiteY27" fmla="*/ 666974 h 742277"/>
              <a:gd name="connsiteX28" fmla="*/ 2812255 w 3285591"/>
              <a:gd name="connsiteY28" fmla="*/ 645459 h 742277"/>
              <a:gd name="connsiteX29" fmla="*/ 2855285 w 3285591"/>
              <a:gd name="connsiteY29" fmla="*/ 634701 h 742277"/>
              <a:gd name="connsiteX30" fmla="*/ 2919831 w 3285591"/>
              <a:gd name="connsiteY30" fmla="*/ 613186 h 742277"/>
              <a:gd name="connsiteX31" fmla="*/ 2995135 w 3285591"/>
              <a:gd name="connsiteY31" fmla="*/ 580913 h 742277"/>
              <a:gd name="connsiteX32" fmla="*/ 3027408 w 3285591"/>
              <a:gd name="connsiteY32" fmla="*/ 559397 h 742277"/>
              <a:gd name="connsiteX33" fmla="*/ 3059681 w 3285591"/>
              <a:gd name="connsiteY33" fmla="*/ 548640 h 742277"/>
              <a:gd name="connsiteX34" fmla="*/ 3124227 w 3285591"/>
              <a:gd name="connsiteY34" fmla="*/ 516367 h 742277"/>
              <a:gd name="connsiteX35" fmla="*/ 3167257 w 3285591"/>
              <a:gd name="connsiteY35" fmla="*/ 484094 h 742277"/>
              <a:gd name="connsiteX36" fmla="*/ 3221045 w 3285591"/>
              <a:gd name="connsiteY36" fmla="*/ 462579 h 742277"/>
              <a:gd name="connsiteX37" fmla="*/ 3274834 w 3285591"/>
              <a:gd name="connsiteY37" fmla="*/ 398033 h 742277"/>
              <a:gd name="connsiteX38" fmla="*/ 3285591 w 3285591"/>
              <a:gd name="connsiteY38" fmla="*/ 355002 h 742277"/>
              <a:gd name="connsiteX39" fmla="*/ 3274834 w 3285591"/>
              <a:gd name="connsiteY39" fmla="*/ 279699 h 742277"/>
              <a:gd name="connsiteX40" fmla="*/ 3253318 w 3285591"/>
              <a:gd name="connsiteY40" fmla="*/ 258183 h 742277"/>
              <a:gd name="connsiteX41" fmla="*/ 3199530 w 3285591"/>
              <a:gd name="connsiteY41" fmla="*/ 193637 h 742277"/>
              <a:gd name="connsiteX42" fmla="*/ 3167257 w 3285591"/>
              <a:gd name="connsiteY42" fmla="*/ 172122 h 742277"/>
              <a:gd name="connsiteX43" fmla="*/ 3156500 w 3285591"/>
              <a:gd name="connsiteY43" fmla="*/ 139849 h 742277"/>
              <a:gd name="connsiteX44" fmla="*/ 3113469 w 3285591"/>
              <a:gd name="connsiteY44" fmla="*/ 107576 h 742277"/>
              <a:gd name="connsiteX45" fmla="*/ 3027408 w 3285591"/>
              <a:gd name="connsiteY45" fmla="*/ 64546 h 742277"/>
              <a:gd name="connsiteX46" fmla="*/ 2930589 w 3285591"/>
              <a:gd name="connsiteY46" fmla="*/ 32273 h 742277"/>
              <a:gd name="connsiteX47" fmla="*/ 2887558 w 3285591"/>
              <a:gd name="connsiteY47" fmla="*/ 21515 h 742277"/>
              <a:gd name="connsiteX48" fmla="*/ 2683163 w 3285591"/>
              <a:gd name="connsiteY48" fmla="*/ 0 h 742277"/>
              <a:gd name="connsiteX49" fmla="*/ 2069977 w 3285591"/>
              <a:gd name="connsiteY49" fmla="*/ 10757 h 742277"/>
              <a:gd name="connsiteX50" fmla="*/ 1962401 w 3285591"/>
              <a:gd name="connsiteY50" fmla="*/ 32273 h 742277"/>
              <a:gd name="connsiteX51" fmla="*/ 1747248 w 3285591"/>
              <a:gd name="connsiteY51" fmla="*/ 43030 h 742277"/>
              <a:gd name="connsiteX52" fmla="*/ 1661187 w 3285591"/>
              <a:gd name="connsiteY52" fmla="*/ 64546 h 742277"/>
              <a:gd name="connsiteX53" fmla="*/ 1628914 w 3285591"/>
              <a:gd name="connsiteY53" fmla="*/ 75303 h 742277"/>
              <a:gd name="connsiteX54" fmla="*/ 1542852 w 3285591"/>
              <a:gd name="connsiteY54" fmla="*/ 86061 h 742277"/>
              <a:gd name="connsiteX55" fmla="*/ 1467549 w 3285591"/>
              <a:gd name="connsiteY55" fmla="*/ 118334 h 742277"/>
              <a:gd name="connsiteX56" fmla="*/ 1435276 w 3285591"/>
              <a:gd name="connsiteY56" fmla="*/ 129091 h 742277"/>
              <a:gd name="connsiteX57" fmla="*/ 1241638 w 3285591"/>
              <a:gd name="connsiteY57" fmla="*/ 118334 h 742277"/>
              <a:gd name="connsiteX58" fmla="*/ 1198608 w 3285591"/>
              <a:gd name="connsiteY58" fmla="*/ 107576 h 742277"/>
              <a:gd name="connsiteX59" fmla="*/ 1134062 w 3285591"/>
              <a:gd name="connsiteY59" fmla="*/ 96819 h 742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3285591" h="742277">
                <a:moveTo>
                  <a:pt x="1134062" y="96819"/>
                </a:moveTo>
                <a:cubicBezTo>
                  <a:pt x="1078481" y="93233"/>
                  <a:pt x="954612" y="92453"/>
                  <a:pt x="865121" y="86061"/>
                </a:cubicBezTo>
                <a:cubicBezTo>
                  <a:pt x="853810" y="85253"/>
                  <a:pt x="843849" y="78053"/>
                  <a:pt x="832848" y="75303"/>
                </a:cubicBezTo>
                <a:cubicBezTo>
                  <a:pt x="754556" y="55730"/>
                  <a:pt x="800813" y="72966"/>
                  <a:pt x="714514" y="53788"/>
                </a:cubicBezTo>
                <a:cubicBezTo>
                  <a:pt x="703444" y="51328"/>
                  <a:pt x="692999" y="46616"/>
                  <a:pt x="682241" y="43030"/>
                </a:cubicBezTo>
                <a:cubicBezTo>
                  <a:pt x="481072" y="48324"/>
                  <a:pt x="381568" y="21361"/>
                  <a:pt x="230420" y="64546"/>
                </a:cubicBezTo>
                <a:cubicBezTo>
                  <a:pt x="219517" y="67661"/>
                  <a:pt x="208905" y="71717"/>
                  <a:pt x="198147" y="75303"/>
                </a:cubicBezTo>
                <a:lnTo>
                  <a:pt x="144358" y="129091"/>
                </a:lnTo>
                <a:cubicBezTo>
                  <a:pt x="133600" y="139849"/>
                  <a:pt x="121213" y="149193"/>
                  <a:pt x="112085" y="161364"/>
                </a:cubicBezTo>
                <a:cubicBezTo>
                  <a:pt x="101327" y="175708"/>
                  <a:pt x="91619" y="190902"/>
                  <a:pt x="79812" y="204395"/>
                </a:cubicBezTo>
                <a:cubicBezTo>
                  <a:pt x="6772" y="287871"/>
                  <a:pt x="61335" y="210597"/>
                  <a:pt x="15267" y="279699"/>
                </a:cubicBezTo>
                <a:cubicBezTo>
                  <a:pt x="-3742" y="355732"/>
                  <a:pt x="-6393" y="347059"/>
                  <a:pt x="15267" y="462579"/>
                </a:cubicBezTo>
                <a:cubicBezTo>
                  <a:pt x="17650" y="475286"/>
                  <a:pt x="28505" y="484919"/>
                  <a:pt x="36782" y="494851"/>
                </a:cubicBezTo>
                <a:cubicBezTo>
                  <a:pt x="59559" y="522183"/>
                  <a:pt x="103614" y="558160"/>
                  <a:pt x="133601" y="570155"/>
                </a:cubicBezTo>
                <a:cubicBezTo>
                  <a:pt x="151530" y="577327"/>
                  <a:pt x="169743" y="583827"/>
                  <a:pt x="187389" y="591670"/>
                </a:cubicBezTo>
                <a:cubicBezTo>
                  <a:pt x="202044" y="598183"/>
                  <a:pt x="215530" y="607230"/>
                  <a:pt x="230420" y="613186"/>
                </a:cubicBezTo>
                <a:cubicBezTo>
                  <a:pt x="251477" y="621609"/>
                  <a:pt x="273243" y="628184"/>
                  <a:pt x="294965" y="634701"/>
                </a:cubicBezTo>
                <a:cubicBezTo>
                  <a:pt x="309127" y="638950"/>
                  <a:pt x="324152" y="640268"/>
                  <a:pt x="337996" y="645459"/>
                </a:cubicBezTo>
                <a:cubicBezTo>
                  <a:pt x="353012" y="651090"/>
                  <a:pt x="365469" y="663085"/>
                  <a:pt x="381027" y="666974"/>
                </a:cubicBezTo>
                <a:cubicBezTo>
                  <a:pt x="409074" y="673986"/>
                  <a:pt x="438401" y="674145"/>
                  <a:pt x="467088" y="677731"/>
                </a:cubicBezTo>
                <a:cubicBezTo>
                  <a:pt x="486140" y="682494"/>
                  <a:pt x="547213" y="698488"/>
                  <a:pt x="563907" y="699247"/>
                </a:cubicBezTo>
                <a:cubicBezTo>
                  <a:pt x="703658" y="705599"/>
                  <a:pt x="843606" y="706418"/>
                  <a:pt x="983455" y="710004"/>
                </a:cubicBezTo>
                <a:cubicBezTo>
                  <a:pt x="1015728" y="713590"/>
                  <a:pt x="1047827" y="719490"/>
                  <a:pt x="1080274" y="720762"/>
                </a:cubicBezTo>
                <a:lnTo>
                  <a:pt x="1607398" y="742277"/>
                </a:lnTo>
                <a:cubicBezTo>
                  <a:pt x="1887097" y="738691"/>
                  <a:pt x="2166943" y="741272"/>
                  <a:pt x="2446495" y="731520"/>
                </a:cubicBezTo>
                <a:cubicBezTo>
                  <a:pt x="2476047" y="730489"/>
                  <a:pt x="2503061" y="712111"/>
                  <a:pt x="2532556" y="710004"/>
                </a:cubicBezTo>
                <a:lnTo>
                  <a:pt x="2683163" y="699247"/>
                </a:lnTo>
                <a:cubicBezTo>
                  <a:pt x="2718647" y="687419"/>
                  <a:pt x="2730636" y="684124"/>
                  <a:pt x="2769224" y="666974"/>
                </a:cubicBezTo>
                <a:cubicBezTo>
                  <a:pt x="2783878" y="660461"/>
                  <a:pt x="2797239" y="651090"/>
                  <a:pt x="2812255" y="645459"/>
                </a:cubicBezTo>
                <a:cubicBezTo>
                  <a:pt x="2826098" y="640268"/>
                  <a:pt x="2841124" y="638949"/>
                  <a:pt x="2855285" y="634701"/>
                </a:cubicBezTo>
                <a:cubicBezTo>
                  <a:pt x="2877008" y="628184"/>
                  <a:pt x="2898316" y="620358"/>
                  <a:pt x="2919831" y="613186"/>
                </a:cubicBezTo>
                <a:cubicBezTo>
                  <a:pt x="3000854" y="559169"/>
                  <a:pt x="2897880" y="622593"/>
                  <a:pt x="2995135" y="580913"/>
                </a:cubicBezTo>
                <a:cubicBezTo>
                  <a:pt x="3007019" y="575820"/>
                  <a:pt x="3015844" y="565179"/>
                  <a:pt x="3027408" y="559397"/>
                </a:cubicBezTo>
                <a:cubicBezTo>
                  <a:pt x="3037550" y="554326"/>
                  <a:pt x="3048923" y="552226"/>
                  <a:pt x="3059681" y="548640"/>
                </a:cubicBezTo>
                <a:cubicBezTo>
                  <a:pt x="3109784" y="498535"/>
                  <a:pt x="3044922" y="556019"/>
                  <a:pt x="3124227" y="516367"/>
                </a:cubicBezTo>
                <a:cubicBezTo>
                  <a:pt x="3140263" y="508349"/>
                  <a:pt x="3151584" y="492801"/>
                  <a:pt x="3167257" y="484094"/>
                </a:cubicBezTo>
                <a:cubicBezTo>
                  <a:pt x="3184137" y="474716"/>
                  <a:pt x="3203116" y="469751"/>
                  <a:pt x="3221045" y="462579"/>
                </a:cubicBezTo>
                <a:cubicBezTo>
                  <a:pt x="3240772" y="442852"/>
                  <a:pt x="3262049" y="423604"/>
                  <a:pt x="3274834" y="398033"/>
                </a:cubicBezTo>
                <a:cubicBezTo>
                  <a:pt x="3281446" y="384809"/>
                  <a:pt x="3282005" y="369346"/>
                  <a:pt x="3285591" y="355002"/>
                </a:cubicBezTo>
                <a:cubicBezTo>
                  <a:pt x="3282005" y="329901"/>
                  <a:pt x="3282852" y="303754"/>
                  <a:pt x="3274834" y="279699"/>
                </a:cubicBezTo>
                <a:cubicBezTo>
                  <a:pt x="3271627" y="270077"/>
                  <a:pt x="3259811" y="265975"/>
                  <a:pt x="3253318" y="258183"/>
                </a:cubicBezTo>
                <a:cubicBezTo>
                  <a:pt x="3232402" y="233084"/>
                  <a:pt x="3223855" y="213098"/>
                  <a:pt x="3199530" y="193637"/>
                </a:cubicBezTo>
                <a:cubicBezTo>
                  <a:pt x="3189434" y="185560"/>
                  <a:pt x="3178015" y="179294"/>
                  <a:pt x="3167257" y="172122"/>
                </a:cubicBezTo>
                <a:cubicBezTo>
                  <a:pt x="3163671" y="161364"/>
                  <a:pt x="3163759" y="148560"/>
                  <a:pt x="3156500" y="139849"/>
                </a:cubicBezTo>
                <a:cubicBezTo>
                  <a:pt x="3145022" y="126075"/>
                  <a:pt x="3128387" y="117522"/>
                  <a:pt x="3113469" y="107576"/>
                </a:cubicBezTo>
                <a:cubicBezTo>
                  <a:pt x="3062658" y="73702"/>
                  <a:pt x="3072629" y="79619"/>
                  <a:pt x="3027408" y="64546"/>
                </a:cubicBezTo>
                <a:cubicBezTo>
                  <a:pt x="2973713" y="28748"/>
                  <a:pt x="3013411" y="48837"/>
                  <a:pt x="2930589" y="32273"/>
                </a:cubicBezTo>
                <a:cubicBezTo>
                  <a:pt x="2916091" y="29373"/>
                  <a:pt x="2902171" y="23763"/>
                  <a:pt x="2887558" y="21515"/>
                </a:cubicBezTo>
                <a:cubicBezTo>
                  <a:pt x="2860168" y="17301"/>
                  <a:pt x="2706245" y="2308"/>
                  <a:pt x="2683163" y="0"/>
                </a:cubicBezTo>
                <a:lnTo>
                  <a:pt x="2069977" y="10757"/>
                </a:lnTo>
                <a:cubicBezTo>
                  <a:pt x="1891829" y="16412"/>
                  <a:pt x="2093709" y="21331"/>
                  <a:pt x="1962401" y="32273"/>
                </a:cubicBezTo>
                <a:cubicBezTo>
                  <a:pt x="1890842" y="38236"/>
                  <a:pt x="1818966" y="39444"/>
                  <a:pt x="1747248" y="43030"/>
                </a:cubicBezTo>
                <a:cubicBezTo>
                  <a:pt x="1718561" y="50202"/>
                  <a:pt x="1689240" y="55196"/>
                  <a:pt x="1661187" y="64546"/>
                </a:cubicBezTo>
                <a:cubicBezTo>
                  <a:pt x="1650429" y="68132"/>
                  <a:pt x="1640071" y="73275"/>
                  <a:pt x="1628914" y="75303"/>
                </a:cubicBezTo>
                <a:cubicBezTo>
                  <a:pt x="1600470" y="80475"/>
                  <a:pt x="1571539" y="82475"/>
                  <a:pt x="1542852" y="86061"/>
                </a:cubicBezTo>
                <a:cubicBezTo>
                  <a:pt x="1467156" y="111295"/>
                  <a:pt x="1560619" y="78448"/>
                  <a:pt x="1467549" y="118334"/>
                </a:cubicBezTo>
                <a:cubicBezTo>
                  <a:pt x="1457126" y="122801"/>
                  <a:pt x="1446034" y="125505"/>
                  <a:pt x="1435276" y="129091"/>
                </a:cubicBezTo>
                <a:cubicBezTo>
                  <a:pt x="1370730" y="125505"/>
                  <a:pt x="1306018" y="124187"/>
                  <a:pt x="1241638" y="118334"/>
                </a:cubicBezTo>
                <a:cubicBezTo>
                  <a:pt x="1226914" y="116995"/>
                  <a:pt x="1212824" y="111638"/>
                  <a:pt x="1198608" y="107576"/>
                </a:cubicBezTo>
                <a:cubicBezTo>
                  <a:pt x="1187705" y="104461"/>
                  <a:pt x="1189643" y="100405"/>
                  <a:pt x="1134062" y="96819"/>
                </a:cubicBezTo>
                <a:close/>
              </a:path>
            </a:pathLst>
          </a:cu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986" name="Text Box 2"/>
          <p:cNvSpPr txBox="1">
            <a:spLocks noChangeArrowheads="1"/>
          </p:cNvSpPr>
          <p:nvPr/>
        </p:nvSpPr>
        <p:spPr bwMode="auto">
          <a:xfrm>
            <a:off x="219431" y="293278"/>
            <a:ext cx="87632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3200" i="0" dirty="0" smtClean="0"/>
              <a:t>An example:</a:t>
            </a:r>
            <a:endParaRPr lang="en-US" altLang="en-US" sz="3200" i="0" dirty="0"/>
          </a:p>
        </p:txBody>
      </p:sp>
      <p:grpSp>
        <p:nvGrpSpPr>
          <p:cNvPr id="3" name="Group 170"/>
          <p:cNvGrpSpPr>
            <a:grpSpLocks/>
          </p:cNvGrpSpPr>
          <p:nvPr/>
        </p:nvGrpSpPr>
        <p:grpSpPr bwMode="auto">
          <a:xfrm>
            <a:off x="2729006" y="1990165"/>
            <a:ext cx="3123154" cy="2558713"/>
            <a:chOff x="560" y="1384"/>
            <a:chExt cx="2056" cy="672"/>
          </a:xfrm>
        </p:grpSpPr>
        <p:sp>
          <p:nvSpPr>
            <p:cNvPr id="4" name="Line 168"/>
            <p:cNvSpPr>
              <a:spLocks noChangeShapeType="1"/>
            </p:cNvSpPr>
            <p:nvPr/>
          </p:nvSpPr>
          <p:spPr bwMode="auto">
            <a:xfrm>
              <a:off x="560" y="1384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Line 169"/>
            <p:cNvSpPr>
              <a:spLocks noChangeShapeType="1"/>
            </p:cNvSpPr>
            <p:nvPr/>
          </p:nvSpPr>
          <p:spPr bwMode="auto">
            <a:xfrm>
              <a:off x="560" y="2056"/>
              <a:ext cx="20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Oval 1"/>
          <p:cNvSpPr/>
          <p:nvPr/>
        </p:nvSpPr>
        <p:spPr bwMode="auto">
          <a:xfrm rot="18900000" flipV="1">
            <a:off x="4210930" y="2954610"/>
            <a:ext cx="892885" cy="1333948"/>
          </a:xfrm>
          <a:prstGeom prst="ellipse">
            <a:avLst/>
          </a:prstGeom>
          <a:noFill/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 rot="8100000">
            <a:off x="3460365" y="2230204"/>
            <a:ext cx="892885" cy="1333948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53076" y="2416283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s</a:t>
            </a:r>
            <a:r>
              <a:rPr lang="en-GB" i="0" baseline="-25000" dirty="0" smtClean="0">
                <a:solidFill>
                  <a:srgbClr val="FF0000"/>
                </a:solidFill>
              </a:rPr>
              <a:t>1</a:t>
            </a:r>
            <a:endParaRPr lang="en-GB" i="0" baseline="-25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94112" y="358502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50000"/>
                  </a:schemeClr>
                </a:solidFill>
              </a:rPr>
              <a:t>s</a:t>
            </a:r>
            <a:r>
              <a:rPr lang="en-GB" i="0" baseline="-25000" dirty="0" smtClean="0">
                <a:solidFill>
                  <a:schemeClr val="accent2">
                    <a:lumMod val="50000"/>
                  </a:schemeClr>
                </a:solidFill>
              </a:rPr>
              <a:t>2</a:t>
            </a:r>
            <a:endParaRPr lang="en-GB" i="0" baseline="-25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44677" y="4548878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</a:t>
            </a:r>
            <a:r>
              <a:rPr lang="en-GB" i="0" baseline="-25000" dirty="0" smtClean="0"/>
              <a:t>1</a:t>
            </a:r>
            <a:endParaRPr lang="en-GB" i="0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2239292" y="1954618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</a:t>
            </a:r>
            <a:r>
              <a:rPr lang="en-GB" i="0" baseline="-25000" dirty="0" smtClean="0"/>
              <a:t>2</a:t>
            </a:r>
            <a:endParaRPr lang="en-GB" i="0" baseline="-25000" dirty="0"/>
          </a:p>
        </p:txBody>
      </p:sp>
      <p:sp>
        <p:nvSpPr>
          <p:cNvPr id="50" name="Line 169"/>
          <p:cNvSpPr>
            <a:spLocks noChangeShapeType="1"/>
          </p:cNvSpPr>
          <p:nvPr/>
        </p:nvSpPr>
        <p:spPr bwMode="auto">
          <a:xfrm rot="2700000">
            <a:off x="2712914" y="3238524"/>
            <a:ext cx="3123154" cy="0"/>
          </a:xfrm>
          <a:prstGeom prst="line">
            <a:avLst/>
          </a:prstGeom>
          <a:noFill/>
          <a:ln w="28575">
            <a:solidFill>
              <a:srgbClr val="7030A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5337379" y="3947224"/>
            <a:ext cx="2364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0" dirty="0" smtClean="0">
                <a:solidFill>
                  <a:srgbClr val="7030A0"/>
                </a:solidFill>
              </a:rPr>
              <a:t>choice boundary</a:t>
            </a:r>
            <a:endParaRPr lang="en-GB" i="0" dirty="0">
              <a:solidFill>
                <a:srgbClr val="7030A0"/>
              </a:solidFill>
            </a:endParaRPr>
          </a:p>
        </p:txBody>
      </p:sp>
      <p:sp>
        <p:nvSpPr>
          <p:cNvPr id="46" name="Line 169"/>
          <p:cNvSpPr>
            <a:spLocks noChangeShapeType="1"/>
          </p:cNvSpPr>
          <p:nvPr/>
        </p:nvSpPr>
        <p:spPr bwMode="auto">
          <a:xfrm rot="8100000">
            <a:off x="2839084" y="3143965"/>
            <a:ext cx="3123154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5495463" y="1879040"/>
            <a:ext cx="26581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0" dirty="0" smtClean="0">
                <a:solidFill>
                  <a:srgbClr val="008000"/>
                </a:solidFill>
              </a:rPr>
              <a:t>stimulus boundary</a:t>
            </a:r>
            <a:endParaRPr lang="en-GB" i="0" dirty="0">
              <a:solidFill>
                <a:srgbClr val="008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73508" y="5365199"/>
            <a:ext cx="74550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0" dirty="0" smtClean="0"/>
              <a:t>Loosely, the intersection information is </a:t>
            </a:r>
            <a:r>
              <a:rPr lang="en-GB" i="0" u="sng" dirty="0" smtClean="0"/>
              <a:t>zero</a:t>
            </a:r>
            <a:r>
              <a:rPr lang="en-GB" i="0" dirty="0" smtClean="0"/>
              <a:t> if the stimulus and choice boundaries are </a:t>
            </a:r>
            <a:r>
              <a:rPr lang="en-GB" i="0" u="sng" dirty="0" smtClean="0"/>
              <a:t>orthogonal</a:t>
            </a:r>
            <a:r>
              <a:rPr lang="en-GB" i="0" dirty="0" smtClean="0"/>
              <a:t>.</a:t>
            </a:r>
            <a:endParaRPr lang="en-GB" i="0" dirty="0"/>
          </a:p>
        </p:txBody>
      </p:sp>
    </p:spTree>
    <p:extLst>
      <p:ext uri="{BB962C8B-B14F-4D97-AF65-F5344CB8AC3E}">
        <p14:creationId xmlns:p14="http://schemas.microsoft.com/office/powerpoint/2010/main" val="3957496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986" name="Text Box 2"/>
          <p:cNvSpPr txBox="1">
            <a:spLocks noChangeArrowheads="1"/>
          </p:cNvSpPr>
          <p:nvPr/>
        </p:nvSpPr>
        <p:spPr bwMode="auto">
          <a:xfrm>
            <a:off x="219431" y="293278"/>
            <a:ext cx="87632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3200" i="0" dirty="0" smtClean="0"/>
              <a:t>An example:</a:t>
            </a:r>
            <a:endParaRPr lang="en-US" altLang="en-US" sz="3200" i="0" dirty="0"/>
          </a:p>
        </p:txBody>
      </p:sp>
      <p:grpSp>
        <p:nvGrpSpPr>
          <p:cNvPr id="3" name="Group 170"/>
          <p:cNvGrpSpPr>
            <a:grpSpLocks/>
          </p:cNvGrpSpPr>
          <p:nvPr/>
        </p:nvGrpSpPr>
        <p:grpSpPr bwMode="auto">
          <a:xfrm>
            <a:off x="2729006" y="1990165"/>
            <a:ext cx="3123154" cy="2558713"/>
            <a:chOff x="560" y="1384"/>
            <a:chExt cx="2056" cy="672"/>
          </a:xfrm>
        </p:grpSpPr>
        <p:sp>
          <p:nvSpPr>
            <p:cNvPr id="4" name="Line 168"/>
            <p:cNvSpPr>
              <a:spLocks noChangeShapeType="1"/>
            </p:cNvSpPr>
            <p:nvPr/>
          </p:nvSpPr>
          <p:spPr bwMode="auto">
            <a:xfrm>
              <a:off x="560" y="1384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Line 169"/>
            <p:cNvSpPr>
              <a:spLocks noChangeShapeType="1"/>
            </p:cNvSpPr>
            <p:nvPr/>
          </p:nvSpPr>
          <p:spPr bwMode="auto">
            <a:xfrm>
              <a:off x="560" y="2056"/>
              <a:ext cx="20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Oval 1"/>
          <p:cNvSpPr/>
          <p:nvPr/>
        </p:nvSpPr>
        <p:spPr bwMode="auto">
          <a:xfrm rot="18900000" flipV="1">
            <a:off x="4210930" y="2954610"/>
            <a:ext cx="892885" cy="1333948"/>
          </a:xfrm>
          <a:prstGeom prst="ellipse">
            <a:avLst/>
          </a:prstGeom>
          <a:noFill/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 rot="8100000">
            <a:off x="3460365" y="2230204"/>
            <a:ext cx="892885" cy="1333948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53076" y="2416283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s</a:t>
            </a:r>
            <a:r>
              <a:rPr lang="en-GB" i="0" baseline="-25000" dirty="0" smtClean="0">
                <a:solidFill>
                  <a:srgbClr val="FF0000"/>
                </a:solidFill>
              </a:rPr>
              <a:t>1</a:t>
            </a:r>
            <a:endParaRPr lang="en-GB" i="0" baseline="-25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94112" y="358502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50000"/>
                  </a:schemeClr>
                </a:solidFill>
              </a:rPr>
              <a:t>s</a:t>
            </a:r>
            <a:r>
              <a:rPr lang="en-GB" i="0" baseline="-25000" dirty="0" smtClean="0">
                <a:solidFill>
                  <a:schemeClr val="accent2">
                    <a:lumMod val="50000"/>
                  </a:schemeClr>
                </a:solidFill>
              </a:rPr>
              <a:t>2</a:t>
            </a:r>
            <a:endParaRPr lang="en-GB" i="0" baseline="-25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44677" y="4548878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</a:t>
            </a:r>
            <a:r>
              <a:rPr lang="en-GB" i="0" baseline="-25000" dirty="0" smtClean="0"/>
              <a:t>1</a:t>
            </a:r>
            <a:endParaRPr lang="en-GB" i="0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2239292" y="1954618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</a:t>
            </a:r>
            <a:r>
              <a:rPr lang="en-GB" i="0" baseline="-25000" dirty="0" smtClean="0"/>
              <a:t>2</a:t>
            </a:r>
            <a:endParaRPr lang="en-GB" i="0" baseline="-25000" dirty="0"/>
          </a:p>
        </p:txBody>
      </p:sp>
      <p:sp>
        <p:nvSpPr>
          <p:cNvPr id="50" name="Line 169"/>
          <p:cNvSpPr>
            <a:spLocks noChangeShapeType="1"/>
          </p:cNvSpPr>
          <p:nvPr/>
        </p:nvSpPr>
        <p:spPr bwMode="auto">
          <a:xfrm rot="8100000">
            <a:off x="2809736" y="3120186"/>
            <a:ext cx="3123154" cy="0"/>
          </a:xfrm>
          <a:prstGeom prst="line">
            <a:avLst/>
          </a:prstGeom>
          <a:noFill/>
          <a:ln w="28575">
            <a:solidFill>
              <a:srgbClr val="7030A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5337379" y="3947224"/>
            <a:ext cx="2364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0" dirty="0" smtClean="0">
                <a:solidFill>
                  <a:srgbClr val="7030A0"/>
                </a:solidFill>
              </a:rPr>
              <a:t>choice boundary</a:t>
            </a:r>
            <a:endParaRPr lang="en-GB" i="0" dirty="0">
              <a:solidFill>
                <a:srgbClr val="7030A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495463" y="1879040"/>
            <a:ext cx="26581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0" dirty="0" smtClean="0">
                <a:solidFill>
                  <a:srgbClr val="008000"/>
                </a:solidFill>
              </a:rPr>
              <a:t>stimulus boundary</a:t>
            </a:r>
            <a:endParaRPr lang="en-GB" i="0" dirty="0">
              <a:solidFill>
                <a:srgbClr val="008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73508" y="5365199"/>
            <a:ext cx="74550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0" dirty="0" smtClean="0"/>
              <a:t>Loosely, the intersection information is </a:t>
            </a:r>
            <a:r>
              <a:rPr lang="en-GB" i="0" u="sng" dirty="0" smtClean="0"/>
              <a:t>high</a:t>
            </a:r>
            <a:r>
              <a:rPr lang="en-GB" i="0" dirty="0" smtClean="0"/>
              <a:t> if the stimulus and choice boundaries are </a:t>
            </a:r>
            <a:r>
              <a:rPr lang="en-GB" i="0" u="sng" dirty="0" smtClean="0"/>
              <a:t>the same</a:t>
            </a:r>
            <a:r>
              <a:rPr lang="en-GB" i="0" dirty="0" smtClean="0"/>
              <a:t>.</a:t>
            </a:r>
            <a:endParaRPr lang="en-GB" i="0" dirty="0"/>
          </a:p>
        </p:txBody>
      </p:sp>
      <p:sp>
        <p:nvSpPr>
          <p:cNvPr id="49" name="Line 169"/>
          <p:cNvSpPr>
            <a:spLocks noChangeShapeType="1"/>
          </p:cNvSpPr>
          <p:nvPr/>
        </p:nvSpPr>
        <p:spPr bwMode="auto">
          <a:xfrm rot="8100000">
            <a:off x="2839084" y="3143965"/>
            <a:ext cx="3123154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41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986" name="Text Box 2"/>
          <p:cNvSpPr txBox="1">
            <a:spLocks noChangeArrowheads="1"/>
          </p:cNvSpPr>
          <p:nvPr/>
        </p:nvSpPr>
        <p:spPr bwMode="auto">
          <a:xfrm>
            <a:off x="219431" y="293278"/>
            <a:ext cx="87632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3200" i="0" dirty="0" smtClean="0"/>
              <a:t>An example:</a:t>
            </a:r>
            <a:endParaRPr lang="en-US" altLang="en-US" sz="3200" i="0" dirty="0"/>
          </a:p>
        </p:txBody>
      </p:sp>
      <p:grpSp>
        <p:nvGrpSpPr>
          <p:cNvPr id="3" name="Group 170"/>
          <p:cNvGrpSpPr>
            <a:grpSpLocks/>
          </p:cNvGrpSpPr>
          <p:nvPr/>
        </p:nvGrpSpPr>
        <p:grpSpPr bwMode="auto">
          <a:xfrm>
            <a:off x="2729006" y="1990165"/>
            <a:ext cx="3123154" cy="2558713"/>
            <a:chOff x="560" y="1384"/>
            <a:chExt cx="2056" cy="672"/>
          </a:xfrm>
        </p:grpSpPr>
        <p:sp>
          <p:nvSpPr>
            <p:cNvPr id="4" name="Line 168"/>
            <p:cNvSpPr>
              <a:spLocks noChangeShapeType="1"/>
            </p:cNvSpPr>
            <p:nvPr/>
          </p:nvSpPr>
          <p:spPr bwMode="auto">
            <a:xfrm>
              <a:off x="560" y="1384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Line 169"/>
            <p:cNvSpPr>
              <a:spLocks noChangeShapeType="1"/>
            </p:cNvSpPr>
            <p:nvPr/>
          </p:nvSpPr>
          <p:spPr bwMode="auto">
            <a:xfrm>
              <a:off x="560" y="2056"/>
              <a:ext cx="20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Oval 1"/>
          <p:cNvSpPr/>
          <p:nvPr/>
        </p:nvSpPr>
        <p:spPr bwMode="auto">
          <a:xfrm rot="18900000" flipV="1">
            <a:off x="4210930" y="2954610"/>
            <a:ext cx="892885" cy="1333948"/>
          </a:xfrm>
          <a:prstGeom prst="ellipse">
            <a:avLst/>
          </a:prstGeom>
          <a:noFill/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 rot="8100000">
            <a:off x="3460365" y="2230204"/>
            <a:ext cx="892885" cy="1333948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53076" y="2416283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s</a:t>
            </a:r>
            <a:r>
              <a:rPr lang="en-GB" i="0" baseline="-25000" dirty="0" smtClean="0">
                <a:solidFill>
                  <a:srgbClr val="FF0000"/>
                </a:solidFill>
              </a:rPr>
              <a:t>1</a:t>
            </a:r>
            <a:endParaRPr lang="en-GB" i="0" baseline="-25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94112" y="358502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50000"/>
                  </a:schemeClr>
                </a:solidFill>
              </a:rPr>
              <a:t>s</a:t>
            </a:r>
            <a:r>
              <a:rPr lang="en-GB" i="0" baseline="-25000" dirty="0" smtClean="0">
                <a:solidFill>
                  <a:schemeClr val="accent2">
                    <a:lumMod val="50000"/>
                  </a:schemeClr>
                </a:solidFill>
              </a:rPr>
              <a:t>2</a:t>
            </a:r>
            <a:endParaRPr lang="en-GB" i="0" baseline="-25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44677" y="4548878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</a:t>
            </a:r>
            <a:r>
              <a:rPr lang="en-GB" i="0" baseline="-25000" dirty="0" smtClean="0"/>
              <a:t>1</a:t>
            </a:r>
            <a:endParaRPr lang="en-GB" i="0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2239292" y="1954618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</a:t>
            </a:r>
            <a:r>
              <a:rPr lang="en-GB" i="0" baseline="-25000" dirty="0" smtClean="0"/>
              <a:t>2</a:t>
            </a:r>
            <a:endParaRPr lang="en-GB" i="0" baseline="-25000" dirty="0"/>
          </a:p>
        </p:txBody>
      </p:sp>
      <p:sp>
        <p:nvSpPr>
          <p:cNvPr id="50" name="Line 169"/>
          <p:cNvSpPr>
            <a:spLocks noChangeShapeType="1"/>
          </p:cNvSpPr>
          <p:nvPr/>
        </p:nvSpPr>
        <p:spPr bwMode="auto">
          <a:xfrm rot="2700000">
            <a:off x="3055729" y="2410717"/>
            <a:ext cx="2365456" cy="1361199"/>
          </a:xfrm>
          <a:prstGeom prst="line">
            <a:avLst/>
          </a:prstGeom>
          <a:noFill/>
          <a:ln w="28575">
            <a:solidFill>
              <a:srgbClr val="7030A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5337379" y="3947224"/>
            <a:ext cx="2364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0" dirty="0" smtClean="0">
                <a:solidFill>
                  <a:srgbClr val="7030A0"/>
                </a:solidFill>
              </a:rPr>
              <a:t>choice boundary</a:t>
            </a:r>
            <a:endParaRPr lang="en-GB" i="0" dirty="0">
              <a:solidFill>
                <a:srgbClr val="7030A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495463" y="1879040"/>
            <a:ext cx="26581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0" dirty="0" smtClean="0">
                <a:solidFill>
                  <a:srgbClr val="008000"/>
                </a:solidFill>
              </a:rPr>
              <a:t>stimulus boundary</a:t>
            </a:r>
            <a:endParaRPr lang="en-GB" i="0" dirty="0">
              <a:solidFill>
                <a:srgbClr val="008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73508" y="5365199"/>
            <a:ext cx="74550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0" dirty="0" smtClean="0"/>
              <a:t>Loosely, the intersection information is </a:t>
            </a:r>
            <a:r>
              <a:rPr lang="en-GB" i="0" u="sng" dirty="0" smtClean="0"/>
              <a:t>in between</a:t>
            </a:r>
            <a:r>
              <a:rPr lang="en-GB" i="0" dirty="0" smtClean="0"/>
              <a:t> if the stimulus and choice boundaries </a:t>
            </a:r>
            <a:r>
              <a:rPr lang="en-GB" i="0" u="sng" dirty="0" smtClean="0"/>
              <a:t>partially line up</a:t>
            </a:r>
            <a:r>
              <a:rPr lang="en-GB" i="0" dirty="0" smtClean="0"/>
              <a:t>.</a:t>
            </a:r>
            <a:endParaRPr lang="en-GB" i="0" dirty="0"/>
          </a:p>
        </p:txBody>
      </p:sp>
      <p:sp>
        <p:nvSpPr>
          <p:cNvPr id="17" name="Line 169"/>
          <p:cNvSpPr>
            <a:spLocks noChangeShapeType="1"/>
          </p:cNvSpPr>
          <p:nvPr/>
        </p:nvSpPr>
        <p:spPr bwMode="auto">
          <a:xfrm rot="8100000">
            <a:off x="2839084" y="3143965"/>
            <a:ext cx="3123154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052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986" name="Text Box 2"/>
          <p:cNvSpPr txBox="1">
            <a:spLocks noChangeArrowheads="1"/>
          </p:cNvSpPr>
          <p:nvPr/>
        </p:nvSpPr>
        <p:spPr bwMode="auto">
          <a:xfrm>
            <a:off x="219431" y="293278"/>
            <a:ext cx="8763204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3200" i="0" dirty="0" smtClean="0"/>
              <a:t>It turns out to be hard to come up with a rigorously justified definition of intersection information.</a:t>
            </a:r>
          </a:p>
          <a:p>
            <a:endParaRPr lang="en-GB" altLang="en-US" sz="3200" i="0" dirty="0"/>
          </a:p>
          <a:p>
            <a:r>
              <a:rPr lang="en-GB" altLang="en-US" sz="3200" i="0" dirty="0" smtClean="0"/>
              <a:t>But suppose we use, for now, the degree to which stimulus and choice boundaries line up as a measure of intersection information.</a:t>
            </a:r>
          </a:p>
          <a:p>
            <a:endParaRPr lang="en-GB" altLang="en-US" sz="3200" i="0" dirty="0"/>
          </a:p>
          <a:p>
            <a:r>
              <a:rPr lang="en-GB" altLang="en-US" sz="3200" i="0" dirty="0" smtClean="0"/>
              <a:t>How might we measure it experimentally?</a:t>
            </a:r>
          </a:p>
        </p:txBody>
      </p:sp>
    </p:spTree>
    <p:extLst>
      <p:ext uri="{BB962C8B-B14F-4D97-AF65-F5344CB8AC3E}">
        <p14:creationId xmlns:p14="http://schemas.microsoft.com/office/powerpoint/2010/main" val="3354118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915" name="Freeform 3"/>
          <p:cNvSpPr>
            <a:spLocks/>
          </p:cNvSpPr>
          <p:nvPr/>
        </p:nvSpPr>
        <p:spPr bwMode="auto">
          <a:xfrm>
            <a:off x="2470150" y="852488"/>
            <a:ext cx="4246563" cy="5838825"/>
          </a:xfrm>
          <a:custGeom>
            <a:avLst/>
            <a:gdLst>
              <a:gd name="T0" fmla="*/ 870 w 2675"/>
              <a:gd name="T1" fmla="*/ 3627 h 3678"/>
              <a:gd name="T2" fmla="*/ 1694 w 2675"/>
              <a:gd name="T3" fmla="*/ 3642 h 3678"/>
              <a:gd name="T4" fmla="*/ 1698 w 2675"/>
              <a:gd name="T5" fmla="*/ 3091 h 3678"/>
              <a:gd name="T6" fmla="*/ 1716 w 2675"/>
              <a:gd name="T7" fmla="*/ 2920 h 3678"/>
              <a:gd name="T8" fmla="*/ 1803 w 2675"/>
              <a:gd name="T9" fmla="*/ 2730 h 3678"/>
              <a:gd name="T10" fmla="*/ 1953 w 2675"/>
              <a:gd name="T11" fmla="*/ 2559 h 3678"/>
              <a:gd name="T12" fmla="*/ 2142 w 2675"/>
              <a:gd name="T13" fmla="*/ 2340 h 3678"/>
              <a:gd name="T14" fmla="*/ 2303 w 2675"/>
              <a:gd name="T15" fmla="*/ 2180 h 3678"/>
              <a:gd name="T16" fmla="*/ 2503 w 2675"/>
              <a:gd name="T17" fmla="*/ 1928 h 3678"/>
              <a:gd name="T18" fmla="*/ 2638 w 2675"/>
              <a:gd name="T19" fmla="*/ 1568 h 3678"/>
              <a:gd name="T20" fmla="*/ 2663 w 2675"/>
              <a:gd name="T21" fmla="*/ 1010 h 3678"/>
              <a:gd name="T22" fmla="*/ 2539 w 2675"/>
              <a:gd name="T23" fmla="*/ 660 h 3678"/>
              <a:gd name="T24" fmla="*/ 2343 w 2675"/>
              <a:gd name="T25" fmla="*/ 419 h 3678"/>
              <a:gd name="T26" fmla="*/ 2099 w 2675"/>
              <a:gd name="T27" fmla="*/ 233 h 3678"/>
              <a:gd name="T28" fmla="*/ 1763 w 2675"/>
              <a:gd name="T29" fmla="*/ 87 h 3678"/>
              <a:gd name="T30" fmla="*/ 1435 w 2675"/>
              <a:gd name="T31" fmla="*/ 0 h 3678"/>
              <a:gd name="T32" fmla="*/ 903 w 2675"/>
              <a:gd name="T33" fmla="*/ 29 h 3678"/>
              <a:gd name="T34" fmla="*/ 706 w 2675"/>
              <a:gd name="T35" fmla="*/ 102 h 3678"/>
              <a:gd name="T36" fmla="*/ 495 w 2675"/>
              <a:gd name="T37" fmla="*/ 233 h 3678"/>
              <a:gd name="T38" fmla="*/ 363 w 2675"/>
              <a:gd name="T39" fmla="*/ 379 h 3678"/>
              <a:gd name="T40" fmla="*/ 130 w 2675"/>
              <a:gd name="T41" fmla="*/ 678 h 3678"/>
              <a:gd name="T42" fmla="*/ 94 w 2675"/>
              <a:gd name="T43" fmla="*/ 780 h 3678"/>
              <a:gd name="T44" fmla="*/ 64 w 2675"/>
              <a:gd name="T45" fmla="*/ 941 h 3678"/>
              <a:gd name="T46" fmla="*/ 79 w 2675"/>
              <a:gd name="T47" fmla="*/ 1152 h 3678"/>
              <a:gd name="T48" fmla="*/ 221 w 2675"/>
              <a:gd name="T49" fmla="*/ 1498 h 3678"/>
              <a:gd name="T50" fmla="*/ 21 w 2675"/>
              <a:gd name="T51" fmla="*/ 1954 h 3678"/>
              <a:gd name="T52" fmla="*/ 312 w 2675"/>
              <a:gd name="T53" fmla="*/ 1939 h 3678"/>
              <a:gd name="T54" fmla="*/ 276 w 2675"/>
              <a:gd name="T55" fmla="*/ 2144 h 3678"/>
              <a:gd name="T56" fmla="*/ 731 w 2675"/>
              <a:gd name="T57" fmla="*/ 1979 h 3678"/>
              <a:gd name="T58" fmla="*/ 473 w 2675"/>
              <a:gd name="T59" fmla="*/ 2260 h 3678"/>
              <a:gd name="T60" fmla="*/ 640 w 2675"/>
              <a:gd name="T61" fmla="*/ 2319 h 3678"/>
              <a:gd name="T62" fmla="*/ 728 w 2675"/>
              <a:gd name="T63" fmla="*/ 2362 h 3678"/>
              <a:gd name="T64" fmla="*/ 855 w 2675"/>
              <a:gd name="T65" fmla="*/ 2519 h 3678"/>
              <a:gd name="T66" fmla="*/ 863 w 2675"/>
              <a:gd name="T67" fmla="*/ 2774 h 3678"/>
              <a:gd name="T68" fmla="*/ 866 w 2675"/>
              <a:gd name="T69" fmla="*/ 3135 h 3678"/>
              <a:gd name="T70" fmla="*/ 870 w 2675"/>
              <a:gd name="T71" fmla="*/ 3627 h 3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2675" h="3678">
                <a:moveTo>
                  <a:pt x="870" y="3627"/>
                </a:moveTo>
                <a:cubicBezTo>
                  <a:pt x="1125" y="3678"/>
                  <a:pt x="1482" y="3664"/>
                  <a:pt x="1694" y="3642"/>
                </a:cubicBezTo>
                <a:cubicBezTo>
                  <a:pt x="1686" y="3438"/>
                  <a:pt x="1694" y="3211"/>
                  <a:pt x="1698" y="3091"/>
                </a:cubicBezTo>
                <a:cubicBezTo>
                  <a:pt x="1702" y="2971"/>
                  <a:pt x="1699" y="2980"/>
                  <a:pt x="1716" y="2920"/>
                </a:cubicBezTo>
                <a:cubicBezTo>
                  <a:pt x="1733" y="2860"/>
                  <a:pt x="1763" y="2790"/>
                  <a:pt x="1803" y="2730"/>
                </a:cubicBezTo>
                <a:cubicBezTo>
                  <a:pt x="1843" y="2670"/>
                  <a:pt x="1919" y="2598"/>
                  <a:pt x="1953" y="2559"/>
                </a:cubicBezTo>
                <a:cubicBezTo>
                  <a:pt x="2009" y="2494"/>
                  <a:pt x="2104" y="2383"/>
                  <a:pt x="2142" y="2340"/>
                </a:cubicBezTo>
                <a:cubicBezTo>
                  <a:pt x="2200" y="2277"/>
                  <a:pt x="2270" y="2214"/>
                  <a:pt x="2303" y="2180"/>
                </a:cubicBezTo>
                <a:cubicBezTo>
                  <a:pt x="2363" y="2111"/>
                  <a:pt x="2447" y="2030"/>
                  <a:pt x="2503" y="1928"/>
                </a:cubicBezTo>
                <a:cubicBezTo>
                  <a:pt x="2559" y="1826"/>
                  <a:pt x="2611" y="1721"/>
                  <a:pt x="2638" y="1568"/>
                </a:cubicBezTo>
                <a:cubicBezTo>
                  <a:pt x="2655" y="1354"/>
                  <a:pt x="2675" y="1163"/>
                  <a:pt x="2663" y="1010"/>
                </a:cubicBezTo>
                <a:cubicBezTo>
                  <a:pt x="2647" y="859"/>
                  <a:pt x="2587" y="749"/>
                  <a:pt x="2539" y="660"/>
                </a:cubicBezTo>
                <a:cubicBezTo>
                  <a:pt x="2486" y="562"/>
                  <a:pt x="2416" y="490"/>
                  <a:pt x="2343" y="419"/>
                </a:cubicBezTo>
                <a:cubicBezTo>
                  <a:pt x="2265" y="350"/>
                  <a:pt x="2190" y="294"/>
                  <a:pt x="2099" y="233"/>
                </a:cubicBezTo>
                <a:cubicBezTo>
                  <a:pt x="1997" y="169"/>
                  <a:pt x="1873" y="126"/>
                  <a:pt x="1763" y="87"/>
                </a:cubicBezTo>
                <a:cubicBezTo>
                  <a:pt x="1697" y="69"/>
                  <a:pt x="1578" y="10"/>
                  <a:pt x="1435" y="0"/>
                </a:cubicBezTo>
                <a:cubicBezTo>
                  <a:pt x="1258" y="9"/>
                  <a:pt x="1080" y="18"/>
                  <a:pt x="903" y="29"/>
                </a:cubicBezTo>
                <a:cubicBezTo>
                  <a:pt x="782" y="46"/>
                  <a:pt x="774" y="68"/>
                  <a:pt x="706" y="102"/>
                </a:cubicBezTo>
                <a:cubicBezTo>
                  <a:pt x="661" y="129"/>
                  <a:pt x="541" y="203"/>
                  <a:pt x="495" y="233"/>
                </a:cubicBezTo>
                <a:cubicBezTo>
                  <a:pt x="438" y="279"/>
                  <a:pt x="424" y="305"/>
                  <a:pt x="363" y="379"/>
                </a:cubicBezTo>
                <a:cubicBezTo>
                  <a:pt x="319" y="437"/>
                  <a:pt x="175" y="611"/>
                  <a:pt x="130" y="678"/>
                </a:cubicBezTo>
                <a:cubicBezTo>
                  <a:pt x="115" y="712"/>
                  <a:pt x="114" y="748"/>
                  <a:pt x="94" y="780"/>
                </a:cubicBezTo>
                <a:cubicBezTo>
                  <a:pt x="85" y="834"/>
                  <a:pt x="66" y="886"/>
                  <a:pt x="64" y="941"/>
                </a:cubicBezTo>
                <a:cubicBezTo>
                  <a:pt x="61" y="1030"/>
                  <a:pt x="72" y="1074"/>
                  <a:pt x="79" y="1152"/>
                </a:cubicBezTo>
                <a:cubicBezTo>
                  <a:pt x="88" y="1261"/>
                  <a:pt x="139" y="1416"/>
                  <a:pt x="221" y="1498"/>
                </a:cubicBezTo>
                <a:cubicBezTo>
                  <a:pt x="177" y="1637"/>
                  <a:pt x="0" y="1875"/>
                  <a:pt x="21" y="1954"/>
                </a:cubicBezTo>
                <a:cubicBezTo>
                  <a:pt x="112" y="1943"/>
                  <a:pt x="270" y="1907"/>
                  <a:pt x="312" y="1939"/>
                </a:cubicBezTo>
                <a:cubicBezTo>
                  <a:pt x="319" y="1974"/>
                  <a:pt x="287" y="2060"/>
                  <a:pt x="276" y="2144"/>
                </a:cubicBezTo>
                <a:cubicBezTo>
                  <a:pt x="410" y="2111"/>
                  <a:pt x="549" y="2045"/>
                  <a:pt x="731" y="1979"/>
                </a:cubicBezTo>
                <a:cubicBezTo>
                  <a:pt x="650" y="2052"/>
                  <a:pt x="471" y="2220"/>
                  <a:pt x="473" y="2260"/>
                </a:cubicBezTo>
                <a:cubicBezTo>
                  <a:pt x="494" y="2281"/>
                  <a:pt x="601" y="2302"/>
                  <a:pt x="640" y="2319"/>
                </a:cubicBezTo>
                <a:cubicBezTo>
                  <a:pt x="670" y="2332"/>
                  <a:pt x="728" y="2362"/>
                  <a:pt x="728" y="2362"/>
                </a:cubicBezTo>
                <a:cubicBezTo>
                  <a:pt x="767" y="2426"/>
                  <a:pt x="827" y="2447"/>
                  <a:pt x="855" y="2519"/>
                </a:cubicBezTo>
                <a:cubicBezTo>
                  <a:pt x="882" y="2585"/>
                  <a:pt x="861" y="2671"/>
                  <a:pt x="863" y="2774"/>
                </a:cubicBezTo>
                <a:cubicBezTo>
                  <a:pt x="865" y="2877"/>
                  <a:pt x="865" y="2993"/>
                  <a:pt x="866" y="3135"/>
                </a:cubicBezTo>
                <a:cubicBezTo>
                  <a:pt x="874" y="3661"/>
                  <a:pt x="848" y="3255"/>
                  <a:pt x="870" y="3627"/>
                </a:cubicBezTo>
                <a:close/>
              </a:path>
            </a:pathLst>
          </a:custGeom>
          <a:solidFill>
            <a:srgbClr val="FFFFFF"/>
          </a:solidFill>
          <a:ln w="19050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7056" name="Oval 144"/>
          <p:cNvSpPr>
            <a:spLocks noChangeArrowheads="1"/>
          </p:cNvSpPr>
          <p:nvPr/>
        </p:nvSpPr>
        <p:spPr bwMode="auto">
          <a:xfrm>
            <a:off x="2828925" y="2714625"/>
            <a:ext cx="600075" cy="14287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07057" name="Oval 145"/>
          <p:cNvSpPr>
            <a:spLocks noChangeArrowheads="1"/>
          </p:cNvSpPr>
          <p:nvPr/>
        </p:nvSpPr>
        <p:spPr bwMode="auto">
          <a:xfrm>
            <a:off x="3067050" y="2724150"/>
            <a:ext cx="114300" cy="1143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7" name="Text Box 2"/>
          <p:cNvSpPr txBox="1">
            <a:spLocks noChangeArrowheads="1"/>
          </p:cNvSpPr>
          <p:nvPr/>
        </p:nvSpPr>
        <p:spPr bwMode="auto">
          <a:xfrm>
            <a:off x="219431" y="293278"/>
            <a:ext cx="296191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3200" i="0" dirty="0" smtClean="0"/>
              <a:t>An easy case:</a:t>
            </a:r>
            <a:endParaRPr lang="en-US" altLang="en-US" sz="3200" i="0" dirty="0"/>
          </a:p>
        </p:txBody>
      </p:sp>
      <p:sp>
        <p:nvSpPr>
          <p:cNvPr id="2" name="TextBox 1"/>
          <p:cNvSpPr txBox="1"/>
          <p:nvPr/>
        </p:nvSpPr>
        <p:spPr>
          <a:xfrm>
            <a:off x="390015" y="2251769"/>
            <a:ext cx="13484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0" dirty="0" smtClean="0"/>
              <a:t>Visual</a:t>
            </a:r>
          </a:p>
          <a:p>
            <a:r>
              <a:rPr lang="en-GB" i="0" dirty="0" smtClean="0"/>
              <a:t>Stimulus</a:t>
            </a:r>
            <a:endParaRPr lang="en-GB" i="0" dirty="0"/>
          </a:p>
        </p:txBody>
      </p:sp>
      <p:sp>
        <p:nvSpPr>
          <p:cNvPr id="4" name="Freeform 3"/>
          <p:cNvSpPr/>
          <p:nvPr/>
        </p:nvSpPr>
        <p:spPr bwMode="auto">
          <a:xfrm>
            <a:off x="5572461" y="2151529"/>
            <a:ext cx="666655" cy="686921"/>
          </a:xfrm>
          <a:custGeom>
            <a:avLst/>
            <a:gdLst>
              <a:gd name="connsiteX0" fmla="*/ 570155 w 1118795"/>
              <a:gd name="connsiteY0" fmla="*/ 11017 h 989963"/>
              <a:gd name="connsiteX1" fmla="*/ 365760 w 1118795"/>
              <a:gd name="connsiteY1" fmla="*/ 21775 h 989963"/>
              <a:gd name="connsiteX2" fmla="*/ 290456 w 1118795"/>
              <a:gd name="connsiteY2" fmla="*/ 86321 h 989963"/>
              <a:gd name="connsiteX3" fmla="*/ 225911 w 1118795"/>
              <a:gd name="connsiteY3" fmla="*/ 107836 h 989963"/>
              <a:gd name="connsiteX4" fmla="*/ 161365 w 1118795"/>
              <a:gd name="connsiteY4" fmla="*/ 140109 h 989963"/>
              <a:gd name="connsiteX5" fmla="*/ 139849 w 1118795"/>
              <a:gd name="connsiteY5" fmla="*/ 161624 h 989963"/>
              <a:gd name="connsiteX6" fmla="*/ 86061 w 1118795"/>
              <a:gd name="connsiteY6" fmla="*/ 236928 h 989963"/>
              <a:gd name="connsiteX7" fmla="*/ 43031 w 1118795"/>
              <a:gd name="connsiteY7" fmla="*/ 301474 h 989963"/>
              <a:gd name="connsiteX8" fmla="*/ 32273 w 1118795"/>
              <a:gd name="connsiteY8" fmla="*/ 333747 h 989963"/>
              <a:gd name="connsiteX9" fmla="*/ 21515 w 1118795"/>
              <a:gd name="connsiteY9" fmla="*/ 376777 h 989963"/>
              <a:gd name="connsiteX10" fmla="*/ 0 w 1118795"/>
              <a:gd name="connsiteY10" fmla="*/ 441323 h 989963"/>
              <a:gd name="connsiteX11" fmla="*/ 10758 w 1118795"/>
              <a:gd name="connsiteY11" fmla="*/ 677991 h 989963"/>
              <a:gd name="connsiteX12" fmla="*/ 21515 w 1118795"/>
              <a:gd name="connsiteY12" fmla="*/ 710264 h 989963"/>
              <a:gd name="connsiteX13" fmla="*/ 32273 w 1118795"/>
              <a:gd name="connsiteY13" fmla="*/ 753295 h 989963"/>
              <a:gd name="connsiteX14" fmla="*/ 172122 w 1118795"/>
              <a:gd name="connsiteY14" fmla="*/ 785568 h 989963"/>
              <a:gd name="connsiteX15" fmla="*/ 225911 w 1118795"/>
              <a:gd name="connsiteY15" fmla="*/ 828598 h 989963"/>
              <a:gd name="connsiteX16" fmla="*/ 279699 w 1118795"/>
              <a:gd name="connsiteY16" fmla="*/ 882387 h 989963"/>
              <a:gd name="connsiteX17" fmla="*/ 301214 w 1118795"/>
              <a:gd name="connsiteY17" fmla="*/ 914660 h 989963"/>
              <a:gd name="connsiteX18" fmla="*/ 365760 w 1118795"/>
              <a:gd name="connsiteY18" fmla="*/ 946933 h 989963"/>
              <a:gd name="connsiteX19" fmla="*/ 398033 w 1118795"/>
              <a:gd name="connsiteY19" fmla="*/ 968448 h 989963"/>
              <a:gd name="connsiteX20" fmla="*/ 462579 w 1118795"/>
              <a:gd name="connsiteY20" fmla="*/ 979206 h 989963"/>
              <a:gd name="connsiteX21" fmla="*/ 505609 w 1118795"/>
              <a:gd name="connsiteY21" fmla="*/ 989963 h 989963"/>
              <a:gd name="connsiteX22" fmla="*/ 666974 w 1118795"/>
              <a:gd name="connsiteY22" fmla="*/ 979206 h 989963"/>
              <a:gd name="connsiteX23" fmla="*/ 817581 w 1118795"/>
              <a:gd name="connsiteY23" fmla="*/ 957690 h 989963"/>
              <a:gd name="connsiteX24" fmla="*/ 849854 w 1118795"/>
              <a:gd name="connsiteY24" fmla="*/ 946933 h 989963"/>
              <a:gd name="connsiteX25" fmla="*/ 957431 w 1118795"/>
              <a:gd name="connsiteY25" fmla="*/ 871629 h 989963"/>
              <a:gd name="connsiteX26" fmla="*/ 989703 w 1118795"/>
              <a:gd name="connsiteY26" fmla="*/ 850114 h 989963"/>
              <a:gd name="connsiteX27" fmla="*/ 1043492 w 1118795"/>
              <a:gd name="connsiteY27" fmla="*/ 785568 h 989963"/>
              <a:gd name="connsiteX28" fmla="*/ 1065007 w 1118795"/>
              <a:gd name="connsiteY28" fmla="*/ 710264 h 989963"/>
              <a:gd name="connsiteX29" fmla="*/ 1075765 w 1118795"/>
              <a:gd name="connsiteY29" fmla="*/ 677991 h 989963"/>
              <a:gd name="connsiteX30" fmla="*/ 1097280 w 1118795"/>
              <a:gd name="connsiteY30" fmla="*/ 570415 h 989963"/>
              <a:gd name="connsiteX31" fmla="*/ 1108038 w 1118795"/>
              <a:gd name="connsiteY31" fmla="*/ 516627 h 989963"/>
              <a:gd name="connsiteX32" fmla="*/ 1118795 w 1118795"/>
              <a:gd name="connsiteY32" fmla="*/ 484354 h 989963"/>
              <a:gd name="connsiteX33" fmla="*/ 1108038 w 1118795"/>
              <a:gd name="connsiteY33" fmla="*/ 258443 h 989963"/>
              <a:gd name="connsiteX34" fmla="*/ 1097280 w 1118795"/>
              <a:gd name="connsiteY34" fmla="*/ 226170 h 989963"/>
              <a:gd name="connsiteX35" fmla="*/ 1086522 w 1118795"/>
              <a:gd name="connsiteY35" fmla="*/ 172382 h 989963"/>
              <a:gd name="connsiteX36" fmla="*/ 1054249 w 1118795"/>
              <a:gd name="connsiteY36" fmla="*/ 150867 h 989963"/>
              <a:gd name="connsiteX37" fmla="*/ 1032734 w 1118795"/>
              <a:gd name="connsiteY37" fmla="*/ 129351 h 989963"/>
              <a:gd name="connsiteX38" fmla="*/ 968188 w 1118795"/>
              <a:gd name="connsiteY38" fmla="*/ 97078 h 989963"/>
              <a:gd name="connsiteX39" fmla="*/ 871369 w 1118795"/>
              <a:gd name="connsiteY39" fmla="*/ 43290 h 989963"/>
              <a:gd name="connsiteX40" fmla="*/ 839096 w 1118795"/>
              <a:gd name="connsiteY40" fmla="*/ 32533 h 989963"/>
              <a:gd name="connsiteX41" fmla="*/ 806823 w 1118795"/>
              <a:gd name="connsiteY41" fmla="*/ 21775 h 989963"/>
              <a:gd name="connsiteX42" fmla="*/ 720762 w 1118795"/>
              <a:gd name="connsiteY42" fmla="*/ 11017 h 989963"/>
              <a:gd name="connsiteX43" fmla="*/ 645459 w 1118795"/>
              <a:gd name="connsiteY43" fmla="*/ 260 h 989963"/>
              <a:gd name="connsiteX44" fmla="*/ 570155 w 1118795"/>
              <a:gd name="connsiteY44" fmla="*/ 11017 h 989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118795" h="989963">
                <a:moveTo>
                  <a:pt x="570155" y="11017"/>
                </a:moveTo>
                <a:cubicBezTo>
                  <a:pt x="523539" y="14603"/>
                  <a:pt x="433360" y="12557"/>
                  <a:pt x="365760" y="21775"/>
                </a:cubicBezTo>
                <a:cubicBezTo>
                  <a:pt x="336386" y="25781"/>
                  <a:pt x="311600" y="79273"/>
                  <a:pt x="290456" y="86321"/>
                </a:cubicBezTo>
                <a:cubicBezTo>
                  <a:pt x="268941" y="93493"/>
                  <a:pt x="244781" y="95256"/>
                  <a:pt x="225911" y="107836"/>
                </a:cubicBezTo>
                <a:cubicBezTo>
                  <a:pt x="184203" y="135641"/>
                  <a:pt x="205904" y="125262"/>
                  <a:pt x="161365" y="140109"/>
                </a:cubicBezTo>
                <a:cubicBezTo>
                  <a:pt x="154193" y="147281"/>
                  <a:pt x="146342" y="153832"/>
                  <a:pt x="139849" y="161624"/>
                </a:cubicBezTo>
                <a:cubicBezTo>
                  <a:pt x="129353" y="174219"/>
                  <a:pt x="96224" y="219143"/>
                  <a:pt x="86061" y="236928"/>
                </a:cubicBezTo>
                <a:cubicBezTo>
                  <a:pt x="51327" y="297714"/>
                  <a:pt x="81377" y="263126"/>
                  <a:pt x="43031" y="301474"/>
                </a:cubicBezTo>
                <a:cubicBezTo>
                  <a:pt x="39445" y="312232"/>
                  <a:pt x="35388" y="322844"/>
                  <a:pt x="32273" y="333747"/>
                </a:cubicBezTo>
                <a:cubicBezTo>
                  <a:pt x="28211" y="347963"/>
                  <a:pt x="25763" y="362616"/>
                  <a:pt x="21515" y="376777"/>
                </a:cubicBezTo>
                <a:cubicBezTo>
                  <a:pt x="14998" y="398500"/>
                  <a:pt x="0" y="441323"/>
                  <a:pt x="0" y="441323"/>
                </a:cubicBezTo>
                <a:cubicBezTo>
                  <a:pt x="3586" y="520212"/>
                  <a:pt x="4461" y="599272"/>
                  <a:pt x="10758" y="677991"/>
                </a:cubicBezTo>
                <a:cubicBezTo>
                  <a:pt x="11662" y="689294"/>
                  <a:pt x="18400" y="699361"/>
                  <a:pt x="21515" y="710264"/>
                </a:cubicBezTo>
                <a:cubicBezTo>
                  <a:pt x="25577" y="724480"/>
                  <a:pt x="19971" y="745094"/>
                  <a:pt x="32273" y="753295"/>
                </a:cubicBezTo>
                <a:cubicBezTo>
                  <a:pt x="43392" y="760708"/>
                  <a:pt x="146647" y="780473"/>
                  <a:pt x="172122" y="785568"/>
                </a:cubicBezTo>
                <a:cubicBezTo>
                  <a:pt x="256037" y="869479"/>
                  <a:pt x="117310" y="733572"/>
                  <a:pt x="225911" y="828598"/>
                </a:cubicBezTo>
                <a:cubicBezTo>
                  <a:pt x="244993" y="845295"/>
                  <a:pt x="265634" y="861289"/>
                  <a:pt x="279699" y="882387"/>
                </a:cubicBezTo>
                <a:cubicBezTo>
                  <a:pt x="286871" y="893145"/>
                  <a:pt x="292072" y="905518"/>
                  <a:pt x="301214" y="914660"/>
                </a:cubicBezTo>
                <a:cubicBezTo>
                  <a:pt x="332042" y="945488"/>
                  <a:pt x="330764" y="929435"/>
                  <a:pt x="365760" y="946933"/>
                </a:cubicBezTo>
                <a:cubicBezTo>
                  <a:pt x="377324" y="952715"/>
                  <a:pt x="385767" y="964359"/>
                  <a:pt x="398033" y="968448"/>
                </a:cubicBezTo>
                <a:cubicBezTo>
                  <a:pt x="418726" y="975346"/>
                  <a:pt x="441190" y="974928"/>
                  <a:pt x="462579" y="979206"/>
                </a:cubicBezTo>
                <a:cubicBezTo>
                  <a:pt x="477077" y="982105"/>
                  <a:pt x="491266" y="986377"/>
                  <a:pt x="505609" y="989963"/>
                </a:cubicBezTo>
                <a:lnTo>
                  <a:pt x="666974" y="979206"/>
                </a:lnTo>
                <a:cubicBezTo>
                  <a:pt x="717185" y="975022"/>
                  <a:pt x="768429" y="969978"/>
                  <a:pt x="817581" y="957690"/>
                </a:cubicBezTo>
                <a:cubicBezTo>
                  <a:pt x="828582" y="954940"/>
                  <a:pt x="839096" y="950519"/>
                  <a:pt x="849854" y="946933"/>
                </a:cubicBezTo>
                <a:cubicBezTo>
                  <a:pt x="998229" y="848015"/>
                  <a:pt x="845932" y="951271"/>
                  <a:pt x="957431" y="871629"/>
                </a:cubicBezTo>
                <a:cubicBezTo>
                  <a:pt x="967952" y="864114"/>
                  <a:pt x="979607" y="858191"/>
                  <a:pt x="989703" y="850114"/>
                </a:cubicBezTo>
                <a:cubicBezTo>
                  <a:pt x="1011074" y="833017"/>
                  <a:pt x="1027800" y="806490"/>
                  <a:pt x="1043492" y="785568"/>
                </a:cubicBezTo>
                <a:cubicBezTo>
                  <a:pt x="1069290" y="708169"/>
                  <a:pt x="1037983" y="804846"/>
                  <a:pt x="1065007" y="710264"/>
                </a:cubicBezTo>
                <a:cubicBezTo>
                  <a:pt x="1068122" y="699361"/>
                  <a:pt x="1073215" y="689040"/>
                  <a:pt x="1075765" y="677991"/>
                </a:cubicBezTo>
                <a:cubicBezTo>
                  <a:pt x="1083988" y="642359"/>
                  <a:pt x="1090108" y="606274"/>
                  <a:pt x="1097280" y="570415"/>
                </a:cubicBezTo>
                <a:cubicBezTo>
                  <a:pt x="1100866" y="552486"/>
                  <a:pt x="1102256" y="533973"/>
                  <a:pt x="1108038" y="516627"/>
                </a:cubicBezTo>
                <a:lnTo>
                  <a:pt x="1118795" y="484354"/>
                </a:lnTo>
                <a:cubicBezTo>
                  <a:pt x="1115209" y="409050"/>
                  <a:pt x="1114299" y="333572"/>
                  <a:pt x="1108038" y="258443"/>
                </a:cubicBezTo>
                <a:cubicBezTo>
                  <a:pt x="1107096" y="247143"/>
                  <a:pt x="1100030" y="237171"/>
                  <a:pt x="1097280" y="226170"/>
                </a:cubicBezTo>
                <a:cubicBezTo>
                  <a:pt x="1092845" y="208432"/>
                  <a:pt x="1095594" y="188257"/>
                  <a:pt x="1086522" y="172382"/>
                </a:cubicBezTo>
                <a:cubicBezTo>
                  <a:pt x="1080107" y="161156"/>
                  <a:pt x="1064345" y="158944"/>
                  <a:pt x="1054249" y="150867"/>
                </a:cubicBezTo>
                <a:cubicBezTo>
                  <a:pt x="1046329" y="144531"/>
                  <a:pt x="1040654" y="135687"/>
                  <a:pt x="1032734" y="129351"/>
                </a:cubicBezTo>
                <a:cubicBezTo>
                  <a:pt x="1002944" y="105519"/>
                  <a:pt x="1002273" y="108440"/>
                  <a:pt x="968188" y="97078"/>
                </a:cubicBezTo>
                <a:cubicBezTo>
                  <a:pt x="919879" y="48770"/>
                  <a:pt x="950346" y="69616"/>
                  <a:pt x="871369" y="43290"/>
                </a:cubicBezTo>
                <a:lnTo>
                  <a:pt x="839096" y="32533"/>
                </a:lnTo>
                <a:cubicBezTo>
                  <a:pt x="828338" y="28947"/>
                  <a:pt x="818075" y="23182"/>
                  <a:pt x="806823" y="21775"/>
                </a:cubicBezTo>
                <a:lnTo>
                  <a:pt x="720762" y="11017"/>
                </a:lnTo>
                <a:cubicBezTo>
                  <a:pt x="695629" y="7666"/>
                  <a:pt x="670759" y="1947"/>
                  <a:pt x="645459" y="260"/>
                </a:cubicBezTo>
                <a:cubicBezTo>
                  <a:pt x="616836" y="-1648"/>
                  <a:pt x="616771" y="7431"/>
                  <a:pt x="570155" y="11017"/>
                </a:cubicBezTo>
                <a:close/>
              </a:path>
            </a:pathLst>
          </a:cu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" name="Freeform 4"/>
          <p:cNvSpPr/>
          <p:nvPr/>
        </p:nvSpPr>
        <p:spPr bwMode="auto">
          <a:xfrm>
            <a:off x="3442447" y="2667268"/>
            <a:ext cx="2119257" cy="269570"/>
          </a:xfrm>
          <a:custGeom>
            <a:avLst/>
            <a:gdLst>
              <a:gd name="connsiteX0" fmla="*/ 0 w 2119257"/>
              <a:gd name="connsiteY0" fmla="*/ 108205 h 269570"/>
              <a:gd name="connsiteX1" fmla="*/ 53788 w 2119257"/>
              <a:gd name="connsiteY1" fmla="*/ 65174 h 269570"/>
              <a:gd name="connsiteX2" fmla="*/ 118334 w 2119257"/>
              <a:gd name="connsiteY2" fmla="*/ 43659 h 269570"/>
              <a:gd name="connsiteX3" fmla="*/ 247426 w 2119257"/>
              <a:gd name="connsiteY3" fmla="*/ 54417 h 269570"/>
              <a:gd name="connsiteX4" fmla="*/ 301214 w 2119257"/>
              <a:gd name="connsiteY4" fmla="*/ 86690 h 269570"/>
              <a:gd name="connsiteX5" fmla="*/ 333487 w 2119257"/>
              <a:gd name="connsiteY5" fmla="*/ 97447 h 269570"/>
              <a:gd name="connsiteX6" fmla="*/ 355002 w 2119257"/>
              <a:gd name="connsiteY6" fmla="*/ 118963 h 269570"/>
              <a:gd name="connsiteX7" fmla="*/ 484094 w 2119257"/>
              <a:gd name="connsiteY7" fmla="*/ 118963 h 269570"/>
              <a:gd name="connsiteX8" fmla="*/ 634701 w 2119257"/>
              <a:gd name="connsiteY8" fmla="*/ 129720 h 269570"/>
              <a:gd name="connsiteX9" fmla="*/ 731520 w 2119257"/>
              <a:gd name="connsiteY9" fmla="*/ 161993 h 269570"/>
              <a:gd name="connsiteX10" fmla="*/ 806824 w 2119257"/>
              <a:gd name="connsiteY10" fmla="*/ 183508 h 269570"/>
              <a:gd name="connsiteX11" fmla="*/ 871369 w 2119257"/>
              <a:gd name="connsiteY11" fmla="*/ 205024 h 269570"/>
              <a:gd name="connsiteX12" fmla="*/ 892885 w 2119257"/>
              <a:gd name="connsiteY12" fmla="*/ 226539 h 269570"/>
              <a:gd name="connsiteX13" fmla="*/ 957431 w 2119257"/>
              <a:gd name="connsiteY13" fmla="*/ 269570 h 269570"/>
              <a:gd name="connsiteX14" fmla="*/ 1075765 w 2119257"/>
              <a:gd name="connsiteY14" fmla="*/ 258812 h 269570"/>
              <a:gd name="connsiteX15" fmla="*/ 1108038 w 2119257"/>
              <a:gd name="connsiteY15" fmla="*/ 248054 h 269570"/>
              <a:gd name="connsiteX16" fmla="*/ 1420009 w 2119257"/>
              <a:gd name="connsiteY16" fmla="*/ 258812 h 269570"/>
              <a:gd name="connsiteX17" fmla="*/ 1527586 w 2119257"/>
              <a:gd name="connsiteY17" fmla="*/ 237297 h 269570"/>
              <a:gd name="connsiteX18" fmla="*/ 1570617 w 2119257"/>
              <a:gd name="connsiteY18" fmla="*/ 194266 h 269570"/>
              <a:gd name="connsiteX19" fmla="*/ 1645920 w 2119257"/>
              <a:gd name="connsiteY19" fmla="*/ 151236 h 269570"/>
              <a:gd name="connsiteX20" fmla="*/ 1678193 w 2119257"/>
              <a:gd name="connsiteY20" fmla="*/ 129720 h 269570"/>
              <a:gd name="connsiteX21" fmla="*/ 1753497 w 2119257"/>
              <a:gd name="connsiteY21" fmla="*/ 118963 h 269570"/>
              <a:gd name="connsiteX22" fmla="*/ 1828800 w 2119257"/>
              <a:gd name="connsiteY22" fmla="*/ 86690 h 269570"/>
              <a:gd name="connsiteX23" fmla="*/ 1893346 w 2119257"/>
              <a:gd name="connsiteY23" fmla="*/ 43659 h 269570"/>
              <a:gd name="connsiteX24" fmla="*/ 2043953 w 2119257"/>
              <a:gd name="connsiteY24" fmla="*/ 11386 h 269570"/>
              <a:gd name="connsiteX25" fmla="*/ 2119257 w 2119257"/>
              <a:gd name="connsiteY25" fmla="*/ 628 h 269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119257" h="269570">
                <a:moveTo>
                  <a:pt x="0" y="108205"/>
                </a:moveTo>
                <a:cubicBezTo>
                  <a:pt x="17929" y="93861"/>
                  <a:pt x="33631" y="76169"/>
                  <a:pt x="53788" y="65174"/>
                </a:cubicBezTo>
                <a:cubicBezTo>
                  <a:pt x="73698" y="54314"/>
                  <a:pt x="118334" y="43659"/>
                  <a:pt x="118334" y="43659"/>
                </a:cubicBezTo>
                <a:cubicBezTo>
                  <a:pt x="161365" y="47245"/>
                  <a:pt x="204625" y="48710"/>
                  <a:pt x="247426" y="54417"/>
                </a:cubicBezTo>
                <a:cubicBezTo>
                  <a:pt x="299672" y="61383"/>
                  <a:pt x="262423" y="63415"/>
                  <a:pt x="301214" y="86690"/>
                </a:cubicBezTo>
                <a:cubicBezTo>
                  <a:pt x="310938" y="92524"/>
                  <a:pt x="322729" y="93861"/>
                  <a:pt x="333487" y="97447"/>
                </a:cubicBezTo>
                <a:cubicBezTo>
                  <a:pt x="340659" y="104619"/>
                  <a:pt x="346305" y="113745"/>
                  <a:pt x="355002" y="118963"/>
                </a:cubicBezTo>
                <a:cubicBezTo>
                  <a:pt x="394424" y="142616"/>
                  <a:pt x="443748" y="123446"/>
                  <a:pt x="484094" y="118963"/>
                </a:cubicBezTo>
                <a:cubicBezTo>
                  <a:pt x="534296" y="122549"/>
                  <a:pt x="584928" y="122254"/>
                  <a:pt x="634701" y="129720"/>
                </a:cubicBezTo>
                <a:cubicBezTo>
                  <a:pt x="646005" y="131416"/>
                  <a:pt x="709731" y="155768"/>
                  <a:pt x="731520" y="161993"/>
                </a:cubicBezTo>
                <a:cubicBezTo>
                  <a:pt x="756621" y="169165"/>
                  <a:pt x="781873" y="175831"/>
                  <a:pt x="806824" y="183508"/>
                </a:cubicBezTo>
                <a:cubicBezTo>
                  <a:pt x="828500" y="190178"/>
                  <a:pt x="871369" y="205024"/>
                  <a:pt x="871369" y="205024"/>
                </a:cubicBezTo>
                <a:cubicBezTo>
                  <a:pt x="878541" y="212196"/>
                  <a:pt x="884771" y="220454"/>
                  <a:pt x="892885" y="226539"/>
                </a:cubicBezTo>
                <a:cubicBezTo>
                  <a:pt x="913572" y="242054"/>
                  <a:pt x="957431" y="269570"/>
                  <a:pt x="957431" y="269570"/>
                </a:cubicBezTo>
                <a:cubicBezTo>
                  <a:pt x="996876" y="265984"/>
                  <a:pt x="1036556" y="264414"/>
                  <a:pt x="1075765" y="258812"/>
                </a:cubicBezTo>
                <a:cubicBezTo>
                  <a:pt x="1086991" y="257208"/>
                  <a:pt x="1096698" y="248054"/>
                  <a:pt x="1108038" y="248054"/>
                </a:cubicBezTo>
                <a:cubicBezTo>
                  <a:pt x="1212090" y="248054"/>
                  <a:pt x="1316019" y="255226"/>
                  <a:pt x="1420009" y="258812"/>
                </a:cubicBezTo>
                <a:cubicBezTo>
                  <a:pt x="1422564" y="258447"/>
                  <a:pt x="1508812" y="250707"/>
                  <a:pt x="1527586" y="237297"/>
                </a:cubicBezTo>
                <a:cubicBezTo>
                  <a:pt x="1544093" y="225507"/>
                  <a:pt x="1553739" y="205518"/>
                  <a:pt x="1570617" y="194266"/>
                </a:cubicBezTo>
                <a:cubicBezTo>
                  <a:pt x="1649246" y="141846"/>
                  <a:pt x="1550375" y="205833"/>
                  <a:pt x="1645920" y="151236"/>
                </a:cubicBezTo>
                <a:cubicBezTo>
                  <a:pt x="1657146" y="144821"/>
                  <a:pt x="1665809" y="133435"/>
                  <a:pt x="1678193" y="129720"/>
                </a:cubicBezTo>
                <a:cubicBezTo>
                  <a:pt x="1702480" y="122434"/>
                  <a:pt x="1728396" y="122549"/>
                  <a:pt x="1753497" y="118963"/>
                </a:cubicBezTo>
                <a:cubicBezTo>
                  <a:pt x="1786881" y="107834"/>
                  <a:pt x="1795570" y="106628"/>
                  <a:pt x="1828800" y="86690"/>
                </a:cubicBezTo>
                <a:cubicBezTo>
                  <a:pt x="1850973" y="73386"/>
                  <a:pt x="1868815" y="51836"/>
                  <a:pt x="1893346" y="43659"/>
                </a:cubicBezTo>
                <a:cubicBezTo>
                  <a:pt x="1985319" y="13002"/>
                  <a:pt x="1935388" y="24957"/>
                  <a:pt x="2043953" y="11386"/>
                </a:cubicBezTo>
                <a:cubicBezTo>
                  <a:pt x="2089834" y="-3908"/>
                  <a:pt x="2064886" y="628"/>
                  <a:pt x="2119257" y="628"/>
                </a:cubicBezTo>
              </a:path>
            </a:pathLst>
          </a:custGeom>
          <a:noFill/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5831632" y="2340388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r</a:t>
            </a:r>
            <a:r>
              <a:rPr lang="en-GB" i="0" baseline="-25000" dirty="0" smtClean="0">
                <a:solidFill>
                  <a:srgbClr val="FF0000"/>
                </a:solidFill>
              </a:rPr>
              <a:t>1</a:t>
            </a:r>
            <a:endParaRPr lang="en-GB" i="0" baseline="-25000" dirty="0">
              <a:solidFill>
                <a:srgbClr val="FF0000"/>
              </a:solidFill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5627890" y="2076522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r</a:t>
            </a:r>
            <a:r>
              <a:rPr lang="en-GB" i="0" baseline="-25000" dirty="0" smtClean="0">
                <a:solidFill>
                  <a:srgbClr val="FF0000"/>
                </a:solidFill>
              </a:rPr>
              <a:t>2</a:t>
            </a:r>
            <a:endParaRPr lang="en-GB" i="0" baseline="-25000" dirty="0">
              <a:solidFill>
                <a:srgbClr val="FF0000"/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3238052" y="1602889"/>
            <a:ext cx="2388197" cy="4862457"/>
          </a:xfrm>
          <a:custGeom>
            <a:avLst/>
            <a:gdLst>
              <a:gd name="connsiteX0" fmla="*/ 2388197 w 2388197"/>
              <a:gd name="connsiteY0" fmla="*/ 720763 h 4862457"/>
              <a:gd name="connsiteX1" fmla="*/ 2269863 w 2388197"/>
              <a:gd name="connsiteY1" fmla="*/ 677732 h 4862457"/>
              <a:gd name="connsiteX2" fmla="*/ 2205317 w 2388197"/>
              <a:gd name="connsiteY2" fmla="*/ 656217 h 4862457"/>
              <a:gd name="connsiteX3" fmla="*/ 2140772 w 2388197"/>
              <a:gd name="connsiteY3" fmla="*/ 613186 h 4862457"/>
              <a:gd name="connsiteX4" fmla="*/ 2086983 w 2388197"/>
              <a:gd name="connsiteY4" fmla="*/ 559398 h 4862457"/>
              <a:gd name="connsiteX5" fmla="*/ 2076226 w 2388197"/>
              <a:gd name="connsiteY5" fmla="*/ 494852 h 4862457"/>
              <a:gd name="connsiteX6" fmla="*/ 2108499 w 2388197"/>
              <a:gd name="connsiteY6" fmla="*/ 279699 h 4862457"/>
              <a:gd name="connsiteX7" fmla="*/ 2097741 w 2388197"/>
              <a:gd name="connsiteY7" fmla="*/ 172123 h 4862457"/>
              <a:gd name="connsiteX8" fmla="*/ 1775012 w 2388197"/>
              <a:gd name="connsiteY8" fmla="*/ 182880 h 4862457"/>
              <a:gd name="connsiteX9" fmla="*/ 1624404 w 2388197"/>
              <a:gd name="connsiteY9" fmla="*/ 215153 h 4862457"/>
              <a:gd name="connsiteX10" fmla="*/ 1581374 w 2388197"/>
              <a:gd name="connsiteY10" fmla="*/ 236669 h 4862457"/>
              <a:gd name="connsiteX11" fmla="*/ 1484555 w 2388197"/>
              <a:gd name="connsiteY11" fmla="*/ 268942 h 4862457"/>
              <a:gd name="connsiteX12" fmla="*/ 1430767 w 2388197"/>
              <a:gd name="connsiteY12" fmla="*/ 311972 h 4862457"/>
              <a:gd name="connsiteX13" fmla="*/ 1376979 w 2388197"/>
              <a:gd name="connsiteY13" fmla="*/ 365760 h 4862457"/>
              <a:gd name="connsiteX14" fmla="*/ 1247887 w 2388197"/>
              <a:gd name="connsiteY14" fmla="*/ 451822 h 4862457"/>
              <a:gd name="connsiteX15" fmla="*/ 1194099 w 2388197"/>
              <a:gd name="connsiteY15" fmla="*/ 484095 h 4862457"/>
              <a:gd name="connsiteX16" fmla="*/ 1140310 w 2388197"/>
              <a:gd name="connsiteY16" fmla="*/ 494852 h 4862457"/>
              <a:gd name="connsiteX17" fmla="*/ 1000461 w 2388197"/>
              <a:gd name="connsiteY17" fmla="*/ 484095 h 4862457"/>
              <a:gd name="connsiteX18" fmla="*/ 957430 w 2388197"/>
              <a:gd name="connsiteY18" fmla="*/ 473337 h 4862457"/>
              <a:gd name="connsiteX19" fmla="*/ 925157 w 2388197"/>
              <a:gd name="connsiteY19" fmla="*/ 441064 h 4862457"/>
              <a:gd name="connsiteX20" fmla="*/ 839096 w 2388197"/>
              <a:gd name="connsiteY20" fmla="*/ 376518 h 4862457"/>
              <a:gd name="connsiteX21" fmla="*/ 806823 w 2388197"/>
              <a:gd name="connsiteY21" fmla="*/ 139850 h 4862457"/>
              <a:gd name="connsiteX22" fmla="*/ 796066 w 2388197"/>
              <a:gd name="connsiteY22" fmla="*/ 107577 h 4862457"/>
              <a:gd name="connsiteX23" fmla="*/ 753035 w 2388197"/>
              <a:gd name="connsiteY23" fmla="*/ 96819 h 4862457"/>
              <a:gd name="connsiteX24" fmla="*/ 570155 w 2388197"/>
              <a:gd name="connsiteY24" fmla="*/ 118335 h 4862457"/>
              <a:gd name="connsiteX25" fmla="*/ 505609 w 2388197"/>
              <a:gd name="connsiteY25" fmla="*/ 139850 h 4862457"/>
              <a:gd name="connsiteX26" fmla="*/ 408790 w 2388197"/>
              <a:gd name="connsiteY26" fmla="*/ 193638 h 4862457"/>
              <a:gd name="connsiteX27" fmla="*/ 365760 w 2388197"/>
              <a:gd name="connsiteY27" fmla="*/ 204396 h 4862457"/>
              <a:gd name="connsiteX28" fmla="*/ 86061 w 2388197"/>
              <a:gd name="connsiteY28" fmla="*/ 215153 h 4862457"/>
              <a:gd name="connsiteX29" fmla="*/ 32273 w 2388197"/>
              <a:gd name="connsiteY29" fmla="*/ 247426 h 4862457"/>
              <a:gd name="connsiteX30" fmla="*/ 0 w 2388197"/>
              <a:gd name="connsiteY30" fmla="*/ 333487 h 4862457"/>
              <a:gd name="connsiteX31" fmla="*/ 10757 w 2388197"/>
              <a:gd name="connsiteY31" fmla="*/ 462579 h 4862457"/>
              <a:gd name="connsiteX32" fmla="*/ 118334 w 2388197"/>
              <a:gd name="connsiteY32" fmla="*/ 591671 h 4862457"/>
              <a:gd name="connsiteX33" fmla="*/ 161364 w 2388197"/>
              <a:gd name="connsiteY33" fmla="*/ 602429 h 4862457"/>
              <a:gd name="connsiteX34" fmla="*/ 225910 w 2388197"/>
              <a:gd name="connsiteY34" fmla="*/ 623944 h 4862457"/>
              <a:gd name="connsiteX35" fmla="*/ 602428 w 2388197"/>
              <a:gd name="connsiteY35" fmla="*/ 634702 h 4862457"/>
              <a:gd name="connsiteX36" fmla="*/ 645459 w 2388197"/>
              <a:gd name="connsiteY36" fmla="*/ 656217 h 4862457"/>
              <a:gd name="connsiteX37" fmla="*/ 710004 w 2388197"/>
              <a:gd name="connsiteY37" fmla="*/ 677732 h 4862457"/>
              <a:gd name="connsiteX38" fmla="*/ 731520 w 2388197"/>
              <a:gd name="connsiteY38" fmla="*/ 656217 h 4862457"/>
              <a:gd name="connsiteX39" fmla="*/ 742277 w 2388197"/>
              <a:gd name="connsiteY39" fmla="*/ 602429 h 4862457"/>
              <a:gd name="connsiteX40" fmla="*/ 753035 w 2388197"/>
              <a:gd name="connsiteY40" fmla="*/ 462579 h 4862457"/>
              <a:gd name="connsiteX41" fmla="*/ 763793 w 2388197"/>
              <a:gd name="connsiteY41" fmla="*/ 387276 h 4862457"/>
              <a:gd name="connsiteX42" fmla="*/ 785308 w 2388197"/>
              <a:gd name="connsiteY42" fmla="*/ 333487 h 4862457"/>
              <a:gd name="connsiteX43" fmla="*/ 806823 w 2388197"/>
              <a:gd name="connsiteY43" fmla="*/ 268942 h 4862457"/>
              <a:gd name="connsiteX44" fmla="*/ 817581 w 2388197"/>
              <a:gd name="connsiteY44" fmla="*/ 225911 h 4862457"/>
              <a:gd name="connsiteX45" fmla="*/ 849854 w 2388197"/>
              <a:gd name="connsiteY45" fmla="*/ 172123 h 4862457"/>
              <a:gd name="connsiteX46" fmla="*/ 871369 w 2388197"/>
              <a:gd name="connsiteY46" fmla="*/ 129092 h 4862457"/>
              <a:gd name="connsiteX47" fmla="*/ 946673 w 2388197"/>
              <a:gd name="connsiteY47" fmla="*/ 43031 h 4862457"/>
              <a:gd name="connsiteX48" fmla="*/ 978946 w 2388197"/>
              <a:gd name="connsiteY48" fmla="*/ 21516 h 4862457"/>
              <a:gd name="connsiteX49" fmla="*/ 1043492 w 2388197"/>
              <a:gd name="connsiteY49" fmla="*/ 0 h 4862457"/>
              <a:gd name="connsiteX50" fmla="*/ 1215614 w 2388197"/>
              <a:gd name="connsiteY50" fmla="*/ 10758 h 4862457"/>
              <a:gd name="connsiteX51" fmla="*/ 1269402 w 2388197"/>
              <a:gd name="connsiteY51" fmla="*/ 75304 h 4862457"/>
              <a:gd name="connsiteX52" fmla="*/ 1323190 w 2388197"/>
              <a:gd name="connsiteY52" fmla="*/ 139850 h 4862457"/>
              <a:gd name="connsiteX53" fmla="*/ 1355463 w 2388197"/>
              <a:gd name="connsiteY53" fmla="*/ 258184 h 4862457"/>
              <a:gd name="connsiteX54" fmla="*/ 1344706 w 2388197"/>
              <a:gd name="connsiteY54" fmla="*/ 441064 h 4862457"/>
              <a:gd name="connsiteX55" fmla="*/ 1312433 w 2388197"/>
              <a:gd name="connsiteY55" fmla="*/ 505610 h 4862457"/>
              <a:gd name="connsiteX56" fmla="*/ 1301675 w 2388197"/>
              <a:gd name="connsiteY56" fmla="*/ 537883 h 4862457"/>
              <a:gd name="connsiteX57" fmla="*/ 1269402 w 2388197"/>
              <a:gd name="connsiteY57" fmla="*/ 580913 h 4862457"/>
              <a:gd name="connsiteX58" fmla="*/ 1247887 w 2388197"/>
              <a:gd name="connsiteY58" fmla="*/ 623944 h 4862457"/>
              <a:gd name="connsiteX59" fmla="*/ 1183341 w 2388197"/>
              <a:gd name="connsiteY59" fmla="*/ 731520 h 4862457"/>
              <a:gd name="connsiteX60" fmla="*/ 1172583 w 2388197"/>
              <a:gd name="connsiteY60" fmla="*/ 763793 h 4862457"/>
              <a:gd name="connsiteX61" fmla="*/ 1129553 w 2388197"/>
              <a:gd name="connsiteY61" fmla="*/ 817582 h 4862457"/>
              <a:gd name="connsiteX62" fmla="*/ 1043492 w 2388197"/>
              <a:gd name="connsiteY62" fmla="*/ 903643 h 4862457"/>
              <a:gd name="connsiteX63" fmla="*/ 1021976 w 2388197"/>
              <a:gd name="connsiteY63" fmla="*/ 925158 h 4862457"/>
              <a:gd name="connsiteX64" fmla="*/ 925157 w 2388197"/>
              <a:gd name="connsiteY64" fmla="*/ 1011219 h 4862457"/>
              <a:gd name="connsiteX65" fmla="*/ 903642 w 2388197"/>
              <a:gd name="connsiteY65" fmla="*/ 1054250 h 4862457"/>
              <a:gd name="connsiteX66" fmla="*/ 806823 w 2388197"/>
              <a:gd name="connsiteY66" fmla="*/ 1161826 h 4862457"/>
              <a:gd name="connsiteX67" fmla="*/ 785308 w 2388197"/>
              <a:gd name="connsiteY67" fmla="*/ 1204857 h 4862457"/>
              <a:gd name="connsiteX68" fmla="*/ 774550 w 2388197"/>
              <a:gd name="connsiteY68" fmla="*/ 1247887 h 4862457"/>
              <a:gd name="connsiteX69" fmla="*/ 763793 w 2388197"/>
              <a:gd name="connsiteY69" fmla="*/ 1280160 h 4862457"/>
              <a:gd name="connsiteX70" fmla="*/ 785308 w 2388197"/>
              <a:gd name="connsiteY70" fmla="*/ 1506071 h 4862457"/>
              <a:gd name="connsiteX71" fmla="*/ 849854 w 2388197"/>
              <a:gd name="connsiteY71" fmla="*/ 1549102 h 4862457"/>
              <a:gd name="connsiteX72" fmla="*/ 925157 w 2388197"/>
              <a:gd name="connsiteY72" fmla="*/ 1559859 h 4862457"/>
              <a:gd name="connsiteX73" fmla="*/ 968188 w 2388197"/>
              <a:gd name="connsiteY73" fmla="*/ 1570617 h 4862457"/>
              <a:gd name="connsiteX74" fmla="*/ 1021976 w 2388197"/>
              <a:gd name="connsiteY74" fmla="*/ 1581375 h 4862457"/>
              <a:gd name="connsiteX75" fmla="*/ 1065007 w 2388197"/>
              <a:gd name="connsiteY75" fmla="*/ 1592132 h 4862457"/>
              <a:gd name="connsiteX76" fmla="*/ 1151068 w 2388197"/>
              <a:gd name="connsiteY76" fmla="*/ 1602890 h 4862457"/>
              <a:gd name="connsiteX77" fmla="*/ 1215614 w 2388197"/>
              <a:gd name="connsiteY77" fmla="*/ 1635163 h 4862457"/>
              <a:gd name="connsiteX78" fmla="*/ 1269402 w 2388197"/>
              <a:gd name="connsiteY78" fmla="*/ 1667436 h 4862457"/>
              <a:gd name="connsiteX79" fmla="*/ 1290917 w 2388197"/>
              <a:gd name="connsiteY79" fmla="*/ 1699709 h 4862457"/>
              <a:gd name="connsiteX80" fmla="*/ 1280160 w 2388197"/>
              <a:gd name="connsiteY80" fmla="*/ 1828800 h 4862457"/>
              <a:gd name="connsiteX81" fmla="*/ 1269402 w 2388197"/>
              <a:gd name="connsiteY81" fmla="*/ 1871831 h 4862457"/>
              <a:gd name="connsiteX82" fmla="*/ 1226372 w 2388197"/>
              <a:gd name="connsiteY82" fmla="*/ 1914862 h 4862457"/>
              <a:gd name="connsiteX83" fmla="*/ 1204856 w 2388197"/>
              <a:gd name="connsiteY83" fmla="*/ 1947135 h 4862457"/>
              <a:gd name="connsiteX84" fmla="*/ 1172583 w 2388197"/>
              <a:gd name="connsiteY84" fmla="*/ 1990165 h 4862457"/>
              <a:gd name="connsiteX85" fmla="*/ 1140310 w 2388197"/>
              <a:gd name="connsiteY85" fmla="*/ 2065469 h 4862457"/>
              <a:gd name="connsiteX86" fmla="*/ 1151068 w 2388197"/>
              <a:gd name="connsiteY86" fmla="*/ 2151530 h 4862457"/>
              <a:gd name="connsiteX87" fmla="*/ 1183341 w 2388197"/>
              <a:gd name="connsiteY87" fmla="*/ 2173045 h 4862457"/>
              <a:gd name="connsiteX88" fmla="*/ 1215614 w 2388197"/>
              <a:gd name="connsiteY88" fmla="*/ 2183803 h 4862457"/>
              <a:gd name="connsiteX89" fmla="*/ 1258644 w 2388197"/>
              <a:gd name="connsiteY89" fmla="*/ 2205318 h 4862457"/>
              <a:gd name="connsiteX90" fmla="*/ 1710466 w 2388197"/>
              <a:gd name="connsiteY90" fmla="*/ 2183803 h 4862457"/>
              <a:gd name="connsiteX91" fmla="*/ 1796527 w 2388197"/>
              <a:gd name="connsiteY91" fmla="*/ 2140772 h 4862457"/>
              <a:gd name="connsiteX92" fmla="*/ 1828800 w 2388197"/>
              <a:gd name="connsiteY92" fmla="*/ 2130015 h 4862457"/>
              <a:gd name="connsiteX93" fmla="*/ 1850315 w 2388197"/>
              <a:gd name="connsiteY93" fmla="*/ 2108499 h 4862457"/>
              <a:gd name="connsiteX94" fmla="*/ 1882588 w 2388197"/>
              <a:gd name="connsiteY94" fmla="*/ 2086984 h 4862457"/>
              <a:gd name="connsiteX95" fmla="*/ 1904103 w 2388197"/>
              <a:gd name="connsiteY95" fmla="*/ 2011680 h 4862457"/>
              <a:gd name="connsiteX96" fmla="*/ 1893346 w 2388197"/>
              <a:gd name="connsiteY96" fmla="*/ 1936377 h 4862457"/>
              <a:gd name="connsiteX97" fmla="*/ 1839557 w 2388197"/>
              <a:gd name="connsiteY97" fmla="*/ 1871831 h 4862457"/>
              <a:gd name="connsiteX98" fmla="*/ 1807284 w 2388197"/>
              <a:gd name="connsiteY98" fmla="*/ 1850316 h 4862457"/>
              <a:gd name="connsiteX99" fmla="*/ 1699708 w 2388197"/>
              <a:gd name="connsiteY99" fmla="*/ 1807285 h 4862457"/>
              <a:gd name="connsiteX100" fmla="*/ 1645920 w 2388197"/>
              <a:gd name="connsiteY100" fmla="*/ 1796527 h 4862457"/>
              <a:gd name="connsiteX101" fmla="*/ 1602889 w 2388197"/>
              <a:gd name="connsiteY101" fmla="*/ 1775012 h 4862457"/>
              <a:gd name="connsiteX102" fmla="*/ 1559859 w 2388197"/>
              <a:gd name="connsiteY102" fmla="*/ 1764255 h 4862457"/>
              <a:gd name="connsiteX103" fmla="*/ 1527586 w 2388197"/>
              <a:gd name="connsiteY103" fmla="*/ 1742739 h 4862457"/>
              <a:gd name="connsiteX104" fmla="*/ 1484555 w 2388197"/>
              <a:gd name="connsiteY104" fmla="*/ 1635163 h 4862457"/>
              <a:gd name="connsiteX105" fmla="*/ 1463040 w 2388197"/>
              <a:gd name="connsiteY105" fmla="*/ 1549102 h 4862457"/>
              <a:gd name="connsiteX106" fmla="*/ 1473797 w 2388197"/>
              <a:gd name="connsiteY106" fmla="*/ 1258645 h 4862457"/>
              <a:gd name="connsiteX107" fmla="*/ 1527586 w 2388197"/>
              <a:gd name="connsiteY107" fmla="*/ 1204857 h 4862457"/>
              <a:gd name="connsiteX108" fmla="*/ 1570616 w 2388197"/>
              <a:gd name="connsiteY108" fmla="*/ 1172584 h 4862457"/>
              <a:gd name="connsiteX109" fmla="*/ 1592132 w 2388197"/>
              <a:gd name="connsiteY109" fmla="*/ 1151069 h 4862457"/>
              <a:gd name="connsiteX110" fmla="*/ 1635162 w 2388197"/>
              <a:gd name="connsiteY110" fmla="*/ 1140311 h 4862457"/>
              <a:gd name="connsiteX111" fmla="*/ 1667435 w 2388197"/>
              <a:gd name="connsiteY111" fmla="*/ 1118796 h 4862457"/>
              <a:gd name="connsiteX112" fmla="*/ 1818042 w 2388197"/>
              <a:gd name="connsiteY112" fmla="*/ 1118796 h 4862457"/>
              <a:gd name="connsiteX113" fmla="*/ 1850315 w 2388197"/>
              <a:gd name="connsiteY113" fmla="*/ 1140311 h 4862457"/>
              <a:gd name="connsiteX114" fmla="*/ 1893346 w 2388197"/>
              <a:gd name="connsiteY114" fmla="*/ 1161826 h 4862457"/>
              <a:gd name="connsiteX115" fmla="*/ 1925619 w 2388197"/>
              <a:gd name="connsiteY115" fmla="*/ 1204857 h 4862457"/>
              <a:gd name="connsiteX116" fmla="*/ 2054710 w 2388197"/>
              <a:gd name="connsiteY116" fmla="*/ 1323191 h 4862457"/>
              <a:gd name="connsiteX117" fmla="*/ 2065468 w 2388197"/>
              <a:gd name="connsiteY117" fmla="*/ 1376979 h 4862457"/>
              <a:gd name="connsiteX118" fmla="*/ 2086983 w 2388197"/>
              <a:gd name="connsiteY118" fmla="*/ 1398495 h 4862457"/>
              <a:gd name="connsiteX119" fmla="*/ 2108499 w 2388197"/>
              <a:gd name="connsiteY119" fmla="*/ 1430767 h 4862457"/>
              <a:gd name="connsiteX120" fmla="*/ 2119256 w 2388197"/>
              <a:gd name="connsiteY120" fmla="*/ 1473798 h 4862457"/>
              <a:gd name="connsiteX121" fmla="*/ 2140772 w 2388197"/>
              <a:gd name="connsiteY121" fmla="*/ 1538344 h 4862457"/>
              <a:gd name="connsiteX122" fmla="*/ 2151529 w 2388197"/>
              <a:gd name="connsiteY122" fmla="*/ 1624405 h 4862457"/>
              <a:gd name="connsiteX123" fmla="*/ 2130014 w 2388197"/>
              <a:gd name="connsiteY123" fmla="*/ 1818043 h 4862457"/>
              <a:gd name="connsiteX124" fmla="*/ 2054710 w 2388197"/>
              <a:gd name="connsiteY124" fmla="*/ 1861073 h 4862457"/>
              <a:gd name="connsiteX125" fmla="*/ 1506070 w 2388197"/>
              <a:gd name="connsiteY125" fmla="*/ 1871831 h 4862457"/>
              <a:gd name="connsiteX126" fmla="*/ 1473797 w 2388197"/>
              <a:gd name="connsiteY126" fmla="*/ 1882589 h 4862457"/>
              <a:gd name="connsiteX127" fmla="*/ 1344706 w 2388197"/>
              <a:gd name="connsiteY127" fmla="*/ 1904104 h 4862457"/>
              <a:gd name="connsiteX128" fmla="*/ 1312433 w 2388197"/>
              <a:gd name="connsiteY128" fmla="*/ 1925619 h 4862457"/>
              <a:gd name="connsiteX129" fmla="*/ 1237129 w 2388197"/>
              <a:gd name="connsiteY129" fmla="*/ 1947135 h 4862457"/>
              <a:gd name="connsiteX130" fmla="*/ 1204856 w 2388197"/>
              <a:gd name="connsiteY130" fmla="*/ 1968650 h 4862457"/>
              <a:gd name="connsiteX131" fmla="*/ 1161826 w 2388197"/>
              <a:gd name="connsiteY131" fmla="*/ 1979407 h 4862457"/>
              <a:gd name="connsiteX132" fmla="*/ 1129553 w 2388197"/>
              <a:gd name="connsiteY132" fmla="*/ 1990165 h 4862457"/>
              <a:gd name="connsiteX133" fmla="*/ 1065007 w 2388197"/>
              <a:gd name="connsiteY133" fmla="*/ 2043953 h 4862457"/>
              <a:gd name="connsiteX134" fmla="*/ 1021976 w 2388197"/>
              <a:gd name="connsiteY134" fmla="*/ 2086984 h 4862457"/>
              <a:gd name="connsiteX135" fmla="*/ 1011219 w 2388197"/>
              <a:gd name="connsiteY135" fmla="*/ 2119257 h 4862457"/>
              <a:gd name="connsiteX136" fmla="*/ 1011219 w 2388197"/>
              <a:gd name="connsiteY136" fmla="*/ 2312895 h 4862457"/>
              <a:gd name="connsiteX137" fmla="*/ 1043492 w 2388197"/>
              <a:gd name="connsiteY137" fmla="*/ 2345167 h 4862457"/>
              <a:gd name="connsiteX138" fmla="*/ 1097280 w 2388197"/>
              <a:gd name="connsiteY138" fmla="*/ 2409713 h 4862457"/>
              <a:gd name="connsiteX139" fmla="*/ 1129553 w 2388197"/>
              <a:gd name="connsiteY139" fmla="*/ 2431229 h 4862457"/>
              <a:gd name="connsiteX140" fmla="*/ 1226372 w 2388197"/>
              <a:gd name="connsiteY140" fmla="*/ 2474259 h 4862457"/>
              <a:gd name="connsiteX141" fmla="*/ 1258644 w 2388197"/>
              <a:gd name="connsiteY141" fmla="*/ 2485017 h 4862457"/>
              <a:gd name="connsiteX142" fmla="*/ 1344706 w 2388197"/>
              <a:gd name="connsiteY142" fmla="*/ 2517290 h 4862457"/>
              <a:gd name="connsiteX143" fmla="*/ 1387736 w 2388197"/>
              <a:gd name="connsiteY143" fmla="*/ 2538805 h 4862457"/>
              <a:gd name="connsiteX144" fmla="*/ 1441524 w 2388197"/>
              <a:gd name="connsiteY144" fmla="*/ 2581836 h 4862457"/>
              <a:gd name="connsiteX145" fmla="*/ 1484555 w 2388197"/>
              <a:gd name="connsiteY145" fmla="*/ 2592593 h 4862457"/>
              <a:gd name="connsiteX146" fmla="*/ 1549101 w 2388197"/>
              <a:gd name="connsiteY146" fmla="*/ 2646382 h 4862457"/>
              <a:gd name="connsiteX147" fmla="*/ 1592132 w 2388197"/>
              <a:gd name="connsiteY147" fmla="*/ 2657139 h 4862457"/>
              <a:gd name="connsiteX148" fmla="*/ 1678193 w 2388197"/>
              <a:gd name="connsiteY148" fmla="*/ 2753958 h 4862457"/>
              <a:gd name="connsiteX149" fmla="*/ 1721223 w 2388197"/>
              <a:gd name="connsiteY149" fmla="*/ 2818504 h 4862457"/>
              <a:gd name="connsiteX150" fmla="*/ 1731981 w 2388197"/>
              <a:gd name="connsiteY150" fmla="*/ 2850777 h 4862457"/>
              <a:gd name="connsiteX151" fmla="*/ 1775012 w 2388197"/>
              <a:gd name="connsiteY151" fmla="*/ 2893807 h 4862457"/>
              <a:gd name="connsiteX152" fmla="*/ 1796527 w 2388197"/>
              <a:gd name="connsiteY152" fmla="*/ 2926080 h 4862457"/>
              <a:gd name="connsiteX153" fmla="*/ 1818042 w 2388197"/>
              <a:gd name="connsiteY153" fmla="*/ 2990626 h 4862457"/>
              <a:gd name="connsiteX154" fmla="*/ 1807284 w 2388197"/>
              <a:gd name="connsiteY154" fmla="*/ 3141233 h 4862457"/>
              <a:gd name="connsiteX155" fmla="*/ 1785769 w 2388197"/>
              <a:gd name="connsiteY155" fmla="*/ 3205779 h 4862457"/>
              <a:gd name="connsiteX156" fmla="*/ 1775012 w 2388197"/>
              <a:gd name="connsiteY156" fmla="*/ 3238052 h 4862457"/>
              <a:gd name="connsiteX157" fmla="*/ 1764254 w 2388197"/>
              <a:gd name="connsiteY157" fmla="*/ 3270325 h 4862457"/>
              <a:gd name="connsiteX158" fmla="*/ 1753496 w 2388197"/>
              <a:gd name="connsiteY158" fmla="*/ 3302598 h 4862457"/>
              <a:gd name="connsiteX159" fmla="*/ 1742739 w 2388197"/>
              <a:gd name="connsiteY159" fmla="*/ 3345629 h 4862457"/>
              <a:gd name="connsiteX160" fmla="*/ 1721223 w 2388197"/>
              <a:gd name="connsiteY160" fmla="*/ 3388659 h 4862457"/>
              <a:gd name="connsiteX161" fmla="*/ 1699708 w 2388197"/>
              <a:gd name="connsiteY161" fmla="*/ 3506993 h 4862457"/>
              <a:gd name="connsiteX162" fmla="*/ 1710466 w 2388197"/>
              <a:gd name="connsiteY162" fmla="*/ 3593055 h 4862457"/>
              <a:gd name="connsiteX163" fmla="*/ 1721223 w 2388197"/>
              <a:gd name="connsiteY163" fmla="*/ 3700631 h 4862457"/>
              <a:gd name="connsiteX164" fmla="*/ 1731981 w 2388197"/>
              <a:gd name="connsiteY164" fmla="*/ 3732904 h 4862457"/>
              <a:gd name="connsiteX165" fmla="*/ 1742739 w 2388197"/>
              <a:gd name="connsiteY165" fmla="*/ 3786692 h 4862457"/>
              <a:gd name="connsiteX166" fmla="*/ 1753496 w 2388197"/>
              <a:gd name="connsiteY166" fmla="*/ 3818965 h 4862457"/>
              <a:gd name="connsiteX167" fmla="*/ 1775012 w 2388197"/>
              <a:gd name="connsiteY167" fmla="*/ 3894269 h 4862457"/>
              <a:gd name="connsiteX168" fmla="*/ 1764254 w 2388197"/>
              <a:gd name="connsiteY168" fmla="*/ 4335332 h 4862457"/>
              <a:gd name="connsiteX169" fmla="*/ 1775012 w 2388197"/>
              <a:gd name="connsiteY169" fmla="*/ 4754880 h 4862457"/>
              <a:gd name="connsiteX170" fmla="*/ 1775012 w 2388197"/>
              <a:gd name="connsiteY170" fmla="*/ 4862457 h 4862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</a:cxnLst>
            <a:rect l="l" t="t" r="r" b="b"/>
            <a:pathLst>
              <a:path w="2388197" h="4862457">
                <a:moveTo>
                  <a:pt x="2388197" y="720763"/>
                </a:moveTo>
                <a:cubicBezTo>
                  <a:pt x="2199781" y="657955"/>
                  <a:pt x="2434584" y="737629"/>
                  <a:pt x="2269863" y="677732"/>
                </a:cubicBezTo>
                <a:cubicBezTo>
                  <a:pt x="2248549" y="669982"/>
                  <a:pt x="2224187" y="668797"/>
                  <a:pt x="2205317" y="656217"/>
                </a:cubicBezTo>
                <a:cubicBezTo>
                  <a:pt x="2183802" y="641873"/>
                  <a:pt x="2159057" y="631470"/>
                  <a:pt x="2140772" y="613186"/>
                </a:cubicBezTo>
                <a:lnTo>
                  <a:pt x="2086983" y="559398"/>
                </a:lnTo>
                <a:cubicBezTo>
                  <a:pt x="2083397" y="537883"/>
                  <a:pt x="2075279" y="516643"/>
                  <a:pt x="2076226" y="494852"/>
                </a:cubicBezTo>
                <a:cubicBezTo>
                  <a:pt x="2082507" y="350384"/>
                  <a:pt x="2081389" y="361025"/>
                  <a:pt x="2108499" y="279699"/>
                </a:cubicBezTo>
                <a:cubicBezTo>
                  <a:pt x="2104913" y="243840"/>
                  <a:pt x="2132349" y="182171"/>
                  <a:pt x="2097741" y="172123"/>
                </a:cubicBezTo>
                <a:cubicBezTo>
                  <a:pt x="1994373" y="142113"/>
                  <a:pt x="1882347" y="174830"/>
                  <a:pt x="1775012" y="182880"/>
                </a:cubicBezTo>
                <a:cubicBezTo>
                  <a:pt x="1740146" y="185495"/>
                  <a:pt x="1667654" y="204341"/>
                  <a:pt x="1624404" y="215153"/>
                </a:cubicBezTo>
                <a:cubicBezTo>
                  <a:pt x="1610061" y="222325"/>
                  <a:pt x="1596342" y="230912"/>
                  <a:pt x="1581374" y="236669"/>
                </a:cubicBezTo>
                <a:cubicBezTo>
                  <a:pt x="1549623" y="248881"/>
                  <a:pt x="1484555" y="268942"/>
                  <a:pt x="1484555" y="268942"/>
                </a:cubicBezTo>
                <a:cubicBezTo>
                  <a:pt x="1466626" y="283285"/>
                  <a:pt x="1447834" y="296612"/>
                  <a:pt x="1430767" y="311972"/>
                </a:cubicBezTo>
                <a:cubicBezTo>
                  <a:pt x="1411920" y="328934"/>
                  <a:pt x="1397121" y="350358"/>
                  <a:pt x="1376979" y="365760"/>
                </a:cubicBezTo>
                <a:cubicBezTo>
                  <a:pt x="1335898" y="397175"/>
                  <a:pt x="1292234" y="425214"/>
                  <a:pt x="1247887" y="451822"/>
                </a:cubicBezTo>
                <a:cubicBezTo>
                  <a:pt x="1229958" y="462580"/>
                  <a:pt x="1213513" y="476330"/>
                  <a:pt x="1194099" y="484095"/>
                </a:cubicBezTo>
                <a:cubicBezTo>
                  <a:pt x="1177122" y="490886"/>
                  <a:pt x="1158240" y="491266"/>
                  <a:pt x="1140310" y="494852"/>
                </a:cubicBezTo>
                <a:cubicBezTo>
                  <a:pt x="1093694" y="491266"/>
                  <a:pt x="1046895" y="489558"/>
                  <a:pt x="1000461" y="484095"/>
                </a:cubicBezTo>
                <a:cubicBezTo>
                  <a:pt x="985777" y="482368"/>
                  <a:pt x="970267" y="480672"/>
                  <a:pt x="957430" y="473337"/>
                </a:cubicBezTo>
                <a:cubicBezTo>
                  <a:pt x="944221" y="465789"/>
                  <a:pt x="936932" y="450698"/>
                  <a:pt x="925157" y="441064"/>
                </a:cubicBezTo>
                <a:cubicBezTo>
                  <a:pt x="897404" y="418357"/>
                  <a:pt x="839096" y="376518"/>
                  <a:pt x="839096" y="376518"/>
                </a:cubicBezTo>
                <a:cubicBezTo>
                  <a:pt x="777911" y="284740"/>
                  <a:pt x="827891" y="371602"/>
                  <a:pt x="806823" y="139850"/>
                </a:cubicBezTo>
                <a:cubicBezTo>
                  <a:pt x="805796" y="128557"/>
                  <a:pt x="804921" y="114661"/>
                  <a:pt x="796066" y="107577"/>
                </a:cubicBezTo>
                <a:cubicBezTo>
                  <a:pt x="784521" y="98341"/>
                  <a:pt x="767379" y="100405"/>
                  <a:pt x="753035" y="96819"/>
                </a:cubicBezTo>
                <a:cubicBezTo>
                  <a:pt x="661085" y="103892"/>
                  <a:pt x="638735" y="97761"/>
                  <a:pt x="570155" y="118335"/>
                </a:cubicBezTo>
                <a:cubicBezTo>
                  <a:pt x="548432" y="124852"/>
                  <a:pt x="524479" y="127270"/>
                  <a:pt x="505609" y="139850"/>
                </a:cubicBezTo>
                <a:cubicBezTo>
                  <a:pt x="447820" y="178375"/>
                  <a:pt x="458493" y="179436"/>
                  <a:pt x="408790" y="193638"/>
                </a:cubicBezTo>
                <a:cubicBezTo>
                  <a:pt x="394574" y="197700"/>
                  <a:pt x="380512" y="203413"/>
                  <a:pt x="365760" y="204396"/>
                </a:cubicBezTo>
                <a:cubicBezTo>
                  <a:pt x="272665" y="210602"/>
                  <a:pt x="179294" y="211567"/>
                  <a:pt x="86061" y="215153"/>
                </a:cubicBezTo>
                <a:cubicBezTo>
                  <a:pt x="68132" y="225911"/>
                  <a:pt x="47058" y="232641"/>
                  <a:pt x="32273" y="247426"/>
                </a:cubicBezTo>
                <a:cubicBezTo>
                  <a:pt x="13520" y="266179"/>
                  <a:pt x="6003" y="309473"/>
                  <a:pt x="0" y="333487"/>
                </a:cubicBezTo>
                <a:cubicBezTo>
                  <a:pt x="3586" y="376518"/>
                  <a:pt x="-800" y="420974"/>
                  <a:pt x="10757" y="462579"/>
                </a:cubicBezTo>
                <a:cubicBezTo>
                  <a:pt x="17351" y="486319"/>
                  <a:pt x="98239" y="586647"/>
                  <a:pt x="118334" y="591671"/>
                </a:cubicBezTo>
                <a:cubicBezTo>
                  <a:pt x="132677" y="595257"/>
                  <a:pt x="147203" y="598181"/>
                  <a:pt x="161364" y="602429"/>
                </a:cubicBezTo>
                <a:cubicBezTo>
                  <a:pt x="183087" y="608946"/>
                  <a:pt x="225910" y="623944"/>
                  <a:pt x="225910" y="623944"/>
                </a:cubicBezTo>
                <a:cubicBezTo>
                  <a:pt x="403998" y="615463"/>
                  <a:pt x="443433" y="599370"/>
                  <a:pt x="602428" y="634702"/>
                </a:cubicBezTo>
                <a:cubicBezTo>
                  <a:pt x="618083" y="638181"/>
                  <a:pt x="630569" y="650261"/>
                  <a:pt x="645459" y="656217"/>
                </a:cubicBezTo>
                <a:cubicBezTo>
                  <a:pt x="666516" y="664640"/>
                  <a:pt x="710004" y="677732"/>
                  <a:pt x="710004" y="677732"/>
                </a:cubicBezTo>
                <a:cubicBezTo>
                  <a:pt x="717176" y="670560"/>
                  <a:pt x="727525" y="665539"/>
                  <a:pt x="731520" y="656217"/>
                </a:cubicBezTo>
                <a:cubicBezTo>
                  <a:pt x="738723" y="639411"/>
                  <a:pt x="740258" y="620602"/>
                  <a:pt x="742277" y="602429"/>
                </a:cubicBezTo>
                <a:cubicBezTo>
                  <a:pt x="747440" y="555961"/>
                  <a:pt x="748383" y="509101"/>
                  <a:pt x="753035" y="462579"/>
                </a:cubicBezTo>
                <a:cubicBezTo>
                  <a:pt x="755558" y="437349"/>
                  <a:pt x="757643" y="411875"/>
                  <a:pt x="763793" y="387276"/>
                </a:cubicBezTo>
                <a:cubicBezTo>
                  <a:pt x="768477" y="368542"/>
                  <a:pt x="778709" y="351635"/>
                  <a:pt x="785308" y="333487"/>
                </a:cubicBezTo>
                <a:cubicBezTo>
                  <a:pt x="793058" y="312174"/>
                  <a:pt x="801322" y="290944"/>
                  <a:pt x="806823" y="268942"/>
                </a:cubicBezTo>
                <a:cubicBezTo>
                  <a:pt x="810409" y="254598"/>
                  <a:pt x="811576" y="239422"/>
                  <a:pt x="817581" y="225911"/>
                </a:cubicBezTo>
                <a:cubicBezTo>
                  <a:pt x="826073" y="206804"/>
                  <a:pt x="839700" y="190401"/>
                  <a:pt x="849854" y="172123"/>
                </a:cubicBezTo>
                <a:cubicBezTo>
                  <a:pt x="857642" y="158104"/>
                  <a:pt x="863413" y="143016"/>
                  <a:pt x="871369" y="129092"/>
                </a:cubicBezTo>
                <a:cubicBezTo>
                  <a:pt x="888865" y="98473"/>
                  <a:pt x="919207" y="61342"/>
                  <a:pt x="946673" y="43031"/>
                </a:cubicBezTo>
                <a:cubicBezTo>
                  <a:pt x="957431" y="35859"/>
                  <a:pt x="967131" y="26767"/>
                  <a:pt x="978946" y="21516"/>
                </a:cubicBezTo>
                <a:cubicBezTo>
                  <a:pt x="999671" y="12305"/>
                  <a:pt x="1043492" y="0"/>
                  <a:pt x="1043492" y="0"/>
                </a:cubicBezTo>
                <a:cubicBezTo>
                  <a:pt x="1100866" y="3586"/>
                  <a:pt x="1159361" y="-1085"/>
                  <a:pt x="1215614" y="10758"/>
                </a:cubicBezTo>
                <a:cubicBezTo>
                  <a:pt x="1234672" y="14770"/>
                  <a:pt x="1258448" y="62159"/>
                  <a:pt x="1269402" y="75304"/>
                </a:cubicBezTo>
                <a:cubicBezTo>
                  <a:pt x="1293531" y="104259"/>
                  <a:pt x="1307927" y="105508"/>
                  <a:pt x="1323190" y="139850"/>
                </a:cubicBezTo>
                <a:cubicBezTo>
                  <a:pt x="1343045" y="184523"/>
                  <a:pt x="1346259" y="212164"/>
                  <a:pt x="1355463" y="258184"/>
                </a:cubicBezTo>
                <a:cubicBezTo>
                  <a:pt x="1351877" y="319144"/>
                  <a:pt x="1350782" y="380302"/>
                  <a:pt x="1344706" y="441064"/>
                </a:cubicBezTo>
                <a:cubicBezTo>
                  <a:pt x="1341326" y="474861"/>
                  <a:pt x="1327164" y="476148"/>
                  <a:pt x="1312433" y="505610"/>
                </a:cubicBezTo>
                <a:cubicBezTo>
                  <a:pt x="1307362" y="515752"/>
                  <a:pt x="1307301" y="528038"/>
                  <a:pt x="1301675" y="537883"/>
                </a:cubicBezTo>
                <a:cubicBezTo>
                  <a:pt x="1292779" y="553450"/>
                  <a:pt x="1278904" y="565709"/>
                  <a:pt x="1269402" y="580913"/>
                </a:cubicBezTo>
                <a:cubicBezTo>
                  <a:pt x="1260903" y="594512"/>
                  <a:pt x="1255843" y="610020"/>
                  <a:pt x="1247887" y="623944"/>
                </a:cubicBezTo>
                <a:cubicBezTo>
                  <a:pt x="1227139" y="660252"/>
                  <a:pt x="1196565" y="691848"/>
                  <a:pt x="1183341" y="731520"/>
                </a:cubicBezTo>
                <a:cubicBezTo>
                  <a:pt x="1179755" y="742278"/>
                  <a:pt x="1178593" y="754177"/>
                  <a:pt x="1172583" y="763793"/>
                </a:cubicBezTo>
                <a:cubicBezTo>
                  <a:pt x="1160414" y="783264"/>
                  <a:pt x="1145127" y="800710"/>
                  <a:pt x="1129553" y="817582"/>
                </a:cubicBezTo>
                <a:cubicBezTo>
                  <a:pt x="1102036" y="847393"/>
                  <a:pt x="1072179" y="874956"/>
                  <a:pt x="1043492" y="903643"/>
                </a:cubicBezTo>
                <a:cubicBezTo>
                  <a:pt x="1036320" y="910815"/>
                  <a:pt x="1029896" y="918822"/>
                  <a:pt x="1021976" y="925158"/>
                </a:cubicBezTo>
                <a:cubicBezTo>
                  <a:pt x="952348" y="980861"/>
                  <a:pt x="984424" y="951953"/>
                  <a:pt x="925157" y="1011219"/>
                </a:cubicBezTo>
                <a:cubicBezTo>
                  <a:pt x="917985" y="1025563"/>
                  <a:pt x="913660" y="1041727"/>
                  <a:pt x="903642" y="1054250"/>
                </a:cubicBezTo>
                <a:cubicBezTo>
                  <a:pt x="836597" y="1138056"/>
                  <a:pt x="851354" y="1090576"/>
                  <a:pt x="806823" y="1161826"/>
                </a:cubicBezTo>
                <a:cubicBezTo>
                  <a:pt x="798324" y="1175425"/>
                  <a:pt x="790939" y="1189841"/>
                  <a:pt x="785308" y="1204857"/>
                </a:cubicBezTo>
                <a:cubicBezTo>
                  <a:pt x="780117" y="1218700"/>
                  <a:pt x="778612" y="1233671"/>
                  <a:pt x="774550" y="1247887"/>
                </a:cubicBezTo>
                <a:cubicBezTo>
                  <a:pt x="771435" y="1258790"/>
                  <a:pt x="767379" y="1269402"/>
                  <a:pt x="763793" y="1280160"/>
                </a:cubicBezTo>
                <a:cubicBezTo>
                  <a:pt x="770965" y="1355464"/>
                  <a:pt x="769880" y="1432017"/>
                  <a:pt x="785308" y="1506071"/>
                </a:cubicBezTo>
                <a:cubicBezTo>
                  <a:pt x="790499" y="1530987"/>
                  <a:pt x="829311" y="1544993"/>
                  <a:pt x="849854" y="1549102"/>
                </a:cubicBezTo>
                <a:cubicBezTo>
                  <a:pt x="874717" y="1554075"/>
                  <a:pt x="900210" y="1555323"/>
                  <a:pt x="925157" y="1559859"/>
                </a:cubicBezTo>
                <a:cubicBezTo>
                  <a:pt x="939704" y="1562504"/>
                  <a:pt x="953755" y="1567410"/>
                  <a:pt x="968188" y="1570617"/>
                </a:cubicBezTo>
                <a:cubicBezTo>
                  <a:pt x="986037" y="1574584"/>
                  <a:pt x="1004127" y="1577409"/>
                  <a:pt x="1021976" y="1581375"/>
                </a:cubicBezTo>
                <a:cubicBezTo>
                  <a:pt x="1036409" y="1584582"/>
                  <a:pt x="1050423" y="1589701"/>
                  <a:pt x="1065007" y="1592132"/>
                </a:cubicBezTo>
                <a:cubicBezTo>
                  <a:pt x="1093524" y="1596885"/>
                  <a:pt x="1122381" y="1599304"/>
                  <a:pt x="1151068" y="1602890"/>
                </a:cubicBezTo>
                <a:cubicBezTo>
                  <a:pt x="1243561" y="1664551"/>
                  <a:pt x="1126534" y="1590622"/>
                  <a:pt x="1215614" y="1635163"/>
                </a:cubicBezTo>
                <a:cubicBezTo>
                  <a:pt x="1234316" y="1644514"/>
                  <a:pt x="1251473" y="1656678"/>
                  <a:pt x="1269402" y="1667436"/>
                </a:cubicBezTo>
                <a:cubicBezTo>
                  <a:pt x="1276574" y="1678194"/>
                  <a:pt x="1285135" y="1688145"/>
                  <a:pt x="1290917" y="1699709"/>
                </a:cubicBezTo>
                <a:cubicBezTo>
                  <a:pt x="1315262" y="1748400"/>
                  <a:pt x="1295002" y="1764485"/>
                  <a:pt x="1280160" y="1828800"/>
                </a:cubicBezTo>
                <a:cubicBezTo>
                  <a:pt x="1276835" y="1843207"/>
                  <a:pt x="1277238" y="1859293"/>
                  <a:pt x="1269402" y="1871831"/>
                </a:cubicBezTo>
                <a:cubicBezTo>
                  <a:pt x="1258651" y="1889033"/>
                  <a:pt x="1239573" y="1899461"/>
                  <a:pt x="1226372" y="1914862"/>
                </a:cubicBezTo>
                <a:cubicBezTo>
                  <a:pt x="1217958" y="1924679"/>
                  <a:pt x="1212371" y="1936614"/>
                  <a:pt x="1204856" y="1947135"/>
                </a:cubicBezTo>
                <a:cubicBezTo>
                  <a:pt x="1194435" y="1961725"/>
                  <a:pt x="1182085" y="1974961"/>
                  <a:pt x="1172583" y="1990165"/>
                </a:cubicBezTo>
                <a:cubicBezTo>
                  <a:pt x="1153594" y="2020547"/>
                  <a:pt x="1150767" y="2034098"/>
                  <a:pt x="1140310" y="2065469"/>
                </a:cubicBezTo>
                <a:cubicBezTo>
                  <a:pt x="1143896" y="2094156"/>
                  <a:pt x="1140331" y="2124688"/>
                  <a:pt x="1151068" y="2151530"/>
                </a:cubicBezTo>
                <a:cubicBezTo>
                  <a:pt x="1155870" y="2163534"/>
                  <a:pt x="1171777" y="2167263"/>
                  <a:pt x="1183341" y="2173045"/>
                </a:cubicBezTo>
                <a:cubicBezTo>
                  <a:pt x="1193483" y="2178116"/>
                  <a:pt x="1205191" y="2179336"/>
                  <a:pt x="1215614" y="2183803"/>
                </a:cubicBezTo>
                <a:cubicBezTo>
                  <a:pt x="1230354" y="2190120"/>
                  <a:pt x="1244301" y="2198146"/>
                  <a:pt x="1258644" y="2205318"/>
                </a:cubicBezTo>
                <a:cubicBezTo>
                  <a:pt x="1409251" y="2198146"/>
                  <a:pt x="1560231" y="2196589"/>
                  <a:pt x="1710466" y="2183803"/>
                </a:cubicBezTo>
                <a:cubicBezTo>
                  <a:pt x="1755325" y="2179985"/>
                  <a:pt x="1762202" y="2157934"/>
                  <a:pt x="1796527" y="2140772"/>
                </a:cubicBezTo>
                <a:cubicBezTo>
                  <a:pt x="1806669" y="2135701"/>
                  <a:pt x="1818042" y="2133601"/>
                  <a:pt x="1828800" y="2130015"/>
                </a:cubicBezTo>
                <a:cubicBezTo>
                  <a:pt x="1835972" y="2122843"/>
                  <a:pt x="1842395" y="2114835"/>
                  <a:pt x="1850315" y="2108499"/>
                </a:cubicBezTo>
                <a:cubicBezTo>
                  <a:pt x="1860411" y="2100422"/>
                  <a:pt x="1874511" y="2097080"/>
                  <a:pt x="1882588" y="2086984"/>
                </a:cubicBezTo>
                <a:cubicBezTo>
                  <a:pt x="1888202" y="2079967"/>
                  <a:pt x="1903399" y="2014494"/>
                  <a:pt x="1904103" y="2011680"/>
                </a:cubicBezTo>
                <a:cubicBezTo>
                  <a:pt x="1900517" y="1986579"/>
                  <a:pt x="1900632" y="1960663"/>
                  <a:pt x="1893346" y="1936377"/>
                </a:cubicBezTo>
                <a:cubicBezTo>
                  <a:pt x="1887705" y="1917574"/>
                  <a:pt x="1852362" y="1882502"/>
                  <a:pt x="1839557" y="1871831"/>
                </a:cubicBezTo>
                <a:cubicBezTo>
                  <a:pt x="1829625" y="1863554"/>
                  <a:pt x="1818510" y="1856731"/>
                  <a:pt x="1807284" y="1850316"/>
                </a:cubicBezTo>
                <a:cubicBezTo>
                  <a:pt x="1776386" y="1832660"/>
                  <a:pt x="1733623" y="1814068"/>
                  <a:pt x="1699708" y="1807285"/>
                </a:cubicBezTo>
                <a:lnTo>
                  <a:pt x="1645920" y="1796527"/>
                </a:lnTo>
                <a:cubicBezTo>
                  <a:pt x="1631576" y="1789355"/>
                  <a:pt x="1617905" y="1780643"/>
                  <a:pt x="1602889" y="1775012"/>
                </a:cubicBezTo>
                <a:cubicBezTo>
                  <a:pt x="1589046" y="1769821"/>
                  <a:pt x="1573448" y="1770079"/>
                  <a:pt x="1559859" y="1764255"/>
                </a:cubicBezTo>
                <a:cubicBezTo>
                  <a:pt x="1547975" y="1759162"/>
                  <a:pt x="1538344" y="1749911"/>
                  <a:pt x="1527586" y="1742739"/>
                </a:cubicBezTo>
                <a:cubicBezTo>
                  <a:pt x="1513242" y="1706880"/>
                  <a:pt x="1492129" y="1673034"/>
                  <a:pt x="1484555" y="1635163"/>
                </a:cubicBezTo>
                <a:cubicBezTo>
                  <a:pt x="1471573" y="1570256"/>
                  <a:pt x="1479579" y="1598721"/>
                  <a:pt x="1463040" y="1549102"/>
                </a:cubicBezTo>
                <a:cubicBezTo>
                  <a:pt x="1466626" y="1452283"/>
                  <a:pt x="1464157" y="1355050"/>
                  <a:pt x="1473797" y="1258645"/>
                </a:cubicBezTo>
                <a:cubicBezTo>
                  <a:pt x="1476445" y="1232165"/>
                  <a:pt x="1510595" y="1216994"/>
                  <a:pt x="1527586" y="1204857"/>
                </a:cubicBezTo>
                <a:cubicBezTo>
                  <a:pt x="1542176" y="1194436"/>
                  <a:pt x="1556842" y="1184062"/>
                  <a:pt x="1570616" y="1172584"/>
                </a:cubicBezTo>
                <a:cubicBezTo>
                  <a:pt x="1578408" y="1166091"/>
                  <a:pt x="1583060" y="1155605"/>
                  <a:pt x="1592132" y="1151069"/>
                </a:cubicBezTo>
                <a:cubicBezTo>
                  <a:pt x="1605356" y="1144457"/>
                  <a:pt x="1620819" y="1143897"/>
                  <a:pt x="1635162" y="1140311"/>
                </a:cubicBezTo>
                <a:cubicBezTo>
                  <a:pt x="1645920" y="1133139"/>
                  <a:pt x="1655329" y="1123336"/>
                  <a:pt x="1667435" y="1118796"/>
                </a:cubicBezTo>
                <a:cubicBezTo>
                  <a:pt x="1722239" y="1098244"/>
                  <a:pt x="1757793" y="1112101"/>
                  <a:pt x="1818042" y="1118796"/>
                </a:cubicBezTo>
                <a:cubicBezTo>
                  <a:pt x="1828800" y="1125968"/>
                  <a:pt x="1839089" y="1133896"/>
                  <a:pt x="1850315" y="1140311"/>
                </a:cubicBezTo>
                <a:cubicBezTo>
                  <a:pt x="1864239" y="1148267"/>
                  <a:pt x="1881170" y="1151390"/>
                  <a:pt x="1893346" y="1161826"/>
                </a:cubicBezTo>
                <a:cubicBezTo>
                  <a:pt x="1906959" y="1173494"/>
                  <a:pt x="1913458" y="1191682"/>
                  <a:pt x="1925619" y="1204857"/>
                </a:cubicBezTo>
                <a:cubicBezTo>
                  <a:pt x="2010388" y="1296691"/>
                  <a:pt x="1990464" y="1280361"/>
                  <a:pt x="2054710" y="1323191"/>
                </a:cubicBezTo>
                <a:cubicBezTo>
                  <a:pt x="2058296" y="1341120"/>
                  <a:pt x="2058265" y="1360173"/>
                  <a:pt x="2065468" y="1376979"/>
                </a:cubicBezTo>
                <a:cubicBezTo>
                  <a:pt x="2069463" y="1386301"/>
                  <a:pt x="2080647" y="1390575"/>
                  <a:pt x="2086983" y="1398495"/>
                </a:cubicBezTo>
                <a:cubicBezTo>
                  <a:pt x="2095060" y="1408591"/>
                  <a:pt x="2101327" y="1420010"/>
                  <a:pt x="2108499" y="1430767"/>
                </a:cubicBezTo>
                <a:cubicBezTo>
                  <a:pt x="2112085" y="1445111"/>
                  <a:pt x="2115008" y="1459636"/>
                  <a:pt x="2119256" y="1473798"/>
                </a:cubicBezTo>
                <a:cubicBezTo>
                  <a:pt x="2125773" y="1495521"/>
                  <a:pt x="2140772" y="1538344"/>
                  <a:pt x="2140772" y="1538344"/>
                </a:cubicBezTo>
                <a:cubicBezTo>
                  <a:pt x="2144358" y="1567031"/>
                  <a:pt x="2152640" y="1595516"/>
                  <a:pt x="2151529" y="1624405"/>
                </a:cubicBezTo>
                <a:cubicBezTo>
                  <a:pt x="2149033" y="1689300"/>
                  <a:pt x="2145056" y="1754866"/>
                  <a:pt x="2130014" y="1818043"/>
                </a:cubicBezTo>
                <a:cubicBezTo>
                  <a:pt x="2123176" y="1846763"/>
                  <a:pt x="2077622" y="1860240"/>
                  <a:pt x="2054710" y="1861073"/>
                </a:cubicBezTo>
                <a:cubicBezTo>
                  <a:pt x="1871916" y="1867720"/>
                  <a:pt x="1688950" y="1868245"/>
                  <a:pt x="1506070" y="1871831"/>
                </a:cubicBezTo>
                <a:cubicBezTo>
                  <a:pt x="1495312" y="1875417"/>
                  <a:pt x="1484798" y="1879839"/>
                  <a:pt x="1473797" y="1882589"/>
                </a:cubicBezTo>
                <a:cubicBezTo>
                  <a:pt x="1431859" y="1893073"/>
                  <a:pt x="1387198" y="1898034"/>
                  <a:pt x="1344706" y="1904104"/>
                </a:cubicBezTo>
                <a:cubicBezTo>
                  <a:pt x="1333948" y="1911276"/>
                  <a:pt x="1324317" y="1920526"/>
                  <a:pt x="1312433" y="1925619"/>
                </a:cubicBezTo>
                <a:cubicBezTo>
                  <a:pt x="1264175" y="1946301"/>
                  <a:pt x="1279000" y="1926200"/>
                  <a:pt x="1237129" y="1947135"/>
                </a:cubicBezTo>
                <a:cubicBezTo>
                  <a:pt x="1225565" y="1952917"/>
                  <a:pt x="1216740" y="1963557"/>
                  <a:pt x="1204856" y="1968650"/>
                </a:cubicBezTo>
                <a:cubicBezTo>
                  <a:pt x="1191267" y="1974474"/>
                  <a:pt x="1176042" y="1975345"/>
                  <a:pt x="1161826" y="1979407"/>
                </a:cubicBezTo>
                <a:cubicBezTo>
                  <a:pt x="1150923" y="1982522"/>
                  <a:pt x="1140311" y="1986579"/>
                  <a:pt x="1129553" y="1990165"/>
                </a:cubicBezTo>
                <a:cubicBezTo>
                  <a:pt x="1066415" y="2053300"/>
                  <a:pt x="1167315" y="1954433"/>
                  <a:pt x="1065007" y="2043953"/>
                </a:cubicBezTo>
                <a:cubicBezTo>
                  <a:pt x="1049741" y="2057311"/>
                  <a:pt x="1021976" y="2086984"/>
                  <a:pt x="1021976" y="2086984"/>
                </a:cubicBezTo>
                <a:cubicBezTo>
                  <a:pt x="1018390" y="2097742"/>
                  <a:pt x="1013969" y="2108256"/>
                  <a:pt x="1011219" y="2119257"/>
                </a:cubicBezTo>
                <a:cubicBezTo>
                  <a:pt x="994151" y="2187530"/>
                  <a:pt x="991747" y="2235007"/>
                  <a:pt x="1011219" y="2312895"/>
                </a:cubicBezTo>
                <a:cubicBezTo>
                  <a:pt x="1014909" y="2327654"/>
                  <a:pt x="1033753" y="2333480"/>
                  <a:pt x="1043492" y="2345167"/>
                </a:cubicBezTo>
                <a:cubicBezTo>
                  <a:pt x="1081960" y="2391328"/>
                  <a:pt x="1045846" y="2366851"/>
                  <a:pt x="1097280" y="2409713"/>
                </a:cubicBezTo>
                <a:cubicBezTo>
                  <a:pt x="1107212" y="2417990"/>
                  <a:pt x="1118327" y="2424814"/>
                  <a:pt x="1129553" y="2431229"/>
                </a:cubicBezTo>
                <a:cubicBezTo>
                  <a:pt x="1160670" y="2449011"/>
                  <a:pt x="1192838" y="2461684"/>
                  <a:pt x="1226372" y="2474259"/>
                </a:cubicBezTo>
                <a:cubicBezTo>
                  <a:pt x="1236989" y="2478241"/>
                  <a:pt x="1248502" y="2479946"/>
                  <a:pt x="1258644" y="2485017"/>
                </a:cubicBezTo>
                <a:cubicBezTo>
                  <a:pt x="1332509" y="2521950"/>
                  <a:pt x="1240934" y="2496535"/>
                  <a:pt x="1344706" y="2517290"/>
                </a:cubicBezTo>
                <a:cubicBezTo>
                  <a:pt x="1359049" y="2524462"/>
                  <a:pt x="1374393" y="2529910"/>
                  <a:pt x="1387736" y="2538805"/>
                </a:cubicBezTo>
                <a:cubicBezTo>
                  <a:pt x="1429370" y="2566561"/>
                  <a:pt x="1386822" y="2558392"/>
                  <a:pt x="1441524" y="2581836"/>
                </a:cubicBezTo>
                <a:cubicBezTo>
                  <a:pt x="1455114" y="2587660"/>
                  <a:pt x="1470211" y="2589007"/>
                  <a:pt x="1484555" y="2592593"/>
                </a:cubicBezTo>
                <a:cubicBezTo>
                  <a:pt x="1504283" y="2612322"/>
                  <a:pt x="1523526" y="2633595"/>
                  <a:pt x="1549101" y="2646382"/>
                </a:cubicBezTo>
                <a:cubicBezTo>
                  <a:pt x="1562325" y="2652994"/>
                  <a:pt x="1577788" y="2653553"/>
                  <a:pt x="1592132" y="2657139"/>
                </a:cubicBezTo>
                <a:cubicBezTo>
                  <a:pt x="1627320" y="2692329"/>
                  <a:pt x="1638675" y="2702584"/>
                  <a:pt x="1678193" y="2753958"/>
                </a:cubicBezTo>
                <a:cubicBezTo>
                  <a:pt x="1693959" y="2774454"/>
                  <a:pt x="1713046" y="2793973"/>
                  <a:pt x="1721223" y="2818504"/>
                </a:cubicBezTo>
                <a:cubicBezTo>
                  <a:pt x="1724809" y="2829262"/>
                  <a:pt x="1725390" y="2841550"/>
                  <a:pt x="1731981" y="2850777"/>
                </a:cubicBezTo>
                <a:cubicBezTo>
                  <a:pt x="1743771" y="2867283"/>
                  <a:pt x="1761811" y="2878406"/>
                  <a:pt x="1775012" y="2893807"/>
                </a:cubicBezTo>
                <a:cubicBezTo>
                  <a:pt x="1783426" y="2903623"/>
                  <a:pt x="1789355" y="2915322"/>
                  <a:pt x="1796527" y="2926080"/>
                </a:cubicBezTo>
                <a:cubicBezTo>
                  <a:pt x="1803699" y="2947595"/>
                  <a:pt x="1819658" y="2968005"/>
                  <a:pt x="1818042" y="2990626"/>
                </a:cubicBezTo>
                <a:cubicBezTo>
                  <a:pt x="1814456" y="3040828"/>
                  <a:pt x="1814750" y="3091460"/>
                  <a:pt x="1807284" y="3141233"/>
                </a:cubicBezTo>
                <a:cubicBezTo>
                  <a:pt x="1803920" y="3163661"/>
                  <a:pt x="1792941" y="3184264"/>
                  <a:pt x="1785769" y="3205779"/>
                </a:cubicBezTo>
                <a:lnTo>
                  <a:pt x="1775012" y="3238052"/>
                </a:lnTo>
                <a:lnTo>
                  <a:pt x="1764254" y="3270325"/>
                </a:lnTo>
                <a:cubicBezTo>
                  <a:pt x="1760668" y="3281083"/>
                  <a:pt x="1756246" y="3291597"/>
                  <a:pt x="1753496" y="3302598"/>
                </a:cubicBezTo>
                <a:cubicBezTo>
                  <a:pt x="1749910" y="3316942"/>
                  <a:pt x="1747930" y="3331785"/>
                  <a:pt x="1742739" y="3345629"/>
                </a:cubicBezTo>
                <a:cubicBezTo>
                  <a:pt x="1737108" y="3360644"/>
                  <a:pt x="1728395" y="3374316"/>
                  <a:pt x="1721223" y="3388659"/>
                </a:cubicBezTo>
                <a:cubicBezTo>
                  <a:pt x="1714051" y="3428104"/>
                  <a:pt x="1701815" y="3466957"/>
                  <a:pt x="1699708" y="3506993"/>
                </a:cubicBezTo>
                <a:cubicBezTo>
                  <a:pt x="1698189" y="3535864"/>
                  <a:pt x="1707273" y="3564321"/>
                  <a:pt x="1710466" y="3593055"/>
                </a:cubicBezTo>
                <a:cubicBezTo>
                  <a:pt x="1714446" y="3628872"/>
                  <a:pt x="1715743" y="3665013"/>
                  <a:pt x="1721223" y="3700631"/>
                </a:cubicBezTo>
                <a:cubicBezTo>
                  <a:pt x="1722947" y="3711839"/>
                  <a:pt x="1729231" y="3721903"/>
                  <a:pt x="1731981" y="3732904"/>
                </a:cubicBezTo>
                <a:cubicBezTo>
                  <a:pt x="1736416" y="3750642"/>
                  <a:pt x="1738304" y="3768953"/>
                  <a:pt x="1742739" y="3786692"/>
                </a:cubicBezTo>
                <a:cubicBezTo>
                  <a:pt x="1745489" y="3797693"/>
                  <a:pt x="1750381" y="3808062"/>
                  <a:pt x="1753496" y="3818965"/>
                </a:cubicBezTo>
                <a:cubicBezTo>
                  <a:pt x="1780504" y="3913494"/>
                  <a:pt x="1749225" y="3816910"/>
                  <a:pt x="1775012" y="3894269"/>
                </a:cubicBezTo>
                <a:cubicBezTo>
                  <a:pt x="1771426" y="4041290"/>
                  <a:pt x="1764254" y="4188267"/>
                  <a:pt x="1764254" y="4335332"/>
                </a:cubicBezTo>
                <a:cubicBezTo>
                  <a:pt x="1764254" y="4475227"/>
                  <a:pt x="1772157" y="4615014"/>
                  <a:pt x="1775012" y="4754880"/>
                </a:cubicBezTo>
                <a:cubicBezTo>
                  <a:pt x="1775744" y="4790732"/>
                  <a:pt x="1775012" y="4826598"/>
                  <a:pt x="1775012" y="4862457"/>
                </a:cubicBezTo>
              </a:path>
            </a:pathLst>
          </a:custGeom>
          <a:noFill/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869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152" grpId="0"/>
      <p:bldP spid="153" grpId="0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986" name="Text Box 2"/>
          <p:cNvSpPr txBox="1">
            <a:spLocks noChangeArrowheads="1"/>
          </p:cNvSpPr>
          <p:nvPr/>
        </p:nvSpPr>
        <p:spPr bwMode="auto">
          <a:xfrm>
            <a:off x="219431" y="293278"/>
            <a:ext cx="8763204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3200" i="0" dirty="0" smtClean="0"/>
              <a:t>In that case, the decision boundaries tell you </a:t>
            </a:r>
            <a:r>
              <a:rPr lang="en-GB" altLang="en-US" sz="3200" i="0" dirty="0" smtClean="0"/>
              <a:t>everything:</a:t>
            </a:r>
            <a:endParaRPr lang="en-US" altLang="en-US" sz="3200" i="0" dirty="0"/>
          </a:p>
        </p:txBody>
      </p:sp>
      <p:grpSp>
        <p:nvGrpSpPr>
          <p:cNvPr id="3" name="Group 170"/>
          <p:cNvGrpSpPr>
            <a:grpSpLocks/>
          </p:cNvGrpSpPr>
          <p:nvPr/>
        </p:nvGrpSpPr>
        <p:grpSpPr bwMode="auto">
          <a:xfrm>
            <a:off x="2729006" y="1990165"/>
            <a:ext cx="3123154" cy="2558713"/>
            <a:chOff x="560" y="1384"/>
            <a:chExt cx="2056" cy="672"/>
          </a:xfrm>
        </p:grpSpPr>
        <p:sp>
          <p:nvSpPr>
            <p:cNvPr id="4" name="Line 168"/>
            <p:cNvSpPr>
              <a:spLocks noChangeShapeType="1"/>
            </p:cNvSpPr>
            <p:nvPr/>
          </p:nvSpPr>
          <p:spPr bwMode="auto">
            <a:xfrm>
              <a:off x="560" y="1384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Line 169"/>
            <p:cNvSpPr>
              <a:spLocks noChangeShapeType="1"/>
            </p:cNvSpPr>
            <p:nvPr/>
          </p:nvSpPr>
          <p:spPr bwMode="auto">
            <a:xfrm>
              <a:off x="560" y="2056"/>
              <a:ext cx="20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Oval 1"/>
          <p:cNvSpPr/>
          <p:nvPr/>
        </p:nvSpPr>
        <p:spPr bwMode="auto">
          <a:xfrm rot="18900000" flipV="1">
            <a:off x="4210930" y="2954610"/>
            <a:ext cx="892885" cy="1333948"/>
          </a:xfrm>
          <a:prstGeom prst="ellipse">
            <a:avLst/>
          </a:prstGeom>
          <a:noFill/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 rot="8100000">
            <a:off x="3460365" y="2230204"/>
            <a:ext cx="892885" cy="1333948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53076" y="2416283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s</a:t>
            </a:r>
            <a:r>
              <a:rPr lang="en-GB" i="0" baseline="-25000" dirty="0" smtClean="0">
                <a:solidFill>
                  <a:srgbClr val="FF0000"/>
                </a:solidFill>
              </a:rPr>
              <a:t>1</a:t>
            </a:r>
            <a:endParaRPr lang="en-GB" i="0" baseline="-25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94112" y="358502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50000"/>
                  </a:schemeClr>
                </a:solidFill>
              </a:rPr>
              <a:t>s</a:t>
            </a:r>
            <a:r>
              <a:rPr lang="en-GB" i="0" baseline="-25000" dirty="0" smtClean="0">
                <a:solidFill>
                  <a:schemeClr val="accent2">
                    <a:lumMod val="50000"/>
                  </a:schemeClr>
                </a:solidFill>
              </a:rPr>
              <a:t>2</a:t>
            </a:r>
            <a:endParaRPr lang="en-GB" i="0" baseline="-25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44677" y="4548878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</a:t>
            </a:r>
            <a:r>
              <a:rPr lang="en-GB" i="0" baseline="-25000" dirty="0" smtClean="0"/>
              <a:t>1</a:t>
            </a:r>
            <a:endParaRPr lang="en-GB" i="0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2239292" y="1954618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</a:t>
            </a:r>
            <a:r>
              <a:rPr lang="en-GB" i="0" baseline="-25000" dirty="0" smtClean="0"/>
              <a:t>2</a:t>
            </a:r>
            <a:endParaRPr lang="en-GB" i="0" baseline="-25000" dirty="0"/>
          </a:p>
        </p:txBody>
      </p:sp>
      <p:sp>
        <p:nvSpPr>
          <p:cNvPr id="50" name="Line 169"/>
          <p:cNvSpPr>
            <a:spLocks noChangeShapeType="1"/>
          </p:cNvSpPr>
          <p:nvPr/>
        </p:nvSpPr>
        <p:spPr bwMode="auto">
          <a:xfrm rot="2700000">
            <a:off x="2883208" y="2601415"/>
            <a:ext cx="2769237" cy="1134537"/>
          </a:xfrm>
          <a:prstGeom prst="line">
            <a:avLst/>
          </a:prstGeom>
          <a:noFill/>
          <a:ln w="28575">
            <a:solidFill>
              <a:srgbClr val="7030A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4835911" y="4055696"/>
            <a:ext cx="2364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0" dirty="0" smtClean="0">
                <a:solidFill>
                  <a:srgbClr val="7030A0"/>
                </a:solidFill>
              </a:rPr>
              <a:t>choice boundary</a:t>
            </a:r>
            <a:endParaRPr lang="en-GB" i="0" dirty="0">
              <a:solidFill>
                <a:srgbClr val="7030A0"/>
              </a:solidFill>
            </a:endParaRPr>
          </a:p>
        </p:txBody>
      </p:sp>
      <p:sp>
        <p:nvSpPr>
          <p:cNvPr id="46" name="Line 169"/>
          <p:cNvSpPr>
            <a:spLocks noChangeShapeType="1"/>
          </p:cNvSpPr>
          <p:nvPr/>
        </p:nvSpPr>
        <p:spPr bwMode="auto">
          <a:xfrm rot="8100000">
            <a:off x="2839084" y="3143965"/>
            <a:ext cx="3123154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5495463" y="1879040"/>
            <a:ext cx="26581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0" dirty="0" smtClean="0">
                <a:solidFill>
                  <a:srgbClr val="008000"/>
                </a:solidFill>
              </a:rPr>
              <a:t>stimulus boundary</a:t>
            </a:r>
            <a:endParaRPr lang="en-GB" i="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621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6" grpId="0"/>
      <p:bldP spid="9" grpId="0"/>
      <p:bldP spid="11" grpId="0"/>
      <p:bldP spid="12" grpId="0"/>
      <p:bldP spid="50" grpId="0" animBg="1"/>
      <p:bldP spid="8" grpId="0"/>
      <p:bldP spid="46" grpId="0" animBg="1"/>
      <p:bldP spid="4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915" name="Freeform 3"/>
          <p:cNvSpPr>
            <a:spLocks/>
          </p:cNvSpPr>
          <p:nvPr/>
        </p:nvSpPr>
        <p:spPr bwMode="auto">
          <a:xfrm>
            <a:off x="2470150" y="852488"/>
            <a:ext cx="4246563" cy="5838825"/>
          </a:xfrm>
          <a:custGeom>
            <a:avLst/>
            <a:gdLst>
              <a:gd name="T0" fmla="*/ 870 w 2675"/>
              <a:gd name="T1" fmla="*/ 3627 h 3678"/>
              <a:gd name="T2" fmla="*/ 1694 w 2675"/>
              <a:gd name="T3" fmla="*/ 3642 h 3678"/>
              <a:gd name="T4" fmla="*/ 1698 w 2675"/>
              <a:gd name="T5" fmla="*/ 3091 h 3678"/>
              <a:gd name="T6" fmla="*/ 1716 w 2675"/>
              <a:gd name="T7" fmla="*/ 2920 h 3678"/>
              <a:gd name="T8" fmla="*/ 1803 w 2675"/>
              <a:gd name="T9" fmla="*/ 2730 h 3678"/>
              <a:gd name="T10" fmla="*/ 1953 w 2675"/>
              <a:gd name="T11" fmla="*/ 2559 h 3678"/>
              <a:gd name="T12" fmla="*/ 2142 w 2675"/>
              <a:gd name="T13" fmla="*/ 2340 h 3678"/>
              <a:gd name="T14" fmla="*/ 2303 w 2675"/>
              <a:gd name="T15" fmla="*/ 2180 h 3678"/>
              <a:gd name="T16" fmla="*/ 2503 w 2675"/>
              <a:gd name="T17" fmla="*/ 1928 h 3678"/>
              <a:gd name="T18" fmla="*/ 2638 w 2675"/>
              <a:gd name="T19" fmla="*/ 1568 h 3678"/>
              <a:gd name="T20" fmla="*/ 2663 w 2675"/>
              <a:gd name="T21" fmla="*/ 1010 h 3678"/>
              <a:gd name="T22" fmla="*/ 2539 w 2675"/>
              <a:gd name="T23" fmla="*/ 660 h 3678"/>
              <a:gd name="T24" fmla="*/ 2343 w 2675"/>
              <a:gd name="T25" fmla="*/ 419 h 3678"/>
              <a:gd name="T26" fmla="*/ 2099 w 2675"/>
              <a:gd name="T27" fmla="*/ 233 h 3678"/>
              <a:gd name="T28" fmla="*/ 1763 w 2675"/>
              <a:gd name="T29" fmla="*/ 87 h 3678"/>
              <a:gd name="T30" fmla="*/ 1435 w 2675"/>
              <a:gd name="T31" fmla="*/ 0 h 3678"/>
              <a:gd name="T32" fmla="*/ 903 w 2675"/>
              <a:gd name="T33" fmla="*/ 29 h 3678"/>
              <a:gd name="T34" fmla="*/ 706 w 2675"/>
              <a:gd name="T35" fmla="*/ 102 h 3678"/>
              <a:gd name="T36" fmla="*/ 495 w 2675"/>
              <a:gd name="T37" fmla="*/ 233 h 3678"/>
              <a:gd name="T38" fmla="*/ 363 w 2675"/>
              <a:gd name="T39" fmla="*/ 379 h 3678"/>
              <a:gd name="T40" fmla="*/ 130 w 2675"/>
              <a:gd name="T41" fmla="*/ 678 h 3678"/>
              <a:gd name="T42" fmla="*/ 94 w 2675"/>
              <a:gd name="T43" fmla="*/ 780 h 3678"/>
              <a:gd name="T44" fmla="*/ 64 w 2675"/>
              <a:gd name="T45" fmla="*/ 941 h 3678"/>
              <a:gd name="T46" fmla="*/ 79 w 2675"/>
              <a:gd name="T47" fmla="*/ 1152 h 3678"/>
              <a:gd name="T48" fmla="*/ 221 w 2675"/>
              <a:gd name="T49" fmla="*/ 1498 h 3678"/>
              <a:gd name="T50" fmla="*/ 21 w 2675"/>
              <a:gd name="T51" fmla="*/ 1954 h 3678"/>
              <a:gd name="T52" fmla="*/ 312 w 2675"/>
              <a:gd name="T53" fmla="*/ 1939 h 3678"/>
              <a:gd name="T54" fmla="*/ 276 w 2675"/>
              <a:gd name="T55" fmla="*/ 2144 h 3678"/>
              <a:gd name="T56" fmla="*/ 731 w 2675"/>
              <a:gd name="T57" fmla="*/ 1979 h 3678"/>
              <a:gd name="T58" fmla="*/ 473 w 2675"/>
              <a:gd name="T59" fmla="*/ 2260 h 3678"/>
              <a:gd name="T60" fmla="*/ 640 w 2675"/>
              <a:gd name="T61" fmla="*/ 2319 h 3678"/>
              <a:gd name="T62" fmla="*/ 728 w 2675"/>
              <a:gd name="T63" fmla="*/ 2362 h 3678"/>
              <a:gd name="T64" fmla="*/ 855 w 2675"/>
              <a:gd name="T65" fmla="*/ 2519 h 3678"/>
              <a:gd name="T66" fmla="*/ 863 w 2675"/>
              <a:gd name="T67" fmla="*/ 2774 h 3678"/>
              <a:gd name="T68" fmla="*/ 866 w 2675"/>
              <a:gd name="T69" fmla="*/ 3135 h 3678"/>
              <a:gd name="T70" fmla="*/ 870 w 2675"/>
              <a:gd name="T71" fmla="*/ 3627 h 3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2675" h="3678">
                <a:moveTo>
                  <a:pt x="870" y="3627"/>
                </a:moveTo>
                <a:cubicBezTo>
                  <a:pt x="1125" y="3678"/>
                  <a:pt x="1482" y="3664"/>
                  <a:pt x="1694" y="3642"/>
                </a:cubicBezTo>
                <a:cubicBezTo>
                  <a:pt x="1686" y="3438"/>
                  <a:pt x="1694" y="3211"/>
                  <a:pt x="1698" y="3091"/>
                </a:cubicBezTo>
                <a:cubicBezTo>
                  <a:pt x="1702" y="2971"/>
                  <a:pt x="1699" y="2980"/>
                  <a:pt x="1716" y="2920"/>
                </a:cubicBezTo>
                <a:cubicBezTo>
                  <a:pt x="1733" y="2860"/>
                  <a:pt x="1763" y="2790"/>
                  <a:pt x="1803" y="2730"/>
                </a:cubicBezTo>
                <a:cubicBezTo>
                  <a:pt x="1843" y="2670"/>
                  <a:pt x="1919" y="2598"/>
                  <a:pt x="1953" y="2559"/>
                </a:cubicBezTo>
                <a:cubicBezTo>
                  <a:pt x="2009" y="2494"/>
                  <a:pt x="2104" y="2383"/>
                  <a:pt x="2142" y="2340"/>
                </a:cubicBezTo>
                <a:cubicBezTo>
                  <a:pt x="2200" y="2277"/>
                  <a:pt x="2270" y="2214"/>
                  <a:pt x="2303" y="2180"/>
                </a:cubicBezTo>
                <a:cubicBezTo>
                  <a:pt x="2363" y="2111"/>
                  <a:pt x="2447" y="2030"/>
                  <a:pt x="2503" y="1928"/>
                </a:cubicBezTo>
                <a:cubicBezTo>
                  <a:pt x="2559" y="1826"/>
                  <a:pt x="2611" y="1721"/>
                  <a:pt x="2638" y="1568"/>
                </a:cubicBezTo>
                <a:cubicBezTo>
                  <a:pt x="2655" y="1354"/>
                  <a:pt x="2675" y="1163"/>
                  <a:pt x="2663" y="1010"/>
                </a:cubicBezTo>
                <a:cubicBezTo>
                  <a:pt x="2647" y="859"/>
                  <a:pt x="2587" y="749"/>
                  <a:pt x="2539" y="660"/>
                </a:cubicBezTo>
                <a:cubicBezTo>
                  <a:pt x="2486" y="562"/>
                  <a:pt x="2416" y="490"/>
                  <a:pt x="2343" y="419"/>
                </a:cubicBezTo>
                <a:cubicBezTo>
                  <a:pt x="2265" y="350"/>
                  <a:pt x="2190" y="294"/>
                  <a:pt x="2099" y="233"/>
                </a:cubicBezTo>
                <a:cubicBezTo>
                  <a:pt x="1997" y="169"/>
                  <a:pt x="1873" y="126"/>
                  <a:pt x="1763" y="87"/>
                </a:cubicBezTo>
                <a:cubicBezTo>
                  <a:pt x="1697" y="69"/>
                  <a:pt x="1578" y="10"/>
                  <a:pt x="1435" y="0"/>
                </a:cubicBezTo>
                <a:cubicBezTo>
                  <a:pt x="1258" y="9"/>
                  <a:pt x="1080" y="18"/>
                  <a:pt x="903" y="29"/>
                </a:cubicBezTo>
                <a:cubicBezTo>
                  <a:pt x="782" y="46"/>
                  <a:pt x="774" y="68"/>
                  <a:pt x="706" y="102"/>
                </a:cubicBezTo>
                <a:cubicBezTo>
                  <a:pt x="661" y="129"/>
                  <a:pt x="541" y="203"/>
                  <a:pt x="495" y="233"/>
                </a:cubicBezTo>
                <a:cubicBezTo>
                  <a:pt x="438" y="279"/>
                  <a:pt x="424" y="305"/>
                  <a:pt x="363" y="379"/>
                </a:cubicBezTo>
                <a:cubicBezTo>
                  <a:pt x="319" y="437"/>
                  <a:pt x="175" y="611"/>
                  <a:pt x="130" y="678"/>
                </a:cubicBezTo>
                <a:cubicBezTo>
                  <a:pt x="115" y="712"/>
                  <a:pt x="114" y="748"/>
                  <a:pt x="94" y="780"/>
                </a:cubicBezTo>
                <a:cubicBezTo>
                  <a:pt x="85" y="834"/>
                  <a:pt x="66" y="886"/>
                  <a:pt x="64" y="941"/>
                </a:cubicBezTo>
                <a:cubicBezTo>
                  <a:pt x="61" y="1030"/>
                  <a:pt x="72" y="1074"/>
                  <a:pt x="79" y="1152"/>
                </a:cubicBezTo>
                <a:cubicBezTo>
                  <a:pt x="88" y="1261"/>
                  <a:pt x="139" y="1416"/>
                  <a:pt x="221" y="1498"/>
                </a:cubicBezTo>
                <a:cubicBezTo>
                  <a:pt x="177" y="1637"/>
                  <a:pt x="0" y="1875"/>
                  <a:pt x="21" y="1954"/>
                </a:cubicBezTo>
                <a:cubicBezTo>
                  <a:pt x="112" y="1943"/>
                  <a:pt x="270" y="1907"/>
                  <a:pt x="312" y="1939"/>
                </a:cubicBezTo>
                <a:cubicBezTo>
                  <a:pt x="319" y="1974"/>
                  <a:pt x="287" y="2060"/>
                  <a:pt x="276" y="2144"/>
                </a:cubicBezTo>
                <a:cubicBezTo>
                  <a:pt x="410" y="2111"/>
                  <a:pt x="549" y="2045"/>
                  <a:pt x="731" y="1979"/>
                </a:cubicBezTo>
                <a:cubicBezTo>
                  <a:pt x="650" y="2052"/>
                  <a:pt x="471" y="2220"/>
                  <a:pt x="473" y="2260"/>
                </a:cubicBezTo>
                <a:cubicBezTo>
                  <a:pt x="494" y="2281"/>
                  <a:pt x="601" y="2302"/>
                  <a:pt x="640" y="2319"/>
                </a:cubicBezTo>
                <a:cubicBezTo>
                  <a:pt x="670" y="2332"/>
                  <a:pt x="728" y="2362"/>
                  <a:pt x="728" y="2362"/>
                </a:cubicBezTo>
                <a:cubicBezTo>
                  <a:pt x="767" y="2426"/>
                  <a:pt x="827" y="2447"/>
                  <a:pt x="855" y="2519"/>
                </a:cubicBezTo>
                <a:cubicBezTo>
                  <a:pt x="882" y="2585"/>
                  <a:pt x="861" y="2671"/>
                  <a:pt x="863" y="2774"/>
                </a:cubicBezTo>
                <a:cubicBezTo>
                  <a:pt x="865" y="2877"/>
                  <a:pt x="865" y="2993"/>
                  <a:pt x="866" y="3135"/>
                </a:cubicBezTo>
                <a:cubicBezTo>
                  <a:pt x="874" y="3661"/>
                  <a:pt x="848" y="3255"/>
                  <a:pt x="870" y="3627"/>
                </a:cubicBezTo>
                <a:close/>
              </a:path>
            </a:pathLst>
          </a:custGeom>
          <a:solidFill>
            <a:srgbClr val="FFFFFF"/>
          </a:solidFill>
          <a:ln w="19050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7056" name="Oval 144"/>
          <p:cNvSpPr>
            <a:spLocks noChangeArrowheads="1"/>
          </p:cNvSpPr>
          <p:nvPr/>
        </p:nvSpPr>
        <p:spPr bwMode="auto">
          <a:xfrm>
            <a:off x="2828925" y="2714625"/>
            <a:ext cx="600075" cy="14287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07057" name="Oval 145"/>
          <p:cNvSpPr>
            <a:spLocks noChangeArrowheads="1"/>
          </p:cNvSpPr>
          <p:nvPr/>
        </p:nvSpPr>
        <p:spPr bwMode="auto">
          <a:xfrm>
            <a:off x="3067050" y="2724150"/>
            <a:ext cx="114300" cy="1143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7" name="Text Box 2"/>
          <p:cNvSpPr txBox="1">
            <a:spLocks noChangeArrowheads="1"/>
          </p:cNvSpPr>
          <p:nvPr/>
        </p:nvSpPr>
        <p:spPr bwMode="auto">
          <a:xfrm>
            <a:off x="219431" y="293278"/>
            <a:ext cx="519166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3200" i="0" dirty="0" smtClean="0"/>
              <a:t>But it’s never that simple.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90015" y="2251769"/>
            <a:ext cx="13484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0" dirty="0" smtClean="0"/>
              <a:t>Visual</a:t>
            </a:r>
          </a:p>
          <a:p>
            <a:r>
              <a:rPr lang="en-GB" i="0" dirty="0" smtClean="0"/>
              <a:t>Stimulus</a:t>
            </a:r>
            <a:endParaRPr lang="en-GB" i="0" dirty="0"/>
          </a:p>
        </p:txBody>
      </p:sp>
      <p:sp>
        <p:nvSpPr>
          <p:cNvPr id="4" name="Freeform 3"/>
          <p:cNvSpPr/>
          <p:nvPr/>
        </p:nvSpPr>
        <p:spPr bwMode="auto">
          <a:xfrm>
            <a:off x="5572461" y="2151529"/>
            <a:ext cx="666655" cy="686921"/>
          </a:xfrm>
          <a:custGeom>
            <a:avLst/>
            <a:gdLst>
              <a:gd name="connsiteX0" fmla="*/ 570155 w 1118795"/>
              <a:gd name="connsiteY0" fmla="*/ 11017 h 989963"/>
              <a:gd name="connsiteX1" fmla="*/ 365760 w 1118795"/>
              <a:gd name="connsiteY1" fmla="*/ 21775 h 989963"/>
              <a:gd name="connsiteX2" fmla="*/ 290456 w 1118795"/>
              <a:gd name="connsiteY2" fmla="*/ 86321 h 989963"/>
              <a:gd name="connsiteX3" fmla="*/ 225911 w 1118795"/>
              <a:gd name="connsiteY3" fmla="*/ 107836 h 989963"/>
              <a:gd name="connsiteX4" fmla="*/ 161365 w 1118795"/>
              <a:gd name="connsiteY4" fmla="*/ 140109 h 989963"/>
              <a:gd name="connsiteX5" fmla="*/ 139849 w 1118795"/>
              <a:gd name="connsiteY5" fmla="*/ 161624 h 989963"/>
              <a:gd name="connsiteX6" fmla="*/ 86061 w 1118795"/>
              <a:gd name="connsiteY6" fmla="*/ 236928 h 989963"/>
              <a:gd name="connsiteX7" fmla="*/ 43031 w 1118795"/>
              <a:gd name="connsiteY7" fmla="*/ 301474 h 989963"/>
              <a:gd name="connsiteX8" fmla="*/ 32273 w 1118795"/>
              <a:gd name="connsiteY8" fmla="*/ 333747 h 989963"/>
              <a:gd name="connsiteX9" fmla="*/ 21515 w 1118795"/>
              <a:gd name="connsiteY9" fmla="*/ 376777 h 989963"/>
              <a:gd name="connsiteX10" fmla="*/ 0 w 1118795"/>
              <a:gd name="connsiteY10" fmla="*/ 441323 h 989963"/>
              <a:gd name="connsiteX11" fmla="*/ 10758 w 1118795"/>
              <a:gd name="connsiteY11" fmla="*/ 677991 h 989963"/>
              <a:gd name="connsiteX12" fmla="*/ 21515 w 1118795"/>
              <a:gd name="connsiteY12" fmla="*/ 710264 h 989963"/>
              <a:gd name="connsiteX13" fmla="*/ 32273 w 1118795"/>
              <a:gd name="connsiteY13" fmla="*/ 753295 h 989963"/>
              <a:gd name="connsiteX14" fmla="*/ 172122 w 1118795"/>
              <a:gd name="connsiteY14" fmla="*/ 785568 h 989963"/>
              <a:gd name="connsiteX15" fmla="*/ 225911 w 1118795"/>
              <a:gd name="connsiteY15" fmla="*/ 828598 h 989963"/>
              <a:gd name="connsiteX16" fmla="*/ 279699 w 1118795"/>
              <a:gd name="connsiteY16" fmla="*/ 882387 h 989963"/>
              <a:gd name="connsiteX17" fmla="*/ 301214 w 1118795"/>
              <a:gd name="connsiteY17" fmla="*/ 914660 h 989963"/>
              <a:gd name="connsiteX18" fmla="*/ 365760 w 1118795"/>
              <a:gd name="connsiteY18" fmla="*/ 946933 h 989963"/>
              <a:gd name="connsiteX19" fmla="*/ 398033 w 1118795"/>
              <a:gd name="connsiteY19" fmla="*/ 968448 h 989963"/>
              <a:gd name="connsiteX20" fmla="*/ 462579 w 1118795"/>
              <a:gd name="connsiteY20" fmla="*/ 979206 h 989963"/>
              <a:gd name="connsiteX21" fmla="*/ 505609 w 1118795"/>
              <a:gd name="connsiteY21" fmla="*/ 989963 h 989963"/>
              <a:gd name="connsiteX22" fmla="*/ 666974 w 1118795"/>
              <a:gd name="connsiteY22" fmla="*/ 979206 h 989963"/>
              <a:gd name="connsiteX23" fmla="*/ 817581 w 1118795"/>
              <a:gd name="connsiteY23" fmla="*/ 957690 h 989963"/>
              <a:gd name="connsiteX24" fmla="*/ 849854 w 1118795"/>
              <a:gd name="connsiteY24" fmla="*/ 946933 h 989963"/>
              <a:gd name="connsiteX25" fmla="*/ 957431 w 1118795"/>
              <a:gd name="connsiteY25" fmla="*/ 871629 h 989963"/>
              <a:gd name="connsiteX26" fmla="*/ 989703 w 1118795"/>
              <a:gd name="connsiteY26" fmla="*/ 850114 h 989963"/>
              <a:gd name="connsiteX27" fmla="*/ 1043492 w 1118795"/>
              <a:gd name="connsiteY27" fmla="*/ 785568 h 989963"/>
              <a:gd name="connsiteX28" fmla="*/ 1065007 w 1118795"/>
              <a:gd name="connsiteY28" fmla="*/ 710264 h 989963"/>
              <a:gd name="connsiteX29" fmla="*/ 1075765 w 1118795"/>
              <a:gd name="connsiteY29" fmla="*/ 677991 h 989963"/>
              <a:gd name="connsiteX30" fmla="*/ 1097280 w 1118795"/>
              <a:gd name="connsiteY30" fmla="*/ 570415 h 989963"/>
              <a:gd name="connsiteX31" fmla="*/ 1108038 w 1118795"/>
              <a:gd name="connsiteY31" fmla="*/ 516627 h 989963"/>
              <a:gd name="connsiteX32" fmla="*/ 1118795 w 1118795"/>
              <a:gd name="connsiteY32" fmla="*/ 484354 h 989963"/>
              <a:gd name="connsiteX33" fmla="*/ 1108038 w 1118795"/>
              <a:gd name="connsiteY33" fmla="*/ 258443 h 989963"/>
              <a:gd name="connsiteX34" fmla="*/ 1097280 w 1118795"/>
              <a:gd name="connsiteY34" fmla="*/ 226170 h 989963"/>
              <a:gd name="connsiteX35" fmla="*/ 1086522 w 1118795"/>
              <a:gd name="connsiteY35" fmla="*/ 172382 h 989963"/>
              <a:gd name="connsiteX36" fmla="*/ 1054249 w 1118795"/>
              <a:gd name="connsiteY36" fmla="*/ 150867 h 989963"/>
              <a:gd name="connsiteX37" fmla="*/ 1032734 w 1118795"/>
              <a:gd name="connsiteY37" fmla="*/ 129351 h 989963"/>
              <a:gd name="connsiteX38" fmla="*/ 968188 w 1118795"/>
              <a:gd name="connsiteY38" fmla="*/ 97078 h 989963"/>
              <a:gd name="connsiteX39" fmla="*/ 871369 w 1118795"/>
              <a:gd name="connsiteY39" fmla="*/ 43290 h 989963"/>
              <a:gd name="connsiteX40" fmla="*/ 839096 w 1118795"/>
              <a:gd name="connsiteY40" fmla="*/ 32533 h 989963"/>
              <a:gd name="connsiteX41" fmla="*/ 806823 w 1118795"/>
              <a:gd name="connsiteY41" fmla="*/ 21775 h 989963"/>
              <a:gd name="connsiteX42" fmla="*/ 720762 w 1118795"/>
              <a:gd name="connsiteY42" fmla="*/ 11017 h 989963"/>
              <a:gd name="connsiteX43" fmla="*/ 645459 w 1118795"/>
              <a:gd name="connsiteY43" fmla="*/ 260 h 989963"/>
              <a:gd name="connsiteX44" fmla="*/ 570155 w 1118795"/>
              <a:gd name="connsiteY44" fmla="*/ 11017 h 989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118795" h="989963">
                <a:moveTo>
                  <a:pt x="570155" y="11017"/>
                </a:moveTo>
                <a:cubicBezTo>
                  <a:pt x="523539" y="14603"/>
                  <a:pt x="433360" y="12557"/>
                  <a:pt x="365760" y="21775"/>
                </a:cubicBezTo>
                <a:cubicBezTo>
                  <a:pt x="336386" y="25781"/>
                  <a:pt x="311600" y="79273"/>
                  <a:pt x="290456" y="86321"/>
                </a:cubicBezTo>
                <a:cubicBezTo>
                  <a:pt x="268941" y="93493"/>
                  <a:pt x="244781" y="95256"/>
                  <a:pt x="225911" y="107836"/>
                </a:cubicBezTo>
                <a:cubicBezTo>
                  <a:pt x="184203" y="135641"/>
                  <a:pt x="205904" y="125262"/>
                  <a:pt x="161365" y="140109"/>
                </a:cubicBezTo>
                <a:cubicBezTo>
                  <a:pt x="154193" y="147281"/>
                  <a:pt x="146342" y="153832"/>
                  <a:pt x="139849" y="161624"/>
                </a:cubicBezTo>
                <a:cubicBezTo>
                  <a:pt x="129353" y="174219"/>
                  <a:pt x="96224" y="219143"/>
                  <a:pt x="86061" y="236928"/>
                </a:cubicBezTo>
                <a:cubicBezTo>
                  <a:pt x="51327" y="297714"/>
                  <a:pt x="81377" y="263126"/>
                  <a:pt x="43031" y="301474"/>
                </a:cubicBezTo>
                <a:cubicBezTo>
                  <a:pt x="39445" y="312232"/>
                  <a:pt x="35388" y="322844"/>
                  <a:pt x="32273" y="333747"/>
                </a:cubicBezTo>
                <a:cubicBezTo>
                  <a:pt x="28211" y="347963"/>
                  <a:pt x="25763" y="362616"/>
                  <a:pt x="21515" y="376777"/>
                </a:cubicBezTo>
                <a:cubicBezTo>
                  <a:pt x="14998" y="398500"/>
                  <a:pt x="0" y="441323"/>
                  <a:pt x="0" y="441323"/>
                </a:cubicBezTo>
                <a:cubicBezTo>
                  <a:pt x="3586" y="520212"/>
                  <a:pt x="4461" y="599272"/>
                  <a:pt x="10758" y="677991"/>
                </a:cubicBezTo>
                <a:cubicBezTo>
                  <a:pt x="11662" y="689294"/>
                  <a:pt x="18400" y="699361"/>
                  <a:pt x="21515" y="710264"/>
                </a:cubicBezTo>
                <a:cubicBezTo>
                  <a:pt x="25577" y="724480"/>
                  <a:pt x="19971" y="745094"/>
                  <a:pt x="32273" y="753295"/>
                </a:cubicBezTo>
                <a:cubicBezTo>
                  <a:pt x="43392" y="760708"/>
                  <a:pt x="146647" y="780473"/>
                  <a:pt x="172122" y="785568"/>
                </a:cubicBezTo>
                <a:cubicBezTo>
                  <a:pt x="256037" y="869479"/>
                  <a:pt x="117310" y="733572"/>
                  <a:pt x="225911" y="828598"/>
                </a:cubicBezTo>
                <a:cubicBezTo>
                  <a:pt x="244993" y="845295"/>
                  <a:pt x="265634" y="861289"/>
                  <a:pt x="279699" y="882387"/>
                </a:cubicBezTo>
                <a:cubicBezTo>
                  <a:pt x="286871" y="893145"/>
                  <a:pt x="292072" y="905518"/>
                  <a:pt x="301214" y="914660"/>
                </a:cubicBezTo>
                <a:cubicBezTo>
                  <a:pt x="332042" y="945488"/>
                  <a:pt x="330764" y="929435"/>
                  <a:pt x="365760" y="946933"/>
                </a:cubicBezTo>
                <a:cubicBezTo>
                  <a:pt x="377324" y="952715"/>
                  <a:pt x="385767" y="964359"/>
                  <a:pt x="398033" y="968448"/>
                </a:cubicBezTo>
                <a:cubicBezTo>
                  <a:pt x="418726" y="975346"/>
                  <a:pt x="441190" y="974928"/>
                  <a:pt x="462579" y="979206"/>
                </a:cubicBezTo>
                <a:cubicBezTo>
                  <a:pt x="477077" y="982105"/>
                  <a:pt x="491266" y="986377"/>
                  <a:pt x="505609" y="989963"/>
                </a:cubicBezTo>
                <a:lnTo>
                  <a:pt x="666974" y="979206"/>
                </a:lnTo>
                <a:cubicBezTo>
                  <a:pt x="717185" y="975022"/>
                  <a:pt x="768429" y="969978"/>
                  <a:pt x="817581" y="957690"/>
                </a:cubicBezTo>
                <a:cubicBezTo>
                  <a:pt x="828582" y="954940"/>
                  <a:pt x="839096" y="950519"/>
                  <a:pt x="849854" y="946933"/>
                </a:cubicBezTo>
                <a:cubicBezTo>
                  <a:pt x="998229" y="848015"/>
                  <a:pt x="845932" y="951271"/>
                  <a:pt x="957431" y="871629"/>
                </a:cubicBezTo>
                <a:cubicBezTo>
                  <a:pt x="967952" y="864114"/>
                  <a:pt x="979607" y="858191"/>
                  <a:pt x="989703" y="850114"/>
                </a:cubicBezTo>
                <a:cubicBezTo>
                  <a:pt x="1011074" y="833017"/>
                  <a:pt x="1027800" y="806490"/>
                  <a:pt x="1043492" y="785568"/>
                </a:cubicBezTo>
                <a:cubicBezTo>
                  <a:pt x="1069290" y="708169"/>
                  <a:pt x="1037983" y="804846"/>
                  <a:pt x="1065007" y="710264"/>
                </a:cubicBezTo>
                <a:cubicBezTo>
                  <a:pt x="1068122" y="699361"/>
                  <a:pt x="1073215" y="689040"/>
                  <a:pt x="1075765" y="677991"/>
                </a:cubicBezTo>
                <a:cubicBezTo>
                  <a:pt x="1083988" y="642359"/>
                  <a:pt x="1090108" y="606274"/>
                  <a:pt x="1097280" y="570415"/>
                </a:cubicBezTo>
                <a:cubicBezTo>
                  <a:pt x="1100866" y="552486"/>
                  <a:pt x="1102256" y="533973"/>
                  <a:pt x="1108038" y="516627"/>
                </a:cubicBezTo>
                <a:lnTo>
                  <a:pt x="1118795" y="484354"/>
                </a:lnTo>
                <a:cubicBezTo>
                  <a:pt x="1115209" y="409050"/>
                  <a:pt x="1114299" y="333572"/>
                  <a:pt x="1108038" y="258443"/>
                </a:cubicBezTo>
                <a:cubicBezTo>
                  <a:pt x="1107096" y="247143"/>
                  <a:pt x="1100030" y="237171"/>
                  <a:pt x="1097280" y="226170"/>
                </a:cubicBezTo>
                <a:cubicBezTo>
                  <a:pt x="1092845" y="208432"/>
                  <a:pt x="1095594" y="188257"/>
                  <a:pt x="1086522" y="172382"/>
                </a:cubicBezTo>
                <a:cubicBezTo>
                  <a:pt x="1080107" y="161156"/>
                  <a:pt x="1064345" y="158944"/>
                  <a:pt x="1054249" y="150867"/>
                </a:cubicBezTo>
                <a:cubicBezTo>
                  <a:pt x="1046329" y="144531"/>
                  <a:pt x="1040654" y="135687"/>
                  <a:pt x="1032734" y="129351"/>
                </a:cubicBezTo>
                <a:cubicBezTo>
                  <a:pt x="1002944" y="105519"/>
                  <a:pt x="1002273" y="108440"/>
                  <a:pt x="968188" y="97078"/>
                </a:cubicBezTo>
                <a:cubicBezTo>
                  <a:pt x="919879" y="48770"/>
                  <a:pt x="950346" y="69616"/>
                  <a:pt x="871369" y="43290"/>
                </a:cubicBezTo>
                <a:lnTo>
                  <a:pt x="839096" y="32533"/>
                </a:lnTo>
                <a:cubicBezTo>
                  <a:pt x="828338" y="28947"/>
                  <a:pt x="818075" y="23182"/>
                  <a:pt x="806823" y="21775"/>
                </a:cubicBezTo>
                <a:lnTo>
                  <a:pt x="720762" y="11017"/>
                </a:lnTo>
                <a:cubicBezTo>
                  <a:pt x="695629" y="7666"/>
                  <a:pt x="670759" y="1947"/>
                  <a:pt x="645459" y="260"/>
                </a:cubicBezTo>
                <a:cubicBezTo>
                  <a:pt x="616836" y="-1648"/>
                  <a:pt x="616771" y="7431"/>
                  <a:pt x="570155" y="11017"/>
                </a:cubicBezTo>
                <a:close/>
              </a:path>
            </a:pathLst>
          </a:cu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" name="Freeform 4"/>
          <p:cNvSpPr/>
          <p:nvPr/>
        </p:nvSpPr>
        <p:spPr bwMode="auto">
          <a:xfrm>
            <a:off x="3442447" y="2667268"/>
            <a:ext cx="2119257" cy="269570"/>
          </a:xfrm>
          <a:custGeom>
            <a:avLst/>
            <a:gdLst>
              <a:gd name="connsiteX0" fmla="*/ 0 w 2119257"/>
              <a:gd name="connsiteY0" fmla="*/ 108205 h 269570"/>
              <a:gd name="connsiteX1" fmla="*/ 53788 w 2119257"/>
              <a:gd name="connsiteY1" fmla="*/ 65174 h 269570"/>
              <a:gd name="connsiteX2" fmla="*/ 118334 w 2119257"/>
              <a:gd name="connsiteY2" fmla="*/ 43659 h 269570"/>
              <a:gd name="connsiteX3" fmla="*/ 247426 w 2119257"/>
              <a:gd name="connsiteY3" fmla="*/ 54417 h 269570"/>
              <a:gd name="connsiteX4" fmla="*/ 301214 w 2119257"/>
              <a:gd name="connsiteY4" fmla="*/ 86690 h 269570"/>
              <a:gd name="connsiteX5" fmla="*/ 333487 w 2119257"/>
              <a:gd name="connsiteY5" fmla="*/ 97447 h 269570"/>
              <a:gd name="connsiteX6" fmla="*/ 355002 w 2119257"/>
              <a:gd name="connsiteY6" fmla="*/ 118963 h 269570"/>
              <a:gd name="connsiteX7" fmla="*/ 484094 w 2119257"/>
              <a:gd name="connsiteY7" fmla="*/ 118963 h 269570"/>
              <a:gd name="connsiteX8" fmla="*/ 634701 w 2119257"/>
              <a:gd name="connsiteY8" fmla="*/ 129720 h 269570"/>
              <a:gd name="connsiteX9" fmla="*/ 731520 w 2119257"/>
              <a:gd name="connsiteY9" fmla="*/ 161993 h 269570"/>
              <a:gd name="connsiteX10" fmla="*/ 806824 w 2119257"/>
              <a:gd name="connsiteY10" fmla="*/ 183508 h 269570"/>
              <a:gd name="connsiteX11" fmla="*/ 871369 w 2119257"/>
              <a:gd name="connsiteY11" fmla="*/ 205024 h 269570"/>
              <a:gd name="connsiteX12" fmla="*/ 892885 w 2119257"/>
              <a:gd name="connsiteY12" fmla="*/ 226539 h 269570"/>
              <a:gd name="connsiteX13" fmla="*/ 957431 w 2119257"/>
              <a:gd name="connsiteY13" fmla="*/ 269570 h 269570"/>
              <a:gd name="connsiteX14" fmla="*/ 1075765 w 2119257"/>
              <a:gd name="connsiteY14" fmla="*/ 258812 h 269570"/>
              <a:gd name="connsiteX15" fmla="*/ 1108038 w 2119257"/>
              <a:gd name="connsiteY15" fmla="*/ 248054 h 269570"/>
              <a:gd name="connsiteX16" fmla="*/ 1420009 w 2119257"/>
              <a:gd name="connsiteY16" fmla="*/ 258812 h 269570"/>
              <a:gd name="connsiteX17" fmla="*/ 1527586 w 2119257"/>
              <a:gd name="connsiteY17" fmla="*/ 237297 h 269570"/>
              <a:gd name="connsiteX18" fmla="*/ 1570617 w 2119257"/>
              <a:gd name="connsiteY18" fmla="*/ 194266 h 269570"/>
              <a:gd name="connsiteX19" fmla="*/ 1645920 w 2119257"/>
              <a:gd name="connsiteY19" fmla="*/ 151236 h 269570"/>
              <a:gd name="connsiteX20" fmla="*/ 1678193 w 2119257"/>
              <a:gd name="connsiteY20" fmla="*/ 129720 h 269570"/>
              <a:gd name="connsiteX21" fmla="*/ 1753497 w 2119257"/>
              <a:gd name="connsiteY21" fmla="*/ 118963 h 269570"/>
              <a:gd name="connsiteX22" fmla="*/ 1828800 w 2119257"/>
              <a:gd name="connsiteY22" fmla="*/ 86690 h 269570"/>
              <a:gd name="connsiteX23" fmla="*/ 1893346 w 2119257"/>
              <a:gd name="connsiteY23" fmla="*/ 43659 h 269570"/>
              <a:gd name="connsiteX24" fmla="*/ 2043953 w 2119257"/>
              <a:gd name="connsiteY24" fmla="*/ 11386 h 269570"/>
              <a:gd name="connsiteX25" fmla="*/ 2119257 w 2119257"/>
              <a:gd name="connsiteY25" fmla="*/ 628 h 269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119257" h="269570">
                <a:moveTo>
                  <a:pt x="0" y="108205"/>
                </a:moveTo>
                <a:cubicBezTo>
                  <a:pt x="17929" y="93861"/>
                  <a:pt x="33631" y="76169"/>
                  <a:pt x="53788" y="65174"/>
                </a:cubicBezTo>
                <a:cubicBezTo>
                  <a:pt x="73698" y="54314"/>
                  <a:pt x="118334" y="43659"/>
                  <a:pt x="118334" y="43659"/>
                </a:cubicBezTo>
                <a:cubicBezTo>
                  <a:pt x="161365" y="47245"/>
                  <a:pt x="204625" y="48710"/>
                  <a:pt x="247426" y="54417"/>
                </a:cubicBezTo>
                <a:cubicBezTo>
                  <a:pt x="299672" y="61383"/>
                  <a:pt x="262423" y="63415"/>
                  <a:pt x="301214" y="86690"/>
                </a:cubicBezTo>
                <a:cubicBezTo>
                  <a:pt x="310938" y="92524"/>
                  <a:pt x="322729" y="93861"/>
                  <a:pt x="333487" y="97447"/>
                </a:cubicBezTo>
                <a:cubicBezTo>
                  <a:pt x="340659" y="104619"/>
                  <a:pt x="346305" y="113745"/>
                  <a:pt x="355002" y="118963"/>
                </a:cubicBezTo>
                <a:cubicBezTo>
                  <a:pt x="394424" y="142616"/>
                  <a:pt x="443748" y="123446"/>
                  <a:pt x="484094" y="118963"/>
                </a:cubicBezTo>
                <a:cubicBezTo>
                  <a:pt x="534296" y="122549"/>
                  <a:pt x="584928" y="122254"/>
                  <a:pt x="634701" y="129720"/>
                </a:cubicBezTo>
                <a:cubicBezTo>
                  <a:pt x="646005" y="131416"/>
                  <a:pt x="709731" y="155768"/>
                  <a:pt x="731520" y="161993"/>
                </a:cubicBezTo>
                <a:cubicBezTo>
                  <a:pt x="756621" y="169165"/>
                  <a:pt x="781873" y="175831"/>
                  <a:pt x="806824" y="183508"/>
                </a:cubicBezTo>
                <a:cubicBezTo>
                  <a:pt x="828500" y="190178"/>
                  <a:pt x="871369" y="205024"/>
                  <a:pt x="871369" y="205024"/>
                </a:cubicBezTo>
                <a:cubicBezTo>
                  <a:pt x="878541" y="212196"/>
                  <a:pt x="884771" y="220454"/>
                  <a:pt x="892885" y="226539"/>
                </a:cubicBezTo>
                <a:cubicBezTo>
                  <a:pt x="913572" y="242054"/>
                  <a:pt x="957431" y="269570"/>
                  <a:pt x="957431" y="269570"/>
                </a:cubicBezTo>
                <a:cubicBezTo>
                  <a:pt x="996876" y="265984"/>
                  <a:pt x="1036556" y="264414"/>
                  <a:pt x="1075765" y="258812"/>
                </a:cubicBezTo>
                <a:cubicBezTo>
                  <a:pt x="1086991" y="257208"/>
                  <a:pt x="1096698" y="248054"/>
                  <a:pt x="1108038" y="248054"/>
                </a:cubicBezTo>
                <a:cubicBezTo>
                  <a:pt x="1212090" y="248054"/>
                  <a:pt x="1316019" y="255226"/>
                  <a:pt x="1420009" y="258812"/>
                </a:cubicBezTo>
                <a:cubicBezTo>
                  <a:pt x="1422564" y="258447"/>
                  <a:pt x="1508812" y="250707"/>
                  <a:pt x="1527586" y="237297"/>
                </a:cubicBezTo>
                <a:cubicBezTo>
                  <a:pt x="1544093" y="225507"/>
                  <a:pt x="1553739" y="205518"/>
                  <a:pt x="1570617" y="194266"/>
                </a:cubicBezTo>
                <a:cubicBezTo>
                  <a:pt x="1649246" y="141846"/>
                  <a:pt x="1550375" y="205833"/>
                  <a:pt x="1645920" y="151236"/>
                </a:cubicBezTo>
                <a:cubicBezTo>
                  <a:pt x="1657146" y="144821"/>
                  <a:pt x="1665809" y="133435"/>
                  <a:pt x="1678193" y="129720"/>
                </a:cubicBezTo>
                <a:cubicBezTo>
                  <a:pt x="1702480" y="122434"/>
                  <a:pt x="1728396" y="122549"/>
                  <a:pt x="1753497" y="118963"/>
                </a:cubicBezTo>
                <a:cubicBezTo>
                  <a:pt x="1786881" y="107834"/>
                  <a:pt x="1795570" y="106628"/>
                  <a:pt x="1828800" y="86690"/>
                </a:cubicBezTo>
                <a:cubicBezTo>
                  <a:pt x="1850973" y="73386"/>
                  <a:pt x="1868815" y="51836"/>
                  <a:pt x="1893346" y="43659"/>
                </a:cubicBezTo>
                <a:cubicBezTo>
                  <a:pt x="1985319" y="13002"/>
                  <a:pt x="1935388" y="24957"/>
                  <a:pt x="2043953" y="11386"/>
                </a:cubicBezTo>
                <a:cubicBezTo>
                  <a:pt x="2089834" y="-3908"/>
                  <a:pt x="2064886" y="628"/>
                  <a:pt x="2119257" y="628"/>
                </a:cubicBezTo>
              </a:path>
            </a:pathLst>
          </a:custGeom>
          <a:noFill/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5831632" y="2340388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r</a:t>
            </a:r>
            <a:r>
              <a:rPr lang="en-GB" i="0" baseline="-25000" dirty="0" smtClean="0">
                <a:solidFill>
                  <a:srgbClr val="FF0000"/>
                </a:solidFill>
              </a:rPr>
              <a:t>1</a:t>
            </a:r>
            <a:endParaRPr lang="en-GB" i="0" baseline="-25000" dirty="0">
              <a:solidFill>
                <a:srgbClr val="FF0000"/>
              </a:solidFill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5627890" y="2076522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r</a:t>
            </a:r>
            <a:r>
              <a:rPr lang="en-GB" i="0" baseline="-25000" dirty="0" smtClean="0">
                <a:solidFill>
                  <a:srgbClr val="FF0000"/>
                </a:solidFill>
              </a:rPr>
              <a:t>2</a:t>
            </a:r>
            <a:endParaRPr lang="en-GB" i="0" baseline="-25000" dirty="0">
              <a:solidFill>
                <a:srgbClr val="FF0000"/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3238052" y="1602889"/>
            <a:ext cx="2388197" cy="4862457"/>
          </a:xfrm>
          <a:custGeom>
            <a:avLst/>
            <a:gdLst>
              <a:gd name="connsiteX0" fmla="*/ 2388197 w 2388197"/>
              <a:gd name="connsiteY0" fmla="*/ 720763 h 4862457"/>
              <a:gd name="connsiteX1" fmla="*/ 2269863 w 2388197"/>
              <a:gd name="connsiteY1" fmla="*/ 677732 h 4862457"/>
              <a:gd name="connsiteX2" fmla="*/ 2205317 w 2388197"/>
              <a:gd name="connsiteY2" fmla="*/ 656217 h 4862457"/>
              <a:gd name="connsiteX3" fmla="*/ 2140772 w 2388197"/>
              <a:gd name="connsiteY3" fmla="*/ 613186 h 4862457"/>
              <a:gd name="connsiteX4" fmla="*/ 2086983 w 2388197"/>
              <a:gd name="connsiteY4" fmla="*/ 559398 h 4862457"/>
              <a:gd name="connsiteX5" fmla="*/ 2076226 w 2388197"/>
              <a:gd name="connsiteY5" fmla="*/ 494852 h 4862457"/>
              <a:gd name="connsiteX6" fmla="*/ 2108499 w 2388197"/>
              <a:gd name="connsiteY6" fmla="*/ 279699 h 4862457"/>
              <a:gd name="connsiteX7" fmla="*/ 2097741 w 2388197"/>
              <a:gd name="connsiteY7" fmla="*/ 172123 h 4862457"/>
              <a:gd name="connsiteX8" fmla="*/ 1775012 w 2388197"/>
              <a:gd name="connsiteY8" fmla="*/ 182880 h 4862457"/>
              <a:gd name="connsiteX9" fmla="*/ 1624404 w 2388197"/>
              <a:gd name="connsiteY9" fmla="*/ 215153 h 4862457"/>
              <a:gd name="connsiteX10" fmla="*/ 1581374 w 2388197"/>
              <a:gd name="connsiteY10" fmla="*/ 236669 h 4862457"/>
              <a:gd name="connsiteX11" fmla="*/ 1484555 w 2388197"/>
              <a:gd name="connsiteY11" fmla="*/ 268942 h 4862457"/>
              <a:gd name="connsiteX12" fmla="*/ 1430767 w 2388197"/>
              <a:gd name="connsiteY12" fmla="*/ 311972 h 4862457"/>
              <a:gd name="connsiteX13" fmla="*/ 1376979 w 2388197"/>
              <a:gd name="connsiteY13" fmla="*/ 365760 h 4862457"/>
              <a:gd name="connsiteX14" fmla="*/ 1247887 w 2388197"/>
              <a:gd name="connsiteY14" fmla="*/ 451822 h 4862457"/>
              <a:gd name="connsiteX15" fmla="*/ 1194099 w 2388197"/>
              <a:gd name="connsiteY15" fmla="*/ 484095 h 4862457"/>
              <a:gd name="connsiteX16" fmla="*/ 1140310 w 2388197"/>
              <a:gd name="connsiteY16" fmla="*/ 494852 h 4862457"/>
              <a:gd name="connsiteX17" fmla="*/ 1000461 w 2388197"/>
              <a:gd name="connsiteY17" fmla="*/ 484095 h 4862457"/>
              <a:gd name="connsiteX18" fmla="*/ 957430 w 2388197"/>
              <a:gd name="connsiteY18" fmla="*/ 473337 h 4862457"/>
              <a:gd name="connsiteX19" fmla="*/ 925157 w 2388197"/>
              <a:gd name="connsiteY19" fmla="*/ 441064 h 4862457"/>
              <a:gd name="connsiteX20" fmla="*/ 839096 w 2388197"/>
              <a:gd name="connsiteY20" fmla="*/ 376518 h 4862457"/>
              <a:gd name="connsiteX21" fmla="*/ 806823 w 2388197"/>
              <a:gd name="connsiteY21" fmla="*/ 139850 h 4862457"/>
              <a:gd name="connsiteX22" fmla="*/ 796066 w 2388197"/>
              <a:gd name="connsiteY22" fmla="*/ 107577 h 4862457"/>
              <a:gd name="connsiteX23" fmla="*/ 753035 w 2388197"/>
              <a:gd name="connsiteY23" fmla="*/ 96819 h 4862457"/>
              <a:gd name="connsiteX24" fmla="*/ 570155 w 2388197"/>
              <a:gd name="connsiteY24" fmla="*/ 118335 h 4862457"/>
              <a:gd name="connsiteX25" fmla="*/ 505609 w 2388197"/>
              <a:gd name="connsiteY25" fmla="*/ 139850 h 4862457"/>
              <a:gd name="connsiteX26" fmla="*/ 408790 w 2388197"/>
              <a:gd name="connsiteY26" fmla="*/ 193638 h 4862457"/>
              <a:gd name="connsiteX27" fmla="*/ 365760 w 2388197"/>
              <a:gd name="connsiteY27" fmla="*/ 204396 h 4862457"/>
              <a:gd name="connsiteX28" fmla="*/ 86061 w 2388197"/>
              <a:gd name="connsiteY28" fmla="*/ 215153 h 4862457"/>
              <a:gd name="connsiteX29" fmla="*/ 32273 w 2388197"/>
              <a:gd name="connsiteY29" fmla="*/ 247426 h 4862457"/>
              <a:gd name="connsiteX30" fmla="*/ 0 w 2388197"/>
              <a:gd name="connsiteY30" fmla="*/ 333487 h 4862457"/>
              <a:gd name="connsiteX31" fmla="*/ 10757 w 2388197"/>
              <a:gd name="connsiteY31" fmla="*/ 462579 h 4862457"/>
              <a:gd name="connsiteX32" fmla="*/ 118334 w 2388197"/>
              <a:gd name="connsiteY32" fmla="*/ 591671 h 4862457"/>
              <a:gd name="connsiteX33" fmla="*/ 161364 w 2388197"/>
              <a:gd name="connsiteY33" fmla="*/ 602429 h 4862457"/>
              <a:gd name="connsiteX34" fmla="*/ 225910 w 2388197"/>
              <a:gd name="connsiteY34" fmla="*/ 623944 h 4862457"/>
              <a:gd name="connsiteX35" fmla="*/ 602428 w 2388197"/>
              <a:gd name="connsiteY35" fmla="*/ 634702 h 4862457"/>
              <a:gd name="connsiteX36" fmla="*/ 645459 w 2388197"/>
              <a:gd name="connsiteY36" fmla="*/ 656217 h 4862457"/>
              <a:gd name="connsiteX37" fmla="*/ 710004 w 2388197"/>
              <a:gd name="connsiteY37" fmla="*/ 677732 h 4862457"/>
              <a:gd name="connsiteX38" fmla="*/ 731520 w 2388197"/>
              <a:gd name="connsiteY38" fmla="*/ 656217 h 4862457"/>
              <a:gd name="connsiteX39" fmla="*/ 742277 w 2388197"/>
              <a:gd name="connsiteY39" fmla="*/ 602429 h 4862457"/>
              <a:gd name="connsiteX40" fmla="*/ 753035 w 2388197"/>
              <a:gd name="connsiteY40" fmla="*/ 462579 h 4862457"/>
              <a:gd name="connsiteX41" fmla="*/ 763793 w 2388197"/>
              <a:gd name="connsiteY41" fmla="*/ 387276 h 4862457"/>
              <a:gd name="connsiteX42" fmla="*/ 785308 w 2388197"/>
              <a:gd name="connsiteY42" fmla="*/ 333487 h 4862457"/>
              <a:gd name="connsiteX43" fmla="*/ 806823 w 2388197"/>
              <a:gd name="connsiteY43" fmla="*/ 268942 h 4862457"/>
              <a:gd name="connsiteX44" fmla="*/ 817581 w 2388197"/>
              <a:gd name="connsiteY44" fmla="*/ 225911 h 4862457"/>
              <a:gd name="connsiteX45" fmla="*/ 849854 w 2388197"/>
              <a:gd name="connsiteY45" fmla="*/ 172123 h 4862457"/>
              <a:gd name="connsiteX46" fmla="*/ 871369 w 2388197"/>
              <a:gd name="connsiteY46" fmla="*/ 129092 h 4862457"/>
              <a:gd name="connsiteX47" fmla="*/ 946673 w 2388197"/>
              <a:gd name="connsiteY47" fmla="*/ 43031 h 4862457"/>
              <a:gd name="connsiteX48" fmla="*/ 978946 w 2388197"/>
              <a:gd name="connsiteY48" fmla="*/ 21516 h 4862457"/>
              <a:gd name="connsiteX49" fmla="*/ 1043492 w 2388197"/>
              <a:gd name="connsiteY49" fmla="*/ 0 h 4862457"/>
              <a:gd name="connsiteX50" fmla="*/ 1215614 w 2388197"/>
              <a:gd name="connsiteY50" fmla="*/ 10758 h 4862457"/>
              <a:gd name="connsiteX51" fmla="*/ 1269402 w 2388197"/>
              <a:gd name="connsiteY51" fmla="*/ 75304 h 4862457"/>
              <a:gd name="connsiteX52" fmla="*/ 1323190 w 2388197"/>
              <a:gd name="connsiteY52" fmla="*/ 139850 h 4862457"/>
              <a:gd name="connsiteX53" fmla="*/ 1355463 w 2388197"/>
              <a:gd name="connsiteY53" fmla="*/ 258184 h 4862457"/>
              <a:gd name="connsiteX54" fmla="*/ 1344706 w 2388197"/>
              <a:gd name="connsiteY54" fmla="*/ 441064 h 4862457"/>
              <a:gd name="connsiteX55" fmla="*/ 1312433 w 2388197"/>
              <a:gd name="connsiteY55" fmla="*/ 505610 h 4862457"/>
              <a:gd name="connsiteX56" fmla="*/ 1301675 w 2388197"/>
              <a:gd name="connsiteY56" fmla="*/ 537883 h 4862457"/>
              <a:gd name="connsiteX57" fmla="*/ 1269402 w 2388197"/>
              <a:gd name="connsiteY57" fmla="*/ 580913 h 4862457"/>
              <a:gd name="connsiteX58" fmla="*/ 1247887 w 2388197"/>
              <a:gd name="connsiteY58" fmla="*/ 623944 h 4862457"/>
              <a:gd name="connsiteX59" fmla="*/ 1183341 w 2388197"/>
              <a:gd name="connsiteY59" fmla="*/ 731520 h 4862457"/>
              <a:gd name="connsiteX60" fmla="*/ 1172583 w 2388197"/>
              <a:gd name="connsiteY60" fmla="*/ 763793 h 4862457"/>
              <a:gd name="connsiteX61" fmla="*/ 1129553 w 2388197"/>
              <a:gd name="connsiteY61" fmla="*/ 817582 h 4862457"/>
              <a:gd name="connsiteX62" fmla="*/ 1043492 w 2388197"/>
              <a:gd name="connsiteY62" fmla="*/ 903643 h 4862457"/>
              <a:gd name="connsiteX63" fmla="*/ 1021976 w 2388197"/>
              <a:gd name="connsiteY63" fmla="*/ 925158 h 4862457"/>
              <a:gd name="connsiteX64" fmla="*/ 925157 w 2388197"/>
              <a:gd name="connsiteY64" fmla="*/ 1011219 h 4862457"/>
              <a:gd name="connsiteX65" fmla="*/ 903642 w 2388197"/>
              <a:gd name="connsiteY65" fmla="*/ 1054250 h 4862457"/>
              <a:gd name="connsiteX66" fmla="*/ 806823 w 2388197"/>
              <a:gd name="connsiteY66" fmla="*/ 1161826 h 4862457"/>
              <a:gd name="connsiteX67" fmla="*/ 785308 w 2388197"/>
              <a:gd name="connsiteY67" fmla="*/ 1204857 h 4862457"/>
              <a:gd name="connsiteX68" fmla="*/ 774550 w 2388197"/>
              <a:gd name="connsiteY68" fmla="*/ 1247887 h 4862457"/>
              <a:gd name="connsiteX69" fmla="*/ 763793 w 2388197"/>
              <a:gd name="connsiteY69" fmla="*/ 1280160 h 4862457"/>
              <a:gd name="connsiteX70" fmla="*/ 785308 w 2388197"/>
              <a:gd name="connsiteY70" fmla="*/ 1506071 h 4862457"/>
              <a:gd name="connsiteX71" fmla="*/ 849854 w 2388197"/>
              <a:gd name="connsiteY71" fmla="*/ 1549102 h 4862457"/>
              <a:gd name="connsiteX72" fmla="*/ 925157 w 2388197"/>
              <a:gd name="connsiteY72" fmla="*/ 1559859 h 4862457"/>
              <a:gd name="connsiteX73" fmla="*/ 968188 w 2388197"/>
              <a:gd name="connsiteY73" fmla="*/ 1570617 h 4862457"/>
              <a:gd name="connsiteX74" fmla="*/ 1021976 w 2388197"/>
              <a:gd name="connsiteY74" fmla="*/ 1581375 h 4862457"/>
              <a:gd name="connsiteX75" fmla="*/ 1065007 w 2388197"/>
              <a:gd name="connsiteY75" fmla="*/ 1592132 h 4862457"/>
              <a:gd name="connsiteX76" fmla="*/ 1151068 w 2388197"/>
              <a:gd name="connsiteY76" fmla="*/ 1602890 h 4862457"/>
              <a:gd name="connsiteX77" fmla="*/ 1215614 w 2388197"/>
              <a:gd name="connsiteY77" fmla="*/ 1635163 h 4862457"/>
              <a:gd name="connsiteX78" fmla="*/ 1269402 w 2388197"/>
              <a:gd name="connsiteY78" fmla="*/ 1667436 h 4862457"/>
              <a:gd name="connsiteX79" fmla="*/ 1290917 w 2388197"/>
              <a:gd name="connsiteY79" fmla="*/ 1699709 h 4862457"/>
              <a:gd name="connsiteX80" fmla="*/ 1280160 w 2388197"/>
              <a:gd name="connsiteY80" fmla="*/ 1828800 h 4862457"/>
              <a:gd name="connsiteX81" fmla="*/ 1269402 w 2388197"/>
              <a:gd name="connsiteY81" fmla="*/ 1871831 h 4862457"/>
              <a:gd name="connsiteX82" fmla="*/ 1226372 w 2388197"/>
              <a:gd name="connsiteY82" fmla="*/ 1914862 h 4862457"/>
              <a:gd name="connsiteX83" fmla="*/ 1204856 w 2388197"/>
              <a:gd name="connsiteY83" fmla="*/ 1947135 h 4862457"/>
              <a:gd name="connsiteX84" fmla="*/ 1172583 w 2388197"/>
              <a:gd name="connsiteY84" fmla="*/ 1990165 h 4862457"/>
              <a:gd name="connsiteX85" fmla="*/ 1140310 w 2388197"/>
              <a:gd name="connsiteY85" fmla="*/ 2065469 h 4862457"/>
              <a:gd name="connsiteX86" fmla="*/ 1151068 w 2388197"/>
              <a:gd name="connsiteY86" fmla="*/ 2151530 h 4862457"/>
              <a:gd name="connsiteX87" fmla="*/ 1183341 w 2388197"/>
              <a:gd name="connsiteY87" fmla="*/ 2173045 h 4862457"/>
              <a:gd name="connsiteX88" fmla="*/ 1215614 w 2388197"/>
              <a:gd name="connsiteY88" fmla="*/ 2183803 h 4862457"/>
              <a:gd name="connsiteX89" fmla="*/ 1258644 w 2388197"/>
              <a:gd name="connsiteY89" fmla="*/ 2205318 h 4862457"/>
              <a:gd name="connsiteX90" fmla="*/ 1710466 w 2388197"/>
              <a:gd name="connsiteY90" fmla="*/ 2183803 h 4862457"/>
              <a:gd name="connsiteX91" fmla="*/ 1796527 w 2388197"/>
              <a:gd name="connsiteY91" fmla="*/ 2140772 h 4862457"/>
              <a:gd name="connsiteX92" fmla="*/ 1828800 w 2388197"/>
              <a:gd name="connsiteY92" fmla="*/ 2130015 h 4862457"/>
              <a:gd name="connsiteX93" fmla="*/ 1850315 w 2388197"/>
              <a:gd name="connsiteY93" fmla="*/ 2108499 h 4862457"/>
              <a:gd name="connsiteX94" fmla="*/ 1882588 w 2388197"/>
              <a:gd name="connsiteY94" fmla="*/ 2086984 h 4862457"/>
              <a:gd name="connsiteX95" fmla="*/ 1904103 w 2388197"/>
              <a:gd name="connsiteY95" fmla="*/ 2011680 h 4862457"/>
              <a:gd name="connsiteX96" fmla="*/ 1893346 w 2388197"/>
              <a:gd name="connsiteY96" fmla="*/ 1936377 h 4862457"/>
              <a:gd name="connsiteX97" fmla="*/ 1839557 w 2388197"/>
              <a:gd name="connsiteY97" fmla="*/ 1871831 h 4862457"/>
              <a:gd name="connsiteX98" fmla="*/ 1807284 w 2388197"/>
              <a:gd name="connsiteY98" fmla="*/ 1850316 h 4862457"/>
              <a:gd name="connsiteX99" fmla="*/ 1699708 w 2388197"/>
              <a:gd name="connsiteY99" fmla="*/ 1807285 h 4862457"/>
              <a:gd name="connsiteX100" fmla="*/ 1645920 w 2388197"/>
              <a:gd name="connsiteY100" fmla="*/ 1796527 h 4862457"/>
              <a:gd name="connsiteX101" fmla="*/ 1602889 w 2388197"/>
              <a:gd name="connsiteY101" fmla="*/ 1775012 h 4862457"/>
              <a:gd name="connsiteX102" fmla="*/ 1559859 w 2388197"/>
              <a:gd name="connsiteY102" fmla="*/ 1764255 h 4862457"/>
              <a:gd name="connsiteX103" fmla="*/ 1527586 w 2388197"/>
              <a:gd name="connsiteY103" fmla="*/ 1742739 h 4862457"/>
              <a:gd name="connsiteX104" fmla="*/ 1484555 w 2388197"/>
              <a:gd name="connsiteY104" fmla="*/ 1635163 h 4862457"/>
              <a:gd name="connsiteX105" fmla="*/ 1463040 w 2388197"/>
              <a:gd name="connsiteY105" fmla="*/ 1549102 h 4862457"/>
              <a:gd name="connsiteX106" fmla="*/ 1473797 w 2388197"/>
              <a:gd name="connsiteY106" fmla="*/ 1258645 h 4862457"/>
              <a:gd name="connsiteX107" fmla="*/ 1527586 w 2388197"/>
              <a:gd name="connsiteY107" fmla="*/ 1204857 h 4862457"/>
              <a:gd name="connsiteX108" fmla="*/ 1570616 w 2388197"/>
              <a:gd name="connsiteY108" fmla="*/ 1172584 h 4862457"/>
              <a:gd name="connsiteX109" fmla="*/ 1592132 w 2388197"/>
              <a:gd name="connsiteY109" fmla="*/ 1151069 h 4862457"/>
              <a:gd name="connsiteX110" fmla="*/ 1635162 w 2388197"/>
              <a:gd name="connsiteY110" fmla="*/ 1140311 h 4862457"/>
              <a:gd name="connsiteX111" fmla="*/ 1667435 w 2388197"/>
              <a:gd name="connsiteY111" fmla="*/ 1118796 h 4862457"/>
              <a:gd name="connsiteX112" fmla="*/ 1818042 w 2388197"/>
              <a:gd name="connsiteY112" fmla="*/ 1118796 h 4862457"/>
              <a:gd name="connsiteX113" fmla="*/ 1850315 w 2388197"/>
              <a:gd name="connsiteY113" fmla="*/ 1140311 h 4862457"/>
              <a:gd name="connsiteX114" fmla="*/ 1893346 w 2388197"/>
              <a:gd name="connsiteY114" fmla="*/ 1161826 h 4862457"/>
              <a:gd name="connsiteX115" fmla="*/ 1925619 w 2388197"/>
              <a:gd name="connsiteY115" fmla="*/ 1204857 h 4862457"/>
              <a:gd name="connsiteX116" fmla="*/ 2054710 w 2388197"/>
              <a:gd name="connsiteY116" fmla="*/ 1323191 h 4862457"/>
              <a:gd name="connsiteX117" fmla="*/ 2065468 w 2388197"/>
              <a:gd name="connsiteY117" fmla="*/ 1376979 h 4862457"/>
              <a:gd name="connsiteX118" fmla="*/ 2086983 w 2388197"/>
              <a:gd name="connsiteY118" fmla="*/ 1398495 h 4862457"/>
              <a:gd name="connsiteX119" fmla="*/ 2108499 w 2388197"/>
              <a:gd name="connsiteY119" fmla="*/ 1430767 h 4862457"/>
              <a:gd name="connsiteX120" fmla="*/ 2119256 w 2388197"/>
              <a:gd name="connsiteY120" fmla="*/ 1473798 h 4862457"/>
              <a:gd name="connsiteX121" fmla="*/ 2140772 w 2388197"/>
              <a:gd name="connsiteY121" fmla="*/ 1538344 h 4862457"/>
              <a:gd name="connsiteX122" fmla="*/ 2151529 w 2388197"/>
              <a:gd name="connsiteY122" fmla="*/ 1624405 h 4862457"/>
              <a:gd name="connsiteX123" fmla="*/ 2130014 w 2388197"/>
              <a:gd name="connsiteY123" fmla="*/ 1818043 h 4862457"/>
              <a:gd name="connsiteX124" fmla="*/ 2054710 w 2388197"/>
              <a:gd name="connsiteY124" fmla="*/ 1861073 h 4862457"/>
              <a:gd name="connsiteX125" fmla="*/ 1506070 w 2388197"/>
              <a:gd name="connsiteY125" fmla="*/ 1871831 h 4862457"/>
              <a:gd name="connsiteX126" fmla="*/ 1473797 w 2388197"/>
              <a:gd name="connsiteY126" fmla="*/ 1882589 h 4862457"/>
              <a:gd name="connsiteX127" fmla="*/ 1344706 w 2388197"/>
              <a:gd name="connsiteY127" fmla="*/ 1904104 h 4862457"/>
              <a:gd name="connsiteX128" fmla="*/ 1312433 w 2388197"/>
              <a:gd name="connsiteY128" fmla="*/ 1925619 h 4862457"/>
              <a:gd name="connsiteX129" fmla="*/ 1237129 w 2388197"/>
              <a:gd name="connsiteY129" fmla="*/ 1947135 h 4862457"/>
              <a:gd name="connsiteX130" fmla="*/ 1204856 w 2388197"/>
              <a:gd name="connsiteY130" fmla="*/ 1968650 h 4862457"/>
              <a:gd name="connsiteX131" fmla="*/ 1161826 w 2388197"/>
              <a:gd name="connsiteY131" fmla="*/ 1979407 h 4862457"/>
              <a:gd name="connsiteX132" fmla="*/ 1129553 w 2388197"/>
              <a:gd name="connsiteY132" fmla="*/ 1990165 h 4862457"/>
              <a:gd name="connsiteX133" fmla="*/ 1065007 w 2388197"/>
              <a:gd name="connsiteY133" fmla="*/ 2043953 h 4862457"/>
              <a:gd name="connsiteX134" fmla="*/ 1021976 w 2388197"/>
              <a:gd name="connsiteY134" fmla="*/ 2086984 h 4862457"/>
              <a:gd name="connsiteX135" fmla="*/ 1011219 w 2388197"/>
              <a:gd name="connsiteY135" fmla="*/ 2119257 h 4862457"/>
              <a:gd name="connsiteX136" fmla="*/ 1011219 w 2388197"/>
              <a:gd name="connsiteY136" fmla="*/ 2312895 h 4862457"/>
              <a:gd name="connsiteX137" fmla="*/ 1043492 w 2388197"/>
              <a:gd name="connsiteY137" fmla="*/ 2345167 h 4862457"/>
              <a:gd name="connsiteX138" fmla="*/ 1097280 w 2388197"/>
              <a:gd name="connsiteY138" fmla="*/ 2409713 h 4862457"/>
              <a:gd name="connsiteX139" fmla="*/ 1129553 w 2388197"/>
              <a:gd name="connsiteY139" fmla="*/ 2431229 h 4862457"/>
              <a:gd name="connsiteX140" fmla="*/ 1226372 w 2388197"/>
              <a:gd name="connsiteY140" fmla="*/ 2474259 h 4862457"/>
              <a:gd name="connsiteX141" fmla="*/ 1258644 w 2388197"/>
              <a:gd name="connsiteY141" fmla="*/ 2485017 h 4862457"/>
              <a:gd name="connsiteX142" fmla="*/ 1344706 w 2388197"/>
              <a:gd name="connsiteY142" fmla="*/ 2517290 h 4862457"/>
              <a:gd name="connsiteX143" fmla="*/ 1387736 w 2388197"/>
              <a:gd name="connsiteY143" fmla="*/ 2538805 h 4862457"/>
              <a:gd name="connsiteX144" fmla="*/ 1441524 w 2388197"/>
              <a:gd name="connsiteY144" fmla="*/ 2581836 h 4862457"/>
              <a:gd name="connsiteX145" fmla="*/ 1484555 w 2388197"/>
              <a:gd name="connsiteY145" fmla="*/ 2592593 h 4862457"/>
              <a:gd name="connsiteX146" fmla="*/ 1549101 w 2388197"/>
              <a:gd name="connsiteY146" fmla="*/ 2646382 h 4862457"/>
              <a:gd name="connsiteX147" fmla="*/ 1592132 w 2388197"/>
              <a:gd name="connsiteY147" fmla="*/ 2657139 h 4862457"/>
              <a:gd name="connsiteX148" fmla="*/ 1678193 w 2388197"/>
              <a:gd name="connsiteY148" fmla="*/ 2753958 h 4862457"/>
              <a:gd name="connsiteX149" fmla="*/ 1721223 w 2388197"/>
              <a:gd name="connsiteY149" fmla="*/ 2818504 h 4862457"/>
              <a:gd name="connsiteX150" fmla="*/ 1731981 w 2388197"/>
              <a:gd name="connsiteY150" fmla="*/ 2850777 h 4862457"/>
              <a:gd name="connsiteX151" fmla="*/ 1775012 w 2388197"/>
              <a:gd name="connsiteY151" fmla="*/ 2893807 h 4862457"/>
              <a:gd name="connsiteX152" fmla="*/ 1796527 w 2388197"/>
              <a:gd name="connsiteY152" fmla="*/ 2926080 h 4862457"/>
              <a:gd name="connsiteX153" fmla="*/ 1818042 w 2388197"/>
              <a:gd name="connsiteY153" fmla="*/ 2990626 h 4862457"/>
              <a:gd name="connsiteX154" fmla="*/ 1807284 w 2388197"/>
              <a:gd name="connsiteY154" fmla="*/ 3141233 h 4862457"/>
              <a:gd name="connsiteX155" fmla="*/ 1785769 w 2388197"/>
              <a:gd name="connsiteY155" fmla="*/ 3205779 h 4862457"/>
              <a:gd name="connsiteX156" fmla="*/ 1775012 w 2388197"/>
              <a:gd name="connsiteY156" fmla="*/ 3238052 h 4862457"/>
              <a:gd name="connsiteX157" fmla="*/ 1764254 w 2388197"/>
              <a:gd name="connsiteY157" fmla="*/ 3270325 h 4862457"/>
              <a:gd name="connsiteX158" fmla="*/ 1753496 w 2388197"/>
              <a:gd name="connsiteY158" fmla="*/ 3302598 h 4862457"/>
              <a:gd name="connsiteX159" fmla="*/ 1742739 w 2388197"/>
              <a:gd name="connsiteY159" fmla="*/ 3345629 h 4862457"/>
              <a:gd name="connsiteX160" fmla="*/ 1721223 w 2388197"/>
              <a:gd name="connsiteY160" fmla="*/ 3388659 h 4862457"/>
              <a:gd name="connsiteX161" fmla="*/ 1699708 w 2388197"/>
              <a:gd name="connsiteY161" fmla="*/ 3506993 h 4862457"/>
              <a:gd name="connsiteX162" fmla="*/ 1710466 w 2388197"/>
              <a:gd name="connsiteY162" fmla="*/ 3593055 h 4862457"/>
              <a:gd name="connsiteX163" fmla="*/ 1721223 w 2388197"/>
              <a:gd name="connsiteY163" fmla="*/ 3700631 h 4862457"/>
              <a:gd name="connsiteX164" fmla="*/ 1731981 w 2388197"/>
              <a:gd name="connsiteY164" fmla="*/ 3732904 h 4862457"/>
              <a:gd name="connsiteX165" fmla="*/ 1742739 w 2388197"/>
              <a:gd name="connsiteY165" fmla="*/ 3786692 h 4862457"/>
              <a:gd name="connsiteX166" fmla="*/ 1753496 w 2388197"/>
              <a:gd name="connsiteY166" fmla="*/ 3818965 h 4862457"/>
              <a:gd name="connsiteX167" fmla="*/ 1775012 w 2388197"/>
              <a:gd name="connsiteY167" fmla="*/ 3894269 h 4862457"/>
              <a:gd name="connsiteX168" fmla="*/ 1764254 w 2388197"/>
              <a:gd name="connsiteY168" fmla="*/ 4335332 h 4862457"/>
              <a:gd name="connsiteX169" fmla="*/ 1775012 w 2388197"/>
              <a:gd name="connsiteY169" fmla="*/ 4754880 h 4862457"/>
              <a:gd name="connsiteX170" fmla="*/ 1775012 w 2388197"/>
              <a:gd name="connsiteY170" fmla="*/ 4862457 h 4862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</a:cxnLst>
            <a:rect l="l" t="t" r="r" b="b"/>
            <a:pathLst>
              <a:path w="2388197" h="4862457">
                <a:moveTo>
                  <a:pt x="2388197" y="720763"/>
                </a:moveTo>
                <a:cubicBezTo>
                  <a:pt x="2199781" y="657955"/>
                  <a:pt x="2434584" y="737629"/>
                  <a:pt x="2269863" y="677732"/>
                </a:cubicBezTo>
                <a:cubicBezTo>
                  <a:pt x="2248549" y="669982"/>
                  <a:pt x="2224187" y="668797"/>
                  <a:pt x="2205317" y="656217"/>
                </a:cubicBezTo>
                <a:cubicBezTo>
                  <a:pt x="2183802" y="641873"/>
                  <a:pt x="2159057" y="631470"/>
                  <a:pt x="2140772" y="613186"/>
                </a:cubicBezTo>
                <a:lnTo>
                  <a:pt x="2086983" y="559398"/>
                </a:lnTo>
                <a:cubicBezTo>
                  <a:pt x="2083397" y="537883"/>
                  <a:pt x="2075279" y="516643"/>
                  <a:pt x="2076226" y="494852"/>
                </a:cubicBezTo>
                <a:cubicBezTo>
                  <a:pt x="2082507" y="350384"/>
                  <a:pt x="2081389" y="361025"/>
                  <a:pt x="2108499" y="279699"/>
                </a:cubicBezTo>
                <a:cubicBezTo>
                  <a:pt x="2104913" y="243840"/>
                  <a:pt x="2132349" y="182171"/>
                  <a:pt x="2097741" y="172123"/>
                </a:cubicBezTo>
                <a:cubicBezTo>
                  <a:pt x="1994373" y="142113"/>
                  <a:pt x="1882347" y="174830"/>
                  <a:pt x="1775012" y="182880"/>
                </a:cubicBezTo>
                <a:cubicBezTo>
                  <a:pt x="1740146" y="185495"/>
                  <a:pt x="1667654" y="204341"/>
                  <a:pt x="1624404" y="215153"/>
                </a:cubicBezTo>
                <a:cubicBezTo>
                  <a:pt x="1610061" y="222325"/>
                  <a:pt x="1596342" y="230912"/>
                  <a:pt x="1581374" y="236669"/>
                </a:cubicBezTo>
                <a:cubicBezTo>
                  <a:pt x="1549623" y="248881"/>
                  <a:pt x="1484555" y="268942"/>
                  <a:pt x="1484555" y="268942"/>
                </a:cubicBezTo>
                <a:cubicBezTo>
                  <a:pt x="1466626" y="283285"/>
                  <a:pt x="1447834" y="296612"/>
                  <a:pt x="1430767" y="311972"/>
                </a:cubicBezTo>
                <a:cubicBezTo>
                  <a:pt x="1411920" y="328934"/>
                  <a:pt x="1397121" y="350358"/>
                  <a:pt x="1376979" y="365760"/>
                </a:cubicBezTo>
                <a:cubicBezTo>
                  <a:pt x="1335898" y="397175"/>
                  <a:pt x="1292234" y="425214"/>
                  <a:pt x="1247887" y="451822"/>
                </a:cubicBezTo>
                <a:cubicBezTo>
                  <a:pt x="1229958" y="462580"/>
                  <a:pt x="1213513" y="476330"/>
                  <a:pt x="1194099" y="484095"/>
                </a:cubicBezTo>
                <a:cubicBezTo>
                  <a:pt x="1177122" y="490886"/>
                  <a:pt x="1158240" y="491266"/>
                  <a:pt x="1140310" y="494852"/>
                </a:cubicBezTo>
                <a:cubicBezTo>
                  <a:pt x="1093694" y="491266"/>
                  <a:pt x="1046895" y="489558"/>
                  <a:pt x="1000461" y="484095"/>
                </a:cubicBezTo>
                <a:cubicBezTo>
                  <a:pt x="985777" y="482368"/>
                  <a:pt x="970267" y="480672"/>
                  <a:pt x="957430" y="473337"/>
                </a:cubicBezTo>
                <a:cubicBezTo>
                  <a:pt x="944221" y="465789"/>
                  <a:pt x="936932" y="450698"/>
                  <a:pt x="925157" y="441064"/>
                </a:cubicBezTo>
                <a:cubicBezTo>
                  <a:pt x="897404" y="418357"/>
                  <a:pt x="839096" y="376518"/>
                  <a:pt x="839096" y="376518"/>
                </a:cubicBezTo>
                <a:cubicBezTo>
                  <a:pt x="777911" y="284740"/>
                  <a:pt x="827891" y="371602"/>
                  <a:pt x="806823" y="139850"/>
                </a:cubicBezTo>
                <a:cubicBezTo>
                  <a:pt x="805796" y="128557"/>
                  <a:pt x="804921" y="114661"/>
                  <a:pt x="796066" y="107577"/>
                </a:cubicBezTo>
                <a:cubicBezTo>
                  <a:pt x="784521" y="98341"/>
                  <a:pt x="767379" y="100405"/>
                  <a:pt x="753035" y="96819"/>
                </a:cubicBezTo>
                <a:cubicBezTo>
                  <a:pt x="661085" y="103892"/>
                  <a:pt x="638735" y="97761"/>
                  <a:pt x="570155" y="118335"/>
                </a:cubicBezTo>
                <a:cubicBezTo>
                  <a:pt x="548432" y="124852"/>
                  <a:pt x="524479" y="127270"/>
                  <a:pt x="505609" y="139850"/>
                </a:cubicBezTo>
                <a:cubicBezTo>
                  <a:pt x="447820" y="178375"/>
                  <a:pt x="458493" y="179436"/>
                  <a:pt x="408790" y="193638"/>
                </a:cubicBezTo>
                <a:cubicBezTo>
                  <a:pt x="394574" y="197700"/>
                  <a:pt x="380512" y="203413"/>
                  <a:pt x="365760" y="204396"/>
                </a:cubicBezTo>
                <a:cubicBezTo>
                  <a:pt x="272665" y="210602"/>
                  <a:pt x="179294" y="211567"/>
                  <a:pt x="86061" y="215153"/>
                </a:cubicBezTo>
                <a:cubicBezTo>
                  <a:pt x="68132" y="225911"/>
                  <a:pt x="47058" y="232641"/>
                  <a:pt x="32273" y="247426"/>
                </a:cubicBezTo>
                <a:cubicBezTo>
                  <a:pt x="13520" y="266179"/>
                  <a:pt x="6003" y="309473"/>
                  <a:pt x="0" y="333487"/>
                </a:cubicBezTo>
                <a:cubicBezTo>
                  <a:pt x="3586" y="376518"/>
                  <a:pt x="-800" y="420974"/>
                  <a:pt x="10757" y="462579"/>
                </a:cubicBezTo>
                <a:cubicBezTo>
                  <a:pt x="17351" y="486319"/>
                  <a:pt x="98239" y="586647"/>
                  <a:pt x="118334" y="591671"/>
                </a:cubicBezTo>
                <a:cubicBezTo>
                  <a:pt x="132677" y="595257"/>
                  <a:pt x="147203" y="598181"/>
                  <a:pt x="161364" y="602429"/>
                </a:cubicBezTo>
                <a:cubicBezTo>
                  <a:pt x="183087" y="608946"/>
                  <a:pt x="225910" y="623944"/>
                  <a:pt x="225910" y="623944"/>
                </a:cubicBezTo>
                <a:cubicBezTo>
                  <a:pt x="403998" y="615463"/>
                  <a:pt x="443433" y="599370"/>
                  <a:pt x="602428" y="634702"/>
                </a:cubicBezTo>
                <a:cubicBezTo>
                  <a:pt x="618083" y="638181"/>
                  <a:pt x="630569" y="650261"/>
                  <a:pt x="645459" y="656217"/>
                </a:cubicBezTo>
                <a:cubicBezTo>
                  <a:pt x="666516" y="664640"/>
                  <a:pt x="710004" y="677732"/>
                  <a:pt x="710004" y="677732"/>
                </a:cubicBezTo>
                <a:cubicBezTo>
                  <a:pt x="717176" y="670560"/>
                  <a:pt x="727525" y="665539"/>
                  <a:pt x="731520" y="656217"/>
                </a:cubicBezTo>
                <a:cubicBezTo>
                  <a:pt x="738723" y="639411"/>
                  <a:pt x="740258" y="620602"/>
                  <a:pt x="742277" y="602429"/>
                </a:cubicBezTo>
                <a:cubicBezTo>
                  <a:pt x="747440" y="555961"/>
                  <a:pt x="748383" y="509101"/>
                  <a:pt x="753035" y="462579"/>
                </a:cubicBezTo>
                <a:cubicBezTo>
                  <a:pt x="755558" y="437349"/>
                  <a:pt x="757643" y="411875"/>
                  <a:pt x="763793" y="387276"/>
                </a:cubicBezTo>
                <a:cubicBezTo>
                  <a:pt x="768477" y="368542"/>
                  <a:pt x="778709" y="351635"/>
                  <a:pt x="785308" y="333487"/>
                </a:cubicBezTo>
                <a:cubicBezTo>
                  <a:pt x="793058" y="312174"/>
                  <a:pt x="801322" y="290944"/>
                  <a:pt x="806823" y="268942"/>
                </a:cubicBezTo>
                <a:cubicBezTo>
                  <a:pt x="810409" y="254598"/>
                  <a:pt x="811576" y="239422"/>
                  <a:pt x="817581" y="225911"/>
                </a:cubicBezTo>
                <a:cubicBezTo>
                  <a:pt x="826073" y="206804"/>
                  <a:pt x="839700" y="190401"/>
                  <a:pt x="849854" y="172123"/>
                </a:cubicBezTo>
                <a:cubicBezTo>
                  <a:pt x="857642" y="158104"/>
                  <a:pt x="863413" y="143016"/>
                  <a:pt x="871369" y="129092"/>
                </a:cubicBezTo>
                <a:cubicBezTo>
                  <a:pt x="888865" y="98473"/>
                  <a:pt x="919207" y="61342"/>
                  <a:pt x="946673" y="43031"/>
                </a:cubicBezTo>
                <a:cubicBezTo>
                  <a:pt x="957431" y="35859"/>
                  <a:pt x="967131" y="26767"/>
                  <a:pt x="978946" y="21516"/>
                </a:cubicBezTo>
                <a:cubicBezTo>
                  <a:pt x="999671" y="12305"/>
                  <a:pt x="1043492" y="0"/>
                  <a:pt x="1043492" y="0"/>
                </a:cubicBezTo>
                <a:cubicBezTo>
                  <a:pt x="1100866" y="3586"/>
                  <a:pt x="1159361" y="-1085"/>
                  <a:pt x="1215614" y="10758"/>
                </a:cubicBezTo>
                <a:cubicBezTo>
                  <a:pt x="1234672" y="14770"/>
                  <a:pt x="1258448" y="62159"/>
                  <a:pt x="1269402" y="75304"/>
                </a:cubicBezTo>
                <a:cubicBezTo>
                  <a:pt x="1293531" y="104259"/>
                  <a:pt x="1307927" y="105508"/>
                  <a:pt x="1323190" y="139850"/>
                </a:cubicBezTo>
                <a:cubicBezTo>
                  <a:pt x="1343045" y="184523"/>
                  <a:pt x="1346259" y="212164"/>
                  <a:pt x="1355463" y="258184"/>
                </a:cubicBezTo>
                <a:cubicBezTo>
                  <a:pt x="1351877" y="319144"/>
                  <a:pt x="1350782" y="380302"/>
                  <a:pt x="1344706" y="441064"/>
                </a:cubicBezTo>
                <a:cubicBezTo>
                  <a:pt x="1341326" y="474861"/>
                  <a:pt x="1327164" y="476148"/>
                  <a:pt x="1312433" y="505610"/>
                </a:cubicBezTo>
                <a:cubicBezTo>
                  <a:pt x="1307362" y="515752"/>
                  <a:pt x="1307301" y="528038"/>
                  <a:pt x="1301675" y="537883"/>
                </a:cubicBezTo>
                <a:cubicBezTo>
                  <a:pt x="1292779" y="553450"/>
                  <a:pt x="1278904" y="565709"/>
                  <a:pt x="1269402" y="580913"/>
                </a:cubicBezTo>
                <a:cubicBezTo>
                  <a:pt x="1260903" y="594512"/>
                  <a:pt x="1255843" y="610020"/>
                  <a:pt x="1247887" y="623944"/>
                </a:cubicBezTo>
                <a:cubicBezTo>
                  <a:pt x="1227139" y="660252"/>
                  <a:pt x="1196565" y="691848"/>
                  <a:pt x="1183341" y="731520"/>
                </a:cubicBezTo>
                <a:cubicBezTo>
                  <a:pt x="1179755" y="742278"/>
                  <a:pt x="1178593" y="754177"/>
                  <a:pt x="1172583" y="763793"/>
                </a:cubicBezTo>
                <a:cubicBezTo>
                  <a:pt x="1160414" y="783264"/>
                  <a:pt x="1145127" y="800710"/>
                  <a:pt x="1129553" y="817582"/>
                </a:cubicBezTo>
                <a:cubicBezTo>
                  <a:pt x="1102036" y="847393"/>
                  <a:pt x="1072179" y="874956"/>
                  <a:pt x="1043492" y="903643"/>
                </a:cubicBezTo>
                <a:cubicBezTo>
                  <a:pt x="1036320" y="910815"/>
                  <a:pt x="1029896" y="918822"/>
                  <a:pt x="1021976" y="925158"/>
                </a:cubicBezTo>
                <a:cubicBezTo>
                  <a:pt x="952348" y="980861"/>
                  <a:pt x="984424" y="951953"/>
                  <a:pt x="925157" y="1011219"/>
                </a:cubicBezTo>
                <a:cubicBezTo>
                  <a:pt x="917985" y="1025563"/>
                  <a:pt x="913660" y="1041727"/>
                  <a:pt x="903642" y="1054250"/>
                </a:cubicBezTo>
                <a:cubicBezTo>
                  <a:pt x="836597" y="1138056"/>
                  <a:pt x="851354" y="1090576"/>
                  <a:pt x="806823" y="1161826"/>
                </a:cubicBezTo>
                <a:cubicBezTo>
                  <a:pt x="798324" y="1175425"/>
                  <a:pt x="790939" y="1189841"/>
                  <a:pt x="785308" y="1204857"/>
                </a:cubicBezTo>
                <a:cubicBezTo>
                  <a:pt x="780117" y="1218700"/>
                  <a:pt x="778612" y="1233671"/>
                  <a:pt x="774550" y="1247887"/>
                </a:cubicBezTo>
                <a:cubicBezTo>
                  <a:pt x="771435" y="1258790"/>
                  <a:pt x="767379" y="1269402"/>
                  <a:pt x="763793" y="1280160"/>
                </a:cubicBezTo>
                <a:cubicBezTo>
                  <a:pt x="770965" y="1355464"/>
                  <a:pt x="769880" y="1432017"/>
                  <a:pt x="785308" y="1506071"/>
                </a:cubicBezTo>
                <a:cubicBezTo>
                  <a:pt x="790499" y="1530987"/>
                  <a:pt x="829311" y="1544993"/>
                  <a:pt x="849854" y="1549102"/>
                </a:cubicBezTo>
                <a:cubicBezTo>
                  <a:pt x="874717" y="1554075"/>
                  <a:pt x="900210" y="1555323"/>
                  <a:pt x="925157" y="1559859"/>
                </a:cubicBezTo>
                <a:cubicBezTo>
                  <a:pt x="939704" y="1562504"/>
                  <a:pt x="953755" y="1567410"/>
                  <a:pt x="968188" y="1570617"/>
                </a:cubicBezTo>
                <a:cubicBezTo>
                  <a:pt x="986037" y="1574584"/>
                  <a:pt x="1004127" y="1577409"/>
                  <a:pt x="1021976" y="1581375"/>
                </a:cubicBezTo>
                <a:cubicBezTo>
                  <a:pt x="1036409" y="1584582"/>
                  <a:pt x="1050423" y="1589701"/>
                  <a:pt x="1065007" y="1592132"/>
                </a:cubicBezTo>
                <a:cubicBezTo>
                  <a:pt x="1093524" y="1596885"/>
                  <a:pt x="1122381" y="1599304"/>
                  <a:pt x="1151068" y="1602890"/>
                </a:cubicBezTo>
                <a:cubicBezTo>
                  <a:pt x="1243561" y="1664551"/>
                  <a:pt x="1126534" y="1590622"/>
                  <a:pt x="1215614" y="1635163"/>
                </a:cubicBezTo>
                <a:cubicBezTo>
                  <a:pt x="1234316" y="1644514"/>
                  <a:pt x="1251473" y="1656678"/>
                  <a:pt x="1269402" y="1667436"/>
                </a:cubicBezTo>
                <a:cubicBezTo>
                  <a:pt x="1276574" y="1678194"/>
                  <a:pt x="1285135" y="1688145"/>
                  <a:pt x="1290917" y="1699709"/>
                </a:cubicBezTo>
                <a:cubicBezTo>
                  <a:pt x="1315262" y="1748400"/>
                  <a:pt x="1295002" y="1764485"/>
                  <a:pt x="1280160" y="1828800"/>
                </a:cubicBezTo>
                <a:cubicBezTo>
                  <a:pt x="1276835" y="1843207"/>
                  <a:pt x="1277238" y="1859293"/>
                  <a:pt x="1269402" y="1871831"/>
                </a:cubicBezTo>
                <a:cubicBezTo>
                  <a:pt x="1258651" y="1889033"/>
                  <a:pt x="1239573" y="1899461"/>
                  <a:pt x="1226372" y="1914862"/>
                </a:cubicBezTo>
                <a:cubicBezTo>
                  <a:pt x="1217958" y="1924679"/>
                  <a:pt x="1212371" y="1936614"/>
                  <a:pt x="1204856" y="1947135"/>
                </a:cubicBezTo>
                <a:cubicBezTo>
                  <a:pt x="1194435" y="1961725"/>
                  <a:pt x="1182085" y="1974961"/>
                  <a:pt x="1172583" y="1990165"/>
                </a:cubicBezTo>
                <a:cubicBezTo>
                  <a:pt x="1153594" y="2020547"/>
                  <a:pt x="1150767" y="2034098"/>
                  <a:pt x="1140310" y="2065469"/>
                </a:cubicBezTo>
                <a:cubicBezTo>
                  <a:pt x="1143896" y="2094156"/>
                  <a:pt x="1140331" y="2124688"/>
                  <a:pt x="1151068" y="2151530"/>
                </a:cubicBezTo>
                <a:cubicBezTo>
                  <a:pt x="1155870" y="2163534"/>
                  <a:pt x="1171777" y="2167263"/>
                  <a:pt x="1183341" y="2173045"/>
                </a:cubicBezTo>
                <a:cubicBezTo>
                  <a:pt x="1193483" y="2178116"/>
                  <a:pt x="1205191" y="2179336"/>
                  <a:pt x="1215614" y="2183803"/>
                </a:cubicBezTo>
                <a:cubicBezTo>
                  <a:pt x="1230354" y="2190120"/>
                  <a:pt x="1244301" y="2198146"/>
                  <a:pt x="1258644" y="2205318"/>
                </a:cubicBezTo>
                <a:cubicBezTo>
                  <a:pt x="1409251" y="2198146"/>
                  <a:pt x="1560231" y="2196589"/>
                  <a:pt x="1710466" y="2183803"/>
                </a:cubicBezTo>
                <a:cubicBezTo>
                  <a:pt x="1755325" y="2179985"/>
                  <a:pt x="1762202" y="2157934"/>
                  <a:pt x="1796527" y="2140772"/>
                </a:cubicBezTo>
                <a:cubicBezTo>
                  <a:pt x="1806669" y="2135701"/>
                  <a:pt x="1818042" y="2133601"/>
                  <a:pt x="1828800" y="2130015"/>
                </a:cubicBezTo>
                <a:cubicBezTo>
                  <a:pt x="1835972" y="2122843"/>
                  <a:pt x="1842395" y="2114835"/>
                  <a:pt x="1850315" y="2108499"/>
                </a:cubicBezTo>
                <a:cubicBezTo>
                  <a:pt x="1860411" y="2100422"/>
                  <a:pt x="1874511" y="2097080"/>
                  <a:pt x="1882588" y="2086984"/>
                </a:cubicBezTo>
                <a:cubicBezTo>
                  <a:pt x="1888202" y="2079967"/>
                  <a:pt x="1903399" y="2014494"/>
                  <a:pt x="1904103" y="2011680"/>
                </a:cubicBezTo>
                <a:cubicBezTo>
                  <a:pt x="1900517" y="1986579"/>
                  <a:pt x="1900632" y="1960663"/>
                  <a:pt x="1893346" y="1936377"/>
                </a:cubicBezTo>
                <a:cubicBezTo>
                  <a:pt x="1887705" y="1917574"/>
                  <a:pt x="1852362" y="1882502"/>
                  <a:pt x="1839557" y="1871831"/>
                </a:cubicBezTo>
                <a:cubicBezTo>
                  <a:pt x="1829625" y="1863554"/>
                  <a:pt x="1818510" y="1856731"/>
                  <a:pt x="1807284" y="1850316"/>
                </a:cubicBezTo>
                <a:cubicBezTo>
                  <a:pt x="1776386" y="1832660"/>
                  <a:pt x="1733623" y="1814068"/>
                  <a:pt x="1699708" y="1807285"/>
                </a:cubicBezTo>
                <a:lnTo>
                  <a:pt x="1645920" y="1796527"/>
                </a:lnTo>
                <a:cubicBezTo>
                  <a:pt x="1631576" y="1789355"/>
                  <a:pt x="1617905" y="1780643"/>
                  <a:pt x="1602889" y="1775012"/>
                </a:cubicBezTo>
                <a:cubicBezTo>
                  <a:pt x="1589046" y="1769821"/>
                  <a:pt x="1573448" y="1770079"/>
                  <a:pt x="1559859" y="1764255"/>
                </a:cubicBezTo>
                <a:cubicBezTo>
                  <a:pt x="1547975" y="1759162"/>
                  <a:pt x="1538344" y="1749911"/>
                  <a:pt x="1527586" y="1742739"/>
                </a:cubicBezTo>
                <a:cubicBezTo>
                  <a:pt x="1513242" y="1706880"/>
                  <a:pt x="1492129" y="1673034"/>
                  <a:pt x="1484555" y="1635163"/>
                </a:cubicBezTo>
                <a:cubicBezTo>
                  <a:pt x="1471573" y="1570256"/>
                  <a:pt x="1479579" y="1598721"/>
                  <a:pt x="1463040" y="1549102"/>
                </a:cubicBezTo>
                <a:cubicBezTo>
                  <a:pt x="1466626" y="1452283"/>
                  <a:pt x="1464157" y="1355050"/>
                  <a:pt x="1473797" y="1258645"/>
                </a:cubicBezTo>
                <a:cubicBezTo>
                  <a:pt x="1476445" y="1232165"/>
                  <a:pt x="1510595" y="1216994"/>
                  <a:pt x="1527586" y="1204857"/>
                </a:cubicBezTo>
                <a:cubicBezTo>
                  <a:pt x="1542176" y="1194436"/>
                  <a:pt x="1556842" y="1184062"/>
                  <a:pt x="1570616" y="1172584"/>
                </a:cubicBezTo>
                <a:cubicBezTo>
                  <a:pt x="1578408" y="1166091"/>
                  <a:pt x="1583060" y="1155605"/>
                  <a:pt x="1592132" y="1151069"/>
                </a:cubicBezTo>
                <a:cubicBezTo>
                  <a:pt x="1605356" y="1144457"/>
                  <a:pt x="1620819" y="1143897"/>
                  <a:pt x="1635162" y="1140311"/>
                </a:cubicBezTo>
                <a:cubicBezTo>
                  <a:pt x="1645920" y="1133139"/>
                  <a:pt x="1655329" y="1123336"/>
                  <a:pt x="1667435" y="1118796"/>
                </a:cubicBezTo>
                <a:cubicBezTo>
                  <a:pt x="1722239" y="1098244"/>
                  <a:pt x="1757793" y="1112101"/>
                  <a:pt x="1818042" y="1118796"/>
                </a:cubicBezTo>
                <a:cubicBezTo>
                  <a:pt x="1828800" y="1125968"/>
                  <a:pt x="1839089" y="1133896"/>
                  <a:pt x="1850315" y="1140311"/>
                </a:cubicBezTo>
                <a:cubicBezTo>
                  <a:pt x="1864239" y="1148267"/>
                  <a:pt x="1881170" y="1151390"/>
                  <a:pt x="1893346" y="1161826"/>
                </a:cubicBezTo>
                <a:cubicBezTo>
                  <a:pt x="1906959" y="1173494"/>
                  <a:pt x="1913458" y="1191682"/>
                  <a:pt x="1925619" y="1204857"/>
                </a:cubicBezTo>
                <a:cubicBezTo>
                  <a:pt x="2010388" y="1296691"/>
                  <a:pt x="1990464" y="1280361"/>
                  <a:pt x="2054710" y="1323191"/>
                </a:cubicBezTo>
                <a:cubicBezTo>
                  <a:pt x="2058296" y="1341120"/>
                  <a:pt x="2058265" y="1360173"/>
                  <a:pt x="2065468" y="1376979"/>
                </a:cubicBezTo>
                <a:cubicBezTo>
                  <a:pt x="2069463" y="1386301"/>
                  <a:pt x="2080647" y="1390575"/>
                  <a:pt x="2086983" y="1398495"/>
                </a:cubicBezTo>
                <a:cubicBezTo>
                  <a:pt x="2095060" y="1408591"/>
                  <a:pt x="2101327" y="1420010"/>
                  <a:pt x="2108499" y="1430767"/>
                </a:cubicBezTo>
                <a:cubicBezTo>
                  <a:pt x="2112085" y="1445111"/>
                  <a:pt x="2115008" y="1459636"/>
                  <a:pt x="2119256" y="1473798"/>
                </a:cubicBezTo>
                <a:cubicBezTo>
                  <a:pt x="2125773" y="1495521"/>
                  <a:pt x="2140772" y="1538344"/>
                  <a:pt x="2140772" y="1538344"/>
                </a:cubicBezTo>
                <a:cubicBezTo>
                  <a:pt x="2144358" y="1567031"/>
                  <a:pt x="2152640" y="1595516"/>
                  <a:pt x="2151529" y="1624405"/>
                </a:cubicBezTo>
                <a:cubicBezTo>
                  <a:pt x="2149033" y="1689300"/>
                  <a:pt x="2145056" y="1754866"/>
                  <a:pt x="2130014" y="1818043"/>
                </a:cubicBezTo>
                <a:cubicBezTo>
                  <a:pt x="2123176" y="1846763"/>
                  <a:pt x="2077622" y="1860240"/>
                  <a:pt x="2054710" y="1861073"/>
                </a:cubicBezTo>
                <a:cubicBezTo>
                  <a:pt x="1871916" y="1867720"/>
                  <a:pt x="1688950" y="1868245"/>
                  <a:pt x="1506070" y="1871831"/>
                </a:cubicBezTo>
                <a:cubicBezTo>
                  <a:pt x="1495312" y="1875417"/>
                  <a:pt x="1484798" y="1879839"/>
                  <a:pt x="1473797" y="1882589"/>
                </a:cubicBezTo>
                <a:cubicBezTo>
                  <a:pt x="1431859" y="1893073"/>
                  <a:pt x="1387198" y="1898034"/>
                  <a:pt x="1344706" y="1904104"/>
                </a:cubicBezTo>
                <a:cubicBezTo>
                  <a:pt x="1333948" y="1911276"/>
                  <a:pt x="1324317" y="1920526"/>
                  <a:pt x="1312433" y="1925619"/>
                </a:cubicBezTo>
                <a:cubicBezTo>
                  <a:pt x="1264175" y="1946301"/>
                  <a:pt x="1279000" y="1926200"/>
                  <a:pt x="1237129" y="1947135"/>
                </a:cubicBezTo>
                <a:cubicBezTo>
                  <a:pt x="1225565" y="1952917"/>
                  <a:pt x="1216740" y="1963557"/>
                  <a:pt x="1204856" y="1968650"/>
                </a:cubicBezTo>
                <a:cubicBezTo>
                  <a:pt x="1191267" y="1974474"/>
                  <a:pt x="1176042" y="1975345"/>
                  <a:pt x="1161826" y="1979407"/>
                </a:cubicBezTo>
                <a:cubicBezTo>
                  <a:pt x="1150923" y="1982522"/>
                  <a:pt x="1140311" y="1986579"/>
                  <a:pt x="1129553" y="1990165"/>
                </a:cubicBezTo>
                <a:cubicBezTo>
                  <a:pt x="1066415" y="2053300"/>
                  <a:pt x="1167315" y="1954433"/>
                  <a:pt x="1065007" y="2043953"/>
                </a:cubicBezTo>
                <a:cubicBezTo>
                  <a:pt x="1049741" y="2057311"/>
                  <a:pt x="1021976" y="2086984"/>
                  <a:pt x="1021976" y="2086984"/>
                </a:cubicBezTo>
                <a:cubicBezTo>
                  <a:pt x="1018390" y="2097742"/>
                  <a:pt x="1013969" y="2108256"/>
                  <a:pt x="1011219" y="2119257"/>
                </a:cubicBezTo>
                <a:cubicBezTo>
                  <a:pt x="994151" y="2187530"/>
                  <a:pt x="991747" y="2235007"/>
                  <a:pt x="1011219" y="2312895"/>
                </a:cubicBezTo>
                <a:cubicBezTo>
                  <a:pt x="1014909" y="2327654"/>
                  <a:pt x="1033753" y="2333480"/>
                  <a:pt x="1043492" y="2345167"/>
                </a:cubicBezTo>
                <a:cubicBezTo>
                  <a:pt x="1081960" y="2391328"/>
                  <a:pt x="1045846" y="2366851"/>
                  <a:pt x="1097280" y="2409713"/>
                </a:cubicBezTo>
                <a:cubicBezTo>
                  <a:pt x="1107212" y="2417990"/>
                  <a:pt x="1118327" y="2424814"/>
                  <a:pt x="1129553" y="2431229"/>
                </a:cubicBezTo>
                <a:cubicBezTo>
                  <a:pt x="1160670" y="2449011"/>
                  <a:pt x="1192838" y="2461684"/>
                  <a:pt x="1226372" y="2474259"/>
                </a:cubicBezTo>
                <a:cubicBezTo>
                  <a:pt x="1236989" y="2478241"/>
                  <a:pt x="1248502" y="2479946"/>
                  <a:pt x="1258644" y="2485017"/>
                </a:cubicBezTo>
                <a:cubicBezTo>
                  <a:pt x="1332509" y="2521950"/>
                  <a:pt x="1240934" y="2496535"/>
                  <a:pt x="1344706" y="2517290"/>
                </a:cubicBezTo>
                <a:cubicBezTo>
                  <a:pt x="1359049" y="2524462"/>
                  <a:pt x="1374393" y="2529910"/>
                  <a:pt x="1387736" y="2538805"/>
                </a:cubicBezTo>
                <a:cubicBezTo>
                  <a:pt x="1429370" y="2566561"/>
                  <a:pt x="1386822" y="2558392"/>
                  <a:pt x="1441524" y="2581836"/>
                </a:cubicBezTo>
                <a:cubicBezTo>
                  <a:pt x="1455114" y="2587660"/>
                  <a:pt x="1470211" y="2589007"/>
                  <a:pt x="1484555" y="2592593"/>
                </a:cubicBezTo>
                <a:cubicBezTo>
                  <a:pt x="1504283" y="2612322"/>
                  <a:pt x="1523526" y="2633595"/>
                  <a:pt x="1549101" y="2646382"/>
                </a:cubicBezTo>
                <a:cubicBezTo>
                  <a:pt x="1562325" y="2652994"/>
                  <a:pt x="1577788" y="2653553"/>
                  <a:pt x="1592132" y="2657139"/>
                </a:cubicBezTo>
                <a:cubicBezTo>
                  <a:pt x="1627320" y="2692329"/>
                  <a:pt x="1638675" y="2702584"/>
                  <a:pt x="1678193" y="2753958"/>
                </a:cubicBezTo>
                <a:cubicBezTo>
                  <a:pt x="1693959" y="2774454"/>
                  <a:pt x="1713046" y="2793973"/>
                  <a:pt x="1721223" y="2818504"/>
                </a:cubicBezTo>
                <a:cubicBezTo>
                  <a:pt x="1724809" y="2829262"/>
                  <a:pt x="1725390" y="2841550"/>
                  <a:pt x="1731981" y="2850777"/>
                </a:cubicBezTo>
                <a:cubicBezTo>
                  <a:pt x="1743771" y="2867283"/>
                  <a:pt x="1761811" y="2878406"/>
                  <a:pt x="1775012" y="2893807"/>
                </a:cubicBezTo>
                <a:cubicBezTo>
                  <a:pt x="1783426" y="2903623"/>
                  <a:pt x="1789355" y="2915322"/>
                  <a:pt x="1796527" y="2926080"/>
                </a:cubicBezTo>
                <a:cubicBezTo>
                  <a:pt x="1803699" y="2947595"/>
                  <a:pt x="1819658" y="2968005"/>
                  <a:pt x="1818042" y="2990626"/>
                </a:cubicBezTo>
                <a:cubicBezTo>
                  <a:pt x="1814456" y="3040828"/>
                  <a:pt x="1814750" y="3091460"/>
                  <a:pt x="1807284" y="3141233"/>
                </a:cubicBezTo>
                <a:cubicBezTo>
                  <a:pt x="1803920" y="3163661"/>
                  <a:pt x="1792941" y="3184264"/>
                  <a:pt x="1785769" y="3205779"/>
                </a:cubicBezTo>
                <a:lnTo>
                  <a:pt x="1775012" y="3238052"/>
                </a:lnTo>
                <a:lnTo>
                  <a:pt x="1764254" y="3270325"/>
                </a:lnTo>
                <a:cubicBezTo>
                  <a:pt x="1760668" y="3281083"/>
                  <a:pt x="1756246" y="3291597"/>
                  <a:pt x="1753496" y="3302598"/>
                </a:cubicBezTo>
                <a:cubicBezTo>
                  <a:pt x="1749910" y="3316942"/>
                  <a:pt x="1747930" y="3331785"/>
                  <a:pt x="1742739" y="3345629"/>
                </a:cubicBezTo>
                <a:cubicBezTo>
                  <a:pt x="1737108" y="3360644"/>
                  <a:pt x="1728395" y="3374316"/>
                  <a:pt x="1721223" y="3388659"/>
                </a:cubicBezTo>
                <a:cubicBezTo>
                  <a:pt x="1714051" y="3428104"/>
                  <a:pt x="1701815" y="3466957"/>
                  <a:pt x="1699708" y="3506993"/>
                </a:cubicBezTo>
                <a:cubicBezTo>
                  <a:pt x="1698189" y="3535864"/>
                  <a:pt x="1707273" y="3564321"/>
                  <a:pt x="1710466" y="3593055"/>
                </a:cubicBezTo>
                <a:cubicBezTo>
                  <a:pt x="1714446" y="3628872"/>
                  <a:pt x="1715743" y="3665013"/>
                  <a:pt x="1721223" y="3700631"/>
                </a:cubicBezTo>
                <a:cubicBezTo>
                  <a:pt x="1722947" y="3711839"/>
                  <a:pt x="1729231" y="3721903"/>
                  <a:pt x="1731981" y="3732904"/>
                </a:cubicBezTo>
                <a:cubicBezTo>
                  <a:pt x="1736416" y="3750642"/>
                  <a:pt x="1738304" y="3768953"/>
                  <a:pt x="1742739" y="3786692"/>
                </a:cubicBezTo>
                <a:cubicBezTo>
                  <a:pt x="1745489" y="3797693"/>
                  <a:pt x="1750381" y="3808062"/>
                  <a:pt x="1753496" y="3818965"/>
                </a:cubicBezTo>
                <a:cubicBezTo>
                  <a:pt x="1780504" y="3913494"/>
                  <a:pt x="1749225" y="3816910"/>
                  <a:pt x="1775012" y="3894269"/>
                </a:cubicBezTo>
                <a:cubicBezTo>
                  <a:pt x="1771426" y="4041290"/>
                  <a:pt x="1764254" y="4188267"/>
                  <a:pt x="1764254" y="4335332"/>
                </a:cubicBezTo>
                <a:cubicBezTo>
                  <a:pt x="1764254" y="4475227"/>
                  <a:pt x="1772157" y="4615014"/>
                  <a:pt x="1775012" y="4754880"/>
                </a:cubicBezTo>
                <a:cubicBezTo>
                  <a:pt x="1775744" y="4790732"/>
                  <a:pt x="1775012" y="4826598"/>
                  <a:pt x="1775012" y="4862457"/>
                </a:cubicBezTo>
              </a:path>
            </a:pathLst>
          </a:custGeom>
          <a:noFill/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" name="Freeform 2"/>
          <p:cNvSpPr/>
          <p:nvPr/>
        </p:nvSpPr>
        <p:spPr bwMode="auto">
          <a:xfrm>
            <a:off x="3431689" y="1645920"/>
            <a:ext cx="2414434" cy="4883972"/>
          </a:xfrm>
          <a:custGeom>
            <a:avLst/>
            <a:gdLst>
              <a:gd name="connsiteX0" fmla="*/ 0 w 2414434"/>
              <a:gd name="connsiteY0" fmla="*/ 1140311 h 4883972"/>
              <a:gd name="connsiteX1" fmla="*/ 139850 w 2414434"/>
              <a:gd name="connsiteY1" fmla="*/ 1118795 h 4883972"/>
              <a:gd name="connsiteX2" fmla="*/ 172123 w 2414434"/>
              <a:gd name="connsiteY2" fmla="*/ 1097280 h 4883972"/>
              <a:gd name="connsiteX3" fmla="*/ 204396 w 2414434"/>
              <a:gd name="connsiteY3" fmla="*/ 1086522 h 4883972"/>
              <a:gd name="connsiteX4" fmla="*/ 268942 w 2414434"/>
              <a:gd name="connsiteY4" fmla="*/ 1032734 h 4883972"/>
              <a:gd name="connsiteX5" fmla="*/ 301215 w 2414434"/>
              <a:gd name="connsiteY5" fmla="*/ 1011219 h 4883972"/>
              <a:gd name="connsiteX6" fmla="*/ 365760 w 2414434"/>
              <a:gd name="connsiteY6" fmla="*/ 957431 h 4883972"/>
              <a:gd name="connsiteX7" fmla="*/ 398033 w 2414434"/>
              <a:gd name="connsiteY7" fmla="*/ 935915 h 4883972"/>
              <a:gd name="connsiteX8" fmla="*/ 441064 w 2414434"/>
              <a:gd name="connsiteY8" fmla="*/ 903642 h 4883972"/>
              <a:gd name="connsiteX9" fmla="*/ 494852 w 2414434"/>
              <a:gd name="connsiteY9" fmla="*/ 892885 h 4883972"/>
              <a:gd name="connsiteX10" fmla="*/ 570156 w 2414434"/>
              <a:gd name="connsiteY10" fmla="*/ 871369 h 4883972"/>
              <a:gd name="connsiteX11" fmla="*/ 688490 w 2414434"/>
              <a:gd name="connsiteY11" fmla="*/ 860612 h 4883972"/>
              <a:gd name="connsiteX12" fmla="*/ 710005 w 2414434"/>
              <a:gd name="connsiteY12" fmla="*/ 839096 h 4883972"/>
              <a:gd name="connsiteX13" fmla="*/ 720763 w 2414434"/>
              <a:gd name="connsiteY13" fmla="*/ 785308 h 4883972"/>
              <a:gd name="connsiteX14" fmla="*/ 753036 w 2414434"/>
              <a:gd name="connsiteY14" fmla="*/ 774551 h 4883972"/>
              <a:gd name="connsiteX15" fmla="*/ 817582 w 2414434"/>
              <a:gd name="connsiteY15" fmla="*/ 710005 h 4883972"/>
              <a:gd name="connsiteX16" fmla="*/ 871370 w 2414434"/>
              <a:gd name="connsiteY16" fmla="*/ 645459 h 4883972"/>
              <a:gd name="connsiteX17" fmla="*/ 925158 w 2414434"/>
              <a:gd name="connsiteY17" fmla="*/ 591671 h 4883972"/>
              <a:gd name="connsiteX18" fmla="*/ 935916 w 2414434"/>
              <a:gd name="connsiteY18" fmla="*/ 559398 h 4883972"/>
              <a:gd name="connsiteX19" fmla="*/ 978946 w 2414434"/>
              <a:gd name="connsiteY19" fmla="*/ 484094 h 4883972"/>
              <a:gd name="connsiteX20" fmla="*/ 1011219 w 2414434"/>
              <a:gd name="connsiteY20" fmla="*/ 441064 h 4883972"/>
              <a:gd name="connsiteX21" fmla="*/ 1043492 w 2414434"/>
              <a:gd name="connsiteY21" fmla="*/ 408791 h 4883972"/>
              <a:gd name="connsiteX22" fmla="*/ 1075765 w 2414434"/>
              <a:gd name="connsiteY22" fmla="*/ 355002 h 4883972"/>
              <a:gd name="connsiteX23" fmla="*/ 1172584 w 2414434"/>
              <a:gd name="connsiteY23" fmla="*/ 258184 h 4883972"/>
              <a:gd name="connsiteX24" fmla="*/ 1194099 w 2414434"/>
              <a:gd name="connsiteY24" fmla="*/ 225911 h 4883972"/>
              <a:gd name="connsiteX25" fmla="*/ 1237130 w 2414434"/>
              <a:gd name="connsiteY25" fmla="*/ 193638 h 4883972"/>
              <a:gd name="connsiteX26" fmla="*/ 1258645 w 2414434"/>
              <a:gd name="connsiteY26" fmla="*/ 172122 h 4883972"/>
              <a:gd name="connsiteX27" fmla="*/ 1312433 w 2414434"/>
              <a:gd name="connsiteY27" fmla="*/ 129092 h 4883972"/>
              <a:gd name="connsiteX28" fmla="*/ 1398495 w 2414434"/>
              <a:gd name="connsiteY28" fmla="*/ 64546 h 4883972"/>
              <a:gd name="connsiteX29" fmla="*/ 1473798 w 2414434"/>
              <a:gd name="connsiteY29" fmla="*/ 43031 h 4883972"/>
              <a:gd name="connsiteX30" fmla="*/ 1549102 w 2414434"/>
              <a:gd name="connsiteY30" fmla="*/ 21515 h 4883972"/>
              <a:gd name="connsiteX31" fmla="*/ 1699709 w 2414434"/>
              <a:gd name="connsiteY31" fmla="*/ 0 h 4883972"/>
              <a:gd name="connsiteX32" fmla="*/ 1818043 w 2414434"/>
              <a:gd name="connsiteY32" fmla="*/ 10758 h 4883972"/>
              <a:gd name="connsiteX33" fmla="*/ 1839558 w 2414434"/>
              <a:gd name="connsiteY33" fmla="*/ 75304 h 4883972"/>
              <a:gd name="connsiteX34" fmla="*/ 1828800 w 2414434"/>
              <a:gd name="connsiteY34" fmla="*/ 258184 h 4883972"/>
              <a:gd name="connsiteX35" fmla="*/ 1807285 w 2414434"/>
              <a:gd name="connsiteY35" fmla="*/ 290456 h 4883972"/>
              <a:gd name="connsiteX36" fmla="*/ 1796527 w 2414434"/>
              <a:gd name="connsiteY36" fmla="*/ 322729 h 4883972"/>
              <a:gd name="connsiteX37" fmla="*/ 1678193 w 2414434"/>
              <a:gd name="connsiteY37" fmla="*/ 430306 h 4883972"/>
              <a:gd name="connsiteX38" fmla="*/ 1645920 w 2414434"/>
              <a:gd name="connsiteY38" fmla="*/ 451821 h 4883972"/>
              <a:gd name="connsiteX39" fmla="*/ 1538344 w 2414434"/>
              <a:gd name="connsiteY39" fmla="*/ 505609 h 4883972"/>
              <a:gd name="connsiteX40" fmla="*/ 1506071 w 2414434"/>
              <a:gd name="connsiteY40" fmla="*/ 516367 h 4883972"/>
              <a:gd name="connsiteX41" fmla="*/ 1473798 w 2414434"/>
              <a:gd name="connsiteY41" fmla="*/ 537882 h 4883972"/>
              <a:gd name="connsiteX42" fmla="*/ 1430767 w 2414434"/>
              <a:gd name="connsiteY42" fmla="*/ 559398 h 4883972"/>
              <a:gd name="connsiteX43" fmla="*/ 1269403 w 2414434"/>
              <a:gd name="connsiteY43" fmla="*/ 677732 h 4883972"/>
              <a:gd name="connsiteX44" fmla="*/ 1215615 w 2414434"/>
              <a:gd name="connsiteY44" fmla="*/ 699247 h 4883972"/>
              <a:gd name="connsiteX45" fmla="*/ 1054250 w 2414434"/>
              <a:gd name="connsiteY45" fmla="*/ 828339 h 4883972"/>
              <a:gd name="connsiteX46" fmla="*/ 957431 w 2414434"/>
              <a:gd name="connsiteY46" fmla="*/ 903642 h 4883972"/>
              <a:gd name="connsiteX47" fmla="*/ 882127 w 2414434"/>
              <a:gd name="connsiteY47" fmla="*/ 946673 h 4883972"/>
              <a:gd name="connsiteX48" fmla="*/ 849855 w 2414434"/>
              <a:gd name="connsiteY48" fmla="*/ 978946 h 4883972"/>
              <a:gd name="connsiteX49" fmla="*/ 731520 w 2414434"/>
              <a:gd name="connsiteY49" fmla="*/ 1054249 h 4883972"/>
              <a:gd name="connsiteX50" fmla="*/ 677732 w 2414434"/>
              <a:gd name="connsiteY50" fmla="*/ 1086522 h 4883972"/>
              <a:gd name="connsiteX51" fmla="*/ 623944 w 2414434"/>
              <a:gd name="connsiteY51" fmla="*/ 1129553 h 4883972"/>
              <a:gd name="connsiteX52" fmla="*/ 591671 w 2414434"/>
              <a:gd name="connsiteY52" fmla="*/ 1161826 h 4883972"/>
              <a:gd name="connsiteX53" fmla="*/ 516367 w 2414434"/>
              <a:gd name="connsiteY53" fmla="*/ 1204856 h 4883972"/>
              <a:gd name="connsiteX54" fmla="*/ 419549 w 2414434"/>
              <a:gd name="connsiteY54" fmla="*/ 1280160 h 4883972"/>
              <a:gd name="connsiteX55" fmla="*/ 376518 w 2414434"/>
              <a:gd name="connsiteY55" fmla="*/ 1312433 h 4883972"/>
              <a:gd name="connsiteX56" fmla="*/ 322730 w 2414434"/>
              <a:gd name="connsiteY56" fmla="*/ 1344706 h 4883972"/>
              <a:gd name="connsiteX57" fmla="*/ 290457 w 2414434"/>
              <a:gd name="connsiteY57" fmla="*/ 1366221 h 4883972"/>
              <a:gd name="connsiteX58" fmla="*/ 225911 w 2414434"/>
              <a:gd name="connsiteY58" fmla="*/ 1452282 h 4883972"/>
              <a:gd name="connsiteX59" fmla="*/ 193638 w 2414434"/>
              <a:gd name="connsiteY59" fmla="*/ 1484555 h 4883972"/>
              <a:gd name="connsiteX60" fmla="*/ 172123 w 2414434"/>
              <a:gd name="connsiteY60" fmla="*/ 1538344 h 4883972"/>
              <a:gd name="connsiteX61" fmla="*/ 182880 w 2414434"/>
              <a:gd name="connsiteY61" fmla="*/ 1613647 h 4883972"/>
              <a:gd name="connsiteX62" fmla="*/ 247426 w 2414434"/>
              <a:gd name="connsiteY62" fmla="*/ 1678193 h 4883972"/>
              <a:gd name="connsiteX63" fmla="*/ 268942 w 2414434"/>
              <a:gd name="connsiteY63" fmla="*/ 1699708 h 4883972"/>
              <a:gd name="connsiteX64" fmla="*/ 376518 w 2414434"/>
              <a:gd name="connsiteY64" fmla="*/ 1731981 h 4883972"/>
              <a:gd name="connsiteX65" fmla="*/ 430306 w 2414434"/>
              <a:gd name="connsiteY65" fmla="*/ 1742739 h 4883972"/>
              <a:gd name="connsiteX66" fmla="*/ 505610 w 2414434"/>
              <a:gd name="connsiteY66" fmla="*/ 1775012 h 4883972"/>
              <a:gd name="connsiteX67" fmla="*/ 570156 w 2414434"/>
              <a:gd name="connsiteY67" fmla="*/ 1796527 h 4883972"/>
              <a:gd name="connsiteX68" fmla="*/ 720763 w 2414434"/>
              <a:gd name="connsiteY68" fmla="*/ 1807285 h 4883972"/>
              <a:gd name="connsiteX69" fmla="*/ 753036 w 2414434"/>
              <a:gd name="connsiteY69" fmla="*/ 1818042 h 4883972"/>
              <a:gd name="connsiteX70" fmla="*/ 796066 w 2414434"/>
              <a:gd name="connsiteY70" fmla="*/ 1828800 h 4883972"/>
              <a:gd name="connsiteX71" fmla="*/ 903643 w 2414434"/>
              <a:gd name="connsiteY71" fmla="*/ 1871831 h 4883972"/>
              <a:gd name="connsiteX72" fmla="*/ 935916 w 2414434"/>
              <a:gd name="connsiteY72" fmla="*/ 1882588 h 4883972"/>
              <a:gd name="connsiteX73" fmla="*/ 968189 w 2414434"/>
              <a:gd name="connsiteY73" fmla="*/ 1904104 h 4883972"/>
              <a:gd name="connsiteX74" fmla="*/ 1021977 w 2414434"/>
              <a:gd name="connsiteY74" fmla="*/ 1957892 h 4883972"/>
              <a:gd name="connsiteX75" fmla="*/ 1032735 w 2414434"/>
              <a:gd name="connsiteY75" fmla="*/ 1990165 h 4883972"/>
              <a:gd name="connsiteX76" fmla="*/ 1065007 w 2414434"/>
              <a:gd name="connsiteY76" fmla="*/ 2043953 h 4883972"/>
              <a:gd name="connsiteX77" fmla="*/ 1075765 w 2414434"/>
              <a:gd name="connsiteY77" fmla="*/ 2173045 h 4883972"/>
              <a:gd name="connsiteX78" fmla="*/ 1097280 w 2414434"/>
              <a:gd name="connsiteY78" fmla="*/ 2237591 h 4883972"/>
              <a:gd name="connsiteX79" fmla="*/ 1108038 w 2414434"/>
              <a:gd name="connsiteY79" fmla="*/ 2280621 h 4883972"/>
              <a:gd name="connsiteX80" fmla="*/ 1118796 w 2414434"/>
              <a:gd name="connsiteY80" fmla="*/ 2345167 h 4883972"/>
              <a:gd name="connsiteX81" fmla="*/ 1140311 w 2414434"/>
              <a:gd name="connsiteY81" fmla="*/ 2398955 h 4883972"/>
              <a:gd name="connsiteX82" fmla="*/ 1151069 w 2414434"/>
              <a:gd name="connsiteY82" fmla="*/ 2431228 h 4883972"/>
              <a:gd name="connsiteX83" fmla="*/ 1129553 w 2414434"/>
              <a:gd name="connsiteY83" fmla="*/ 2614108 h 4883972"/>
              <a:gd name="connsiteX84" fmla="*/ 1097280 w 2414434"/>
              <a:gd name="connsiteY84" fmla="*/ 2646381 h 4883972"/>
              <a:gd name="connsiteX85" fmla="*/ 1086523 w 2414434"/>
              <a:gd name="connsiteY85" fmla="*/ 2678654 h 4883972"/>
              <a:gd name="connsiteX86" fmla="*/ 1011219 w 2414434"/>
              <a:gd name="connsiteY86" fmla="*/ 2732442 h 4883972"/>
              <a:gd name="connsiteX87" fmla="*/ 989704 w 2414434"/>
              <a:gd name="connsiteY87" fmla="*/ 2753958 h 4883972"/>
              <a:gd name="connsiteX88" fmla="*/ 892885 w 2414434"/>
              <a:gd name="connsiteY88" fmla="*/ 2807746 h 4883972"/>
              <a:gd name="connsiteX89" fmla="*/ 817582 w 2414434"/>
              <a:gd name="connsiteY89" fmla="*/ 2861534 h 4883972"/>
              <a:gd name="connsiteX90" fmla="*/ 796066 w 2414434"/>
              <a:gd name="connsiteY90" fmla="*/ 2883049 h 4883972"/>
              <a:gd name="connsiteX91" fmla="*/ 753036 w 2414434"/>
              <a:gd name="connsiteY91" fmla="*/ 2915322 h 4883972"/>
              <a:gd name="connsiteX92" fmla="*/ 731520 w 2414434"/>
              <a:gd name="connsiteY92" fmla="*/ 2936838 h 4883972"/>
              <a:gd name="connsiteX93" fmla="*/ 677732 w 2414434"/>
              <a:gd name="connsiteY93" fmla="*/ 2979868 h 4883972"/>
              <a:gd name="connsiteX94" fmla="*/ 634702 w 2414434"/>
              <a:gd name="connsiteY94" fmla="*/ 3033656 h 4883972"/>
              <a:gd name="connsiteX95" fmla="*/ 602429 w 2414434"/>
              <a:gd name="connsiteY95" fmla="*/ 3055172 h 4883972"/>
              <a:gd name="connsiteX96" fmla="*/ 623944 w 2414434"/>
              <a:gd name="connsiteY96" fmla="*/ 3108960 h 4883972"/>
              <a:gd name="connsiteX97" fmla="*/ 688490 w 2414434"/>
              <a:gd name="connsiteY97" fmla="*/ 3162748 h 4883972"/>
              <a:gd name="connsiteX98" fmla="*/ 710005 w 2414434"/>
              <a:gd name="connsiteY98" fmla="*/ 3195021 h 4883972"/>
              <a:gd name="connsiteX99" fmla="*/ 753036 w 2414434"/>
              <a:gd name="connsiteY99" fmla="*/ 3216536 h 4883972"/>
              <a:gd name="connsiteX100" fmla="*/ 892885 w 2414434"/>
              <a:gd name="connsiteY100" fmla="*/ 3248809 h 4883972"/>
              <a:gd name="connsiteX101" fmla="*/ 1097280 w 2414434"/>
              <a:gd name="connsiteY101" fmla="*/ 3227294 h 4883972"/>
              <a:gd name="connsiteX102" fmla="*/ 1194099 w 2414434"/>
              <a:gd name="connsiteY102" fmla="*/ 3119718 h 4883972"/>
              <a:gd name="connsiteX103" fmla="*/ 1344706 w 2414434"/>
              <a:gd name="connsiteY103" fmla="*/ 2883049 h 4883972"/>
              <a:gd name="connsiteX104" fmla="*/ 1387737 w 2414434"/>
              <a:gd name="connsiteY104" fmla="*/ 2796988 h 4883972"/>
              <a:gd name="connsiteX105" fmla="*/ 1430767 w 2414434"/>
              <a:gd name="connsiteY105" fmla="*/ 2732442 h 4883972"/>
              <a:gd name="connsiteX106" fmla="*/ 1473798 w 2414434"/>
              <a:gd name="connsiteY106" fmla="*/ 2635624 h 4883972"/>
              <a:gd name="connsiteX107" fmla="*/ 1484556 w 2414434"/>
              <a:gd name="connsiteY107" fmla="*/ 2571078 h 4883972"/>
              <a:gd name="connsiteX108" fmla="*/ 1506071 w 2414434"/>
              <a:gd name="connsiteY108" fmla="*/ 2323652 h 4883972"/>
              <a:gd name="connsiteX109" fmla="*/ 1495313 w 2414434"/>
              <a:gd name="connsiteY109" fmla="*/ 1979407 h 4883972"/>
              <a:gd name="connsiteX110" fmla="*/ 1473798 w 2414434"/>
              <a:gd name="connsiteY110" fmla="*/ 1882588 h 4883972"/>
              <a:gd name="connsiteX111" fmla="*/ 1430767 w 2414434"/>
              <a:gd name="connsiteY111" fmla="*/ 1818042 h 4883972"/>
              <a:gd name="connsiteX112" fmla="*/ 1398495 w 2414434"/>
              <a:gd name="connsiteY112" fmla="*/ 1731981 h 4883972"/>
              <a:gd name="connsiteX113" fmla="*/ 1376979 w 2414434"/>
              <a:gd name="connsiteY113" fmla="*/ 1645920 h 4883972"/>
              <a:gd name="connsiteX114" fmla="*/ 1355464 w 2414434"/>
              <a:gd name="connsiteY114" fmla="*/ 1473798 h 4883972"/>
              <a:gd name="connsiteX115" fmla="*/ 1333949 w 2414434"/>
              <a:gd name="connsiteY115" fmla="*/ 1409252 h 4883972"/>
              <a:gd name="connsiteX116" fmla="*/ 1323191 w 2414434"/>
              <a:gd name="connsiteY116" fmla="*/ 1344706 h 4883972"/>
              <a:gd name="connsiteX117" fmla="*/ 1290918 w 2414434"/>
              <a:gd name="connsiteY117" fmla="*/ 1247887 h 4883972"/>
              <a:gd name="connsiteX118" fmla="*/ 1323191 w 2414434"/>
              <a:gd name="connsiteY118" fmla="*/ 763793 h 4883972"/>
              <a:gd name="connsiteX119" fmla="*/ 1344706 w 2414434"/>
              <a:gd name="connsiteY119" fmla="*/ 720762 h 4883972"/>
              <a:gd name="connsiteX120" fmla="*/ 1452283 w 2414434"/>
              <a:gd name="connsiteY120" fmla="*/ 623944 h 4883972"/>
              <a:gd name="connsiteX121" fmla="*/ 1538344 w 2414434"/>
              <a:gd name="connsiteY121" fmla="*/ 548640 h 4883972"/>
              <a:gd name="connsiteX122" fmla="*/ 1731982 w 2414434"/>
              <a:gd name="connsiteY122" fmla="*/ 570155 h 4883972"/>
              <a:gd name="connsiteX123" fmla="*/ 1807285 w 2414434"/>
              <a:gd name="connsiteY123" fmla="*/ 645459 h 4883972"/>
              <a:gd name="connsiteX124" fmla="*/ 1850316 w 2414434"/>
              <a:gd name="connsiteY124" fmla="*/ 688489 h 4883972"/>
              <a:gd name="connsiteX125" fmla="*/ 1871831 w 2414434"/>
              <a:gd name="connsiteY125" fmla="*/ 710005 h 4883972"/>
              <a:gd name="connsiteX126" fmla="*/ 1882589 w 2414434"/>
              <a:gd name="connsiteY126" fmla="*/ 753035 h 4883972"/>
              <a:gd name="connsiteX127" fmla="*/ 1904104 w 2414434"/>
              <a:gd name="connsiteY127" fmla="*/ 806824 h 4883972"/>
              <a:gd name="connsiteX128" fmla="*/ 1914862 w 2414434"/>
              <a:gd name="connsiteY128" fmla="*/ 871369 h 4883972"/>
              <a:gd name="connsiteX129" fmla="*/ 1936377 w 2414434"/>
              <a:gd name="connsiteY129" fmla="*/ 925158 h 4883972"/>
              <a:gd name="connsiteX130" fmla="*/ 1947135 w 2414434"/>
              <a:gd name="connsiteY130" fmla="*/ 957431 h 4883972"/>
              <a:gd name="connsiteX131" fmla="*/ 1957892 w 2414434"/>
              <a:gd name="connsiteY131" fmla="*/ 1075765 h 4883972"/>
              <a:gd name="connsiteX132" fmla="*/ 1979407 w 2414434"/>
              <a:gd name="connsiteY132" fmla="*/ 1140311 h 4883972"/>
              <a:gd name="connsiteX133" fmla="*/ 1968650 w 2414434"/>
              <a:gd name="connsiteY133" fmla="*/ 1344706 h 4883972"/>
              <a:gd name="connsiteX134" fmla="*/ 1990165 w 2414434"/>
              <a:gd name="connsiteY134" fmla="*/ 1559859 h 4883972"/>
              <a:gd name="connsiteX135" fmla="*/ 2022438 w 2414434"/>
              <a:gd name="connsiteY135" fmla="*/ 1602889 h 4883972"/>
              <a:gd name="connsiteX136" fmla="*/ 2043953 w 2414434"/>
              <a:gd name="connsiteY136" fmla="*/ 1624405 h 4883972"/>
              <a:gd name="connsiteX137" fmla="*/ 2130015 w 2414434"/>
              <a:gd name="connsiteY137" fmla="*/ 1645920 h 4883972"/>
              <a:gd name="connsiteX138" fmla="*/ 2248349 w 2414434"/>
              <a:gd name="connsiteY138" fmla="*/ 1667435 h 4883972"/>
              <a:gd name="connsiteX139" fmla="*/ 2280622 w 2414434"/>
              <a:gd name="connsiteY139" fmla="*/ 1699708 h 4883972"/>
              <a:gd name="connsiteX140" fmla="*/ 2345167 w 2414434"/>
              <a:gd name="connsiteY140" fmla="*/ 1731981 h 4883972"/>
              <a:gd name="connsiteX141" fmla="*/ 2388198 w 2414434"/>
              <a:gd name="connsiteY141" fmla="*/ 1775012 h 4883972"/>
              <a:gd name="connsiteX142" fmla="*/ 2377440 w 2414434"/>
              <a:gd name="connsiteY142" fmla="*/ 2086984 h 4883972"/>
              <a:gd name="connsiteX143" fmla="*/ 2323652 w 2414434"/>
              <a:gd name="connsiteY143" fmla="*/ 2162287 h 4883972"/>
              <a:gd name="connsiteX144" fmla="*/ 2248349 w 2414434"/>
              <a:gd name="connsiteY144" fmla="*/ 2269864 h 4883972"/>
              <a:gd name="connsiteX145" fmla="*/ 2205318 w 2414434"/>
              <a:gd name="connsiteY145" fmla="*/ 2312894 h 4883972"/>
              <a:gd name="connsiteX146" fmla="*/ 2151530 w 2414434"/>
              <a:gd name="connsiteY146" fmla="*/ 2334409 h 4883972"/>
              <a:gd name="connsiteX147" fmla="*/ 2011680 w 2414434"/>
              <a:gd name="connsiteY147" fmla="*/ 2377440 h 4883972"/>
              <a:gd name="connsiteX148" fmla="*/ 1882589 w 2414434"/>
              <a:gd name="connsiteY148" fmla="*/ 2581835 h 4883972"/>
              <a:gd name="connsiteX149" fmla="*/ 1839558 w 2414434"/>
              <a:gd name="connsiteY149" fmla="*/ 2700169 h 4883972"/>
              <a:gd name="connsiteX150" fmla="*/ 1818043 w 2414434"/>
              <a:gd name="connsiteY150" fmla="*/ 2743200 h 4883972"/>
              <a:gd name="connsiteX151" fmla="*/ 1785770 w 2414434"/>
              <a:gd name="connsiteY151" fmla="*/ 2818504 h 4883972"/>
              <a:gd name="connsiteX152" fmla="*/ 1775012 w 2414434"/>
              <a:gd name="connsiteY152" fmla="*/ 3033656 h 4883972"/>
              <a:gd name="connsiteX153" fmla="*/ 1764255 w 2414434"/>
              <a:gd name="connsiteY153" fmla="*/ 3065929 h 4883972"/>
              <a:gd name="connsiteX154" fmla="*/ 1753497 w 2414434"/>
              <a:gd name="connsiteY154" fmla="*/ 3119718 h 4883972"/>
              <a:gd name="connsiteX155" fmla="*/ 1731982 w 2414434"/>
              <a:gd name="connsiteY155" fmla="*/ 3184264 h 4883972"/>
              <a:gd name="connsiteX156" fmla="*/ 1688951 w 2414434"/>
              <a:gd name="connsiteY156" fmla="*/ 3302598 h 4883972"/>
              <a:gd name="connsiteX157" fmla="*/ 1667436 w 2414434"/>
              <a:gd name="connsiteY157" fmla="*/ 3377901 h 4883972"/>
              <a:gd name="connsiteX158" fmla="*/ 1656678 w 2414434"/>
              <a:gd name="connsiteY158" fmla="*/ 3410174 h 4883972"/>
              <a:gd name="connsiteX159" fmla="*/ 1645920 w 2414434"/>
              <a:gd name="connsiteY159" fmla="*/ 3636085 h 4883972"/>
              <a:gd name="connsiteX160" fmla="*/ 1635163 w 2414434"/>
              <a:gd name="connsiteY160" fmla="*/ 3711388 h 4883972"/>
              <a:gd name="connsiteX161" fmla="*/ 1602890 w 2414434"/>
              <a:gd name="connsiteY161" fmla="*/ 3722146 h 4883972"/>
              <a:gd name="connsiteX162" fmla="*/ 1602890 w 2414434"/>
              <a:gd name="connsiteY162" fmla="*/ 4883972 h 4883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</a:cxnLst>
            <a:rect l="l" t="t" r="r" b="b"/>
            <a:pathLst>
              <a:path w="2414434" h="4883972">
                <a:moveTo>
                  <a:pt x="0" y="1140311"/>
                </a:moveTo>
                <a:cubicBezTo>
                  <a:pt x="5803" y="1139482"/>
                  <a:pt x="128654" y="1122527"/>
                  <a:pt x="139850" y="1118795"/>
                </a:cubicBezTo>
                <a:cubicBezTo>
                  <a:pt x="152116" y="1114706"/>
                  <a:pt x="160559" y="1103062"/>
                  <a:pt x="172123" y="1097280"/>
                </a:cubicBezTo>
                <a:cubicBezTo>
                  <a:pt x="182265" y="1092209"/>
                  <a:pt x="194254" y="1091593"/>
                  <a:pt x="204396" y="1086522"/>
                </a:cubicBezTo>
                <a:cubicBezTo>
                  <a:pt x="244462" y="1066489"/>
                  <a:pt x="233253" y="1062475"/>
                  <a:pt x="268942" y="1032734"/>
                </a:cubicBezTo>
                <a:cubicBezTo>
                  <a:pt x="278874" y="1024457"/>
                  <a:pt x="290457" y="1018391"/>
                  <a:pt x="301215" y="1011219"/>
                </a:cubicBezTo>
                <a:cubicBezTo>
                  <a:pt x="335011" y="960523"/>
                  <a:pt x="306966" y="991028"/>
                  <a:pt x="365760" y="957431"/>
                </a:cubicBezTo>
                <a:cubicBezTo>
                  <a:pt x="376986" y="951016"/>
                  <a:pt x="387512" y="943430"/>
                  <a:pt x="398033" y="935915"/>
                </a:cubicBezTo>
                <a:cubicBezTo>
                  <a:pt x="412623" y="925494"/>
                  <a:pt x="424680" y="910924"/>
                  <a:pt x="441064" y="903642"/>
                </a:cubicBezTo>
                <a:cubicBezTo>
                  <a:pt x="457773" y="896216"/>
                  <a:pt x="477114" y="897320"/>
                  <a:pt x="494852" y="892885"/>
                </a:cubicBezTo>
                <a:cubicBezTo>
                  <a:pt x="532784" y="883402"/>
                  <a:pt x="527033" y="877119"/>
                  <a:pt x="570156" y="871369"/>
                </a:cubicBezTo>
                <a:cubicBezTo>
                  <a:pt x="609416" y="866134"/>
                  <a:pt x="649045" y="864198"/>
                  <a:pt x="688490" y="860612"/>
                </a:cubicBezTo>
                <a:cubicBezTo>
                  <a:pt x="695662" y="853440"/>
                  <a:pt x="706010" y="848418"/>
                  <a:pt x="710005" y="839096"/>
                </a:cubicBezTo>
                <a:cubicBezTo>
                  <a:pt x="717208" y="822290"/>
                  <a:pt x="710620" y="800521"/>
                  <a:pt x="720763" y="785308"/>
                </a:cubicBezTo>
                <a:cubicBezTo>
                  <a:pt x="727053" y="775873"/>
                  <a:pt x="742278" y="778137"/>
                  <a:pt x="753036" y="774551"/>
                </a:cubicBezTo>
                <a:cubicBezTo>
                  <a:pt x="774551" y="753036"/>
                  <a:pt x="800704" y="735322"/>
                  <a:pt x="817582" y="710005"/>
                </a:cubicBezTo>
                <a:cubicBezTo>
                  <a:pt x="871000" y="629877"/>
                  <a:pt x="802345" y="728289"/>
                  <a:pt x="871370" y="645459"/>
                </a:cubicBezTo>
                <a:cubicBezTo>
                  <a:pt x="916193" y="591671"/>
                  <a:pt x="865991" y="631115"/>
                  <a:pt x="925158" y="591671"/>
                </a:cubicBezTo>
                <a:cubicBezTo>
                  <a:pt x="928744" y="580913"/>
                  <a:pt x="931449" y="569821"/>
                  <a:pt x="935916" y="559398"/>
                </a:cubicBezTo>
                <a:cubicBezTo>
                  <a:pt x="949423" y="527882"/>
                  <a:pt x="959653" y="511104"/>
                  <a:pt x="978946" y="484094"/>
                </a:cubicBezTo>
                <a:cubicBezTo>
                  <a:pt x="989367" y="469504"/>
                  <a:pt x="999551" y="454677"/>
                  <a:pt x="1011219" y="441064"/>
                </a:cubicBezTo>
                <a:cubicBezTo>
                  <a:pt x="1021120" y="429513"/>
                  <a:pt x="1034364" y="420962"/>
                  <a:pt x="1043492" y="408791"/>
                </a:cubicBezTo>
                <a:cubicBezTo>
                  <a:pt x="1056038" y="392063"/>
                  <a:pt x="1062157" y="370878"/>
                  <a:pt x="1075765" y="355002"/>
                </a:cubicBezTo>
                <a:cubicBezTo>
                  <a:pt x="1105468" y="320349"/>
                  <a:pt x="1147267" y="296160"/>
                  <a:pt x="1172584" y="258184"/>
                </a:cubicBezTo>
                <a:cubicBezTo>
                  <a:pt x="1179756" y="247426"/>
                  <a:pt x="1184957" y="235053"/>
                  <a:pt x="1194099" y="225911"/>
                </a:cubicBezTo>
                <a:cubicBezTo>
                  <a:pt x="1206777" y="213233"/>
                  <a:pt x="1223356" y="205116"/>
                  <a:pt x="1237130" y="193638"/>
                </a:cubicBezTo>
                <a:cubicBezTo>
                  <a:pt x="1244922" y="187145"/>
                  <a:pt x="1250944" y="178723"/>
                  <a:pt x="1258645" y="172122"/>
                </a:cubicBezTo>
                <a:cubicBezTo>
                  <a:pt x="1276078" y="157179"/>
                  <a:pt x="1295000" y="144035"/>
                  <a:pt x="1312433" y="129092"/>
                </a:cubicBezTo>
                <a:cubicBezTo>
                  <a:pt x="1344872" y="101287"/>
                  <a:pt x="1344278" y="82620"/>
                  <a:pt x="1398495" y="64546"/>
                </a:cubicBezTo>
                <a:cubicBezTo>
                  <a:pt x="1475866" y="38754"/>
                  <a:pt x="1379251" y="70044"/>
                  <a:pt x="1473798" y="43031"/>
                </a:cubicBezTo>
                <a:cubicBezTo>
                  <a:pt x="1509613" y="32798"/>
                  <a:pt x="1508741" y="28242"/>
                  <a:pt x="1549102" y="21515"/>
                </a:cubicBezTo>
                <a:cubicBezTo>
                  <a:pt x="1599124" y="13178"/>
                  <a:pt x="1699709" y="0"/>
                  <a:pt x="1699709" y="0"/>
                </a:cubicBezTo>
                <a:lnTo>
                  <a:pt x="1818043" y="10758"/>
                </a:lnTo>
                <a:cubicBezTo>
                  <a:pt x="1838011" y="21510"/>
                  <a:pt x="1839558" y="75304"/>
                  <a:pt x="1839558" y="75304"/>
                </a:cubicBezTo>
                <a:cubicBezTo>
                  <a:pt x="1835972" y="136264"/>
                  <a:pt x="1837859" y="197794"/>
                  <a:pt x="1828800" y="258184"/>
                </a:cubicBezTo>
                <a:cubicBezTo>
                  <a:pt x="1826882" y="270970"/>
                  <a:pt x="1813067" y="278892"/>
                  <a:pt x="1807285" y="290456"/>
                </a:cubicBezTo>
                <a:cubicBezTo>
                  <a:pt x="1802214" y="300598"/>
                  <a:pt x="1803611" y="313874"/>
                  <a:pt x="1796527" y="322729"/>
                </a:cubicBezTo>
                <a:cubicBezTo>
                  <a:pt x="1759030" y="369600"/>
                  <a:pt x="1724124" y="397498"/>
                  <a:pt x="1678193" y="430306"/>
                </a:cubicBezTo>
                <a:cubicBezTo>
                  <a:pt x="1667672" y="437821"/>
                  <a:pt x="1657304" y="445691"/>
                  <a:pt x="1645920" y="451821"/>
                </a:cubicBezTo>
                <a:cubicBezTo>
                  <a:pt x="1610621" y="470828"/>
                  <a:pt x="1576378" y="492931"/>
                  <a:pt x="1538344" y="505609"/>
                </a:cubicBezTo>
                <a:cubicBezTo>
                  <a:pt x="1527586" y="509195"/>
                  <a:pt x="1516213" y="511296"/>
                  <a:pt x="1506071" y="516367"/>
                </a:cubicBezTo>
                <a:cubicBezTo>
                  <a:pt x="1494507" y="522149"/>
                  <a:pt x="1485024" y="531467"/>
                  <a:pt x="1473798" y="537882"/>
                </a:cubicBezTo>
                <a:cubicBezTo>
                  <a:pt x="1459874" y="545838"/>
                  <a:pt x="1443817" y="550077"/>
                  <a:pt x="1430767" y="559398"/>
                </a:cubicBezTo>
                <a:cubicBezTo>
                  <a:pt x="1352793" y="615094"/>
                  <a:pt x="1341656" y="641606"/>
                  <a:pt x="1269403" y="677732"/>
                </a:cubicBezTo>
                <a:cubicBezTo>
                  <a:pt x="1252131" y="686368"/>
                  <a:pt x="1233544" y="692075"/>
                  <a:pt x="1215615" y="699247"/>
                </a:cubicBezTo>
                <a:lnTo>
                  <a:pt x="1054250" y="828339"/>
                </a:lnTo>
                <a:cubicBezTo>
                  <a:pt x="1047890" y="833427"/>
                  <a:pt x="970862" y="895967"/>
                  <a:pt x="957431" y="903642"/>
                </a:cubicBezTo>
                <a:cubicBezTo>
                  <a:pt x="932330" y="917986"/>
                  <a:pt x="905811" y="930094"/>
                  <a:pt x="882127" y="946673"/>
                </a:cubicBezTo>
                <a:cubicBezTo>
                  <a:pt x="869664" y="955397"/>
                  <a:pt x="862235" y="970103"/>
                  <a:pt x="849855" y="978946"/>
                </a:cubicBezTo>
                <a:cubicBezTo>
                  <a:pt x="811809" y="1006121"/>
                  <a:pt x="771168" y="1029469"/>
                  <a:pt x="731520" y="1054249"/>
                </a:cubicBezTo>
                <a:cubicBezTo>
                  <a:pt x="713789" y="1065331"/>
                  <a:pt x="694059" y="1073460"/>
                  <a:pt x="677732" y="1086522"/>
                </a:cubicBezTo>
                <a:cubicBezTo>
                  <a:pt x="659803" y="1100866"/>
                  <a:pt x="641224" y="1114433"/>
                  <a:pt x="623944" y="1129553"/>
                </a:cubicBezTo>
                <a:cubicBezTo>
                  <a:pt x="612495" y="1139571"/>
                  <a:pt x="604135" y="1153102"/>
                  <a:pt x="591671" y="1161826"/>
                </a:cubicBezTo>
                <a:cubicBezTo>
                  <a:pt x="567987" y="1178405"/>
                  <a:pt x="540190" y="1188477"/>
                  <a:pt x="516367" y="1204856"/>
                </a:cubicBezTo>
                <a:cubicBezTo>
                  <a:pt x="482676" y="1228019"/>
                  <a:pt x="451956" y="1255232"/>
                  <a:pt x="419549" y="1280160"/>
                </a:cubicBezTo>
                <a:cubicBezTo>
                  <a:pt x="405338" y="1291092"/>
                  <a:pt x="391892" y="1303208"/>
                  <a:pt x="376518" y="1312433"/>
                </a:cubicBezTo>
                <a:cubicBezTo>
                  <a:pt x="358589" y="1323191"/>
                  <a:pt x="340461" y="1333624"/>
                  <a:pt x="322730" y="1344706"/>
                </a:cubicBezTo>
                <a:cubicBezTo>
                  <a:pt x="311766" y="1351558"/>
                  <a:pt x="299599" y="1357079"/>
                  <a:pt x="290457" y="1366221"/>
                </a:cubicBezTo>
                <a:cubicBezTo>
                  <a:pt x="211990" y="1444687"/>
                  <a:pt x="275568" y="1392693"/>
                  <a:pt x="225911" y="1452282"/>
                </a:cubicBezTo>
                <a:cubicBezTo>
                  <a:pt x="216172" y="1463969"/>
                  <a:pt x="204396" y="1473797"/>
                  <a:pt x="193638" y="1484555"/>
                </a:cubicBezTo>
                <a:cubicBezTo>
                  <a:pt x="186466" y="1502485"/>
                  <a:pt x="173727" y="1519100"/>
                  <a:pt x="172123" y="1538344"/>
                </a:cubicBezTo>
                <a:cubicBezTo>
                  <a:pt x="170017" y="1563612"/>
                  <a:pt x="170859" y="1591322"/>
                  <a:pt x="182880" y="1613647"/>
                </a:cubicBezTo>
                <a:cubicBezTo>
                  <a:pt x="197306" y="1640437"/>
                  <a:pt x="225911" y="1656678"/>
                  <a:pt x="247426" y="1678193"/>
                </a:cubicBezTo>
                <a:cubicBezTo>
                  <a:pt x="254598" y="1685365"/>
                  <a:pt x="259320" y="1696501"/>
                  <a:pt x="268942" y="1699708"/>
                </a:cubicBezTo>
                <a:cubicBezTo>
                  <a:pt x="309936" y="1713373"/>
                  <a:pt x="327250" y="1719664"/>
                  <a:pt x="376518" y="1731981"/>
                </a:cubicBezTo>
                <a:cubicBezTo>
                  <a:pt x="394256" y="1736416"/>
                  <a:pt x="412567" y="1738304"/>
                  <a:pt x="430306" y="1742739"/>
                </a:cubicBezTo>
                <a:cubicBezTo>
                  <a:pt x="476485" y="1754284"/>
                  <a:pt x="454286" y="1754482"/>
                  <a:pt x="505610" y="1775012"/>
                </a:cubicBezTo>
                <a:cubicBezTo>
                  <a:pt x="526667" y="1783435"/>
                  <a:pt x="547728" y="1793163"/>
                  <a:pt x="570156" y="1796527"/>
                </a:cubicBezTo>
                <a:cubicBezTo>
                  <a:pt x="619929" y="1803993"/>
                  <a:pt x="670561" y="1803699"/>
                  <a:pt x="720763" y="1807285"/>
                </a:cubicBezTo>
                <a:cubicBezTo>
                  <a:pt x="731521" y="1810871"/>
                  <a:pt x="742133" y="1814927"/>
                  <a:pt x="753036" y="1818042"/>
                </a:cubicBezTo>
                <a:cubicBezTo>
                  <a:pt x="767252" y="1822104"/>
                  <a:pt x="782143" y="1823827"/>
                  <a:pt x="796066" y="1828800"/>
                </a:cubicBezTo>
                <a:cubicBezTo>
                  <a:pt x="832437" y="1841790"/>
                  <a:pt x="867784" y="1857487"/>
                  <a:pt x="903643" y="1871831"/>
                </a:cubicBezTo>
                <a:cubicBezTo>
                  <a:pt x="914171" y="1876042"/>
                  <a:pt x="925158" y="1879002"/>
                  <a:pt x="935916" y="1882588"/>
                </a:cubicBezTo>
                <a:cubicBezTo>
                  <a:pt x="946674" y="1889760"/>
                  <a:pt x="958459" y="1895590"/>
                  <a:pt x="968189" y="1904104"/>
                </a:cubicBezTo>
                <a:cubicBezTo>
                  <a:pt x="987271" y="1920801"/>
                  <a:pt x="1021977" y="1957892"/>
                  <a:pt x="1021977" y="1957892"/>
                </a:cubicBezTo>
                <a:cubicBezTo>
                  <a:pt x="1025563" y="1968650"/>
                  <a:pt x="1027664" y="1980023"/>
                  <a:pt x="1032735" y="1990165"/>
                </a:cubicBezTo>
                <a:cubicBezTo>
                  <a:pt x="1042086" y="2008867"/>
                  <a:pt x="1060218" y="2023600"/>
                  <a:pt x="1065007" y="2043953"/>
                </a:cubicBezTo>
                <a:cubicBezTo>
                  <a:pt x="1074897" y="2085985"/>
                  <a:pt x="1068666" y="2130453"/>
                  <a:pt x="1075765" y="2173045"/>
                </a:cubicBezTo>
                <a:cubicBezTo>
                  <a:pt x="1079493" y="2195416"/>
                  <a:pt x="1091779" y="2215589"/>
                  <a:pt x="1097280" y="2237591"/>
                </a:cubicBezTo>
                <a:cubicBezTo>
                  <a:pt x="1100866" y="2251934"/>
                  <a:pt x="1105138" y="2266123"/>
                  <a:pt x="1108038" y="2280621"/>
                </a:cubicBezTo>
                <a:cubicBezTo>
                  <a:pt x="1112316" y="2302010"/>
                  <a:pt x="1113057" y="2324123"/>
                  <a:pt x="1118796" y="2345167"/>
                </a:cubicBezTo>
                <a:cubicBezTo>
                  <a:pt x="1123877" y="2363797"/>
                  <a:pt x="1133531" y="2380874"/>
                  <a:pt x="1140311" y="2398955"/>
                </a:cubicBezTo>
                <a:cubicBezTo>
                  <a:pt x="1144293" y="2409573"/>
                  <a:pt x="1147483" y="2420470"/>
                  <a:pt x="1151069" y="2431228"/>
                </a:cubicBezTo>
                <a:cubicBezTo>
                  <a:pt x="1143897" y="2492188"/>
                  <a:pt x="1144440" y="2554560"/>
                  <a:pt x="1129553" y="2614108"/>
                </a:cubicBezTo>
                <a:cubicBezTo>
                  <a:pt x="1125863" y="2628867"/>
                  <a:pt x="1105719" y="2633722"/>
                  <a:pt x="1097280" y="2646381"/>
                </a:cubicBezTo>
                <a:cubicBezTo>
                  <a:pt x="1090990" y="2655816"/>
                  <a:pt x="1092357" y="2668930"/>
                  <a:pt x="1086523" y="2678654"/>
                </a:cubicBezTo>
                <a:cubicBezTo>
                  <a:pt x="1071997" y="2702864"/>
                  <a:pt x="1028814" y="2719874"/>
                  <a:pt x="1011219" y="2732442"/>
                </a:cubicBezTo>
                <a:cubicBezTo>
                  <a:pt x="1002966" y="2738337"/>
                  <a:pt x="997957" y="2748063"/>
                  <a:pt x="989704" y="2753958"/>
                </a:cubicBezTo>
                <a:cubicBezTo>
                  <a:pt x="880379" y="2832049"/>
                  <a:pt x="986666" y="2748067"/>
                  <a:pt x="892885" y="2807746"/>
                </a:cubicBezTo>
                <a:cubicBezTo>
                  <a:pt x="866861" y="2824307"/>
                  <a:pt x="841931" y="2842596"/>
                  <a:pt x="817582" y="2861534"/>
                </a:cubicBezTo>
                <a:cubicBezTo>
                  <a:pt x="809576" y="2867761"/>
                  <a:pt x="803858" y="2876556"/>
                  <a:pt x="796066" y="2883049"/>
                </a:cubicBezTo>
                <a:cubicBezTo>
                  <a:pt x="782292" y="2894527"/>
                  <a:pt x="766810" y="2903844"/>
                  <a:pt x="753036" y="2915322"/>
                </a:cubicBezTo>
                <a:cubicBezTo>
                  <a:pt x="745244" y="2921815"/>
                  <a:pt x="739221" y="2930237"/>
                  <a:pt x="731520" y="2936838"/>
                </a:cubicBezTo>
                <a:cubicBezTo>
                  <a:pt x="714087" y="2951781"/>
                  <a:pt x="695165" y="2964925"/>
                  <a:pt x="677732" y="2979868"/>
                </a:cubicBezTo>
                <a:cubicBezTo>
                  <a:pt x="603220" y="3043736"/>
                  <a:pt x="717746" y="2950612"/>
                  <a:pt x="634702" y="3033656"/>
                </a:cubicBezTo>
                <a:cubicBezTo>
                  <a:pt x="625560" y="3042798"/>
                  <a:pt x="613187" y="3048000"/>
                  <a:pt x="602429" y="3055172"/>
                </a:cubicBezTo>
                <a:cubicBezTo>
                  <a:pt x="609601" y="3073101"/>
                  <a:pt x="613709" y="3092585"/>
                  <a:pt x="623944" y="3108960"/>
                </a:cubicBezTo>
                <a:cubicBezTo>
                  <a:pt x="638735" y="3132626"/>
                  <a:pt x="666184" y="3147878"/>
                  <a:pt x="688490" y="3162748"/>
                </a:cubicBezTo>
                <a:cubicBezTo>
                  <a:pt x="695662" y="3173506"/>
                  <a:pt x="700073" y="3186744"/>
                  <a:pt x="710005" y="3195021"/>
                </a:cubicBezTo>
                <a:cubicBezTo>
                  <a:pt x="722325" y="3205287"/>
                  <a:pt x="738382" y="3210023"/>
                  <a:pt x="753036" y="3216536"/>
                </a:cubicBezTo>
                <a:cubicBezTo>
                  <a:pt x="822451" y="3247388"/>
                  <a:pt x="804453" y="3237756"/>
                  <a:pt x="892885" y="3248809"/>
                </a:cubicBezTo>
                <a:cubicBezTo>
                  <a:pt x="961017" y="3241637"/>
                  <a:pt x="1031512" y="3246476"/>
                  <a:pt x="1097280" y="3227294"/>
                </a:cubicBezTo>
                <a:cubicBezTo>
                  <a:pt x="1115549" y="3221966"/>
                  <a:pt x="1182095" y="3134723"/>
                  <a:pt x="1194099" y="3119718"/>
                </a:cubicBezTo>
                <a:cubicBezTo>
                  <a:pt x="1223594" y="2854275"/>
                  <a:pt x="1158637" y="3255182"/>
                  <a:pt x="1344706" y="2883049"/>
                </a:cubicBezTo>
                <a:cubicBezTo>
                  <a:pt x="1359050" y="2854362"/>
                  <a:pt x="1371824" y="2824835"/>
                  <a:pt x="1387737" y="2796988"/>
                </a:cubicBezTo>
                <a:cubicBezTo>
                  <a:pt x="1400566" y="2774537"/>
                  <a:pt x="1417738" y="2754778"/>
                  <a:pt x="1430767" y="2732442"/>
                </a:cubicBezTo>
                <a:cubicBezTo>
                  <a:pt x="1459812" y="2682651"/>
                  <a:pt x="1459345" y="2678980"/>
                  <a:pt x="1473798" y="2635624"/>
                </a:cubicBezTo>
                <a:cubicBezTo>
                  <a:pt x="1477384" y="2614109"/>
                  <a:pt x="1481673" y="2592699"/>
                  <a:pt x="1484556" y="2571078"/>
                </a:cubicBezTo>
                <a:cubicBezTo>
                  <a:pt x="1497104" y="2476964"/>
                  <a:pt x="1498837" y="2424922"/>
                  <a:pt x="1506071" y="2323652"/>
                </a:cubicBezTo>
                <a:cubicBezTo>
                  <a:pt x="1502485" y="2208904"/>
                  <a:pt x="1501510" y="2094044"/>
                  <a:pt x="1495313" y="1979407"/>
                </a:cubicBezTo>
                <a:cubicBezTo>
                  <a:pt x="1495107" y="1975597"/>
                  <a:pt x="1478114" y="1891221"/>
                  <a:pt x="1473798" y="1882588"/>
                </a:cubicBezTo>
                <a:cubicBezTo>
                  <a:pt x="1462234" y="1859460"/>
                  <a:pt x="1430767" y="1818042"/>
                  <a:pt x="1430767" y="1818042"/>
                </a:cubicBezTo>
                <a:cubicBezTo>
                  <a:pt x="1390197" y="1655754"/>
                  <a:pt x="1454741" y="1900717"/>
                  <a:pt x="1398495" y="1731981"/>
                </a:cubicBezTo>
                <a:cubicBezTo>
                  <a:pt x="1389144" y="1703929"/>
                  <a:pt x="1384151" y="1674607"/>
                  <a:pt x="1376979" y="1645920"/>
                </a:cubicBezTo>
                <a:cubicBezTo>
                  <a:pt x="1369807" y="1588546"/>
                  <a:pt x="1373748" y="1528651"/>
                  <a:pt x="1355464" y="1473798"/>
                </a:cubicBezTo>
                <a:cubicBezTo>
                  <a:pt x="1348292" y="1452283"/>
                  <a:pt x="1339449" y="1431254"/>
                  <a:pt x="1333949" y="1409252"/>
                </a:cubicBezTo>
                <a:cubicBezTo>
                  <a:pt x="1328659" y="1388091"/>
                  <a:pt x="1327469" y="1366095"/>
                  <a:pt x="1323191" y="1344706"/>
                </a:cubicBezTo>
                <a:cubicBezTo>
                  <a:pt x="1313926" y="1298383"/>
                  <a:pt x="1309857" y="1295234"/>
                  <a:pt x="1290918" y="1247887"/>
                </a:cubicBezTo>
                <a:cubicBezTo>
                  <a:pt x="1301676" y="1086522"/>
                  <a:pt x="1306774" y="924680"/>
                  <a:pt x="1323191" y="763793"/>
                </a:cubicBezTo>
                <a:cubicBezTo>
                  <a:pt x="1324819" y="747839"/>
                  <a:pt x="1336750" y="734686"/>
                  <a:pt x="1344706" y="720762"/>
                </a:cubicBezTo>
                <a:cubicBezTo>
                  <a:pt x="1383896" y="652179"/>
                  <a:pt x="1362027" y="714202"/>
                  <a:pt x="1452283" y="623944"/>
                </a:cubicBezTo>
                <a:cubicBezTo>
                  <a:pt x="1515213" y="561013"/>
                  <a:pt x="1484973" y="584220"/>
                  <a:pt x="1538344" y="548640"/>
                </a:cubicBezTo>
                <a:cubicBezTo>
                  <a:pt x="1602890" y="555812"/>
                  <a:pt x="1670878" y="548157"/>
                  <a:pt x="1731982" y="570155"/>
                </a:cubicBezTo>
                <a:cubicBezTo>
                  <a:pt x="1765382" y="582179"/>
                  <a:pt x="1782184" y="620358"/>
                  <a:pt x="1807285" y="645459"/>
                </a:cubicBezTo>
                <a:lnTo>
                  <a:pt x="1850316" y="688489"/>
                </a:lnTo>
                <a:lnTo>
                  <a:pt x="1871831" y="710005"/>
                </a:lnTo>
                <a:cubicBezTo>
                  <a:pt x="1875417" y="724348"/>
                  <a:pt x="1877914" y="739009"/>
                  <a:pt x="1882589" y="753035"/>
                </a:cubicBezTo>
                <a:cubicBezTo>
                  <a:pt x="1888696" y="771355"/>
                  <a:pt x="1899023" y="788194"/>
                  <a:pt x="1904104" y="806824"/>
                </a:cubicBezTo>
                <a:cubicBezTo>
                  <a:pt x="1909843" y="827867"/>
                  <a:pt x="1909123" y="850326"/>
                  <a:pt x="1914862" y="871369"/>
                </a:cubicBezTo>
                <a:cubicBezTo>
                  <a:pt x="1919943" y="889999"/>
                  <a:pt x="1929597" y="907077"/>
                  <a:pt x="1936377" y="925158"/>
                </a:cubicBezTo>
                <a:cubicBezTo>
                  <a:pt x="1940359" y="935776"/>
                  <a:pt x="1943549" y="946673"/>
                  <a:pt x="1947135" y="957431"/>
                </a:cubicBezTo>
                <a:cubicBezTo>
                  <a:pt x="1950721" y="996876"/>
                  <a:pt x="1951009" y="1036760"/>
                  <a:pt x="1957892" y="1075765"/>
                </a:cubicBezTo>
                <a:cubicBezTo>
                  <a:pt x="1961833" y="1098099"/>
                  <a:pt x="1979407" y="1140311"/>
                  <a:pt x="1979407" y="1140311"/>
                </a:cubicBezTo>
                <a:cubicBezTo>
                  <a:pt x="1975821" y="1208443"/>
                  <a:pt x="1966901" y="1276502"/>
                  <a:pt x="1968650" y="1344706"/>
                </a:cubicBezTo>
                <a:cubicBezTo>
                  <a:pt x="1970498" y="1416758"/>
                  <a:pt x="1975465" y="1489299"/>
                  <a:pt x="1990165" y="1559859"/>
                </a:cubicBezTo>
                <a:cubicBezTo>
                  <a:pt x="1993822" y="1577411"/>
                  <a:pt x="2010960" y="1589115"/>
                  <a:pt x="2022438" y="1602889"/>
                </a:cubicBezTo>
                <a:cubicBezTo>
                  <a:pt x="2028931" y="1610681"/>
                  <a:pt x="2035256" y="1619187"/>
                  <a:pt x="2043953" y="1624405"/>
                </a:cubicBezTo>
                <a:cubicBezTo>
                  <a:pt x="2060178" y="1634140"/>
                  <a:pt x="2118955" y="1643909"/>
                  <a:pt x="2130015" y="1645920"/>
                </a:cubicBezTo>
                <a:cubicBezTo>
                  <a:pt x="2281486" y="1673461"/>
                  <a:pt x="2115422" y="1640852"/>
                  <a:pt x="2248349" y="1667435"/>
                </a:cubicBezTo>
                <a:cubicBezTo>
                  <a:pt x="2259107" y="1678193"/>
                  <a:pt x="2267964" y="1691269"/>
                  <a:pt x="2280622" y="1699708"/>
                </a:cubicBezTo>
                <a:cubicBezTo>
                  <a:pt x="2366520" y="1756974"/>
                  <a:pt x="2256303" y="1655812"/>
                  <a:pt x="2345167" y="1731981"/>
                </a:cubicBezTo>
                <a:cubicBezTo>
                  <a:pt x="2360568" y="1745182"/>
                  <a:pt x="2388198" y="1775012"/>
                  <a:pt x="2388198" y="1775012"/>
                </a:cubicBezTo>
                <a:cubicBezTo>
                  <a:pt x="2425611" y="1887248"/>
                  <a:pt x="2423869" y="1868106"/>
                  <a:pt x="2377440" y="2086984"/>
                </a:cubicBezTo>
                <a:cubicBezTo>
                  <a:pt x="2371039" y="2117159"/>
                  <a:pt x="2340763" y="2136621"/>
                  <a:pt x="2323652" y="2162287"/>
                </a:cubicBezTo>
                <a:cubicBezTo>
                  <a:pt x="2277003" y="2232261"/>
                  <a:pt x="2307255" y="2203594"/>
                  <a:pt x="2248349" y="2269864"/>
                </a:cubicBezTo>
                <a:cubicBezTo>
                  <a:pt x="2234873" y="2285025"/>
                  <a:pt x="2222196" y="2301642"/>
                  <a:pt x="2205318" y="2312894"/>
                </a:cubicBezTo>
                <a:cubicBezTo>
                  <a:pt x="2189251" y="2323605"/>
                  <a:pt x="2169850" y="2328302"/>
                  <a:pt x="2151530" y="2334409"/>
                </a:cubicBezTo>
                <a:cubicBezTo>
                  <a:pt x="2105259" y="2349833"/>
                  <a:pt x="2058297" y="2363096"/>
                  <a:pt x="2011680" y="2377440"/>
                </a:cubicBezTo>
                <a:cubicBezTo>
                  <a:pt x="1971018" y="2438434"/>
                  <a:pt x="1916934" y="2513144"/>
                  <a:pt x="1882589" y="2581835"/>
                </a:cubicBezTo>
                <a:cubicBezTo>
                  <a:pt x="1859067" y="2628878"/>
                  <a:pt x="1859643" y="2649955"/>
                  <a:pt x="1839558" y="2700169"/>
                </a:cubicBezTo>
                <a:cubicBezTo>
                  <a:pt x="1833602" y="2715059"/>
                  <a:pt x="1823674" y="2728184"/>
                  <a:pt x="1818043" y="2743200"/>
                </a:cubicBezTo>
                <a:cubicBezTo>
                  <a:pt x="1788272" y="2822590"/>
                  <a:pt x="1829370" y="2753102"/>
                  <a:pt x="1785770" y="2818504"/>
                </a:cubicBezTo>
                <a:cubicBezTo>
                  <a:pt x="1782184" y="2890221"/>
                  <a:pt x="1781233" y="2962119"/>
                  <a:pt x="1775012" y="3033656"/>
                </a:cubicBezTo>
                <a:cubicBezTo>
                  <a:pt x="1774030" y="3044953"/>
                  <a:pt x="1767005" y="3054928"/>
                  <a:pt x="1764255" y="3065929"/>
                </a:cubicBezTo>
                <a:cubicBezTo>
                  <a:pt x="1759820" y="3083668"/>
                  <a:pt x="1758308" y="3102078"/>
                  <a:pt x="1753497" y="3119718"/>
                </a:cubicBezTo>
                <a:cubicBezTo>
                  <a:pt x="1747530" y="3141598"/>
                  <a:pt x="1737483" y="3162262"/>
                  <a:pt x="1731982" y="3184264"/>
                </a:cubicBezTo>
                <a:cubicBezTo>
                  <a:pt x="1685650" y="3369587"/>
                  <a:pt x="1736348" y="3207804"/>
                  <a:pt x="1688951" y="3302598"/>
                </a:cubicBezTo>
                <a:cubicBezTo>
                  <a:pt x="1680351" y="3319798"/>
                  <a:pt x="1672033" y="3361810"/>
                  <a:pt x="1667436" y="3377901"/>
                </a:cubicBezTo>
                <a:cubicBezTo>
                  <a:pt x="1664321" y="3388804"/>
                  <a:pt x="1660264" y="3399416"/>
                  <a:pt x="1656678" y="3410174"/>
                </a:cubicBezTo>
                <a:cubicBezTo>
                  <a:pt x="1653092" y="3485478"/>
                  <a:pt x="1651291" y="3560888"/>
                  <a:pt x="1645920" y="3636085"/>
                </a:cubicBezTo>
                <a:cubicBezTo>
                  <a:pt x="1644113" y="3661376"/>
                  <a:pt x="1646502" y="3688709"/>
                  <a:pt x="1635163" y="3711388"/>
                </a:cubicBezTo>
                <a:cubicBezTo>
                  <a:pt x="1630092" y="3721530"/>
                  <a:pt x="1603202" y="3710811"/>
                  <a:pt x="1602890" y="3722146"/>
                </a:cubicBezTo>
                <a:cubicBezTo>
                  <a:pt x="1592235" y="4109275"/>
                  <a:pt x="1602890" y="4496697"/>
                  <a:pt x="1602890" y="4883972"/>
                </a:cubicBezTo>
              </a:path>
            </a:pathLst>
          </a:custGeom>
          <a:noFill/>
          <a:ln w="28575" cap="flat" cmpd="sng" algn="ctr">
            <a:solidFill>
              <a:srgbClr val="008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153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986" name="Text Box 2"/>
          <p:cNvSpPr txBox="1">
            <a:spLocks noChangeArrowheads="1"/>
          </p:cNvSpPr>
          <p:nvPr/>
        </p:nvSpPr>
        <p:spPr bwMode="auto">
          <a:xfrm>
            <a:off x="219431" y="293278"/>
            <a:ext cx="8763204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3200" i="0" dirty="0" smtClean="0"/>
              <a:t>Two reasons why naively measuring intersection information will give wrong answers.</a:t>
            </a:r>
            <a:endParaRPr lang="en-US" altLang="en-US" sz="3200" i="0" dirty="0"/>
          </a:p>
        </p:txBody>
      </p:sp>
    </p:spTree>
    <p:extLst>
      <p:ext uri="{BB962C8B-B14F-4D97-AF65-F5344CB8AC3E}">
        <p14:creationId xmlns:p14="http://schemas.microsoft.com/office/powerpoint/2010/main" val="123439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70"/>
          <p:cNvGrpSpPr>
            <a:grpSpLocks/>
          </p:cNvGrpSpPr>
          <p:nvPr/>
        </p:nvGrpSpPr>
        <p:grpSpPr bwMode="auto">
          <a:xfrm>
            <a:off x="2729006" y="1990165"/>
            <a:ext cx="3123154" cy="2558713"/>
            <a:chOff x="560" y="1384"/>
            <a:chExt cx="2056" cy="672"/>
          </a:xfrm>
        </p:grpSpPr>
        <p:sp>
          <p:nvSpPr>
            <p:cNvPr id="4" name="Line 168"/>
            <p:cNvSpPr>
              <a:spLocks noChangeShapeType="1"/>
            </p:cNvSpPr>
            <p:nvPr/>
          </p:nvSpPr>
          <p:spPr bwMode="auto">
            <a:xfrm>
              <a:off x="560" y="1384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Line 169"/>
            <p:cNvSpPr>
              <a:spLocks noChangeShapeType="1"/>
            </p:cNvSpPr>
            <p:nvPr/>
          </p:nvSpPr>
          <p:spPr bwMode="auto">
            <a:xfrm>
              <a:off x="560" y="2056"/>
              <a:ext cx="20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Oval 1"/>
          <p:cNvSpPr/>
          <p:nvPr/>
        </p:nvSpPr>
        <p:spPr bwMode="auto">
          <a:xfrm rot="18900000" flipV="1">
            <a:off x="4210930" y="2954610"/>
            <a:ext cx="892885" cy="1333948"/>
          </a:xfrm>
          <a:prstGeom prst="ellipse">
            <a:avLst/>
          </a:prstGeom>
          <a:noFill/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 rot="8100000">
            <a:off x="3460365" y="2230204"/>
            <a:ext cx="892885" cy="1333948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53076" y="2416283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s</a:t>
            </a:r>
            <a:r>
              <a:rPr lang="en-GB" i="0" baseline="-25000" dirty="0" smtClean="0">
                <a:solidFill>
                  <a:srgbClr val="FF0000"/>
                </a:solidFill>
              </a:rPr>
              <a:t>1</a:t>
            </a:r>
            <a:endParaRPr lang="en-GB" i="0" baseline="-25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94112" y="358502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50000"/>
                  </a:schemeClr>
                </a:solidFill>
              </a:rPr>
              <a:t>s</a:t>
            </a:r>
            <a:r>
              <a:rPr lang="en-GB" i="0" baseline="-25000" dirty="0" smtClean="0">
                <a:solidFill>
                  <a:schemeClr val="accent2">
                    <a:lumMod val="50000"/>
                  </a:schemeClr>
                </a:solidFill>
              </a:rPr>
              <a:t>2</a:t>
            </a:r>
            <a:endParaRPr lang="en-GB" i="0" baseline="-25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44677" y="4548878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</a:t>
            </a:r>
            <a:r>
              <a:rPr lang="en-GB" i="0" baseline="-25000" dirty="0" smtClean="0"/>
              <a:t>1</a:t>
            </a:r>
            <a:endParaRPr lang="en-GB" i="0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2239292" y="1954618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</a:t>
            </a:r>
            <a:r>
              <a:rPr lang="en-GB" i="0" baseline="-25000" dirty="0" smtClean="0"/>
              <a:t>2</a:t>
            </a:r>
            <a:endParaRPr lang="en-GB" i="0" baseline="-25000" dirty="0"/>
          </a:p>
        </p:txBody>
      </p:sp>
      <p:sp>
        <p:nvSpPr>
          <p:cNvPr id="50" name="Line 169"/>
          <p:cNvSpPr>
            <a:spLocks noChangeShapeType="1"/>
          </p:cNvSpPr>
          <p:nvPr/>
        </p:nvSpPr>
        <p:spPr bwMode="auto">
          <a:xfrm rot="16200000">
            <a:off x="2734429" y="2987301"/>
            <a:ext cx="3123154" cy="0"/>
          </a:xfrm>
          <a:prstGeom prst="line">
            <a:avLst/>
          </a:prstGeom>
          <a:noFill/>
          <a:ln w="28575">
            <a:solidFill>
              <a:srgbClr val="7030A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4290583" y="1074942"/>
            <a:ext cx="29883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0" dirty="0" smtClean="0">
                <a:solidFill>
                  <a:srgbClr val="7030A0"/>
                </a:solidFill>
              </a:rPr>
              <a:t>true choice boundary</a:t>
            </a:r>
            <a:endParaRPr lang="en-GB" i="0" dirty="0">
              <a:solidFill>
                <a:srgbClr val="7030A0"/>
              </a:solidFill>
            </a:endParaRPr>
          </a:p>
        </p:txBody>
      </p:sp>
      <p:sp>
        <p:nvSpPr>
          <p:cNvPr id="46" name="Line 169"/>
          <p:cNvSpPr>
            <a:spLocks noChangeShapeType="1"/>
          </p:cNvSpPr>
          <p:nvPr/>
        </p:nvSpPr>
        <p:spPr bwMode="auto">
          <a:xfrm rot="8100000">
            <a:off x="2839084" y="3143965"/>
            <a:ext cx="3123154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5495463" y="1879040"/>
            <a:ext cx="3281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0" dirty="0" smtClean="0">
                <a:solidFill>
                  <a:srgbClr val="008000"/>
                </a:solidFill>
              </a:rPr>
              <a:t>true stimulus boundary</a:t>
            </a:r>
            <a:endParaRPr lang="en-GB" i="0" dirty="0">
              <a:solidFill>
                <a:srgbClr val="008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9431" y="5099055"/>
            <a:ext cx="71962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0" dirty="0" smtClean="0"/>
              <a:t>Actual choice made by the animal depends only on </a:t>
            </a:r>
            <a:r>
              <a:rPr lang="en-GB" dirty="0" smtClean="0"/>
              <a:t>r</a:t>
            </a:r>
            <a:r>
              <a:rPr lang="en-GB" i="0" baseline="-25000" dirty="0" smtClean="0"/>
              <a:t>1</a:t>
            </a:r>
            <a:r>
              <a:rPr lang="en-GB" i="0" dirty="0" smtClean="0"/>
              <a:t>.</a:t>
            </a:r>
          </a:p>
          <a:p>
            <a:r>
              <a:rPr lang="en-GB" i="0" dirty="0" smtClean="0"/>
              <a:t>You record only from </a:t>
            </a:r>
            <a:r>
              <a:rPr lang="en-GB" dirty="0" smtClean="0"/>
              <a:t>r</a:t>
            </a:r>
            <a:r>
              <a:rPr lang="en-GB" i="0" baseline="-25000" dirty="0" smtClean="0"/>
              <a:t>2</a:t>
            </a:r>
            <a:r>
              <a:rPr lang="en-GB" i="0" dirty="0" smtClean="0"/>
              <a:t>.</a:t>
            </a:r>
            <a:endParaRPr lang="en-GB" i="0" dirty="0"/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19431" y="293278"/>
            <a:ext cx="87632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3200" i="0" dirty="0" smtClean="0"/>
              <a:t>Reason #1.</a:t>
            </a:r>
            <a:endParaRPr lang="en-US" altLang="en-US" sz="3200" i="0" dirty="0"/>
          </a:p>
        </p:txBody>
      </p:sp>
    </p:spTree>
    <p:extLst>
      <p:ext uri="{BB962C8B-B14F-4D97-AF65-F5344CB8AC3E}">
        <p14:creationId xmlns:p14="http://schemas.microsoft.com/office/powerpoint/2010/main" val="1071556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6" grpId="0"/>
      <p:bldP spid="9" grpId="0"/>
      <p:bldP spid="11" grpId="0"/>
      <p:bldP spid="12" grpId="0"/>
      <p:bldP spid="50" grpId="0" animBg="1"/>
      <p:bldP spid="8" grpId="0"/>
      <p:bldP spid="46" grpId="0" animBg="1"/>
      <p:bldP spid="4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70"/>
          <p:cNvGrpSpPr>
            <a:grpSpLocks/>
          </p:cNvGrpSpPr>
          <p:nvPr/>
        </p:nvGrpSpPr>
        <p:grpSpPr bwMode="auto">
          <a:xfrm>
            <a:off x="2729006" y="1990165"/>
            <a:ext cx="3123154" cy="2558713"/>
            <a:chOff x="560" y="1384"/>
            <a:chExt cx="2056" cy="672"/>
          </a:xfrm>
        </p:grpSpPr>
        <p:sp>
          <p:nvSpPr>
            <p:cNvPr id="4" name="Line 168"/>
            <p:cNvSpPr>
              <a:spLocks noChangeShapeType="1"/>
            </p:cNvSpPr>
            <p:nvPr/>
          </p:nvSpPr>
          <p:spPr bwMode="auto">
            <a:xfrm>
              <a:off x="560" y="1384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Line 169"/>
            <p:cNvSpPr>
              <a:spLocks noChangeShapeType="1"/>
            </p:cNvSpPr>
            <p:nvPr/>
          </p:nvSpPr>
          <p:spPr bwMode="auto">
            <a:xfrm>
              <a:off x="560" y="2056"/>
              <a:ext cx="20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Oval 1"/>
          <p:cNvSpPr/>
          <p:nvPr/>
        </p:nvSpPr>
        <p:spPr bwMode="auto">
          <a:xfrm rot="18900000" flipV="1">
            <a:off x="4210930" y="2954610"/>
            <a:ext cx="892885" cy="1333948"/>
          </a:xfrm>
          <a:prstGeom prst="ellipse">
            <a:avLst/>
          </a:prstGeom>
          <a:noFill/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 rot="8100000">
            <a:off x="3460365" y="2230204"/>
            <a:ext cx="892885" cy="1333948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53076" y="2416283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s</a:t>
            </a:r>
            <a:r>
              <a:rPr lang="en-GB" i="0" baseline="-25000" dirty="0" smtClean="0">
                <a:solidFill>
                  <a:srgbClr val="FF0000"/>
                </a:solidFill>
              </a:rPr>
              <a:t>1</a:t>
            </a:r>
            <a:endParaRPr lang="en-GB" i="0" baseline="-25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94112" y="358502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50000"/>
                  </a:schemeClr>
                </a:solidFill>
              </a:rPr>
              <a:t>s</a:t>
            </a:r>
            <a:r>
              <a:rPr lang="en-GB" i="0" baseline="-25000" dirty="0" smtClean="0">
                <a:solidFill>
                  <a:schemeClr val="accent2">
                    <a:lumMod val="50000"/>
                  </a:schemeClr>
                </a:solidFill>
              </a:rPr>
              <a:t>2</a:t>
            </a:r>
            <a:endParaRPr lang="en-GB" i="0" baseline="-25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44677" y="4548878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</a:t>
            </a:r>
            <a:r>
              <a:rPr lang="en-GB" i="0" baseline="-25000" dirty="0" smtClean="0"/>
              <a:t>1</a:t>
            </a:r>
            <a:endParaRPr lang="en-GB" i="0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2239292" y="1954618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</a:t>
            </a:r>
            <a:r>
              <a:rPr lang="en-GB" i="0" baseline="-25000" dirty="0" smtClean="0"/>
              <a:t>2</a:t>
            </a:r>
            <a:endParaRPr lang="en-GB" i="0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5934390" y="2959511"/>
            <a:ext cx="27318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r</a:t>
            </a:r>
            <a:r>
              <a:rPr lang="en-GB" i="0" baseline="-25000" dirty="0" smtClean="0">
                <a:solidFill>
                  <a:srgbClr val="7030A0"/>
                </a:solidFill>
              </a:rPr>
              <a:t>2</a:t>
            </a:r>
            <a:r>
              <a:rPr lang="en-GB" i="0" dirty="0" smtClean="0">
                <a:solidFill>
                  <a:srgbClr val="7030A0"/>
                </a:solidFill>
              </a:rPr>
              <a:t> choice boundary</a:t>
            </a:r>
            <a:endParaRPr lang="en-GB" i="0" dirty="0">
              <a:solidFill>
                <a:srgbClr val="7030A0"/>
              </a:solidFill>
            </a:endParaRPr>
          </a:p>
        </p:txBody>
      </p:sp>
      <p:sp>
        <p:nvSpPr>
          <p:cNvPr id="46" name="Line 169"/>
          <p:cNvSpPr>
            <a:spLocks noChangeShapeType="1"/>
          </p:cNvSpPr>
          <p:nvPr/>
        </p:nvSpPr>
        <p:spPr bwMode="auto">
          <a:xfrm rot="8100000">
            <a:off x="2839084" y="3143965"/>
            <a:ext cx="3123154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5495463" y="1879040"/>
            <a:ext cx="3281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0" dirty="0" smtClean="0">
                <a:solidFill>
                  <a:srgbClr val="008000"/>
                </a:solidFill>
              </a:rPr>
              <a:t>true stimulus boundary</a:t>
            </a:r>
            <a:endParaRPr lang="en-GB" i="0" dirty="0">
              <a:solidFill>
                <a:srgbClr val="008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9431" y="5099055"/>
            <a:ext cx="71962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0" dirty="0" smtClean="0"/>
              <a:t>Actual choice made by the animal depends only on </a:t>
            </a:r>
            <a:r>
              <a:rPr lang="en-GB" dirty="0" smtClean="0"/>
              <a:t>r</a:t>
            </a:r>
            <a:r>
              <a:rPr lang="en-GB" i="0" baseline="-25000" dirty="0" smtClean="0"/>
              <a:t>1</a:t>
            </a:r>
            <a:r>
              <a:rPr lang="en-GB" i="0" dirty="0" smtClean="0"/>
              <a:t>.</a:t>
            </a:r>
          </a:p>
          <a:p>
            <a:r>
              <a:rPr lang="en-GB" i="0" dirty="0" smtClean="0"/>
              <a:t>You record only from </a:t>
            </a:r>
            <a:r>
              <a:rPr lang="en-GB" dirty="0" smtClean="0"/>
              <a:t>r</a:t>
            </a:r>
            <a:r>
              <a:rPr lang="en-GB" i="0" baseline="-25000" dirty="0" smtClean="0"/>
              <a:t>2</a:t>
            </a:r>
            <a:r>
              <a:rPr lang="en-GB" i="0" dirty="0" smtClean="0"/>
              <a:t>.</a:t>
            </a:r>
            <a:endParaRPr lang="en-GB" i="0" dirty="0"/>
          </a:p>
        </p:txBody>
      </p:sp>
      <p:sp>
        <p:nvSpPr>
          <p:cNvPr id="17" name="Line 169"/>
          <p:cNvSpPr>
            <a:spLocks noChangeShapeType="1"/>
          </p:cNvSpPr>
          <p:nvPr/>
        </p:nvSpPr>
        <p:spPr bwMode="auto">
          <a:xfrm rot="10800000">
            <a:off x="2729006" y="3234727"/>
            <a:ext cx="3123154" cy="0"/>
          </a:xfrm>
          <a:prstGeom prst="line">
            <a:avLst/>
          </a:prstGeom>
          <a:noFill/>
          <a:ln w="28575">
            <a:solidFill>
              <a:srgbClr val="7030A0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" name="Line 169"/>
          <p:cNvSpPr>
            <a:spLocks noChangeShapeType="1"/>
          </p:cNvSpPr>
          <p:nvPr/>
        </p:nvSpPr>
        <p:spPr bwMode="auto">
          <a:xfrm rot="16200000">
            <a:off x="2734429" y="2987301"/>
            <a:ext cx="3123154" cy="0"/>
          </a:xfrm>
          <a:prstGeom prst="line">
            <a:avLst/>
          </a:prstGeom>
          <a:noFill/>
          <a:ln w="28575">
            <a:solidFill>
              <a:srgbClr val="7030A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4290583" y="1074942"/>
            <a:ext cx="29883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0" dirty="0" smtClean="0">
                <a:solidFill>
                  <a:srgbClr val="7030A0"/>
                </a:solidFill>
              </a:rPr>
              <a:t>true choice boundary</a:t>
            </a:r>
            <a:endParaRPr lang="en-GB" i="0" dirty="0">
              <a:solidFill>
                <a:srgbClr val="7030A0"/>
              </a:solidFill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219431" y="293278"/>
            <a:ext cx="87632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3200" i="0" dirty="0" smtClean="0"/>
              <a:t>Reason #1.</a:t>
            </a:r>
            <a:endParaRPr lang="en-US" altLang="en-US" sz="3200" i="0" dirty="0"/>
          </a:p>
        </p:txBody>
      </p:sp>
    </p:spTree>
    <p:extLst>
      <p:ext uri="{BB962C8B-B14F-4D97-AF65-F5344CB8AC3E}">
        <p14:creationId xmlns:p14="http://schemas.microsoft.com/office/powerpoint/2010/main" val="131358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986" name="Text Box 2"/>
          <p:cNvSpPr txBox="1">
            <a:spLocks noChangeArrowheads="1"/>
          </p:cNvSpPr>
          <p:nvPr/>
        </p:nvSpPr>
        <p:spPr bwMode="auto">
          <a:xfrm>
            <a:off x="219431" y="293278"/>
            <a:ext cx="8763204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3200" i="0" dirty="0" smtClean="0"/>
              <a:t>Flash back to the 1990s, when one of the big questions was:</a:t>
            </a:r>
          </a:p>
          <a:p>
            <a:endParaRPr lang="en-US" altLang="en-US" sz="3200" i="0" dirty="0"/>
          </a:p>
          <a:p>
            <a:r>
              <a:rPr lang="en-US" altLang="en-US" sz="3200" i="0" dirty="0" smtClean="0"/>
              <a:t>    What aspects of spike trains are important?</a:t>
            </a:r>
          </a:p>
          <a:p>
            <a:endParaRPr lang="en-US" altLang="en-US" sz="3200" i="0" dirty="0"/>
          </a:p>
          <a:p>
            <a:r>
              <a:rPr lang="en-US" altLang="en-US" sz="3200" i="0" dirty="0" smtClean="0"/>
              <a:t>In its simplest version, this </a:t>
            </a:r>
            <a:r>
              <a:rPr lang="en-US" altLang="en-US" sz="3200" i="0" dirty="0" smtClean="0"/>
              <a:t>was </a:t>
            </a:r>
            <a:r>
              <a:rPr lang="en-US" altLang="en-US" sz="3200" i="0" dirty="0" smtClean="0"/>
              <a:t>a question about bin size.</a:t>
            </a:r>
            <a:endParaRPr lang="en-US" altLang="en-US" sz="3200" i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70"/>
          <p:cNvGrpSpPr>
            <a:grpSpLocks/>
          </p:cNvGrpSpPr>
          <p:nvPr/>
        </p:nvGrpSpPr>
        <p:grpSpPr bwMode="auto">
          <a:xfrm>
            <a:off x="2729006" y="1990165"/>
            <a:ext cx="3123154" cy="2558713"/>
            <a:chOff x="560" y="1384"/>
            <a:chExt cx="2056" cy="672"/>
          </a:xfrm>
        </p:grpSpPr>
        <p:sp>
          <p:nvSpPr>
            <p:cNvPr id="4" name="Line 168"/>
            <p:cNvSpPr>
              <a:spLocks noChangeShapeType="1"/>
            </p:cNvSpPr>
            <p:nvPr/>
          </p:nvSpPr>
          <p:spPr bwMode="auto">
            <a:xfrm>
              <a:off x="560" y="1384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Line 169"/>
            <p:cNvSpPr>
              <a:spLocks noChangeShapeType="1"/>
            </p:cNvSpPr>
            <p:nvPr/>
          </p:nvSpPr>
          <p:spPr bwMode="auto">
            <a:xfrm>
              <a:off x="560" y="2056"/>
              <a:ext cx="20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Oval 1"/>
          <p:cNvSpPr/>
          <p:nvPr/>
        </p:nvSpPr>
        <p:spPr bwMode="auto">
          <a:xfrm rot="18900000" flipV="1">
            <a:off x="4210930" y="2954610"/>
            <a:ext cx="892885" cy="1333948"/>
          </a:xfrm>
          <a:prstGeom prst="ellipse">
            <a:avLst/>
          </a:prstGeom>
          <a:noFill/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 rot="8100000">
            <a:off x="3460365" y="2230204"/>
            <a:ext cx="892885" cy="1333948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53076" y="2416283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s</a:t>
            </a:r>
            <a:r>
              <a:rPr lang="en-GB" i="0" baseline="-25000" dirty="0" smtClean="0">
                <a:solidFill>
                  <a:srgbClr val="FF0000"/>
                </a:solidFill>
              </a:rPr>
              <a:t>1</a:t>
            </a:r>
            <a:endParaRPr lang="en-GB" i="0" baseline="-25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94112" y="358502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50000"/>
                  </a:schemeClr>
                </a:solidFill>
              </a:rPr>
              <a:t>s</a:t>
            </a:r>
            <a:r>
              <a:rPr lang="en-GB" i="0" baseline="-25000" dirty="0" smtClean="0">
                <a:solidFill>
                  <a:schemeClr val="accent2">
                    <a:lumMod val="50000"/>
                  </a:schemeClr>
                </a:solidFill>
              </a:rPr>
              <a:t>2</a:t>
            </a:r>
            <a:endParaRPr lang="en-GB" i="0" baseline="-25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44677" y="4548878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</a:t>
            </a:r>
            <a:r>
              <a:rPr lang="en-GB" i="0" baseline="-25000" dirty="0" smtClean="0"/>
              <a:t>1</a:t>
            </a:r>
            <a:endParaRPr lang="en-GB" i="0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2239292" y="1954618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</a:t>
            </a:r>
            <a:r>
              <a:rPr lang="en-GB" i="0" baseline="-25000" dirty="0" smtClean="0"/>
              <a:t>2</a:t>
            </a:r>
            <a:endParaRPr lang="en-GB" i="0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5934390" y="2959511"/>
            <a:ext cx="27318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r</a:t>
            </a:r>
            <a:r>
              <a:rPr lang="en-GB" i="0" baseline="-25000" dirty="0" smtClean="0">
                <a:solidFill>
                  <a:srgbClr val="7030A0"/>
                </a:solidFill>
              </a:rPr>
              <a:t>2</a:t>
            </a:r>
            <a:r>
              <a:rPr lang="en-GB" i="0" dirty="0" smtClean="0">
                <a:solidFill>
                  <a:srgbClr val="7030A0"/>
                </a:solidFill>
              </a:rPr>
              <a:t> choice boundary</a:t>
            </a:r>
            <a:endParaRPr lang="en-GB" i="0" dirty="0">
              <a:solidFill>
                <a:srgbClr val="7030A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127685" y="2543884"/>
            <a:ext cx="29738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008000"/>
                </a:solidFill>
              </a:rPr>
              <a:t>r</a:t>
            </a:r>
            <a:r>
              <a:rPr lang="en-GB" i="0" baseline="-25000" dirty="0">
                <a:solidFill>
                  <a:srgbClr val="008000"/>
                </a:solidFill>
              </a:rPr>
              <a:t>2</a:t>
            </a:r>
            <a:r>
              <a:rPr lang="en-GB" i="0" dirty="0">
                <a:solidFill>
                  <a:srgbClr val="008000"/>
                </a:solidFill>
              </a:rPr>
              <a:t> </a:t>
            </a:r>
            <a:r>
              <a:rPr lang="en-GB" i="0" dirty="0" smtClean="0">
                <a:solidFill>
                  <a:srgbClr val="008000"/>
                </a:solidFill>
              </a:rPr>
              <a:t>stimulus boundary</a:t>
            </a:r>
            <a:endParaRPr lang="en-GB" i="0" dirty="0">
              <a:solidFill>
                <a:srgbClr val="008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9431" y="5099055"/>
            <a:ext cx="719620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0" dirty="0" smtClean="0"/>
              <a:t>Actual choice made by the animal depends only on </a:t>
            </a:r>
            <a:r>
              <a:rPr lang="en-GB" dirty="0" smtClean="0"/>
              <a:t>r</a:t>
            </a:r>
            <a:r>
              <a:rPr lang="en-GB" i="0" baseline="-25000" dirty="0" smtClean="0"/>
              <a:t>1</a:t>
            </a:r>
            <a:r>
              <a:rPr lang="en-GB" i="0" dirty="0" smtClean="0"/>
              <a:t>.</a:t>
            </a:r>
          </a:p>
          <a:p>
            <a:r>
              <a:rPr lang="en-GB" i="0" dirty="0" smtClean="0"/>
              <a:t>You record only from </a:t>
            </a:r>
            <a:r>
              <a:rPr lang="en-GB" dirty="0" smtClean="0"/>
              <a:t>r</a:t>
            </a:r>
            <a:r>
              <a:rPr lang="en-GB" i="0" baseline="-25000" dirty="0" smtClean="0"/>
              <a:t>2</a:t>
            </a:r>
            <a:r>
              <a:rPr lang="en-GB" i="0" dirty="0" smtClean="0"/>
              <a:t>.</a:t>
            </a:r>
          </a:p>
          <a:p>
            <a:r>
              <a:rPr lang="en-GB" i="0" dirty="0" smtClean="0"/>
              <a:t>It looks like </a:t>
            </a:r>
            <a:r>
              <a:rPr lang="en-GB" dirty="0" smtClean="0"/>
              <a:t>r</a:t>
            </a:r>
            <a:r>
              <a:rPr lang="en-GB" i="0" baseline="-25000" dirty="0" smtClean="0"/>
              <a:t>2</a:t>
            </a:r>
            <a:r>
              <a:rPr lang="en-GB" i="0" dirty="0" smtClean="0"/>
              <a:t> has high intersection information!</a:t>
            </a:r>
            <a:endParaRPr lang="en-GB" i="0" dirty="0"/>
          </a:p>
        </p:txBody>
      </p:sp>
      <p:sp>
        <p:nvSpPr>
          <p:cNvPr id="17" name="Line 169"/>
          <p:cNvSpPr>
            <a:spLocks noChangeShapeType="1"/>
          </p:cNvSpPr>
          <p:nvPr/>
        </p:nvSpPr>
        <p:spPr bwMode="auto">
          <a:xfrm rot="10800000">
            <a:off x="2729006" y="3234727"/>
            <a:ext cx="3123154" cy="0"/>
          </a:xfrm>
          <a:prstGeom prst="line">
            <a:avLst/>
          </a:prstGeom>
          <a:noFill/>
          <a:ln w="28575">
            <a:solidFill>
              <a:srgbClr val="7030A0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" name="Line 169"/>
          <p:cNvSpPr>
            <a:spLocks noChangeShapeType="1"/>
          </p:cNvSpPr>
          <p:nvPr/>
        </p:nvSpPr>
        <p:spPr bwMode="auto">
          <a:xfrm rot="10800000">
            <a:off x="2721350" y="3197142"/>
            <a:ext cx="3123154" cy="0"/>
          </a:xfrm>
          <a:prstGeom prst="line">
            <a:avLst/>
          </a:prstGeom>
          <a:noFill/>
          <a:ln w="28575">
            <a:solidFill>
              <a:srgbClr val="008000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" name="Line 169"/>
          <p:cNvSpPr>
            <a:spLocks noChangeShapeType="1"/>
          </p:cNvSpPr>
          <p:nvPr/>
        </p:nvSpPr>
        <p:spPr bwMode="auto">
          <a:xfrm rot="8100000">
            <a:off x="2839084" y="3143965"/>
            <a:ext cx="3123154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95463" y="1879040"/>
            <a:ext cx="3281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0" dirty="0" smtClean="0">
                <a:solidFill>
                  <a:srgbClr val="008000"/>
                </a:solidFill>
              </a:rPr>
              <a:t>true stimulus boundary</a:t>
            </a:r>
            <a:endParaRPr lang="en-GB" i="0" dirty="0">
              <a:solidFill>
                <a:srgbClr val="008000"/>
              </a:solidFill>
            </a:endParaRPr>
          </a:p>
        </p:txBody>
      </p:sp>
      <p:sp>
        <p:nvSpPr>
          <p:cNvPr id="21" name="Line 169"/>
          <p:cNvSpPr>
            <a:spLocks noChangeShapeType="1"/>
          </p:cNvSpPr>
          <p:nvPr/>
        </p:nvSpPr>
        <p:spPr bwMode="auto">
          <a:xfrm rot="16200000">
            <a:off x="2734429" y="2987301"/>
            <a:ext cx="3123154" cy="0"/>
          </a:xfrm>
          <a:prstGeom prst="line">
            <a:avLst/>
          </a:prstGeom>
          <a:noFill/>
          <a:ln w="28575">
            <a:solidFill>
              <a:srgbClr val="7030A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4290583" y="1074942"/>
            <a:ext cx="29883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0" dirty="0" smtClean="0">
                <a:solidFill>
                  <a:srgbClr val="7030A0"/>
                </a:solidFill>
              </a:rPr>
              <a:t>true choice boundary</a:t>
            </a:r>
            <a:endParaRPr lang="en-GB" i="0" dirty="0">
              <a:solidFill>
                <a:srgbClr val="7030A0"/>
              </a:solidFill>
            </a:endParaRPr>
          </a:p>
        </p:txBody>
      </p: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219431" y="293278"/>
            <a:ext cx="87632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3200" i="0" dirty="0" smtClean="0"/>
              <a:t>Reason #1.</a:t>
            </a:r>
            <a:endParaRPr lang="en-US" altLang="en-US" sz="3200" i="0" dirty="0"/>
          </a:p>
        </p:txBody>
      </p:sp>
    </p:spTree>
    <p:extLst>
      <p:ext uri="{BB962C8B-B14F-4D97-AF65-F5344CB8AC3E}">
        <p14:creationId xmlns:p14="http://schemas.microsoft.com/office/powerpoint/2010/main" val="2666147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70"/>
          <p:cNvGrpSpPr>
            <a:grpSpLocks/>
          </p:cNvGrpSpPr>
          <p:nvPr/>
        </p:nvGrpSpPr>
        <p:grpSpPr bwMode="auto">
          <a:xfrm>
            <a:off x="2729006" y="1990165"/>
            <a:ext cx="3123154" cy="2558713"/>
            <a:chOff x="560" y="1384"/>
            <a:chExt cx="2056" cy="672"/>
          </a:xfrm>
        </p:grpSpPr>
        <p:sp>
          <p:nvSpPr>
            <p:cNvPr id="4" name="Line 168"/>
            <p:cNvSpPr>
              <a:spLocks noChangeShapeType="1"/>
            </p:cNvSpPr>
            <p:nvPr/>
          </p:nvSpPr>
          <p:spPr bwMode="auto">
            <a:xfrm>
              <a:off x="560" y="1384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Line 169"/>
            <p:cNvSpPr>
              <a:spLocks noChangeShapeType="1"/>
            </p:cNvSpPr>
            <p:nvPr/>
          </p:nvSpPr>
          <p:spPr bwMode="auto">
            <a:xfrm>
              <a:off x="560" y="2056"/>
              <a:ext cx="20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Oval 1"/>
          <p:cNvSpPr/>
          <p:nvPr/>
        </p:nvSpPr>
        <p:spPr bwMode="auto">
          <a:xfrm rot="18900000" flipV="1">
            <a:off x="4210930" y="2954610"/>
            <a:ext cx="892885" cy="1333948"/>
          </a:xfrm>
          <a:prstGeom prst="ellipse">
            <a:avLst/>
          </a:prstGeom>
          <a:noFill/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 rot="8100000">
            <a:off x="3460365" y="2230204"/>
            <a:ext cx="892885" cy="1333948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53076" y="2416283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s</a:t>
            </a:r>
            <a:r>
              <a:rPr lang="en-GB" i="0" baseline="-25000" dirty="0" smtClean="0">
                <a:solidFill>
                  <a:srgbClr val="FF0000"/>
                </a:solidFill>
              </a:rPr>
              <a:t>1</a:t>
            </a:r>
            <a:endParaRPr lang="en-GB" i="0" baseline="-25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94112" y="358502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50000"/>
                  </a:schemeClr>
                </a:solidFill>
              </a:rPr>
              <a:t>s</a:t>
            </a:r>
            <a:r>
              <a:rPr lang="en-GB" i="0" baseline="-25000" dirty="0" smtClean="0">
                <a:solidFill>
                  <a:schemeClr val="accent2">
                    <a:lumMod val="50000"/>
                  </a:schemeClr>
                </a:solidFill>
              </a:rPr>
              <a:t>2</a:t>
            </a:r>
            <a:endParaRPr lang="en-GB" i="0" baseline="-25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44677" y="4548878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</a:t>
            </a:r>
            <a:r>
              <a:rPr lang="en-GB" i="0" baseline="-25000" dirty="0" smtClean="0"/>
              <a:t>1</a:t>
            </a:r>
            <a:endParaRPr lang="en-GB" i="0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2239292" y="1954618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</a:t>
            </a:r>
            <a:r>
              <a:rPr lang="en-GB" i="0" baseline="-25000" dirty="0" smtClean="0"/>
              <a:t>2</a:t>
            </a:r>
            <a:endParaRPr lang="en-GB" i="0" baseline="-25000" dirty="0"/>
          </a:p>
        </p:txBody>
      </p:sp>
      <p:sp>
        <p:nvSpPr>
          <p:cNvPr id="50" name="Line 169"/>
          <p:cNvSpPr>
            <a:spLocks noChangeShapeType="1"/>
          </p:cNvSpPr>
          <p:nvPr/>
        </p:nvSpPr>
        <p:spPr bwMode="auto">
          <a:xfrm rot="2700000">
            <a:off x="2712914" y="3238524"/>
            <a:ext cx="3123154" cy="0"/>
          </a:xfrm>
          <a:prstGeom prst="line">
            <a:avLst/>
          </a:prstGeom>
          <a:noFill/>
          <a:ln w="28575">
            <a:solidFill>
              <a:srgbClr val="7030A0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5337379" y="3947224"/>
            <a:ext cx="2653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0" dirty="0" smtClean="0">
                <a:solidFill>
                  <a:srgbClr val="7030A0"/>
                </a:solidFill>
              </a:rPr>
              <a:t>choice information</a:t>
            </a:r>
            <a:endParaRPr lang="en-GB" i="0" dirty="0">
              <a:solidFill>
                <a:srgbClr val="7030A0"/>
              </a:solidFill>
            </a:endParaRPr>
          </a:p>
        </p:txBody>
      </p:sp>
      <p:sp>
        <p:nvSpPr>
          <p:cNvPr id="46" name="Line 169"/>
          <p:cNvSpPr>
            <a:spLocks noChangeShapeType="1"/>
          </p:cNvSpPr>
          <p:nvPr/>
        </p:nvSpPr>
        <p:spPr bwMode="auto">
          <a:xfrm rot="8100000">
            <a:off x="2839084" y="3143965"/>
            <a:ext cx="3123154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5495463" y="1879040"/>
            <a:ext cx="26581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0" dirty="0" smtClean="0">
                <a:solidFill>
                  <a:srgbClr val="008000"/>
                </a:solidFill>
              </a:rPr>
              <a:t>stimulus boundary</a:t>
            </a:r>
            <a:endParaRPr lang="en-GB" i="0" dirty="0">
              <a:solidFill>
                <a:srgbClr val="008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2276" y="5094077"/>
            <a:ext cx="3241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s</a:t>
            </a:r>
            <a:endParaRPr lang="en-GB" sz="2800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1564148" y="4850078"/>
            <a:ext cx="1143746" cy="116182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69748" y="4894022"/>
            <a:ext cx="938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</a:t>
            </a:r>
            <a:r>
              <a:rPr lang="en-GB" i="0" baseline="-25000" dirty="0" smtClean="0"/>
              <a:t>1</a:t>
            </a:r>
            <a:r>
              <a:rPr lang="en-GB" i="0" dirty="0" smtClean="0"/>
              <a:t> – </a:t>
            </a:r>
            <a:r>
              <a:rPr lang="en-GB" dirty="0" smtClean="0"/>
              <a:t>r</a:t>
            </a:r>
            <a:r>
              <a:rPr lang="en-GB" i="0" baseline="-25000" dirty="0" smtClean="0"/>
              <a:t>2</a:t>
            </a:r>
            <a:endParaRPr lang="en-GB" i="0" baseline="-25000" dirty="0"/>
          </a:p>
        </p:txBody>
      </p:sp>
      <p:sp>
        <p:nvSpPr>
          <p:cNvPr id="19" name="TextBox 18"/>
          <p:cNvSpPr txBox="1"/>
          <p:nvPr/>
        </p:nvSpPr>
        <p:spPr>
          <a:xfrm>
            <a:off x="1669748" y="5386464"/>
            <a:ext cx="9589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</a:t>
            </a:r>
            <a:r>
              <a:rPr lang="en-GB" i="0" baseline="-25000" dirty="0" smtClean="0"/>
              <a:t>1</a:t>
            </a:r>
            <a:r>
              <a:rPr lang="en-GB" i="0" dirty="0" smtClean="0"/>
              <a:t> + </a:t>
            </a:r>
            <a:r>
              <a:rPr lang="en-GB" dirty="0" smtClean="0"/>
              <a:t>r</a:t>
            </a:r>
            <a:r>
              <a:rPr lang="en-GB" i="0" baseline="-25000" dirty="0" smtClean="0"/>
              <a:t>2</a:t>
            </a:r>
            <a:endParaRPr lang="en-GB" i="0" baseline="-25000" dirty="0"/>
          </a:p>
        </p:txBody>
      </p:sp>
      <p:cxnSp>
        <p:nvCxnSpPr>
          <p:cNvPr id="16" name="Straight Arrow Connector 15"/>
          <p:cNvCxnSpPr>
            <a:stCxn id="10" idx="3"/>
          </p:cNvCxnSpPr>
          <p:nvPr/>
        </p:nvCxnSpPr>
        <p:spPr bwMode="auto">
          <a:xfrm flipV="1">
            <a:off x="1106404" y="5155632"/>
            <a:ext cx="563344" cy="20005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Freeform 178"/>
          <p:cNvSpPr>
            <a:spLocks/>
          </p:cNvSpPr>
          <p:nvPr/>
        </p:nvSpPr>
        <p:spPr bwMode="auto">
          <a:xfrm>
            <a:off x="1094039" y="5502297"/>
            <a:ext cx="2186237" cy="839199"/>
          </a:xfrm>
          <a:custGeom>
            <a:avLst/>
            <a:gdLst>
              <a:gd name="T0" fmla="*/ 2048 w 2048"/>
              <a:gd name="T1" fmla="*/ 620 h 624"/>
              <a:gd name="T2" fmla="*/ 1446 w 2048"/>
              <a:gd name="T3" fmla="*/ 4 h 624"/>
              <a:gd name="T4" fmla="*/ 0 w 2048"/>
              <a:gd name="T5" fmla="*/ 622 h 624"/>
              <a:gd name="connsiteX0" fmla="*/ 10000 w 10000"/>
              <a:gd name="connsiteY0" fmla="*/ 0 h 32"/>
              <a:gd name="connsiteX1" fmla="*/ 0 w 10000"/>
              <a:gd name="connsiteY1" fmla="*/ 32 h 32"/>
              <a:gd name="connsiteX0" fmla="*/ 20621 w 20621"/>
              <a:gd name="connsiteY0" fmla="*/ 1347432 h 1347432"/>
              <a:gd name="connsiteX1" fmla="*/ 0 w 20621"/>
              <a:gd name="connsiteY1" fmla="*/ 0 h 1347432"/>
              <a:gd name="connsiteX0" fmla="*/ 20621 w 20621"/>
              <a:gd name="connsiteY0" fmla="*/ 1347432 h 1961864"/>
              <a:gd name="connsiteX1" fmla="*/ 0 w 20621"/>
              <a:gd name="connsiteY1" fmla="*/ 0 h 1961864"/>
              <a:gd name="connsiteX0" fmla="*/ 20621 w 20621"/>
              <a:gd name="connsiteY0" fmla="*/ 1347432 h 2532236"/>
              <a:gd name="connsiteX1" fmla="*/ 0 w 20621"/>
              <a:gd name="connsiteY1" fmla="*/ 0 h 2532236"/>
              <a:gd name="connsiteX0" fmla="*/ 7783 w 7783"/>
              <a:gd name="connsiteY0" fmla="*/ 1381369 h 2549728"/>
              <a:gd name="connsiteX1" fmla="*/ 0 w 7783"/>
              <a:gd name="connsiteY1" fmla="*/ 0 h 2549728"/>
              <a:gd name="connsiteX0" fmla="*/ 10000 w 10000"/>
              <a:gd name="connsiteY0" fmla="*/ 5418 h 10102"/>
              <a:gd name="connsiteX1" fmla="*/ 0 w 10000"/>
              <a:gd name="connsiteY1" fmla="*/ 0 h 10102"/>
              <a:gd name="connsiteX0" fmla="*/ 9490 w 9490"/>
              <a:gd name="connsiteY0" fmla="*/ 2490 h 8730"/>
              <a:gd name="connsiteX1" fmla="*/ 0 w 9490"/>
              <a:gd name="connsiteY1" fmla="*/ 0 h 8730"/>
              <a:gd name="connsiteX0" fmla="*/ 10000 w 10000"/>
              <a:gd name="connsiteY0" fmla="*/ 2852 h 10619"/>
              <a:gd name="connsiteX1" fmla="*/ 0 w 10000"/>
              <a:gd name="connsiteY1" fmla="*/ 0 h 10619"/>
              <a:gd name="connsiteX0" fmla="*/ 10000 w 10000"/>
              <a:gd name="connsiteY0" fmla="*/ 2852 h 9839"/>
              <a:gd name="connsiteX1" fmla="*/ 0 w 10000"/>
              <a:gd name="connsiteY1" fmla="*/ 0 h 9839"/>
              <a:gd name="connsiteX0" fmla="*/ 9149 w 9149"/>
              <a:gd name="connsiteY0" fmla="*/ 3054 h 10074"/>
              <a:gd name="connsiteX1" fmla="*/ 0 w 9149"/>
              <a:gd name="connsiteY1" fmla="*/ 0 h 10074"/>
              <a:gd name="connsiteX0" fmla="*/ 10147 w 10147"/>
              <a:gd name="connsiteY0" fmla="*/ 5185 h 11110"/>
              <a:gd name="connsiteX1" fmla="*/ 0 w 10147"/>
              <a:gd name="connsiteY1" fmla="*/ 0 h 11110"/>
              <a:gd name="connsiteX0" fmla="*/ 9951 w 9951"/>
              <a:gd name="connsiteY0" fmla="*/ 6723 h 11999"/>
              <a:gd name="connsiteX1" fmla="*/ 0 w 9951"/>
              <a:gd name="connsiteY1" fmla="*/ 0 h 11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951" h="11999">
                <a:moveTo>
                  <a:pt x="9951" y="6723"/>
                </a:moveTo>
                <a:cubicBezTo>
                  <a:pt x="6487" y="14376"/>
                  <a:pt x="2289" y="14956"/>
                  <a:pt x="0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2602294" y="5661823"/>
            <a:ext cx="677982" cy="18630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Box 19"/>
          <p:cNvSpPr txBox="1"/>
          <p:nvPr/>
        </p:nvSpPr>
        <p:spPr>
          <a:xfrm>
            <a:off x="3385876" y="5661823"/>
            <a:ext cx="3431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0" dirty="0" smtClean="0"/>
              <a:t>choice ~ </a:t>
            </a:r>
            <a:r>
              <a:rPr lang="en-GB" dirty="0" smtClean="0"/>
              <a:t>ar</a:t>
            </a:r>
            <a:r>
              <a:rPr lang="en-GB" i="0" baseline="-25000" dirty="0" smtClean="0"/>
              <a:t>3</a:t>
            </a:r>
            <a:r>
              <a:rPr lang="en-GB" i="0" dirty="0" smtClean="0"/>
              <a:t> + </a:t>
            </a:r>
            <a:r>
              <a:rPr lang="en-GB" dirty="0" smtClean="0"/>
              <a:t>b</a:t>
            </a:r>
            <a:r>
              <a:rPr lang="en-GB" i="0" dirty="0" smtClean="0"/>
              <a:t>(</a:t>
            </a:r>
            <a:r>
              <a:rPr lang="en-GB" dirty="0"/>
              <a:t>r</a:t>
            </a:r>
            <a:r>
              <a:rPr lang="en-GB" i="0" baseline="-25000" dirty="0"/>
              <a:t>1</a:t>
            </a:r>
            <a:r>
              <a:rPr lang="en-GB" i="0" dirty="0"/>
              <a:t> + </a:t>
            </a:r>
            <a:r>
              <a:rPr lang="en-GB" dirty="0" smtClean="0"/>
              <a:t>r</a:t>
            </a:r>
            <a:r>
              <a:rPr lang="en-GB" i="0" baseline="-25000" dirty="0" smtClean="0"/>
              <a:t>2</a:t>
            </a:r>
            <a:r>
              <a:rPr lang="en-GB" i="0" dirty="0" smtClean="0"/>
              <a:t>)</a:t>
            </a:r>
            <a:endParaRPr lang="en-GB" i="0" dirty="0"/>
          </a:p>
        </p:txBody>
      </p:sp>
      <p:sp>
        <p:nvSpPr>
          <p:cNvPr id="21" name="Rectangle 20"/>
          <p:cNvSpPr/>
          <p:nvPr/>
        </p:nvSpPr>
        <p:spPr>
          <a:xfrm>
            <a:off x="2707894" y="6155397"/>
            <a:ext cx="42274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r</a:t>
            </a:r>
            <a:r>
              <a:rPr lang="en-GB" i="0" baseline="-25000" dirty="0" smtClean="0"/>
              <a:t>3</a:t>
            </a:r>
            <a:r>
              <a:rPr lang="en-GB" i="0" dirty="0"/>
              <a:t> </a:t>
            </a:r>
            <a:r>
              <a:rPr lang="en-GB" i="0" dirty="0" smtClean="0"/>
              <a:t>carries stimulus information</a:t>
            </a:r>
            <a:endParaRPr lang="en-GB" i="0" dirty="0"/>
          </a:p>
        </p:txBody>
      </p:sp>
      <p:sp>
        <p:nvSpPr>
          <p:cNvPr id="25" name="Text Box 2"/>
          <p:cNvSpPr txBox="1">
            <a:spLocks noChangeArrowheads="1"/>
          </p:cNvSpPr>
          <p:nvPr/>
        </p:nvSpPr>
        <p:spPr bwMode="auto">
          <a:xfrm>
            <a:off x="219431" y="293278"/>
            <a:ext cx="87632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3200" i="0" dirty="0" smtClean="0"/>
              <a:t>Reason #2.</a:t>
            </a:r>
            <a:endParaRPr lang="en-US" altLang="en-US" sz="3200" i="0" dirty="0"/>
          </a:p>
        </p:txBody>
      </p:sp>
    </p:spTree>
    <p:extLst>
      <p:ext uri="{BB962C8B-B14F-4D97-AF65-F5344CB8AC3E}">
        <p14:creationId xmlns:p14="http://schemas.microsoft.com/office/powerpoint/2010/main" val="3427831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 animBg="1"/>
      <p:bldP spid="14" grpId="0"/>
      <p:bldP spid="19" grpId="0"/>
      <p:bldP spid="22" grpId="0" animBg="1"/>
      <p:bldP spid="20" grpId="0"/>
      <p:bldP spid="2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70"/>
          <p:cNvGrpSpPr>
            <a:grpSpLocks/>
          </p:cNvGrpSpPr>
          <p:nvPr/>
        </p:nvGrpSpPr>
        <p:grpSpPr bwMode="auto">
          <a:xfrm>
            <a:off x="2729006" y="1990165"/>
            <a:ext cx="3123154" cy="2558713"/>
            <a:chOff x="560" y="1384"/>
            <a:chExt cx="2056" cy="672"/>
          </a:xfrm>
        </p:grpSpPr>
        <p:sp>
          <p:nvSpPr>
            <p:cNvPr id="4" name="Line 168"/>
            <p:cNvSpPr>
              <a:spLocks noChangeShapeType="1"/>
            </p:cNvSpPr>
            <p:nvPr/>
          </p:nvSpPr>
          <p:spPr bwMode="auto">
            <a:xfrm>
              <a:off x="560" y="1384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Line 169"/>
            <p:cNvSpPr>
              <a:spLocks noChangeShapeType="1"/>
            </p:cNvSpPr>
            <p:nvPr/>
          </p:nvSpPr>
          <p:spPr bwMode="auto">
            <a:xfrm>
              <a:off x="560" y="2056"/>
              <a:ext cx="20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Oval 1"/>
          <p:cNvSpPr/>
          <p:nvPr/>
        </p:nvSpPr>
        <p:spPr bwMode="auto">
          <a:xfrm rot="18900000" flipV="1">
            <a:off x="4210930" y="2954610"/>
            <a:ext cx="892885" cy="1333948"/>
          </a:xfrm>
          <a:prstGeom prst="ellipse">
            <a:avLst/>
          </a:prstGeom>
          <a:noFill/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 rot="8100000">
            <a:off x="3460365" y="2230204"/>
            <a:ext cx="892885" cy="1333948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53076" y="2416283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s</a:t>
            </a:r>
            <a:r>
              <a:rPr lang="en-GB" i="0" baseline="-25000" dirty="0" smtClean="0">
                <a:solidFill>
                  <a:srgbClr val="FF0000"/>
                </a:solidFill>
              </a:rPr>
              <a:t>1</a:t>
            </a:r>
            <a:endParaRPr lang="en-GB" i="0" baseline="-25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94112" y="358502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50000"/>
                  </a:schemeClr>
                </a:solidFill>
              </a:rPr>
              <a:t>s</a:t>
            </a:r>
            <a:r>
              <a:rPr lang="en-GB" i="0" baseline="-25000" dirty="0" smtClean="0">
                <a:solidFill>
                  <a:schemeClr val="accent2">
                    <a:lumMod val="50000"/>
                  </a:schemeClr>
                </a:solidFill>
              </a:rPr>
              <a:t>2</a:t>
            </a:r>
            <a:endParaRPr lang="en-GB" i="0" baseline="-25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44677" y="4548878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</a:t>
            </a:r>
            <a:r>
              <a:rPr lang="en-GB" i="0" baseline="-25000" dirty="0" smtClean="0"/>
              <a:t>1</a:t>
            </a:r>
            <a:endParaRPr lang="en-GB" i="0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2239292" y="1954618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</a:t>
            </a:r>
            <a:r>
              <a:rPr lang="en-GB" i="0" baseline="-25000" dirty="0" smtClean="0"/>
              <a:t>2</a:t>
            </a:r>
            <a:endParaRPr lang="en-GB" i="0" baseline="-25000" dirty="0"/>
          </a:p>
        </p:txBody>
      </p:sp>
      <p:sp>
        <p:nvSpPr>
          <p:cNvPr id="50" name="Line 169"/>
          <p:cNvSpPr>
            <a:spLocks noChangeShapeType="1"/>
          </p:cNvSpPr>
          <p:nvPr/>
        </p:nvSpPr>
        <p:spPr bwMode="auto">
          <a:xfrm rot="2700000">
            <a:off x="3079139" y="2389031"/>
            <a:ext cx="2331251" cy="1527399"/>
          </a:xfrm>
          <a:prstGeom prst="line">
            <a:avLst/>
          </a:prstGeom>
          <a:noFill/>
          <a:ln w="28575">
            <a:solidFill>
              <a:srgbClr val="7030A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3170289" y="1376616"/>
            <a:ext cx="2364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0" dirty="0" smtClean="0">
                <a:solidFill>
                  <a:srgbClr val="7030A0"/>
                </a:solidFill>
              </a:rPr>
              <a:t>choice boundary</a:t>
            </a:r>
            <a:endParaRPr lang="en-GB" i="0" dirty="0">
              <a:solidFill>
                <a:srgbClr val="7030A0"/>
              </a:solidFill>
            </a:endParaRPr>
          </a:p>
        </p:txBody>
      </p:sp>
      <p:sp>
        <p:nvSpPr>
          <p:cNvPr id="46" name="Line 169"/>
          <p:cNvSpPr>
            <a:spLocks noChangeShapeType="1"/>
          </p:cNvSpPr>
          <p:nvPr/>
        </p:nvSpPr>
        <p:spPr bwMode="auto">
          <a:xfrm rot="8100000">
            <a:off x="2839084" y="3143965"/>
            <a:ext cx="3123154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5495463" y="1879040"/>
            <a:ext cx="26581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0" dirty="0" smtClean="0">
                <a:solidFill>
                  <a:srgbClr val="008000"/>
                </a:solidFill>
              </a:rPr>
              <a:t>stimulus boundary</a:t>
            </a:r>
            <a:endParaRPr lang="en-GB" i="0" dirty="0">
              <a:solidFill>
                <a:srgbClr val="008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2276" y="5094077"/>
            <a:ext cx="3241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s</a:t>
            </a:r>
            <a:endParaRPr lang="en-GB" sz="2800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1564148" y="4850078"/>
            <a:ext cx="1143746" cy="116182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69748" y="4894022"/>
            <a:ext cx="938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</a:t>
            </a:r>
            <a:r>
              <a:rPr lang="en-GB" i="0" baseline="-25000" dirty="0" smtClean="0"/>
              <a:t>1</a:t>
            </a:r>
            <a:r>
              <a:rPr lang="en-GB" i="0" dirty="0" smtClean="0"/>
              <a:t> – </a:t>
            </a:r>
            <a:r>
              <a:rPr lang="en-GB" dirty="0" smtClean="0"/>
              <a:t>r</a:t>
            </a:r>
            <a:r>
              <a:rPr lang="en-GB" i="0" baseline="-25000" dirty="0" smtClean="0"/>
              <a:t>2</a:t>
            </a:r>
            <a:endParaRPr lang="en-GB" i="0" baseline="-25000" dirty="0"/>
          </a:p>
        </p:txBody>
      </p:sp>
      <p:sp>
        <p:nvSpPr>
          <p:cNvPr id="19" name="TextBox 18"/>
          <p:cNvSpPr txBox="1"/>
          <p:nvPr/>
        </p:nvSpPr>
        <p:spPr>
          <a:xfrm>
            <a:off x="1669748" y="5386464"/>
            <a:ext cx="9589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</a:t>
            </a:r>
            <a:r>
              <a:rPr lang="en-GB" i="0" baseline="-25000" dirty="0" smtClean="0"/>
              <a:t>1</a:t>
            </a:r>
            <a:r>
              <a:rPr lang="en-GB" i="0" dirty="0" smtClean="0"/>
              <a:t> + </a:t>
            </a:r>
            <a:r>
              <a:rPr lang="en-GB" dirty="0" smtClean="0"/>
              <a:t>r</a:t>
            </a:r>
            <a:r>
              <a:rPr lang="en-GB" i="0" baseline="-25000" dirty="0" smtClean="0"/>
              <a:t>2</a:t>
            </a:r>
            <a:endParaRPr lang="en-GB" i="0" baseline="-25000" dirty="0"/>
          </a:p>
        </p:txBody>
      </p:sp>
      <p:cxnSp>
        <p:nvCxnSpPr>
          <p:cNvPr id="16" name="Straight Arrow Connector 15"/>
          <p:cNvCxnSpPr>
            <a:stCxn id="10" idx="3"/>
          </p:cNvCxnSpPr>
          <p:nvPr/>
        </p:nvCxnSpPr>
        <p:spPr bwMode="auto">
          <a:xfrm flipV="1">
            <a:off x="1106404" y="5155632"/>
            <a:ext cx="563344" cy="20005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Freeform 178"/>
          <p:cNvSpPr>
            <a:spLocks/>
          </p:cNvSpPr>
          <p:nvPr/>
        </p:nvSpPr>
        <p:spPr bwMode="auto">
          <a:xfrm>
            <a:off x="1094039" y="5502297"/>
            <a:ext cx="2186237" cy="839199"/>
          </a:xfrm>
          <a:custGeom>
            <a:avLst/>
            <a:gdLst>
              <a:gd name="T0" fmla="*/ 2048 w 2048"/>
              <a:gd name="T1" fmla="*/ 620 h 624"/>
              <a:gd name="T2" fmla="*/ 1446 w 2048"/>
              <a:gd name="T3" fmla="*/ 4 h 624"/>
              <a:gd name="T4" fmla="*/ 0 w 2048"/>
              <a:gd name="T5" fmla="*/ 622 h 624"/>
              <a:gd name="connsiteX0" fmla="*/ 10000 w 10000"/>
              <a:gd name="connsiteY0" fmla="*/ 0 h 32"/>
              <a:gd name="connsiteX1" fmla="*/ 0 w 10000"/>
              <a:gd name="connsiteY1" fmla="*/ 32 h 32"/>
              <a:gd name="connsiteX0" fmla="*/ 20621 w 20621"/>
              <a:gd name="connsiteY0" fmla="*/ 1347432 h 1347432"/>
              <a:gd name="connsiteX1" fmla="*/ 0 w 20621"/>
              <a:gd name="connsiteY1" fmla="*/ 0 h 1347432"/>
              <a:gd name="connsiteX0" fmla="*/ 20621 w 20621"/>
              <a:gd name="connsiteY0" fmla="*/ 1347432 h 1961864"/>
              <a:gd name="connsiteX1" fmla="*/ 0 w 20621"/>
              <a:gd name="connsiteY1" fmla="*/ 0 h 1961864"/>
              <a:gd name="connsiteX0" fmla="*/ 20621 w 20621"/>
              <a:gd name="connsiteY0" fmla="*/ 1347432 h 2532236"/>
              <a:gd name="connsiteX1" fmla="*/ 0 w 20621"/>
              <a:gd name="connsiteY1" fmla="*/ 0 h 2532236"/>
              <a:gd name="connsiteX0" fmla="*/ 7783 w 7783"/>
              <a:gd name="connsiteY0" fmla="*/ 1381369 h 2549728"/>
              <a:gd name="connsiteX1" fmla="*/ 0 w 7783"/>
              <a:gd name="connsiteY1" fmla="*/ 0 h 2549728"/>
              <a:gd name="connsiteX0" fmla="*/ 10000 w 10000"/>
              <a:gd name="connsiteY0" fmla="*/ 5418 h 10102"/>
              <a:gd name="connsiteX1" fmla="*/ 0 w 10000"/>
              <a:gd name="connsiteY1" fmla="*/ 0 h 10102"/>
              <a:gd name="connsiteX0" fmla="*/ 9490 w 9490"/>
              <a:gd name="connsiteY0" fmla="*/ 2490 h 8730"/>
              <a:gd name="connsiteX1" fmla="*/ 0 w 9490"/>
              <a:gd name="connsiteY1" fmla="*/ 0 h 8730"/>
              <a:gd name="connsiteX0" fmla="*/ 10000 w 10000"/>
              <a:gd name="connsiteY0" fmla="*/ 2852 h 10619"/>
              <a:gd name="connsiteX1" fmla="*/ 0 w 10000"/>
              <a:gd name="connsiteY1" fmla="*/ 0 h 10619"/>
              <a:gd name="connsiteX0" fmla="*/ 10000 w 10000"/>
              <a:gd name="connsiteY0" fmla="*/ 2852 h 9839"/>
              <a:gd name="connsiteX1" fmla="*/ 0 w 10000"/>
              <a:gd name="connsiteY1" fmla="*/ 0 h 9839"/>
              <a:gd name="connsiteX0" fmla="*/ 9149 w 9149"/>
              <a:gd name="connsiteY0" fmla="*/ 3054 h 10074"/>
              <a:gd name="connsiteX1" fmla="*/ 0 w 9149"/>
              <a:gd name="connsiteY1" fmla="*/ 0 h 10074"/>
              <a:gd name="connsiteX0" fmla="*/ 10147 w 10147"/>
              <a:gd name="connsiteY0" fmla="*/ 5185 h 11110"/>
              <a:gd name="connsiteX1" fmla="*/ 0 w 10147"/>
              <a:gd name="connsiteY1" fmla="*/ 0 h 11110"/>
              <a:gd name="connsiteX0" fmla="*/ 9951 w 9951"/>
              <a:gd name="connsiteY0" fmla="*/ 6723 h 11999"/>
              <a:gd name="connsiteX1" fmla="*/ 0 w 9951"/>
              <a:gd name="connsiteY1" fmla="*/ 0 h 11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951" h="11999">
                <a:moveTo>
                  <a:pt x="9951" y="6723"/>
                </a:moveTo>
                <a:cubicBezTo>
                  <a:pt x="6487" y="14376"/>
                  <a:pt x="2289" y="14956"/>
                  <a:pt x="0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2602294" y="5661823"/>
            <a:ext cx="677982" cy="18630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Box 19"/>
          <p:cNvSpPr txBox="1"/>
          <p:nvPr/>
        </p:nvSpPr>
        <p:spPr>
          <a:xfrm>
            <a:off x="3385876" y="5661823"/>
            <a:ext cx="3431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0" dirty="0" smtClean="0"/>
              <a:t>choice ~ </a:t>
            </a:r>
            <a:r>
              <a:rPr lang="en-GB" dirty="0" smtClean="0"/>
              <a:t>ar</a:t>
            </a:r>
            <a:r>
              <a:rPr lang="en-GB" i="0" baseline="-25000" dirty="0" smtClean="0"/>
              <a:t>3</a:t>
            </a:r>
            <a:r>
              <a:rPr lang="en-GB" i="0" dirty="0" smtClean="0"/>
              <a:t> + </a:t>
            </a:r>
            <a:r>
              <a:rPr lang="en-GB" dirty="0" smtClean="0"/>
              <a:t>b</a:t>
            </a:r>
            <a:r>
              <a:rPr lang="en-GB" i="0" dirty="0" smtClean="0"/>
              <a:t>(</a:t>
            </a:r>
            <a:r>
              <a:rPr lang="en-GB" dirty="0"/>
              <a:t>r</a:t>
            </a:r>
            <a:r>
              <a:rPr lang="en-GB" i="0" baseline="-25000" dirty="0"/>
              <a:t>1</a:t>
            </a:r>
            <a:r>
              <a:rPr lang="en-GB" i="0" dirty="0"/>
              <a:t> + </a:t>
            </a:r>
            <a:r>
              <a:rPr lang="en-GB" dirty="0" smtClean="0"/>
              <a:t>r</a:t>
            </a:r>
            <a:r>
              <a:rPr lang="en-GB" i="0" baseline="-25000" dirty="0" smtClean="0"/>
              <a:t>2</a:t>
            </a:r>
            <a:r>
              <a:rPr lang="en-GB" i="0" dirty="0" smtClean="0"/>
              <a:t>)</a:t>
            </a:r>
            <a:endParaRPr lang="en-GB" i="0" dirty="0"/>
          </a:p>
        </p:txBody>
      </p:sp>
      <p:sp>
        <p:nvSpPr>
          <p:cNvPr id="21" name="Rectangle 20"/>
          <p:cNvSpPr/>
          <p:nvPr/>
        </p:nvSpPr>
        <p:spPr>
          <a:xfrm>
            <a:off x="2707894" y="6155397"/>
            <a:ext cx="42274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r</a:t>
            </a:r>
            <a:r>
              <a:rPr lang="en-GB" i="0" baseline="-25000" dirty="0" smtClean="0"/>
              <a:t>3</a:t>
            </a:r>
            <a:r>
              <a:rPr lang="en-GB" i="0" dirty="0"/>
              <a:t> </a:t>
            </a:r>
            <a:r>
              <a:rPr lang="en-GB" i="0" dirty="0" smtClean="0"/>
              <a:t>carries stimulus information</a:t>
            </a:r>
            <a:endParaRPr lang="en-GB" i="0" dirty="0"/>
          </a:p>
        </p:txBody>
      </p:sp>
      <p:sp>
        <p:nvSpPr>
          <p:cNvPr id="25" name="Text Box 2"/>
          <p:cNvSpPr txBox="1">
            <a:spLocks noChangeArrowheads="1"/>
          </p:cNvSpPr>
          <p:nvPr/>
        </p:nvSpPr>
        <p:spPr bwMode="auto">
          <a:xfrm>
            <a:off x="219431" y="293278"/>
            <a:ext cx="87632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3200" i="0" dirty="0" smtClean="0"/>
              <a:t>Reason #2.</a:t>
            </a:r>
            <a:endParaRPr lang="en-US" altLang="en-US" sz="3200" i="0" dirty="0"/>
          </a:p>
        </p:txBody>
      </p:sp>
      <p:sp>
        <p:nvSpPr>
          <p:cNvPr id="28" name="Line 169"/>
          <p:cNvSpPr>
            <a:spLocks noChangeShapeType="1"/>
          </p:cNvSpPr>
          <p:nvPr/>
        </p:nvSpPr>
        <p:spPr bwMode="auto">
          <a:xfrm rot="2700000">
            <a:off x="2712914" y="3238524"/>
            <a:ext cx="3123154" cy="0"/>
          </a:xfrm>
          <a:prstGeom prst="line">
            <a:avLst/>
          </a:prstGeom>
          <a:noFill/>
          <a:ln w="28575">
            <a:solidFill>
              <a:srgbClr val="7030A0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5337379" y="3947224"/>
            <a:ext cx="2653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0" dirty="0" smtClean="0">
                <a:solidFill>
                  <a:srgbClr val="7030A0"/>
                </a:solidFill>
              </a:rPr>
              <a:t>choice information</a:t>
            </a:r>
            <a:endParaRPr lang="en-GB" i="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58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986" name="Text Box 2"/>
          <p:cNvSpPr txBox="1">
            <a:spLocks noChangeArrowheads="1"/>
          </p:cNvSpPr>
          <p:nvPr/>
        </p:nvSpPr>
        <p:spPr bwMode="auto">
          <a:xfrm>
            <a:off x="219431" y="293278"/>
            <a:ext cx="47828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3200" i="0" dirty="0" smtClean="0"/>
              <a:t>Intervention is required!</a:t>
            </a:r>
            <a:endParaRPr lang="en-US" altLang="en-US" sz="3200" i="0" dirty="0"/>
          </a:p>
        </p:txBody>
      </p:sp>
    </p:spTree>
    <p:extLst>
      <p:ext uri="{BB962C8B-B14F-4D97-AF65-F5344CB8AC3E}">
        <p14:creationId xmlns:p14="http://schemas.microsoft.com/office/powerpoint/2010/main" val="166897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70"/>
          <p:cNvGrpSpPr>
            <a:grpSpLocks/>
          </p:cNvGrpSpPr>
          <p:nvPr/>
        </p:nvGrpSpPr>
        <p:grpSpPr bwMode="auto">
          <a:xfrm>
            <a:off x="2729006" y="1990165"/>
            <a:ext cx="3123154" cy="2558713"/>
            <a:chOff x="560" y="1384"/>
            <a:chExt cx="2056" cy="672"/>
          </a:xfrm>
        </p:grpSpPr>
        <p:sp>
          <p:nvSpPr>
            <p:cNvPr id="4" name="Line 168"/>
            <p:cNvSpPr>
              <a:spLocks noChangeShapeType="1"/>
            </p:cNvSpPr>
            <p:nvPr/>
          </p:nvSpPr>
          <p:spPr bwMode="auto">
            <a:xfrm>
              <a:off x="560" y="1384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Line 169"/>
            <p:cNvSpPr>
              <a:spLocks noChangeShapeType="1"/>
            </p:cNvSpPr>
            <p:nvPr/>
          </p:nvSpPr>
          <p:spPr bwMode="auto">
            <a:xfrm>
              <a:off x="560" y="2056"/>
              <a:ext cx="20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Oval 1"/>
          <p:cNvSpPr/>
          <p:nvPr/>
        </p:nvSpPr>
        <p:spPr bwMode="auto">
          <a:xfrm rot="18900000" flipV="1">
            <a:off x="4210930" y="2954610"/>
            <a:ext cx="892885" cy="1333948"/>
          </a:xfrm>
          <a:prstGeom prst="ellipse">
            <a:avLst/>
          </a:prstGeom>
          <a:noFill/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 rot="8100000">
            <a:off x="3460365" y="2230204"/>
            <a:ext cx="892885" cy="1333948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53076" y="2416283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s</a:t>
            </a:r>
            <a:r>
              <a:rPr lang="en-GB" i="0" baseline="-25000" dirty="0" smtClean="0">
                <a:solidFill>
                  <a:srgbClr val="FF0000"/>
                </a:solidFill>
              </a:rPr>
              <a:t>1</a:t>
            </a:r>
            <a:endParaRPr lang="en-GB" i="0" baseline="-25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94112" y="358502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50000"/>
                  </a:schemeClr>
                </a:solidFill>
              </a:rPr>
              <a:t>s</a:t>
            </a:r>
            <a:r>
              <a:rPr lang="en-GB" i="0" baseline="-25000" dirty="0" smtClean="0">
                <a:solidFill>
                  <a:schemeClr val="accent2">
                    <a:lumMod val="50000"/>
                  </a:schemeClr>
                </a:solidFill>
              </a:rPr>
              <a:t>2</a:t>
            </a:r>
            <a:endParaRPr lang="en-GB" i="0" baseline="-25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44677" y="4548878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</a:t>
            </a:r>
            <a:r>
              <a:rPr lang="en-GB" i="0" baseline="-25000" dirty="0" smtClean="0"/>
              <a:t>1</a:t>
            </a:r>
            <a:endParaRPr lang="en-GB" i="0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2239292" y="1954618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</a:t>
            </a:r>
            <a:r>
              <a:rPr lang="en-GB" i="0" baseline="-25000" dirty="0" smtClean="0"/>
              <a:t>2</a:t>
            </a:r>
            <a:endParaRPr lang="en-GB" i="0" baseline="-25000" dirty="0"/>
          </a:p>
        </p:txBody>
      </p:sp>
      <p:sp>
        <p:nvSpPr>
          <p:cNvPr id="50" name="Line 169"/>
          <p:cNvSpPr>
            <a:spLocks noChangeShapeType="1"/>
          </p:cNvSpPr>
          <p:nvPr/>
        </p:nvSpPr>
        <p:spPr bwMode="auto">
          <a:xfrm rot="16200000">
            <a:off x="2734429" y="2987301"/>
            <a:ext cx="3123154" cy="0"/>
          </a:xfrm>
          <a:prstGeom prst="line">
            <a:avLst/>
          </a:prstGeom>
          <a:noFill/>
          <a:ln w="28575">
            <a:solidFill>
              <a:srgbClr val="7030A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4290583" y="1074942"/>
            <a:ext cx="29883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0" dirty="0" smtClean="0">
                <a:solidFill>
                  <a:srgbClr val="7030A0"/>
                </a:solidFill>
              </a:rPr>
              <a:t>true choice boundary</a:t>
            </a:r>
            <a:endParaRPr lang="en-GB" i="0" dirty="0">
              <a:solidFill>
                <a:srgbClr val="7030A0"/>
              </a:solidFill>
            </a:endParaRPr>
          </a:p>
        </p:txBody>
      </p:sp>
      <p:sp>
        <p:nvSpPr>
          <p:cNvPr id="46" name="Line 169"/>
          <p:cNvSpPr>
            <a:spLocks noChangeShapeType="1"/>
          </p:cNvSpPr>
          <p:nvPr/>
        </p:nvSpPr>
        <p:spPr bwMode="auto">
          <a:xfrm rot="8100000">
            <a:off x="2839084" y="3143965"/>
            <a:ext cx="3123154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5495463" y="1879040"/>
            <a:ext cx="3281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0" dirty="0" smtClean="0">
                <a:solidFill>
                  <a:srgbClr val="008000"/>
                </a:solidFill>
              </a:rPr>
              <a:t>true stimulus boundary</a:t>
            </a:r>
            <a:endParaRPr lang="en-GB" i="0" dirty="0">
              <a:solidFill>
                <a:srgbClr val="008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9431" y="5099055"/>
            <a:ext cx="71962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0" dirty="0" smtClean="0"/>
              <a:t>Actual choice made by the animal depends only on </a:t>
            </a:r>
            <a:r>
              <a:rPr lang="en-GB" dirty="0" smtClean="0"/>
              <a:t>r</a:t>
            </a:r>
            <a:r>
              <a:rPr lang="en-GB" i="0" baseline="-25000" dirty="0" smtClean="0"/>
              <a:t>1</a:t>
            </a:r>
            <a:r>
              <a:rPr lang="en-GB" i="0" dirty="0" smtClean="0"/>
              <a:t>.</a:t>
            </a:r>
          </a:p>
          <a:p>
            <a:r>
              <a:rPr lang="en-GB" i="0" dirty="0" smtClean="0"/>
              <a:t>You record only from </a:t>
            </a:r>
            <a:r>
              <a:rPr lang="en-GB" dirty="0" smtClean="0"/>
              <a:t>r</a:t>
            </a:r>
            <a:r>
              <a:rPr lang="en-GB" i="0" baseline="-25000" dirty="0" smtClean="0"/>
              <a:t>2</a:t>
            </a:r>
            <a:r>
              <a:rPr lang="en-GB" i="0" dirty="0" smtClean="0"/>
              <a:t>.</a:t>
            </a:r>
            <a:endParaRPr lang="en-GB" i="0" dirty="0"/>
          </a:p>
        </p:txBody>
      </p:sp>
      <p:sp>
        <p:nvSpPr>
          <p:cNvPr id="13" name="Lightning Bolt 12"/>
          <p:cNvSpPr/>
          <p:nvPr/>
        </p:nvSpPr>
        <p:spPr bwMode="auto">
          <a:xfrm>
            <a:off x="2147789" y="2504795"/>
            <a:ext cx="914400" cy="914400"/>
          </a:xfrm>
          <a:prstGeom prst="lightningBol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4781" y="420505"/>
            <a:ext cx="2410716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i="0" dirty="0" err="1" smtClean="0"/>
              <a:t>optogenetically</a:t>
            </a:r>
            <a:r>
              <a:rPr lang="en-GB" i="0" dirty="0" smtClean="0"/>
              <a:t> perturbing </a:t>
            </a:r>
            <a:r>
              <a:rPr lang="en-GB" dirty="0"/>
              <a:t>r</a:t>
            </a:r>
            <a:r>
              <a:rPr lang="en-GB" i="0" baseline="-25000" dirty="0"/>
              <a:t>2</a:t>
            </a:r>
          </a:p>
          <a:p>
            <a:r>
              <a:rPr lang="en-GB" i="0" dirty="0" smtClean="0"/>
              <a:t>will have no effect on choice!</a:t>
            </a:r>
            <a:endParaRPr lang="en-GB" i="0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3119503" y="2987301"/>
            <a:ext cx="0" cy="687898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FF00FF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279825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70"/>
          <p:cNvGrpSpPr>
            <a:grpSpLocks/>
          </p:cNvGrpSpPr>
          <p:nvPr/>
        </p:nvGrpSpPr>
        <p:grpSpPr bwMode="auto">
          <a:xfrm>
            <a:off x="2729006" y="1990165"/>
            <a:ext cx="3123154" cy="2558713"/>
            <a:chOff x="560" y="1384"/>
            <a:chExt cx="2056" cy="672"/>
          </a:xfrm>
        </p:grpSpPr>
        <p:sp>
          <p:nvSpPr>
            <p:cNvPr id="4" name="Line 168"/>
            <p:cNvSpPr>
              <a:spLocks noChangeShapeType="1"/>
            </p:cNvSpPr>
            <p:nvPr/>
          </p:nvSpPr>
          <p:spPr bwMode="auto">
            <a:xfrm>
              <a:off x="560" y="1384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Line 169"/>
            <p:cNvSpPr>
              <a:spLocks noChangeShapeType="1"/>
            </p:cNvSpPr>
            <p:nvPr/>
          </p:nvSpPr>
          <p:spPr bwMode="auto">
            <a:xfrm>
              <a:off x="560" y="2056"/>
              <a:ext cx="20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Oval 1"/>
          <p:cNvSpPr/>
          <p:nvPr/>
        </p:nvSpPr>
        <p:spPr bwMode="auto">
          <a:xfrm rot="18900000" flipV="1">
            <a:off x="4210930" y="2954610"/>
            <a:ext cx="892885" cy="1333948"/>
          </a:xfrm>
          <a:prstGeom prst="ellipse">
            <a:avLst/>
          </a:prstGeom>
          <a:noFill/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 rot="8100000">
            <a:off x="3460365" y="2230204"/>
            <a:ext cx="892885" cy="1333948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53076" y="2416283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s</a:t>
            </a:r>
            <a:r>
              <a:rPr lang="en-GB" i="0" baseline="-25000" dirty="0" smtClean="0">
                <a:solidFill>
                  <a:srgbClr val="FF0000"/>
                </a:solidFill>
              </a:rPr>
              <a:t>1</a:t>
            </a:r>
            <a:endParaRPr lang="en-GB" i="0" baseline="-25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94112" y="358502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50000"/>
                  </a:schemeClr>
                </a:solidFill>
              </a:rPr>
              <a:t>s</a:t>
            </a:r>
            <a:r>
              <a:rPr lang="en-GB" i="0" baseline="-25000" dirty="0" smtClean="0">
                <a:solidFill>
                  <a:schemeClr val="accent2">
                    <a:lumMod val="50000"/>
                  </a:schemeClr>
                </a:solidFill>
              </a:rPr>
              <a:t>2</a:t>
            </a:r>
            <a:endParaRPr lang="en-GB" i="0" baseline="-25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44677" y="4548878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</a:t>
            </a:r>
            <a:r>
              <a:rPr lang="en-GB" i="0" baseline="-25000" dirty="0" smtClean="0"/>
              <a:t>1</a:t>
            </a:r>
            <a:endParaRPr lang="en-GB" i="0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2239292" y="1954618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</a:t>
            </a:r>
            <a:r>
              <a:rPr lang="en-GB" i="0" baseline="-25000" dirty="0" smtClean="0"/>
              <a:t>2</a:t>
            </a:r>
            <a:endParaRPr lang="en-GB" i="0" baseline="-25000" dirty="0"/>
          </a:p>
        </p:txBody>
      </p:sp>
      <p:sp>
        <p:nvSpPr>
          <p:cNvPr id="50" name="Line 169"/>
          <p:cNvSpPr>
            <a:spLocks noChangeShapeType="1"/>
          </p:cNvSpPr>
          <p:nvPr/>
        </p:nvSpPr>
        <p:spPr bwMode="auto">
          <a:xfrm rot="2700000">
            <a:off x="3079139" y="2389031"/>
            <a:ext cx="2331251" cy="1527399"/>
          </a:xfrm>
          <a:prstGeom prst="line">
            <a:avLst/>
          </a:prstGeom>
          <a:noFill/>
          <a:ln w="28575">
            <a:solidFill>
              <a:srgbClr val="7030A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5337379" y="3947224"/>
            <a:ext cx="2364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0" dirty="0" smtClean="0">
                <a:solidFill>
                  <a:srgbClr val="7030A0"/>
                </a:solidFill>
              </a:rPr>
              <a:t>choice boundary</a:t>
            </a:r>
            <a:endParaRPr lang="en-GB" i="0" dirty="0">
              <a:solidFill>
                <a:srgbClr val="7030A0"/>
              </a:solidFill>
            </a:endParaRPr>
          </a:p>
        </p:txBody>
      </p:sp>
      <p:sp>
        <p:nvSpPr>
          <p:cNvPr id="46" name="Line 169"/>
          <p:cNvSpPr>
            <a:spLocks noChangeShapeType="1"/>
          </p:cNvSpPr>
          <p:nvPr/>
        </p:nvSpPr>
        <p:spPr bwMode="auto">
          <a:xfrm rot="8100000">
            <a:off x="2839084" y="3143965"/>
            <a:ext cx="3123154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5495463" y="1879040"/>
            <a:ext cx="26581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0" dirty="0" smtClean="0">
                <a:solidFill>
                  <a:srgbClr val="008000"/>
                </a:solidFill>
              </a:rPr>
              <a:t>stimulus boundary</a:t>
            </a:r>
            <a:endParaRPr lang="en-GB" i="0" dirty="0">
              <a:solidFill>
                <a:srgbClr val="008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2276" y="5094077"/>
            <a:ext cx="3241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s</a:t>
            </a:r>
            <a:endParaRPr lang="en-GB" sz="2800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1564148" y="4850078"/>
            <a:ext cx="1143746" cy="116182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69748" y="4894022"/>
            <a:ext cx="938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</a:t>
            </a:r>
            <a:r>
              <a:rPr lang="en-GB" i="0" baseline="-25000" dirty="0" smtClean="0"/>
              <a:t>1</a:t>
            </a:r>
            <a:r>
              <a:rPr lang="en-GB" i="0" dirty="0" smtClean="0"/>
              <a:t> – </a:t>
            </a:r>
            <a:r>
              <a:rPr lang="en-GB" dirty="0" smtClean="0"/>
              <a:t>r</a:t>
            </a:r>
            <a:r>
              <a:rPr lang="en-GB" i="0" baseline="-25000" dirty="0" smtClean="0"/>
              <a:t>2</a:t>
            </a:r>
            <a:endParaRPr lang="en-GB" i="0" baseline="-25000" dirty="0"/>
          </a:p>
        </p:txBody>
      </p:sp>
      <p:sp>
        <p:nvSpPr>
          <p:cNvPr id="19" name="TextBox 18"/>
          <p:cNvSpPr txBox="1"/>
          <p:nvPr/>
        </p:nvSpPr>
        <p:spPr>
          <a:xfrm>
            <a:off x="1669748" y="5386464"/>
            <a:ext cx="9589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</a:t>
            </a:r>
            <a:r>
              <a:rPr lang="en-GB" i="0" baseline="-25000" dirty="0" smtClean="0"/>
              <a:t>1</a:t>
            </a:r>
            <a:r>
              <a:rPr lang="en-GB" i="0" dirty="0" smtClean="0"/>
              <a:t> + </a:t>
            </a:r>
            <a:r>
              <a:rPr lang="en-GB" dirty="0" smtClean="0"/>
              <a:t>r</a:t>
            </a:r>
            <a:r>
              <a:rPr lang="en-GB" i="0" baseline="-25000" dirty="0" smtClean="0"/>
              <a:t>2</a:t>
            </a:r>
            <a:endParaRPr lang="en-GB" i="0" baseline="-25000" dirty="0"/>
          </a:p>
        </p:txBody>
      </p:sp>
      <p:cxnSp>
        <p:nvCxnSpPr>
          <p:cNvPr id="16" name="Straight Arrow Connector 15"/>
          <p:cNvCxnSpPr>
            <a:stCxn id="10" idx="3"/>
          </p:cNvCxnSpPr>
          <p:nvPr/>
        </p:nvCxnSpPr>
        <p:spPr bwMode="auto">
          <a:xfrm flipV="1">
            <a:off x="1106404" y="5155632"/>
            <a:ext cx="563344" cy="20005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Freeform 178"/>
          <p:cNvSpPr>
            <a:spLocks/>
          </p:cNvSpPr>
          <p:nvPr/>
        </p:nvSpPr>
        <p:spPr bwMode="auto">
          <a:xfrm>
            <a:off x="1094039" y="5502297"/>
            <a:ext cx="2186237" cy="839199"/>
          </a:xfrm>
          <a:custGeom>
            <a:avLst/>
            <a:gdLst>
              <a:gd name="T0" fmla="*/ 2048 w 2048"/>
              <a:gd name="T1" fmla="*/ 620 h 624"/>
              <a:gd name="T2" fmla="*/ 1446 w 2048"/>
              <a:gd name="T3" fmla="*/ 4 h 624"/>
              <a:gd name="T4" fmla="*/ 0 w 2048"/>
              <a:gd name="T5" fmla="*/ 622 h 624"/>
              <a:gd name="connsiteX0" fmla="*/ 10000 w 10000"/>
              <a:gd name="connsiteY0" fmla="*/ 0 h 32"/>
              <a:gd name="connsiteX1" fmla="*/ 0 w 10000"/>
              <a:gd name="connsiteY1" fmla="*/ 32 h 32"/>
              <a:gd name="connsiteX0" fmla="*/ 20621 w 20621"/>
              <a:gd name="connsiteY0" fmla="*/ 1347432 h 1347432"/>
              <a:gd name="connsiteX1" fmla="*/ 0 w 20621"/>
              <a:gd name="connsiteY1" fmla="*/ 0 h 1347432"/>
              <a:gd name="connsiteX0" fmla="*/ 20621 w 20621"/>
              <a:gd name="connsiteY0" fmla="*/ 1347432 h 1961864"/>
              <a:gd name="connsiteX1" fmla="*/ 0 w 20621"/>
              <a:gd name="connsiteY1" fmla="*/ 0 h 1961864"/>
              <a:gd name="connsiteX0" fmla="*/ 20621 w 20621"/>
              <a:gd name="connsiteY0" fmla="*/ 1347432 h 2532236"/>
              <a:gd name="connsiteX1" fmla="*/ 0 w 20621"/>
              <a:gd name="connsiteY1" fmla="*/ 0 h 2532236"/>
              <a:gd name="connsiteX0" fmla="*/ 7783 w 7783"/>
              <a:gd name="connsiteY0" fmla="*/ 1381369 h 2549728"/>
              <a:gd name="connsiteX1" fmla="*/ 0 w 7783"/>
              <a:gd name="connsiteY1" fmla="*/ 0 h 2549728"/>
              <a:gd name="connsiteX0" fmla="*/ 10000 w 10000"/>
              <a:gd name="connsiteY0" fmla="*/ 5418 h 10102"/>
              <a:gd name="connsiteX1" fmla="*/ 0 w 10000"/>
              <a:gd name="connsiteY1" fmla="*/ 0 h 10102"/>
              <a:gd name="connsiteX0" fmla="*/ 9490 w 9490"/>
              <a:gd name="connsiteY0" fmla="*/ 2490 h 8730"/>
              <a:gd name="connsiteX1" fmla="*/ 0 w 9490"/>
              <a:gd name="connsiteY1" fmla="*/ 0 h 8730"/>
              <a:gd name="connsiteX0" fmla="*/ 10000 w 10000"/>
              <a:gd name="connsiteY0" fmla="*/ 2852 h 10619"/>
              <a:gd name="connsiteX1" fmla="*/ 0 w 10000"/>
              <a:gd name="connsiteY1" fmla="*/ 0 h 10619"/>
              <a:gd name="connsiteX0" fmla="*/ 10000 w 10000"/>
              <a:gd name="connsiteY0" fmla="*/ 2852 h 9839"/>
              <a:gd name="connsiteX1" fmla="*/ 0 w 10000"/>
              <a:gd name="connsiteY1" fmla="*/ 0 h 9839"/>
              <a:gd name="connsiteX0" fmla="*/ 9149 w 9149"/>
              <a:gd name="connsiteY0" fmla="*/ 3054 h 10074"/>
              <a:gd name="connsiteX1" fmla="*/ 0 w 9149"/>
              <a:gd name="connsiteY1" fmla="*/ 0 h 10074"/>
              <a:gd name="connsiteX0" fmla="*/ 10147 w 10147"/>
              <a:gd name="connsiteY0" fmla="*/ 5185 h 11110"/>
              <a:gd name="connsiteX1" fmla="*/ 0 w 10147"/>
              <a:gd name="connsiteY1" fmla="*/ 0 h 11110"/>
              <a:gd name="connsiteX0" fmla="*/ 9951 w 9951"/>
              <a:gd name="connsiteY0" fmla="*/ 6723 h 11999"/>
              <a:gd name="connsiteX1" fmla="*/ 0 w 9951"/>
              <a:gd name="connsiteY1" fmla="*/ 0 h 11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951" h="11999">
                <a:moveTo>
                  <a:pt x="9951" y="6723"/>
                </a:moveTo>
                <a:cubicBezTo>
                  <a:pt x="6487" y="14376"/>
                  <a:pt x="2289" y="14956"/>
                  <a:pt x="0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2602294" y="5661823"/>
            <a:ext cx="677982" cy="18630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Box 19"/>
          <p:cNvSpPr txBox="1"/>
          <p:nvPr/>
        </p:nvSpPr>
        <p:spPr>
          <a:xfrm>
            <a:off x="3385876" y="5661823"/>
            <a:ext cx="3431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0" dirty="0" smtClean="0"/>
              <a:t>choice ~ </a:t>
            </a:r>
            <a:r>
              <a:rPr lang="en-GB" dirty="0" smtClean="0"/>
              <a:t>ar</a:t>
            </a:r>
            <a:r>
              <a:rPr lang="en-GB" i="0" baseline="-25000" dirty="0" smtClean="0"/>
              <a:t>3</a:t>
            </a:r>
            <a:r>
              <a:rPr lang="en-GB" i="0" dirty="0" smtClean="0"/>
              <a:t> + </a:t>
            </a:r>
            <a:r>
              <a:rPr lang="en-GB" dirty="0" smtClean="0"/>
              <a:t>b</a:t>
            </a:r>
            <a:r>
              <a:rPr lang="en-GB" i="0" dirty="0" smtClean="0"/>
              <a:t>(</a:t>
            </a:r>
            <a:r>
              <a:rPr lang="en-GB" dirty="0"/>
              <a:t>r</a:t>
            </a:r>
            <a:r>
              <a:rPr lang="en-GB" i="0" baseline="-25000" dirty="0"/>
              <a:t>1</a:t>
            </a:r>
            <a:r>
              <a:rPr lang="en-GB" i="0" dirty="0"/>
              <a:t> + </a:t>
            </a:r>
            <a:r>
              <a:rPr lang="en-GB" dirty="0" smtClean="0"/>
              <a:t>r</a:t>
            </a:r>
            <a:r>
              <a:rPr lang="en-GB" i="0" baseline="-25000" dirty="0" smtClean="0"/>
              <a:t>2</a:t>
            </a:r>
            <a:r>
              <a:rPr lang="en-GB" i="0" dirty="0" smtClean="0"/>
              <a:t>)</a:t>
            </a:r>
            <a:endParaRPr lang="en-GB" i="0" dirty="0"/>
          </a:p>
        </p:txBody>
      </p:sp>
      <p:sp>
        <p:nvSpPr>
          <p:cNvPr id="21" name="Rectangle 20"/>
          <p:cNvSpPr/>
          <p:nvPr/>
        </p:nvSpPr>
        <p:spPr>
          <a:xfrm>
            <a:off x="2707894" y="6155397"/>
            <a:ext cx="42274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r</a:t>
            </a:r>
            <a:r>
              <a:rPr lang="en-GB" i="0" baseline="-25000" dirty="0" smtClean="0"/>
              <a:t>3</a:t>
            </a:r>
            <a:r>
              <a:rPr lang="en-GB" i="0" dirty="0"/>
              <a:t> </a:t>
            </a:r>
            <a:r>
              <a:rPr lang="en-GB" i="0" dirty="0" smtClean="0"/>
              <a:t>carries stimulus information</a:t>
            </a:r>
            <a:endParaRPr lang="en-GB" i="0" dirty="0"/>
          </a:p>
        </p:txBody>
      </p:sp>
      <p:sp>
        <p:nvSpPr>
          <p:cNvPr id="25" name="Lightning Bolt 24"/>
          <p:cNvSpPr/>
          <p:nvPr/>
        </p:nvSpPr>
        <p:spPr bwMode="auto">
          <a:xfrm>
            <a:off x="2742325" y="2670620"/>
            <a:ext cx="914400" cy="914400"/>
          </a:xfrm>
          <a:prstGeom prst="lightningBol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3732" y="401021"/>
            <a:ext cx="8493857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i="0" dirty="0" err="1"/>
              <a:t>optogenetically</a:t>
            </a:r>
            <a:r>
              <a:rPr lang="en-GB" i="0" dirty="0"/>
              <a:t> perturbing </a:t>
            </a:r>
            <a:r>
              <a:rPr lang="en-GB" dirty="0"/>
              <a:t>r</a:t>
            </a:r>
            <a:r>
              <a:rPr lang="en-GB" i="0" baseline="-25000" dirty="0"/>
              <a:t>1</a:t>
            </a:r>
            <a:r>
              <a:rPr lang="en-GB" i="0" dirty="0"/>
              <a:t> </a:t>
            </a:r>
            <a:r>
              <a:rPr lang="en-GB" i="0" dirty="0" smtClean="0"/>
              <a:t>and </a:t>
            </a:r>
            <a:r>
              <a:rPr lang="en-GB" dirty="0" smtClean="0"/>
              <a:t>r</a:t>
            </a:r>
            <a:r>
              <a:rPr lang="en-GB" i="0" baseline="-25000" dirty="0" smtClean="0"/>
              <a:t>2</a:t>
            </a:r>
            <a:r>
              <a:rPr lang="en-GB" i="0" dirty="0" smtClean="0"/>
              <a:t> in the “stimulus direction” will </a:t>
            </a:r>
            <a:r>
              <a:rPr lang="en-GB" i="0" dirty="0" smtClean="0"/>
              <a:t>have no effect on choice!</a:t>
            </a:r>
            <a:endParaRPr lang="en-GB" i="0" dirty="0"/>
          </a:p>
        </p:txBody>
      </p:sp>
      <p:cxnSp>
        <p:nvCxnSpPr>
          <p:cNvPr id="29" name="Straight Arrow Connector 28"/>
          <p:cNvCxnSpPr/>
          <p:nvPr/>
        </p:nvCxnSpPr>
        <p:spPr bwMode="auto">
          <a:xfrm>
            <a:off x="2938607" y="3242884"/>
            <a:ext cx="537222" cy="572968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FF00FF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185157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986" name="Text Box 2"/>
          <p:cNvSpPr txBox="1">
            <a:spLocks noChangeArrowheads="1"/>
          </p:cNvSpPr>
          <p:nvPr/>
        </p:nvSpPr>
        <p:spPr bwMode="auto">
          <a:xfrm>
            <a:off x="219431" y="293278"/>
            <a:ext cx="8784720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3200" i="0" dirty="0" smtClean="0"/>
              <a:t>The grand conclusion:</a:t>
            </a:r>
          </a:p>
          <a:p>
            <a:endParaRPr lang="en-GB" altLang="en-US" sz="3200" i="0" dirty="0"/>
          </a:p>
          <a:p>
            <a:pPr marL="457200" indent="-457200">
              <a:buFontTx/>
              <a:buChar char="-"/>
            </a:pPr>
            <a:r>
              <a:rPr lang="en-GB" altLang="en-US" sz="3200" i="0" dirty="0" smtClean="0"/>
              <a:t>It’s difficult, but </a:t>
            </a:r>
            <a:r>
              <a:rPr lang="en-GB" altLang="en-US" sz="3200" i="0" dirty="0" smtClean="0"/>
              <a:t>possible (we believe), </a:t>
            </a:r>
            <a:r>
              <a:rPr lang="en-GB" altLang="en-US" sz="3200" i="0" dirty="0" smtClean="0"/>
              <a:t>to define intersection information.</a:t>
            </a:r>
          </a:p>
          <a:p>
            <a:pPr marL="457200" indent="-457200">
              <a:buFontTx/>
              <a:buChar char="-"/>
            </a:pPr>
            <a:r>
              <a:rPr lang="en-GB" altLang="en-US" sz="3200" i="0" dirty="0" smtClean="0"/>
              <a:t>It can only be measured using neural coding techniques to determine the stimulus-response mapping, and </a:t>
            </a:r>
            <a:r>
              <a:rPr lang="en-GB" altLang="en-US" sz="3200" i="0" dirty="0" err="1" smtClean="0"/>
              <a:t>optogenetics</a:t>
            </a:r>
            <a:r>
              <a:rPr lang="en-GB" altLang="en-US" sz="3200" i="0" dirty="0" smtClean="0"/>
              <a:t> to determine causal relationships between activity and choices.</a:t>
            </a:r>
          </a:p>
          <a:p>
            <a:pPr marL="457200" indent="-457200">
              <a:buFontTx/>
              <a:buChar char="-"/>
            </a:pPr>
            <a:r>
              <a:rPr lang="en-GB" altLang="en-US" sz="3200" i="0" dirty="0" smtClean="0"/>
              <a:t>In practice, it’s </a:t>
            </a:r>
            <a:r>
              <a:rPr lang="en-GB" altLang="en-US" sz="3200" i="0" dirty="0" smtClean="0"/>
              <a:t>difficult because more than two neurons ar</a:t>
            </a:r>
            <a:r>
              <a:rPr lang="en-GB" altLang="en-US" sz="3200" i="0" dirty="0" smtClean="0"/>
              <a:t>e involved</a:t>
            </a:r>
            <a:r>
              <a:rPr lang="en-GB" altLang="en-US" sz="3200" i="0" dirty="0" smtClean="0"/>
              <a:t>!</a:t>
            </a:r>
            <a:endParaRPr lang="en-US" altLang="en-US" sz="3200" i="0" dirty="0"/>
          </a:p>
        </p:txBody>
      </p:sp>
    </p:spTree>
    <p:extLst>
      <p:ext uri="{BB962C8B-B14F-4D97-AF65-F5344CB8AC3E}">
        <p14:creationId xmlns:p14="http://schemas.microsoft.com/office/powerpoint/2010/main" val="241174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986" name="Text Box 2"/>
          <p:cNvSpPr txBox="1">
            <a:spLocks noChangeArrowheads="1"/>
          </p:cNvSpPr>
          <p:nvPr/>
        </p:nvSpPr>
        <p:spPr bwMode="auto">
          <a:xfrm>
            <a:off x="219431" y="293278"/>
            <a:ext cx="8763204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3200" i="0" dirty="0" smtClean="0"/>
              <a:t>A typical experiment:</a:t>
            </a:r>
          </a:p>
          <a:p>
            <a:endParaRPr lang="en-US" altLang="en-US" sz="3200" i="0" dirty="0"/>
          </a:p>
          <a:p>
            <a:pPr marL="457200" indent="-457200">
              <a:buFontTx/>
              <a:buChar char="-"/>
            </a:pPr>
            <a:r>
              <a:rPr lang="en-US" altLang="en-US" sz="3200" i="0" dirty="0" smtClean="0"/>
              <a:t>Show a set of stimuli (over and over) while recording from a </a:t>
            </a:r>
            <a:r>
              <a:rPr lang="en-US" altLang="en-US" sz="3200" i="0" dirty="0" smtClean="0"/>
              <a:t>neuron.</a:t>
            </a:r>
            <a:endParaRPr lang="en-US" altLang="en-US" sz="3200" i="0" dirty="0" smtClean="0"/>
          </a:p>
          <a:p>
            <a:pPr marL="457200" indent="-457200">
              <a:buFontTx/>
              <a:buChar char="-"/>
            </a:pPr>
            <a:r>
              <a:rPr lang="en-US" altLang="en-US" sz="3200" i="0" dirty="0" smtClean="0"/>
              <a:t>Bin the spike trains at a bin size of </a:t>
            </a:r>
            <a:r>
              <a:rPr lang="en-US" altLang="en-US" sz="3200" i="0" dirty="0" smtClean="0">
                <a:sym typeface="Symbol" panose="05050102010706020507" pitchFamily="18" charset="2"/>
              </a:rPr>
              <a:t></a:t>
            </a:r>
            <a:r>
              <a:rPr lang="en-US" altLang="en-US" sz="3200" dirty="0" smtClean="0">
                <a:sym typeface="Symbol" panose="05050102010706020507" pitchFamily="18" charset="2"/>
              </a:rPr>
              <a:t>t</a:t>
            </a:r>
            <a:r>
              <a:rPr lang="en-US" altLang="en-US" sz="3200" i="0" dirty="0" smtClean="0">
                <a:sym typeface="Symbol" panose="05050102010706020507" pitchFamily="18" charset="2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US" altLang="en-US" sz="3200" i="0" dirty="0" smtClean="0">
                <a:sym typeface="Symbol" panose="05050102010706020507" pitchFamily="18" charset="2"/>
              </a:rPr>
              <a:t>Compute the information between the stimuli and spike trains </a:t>
            </a:r>
            <a:r>
              <a:rPr lang="en-US" altLang="en-US" sz="3200" i="0" dirty="0">
                <a:sym typeface="Symbol" panose="05050102010706020507" pitchFamily="18" charset="2"/>
              </a:rPr>
              <a:t>versus </a:t>
            </a:r>
            <a:r>
              <a:rPr lang="en-US" altLang="en-US" sz="3200" dirty="0" smtClean="0">
                <a:sym typeface="Symbol" panose="05050102010706020507" pitchFamily="18" charset="2"/>
              </a:rPr>
              <a:t>t</a:t>
            </a:r>
            <a:r>
              <a:rPr lang="en-US" altLang="en-US" sz="3200" i="0" dirty="0" smtClean="0">
                <a:sym typeface="Symbol" panose="05050102010706020507" pitchFamily="18" charset="2"/>
              </a:rPr>
              <a:t>.</a:t>
            </a:r>
          </a:p>
          <a:p>
            <a:endParaRPr lang="en-US" altLang="en-US" sz="3200" i="0" dirty="0">
              <a:sym typeface="Symbol" panose="05050102010706020507" pitchFamily="18" charset="2"/>
            </a:endParaRPr>
          </a:p>
          <a:p>
            <a:r>
              <a:rPr lang="en-US" altLang="en-US" sz="3200" i="0" dirty="0" smtClean="0">
                <a:sym typeface="Symbol" panose="05050102010706020507" pitchFamily="18" charset="2"/>
              </a:rPr>
              <a:t>A typical result:</a:t>
            </a:r>
            <a:endParaRPr lang="en-US" altLang="en-US" sz="3200" i="0" dirty="0"/>
          </a:p>
        </p:txBody>
      </p: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2829074" y="5121929"/>
            <a:ext cx="3263900" cy="1066800"/>
            <a:chOff x="560" y="1384"/>
            <a:chExt cx="2056" cy="672"/>
          </a:xfrm>
        </p:grpSpPr>
        <p:sp>
          <p:nvSpPr>
            <p:cNvPr id="4" name="Line 38"/>
            <p:cNvSpPr>
              <a:spLocks noChangeShapeType="1"/>
            </p:cNvSpPr>
            <p:nvPr/>
          </p:nvSpPr>
          <p:spPr bwMode="auto">
            <a:xfrm>
              <a:off x="560" y="1384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Line 39"/>
            <p:cNvSpPr>
              <a:spLocks noChangeShapeType="1"/>
            </p:cNvSpPr>
            <p:nvPr/>
          </p:nvSpPr>
          <p:spPr bwMode="auto">
            <a:xfrm>
              <a:off x="560" y="2056"/>
              <a:ext cx="20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" name="Text Box 43"/>
          <p:cNvSpPr txBox="1">
            <a:spLocks noChangeArrowheads="1"/>
          </p:cNvSpPr>
          <p:nvPr/>
        </p:nvSpPr>
        <p:spPr bwMode="auto">
          <a:xfrm>
            <a:off x="3499236" y="6188729"/>
            <a:ext cx="17235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0" dirty="0"/>
              <a:t>bin size </a:t>
            </a:r>
            <a:r>
              <a:rPr lang="en-US" altLang="en-US" i="0" dirty="0" smtClean="0"/>
              <a:t>(</a:t>
            </a:r>
            <a:r>
              <a:rPr lang="en-US" altLang="en-US" i="0" dirty="0">
                <a:sym typeface="Symbol" panose="05050102010706020507" pitchFamily="18" charset="2"/>
              </a:rPr>
              <a:t></a:t>
            </a:r>
            <a:r>
              <a:rPr lang="en-US" altLang="en-US" dirty="0">
                <a:sym typeface="Symbol" panose="05050102010706020507" pitchFamily="18" charset="2"/>
              </a:rPr>
              <a:t>t</a:t>
            </a:r>
            <a:r>
              <a:rPr lang="en-US" altLang="en-US" i="0" dirty="0" smtClean="0"/>
              <a:t>)</a:t>
            </a:r>
            <a:endParaRPr lang="en-US" altLang="en-US" i="0" dirty="0"/>
          </a:p>
        </p:txBody>
      </p:sp>
      <p:sp>
        <p:nvSpPr>
          <p:cNvPr id="7" name="Text Box 47"/>
          <p:cNvSpPr txBox="1">
            <a:spLocks noChangeArrowheads="1"/>
          </p:cNvSpPr>
          <p:nvPr/>
        </p:nvSpPr>
        <p:spPr bwMode="auto">
          <a:xfrm rot="-5400000">
            <a:off x="2144862" y="5404504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0"/>
              <a:t>info</a:t>
            </a:r>
          </a:p>
        </p:txBody>
      </p:sp>
      <p:sp>
        <p:nvSpPr>
          <p:cNvPr id="8" name="Freeform 48"/>
          <p:cNvSpPr>
            <a:spLocks/>
          </p:cNvSpPr>
          <p:nvPr/>
        </p:nvSpPr>
        <p:spPr bwMode="auto">
          <a:xfrm>
            <a:off x="3035589" y="5202595"/>
            <a:ext cx="2969618" cy="954486"/>
          </a:xfrm>
          <a:custGeom>
            <a:avLst/>
            <a:gdLst>
              <a:gd name="T0" fmla="*/ 1918 w 1918"/>
              <a:gd name="T1" fmla="*/ 608 h 608"/>
              <a:gd name="T2" fmla="*/ 0 w 1918"/>
              <a:gd name="T3" fmla="*/ 0 h 608"/>
              <a:gd name="connsiteX0" fmla="*/ 10000 w 10000"/>
              <a:gd name="connsiteY0" fmla="*/ 10000 h 10000"/>
              <a:gd name="connsiteX1" fmla="*/ 0 w 10000"/>
              <a:gd name="connsiteY1" fmla="*/ 0 h 10000"/>
              <a:gd name="connsiteX0" fmla="*/ 10000 w 10000"/>
              <a:gd name="connsiteY0" fmla="*/ 10000 h 10000"/>
              <a:gd name="connsiteX1" fmla="*/ 0 w 10000"/>
              <a:gd name="connsiteY1" fmla="*/ 0 h 10000"/>
              <a:gd name="connsiteX0" fmla="*/ 9753 w 9753"/>
              <a:gd name="connsiteY0" fmla="*/ 9889 h 9889"/>
              <a:gd name="connsiteX1" fmla="*/ 0 w 9753"/>
              <a:gd name="connsiteY1" fmla="*/ 0 h 9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753" h="9889">
                <a:moveTo>
                  <a:pt x="9753" y="9889"/>
                </a:moveTo>
                <a:cubicBezTo>
                  <a:pt x="7000" y="8376"/>
                  <a:pt x="2890" y="1613"/>
                  <a:pt x="0" y="0"/>
                </a:cubicBezTo>
              </a:path>
            </a:pathLst>
          </a:custGeom>
          <a:noFill/>
          <a:ln w="19050" cmpd="sng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" name="5-Point Star 1"/>
          <p:cNvSpPr/>
          <p:nvPr/>
        </p:nvSpPr>
        <p:spPr bwMode="auto">
          <a:xfrm>
            <a:off x="2882495" y="5031430"/>
            <a:ext cx="344245" cy="310683"/>
          </a:xfrm>
          <a:prstGeom prst="star5">
            <a:avLst/>
          </a:prstGeom>
          <a:solidFill>
            <a:schemeClr val="accent2">
              <a:lumMod val="50000"/>
            </a:schemeClr>
          </a:solidFill>
          <a:ln w="952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16785" y="4508096"/>
            <a:ext cx="24529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0" dirty="0" smtClean="0">
                <a:solidFill>
                  <a:schemeClr val="accent2">
                    <a:lumMod val="50000"/>
                  </a:schemeClr>
                </a:solidFill>
              </a:rPr>
              <a:t>run out of data!!!</a:t>
            </a:r>
            <a:endParaRPr lang="en-GB" i="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 flipH="1">
            <a:off x="3178902" y="4752691"/>
            <a:ext cx="505609" cy="33348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605328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2" grpId="0" animBg="1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3786" name="Group 10"/>
          <p:cNvGrpSpPr>
            <a:grpSpLocks/>
          </p:cNvGrpSpPr>
          <p:nvPr/>
        </p:nvGrpSpPr>
        <p:grpSpPr bwMode="auto">
          <a:xfrm>
            <a:off x="973138" y="3543300"/>
            <a:ext cx="6823075" cy="2392363"/>
            <a:chOff x="805" y="1344"/>
            <a:chExt cx="4298" cy="1507"/>
          </a:xfrm>
        </p:grpSpPr>
        <p:pic>
          <p:nvPicPr>
            <p:cNvPr id="843787" name="Picture 1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5" y="1468"/>
              <a:ext cx="4150" cy="13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</a:extLst>
          </p:spPr>
        </p:pic>
        <p:sp>
          <p:nvSpPr>
            <p:cNvPr id="843788" name="Rectangle 12"/>
            <p:cNvSpPr>
              <a:spLocks noChangeArrowheads="1"/>
            </p:cNvSpPr>
            <p:nvPr/>
          </p:nvSpPr>
          <p:spPr bwMode="auto">
            <a:xfrm>
              <a:off x="2200" y="1344"/>
              <a:ext cx="2903" cy="14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pic>
        <p:nvPicPr>
          <p:cNvPr id="84377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875" y="1154113"/>
            <a:ext cx="5064125" cy="487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843779" name="Text Box 3"/>
          <p:cNvSpPr txBox="1">
            <a:spLocks noChangeArrowheads="1"/>
          </p:cNvSpPr>
          <p:nvPr/>
        </p:nvSpPr>
        <p:spPr bwMode="auto">
          <a:xfrm>
            <a:off x="306388" y="258763"/>
            <a:ext cx="837882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lnSpc>
                <a:spcPct val="97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en-US" sz="2800" i="0">
                <a:latin typeface="Times New Roman" panose="02020603050405020304" pitchFamily="18" charset="0"/>
              </a:rPr>
              <a:t>Reinagel, P. et al. </a:t>
            </a:r>
            <a:r>
              <a:rPr lang="en-GB" altLang="en-US" sz="2800">
                <a:latin typeface="Times New Roman" panose="02020603050405020304" pitchFamily="18" charset="0"/>
              </a:rPr>
              <a:t>J. Neurosci.</a:t>
            </a:r>
            <a:r>
              <a:rPr lang="en-GB" altLang="en-US" sz="2800" i="0">
                <a:latin typeface="Times New Roman" panose="02020603050405020304" pitchFamily="18" charset="0"/>
              </a:rPr>
              <a:t>20:5392-5400 (2000)</a:t>
            </a:r>
          </a:p>
          <a:p>
            <a:pPr eaLnBrk="0" hangingPunct="0">
              <a:lnSpc>
                <a:spcPct val="97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n-US" i="0" u="sng">
                <a:solidFill>
                  <a:srgbClr val="FF0000"/>
                </a:solidFill>
                <a:latin typeface="Times New Roman" panose="02020603050405020304" pitchFamily="18" charset="0"/>
              </a:rPr>
              <a:t>anesthetized</a:t>
            </a:r>
            <a:endParaRPr lang="en-GB" altLang="en-US" i="0" u="sng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43780" name="Text Box 4"/>
          <p:cNvSpPr txBox="1">
            <a:spLocks noChangeArrowheads="1"/>
          </p:cNvSpPr>
          <p:nvPr/>
        </p:nvSpPr>
        <p:spPr bwMode="auto">
          <a:xfrm>
            <a:off x="260350" y="2098675"/>
            <a:ext cx="3332163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0"/>
              <a:t>Stimulus:</a:t>
            </a:r>
          </a:p>
          <a:p>
            <a:endParaRPr lang="en-US" altLang="en-US" i="0"/>
          </a:p>
          <a:p>
            <a:r>
              <a:rPr lang="en-US" altLang="en-US" i="0"/>
              <a:t>full-field, high-contrast,</a:t>
            </a:r>
          </a:p>
          <a:p>
            <a:r>
              <a:rPr lang="en-US" altLang="en-US" i="0"/>
              <a:t>new frame every 7.8 ms.</a:t>
            </a:r>
          </a:p>
        </p:txBody>
      </p:sp>
      <p:sp>
        <p:nvSpPr>
          <p:cNvPr id="843781" name="Rectangle 5"/>
          <p:cNvSpPr>
            <a:spLocks noChangeArrowheads="1"/>
          </p:cNvSpPr>
          <p:nvPr/>
        </p:nvSpPr>
        <p:spPr bwMode="auto">
          <a:xfrm>
            <a:off x="5800725" y="904875"/>
            <a:ext cx="3190875" cy="7334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43790" name="Line 14"/>
          <p:cNvSpPr>
            <a:spLocks noChangeShapeType="1"/>
          </p:cNvSpPr>
          <p:nvPr/>
        </p:nvSpPr>
        <p:spPr bwMode="auto">
          <a:xfrm flipH="1">
            <a:off x="2495550" y="3657600"/>
            <a:ext cx="1571625" cy="11334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459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986" name="Text Box 2"/>
          <p:cNvSpPr txBox="1">
            <a:spLocks noChangeArrowheads="1"/>
          </p:cNvSpPr>
          <p:nvPr/>
        </p:nvSpPr>
        <p:spPr bwMode="auto">
          <a:xfrm>
            <a:off x="219431" y="293278"/>
            <a:ext cx="8763204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3200" i="0" dirty="0" smtClean="0"/>
              <a:t>However, just because information is contained in spike timing doesn’t mean the brain uses that information.</a:t>
            </a:r>
          </a:p>
          <a:p>
            <a:endParaRPr lang="en-US" altLang="en-US" sz="3200" i="0" dirty="0"/>
          </a:p>
          <a:p>
            <a:r>
              <a:rPr lang="en-US" altLang="en-US" sz="3200" i="0" dirty="0" smtClean="0"/>
              <a:t>The million pound question: does the brain use information at fine timescales?</a:t>
            </a:r>
          </a:p>
          <a:p>
            <a:endParaRPr lang="en-US" altLang="en-US" sz="3200" i="0" dirty="0"/>
          </a:p>
          <a:p>
            <a:r>
              <a:rPr lang="en-US" altLang="en-US" sz="3200" i="0" dirty="0" smtClean="0"/>
              <a:t>This paper proposes a methodology for answering that question, except more generally than just bin size.</a:t>
            </a:r>
            <a:endParaRPr lang="en-US" altLang="en-US" sz="3200" i="0" dirty="0"/>
          </a:p>
        </p:txBody>
      </p:sp>
    </p:spTree>
    <p:extLst>
      <p:ext uri="{BB962C8B-B14F-4D97-AF65-F5344CB8AC3E}">
        <p14:creationId xmlns:p14="http://schemas.microsoft.com/office/powerpoint/2010/main" val="3181686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986" name="Text Box 2"/>
          <p:cNvSpPr txBox="1">
            <a:spLocks noChangeArrowheads="1"/>
          </p:cNvSpPr>
          <p:nvPr/>
        </p:nvSpPr>
        <p:spPr bwMode="auto">
          <a:xfrm>
            <a:off x="219431" y="293278"/>
            <a:ext cx="8763204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3200" i="0" dirty="0" smtClean="0"/>
              <a:t>The idea is to define</a:t>
            </a:r>
          </a:p>
          <a:p>
            <a:endParaRPr lang="en-US" altLang="en-US" sz="3200" i="0" dirty="0"/>
          </a:p>
          <a:p>
            <a:r>
              <a:rPr lang="en-US" altLang="en-US" sz="3200" i="0" dirty="0" smtClean="0"/>
              <a:t>	intersection information</a:t>
            </a:r>
          </a:p>
          <a:p>
            <a:endParaRPr lang="en-US" altLang="en-US" sz="3200" i="0" dirty="0"/>
          </a:p>
          <a:p>
            <a:r>
              <a:rPr lang="en-US" altLang="en-US" sz="3200" i="0" dirty="0" smtClean="0"/>
              <a:t>which is</a:t>
            </a:r>
          </a:p>
          <a:p>
            <a:endParaRPr lang="en-US" altLang="en-US" sz="3200" i="0" dirty="0"/>
          </a:p>
          <a:p>
            <a:r>
              <a:rPr lang="en-US" altLang="en-US" sz="3200" i="0" dirty="0" smtClean="0"/>
              <a:t>	“</a:t>
            </a:r>
            <a:r>
              <a:rPr lang="en-GB" sz="3200" i="0" dirty="0" smtClean="0"/>
              <a:t>the </a:t>
            </a:r>
            <a:r>
              <a:rPr lang="en-GB" sz="3200" i="0" dirty="0"/>
              <a:t>set of neural features carrying </a:t>
            </a:r>
            <a:r>
              <a:rPr lang="en-GB" sz="3200" i="0" dirty="0" smtClean="0"/>
              <a:t>sensory</a:t>
            </a:r>
          </a:p>
          <a:p>
            <a:r>
              <a:rPr lang="en-GB" sz="3200" i="0" dirty="0"/>
              <a:t>	</a:t>
            </a:r>
            <a:r>
              <a:rPr lang="en-GB" sz="3200" i="0" dirty="0" smtClean="0"/>
              <a:t>information </a:t>
            </a:r>
            <a:r>
              <a:rPr lang="en-GB" sz="3200" i="0" dirty="0"/>
              <a:t>that is read out to inform </a:t>
            </a:r>
            <a:r>
              <a:rPr lang="en-GB" sz="3200" i="0" dirty="0" smtClean="0"/>
              <a:t>a</a:t>
            </a:r>
          </a:p>
          <a:p>
            <a:r>
              <a:rPr lang="en-GB" sz="3200" i="0" dirty="0" smtClean="0"/>
              <a:t>	</a:t>
            </a:r>
            <a:r>
              <a:rPr lang="en-GB" sz="3200" i="0" dirty="0" err="1" smtClean="0"/>
              <a:t>behavioral</a:t>
            </a:r>
            <a:r>
              <a:rPr lang="en-GB" sz="3200" i="0" dirty="0" smtClean="0"/>
              <a:t> choice”.</a:t>
            </a:r>
            <a:endParaRPr lang="en-US" altLang="en-US" sz="3200" i="0" dirty="0"/>
          </a:p>
        </p:txBody>
      </p:sp>
    </p:spTree>
    <p:extLst>
      <p:ext uri="{BB962C8B-B14F-4D97-AF65-F5344CB8AC3E}">
        <p14:creationId xmlns:p14="http://schemas.microsoft.com/office/powerpoint/2010/main" val="330734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166" name="Text Box 14"/>
          <p:cNvSpPr txBox="1">
            <a:spLocks noChangeArrowheads="1"/>
          </p:cNvSpPr>
          <p:nvPr/>
        </p:nvSpPr>
        <p:spPr bwMode="auto">
          <a:xfrm>
            <a:off x="3730999" y="4104211"/>
            <a:ext cx="1157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0" dirty="0"/>
              <a:t>time (s)</a:t>
            </a:r>
          </a:p>
        </p:txBody>
      </p:sp>
      <p:sp>
        <p:nvSpPr>
          <p:cNvPr id="817227" name="Text Box 75"/>
          <p:cNvSpPr txBox="1">
            <a:spLocks noChangeArrowheads="1"/>
          </p:cNvSpPr>
          <p:nvPr/>
        </p:nvSpPr>
        <p:spPr bwMode="auto">
          <a:xfrm>
            <a:off x="2522818" y="3829871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0"/>
              <a:t>0</a:t>
            </a:r>
          </a:p>
        </p:txBody>
      </p:sp>
      <p:sp>
        <p:nvSpPr>
          <p:cNvPr id="817228" name="Text Box 76"/>
          <p:cNvSpPr txBox="1">
            <a:spLocks noChangeArrowheads="1"/>
          </p:cNvSpPr>
          <p:nvPr/>
        </p:nvSpPr>
        <p:spPr bwMode="auto">
          <a:xfrm>
            <a:off x="5731156" y="3829871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0" dirty="0"/>
              <a:t>1</a:t>
            </a:r>
          </a:p>
        </p:txBody>
      </p:sp>
      <p:sp>
        <p:nvSpPr>
          <p:cNvPr id="817245" name="Line 93"/>
          <p:cNvSpPr>
            <a:spLocks noChangeShapeType="1"/>
          </p:cNvSpPr>
          <p:nvPr/>
        </p:nvSpPr>
        <p:spPr bwMode="auto">
          <a:xfrm>
            <a:off x="4300641" y="2836096"/>
            <a:ext cx="0" cy="1047750"/>
          </a:xfrm>
          <a:prstGeom prst="line">
            <a:avLst/>
          </a:prstGeom>
          <a:noFill/>
          <a:ln w="38100">
            <a:solidFill>
              <a:srgbClr val="008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219431" y="293278"/>
            <a:ext cx="87632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3200" i="0" dirty="0" smtClean="0"/>
              <a:t>An example: bin spikes at 0.5 s.</a:t>
            </a:r>
            <a:endParaRPr lang="en-US" altLang="en-US" sz="3200" i="0" dirty="0"/>
          </a:p>
        </p:txBody>
      </p:sp>
      <p:grpSp>
        <p:nvGrpSpPr>
          <p:cNvPr id="3" name="Group 2"/>
          <p:cNvGrpSpPr/>
          <p:nvPr/>
        </p:nvGrpSpPr>
        <p:grpSpPr>
          <a:xfrm>
            <a:off x="2859368" y="3267896"/>
            <a:ext cx="2637678" cy="615950"/>
            <a:chOff x="2859368" y="3267896"/>
            <a:chExt cx="2637678" cy="615950"/>
          </a:xfrm>
        </p:grpSpPr>
        <p:sp>
          <p:nvSpPr>
            <p:cNvPr id="37" name="Line 6"/>
            <p:cNvSpPr>
              <a:spLocks noChangeShapeType="1"/>
            </p:cNvSpPr>
            <p:nvPr/>
          </p:nvSpPr>
          <p:spPr bwMode="auto">
            <a:xfrm>
              <a:off x="2859368" y="3267896"/>
              <a:ext cx="0" cy="61595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9" name="Line 6"/>
            <p:cNvSpPr>
              <a:spLocks noChangeShapeType="1"/>
            </p:cNvSpPr>
            <p:nvPr/>
          </p:nvSpPr>
          <p:spPr bwMode="auto">
            <a:xfrm>
              <a:off x="3300693" y="3267896"/>
              <a:ext cx="0" cy="61595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Line 6"/>
            <p:cNvSpPr>
              <a:spLocks noChangeShapeType="1"/>
            </p:cNvSpPr>
            <p:nvPr/>
          </p:nvSpPr>
          <p:spPr bwMode="auto">
            <a:xfrm>
              <a:off x="3453093" y="3267896"/>
              <a:ext cx="0" cy="61595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" name="Line 6"/>
            <p:cNvSpPr>
              <a:spLocks noChangeShapeType="1"/>
            </p:cNvSpPr>
            <p:nvPr/>
          </p:nvSpPr>
          <p:spPr bwMode="auto">
            <a:xfrm>
              <a:off x="3736378" y="3267896"/>
              <a:ext cx="0" cy="61595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" name="Line 6"/>
            <p:cNvSpPr>
              <a:spLocks noChangeShapeType="1"/>
            </p:cNvSpPr>
            <p:nvPr/>
          </p:nvSpPr>
          <p:spPr bwMode="auto">
            <a:xfrm>
              <a:off x="4677672" y="3267896"/>
              <a:ext cx="0" cy="61595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Line 6"/>
            <p:cNvSpPr>
              <a:spLocks noChangeShapeType="1"/>
            </p:cNvSpPr>
            <p:nvPr/>
          </p:nvSpPr>
          <p:spPr bwMode="auto">
            <a:xfrm>
              <a:off x="5497046" y="3267896"/>
              <a:ext cx="0" cy="61595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4" name="Line 6"/>
            <p:cNvSpPr>
              <a:spLocks noChangeShapeType="1"/>
            </p:cNvSpPr>
            <p:nvPr/>
          </p:nvSpPr>
          <p:spPr bwMode="auto">
            <a:xfrm>
              <a:off x="4888287" y="3267896"/>
              <a:ext cx="0" cy="61595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5" name="Text Box 75"/>
          <p:cNvSpPr txBox="1">
            <a:spLocks noChangeArrowheads="1"/>
          </p:cNvSpPr>
          <p:nvPr/>
        </p:nvSpPr>
        <p:spPr bwMode="auto">
          <a:xfrm>
            <a:off x="4032085" y="3829871"/>
            <a:ext cx="5693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0" dirty="0" smtClean="0"/>
              <a:t>0.5</a:t>
            </a:r>
            <a:endParaRPr lang="en-US" altLang="en-US" i="0" dirty="0"/>
          </a:p>
        </p:txBody>
      </p:sp>
      <p:sp>
        <p:nvSpPr>
          <p:cNvPr id="46" name="Line 93"/>
          <p:cNvSpPr>
            <a:spLocks noChangeShapeType="1"/>
          </p:cNvSpPr>
          <p:nvPr/>
        </p:nvSpPr>
        <p:spPr bwMode="auto">
          <a:xfrm>
            <a:off x="2691093" y="2836096"/>
            <a:ext cx="0" cy="1047750"/>
          </a:xfrm>
          <a:prstGeom prst="line">
            <a:avLst/>
          </a:prstGeom>
          <a:noFill/>
          <a:ln w="38100">
            <a:solidFill>
              <a:srgbClr val="008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" name="Line 93"/>
          <p:cNvSpPr>
            <a:spLocks noChangeShapeType="1"/>
          </p:cNvSpPr>
          <p:nvPr/>
        </p:nvSpPr>
        <p:spPr bwMode="auto">
          <a:xfrm>
            <a:off x="5910189" y="2836096"/>
            <a:ext cx="0" cy="1047750"/>
          </a:xfrm>
          <a:prstGeom prst="line">
            <a:avLst/>
          </a:prstGeom>
          <a:noFill/>
          <a:ln w="38100">
            <a:solidFill>
              <a:srgbClr val="008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2522818" y="1211410"/>
            <a:ext cx="235192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i="0" dirty="0" smtClean="0"/>
              <a:t>show stimulus</a:t>
            </a:r>
          </a:p>
          <a:p>
            <a:r>
              <a:rPr lang="en-GB" sz="2800" i="0" dirty="0" smtClean="0"/>
              <a:t>record spikes</a:t>
            </a:r>
            <a:endParaRPr lang="en-GB" sz="2800" i="0" dirty="0"/>
          </a:p>
        </p:txBody>
      </p:sp>
      <p:sp>
        <p:nvSpPr>
          <p:cNvPr id="4" name="TextBox 3"/>
          <p:cNvSpPr txBox="1"/>
          <p:nvPr/>
        </p:nvSpPr>
        <p:spPr>
          <a:xfrm>
            <a:off x="6935396" y="3040149"/>
            <a:ext cx="8899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</a:t>
            </a:r>
            <a:r>
              <a:rPr lang="en-GB" i="0" baseline="-25000" dirty="0" smtClean="0"/>
              <a:t>1</a:t>
            </a:r>
            <a:r>
              <a:rPr lang="en-GB" i="0" dirty="0" smtClean="0"/>
              <a:t> = 4</a:t>
            </a:r>
          </a:p>
          <a:p>
            <a:r>
              <a:rPr lang="en-GB" dirty="0" smtClean="0"/>
              <a:t>r</a:t>
            </a:r>
            <a:r>
              <a:rPr lang="en-GB" i="0" baseline="-25000" dirty="0" smtClean="0"/>
              <a:t>2</a:t>
            </a:r>
            <a:r>
              <a:rPr lang="en-GB" i="0" dirty="0" smtClean="0"/>
              <a:t> = 3</a:t>
            </a:r>
            <a:endParaRPr lang="en-GB" i="0" dirty="0"/>
          </a:p>
        </p:txBody>
      </p:sp>
      <p:sp>
        <p:nvSpPr>
          <p:cNvPr id="817159" name="Line 7"/>
          <p:cNvSpPr>
            <a:spLocks noChangeShapeType="1"/>
          </p:cNvSpPr>
          <p:nvPr/>
        </p:nvSpPr>
        <p:spPr bwMode="auto">
          <a:xfrm>
            <a:off x="2675218" y="3881904"/>
            <a:ext cx="3263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4237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7166" grpId="0"/>
      <p:bldP spid="817227" grpId="0"/>
      <p:bldP spid="817228" grpId="0"/>
      <p:bldP spid="817245" grpId="0" animBg="1"/>
      <p:bldP spid="45" grpId="0"/>
      <p:bldP spid="46" grpId="0" animBg="1"/>
      <p:bldP spid="47" grpId="0" animBg="1"/>
      <p:bldP spid="4" grpId="0"/>
      <p:bldP spid="81715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986" name="Text Box 2"/>
          <p:cNvSpPr txBox="1">
            <a:spLocks noChangeArrowheads="1"/>
          </p:cNvSpPr>
          <p:nvPr/>
        </p:nvSpPr>
        <p:spPr bwMode="auto">
          <a:xfrm>
            <a:off x="219431" y="293278"/>
            <a:ext cx="87632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3200" i="0" dirty="0" smtClean="0"/>
              <a:t>An example:</a:t>
            </a:r>
            <a:endParaRPr lang="en-US" altLang="en-US" sz="3200" i="0" dirty="0"/>
          </a:p>
        </p:txBody>
      </p:sp>
      <p:grpSp>
        <p:nvGrpSpPr>
          <p:cNvPr id="3" name="Group 170"/>
          <p:cNvGrpSpPr>
            <a:grpSpLocks/>
          </p:cNvGrpSpPr>
          <p:nvPr/>
        </p:nvGrpSpPr>
        <p:grpSpPr bwMode="auto">
          <a:xfrm>
            <a:off x="2729006" y="1990165"/>
            <a:ext cx="3123154" cy="2558713"/>
            <a:chOff x="560" y="1384"/>
            <a:chExt cx="2056" cy="672"/>
          </a:xfrm>
        </p:grpSpPr>
        <p:sp>
          <p:nvSpPr>
            <p:cNvPr id="4" name="Line 168"/>
            <p:cNvSpPr>
              <a:spLocks noChangeShapeType="1"/>
            </p:cNvSpPr>
            <p:nvPr/>
          </p:nvSpPr>
          <p:spPr bwMode="auto">
            <a:xfrm>
              <a:off x="560" y="1384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Line 169"/>
            <p:cNvSpPr>
              <a:spLocks noChangeShapeType="1"/>
            </p:cNvSpPr>
            <p:nvPr/>
          </p:nvSpPr>
          <p:spPr bwMode="auto">
            <a:xfrm>
              <a:off x="560" y="2056"/>
              <a:ext cx="20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Oval 1"/>
          <p:cNvSpPr/>
          <p:nvPr/>
        </p:nvSpPr>
        <p:spPr bwMode="auto">
          <a:xfrm rot="18900000" flipV="1">
            <a:off x="4210930" y="2954610"/>
            <a:ext cx="892885" cy="1333948"/>
          </a:xfrm>
          <a:prstGeom prst="ellipse">
            <a:avLst/>
          </a:prstGeom>
          <a:noFill/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 rot="8100000">
            <a:off x="3460365" y="2230204"/>
            <a:ext cx="892885" cy="1333948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53076" y="2416283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s</a:t>
            </a:r>
            <a:r>
              <a:rPr lang="en-GB" i="0" baseline="-25000" dirty="0" smtClean="0">
                <a:solidFill>
                  <a:srgbClr val="FF0000"/>
                </a:solidFill>
              </a:rPr>
              <a:t>1</a:t>
            </a:r>
            <a:endParaRPr lang="en-GB" i="0" baseline="-25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94112" y="358502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50000"/>
                  </a:schemeClr>
                </a:solidFill>
              </a:rPr>
              <a:t>s</a:t>
            </a:r>
            <a:r>
              <a:rPr lang="en-GB" i="0" baseline="-25000" dirty="0" smtClean="0">
                <a:solidFill>
                  <a:schemeClr val="accent2">
                    <a:lumMod val="50000"/>
                  </a:schemeClr>
                </a:solidFill>
              </a:rPr>
              <a:t>2</a:t>
            </a:r>
            <a:endParaRPr lang="en-GB" i="0" baseline="-25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44677" y="4548878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</a:t>
            </a:r>
            <a:r>
              <a:rPr lang="en-GB" i="0" baseline="-25000" dirty="0" smtClean="0"/>
              <a:t>1</a:t>
            </a:r>
            <a:endParaRPr lang="en-GB" i="0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2239292" y="1954618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</a:t>
            </a:r>
            <a:r>
              <a:rPr lang="en-GB" i="0" baseline="-25000" dirty="0" smtClean="0"/>
              <a:t>2</a:t>
            </a:r>
            <a:endParaRPr lang="en-GB" i="0" baseline="-25000" dirty="0"/>
          </a:p>
        </p:txBody>
      </p:sp>
      <p:grpSp>
        <p:nvGrpSpPr>
          <p:cNvPr id="46" name="Group 45"/>
          <p:cNvGrpSpPr/>
          <p:nvPr/>
        </p:nvGrpSpPr>
        <p:grpSpPr>
          <a:xfrm>
            <a:off x="4138469" y="1304592"/>
            <a:ext cx="1926254" cy="703416"/>
            <a:chOff x="4694112" y="1006156"/>
            <a:chExt cx="1926254" cy="703416"/>
          </a:xfrm>
        </p:grpSpPr>
        <p:sp>
          <p:nvSpPr>
            <p:cNvPr id="19" name="Line 6"/>
            <p:cNvSpPr>
              <a:spLocks noChangeShapeType="1"/>
            </p:cNvSpPr>
            <p:nvPr/>
          </p:nvSpPr>
          <p:spPr bwMode="auto">
            <a:xfrm>
              <a:off x="4802792" y="1296049"/>
              <a:ext cx="0" cy="413523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Line 6"/>
            <p:cNvSpPr>
              <a:spLocks noChangeShapeType="1"/>
            </p:cNvSpPr>
            <p:nvPr/>
          </p:nvSpPr>
          <p:spPr bwMode="auto">
            <a:xfrm>
              <a:off x="5706097" y="1296049"/>
              <a:ext cx="0" cy="413523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Line 6"/>
            <p:cNvSpPr>
              <a:spLocks noChangeShapeType="1"/>
            </p:cNvSpPr>
            <p:nvPr/>
          </p:nvSpPr>
          <p:spPr bwMode="auto">
            <a:xfrm>
              <a:off x="5153190" y="1296049"/>
              <a:ext cx="0" cy="413523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Line 6"/>
            <p:cNvSpPr>
              <a:spLocks noChangeShapeType="1"/>
            </p:cNvSpPr>
            <p:nvPr/>
          </p:nvSpPr>
          <p:spPr bwMode="auto">
            <a:xfrm>
              <a:off x="6102390" y="1296049"/>
              <a:ext cx="0" cy="413523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Line 6"/>
            <p:cNvSpPr>
              <a:spLocks noChangeShapeType="1"/>
            </p:cNvSpPr>
            <p:nvPr/>
          </p:nvSpPr>
          <p:spPr bwMode="auto">
            <a:xfrm>
              <a:off x="5875899" y="1296049"/>
              <a:ext cx="0" cy="413523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Line 6"/>
            <p:cNvSpPr>
              <a:spLocks noChangeShapeType="1"/>
            </p:cNvSpPr>
            <p:nvPr/>
          </p:nvSpPr>
          <p:spPr bwMode="auto">
            <a:xfrm>
              <a:off x="6359469" y="1296049"/>
              <a:ext cx="0" cy="413523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Line 6"/>
            <p:cNvSpPr>
              <a:spLocks noChangeShapeType="1"/>
            </p:cNvSpPr>
            <p:nvPr/>
          </p:nvSpPr>
          <p:spPr bwMode="auto">
            <a:xfrm>
              <a:off x="6141822" y="1296049"/>
              <a:ext cx="0" cy="413523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" name="Line 6"/>
            <p:cNvSpPr>
              <a:spLocks noChangeShapeType="1"/>
            </p:cNvSpPr>
            <p:nvPr/>
          </p:nvSpPr>
          <p:spPr bwMode="auto">
            <a:xfrm>
              <a:off x="6434234" y="1296049"/>
              <a:ext cx="0" cy="413523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Line 6"/>
            <p:cNvSpPr>
              <a:spLocks noChangeShapeType="1"/>
            </p:cNvSpPr>
            <p:nvPr/>
          </p:nvSpPr>
          <p:spPr bwMode="auto">
            <a:xfrm>
              <a:off x="6294222" y="1296049"/>
              <a:ext cx="0" cy="413523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Line 93"/>
            <p:cNvSpPr>
              <a:spLocks noChangeShapeType="1"/>
            </p:cNvSpPr>
            <p:nvPr/>
          </p:nvSpPr>
          <p:spPr bwMode="auto">
            <a:xfrm>
              <a:off x="5653387" y="1006156"/>
              <a:ext cx="0" cy="703416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Line 93"/>
            <p:cNvSpPr>
              <a:spLocks noChangeShapeType="1"/>
            </p:cNvSpPr>
            <p:nvPr/>
          </p:nvSpPr>
          <p:spPr bwMode="auto">
            <a:xfrm>
              <a:off x="4703481" y="1006156"/>
              <a:ext cx="0" cy="703416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Line 93"/>
            <p:cNvSpPr>
              <a:spLocks noChangeShapeType="1"/>
            </p:cNvSpPr>
            <p:nvPr/>
          </p:nvSpPr>
          <p:spPr bwMode="auto">
            <a:xfrm>
              <a:off x="6603293" y="1006156"/>
              <a:ext cx="0" cy="703416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>
              <a:off x="4694112" y="1708268"/>
              <a:ext cx="192625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5606087" y="2981067"/>
            <a:ext cx="1926254" cy="703416"/>
            <a:chOff x="6620366" y="3137963"/>
            <a:chExt cx="1926254" cy="703416"/>
          </a:xfrm>
        </p:grpSpPr>
        <p:sp>
          <p:nvSpPr>
            <p:cNvPr id="32" name="Line 93"/>
            <p:cNvSpPr>
              <a:spLocks noChangeShapeType="1"/>
            </p:cNvSpPr>
            <p:nvPr/>
          </p:nvSpPr>
          <p:spPr bwMode="auto">
            <a:xfrm>
              <a:off x="7579641" y="3137963"/>
              <a:ext cx="0" cy="703416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Line 6"/>
            <p:cNvSpPr>
              <a:spLocks noChangeShapeType="1"/>
            </p:cNvSpPr>
            <p:nvPr/>
          </p:nvSpPr>
          <p:spPr bwMode="auto">
            <a:xfrm>
              <a:off x="6729046" y="3427856"/>
              <a:ext cx="0" cy="413523"/>
            </a:xfrm>
            <a:prstGeom prst="line">
              <a:avLst/>
            </a:prstGeom>
            <a:noFill/>
            <a:ln w="19050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Line 6"/>
            <p:cNvSpPr>
              <a:spLocks noChangeShapeType="1"/>
            </p:cNvSpPr>
            <p:nvPr/>
          </p:nvSpPr>
          <p:spPr bwMode="auto">
            <a:xfrm>
              <a:off x="7109197" y="3427856"/>
              <a:ext cx="0" cy="413523"/>
            </a:xfrm>
            <a:prstGeom prst="line">
              <a:avLst/>
            </a:prstGeom>
            <a:noFill/>
            <a:ln w="19050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" name="Line 6"/>
            <p:cNvSpPr>
              <a:spLocks noChangeShapeType="1"/>
            </p:cNvSpPr>
            <p:nvPr/>
          </p:nvSpPr>
          <p:spPr bwMode="auto">
            <a:xfrm>
              <a:off x="6842850" y="3427856"/>
              <a:ext cx="0" cy="413523"/>
            </a:xfrm>
            <a:prstGeom prst="line">
              <a:avLst/>
            </a:prstGeom>
            <a:noFill/>
            <a:ln w="19050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" name="Line 6"/>
            <p:cNvSpPr>
              <a:spLocks noChangeShapeType="1"/>
            </p:cNvSpPr>
            <p:nvPr/>
          </p:nvSpPr>
          <p:spPr bwMode="auto">
            <a:xfrm>
              <a:off x="7354625" y="3427856"/>
              <a:ext cx="0" cy="413523"/>
            </a:xfrm>
            <a:prstGeom prst="line">
              <a:avLst/>
            </a:prstGeom>
            <a:noFill/>
            <a:ln w="19050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Line 6"/>
            <p:cNvSpPr>
              <a:spLocks noChangeShapeType="1"/>
            </p:cNvSpPr>
            <p:nvPr/>
          </p:nvSpPr>
          <p:spPr bwMode="auto">
            <a:xfrm>
              <a:off x="6903739" y="3427856"/>
              <a:ext cx="0" cy="413523"/>
            </a:xfrm>
            <a:prstGeom prst="line">
              <a:avLst/>
            </a:prstGeom>
            <a:noFill/>
            <a:ln w="19050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" name="Line 6"/>
            <p:cNvSpPr>
              <a:spLocks noChangeShapeType="1"/>
            </p:cNvSpPr>
            <p:nvPr/>
          </p:nvSpPr>
          <p:spPr bwMode="auto">
            <a:xfrm>
              <a:off x="7860495" y="3427856"/>
              <a:ext cx="0" cy="413523"/>
            </a:xfrm>
            <a:prstGeom prst="line">
              <a:avLst/>
            </a:prstGeom>
            <a:noFill/>
            <a:ln w="19050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9" name="Line 6"/>
            <p:cNvSpPr>
              <a:spLocks noChangeShapeType="1"/>
            </p:cNvSpPr>
            <p:nvPr/>
          </p:nvSpPr>
          <p:spPr bwMode="auto">
            <a:xfrm>
              <a:off x="7267828" y="3427856"/>
              <a:ext cx="0" cy="413523"/>
            </a:xfrm>
            <a:prstGeom prst="line">
              <a:avLst/>
            </a:prstGeom>
            <a:noFill/>
            <a:ln w="19050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Line 93"/>
            <p:cNvSpPr>
              <a:spLocks noChangeShapeType="1"/>
            </p:cNvSpPr>
            <p:nvPr/>
          </p:nvSpPr>
          <p:spPr bwMode="auto">
            <a:xfrm>
              <a:off x="6629735" y="3137963"/>
              <a:ext cx="0" cy="703416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" name="Line 93"/>
            <p:cNvSpPr>
              <a:spLocks noChangeShapeType="1"/>
            </p:cNvSpPr>
            <p:nvPr/>
          </p:nvSpPr>
          <p:spPr bwMode="auto">
            <a:xfrm>
              <a:off x="8529547" y="3137963"/>
              <a:ext cx="0" cy="703416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" name="Line 6"/>
            <p:cNvSpPr>
              <a:spLocks noChangeShapeType="1"/>
            </p:cNvSpPr>
            <p:nvPr/>
          </p:nvSpPr>
          <p:spPr bwMode="auto">
            <a:xfrm>
              <a:off x="8360488" y="3427856"/>
              <a:ext cx="0" cy="413523"/>
            </a:xfrm>
            <a:prstGeom prst="line">
              <a:avLst/>
            </a:prstGeom>
            <a:noFill/>
            <a:ln w="19050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4" name="Line 6"/>
            <p:cNvSpPr>
              <a:spLocks noChangeShapeType="1"/>
            </p:cNvSpPr>
            <p:nvPr/>
          </p:nvSpPr>
          <p:spPr bwMode="auto">
            <a:xfrm>
              <a:off x="7417423" y="3427856"/>
              <a:ext cx="0" cy="413523"/>
            </a:xfrm>
            <a:prstGeom prst="line">
              <a:avLst/>
            </a:prstGeom>
            <a:noFill/>
            <a:ln w="19050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5" name="Line 6"/>
            <p:cNvSpPr>
              <a:spLocks noChangeShapeType="1"/>
            </p:cNvSpPr>
            <p:nvPr/>
          </p:nvSpPr>
          <p:spPr bwMode="auto">
            <a:xfrm>
              <a:off x="8012895" y="3427856"/>
              <a:ext cx="0" cy="413523"/>
            </a:xfrm>
            <a:prstGeom prst="line">
              <a:avLst/>
            </a:prstGeom>
            <a:noFill/>
            <a:ln w="19050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Line 7"/>
            <p:cNvSpPr>
              <a:spLocks noChangeShapeType="1"/>
            </p:cNvSpPr>
            <p:nvPr/>
          </p:nvSpPr>
          <p:spPr bwMode="auto">
            <a:xfrm>
              <a:off x="6620366" y="3840075"/>
              <a:ext cx="192625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6403144" y="878053"/>
            <a:ext cx="2579491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i="0" dirty="0" smtClean="0"/>
              <a:t>But suppose the decoder was based on the total spike count.</a:t>
            </a:r>
            <a:endParaRPr lang="en-GB" i="0" dirty="0"/>
          </a:p>
        </p:txBody>
      </p:sp>
    </p:spTree>
    <p:extLst>
      <p:ext uri="{BB962C8B-B14F-4D97-AF65-F5344CB8AC3E}">
        <p14:creationId xmlns:p14="http://schemas.microsoft.com/office/powerpoint/2010/main" val="1903518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6" grpId="0"/>
      <p:bldP spid="9" grpId="0"/>
      <p:bldP spid="4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986" name="Text Box 2"/>
          <p:cNvSpPr txBox="1">
            <a:spLocks noChangeArrowheads="1"/>
          </p:cNvSpPr>
          <p:nvPr/>
        </p:nvSpPr>
        <p:spPr bwMode="auto">
          <a:xfrm>
            <a:off x="219431" y="293278"/>
            <a:ext cx="87632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3200" i="0" dirty="0" smtClean="0"/>
              <a:t>An example:</a:t>
            </a:r>
            <a:endParaRPr lang="en-US" altLang="en-US" sz="3200" i="0" dirty="0"/>
          </a:p>
        </p:txBody>
      </p:sp>
      <p:grpSp>
        <p:nvGrpSpPr>
          <p:cNvPr id="3" name="Group 170"/>
          <p:cNvGrpSpPr>
            <a:grpSpLocks/>
          </p:cNvGrpSpPr>
          <p:nvPr/>
        </p:nvGrpSpPr>
        <p:grpSpPr bwMode="auto">
          <a:xfrm>
            <a:off x="2729006" y="1990165"/>
            <a:ext cx="3123154" cy="2558713"/>
            <a:chOff x="560" y="1384"/>
            <a:chExt cx="2056" cy="672"/>
          </a:xfrm>
        </p:grpSpPr>
        <p:sp>
          <p:nvSpPr>
            <p:cNvPr id="4" name="Line 168"/>
            <p:cNvSpPr>
              <a:spLocks noChangeShapeType="1"/>
            </p:cNvSpPr>
            <p:nvPr/>
          </p:nvSpPr>
          <p:spPr bwMode="auto">
            <a:xfrm>
              <a:off x="560" y="1384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Line 169"/>
            <p:cNvSpPr>
              <a:spLocks noChangeShapeType="1"/>
            </p:cNvSpPr>
            <p:nvPr/>
          </p:nvSpPr>
          <p:spPr bwMode="auto">
            <a:xfrm>
              <a:off x="560" y="2056"/>
              <a:ext cx="20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Oval 1"/>
          <p:cNvSpPr/>
          <p:nvPr/>
        </p:nvSpPr>
        <p:spPr bwMode="auto">
          <a:xfrm rot="18900000" flipV="1">
            <a:off x="4210930" y="2954610"/>
            <a:ext cx="892885" cy="1333948"/>
          </a:xfrm>
          <a:prstGeom prst="ellipse">
            <a:avLst/>
          </a:prstGeom>
          <a:noFill/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 rot="8100000">
            <a:off x="3460365" y="2230204"/>
            <a:ext cx="892885" cy="1333948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53076" y="2416283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s</a:t>
            </a:r>
            <a:r>
              <a:rPr lang="en-GB" i="0" baseline="-25000" dirty="0" smtClean="0">
                <a:solidFill>
                  <a:srgbClr val="FF0000"/>
                </a:solidFill>
              </a:rPr>
              <a:t>1</a:t>
            </a:r>
            <a:endParaRPr lang="en-GB" i="0" baseline="-25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94112" y="358502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50000"/>
                  </a:schemeClr>
                </a:solidFill>
              </a:rPr>
              <a:t>s</a:t>
            </a:r>
            <a:r>
              <a:rPr lang="en-GB" i="0" baseline="-25000" dirty="0" smtClean="0">
                <a:solidFill>
                  <a:schemeClr val="accent2">
                    <a:lumMod val="50000"/>
                  </a:schemeClr>
                </a:solidFill>
              </a:rPr>
              <a:t>2</a:t>
            </a:r>
            <a:endParaRPr lang="en-GB" i="0" baseline="-25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44677" y="4548878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</a:t>
            </a:r>
            <a:r>
              <a:rPr lang="en-GB" i="0" baseline="-25000" dirty="0" smtClean="0"/>
              <a:t>1</a:t>
            </a:r>
            <a:endParaRPr lang="en-GB" i="0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2239292" y="1954618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</a:t>
            </a:r>
            <a:r>
              <a:rPr lang="en-GB" i="0" baseline="-25000" dirty="0" smtClean="0"/>
              <a:t>2</a:t>
            </a:r>
            <a:endParaRPr lang="en-GB" i="0" baseline="-25000" dirty="0"/>
          </a:p>
        </p:txBody>
      </p:sp>
      <p:sp>
        <p:nvSpPr>
          <p:cNvPr id="19" name="Line 6"/>
          <p:cNvSpPr>
            <a:spLocks noChangeShapeType="1"/>
          </p:cNvSpPr>
          <p:nvPr/>
        </p:nvSpPr>
        <p:spPr bwMode="auto">
          <a:xfrm>
            <a:off x="4247149" y="1594485"/>
            <a:ext cx="0" cy="41352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" name="Line 6"/>
          <p:cNvSpPr>
            <a:spLocks noChangeShapeType="1"/>
          </p:cNvSpPr>
          <p:nvPr/>
        </p:nvSpPr>
        <p:spPr bwMode="auto">
          <a:xfrm>
            <a:off x="5150454" y="1594485"/>
            <a:ext cx="0" cy="41352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" name="Line 6"/>
          <p:cNvSpPr>
            <a:spLocks noChangeShapeType="1"/>
          </p:cNvSpPr>
          <p:nvPr/>
        </p:nvSpPr>
        <p:spPr bwMode="auto">
          <a:xfrm>
            <a:off x="4597547" y="1594485"/>
            <a:ext cx="0" cy="41352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" name="Line 6"/>
          <p:cNvSpPr>
            <a:spLocks noChangeShapeType="1"/>
          </p:cNvSpPr>
          <p:nvPr/>
        </p:nvSpPr>
        <p:spPr bwMode="auto">
          <a:xfrm>
            <a:off x="5546747" y="1594485"/>
            <a:ext cx="0" cy="41352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" name="Line 6"/>
          <p:cNvSpPr>
            <a:spLocks noChangeShapeType="1"/>
          </p:cNvSpPr>
          <p:nvPr/>
        </p:nvSpPr>
        <p:spPr bwMode="auto">
          <a:xfrm>
            <a:off x="5320256" y="1594485"/>
            <a:ext cx="0" cy="41352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" name="Line 6"/>
          <p:cNvSpPr>
            <a:spLocks noChangeShapeType="1"/>
          </p:cNvSpPr>
          <p:nvPr/>
        </p:nvSpPr>
        <p:spPr bwMode="auto">
          <a:xfrm>
            <a:off x="5803826" y="1594485"/>
            <a:ext cx="0" cy="41352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" name="Line 6"/>
          <p:cNvSpPr>
            <a:spLocks noChangeShapeType="1"/>
          </p:cNvSpPr>
          <p:nvPr/>
        </p:nvSpPr>
        <p:spPr bwMode="auto">
          <a:xfrm>
            <a:off x="5586179" y="1594485"/>
            <a:ext cx="0" cy="41352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" name="Line 6"/>
          <p:cNvSpPr>
            <a:spLocks noChangeShapeType="1"/>
          </p:cNvSpPr>
          <p:nvPr/>
        </p:nvSpPr>
        <p:spPr bwMode="auto">
          <a:xfrm>
            <a:off x="5878591" y="1594485"/>
            <a:ext cx="0" cy="41352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" name="Line 6"/>
          <p:cNvSpPr>
            <a:spLocks noChangeShapeType="1"/>
          </p:cNvSpPr>
          <p:nvPr/>
        </p:nvSpPr>
        <p:spPr bwMode="auto">
          <a:xfrm>
            <a:off x="5738579" y="1594485"/>
            <a:ext cx="0" cy="41352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" name="Line 93"/>
          <p:cNvSpPr>
            <a:spLocks noChangeShapeType="1"/>
          </p:cNvSpPr>
          <p:nvPr/>
        </p:nvSpPr>
        <p:spPr bwMode="auto">
          <a:xfrm>
            <a:off x="4147838" y="1304592"/>
            <a:ext cx="0" cy="703416"/>
          </a:xfrm>
          <a:prstGeom prst="line">
            <a:avLst/>
          </a:prstGeom>
          <a:noFill/>
          <a:ln w="38100">
            <a:solidFill>
              <a:srgbClr val="008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" name="Line 93"/>
          <p:cNvSpPr>
            <a:spLocks noChangeShapeType="1"/>
          </p:cNvSpPr>
          <p:nvPr/>
        </p:nvSpPr>
        <p:spPr bwMode="auto">
          <a:xfrm>
            <a:off x="6047650" y="1304592"/>
            <a:ext cx="0" cy="703416"/>
          </a:xfrm>
          <a:prstGeom prst="line">
            <a:avLst/>
          </a:prstGeom>
          <a:noFill/>
          <a:ln w="38100">
            <a:solidFill>
              <a:srgbClr val="008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" name="Line 7"/>
          <p:cNvSpPr>
            <a:spLocks noChangeShapeType="1"/>
          </p:cNvSpPr>
          <p:nvPr/>
        </p:nvSpPr>
        <p:spPr bwMode="auto">
          <a:xfrm>
            <a:off x="4138469" y="2006704"/>
            <a:ext cx="1926254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" name="Line 6"/>
          <p:cNvSpPr>
            <a:spLocks noChangeShapeType="1"/>
          </p:cNvSpPr>
          <p:nvPr/>
        </p:nvSpPr>
        <p:spPr bwMode="auto">
          <a:xfrm>
            <a:off x="5714767" y="3270960"/>
            <a:ext cx="0" cy="413523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" name="Line 6"/>
          <p:cNvSpPr>
            <a:spLocks noChangeShapeType="1"/>
          </p:cNvSpPr>
          <p:nvPr/>
        </p:nvSpPr>
        <p:spPr bwMode="auto">
          <a:xfrm>
            <a:off x="6094918" y="3270960"/>
            <a:ext cx="0" cy="413523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" name="Line 6"/>
          <p:cNvSpPr>
            <a:spLocks noChangeShapeType="1"/>
          </p:cNvSpPr>
          <p:nvPr/>
        </p:nvSpPr>
        <p:spPr bwMode="auto">
          <a:xfrm>
            <a:off x="5828571" y="3270960"/>
            <a:ext cx="0" cy="413523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" name="Line 6"/>
          <p:cNvSpPr>
            <a:spLocks noChangeShapeType="1"/>
          </p:cNvSpPr>
          <p:nvPr/>
        </p:nvSpPr>
        <p:spPr bwMode="auto">
          <a:xfrm>
            <a:off x="6340346" y="3270960"/>
            <a:ext cx="0" cy="413523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7" name="Line 6"/>
          <p:cNvSpPr>
            <a:spLocks noChangeShapeType="1"/>
          </p:cNvSpPr>
          <p:nvPr/>
        </p:nvSpPr>
        <p:spPr bwMode="auto">
          <a:xfrm>
            <a:off x="5889460" y="3270960"/>
            <a:ext cx="0" cy="413523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" name="Line 6"/>
          <p:cNvSpPr>
            <a:spLocks noChangeShapeType="1"/>
          </p:cNvSpPr>
          <p:nvPr/>
        </p:nvSpPr>
        <p:spPr bwMode="auto">
          <a:xfrm>
            <a:off x="6846216" y="3270960"/>
            <a:ext cx="0" cy="413523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" name="Line 6"/>
          <p:cNvSpPr>
            <a:spLocks noChangeShapeType="1"/>
          </p:cNvSpPr>
          <p:nvPr/>
        </p:nvSpPr>
        <p:spPr bwMode="auto">
          <a:xfrm>
            <a:off x="6253549" y="3270960"/>
            <a:ext cx="0" cy="413523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" name="Line 93"/>
          <p:cNvSpPr>
            <a:spLocks noChangeShapeType="1"/>
          </p:cNvSpPr>
          <p:nvPr/>
        </p:nvSpPr>
        <p:spPr bwMode="auto">
          <a:xfrm>
            <a:off x="5615456" y="2981067"/>
            <a:ext cx="0" cy="703416"/>
          </a:xfrm>
          <a:prstGeom prst="line">
            <a:avLst/>
          </a:prstGeom>
          <a:noFill/>
          <a:ln w="38100">
            <a:solidFill>
              <a:srgbClr val="008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" name="Line 93"/>
          <p:cNvSpPr>
            <a:spLocks noChangeShapeType="1"/>
          </p:cNvSpPr>
          <p:nvPr/>
        </p:nvSpPr>
        <p:spPr bwMode="auto">
          <a:xfrm>
            <a:off x="7515268" y="2981067"/>
            <a:ext cx="0" cy="703416"/>
          </a:xfrm>
          <a:prstGeom prst="line">
            <a:avLst/>
          </a:prstGeom>
          <a:noFill/>
          <a:ln w="38100">
            <a:solidFill>
              <a:srgbClr val="008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" name="Line 6"/>
          <p:cNvSpPr>
            <a:spLocks noChangeShapeType="1"/>
          </p:cNvSpPr>
          <p:nvPr/>
        </p:nvSpPr>
        <p:spPr bwMode="auto">
          <a:xfrm>
            <a:off x="7346209" y="3270960"/>
            <a:ext cx="0" cy="413523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4" name="Line 6"/>
          <p:cNvSpPr>
            <a:spLocks noChangeShapeType="1"/>
          </p:cNvSpPr>
          <p:nvPr/>
        </p:nvSpPr>
        <p:spPr bwMode="auto">
          <a:xfrm>
            <a:off x="6403144" y="3270960"/>
            <a:ext cx="0" cy="413523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5" name="Line 6"/>
          <p:cNvSpPr>
            <a:spLocks noChangeShapeType="1"/>
          </p:cNvSpPr>
          <p:nvPr/>
        </p:nvSpPr>
        <p:spPr bwMode="auto">
          <a:xfrm>
            <a:off x="6998616" y="3270960"/>
            <a:ext cx="0" cy="413523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" name="Line 7"/>
          <p:cNvSpPr>
            <a:spLocks noChangeShapeType="1"/>
          </p:cNvSpPr>
          <p:nvPr/>
        </p:nvSpPr>
        <p:spPr bwMode="auto">
          <a:xfrm>
            <a:off x="5606087" y="3683179"/>
            <a:ext cx="1926254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6403144" y="878053"/>
            <a:ext cx="2579491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i="0" dirty="0" smtClean="0"/>
              <a:t>But suppose the decoder was based on the total spike count.</a:t>
            </a:r>
            <a:endParaRPr lang="en-GB" i="0" dirty="0"/>
          </a:p>
        </p:txBody>
      </p:sp>
      <p:sp>
        <p:nvSpPr>
          <p:cNvPr id="50" name="Line 169"/>
          <p:cNvSpPr>
            <a:spLocks noChangeShapeType="1"/>
          </p:cNvSpPr>
          <p:nvPr/>
        </p:nvSpPr>
        <p:spPr bwMode="auto">
          <a:xfrm rot="2700000">
            <a:off x="2712914" y="3238524"/>
            <a:ext cx="3123154" cy="0"/>
          </a:xfrm>
          <a:prstGeom prst="line">
            <a:avLst/>
          </a:prstGeom>
          <a:noFill/>
          <a:ln w="28575">
            <a:solidFill>
              <a:srgbClr val="7030A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5337379" y="3947224"/>
            <a:ext cx="2364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0" dirty="0" smtClean="0">
                <a:solidFill>
                  <a:srgbClr val="7030A0"/>
                </a:solidFill>
              </a:rPr>
              <a:t>choice boundary</a:t>
            </a:r>
            <a:endParaRPr lang="en-GB" i="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685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16262</TotalTime>
  <Words>760</Words>
  <Application>Microsoft Office PowerPoint</Application>
  <PresentationFormat>On-screen Show (4:3)</PresentationFormat>
  <Paragraphs>193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Symbol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Henry 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pel</dc:creator>
  <cp:lastModifiedBy>pel</cp:lastModifiedBy>
  <cp:revision>655</cp:revision>
  <dcterms:created xsi:type="dcterms:W3CDTF">2003-06-30T21:10:17Z</dcterms:created>
  <dcterms:modified xsi:type="dcterms:W3CDTF">2017-04-27T08:11:02Z</dcterms:modified>
</cp:coreProperties>
</file>