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1464" r:id="rId2"/>
    <p:sldId id="2679" r:id="rId3"/>
    <p:sldId id="2770" r:id="rId4"/>
    <p:sldId id="2771" r:id="rId5"/>
    <p:sldId id="2810" r:id="rId6"/>
    <p:sldId id="2811" r:id="rId7"/>
    <p:sldId id="2812" r:id="rId8"/>
    <p:sldId id="2777" r:id="rId9"/>
    <p:sldId id="2823" r:id="rId10"/>
    <p:sldId id="2824" r:id="rId11"/>
    <p:sldId id="2778" r:id="rId12"/>
    <p:sldId id="2779" r:id="rId13"/>
    <p:sldId id="2781" r:id="rId14"/>
    <p:sldId id="2784" r:id="rId15"/>
    <p:sldId id="2783" r:id="rId16"/>
    <p:sldId id="2786" r:id="rId17"/>
    <p:sldId id="2813" r:id="rId18"/>
    <p:sldId id="2814" r:id="rId19"/>
    <p:sldId id="2815" r:id="rId20"/>
    <p:sldId id="2817" r:id="rId21"/>
    <p:sldId id="2816" r:id="rId22"/>
    <p:sldId id="2788" r:id="rId23"/>
    <p:sldId id="2792" r:id="rId24"/>
    <p:sldId id="2793" r:id="rId25"/>
    <p:sldId id="2794" r:id="rId26"/>
    <p:sldId id="2818" r:id="rId27"/>
    <p:sldId id="2795" r:id="rId28"/>
    <p:sldId id="2797" r:id="rId29"/>
    <p:sldId id="2825" r:id="rId30"/>
    <p:sldId id="2819" r:id="rId31"/>
    <p:sldId id="2796" r:id="rId32"/>
    <p:sldId id="2800" r:id="rId33"/>
    <p:sldId id="2798" r:id="rId34"/>
    <p:sldId id="2799" r:id="rId35"/>
    <p:sldId id="2820" r:id="rId36"/>
    <p:sldId id="2821" r:id="rId37"/>
    <p:sldId id="2822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CC00"/>
    <a:srgbClr val="FFFF00"/>
    <a:srgbClr val="FF00FF"/>
    <a:srgbClr val="00FF00"/>
    <a:srgbClr val="00FFFF"/>
    <a:srgbClr val="66FFFF"/>
    <a:srgbClr val="99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31" autoAdjust="0"/>
    <p:restoredTop sz="99542" autoAdjust="0"/>
  </p:normalViewPr>
  <p:slideViewPr>
    <p:cSldViewPr snapToGrid="0">
      <p:cViewPr varScale="1">
        <p:scale>
          <a:sx n="88" d="100"/>
          <a:sy n="88" d="100"/>
        </p:scale>
        <p:origin x="1182" y="90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9/22/2014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947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24813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433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758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088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13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16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8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148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92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830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85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540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5448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128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93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1720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8139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9327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3072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9408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426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00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1752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574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309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9878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9270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27652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8233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574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33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324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00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881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849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05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00393" y="1490749"/>
            <a:ext cx="387054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 dirty="0" smtClean="0"/>
              <a:t>Kernels for dummies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Tea talk</a:t>
            </a:r>
          </a:p>
          <a:p>
            <a:pPr algn="ctr"/>
            <a:r>
              <a:rPr lang="en-US" sz="3200" dirty="0" smtClean="0"/>
              <a:t>September 22, 2014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47144" y="114104"/>
            <a:ext cx="880155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If you’re Bayesian, you put a prior over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If you’re a kernel person you demand that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is in some sense small.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i="1" dirty="0" smtClean="0">
                <a:sym typeface="Symbol" panose="05050102010706020507" pitchFamily="18" charset="2"/>
              </a:rPr>
              <a:t>	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is a </a:t>
            </a:r>
            <a:r>
              <a:rPr lang="en-GB" dirty="0" smtClean="0">
                <a:sym typeface="Symbol" panose="05050102010706020507" pitchFamily="18" charset="2"/>
              </a:rPr>
              <a:t>Kernel.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For example,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= </a:t>
            </a:r>
            <a:r>
              <a:rPr lang="en-GB" dirty="0" err="1">
                <a:sym typeface="Symbol" panose="05050102010706020507" pitchFamily="18" charset="2"/>
              </a:rPr>
              <a:t>exp</a:t>
            </a:r>
            <a:r>
              <a:rPr lang="en-GB" dirty="0">
                <a:sym typeface="Symbol" panose="05050102010706020507" pitchFamily="18" charset="2"/>
              </a:rPr>
              <a:t>(-(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-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baseline="30000" dirty="0">
                <a:sym typeface="Symbol" panose="05050102010706020507" pitchFamily="18" charset="2"/>
              </a:rPr>
              <a:t>2</a:t>
            </a:r>
            <a:r>
              <a:rPr lang="en-GB" dirty="0">
                <a:sym typeface="Symbol" panose="05050102010706020507" pitchFamily="18" charset="2"/>
              </a:rPr>
              <a:t>/2</a:t>
            </a:r>
            <a:r>
              <a:rPr lang="en-GB" dirty="0" smtClean="0">
                <a:sym typeface="Symbol" panose="05050102010706020507" pitchFamily="18" charset="2"/>
              </a:rPr>
              <a:t>).</a:t>
            </a:r>
            <a:endParaRPr lang="en-GB" dirty="0">
              <a:sym typeface="Symbol" panose="05050102010706020507" pitchFamily="18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3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520" y="335791"/>
            <a:ext cx="655179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This raises two questions: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  1. How do we make sense of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dirty="0" smtClean="0">
                <a:sym typeface="Symbol" panose="05050102010706020507" pitchFamily="18" charset="2"/>
              </a:rPr>
              <a:t>?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  2. What does</a:t>
            </a:r>
          </a:p>
          <a:p>
            <a:pPr lvl="1"/>
            <a:endParaRPr lang="en-GB" dirty="0" smtClean="0">
              <a:sym typeface="Symbol" panose="05050102010706020507" pitchFamily="18" charset="2"/>
            </a:endParaRPr>
          </a:p>
          <a:p>
            <a:pPr lvl="1"/>
            <a:endParaRPr lang="en-GB" dirty="0">
              <a:sym typeface="Symbol" panose="05050102010706020507" pitchFamily="18" charset="2"/>
            </a:endParaRPr>
          </a:p>
          <a:p>
            <a:pPr lvl="1"/>
            <a:endParaRPr lang="en-GB" dirty="0" smtClean="0">
              <a:sym typeface="Symbol" panose="05050102010706020507" pitchFamily="18" charset="2"/>
            </a:endParaRPr>
          </a:p>
          <a:p>
            <a:pPr lvl="1"/>
            <a:endParaRPr lang="en-GB" dirty="0">
              <a:sym typeface="Symbol" panose="05050102010706020507" pitchFamily="18" charset="2"/>
            </a:endParaRP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       have to do with smoothness?</a:t>
            </a:r>
          </a:p>
        </p:txBody>
      </p:sp>
      <p:sp>
        <p:nvSpPr>
          <p:cNvPr id="3" name="Rectangle 2"/>
          <p:cNvSpPr/>
          <p:nvPr/>
        </p:nvSpPr>
        <p:spPr>
          <a:xfrm>
            <a:off x="1991381" y="2564962"/>
            <a:ext cx="36551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1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659" y="358876"/>
            <a:ext cx="8567730" cy="6124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1. Making </a:t>
            </a:r>
            <a:r>
              <a:rPr lang="en-GB" dirty="0">
                <a:sym typeface="Symbol" panose="05050102010706020507" pitchFamily="18" charset="2"/>
              </a:rPr>
              <a:t>sense of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dirty="0" smtClean="0">
                <a:sym typeface="Symbol" panose="05050102010706020507" pitchFamily="18" charset="2"/>
              </a:rPr>
              <a:t>: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</a:t>
            </a:r>
            <a:r>
              <a:rPr lang="en-GB" i="1" dirty="0" err="1">
                <a:sym typeface="Symbol" panose="05050102010706020507" pitchFamily="18" charset="2"/>
              </a:rPr>
              <a:t>dy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z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 </a:t>
            </a:r>
            <a:r>
              <a:rPr lang="en-GB" dirty="0">
                <a:sym typeface="Symbol" panose="05050102010706020507" pitchFamily="18" charset="2"/>
              </a:rPr>
              <a:t>= (</a:t>
            </a:r>
            <a:r>
              <a:rPr lang="en-GB" i="1" dirty="0">
                <a:sym typeface="Symbol" panose="05050102010706020507" pitchFamily="18" charset="2"/>
              </a:rPr>
              <a:t>x – z</a:t>
            </a:r>
            <a:r>
              <a:rPr lang="en-GB" dirty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defines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Think of 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 as a </a:t>
            </a:r>
            <a:r>
              <a:rPr lang="en-GB" dirty="0" smtClean="0">
                <a:sym typeface="Symbol" panose="05050102010706020507" pitchFamily="18" charset="2"/>
              </a:rPr>
              <a:t>matrix. 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is its inverse.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 has an </a:t>
            </a:r>
            <a:r>
              <a:rPr lang="en-GB" dirty="0" err="1">
                <a:sym typeface="Symbol" panose="05050102010706020507" pitchFamily="18" charset="2"/>
              </a:rPr>
              <a:t>uncountably</a:t>
            </a:r>
            <a:r>
              <a:rPr lang="en-GB" dirty="0">
                <a:sym typeface="Symbol" panose="05050102010706020507" pitchFamily="18" charset="2"/>
              </a:rPr>
              <a:t> infinite number of indices.</a:t>
            </a:r>
          </a:p>
          <a:p>
            <a:r>
              <a:rPr lang="en-GB" dirty="0">
                <a:sym typeface="Symbol" panose="05050102010706020507" pitchFamily="18" charset="2"/>
              </a:rPr>
              <a:t>But otherwise it’s a very standard matrix.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ym typeface="Symbol" panose="05050102010706020507" pitchFamily="18" charset="2"/>
              </a:rPr>
              <a:t> exists if all the </a:t>
            </a:r>
            <a:r>
              <a:rPr lang="en-GB" dirty="0">
                <a:sym typeface="Symbol" panose="05050102010706020507" pitchFamily="18" charset="2"/>
              </a:rPr>
              <a:t>eigenvalues </a:t>
            </a:r>
            <a:r>
              <a:rPr lang="en-GB" dirty="0" smtClean="0">
                <a:sym typeface="Symbol" panose="05050102010706020507" pitchFamily="18" charset="2"/>
              </a:rPr>
              <a:t>of 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 are </a:t>
            </a:r>
            <a:r>
              <a:rPr lang="en-GB" dirty="0">
                <a:sym typeface="Symbol" panose="05050102010706020507" pitchFamily="18" charset="2"/>
              </a:rPr>
              <a:t>positive.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An aside: 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ym typeface="Symbol" panose="05050102010706020507" pitchFamily="18" charset="2"/>
              </a:rPr>
              <a:t> doesn’t really exist. But that’s irrelevant.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840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659" y="358876"/>
            <a:ext cx="7994496" cy="4401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2. What does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have to do with smoothness?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I’ll answer for a specific case: translation invariant</a:t>
            </a:r>
          </a:p>
          <a:p>
            <a:r>
              <a:rPr lang="en-GB" dirty="0" smtClean="0">
                <a:sym typeface="Symbol" panose="05050102010706020507" pitchFamily="18" charset="2"/>
              </a:rPr>
              <a:t>kernels,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, 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 =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 – 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.</a:t>
            </a:r>
            <a:endParaRPr lang="en-GB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560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659" y="358876"/>
            <a:ext cx="4758034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 smtClean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 =</a:t>
            </a:r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–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 =	</a:t>
            </a:r>
            <a:r>
              <a:rPr lang="en-GB" i="1" dirty="0" err="1" smtClean="0">
                <a:sym typeface="Symbol" panose="05050102010706020507" pitchFamily="18" charset="2"/>
              </a:rPr>
              <a:t>dk</a:t>
            </a:r>
            <a:endParaRPr lang="en-GB" i="1" dirty="0" smtClean="0">
              <a:sym typeface="Symbol" panose="05050102010706020507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35957" y="2706519"/>
            <a:ext cx="1091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 |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)|</a:t>
            </a:r>
            <a:r>
              <a:rPr lang="en-GB" baseline="30000" dirty="0">
                <a:sym typeface="Symbol" panose="05050102010706020507" pitchFamily="18" charset="2"/>
              </a:rPr>
              <a:t>2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60189" y="3186195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endParaRPr lang="en-GB" dirty="0">
              <a:solidFill>
                <a:srgbClr val="0000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000176" y="3229739"/>
            <a:ext cx="9035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 flipV="1">
            <a:off x="2686676" y="3113634"/>
            <a:ext cx="1787353" cy="14908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 flipV="1">
            <a:off x="2601686" y="3676757"/>
            <a:ext cx="1514094" cy="13312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474029" y="4273211"/>
            <a:ext cx="4018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Fourier transform of </a:t>
            </a:r>
            <a:r>
              <a:rPr lang="en-GB" i="1" dirty="0" smtClean="0"/>
              <a:t>f</a:t>
            </a:r>
            <a:r>
              <a:rPr lang="en-GB" dirty="0" smtClean="0"/>
              <a:t>(</a:t>
            </a:r>
            <a:r>
              <a:rPr lang="en-GB" i="1" dirty="0" smtClean="0"/>
              <a:t>x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115780" y="4796783"/>
            <a:ext cx="4137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Fourier transform of 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3913" y="2082425"/>
            <a:ext cx="3565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CC00"/>
                </a:solidFill>
              </a:rPr>
              <a:t>translation invariance</a:t>
            </a:r>
            <a:endParaRPr lang="en-GB" dirty="0">
              <a:solidFill>
                <a:srgbClr val="00CC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3913" y="2968129"/>
            <a:ext cx="2999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CC00"/>
                </a:solidFill>
              </a:rPr>
              <a:t>Fourier transform</a:t>
            </a:r>
            <a:endParaRPr lang="en-GB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659" y="358876"/>
            <a:ext cx="88363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 =</a:t>
            </a:r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–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 =	</a:t>
            </a:r>
            <a:r>
              <a:rPr lang="en-GB" i="1" dirty="0" err="1" smtClean="0">
                <a:sym typeface="Symbol" panose="05050102010706020507" pitchFamily="18" charset="2"/>
              </a:rPr>
              <a:t>dk</a:t>
            </a:r>
            <a:endParaRPr lang="en-GB" i="1" dirty="0" smtClean="0">
              <a:sym typeface="Symbol" panose="05050102010706020507" pitchFamily="18" charset="2"/>
            </a:endParaRPr>
          </a:p>
          <a:p>
            <a:endParaRPr lang="en-GB" i="1" dirty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For smooth Kernels,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falls off rapidly with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For </a:t>
            </a:r>
            <a:r>
              <a:rPr lang="en-GB" dirty="0" smtClean="0">
                <a:sym typeface="Symbol" panose="05050102010706020507" pitchFamily="18" charset="2"/>
              </a:rPr>
              <a:t>the above integral </a:t>
            </a:r>
            <a:r>
              <a:rPr lang="en-GB" dirty="0" smtClean="0">
                <a:sym typeface="Symbol" panose="05050102010706020507" pitchFamily="18" charset="2"/>
              </a:rPr>
              <a:t>to be small,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) must fall off rapidly with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In other words,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dirty="0" smtClean="0">
                <a:sym typeface="Symbol" panose="05050102010706020507" pitchFamily="18" charset="2"/>
              </a:rPr>
              <a:t> must be smooth.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3913" y="2082425"/>
            <a:ext cx="3565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CC00"/>
                </a:solidFill>
              </a:rPr>
              <a:t>translation invariance</a:t>
            </a:r>
            <a:endParaRPr lang="en-GB" dirty="0">
              <a:solidFill>
                <a:srgbClr val="00C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3913" y="2968129"/>
            <a:ext cx="2999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CC00"/>
                </a:solidFill>
              </a:rPr>
              <a:t>Fourier transform</a:t>
            </a:r>
            <a:endParaRPr lang="en-GB" dirty="0">
              <a:solidFill>
                <a:srgbClr val="00CC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35957" y="2706519"/>
            <a:ext cx="1091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 |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)|</a:t>
            </a:r>
            <a:r>
              <a:rPr lang="en-GB" baseline="30000" dirty="0">
                <a:sym typeface="Symbol" panose="05050102010706020507" pitchFamily="18" charset="2"/>
              </a:rPr>
              <a:t>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060189" y="3186195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endParaRPr lang="en-GB" dirty="0">
              <a:solidFill>
                <a:srgbClr val="0000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000176" y="3229739"/>
            <a:ext cx="9035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3960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659" y="358876"/>
            <a:ext cx="5052986" cy="5262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 smtClean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 =</a:t>
            </a:r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–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 =	</a:t>
            </a:r>
            <a:r>
              <a:rPr lang="en-GB" i="1" dirty="0" err="1" smtClean="0">
                <a:sym typeface="Symbol" panose="05050102010706020507" pitchFamily="18" charset="2"/>
              </a:rPr>
              <a:t>dk</a:t>
            </a:r>
            <a:endParaRPr lang="en-GB" i="1" dirty="0" smtClean="0">
              <a:sym typeface="Symbol" panose="05050102010706020507" pitchFamily="18" charset="2"/>
            </a:endParaRPr>
          </a:p>
          <a:p>
            <a:endParaRPr lang="en-GB" i="1" dirty="0" smtClean="0">
              <a:sym typeface="Symbol" panose="05050102010706020507" pitchFamily="18" charset="2"/>
            </a:endParaRPr>
          </a:p>
          <a:p>
            <a:endParaRPr lang="en-GB" i="1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Example:	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    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= </a:t>
            </a:r>
            <a:r>
              <a:rPr lang="en-GB" dirty="0" err="1">
                <a:sym typeface="Symbol" panose="05050102010706020507" pitchFamily="18" charset="2"/>
              </a:rPr>
              <a:t>exp</a:t>
            </a:r>
            <a:r>
              <a:rPr lang="en-GB" dirty="0">
                <a:sym typeface="Symbol" panose="05050102010706020507" pitchFamily="18" charset="2"/>
              </a:rPr>
              <a:t>(-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baseline="30000" dirty="0">
                <a:sym typeface="Symbol" panose="05050102010706020507" pitchFamily="18" charset="2"/>
              </a:rPr>
              <a:t>2</a:t>
            </a:r>
            <a:r>
              <a:rPr lang="en-GB" dirty="0">
                <a:sym typeface="Symbol" panose="05050102010706020507" pitchFamily="18" charset="2"/>
              </a:rPr>
              <a:t>/2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=&gt;		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    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 </a:t>
            </a:r>
            <a:r>
              <a:rPr lang="en-GB" dirty="0" err="1">
                <a:sym typeface="Symbol" panose="05050102010706020507" pitchFamily="18" charset="2"/>
              </a:rPr>
              <a:t>exp</a:t>
            </a:r>
            <a:r>
              <a:rPr lang="en-GB" dirty="0">
                <a:sym typeface="Symbol" panose="05050102010706020507" pitchFamily="18" charset="2"/>
              </a:rPr>
              <a:t>(-</a:t>
            </a:r>
            <a:r>
              <a:rPr lang="en-GB" i="1" dirty="0">
                <a:sym typeface="Symbol" panose="05050102010706020507" pitchFamily="18" charset="2"/>
              </a:rPr>
              <a:t>k</a:t>
            </a:r>
            <a:r>
              <a:rPr lang="en-GB" baseline="30000" dirty="0">
                <a:sym typeface="Symbol" panose="05050102010706020507" pitchFamily="18" charset="2"/>
              </a:rPr>
              <a:t>2</a:t>
            </a:r>
            <a:r>
              <a:rPr lang="en-GB" dirty="0">
                <a:sym typeface="Symbol" panose="05050102010706020507" pitchFamily="18" charset="2"/>
              </a:rPr>
              <a:t>/2)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35957" y="2706519"/>
            <a:ext cx="1091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 |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)|</a:t>
            </a:r>
            <a:r>
              <a:rPr lang="en-GB" baseline="30000" dirty="0">
                <a:sym typeface="Symbol" panose="05050102010706020507" pitchFamily="18" charset="2"/>
              </a:rPr>
              <a:t>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060189" y="3186195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endParaRPr lang="en-GB" dirty="0">
              <a:solidFill>
                <a:srgbClr val="0000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000176" y="3229739"/>
            <a:ext cx="9035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1"/>
          <p:cNvSpPr/>
          <p:nvPr/>
        </p:nvSpPr>
        <p:spPr>
          <a:xfrm>
            <a:off x="3125870" y="2913699"/>
            <a:ext cx="3676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 </a:t>
            </a:r>
            <a:r>
              <a:rPr lang="en-GB" i="1" dirty="0" err="1" smtClean="0">
                <a:sym typeface="Symbol" panose="05050102010706020507" pitchFamily="18" charset="2"/>
              </a:rPr>
              <a:t>dk</a:t>
            </a:r>
            <a:r>
              <a:rPr lang="en-GB" i="1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|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)|</a:t>
            </a:r>
            <a:r>
              <a:rPr lang="en-GB" baseline="30000" dirty="0" smtClean="0">
                <a:sym typeface="Symbol" panose="05050102010706020507" pitchFamily="18" charset="2"/>
              </a:rPr>
              <a:t>2</a:t>
            </a:r>
            <a:r>
              <a:rPr lang="en-GB" i="1" dirty="0" smtClean="0">
                <a:sym typeface="Symbol" panose="05050102010706020507" pitchFamily="18" charset="2"/>
              </a:rPr>
              <a:t> </a:t>
            </a:r>
            <a:r>
              <a:rPr lang="en-GB" dirty="0" err="1">
                <a:sym typeface="Symbol" panose="05050102010706020507" pitchFamily="18" charset="2"/>
              </a:rPr>
              <a:t>exp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ym typeface="Symbol" panose="05050102010706020507" pitchFamily="18" charset="2"/>
              </a:rPr>
              <a:t>2</a:t>
            </a:r>
            <a:r>
              <a:rPr lang="en-GB" dirty="0" smtClean="0">
                <a:sym typeface="Symbol" panose="05050102010706020507" pitchFamily="18" charset="2"/>
              </a:rPr>
              <a:t>/2)</a:t>
            </a:r>
            <a:r>
              <a:rPr lang="en-GB" i="1" dirty="0" smtClean="0">
                <a:sym typeface="Symbol" panose="05050102010706020507" pitchFamily="18" charset="2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74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659" y="358876"/>
            <a:ext cx="7139968" cy="5693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More generally,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	 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 smtClean="0">
                <a:sym typeface="Symbol" panose="05050102010706020507" pitchFamily="18" charset="2"/>
              </a:rPr>
              <a:t>dy</a:t>
            </a:r>
            <a:r>
              <a:rPr lang="en-GB" dirty="0" smtClean="0">
                <a:sym typeface="Symbol" panose="05050102010706020507" pitchFamily="18" charset="2"/>
              </a:rPr>
              <a:t>  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err="1" smtClean="0">
                <a:sym typeface="Symbol" panose="05050102010706020507" pitchFamily="18" charset="2"/>
              </a:rPr>
              <a:t>g</a:t>
            </a:r>
            <a:r>
              <a:rPr lang="en-GB" i="1" baseline="-25000" dirty="0" err="1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 = (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) </a:t>
            </a:r>
            <a:r>
              <a:rPr lang="en-GB" i="1" dirty="0" err="1" smtClean="0">
                <a:sym typeface="Symbol" panose="05050102010706020507" pitchFamily="18" charset="2"/>
              </a:rPr>
              <a:t>g</a:t>
            </a:r>
            <a:r>
              <a:rPr lang="en-GB" i="1" baseline="-25000" dirty="0" err="1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=&gt;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dirty="0" smtClean="0">
                <a:sym typeface="Symbol" panose="05050102010706020507" pitchFamily="18" charset="2"/>
              </a:rPr>
              <a:t>= </a:t>
            </a:r>
            <a:r>
              <a:rPr lang="en-GB" i="1" dirty="0" err="1" smtClean="0">
                <a:sym typeface="Symbol" panose="05050102010706020507" pitchFamily="18" charset="2"/>
              </a:rPr>
              <a:t>dk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Typically,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	(</a:t>
            </a:r>
            <a:r>
              <a:rPr lang="en-GB" i="1" dirty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) falls of with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i="1" dirty="0" err="1">
                <a:sym typeface="Symbol" panose="05050102010706020507" pitchFamily="18" charset="2"/>
              </a:rPr>
              <a:t>g</a:t>
            </a:r>
            <a:r>
              <a:rPr lang="en-GB" i="1" baseline="-25000" dirty="0" err="1">
                <a:sym typeface="Symbol" panose="05050102010706020507" pitchFamily="18" charset="2"/>
              </a:rPr>
              <a:t>k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become increasingly rough with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2893" y="2390202"/>
            <a:ext cx="27382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>
                <a:sym typeface="Symbol" panose="05050102010706020507" pitchFamily="18" charset="2"/>
              </a:rPr>
              <a:t>[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smtClean="0">
                <a:sym typeface="Symbol" panose="05050102010706020507" pitchFamily="18" charset="2"/>
              </a:rPr>
              <a:t>dx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 err="1" smtClean="0">
                <a:sym typeface="Symbol" panose="05050102010706020507" pitchFamily="18" charset="2"/>
              </a:rPr>
              <a:t>g</a:t>
            </a:r>
            <a:r>
              <a:rPr lang="en-GB" i="1" baseline="-25000" dirty="0" err="1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sz="4400" dirty="0" smtClean="0">
                <a:sym typeface="Symbol" panose="05050102010706020507" pitchFamily="18" charset="2"/>
              </a:rPr>
              <a:t>]</a:t>
            </a:r>
            <a:r>
              <a:rPr lang="en-GB" sz="4400" baseline="30000" dirty="0" smtClean="0">
                <a:sym typeface="Symbol" panose="05050102010706020507" pitchFamily="18" charset="2"/>
              </a:rPr>
              <a:t>2</a:t>
            </a:r>
            <a:endParaRPr lang="en-GB" baseline="30000" dirty="0"/>
          </a:p>
        </p:txBody>
      </p:sp>
      <p:sp>
        <p:nvSpPr>
          <p:cNvPr id="5" name="Rectangle 4"/>
          <p:cNvSpPr/>
          <p:nvPr/>
        </p:nvSpPr>
        <p:spPr>
          <a:xfrm>
            <a:off x="6487055" y="3159643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(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endParaRPr lang="en-GB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745166" y="3205809"/>
            <a:ext cx="24837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4542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59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Finally, let’s link this to linear algebra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smtClean="0">
                <a:sym typeface="Symbol" panose="05050102010706020507" pitchFamily="18" charset="2"/>
              </a:rPr>
              <a:t></a:t>
            </a:r>
            <a:r>
              <a:rPr lang="en-US" i="1" dirty="0" smtClean="0">
                <a:sym typeface="Symbol" panose="05050102010706020507" pitchFamily="18" charset="2"/>
              </a:rPr>
              <a:t>dx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i="1" dirty="0" smtClean="0"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i="1" dirty="0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) </a:t>
            </a:r>
            <a:r>
              <a:rPr lang="en-US" i="1" dirty="0" smtClean="0">
                <a:sym typeface="Symbol" panose="05050102010706020507" pitchFamily="18" charset="2"/>
              </a:rPr>
              <a:t>g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i="1" dirty="0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)		 </a:t>
            </a:r>
            <a:r>
              <a:rPr lang="en-US" dirty="0" err="1" smtClean="0"/>
              <a:t>f</a:t>
            </a:r>
            <a:r>
              <a:rPr lang="en-US" dirty="0" err="1" smtClean="0">
                <a:sym typeface="Symbol" panose="05050102010706020507" pitchFamily="18" charset="2"/>
              </a:rPr>
              <a:t>g</a:t>
            </a:r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</a:t>
            </a:r>
            <a:r>
              <a:rPr lang="en-US" i="1" dirty="0">
                <a:sym typeface="Symbol" panose="05050102010706020507" pitchFamily="18" charset="2"/>
              </a:rPr>
              <a:t>dx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i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US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en-US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)	</a:t>
            </a:r>
            <a:r>
              <a:rPr lang="en-US" dirty="0" smtClean="0">
                <a:sym typeface="Symbol" panose="05050102010706020507" pitchFamily="18" charset="2"/>
              </a:rPr>
              <a:t>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>
                <a:sym typeface="Symbol" panose="05050102010706020507" pitchFamily="18" charset="2"/>
              </a:rPr>
              <a:t></a:t>
            </a:r>
            <a:r>
              <a:rPr lang="en-US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A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i="1" dirty="0" smtClean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) </a:t>
            </a:r>
            <a:endParaRPr lang="en-US" dirty="0" smtClean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endParaRPr lang="en-US" dirty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=&gt;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  = </a:t>
            </a:r>
            <a:r>
              <a:rPr lang="en-US" dirty="0"/>
              <a:t>f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US" dirty="0" smtClean="0"/>
              <a:t>f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Compare to: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smtClean="0">
                <a:sym typeface="Symbol" panose="05050102010706020507" pitchFamily="18" charset="2"/>
              </a:rPr>
              <a:t>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x</a:t>
            </a:r>
            <a:r>
              <a:rPr lang="en-US" i="1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 err="1">
                <a:sym typeface="Symbol" panose="05050102010706020507" pitchFamily="18" charset="2"/>
              </a:rPr>
              <a:t>y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/>
              <a:t> 	= </a:t>
            </a:r>
            <a:r>
              <a:rPr lang="en-US" dirty="0" err="1" smtClean="0"/>
              <a:t>x</a:t>
            </a:r>
            <a:r>
              <a:rPr lang="en-US" dirty="0" err="1" smtClean="0">
                <a:sym typeface="Symbol" panose="05050102010706020507" pitchFamily="18" charset="2"/>
              </a:rPr>
              <a:t>y</a:t>
            </a:r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/>
              <a:t>	</a:t>
            </a:r>
            <a:r>
              <a:rPr lang="en-US" dirty="0" smtClean="0">
                <a:sym typeface="Symbol" panose="05050102010706020507" pitchFamily="18" charset="2"/>
              </a:rPr>
              <a:t></a:t>
            </a:r>
            <a:r>
              <a:rPr lang="en-US" i="1" baseline="-25000" dirty="0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 err="1">
                <a:sym typeface="Symbol" panose="05050102010706020507" pitchFamily="18" charset="2"/>
              </a:rPr>
              <a:t>A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 err="1">
                <a:sym typeface="Symbol" panose="05050102010706020507" pitchFamily="18" charset="2"/>
              </a:rPr>
              <a:t>x</a:t>
            </a:r>
            <a:r>
              <a:rPr lang="en-US" i="1" baseline="-25000" dirty="0" err="1">
                <a:sym typeface="Symbol" panose="05050102010706020507" pitchFamily="18" charset="2"/>
              </a:rPr>
              <a:t>j</a:t>
            </a:r>
            <a:r>
              <a:rPr lang="en-US" dirty="0" smtClean="0"/>
              <a:t> 	= (</a:t>
            </a:r>
            <a:r>
              <a:rPr lang="en-US" dirty="0" err="1" smtClean="0"/>
              <a:t>A</a:t>
            </a:r>
            <a:r>
              <a:rPr lang="en-US" dirty="0" err="1" smtClean="0">
                <a:sym typeface="Symbol" panose="05050102010706020507" pitchFamily="18" charset="2"/>
              </a:rPr>
              <a:t>x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endParaRPr lang="en-US" i="1" baseline="-25000" dirty="0" smtClean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	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 smtClean="0">
                <a:sym typeface="Symbol" panose="05050102010706020507" pitchFamily="18" charset="2"/>
              </a:rPr>
              <a:t>x</a:t>
            </a:r>
            <a:r>
              <a:rPr lang="en-US" i="1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/>
              <a:t> </a:t>
            </a:r>
            <a:r>
              <a:rPr lang="en-US" i="1" dirty="0" err="1">
                <a:sym typeface="Symbol" panose="05050102010706020507" pitchFamily="18" charset="2"/>
              </a:rPr>
              <a:t>A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 err="1">
                <a:sym typeface="Symbol" panose="05050102010706020507" pitchFamily="18" charset="2"/>
              </a:rPr>
              <a:t>x</a:t>
            </a:r>
            <a:r>
              <a:rPr lang="en-US" i="1" baseline="-25000" dirty="0" err="1">
                <a:sym typeface="Symbol" panose="05050102010706020507" pitchFamily="18" charset="2"/>
              </a:rPr>
              <a:t>j</a:t>
            </a:r>
            <a:r>
              <a:rPr lang="en-US" dirty="0"/>
              <a:t> </a:t>
            </a:r>
            <a:r>
              <a:rPr lang="en-US" dirty="0" smtClean="0"/>
              <a:t>	= </a:t>
            </a:r>
            <a:r>
              <a:rPr lang="en-US" dirty="0"/>
              <a:t>x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 smtClean="0"/>
              <a:t>A</a:t>
            </a:r>
            <a:r>
              <a:rPr lang="en-US" baseline="30000" dirty="0" smtClean="0"/>
              <a:t>-1</a:t>
            </a:r>
            <a:r>
              <a:rPr lang="en-US" dirty="0" smtClean="0">
                <a:sym typeface="Symbol" panose="05050102010706020507" pitchFamily="18" charset="2"/>
              </a:rPr>
              <a:t></a:t>
            </a:r>
            <a:r>
              <a:rPr lang="en-US" dirty="0">
                <a:sym typeface="Symbol" panose="05050102010706020507" pitchFamily="18" charset="2"/>
              </a:rPr>
              <a:t>x</a:t>
            </a:r>
            <a:endParaRPr lang="en-US" dirty="0"/>
          </a:p>
          <a:p>
            <a:endParaRPr lang="en-US" i="1" baseline="-25000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Integrals are glorified sums!</a:t>
            </a:r>
          </a:p>
        </p:txBody>
      </p:sp>
      <p:sp>
        <p:nvSpPr>
          <p:cNvPr id="2" name="Rectangle 1"/>
          <p:cNvSpPr/>
          <p:nvPr/>
        </p:nvSpPr>
        <p:spPr>
          <a:xfrm>
            <a:off x="2141889" y="512528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/>
              <a:t>-1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85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449286" y="5540829"/>
            <a:ext cx="1417048" cy="48985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760790" y="996239"/>
            <a:ext cx="58341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f = </a:t>
            </a:r>
            <a:r>
              <a:rPr lang="en-GB" dirty="0" err="1" smtClean="0">
                <a:sym typeface="Symbol" panose="05050102010706020507" pitchFamily="18" charset="2"/>
              </a:rPr>
              <a:t>arg</a:t>
            </a:r>
            <a:r>
              <a:rPr lang="en-GB" dirty="0" smtClean="0">
                <a:sym typeface="Symbol" panose="05050102010706020507" pitchFamily="18" charset="2"/>
              </a:rPr>
              <a:t> min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 smtClean="0"/>
              <a:t>F(</a:t>
            </a:r>
            <a:r>
              <a:rPr lang="en-GB" dirty="0" smtClean="0"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GB" dirty="0" smtClean="0">
                <a:sym typeface="Symbol" panose="05050102010706020507" pitchFamily="18" charset="2"/>
              </a:rPr>
              <a:t>p)</a:t>
            </a:r>
          </a:p>
        </p:txBody>
      </p:sp>
      <p:sp>
        <p:nvSpPr>
          <p:cNvPr id="2" name="Rectangle 1"/>
          <p:cNvSpPr/>
          <p:nvPr/>
        </p:nvSpPr>
        <p:spPr>
          <a:xfrm>
            <a:off x="2760774" y="1394476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8033" y="368861"/>
            <a:ext cx="231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Our problem: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0790" y="1794736"/>
            <a:ext cx="2470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/>
              <a:t>f is small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8033" y="2777308"/>
            <a:ext cx="3461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Two notions of small: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1760790" y="3724195"/>
            <a:ext cx="3926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[ F(</a:t>
            </a:r>
            <a:r>
              <a:rPr lang="en-GB" dirty="0" smtClean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) + </a:t>
            </a:r>
            <a:r>
              <a:rPr lang="en-US" dirty="0"/>
              <a:t> 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/>
              <a:t>f ] = 0 </a:t>
            </a:r>
            <a:endParaRPr lang="en-GB" dirty="0">
              <a:sym typeface="Symbol" panose="05050102010706020507" pitchFamily="18" charset="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8178" y="354573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d</a:t>
            </a:r>
            <a:endParaRPr lang="en-GB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253972" y="3963226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d</a:t>
            </a:r>
            <a:r>
              <a:rPr lang="en-GB" dirty="0" err="1" smtClean="0"/>
              <a:t>f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276362" y="4038169"/>
            <a:ext cx="5278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98033" y="4658825"/>
            <a:ext cx="85953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Lagrange multipliers: </a:t>
            </a:r>
            <a:r>
              <a:rPr lang="en-US" dirty="0"/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/>
              <a:t>f</a:t>
            </a:r>
            <a:r>
              <a:rPr lang="en-GB" dirty="0" smtClean="0"/>
              <a:t> = constant.</a:t>
            </a:r>
          </a:p>
          <a:p>
            <a:pPr marL="514350" indent="-514350">
              <a:buAutoNum type="arabicPeriod"/>
            </a:pPr>
            <a:r>
              <a:rPr lang="en-GB" dirty="0" smtClean="0">
                <a:sym typeface="Symbol" panose="05050102010706020507" pitchFamily="18" charset="2"/>
              </a:rPr>
              <a:t> fixed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</a:t>
            </a:r>
            <a:r>
              <a:rPr lang="en-GB" dirty="0" smtClean="0">
                <a:sym typeface="Symbol" panose="05050102010706020507" pitchFamily="18" charset="2"/>
              </a:rPr>
              <a:t>an aside: 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/>
              <a:t>f</a:t>
            </a:r>
            <a:r>
              <a:rPr lang="en-GB" dirty="0" smtClean="0">
                <a:sym typeface="Symbol" panose="05050102010706020507" pitchFamily="18" charset="2"/>
              </a:rPr>
              <a:t> can often be thought of </a:t>
            </a:r>
            <a:r>
              <a:rPr lang="en-GB" dirty="0" smtClean="0">
                <a:sym typeface="Symbol" panose="05050102010706020507" pitchFamily="18" charset="2"/>
              </a:rPr>
              <a:t>as</a:t>
            </a:r>
          </a:p>
          <a:p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    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coming from </a:t>
            </a:r>
            <a:r>
              <a:rPr lang="en-GB" dirty="0" smtClean="0">
                <a:sym typeface="Symbol" panose="05050102010706020507" pitchFamily="18" charset="2"/>
              </a:rPr>
              <a:t>a prior</a:t>
            </a:r>
            <a:r>
              <a:rPr lang="en-GB" dirty="0" smtClean="0">
                <a:sym typeface="Symbol" panose="05050102010706020507" pitchFamily="18" charset="2"/>
              </a:rPr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754792" y="1195962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866334" y="78399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7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31" grpId="0"/>
      <p:bldP spid="32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943068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I find kernel talks confusing.</a:t>
            </a:r>
          </a:p>
          <a:p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 smtClean="0"/>
              <a:t>Equations seem to appear out of nowhere.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It’s hard for me to extract the main message.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I still don’t know what an RKHS is.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Which is a little strange, considering I’ve know about Hilbert spaces since before most of you were born.</a:t>
            </a:r>
          </a:p>
        </p:txBody>
      </p:sp>
    </p:spTree>
    <p:extLst>
      <p:ext uri="{BB962C8B-B14F-4D97-AF65-F5344CB8AC3E}">
        <p14:creationId xmlns:p14="http://schemas.microsoft.com/office/powerpoint/2010/main" val="35675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760790" y="184931"/>
            <a:ext cx="3926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[ F(</a:t>
            </a:r>
            <a:r>
              <a:rPr lang="en-GB" dirty="0" smtClean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) + </a:t>
            </a:r>
            <a:r>
              <a:rPr lang="en-US" dirty="0"/>
              <a:t> 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/>
              <a:t>f ] = 0 </a:t>
            </a:r>
            <a:endParaRPr lang="en-GB" dirty="0">
              <a:sym typeface="Symbol" panose="05050102010706020507" pitchFamily="18" charset="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8178" y="646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d</a:t>
            </a:r>
            <a:endParaRPr lang="en-GB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253972" y="423962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d</a:t>
            </a:r>
            <a:r>
              <a:rPr lang="en-GB" dirty="0" err="1" smtClean="0"/>
              <a:t>f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276362" y="498905"/>
            <a:ext cx="5278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98033" y="1119561"/>
            <a:ext cx="85953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 easy to solve:</a:t>
            </a:r>
          </a:p>
          <a:p>
            <a:endParaRPr lang="en-GB" dirty="0"/>
          </a:p>
          <a:p>
            <a:r>
              <a:rPr lang="en-GB" dirty="0" smtClean="0"/>
              <a:t>	F</a:t>
            </a:r>
            <a:r>
              <a:rPr lang="en-GB" dirty="0" smtClean="0">
                <a:sym typeface="Symbol" panose="05050102010706020507" pitchFamily="18" charset="2"/>
              </a:rPr>
              <a:t></a:t>
            </a:r>
            <a:r>
              <a:rPr lang="en-GB" dirty="0" smtClean="0"/>
              <a:t>(</a:t>
            </a:r>
            <a:r>
              <a:rPr lang="en-GB" dirty="0" smtClean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ym typeface="Symbol" panose="05050102010706020507" pitchFamily="18" charset="2"/>
              </a:rPr>
              <a:t>p) </a:t>
            </a:r>
            <a:r>
              <a:rPr lang="en-GB" dirty="0" smtClean="0">
                <a:sym typeface="Symbol" panose="05050102010706020507" pitchFamily="18" charset="2"/>
              </a:rPr>
              <a:t>p + 2</a:t>
            </a:r>
            <a:r>
              <a:rPr lang="en-US" dirty="0" smtClean="0"/>
              <a:t> 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/>
              <a:t>f = 0</a:t>
            </a:r>
          </a:p>
          <a:p>
            <a:endParaRPr lang="en-US" dirty="0"/>
          </a:p>
          <a:p>
            <a:r>
              <a:rPr lang="en-US" dirty="0" smtClean="0"/>
              <a:t>=&gt;	f = –</a:t>
            </a:r>
          </a:p>
          <a:p>
            <a:endParaRPr lang="en-US" dirty="0"/>
          </a:p>
          <a:p>
            <a:r>
              <a:rPr lang="en-US" dirty="0" smtClean="0"/>
              <a:t>Remember: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</a:t>
            </a:r>
            <a:r>
              <a:rPr lang="en-GB" i="1" dirty="0">
                <a:sym typeface="Symbol" panose="05050102010706020507" pitchFamily="18" charset="2"/>
              </a:rPr>
              <a:t>p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=      </a:t>
            </a:r>
            <a:r>
              <a:rPr lang="en-GB" i="1" baseline="-25000" dirty="0" err="1">
                <a:sym typeface="Symbol" panose="05050102010706020507" pitchFamily="18" charset="2"/>
              </a:rPr>
              <a:t>i</a:t>
            </a:r>
            <a:r>
              <a:rPr lang="en-GB" dirty="0">
                <a:sym typeface="Symbol" panose="05050102010706020507" pitchFamily="18" charset="2"/>
              </a:rPr>
              <a:t> (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-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i="1" baseline="-25000" dirty="0">
                <a:sym typeface="Symbol" panose="05050102010706020507" pitchFamily="18" charset="2"/>
              </a:rPr>
              <a:t>i</a:t>
            </a:r>
            <a:r>
              <a:rPr lang="en-GB" dirty="0">
                <a:sym typeface="Symbol" panose="05050102010706020507" pitchFamily="18" charset="2"/>
              </a:rPr>
              <a:t>)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=&gt;	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/>
              <a:t>p</a:t>
            </a:r>
            <a:r>
              <a:rPr lang="en-GB" dirty="0"/>
              <a:t>(x</a:t>
            </a:r>
            <a:r>
              <a:rPr lang="en-GB" dirty="0" smtClean="0"/>
              <a:t>) =       </a:t>
            </a:r>
            <a:r>
              <a:rPr lang="en-GB" dirty="0" smtClean="0">
                <a:sym typeface="Symbol" panose="05050102010706020507" pitchFamily="18" charset="2"/>
              </a:rPr>
              <a:t></a:t>
            </a:r>
            <a:r>
              <a:rPr lang="en-GB" i="1" baseline="-25000" dirty="0" err="1">
                <a:sym typeface="Symbol" panose="05050102010706020507" pitchFamily="18" charset="2"/>
              </a:rPr>
              <a:t>i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, 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i="1" baseline="-25000" dirty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)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216957" y="2629510"/>
            <a:ext cx="1952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F</a:t>
            </a:r>
            <a:r>
              <a:rPr lang="en-GB" dirty="0">
                <a:sym typeface="Symbol" panose="05050102010706020507" pitchFamily="18" charset="2"/>
              </a:rPr>
              <a:t>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ym typeface="Symbol" panose="05050102010706020507" pitchFamily="18" charset="2"/>
              </a:rPr>
              <a:t>p) 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US" dirty="0" smtClean="0"/>
              <a:t>p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792536" y="3114689"/>
            <a:ext cx="561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2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55018" y="3130440"/>
            <a:ext cx="1796506" cy="30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368125" y="4800023"/>
            <a:ext cx="4335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42448" y="443891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</a:t>
            </a:r>
            <a:endParaRPr lang="en-GB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414322" y="473318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/>
              <a:t>n</a:t>
            </a:r>
            <a:endParaRPr lang="en-GB" sz="2000" i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874207" y="5664025"/>
            <a:ext cx="4335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48530" y="530291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</a:t>
            </a:r>
            <a:endParaRPr lang="en-GB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920404" y="559718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/>
              <a:t>n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14703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760790" y="996239"/>
            <a:ext cx="6275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{f</a:t>
            </a:r>
            <a:r>
              <a:rPr lang="en-GB" baseline="-25000" dirty="0" smtClean="0">
                <a:sym typeface="Symbol" panose="05050102010706020507" pitchFamily="18" charset="2"/>
              </a:rPr>
              <a:t>1</a:t>
            </a:r>
            <a:r>
              <a:rPr lang="en-GB" dirty="0" smtClean="0">
                <a:sym typeface="Symbol" panose="05050102010706020507" pitchFamily="18" charset="2"/>
              </a:rPr>
              <a:t>, f</a:t>
            </a:r>
            <a:r>
              <a:rPr lang="en-GB" baseline="-25000" dirty="0" smtClean="0">
                <a:sym typeface="Symbol" panose="05050102010706020507" pitchFamily="18" charset="2"/>
              </a:rPr>
              <a:t>2</a:t>
            </a:r>
            <a:r>
              <a:rPr lang="en-GB" dirty="0" smtClean="0">
                <a:sym typeface="Symbol" panose="05050102010706020507" pitchFamily="18" charset="2"/>
              </a:rPr>
              <a:t>, …} = </a:t>
            </a:r>
            <a:r>
              <a:rPr lang="en-GB" dirty="0" err="1" smtClean="0">
                <a:sym typeface="Symbol" panose="05050102010706020507" pitchFamily="18" charset="2"/>
              </a:rPr>
              <a:t>arg</a:t>
            </a:r>
            <a:r>
              <a:rPr lang="en-GB" dirty="0" smtClean="0">
                <a:sym typeface="Symbol" panose="05050102010706020507" pitchFamily="18" charset="2"/>
              </a:rPr>
              <a:t> min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F(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US" dirty="0" smtClean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, 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 smtClean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US" dirty="0" smtClean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 smtClean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, …)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033" y="368861"/>
            <a:ext cx="4387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more general problem: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0790" y="1794736"/>
            <a:ext cx="3481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f</a:t>
            </a:r>
            <a:r>
              <a:rPr lang="en-GB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/>
              <a:t>f</a:t>
            </a:r>
            <a:r>
              <a:rPr lang="en-GB" i="1" baseline="-25000" dirty="0">
                <a:sym typeface="Symbol" panose="05050102010706020507" pitchFamily="18" charset="2"/>
              </a:rPr>
              <a:t> </a:t>
            </a:r>
            <a:r>
              <a:rPr lang="en-GB" i="1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/>
              <a:t> are small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571756" y="1399621"/>
            <a:ext cx="1383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GB" dirty="0">
                <a:sym typeface="Symbol" panose="05050102010706020507" pitchFamily="18" charset="2"/>
              </a:rPr>
              <a:t>, 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GB" dirty="0">
                <a:sym typeface="Symbol" panose="05050102010706020507" pitchFamily="18" charset="2"/>
              </a:rPr>
              <a:t>, 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8033" y="3022896"/>
            <a:ext cx="831817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>
                <a:solidFill>
                  <a:srgbClr val="FF0000"/>
                </a:solidFill>
              </a:rPr>
              <a:t>Almost all </a:t>
            </a:r>
            <a:r>
              <a:rPr lang="en-GB" u="sng" dirty="0" smtClean="0">
                <a:solidFill>
                  <a:srgbClr val="FF0000"/>
                </a:solidFill>
              </a:rPr>
              <a:t>kernel related problems </a:t>
            </a:r>
            <a:r>
              <a:rPr lang="en-GB" u="sng" dirty="0" smtClean="0">
                <a:solidFill>
                  <a:srgbClr val="FF0000"/>
                </a:solidFill>
              </a:rPr>
              <a:t>fall into this class.</a:t>
            </a:r>
          </a:p>
          <a:p>
            <a:r>
              <a:rPr lang="en-GB" dirty="0" smtClean="0"/>
              <a:t>Those problems are fully specified </a:t>
            </a:r>
            <a:r>
              <a:rPr lang="en-GB" dirty="0" smtClean="0"/>
              <a:t>by:</a:t>
            </a:r>
          </a:p>
          <a:p>
            <a:endParaRPr lang="en-GB" dirty="0"/>
          </a:p>
          <a:p>
            <a:r>
              <a:rPr lang="en-GB" dirty="0"/>
              <a:t> </a:t>
            </a:r>
            <a:r>
              <a:rPr lang="en-GB" dirty="0" smtClean="0"/>
              <a:t>    the functional, </a:t>
            </a:r>
            <a:r>
              <a:rPr lang="en-GB" dirty="0" smtClean="0">
                <a:solidFill>
                  <a:srgbClr val="7030A0"/>
                </a:solidFill>
              </a:rPr>
              <a:t>F(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 smtClean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, 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, 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…)</a:t>
            </a:r>
            <a:r>
              <a:rPr lang="en-GB" dirty="0" smtClean="0">
                <a:sym typeface="Symbol" panose="05050102010706020507" pitchFamily="18" charset="2"/>
              </a:rPr>
              <a:t>, to be minimized</a:t>
            </a:r>
          </a:p>
          <a:p>
            <a:r>
              <a:rPr lang="en-GB" dirty="0" smtClean="0">
                <a:sym typeface="Symbol" panose="05050102010706020507" pitchFamily="18" charset="2"/>
              </a:rPr>
              <a:t>     what one means by small (e.g., </a:t>
            </a:r>
            <a:r>
              <a:rPr lang="en-US" dirty="0">
                <a:solidFill>
                  <a:srgbClr val="7030A0"/>
                </a:solidFill>
              </a:rPr>
              <a:t>f</a:t>
            </a:r>
            <a:r>
              <a:rPr lang="en-GB" i="1" baseline="-25000" dirty="0" err="1">
                <a:solidFill>
                  <a:srgbClr val="7030A0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US" dirty="0">
                <a:solidFill>
                  <a:srgbClr val="7030A0"/>
                </a:solidFill>
              </a:rPr>
              <a:t>f</a:t>
            </a:r>
            <a:r>
              <a:rPr lang="en-GB" i="1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 </a:t>
            </a:r>
            <a:r>
              <a:rPr lang="en-GB" i="1" baseline="-25000" dirty="0" err="1">
                <a:solidFill>
                  <a:srgbClr val="7030A0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= </a:t>
            </a:r>
            <a:r>
              <a:rPr lang="en-US" i="1" dirty="0" smtClean="0">
                <a:solidFill>
                  <a:srgbClr val="7030A0"/>
                </a:solidFill>
              </a:rPr>
              <a:t>c</a:t>
            </a:r>
            <a:r>
              <a:rPr lang="en-US" i="1" baseline="-25000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The rest is (typically very straightforward) algebra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68614" y="121557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72395" y="121521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3200" y="80553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0318" y="805186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9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Three examples:</a:t>
            </a:r>
          </a:p>
          <a:p>
            <a:endParaRPr lang="en-US" dirty="0"/>
          </a:p>
          <a:p>
            <a:r>
              <a:rPr lang="en-US" dirty="0" smtClean="0"/>
              <a:t>	1. A “witness” function.</a:t>
            </a:r>
          </a:p>
          <a:p>
            <a:r>
              <a:rPr lang="en-US" dirty="0"/>
              <a:t>	</a:t>
            </a:r>
            <a:r>
              <a:rPr lang="en-US" dirty="0" smtClean="0"/>
              <a:t>2. Ridge regression.</a:t>
            </a:r>
          </a:p>
          <a:p>
            <a:r>
              <a:rPr lang="en-US" dirty="0"/>
              <a:t>	</a:t>
            </a:r>
            <a:r>
              <a:rPr lang="en-US" dirty="0" smtClean="0"/>
              <a:t>3. Kernel PCA (which is a little bit different).</a:t>
            </a:r>
          </a:p>
        </p:txBody>
      </p:sp>
    </p:spTree>
    <p:extLst>
      <p:ext uri="{BB962C8B-B14F-4D97-AF65-F5344CB8AC3E}">
        <p14:creationId xmlns:p14="http://schemas.microsoft.com/office/powerpoint/2010/main" val="32929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1. A </a:t>
            </a:r>
            <a:r>
              <a:rPr lang="en-US" dirty="0"/>
              <a:t>“witness” function</a:t>
            </a:r>
            <a:r>
              <a:rPr lang="en-US" dirty="0" smtClean="0"/>
              <a:t>.</a:t>
            </a: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Maximize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[f(p-q)]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subject to the constraint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f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f = 1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i="1" dirty="0" smtClean="0">
                <a:sym typeface="Symbol" panose="05050102010706020507" pitchFamily="18" charset="2"/>
              </a:rPr>
              <a:t>p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and </a:t>
            </a:r>
            <a:r>
              <a:rPr lang="en-US" i="1" dirty="0" smtClean="0">
                <a:sym typeface="Symbol" panose="05050102010706020507" pitchFamily="18" charset="2"/>
              </a:rPr>
              <a:t>q</a:t>
            </a:r>
            <a:r>
              <a:rPr lang="en-US" dirty="0" smtClean="0">
                <a:sym typeface="Symbol" panose="05050102010706020507" pitchFamily="18" charset="2"/>
              </a:rPr>
              <a:t> are sums </a:t>
            </a:r>
            <a:r>
              <a:rPr lang="en-US" dirty="0" smtClean="0">
                <a:sym typeface="Symbol" panose="05050102010706020507" pitchFamily="18" charset="2"/>
              </a:rPr>
              <a:t>of delta </a:t>
            </a:r>
            <a:r>
              <a:rPr lang="en-US" dirty="0" smtClean="0">
                <a:sym typeface="Symbol" panose="05050102010706020507" pitchFamily="18" charset="2"/>
              </a:rPr>
              <a:t>functions.</a:t>
            </a: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2317" y="2214299"/>
            <a:ext cx="31005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</a:t>
            </a:r>
            <a:r>
              <a:rPr lang="en-US" i="1" dirty="0">
                <a:sym typeface="Symbol" panose="05050102010706020507" pitchFamily="18" charset="2"/>
              </a:rPr>
              <a:t>dx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i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dirty="0" smtClean="0">
                <a:sym typeface="Symbol" panose="05050102010706020507" pitchFamily="18" charset="2"/>
              </a:rPr>
              <a:t>[</a:t>
            </a:r>
            <a:r>
              <a:rPr lang="en-US" i="1" dirty="0" smtClean="0">
                <a:sym typeface="Symbol" panose="05050102010706020507" pitchFamily="18" charset="2"/>
              </a:rPr>
              <a:t>p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i="1" dirty="0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) - </a:t>
            </a:r>
            <a:r>
              <a:rPr lang="en-US" i="1" dirty="0" smtClean="0">
                <a:sym typeface="Symbol" panose="05050102010706020507" pitchFamily="18" charset="2"/>
              </a:rPr>
              <a:t>q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i="1" dirty="0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r>
              <a:rPr lang="en-GB" dirty="0" smtClean="0">
                <a:sym typeface="Symbol" panose="05050102010706020507" pitchFamily="18" charset="2"/>
              </a:rPr>
              <a:t>]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738754" y="1996589"/>
            <a:ext cx="372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[</a:t>
            </a:r>
            <a:endParaRPr lang="en-GB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7885318" y="2061904"/>
            <a:ext cx="372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]</a:t>
            </a:r>
            <a:endParaRPr lang="en-GB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8084308" y="206190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793342" y="3872540"/>
            <a:ext cx="36551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 smtClean="0">
                <a:sym typeface="Symbol" panose="05050102010706020507" pitchFamily="18" charset="2"/>
              </a:rPr>
              <a:t>dxdy</a:t>
            </a:r>
            <a:r>
              <a:rPr lang="en-GB" dirty="0" smtClean="0">
                <a:sym typeface="Symbol" panose="05050102010706020507" pitchFamily="18" charset="2"/>
              </a:rPr>
              <a:t> 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 smtClean="0">
                <a:sym typeface="Symbol" panose="05050102010706020507" pitchFamily="18" charset="2"/>
              </a:rPr>
              <a:t> f</a:t>
            </a:r>
            <a:r>
              <a:rPr lang="en-GB" baseline="-25000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09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1. A </a:t>
            </a:r>
            <a:r>
              <a:rPr lang="en-US" dirty="0"/>
              <a:t>“witness” function</a:t>
            </a:r>
            <a:r>
              <a:rPr lang="en-US" dirty="0" smtClean="0"/>
              <a:t>.</a:t>
            </a: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Maximize:				[f(p-q)]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subject to the constraint:	f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f = 1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Lagrange multipliers: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( [</a:t>
            </a:r>
            <a:r>
              <a:rPr lang="en-US" dirty="0">
                <a:sym typeface="Symbol" panose="05050102010706020507" pitchFamily="18" charset="2"/>
              </a:rPr>
              <a:t>f(p-q)]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–</a:t>
            </a:r>
            <a:r>
              <a:rPr lang="en-US" dirty="0" smtClean="0">
                <a:sym typeface="Symbol" panose="05050102010706020507" pitchFamily="18" charset="2"/>
              </a:rPr>
              <a:t>  </a:t>
            </a:r>
            <a:r>
              <a:rPr lang="en-US" dirty="0">
                <a:sym typeface="Symbol" panose="05050102010706020507" pitchFamily="18" charset="2"/>
              </a:rPr>
              <a:t>f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>
                <a:sym typeface="Symbol" panose="05050102010706020507" pitchFamily="18" charset="2"/>
              </a:rPr>
              <a:t>f  ) = 0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=&gt;	f =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=&gt;	</a:t>
            </a:r>
            <a:r>
              <a:rPr lang="en-US" dirty="0" smtClean="0">
                <a:sym typeface="Symbol" panose="05050102010706020507" pitchFamily="18" charset="2"/>
              </a:rPr>
              <a:t>[</a:t>
            </a:r>
            <a:r>
              <a:rPr lang="en-US" dirty="0">
                <a:sym typeface="Symbol" panose="05050102010706020507" pitchFamily="18" charset="2"/>
              </a:rPr>
              <a:t>f(p-q)]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= </a:t>
            </a:r>
            <a:r>
              <a:rPr lang="en-US" dirty="0">
                <a:sym typeface="Symbol" panose="05050102010706020507" pitchFamily="18" charset="2"/>
              </a:rPr>
              <a:t>(p-q</a:t>
            </a:r>
            <a:r>
              <a:rPr lang="en-US" dirty="0" smtClean="0">
                <a:sym typeface="Symbol" panose="05050102010706020507" pitchFamily="18" charset="2"/>
              </a:rPr>
              <a:t>)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(p-q)</a:t>
            </a:r>
            <a:endParaRPr lang="en-US" dirty="0" smtClean="0">
              <a:sym typeface="Symbol" panose="05050102010706020507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083" y="370727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d</a:t>
            </a:r>
            <a:endParaRPr lang="en-GB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20486" y="410211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d</a:t>
            </a:r>
            <a:r>
              <a:rPr lang="en-GB" dirty="0" err="1" smtClean="0"/>
              <a:t>f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60254" y="4188572"/>
            <a:ext cx="47186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2318651" y="4538242"/>
            <a:ext cx="1390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(p-q)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759670" y="5012971"/>
            <a:ext cx="2953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[(</a:t>
            </a:r>
            <a:r>
              <a:rPr lang="en-US" dirty="0">
                <a:sym typeface="Symbol" panose="05050102010706020507" pitchFamily="18" charset="2"/>
              </a:rPr>
              <a:t>p-q</a:t>
            </a:r>
            <a:r>
              <a:rPr lang="en-US" dirty="0" smtClean="0">
                <a:sym typeface="Symbol" panose="05050102010706020507" pitchFamily="18" charset="2"/>
              </a:rPr>
              <a:t>)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(p-q</a:t>
            </a:r>
            <a:r>
              <a:rPr lang="en-US" dirty="0" smtClean="0">
                <a:sym typeface="Symbol" panose="05050102010706020507" pitchFamily="18" charset="2"/>
              </a:rPr>
              <a:t>)]</a:t>
            </a:r>
            <a:r>
              <a:rPr lang="en-US" baseline="30000" dirty="0" smtClean="0">
                <a:sym typeface="Symbol" panose="05050102010706020507" pitchFamily="18" charset="2"/>
              </a:rPr>
              <a:t>1/2</a:t>
            </a:r>
            <a:endParaRPr lang="en-GB" baseline="300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772477" y="5048148"/>
            <a:ext cx="2927204" cy="133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5499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1. A </a:t>
            </a:r>
            <a:r>
              <a:rPr lang="en-US" dirty="0"/>
              <a:t>“witness” function</a:t>
            </a:r>
            <a:r>
              <a:rPr lang="en-US" dirty="0" smtClean="0"/>
              <a:t>.</a:t>
            </a: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</a:t>
            </a:r>
            <a:r>
              <a:rPr lang="en-US" dirty="0" err="1" smtClean="0">
                <a:sym typeface="Symbol" panose="05050102010706020507" pitchFamily="18" charset="2"/>
              </a:rPr>
              <a:t>p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dirty="0" err="1" smtClean="0">
                <a:sym typeface="Symbol" panose="05050102010706020507" pitchFamily="18" charset="2"/>
              </a:rPr>
              <a:t>p</a:t>
            </a:r>
            <a:r>
              <a:rPr lang="en-US" dirty="0" smtClean="0">
                <a:sym typeface="Symbol" panose="05050102010706020507" pitchFamily="18" charset="2"/>
              </a:rPr>
              <a:t> = </a:t>
            </a:r>
            <a:r>
              <a:rPr lang="en-GB" i="1" dirty="0" err="1" smtClean="0">
                <a:sym typeface="Symbol" panose="05050102010706020507" pitchFamily="18" charset="2"/>
              </a:rPr>
              <a:t>dxdy</a:t>
            </a:r>
            <a:r>
              <a:rPr lang="en-GB" dirty="0" smtClean="0">
                <a:sym typeface="Symbol" panose="05050102010706020507" pitchFamily="18" charset="2"/>
              </a:rPr>
              <a:t>  </a:t>
            </a:r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baseline="-25000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486597" y="2448751"/>
            <a:ext cx="1516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</a:t>
            </a:r>
            <a:r>
              <a:rPr lang="en-GB" i="1" baseline="-25000" dirty="0" smtClean="0">
                <a:sym typeface="Symbol" panose="05050102010706020507" pitchFamily="18" charset="2"/>
              </a:rPr>
              <a:t>j</a:t>
            </a:r>
            <a:r>
              <a:rPr lang="en-GB" dirty="0" smtClean="0">
                <a:sym typeface="Symbol" panose="05050102010706020507" pitchFamily="18" charset="2"/>
              </a:rPr>
              <a:t> (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-</a:t>
            </a:r>
            <a:r>
              <a:rPr lang="en-GB" i="1" dirty="0" err="1" smtClean="0">
                <a:sym typeface="Symbol" panose="05050102010706020507" pitchFamily="18" charset="2"/>
              </a:rPr>
              <a:t>x</a:t>
            </a:r>
            <a:r>
              <a:rPr lang="en-GB" i="1" baseline="-25000" dirty="0" err="1" smtClean="0">
                <a:sym typeface="Symbol" panose="05050102010706020507" pitchFamily="18" charset="2"/>
              </a:rPr>
              <a:t>j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113066" y="2710361"/>
            <a:ext cx="4335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187389" y="23492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</a:t>
            </a:r>
            <a:endParaRPr lang="en-GB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159263" y="264352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/>
              <a:t>n</a:t>
            </a:r>
            <a:endParaRPr lang="en-GB" sz="2000" i="1" dirty="0"/>
          </a:p>
        </p:txBody>
      </p:sp>
      <p:sp>
        <p:nvSpPr>
          <p:cNvPr id="19" name="Rectangle 18"/>
          <p:cNvSpPr/>
          <p:nvPr/>
        </p:nvSpPr>
        <p:spPr>
          <a:xfrm>
            <a:off x="5828511" y="2448751"/>
            <a:ext cx="1516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</a:t>
            </a:r>
            <a:r>
              <a:rPr lang="en-GB" i="1" baseline="-25000" dirty="0" smtClean="0">
                <a:sym typeface="Symbol" panose="05050102010706020507" pitchFamily="18" charset="2"/>
              </a:rPr>
              <a:t>j</a:t>
            </a:r>
            <a:r>
              <a:rPr lang="en-GB" dirty="0" smtClean="0">
                <a:sym typeface="Symbol" panose="05050102010706020507" pitchFamily="18" charset="2"/>
              </a:rPr>
              <a:t> (</a:t>
            </a:r>
            <a:r>
              <a:rPr lang="en-GB" i="1" dirty="0" smtClean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-</a:t>
            </a:r>
            <a:r>
              <a:rPr lang="en-GB" i="1" dirty="0" err="1" smtClean="0">
                <a:sym typeface="Symbol" panose="05050102010706020507" pitchFamily="18" charset="2"/>
              </a:rPr>
              <a:t>x</a:t>
            </a:r>
            <a:r>
              <a:rPr lang="en-GB" i="1" baseline="-25000" dirty="0" err="1" smtClean="0">
                <a:sym typeface="Symbol" panose="05050102010706020507" pitchFamily="18" charset="2"/>
              </a:rPr>
              <a:t>j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5454980" y="2710361"/>
            <a:ext cx="4335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529303" y="23492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</a:t>
            </a:r>
            <a:endParaRPr lang="en-GB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501177" y="264352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/>
              <a:t>n</a:t>
            </a:r>
            <a:endParaRPr lang="en-GB" sz="2000" i="1" dirty="0"/>
          </a:p>
        </p:txBody>
      </p:sp>
      <p:cxnSp>
        <p:nvCxnSpPr>
          <p:cNvPr id="4" name="Straight Arrow Connector 3"/>
          <p:cNvCxnSpPr>
            <a:endCxn id="9" idx="0"/>
          </p:cNvCxnSpPr>
          <p:nvPr/>
        </p:nvCxnSpPr>
        <p:spPr bwMode="auto">
          <a:xfrm flipH="1">
            <a:off x="3244978" y="1845447"/>
            <a:ext cx="336422" cy="6033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558464" y="1845447"/>
            <a:ext cx="336422" cy="6033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2209161" y="3503610"/>
            <a:ext cx="2601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      </a:t>
            </a:r>
            <a:r>
              <a:rPr lang="en-GB" dirty="0" smtClean="0">
                <a:sym typeface="Symbol" panose="05050102010706020507" pitchFamily="18" charset="2"/>
              </a:rPr>
              <a:t></a:t>
            </a:r>
            <a:r>
              <a:rPr lang="en-GB" i="1" baseline="-25000" dirty="0" err="1" smtClean="0">
                <a:sym typeface="Symbol" panose="05050102010706020507" pitchFamily="18" charset="2"/>
              </a:rPr>
              <a:t>ij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i="1" baseline="-25000" dirty="0" smtClean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, </a:t>
            </a:r>
            <a:r>
              <a:rPr lang="en-GB" i="1" dirty="0" err="1" smtClean="0">
                <a:sym typeface="Symbol" panose="05050102010706020507" pitchFamily="18" charset="2"/>
              </a:rPr>
              <a:t>x</a:t>
            </a:r>
            <a:r>
              <a:rPr lang="en-GB" i="1" baseline="-25000" dirty="0" err="1" smtClean="0">
                <a:sym typeface="Symbol" panose="05050102010706020507" pitchFamily="18" charset="2"/>
              </a:rPr>
              <a:t>j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2602924" y="3797342"/>
            <a:ext cx="4335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77247" y="343623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2649121" y="3752276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/>
              <a:t>n</a:t>
            </a:r>
            <a:r>
              <a:rPr lang="en-GB" sz="2000" baseline="30000" dirty="0" smtClean="0"/>
              <a:t>2</a:t>
            </a:r>
            <a:endParaRPr lang="en-GB" sz="20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457696" y="4541801"/>
            <a:ext cx="59164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didn’t mention RKHSs</a:t>
            </a:r>
          </a:p>
          <a:p>
            <a:r>
              <a:rPr lang="en-GB" dirty="0" smtClean="0"/>
              <a:t>We didn’t mention mean </a:t>
            </a:r>
            <a:r>
              <a:rPr lang="en-GB" dirty="0" err="1" smtClean="0"/>
              <a:t>embeddings</a:t>
            </a:r>
            <a:endParaRPr lang="en-GB" dirty="0"/>
          </a:p>
          <a:p>
            <a:r>
              <a:rPr lang="en-GB" dirty="0" smtClean="0"/>
              <a:t>All we did was linear algebra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19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19" grpId="0"/>
      <p:bldP spid="21" grpId="0"/>
      <p:bldP spid="22" grpId="0"/>
      <p:bldP spid="5" grpId="0"/>
      <p:bldP spid="25" grpId="0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1. A </a:t>
            </a:r>
            <a:r>
              <a:rPr lang="en-US" dirty="0"/>
              <a:t>“witness” function</a:t>
            </a:r>
            <a:r>
              <a:rPr lang="en-US" dirty="0" smtClean="0"/>
              <a:t>.</a:t>
            </a:r>
            <a:endParaRPr lang="en-US" dirty="0" smtClean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( [</a:t>
            </a:r>
            <a:r>
              <a:rPr lang="en-US" dirty="0">
                <a:sym typeface="Symbol" panose="05050102010706020507" pitchFamily="18" charset="2"/>
              </a:rPr>
              <a:t>f(p-q)]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–</a:t>
            </a:r>
            <a:r>
              <a:rPr lang="en-US" dirty="0" smtClean="0">
                <a:sym typeface="Symbol" panose="05050102010706020507" pitchFamily="18" charset="2"/>
              </a:rPr>
              <a:t>  </a:t>
            </a:r>
            <a:r>
              <a:rPr lang="en-US" dirty="0">
                <a:sym typeface="Symbol" panose="05050102010706020507" pitchFamily="18" charset="2"/>
              </a:rPr>
              <a:t>f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>
                <a:sym typeface="Symbol" panose="05050102010706020507" pitchFamily="18" charset="2"/>
              </a:rPr>
              <a:t>f  ) = 0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=&gt;	f =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=&gt;	</a:t>
            </a:r>
            <a:r>
              <a:rPr lang="en-US" dirty="0">
                <a:sym typeface="Symbol" panose="05050102010706020507" pitchFamily="18" charset="2"/>
              </a:rPr>
              <a:t> [f(p-q)]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= </a:t>
            </a:r>
            <a:r>
              <a:rPr lang="en-US" dirty="0">
                <a:sym typeface="Symbol" panose="05050102010706020507" pitchFamily="18" charset="2"/>
              </a:rPr>
              <a:t>(p-q</a:t>
            </a:r>
            <a:r>
              <a:rPr lang="en-US" dirty="0" smtClean="0">
                <a:sym typeface="Symbol" panose="05050102010706020507" pitchFamily="18" charset="2"/>
              </a:rPr>
              <a:t>)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(p-q)</a:t>
            </a:r>
            <a:endParaRPr lang="en-US" dirty="0" smtClean="0">
              <a:sym typeface="Symbol" panose="05050102010706020507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083" y="115770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d</a:t>
            </a:r>
            <a:endParaRPr lang="en-GB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20486" y="1552542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d</a:t>
            </a:r>
            <a:r>
              <a:rPr lang="en-GB" dirty="0" err="1" smtClean="0"/>
              <a:t>f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60254" y="1639004"/>
            <a:ext cx="47186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2318651" y="1988674"/>
            <a:ext cx="1390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(p-q)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759670" y="2463403"/>
            <a:ext cx="2953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[(</a:t>
            </a:r>
            <a:r>
              <a:rPr lang="en-US" dirty="0">
                <a:sym typeface="Symbol" panose="05050102010706020507" pitchFamily="18" charset="2"/>
              </a:rPr>
              <a:t>p-q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(p-q</a:t>
            </a:r>
            <a:r>
              <a:rPr lang="en-US" dirty="0" smtClean="0">
                <a:sym typeface="Symbol" panose="05050102010706020507" pitchFamily="18" charset="2"/>
              </a:rPr>
              <a:t>)]</a:t>
            </a:r>
            <a:r>
              <a:rPr lang="en-US" baseline="30000" dirty="0" smtClean="0">
                <a:sym typeface="Symbol" panose="05050102010706020507" pitchFamily="18" charset="2"/>
              </a:rPr>
              <a:t>1/2</a:t>
            </a:r>
            <a:endParaRPr lang="en-GB" baseline="300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772477" y="2498580"/>
            <a:ext cx="2927204" cy="133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1"/>
          <p:cNvSpPr/>
          <p:nvPr/>
        </p:nvSpPr>
        <p:spPr bwMode="auto">
          <a:xfrm>
            <a:off x="118334" y="1157705"/>
            <a:ext cx="5733826" cy="2564437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272656" y="3743942"/>
            <a:ext cx="590044" cy="734522"/>
          </a:xfrm>
          <a:custGeom>
            <a:avLst/>
            <a:gdLst>
              <a:gd name="connsiteX0" fmla="*/ 0 w 1828800"/>
              <a:gd name="connsiteY0" fmla="*/ 746526 h 746526"/>
              <a:gd name="connsiteX1" fmla="*/ 1054249 w 1828800"/>
              <a:gd name="connsiteY1" fmla="*/ 25764 h 746526"/>
              <a:gd name="connsiteX2" fmla="*/ 1828800 w 1828800"/>
              <a:gd name="connsiteY2" fmla="*/ 230159 h 746526"/>
              <a:gd name="connsiteX0" fmla="*/ 0 w 3937299"/>
              <a:gd name="connsiteY0" fmla="*/ 74907 h 881731"/>
              <a:gd name="connsiteX1" fmla="*/ 3162748 w 3937299"/>
              <a:gd name="connsiteY1" fmla="*/ 677336 h 881731"/>
              <a:gd name="connsiteX2" fmla="*/ 3937299 w 3937299"/>
              <a:gd name="connsiteY2" fmla="*/ 881731 h 881731"/>
              <a:gd name="connsiteX0" fmla="*/ 0 w 3937299"/>
              <a:gd name="connsiteY0" fmla="*/ 0 h 806824"/>
              <a:gd name="connsiteX1" fmla="*/ 3937299 w 3937299"/>
              <a:gd name="connsiteY1" fmla="*/ 806824 h 806824"/>
              <a:gd name="connsiteX0" fmla="*/ 0 w 451821"/>
              <a:gd name="connsiteY0" fmla="*/ 537882 h 537882"/>
              <a:gd name="connsiteX1" fmla="*/ 451821 w 451821"/>
              <a:gd name="connsiteY1" fmla="*/ 0 h 537882"/>
              <a:gd name="connsiteX0" fmla="*/ 0 w 451821"/>
              <a:gd name="connsiteY0" fmla="*/ 560327 h 560327"/>
              <a:gd name="connsiteX1" fmla="*/ 451821 w 451821"/>
              <a:gd name="connsiteY1" fmla="*/ 22445 h 560327"/>
              <a:gd name="connsiteX0" fmla="*/ 8357 w 427905"/>
              <a:gd name="connsiteY0" fmla="*/ 539650 h 539650"/>
              <a:gd name="connsiteX1" fmla="*/ 427905 w 427905"/>
              <a:gd name="connsiteY1" fmla="*/ 23283 h 539650"/>
              <a:gd name="connsiteX0" fmla="*/ 88009 w 507557"/>
              <a:gd name="connsiteY0" fmla="*/ 589054 h 589054"/>
              <a:gd name="connsiteX1" fmla="*/ 507557 w 507557"/>
              <a:gd name="connsiteY1" fmla="*/ 72687 h 589054"/>
              <a:gd name="connsiteX0" fmla="*/ 88009 w 507557"/>
              <a:gd name="connsiteY0" fmla="*/ 589054 h 589054"/>
              <a:gd name="connsiteX1" fmla="*/ 507557 w 507557"/>
              <a:gd name="connsiteY1" fmla="*/ 72687 h 589054"/>
              <a:gd name="connsiteX0" fmla="*/ 32735 w 452283"/>
              <a:gd name="connsiteY0" fmla="*/ 550878 h 550878"/>
              <a:gd name="connsiteX1" fmla="*/ 452283 w 452283"/>
              <a:gd name="connsiteY1" fmla="*/ 34511 h 55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283" h="550878">
                <a:moveTo>
                  <a:pt x="32735" y="550878"/>
                </a:moveTo>
                <a:cubicBezTo>
                  <a:pt x="-21054" y="-112510"/>
                  <a:pt x="-74842" y="-12105"/>
                  <a:pt x="452283" y="34511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1" y="4138373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~50% of Arthur’s Gatsby job talk.</a:t>
            </a:r>
          </a:p>
          <a:p>
            <a:r>
              <a:rPr lang="en-GB" dirty="0" smtClean="0"/>
              <a:t>I do not mean to trivialize the work of kernel people.</a:t>
            </a:r>
          </a:p>
          <a:p>
            <a:r>
              <a:rPr lang="en-GB" dirty="0" smtClean="0"/>
              <a:t>But I do want to point out that the setup is almost always straightforward.</a:t>
            </a:r>
          </a:p>
        </p:txBody>
      </p:sp>
    </p:spTree>
    <p:extLst>
      <p:ext uri="{BB962C8B-B14F-4D97-AF65-F5344CB8AC3E}">
        <p14:creationId xmlns:p14="http://schemas.microsoft.com/office/powerpoint/2010/main" val="218566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2. Ridge regression</a:t>
            </a:r>
            <a:r>
              <a:rPr lang="en-US" dirty="0" smtClean="0"/>
              <a:t>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minimize		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i="1" dirty="0" err="1" smtClean="0">
                <a:sym typeface="Symbol" panose="05050102010706020507" pitchFamily="18" charset="2"/>
              </a:rPr>
              <a:t>y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– </a:t>
            </a:r>
            <a:r>
              <a:rPr lang="en-US" dirty="0" err="1" smtClean="0">
                <a:sym typeface="Symbol" panose="05050102010706020507" pitchFamily="18" charset="2"/>
              </a:rPr>
              <a:t>f</a:t>
            </a:r>
            <a:r>
              <a:rPr lang="en-US" dirty="0" err="1">
                <a:sym typeface="Symbol" panose="05050102010706020507" pitchFamily="18" charset="2"/>
              </a:rPr>
              <a:t>p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+ 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f </a:t>
            </a:r>
            <a:endParaRPr lang="en-US" dirty="0" smtClean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		with </a:t>
            </a:r>
            <a:r>
              <a:rPr lang="en-US" dirty="0" smtClean="0">
                <a:sym typeface="Symbol" panose="05050102010706020507" pitchFamily="18" charset="2"/>
              </a:rPr>
              <a:t>respect to </a:t>
            </a:r>
            <a:r>
              <a:rPr lang="en-US" dirty="0" smtClean="0">
                <a:sym typeface="Symbol" panose="05050102010706020507" pitchFamily="18" charset="2"/>
              </a:rPr>
              <a:t>f.</a:t>
            </a:r>
            <a:endParaRPr lang="en-US" dirty="0" smtClean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i="1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labels observations</a:t>
            </a:r>
          </a:p>
          <a:p>
            <a:r>
              <a:rPr lang="en-US" i="1" dirty="0">
                <a:sym typeface="Symbol" panose="05050102010706020507" pitchFamily="18" charset="2"/>
              </a:rPr>
              <a:t>	</a:t>
            </a:r>
            <a:r>
              <a:rPr lang="en-US" dirty="0">
                <a:sym typeface="Symbol" panose="05050102010706020507" pitchFamily="18" charset="2"/>
              </a:rPr>
              <a:t>the</a:t>
            </a:r>
            <a:r>
              <a:rPr lang="en-US" i="1" dirty="0">
                <a:sym typeface="Symbol" panose="05050102010706020507" pitchFamily="18" charset="2"/>
              </a:rPr>
              <a:t> </a:t>
            </a:r>
            <a:r>
              <a:rPr lang="en-US" i="1" dirty="0" err="1">
                <a:sym typeface="Symbol" panose="05050102010706020507" pitchFamily="18" charset="2"/>
              </a:rPr>
              <a:t>y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are observed (they’re scalars)</a:t>
            </a:r>
          </a:p>
          <a:p>
            <a:r>
              <a:rPr lang="en-US" dirty="0">
                <a:sym typeface="Symbol" panose="05050102010706020507" pitchFamily="18" charset="2"/>
              </a:rPr>
              <a:t>	we have samples from the distributions </a:t>
            </a:r>
            <a:r>
              <a:rPr lang="en-US" i="1" dirty="0">
                <a:sym typeface="Symbol" panose="05050102010706020507" pitchFamily="18" charset="2"/>
              </a:rPr>
              <a:t>p</a:t>
            </a:r>
            <a:r>
              <a:rPr lang="en-US" i="1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i="1" dirty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 is </a:t>
            </a:r>
            <a:r>
              <a:rPr lang="en-US" dirty="0" smtClean="0">
                <a:sym typeface="Symbol" panose="05050102010706020507" pitchFamily="18" charset="2"/>
              </a:rPr>
              <a:t>fixed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Ridge regression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(with </a:t>
            </a:r>
            <a:r>
              <a:rPr lang="en-US" dirty="0">
                <a:sym typeface="Symbol" panose="05050102010706020507" pitchFamily="18" charset="2"/>
              </a:rPr>
              <a:t>a kernel twist</a:t>
            </a:r>
            <a:r>
              <a:rPr lang="en-US" dirty="0" smtClean="0">
                <a:sym typeface="Symbol" panose="05050102010706020507" pitchFamily="18" charset="2"/>
              </a:rPr>
              <a:t>).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5371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2. Ridge regression</a:t>
            </a:r>
            <a:r>
              <a:rPr lang="en-US" dirty="0" smtClean="0"/>
              <a:t>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solution (very straightforward algebra):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f* = 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Kp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i="1" dirty="0">
                <a:sym typeface="Symbol" panose="05050102010706020507" pitchFamily="18" charset="2"/>
              </a:rPr>
              <a:t> </a:t>
            </a:r>
            <a:endParaRPr lang="en-US" dirty="0" smtClean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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(B + I)</a:t>
            </a:r>
            <a:r>
              <a:rPr lang="en-US" i="1" baseline="-25000" dirty="0" err="1" smtClean="0">
                <a:sym typeface="Symbol" panose="05050102010706020507" pitchFamily="18" charset="2"/>
              </a:rPr>
              <a:t>ij</a:t>
            </a:r>
            <a:r>
              <a:rPr lang="en-US" i="1" baseline="-25000" dirty="0" smtClean="0">
                <a:sym typeface="Symbol" panose="05050102010706020507" pitchFamily="18" charset="2"/>
              </a:rPr>
              <a:t>  </a:t>
            </a:r>
            <a:r>
              <a:rPr lang="en-US" i="1" dirty="0" err="1" smtClean="0">
                <a:sym typeface="Symbol" panose="05050102010706020507" pitchFamily="18" charset="2"/>
              </a:rPr>
              <a:t>y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34450" y="294967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>
                <a:sym typeface="Symbol" panose="05050102010706020507" pitchFamily="18" charset="2"/>
              </a:rPr>
              <a:t>-1</a:t>
            </a:r>
            <a:endParaRPr lang="en-GB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3334450" y="3472897"/>
            <a:ext cx="192521" cy="5003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430710" y="3842304"/>
            <a:ext cx="2489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identity matrix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2550679" y="3472898"/>
            <a:ext cx="639381" cy="16433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190060" y="4854676"/>
            <a:ext cx="2081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B</a:t>
            </a:r>
            <a:r>
              <a:rPr lang="en-GB" i="1" baseline="-25000" dirty="0" err="1" smtClean="0"/>
              <a:t>ij</a:t>
            </a:r>
            <a:r>
              <a:rPr lang="en-GB" dirty="0" smtClean="0"/>
              <a:t> = </a:t>
            </a:r>
            <a:r>
              <a:rPr lang="en-US" dirty="0" smtClean="0">
                <a:sym typeface="Symbol" panose="05050102010706020507" pitchFamily="18" charset="2"/>
              </a:rPr>
              <a:t>p</a:t>
            </a:r>
            <a:r>
              <a:rPr lang="en-GB" i="1" baseline="-25000" dirty="0" err="1" smtClean="0"/>
              <a:t>i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US" dirty="0" err="1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US" dirty="0" err="1">
                <a:sym typeface="Symbol" panose="05050102010706020507" pitchFamily="18" charset="2"/>
              </a:rPr>
              <a:t></a:t>
            </a:r>
            <a:r>
              <a:rPr lang="en-US" dirty="0" err="1" smtClean="0">
                <a:sym typeface="Symbol" panose="05050102010706020507" pitchFamily="18" charset="2"/>
              </a:rPr>
              <a:t>p</a:t>
            </a:r>
            <a:r>
              <a:rPr lang="en-GB" i="1" baseline="-25000" dirty="0" smtClean="0"/>
              <a:t>j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646272" y="5744418"/>
            <a:ext cx="3395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         </a:t>
            </a:r>
            <a:r>
              <a:rPr lang="en-GB" dirty="0" smtClean="0">
                <a:sym typeface="Symbol" panose="05050102010706020507" pitchFamily="18" charset="2"/>
              </a:rPr>
              <a:t></a:t>
            </a:r>
            <a:r>
              <a:rPr lang="en-GB" i="1" baseline="-25000" dirty="0" err="1" smtClean="0">
                <a:sym typeface="Symbol" panose="05050102010706020507" pitchFamily="18" charset="2"/>
              </a:rPr>
              <a:t>mn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K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err="1" smtClean="0">
                <a:sym typeface="Symbol" panose="05050102010706020507" pitchFamily="18" charset="2"/>
              </a:rPr>
              <a:t>x</a:t>
            </a:r>
            <a:r>
              <a:rPr lang="en-GB" i="1" baseline="-25000" dirty="0" err="1" smtClean="0">
                <a:sym typeface="Symbol" panose="05050102010706020507" pitchFamily="18" charset="2"/>
              </a:rPr>
              <a:t>m</a:t>
            </a:r>
            <a:r>
              <a:rPr lang="en-GB" i="1" baseline="-25000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, </a:t>
            </a:r>
            <a:r>
              <a:rPr lang="en-GB" i="1" dirty="0" err="1" smtClean="0">
                <a:sym typeface="Symbol" panose="05050102010706020507" pitchFamily="18" charset="2"/>
              </a:rPr>
              <a:t>x</a:t>
            </a:r>
            <a:r>
              <a:rPr lang="en-GB" i="1" baseline="-25000" dirty="0" err="1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4040035" y="6038150"/>
            <a:ext cx="691328" cy="2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202341" y="56770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</a:t>
            </a:r>
            <a:endParaRPr lang="en-GB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086231" y="5993084"/>
            <a:ext cx="6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err="1" smtClean="0"/>
              <a:t>n</a:t>
            </a:r>
            <a:r>
              <a:rPr lang="en-GB" sz="2000" i="1" baseline="-25000" dirty="0" err="1" smtClean="0"/>
              <a:t>i</a:t>
            </a:r>
            <a:r>
              <a:rPr lang="en-GB" sz="2000" i="1" baseline="-25000" dirty="0" smtClean="0"/>
              <a:t> </a:t>
            </a:r>
            <a:r>
              <a:rPr lang="en-GB" sz="2000" i="1" dirty="0" err="1" smtClean="0"/>
              <a:t>n</a:t>
            </a:r>
            <a:r>
              <a:rPr lang="en-GB" sz="2000" i="1" baseline="-25000" dirty="0" err="1" smtClean="0"/>
              <a:t>j</a:t>
            </a:r>
            <a:endParaRPr lang="en-GB" sz="2000" i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5919477" y="5848354"/>
            <a:ext cx="250390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baseline="30000" dirty="0" err="1" smtClean="0"/>
              <a:t>i</a:t>
            </a:r>
            <a:endParaRPr lang="en-GB" i="1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6535370" y="5848354"/>
            <a:ext cx="250390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baseline="30000" dirty="0" smtClean="0"/>
              <a:t>j</a:t>
            </a:r>
            <a:endParaRPr lang="en-GB" i="1" baseline="30000" dirty="0"/>
          </a:p>
        </p:txBody>
      </p:sp>
    </p:spTree>
    <p:extLst>
      <p:ext uri="{BB962C8B-B14F-4D97-AF65-F5344CB8AC3E}">
        <p14:creationId xmlns:p14="http://schemas.microsoft.com/office/powerpoint/2010/main" val="118006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  <p:bldP spid="14" grpId="0"/>
      <p:bldP spid="16" grpId="0"/>
      <p:bldP spid="17" grpId="0"/>
      <p:bldP spid="13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2. Ridge regression</a:t>
            </a:r>
            <a:r>
              <a:rPr lang="en-US" dirty="0" smtClean="0"/>
              <a:t>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solution (very straightforward algebra):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f* = 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Kp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i="1" dirty="0">
                <a:sym typeface="Symbol" panose="05050102010706020507" pitchFamily="18" charset="2"/>
              </a:rPr>
              <a:t> </a:t>
            </a:r>
            <a:endParaRPr lang="en-US" dirty="0" smtClean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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(B + I)</a:t>
            </a:r>
            <a:r>
              <a:rPr lang="en-US" i="1" baseline="-25000" dirty="0" err="1" smtClean="0">
                <a:sym typeface="Symbol" panose="05050102010706020507" pitchFamily="18" charset="2"/>
              </a:rPr>
              <a:t>ij</a:t>
            </a:r>
            <a:r>
              <a:rPr lang="en-US" i="1" baseline="-25000" dirty="0" smtClean="0">
                <a:sym typeface="Symbol" panose="05050102010706020507" pitchFamily="18" charset="2"/>
              </a:rPr>
              <a:t>  </a:t>
            </a:r>
            <a:r>
              <a:rPr lang="en-US" i="1" dirty="0" err="1" smtClean="0">
                <a:sym typeface="Symbol" panose="05050102010706020507" pitchFamily="18" charset="2"/>
              </a:rPr>
              <a:t>y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34450" y="294967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>
                <a:sym typeface="Symbol" panose="05050102010706020507" pitchFamily="18" charset="2"/>
              </a:rPr>
              <a:t>-1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57696" y="4541801"/>
            <a:ext cx="59164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didn’t mention RKHSs</a:t>
            </a:r>
          </a:p>
          <a:p>
            <a:r>
              <a:rPr lang="en-GB" dirty="0" smtClean="0"/>
              <a:t>We didn’t mention mean </a:t>
            </a:r>
            <a:r>
              <a:rPr lang="en-GB" dirty="0" err="1" smtClean="0"/>
              <a:t>embeddings</a:t>
            </a:r>
            <a:endParaRPr lang="en-GB" dirty="0"/>
          </a:p>
          <a:p>
            <a:r>
              <a:rPr lang="en-GB" dirty="0" smtClean="0"/>
              <a:t>All we did was linear algebra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2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So today we’re going to attempt to demystify kernels.</a:t>
            </a:r>
          </a:p>
          <a:p>
            <a:endParaRPr lang="en-US" dirty="0"/>
          </a:p>
          <a:p>
            <a:r>
              <a:rPr lang="en-US" dirty="0" smtClean="0"/>
              <a:t>My claim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 smtClean="0">
                <a:solidFill>
                  <a:srgbClr val="FF0000"/>
                </a:solidFill>
              </a:rPr>
              <a:t>you understand linear algebra, you’ll understand kernels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here will be no RKHSs in this talk.</a:t>
            </a:r>
          </a:p>
          <a:p>
            <a:r>
              <a:rPr lang="en-US" dirty="0" smtClean="0"/>
              <a:t>And no Polish spaces.</a:t>
            </a:r>
          </a:p>
          <a:p>
            <a:r>
              <a:rPr lang="en-US" dirty="0" smtClean="0"/>
              <a:t>And no mean </a:t>
            </a:r>
            <a:r>
              <a:rPr lang="en-US" dirty="0" err="1" smtClean="0"/>
              <a:t>embeddings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also no proofs; basically I’m going to avoid the hard stuff.</a:t>
            </a:r>
          </a:p>
          <a:p>
            <a:endParaRPr lang="en-US" dirty="0"/>
          </a:p>
          <a:p>
            <a:r>
              <a:rPr lang="en-US" dirty="0" smtClean="0"/>
              <a:t>Instead, just the intuition!</a:t>
            </a:r>
          </a:p>
        </p:txBody>
      </p:sp>
    </p:spTree>
    <p:extLst>
      <p:ext uri="{BB962C8B-B14F-4D97-AF65-F5344CB8AC3E}">
        <p14:creationId xmlns:p14="http://schemas.microsoft.com/office/powerpoint/2010/main" val="61026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2. Ridge regression</a:t>
            </a:r>
            <a:r>
              <a:rPr lang="en-US" dirty="0" smtClean="0"/>
              <a:t>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minimize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i="1" dirty="0" err="1">
                <a:sym typeface="Symbol" panose="05050102010706020507" pitchFamily="18" charset="2"/>
              </a:rPr>
              <a:t>y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– </a:t>
            </a:r>
            <a:r>
              <a:rPr lang="en-US" dirty="0" err="1">
                <a:sym typeface="Symbol" panose="05050102010706020507" pitchFamily="18" charset="2"/>
              </a:rPr>
              <a:t>fp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+ 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f  </a:t>
            </a:r>
            <a:r>
              <a:rPr lang="en-US" dirty="0" smtClean="0">
                <a:sym typeface="Symbol" panose="05050102010706020507" pitchFamily="18" charset="2"/>
              </a:rPr>
              <a:t>with respect to f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f</a:t>
            </a:r>
            <a:r>
              <a:rPr lang="en-US" dirty="0">
                <a:sym typeface="Symbol" panose="05050102010706020507" pitchFamily="18" charset="2"/>
              </a:rPr>
              <a:t>* = 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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Kp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i="1" dirty="0">
                <a:sym typeface="Symbol" panose="05050102010706020507" pitchFamily="18" charset="2"/>
              </a:rPr>
              <a:t> 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	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= 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(B + I)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i="1" baseline="-25000" dirty="0">
                <a:sym typeface="Symbol" panose="05050102010706020507" pitchFamily="18" charset="2"/>
              </a:rPr>
              <a:t>  </a:t>
            </a:r>
            <a:r>
              <a:rPr lang="en-US" i="1" dirty="0" err="1">
                <a:sym typeface="Symbol" panose="05050102010706020507" pitchFamily="18" charset="2"/>
              </a:rPr>
              <a:t>y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34450" y="294967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>
                <a:sym typeface="Symbol" panose="05050102010706020507" pitchFamily="18" charset="2"/>
              </a:rPr>
              <a:t>-1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8333" y="1157705"/>
            <a:ext cx="8014448" cy="2564437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 flipV="1">
            <a:off x="272656" y="3743942"/>
            <a:ext cx="590044" cy="734522"/>
          </a:xfrm>
          <a:custGeom>
            <a:avLst/>
            <a:gdLst>
              <a:gd name="connsiteX0" fmla="*/ 0 w 1828800"/>
              <a:gd name="connsiteY0" fmla="*/ 746526 h 746526"/>
              <a:gd name="connsiteX1" fmla="*/ 1054249 w 1828800"/>
              <a:gd name="connsiteY1" fmla="*/ 25764 h 746526"/>
              <a:gd name="connsiteX2" fmla="*/ 1828800 w 1828800"/>
              <a:gd name="connsiteY2" fmla="*/ 230159 h 746526"/>
              <a:gd name="connsiteX0" fmla="*/ 0 w 3937299"/>
              <a:gd name="connsiteY0" fmla="*/ 74907 h 881731"/>
              <a:gd name="connsiteX1" fmla="*/ 3162748 w 3937299"/>
              <a:gd name="connsiteY1" fmla="*/ 677336 h 881731"/>
              <a:gd name="connsiteX2" fmla="*/ 3937299 w 3937299"/>
              <a:gd name="connsiteY2" fmla="*/ 881731 h 881731"/>
              <a:gd name="connsiteX0" fmla="*/ 0 w 3937299"/>
              <a:gd name="connsiteY0" fmla="*/ 0 h 806824"/>
              <a:gd name="connsiteX1" fmla="*/ 3937299 w 3937299"/>
              <a:gd name="connsiteY1" fmla="*/ 806824 h 806824"/>
              <a:gd name="connsiteX0" fmla="*/ 0 w 451821"/>
              <a:gd name="connsiteY0" fmla="*/ 537882 h 537882"/>
              <a:gd name="connsiteX1" fmla="*/ 451821 w 451821"/>
              <a:gd name="connsiteY1" fmla="*/ 0 h 537882"/>
              <a:gd name="connsiteX0" fmla="*/ 0 w 451821"/>
              <a:gd name="connsiteY0" fmla="*/ 560327 h 560327"/>
              <a:gd name="connsiteX1" fmla="*/ 451821 w 451821"/>
              <a:gd name="connsiteY1" fmla="*/ 22445 h 560327"/>
              <a:gd name="connsiteX0" fmla="*/ 8357 w 427905"/>
              <a:gd name="connsiteY0" fmla="*/ 539650 h 539650"/>
              <a:gd name="connsiteX1" fmla="*/ 427905 w 427905"/>
              <a:gd name="connsiteY1" fmla="*/ 23283 h 539650"/>
              <a:gd name="connsiteX0" fmla="*/ 88009 w 507557"/>
              <a:gd name="connsiteY0" fmla="*/ 589054 h 589054"/>
              <a:gd name="connsiteX1" fmla="*/ 507557 w 507557"/>
              <a:gd name="connsiteY1" fmla="*/ 72687 h 589054"/>
              <a:gd name="connsiteX0" fmla="*/ 88009 w 507557"/>
              <a:gd name="connsiteY0" fmla="*/ 589054 h 589054"/>
              <a:gd name="connsiteX1" fmla="*/ 507557 w 507557"/>
              <a:gd name="connsiteY1" fmla="*/ 72687 h 589054"/>
              <a:gd name="connsiteX0" fmla="*/ 32735 w 452283"/>
              <a:gd name="connsiteY0" fmla="*/ 550878 h 550878"/>
              <a:gd name="connsiteX1" fmla="*/ 452283 w 452283"/>
              <a:gd name="connsiteY1" fmla="*/ 34511 h 55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283" h="550878">
                <a:moveTo>
                  <a:pt x="32735" y="550878"/>
                </a:moveTo>
                <a:cubicBezTo>
                  <a:pt x="-21054" y="-112510"/>
                  <a:pt x="-74842" y="-12105"/>
                  <a:pt x="452283" y="34511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1" y="4138373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~50% of Zoltan’s second to last research talk.</a:t>
            </a:r>
          </a:p>
          <a:p>
            <a:r>
              <a:rPr lang="en-GB" dirty="0" smtClean="0"/>
              <a:t>I do not mean to trivialize the work of kernel people.</a:t>
            </a:r>
          </a:p>
          <a:p>
            <a:r>
              <a:rPr lang="en-GB" dirty="0" smtClean="0"/>
              <a:t>But I do want to point out that the setup is almost always straightforward.</a:t>
            </a:r>
          </a:p>
        </p:txBody>
      </p:sp>
    </p:spTree>
    <p:extLst>
      <p:ext uri="{BB962C8B-B14F-4D97-AF65-F5344CB8AC3E}">
        <p14:creationId xmlns:p14="http://schemas.microsoft.com/office/powerpoint/2010/main" val="409001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943068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3. Kernel PCA (which is a little bit different).</a:t>
            </a:r>
          </a:p>
          <a:p>
            <a:endParaRPr lang="en-US" dirty="0"/>
          </a:p>
          <a:p>
            <a:r>
              <a:rPr lang="en-US" dirty="0" smtClean="0"/>
              <a:t>We have a set of points (in, for instance, Euclidean space),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/>
              <a:t> , </a:t>
            </a:r>
            <a:r>
              <a:rPr lang="en-US" i="1" dirty="0" err="1"/>
              <a:t>i</a:t>
            </a:r>
            <a:r>
              <a:rPr lang="en-US" dirty="0"/>
              <a:t>=1, …, </a:t>
            </a:r>
            <a:r>
              <a:rPr lang="en-US" i="1" dirty="0"/>
              <a:t>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We want to project them into a higher dimensional</a:t>
            </a:r>
          </a:p>
          <a:p>
            <a:r>
              <a:rPr lang="en-US" dirty="0" smtClean="0"/>
              <a:t>space, and do PCA in that space.</a:t>
            </a:r>
          </a:p>
          <a:p>
            <a:endParaRPr lang="en-US" dirty="0"/>
          </a:p>
          <a:p>
            <a:r>
              <a:rPr lang="en-US" dirty="0" smtClean="0"/>
              <a:t>Why not go to the extreme, and project them into an infinite dimensional space?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i="1" dirty="0" smtClean="0"/>
              <a:t>f</a:t>
            </a:r>
            <a:r>
              <a:rPr lang="en-US" i="1" baseline="-25000" dirty="0" smtClean="0"/>
              <a:t>i</a:t>
            </a:r>
            <a:r>
              <a:rPr lang="en-US" dirty="0" smtClean="0"/>
              <a:t>(x) = </a:t>
            </a:r>
            <a:r>
              <a:rPr lang="en-US" i="1" dirty="0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 smtClean="0"/>
              <a:t>, x) </a:t>
            </a:r>
          </a:p>
        </p:txBody>
      </p:sp>
    </p:spTree>
    <p:extLst>
      <p:ext uri="{BB962C8B-B14F-4D97-AF65-F5344CB8AC3E}">
        <p14:creationId xmlns:p14="http://schemas.microsoft.com/office/powerpoint/2010/main" val="11930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3. Kernel PCA (which is a little bit different).</a:t>
            </a:r>
          </a:p>
          <a:p>
            <a:endParaRPr lang="en-US" dirty="0"/>
          </a:p>
          <a:p>
            <a:r>
              <a:rPr lang="en-US" dirty="0" smtClean="0"/>
              <a:t>Now we have a set of points (in function space),</a:t>
            </a:r>
          </a:p>
          <a:p>
            <a:endParaRPr lang="en-US" dirty="0"/>
          </a:p>
          <a:p>
            <a:r>
              <a:rPr lang="en-US" dirty="0" smtClean="0"/>
              <a:t>	f</a:t>
            </a:r>
            <a:r>
              <a:rPr lang="en-US" i="1" baseline="-25000" dirty="0" smtClean="0"/>
              <a:t>i</a:t>
            </a:r>
            <a:r>
              <a:rPr lang="en-US" dirty="0"/>
              <a:t> , </a:t>
            </a:r>
            <a:r>
              <a:rPr lang="en-US" i="1" dirty="0" err="1"/>
              <a:t>i</a:t>
            </a:r>
            <a:r>
              <a:rPr lang="en-US" dirty="0"/>
              <a:t>=1, …, </a:t>
            </a:r>
            <a:r>
              <a:rPr lang="en-US" i="1" dirty="0"/>
              <a:t>n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want to find a lower dimensional manifold that</a:t>
            </a:r>
          </a:p>
          <a:p>
            <a:r>
              <a:rPr lang="en-US" dirty="0" smtClean="0"/>
              <a:t>captures as much variance as possible. If this were</a:t>
            </a:r>
          </a:p>
          <a:p>
            <a:r>
              <a:rPr lang="en-US" dirty="0" smtClean="0"/>
              <a:t>standard PCA, we would minimize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smtClean="0">
                <a:sym typeface="Symbol" panose="05050102010706020507" pitchFamily="18" charset="2"/>
              </a:rPr>
              <a:t></a:t>
            </a:r>
            <a:r>
              <a:rPr lang="en-US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(f</a:t>
            </a:r>
            <a:r>
              <a:rPr lang="en-US" i="1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- </a:t>
            </a:r>
            <a:r>
              <a:rPr lang="en-US" i="1" baseline="-25000" dirty="0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ym typeface="Symbol" panose="05050102010706020507" pitchFamily="18" charset="2"/>
              </a:rPr>
              <a:t>ij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)  (</a:t>
            </a:r>
            <a:r>
              <a:rPr lang="en-US" dirty="0">
                <a:sym typeface="Symbol" panose="05050102010706020507" pitchFamily="18" charset="2"/>
              </a:rPr>
              <a:t>f</a:t>
            </a:r>
            <a:r>
              <a:rPr lang="en-US" i="1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- </a:t>
            </a:r>
            <a:r>
              <a:rPr lang="en-US" dirty="0" smtClean="0">
                <a:sym typeface="Symbol" panose="05050102010706020507" pitchFamily="18" charset="2"/>
              </a:rPr>
              <a:t></a:t>
            </a:r>
            <a:r>
              <a:rPr lang="en-US" i="1" baseline="-25000" dirty="0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ym typeface="Symbol" panose="05050102010706020507" pitchFamily="18" charset="2"/>
              </a:rPr>
              <a:t>ij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with respect to </a:t>
            </a:r>
            <a:r>
              <a:rPr lang="en-US" i="1" dirty="0" err="1">
                <a:sym typeface="Symbol" panose="05050102010706020507" pitchFamily="18" charset="2"/>
              </a:rPr>
              <a:t>A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and 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18511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1" y="479864"/>
            <a:ext cx="9041039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3. Kernel PCA (which is a little bit different).</a:t>
            </a:r>
          </a:p>
          <a:p>
            <a:endParaRPr lang="en-US" dirty="0"/>
          </a:p>
          <a:p>
            <a:r>
              <a:rPr lang="en-US" dirty="0" smtClean="0"/>
              <a:t>Remember,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smtClean="0">
                <a:sym typeface="Symbol" panose="05050102010706020507" pitchFamily="18" charset="2"/>
              </a:rPr>
              <a:t> (f</a:t>
            </a:r>
            <a:r>
              <a:rPr lang="en-US" i="1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- </a:t>
            </a:r>
            <a:r>
              <a:rPr lang="en-US" i="1" baseline="-25000" dirty="0" smtClean="0"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ym typeface="Symbol" panose="05050102010706020507" pitchFamily="18" charset="2"/>
              </a:rPr>
              <a:t>ij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)  (</a:t>
            </a:r>
            <a:r>
              <a:rPr lang="en-US" dirty="0">
                <a:sym typeface="Symbol" panose="05050102010706020507" pitchFamily="18" charset="2"/>
              </a:rPr>
              <a:t>f</a:t>
            </a:r>
            <a:r>
              <a:rPr lang="en-US" i="1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- </a:t>
            </a:r>
            <a:r>
              <a:rPr lang="en-US" i="1" baseline="-25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 err="1">
                <a:sym typeface="Symbol" panose="05050102010706020507" pitchFamily="18" charset="2"/>
              </a:rPr>
              <a:t>A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v</a:t>
            </a:r>
            <a:r>
              <a:rPr lang="en-US" i="1" baseline="-25000" dirty="0" err="1"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is shorthand for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</a:t>
            </a:r>
            <a:r>
              <a:rPr lang="en-US" i="1" dirty="0" smtClean="0">
                <a:sym typeface="Symbol" panose="05050102010706020507" pitchFamily="18" charset="2"/>
              </a:rPr>
              <a:t>d</a:t>
            </a:r>
            <a:r>
              <a:rPr lang="en-US" dirty="0" smtClean="0">
                <a:sym typeface="Symbol" panose="05050102010706020507" pitchFamily="18" charset="2"/>
              </a:rPr>
              <a:t>x (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US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(x) - </a:t>
            </a:r>
            <a:r>
              <a:rPr lang="en-US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ij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(x)</a:t>
            </a:r>
            <a:r>
              <a:rPr lang="en-US" dirty="0" smtClean="0">
                <a:sym typeface="Symbol" panose="05050102010706020507" pitchFamily="18" charset="2"/>
              </a:rPr>
              <a:t>) (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US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(x)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-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</a:t>
            </a:r>
            <a:r>
              <a:rPr lang="en-US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ij</a:t>
            </a:r>
            <a:r>
              <a:rPr lang="en-US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(x)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But we can mess with the norm to emphasize smoothness,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	</a:t>
            </a:r>
            <a:r>
              <a:rPr lang="en-US" dirty="0">
                <a:sym typeface="Symbol" panose="05050102010706020507" pitchFamily="18" charset="2"/>
              </a:rPr>
              <a:t> </a:t>
            </a:r>
            <a:r>
              <a:rPr lang="en-US" i="1" dirty="0" err="1" smtClean="0">
                <a:sym typeface="Symbol" panose="05050102010706020507" pitchFamily="18" charset="2"/>
              </a:rPr>
              <a:t>d</a:t>
            </a:r>
            <a:r>
              <a:rPr lang="en-US" dirty="0" err="1" smtClean="0">
                <a:sym typeface="Symbol" panose="05050102010706020507" pitchFamily="18" charset="2"/>
              </a:rPr>
              <a:t>x</a:t>
            </a:r>
            <a:r>
              <a:rPr lang="en-US" i="1" dirty="0" err="1" smtClean="0">
                <a:sym typeface="Symbol" panose="05050102010706020507" pitchFamily="18" charset="2"/>
              </a:rPr>
              <a:t>d</a:t>
            </a:r>
            <a:r>
              <a:rPr lang="en-US" dirty="0" err="1" smtClean="0">
                <a:sym typeface="Symbol" panose="05050102010706020507" pitchFamily="18" charset="2"/>
              </a:rPr>
              <a:t>y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US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(x) -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</a:t>
            </a:r>
            <a:r>
              <a:rPr lang="en-US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ij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(x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i="1" dirty="0" smtClean="0">
                <a:solidFill>
                  <a:srgbClr val="7030A0"/>
                </a:solidFill>
                <a:sym typeface="Symbol" panose="05050102010706020507" pitchFamily="18" charset="2"/>
              </a:rPr>
              <a:t>Q</a:t>
            </a:r>
            <a:r>
              <a:rPr lang="en-US" baseline="30000" dirty="0" smtClean="0">
                <a:solidFill>
                  <a:srgbClr val="7030A0"/>
                </a:solidFill>
                <a:sym typeface="Symbol" panose="05050102010706020507" pitchFamily="18" charset="2"/>
              </a:rPr>
              <a:t>-1</a:t>
            </a:r>
            <a:r>
              <a:rPr lang="en-US" dirty="0" smtClean="0">
                <a:solidFill>
                  <a:srgbClr val="7030A0"/>
                </a:solidFill>
                <a:sym typeface="Symbol" panose="05050102010706020507" pitchFamily="18" charset="2"/>
              </a:rPr>
              <a:t>(</a:t>
            </a:r>
            <a:r>
              <a:rPr lang="en-US" dirty="0" err="1" smtClean="0">
                <a:solidFill>
                  <a:srgbClr val="7030A0"/>
                </a:solidFill>
                <a:sym typeface="Symbol" panose="05050102010706020507" pitchFamily="18" charset="2"/>
              </a:rPr>
              <a:t>x,y</a:t>
            </a:r>
            <a:r>
              <a:rPr lang="en-US" dirty="0" smtClean="0">
                <a:solidFill>
                  <a:srgbClr val="7030A0"/>
                </a:solidFill>
                <a:sym typeface="Symbol" panose="05050102010706020507" pitchFamily="18" charset="2"/>
              </a:rPr>
              <a:t>)</a:t>
            </a:r>
            <a:r>
              <a:rPr lang="en-US" dirty="0" smtClean="0">
                <a:sym typeface="Symbol" panose="05050102010706020507" pitchFamily="18" charset="2"/>
              </a:rPr>
              <a:t> (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US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(y)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-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</a:t>
            </a:r>
            <a:r>
              <a:rPr lang="en-US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ij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(y)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469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1" y="479864"/>
            <a:ext cx="9041039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3. Kernel PCA (which is a little bit different).</a:t>
            </a:r>
          </a:p>
          <a:p>
            <a:endParaRPr lang="en-US" dirty="0"/>
          </a:p>
          <a:p>
            <a:r>
              <a:rPr lang="en-US" dirty="0" smtClean="0"/>
              <a:t>and minimize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i="1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(f</a:t>
            </a:r>
            <a:r>
              <a:rPr lang="en-US" i="1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- </a:t>
            </a:r>
            <a:r>
              <a:rPr lang="en-US" dirty="0" smtClean="0">
                <a:sym typeface="Symbol" panose="05050102010706020507" pitchFamily="18" charset="2"/>
              </a:rPr>
              <a:t></a:t>
            </a:r>
            <a:r>
              <a:rPr lang="en-US" i="1" baseline="-25000" dirty="0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ym typeface="Symbol" panose="05050102010706020507" pitchFamily="18" charset="2"/>
              </a:rPr>
              <a:t>ij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) 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Q</a:t>
            </a:r>
            <a:r>
              <a:rPr lang="en-US" baseline="30000" dirty="0">
                <a:solidFill>
                  <a:srgbClr val="7030A0"/>
                </a:solidFill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 </a:t>
            </a:r>
            <a:r>
              <a:rPr lang="en-US" dirty="0">
                <a:sym typeface="Symbol" panose="05050102010706020507" pitchFamily="18" charset="2"/>
              </a:rPr>
              <a:t>(f</a:t>
            </a:r>
            <a:r>
              <a:rPr lang="en-US" i="1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- </a:t>
            </a:r>
            <a:r>
              <a:rPr lang="en-US" dirty="0" smtClean="0">
                <a:sym typeface="Symbol" panose="05050102010706020507" pitchFamily="18" charset="2"/>
              </a:rPr>
              <a:t></a:t>
            </a:r>
            <a:r>
              <a:rPr lang="en-US" i="1" baseline="-25000" dirty="0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i="1" dirty="0" err="1" smtClean="0">
                <a:sym typeface="Symbol" panose="05050102010706020507" pitchFamily="18" charset="2"/>
              </a:rPr>
              <a:t>A</a:t>
            </a:r>
            <a:r>
              <a:rPr lang="en-US" i="1" baseline="-25000" dirty="0" err="1" smtClean="0">
                <a:sym typeface="Symbol" panose="05050102010706020507" pitchFamily="18" charset="2"/>
              </a:rPr>
              <a:t>ij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with respect to </a:t>
            </a:r>
            <a:r>
              <a:rPr lang="en-US" i="1" dirty="0" err="1">
                <a:sym typeface="Symbol" panose="05050102010706020507" pitchFamily="18" charset="2"/>
              </a:rPr>
              <a:t>A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dirty="0">
                <a:sym typeface="Symbol" panose="05050102010706020507" pitchFamily="18" charset="2"/>
              </a:rPr>
              <a:t> and 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dirty="0" smtClean="0"/>
              <a:t> </a:t>
            </a:r>
            <a:r>
              <a:rPr lang="en-US" dirty="0"/>
              <a:t>.</a:t>
            </a: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If we set </a:t>
            </a:r>
            <a:r>
              <a:rPr lang="en-US" dirty="0" smtClean="0">
                <a:solidFill>
                  <a:srgbClr val="7030A0"/>
                </a:solidFill>
                <a:sym typeface="Symbol" panose="05050102010706020507" pitchFamily="18" charset="2"/>
              </a:rPr>
              <a:t>Q</a:t>
            </a:r>
            <a:r>
              <a:rPr lang="en-US" dirty="0" smtClean="0">
                <a:sym typeface="Symbol" panose="05050102010706020507" pitchFamily="18" charset="2"/>
              </a:rPr>
              <a:t> =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, we get standard kernel PCA.</a:t>
            </a: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That’s the most convenient choice, because it makes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it easy to compute </a:t>
            </a:r>
            <a:r>
              <a:rPr lang="en-US" i="1" dirty="0" err="1">
                <a:sym typeface="Symbol" panose="05050102010706020507" pitchFamily="18" charset="2"/>
              </a:rPr>
              <a:t>A</a:t>
            </a:r>
            <a:r>
              <a:rPr lang="en-US" i="1" baseline="-25000" dirty="0" err="1">
                <a:sym typeface="Symbol" panose="05050102010706020507" pitchFamily="18" charset="2"/>
              </a:rPr>
              <a:t>ij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and </a:t>
            </a:r>
            <a:r>
              <a:rPr lang="en-US" dirty="0" err="1" smtClean="0">
                <a:sym typeface="Symbol" panose="05050102010706020507" pitchFamily="18" charset="2"/>
              </a:rPr>
              <a:t>v</a:t>
            </a:r>
            <a:r>
              <a:rPr lang="en-US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i="1" baseline="-25000" dirty="0" smtClean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I don’t know if there are any other justifications.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4026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574898" y="2393072"/>
            <a:ext cx="1383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GB" dirty="0">
                <a:sym typeface="Symbol" panose="05050102010706020507" pitchFamily="18" charset="2"/>
              </a:rPr>
              <a:t>, 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GB" dirty="0">
                <a:sym typeface="Symbol" panose="05050102010706020507" pitchFamily="18" charset="2"/>
              </a:rPr>
              <a:t>, …</a:t>
            </a:r>
            <a:endParaRPr lang="en-GB" dirty="0"/>
          </a:p>
        </p:txBody>
      </p:sp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760790" y="1985947"/>
            <a:ext cx="6275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{f</a:t>
            </a:r>
            <a:r>
              <a:rPr lang="en-GB" baseline="-25000" dirty="0" smtClean="0">
                <a:sym typeface="Symbol" panose="05050102010706020507" pitchFamily="18" charset="2"/>
              </a:rPr>
              <a:t>1</a:t>
            </a:r>
            <a:r>
              <a:rPr lang="en-GB" dirty="0" smtClean="0">
                <a:sym typeface="Symbol" panose="05050102010706020507" pitchFamily="18" charset="2"/>
              </a:rPr>
              <a:t>, f</a:t>
            </a:r>
            <a:r>
              <a:rPr lang="en-GB" baseline="-25000" dirty="0" smtClean="0">
                <a:sym typeface="Symbol" panose="05050102010706020507" pitchFamily="18" charset="2"/>
              </a:rPr>
              <a:t>2</a:t>
            </a:r>
            <a:r>
              <a:rPr lang="en-GB" dirty="0" smtClean="0">
                <a:sym typeface="Symbol" panose="05050102010706020507" pitchFamily="18" charset="2"/>
              </a:rPr>
              <a:t>, …} = </a:t>
            </a:r>
            <a:r>
              <a:rPr lang="en-GB" dirty="0" err="1" smtClean="0">
                <a:sym typeface="Symbol" panose="05050102010706020507" pitchFamily="18" charset="2"/>
              </a:rPr>
              <a:t>arg</a:t>
            </a:r>
            <a:r>
              <a:rPr lang="en-GB" dirty="0" smtClean="0">
                <a:sym typeface="Symbol" panose="05050102010706020507" pitchFamily="18" charset="2"/>
              </a:rPr>
              <a:t> min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F(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US" dirty="0" smtClean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, 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 smtClean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US" dirty="0" smtClean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 smtClean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, …)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033" y="1207960"/>
            <a:ext cx="7930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Most (almost all?) kernel problems are of the form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0790" y="2784444"/>
            <a:ext cx="3481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f</a:t>
            </a:r>
            <a:r>
              <a:rPr lang="en-GB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/>
              <a:t>f</a:t>
            </a:r>
            <a:r>
              <a:rPr lang="en-GB" i="1" baseline="-25000" dirty="0">
                <a:sym typeface="Symbol" panose="05050102010706020507" pitchFamily="18" charset="2"/>
              </a:rPr>
              <a:t> </a:t>
            </a:r>
            <a:r>
              <a:rPr lang="en-GB" i="1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/>
              <a:t> are small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98562" y="0"/>
            <a:ext cx="1702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398033" y="3679113"/>
            <a:ext cx="820449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Specify</a:t>
            </a:r>
          </a:p>
          <a:p>
            <a:endParaRPr lang="en-GB" dirty="0"/>
          </a:p>
          <a:p>
            <a:r>
              <a:rPr lang="en-GB" dirty="0"/>
              <a:t> </a:t>
            </a:r>
            <a:r>
              <a:rPr lang="en-GB" dirty="0" smtClean="0"/>
              <a:t>    the functional,</a:t>
            </a:r>
            <a:r>
              <a:rPr lang="en-GB" dirty="0" smtClean="0">
                <a:solidFill>
                  <a:srgbClr val="7030A0"/>
                </a:solidFill>
              </a:rPr>
              <a:t> F(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f</a:t>
            </a:r>
            <a:r>
              <a:rPr lang="en-GB" baseline="-25000" dirty="0" smtClean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1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, f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p</a:t>
            </a:r>
            <a:r>
              <a:rPr lang="en-GB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2</a:t>
            </a:r>
            <a:r>
              <a:rPr lang="en-GB" dirty="0">
                <a:solidFill>
                  <a:srgbClr val="7030A0"/>
                </a:solidFill>
                <a:sym typeface="Symbol" panose="05050102010706020507" pitchFamily="18" charset="2"/>
              </a:rPr>
              <a:t>, </a:t>
            </a:r>
            <a:r>
              <a:rPr lang="en-GB" dirty="0" smtClean="0">
                <a:solidFill>
                  <a:srgbClr val="7030A0"/>
                </a:solidFill>
                <a:sym typeface="Symbol" panose="05050102010706020507" pitchFamily="18" charset="2"/>
              </a:rPr>
              <a:t>…)</a:t>
            </a:r>
            <a:r>
              <a:rPr lang="en-GB" dirty="0" smtClean="0">
                <a:sym typeface="Symbol" panose="05050102010706020507" pitchFamily="18" charset="2"/>
              </a:rPr>
              <a:t>, to be minimized</a:t>
            </a:r>
          </a:p>
          <a:p>
            <a:r>
              <a:rPr lang="en-GB" dirty="0" smtClean="0">
                <a:sym typeface="Symbol" panose="05050102010706020507" pitchFamily="18" charset="2"/>
              </a:rPr>
              <a:t>     what one means by small (e.g., </a:t>
            </a:r>
            <a:r>
              <a:rPr lang="en-US" dirty="0">
                <a:solidFill>
                  <a:srgbClr val="7030A0"/>
                </a:solidFill>
              </a:rPr>
              <a:t>f</a:t>
            </a:r>
            <a:r>
              <a:rPr lang="en-GB" i="1" baseline="-25000" dirty="0" err="1">
                <a:solidFill>
                  <a:srgbClr val="7030A0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olidFill>
                  <a:srgbClr val="7030A0"/>
                </a:solidFill>
                <a:sym typeface="Symbol" panose="05050102010706020507" pitchFamily="18" charset="2"/>
              </a:rPr>
              <a:t></a:t>
            </a:r>
            <a:r>
              <a:rPr lang="en-US" dirty="0">
                <a:solidFill>
                  <a:srgbClr val="7030A0"/>
                </a:solidFill>
              </a:rPr>
              <a:t>f</a:t>
            </a:r>
            <a:r>
              <a:rPr lang="en-GB" i="1" baseline="-25000" dirty="0">
                <a:solidFill>
                  <a:srgbClr val="7030A0"/>
                </a:solidFill>
                <a:sym typeface="Symbol" panose="05050102010706020507" pitchFamily="18" charset="2"/>
              </a:rPr>
              <a:t> </a:t>
            </a:r>
            <a:r>
              <a:rPr lang="en-GB" i="1" baseline="-25000" dirty="0" err="1">
                <a:solidFill>
                  <a:srgbClr val="7030A0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= </a:t>
            </a:r>
            <a:r>
              <a:rPr lang="en-US" i="1" dirty="0" smtClean="0">
                <a:solidFill>
                  <a:srgbClr val="7030A0"/>
                </a:solidFill>
              </a:rPr>
              <a:t>c</a:t>
            </a:r>
            <a:r>
              <a:rPr lang="en-US" i="1" baseline="-25000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),</a:t>
            </a:r>
          </a:p>
          <a:p>
            <a:endParaRPr lang="en-US" dirty="0"/>
          </a:p>
          <a:p>
            <a:r>
              <a:rPr lang="en-US" dirty="0" smtClean="0"/>
              <a:t>and </a:t>
            </a:r>
            <a:r>
              <a:rPr lang="en-US" dirty="0"/>
              <a:t>rest is (typically very straightforward) algebra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71756" y="2209021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75537" y="2208669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6342" y="1798989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3460" y="1798637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~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7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17794" grpId="0"/>
      <p:bldP spid="4" grpId="0"/>
      <p:bldP spid="3" grpId="0"/>
      <p:bldP spid="11" grpId="0"/>
      <p:bldP spid="12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760790" y="1647975"/>
            <a:ext cx="3926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[ F(</a:t>
            </a:r>
            <a:r>
              <a:rPr lang="en-GB" dirty="0" smtClean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) + </a:t>
            </a:r>
            <a:r>
              <a:rPr lang="en-US" dirty="0"/>
              <a:t> 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 smtClean="0"/>
              <a:t>f ] = 0 </a:t>
            </a:r>
            <a:endParaRPr lang="en-GB" dirty="0">
              <a:sym typeface="Symbol" panose="05050102010706020507" pitchFamily="18" charset="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8178" y="146951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d</a:t>
            </a:r>
            <a:endParaRPr lang="en-GB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253972" y="1887006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d</a:t>
            </a:r>
            <a:r>
              <a:rPr lang="en-GB" dirty="0" err="1" smtClean="0"/>
              <a:t>f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276362" y="1961949"/>
            <a:ext cx="5278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253972" y="3713098"/>
            <a:ext cx="1406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 = –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214117" y="3518894"/>
            <a:ext cx="1952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F</a:t>
            </a:r>
            <a:r>
              <a:rPr lang="en-GB" dirty="0">
                <a:sym typeface="Symbol" panose="05050102010706020507" pitchFamily="18" charset="2"/>
              </a:rPr>
              <a:t>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GB" dirty="0">
                <a:sym typeface="Symbol" panose="05050102010706020507" pitchFamily="18" charset="2"/>
              </a:rPr>
              <a:t>p) 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</a:t>
            </a:r>
            <a:r>
              <a:rPr lang="en-US" dirty="0" smtClean="0"/>
              <a:t>p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875760" y="4004073"/>
            <a:ext cx="561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2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52178" y="4019824"/>
            <a:ext cx="1796506" cy="30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699247" y="591671"/>
            <a:ext cx="540244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typical problem: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solution (two lines of algebra)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1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There </a:t>
            </a:r>
            <a:r>
              <a:rPr lang="en-GB" dirty="0">
                <a:sym typeface="Symbol" panose="05050102010706020507" pitchFamily="18" charset="2"/>
              </a:rPr>
              <a:t>is no reason (I can find) to mention RKHSs</a:t>
            </a:r>
          </a:p>
          <a:p>
            <a:r>
              <a:rPr lang="en-GB" dirty="0">
                <a:sym typeface="Symbol" panose="05050102010706020507" pitchFamily="18" charset="2"/>
              </a:rPr>
              <a:t>or mean </a:t>
            </a:r>
            <a:r>
              <a:rPr lang="en-GB" dirty="0" err="1">
                <a:sym typeface="Symbol" panose="05050102010706020507" pitchFamily="18" charset="2"/>
              </a:rPr>
              <a:t>embeddings</a:t>
            </a:r>
            <a:r>
              <a:rPr lang="en-GB" dirty="0">
                <a:sym typeface="Symbol" panose="05050102010706020507" pitchFamily="18" charset="2"/>
              </a:rPr>
              <a:t>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All quantities one needs </a:t>
            </a:r>
            <a:r>
              <a:rPr lang="en-GB" dirty="0">
                <a:sym typeface="Symbol" panose="05050102010706020507" pitchFamily="18" charset="2"/>
              </a:rPr>
              <a:t>arise very naturally as the solution to the problem one has proposed.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8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200932" y="4593515"/>
            <a:ext cx="8620339" cy="1395549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00932" y="479864"/>
            <a:ext cx="8801554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We’ll start with a pretty standard problem:</a:t>
            </a:r>
          </a:p>
          <a:p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 smtClean="0"/>
              <a:t>You have samples from some distribution,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You want to minimize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GB" dirty="0"/>
              <a:t> F</a:t>
            </a:r>
            <a:r>
              <a:rPr lang="en-GB" sz="4400" dirty="0"/>
              <a:t>(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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dx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p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sz="4400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with respect to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I’ll give examples later, but just about every kernel talk you have ever heard considers this problem, or a slight generalization.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515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760790" y="845627"/>
            <a:ext cx="583410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= </a:t>
            </a:r>
            <a:r>
              <a:rPr lang="en-GB" dirty="0" err="1" smtClean="0">
                <a:sym typeface="Symbol" panose="05050102010706020507" pitchFamily="18" charset="2"/>
              </a:rPr>
              <a:t>arg</a:t>
            </a:r>
            <a:r>
              <a:rPr lang="en-GB" dirty="0" smtClean="0">
                <a:sym typeface="Symbol" panose="05050102010706020507" pitchFamily="18" charset="2"/>
              </a:rPr>
              <a:t> min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 smtClean="0"/>
              <a:t>F</a:t>
            </a:r>
            <a:r>
              <a:rPr lang="en-GB" sz="4400" dirty="0"/>
              <a:t>(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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dx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p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sz="4400" dirty="0" smtClean="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3026219" y="1525586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8033" y="368861"/>
            <a:ext cx="231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Our problem: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3213905" y="2620738"/>
            <a:ext cx="2312854" cy="890768"/>
            <a:chOff x="3128523" y="1744433"/>
            <a:chExt cx="2312854" cy="890768"/>
          </a:xfrm>
        </p:grpSpPr>
        <p:sp>
          <p:nvSpPr>
            <p:cNvPr id="7" name="Rectangle 6"/>
            <p:cNvSpPr/>
            <p:nvPr/>
          </p:nvSpPr>
          <p:spPr bwMode="auto">
            <a:xfrm>
              <a:off x="4120155" y="1744433"/>
              <a:ext cx="329591" cy="89076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450699" y="2188925"/>
              <a:ext cx="329591" cy="44627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781243" y="2412509"/>
              <a:ext cx="329591" cy="222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11786" y="2412509"/>
              <a:ext cx="329591" cy="222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459067" y="1744433"/>
              <a:ext cx="329591" cy="89076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789611" y="2412509"/>
              <a:ext cx="329591" cy="222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128523" y="2412509"/>
              <a:ext cx="329591" cy="222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2509809" y="3513489"/>
            <a:ext cx="363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038400" y="3569833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 ~ </a:t>
            </a:r>
            <a:r>
              <a:rPr lang="en-GB" i="1" dirty="0" smtClean="0">
                <a:sym typeface="Symbol" panose="05050102010706020507" pitchFamily="18" charset="2"/>
              </a:rPr>
              <a:t>p</a:t>
            </a:r>
            <a:endParaRPr lang="en-GB" baseline="-25000" dirty="0"/>
          </a:p>
        </p:txBody>
      </p:sp>
      <p:sp>
        <p:nvSpPr>
          <p:cNvPr id="16" name="Oval 15"/>
          <p:cNvSpPr/>
          <p:nvPr/>
        </p:nvSpPr>
        <p:spPr bwMode="auto">
          <a:xfrm>
            <a:off x="3516922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69300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880909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266958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294380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366697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450861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624569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599570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736206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802634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934051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220501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329740" y="3480197"/>
            <a:ext cx="64449" cy="5634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22848" y="2721446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049377" y="1305653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934051" y="825465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~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60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760790" y="845627"/>
            <a:ext cx="583410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= </a:t>
            </a:r>
            <a:r>
              <a:rPr lang="en-GB" dirty="0" err="1" smtClean="0">
                <a:sym typeface="Symbol" panose="05050102010706020507" pitchFamily="18" charset="2"/>
              </a:rPr>
              <a:t>arg</a:t>
            </a:r>
            <a:r>
              <a:rPr lang="en-GB" dirty="0" smtClean="0">
                <a:sym typeface="Symbol" panose="05050102010706020507" pitchFamily="18" charset="2"/>
              </a:rPr>
              <a:t> min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 smtClean="0"/>
              <a:t>F</a:t>
            </a:r>
            <a:r>
              <a:rPr lang="en-GB" sz="4400" dirty="0"/>
              <a:t>(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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dx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p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sz="4400" dirty="0" smtClean="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033" y="368861"/>
            <a:ext cx="231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Our problem:</a:t>
            </a:r>
            <a:endParaRPr lang="en-GB" dirty="0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 rot="16200000">
            <a:off x="1483020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5"/>
          <p:cNvSpPr>
            <a:spLocks noChangeShapeType="1"/>
          </p:cNvSpPr>
          <p:nvPr/>
        </p:nvSpPr>
        <p:spPr bwMode="auto">
          <a:xfrm rot="16200000">
            <a:off x="1727154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 rot="16200000">
            <a:off x="1882509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 rot="16200000">
            <a:off x="2017158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 rot="16200000">
            <a:off x="2092620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 rot="16200000">
            <a:off x="2434408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5"/>
          <p:cNvSpPr>
            <a:spLocks noChangeShapeType="1"/>
          </p:cNvSpPr>
          <p:nvPr/>
        </p:nvSpPr>
        <p:spPr bwMode="auto">
          <a:xfrm rot="16200000">
            <a:off x="2503948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 rot="16200000">
            <a:off x="2579410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 rot="16200000">
            <a:off x="2666712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5"/>
          <p:cNvSpPr>
            <a:spLocks noChangeShapeType="1"/>
          </p:cNvSpPr>
          <p:nvPr/>
        </p:nvSpPr>
        <p:spPr bwMode="auto">
          <a:xfrm rot="16200000">
            <a:off x="2842784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Line 5"/>
          <p:cNvSpPr>
            <a:spLocks noChangeShapeType="1"/>
          </p:cNvSpPr>
          <p:nvPr/>
        </p:nvSpPr>
        <p:spPr bwMode="auto">
          <a:xfrm rot="16200000">
            <a:off x="2950799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5"/>
          <p:cNvSpPr>
            <a:spLocks noChangeShapeType="1"/>
          </p:cNvSpPr>
          <p:nvPr/>
        </p:nvSpPr>
        <p:spPr bwMode="auto">
          <a:xfrm rot="16200000">
            <a:off x="3147584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 rot="16200000">
            <a:off x="3542640" y="1692847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5"/>
          <p:cNvSpPr>
            <a:spLocks noChangeShapeType="1"/>
          </p:cNvSpPr>
          <p:nvPr/>
        </p:nvSpPr>
        <p:spPr bwMode="auto">
          <a:xfrm rot="16200000">
            <a:off x="1811496" y="1692846"/>
            <a:ext cx="36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6" name="Group 45"/>
          <p:cNvGrpSpPr/>
          <p:nvPr/>
        </p:nvGrpSpPr>
        <p:grpSpPr>
          <a:xfrm>
            <a:off x="2509809" y="3480197"/>
            <a:ext cx="3636000" cy="56344"/>
            <a:chOff x="2509809" y="3480197"/>
            <a:chExt cx="3636000" cy="56344"/>
          </a:xfrm>
        </p:grpSpPr>
        <p:sp>
          <p:nvSpPr>
            <p:cNvPr id="47" name="Line 5"/>
            <p:cNvSpPr>
              <a:spLocks noChangeShapeType="1"/>
            </p:cNvSpPr>
            <p:nvPr/>
          </p:nvSpPr>
          <p:spPr bwMode="auto">
            <a:xfrm>
              <a:off x="2509809" y="3513489"/>
              <a:ext cx="3636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3516922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3669300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3880909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3266958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4294380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4366697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4450861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4624569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3599570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4736206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3802634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4934051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4220501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5329740" y="3480197"/>
              <a:ext cx="64449" cy="5634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2022848" y="2721446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sp>
        <p:nvSpPr>
          <p:cNvPr id="63" name="Rectangle 62"/>
          <p:cNvSpPr/>
          <p:nvPr/>
        </p:nvSpPr>
        <p:spPr>
          <a:xfrm>
            <a:off x="4038400" y="3569833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 ~ </a:t>
            </a:r>
            <a:r>
              <a:rPr lang="en-GB" i="1" dirty="0" smtClean="0">
                <a:sym typeface="Symbol" panose="05050102010706020507" pitchFamily="18" charset="2"/>
              </a:rPr>
              <a:t>p</a:t>
            </a:r>
            <a:endParaRPr lang="en-GB" baseline="-25000" dirty="0"/>
          </a:p>
        </p:txBody>
      </p:sp>
      <p:sp>
        <p:nvSpPr>
          <p:cNvPr id="64" name="Rectangle 63"/>
          <p:cNvSpPr/>
          <p:nvPr/>
        </p:nvSpPr>
        <p:spPr>
          <a:xfrm>
            <a:off x="2017054" y="4510164"/>
            <a:ext cx="2949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=      </a:t>
            </a:r>
            <a:r>
              <a:rPr lang="en-GB" i="1" baseline="-25000" dirty="0" err="1" smtClean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 (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-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i="1" baseline="-25000" dirty="0" smtClean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3104815" y="4811304"/>
            <a:ext cx="4335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3179138" y="445019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</a:t>
            </a:r>
            <a:endParaRPr lang="en-GB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3151012" y="4744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/>
              <a:t>n</a:t>
            </a:r>
            <a:endParaRPr lang="en-GB" sz="2000" i="1" dirty="0"/>
          </a:p>
        </p:txBody>
      </p:sp>
      <p:sp>
        <p:nvSpPr>
          <p:cNvPr id="68" name="Rectangle 67"/>
          <p:cNvSpPr/>
          <p:nvPr/>
        </p:nvSpPr>
        <p:spPr>
          <a:xfrm>
            <a:off x="3026219" y="1525586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3049377" y="1305653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4934051" y="825465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~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8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760790" y="845627"/>
            <a:ext cx="583410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= </a:t>
            </a:r>
            <a:r>
              <a:rPr lang="en-GB" dirty="0" err="1" smtClean="0">
                <a:sym typeface="Symbol" panose="05050102010706020507" pitchFamily="18" charset="2"/>
              </a:rPr>
              <a:t>arg</a:t>
            </a:r>
            <a:r>
              <a:rPr lang="en-GB" dirty="0" smtClean="0">
                <a:sym typeface="Symbol" panose="05050102010706020507" pitchFamily="18" charset="2"/>
              </a:rPr>
              <a:t> min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dirty="0" smtClean="0"/>
              <a:t>F</a:t>
            </a:r>
            <a:r>
              <a:rPr lang="en-GB" sz="4400" dirty="0"/>
              <a:t>(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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dx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p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sz="4400" dirty="0" smtClean="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033" y="368861"/>
            <a:ext cx="231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Our problem:</a:t>
            </a:r>
            <a:endParaRPr lang="en-GB" dirty="0"/>
          </a:p>
        </p:txBody>
      </p:sp>
      <p:sp>
        <p:nvSpPr>
          <p:cNvPr id="68" name="Rectangle 67"/>
          <p:cNvSpPr/>
          <p:nvPr/>
        </p:nvSpPr>
        <p:spPr>
          <a:xfrm>
            <a:off x="398033" y="2513605"/>
            <a:ext cx="6654386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= +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-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baseline="-25000" dirty="0" smtClean="0">
                <a:sym typeface="Symbol" panose="05050102010706020507" pitchFamily="18" charset="2"/>
              </a:rPr>
              <a:t>1</a:t>
            </a:r>
            <a:r>
              <a:rPr lang="en-GB" dirty="0" smtClean="0">
                <a:sym typeface="Symbol" panose="05050102010706020507" pitchFamily="18" charset="2"/>
              </a:rPr>
              <a:t>)	=&gt; </a:t>
            </a:r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>
                <a:sym typeface="Symbol" panose="05050102010706020507" pitchFamily="18" charset="2"/>
              </a:rPr>
              <a:t>dx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= +</a:t>
            </a:r>
          </a:p>
          <a:p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= </a:t>
            </a:r>
            <a:r>
              <a:rPr lang="en-GB" dirty="0" smtClean="0">
                <a:sym typeface="Symbol" panose="05050102010706020507" pitchFamily="18" charset="2"/>
              </a:rPr>
              <a:t>–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-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baseline="-25000" dirty="0">
                <a:sym typeface="Symbol" panose="05050102010706020507" pitchFamily="18" charset="2"/>
              </a:rPr>
              <a:t>1</a:t>
            </a:r>
            <a:r>
              <a:rPr lang="en-GB" dirty="0">
                <a:sym typeface="Symbol" panose="05050102010706020507" pitchFamily="18" charset="2"/>
              </a:rPr>
              <a:t>)	=&gt; </a:t>
            </a:r>
            <a:r>
              <a:rPr lang="en-GB" i="1" dirty="0">
                <a:sym typeface="Symbol" panose="05050102010706020507" pitchFamily="18" charset="2"/>
              </a:rPr>
              <a:t>dx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= </a:t>
            </a:r>
            <a:r>
              <a:rPr lang="en-GB" dirty="0" smtClean="0">
                <a:sym typeface="Symbol" panose="05050102010706020507" pitchFamily="18" charset="2"/>
              </a:rPr>
              <a:t>–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By suitably adjusting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), 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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dx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p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dirty="0" smtClean="0">
                <a:sym typeface="Symbol" panose="05050102010706020507" pitchFamily="18" charset="2"/>
              </a:rPr>
              <a:t> can</a:t>
            </a:r>
          </a:p>
          <a:p>
            <a:r>
              <a:rPr lang="en-GB" dirty="0" smtClean="0">
                <a:sym typeface="Symbol" panose="05050102010706020507" pitchFamily="18" charset="2"/>
              </a:rPr>
              <a:t>range from – to +.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Therefore, we have to regularize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):</a:t>
            </a:r>
          </a:p>
          <a:p>
            <a:r>
              <a:rPr lang="en-GB" dirty="0" smtClean="0">
                <a:sym typeface="Symbol" panose="05050102010706020507" pitchFamily="18" charset="2"/>
              </a:rPr>
              <a:t>we need a smoothness constraint. 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203331" y="257859"/>
            <a:ext cx="2783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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dx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</a:t>
            </a:r>
            <a:r>
              <a:rPr lang="en-GB" i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(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-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endParaRPr lang="en-GB" dirty="0"/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816102" y="494261"/>
            <a:ext cx="4335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5890425" y="1331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862299" y="42742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solidFill>
                  <a:srgbClr val="FF0000"/>
                </a:solidFill>
              </a:rPr>
              <a:t>n</a:t>
            </a:r>
            <a:endParaRPr lang="en-GB" sz="2000" i="1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184723" y="449582"/>
            <a:ext cx="452283" cy="550878"/>
          </a:xfrm>
          <a:custGeom>
            <a:avLst/>
            <a:gdLst>
              <a:gd name="connsiteX0" fmla="*/ 0 w 1828800"/>
              <a:gd name="connsiteY0" fmla="*/ 746526 h 746526"/>
              <a:gd name="connsiteX1" fmla="*/ 1054249 w 1828800"/>
              <a:gd name="connsiteY1" fmla="*/ 25764 h 746526"/>
              <a:gd name="connsiteX2" fmla="*/ 1828800 w 1828800"/>
              <a:gd name="connsiteY2" fmla="*/ 230159 h 746526"/>
              <a:gd name="connsiteX0" fmla="*/ 0 w 3937299"/>
              <a:gd name="connsiteY0" fmla="*/ 74907 h 881731"/>
              <a:gd name="connsiteX1" fmla="*/ 3162748 w 3937299"/>
              <a:gd name="connsiteY1" fmla="*/ 677336 h 881731"/>
              <a:gd name="connsiteX2" fmla="*/ 3937299 w 3937299"/>
              <a:gd name="connsiteY2" fmla="*/ 881731 h 881731"/>
              <a:gd name="connsiteX0" fmla="*/ 0 w 3937299"/>
              <a:gd name="connsiteY0" fmla="*/ 0 h 806824"/>
              <a:gd name="connsiteX1" fmla="*/ 3937299 w 3937299"/>
              <a:gd name="connsiteY1" fmla="*/ 806824 h 806824"/>
              <a:gd name="connsiteX0" fmla="*/ 0 w 451821"/>
              <a:gd name="connsiteY0" fmla="*/ 537882 h 537882"/>
              <a:gd name="connsiteX1" fmla="*/ 451821 w 451821"/>
              <a:gd name="connsiteY1" fmla="*/ 0 h 537882"/>
              <a:gd name="connsiteX0" fmla="*/ 0 w 451821"/>
              <a:gd name="connsiteY0" fmla="*/ 560327 h 560327"/>
              <a:gd name="connsiteX1" fmla="*/ 451821 w 451821"/>
              <a:gd name="connsiteY1" fmla="*/ 22445 h 560327"/>
              <a:gd name="connsiteX0" fmla="*/ 8357 w 427905"/>
              <a:gd name="connsiteY0" fmla="*/ 539650 h 539650"/>
              <a:gd name="connsiteX1" fmla="*/ 427905 w 427905"/>
              <a:gd name="connsiteY1" fmla="*/ 23283 h 539650"/>
              <a:gd name="connsiteX0" fmla="*/ 88009 w 507557"/>
              <a:gd name="connsiteY0" fmla="*/ 589054 h 589054"/>
              <a:gd name="connsiteX1" fmla="*/ 507557 w 507557"/>
              <a:gd name="connsiteY1" fmla="*/ 72687 h 589054"/>
              <a:gd name="connsiteX0" fmla="*/ 88009 w 507557"/>
              <a:gd name="connsiteY0" fmla="*/ 589054 h 589054"/>
              <a:gd name="connsiteX1" fmla="*/ 507557 w 507557"/>
              <a:gd name="connsiteY1" fmla="*/ 72687 h 589054"/>
              <a:gd name="connsiteX0" fmla="*/ 32735 w 452283"/>
              <a:gd name="connsiteY0" fmla="*/ 550878 h 550878"/>
              <a:gd name="connsiteX1" fmla="*/ 452283 w 452283"/>
              <a:gd name="connsiteY1" fmla="*/ 34511 h 55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283" h="550878">
                <a:moveTo>
                  <a:pt x="32735" y="550878"/>
                </a:moveTo>
                <a:cubicBezTo>
                  <a:pt x="-21054" y="-112510"/>
                  <a:pt x="-74842" y="-12105"/>
                  <a:pt x="452283" y="34511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26219" y="1525586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49377" y="1305653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934051" y="825465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~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6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47144" y="114104"/>
            <a:ext cx="880155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If you’re Bayesian, you put a prior over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If you’re a kernel person you demand that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GB" dirty="0">
                <a:sym typeface="Symbol" panose="05050102010706020507" pitchFamily="18" charset="2"/>
              </a:rPr>
              <a:t></a:t>
            </a:r>
            <a:r>
              <a:rPr lang="en-GB" i="1" dirty="0" err="1">
                <a:sym typeface="Symbol" panose="05050102010706020507" pitchFamily="18" charset="2"/>
              </a:rPr>
              <a:t>dxdy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i="1" dirty="0">
                <a:sym typeface="Symbol" panose="05050102010706020507" pitchFamily="18" charset="2"/>
              </a:rPr>
              <a:t>f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)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>
                <a:sym typeface="Symbol" panose="05050102010706020507" pitchFamily="18" charset="2"/>
              </a:rPr>
              <a:t> f</a:t>
            </a:r>
            <a:r>
              <a:rPr lang="en-GB" baseline="-25000" dirty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is in some sense small.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i="1" dirty="0" smtClean="0">
                <a:sym typeface="Symbol" panose="05050102010706020507" pitchFamily="18" charset="2"/>
              </a:rPr>
              <a:t>	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 smtClean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is a </a:t>
            </a:r>
            <a:r>
              <a:rPr lang="en-GB" dirty="0" smtClean="0">
                <a:sym typeface="Symbol" panose="05050102010706020507" pitchFamily="18" charset="2"/>
              </a:rPr>
              <a:t>Kernel.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For example,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K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x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y</a:t>
            </a:r>
            <a:r>
              <a:rPr lang="en-GB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= </a:t>
            </a:r>
            <a:r>
              <a:rPr lang="en-GB" dirty="0" err="1">
                <a:sym typeface="Symbol" panose="05050102010706020507" pitchFamily="18" charset="2"/>
              </a:rPr>
              <a:t>exp</a:t>
            </a:r>
            <a:r>
              <a:rPr lang="en-GB" dirty="0">
                <a:sym typeface="Symbol" panose="05050102010706020507" pitchFamily="18" charset="2"/>
              </a:rPr>
              <a:t>(-(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-</a:t>
            </a:r>
            <a:r>
              <a:rPr lang="en-GB" i="1" dirty="0">
                <a:sym typeface="Symbol" panose="05050102010706020507" pitchFamily="18" charset="2"/>
              </a:rPr>
              <a:t>y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baseline="30000" dirty="0">
                <a:sym typeface="Symbol" panose="05050102010706020507" pitchFamily="18" charset="2"/>
              </a:rPr>
              <a:t>2</a:t>
            </a:r>
            <a:r>
              <a:rPr lang="en-GB" dirty="0">
                <a:sym typeface="Symbol" panose="05050102010706020507" pitchFamily="18" charset="2"/>
              </a:rPr>
              <a:t>/2</a:t>
            </a:r>
            <a:r>
              <a:rPr lang="en-GB" dirty="0" smtClean="0">
                <a:sym typeface="Symbol" panose="05050102010706020507" pitchFamily="18" charset="2"/>
              </a:rPr>
              <a:t>).</a:t>
            </a:r>
            <a:endParaRPr lang="en-GB" dirty="0">
              <a:sym typeface="Symbol" panose="05050102010706020507" pitchFamily="18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692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47144" y="114104"/>
            <a:ext cx="880155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An aside:</a:t>
            </a:r>
          </a:p>
          <a:p>
            <a:endParaRPr lang="en-US" dirty="0" smtClean="0"/>
          </a:p>
          <a:p>
            <a:r>
              <a:rPr lang="en-US" dirty="0" smtClean="0"/>
              <a:t>	&lt;f, g&gt; = </a:t>
            </a:r>
            <a:r>
              <a:rPr lang="en-GB" dirty="0" smtClean="0">
                <a:sym typeface="Symbol" panose="05050102010706020507" pitchFamily="18" charset="2"/>
              </a:rPr>
              <a:t></a:t>
            </a:r>
            <a:r>
              <a:rPr lang="en-GB" i="1" dirty="0" err="1" smtClean="0">
                <a:sym typeface="Symbol" panose="05050102010706020507" pitchFamily="18" charset="2"/>
              </a:rPr>
              <a:t>dxdy</a:t>
            </a:r>
            <a:r>
              <a:rPr lang="en-GB" dirty="0" smtClean="0">
                <a:sym typeface="Symbol" panose="05050102010706020507" pitchFamily="18" charset="2"/>
              </a:rPr>
              <a:t>  </a:t>
            </a:r>
            <a:r>
              <a:rPr lang="en-GB" i="1" dirty="0" smtClean="0">
                <a:sym typeface="Symbol" panose="05050102010706020507" pitchFamily="18" charset="2"/>
              </a:rPr>
              <a:t>f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dirty="0" smtClean="0">
                <a:sym typeface="Symbol" panose="05050102010706020507" pitchFamily="18" charset="2"/>
              </a:rPr>
              <a:t>)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GB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-1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en-GB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i="1" dirty="0" smtClean="0">
                <a:sym typeface="Symbol" panose="05050102010706020507" pitchFamily="18" charset="2"/>
              </a:rPr>
              <a:t> g</a:t>
            </a:r>
            <a:r>
              <a:rPr lang="en-GB" baseline="-25000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y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.</a:t>
            </a:r>
            <a:endParaRPr lang="en-GB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018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41101</TotalTime>
  <Words>1234</Words>
  <Application>Microsoft Office PowerPoint</Application>
  <PresentationFormat>On-screen Show (4:3)</PresentationFormat>
  <Paragraphs>480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Peter Latham</cp:lastModifiedBy>
  <cp:revision>1800</cp:revision>
  <dcterms:created xsi:type="dcterms:W3CDTF">2003-09-23T02:40:02Z</dcterms:created>
  <dcterms:modified xsi:type="dcterms:W3CDTF">2014-09-22T07:53:40Z</dcterms:modified>
</cp:coreProperties>
</file>