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464" r:id="rId2"/>
    <p:sldId id="2679" r:id="rId3"/>
    <p:sldId id="2748" r:id="rId4"/>
    <p:sldId id="2744" r:id="rId5"/>
    <p:sldId id="2767" r:id="rId6"/>
    <p:sldId id="2768" r:id="rId7"/>
    <p:sldId id="2769" r:id="rId8"/>
    <p:sldId id="2747" r:id="rId9"/>
    <p:sldId id="2687" r:id="rId10"/>
    <p:sldId id="2750" r:id="rId11"/>
    <p:sldId id="2751" r:id="rId12"/>
    <p:sldId id="2752" r:id="rId13"/>
    <p:sldId id="2753" r:id="rId14"/>
    <p:sldId id="2754" r:id="rId15"/>
    <p:sldId id="2755" r:id="rId16"/>
    <p:sldId id="2756" r:id="rId17"/>
    <p:sldId id="2757" r:id="rId18"/>
    <p:sldId id="2759" r:id="rId19"/>
    <p:sldId id="2760" r:id="rId20"/>
    <p:sldId id="2732" r:id="rId21"/>
    <p:sldId id="2761" r:id="rId22"/>
    <p:sldId id="2763" r:id="rId23"/>
    <p:sldId id="2764" r:id="rId24"/>
    <p:sldId id="2765" r:id="rId25"/>
    <p:sldId id="2766" r:id="rId26"/>
    <p:sldId id="2733" r:id="rId27"/>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Times New Roman" pitchFamily="18" charset="0"/>
        <a:ea typeface="+mn-ea"/>
        <a:cs typeface="Arial" charset="0"/>
      </a:defRPr>
    </a:lvl1pPr>
    <a:lvl2pPr marL="457200" algn="l" rtl="0" fontAlgn="base">
      <a:spcBef>
        <a:spcPct val="0"/>
      </a:spcBef>
      <a:spcAft>
        <a:spcPct val="0"/>
      </a:spcAft>
      <a:defRPr sz="2800" b="1" kern="1200">
        <a:solidFill>
          <a:schemeClr val="tx1"/>
        </a:solidFill>
        <a:latin typeface="Times New Roman" pitchFamily="18" charset="0"/>
        <a:ea typeface="+mn-ea"/>
        <a:cs typeface="Arial" charset="0"/>
      </a:defRPr>
    </a:lvl2pPr>
    <a:lvl3pPr marL="914400" algn="l" rtl="0" fontAlgn="base">
      <a:spcBef>
        <a:spcPct val="0"/>
      </a:spcBef>
      <a:spcAft>
        <a:spcPct val="0"/>
      </a:spcAft>
      <a:defRPr sz="2800" b="1" kern="1200">
        <a:solidFill>
          <a:schemeClr val="tx1"/>
        </a:solidFill>
        <a:latin typeface="Times New Roman" pitchFamily="18" charset="0"/>
        <a:ea typeface="+mn-ea"/>
        <a:cs typeface="Arial" charset="0"/>
      </a:defRPr>
    </a:lvl3pPr>
    <a:lvl4pPr marL="1371600" algn="l" rtl="0" fontAlgn="base">
      <a:spcBef>
        <a:spcPct val="0"/>
      </a:spcBef>
      <a:spcAft>
        <a:spcPct val="0"/>
      </a:spcAft>
      <a:defRPr sz="2800" b="1" kern="1200">
        <a:solidFill>
          <a:schemeClr val="tx1"/>
        </a:solidFill>
        <a:latin typeface="Times New Roman" pitchFamily="18" charset="0"/>
        <a:ea typeface="+mn-ea"/>
        <a:cs typeface="Arial" charset="0"/>
      </a:defRPr>
    </a:lvl4pPr>
    <a:lvl5pPr marL="1828800" algn="l" rtl="0" fontAlgn="base">
      <a:spcBef>
        <a:spcPct val="0"/>
      </a:spcBef>
      <a:spcAft>
        <a:spcPct val="0"/>
      </a:spcAft>
      <a:defRPr sz="2800" b="1" kern="1200">
        <a:solidFill>
          <a:schemeClr val="tx1"/>
        </a:solidFill>
        <a:latin typeface="Times New Roman" pitchFamily="18" charset="0"/>
        <a:ea typeface="+mn-ea"/>
        <a:cs typeface="Arial" charset="0"/>
      </a:defRPr>
    </a:lvl5pPr>
    <a:lvl6pPr marL="2286000" algn="l" defTabSz="914400" rtl="0" eaLnBrk="1" latinLnBrk="0" hangingPunct="1">
      <a:defRPr sz="2800" b="1" kern="1200">
        <a:solidFill>
          <a:schemeClr val="tx1"/>
        </a:solidFill>
        <a:latin typeface="Times New Roman" pitchFamily="18" charset="0"/>
        <a:ea typeface="+mn-ea"/>
        <a:cs typeface="Arial" charset="0"/>
      </a:defRPr>
    </a:lvl6pPr>
    <a:lvl7pPr marL="2743200" algn="l" defTabSz="914400" rtl="0" eaLnBrk="1" latinLnBrk="0" hangingPunct="1">
      <a:defRPr sz="2800" b="1" kern="1200">
        <a:solidFill>
          <a:schemeClr val="tx1"/>
        </a:solidFill>
        <a:latin typeface="Times New Roman" pitchFamily="18" charset="0"/>
        <a:ea typeface="+mn-ea"/>
        <a:cs typeface="Arial" charset="0"/>
      </a:defRPr>
    </a:lvl7pPr>
    <a:lvl8pPr marL="3200400" algn="l" defTabSz="914400" rtl="0" eaLnBrk="1" latinLnBrk="0" hangingPunct="1">
      <a:defRPr sz="2800" b="1" kern="1200">
        <a:solidFill>
          <a:schemeClr val="tx1"/>
        </a:solidFill>
        <a:latin typeface="Times New Roman" pitchFamily="18" charset="0"/>
        <a:ea typeface="+mn-ea"/>
        <a:cs typeface="Arial" charset="0"/>
      </a:defRPr>
    </a:lvl8pPr>
    <a:lvl9pPr marL="3657600" algn="l" defTabSz="914400" rtl="0" eaLnBrk="1" latinLnBrk="0" hangingPunct="1">
      <a:defRPr sz="2800" b="1"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os="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a:srgbClr val="FF0000"/>
    <a:srgbClr val="FFFF00"/>
    <a:srgbClr val="FF00FF"/>
    <a:srgbClr val="00FF00"/>
    <a:srgbClr val="00FFFF"/>
    <a:srgbClr val="66FFFF"/>
    <a:srgbClr val="9966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259" autoAdjust="0"/>
    <p:restoredTop sz="99542" autoAdjust="0"/>
  </p:normalViewPr>
  <p:slideViewPr>
    <p:cSldViewPr snapToGrid="0">
      <p:cViewPr varScale="1">
        <p:scale>
          <a:sx n="88" d="100"/>
          <a:sy n="88" d="100"/>
        </p:scale>
        <p:origin x="1182" y="90"/>
      </p:cViewPr>
      <p:guideLst>
        <p:guide orient="horz"/>
        <p:guide pos="2"/>
      </p:guideLst>
    </p:cSldViewPr>
  </p:slideViewPr>
  <p:notesTextViewPr>
    <p:cViewPr>
      <p:scale>
        <a:sx n="100" d="100"/>
        <a:sy n="100" d="100"/>
      </p:scale>
      <p:origin x="0" y="0"/>
    </p:cViewPr>
  </p:notesTextViewPr>
  <p:sorterViewPr>
    <p:cViewPr>
      <p:scale>
        <a:sx n="66" d="100"/>
        <a:sy n="66" d="100"/>
      </p:scale>
      <p:origin x="0" y="1722"/>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8CA75E1-E0E3-4265-A627-601F09092317}" type="datetimeFigureOut">
              <a:rPr lang="en-US"/>
              <a:pPr>
                <a:defRPr/>
              </a:pPr>
              <a:t>1/14/2014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AB1118F5-5BCF-4646-9071-CD1A81A39253}" type="slidenum">
              <a:rPr lang="en-GB"/>
              <a:pPr>
                <a:defRPr/>
              </a:pPr>
              <a:t>‹#›</a:t>
            </a:fld>
            <a:endParaRPr lang="en-GB"/>
          </a:p>
        </p:txBody>
      </p:sp>
    </p:spTree>
    <p:extLst>
      <p:ext uri="{BB962C8B-B14F-4D97-AF65-F5344CB8AC3E}">
        <p14:creationId xmlns:p14="http://schemas.microsoft.com/office/powerpoint/2010/main" val="2674947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609D480-DA36-4765-9C3C-9EFC6D890E66}" type="slidenum">
              <a:rPr lang="en-GB" smtClean="0"/>
              <a:pPr>
                <a:defRPr/>
              </a:pPr>
              <a:t>1</a:t>
            </a:fld>
            <a:endParaRPr lang="en-GB" smtClean="0"/>
          </a:p>
        </p:txBody>
      </p:sp>
    </p:spTree>
    <p:extLst>
      <p:ext uri="{BB962C8B-B14F-4D97-AF65-F5344CB8AC3E}">
        <p14:creationId xmlns:p14="http://schemas.microsoft.com/office/powerpoint/2010/main" val="1224813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10</a:t>
            </a:fld>
            <a:endParaRPr lang="en-GB"/>
          </a:p>
        </p:txBody>
      </p:sp>
    </p:spTree>
    <p:extLst>
      <p:ext uri="{BB962C8B-B14F-4D97-AF65-F5344CB8AC3E}">
        <p14:creationId xmlns:p14="http://schemas.microsoft.com/office/powerpoint/2010/main" val="375877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11</a:t>
            </a:fld>
            <a:endParaRPr lang="en-GB"/>
          </a:p>
        </p:txBody>
      </p:sp>
    </p:spTree>
    <p:extLst>
      <p:ext uri="{BB962C8B-B14F-4D97-AF65-F5344CB8AC3E}">
        <p14:creationId xmlns:p14="http://schemas.microsoft.com/office/powerpoint/2010/main" val="322402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12</a:t>
            </a:fld>
            <a:endParaRPr lang="en-GB"/>
          </a:p>
        </p:txBody>
      </p:sp>
    </p:spTree>
    <p:extLst>
      <p:ext uri="{BB962C8B-B14F-4D97-AF65-F5344CB8AC3E}">
        <p14:creationId xmlns:p14="http://schemas.microsoft.com/office/powerpoint/2010/main" val="331473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13</a:t>
            </a:fld>
            <a:endParaRPr lang="en-GB"/>
          </a:p>
        </p:txBody>
      </p:sp>
    </p:spTree>
    <p:extLst>
      <p:ext uri="{BB962C8B-B14F-4D97-AF65-F5344CB8AC3E}">
        <p14:creationId xmlns:p14="http://schemas.microsoft.com/office/powerpoint/2010/main" val="679096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14</a:t>
            </a:fld>
            <a:endParaRPr lang="en-GB"/>
          </a:p>
        </p:txBody>
      </p:sp>
    </p:spTree>
    <p:extLst>
      <p:ext uri="{BB962C8B-B14F-4D97-AF65-F5344CB8AC3E}">
        <p14:creationId xmlns:p14="http://schemas.microsoft.com/office/powerpoint/2010/main" val="2648966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15</a:t>
            </a:fld>
            <a:endParaRPr lang="en-GB"/>
          </a:p>
        </p:txBody>
      </p:sp>
    </p:spTree>
    <p:extLst>
      <p:ext uri="{BB962C8B-B14F-4D97-AF65-F5344CB8AC3E}">
        <p14:creationId xmlns:p14="http://schemas.microsoft.com/office/powerpoint/2010/main" val="2967069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16</a:t>
            </a:fld>
            <a:endParaRPr lang="en-GB"/>
          </a:p>
        </p:txBody>
      </p:sp>
    </p:spTree>
    <p:extLst>
      <p:ext uri="{BB962C8B-B14F-4D97-AF65-F5344CB8AC3E}">
        <p14:creationId xmlns:p14="http://schemas.microsoft.com/office/powerpoint/2010/main" val="1602127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17</a:t>
            </a:fld>
            <a:endParaRPr lang="en-GB"/>
          </a:p>
        </p:txBody>
      </p:sp>
    </p:spTree>
    <p:extLst>
      <p:ext uri="{BB962C8B-B14F-4D97-AF65-F5344CB8AC3E}">
        <p14:creationId xmlns:p14="http://schemas.microsoft.com/office/powerpoint/2010/main" val="236782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18</a:t>
            </a:fld>
            <a:endParaRPr lang="en-GB"/>
          </a:p>
        </p:txBody>
      </p:sp>
    </p:spTree>
    <p:extLst>
      <p:ext uri="{BB962C8B-B14F-4D97-AF65-F5344CB8AC3E}">
        <p14:creationId xmlns:p14="http://schemas.microsoft.com/office/powerpoint/2010/main" val="1716020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19</a:t>
            </a:fld>
            <a:endParaRPr lang="en-GB"/>
          </a:p>
        </p:txBody>
      </p:sp>
    </p:spTree>
    <p:extLst>
      <p:ext uri="{BB962C8B-B14F-4D97-AF65-F5344CB8AC3E}">
        <p14:creationId xmlns:p14="http://schemas.microsoft.com/office/powerpoint/2010/main" val="260007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2</a:t>
            </a:fld>
            <a:endParaRPr lang="en-GB"/>
          </a:p>
        </p:txBody>
      </p:sp>
    </p:spTree>
    <p:extLst>
      <p:ext uri="{BB962C8B-B14F-4D97-AF65-F5344CB8AC3E}">
        <p14:creationId xmlns:p14="http://schemas.microsoft.com/office/powerpoint/2010/main" val="1662366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20</a:t>
            </a:fld>
            <a:endParaRPr lang="en-GB"/>
          </a:p>
        </p:txBody>
      </p:sp>
    </p:spTree>
    <p:extLst>
      <p:ext uri="{BB962C8B-B14F-4D97-AF65-F5344CB8AC3E}">
        <p14:creationId xmlns:p14="http://schemas.microsoft.com/office/powerpoint/2010/main" val="385499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21</a:t>
            </a:fld>
            <a:endParaRPr lang="en-GB"/>
          </a:p>
        </p:txBody>
      </p:sp>
    </p:spTree>
    <p:extLst>
      <p:ext uri="{BB962C8B-B14F-4D97-AF65-F5344CB8AC3E}">
        <p14:creationId xmlns:p14="http://schemas.microsoft.com/office/powerpoint/2010/main" val="357566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22</a:t>
            </a:fld>
            <a:endParaRPr lang="en-GB"/>
          </a:p>
        </p:txBody>
      </p:sp>
    </p:spTree>
    <p:extLst>
      <p:ext uri="{BB962C8B-B14F-4D97-AF65-F5344CB8AC3E}">
        <p14:creationId xmlns:p14="http://schemas.microsoft.com/office/powerpoint/2010/main" val="416970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23</a:t>
            </a:fld>
            <a:endParaRPr lang="en-GB"/>
          </a:p>
        </p:txBody>
      </p:sp>
    </p:spTree>
    <p:extLst>
      <p:ext uri="{BB962C8B-B14F-4D97-AF65-F5344CB8AC3E}">
        <p14:creationId xmlns:p14="http://schemas.microsoft.com/office/powerpoint/2010/main" val="3362876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24</a:t>
            </a:fld>
            <a:endParaRPr lang="en-GB"/>
          </a:p>
        </p:txBody>
      </p:sp>
    </p:spTree>
    <p:extLst>
      <p:ext uri="{BB962C8B-B14F-4D97-AF65-F5344CB8AC3E}">
        <p14:creationId xmlns:p14="http://schemas.microsoft.com/office/powerpoint/2010/main" val="2056013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25</a:t>
            </a:fld>
            <a:endParaRPr lang="en-GB"/>
          </a:p>
        </p:txBody>
      </p:sp>
    </p:spTree>
    <p:extLst>
      <p:ext uri="{BB962C8B-B14F-4D97-AF65-F5344CB8AC3E}">
        <p14:creationId xmlns:p14="http://schemas.microsoft.com/office/powerpoint/2010/main" val="4056560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26</a:t>
            </a:fld>
            <a:endParaRPr lang="en-GB"/>
          </a:p>
        </p:txBody>
      </p:sp>
    </p:spTree>
    <p:extLst>
      <p:ext uri="{BB962C8B-B14F-4D97-AF65-F5344CB8AC3E}">
        <p14:creationId xmlns:p14="http://schemas.microsoft.com/office/powerpoint/2010/main" val="3854990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3</a:t>
            </a:fld>
            <a:endParaRPr lang="en-GB"/>
          </a:p>
        </p:txBody>
      </p:sp>
    </p:spTree>
    <p:extLst>
      <p:ext uri="{BB962C8B-B14F-4D97-AF65-F5344CB8AC3E}">
        <p14:creationId xmlns:p14="http://schemas.microsoft.com/office/powerpoint/2010/main" val="230358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4</a:t>
            </a:fld>
            <a:endParaRPr lang="en-GB"/>
          </a:p>
        </p:txBody>
      </p:sp>
    </p:spTree>
    <p:extLst>
      <p:ext uri="{BB962C8B-B14F-4D97-AF65-F5344CB8AC3E}">
        <p14:creationId xmlns:p14="http://schemas.microsoft.com/office/powerpoint/2010/main" val="45960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5</a:t>
            </a:fld>
            <a:endParaRPr lang="en-GB"/>
          </a:p>
        </p:txBody>
      </p:sp>
    </p:spTree>
    <p:extLst>
      <p:ext uri="{BB962C8B-B14F-4D97-AF65-F5344CB8AC3E}">
        <p14:creationId xmlns:p14="http://schemas.microsoft.com/office/powerpoint/2010/main" val="112296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6</a:t>
            </a:fld>
            <a:endParaRPr lang="en-GB"/>
          </a:p>
        </p:txBody>
      </p:sp>
    </p:spTree>
    <p:extLst>
      <p:ext uri="{BB962C8B-B14F-4D97-AF65-F5344CB8AC3E}">
        <p14:creationId xmlns:p14="http://schemas.microsoft.com/office/powerpoint/2010/main" val="257830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7</a:t>
            </a:fld>
            <a:endParaRPr lang="en-GB"/>
          </a:p>
        </p:txBody>
      </p:sp>
    </p:spTree>
    <p:extLst>
      <p:ext uri="{BB962C8B-B14F-4D97-AF65-F5344CB8AC3E}">
        <p14:creationId xmlns:p14="http://schemas.microsoft.com/office/powerpoint/2010/main" val="165012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8</a:t>
            </a:fld>
            <a:endParaRPr lang="en-GB"/>
          </a:p>
        </p:txBody>
      </p:sp>
    </p:spTree>
    <p:extLst>
      <p:ext uri="{BB962C8B-B14F-4D97-AF65-F5344CB8AC3E}">
        <p14:creationId xmlns:p14="http://schemas.microsoft.com/office/powerpoint/2010/main" val="1857196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1118F5-5BCF-4646-9071-CD1A81A39253}" type="slidenum">
              <a:rPr lang="en-GB" smtClean="0"/>
              <a:pPr>
                <a:defRPr/>
              </a:pPr>
              <a:t>9</a:t>
            </a:fld>
            <a:endParaRPr lang="en-GB"/>
          </a:p>
        </p:txBody>
      </p:sp>
    </p:spTree>
    <p:extLst>
      <p:ext uri="{BB962C8B-B14F-4D97-AF65-F5344CB8AC3E}">
        <p14:creationId xmlns:p14="http://schemas.microsoft.com/office/powerpoint/2010/main" val="385499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93AB79-1AF6-472D-9667-DEA3E77BD3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8A68D1-A00F-403B-9D80-9ECAA8AFC5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290426-1124-4CBD-8EAB-C91DEE11A19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1D143-77AC-4854-B8F6-C84EE3811B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6F750F-9C9E-41B1-BDC3-FC6BA4735BF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B5C58B-60B5-4CB3-A9A4-36B8DF5007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FA280B-4CF4-4E9E-A86D-143A0F9D5D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2CC0A6-D595-4C63-AE60-EF9544C330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DDC0C2-A8E8-43BE-80D5-245E83A0EE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063939-79D4-41F4-BD07-63213CF8B1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EB6971-3801-4894-9FC2-212F8768A7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cs typeface="+mn-cs"/>
              </a:defRPr>
            </a:lvl1pPr>
          </a:lstStyle>
          <a:p>
            <a:pPr>
              <a:defRPr/>
            </a:pPr>
            <a:fld id="{644334DF-0F1B-4CCB-BBD3-464C3770ED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1669" y="195349"/>
            <a:ext cx="9067482" cy="6001643"/>
          </a:xfrm>
          <a:prstGeom prst="rect">
            <a:avLst/>
          </a:prstGeom>
          <a:noFill/>
          <a:ln w="9525">
            <a:noFill/>
            <a:miter lim="800000"/>
            <a:headEnd/>
            <a:tailEnd/>
          </a:ln>
        </p:spPr>
        <p:txBody>
          <a:bodyPr wrap="none">
            <a:spAutoFit/>
          </a:bodyPr>
          <a:lstStyle/>
          <a:p>
            <a:pPr algn="ctr"/>
            <a:r>
              <a:rPr lang="en-GB" sz="3200" dirty="0" smtClean="0"/>
              <a:t>Parental </a:t>
            </a:r>
            <a:r>
              <a:rPr lang="en-GB" sz="3200" dirty="0"/>
              <a:t>olfactory </a:t>
            </a:r>
            <a:r>
              <a:rPr lang="en-GB" sz="3200" dirty="0" smtClean="0"/>
              <a:t>experience influences behaviour</a:t>
            </a:r>
          </a:p>
          <a:p>
            <a:pPr algn="ctr"/>
            <a:r>
              <a:rPr lang="en-GB" sz="3200" dirty="0" smtClean="0"/>
              <a:t>and neural structure </a:t>
            </a:r>
            <a:r>
              <a:rPr lang="en-GB" sz="3200" dirty="0"/>
              <a:t>in subsequent </a:t>
            </a:r>
            <a:r>
              <a:rPr lang="en-GB" sz="3200" dirty="0" smtClean="0"/>
              <a:t>generations</a:t>
            </a:r>
          </a:p>
          <a:p>
            <a:pPr algn="ctr"/>
            <a:endParaRPr lang="en-GB" sz="3200" dirty="0"/>
          </a:p>
          <a:p>
            <a:pPr algn="ctr"/>
            <a:r>
              <a:rPr lang="en-GB" sz="3200" dirty="0" smtClean="0">
                <a:solidFill>
                  <a:srgbClr val="FF0000"/>
                </a:solidFill>
              </a:rPr>
              <a:t>or</a:t>
            </a:r>
          </a:p>
          <a:p>
            <a:pPr algn="ctr"/>
            <a:endParaRPr lang="en-GB" sz="3200" dirty="0">
              <a:solidFill>
                <a:srgbClr val="FF0000"/>
              </a:solidFill>
            </a:endParaRPr>
          </a:p>
          <a:p>
            <a:pPr algn="ctr"/>
            <a:r>
              <a:rPr lang="en-US" sz="3200" dirty="0">
                <a:solidFill>
                  <a:srgbClr val="FF0000"/>
                </a:solidFill>
              </a:rPr>
              <a:t>Lamarckism </a:t>
            </a:r>
            <a:r>
              <a:rPr lang="en-GB" sz="3200" dirty="0" smtClean="0">
                <a:solidFill>
                  <a:srgbClr val="FF0000"/>
                </a:solidFill>
              </a:rPr>
              <a:t>lives!</a:t>
            </a:r>
          </a:p>
          <a:p>
            <a:pPr algn="ctr"/>
            <a:endParaRPr lang="en-GB" sz="3200" dirty="0"/>
          </a:p>
          <a:p>
            <a:pPr algn="ctr"/>
            <a:r>
              <a:rPr lang="sv-SE" sz="3200" dirty="0"/>
              <a:t>Brian </a:t>
            </a:r>
            <a:r>
              <a:rPr lang="sv-SE" sz="3200" dirty="0" smtClean="0"/>
              <a:t>Dias and Kerry Ressler</a:t>
            </a:r>
            <a:endParaRPr lang="en-GB" sz="3200" dirty="0"/>
          </a:p>
          <a:p>
            <a:pPr algn="ctr"/>
            <a:r>
              <a:rPr lang="en-GB" sz="3200" i="1" dirty="0" smtClean="0"/>
              <a:t>Nature Neuroscience</a:t>
            </a:r>
            <a:r>
              <a:rPr lang="en-GB" sz="3200" dirty="0" smtClean="0"/>
              <a:t>, </a:t>
            </a:r>
            <a:r>
              <a:rPr lang="en-GB" sz="3200" dirty="0"/>
              <a:t>Jan </a:t>
            </a:r>
            <a:r>
              <a:rPr lang="en-GB" sz="3200" dirty="0" smtClean="0"/>
              <a:t>2014</a:t>
            </a:r>
            <a:endParaRPr lang="en-GB" sz="3200" dirty="0"/>
          </a:p>
          <a:p>
            <a:pPr algn="ctr"/>
            <a:endParaRPr lang="en-US" sz="3200" dirty="0" smtClean="0"/>
          </a:p>
          <a:p>
            <a:pPr algn="ctr"/>
            <a:r>
              <a:rPr lang="en-US" sz="3200" dirty="0" smtClean="0"/>
              <a:t>Tea talk</a:t>
            </a:r>
          </a:p>
          <a:p>
            <a:pPr algn="ctr"/>
            <a:r>
              <a:rPr lang="en-US" sz="3200" dirty="0" smtClean="0"/>
              <a:t>January 14, 2014</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0" y="279400"/>
            <a:ext cx="78719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smtClean="0"/>
              <a:t>Do stuff to a pregnant mother (e.g., fear conditioning), and</a:t>
            </a:r>
          </a:p>
          <a:p>
            <a:r>
              <a:rPr lang="en-GB" sz="2400" dirty="0" smtClean="0"/>
              <a:t>you will see effects in her offspring.</a:t>
            </a:r>
          </a:p>
          <a:p>
            <a:endParaRPr lang="en-GB" sz="2400" dirty="0"/>
          </a:p>
          <a:p>
            <a:r>
              <a:rPr lang="en-GB" sz="2400" dirty="0" smtClean="0"/>
              <a:t>Mechanism: methylation.</a:t>
            </a:r>
            <a:endParaRPr lang="en-US" sz="2400" dirty="0"/>
          </a:p>
        </p:txBody>
      </p:sp>
    </p:spTree>
    <p:extLst>
      <p:ext uri="{BB962C8B-B14F-4D97-AF65-F5344CB8AC3E}">
        <p14:creationId xmlns:p14="http://schemas.microsoft.com/office/powerpoint/2010/main" val="413666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0" y="279400"/>
            <a:ext cx="83992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Enter Dias and </a:t>
            </a:r>
            <a:r>
              <a:rPr lang="sv-SE" sz="2400" dirty="0" smtClean="0"/>
              <a:t>Ressler.</a:t>
            </a:r>
          </a:p>
          <a:p>
            <a:endParaRPr lang="sv-SE" sz="2400" dirty="0"/>
          </a:p>
          <a:p>
            <a:r>
              <a:rPr lang="sv-SE" sz="2400" dirty="0" smtClean="0"/>
              <a:t>They did a simple experiment:</a:t>
            </a:r>
          </a:p>
          <a:p>
            <a:endParaRPr lang="sv-SE" sz="2400" dirty="0"/>
          </a:p>
          <a:p>
            <a:pPr marL="342900" indent="-342900">
              <a:buFontTx/>
              <a:buChar char="-"/>
            </a:pPr>
            <a:r>
              <a:rPr lang="sv-SE" sz="2400" dirty="0" smtClean="0"/>
              <a:t>an odor and a foot shock were paired in male </a:t>
            </a:r>
            <a:r>
              <a:rPr lang="sv-SE" sz="2400" dirty="0" smtClean="0"/>
              <a:t>mice</a:t>
            </a:r>
            <a:endParaRPr lang="sv-SE" sz="2400" dirty="0" smtClean="0"/>
          </a:p>
          <a:p>
            <a:pPr marL="342900" indent="-342900">
              <a:buFontTx/>
              <a:buChar char="-"/>
            </a:pPr>
            <a:r>
              <a:rPr lang="sv-SE" sz="2400" dirty="0" smtClean="0"/>
              <a:t>10 days later the rats mated with naive females</a:t>
            </a:r>
          </a:p>
          <a:p>
            <a:pPr marL="342900" indent="-342900">
              <a:buFontTx/>
              <a:buChar char="-"/>
            </a:pPr>
            <a:r>
              <a:rPr lang="sv-SE" sz="2400" dirty="0" smtClean="0"/>
              <a:t>offspring of those females (F1) and the next generation (F2) were studied for sensitivity to the original odor.</a:t>
            </a:r>
          </a:p>
          <a:p>
            <a:endParaRPr lang="sv-SE" sz="2400" dirty="0"/>
          </a:p>
          <a:p>
            <a:r>
              <a:rPr lang="sv-SE" sz="2400" dirty="0">
                <a:solidFill>
                  <a:srgbClr val="FF0000"/>
                </a:solidFill>
              </a:rPr>
              <a:t>The result: offspring were sensitive to the original odor</a:t>
            </a:r>
            <a:r>
              <a:rPr lang="sv-SE" sz="2400" dirty="0" smtClean="0">
                <a:solidFill>
                  <a:srgbClr val="FF0000"/>
                </a:solidFill>
              </a:rPr>
              <a:t>.</a:t>
            </a:r>
            <a:endParaRPr lang="sv-SE" sz="2400" dirty="0" smtClean="0"/>
          </a:p>
          <a:p>
            <a:pPr marL="342900" indent="-342900">
              <a:buFontTx/>
              <a:buChar char="-"/>
            </a:pPr>
            <a:endParaRPr lang="sv-SE" sz="2400" dirty="0"/>
          </a:p>
          <a:p>
            <a:pPr marL="342900" indent="-342900">
              <a:buFontTx/>
              <a:buChar char="-"/>
            </a:pPr>
            <a:r>
              <a:rPr lang="sv-SE" sz="2400" dirty="0" smtClean="0"/>
              <a:t>there were additional controls (IVF,</a:t>
            </a:r>
            <a:r>
              <a:rPr lang="sv-SE" sz="2400" i="1" dirty="0" smtClean="0"/>
              <a:t> </a:t>
            </a:r>
            <a:r>
              <a:rPr lang="sv-SE" sz="2400" dirty="0" smtClean="0"/>
              <a:t>odor/foot shock in females, cross-rearing), but I won’t have time to talk about them. </a:t>
            </a:r>
          </a:p>
        </p:txBody>
      </p:sp>
    </p:spTree>
    <p:extLst>
      <p:ext uri="{BB962C8B-B14F-4D97-AF65-F5344CB8AC3E}">
        <p14:creationId xmlns:p14="http://schemas.microsoft.com/office/powerpoint/2010/main" val="167877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30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30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3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63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63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0" y="279400"/>
            <a:ext cx="83992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Enter Dias and </a:t>
            </a:r>
            <a:r>
              <a:rPr lang="sv-SE" sz="2400" dirty="0" smtClean="0"/>
              <a:t>Ressler.</a:t>
            </a:r>
          </a:p>
          <a:p>
            <a:endParaRPr lang="sv-SE" sz="2400" dirty="0"/>
          </a:p>
          <a:p>
            <a:r>
              <a:rPr lang="sv-SE" sz="2400" dirty="0" smtClean="0"/>
              <a:t>They did a simple experiment:</a:t>
            </a:r>
          </a:p>
          <a:p>
            <a:endParaRPr lang="sv-SE" sz="2400" dirty="0"/>
          </a:p>
          <a:p>
            <a:pPr marL="342900" indent="-342900">
              <a:buFontTx/>
              <a:buChar char="-"/>
            </a:pPr>
            <a:r>
              <a:rPr lang="sv-SE" sz="2400" dirty="0" smtClean="0"/>
              <a:t>an odor and a foot shock were paired in male rats</a:t>
            </a:r>
          </a:p>
          <a:p>
            <a:pPr marL="342900" indent="-342900">
              <a:buFontTx/>
              <a:buChar char="-"/>
            </a:pPr>
            <a:r>
              <a:rPr lang="sv-SE" sz="2400" dirty="0" smtClean="0">
                <a:solidFill>
                  <a:srgbClr val="FF0000"/>
                </a:solidFill>
              </a:rPr>
              <a:t>10 days later</a:t>
            </a:r>
            <a:r>
              <a:rPr lang="sv-SE" sz="2400" dirty="0" smtClean="0"/>
              <a:t> the rats mated with naive females</a:t>
            </a:r>
          </a:p>
          <a:p>
            <a:pPr marL="342900" indent="-342900">
              <a:buFontTx/>
              <a:buChar char="-"/>
            </a:pPr>
            <a:r>
              <a:rPr lang="sv-SE" sz="2400" dirty="0" smtClean="0"/>
              <a:t>offspring of those females (F1) and the next generation (F2) were studied for sensitivity to the original odor.</a:t>
            </a:r>
          </a:p>
          <a:p>
            <a:endParaRPr lang="sv-SE" sz="2400" dirty="0"/>
          </a:p>
          <a:p>
            <a:r>
              <a:rPr lang="sv-SE" sz="2400" dirty="0">
                <a:solidFill>
                  <a:srgbClr val="FF0000"/>
                </a:solidFill>
              </a:rPr>
              <a:t>The result: offspring were sensitive to the original odor</a:t>
            </a:r>
            <a:r>
              <a:rPr lang="sv-SE" sz="2400" dirty="0" smtClean="0">
                <a:solidFill>
                  <a:srgbClr val="FF0000"/>
                </a:solidFill>
              </a:rPr>
              <a:t>.</a:t>
            </a:r>
            <a:endParaRPr lang="sv-SE" sz="2400" dirty="0" smtClean="0"/>
          </a:p>
          <a:p>
            <a:pPr marL="342900" indent="-342900">
              <a:buFontTx/>
              <a:buChar char="-"/>
            </a:pPr>
            <a:endParaRPr lang="sv-SE" sz="2400" dirty="0"/>
          </a:p>
          <a:p>
            <a:pPr marL="342900" indent="-342900">
              <a:buFontTx/>
              <a:buChar char="-"/>
            </a:pPr>
            <a:r>
              <a:rPr lang="sv-SE" sz="2400" dirty="0" smtClean="0"/>
              <a:t>there were additional controls (IVF,</a:t>
            </a:r>
            <a:r>
              <a:rPr lang="sv-SE" sz="2400" i="1" dirty="0" smtClean="0"/>
              <a:t> </a:t>
            </a:r>
            <a:r>
              <a:rPr lang="sv-SE" sz="2400" dirty="0" smtClean="0"/>
              <a:t>odor/foot shock in females, cross-rearing), </a:t>
            </a:r>
            <a:r>
              <a:rPr lang="sv-SE" sz="2400" dirty="0"/>
              <a:t>but I won’t have time to talk about them. </a:t>
            </a:r>
            <a:endParaRPr lang="sv-SE" sz="2400" dirty="0" smtClean="0"/>
          </a:p>
        </p:txBody>
      </p:sp>
    </p:spTree>
    <p:extLst>
      <p:ext uri="{BB962C8B-B14F-4D97-AF65-F5344CB8AC3E}">
        <p14:creationId xmlns:p14="http://schemas.microsoft.com/office/powerpoint/2010/main" val="363805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0" y="279400"/>
            <a:ext cx="83992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Enter Dias and </a:t>
            </a:r>
            <a:r>
              <a:rPr lang="sv-SE" sz="2400" dirty="0" smtClean="0"/>
              <a:t>Ressler.</a:t>
            </a:r>
          </a:p>
          <a:p>
            <a:endParaRPr lang="sv-SE" sz="2400" dirty="0"/>
          </a:p>
          <a:p>
            <a:r>
              <a:rPr lang="sv-SE" sz="2400" dirty="0" smtClean="0"/>
              <a:t>They did a simple experiment:</a:t>
            </a:r>
          </a:p>
          <a:p>
            <a:endParaRPr lang="sv-SE" sz="2400" dirty="0"/>
          </a:p>
          <a:p>
            <a:pPr marL="342900" indent="-342900">
              <a:buFontTx/>
              <a:buChar char="-"/>
            </a:pPr>
            <a:r>
              <a:rPr lang="sv-SE" sz="2400" dirty="0" smtClean="0"/>
              <a:t>an odor and a foot shock were paired in male rats</a:t>
            </a:r>
          </a:p>
          <a:p>
            <a:pPr marL="342900" indent="-342900">
              <a:buFontTx/>
              <a:buChar char="-"/>
            </a:pPr>
            <a:r>
              <a:rPr lang="sv-SE" sz="2400" dirty="0" smtClean="0">
                <a:solidFill>
                  <a:srgbClr val="FF0000"/>
                </a:solidFill>
              </a:rPr>
              <a:t>10 days later</a:t>
            </a:r>
            <a:r>
              <a:rPr lang="sv-SE" sz="2400" dirty="0" smtClean="0"/>
              <a:t> the rats mated with naive females</a:t>
            </a:r>
          </a:p>
          <a:p>
            <a:pPr marL="342900" indent="-342900">
              <a:buFontTx/>
              <a:buChar char="-"/>
            </a:pPr>
            <a:r>
              <a:rPr lang="sv-SE" sz="2400" dirty="0" smtClean="0"/>
              <a:t>offspring of those females (F1) and the next generation (F2) were studied for </a:t>
            </a:r>
            <a:r>
              <a:rPr lang="sv-SE" sz="2400" dirty="0" smtClean="0">
                <a:solidFill>
                  <a:srgbClr val="FF0000"/>
                </a:solidFill>
              </a:rPr>
              <a:t>sensitivity</a:t>
            </a:r>
            <a:r>
              <a:rPr lang="sv-SE" sz="2400" dirty="0" smtClean="0"/>
              <a:t> to the original odor.</a:t>
            </a:r>
          </a:p>
          <a:p>
            <a:endParaRPr lang="sv-SE" sz="2400" dirty="0"/>
          </a:p>
          <a:p>
            <a:r>
              <a:rPr lang="sv-SE" sz="2400" dirty="0">
                <a:solidFill>
                  <a:srgbClr val="FF0000"/>
                </a:solidFill>
              </a:rPr>
              <a:t>The result: offspring were sensitive to the original odor</a:t>
            </a:r>
            <a:r>
              <a:rPr lang="sv-SE" sz="2400" dirty="0" smtClean="0">
                <a:solidFill>
                  <a:srgbClr val="FF0000"/>
                </a:solidFill>
              </a:rPr>
              <a:t>.</a:t>
            </a:r>
            <a:endParaRPr lang="sv-SE" sz="2400" dirty="0" smtClean="0"/>
          </a:p>
          <a:p>
            <a:pPr marL="342900" indent="-342900">
              <a:buFontTx/>
              <a:buChar char="-"/>
            </a:pPr>
            <a:endParaRPr lang="sv-SE" sz="2400" dirty="0"/>
          </a:p>
          <a:p>
            <a:pPr marL="342900" indent="-342900">
              <a:buFontTx/>
              <a:buChar char="-"/>
            </a:pPr>
            <a:r>
              <a:rPr lang="sv-SE" sz="2400" dirty="0" smtClean="0"/>
              <a:t>there were additional controls (IVF,</a:t>
            </a:r>
            <a:r>
              <a:rPr lang="sv-SE" sz="2400" i="1" dirty="0" smtClean="0"/>
              <a:t> </a:t>
            </a:r>
            <a:r>
              <a:rPr lang="sv-SE" sz="2400" dirty="0" smtClean="0"/>
              <a:t>odor/foot shock in females, cross-rearing), </a:t>
            </a:r>
            <a:r>
              <a:rPr lang="sv-SE" sz="2400" dirty="0"/>
              <a:t>but I won’t have time to talk about them. </a:t>
            </a:r>
            <a:endParaRPr lang="sv-SE" sz="2400" dirty="0" smtClean="0"/>
          </a:p>
        </p:txBody>
      </p:sp>
    </p:spTree>
    <p:extLst>
      <p:ext uri="{BB962C8B-B14F-4D97-AF65-F5344CB8AC3E}">
        <p14:creationId xmlns:p14="http://schemas.microsoft.com/office/powerpoint/2010/main" val="2439295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0" y="279400"/>
            <a:ext cx="8399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400" dirty="0" smtClean="0"/>
              <a:t>The main experiment in a nutshell</a:t>
            </a:r>
            <a:endParaRPr lang="sv-SE" sz="24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478"/>
            <a:ext cx="9144000" cy="3963044"/>
          </a:xfrm>
          <a:prstGeom prst="rect">
            <a:avLst/>
          </a:prstGeom>
        </p:spPr>
      </p:pic>
    </p:spTree>
    <p:extLst>
      <p:ext uri="{BB962C8B-B14F-4D97-AF65-F5344CB8AC3E}">
        <p14:creationId xmlns:p14="http://schemas.microsoft.com/office/powerpoint/2010/main" val="468637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0232"/>
            <a:ext cx="5497572" cy="5585768"/>
          </a:xfrm>
          <a:prstGeom prst="rect">
            <a:avLst/>
          </a:prstGeom>
        </p:spPr>
      </p:pic>
      <p:sp>
        <p:nvSpPr>
          <p:cNvPr id="4" name="Text Box 2"/>
          <p:cNvSpPr txBox="1">
            <a:spLocks noChangeArrowheads="1"/>
          </p:cNvSpPr>
          <p:nvPr/>
        </p:nvSpPr>
        <p:spPr bwMode="auto">
          <a:xfrm>
            <a:off x="450850" y="279400"/>
            <a:ext cx="8399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OPS: </a:t>
            </a:r>
            <a:r>
              <a:rPr lang="en-GB" sz="2400" dirty="0" err="1" smtClean="0"/>
              <a:t>odor</a:t>
            </a:r>
            <a:r>
              <a:rPr lang="en-GB" sz="2400" dirty="0" smtClean="0"/>
              <a:t>-potentiated startle. </a:t>
            </a:r>
            <a:endParaRPr lang="sv-SE" sz="2400" dirty="0" smtClean="0"/>
          </a:p>
        </p:txBody>
      </p:sp>
      <p:sp>
        <p:nvSpPr>
          <p:cNvPr id="7" name="TextBox 6"/>
          <p:cNvSpPr txBox="1"/>
          <p:nvPr/>
        </p:nvSpPr>
        <p:spPr>
          <a:xfrm>
            <a:off x="5497572" y="1118307"/>
            <a:ext cx="3512613" cy="3539430"/>
          </a:xfrm>
          <a:prstGeom prst="rect">
            <a:avLst/>
          </a:prstGeom>
          <a:noFill/>
        </p:spPr>
        <p:txBody>
          <a:bodyPr wrap="square" rtlCol="0">
            <a:spAutoFit/>
          </a:bodyPr>
          <a:lstStyle/>
          <a:p>
            <a:r>
              <a:rPr lang="en-GB" dirty="0" smtClean="0"/>
              <a:t>Startle stimulus:</a:t>
            </a:r>
          </a:p>
          <a:p>
            <a:r>
              <a:rPr lang="en-GB" dirty="0" smtClean="0"/>
              <a:t>50 </a:t>
            </a:r>
            <a:r>
              <a:rPr lang="en-GB" dirty="0" err="1" smtClean="0"/>
              <a:t>ms</a:t>
            </a:r>
            <a:r>
              <a:rPr lang="en-GB" dirty="0" smtClean="0"/>
              <a:t>, 105-dB white noise burst.</a:t>
            </a:r>
          </a:p>
          <a:p>
            <a:endParaRPr lang="en-GB" dirty="0" smtClean="0"/>
          </a:p>
          <a:p>
            <a:r>
              <a:rPr lang="en-GB" dirty="0" smtClean="0"/>
              <a:t>Startle amplitude:</a:t>
            </a:r>
          </a:p>
          <a:p>
            <a:r>
              <a:rPr lang="en-GB" dirty="0" smtClean="0"/>
              <a:t>peak accelerometer voltage within 100 </a:t>
            </a:r>
            <a:r>
              <a:rPr lang="en-GB" dirty="0" err="1" smtClean="0"/>
              <a:t>ms</a:t>
            </a:r>
            <a:r>
              <a:rPr lang="en-GB" dirty="0" smtClean="0"/>
              <a:t> of startle stimulus.</a:t>
            </a:r>
            <a:endParaRPr lang="en-GB" dirty="0"/>
          </a:p>
        </p:txBody>
      </p:sp>
    </p:spTree>
    <p:extLst>
      <p:ext uri="{BB962C8B-B14F-4D97-AF65-F5344CB8AC3E}">
        <p14:creationId xmlns:p14="http://schemas.microsoft.com/office/powerpoint/2010/main" val="39288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0850" y="279400"/>
            <a:ext cx="8399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OPS: </a:t>
            </a:r>
            <a:r>
              <a:rPr lang="en-GB" sz="2400" dirty="0" err="1" smtClean="0"/>
              <a:t>odor</a:t>
            </a:r>
            <a:r>
              <a:rPr lang="en-GB" sz="2400" dirty="0" smtClean="0"/>
              <a:t>-potentiated startle. </a:t>
            </a:r>
            <a:endParaRPr lang="sv-SE" sz="2400" dirty="0" smtClean="0"/>
          </a:p>
        </p:txBody>
      </p:sp>
      <p:sp>
        <p:nvSpPr>
          <p:cNvPr id="2" name="Rectangle 1"/>
          <p:cNvSpPr/>
          <p:nvPr/>
        </p:nvSpPr>
        <p:spPr bwMode="auto">
          <a:xfrm>
            <a:off x="1789772" y="1460810"/>
            <a:ext cx="111512" cy="14608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1951049" y="2111406"/>
            <a:ext cx="111512" cy="81021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grpSp>
        <p:nvGrpSpPr>
          <p:cNvPr id="24" name="Group 23"/>
          <p:cNvGrpSpPr/>
          <p:nvPr/>
        </p:nvGrpSpPr>
        <p:grpSpPr>
          <a:xfrm>
            <a:off x="2388485" y="1460810"/>
            <a:ext cx="272789" cy="1460810"/>
            <a:chOff x="1245484" y="1460810"/>
            <a:chExt cx="272789" cy="1460810"/>
          </a:xfrm>
        </p:grpSpPr>
        <p:sp>
          <p:nvSpPr>
            <p:cNvPr id="10" name="Rectangle 9"/>
            <p:cNvSpPr/>
            <p:nvPr/>
          </p:nvSpPr>
          <p:spPr bwMode="auto">
            <a:xfrm>
              <a:off x="1245484" y="1460810"/>
              <a:ext cx="111512" cy="14608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1406761" y="2376824"/>
              <a:ext cx="111512" cy="54479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grpSp>
      <p:sp>
        <p:nvSpPr>
          <p:cNvPr id="6" name="TextBox 5"/>
          <p:cNvSpPr txBox="1"/>
          <p:nvPr/>
        </p:nvSpPr>
        <p:spPr>
          <a:xfrm>
            <a:off x="2953459" y="2327937"/>
            <a:ext cx="739305" cy="707886"/>
          </a:xfrm>
          <a:prstGeom prst="rect">
            <a:avLst/>
          </a:prstGeom>
          <a:noFill/>
        </p:spPr>
        <p:txBody>
          <a:bodyPr wrap="none" rtlCol="0">
            <a:spAutoFit/>
          </a:bodyPr>
          <a:lstStyle/>
          <a:p>
            <a:r>
              <a:rPr lang="en-GB" sz="2000" dirty="0" smtClean="0"/>
              <a:t>10 of</a:t>
            </a:r>
          </a:p>
          <a:p>
            <a:r>
              <a:rPr lang="en-GB" sz="2000" dirty="0" smtClean="0"/>
              <a:t>these</a:t>
            </a:r>
            <a:endParaRPr lang="en-GB" sz="2000" dirty="0"/>
          </a:p>
        </p:txBody>
      </p:sp>
      <p:sp>
        <p:nvSpPr>
          <p:cNvPr id="12" name="Rectangle 11"/>
          <p:cNvSpPr/>
          <p:nvPr/>
        </p:nvSpPr>
        <p:spPr bwMode="auto">
          <a:xfrm>
            <a:off x="5515472" y="1457359"/>
            <a:ext cx="111512" cy="14608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5676749" y="1733833"/>
            <a:ext cx="111512" cy="118433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4914342" y="2210283"/>
            <a:ext cx="697627" cy="707886"/>
          </a:xfrm>
          <a:prstGeom prst="rect">
            <a:avLst/>
          </a:prstGeom>
          <a:noFill/>
          <a:ln w="38100">
            <a:solidFill>
              <a:srgbClr val="0000FF"/>
            </a:solidFill>
          </a:ln>
        </p:spPr>
        <p:txBody>
          <a:bodyPr wrap="none" rtlCol="0">
            <a:spAutoFit/>
          </a:bodyPr>
          <a:lstStyle/>
          <a:p>
            <a:r>
              <a:rPr lang="en-GB" sz="2000" dirty="0" smtClean="0"/>
              <a:t>10 s</a:t>
            </a:r>
          </a:p>
          <a:p>
            <a:r>
              <a:rPr lang="en-GB" sz="2000" dirty="0" err="1" smtClean="0"/>
              <a:t>odor</a:t>
            </a:r>
            <a:endParaRPr lang="en-GB" sz="2000" dirty="0"/>
          </a:p>
        </p:txBody>
      </p:sp>
      <p:sp>
        <p:nvSpPr>
          <p:cNvPr id="16" name="Rectangle 15"/>
          <p:cNvSpPr/>
          <p:nvPr/>
        </p:nvSpPr>
        <p:spPr bwMode="auto">
          <a:xfrm>
            <a:off x="6531056" y="1457359"/>
            <a:ext cx="111512" cy="14608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6692333" y="2235803"/>
            <a:ext cx="111512" cy="68236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1143001" y="3240513"/>
            <a:ext cx="782587" cy="707886"/>
          </a:xfrm>
          <a:prstGeom prst="rect">
            <a:avLst/>
          </a:prstGeom>
          <a:noFill/>
        </p:spPr>
        <p:txBody>
          <a:bodyPr wrap="none" rtlCol="0">
            <a:spAutoFit/>
          </a:bodyPr>
          <a:lstStyle/>
          <a:p>
            <a:r>
              <a:rPr lang="en-GB" sz="2000" dirty="0" smtClean="0"/>
              <a:t>white</a:t>
            </a:r>
          </a:p>
          <a:p>
            <a:r>
              <a:rPr lang="en-GB" sz="2000" dirty="0" smtClean="0"/>
              <a:t>noise</a:t>
            </a:r>
            <a:endParaRPr lang="en-GB" sz="2000" dirty="0"/>
          </a:p>
        </p:txBody>
      </p:sp>
      <p:sp>
        <p:nvSpPr>
          <p:cNvPr id="19" name="TextBox 18"/>
          <p:cNvSpPr txBox="1"/>
          <p:nvPr/>
        </p:nvSpPr>
        <p:spPr>
          <a:xfrm>
            <a:off x="1938056" y="3240513"/>
            <a:ext cx="1293944" cy="707886"/>
          </a:xfrm>
          <a:prstGeom prst="rect">
            <a:avLst/>
          </a:prstGeom>
          <a:noFill/>
        </p:spPr>
        <p:txBody>
          <a:bodyPr wrap="none" rtlCol="0">
            <a:spAutoFit/>
          </a:bodyPr>
          <a:lstStyle/>
          <a:p>
            <a:r>
              <a:rPr lang="en-GB" sz="2000" dirty="0" smtClean="0">
                <a:solidFill>
                  <a:srgbClr val="FF0000"/>
                </a:solidFill>
              </a:rPr>
              <a:t>startle</a:t>
            </a:r>
          </a:p>
          <a:p>
            <a:r>
              <a:rPr lang="en-GB" sz="2000" dirty="0" smtClean="0">
                <a:solidFill>
                  <a:srgbClr val="FF0000"/>
                </a:solidFill>
              </a:rPr>
              <a:t>amplitude</a:t>
            </a:r>
            <a:endParaRPr lang="en-GB" sz="2000" dirty="0">
              <a:solidFill>
                <a:srgbClr val="FF0000"/>
              </a:solidFill>
            </a:endParaRPr>
          </a:p>
        </p:txBody>
      </p:sp>
      <p:cxnSp>
        <p:nvCxnSpPr>
          <p:cNvPr id="21" name="Straight Connector 20"/>
          <p:cNvCxnSpPr/>
          <p:nvPr/>
        </p:nvCxnSpPr>
        <p:spPr bwMode="auto">
          <a:xfrm flipV="1">
            <a:off x="1503720" y="2969068"/>
            <a:ext cx="268094" cy="300590"/>
          </a:xfrm>
          <a:prstGeom prst="line">
            <a:avLst/>
          </a:prstGeom>
          <a:solidFill>
            <a:schemeClr val="accent1"/>
          </a:solidFill>
          <a:ln w="28575" cap="flat" cmpd="sng" algn="ctr">
            <a:solidFill>
              <a:schemeClr val="tx1"/>
            </a:solidFill>
            <a:prstDash val="solid"/>
            <a:round/>
            <a:headEnd type="none" w="med" len="med"/>
            <a:tailEnd type="triangle" w="med" len="med"/>
          </a:ln>
          <a:effectLst/>
        </p:spPr>
      </p:cxnSp>
      <p:cxnSp>
        <p:nvCxnSpPr>
          <p:cNvPr id="23" name="Straight Connector 22"/>
          <p:cNvCxnSpPr/>
          <p:nvPr/>
        </p:nvCxnSpPr>
        <p:spPr bwMode="auto">
          <a:xfrm flipH="1" flipV="1">
            <a:off x="2085838" y="2969068"/>
            <a:ext cx="268094" cy="300590"/>
          </a:xfrm>
          <a:prstGeom prst="line">
            <a:avLst/>
          </a:prstGeom>
          <a:solidFill>
            <a:schemeClr val="accent1"/>
          </a:solidFill>
          <a:ln w="28575" cap="flat" cmpd="sng" algn="ctr">
            <a:solidFill>
              <a:srgbClr val="FF0000"/>
            </a:solidFill>
            <a:prstDash val="solid"/>
            <a:round/>
            <a:headEnd type="none" w="med" len="med"/>
            <a:tailEnd type="triangle" w="med" len="med"/>
          </a:ln>
          <a:effectLst/>
        </p:spPr>
      </p:cxnSp>
      <p:sp>
        <p:nvSpPr>
          <p:cNvPr id="26" name="Rectangle 25"/>
          <p:cNvSpPr/>
          <p:nvPr/>
        </p:nvSpPr>
        <p:spPr bwMode="auto">
          <a:xfrm>
            <a:off x="4097542" y="1460810"/>
            <a:ext cx="111512" cy="14608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27" name="Rectangle 26"/>
          <p:cNvSpPr/>
          <p:nvPr/>
        </p:nvSpPr>
        <p:spPr bwMode="auto">
          <a:xfrm>
            <a:off x="4258819" y="1980756"/>
            <a:ext cx="111512" cy="94086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28" name="TextBox 27"/>
          <p:cNvSpPr txBox="1"/>
          <p:nvPr/>
        </p:nvSpPr>
        <p:spPr>
          <a:xfrm>
            <a:off x="4224449" y="1622793"/>
            <a:ext cx="614271" cy="400110"/>
          </a:xfrm>
          <a:prstGeom prst="rect">
            <a:avLst/>
          </a:prstGeom>
          <a:noFill/>
        </p:spPr>
        <p:txBody>
          <a:bodyPr wrap="none" rtlCol="0">
            <a:spAutoFit/>
          </a:bodyPr>
          <a:lstStyle/>
          <a:p>
            <a:r>
              <a:rPr lang="en-GB" sz="2000" i="1" dirty="0" err="1" smtClean="0">
                <a:solidFill>
                  <a:srgbClr val="00CC00"/>
                </a:solidFill>
              </a:rPr>
              <a:t>A</a:t>
            </a:r>
            <a:r>
              <a:rPr lang="en-GB" sz="2000" baseline="-25000" dirty="0" err="1" smtClean="0">
                <a:solidFill>
                  <a:srgbClr val="00CC00"/>
                </a:solidFill>
              </a:rPr>
              <a:t>last</a:t>
            </a:r>
            <a:endParaRPr lang="en-GB" sz="2000" baseline="-25000" dirty="0">
              <a:solidFill>
                <a:srgbClr val="00CC00"/>
              </a:solidFill>
            </a:endParaRPr>
          </a:p>
        </p:txBody>
      </p:sp>
      <p:sp>
        <p:nvSpPr>
          <p:cNvPr id="29" name="TextBox 28"/>
          <p:cNvSpPr txBox="1"/>
          <p:nvPr/>
        </p:nvSpPr>
        <p:spPr>
          <a:xfrm>
            <a:off x="5603509" y="1390624"/>
            <a:ext cx="676788" cy="400110"/>
          </a:xfrm>
          <a:prstGeom prst="rect">
            <a:avLst/>
          </a:prstGeom>
          <a:noFill/>
        </p:spPr>
        <p:txBody>
          <a:bodyPr wrap="none" rtlCol="0">
            <a:spAutoFit/>
          </a:bodyPr>
          <a:lstStyle/>
          <a:p>
            <a:r>
              <a:rPr lang="en-GB" sz="2000" i="1" dirty="0" err="1" smtClean="0">
                <a:solidFill>
                  <a:srgbClr val="00CC00"/>
                </a:solidFill>
              </a:rPr>
              <a:t>O</a:t>
            </a:r>
            <a:r>
              <a:rPr lang="en-GB" sz="2000" baseline="-25000" dirty="0" err="1" smtClean="0">
                <a:solidFill>
                  <a:srgbClr val="00CC00"/>
                </a:solidFill>
              </a:rPr>
              <a:t>first</a:t>
            </a:r>
            <a:endParaRPr lang="en-GB" sz="2000" baseline="-25000" dirty="0">
              <a:solidFill>
                <a:srgbClr val="00CC00"/>
              </a:solidFill>
            </a:endParaRPr>
          </a:p>
        </p:txBody>
      </p:sp>
      <p:sp>
        <p:nvSpPr>
          <p:cNvPr id="30" name="TextBox 29"/>
          <p:cNvSpPr txBox="1"/>
          <p:nvPr/>
        </p:nvSpPr>
        <p:spPr>
          <a:xfrm>
            <a:off x="4950189" y="3035823"/>
            <a:ext cx="2039341" cy="1323439"/>
          </a:xfrm>
          <a:prstGeom prst="rect">
            <a:avLst/>
          </a:prstGeom>
          <a:noFill/>
        </p:spPr>
        <p:txBody>
          <a:bodyPr wrap="none" rtlCol="0">
            <a:spAutoFit/>
          </a:bodyPr>
          <a:lstStyle/>
          <a:p>
            <a:r>
              <a:rPr lang="en-GB" sz="2000" dirty="0" smtClean="0"/>
              <a:t>10 </a:t>
            </a:r>
            <a:r>
              <a:rPr lang="en-GB" sz="2000" dirty="0" err="1" smtClean="0"/>
              <a:t>odor</a:t>
            </a:r>
            <a:r>
              <a:rPr lang="en-GB" sz="2000" dirty="0"/>
              <a:t> </a:t>
            </a:r>
            <a:r>
              <a:rPr lang="en-GB" sz="2000" dirty="0" smtClean="0"/>
              <a:t>+ startle</a:t>
            </a:r>
          </a:p>
          <a:p>
            <a:r>
              <a:rPr lang="en-GB" sz="2000" dirty="0" smtClean="0"/>
              <a:t>trials interleaved</a:t>
            </a:r>
          </a:p>
          <a:p>
            <a:r>
              <a:rPr lang="en-GB" sz="2000" dirty="0" smtClean="0"/>
              <a:t>with</a:t>
            </a:r>
            <a:r>
              <a:rPr lang="en-GB" sz="2000" dirty="0"/>
              <a:t> </a:t>
            </a:r>
            <a:r>
              <a:rPr lang="en-GB" sz="2000" dirty="0" smtClean="0"/>
              <a:t>startle only</a:t>
            </a:r>
          </a:p>
          <a:p>
            <a:r>
              <a:rPr lang="en-GB" sz="2000" dirty="0" smtClean="0"/>
              <a:t>trials.</a:t>
            </a:r>
            <a:endParaRPr lang="en-GB" sz="2000" dirty="0"/>
          </a:p>
        </p:txBody>
      </p:sp>
      <p:sp>
        <p:nvSpPr>
          <p:cNvPr id="31" name="TextBox 30"/>
          <p:cNvSpPr txBox="1"/>
          <p:nvPr/>
        </p:nvSpPr>
        <p:spPr>
          <a:xfrm>
            <a:off x="5691073" y="4549565"/>
            <a:ext cx="1319592" cy="400110"/>
          </a:xfrm>
          <a:prstGeom prst="rect">
            <a:avLst/>
          </a:prstGeom>
          <a:noFill/>
        </p:spPr>
        <p:txBody>
          <a:bodyPr wrap="none" rtlCol="0">
            <a:spAutoFit/>
          </a:bodyPr>
          <a:lstStyle/>
          <a:p>
            <a:r>
              <a:rPr lang="en-GB" sz="2000" i="1" dirty="0" err="1" smtClean="0">
                <a:solidFill>
                  <a:srgbClr val="00CC00"/>
                </a:solidFill>
              </a:rPr>
              <a:t>A</a:t>
            </a:r>
            <a:r>
              <a:rPr lang="en-GB" sz="2000" baseline="-25000" dirty="0" err="1" smtClean="0">
                <a:solidFill>
                  <a:srgbClr val="00CC00"/>
                </a:solidFill>
              </a:rPr>
              <a:t>last</a:t>
            </a:r>
            <a:r>
              <a:rPr lang="en-GB" sz="2000" dirty="0">
                <a:solidFill>
                  <a:srgbClr val="00CC00"/>
                </a:solidFill>
              </a:rPr>
              <a:t> - </a:t>
            </a:r>
            <a:r>
              <a:rPr lang="en-GB" sz="2000" i="1" dirty="0" err="1" smtClean="0">
                <a:solidFill>
                  <a:srgbClr val="00CC00"/>
                </a:solidFill>
              </a:rPr>
              <a:t>O</a:t>
            </a:r>
            <a:r>
              <a:rPr lang="en-GB" sz="2000" baseline="-25000" dirty="0" err="1" smtClean="0">
                <a:solidFill>
                  <a:srgbClr val="00CC00"/>
                </a:solidFill>
              </a:rPr>
              <a:t>first</a:t>
            </a:r>
            <a:endParaRPr lang="en-GB" sz="2000" baseline="-25000" dirty="0">
              <a:solidFill>
                <a:srgbClr val="00CC00"/>
              </a:solidFill>
            </a:endParaRPr>
          </a:p>
        </p:txBody>
      </p:sp>
      <p:sp>
        <p:nvSpPr>
          <p:cNvPr id="33" name="TextBox 32"/>
          <p:cNvSpPr txBox="1"/>
          <p:nvPr/>
        </p:nvSpPr>
        <p:spPr>
          <a:xfrm>
            <a:off x="6021961" y="4881697"/>
            <a:ext cx="614271" cy="400110"/>
          </a:xfrm>
          <a:prstGeom prst="rect">
            <a:avLst/>
          </a:prstGeom>
          <a:noFill/>
        </p:spPr>
        <p:txBody>
          <a:bodyPr wrap="none" rtlCol="0">
            <a:spAutoFit/>
          </a:bodyPr>
          <a:lstStyle/>
          <a:p>
            <a:r>
              <a:rPr lang="en-GB" sz="2000" i="1" dirty="0" err="1" smtClean="0">
                <a:solidFill>
                  <a:srgbClr val="00CC00"/>
                </a:solidFill>
              </a:rPr>
              <a:t>A</a:t>
            </a:r>
            <a:r>
              <a:rPr lang="en-GB" sz="2000" baseline="-25000" dirty="0" err="1" smtClean="0">
                <a:solidFill>
                  <a:srgbClr val="00CC00"/>
                </a:solidFill>
              </a:rPr>
              <a:t>last</a:t>
            </a:r>
            <a:endParaRPr lang="en-GB" sz="2000" baseline="-25000" dirty="0">
              <a:solidFill>
                <a:srgbClr val="00CC00"/>
              </a:solidFill>
            </a:endParaRPr>
          </a:p>
        </p:txBody>
      </p:sp>
      <p:cxnSp>
        <p:nvCxnSpPr>
          <p:cNvPr id="35" name="Straight Connector 34"/>
          <p:cNvCxnSpPr/>
          <p:nvPr/>
        </p:nvCxnSpPr>
        <p:spPr bwMode="auto">
          <a:xfrm>
            <a:off x="5600413" y="4971447"/>
            <a:ext cx="141793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6" name="TextBox 35"/>
          <p:cNvSpPr txBox="1"/>
          <p:nvPr/>
        </p:nvSpPr>
        <p:spPr>
          <a:xfrm>
            <a:off x="4043950" y="4734195"/>
            <a:ext cx="1547218" cy="400110"/>
          </a:xfrm>
          <a:prstGeom prst="rect">
            <a:avLst/>
          </a:prstGeom>
          <a:noFill/>
        </p:spPr>
        <p:txBody>
          <a:bodyPr wrap="none" rtlCol="0">
            <a:spAutoFit/>
          </a:bodyPr>
          <a:lstStyle/>
          <a:p>
            <a:r>
              <a:rPr lang="en-GB" sz="2000" dirty="0" smtClean="0"/>
              <a:t>OPS = 100 </a:t>
            </a:r>
            <a:r>
              <a:rPr lang="en-GB" sz="2000" dirty="0" smtClean="0">
                <a:sym typeface="Symbol" panose="05050102010706020507" pitchFamily="18" charset="2"/>
              </a:rPr>
              <a:t></a:t>
            </a:r>
            <a:endParaRPr lang="en-GB" sz="2000" dirty="0"/>
          </a:p>
        </p:txBody>
      </p:sp>
      <p:sp>
        <p:nvSpPr>
          <p:cNvPr id="37" name="TextBox 36"/>
          <p:cNvSpPr txBox="1"/>
          <p:nvPr/>
        </p:nvSpPr>
        <p:spPr>
          <a:xfrm>
            <a:off x="1461192" y="5760974"/>
            <a:ext cx="2582758" cy="400110"/>
          </a:xfrm>
          <a:prstGeom prst="rect">
            <a:avLst/>
          </a:prstGeom>
          <a:noFill/>
        </p:spPr>
        <p:txBody>
          <a:bodyPr wrap="none" rtlCol="0">
            <a:spAutoFit/>
          </a:bodyPr>
          <a:lstStyle/>
          <a:p>
            <a:r>
              <a:rPr lang="en-GB" sz="2000" dirty="0" smtClean="0"/>
              <a:t>they must have meant</a:t>
            </a:r>
            <a:endParaRPr lang="en-GB" sz="2000" dirty="0"/>
          </a:p>
        </p:txBody>
      </p:sp>
      <p:sp>
        <p:nvSpPr>
          <p:cNvPr id="38" name="TextBox 37"/>
          <p:cNvSpPr txBox="1"/>
          <p:nvPr/>
        </p:nvSpPr>
        <p:spPr>
          <a:xfrm>
            <a:off x="5691073" y="5561051"/>
            <a:ext cx="1327270" cy="400110"/>
          </a:xfrm>
          <a:prstGeom prst="rect">
            <a:avLst/>
          </a:prstGeom>
          <a:noFill/>
        </p:spPr>
        <p:txBody>
          <a:bodyPr wrap="square" rtlCol="0">
            <a:spAutoFit/>
          </a:bodyPr>
          <a:lstStyle/>
          <a:p>
            <a:r>
              <a:rPr lang="en-GB" sz="2000" i="1" dirty="0" err="1" smtClean="0">
                <a:solidFill>
                  <a:srgbClr val="00CC00"/>
                </a:solidFill>
              </a:rPr>
              <a:t>O</a:t>
            </a:r>
            <a:r>
              <a:rPr lang="en-GB" sz="2000" baseline="-25000" dirty="0" err="1" smtClean="0">
                <a:solidFill>
                  <a:srgbClr val="00CC00"/>
                </a:solidFill>
              </a:rPr>
              <a:t>first</a:t>
            </a:r>
            <a:r>
              <a:rPr lang="en-GB" sz="2000" dirty="0">
                <a:solidFill>
                  <a:srgbClr val="00CC00"/>
                </a:solidFill>
              </a:rPr>
              <a:t> - </a:t>
            </a:r>
            <a:r>
              <a:rPr lang="en-GB" sz="2000" i="1" dirty="0" err="1" smtClean="0">
                <a:solidFill>
                  <a:srgbClr val="00CC00"/>
                </a:solidFill>
              </a:rPr>
              <a:t>A</a:t>
            </a:r>
            <a:r>
              <a:rPr lang="en-GB" sz="2000" baseline="-25000" dirty="0" err="1" smtClean="0">
                <a:solidFill>
                  <a:srgbClr val="00CC00"/>
                </a:solidFill>
              </a:rPr>
              <a:t>last</a:t>
            </a:r>
            <a:endParaRPr lang="en-GB" sz="2000" baseline="-25000" dirty="0">
              <a:solidFill>
                <a:srgbClr val="00CC00"/>
              </a:solidFill>
            </a:endParaRPr>
          </a:p>
        </p:txBody>
      </p:sp>
      <p:sp>
        <p:nvSpPr>
          <p:cNvPr id="39" name="TextBox 38"/>
          <p:cNvSpPr txBox="1"/>
          <p:nvPr/>
        </p:nvSpPr>
        <p:spPr>
          <a:xfrm>
            <a:off x="6021961" y="5893183"/>
            <a:ext cx="614271" cy="400110"/>
          </a:xfrm>
          <a:prstGeom prst="rect">
            <a:avLst/>
          </a:prstGeom>
          <a:noFill/>
        </p:spPr>
        <p:txBody>
          <a:bodyPr wrap="none" rtlCol="0">
            <a:spAutoFit/>
          </a:bodyPr>
          <a:lstStyle/>
          <a:p>
            <a:r>
              <a:rPr lang="en-GB" sz="2000" i="1" dirty="0" err="1" smtClean="0">
                <a:solidFill>
                  <a:srgbClr val="00CC00"/>
                </a:solidFill>
              </a:rPr>
              <a:t>A</a:t>
            </a:r>
            <a:r>
              <a:rPr lang="en-GB" sz="2000" baseline="-25000" dirty="0" err="1" smtClean="0">
                <a:solidFill>
                  <a:srgbClr val="00CC00"/>
                </a:solidFill>
              </a:rPr>
              <a:t>last</a:t>
            </a:r>
            <a:endParaRPr lang="en-GB" sz="2000" baseline="-25000" dirty="0">
              <a:solidFill>
                <a:srgbClr val="00CC00"/>
              </a:solidFill>
            </a:endParaRPr>
          </a:p>
        </p:txBody>
      </p:sp>
      <p:cxnSp>
        <p:nvCxnSpPr>
          <p:cNvPr id="40" name="Straight Connector 39"/>
          <p:cNvCxnSpPr/>
          <p:nvPr/>
        </p:nvCxnSpPr>
        <p:spPr bwMode="auto">
          <a:xfrm>
            <a:off x="5600413" y="5982933"/>
            <a:ext cx="141793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1" name="TextBox 40"/>
          <p:cNvSpPr txBox="1"/>
          <p:nvPr/>
        </p:nvSpPr>
        <p:spPr>
          <a:xfrm>
            <a:off x="4816597" y="5745681"/>
            <a:ext cx="774571" cy="400110"/>
          </a:xfrm>
          <a:prstGeom prst="rect">
            <a:avLst/>
          </a:prstGeom>
          <a:noFill/>
        </p:spPr>
        <p:txBody>
          <a:bodyPr wrap="none" rtlCol="0">
            <a:spAutoFit/>
          </a:bodyPr>
          <a:lstStyle/>
          <a:p>
            <a:r>
              <a:rPr lang="en-GB" sz="2000" dirty="0" smtClean="0"/>
              <a:t>100 </a:t>
            </a:r>
            <a:r>
              <a:rPr lang="en-GB" sz="2000" dirty="0" smtClean="0">
                <a:sym typeface="Symbol" panose="05050102010706020507" pitchFamily="18" charset="2"/>
              </a:rPr>
              <a:t></a:t>
            </a:r>
            <a:endParaRPr lang="en-GB" sz="2000" dirty="0"/>
          </a:p>
        </p:txBody>
      </p:sp>
    </p:spTree>
    <p:extLst>
      <p:ext uri="{BB962C8B-B14F-4D97-AF65-F5344CB8AC3E}">
        <p14:creationId xmlns:p14="http://schemas.microsoft.com/office/powerpoint/2010/main" val="264595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5" grpId="0" animBg="1"/>
      <p:bldP spid="16" grpId="0" animBg="1"/>
      <p:bldP spid="17" grpId="0" animBg="1"/>
      <p:bldP spid="26" grpId="0" animBg="1"/>
      <p:bldP spid="27" grpId="0" animBg="1"/>
      <p:bldP spid="28" grpId="0"/>
      <p:bldP spid="29" grpId="0"/>
      <p:bldP spid="30" grpId="0"/>
      <p:bldP spid="31" grpId="0"/>
      <p:bldP spid="33" grpId="0"/>
      <p:bldP spid="36" grpId="0"/>
      <p:bldP spid="37" grpId="0"/>
      <p:bldP spid="38" grpId="0"/>
      <p:bldP spid="39"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82"/>
            <a:ext cx="9144000" cy="6833835"/>
          </a:xfrm>
          <a:prstGeom prst="rect">
            <a:avLst/>
          </a:prstGeom>
        </p:spPr>
      </p:pic>
      <p:sp>
        <p:nvSpPr>
          <p:cNvPr id="2" name="TextBox 1"/>
          <p:cNvSpPr txBox="1"/>
          <p:nvPr/>
        </p:nvSpPr>
        <p:spPr>
          <a:xfrm>
            <a:off x="7522030" y="130629"/>
            <a:ext cx="1463799" cy="523220"/>
          </a:xfrm>
          <a:prstGeom prst="rect">
            <a:avLst/>
          </a:prstGeom>
          <a:solidFill>
            <a:srgbClr val="FFFF00"/>
          </a:solidFill>
        </p:spPr>
        <p:txBody>
          <a:bodyPr wrap="none" rtlCol="0">
            <a:spAutoFit/>
          </a:bodyPr>
          <a:lstStyle/>
          <a:p>
            <a:r>
              <a:rPr lang="en-GB" dirty="0" smtClean="0"/>
              <a:t>Figure 1</a:t>
            </a:r>
            <a:endParaRPr lang="en-GB" dirty="0"/>
          </a:p>
        </p:txBody>
      </p:sp>
    </p:spTree>
    <p:extLst>
      <p:ext uri="{BB962C8B-B14F-4D97-AF65-F5344CB8AC3E}">
        <p14:creationId xmlns:p14="http://schemas.microsoft.com/office/powerpoint/2010/main" val="2780689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0850" y="279400"/>
            <a:ext cx="8399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Aversion </a:t>
            </a:r>
            <a:r>
              <a:rPr lang="en-GB" sz="2400" dirty="0" smtClean="0"/>
              <a:t>to </a:t>
            </a:r>
            <a:r>
              <a:rPr lang="en-GB" sz="2400" dirty="0" err="1" smtClean="0"/>
              <a:t>odor</a:t>
            </a:r>
            <a:r>
              <a:rPr lang="en-GB" sz="2400" dirty="0" smtClean="0"/>
              <a:t>: </a:t>
            </a:r>
            <a:endParaRPr lang="sv-SE" sz="2400" dirty="0" smtClean="0"/>
          </a:p>
        </p:txBody>
      </p:sp>
      <p:grpSp>
        <p:nvGrpSpPr>
          <p:cNvPr id="3" name="Group 2"/>
          <p:cNvGrpSpPr/>
          <p:nvPr/>
        </p:nvGrpSpPr>
        <p:grpSpPr>
          <a:xfrm>
            <a:off x="1054327" y="1600199"/>
            <a:ext cx="2069873" cy="1821271"/>
            <a:chOff x="869270" y="1490617"/>
            <a:chExt cx="4162425" cy="4162425"/>
          </a:xfrm>
        </p:grpSpPr>
        <p:sp>
          <p:nvSpPr>
            <p:cNvPr id="32" name="Line 5"/>
            <p:cNvSpPr>
              <a:spLocks noChangeShapeType="1"/>
            </p:cNvSpPr>
            <p:nvPr/>
          </p:nvSpPr>
          <p:spPr bwMode="auto">
            <a:xfrm>
              <a:off x="869270" y="5639436"/>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 name="Line 5"/>
            <p:cNvSpPr>
              <a:spLocks noChangeShapeType="1"/>
            </p:cNvSpPr>
            <p:nvPr/>
          </p:nvSpPr>
          <p:spPr bwMode="auto">
            <a:xfrm rot="5400000">
              <a:off x="-1211942" y="3571830"/>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Line 5"/>
            <p:cNvSpPr>
              <a:spLocks noChangeShapeType="1"/>
            </p:cNvSpPr>
            <p:nvPr/>
          </p:nvSpPr>
          <p:spPr bwMode="auto">
            <a:xfrm rot="5400000">
              <a:off x="2950482" y="3571830"/>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4" name="Group 43"/>
          <p:cNvGrpSpPr/>
          <p:nvPr/>
        </p:nvGrpSpPr>
        <p:grpSpPr>
          <a:xfrm>
            <a:off x="3124198" y="1600199"/>
            <a:ext cx="2069873" cy="1821271"/>
            <a:chOff x="869270" y="1490617"/>
            <a:chExt cx="4162425" cy="4162425"/>
          </a:xfrm>
        </p:grpSpPr>
        <p:sp>
          <p:nvSpPr>
            <p:cNvPr id="45" name="Line 5"/>
            <p:cNvSpPr>
              <a:spLocks noChangeShapeType="1"/>
            </p:cNvSpPr>
            <p:nvPr/>
          </p:nvSpPr>
          <p:spPr bwMode="auto">
            <a:xfrm>
              <a:off x="869270" y="5639436"/>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 name="Line 5"/>
            <p:cNvSpPr>
              <a:spLocks noChangeShapeType="1"/>
            </p:cNvSpPr>
            <p:nvPr/>
          </p:nvSpPr>
          <p:spPr bwMode="auto">
            <a:xfrm rot="5400000">
              <a:off x="-1211942" y="3571830"/>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7" name="Line 5"/>
            <p:cNvSpPr>
              <a:spLocks noChangeShapeType="1"/>
            </p:cNvSpPr>
            <p:nvPr/>
          </p:nvSpPr>
          <p:spPr bwMode="auto">
            <a:xfrm rot="5400000">
              <a:off x="2950482" y="3571830"/>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48" name="Group 47"/>
          <p:cNvGrpSpPr/>
          <p:nvPr/>
        </p:nvGrpSpPr>
        <p:grpSpPr>
          <a:xfrm>
            <a:off x="5194068" y="1600199"/>
            <a:ext cx="2069873" cy="1821271"/>
            <a:chOff x="869270" y="1490617"/>
            <a:chExt cx="4162425" cy="4162425"/>
          </a:xfrm>
        </p:grpSpPr>
        <p:sp>
          <p:nvSpPr>
            <p:cNvPr id="49" name="Line 5"/>
            <p:cNvSpPr>
              <a:spLocks noChangeShapeType="1"/>
            </p:cNvSpPr>
            <p:nvPr/>
          </p:nvSpPr>
          <p:spPr bwMode="auto">
            <a:xfrm>
              <a:off x="869270" y="5639436"/>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Line 5"/>
            <p:cNvSpPr>
              <a:spLocks noChangeShapeType="1"/>
            </p:cNvSpPr>
            <p:nvPr/>
          </p:nvSpPr>
          <p:spPr bwMode="auto">
            <a:xfrm rot="5400000">
              <a:off x="-1211942" y="3571830"/>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 name="Line 5"/>
            <p:cNvSpPr>
              <a:spLocks noChangeShapeType="1"/>
            </p:cNvSpPr>
            <p:nvPr/>
          </p:nvSpPr>
          <p:spPr bwMode="auto">
            <a:xfrm rot="5400000">
              <a:off x="2950482" y="3571830"/>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 name="Rectangle 4"/>
          <p:cNvSpPr/>
          <p:nvPr/>
        </p:nvSpPr>
        <p:spPr bwMode="auto">
          <a:xfrm>
            <a:off x="2775857" y="3004456"/>
            <a:ext cx="620486" cy="3892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53" name="Rectangle 52"/>
          <p:cNvSpPr/>
          <p:nvPr/>
        </p:nvSpPr>
        <p:spPr bwMode="auto">
          <a:xfrm>
            <a:off x="5117872" y="3004456"/>
            <a:ext cx="620486" cy="38928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grpSp>
        <p:nvGrpSpPr>
          <p:cNvPr id="54" name="Group 53"/>
          <p:cNvGrpSpPr/>
          <p:nvPr/>
        </p:nvGrpSpPr>
        <p:grpSpPr>
          <a:xfrm rot="8100000">
            <a:off x="1200789" y="2176350"/>
            <a:ext cx="97971" cy="334481"/>
            <a:chOff x="869270" y="1490617"/>
            <a:chExt cx="4162425" cy="4162425"/>
          </a:xfrm>
        </p:grpSpPr>
        <p:sp>
          <p:nvSpPr>
            <p:cNvPr id="55" name="Line 5"/>
            <p:cNvSpPr>
              <a:spLocks noChangeShapeType="1"/>
            </p:cNvSpPr>
            <p:nvPr/>
          </p:nvSpPr>
          <p:spPr bwMode="auto">
            <a:xfrm>
              <a:off x="869270" y="5639436"/>
              <a:ext cx="41624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6" name="Line 5"/>
            <p:cNvSpPr>
              <a:spLocks noChangeShapeType="1"/>
            </p:cNvSpPr>
            <p:nvPr/>
          </p:nvSpPr>
          <p:spPr bwMode="auto">
            <a:xfrm rot="5400000">
              <a:off x="-1211942" y="3571830"/>
              <a:ext cx="41624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7" name="Line 5"/>
            <p:cNvSpPr>
              <a:spLocks noChangeShapeType="1"/>
            </p:cNvSpPr>
            <p:nvPr/>
          </p:nvSpPr>
          <p:spPr bwMode="auto">
            <a:xfrm rot="5400000">
              <a:off x="2950482" y="3571830"/>
              <a:ext cx="41624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 name="TextBox 6"/>
          <p:cNvSpPr txBox="1"/>
          <p:nvPr/>
        </p:nvSpPr>
        <p:spPr>
          <a:xfrm>
            <a:off x="1243125" y="1979755"/>
            <a:ext cx="1241237" cy="400110"/>
          </a:xfrm>
          <a:prstGeom prst="rect">
            <a:avLst/>
          </a:prstGeom>
          <a:noFill/>
        </p:spPr>
        <p:txBody>
          <a:bodyPr wrap="none" rtlCol="0">
            <a:spAutoFit/>
          </a:bodyPr>
          <a:lstStyle/>
          <a:p>
            <a:r>
              <a:rPr lang="en-GB" sz="2000" dirty="0" err="1" smtClean="0">
                <a:solidFill>
                  <a:srgbClr val="FF0000"/>
                </a:solidFill>
              </a:rPr>
              <a:t>odor</a:t>
            </a:r>
            <a:r>
              <a:rPr lang="en-GB" sz="2000" dirty="0" smtClean="0">
                <a:solidFill>
                  <a:srgbClr val="FF0000"/>
                </a:solidFill>
              </a:rPr>
              <a:t> tube</a:t>
            </a:r>
            <a:endParaRPr lang="en-GB" sz="2000" dirty="0">
              <a:solidFill>
                <a:srgbClr val="FF0000"/>
              </a:solidFill>
            </a:endParaRPr>
          </a:p>
        </p:txBody>
      </p:sp>
      <p:grpSp>
        <p:nvGrpSpPr>
          <p:cNvPr id="58" name="Group 57"/>
          <p:cNvGrpSpPr/>
          <p:nvPr/>
        </p:nvGrpSpPr>
        <p:grpSpPr>
          <a:xfrm rot="13500000" flipH="1">
            <a:off x="7029894" y="2176350"/>
            <a:ext cx="97971" cy="334481"/>
            <a:chOff x="869270" y="1490617"/>
            <a:chExt cx="4162425" cy="4162425"/>
          </a:xfrm>
        </p:grpSpPr>
        <p:sp>
          <p:nvSpPr>
            <p:cNvPr id="59" name="Line 5"/>
            <p:cNvSpPr>
              <a:spLocks noChangeShapeType="1"/>
            </p:cNvSpPr>
            <p:nvPr/>
          </p:nvSpPr>
          <p:spPr bwMode="auto">
            <a:xfrm>
              <a:off x="869270" y="5639436"/>
              <a:ext cx="41624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0" name="Line 5"/>
            <p:cNvSpPr>
              <a:spLocks noChangeShapeType="1"/>
            </p:cNvSpPr>
            <p:nvPr/>
          </p:nvSpPr>
          <p:spPr bwMode="auto">
            <a:xfrm rot="5400000">
              <a:off x="-1211942" y="3571830"/>
              <a:ext cx="41624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 name="Line 5"/>
            <p:cNvSpPr>
              <a:spLocks noChangeShapeType="1"/>
            </p:cNvSpPr>
            <p:nvPr/>
          </p:nvSpPr>
          <p:spPr bwMode="auto">
            <a:xfrm rot="5400000">
              <a:off x="2950482" y="3571830"/>
              <a:ext cx="41624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2" name="TextBox 61"/>
          <p:cNvSpPr txBox="1"/>
          <p:nvPr/>
        </p:nvSpPr>
        <p:spPr>
          <a:xfrm>
            <a:off x="5678751" y="1979755"/>
            <a:ext cx="1415772" cy="400110"/>
          </a:xfrm>
          <a:prstGeom prst="rect">
            <a:avLst/>
          </a:prstGeom>
          <a:noFill/>
        </p:spPr>
        <p:txBody>
          <a:bodyPr wrap="none" rtlCol="0">
            <a:spAutoFit/>
          </a:bodyPr>
          <a:lstStyle/>
          <a:p>
            <a:r>
              <a:rPr lang="en-GB" sz="2000" dirty="0" smtClean="0">
                <a:solidFill>
                  <a:srgbClr val="FF0000"/>
                </a:solidFill>
              </a:rPr>
              <a:t>empty tube</a:t>
            </a:r>
            <a:endParaRPr lang="en-GB" sz="2000" dirty="0">
              <a:solidFill>
                <a:srgbClr val="FF0000"/>
              </a:solidFill>
            </a:endParaRPr>
          </a:p>
        </p:txBody>
      </p:sp>
      <p:sp>
        <p:nvSpPr>
          <p:cNvPr id="8" name="TextBox 7"/>
          <p:cNvSpPr txBox="1"/>
          <p:nvPr/>
        </p:nvSpPr>
        <p:spPr>
          <a:xfrm>
            <a:off x="1833800" y="2656093"/>
            <a:ext cx="364202" cy="523220"/>
          </a:xfrm>
          <a:prstGeom prst="rect">
            <a:avLst/>
          </a:prstGeom>
          <a:noFill/>
        </p:spPr>
        <p:txBody>
          <a:bodyPr wrap="none" rtlCol="0">
            <a:spAutoFit/>
          </a:bodyPr>
          <a:lstStyle/>
          <a:p>
            <a:r>
              <a:rPr lang="en-GB" dirty="0" smtClean="0"/>
              <a:t>1</a:t>
            </a:r>
            <a:endParaRPr lang="en-GB" dirty="0"/>
          </a:p>
        </p:txBody>
      </p:sp>
      <p:sp>
        <p:nvSpPr>
          <p:cNvPr id="14" name="TextBox 13"/>
          <p:cNvSpPr txBox="1"/>
          <p:nvPr/>
        </p:nvSpPr>
        <p:spPr>
          <a:xfrm>
            <a:off x="3977032" y="2656093"/>
            <a:ext cx="364202" cy="523220"/>
          </a:xfrm>
          <a:prstGeom prst="rect">
            <a:avLst/>
          </a:prstGeom>
          <a:noFill/>
        </p:spPr>
        <p:txBody>
          <a:bodyPr wrap="none" rtlCol="0">
            <a:spAutoFit/>
          </a:bodyPr>
          <a:lstStyle/>
          <a:p>
            <a:r>
              <a:rPr lang="en-GB" dirty="0" smtClean="0"/>
              <a:t>2</a:t>
            </a:r>
            <a:endParaRPr lang="en-GB" dirty="0"/>
          </a:p>
        </p:txBody>
      </p:sp>
      <p:sp>
        <p:nvSpPr>
          <p:cNvPr id="20" name="TextBox 19"/>
          <p:cNvSpPr txBox="1"/>
          <p:nvPr/>
        </p:nvSpPr>
        <p:spPr>
          <a:xfrm>
            <a:off x="6071167" y="2656093"/>
            <a:ext cx="364202" cy="523220"/>
          </a:xfrm>
          <a:prstGeom prst="rect">
            <a:avLst/>
          </a:prstGeom>
          <a:noFill/>
        </p:spPr>
        <p:txBody>
          <a:bodyPr wrap="none" rtlCol="0">
            <a:spAutoFit/>
          </a:bodyPr>
          <a:lstStyle/>
          <a:p>
            <a:r>
              <a:rPr lang="en-GB" dirty="0" smtClean="0"/>
              <a:t>3</a:t>
            </a:r>
            <a:endParaRPr lang="en-GB" dirty="0"/>
          </a:p>
        </p:txBody>
      </p:sp>
      <p:sp>
        <p:nvSpPr>
          <p:cNvPr id="22" name="TextBox 21"/>
          <p:cNvSpPr txBox="1"/>
          <p:nvPr/>
        </p:nvSpPr>
        <p:spPr>
          <a:xfrm>
            <a:off x="450850" y="4339940"/>
            <a:ext cx="8198591" cy="830997"/>
          </a:xfrm>
          <a:prstGeom prst="rect">
            <a:avLst/>
          </a:prstGeom>
          <a:noFill/>
        </p:spPr>
        <p:txBody>
          <a:bodyPr wrap="none" rtlCol="0">
            <a:spAutoFit/>
          </a:bodyPr>
          <a:lstStyle/>
          <a:p>
            <a:r>
              <a:rPr lang="en-GB" sz="2400" dirty="0" smtClean="0"/>
              <a:t>Explored for 10 minutes.</a:t>
            </a:r>
          </a:p>
          <a:p>
            <a:r>
              <a:rPr lang="en-GB" sz="2400" dirty="0" smtClean="0"/>
              <a:t>Aversion index = time in chamber 1 – time in chamber 2 or 3.</a:t>
            </a:r>
            <a:endParaRPr lang="en-GB" sz="2400" dirty="0"/>
          </a:p>
        </p:txBody>
      </p:sp>
    </p:spTree>
    <p:extLst>
      <p:ext uri="{BB962C8B-B14F-4D97-AF65-F5344CB8AC3E}">
        <p14:creationId xmlns:p14="http://schemas.microsoft.com/office/powerpoint/2010/main" val="96461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3" grpId="0" animBg="1"/>
      <p:bldP spid="7" grpId="0"/>
      <p:bldP spid="62" grpId="0"/>
      <p:bldP spid="8" grpId="0"/>
      <p:bldP spid="1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22030" y="130629"/>
            <a:ext cx="1463799" cy="523220"/>
          </a:xfrm>
          <a:prstGeom prst="rect">
            <a:avLst/>
          </a:prstGeom>
          <a:solidFill>
            <a:srgbClr val="FFFF00"/>
          </a:solidFill>
        </p:spPr>
        <p:txBody>
          <a:bodyPr wrap="none" rtlCol="0">
            <a:spAutoFit/>
          </a:bodyPr>
          <a:lstStyle/>
          <a:p>
            <a:r>
              <a:rPr lang="en-GB" dirty="0" smtClean="0"/>
              <a:t>Figure 2</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5651"/>
            <a:ext cx="9144000" cy="4146698"/>
          </a:xfrm>
          <a:prstGeom prst="rect">
            <a:avLst/>
          </a:prstGeom>
        </p:spPr>
      </p:pic>
    </p:spTree>
    <p:extLst>
      <p:ext uri="{BB962C8B-B14F-4D97-AF65-F5344CB8AC3E}">
        <p14:creationId xmlns:p14="http://schemas.microsoft.com/office/powerpoint/2010/main" val="1704835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309789" y="2395749"/>
            <a:ext cx="85486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u="sng" dirty="0" smtClean="0"/>
              <a:t>A very brief </a:t>
            </a:r>
            <a:r>
              <a:rPr lang="en-US" u="sng" dirty="0"/>
              <a:t>history of </a:t>
            </a:r>
            <a:r>
              <a:rPr lang="en-US" u="sng" dirty="0" smtClean="0"/>
              <a:t>our understanding of evolution</a:t>
            </a:r>
          </a:p>
        </p:txBody>
      </p:sp>
    </p:spTree>
    <p:extLst>
      <p:ext uri="{BB962C8B-B14F-4D97-AF65-F5344CB8AC3E}">
        <p14:creationId xmlns:p14="http://schemas.microsoft.com/office/powerpoint/2010/main" val="356758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9742"/>
            <a:ext cx="9144000" cy="4378681"/>
          </a:xfrm>
          <a:prstGeom prst="rect">
            <a:avLst/>
          </a:prstGeom>
        </p:spPr>
      </p:pic>
      <p:sp>
        <p:nvSpPr>
          <p:cNvPr id="13" name="TextBox 12"/>
          <p:cNvSpPr txBox="1"/>
          <p:nvPr/>
        </p:nvSpPr>
        <p:spPr>
          <a:xfrm>
            <a:off x="7522030" y="130629"/>
            <a:ext cx="1463799" cy="523220"/>
          </a:xfrm>
          <a:prstGeom prst="rect">
            <a:avLst/>
          </a:prstGeom>
          <a:solidFill>
            <a:srgbClr val="FFFF00"/>
          </a:solidFill>
        </p:spPr>
        <p:txBody>
          <a:bodyPr wrap="none" rtlCol="0">
            <a:spAutoFit/>
          </a:bodyPr>
          <a:lstStyle/>
          <a:p>
            <a:r>
              <a:rPr lang="en-GB" dirty="0" smtClean="0"/>
              <a:t>Figure 3</a:t>
            </a:r>
            <a:endParaRPr lang="en-GB" dirty="0"/>
          </a:p>
        </p:txBody>
      </p:sp>
      <p:sp>
        <p:nvSpPr>
          <p:cNvPr id="4" name="TextBox 3"/>
          <p:cNvSpPr txBox="1"/>
          <p:nvPr/>
        </p:nvSpPr>
        <p:spPr>
          <a:xfrm>
            <a:off x="0" y="130629"/>
            <a:ext cx="7572842" cy="1384995"/>
          </a:xfrm>
          <a:prstGeom prst="rect">
            <a:avLst/>
          </a:prstGeom>
          <a:noFill/>
        </p:spPr>
        <p:txBody>
          <a:bodyPr wrap="none" rtlCol="0">
            <a:spAutoFit/>
          </a:bodyPr>
          <a:lstStyle/>
          <a:p>
            <a:r>
              <a:rPr lang="en-GB" dirty="0" err="1" smtClean="0"/>
              <a:t>acetophenone</a:t>
            </a:r>
            <a:r>
              <a:rPr lang="en-GB" dirty="0"/>
              <a:t> </a:t>
            </a:r>
            <a:r>
              <a:rPr lang="en-GB" dirty="0" smtClean="0"/>
              <a:t>responding glomeruli enlarged</a:t>
            </a:r>
          </a:p>
          <a:p>
            <a:r>
              <a:rPr lang="en-GB" dirty="0" smtClean="0"/>
              <a:t>in descendants of </a:t>
            </a:r>
            <a:r>
              <a:rPr lang="en-GB" dirty="0" err="1" smtClean="0"/>
              <a:t>acetophenone</a:t>
            </a:r>
            <a:r>
              <a:rPr lang="en-GB" dirty="0" smtClean="0"/>
              <a:t> fear conditioned</a:t>
            </a:r>
          </a:p>
          <a:p>
            <a:r>
              <a:rPr lang="en-GB" dirty="0" smtClean="0"/>
              <a:t>fathers. </a:t>
            </a:r>
            <a:endParaRPr lang="en-GB" dirty="0"/>
          </a:p>
        </p:txBody>
      </p:sp>
    </p:spTree>
    <p:extLst>
      <p:ext uri="{BB962C8B-B14F-4D97-AF65-F5344CB8AC3E}">
        <p14:creationId xmlns:p14="http://schemas.microsoft.com/office/powerpoint/2010/main" val="285951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0" y="279400"/>
            <a:ext cx="852986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Plus more data.</a:t>
            </a:r>
          </a:p>
          <a:p>
            <a:r>
              <a:rPr lang="en-GB" sz="2400" dirty="0" smtClean="0"/>
              <a:t>Effect is even stronger in F2 (second generation) mice!</a:t>
            </a:r>
          </a:p>
          <a:p>
            <a:endParaRPr lang="en-GB" sz="2400" dirty="0"/>
          </a:p>
          <a:p>
            <a:r>
              <a:rPr lang="en-GB" sz="2400" dirty="0" smtClean="0"/>
              <a:t>But what about mechanism?</a:t>
            </a:r>
          </a:p>
          <a:p>
            <a:endParaRPr lang="en-GB" sz="2400" dirty="0"/>
          </a:p>
          <a:p>
            <a:r>
              <a:rPr lang="en-GB" sz="2400" dirty="0" smtClean="0"/>
              <a:t>The Ofr151 gene codes for the M71 odorant receptor,</a:t>
            </a:r>
          </a:p>
          <a:p>
            <a:r>
              <a:rPr lang="en-GB" sz="2400" dirty="0" smtClean="0"/>
              <a:t>which detects </a:t>
            </a:r>
            <a:r>
              <a:rPr lang="en-GB" sz="2400" dirty="0" err="1" smtClean="0"/>
              <a:t>acetophenone</a:t>
            </a:r>
            <a:r>
              <a:rPr lang="en-GB" sz="2400" dirty="0" smtClean="0"/>
              <a:t>.</a:t>
            </a:r>
          </a:p>
          <a:p>
            <a:endParaRPr lang="en-GB" sz="2400" dirty="0"/>
          </a:p>
          <a:p>
            <a:r>
              <a:rPr lang="en-GB" sz="2400" dirty="0" smtClean="0"/>
              <a:t>They looked for methylation on the </a:t>
            </a:r>
            <a:r>
              <a:rPr lang="en-GB" sz="2400" dirty="0"/>
              <a:t>Ofr151 </a:t>
            </a:r>
            <a:r>
              <a:rPr lang="en-GB" sz="2400" dirty="0" smtClean="0"/>
              <a:t>gene </a:t>
            </a:r>
            <a:r>
              <a:rPr lang="en-GB" sz="2400" dirty="0" smtClean="0">
                <a:solidFill>
                  <a:srgbClr val="FF0000"/>
                </a:solidFill>
              </a:rPr>
              <a:t>in sperm cells</a:t>
            </a:r>
            <a:r>
              <a:rPr lang="en-GB" sz="2400" dirty="0" smtClean="0"/>
              <a:t>.</a:t>
            </a:r>
            <a:endParaRPr lang="en-US" sz="2400" dirty="0"/>
          </a:p>
        </p:txBody>
      </p:sp>
    </p:spTree>
    <p:extLst>
      <p:ext uri="{BB962C8B-B14F-4D97-AF65-F5344CB8AC3E}">
        <p14:creationId xmlns:p14="http://schemas.microsoft.com/office/powerpoint/2010/main" val="35189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30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30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630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63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82" y="0"/>
            <a:ext cx="4863319" cy="6858000"/>
          </a:xfrm>
          <a:prstGeom prst="rect">
            <a:avLst/>
          </a:prstGeom>
        </p:spPr>
      </p:pic>
      <p:sp>
        <p:nvSpPr>
          <p:cNvPr id="3" name="TextBox 2"/>
          <p:cNvSpPr txBox="1"/>
          <p:nvPr/>
        </p:nvSpPr>
        <p:spPr>
          <a:xfrm>
            <a:off x="61298" y="816429"/>
            <a:ext cx="583814" cy="523220"/>
          </a:xfrm>
          <a:prstGeom prst="rect">
            <a:avLst/>
          </a:prstGeom>
          <a:noFill/>
        </p:spPr>
        <p:txBody>
          <a:bodyPr wrap="none" rtlCol="0">
            <a:spAutoFit/>
          </a:bodyPr>
          <a:lstStyle/>
          <a:p>
            <a:r>
              <a:rPr lang="en-GB" dirty="0" smtClean="0">
                <a:solidFill>
                  <a:srgbClr val="FF0000"/>
                </a:solidFill>
              </a:rPr>
              <a:t>F0</a:t>
            </a:r>
            <a:endParaRPr lang="en-GB" dirty="0">
              <a:solidFill>
                <a:srgbClr val="FF0000"/>
              </a:solidFill>
            </a:endParaRPr>
          </a:p>
        </p:txBody>
      </p:sp>
      <p:sp>
        <p:nvSpPr>
          <p:cNvPr id="5" name="TextBox 4"/>
          <p:cNvSpPr txBox="1"/>
          <p:nvPr/>
        </p:nvSpPr>
        <p:spPr>
          <a:xfrm>
            <a:off x="61298" y="2949324"/>
            <a:ext cx="583814" cy="523220"/>
          </a:xfrm>
          <a:prstGeom prst="rect">
            <a:avLst/>
          </a:prstGeom>
          <a:noFill/>
        </p:spPr>
        <p:txBody>
          <a:bodyPr wrap="none" rtlCol="0">
            <a:spAutoFit/>
          </a:bodyPr>
          <a:lstStyle/>
          <a:p>
            <a:r>
              <a:rPr lang="en-GB" dirty="0" smtClean="0">
                <a:solidFill>
                  <a:srgbClr val="FF0000"/>
                </a:solidFill>
              </a:rPr>
              <a:t>F0</a:t>
            </a:r>
            <a:endParaRPr lang="en-GB" dirty="0">
              <a:solidFill>
                <a:srgbClr val="FF0000"/>
              </a:solidFill>
            </a:endParaRPr>
          </a:p>
        </p:txBody>
      </p:sp>
      <p:sp>
        <p:nvSpPr>
          <p:cNvPr id="6" name="TextBox 5"/>
          <p:cNvSpPr txBox="1"/>
          <p:nvPr/>
        </p:nvSpPr>
        <p:spPr>
          <a:xfrm>
            <a:off x="61298" y="5410201"/>
            <a:ext cx="583814" cy="523220"/>
          </a:xfrm>
          <a:prstGeom prst="rect">
            <a:avLst/>
          </a:prstGeom>
          <a:noFill/>
        </p:spPr>
        <p:txBody>
          <a:bodyPr wrap="none" rtlCol="0">
            <a:spAutoFit/>
          </a:bodyPr>
          <a:lstStyle/>
          <a:p>
            <a:r>
              <a:rPr lang="en-GB" dirty="0" smtClean="0">
                <a:solidFill>
                  <a:srgbClr val="FF0000"/>
                </a:solidFill>
              </a:rPr>
              <a:t>F1</a:t>
            </a:r>
            <a:endParaRPr lang="en-GB" dirty="0">
              <a:solidFill>
                <a:srgbClr val="FF0000"/>
              </a:solidFill>
            </a:endParaRPr>
          </a:p>
        </p:txBody>
      </p:sp>
      <p:sp>
        <p:nvSpPr>
          <p:cNvPr id="4" name="TextBox 3"/>
          <p:cNvSpPr txBox="1"/>
          <p:nvPr/>
        </p:nvSpPr>
        <p:spPr>
          <a:xfrm>
            <a:off x="6183086" y="2241438"/>
            <a:ext cx="2808514" cy="1938992"/>
          </a:xfrm>
          <a:prstGeom prst="rect">
            <a:avLst/>
          </a:prstGeom>
          <a:noFill/>
        </p:spPr>
        <p:txBody>
          <a:bodyPr wrap="square" rtlCol="0">
            <a:spAutoFit/>
          </a:bodyPr>
          <a:lstStyle/>
          <a:p>
            <a:r>
              <a:rPr lang="en-GB" sz="2000" dirty="0" smtClean="0"/>
              <a:t>Less methylation =&gt; more transcription.</a:t>
            </a:r>
          </a:p>
          <a:p>
            <a:endParaRPr lang="en-GB" sz="2000" dirty="0"/>
          </a:p>
          <a:p>
            <a:r>
              <a:rPr lang="en-GB" sz="2000" dirty="0" smtClean="0"/>
              <a:t>Consistent with enlarged </a:t>
            </a:r>
            <a:r>
              <a:rPr lang="en-GB" sz="2000" dirty="0" err="1"/>
              <a:t>acetophenone</a:t>
            </a:r>
            <a:r>
              <a:rPr lang="en-GB" sz="2000" dirty="0"/>
              <a:t> responding </a:t>
            </a:r>
            <a:r>
              <a:rPr lang="en-GB" sz="2000" dirty="0" smtClean="0"/>
              <a:t>glomeruli!</a:t>
            </a:r>
            <a:endParaRPr lang="en-GB" sz="2000" dirty="0"/>
          </a:p>
        </p:txBody>
      </p:sp>
    </p:spTree>
    <p:extLst>
      <p:ext uri="{BB962C8B-B14F-4D97-AF65-F5344CB8AC3E}">
        <p14:creationId xmlns:p14="http://schemas.microsoft.com/office/powerpoint/2010/main" val="114887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1" y="279400"/>
            <a:ext cx="847012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solidFill>
                  <a:srgbClr val="FF0000"/>
                </a:solidFill>
              </a:rPr>
              <a:t>However:</a:t>
            </a:r>
          </a:p>
          <a:p>
            <a:endParaRPr lang="en-GB" sz="2400" dirty="0"/>
          </a:p>
          <a:p>
            <a:r>
              <a:rPr lang="en-GB" sz="2400" dirty="0" smtClean="0"/>
              <a:t>“At </a:t>
            </a:r>
            <a:r>
              <a:rPr lang="en-GB" sz="2400" dirty="0"/>
              <a:t>the level of the main olfactory </a:t>
            </a:r>
            <a:r>
              <a:rPr lang="en-GB" sz="2400" dirty="0" smtClean="0"/>
              <a:t>epithelium [where the odorant receptor neurons live], </a:t>
            </a:r>
            <a:r>
              <a:rPr lang="en-GB" sz="2400" dirty="0"/>
              <a:t>we did not find any differences in the methylation at the </a:t>
            </a:r>
            <a:r>
              <a:rPr lang="en-GB" sz="2400" i="1" dirty="0"/>
              <a:t>Olfr151</a:t>
            </a:r>
            <a:r>
              <a:rPr lang="en-GB" sz="2400" dirty="0"/>
              <a:t> locus of either the F1 or F2 </a:t>
            </a:r>
            <a:r>
              <a:rPr lang="en-GB" sz="2400" dirty="0" smtClean="0"/>
              <a:t>generations.”</a:t>
            </a:r>
          </a:p>
          <a:p>
            <a:endParaRPr lang="en-GB" sz="2400" dirty="0"/>
          </a:p>
          <a:p>
            <a:r>
              <a:rPr lang="en-GB" sz="2400" dirty="0" smtClean="0"/>
              <a:t>In other words: reduced methylation is happening in the sperm, but not in the neurons where it is needed!</a:t>
            </a:r>
            <a:endParaRPr lang="en-US" sz="2400" dirty="0"/>
          </a:p>
        </p:txBody>
      </p:sp>
    </p:spTree>
    <p:extLst>
      <p:ext uri="{BB962C8B-B14F-4D97-AF65-F5344CB8AC3E}">
        <p14:creationId xmlns:p14="http://schemas.microsoft.com/office/powerpoint/2010/main" val="28834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3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1" y="279400"/>
            <a:ext cx="847012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And how does methylation get to the sperm?</a:t>
            </a:r>
          </a:p>
          <a:p>
            <a:endParaRPr lang="en-GB" sz="2400" dirty="0"/>
          </a:p>
          <a:p>
            <a:r>
              <a:rPr lang="en-GB" sz="2400" dirty="0" smtClean="0"/>
              <a:t>According to the authors:</a:t>
            </a:r>
          </a:p>
          <a:p>
            <a:endParaRPr lang="en-GB" sz="2400" dirty="0"/>
          </a:p>
          <a:p>
            <a:r>
              <a:rPr lang="en-GB" sz="2400" dirty="0" smtClean="0"/>
              <a:t>“…it </a:t>
            </a:r>
            <a:r>
              <a:rPr lang="en-GB" sz="2400" dirty="0"/>
              <a:t>is also conceivable that the odorants used in the F0 fear conditioning protocol enter the circulatory stream and activate odorant receptors that are expressed on </a:t>
            </a:r>
            <a:r>
              <a:rPr lang="en-GB" sz="2400" dirty="0" smtClean="0"/>
              <a:t>sperm.”</a:t>
            </a:r>
          </a:p>
          <a:p>
            <a:endParaRPr lang="en-GB" sz="2400" dirty="0"/>
          </a:p>
          <a:p>
            <a:r>
              <a:rPr lang="en-GB" sz="2400" dirty="0" smtClean="0"/>
              <a:t>But there is no evidence.</a:t>
            </a:r>
            <a:endParaRPr lang="en-US" sz="2400" dirty="0"/>
          </a:p>
        </p:txBody>
      </p:sp>
    </p:spTree>
    <p:extLst>
      <p:ext uri="{BB962C8B-B14F-4D97-AF65-F5344CB8AC3E}">
        <p14:creationId xmlns:p14="http://schemas.microsoft.com/office/powerpoint/2010/main" val="67758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30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3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nvSpPr>
        <p:spPr bwMode="auto">
          <a:xfrm>
            <a:off x="450851" y="279400"/>
            <a:ext cx="847012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smtClean="0"/>
              <a:t>My take:</a:t>
            </a:r>
          </a:p>
          <a:p>
            <a:endParaRPr lang="en-GB" sz="2400" dirty="0"/>
          </a:p>
          <a:p>
            <a:r>
              <a:rPr lang="en-GB" sz="2400" dirty="0" smtClean="0"/>
              <a:t>A very intriguing result.</a:t>
            </a:r>
          </a:p>
          <a:p>
            <a:endParaRPr lang="en-GB" sz="2400" dirty="0"/>
          </a:p>
          <a:p>
            <a:r>
              <a:rPr lang="en-GB" sz="2400" dirty="0" smtClean="0"/>
              <a:t>I would not be at all surprised if it is not replicated.</a:t>
            </a:r>
            <a:endParaRPr lang="en-US" sz="2400" dirty="0"/>
          </a:p>
        </p:txBody>
      </p:sp>
    </p:spTree>
    <p:extLst>
      <p:ext uri="{BB962C8B-B14F-4D97-AF65-F5344CB8AC3E}">
        <p14:creationId xmlns:p14="http://schemas.microsoft.com/office/powerpoint/2010/main" val="3364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3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3973246" y="1219611"/>
            <a:ext cx="14830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smtClean="0">
                <a:solidFill>
                  <a:srgbClr val="FF0000"/>
                </a:solidFill>
              </a:rPr>
              <a:t>(</a:t>
            </a:r>
            <a:r>
              <a:rPr lang="en-US" sz="2400" dirty="0">
                <a:solidFill>
                  <a:srgbClr val="FF0000"/>
                </a:solidFill>
              </a:rPr>
              <a:t>1-</a:t>
            </a:r>
            <a:r>
              <a:rPr lang="el-GR" sz="2400" dirty="0" smtClean="0">
                <a:solidFill>
                  <a:srgbClr val="FF0000"/>
                </a:solidFill>
              </a:rPr>
              <a:t>β</a:t>
            </a:r>
            <a:r>
              <a:rPr lang="en-GB" sz="2400" dirty="0" smtClean="0">
                <a:solidFill>
                  <a:srgbClr val="FF0000"/>
                </a:solidFill>
              </a:rPr>
              <a:t>)</a:t>
            </a:r>
            <a:r>
              <a:rPr lang="en-US" sz="2400" dirty="0" smtClean="0"/>
              <a:t> </a:t>
            </a:r>
            <a:r>
              <a:rPr lang="en-US" sz="2400" i="1" dirty="0" smtClean="0">
                <a:solidFill>
                  <a:srgbClr val="0000FF"/>
                </a:solidFill>
              </a:rPr>
              <a:t>P</a:t>
            </a:r>
            <a:r>
              <a:rPr lang="en-US" sz="2400" dirty="0" smtClean="0">
                <a:solidFill>
                  <a:srgbClr val="0000FF"/>
                </a:solidFill>
              </a:rPr>
              <a:t>(T</a:t>
            </a:r>
            <a:r>
              <a:rPr lang="en-US" sz="2400" dirty="0">
                <a:solidFill>
                  <a:srgbClr val="0000FF"/>
                </a:solidFill>
              </a:rPr>
              <a:t>)</a:t>
            </a:r>
          </a:p>
        </p:txBody>
      </p:sp>
      <p:sp>
        <p:nvSpPr>
          <p:cNvPr id="7" name="Text Box 4"/>
          <p:cNvSpPr txBox="1">
            <a:spLocks noChangeArrowheads="1"/>
          </p:cNvSpPr>
          <p:nvPr/>
        </p:nvSpPr>
        <p:spPr bwMode="auto">
          <a:xfrm>
            <a:off x="3440188" y="1656174"/>
            <a:ext cx="27174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srgbClr val="FF0000"/>
                </a:solidFill>
              </a:rPr>
              <a:t>(</a:t>
            </a:r>
            <a:r>
              <a:rPr lang="en-US" sz="2400" dirty="0">
                <a:solidFill>
                  <a:srgbClr val="FF0000"/>
                </a:solidFill>
              </a:rPr>
              <a:t>1-</a:t>
            </a:r>
            <a:r>
              <a:rPr lang="el-GR" sz="2400" dirty="0">
                <a:solidFill>
                  <a:srgbClr val="FF0000"/>
                </a:solidFill>
              </a:rPr>
              <a:t>β</a:t>
            </a:r>
            <a:r>
              <a:rPr lang="en-GB" sz="2400" dirty="0">
                <a:solidFill>
                  <a:srgbClr val="FF0000"/>
                </a:solidFill>
              </a:rPr>
              <a:t>)</a:t>
            </a:r>
            <a:r>
              <a:rPr lang="en-US" sz="2400" dirty="0" smtClean="0"/>
              <a:t> </a:t>
            </a:r>
            <a:r>
              <a:rPr lang="en-US" sz="2400" i="1" dirty="0" smtClean="0">
                <a:solidFill>
                  <a:srgbClr val="0000FF"/>
                </a:solidFill>
              </a:rPr>
              <a:t>P</a:t>
            </a:r>
            <a:r>
              <a:rPr lang="en-US" sz="2400" dirty="0" smtClean="0">
                <a:solidFill>
                  <a:srgbClr val="0000FF"/>
                </a:solidFill>
              </a:rPr>
              <a:t>(T</a:t>
            </a:r>
            <a:r>
              <a:rPr lang="en-US" sz="2400" dirty="0">
                <a:solidFill>
                  <a:srgbClr val="0000FF"/>
                </a:solidFill>
              </a:rPr>
              <a:t>)</a:t>
            </a:r>
            <a:r>
              <a:rPr lang="en-US" sz="2400" dirty="0"/>
              <a:t> + </a:t>
            </a:r>
            <a:r>
              <a:rPr lang="el-GR" sz="2400" dirty="0" smtClean="0">
                <a:solidFill>
                  <a:srgbClr val="00CC00"/>
                </a:solidFill>
              </a:rPr>
              <a:t>α</a:t>
            </a:r>
            <a:r>
              <a:rPr lang="en-US" sz="2400" dirty="0" smtClean="0"/>
              <a:t> </a:t>
            </a:r>
            <a:r>
              <a:rPr lang="en-US" sz="2400" i="1" dirty="0" smtClean="0">
                <a:solidFill>
                  <a:srgbClr val="0000FF"/>
                </a:solidFill>
              </a:rPr>
              <a:t>P</a:t>
            </a:r>
            <a:r>
              <a:rPr lang="en-US" sz="2400" dirty="0" smtClean="0">
                <a:solidFill>
                  <a:srgbClr val="0000FF"/>
                </a:solidFill>
              </a:rPr>
              <a:t>(F</a:t>
            </a:r>
            <a:r>
              <a:rPr lang="en-US" sz="2400" dirty="0">
                <a:solidFill>
                  <a:srgbClr val="0000FF"/>
                </a:solidFill>
              </a:rPr>
              <a:t>)</a:t>
            </a:r>
            <a:r>
              <a:rPr lang="en-US" sz="2400" dirty="0"/>
              <a:t> </a:t>
            </a:r>
          </a:p>
        </p:txBody>
      </p:sp>
      <p:sp>
        <p:nvSpPr>
          <p:cNvPr id="8" name="Line 5"/>
          <p:cNvSpPr>
            <a:spLocks noChangeShapeType="1"/>
          </p:cNvSpPr>
          <p:nvPr/>
        </p:nvSpPr>
        <p:spPr bwMode="auto">
          <a:xfrm>
            <a:off x="2817813" y="1721261"/>
            <a:ext cx="41624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Text Box 6"/>
          <p:cNvSpPr txBox="1">
            <a:spLocks noChangeArrowheads="1"/>
          </p:cNvSpPr>
          <p:nvPr/>
        </p:nvSpPr>
        <p:spPr bwMode="auto">
          <a:xfrm>
            <a:off x="1201738" y="1476786"/>
            <a:ext cx="155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dirty="0" smtClean="0"/>
              <a:t>p</a:t>
            </a:r>
            <a:r>
              <a:rPr lang="en-US" sz="2400" dirty="0" smtClean="0"/>
              <a:t>(</a:t>
            </a:r>
            <a:r>
              <a:rPr lang="en-US" sz="2400" dirty="0" err="1" smtClean="0"/>
              <a:t>T|</a:t>
            </a:r>
            <a:r>
              <a:rPr lang="en-US" sz="2400" i="1" dirty="0" err="1" smtClean="0"/>
              <a:t>p</a:t>
            </a:r>
            <a:r>
              <a:rPr lang="en-US" sz="2400" dirty="0" smtClean="0"/>
              <a:t>&lt;</a:t>
            </a:r>
            <a:r>
              <a:rPr lang="el-GR" sz="2400" dirty="0" smtClean="0">
                <a:solidFill>
                  <a:srgbClr val="00CC00"/>
                </a:solidFill>
              </a:rPr>
              <a:t>α</a:t>
            </a:r>
            <a:r>
              <a:rPr lang="en-US" sz="2400" dirty="0"/>
              <a:t>) =</a:t>
            </a:r>
          </a:p>
        </p:txBody>
      </p:sp>
      <p:sp>
        <p:nvSpPr>
          <p:cNvPr id="10" name="Text Box 7"/>
          <p:cNvSpPr txBox="1">
            <a:spLocks noChangeArrowheads="1"/>
          </p:cNvSpPr>
          <p:nvPr/>
        </p:nvSpPr>
        <p:spPr bwMode="auto">
          <a:xfrm>
            <a:off x="3486590" y="657636"/>
            <a:ext cx="1752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dirty="0">
                <a:solidFill>
                  <a:srgbClr val="FF0000"/>
                </a:solidFill>
              </a:rPr>
              <a:t>1-</a:t>
            </a:r>
            <a:r>
              <a:rPr lang="el-GR" sz="2400" dirty="0" smtClean="0">
                <a:solidFill>
                  <a:srgbClr val="FF0000"/>
                </a:solidFill>
              </a:rPr>
              <a:t>β</a:t>
            </a:r>
            <a:r>
              <a:rPr lang="en-GB" sz="2400" dirty="0" smtClean="0">
                <a:solidFill>
                  <a:srgbClr val="FF0000"/>
                </a:solidFill>
              </a:rPr>
              <a:t> = power</a:t>
            </a:r>
            <a:endParaRPr lang="el-GR" sz="2400" dirty="0">
              <a:solidFill>
                <a:srgbClr val="FF0000"/>
              </a:solidFill>
              <a:cs typeface="Times New Roman" pitchFamily="18" charset="0"/>
            </a:endParaRPr>
          </a:p>
        </p:txBody>
      </p:sp>
      <p:sp>
        <p:nvSpPr>
          <p:cNvPr id="11" name="Line 12"/>
          <p:cNvSpPr>
            <a:spLocks noChangeShapeType="1"/>
          </p:cNvSpPr>
          <p:nvPr/>
        </p:nvSpPr>
        <p:spPr bwMode="auto">
          <a:xfrm>
            <a:off x="4357232" y="1081499"/>
            <a:ext cx="0" cy="260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 Box 7"/>
          <p:cNvSpPr txBox="1">
            <a:spLocks noChangeArrowheads="1"/>
          </p:cNvSpPr>
          <p:nvPr/>
        </p:nvSpPr>
        <p:spPr bwMode="auto">
          <a:xfrm>
            <a:off x="5997307" y="426803"/>
            <a:ext cx="8675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400" dirty="0" smtClean="0">
                <a:solidFill>
                  <a:srgbClr val="0000FF"/>
                </a:solidFill>
              </a:rPr>
              <a:t>prior</a:t>
            </a:r>
            <a:endParaRPr lang="el-GR" sz="2400" dirty="0">
              <a:solidFill>
                <a:srgbClr val="0000FF"/>
              </a:solidFill>
              <a:cs typeface="Times New Roman" pitchFamily="18" charset="0"/>
            </a:endParaRPr>
          </a:p>
        </p:txBody>
      </p:sp>
      <p:sp>
        <p:nvSpPr>
          <p:cNvPr id="13" name="Line 12"/>
          <p:cNvSpPr>
            <a:spLocks noChangeShapeType="1"/>
          </p:cNvSpPr>
          <p:nvPr/>
        </p:nvSpPr>
        <p:spPr bwMode="auto">
          <a:xfrm flipH="1">
            <a:off x="5347852" y="811142"/>
            <a:ext cx="705342" cy="55247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859971" y="3091545"/>
            <a:ext cx="7521483" cy="2246769"/>
          </a:xfrm>
          <a:prstGeom prst="rect">
            <a:avLst/>
          </a:prstGeom>
          <a:noFill/>
        </p:spPr>
        <p:txBody>
          <a:bodyPr wrap="none" rtlCol="0">
            <a:spAutoFit/>
          </a:bodyPr>
          <a:lstStyle/>
          <a:p>
            <a:r>
              <a:rPr lang="en-GB" dirty="0" smtClean="0"/>
              <a:t>Their </a:t>
            </a:r>
            <a:r>
              <a:rPr lang="en-GB" dirty="0" smtClean="0">
                <a:solidFill>
                  <a:srgbClr val="00CC00"/>
                </a:solidFill>
                <a:sym typeface="Symbol" panose="05050102010706020507" pitchFamily="18" charset="2"/>
              </a:rPr>
              <a:t></a:t>
            </a:r>
            <a:r>
              <a:rPr lang="en-GB" dirty="0" smtClean="0">
                <a:sym typeface="Symbol" panose="05050102010706020507" pitchFamily="18" charset="2"/>
              </a:rPr>
              <a:t>, which is the product of the </a:t>
            </a:r>
            <a:r>
              <a:rPr lang="en-GB" i="1" dirty="0" smtClean="0">
                <a:sym typeface="Symbol" panose="05050102010706020507" pitchFamily="18" charset="2"/>
              </a:rPr>
              <a:t>p</a:t>
            </a:r>
            <a:r>
              <a:rPr lang="en-GB" dirty="0" smtClean="0">
                <a:sym typeface="Symbol" panose="05050102010706020507" pitchFamily="18" charset="2"/>
              </a:rPr>
              <a:t>-values for</a:t>
            </a:r>
          </a:p>
          <a:p>
            <a:r>
              <a:rPr lang="en-GB" dirty="0" smtClean="0">
                <a:sym typeface="Symbol" panose="05050102010706020507" pitchFamily="18" charset="2"/>
              </a:rPr>
              <a:t>lots of independent (we hope) experiments,</a:t>
            </a:r>
          </a:p>
          <a:p>
            <a:r>
              <a:rPr lang="en-GB" dirty="0" smtClean="0">
                <a:sym typeface="Symbol" panose="05050102010706020507" pitchFamily="18" charset="2"/>
              </a:rPr>
              <a:t>was tiny.</a:t>
            </a:r>
          </a:p>
          <a:p>
            <a:endParaRPr lang="en-GB" dirty="0">
              <a:sym typeface="Symbol" panose="05050102010706020507" pitchFamily="18" charset="2"/>
            </a:endParaRPr>
          </a:p>
          <a:p>
            <a:r>
              <a:rPr lang="en-GB" dirty="0" smtClean="0">
                <a:sym typeface="Symbol" panose="05050102010706020507" pitchFamily="18" charset="2"/>
              </a:rPr>
              <a:t>But so is the prior.</a:t>
            </a:r>
            <a:endParaRPr lang="en-GB" dirty="0"/>
          </a:p>
        </p:txBody>
      </p:sp>
      <p:sp>
        <p:nvSpPr>
          <p:cNvPr id="3" name="Rectangle 2"/>
          <p:cNvSpPr/>
          <p:nvPr/>
        </p:nvSpPr>
        <p:spPr>
          <a:xfrm>
            <a:off x="859971" y="242136"/>
            <a:ext cx="1585690" cy="830997"/>
          </a:xfrm>
          <a:prstGeom prst="rect">
            <a:avLst/>
          </a:prstGeom>
        </p:spPr>
        <p:txBody>
          <a:bodyPr wrap="none">
            <a:spAutoFit/>
          </a:bodyPr>
          <a:lstStyle/>
          <a:p>
            <a:r>
              <a:rPr lang="en-GB" sz="2400" dirty="0" smtClean="0">
                <a:solidFill>
                  <a:srgbClr val="00CC00"/>
                </a:solidFill>
                <a:sym typeface="Symbol" panose="05050102010706020507" pitchFamily="18" charset="2"/>
              </a:rPr>
              <a:t>confidence</a:t>
            </a:r>
          </a:p>
          <a:p>
            <a:r>
              <a:rPr lang="en-GB" sz="2400" dirty="0" smtClean="0">
                <a:solidFill>
                  <a:srgbClr val="00CC00"/>
                </a:solidFill>
                <a:sym typeface="Symbol" panose="05050102010706020507" pitchFamily="18" charset="2"/>
              </a:rPr>
              <a:t>level</a:t>
            </a:r>
            <a:endParaRPr lang="en-GB" sz="2400" dirty="0">
              <a:solidFill>
                <a:srgbClr val="00CC00"/>
              </a:solidFill>
            </a:endParaRPr>
          </a:p>
        </p:txBody>
      </p:sp>
      <p:sp>
        <p:nvSpPr>
          <p:cNvPr id="14" name="Line 12"/>
          <p:cNvSpPr>
            <a:spLocks noChangeShapeType="1"/>
          </p:cNvSpPr>
          <p:nvPr/>
        </p:nvSpPr>
        <p:spPr bwMode="auto">
          <a:xfrm rot="10800000" flipH="1" flipV="1">
            <a:off x="1643743" y="888469"/>
            <a:ext cx="490594" cy="712952"/>
          </a:xfrm>
          <a:prstGeom prst="line">
            <a:avLst/>
          </a:prstGeom>
          <a:noFill/>
          <a:ln w="19050">
            <a:solidFill>
              <a:srgbClr val="00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28851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p:bldP spid="13" grpId="0" animBg="1"/>
      <p:bldP spid="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244475" y="229491"/>
            <a:ext cx="854868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t>Jean-Baptiste </a:t>
            </a:r>
            <a:r>
              <a:rPr lang="en-US" dirty="0"/>
              <a:t>Lamarck (1744 -1829)’s two laws:</a:t>
            </a:r>
          </a:p>
          <a:p>
            <a:endParaRPr lang="en-US" sz="3200" i="1" dirty="0"/>
          </a:p>
          <a:p>
            <a:r>
              <a:rPr lang="en-GB" sz="2000" dirty="0"/>
              <a:t>First Law: </a:t>
            </a:r>
            <a:r>
              <a:rPr lang="en-GB" sz="2000" dirty="0" smtClean="0"/>
              <a:t>In </a:t>
            </a:r>
            <a:r>
              <a:rPr lang="en-GB" sz="2000" dirty="0"/>
              <a:t>every animal which has not passed the limit of its development, a more frequent and continuous use of any organ gradually strengthens, develops and enlarges that organ, and gives it a power proportional to the length of time it has been so used; while the permanent disuse of any organ imperceptibly weakens and deteriorates it, and progressively diminishes its functional capacity, until it finally </a:t>
            </a:r>
            <a:r>
              <a:rPr lang="en-GB" sz="2000" dirty="0" smtClean="0"/>
              <a:t>disappears.</a:t>
            </a:r>
          </a:p>
          <a:p>
            <a:endParaRPr lang="en-GB" sz="2000" i="1" dirty="0" smtClean="0"/>
          </a:p>
          <a:p>
            <a:r>
              <a:rPr lang="en-GB" sz="2000" dirty="0" smtClean="0"/>
              <a:t>Second </a:t>
            </a:r>
            <a:r>
              <a:rPr lang="en-GB" sz="2000" dirty="0"/>
              <a:t>Law: All the acquisitions or losses wrought by nature on individuals, through the influence of the environment in which their race has long been placed, and hence through the influence of the predominant use or permanent disuse of any organ; all these are preserved by reproduction to the new individuals which arise, provided that the acquired modifications are common to both sexes, or at least to the individuals which produce the young</a:t>
            </a:r>
            <a:r>
              <a:rPr lang="en-GB" sz="2000" dirty="0" smtClean="0"/>
              <a:t>.</a:t>
            </a:r>
            <a:endParaRPr lang="en-US" sz="2000" dirty="0"/>
          </a:p>
        </p:txBody>
      </p:sp>
    </p:spTree>
    <p:extLst>
      <p:ext uri="{BB962C8B-B14F-4D97-AF65-F5344CB8AC3E}">
        <p14:creationId xmlns:p14="http://schemas.microsoft.com/office/powerpoint/2010/main" val="170733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244475" y="229491"/>
            <a:ext cx="854868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t>Jean-Baptiste </a:t>
            </a:r>
            <a:r>
              <a:rPr lang="en-US" dirty="0"/>
              <a:t>Lamarck (1744 -1829)’s two laws:</a:t>
            </a:r>
          </a:p>
          <a:p>
            <a:endParaRPr lang="en-US" sz="3200" i="1" dirty="0"/>
          </a:p>
          <a:p>
            <a:r>
              <a:rPr lang="en-GB" sz="2000" dirty="0"/>
              <a:t>First Law: </a:t>
            </a:r>
            <a:r>
              <a:rPr lang="en-GB" sz="2000" dirty="0" smtClean="0"/>
              <a:t>In </a:t>
            </a:r>
            <a:r>
              <a:rPr lang="en-GB" sz="2000" dirty="0"/>
              <a:t>every animal which has not passed the limit of its development, a </a:t>
            </a:r>
            <a:r>
              <a:rPr lang="en-GB" sz="2000" dirty="0">
                <a:solidFill>
                  <a:srgbClr val="FF0000"/>
                </a:solidFill>
              </a:rPr>
              <a:t>more frequent and continuous use of any organ gradually strengthens, develops and enlarges that organ</a:t>
            </a:r>
            <a:r>
              <a:rPr lang="en-GB" sz="2000" dirty="0"/>
              <a:t>, and gives it a power proportional to the length of time it has been so used; while the permanent </a:t>
            </a:r>
            <a:r>
              <a:rPr lang="en-GB" sz="2000" dirty="0">
                <a:solidFill>
                  <a:srgbClr val="FF0000"/>
                </a:solidFill>
              </a:rPr>
              <a:t>disuse of any organ imperceptibly weakens and deteriorates it</a:t>
            </a:r>
            <a:r>
              <a:rPr lang="en-GB" sz="2000" dirty="0"/>
              <a:t>, and progressively diminishes its functional capacity, until it finally </a:t>
            </a:r>
            <a:r>
              <a:rPr lang="en-GB" sz="2000" dirty="0" smtClean="0"/>
              <a:t>disappears.</a:t>
            </a:r>
          </a:p>
          <a:p>
            <a:endParaRPr lang="en-GB" sz="2000" i="1" dirty="0" smtClean="0"/>
          </a:p>
          <a:p>
            <a:r>
              <a:rPr lang="en-GB" sz="2000" dirty="0" smtClean="0"/>
              <a:t>Second </a:t>
            </a:r>
            <a:r>
              <a:rPr lang="en-GB" sz="2000" dirty="0"/>
              <a:t>Law: </a:t>
            </a:r>
            <a:r>
              <a:rPr lang="en-GB" sz="2000" dirty="0">
                <a:solidFill>
                  <a:srgbClr val="FF0000"/>
                </a:solidFill>
              </a:rPr>
              <a:t>All the acquisitions or losses</a:t>
            </a:r>
            <a:r>
              <a:rPr lang="en-GB" sz="2000" dirty="0"/>
              <a:t> wrought by nature on individuals, through the influence of the environment in which their race has long been placed, and hence through the influence of the predominant use or permanent disuse of any organ; all these </a:t>
            </a:r>
            <a:r>
              <a:rPr lang="en-GB" sz="2000" dirty="0">
                <a:solidFill>
                  <a:srgbClr val="FF0000"/>
                </a:solidFill>
              </a:rPr>
              <a:t>are preserved by reproduction</a:t>
            </a:r>
            <a:r>
              <a:rPr lang="en-GB" sz="2000" dirty="0"/>
              <a:t> to the new </a:t>
            </a:r>
            <a:r>
              <a:rPr lang="en-GB" sz="2000" dirty="0" smtClean="0"/>
              <a:t>individuals which </a:t>
            </a:r>
            <a:r>
              <a:rPr lang="en-GB" sz="2000" dirty="0"/>
              <a:t>arise, provided that the acquired modifications are common to both sexes, or at least to the individuals which produce the young</a:t>
            </a:r>
            <a:r>
              <a:rPr lang="en-GB" sz="2000" dirty="0" smtClean="0"/>
              <a:t>.</a:t>
            </a:r>
            <a:endParaRPr lang="en-US" sz="2000" dirty="0"/>
          </a:p>
        </p:txBody>
      </p:sp>
    </p:spTree>
    <p:extLst>
      <p:ext uri="{BB962C8B-B14F-4D97-AF65-F5344CB8AC3E}">
        <p14:creationId xmlns:p14="http://schemas.microsoft.com/office/powerpoint/2010/main" val="2499488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244475" y="229491"/>
            <a:ext cx="854868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t>Jean-Baptiste </a:t>
            </a:r>
            <a:r>
              <a:rPr lang="en-US" dirty="0"/>
              <a:t>Lamarck (1744 -1829)’s two laws:</a:t>
            </a:r>
          </a:p>
          <a:p>
            <a:endParaRPr lang="en-US" sz="3200" i="1" dirty="0"/>
          </a:p>
          <a:p>
            <a:r>
              <a:rPr lang="en-GB" sz="2000" dirty="0"/>
              <a:t>First Law: </a:t>
            </a:r>
            <a:r>
              <a:rPr lang="en-GB" sz="2000" dirty="0" smtClean="0"/>
              <a:t>Use it or lose it.</a:t>
            </a:r>
          </a:p>
          <a:p>
            <a:endParaRPr lang="en-GB" sz="2000" dirty="0" smtClean="0"/>
          </a:p>
          <a:p>
            <a:endParaRPr lang="en-GB" sz="2000" dirty="0"/>
          </a:p>
          <a:p>
            <a:endParaRPr lang="en-GB" sz="2000" dirty="0" smtClean="0"/>
          </a:p>
          <a:p>
            <a:endParaRPr lang="en-GB" sz="2000" dirty="0"/>
          </a:p>
          <a:p>
            <a:endParaRPr lang="en-GB" sz="2000" dirty="0" smtClean="0"/>
          </a:p>
          <a:p>
            <a:endParaRPr lang="en-GB" sz="2000" i="1" dirty="0" smtClean="0"/>
          </a:p>
          <a:p>
            <a:r>
              <a:rPr lang="en-GB" sz="2000" dirty="0" smtClean="0"/>
              <a:t>Second </a:t>
            </a:r>
            <a:r>
              <a:rPr lang="en-GB" sz="2000" dirty="0"/>
              <a:t>Law: </a:t>
            </a:r>
            <a:r>
              <a:rPr lang="en-GB" sz="2000" dirty="0">
                <a:solidFill>
                  <a:srgbClr val="FF0000"/>
                </a:solidFill>
              </a:rPr>
              <a:t>All the acquisitions or losses</a:t>
            </a:r>
            <a:r>
              <a:rPr lang="en-GB" sz="2000" dirty="0"/>
              <a:t> wrought by nature on individuals, through the influence of the environment in which their race has long been placed, and hence through the influence of the predominant use or permanent disuse of any organ; all these </a:t>
            </a:r>
            <a:r>
              <a:rPr lang="en-GB" sz="2000" dirty="0">
                <a:solidFill>
                  <a:srgbClr val="FF0000"/>
                </a:solidFill>
              </a:rPr>
              <a:t>are preserved by reproduction</a:t>
            </a:r>
            <a:r>
              <a:rPr lang="en-GB" sz="2000" dirty="0"/>
              <a:t> to the new </a:t>
            </a:r>
            <a:r>
              <a:rPr lang="en-GB" sz="2000" dirty="0" smtClean="0"/>
              <a:t>individuals which </a:t>
            </a:r>
            <a:r>
              <a:rPr lang="en-GB" sz="2000" dirty="0"/>
              <a:t>arise, provided that the acquired modifications are common to both sexes, or at least to the individuals which produce the young</a:t>
            </a:r>
            <a:r>
              <a:rPr lang="en-GB" sz="2000" dirty="0" smtClean="0"/>
              <a:t>.</a:t>
            </a:r>
            <a:endParaRPr lang="en-US" sz="2000" dirty="0"/>
          </a:p>
        </p:txBody>
      </p:sp>
    </p:spTree>
    <p:extLst>
      <p:ext uri="{BB962C8B-B14F-4D97-AF65-F5344CB8AC3E}">
        <p14:creationId xmlns:p14="http://schemas.microsoft.com/office/powerpoint/2010/main" val="215546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244475" y="229491"/>
            <a:ext cx="854868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t>Jean-Baptiste </a:t>
            </a:r>
            <a:r>
              <a:rPr lang="en-US" dirty="0"/>
              <a:t>Lamarck (1744 -1829)’s two laws:</a:t>
            </a:r>
          </a:p>
          <a:p>
            <a:endParaRPr lang="en-US" sz="3200" i="1" dirty="0"/>
          </a:p>
          <a:p>
            <a:r>
              <a:rPr lang="en-GB" sz="2000" dirty="0"/>
              <a:t>First Law: </a:t>
            </a:r>
            <a:r>
              <a:rPr lang="en-GB" sz="2000" dirty="0" smtClean="0"/>
              <a:t>Use it or lose it.</a:t>
            </a:r>
          </a:p>
          <a:p>
            <a:endParaRPr lang="en-GB" sz="2000" dirty="0" smtClean="0"/>
          </a:p>
          <a:p>
            <a:endParaRPr lang="en-GB" sz="2000" dirty="0"/>
          </a:p>
          <a:p>
            <a:endParaRPr lang="en-GB" sz="2000" dirty="0" smtClean="0"/>
          </a:p>
          <a:p>
            <a:endParaRPr lang="en-GB" sz="2000" dirty="0"/>
          </a:p>
          <a:p>
            <a:endParaRPr lang="en-GB" sz="2000" dirty="0" smtClean="0"/>
          </a:p>
          <a:p>
            <a:endParaRPr lang="en-GB" sz="2000" i="1" dirty="0" smtClean="0"/>
          </a:p>
          <a:p>
            <a:r>
              <a:rPr lang="en-GB" sz="2000" dirty="0" smtClean="0"/>
              <a:t>Second </a:t>
            </a:r>
            <a:r>
              <a:rPr lang="en-GB" sz="2000" dirty="0"/>
              <a:t>Law: </a:t>
            </a:r>
            <a:r>
              <a:rPr lang="en-GB" sz="2000" dirty="0" smtClean="0"/>
              <a:t>Your kids suffer too.</a:t>
            </a:r>
            <a:endParaRPr lang="en-US" sz="2000" dirty="0"/>
          </a:p>
        </p:txBody>
      </p:sp>
    </p:spTree>
    <p:extLst>
      <p:ext uri="{BB962C8B-B14F-4D97-AF65-F5344CB8AC3E}">
        <p14:creationId xmlns:p14="http://schemas.microsoft.com/office/powerpoint/2010/main" val="571403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244475" y="229491"/>
            <a:ext cx="8548688"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smtClean="0"/>
              <a:t>Jean-Baptiste </a:t>
            </a:r>
            <a:r>
              <a:rPr lang="en-US" dirty="0"/>
              <a:t>Lamarck (1744 -1829)’s two laws:</a:t>
            </a:r>
          </a:p>
          <a:p>
            <a:endParaRPr lang="en-US" sz="3200" i="1" dirty="0"/>
          </a:p>
          <a:p>
            <a:r>
              <a:rPr lang="en-GB" sz="2000" dirty="0"/>
              <a:t>First Law: </a:t>
            </a:r>
            <a:r>
              <a:rPr lang="en-GB" sz="2000" dirty="0" smtClean="0"/>
              <a:t>Use it or lose it.</a:t>
            </a:r>
          </a:p>
          <a:p>
            <a:endParaRPr lang="en-GB" sz="2000" dirty="0" smtClean="0"/>
          </a:p>
          <a:p>
            <a:endParaRPr lang="en-GB" sz="2000" dirty="0"/>
          </a:p>
          <a:p>
            <a:endParaRPr lang="en-GB" sz="2000" dirty="0" smtClean="0"/>
          </a:p>
          <a:p>
            <a:endParaRPr lang="en-GB" sz="2000" dirty="0"/>
          </a:p>
          <a:p>
            <a:endParaRPr lang="en-GB" sz="2000" dirty="0" smtClean="0"/>
          </a:p>
          <a:p>
            <a:endParaRPr lang="en-GB" sz="2000" i="1" dirty="0" smtClean="0"/>
          </a:p>
          <a:p>
            <a:r>
              <a:rPr lang="en-GB" sz="2000" dirty="0" smtClean="0"/>
              <a:t>Second </a:t>
            </a:r>
            <a:r>
              <a:rPr lang="en-GB" sz="2000" dirty="0"/>
              <a:t>Law: </a:t>
            </a:r>
            <a:r>
              <a:rPr lang="en-GB" sz="2000" dirty="0" smtClean="0"/>
              <a:t>Your </a:t>
            </a:r>
            <a:r>
              <a:rPr lang="en-GB" sz="2000" dirty="0"/>
              <a:t>kids suffer/benefit </a:t>
            </a:r>
            <a:r>
              <a:rPr lang="en-GB" sz="2000" dirty="0" smtClean="0"/>
              <a:t>too.</a:t>
            </a:r>
            <a:endParaRPr lang="en-US" sz="2000" dirty="0"/>
          </a:p>
        </p:txBody>
      </p:sp>
    </p:spTree>
    <p:extLst>
      <p:ext uri="{BB962C8B-B14F-4D97-AF65-F5344CB8AC3E}">
        <p14:creationId xmlns:p14="http://schemas.microsoft.com/office/powerpoint/2010/main" val="70251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Text Box 2"/>
          <p:cNvSpPr txBox="1">
            <a:spLocks noChangeArrowheads="1"/>
          </p:cNvSpPr>
          <p:nvPr/>
        </p:nvSpPr>
        <p:spPr bwMode="auto">
          <a:xfrm>
            <a:off x="244474" y="229491"/>
            <a:ext cx="8812439"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t>For a long time, Lamarckism was considered just plain wrong.</a:t>
            </a:r>
          </a:p>
          <a:p>
            <a:endParaRPr lang="en-US" dirty="0"/>
          </a:p>
          <a:p>
            <a:r>
              <a:rPr lang="en-US" dirty="0" smtClean="0"/>
              <a:t>Instead, people held the Darwinian view: random changes at birth that are amplified by natural selection.</a:t>
            </a:r>
          </a:p>
          <a:p>
            <a:endParaRPr lang="en-US" dirty="0"/>
          </a:p>
          <a:p>
            <a:r>
              <a:rPr lang="en-US" dirty="0" smtClean="0"/>
              <a:t>And Watson </a:t>
            </a:r>
            <a:r>
              <a:rPr lang="en-US" dirty="0"/>
              <a:t>and Crick found a mechanism: DNA</a:t>
            </a:r>
            <a:r>
              <a:rPr lang="en-US" dirty="0" smtClean="0"/>
              <a:t>.</a:t>
            </a:r>
          </a:p>
          <a:p>
            <a:endParaRPr lang="en-US" dirty="0" smtClean="0"/>
          </a:p>
          <a:p>
            <a:r>
              <a:rPr lang="en-US" dirty="0" smtClean="0"/>
              <a:t>Jean-Baptiste Lamarck	(</a:t>
            </a:r>
            <a:r>
              <a:rPr lang="en-US" dirty="0"/>
              <a:t>1744 -1829</a:t>
            </a:r>
            <a:r>
              <a:rPr lang="en-US" dirty="0" smtClean="0"/>
              <a:t>)</a:t>
            </a:r>
          </a:p>
          <a:p>
            <a:r>
              <a:rPr lang="en-GB" dirty="0" smtClean="0"/>
              <a:t>Charles Darwin		(</a:t>
            </a:r>
            <a:r>
              <a:rPr lang="en-GB" dirty="0"/>
              <a:t>1809 -1882</a:t>
            </a:r>
            <a:r>
              <a:rPr lang="en-US" dirty="0"/>
              <a:t>)</a:t>
            </a:r>
          </a:p>
          <a:p>
            <a:endParaRPr lang="en-US" dirty="0" smtClean="0"/>
          </a:p>
          <a:p>
            <a:r>
              <a:rPr lang="en-US" dirty="0"/>
              <a:t>Lamarck</a:t>
            </a:r>
            <a:r>
              <a:rPr lang="fr-FR" dirty="0" smtClean="0"/>
              <a:t> </a:t>
            </a:r>
            <a:r>
              <a:rPr lang="fr-FR" dirty="0" err="1" smtClean="0"/>
              <a:t>published</a:t>
            </a:r>
            <a:r>
              <a:rPr lang="fr-FR" dirty="0" smtClean="0"/>
              <a:t> in: 1802, 1809, 1815-1822 (7 vol)</a:t>
            </a:r>
            <a:endParaRPr lang="en-US" dirty="0" smtClean="0"/>
          </a:p>
          <a:p>
            <a:endParaRPr lang="en-US" dirty="0"/>
          </a:p>
        </p:txBody>
      </p:sp>
    </p:spTree>
    <p:extLst>
      <p:ext uri="{BB962C8B-B14F-4D97-AF65-F5344CB8AC3E}">
        <p14:creationId xmlns:p14="http://schemas.microsoft.com/office/powerpoint/2010/main" val="25022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79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79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779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77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839687" y="5431970"/>
            <a:ext cx="5573484" cy="50074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1839687" y="5725888"/>
            <a:ext cx="5573484" cy="50074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smtClean="0">
              <a:ln>
                <a:noFill/>
              </a:ln>
              <a:solidFill>
                <a:schemeClr val="tx1"/>
              </a:solidFill>
              <a:effectLst/>
              <a:latin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100" y="2838451"/>
            <a:ext cx="3683000" cy="2247900"/>
          </a:xfrm>
          <a:prstGeom prst="rect">
            <a:avLst/>
          </a:prstGeom>
        </p:spPr>
      </p:pic>
      <p:sp>
        <p:nvSpPr>
          <p:cNvPr id="866306" name="Text Box 2"/>
          <p:cNvSpPr txBox="1">
            <a:spLocks noChangeArrowheads="1"/>
          </p:cNvSpPr>
          <p:nvPr/>
        </p:nvSpPr>
        <p:spPr bwMode="auto">
          <a:xfrm>
            <a:off x="450850" y="279400"/>
            <a:ext cx="8326831"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smtClean="0"/>
              <a:t>Recently, however, we have seen a revival of </a:t>
            </a:r>
            <a:r>
              <a:rPr lang="en-US" sz="2400" dirty="0" smtClean="0"/>
              <a:t>Lamarckism via</a:t>
            </a:r>
          </a:p>
          <a:p>
            <a:r>
              <a:rPr lang="en-US" sz="2400" dirty="0" smtClean="0">
                <a:solidFill>
                  <a:srgbClr val="FF0000"/>
                </a:solidFill>
              </a:rPr>
              <a:t>epigenetics</a:t>
            </a:r>
            <a:r>
              <a:rPr lang="en-US" sz="2400" dirty="0" smtClean="0"/>
              <a:t>.</a:t>
            </a:r>
          </a:p>
          <a:p>
            <a:endParaRPr lang="en-US" sz="2400" dirty="0"/>
          </a:p>
          <a:p>
            <a:r>
              <a:rPr lang="en-US" sz="2400" dirty="0" smtClean="0"/>
              <a:t>A brief reminder: DNA consists of a long string of nucleotides,</a:t>
            </a:r>
          </a:p>
          <a:p>
            <a:r>
              <a:rPr lang="en-GB" sz="2400" dirty="0" smtClean="0">
                <a:solidFill>
                  <a:srgbClr val="FF0000"/>
                </a:solidFill>
              </a:rPr>
              <a:t>guanine</a:t>
            </a:r>
            <a:r>
              <a:rPr lang="en-GB" sz="2400" dirty="0"/>
              <a:t>, </a:t>
            </a:r>
            <a:r>
              <a:rPr lang="en-GB" sz="2400" dirty="0">
                <a:solidFill>
                  <a:srgbClr val="FF0000"/>
                </a:solidFill>
              </a:rPr>
              <a:t>adenine</a:t>
            </a:r>
            <a:r>
              <a:rPr lang="en-GB" sz="2400" dirty="0"/>
              <a:t>, </a:t>
            </a:r>
            <a:r>
              <a:rPr lang="en-GB" sz="2400" dirty="0">
                <a:solidFill>
                  <a:srgbClr val="FF0000"/>
                </a:solidFill>
              </a:rPr>
              <a:t>thymine</a:t>
            </a:r>
            <a:r>
              <a:rPr lang="en-GB" sz="2400" dirty="0"/>
              <a:t>, </a:t>
            </a:r>
            <a:r>
              <a:rPr lang="en-GB" sz="2400" dirty="0" smtClean="0"/>
              <a:t>and </a:t>
            </a:r>
            <a:r>
              <a:rPr lang="en-GB" sz="2400" dirty="0" smtClean="0">
                <a:solidFill>
                  <a:srgbClr val="FF0000"/>
                </a:solidFill>
              </a:rPr>
              <a:t>cytosine</a:t>
            </a:r>
            <a:r>
              <a:rPr lang="en-GB" sz="2400" dirty="0" smtClean="0"/>
              <a:t>.</a:t>
            </a:r>
          </a:p>
          <a:p>
            <a:endParaRPr lang="en-GB" sz="2400" dirty="0"/>
          </a:p>
          <a:p>
            <a:r>
              <a:rPr lang="en-GB" sz="2400" dirty="0" smtClean="0"/>
              <a:t>cytosine can </a:t>
            </a:r>
            <a:r>
              <a:rPr lang="en-GB" sz="2400" dirty="0"/>
              <a:t>be </a:t>
            </a:r>
            <a:r>
              <a:rPr lang="en-GB" sz="2400" dirty="0" smtClean="0"/>
              <a:t>methylated,</a:t>
            </a:r>
          </a:p>
          <a:p>
            <a:endParaRPr lang="en-GB" sz="2400" dirty="0"/>
          </a:p>
          <a:p>
            <a:endParaRPr lang="en-GB" sz="2400" dirty="0" smtClean="0"/>
          </a:p>
          <a:p>
            <a:endParaRPr lang="en-GB" sz="2400" dirty="0"/>
          </a:p>
          <a:p>
            <a:endParaRPr lang="en-GB" sz="2400" dirty="0" smtClean="0"/>
          </a:p>
          <a:p>
            <a:endParaRPr lang="en-GB" sz="2400" dirty="0"/>
          </a:p>
          <a:p>
            <a:endParaRPr lang="en-GB" sz="2400" dirty="0"/>
          </a:p>
          <a:p>
            <a:endParaRPr lang="en-GB" sz="2400" dirty="0" smtClean="0"/>
          </a:p>
          <a:p>
            <a:pPr algn="ctr"/>
            <a:r>
              <a:rPr lang="en-GB" sz="2400" dirty="0" smtClean="0">
                <a:solidFill>
                  <a:srgbClr val="FF0000"/>
                </a:solidFill>
              </a:rPr>
              <a:t>more methylation =&gt; </a:t>
            </a:r>
            <a:r>
              <a:rPr lang="en-GB" sz="2400" dirty="0">
                <a:solidFill>
                  <a:srgbClr val="FF0000"/>
                </a:solidFill>
              </a:rPr>
              <a:t>less </a:t>
            </a:r>
            <a:r>
              <a:rPr lang="en-GB" sz="2400" dirty="0" smtClean="0">
                <a:solidFill>
                  <a:srgbClr val="FF0000"/>
                </a:solidFill>
              </a:rPr>
              <a:t>transcription</a:t>
            </a:r>
          </a:p>
          <a:p>
            <a:pPr algn="ctr"/>
            <a:r>
              <a:rPr lang="en-GB" sz="2400" dirty="0" smtClean="0">
                <a:solidFill>
                  <a:srgbClr val="FF0000"/>
                </a:solidFill>
              </a:rPr>
              <a:t>methylation is stable when the cell divides</a:t>
            </a:r>
            <a:endParaRPr lang="en-US" sz="2400" dirty="0">
              <a:solidFill>
                <a:srgbClr val="FF0000"/>
              </a:solidFill>
            </a:endParaRPr>
          </a:p>
        </p:txBody>
      </p:sp>
    </p:spTree>
    <p:extLst>
      <p:ext uri="{BB962C8B-B14F-4D97-AF65-F5344CB8AC3E}">
        <p14:creationId xmlns:p14="http://schemas.microsoft.com/office/powerpoint/2010/main" val="116381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630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66306">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6306">
                                            <p:txEl>
                                              <p:pRg st="14" end="1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66306">
                                            <p:txEl>
                                              <p:pRg st="15" end="1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40549</TotalTime>
  <Words>1325</Words>
  <Application>Microsoft Office PowerPoint</Application>
  <PresentationFormat>On-screen Show (4:3)</PresentationFormat>
  <Paragraphs>229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Henry 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pel</dc:creator>
  <cp:lastModifiedBy>Peter Latham</cp:lastModifiedBy>
  <cp:revision>1738</cp:revision>
  <dcterms:created xsi:type="dcterms:W3CDTF">2003-09-23T02:40:02Z</dcterms:created>
  <dcterms:modified xsi:type="dcterms:W3CDTF">2014-01-14T06:38:41Z</dcterms:modified>
</cp:coreProperties>
</file>