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7" r:id="rId3"/>
    <p:sldId id="268" r:id="rId4"/>
    <p:sldId id="263" r:id="rId5"/>
    <p:sldId id="264" r:id="rId6"/>
    <p:sldId id="265" r:id="rId7"/>
    <p:sldId id="261" r:id="rId8"/>
    <p:sldId id="258" r:id="rId9"/>
    <p:sldId id="259" r:id="rId10"/>
    <p:sldId id="260"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2" y="-5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11D566-E79A-4F85-B82C-C55FBCCABC54}" type="datetimeFigureOut">
              <a:rPr lang="en-GB" smtClean="0"/>
              <a:t>25/09/2012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0F2C23A-3EB0-4933-8FE4-FB077E5D7F73}" type="slidenum">
              <a:rPr lang="en-GB" smtClean="0"/>
              <a:t>‹#›</a:t>
            </a:fld>
            <a:endParaRPr lang="en-GB"/>
          </a:p>
        </p:txBody>
      </p:sp>
    </p:spTree>
    <p:extLst>
      <p:ext uri="{BB962C8B-B14F-4D97-AF65-F5344CB8AC3E}">
        <p14:creationId xmlns:p14="http://schemas.microsoft.com/office/powerpoint/2010/main" val="31868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nature.com/nature/journal/v489/n7416/full/nature11467.html"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nature.com/nature/journal/v489/n7416/full/nature11467.html"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nature.com/nature/journal/v489/n7416/full/nature11467.html"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Subjects who reach their decisions more quickly contribute more in a one-shot PGG (</a:t>
            </a:r>
            <a:r>
              <a:rPr lang="en-GB" i="1" dirty="0" smtClean="0"/>
              <a:t>n</a:t>
            </a:r>
            <a:r>
              <a:rPr lang="en-GB" dirty="0" smtClean="0"/>
              <a:t> = 212). This suggests that the intuitive response is to be cooperative. </a:t>
            </a:r>
            <a:r>
              <a:rPr lang="en-GB" b="1" dirty="0" smtClean="0"/>
              <a:t>a</a:t>
            </a:r>
            <a:r>
              <a:rPr lang="en-GB" dirty="0" smtClean="0"/>
              <a:t>, Using a median split on decision time, we compare the contribution levels of the faster half versus slower half of decisions. The average contribution is substantially higher for the faster decisions. </a:t>
            </a:r>
            <a:r>
              <a:rPr lang="en-GB" b="1" dirty="0" smtClean="0"/>
              <a:t>b</a:t>
            </a:r>
            <a:r>
              <a:rPr lang="en-GB" dirty="0" smtClean="0"/>
              <a:t>, Plotting contribution as a function of log</a:t>
            </a:r>
            <a:r>
              <a:rPr lang="en-GB" baseline="-25000" dirty="0" smtClean="0"/>
              <a:t>10</a:t>
            </a:r>
            <a:r>
              <a:rPr lang="en-GB" dirty="0" smtClean="0"/>
              <a:t>-transformed decision time shows a negative relationship between decision time and contribution. Dot size is proportional to the number of observations, listed next to each dot. Error bars, mean ± </a:t>
            </a:r>
            <a:r>
              <a:rPr lang="en-GB" dirty="0" err="1" smtClean="0"/>
              <a:t>s.e.m</a:t>
            </a:r>
            <a:r>
              <a:rPr lang="en-GB" dirty="0" smtClean="0"/>
              <a:t>. (see </a:t>
            </a:r>
            <a:r>
              <a:rPr lang="en-GB" dirty="0" smtClean="0">
                <a:hlinkClick r:id="rId3"/>
              </a:rPr>
              <a:t>Supplementary Information</a:t>
            </a:r>
            <a:r>
              <a:rPr lang="en-GB" dirty="0" smtClean="0"/>
              <a:t>, sections 2 and 3, for statistical analysis and further details).</a:t>
            </a:r>
            <a:endParaRPr lang="en-GB" dirty="0"/>
          </a:p>
        </p:txBody>
      </p:sp>
      <p:sp>
        <p:nvSpPr>
          <p:cNvPr id="4" name="Slide Number Placeholder 3"/>
          <p:cNvSpPr>
            <a:spLocks noGrp="1"/>
          </p:cNvSpPr>
          <p:nvPr>
            <p:ph type="sldNum" sz="quarter" idx="10"/>
          </p:nvPr>
        </p:nvSpPr>
        <p:spPr/>
        <p:txBody>
          <a:bodyPr/>
          <a:lstStyle/>
          <a:p>
            <a:fld id="{E0F2C23A-3EB0-4933-8FE4-FB077E5D7F73}" type="slidenum">
              <a:rPr lang="en-GB" smtClean="0"/>
              <a:t>8</a:t>
            </a:fld>
            <a:endParaRPr lang="en-GB"/>
          </a:p>
        </p:txBody>
      </p:sp>
    </p:spTree>
    <p:extLst>
      <p:ext uri="{BB962C8B-B14F-4D97-AF65-F5344CB8AC3E}">
        <p14:creationId xmlns:p14="http://schemas.microsoft.com/office/powerpoint/2010/main" val="2219625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a</a:t>
            </a:r>
            <a:r>
              <a:rPr lang="en-GB" dirty="0" smtClean="0"/>
              <a:t>, Forcing subjects to decide quickly (10 s or less) results in higher contributions, whereas forcing subjects to decide slowly (more than 10 s) decreases contributions (</a:t>
            </a:r>
            <a:r>
              <a:rPr lang="en-GB" i="1" dirty="0" smtClean="0"/>
              <a:t>n</a:t>
            </a:r>
            <a:r>
              <a:rPr lang="en-GB" dirty="0" smtClean="0"/>
              <a:t> = 680). This demonstrates the causal link between decision time and cooperation suggested by the correlation shown in </a:t>
            </a:r>
            <a:r>
              <a:rPr lang="en-GB" dirty="0" smtClean="0">
                <a:hlinkClick r:id="rId3"/>
              </a:rPr>
              <a:t>Fig. 1</a:t>
            </a:r>
            <a:r>
              <a:rPr lang="en-GB" dirty="0" smtClean="0"/>
              <a:t>. </a:t>
            </a:r>
            <a:r>
              <a:rPr lang="en-GB" b="1" dirty="0" smtClean="0"/>
              <a:t>b</a:t>
            </a:r>
            <a:r>
              <a:rPr lang="en-GB" dirty="0" smtClean="0"/>
              <a:t>, We replicate the finding that forcing subjects to decide quickly promotes cooperation in a second study run in the physical laboratory with tenfold larger stakes (</a:t>
            </a:r>
            <a:r>
              <a:rPr lang="en-GB" i="1" dirty="0" smtClean="0"/>
              <a:t>n</a:t>
            </a:r>
            <a:r>
              <a:rPr lang="en-GB" dirty="0" smtClean="0"/>
              <a:t> = 211). We also find that the time constraint has no significant effect on subjects’ predictions concerning the average contributions of other group members. Thus, the manipulation acts through preferences rather than beliefs. </a:t>
            </a:r>
            <a:r>
              <a:rPr lang="en-GB" b="1" dirty="0" smtClean="0"/>
              <a:t>c</a:t>
            </a:r>
            <a:r>
              <a:rPr lang="en-GB" dirty="0" smtClean="0"/>
              <a:t>, Priming intuition (or inhibiting reflection) increases cooperation relative to priming reflection (or inhibiting intuition) (</a:t>
            </a:r>
            <a:r>
              <a:rPr lang="en-GB" i="1" dirty="0" smtClean="0"/>
              <a:t>n</a:t>
            </a:r>
            <a:r>
              <a:rPr lang="en-GB" dirty="0" smtClean="0"/>
              <a:t> = 343). This finding provides further evidence for the specific role of intuition versus reflection in motivating cooperation, as suggested by the decision time studies. Error bars, mean ± </a:t>
            </a:r>
            <a:r>
              <a:rPr lang="en-GB" dirty="0" err="1" smtClean="0"/>
              <a:t>s.e.m</a:t>
            </a:r>
            <a:r>
              <a:rPr lang="en-GB" dirty="0" smtClean="0"/>
              <a:t>. (see </a:t>
            </a:r>
            <a:r>
              <a:rPr lang="en-GB" dirty="0" smtClean="0">
                <a:hlinkClick r:id="rId3"/>
              </a:rPr>
              <a:t>Supplementary Information</a:t>
            </a:r>
            <a:r>
              <a:rPr lang="en-GB" dirty="0" smtClean="0"/>
              <a:t>, sections 5–7, for statistical analysis and further details).</a:t>
            </a:r>
            <a:endParaRPr lang="en-GB" dirty="0"/>
          </a:p>
        </p:txBody>
      </p:sp>
      <p:sp>
        <p:nvSpPr>
          <p:cNvPr id="4" name="Slide Number Placeholder 3"/>
          <p:cNvSpPr>
            <a:spLocks noGrp="1"/>
          </p:cNvSpPr>
          <p:nvPr>
            <p:ph type="sldNum" sz="quarter" idx="10"/>
          </p:nvPr>
        </p:nvSpPr>
        <p:spPr/>
        <p:txBody>
          <a:bodyPr/>
          <a:lstStyle/>
          <a:p>
            <a:fld id="{E0F2C23A-3EB0-4933-8FE4-FB077E5D7F73}" type="slidenum">
              <a:rPr lang="en-GB" smtClean="0"/>
              <a:t>9</a:t>
            </a:fld>
            <a:endParaRPr lang="en-GB"/>
          </a:p>
        </p:txBody>
      </p:sp>
    </p:spTree>
    <p:extLst>
      <p:ext uri="{BB962C8B-B14F-4D97-AF65-F5344CB8AC3E}">
        <p14:creationId xmlns:p14="http://schemas.microsoft.com/office/powerpoint/2010/main" val="2928135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Two experiments validate predictions of our hypothesis that subjects develop their cooperative intuitions in the context of daily life, in which cooperation is advantageous. </a:t>
            </a:r>
            <a:r>
              <a:rPr lang="en-GB" b="1" dirty="0" smtClean="0"/>
              <a:t>a</a:t>
            </a:r>
            <a:r>
              <a:rPr lang="en-GB" dirty="0" smtClean="0"/>
              <a:t>, Priming that promotes reliance on intuition increases cooperation relative to priming promoting reflection, but only among naive subjects that report no previous experience with the experimental setting where cooperation is disadvantageous (</a:t>
            </a:r>
            <a:r>
              <a:rPr lang="en-GB" i="1" dirty="0" smtClean="0"/>
              <a:t>n</a:t>
            </a:r>
            <a:r>
              <a:rPr lang="en-GB" dirty="0" smtClean="0"/>
              <a:t> = 256). </a:t>
            </a:r>
            <a:r>
              <a:rPr lang="en-GB" b="1" dirty="0" smtClean="0"/>
              <a:t>b</a:t>
            </a:r>
            <a:r>
              <a:rPr lang="en-GB" dirty="0" smtClean="0"/>
              <a:t>, Faster decisions are associated with higher contribution levels, but only among subjects who report having cooperative daily-life interaction partners (</a:t>
            </a:r>
            <a:r>
              <a:rPr lang="en-GB" i="1" dirty="0" smtClean="0"/>
              <a:t>n</a:t>
            </a:r>
            <a:r>
              <a:rPr lang="en-GB" dirty="0" smtClean="0"/>
              <a:t> = 341). As in </a:t>
            </a:r>
            <a:r>
              <a:rPr lang="en-GB" dirty="0" smtClean="0">
                <a:hlinkClick r:id="rId3"/>
              </a:rPr>
              <a:t>Fig. 1a</a:t>
            </a:r>
            <a:r>
              <a:rPr lang="en-GB" dirty="0" smtClean="0"/>
              <a:t>, a median split is carried out on decision times, separating decisions into the faster versus slower half. Error bars, mean ± </a:t>
            </a:r>
            <a:r>
              <a:rPr lang="en-GB" dirty="0" err="1" smtClean="0"/>
              <a:t>s.e.m</a:t>
            </a:r>
            <a:r>
              <a:rPr lang="en-GB" dirty="0" smtClean="0"/>
              <a:t>. (see </a:t>
            </a:r>
            <a:r>
              <a:rPr lang="en-GB" dirty="0" smtClean="0">
                <a:hlinkClick r:id="rId3"/>
              </a:rPr>
              <a:t>Supplementary Information</a:t>
            </a:r>
            <a:r>
              <a:rPr lang="en-GB" dirty="0" smtClean="0"/>
              <a:t>, sections 9 and 10, for statistical analysis and further details).</a:t>
            </a:r>
            <a:endParaRPr lang="en-GB" dirty="0"/>
          </a:p>
        </p:txBody>
      </p:sp>
      <p:sp>
        <p:nvSpPr>
          <p:cNvPr id="4" name="Slide Number Placeholder 3"/>
          <p:cNvSpPr>
            <a:spLocks noGrp="1"/>
          </p:cNvSpPr>
          <p:nvPr>
            <p:ph type="sldNum" sz="quarter" idx="10"/>
          </p:nvPr>
        </p:nvSpPr>
        <p:spPr/>
        <p:txBody>
          <a:bodyPr/>
          <a:lstStyle/>
          <a:p>
            <a:fld id="{E0F2C23A-3EB0-4933-8FE4-FB077E5D7F73}" type="slidenum">
              <a:rPr lang="en-GB" smtClean="0"/>
              <a:t>10</a:t>
            </a:fld>
            <a:endParaRPr lang="en-GB"/>
          </a:p>
        </p:txBody>
      </p:sp>
    </p:spTree>
    <p:extLst>
      <p:ext uri="{BB962C8B-B14F-4D97-AF65-F5344CB8AC3E}">
        <p14:creationId xmlns:p14="http://schemas.microsoft.com/office/powerpoint/2010/main" val="37121636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F73C72-4DDE-49A5-AEEB-DB75EB9086A5}" type="datetimeFigureOut">
              <a:rPr lang="en-GB" smtClean="0"/>
              <a:t>25/09/2012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FAD07B-BE26-4EAA-B949-33B2700C8623}" type="slidenum">
              <a:rPr lang="en-GB" smtClean="0"/>
              <a:t>‹#›</a:t>
            </a:fld>
            <a:endParaRPr lang="en-GB"/>
          </a:p>
        </p:txBody>
      </p:sp>
    </p:spTree>
    <p:extLst>
      <p:ext uri="{BB962C8B-B14F-4D97-AF65-F5344CB8AC3E}">
        <p14:creationId xmlns:p14="http://schemas.microsoft.com/office/powerpoint/2010/main" val="2062081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F73C72-4DDE-49A5-AEEB-DB75EB9086A5}" type="datetimeFigureOut">
              <a:rPr lang="en-GB" smtClean="0"/>
              <a:t>25/09/2012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FAD07B-BE26-4EAA-B949-33B2700C8623}" type="slidenum">
              <a:rPr lang="en-GB" smtClean="0"/>
              <a:t>‹#›</a:t>
            </a:fld>
            <a:endParaRPr lang="en-GB"/>
          </a:p>
        </p:txBody>
      </p:sp>
    </p:spTree>
    <p:extLst>
      <p:ext uri="{BB962C8B-B14F-4D97-AF65-F5344CB8AC3E}">
        <p14:creationId xmlns:p14="http://schemas.microsoft.com/office/powerpoint/2010/main" val="868323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F73C72-4DDE-49A5-AEEB-DB75EB9086A5}" type="datetimeFigureOut">
              <a:rPr lang="en-GB" smtClean="0"/>
              <a:t>25/09/2012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FAD07B-BE26-4EAA-B949-33B2700C8623}" type="slidenum">
              <a:rPr lang="en-GB" smtClean="0"/>
              <a:t>‹#›</a:t>
            </a:fld>
            <a:endParaRPr lang="en-GB"/>
          </a:p>
        </p:txBody>
      </p:sp>
    </p:spTree>
    <p:extLst>
      <p:ext uri="{BB962C8B-B14F-4D97-AF65-F5344CB8AC3E}">
        <p14:creationId xmlns:p14="http://schemas.microsoft.com/office/powerpoint/2010/main" val="24604702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F73C72-4DDE-49A5-AEEB-DB75EB9086A5}" type="datetimeFigureOut">
              <a:rPr lang="en-GB" smtClean="0"/>
              <a:t>25/09/2012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FAD07B-BE26-4EAA-B949-33B2700C8623}" type="slidenum">
              <a:rPr lang="en-GB" smtClean="0"/>
              <a:t>‹#›</a:t>
            </a:fld>
            <a:endParaRPr lang="en-GB"/>
          </a:p>
        </p:txBody>
      </p:sp>
    </p:spTree>
    <p:extLst>
      <p:ext uri="{BB962C8B-B14F-4D97-AF65-F5344CB8AC3E}">
        <p14:creationId xmlns:p14="http://schemas.microsoft.com/office/powerpoint/2010/main" val="4230488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F73C72-4DDE-49A5-AEEB-DB75EB9086A5}" type="datetimeFigureOut">
              <a:rPr lang="en-GB" smtClean="0"/>
              <a:t>25/09/2012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FAD07B-BE26-4EAA-B949-33B2700C8623}" type="slidenum">
              <a:rPr lang="en-GB" smtClean="0"/>
              <a:t>‹#›</a:t>
            </a:fld>
            <a:endParaRPr lang="en-GB"/>
          </a:p>
        </p:txBody>
      </p:sp>
    </p:spTree>
    <p:extLst>
      <p:ext uri="{BB962C8B-B14F-4D97-AF65-F5344CB8AC3E}">
        <p14:creationId xmlns:p14="http://schemas.microsoft.com/office/powerpoint/2010/main" val="1705114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F73C72-4DDE-49A5-AEEB-DB75EB9086A5}" type="datetimeFigureOut">
              <a:rPr lang="en-GB" smtClean="0"/>
              <a:t>25/09/2012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FAD07B-BE26-4EAA-B949-33B2700C8623}" type="slidenum">
              <a:rPr lang="en-GB" smtClean="0"/>
              <a:t>‹#›</a:t>
            </a:fld>
            <a:endParaRPr lang="en-GB"/>
          </a:p>
        </p:txBody>
      </p:sp>
    </p:spTree>
    <p:extLst>
      <p:ext uri="{BB962C8B-B14F-4D97-AF65-F5344CB8AC3E}">
        <p14:creationId xmlns:p14="http://schemas.microsoft.com/office/powerpoint/2010/main" val="694061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F73C72-4DDE-49A5-AEEB-DB75EB9086A5}" type="datetimeFigureOut">
              <a:rPr lang="en-GB" smtClean="0"/>
              <a:t>25/09/2012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7FAD07B-BE26-4EAA-B949-33B2700C8623}" type="slidenum">
              <a:rPr lang="en-GB" smtClean="0"/>
              <a:t>‹#›</a:t>
            </a:fld>
            <a:endParaRPr lang="en-GB"/>
          </a:p>
        </p:txBody>
      </p:sp>
    </p:spTree>
    <p:extLst>
      <p:ext uri="{BB962C8B-B14F-4D97-AF65-F5344CB8AC3E}">
        <p14:creationId xmlns:p14="http://schemas.microsoft.com/office/powerpoint/2010/main" val="2056070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F73C72-4DDE-49A5-AEEB-DB75EB9086A5}" type="datetimeFigureOut">
              <a:rPr lang="en-GB" smtClean="0"/>
              <a:t>25/09/2012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7FAD07B-BE26-4EAA-B949-33B2700C8623}" type="slidenum">
              <a:rPr lang="en-GB" smtClean="0"/>
              <a:t>‹#›</a:t>
            </a:fld>
            <a:endParaRPr lang="en-GB"/>
          </a:p>
        </p:txBody>
      </p:sp>
    </p:spTree>
    <p:extLst>
      <p:ext uri="{BB962C8B-B14F-4D97-AF65-F5344CB8AC3E}">
        <p14:creationId xmlns:p14="http://schemas.microsoft.com/office/powerpoint/2010/main" val="2209163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F73C72-4DDE-49A5-AEEB-DB75EB9086A5}" type="datetimeFigureOut">
              <a:rPr lang="en-GB" smtClean="0"/>
              <a:t>25/09/2012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7FAD07B-BE26-4EAA-B949-33B2700C8623}" type="slidenum">
              <a:rPr lang="en-GB" smtClean="0"/>
              <a:t>‹#›</a:t>
            </a:fld>
            <a:endParaRPr lang="en-GB"/>
          </a:p>
        </p:txBody>
      </p:sp>
    </p:spTree>
    <p:extLst>
      <p:ext uri="{BB962C8B-B14F-4D97-AF65-F5344CB8AC3E}">
        <p14:creationId xmlns:p14="http://schemas.microsoft.com/office/powerpoint/2010/main" val="717317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F73C72-4DDE-49A5-AEEB-DB75EB9086A5}" type="datetimeFigureOut">
              <a:rPr lang="en-GB" smtClean="0"/>
              <a:t>25/09/2012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FAD07B-BE26-4EAA-B949-33B2700C8623}" type="slidenum">
              <a:rPr lang="en-GB" smtClean="0"/>
              <a:t>‹#›</a:t>
            </a:fld>
            <a:endParaRPr lang="en-GB"/>
          </a:p>
        </p:txBody>
      </p:sp>
    </p:spTree>
    <p:extLst>
      <p:ext uri="{BB962C8B-B14F-4D97-AF65-F5344CB8AC3E}">
        <p14:creationId xmlns:p14="http://schemas.microsoft.com/office/powerpoint/2010/main" val="493415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F73C72-4DDE-49A5-AEEB-DB75EB9086A5}" type="datetimeFigureOut">
              <a:rPr lang="en-GB" smtClean="0"/>
              <a:t>25/09/2012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FAD07B-BE26-4EAA-B949-33B2700C8623}" type="slidenum">
              <a:rPr lang="en-GB" smtClean="0"/>
              <a:t>‹#›</a:t>
            </a:fld>
            <a:endParaRPr lang="en-GB"/>
          </a:p>
        </p:txBody>
      </p:sp>
    </p:spTree>
    <p:extLst>
      <p:ext uri="{BB962C8B-B14F-4D97-AF65-F5344CB8AC3E}">
        <p14:creationId xmlns:p14="http://schemas.microsoft.com/office/powerpoint/2010/main" val="14230767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F73C72-4DDE-49A5-AEEB-DB75EB9086A5}" type="datetimeFigureOut">
              <a:rPr lang="en-GB" smtClean="0"/>
              <a:t>25/09/2012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FAD07B-BE26-4EAA-B949-33B2700C8623}" type="slidenum">
              <a:rPr lang="en-GB" smtClean="0"/>
              <a:t>‹#›</a:t>
            </a:fld>
            <a:endParaRPr lang="en-GB"/>
          </a:p>
        </p:txBody>
      </p:sp>
    </p:spTree>
    <p:extLst>
      <p:ext uri="{BB962C8B-B14F-4D97-AF65-F5344CB8AC3E}">
        <p14:creationId xmlns:p14="http://schemas.microsoft.com/office/powerpoint/2010/main" val="3457754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nature.com/nature/journal/v489/n7416/full/nature11467.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normAutofit fontScale="90000"/>
          </a:bodyPr>
          <a:lstStyle/>
          <a:p>
            <a:r>
              <a:rPr lang="en-GB" b="1" dirty="0" smtClean="0"/>
              <a:t>Spontaneous giving and calculated greed</a:t>
            </a:r>
            <a:br>
              <a:rPr lang="en-GB" b="1" dirty="0" smtClean="0"/>
            </a:br>
            <a:endParaRPr lang="en-GB" dirty="0"/>
          </a:p>
        </p:txBody>
      </p:sp>
      <p:sp>
        <p:nvSpPr>
          <p:cNvPr id="3" name="Subtitle 2"/>
          <p:cNvSpPr>
            <a:spLocks noGrp="1"/>
          </p:cNvSpPr>
          <p:nvPr>
            <p:ph type="subTitle" idx="1"/>
          </p:nvPr>
        </p:nvSpPr>
        <p:spPr>
          <a:xfrm>
            <a:off x="0" y="3886200"/>
            <a:ext cx="9144000" cy="1752600"/>
          </a:xfrm>
        </p:spPr>
        <p:txBody>
          <a:bodyPr/>
          <a:lstStyle/>
          <a:p>
            <a:r>
              <a:rPr lang="en-GB" dirty="0" smtClean="0">
                <a:hlinkClick r:id="rId2"/>
              </a:rPr>
              <a:t>David G. Rand</a:t>
            </a:r>
            <a:r>
              <a:rPr lang="en-GB" dirty="0" smtClean="0"/>
              <a:t>, </a:t>
            </a:r>
            <a:r>
              <a:rPr lang="en-GB" dirty="0" smtClean="0">
                <a:hlinkClick r:id="rId2"/>
              </a:rPr>
              <a:t>Joshua D. Greene</a:t>
            </a:r>
            <a:r>
              <a:rPr lang="en-GB" dirty="0" smtClean="0"/>
              <a:t> &amp; </a:t>
            </a:r>
            <a:r>
              <a:rPr lang="en-GB" dirty="0" smtClean="0">
                <a:hlinkClick r:id="rId2"/>
              </a:rPr>
              <a:t>Martin A. Nowak</a:t>
            </a:r>
            <a:endParaRPr lang="en-GB" dirty="0" smtClean="0"/>
          </a:p>
          <a:p>
            <a:r>
              <a:rPr lang="en-GB" dirty="0" smtClean="0"/>
              <a:t>Nature 489: 427 (20/9/12)</a:t>
            </a:r>
            <a:endParaRPr lang="en-GB" dirty="0"/>
          </a:p>
        </p:txBody>
      </p:sp>
    </p:spTree>
    <p:extLst>
      <p:ext uri="{BB962C8B-B14F-4D97-AF65-F5344CB8AC3E}">
        <p14:creationId xmlns:p14="http://schemas.microsoft.com/office/powerpoint/2010/main" val="27321520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6" name="Text Box 8"/>
          <p:cNvSpPr txBox="1">
            <a:spLocks noChangeArrowheads="1"/>
          </p:cNvSpPr>
          <p:nvPr/>
        </p:nvSpPr>
        <p:spPr bwMode="auto">
          <a:xfrm>
            <a:off x="381000" y="85054"/>
            <a:ext cx="83978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nchorCtr="1">
            <a:spAutoFit/>
          </a:bodyPr>
          <a:lstStyle/>
          <a:p>
            <a:pPr algn="ctr"/>
            <a:r>
              <a:rPr lang="el-GR" i="0" dirty="0"/>
              <a:t>Evidence that cooperative intuitions </a:t>
            </a:r>
            <a:endParaRPr lang="en-US" i="0" dirty="0"/>
          </a:p>
          <a:p>
            <a:pPr algn="ctr"/>
            <a:r>
              <a:rPr lang="el-GR" i="0" dirty="0"/>
              <a:t>from</a:t>
            </a:r>
            <a:r>
              <a:rPr lang="en-GB" i="0" dirty="0"/>
              <a:t> </a:t>
            </a:r>
            <a:r>
              <a:rPr lang="el-GR" i="0" dirty="0"/>
              <a:t>daily lift spill over into</a:t>
            </a:r>
            <a:r>
              <a:rPr lang="en-US" i="0" dirty="0"/>
              <a:t> </a:t>
            </a:r>
            <a:r>
              <a:rPr lang="el-GR" i="0" dirty="0"/>
              <a:t>the laboratory.</a:t>
            </a:r>
            <a:endParaRPr lang="en-GB" i="0" dirty="0"/>
          </a:p>
        </p:txBody>
      </p:sp>
      <p:pic>
        <p:nvPicPr>
          <p:cNvPr id="7484" name="Picture 316" descr="nature11467-f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1960" y="1052735"/>
            <a:ext cx="4824536" cy="5648237"/>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4211960" y="3429000"/>
            <a:ext cx="1112420" cy="369332"/>
          </a:xfrm>
          <a:prstGeom prst="rect">
            <a:avLst/>
          </a:prstGeom>
          <a:noFill/>
        </p:spPr>
        <p:txBody>
          <a:bodyPr wrap="none" rtlCol="0">
            <a:spAutoFit/>
          </a:bodyPr>
          <a:lstStyle/>
          <a:p>
            <a:r>
              <a:rPr lang="en-GB" dirty="0" smtClean="0"/>
              <a:t>just asked</a:t>
            </a:r>
            <a:endParaRPr lang="en-GB" dirty="0"/>
          </a:p>
        </p:txBody>
      </p:sp>
      <p:sp>
        <p:nvSpPr>
          <p:cNvPr id="3" name="TextBox 2"/>
          <p:cNvSpPr txBox="1"/>
          <p:nvPr/>
        </p:nvSpPr>
        <p:spPr>
          <a:xfrm>
            <a:off x="0" y="4471952"/>
            <a:ext cx="3995936" cy="1477328"/>
          </a:xfrm>
          <a:prstGeom prst="rect">
            <a:avLst/>
          </a:prstGeom>
          <a:noFill/>
        </p:spPr>
        <p:txBody>
          <a:bodyPr wrap="square" rtlCol="0">
            <a:spAutoFit/>
          </a:bodyPr>
          <a:lstStyle/>
          <a:p>
            <a:r>
              <a:rPr lang="en-GB" dirty="0"/>
              <a:t>To what extent </a:t>
            </a:r>
            <a:r>
              <a:rPr lang="en-GB" dirty="0" smtClean="0"/>
              <a:t>do you </a:t>
            </a:r>
            <a:r>
              <a:rPr lang="en-GB" dirty="0"/>
              <a:t>feel you can trust other people that you interact with in your daily life?” using a</a:t>
            </a:r>
          </a:p>
          <a:p>
            <a:r>
              <a:rPr lang="en-GB" dirty="0"/>
              <a:t>ten-point </a:t>
            </a:r>
            <a:r>
              <a:rPr lang="en-GB" dirty="0" err="1"/>
              <a:t>Likert</a:t>
            </a:r>
            <a:r>
              <a:rPr lang="en-GB" dirty="0"/>
              <a:t> scale from “1=Very Little” to “10=Very </a:t>
            </a:r>
            <a:r>
              <a:rPr lang="en-GB" dirty="0" smtClean="0"/>
              <a:t>Much – median split</a:t>
            </a:r>
            <a:endParaRPr lang="en-GB" dirty="0"/>
          </a:p>
        </p:txBody>
      </p:sp>
      <p:sp>
        <p:nvSpPr>
          <p:cNvPr id="4" name="TextBox 3"/>
          <p:cNvSpPr txBox="1"/>
          <p:nvPr/>
        </p:nvSpPr>
        <p:spPr>
          <a:xfrm>
            <a:off x="6993756" y="4581128"/>
            <a:ext cx="1970732" cy="369332"/>
          </a:xfrm>
          <a:prstGeom prst="rect">
            <a:avLst/>
          </a:prstGeom>
          <a:noFill/>
        </p:spPr>
        <p:txBody>
          <a:bodyPr wrap="none" rtlCol="0">
            <a:spAutoFit/>
          </a:bodyPr>
          <a:lstStyle/>
          <a:p>
            <a:r>
              <a:rPr lang="en-GB" b="1" dirty="0" smtClean="0">
                <a:solidFill>
                  <a:srgbClr val="FF0000"/>
                </a:solidFill>
              </a:rPr>
              <a:t>more cooperation!</a:t>
            </a:r>
            <a:endParaRPr lang="en-GB" b="1" dirty="0">
              <a:solidFill>
                <a:srgbClr val="FF0000"/>
              </a:solidFill>
            </a:endParaRPr>
          </a:p>
        </p:txBody>
      </p:sp>
    </p:spTree>
    <p:extLst>
      <p:ext uri="{BB962C8B-B14F-4D97-AF65-F5344CB8AC3E}">
        <p14:creationId xmlns:p14="http://schemas.microsoft.com/office/powerpoint/2010/main" val="2167638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a:t>
            </a:r>
            <a:endParaRPr lang="en-GB" dirty="0"/>
          </a:p>
        </p:txBody>
      </p:sp>
      <p:sp>
        <p:nvSpPr>
          <p:cNvPr id="3" name="Content Placeholder 2"/>
          <p:cNvSpPr>
            <a:spLocks noGrp="1"/>
          </p:cNvSpPr>
          <p:nvPr>
            <p:ph idx="1"/>
          </p:nvPr>
        </p:nvSpPr>
        <p:spPr/>
        <p:txBody>
          <a:bodyPr/>
          <a:lstStyle/>
          <a:p>
            <a:r>
              <a:rPr lang="en-GB" dirty="0" smtClean="0"/>
              <a:t>“the intuitive response is never reliably less cooperative than the reflective response, therefore intuition promotes cooperation”</a:t>
            </a:r>
          </a:p>
          <a:p>
            <a:r>
              <a:rPr lang="en-GB" dirty="0" smtClean="0"/>
              <a:t>Pavlovian or cultural (look at young children)?</a:t>
            </a:r>
          </a:p>
          <a:p>
            <a:r>
              <a:rPr lang="en-GB" dirty="0" smtClean="0"/>
              <a:t>how to square with UG/DG results?</a:t>
            </a:r>
          </a:p>
          <a:p>
            <a:pPr lvl="1"/>
            <a:r>
              <a:rPr lang="en-GB" smtClean="0"/>
              <a:t>calculational</a:t>
            </a:r>
            <a:r>
              <a:rPr lang="en-GB" dirty="0" smtClean="0"/>
              <a:t> </a:t>
            </a:r>
            <a:r>
              <a:rPr lang="en-GB" dirty="0" smtClean="0"/>
              <a:t>problems (my stake is doubled)</a:t>
            </a:r>
            <a:endParaRPr lang="en-GB" dirty="0"/>
          </a:p>
        </p:txBody>
      </p:sp>
    </p:spTree>
    <p:extLst>
      <p:ext uri="{BB962C8B-B14F-4D97-AF65-F5344CB8AC3E}">
        <p14:creationId xmlns:p14="http://schemas.microsoft.com/office/powerpoint/2010/main" val="2313541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Strategic Interactions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instrumental : model-based and model-free</a:t>
            </a:r>
          </a:p>
          <a:p>
            <a:r>
              <a:rPr lang="en-GB" dirty="0" smtClean="0"/>
              <a:t>Pavlovian: could depend on either</a:t>
            </a:r>
          </a:p>
          <a:p>
            <a:pPr marL="342900" lvl="1" indent="-342900">
              <a:buFont typeface="Arial" pitchFamily="34" charset="0"/>
              <a:buChar char="•"/>
            </a:pPr>
            <a:r>
              <a:rPr lang="en-GB" sz="3200" dirty="0" smtClean="0"/>
              <a:t>here </a:t>
            </a:r>
            <a:r>
              <a:rPr lang="en-GB" sz="3200" dirty="0"/>
              <a:t>‘intuition’ </a:t>
            </a:r>
            <a:r>
              <a:rPr lang="en-GB" sz="3200" dirty="0" err="1"/>
              <a:t>vs</a:t>
            </a:r>
            <a:r>
              <a:rPr lang="en-GB" sz="3200" dirty="0"/>
              <a:t> ‘reflection</a:t>
            </a:r>
            <a:r>
              <a:rPr lang="en-GB" sz="3200" dirty="0" smtClean="0"/>
              <a:t>’</a:t>
            </a:r>
          </a:p>
          <a:p>
            <a:r>
              <a:rPr lang="en-GB" dirty="0" smtClean="0"/>
              <a:t>how to investigate: RT; stress; </a:t>
            </a:r>
            <a:r>
              <a:rPr lang="en-GB" dirty="0" err="1" smtClean="0"/>
              <a:t>rTMS</a:t>
            </a:r>
            <a:r>
              <a:rPr lang="en-GB" dirty="0" smtClean="0"/>
              <a:t>; priming</a:t>
            </a:r>
          </a:p>
          <a:p>
            <a:pPr marL="342900" lvl="1" indent="-342900">
              <a:buFont typeface="Arial" pitchFamily="34" charset="0"/>
              <a:buChar char="•"/>
            </a:pPr>
            <a:endParaRPr lang="en-GB" sz="3200" dirty="0"/>
          </a:p>
          <a:p>
            <a:r>
              <a:rPr lang="en-GB" dirty="0" smtClean="0"/>
              <a:t>does model-free make you more or less interested in social effects?</a:t>
            </a:r>
          </a:p>
          <a:p>
            <a:r>
              <a:rPr lang="en-GB" dirty="0" smtClean="0"/>
              <a:t>is model-free evaluation pro- or anti-social?</a:t>
            </a:r>
          </a:p>
          <a:p>
            <a:pPr lvl="1"/>
            <a:r>
              <a:rPr lang="en-GB" dirty="0" smtClean="0"/>
              <a:t>egotistical choice; </a:t>
            </a:r>
            <a:r>
              <a:rPr lang="en-GB" dirty="0" err="1" smtClean="0"/>
              <a:t>altrusitic</a:t>
            </a:r>
            <a:r>
              <a:rPr lang="en-GB" dirty="0" smtClean="0"/>
              <a:t> reward/punishment</a:t>
            </a:r>
          </a:p>
        </p:txBody>
      </p:sp>
    </p:spTree>
    <p:extLst>
      <p:ext uri="{BB962C8B-B14F-4D97-AF65-F5344CB8AC3E}">
        <p14:creationId xmlns:p14="http://schemas.microsoft.com/office/powerpoint/2010/main" val="721751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Games</a:t>
            </a:r>
            <a:endParaRPr lang="en-GB" dirty="0"/>
          </a:p>
        </p:txBody>
      </p:sp>
      <p:sp>
        <p:nvSpPr>
          <p:cNvPr id="3" name="Content Placeholder 2"/>
          <p:cNvSpPr>
            <a:spLocks noGrp="1"/>
          </p:cNvSpPr>
          <p:nvPr>
            <p:ph idx="1"/>
          </p:nvPr>
        </p:nvSpPr>
        <p:spPr/>
        <p:txBody>
          <a:bodyPr/>
          <a:lstStyle/>
          <a:p>
            <a:r>
              <a:rPr lang="en-GB" dirty="0" smtClean="0"/>
              <a:t>dictator game</a:t>
            </a:r>
          </a:p>
          <a:p>
            <a:endParaRPr lang="en-GB" dirty="0" smtClean="0"/>
          </a:p>
          <a:p>
            <a:r>
              <a:rPr lang="en-GB" dirty="0" smtClean="0"/>
              <a:t>ultimatum game</a:t>
            </a:r>
          </a:p>
          <a:p>
            <a:endParaRPr lang="en-GB" dirty="0" smtClean="0"/>
          </a:p>
          <a:p>
            <a:r>
              <a:rPr lang="en-GB" dirty="0" smtClean="0"/>
              <a:t>public good games</a:t>
            </a:r>
            <a:endParaRPr lang="en-GB" dirty="0"/>
          </a:p>
        </p:txBody>
      </p:sp>
    </p:spTree>
    <p:extLst>
      <p:ext uri="{BB962C8B-B14F-4D97-AF65-F5344CB8AC3E}">
        <p14:creationId xmlns:p14="http://schemas.microsoft.com/office/powerpoint/2010/main" val="1545529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Intuition</a:t>
            </a:r>
            <a:endParaRPr lang="en-GB" dirty="0"/>
          </a:p>
        </p:txBody>
      </p:sp>
      <p:sp>
        <p:nvSpPr>
          <p:cNvPr id="3" name="Content Placeholder 2"/>
          <p:cNvSpPr>
            <a:spLocks noGrp="1"/>
          </p:cNvSpPr>
          <p:nvPr>
            <p:ph idx="1"/>
          </p:nvPr>
        </p:nvSpPr>
        <p:spPr/>
        <p:txBody>
          <a:bodyPr/>
          <a:lstStyle/>
          <a:p>
            <a:r>
              <a:rPr lang="en-GB" dirty="0" smtClean="0"/>
              <a:t>reaction times: Rubinstein (2007)</a:t>
            </a:r>
          </a:p>
          <a:p>
            <a:pPr lvl="1"/>
            <a:r>
              <a:rPr lang="en-GB" dirty="0" smtClean="0"/>
              <a:t>“It is suggested </a:t>
            </a:r>
            <a:r>
              <a:rPr lang="en-GB" dirty="0"/>
              <a:t>that choices made instinctively, that is, </a:t>
            </a:r>
            <a:r>
              <a:rPr lang="en-GB" dirty="0">
                <a:solidFill>
                  <a:srgbClr val="FF0000"/>
                </a:solidFill>
              </a:rPr>
              <a:t>on the basis of an emotional response</a:t>
            </a:r>
            <a:r>
              <a:rPr lang="en-GB" dirty="0"/>
              <a:t>, require </a:t>
            </a:r>
            <a:r>
              <a:rPr lang="en-GB" dirty="0" smtClean="0"/>
              <a:t>less response </a:t>
            </a:r>
            <a:r>
              <a:rPr lang="en-GB" dirty="0"/>
              <a:t>time than choices that require the use of cognitive reasoning</a:t>
            </a:r>
            <a:r>
              <a:rPr lang="en-GB" dirty="0" smtClean="0"/>
              <a:t>.”</a:t>
            </a:r>
            <a:endParaRPr lang="en-GB" dirty="0"/>
          </a:p>
        </p:txBody>
      </p:sp>
      <p:pic>
        <p:nvPicPr>
          <p:cNvPr id="102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4737"/>
          <a:stretch/>
        </p:blipFill>
        <p:spPr bwMode="auto">
          <a:xfrm>
            <a:off x="4877146" y="4077072"/>
            <a:ext cx="4231358" cy="2341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 5"/>
          <p:cNvGraphicFramePr>
            <a:graphicFrameLocks noGrp="1"/>
          </p:cNvGraphicFramePr>
          <p:nvPr>
            <p:extLst>
              <p:ext uri="{D42A27DB-BD31-4B8C-83A1-F6EECF244321}">
                <p14:modId xmlns:p14="http://schemas.microsoft.com/office/powerpoint/2010/main" val="2655329963"/>
              </p:ext>
            </p:extLst>
          </p:nvPr>
        </p:nvGraphicFramePr>
        <p:xfrm>
          <a:off x="298837" y="4437112"/>
          <a:ext cx="4417179" cy="1371600"/>
        </p:xfrm>
        <a:graphic>
          <a:graphicData uri="http://schemas.openxmlformats.org/drawingml/2006/table">
            <a:tbl>
              <a:tblPr firstRow="1" bandRow="1">
                <a:tableStyleId>{0505E3EF-67EA-436B-97B2-0124C06EBD24}</a:tableStyleId>
              </a:tblPr>
              <a:tblGrid>
                <a:gridCol w="1472393"/>
                <a:gridCol w="1472393"/>
                <a:gridCol w="1472393"/>
              </a:tblGrid>
              <a:tr h="370840">
                <a:tc>
                  <a:txBody>
                    <a:bodyPr/>
                    <a:lstStyle/>
                    <a:p>
                      <a:endParaRPr lang="en-GB" sz="2400" dirty="0"/>
                    </a:p>
                  </a:txBody>
                  <a:tcPr/>
                </a:tc>
                <a:tc>
                  <a:txBody>
                    <a:bodyPr/>
                    <a:lstStyle/>
                    <a:p>
                      <a:r>
                        <a:rPr lang="en-GB" sz="2400" dirty="0" smtClean="0"/>
                        <a:t>L</a:t>
                      </a:r>
                      <a:endParaRPr lang="en-GB" sz="2400" dirty="0"/>
                    </a:p>
                  </a:txBody>
                  <a:tcPr/>
                </a:tc>
                <a:tc>
                  <a:txBody>
                    <a:bodyPr/>
                    <a:lstStyle/>
                    <a:p>
                      <a:r>
                        <a:rPr lang="en-GB" sz="2400" dirty="0" smtClean="0"/>
                        <a:t>R</a:t>
                      </a:r>
                      <a:endParaRPr lang="en-GB" sz="2400" dirty="0"/>
                    </a:p>
                  </a:txBody>
                  <a:tcPr/>
                </a:tc>
              </a:tr>
              <a:tr h="370840">
                <a:tc>
                  <a:txBody>
                    <a:bodyPr/>
                    <a:lstStyle/>
                    <a:p>
                      <a:r>
                        <a:rPr lang="en-GB" sz="2400" dirty="0" smtClean="0"/>
                        <a:t>T</a:t>
                      </a:r>
                      <a:endParaRPr lang="en-GB" sz="2400" dirty="0"/>
                    </a:p>
                  </a:txBody>
                  <a:tcPr/>
                </a:tc>
                <a:tc>
                  <a:txBody>
                    <a:bodyPr/>
                    <a:lstStyle/>
                    <a:p>
                      <a:r>
                        <a:rPr lang="en-GB" sz="2400" dirty="0" smtClean="0"/>
                        <a:t>2,-2</a:t>
                      </a:r>
                      <a:endParaRPr lang="en-GB" sz="2400" dirty="0"/>
                    </a:p>
                  </a:txBody>
                  <a:tcPr/>
                </a:tc>
                <a:tc>
                  <a:txBody>
                    <a:bodyPr/>
                    <a:lstStyle/>
                    <a:p>
                      <a:r>
                        <a:rPr lang="en-GB" sz="2400" dirty="0" smtClean="0"/>
                        <a:t>0,0</a:t>
                      </a:r>
                      <a:endParaRPr lang="en-GB" sz="2400" dirty="0"/>
                    </a:p>
                  </a:txBody>
                  <a:tcPr/>
                </a:tc>
              </a:tr>
              <a:tr h="370840">
                <a:tc>
                  <a:txBody>
                    <a:bodyPr/>
                    <a:lstStyle/>
                    <a:p>
                      <a:r>
                        <a:rPr lang="en-GB" sz="2400" dirty="0" smtClean="0"/>
                        <a:t>B</a:t>
                      </a:r>
                      <a:endParaRPr lang="en-GB" sz="2400" dirty="0"/>
                    </a:p>
                  </a:txBody>
                  <a:tcPr/>
                </a:tc>
                <a:tc>
                  <a:txBody>
                    <a:bodyPr/>
                    <a:lstStyle/>
                    <a:p>
                      <a:r>
                        <a:rPr lang="en-GB" sz="2400" dirty="0" smtClean="0"/>
                        <a:t>0,0</a:t>
                      </a:r>
                      <a:endParaRPr lang="en-GB" sz="2400" dirty="0"/>
                    </a:p>
                  </a:txBody>
                  <a:tcPr/>
                </a:tc>
                <a:tc>
                  <a:txBody>
                    <a:bodyPr/>
                    <a:lstStyle/>
                    <a:p>
                      <a:r>
                        <a:rPr lang="en-GB" sz="2400" dirty="0" smtClean="0"/>
                        <a:t>1,-1</a:t>
                      </a:r>
                      <a:endParaRPr lang="en-GB" sz="2400" dirty="0"/>
                    </a:p>
                  </a:txBody>
                  <a:tcPr/>
                </a:tc>
              </a:tr>
            </a:tbl>
          </a:graphicData>
        </a:graphic>
      </p:graphicFrame>
      <p:sp>
        <p:nvSpPr>
          <p:cNvPr id="7" name="Rectangle 6"/>
          <p:cNvSpPr/>
          <p:nvPr/>
        </p:nvSpPr>
        <p:spPr>
          <a:xfrm>
            <a:off x="1835696" y="4941168"/>
            <a:ext cx="576064" cy="36004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3347864" y="5373216"/>
            <a:ext cx="576064" cy="360040"/>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976418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2"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2"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3" nodeType="clickEffect">
                                  <p:stCondLst>
                                    <p:cond delay="0"/>
                                  </p:stCondLst>
                                  <p:childTnLst>
                                    <p:set>
                                      <p:cBhvr>
                                        <p:cTn id="26" dur="1" fill="hold">
                                          <p:stCondLst>
                                            <p:cond delay="0"/>
                                          </p:stCondLst>
                                        </p:cTn>
                                        <p:tgtEl>
                                          <p:spTgt spid="10"/>
                                        </p:tgtEl>
                                        <p:attrNameLst>
                                          <p:attrName>style.visibility</p:attrName>
                                        </p:attrNameLst>
                                      </p:cBhvr>
                                      <p:to>
                                        <p:strVal val="hidden"/>
                                      </p:to>
                                    </p:set>
                                  </p:childTnLst>
                                </p:cTn>
                              </p:par>
                              <p:par>
                                <p:cTn id="27" presetID="1" presetClass="exit" presetSubtype="0" fill="hold" grpId="3" nodeType="withEffect">
                                  <p:stCondLst>
                                    <p:cond delay="0"/>
                                  </p:stCondLst>
                                  <p:childTnLst>
                                    <p:set>
                                      <p:cBhvr>
                                        <p:cTn id="28" dur="1" fill="hold">
                                          <p:stCondLst>
                                            <p:cond delay="0"/>
                                          </p:stCondLst>
                                        </p:cTn>
                                        <p:tgtEl>
                                          <p:spTgt spid="7"/>
                                        </p:tgtEl>
                                        <p:attrNameLst>
                                          <p:attrName>style.visibility</p:attrName>
                                        </p:attrNameLst>
                                      </p:cBhvr>
                                      <p:to>
                                        <p:strVal val="hidden"/>
                                      </p:to>
                                    </p:set>
                                  </p:childTnLst>
                                </p:cTn>
                              </p:par>
                              <p:par>
                                <p:cTn id="29" presetID="1" presetClass="entr" presetSubtype="0" fill="hold" nodeType="withEffect">
                                  <p:stCondLst>
                                    <p:cond delay="0"/>
                                  </p:stCondLst>
                                  <p:childTnLst>
                                    <p:set>
                                      <p:cBhvr>
                                        <p:cTn id="30"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7" grpId="2" animBg="1"/>
      <p:bldP spid="7" grpId="3" animBg="1"/>
      <p:bldP spid="10" grpId="0" animBg="1"/>
      <p:bldP spid="10" grpId="1" animBg="1"/>
      <p:bldP spid="10" grpId="2" animBg="1"/>
      <p:bldP spid="10" grpId="3"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Model-Free </a:t>
            </a:r>
            <a:r>
              <a:rPr lang="en-GB" dirty="0" smtClean="0">
                <a:solidFill>
                  <a:srgbClr val="FF0000"/>
                </a:solidFill>
              </a:rPr>
              <a:t>less</a:t>
            </a:r>
            <a:r>
              <a:rPr lang="en-GB" dirty="0" smtClean="0"/>
              <a:t> </a:t>
            </a:r>
            <a:r>
              <a:rPr lang="en-GB" dirty="0" smtClean="0"/>
              <a:t>(pro)</a:t>
            </a:r>
            <a:r>
              <a:rPr lang="en-GB" dirty="0" smtClean="0"/>
              <a:t>Social</a:t>
            </a:r>
            <a:endParaRPr lang="en-GB" dirty="0"/>
          </a:p>
        </p:txBody>
      </p:sp>
      <p:sp>
        <p:nvSpPr>
          <p:cNvPr id="3" name="Content Placeholder 2"/>
          <p:cNvSpPr>
            <a:spLocks noGrp="1"/>
          </p:cNvSpPr>
          <p:nvPr>
            <p:ph idx="1"/>
          </p:nvPr>
        </p:nvSpPr>
        <p:spPr>
          <a:xfrm>
            <a:off x="457200" y="1600200"/>
            <a:ext cx="8229600" cy="5069160"/>
          </a:xfrm>
        </p:spPr>
        <p:txBody>
          <a:bodyPr>
            <a:normAutofit/>
          </a:bodyPr>
          <a:lstStyle/>
          <a:p>
            <a:r>
              <a:rPr lang="en-GB" dirty="0" err="1"/>
              <a:t>Piovesan</a:t>
            </a:r>
            <a:r>
              <a:rPr lang="en-GB" dirty="0"/>
              <a:t> &amp; </a:t>
            </a:r>
            <a:r>
              <a:rPr lang="en-GB" dirty="0" err="1"/>
              <a:t>Wengstrom</a:t>
            </a:r>
            <a:r>
              <a:rPr lang="en-GB" dirty="0"/>
              <a:t>, </a:t>
            </a:r>
            <a:r>
              <a:rPr lang="en-GB" dirty="0" smtClean="0"/>
              <a:t>2009 (</a:t>
            </a:r>
            <a:r>
              <a:rPr lang="en-GB" dirty="0"/>
              <a:t>strange</a:t>
            </a:r>
            <a:r>
              <a:rPr lang="en-GB" dirty="0" smtClean="0"/>
              <a:t>) dictator game –egotistical choices and RTs</a:t>
            </a:r>
            <a:r>
              <a:rPr lang="en-GB" dirty="0" smtClean="0"/>
              <a:t>:</a:t>
            </a:r>
          </a:p>
          <a:p>
            <a:endParaRPr lang="en-GB" dirty="0"/>
          </a:p>
          <a:p>
            <a:endParaRPr lang="en-GB" dirty="0" smtClean="0"/>
          </a:p>
          <a:p>
            <a:endParaRPr lang="en-GB" dirty="0"/>
          </a:p>
          <a:p>
            <a:endParaRPr lang="en-GB" dirty="0" smtClean="0"/>
          </a:p>
          <a:p>
            <a:endParaRPr lang="en-GB" dirty="0"/>
          </a:p>
          <a:p>
            <a:r>
              <a:rPr lang="en-GB" dirty="0" err="1" smtClean="0"/>
              <a:t>rTMS</a:t>
            </a:r>
            <a:r>
              <a:rPr lang="en-GB" dirty="0" smtClean="0"/>
              <a:t> over </a:t>
            </a:r>
            <a:r>
              <a:rPr lang="en-GB" dirty="0" err="1" smtClean="0"/>
              <a:t>dlPFC</a:t>
            </a:r>
            <a:r>
              <a:rPr lang="en-GB" dirty="0" smtClean="0"/>
              <a:t> leads to more acceptance of unfair offers</a:t>
            </a:r>
            <a:endParaRPr lang="en-GB" dirty="0" smtClean="0"/>
          </a:p>
          <a:p>
            <a:endParaRPr lang="en-GB" dirty="0"/>
          </a:p>
          <a:p>
            <a:endParaRPr lang="en-GB" dirty="0" smtClean="0"/>
          </a:p>
          <a:p>
            <a:endParaRPr lang="en-GB" dirty="0"/>
          </a:p>
          <a:p>
            <a:endParaRPr lang="en-GB"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5" y="2780928"/>
            <a:ext cx="3528392" cy="2490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93386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Model-free more social</a:t>
            </a:r>
            <a:endParaRPr lang="en-GB" dirty="0"/>
          </a:p>
        </p:txBody>
      </p:sp>
      <p:sp>
        <p:nvSpPr>
          <p:cNvPr id="3" name="Content Placeholder 2"/>
          <p:cNvSpPr>
            <a:spLocks noGrp="1"/>
          </p:cNvSpPr>
          <p:nvPr>
            <p:ph idx="1"/>
          </p:nvPr>
        </p:nvSpPr>
        <p:spPr/>
        <p:txBody>
          <a:bodyPr/>
          <a:lstStyle/>
          <a:p>
            <a:r>
              <a:rPr lang="en-GB" dirty="0" smtClean="0"/>
              <a:t>faster </a:t>
            </a:r>
            <a:r>
              <a:rPr lang="en-GB" dirty="0"/>
              <a:t>to </a:t>
            </a:r>
            <a:r>
              <a:rPr lang="en-GB" dirty="0">
                <a:solidFill>
                  <a:srgbClr val="FF0000"/>
                </a:solidFill>
              </a:rPr>
              <a:t>reject</a:t>
            </a:r>
            <a:r>
              <a:rPr lang="en-GB" dirty="0"/>
              <a:t> than </a:t>
            </a:r>
            <a:r>
              <a:rPr lang="en-GB" dirty="0">
                <a:solidFill>
                  <a:srgbClr val="FF0000"/>
                </a:solidFill>
              </a:rPr>
              <a:t>accept</a:t>
            </a:r>
            <a:r>
              <a:rPr lang="en-GB" dirty="0"/>
              <a:t> unfair offers in </a:t>
            </a:r>
            <a:r>
              <a:rPr lang="en-GB" dirty="0" smtClean="0"/>
              <a:t>ultimatum game</a:t>
            </a:r>
          </a:p>
          <a:p>
            <a:r>
              <a:rPr lang="en-GB" dirty="0" smtClean="0"/>
              <a:t>time pressure in bargaining leads to fairer outcomes</a:t>
            </a:r>
          </a:p>
          <a:p>
            <a:r>
              <a:rPr lang="en-GB" dirty="0" smtClean="0"/>
              <a:t>decisions under pressure are stressful, and stress leads to pro-sociality (UG offer)</a:t>
            </a:r>
          </a:p>
          <a:p>
            <a:endParaRPr lang="en-GB" dirty="0"/>
          </a:p>
        </p:txBody>
      </p:sp>
    </p:spTree>
    <p:extLst>
      <p:ext uri="{BB962C8B-B14F-4D97-AF65-F5344CB8AC3E}">
        <p14:creationId xmlns:p14="http://schemas.microsoft.com/office/powerpoint/2010/main" val="1173239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Public Goods Games</a:t>
            </a:r>
            <a:endParaRPr lang="en-GB" dirty="0"/>
          </a:p>
        </p:txBody>
      </p:sp>
      <p:sp>
        <p:nvSpPr>
          <p:cNvPr id="5" name="Content Placeholder 4"/>
          <p:cNvSpPr>
            <a:spLocks noGrp="1"/>
          </p:cNvSpPr>
          <p:nvPr>
            <p:ph idx="1"/>
          </p:nvPr>
        </p:nvSpPr>
        <p:spPr/>
        <p:txBody>
          <a:bodyPr>
            <a:normAutofit lnSpcReduction="10000"/>
          </a:bodyPr>
          <a:lstStyle/>
          <a:p>
            <a:r>
              <a:rPr lang="en-GB" dirty="0" smtClean="0"/>
              <a:t>around 2000 participants via Mechanical Turk</a:t>
            </a:r>
          </a:p>
          <a:p>
            <a:r>
              <a:rPr lang="en-GB" dirty="0" smtClean="0"/>
              <a:t>one-shot PGG in groups of 4:</a:t>
            </a:r>
          </a:p>
          <a:p>
            <a:pPr lvl="1"/>
            <a:r>
              <a:rPr lang="en-GB" dirty="0" smtClean="0"/>
              <a:t>$0.50 to participate</a:t>
            </a:r>
          </a:p>
          <a:p>
            <a:pPr lvl="1"/>
            <a:r>
              <a:rPr lang="en-GB" dirty="0" smtClean="0"/>
              <a:t>$0.40 to contribute; doubled; quartered</a:t>
            </a:r>
          </a:p>
          <a:p>
            <a:pPr lvl="1"/>
            <a:r>
              <a:rPr lang="en-GB" dirty="0" smtClean="0"/>
              <a:t>(maximum extra of $1)</a:t>
            </a:r>
          </a:p>
          <a:p>
            <a:r>
              <a:rPr lang="en-GB" dirty="0" smtClean="0"/>
              <a:t>Harvard variant:</a:t>
            </a:r>
          </a:p>
          <a:p>
            <a:pPr lvl="1"/>
            <a:r>
              <a:rPr lang="en-GB" dirty="0" smtClean="0"/>
              <a:t>$5 to show up</a:t>
            </a:r>
          </a:p>
          <a:p>
            <a:pPr lvl="1"/>
            <a:r>
              <a:rPr lang="en-GB" dirty="0" smtClean="0"/>
              <a:t>$4 to contribute; doubled; quartered</a:t>
            </a:r>
          </a:p>
          <a:p>
            <a:pPr lvl="1"/>
            <a:r>
              <a:rPr lang="en-GB" dirty="0" smtClean="0"/>
              <a:t>$2 to predict average contribution of rest of group</a:t>
            </a:r>
            <a:endParaRPr lang="en-GB" dirty="0"/>
          </a:p>
        </p:txBody>
      </p:sp>
    </p:spTree>
    <p:extLst>
      <p:ext uri="{BB962C8B-B14F-4D97-AF65-F5344CB8AC3E}">
        <p14:creationId xmlns:p14="http://schemas.microsoft.com/office/powerpoint/2010/main" val="587027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6" name="Text Box 8"/>
          <p:cNvSpPr txBox="1">
            <a:spLocks noChangeArrowheads="1"/>
          </p:cNvSpPr>
          <p:nvPr/>
        </p:nvSpPr>
        <p:spPr bwMode="auto">
          <a:xfrm>
            <a:off x="381000" y="1004888"/>
            <a:ext cx="8397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nchorCtr="1">
            <a:spAutoFit/>
          </a:bodyPr>
          <a:lstStyle/>
          <a:p>
            <a:r>
              <a:rPr lang="el-GR" i="0"/>
              <a:t>Faster decisions are more cooperative.</a:t>
            </a:r>
            <a:endParaRPr lang="en-GB" i="0"/>
          </a:p>
        </p:txBody>
      </p:sp>
      <p:pic>
        <p:nvPicPr>
          <p:cNvPr id="7199" name="Picture 31" descr="nature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6096000"/>
            <a:ext cx="1230313" cy="276225"/>
          </a:xfrm>
          <a:prstGeom prst="rect">
            <a:avLst/>
          </a:prstGeom>
          <a:noFill/>
          <a:extLst>
            <a:ext uri="{909E8E84-426E-40DD-AFC4-6F175D3DCCD1}">
              <a14:hiddenFill xmlns:a14="http://schemas.microsoft.com/office/drawing/2010/main">
                <a:solidFill>
                  <a:srgbClr val="FFFFFF"/>
                </a:solidFill>
              </a14:hiddenFill>
            </a:ext>
          </a:extLst>
        </p:spPr>
      </p:pic>
      <p:pic>
        <p:nvPicPr>
          <p:cNvPr id="7482" name="Picture 314" descr="nature11467-f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67744" y="1628798"/>
            <a:ext cx="4464496" cy="50660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9790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6" name="Text Box 8"/>
          <p:cNvSpPr txBox="1">
            <a:spLocks noChangeArrowheads="1"/>
          </p:cNvSpPr>
          <p:nvPr/>
        </p:nvSpPr>
        <p:spPr bwMode="auto">
          <a:xfrm>
            <a:off x="381000" y="260648"/>
            <a:ext cx="83978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nchorCtr="1">
            <a:spAutoFit/>
          </a:bodyPr>
          <a:lstStyle/>
          <a:p>
            <a:r>
              <a:rPr lang="el-GR" i="0" dirty="0"/>
              <a:t>Inducing intuitive thinking promotes cooperation.</a:t>
            </a:r>
            <a:endParaRPr lang="en-GB" i="0" dirty="0"/>
          </a:p>
        </p:txBody>
      </p:sp>
      <p:pic>
        <p:nvPicPr>
          <p:cNvPr id="7199" name="Picture 31" descr="nature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6096000"/>
            <a:ext cx="1230313" cy="276225"/>
          </a:xfrm>
          <a:prstGeom prst="rect">
            <a:avLst/>
          </a:prstGeom>
          <a:noFill/>
          <a:extLst>
            <a:ext uri="{909E8E84-426E-40DD-AFC4-6F175D3DCCD1}">
              <a14:hiddenFill xmlns:a14="http://schemas.microsoft.com/office/drawing/2010/main">
                <a:solidFill>
                  <a:srgbClr val="FFFFFF"/>
                </a:solidFill>
              </a14:hiddenFill>
            </a:ext>
          </a:extLst>
        </p:spPr>
      </p:pic>
      <p:pic>
        <p:nvPicPr>
          <p:cNvPr id="7483" name="Picture 315" descr="nature11467-f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59832" y="782706"/>
            <a:ext cx="3384376" cy="594329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563888" y="692696"/>
            <a:ext cx="1152880" cy="369332"/>
          </a:xfrm>
          <a:prstGeom prst="rect">
            <a:avLst/>
          </a:prstGeom>
          <a:noFill/>
        </p:spPr>
        <p:txBody>
          <a:bodyPr wrap="none" rtlCol="0">
            <a:spAutoFit/>
          </a:bodyPr>
          <a:lstStyle/>
          <a:p>
            <a:r>
              <a:rPr lang="en-GB" dirty="0" smtClean="0"/>
              <a:t>within 10s</a:t>
            </a:r>
            <a:endParaRPr lang="en-GB" dirty="0"/>
          </a:p>
        </p:txBody>
      </p:sp>
      <p:sp>
        <p:nvSpPr>
          <p:cNvPr id="3" name="TextBox 2"/>
          <p:cNvSpPr txBox="1"/>
          <p:nvPr/>
        </p:nvSpPr>
        <p:spPr>
          <a:xfrm>
            <a:off x="5364088" y="1157467"/>
            <a:ext cx="1242776" cy="369332"/>
          </a:xfrm>
          <a:prstGeom prst="rect">
            <a:avLst/>
          </a:prstGeom>
          <a:noFill/>
        </p:spPr>
        <p:txBody>
          <a:bodyPr wrap="none" rtlCol="0">
            <a:spAutoFit/>
          </a:bodyPr>
          <a:lstStyle/>
          <a:p>
            <a:r>
              <a:rPr lang="en-GB" dirty="0" smtClean="0"/>
              <a:t>at least 10s</a:t>
            </a:r>
            <a:endParaRPr lang="en-GB" dirty="0"/>
          </a:p>
        </p:txBody>
      </p:sp>
      <p:sp>
        <p:nvSpPr>
          <p:cNvPr id="4" name="TextBox 3"/>
          <p:cNvSpPr txBox="1"/>
          <p:nvPr/>
        </p:nvSpPr>
        <p:spPr>
          <a:xfrm>
            <a:off x="1691680" y="3397642"/>
            <a:ext cx="1160895" cy="369332"/>
          </a:xfrm>
          <a:prstGeom prst="rect">
            <a:avLst/>
          </a:prstGeom>
          <a:noFill/>
        </p:spPr>
        <p:txBody>
          <a:bodyPr wrap="none" rtlCol="0">
            <a:spAutoFit/>
          </a:bodyPr>
          <a:lstStyle/>
          <a:p>
            <a:r>
              <a:rPr lang="en-GB" dirty="0" smtClean="0"/>
              <a:t>*10 stakes</a:t>
            </a:r>
            <a:endParaRPr lang="en-GB" dirty="0"/>
          </a:p>
        </p:txBody>
      </p:sp>
      <p:sp>
        <p:nvSpPr>
          <p:cNvPr id="5" name="TextBox 4"/>
          <p:cNvSpPr txBox="1"/>
          <p:nvPr/>
        </p:nvSpPr>
        <p:spPr>
          <a:xfrm>
            <a:off x="6573075" y="2783205"/>
            <a:ext cx="2555508" cy="1477328"/>
          </a:xfrm>
          <a:prstGeom prst="rect">
            <a:avLst/>
          </a:prstGeom>
          <a:noFill/>
        </p:spPr>
        <p:txBody>
          <a:bodyPr wrap="none" rtlCol="0">
            <a:spAutoFit/>
          </a:bodyPr>
          <a:lstStyle/>
          <a:p>
            <a:r>
              <a:rPr lang="en-GB" dirty="0" smtClean="0"/>
              <a:t>no difference, so</a:t>
            </a:r>
          </a:p>
          <a:p>
            <a:r>
              <a:rPr lang="en-GB" dirty="0" smtClean="0"/>
              <a:t>preferences rather than</a:t>
            </a:r>
          </a:p>
          <a:p>
            <a:r>
              <a:rPr lang="en-GB" dirty="0" smtClean="0"/>
              <a:t>beliefs</a:t>
            </a:r>
          </a:p>
          <a:p>
            <a:endParaRPr lang="en-GB" dirty="0"/>
          </a:p>
          <a:p>
            <a:r>
              <a:rPr lang="en-GB" dirty="0" smtClean="0"/>
              <a:t>5c loss for 10c inaccuracy</a:t>
            </a:r>
            <a:endParaRPr lang="en-GB" dirty="0"/>
          </a:p>
        </p:txBody>
      </p:sp>
      <p:sp>
        <p:nvSpPr>
          <p:cNvPr id="6" name="TextBox 5"/>
          <p:cNvSpPr txBox="1"/>
          <p:nvPr/>
        </p:nvSpPr>
        <p:spPr>
          <a:xfrm>
            <a:off x="179512" y="5229200"/>
            <a:ext cx="2742610" cy="923330"/>
          </a:xfrm>
          <a:prstGeom prst="rect">
            <a:avLst/>
          </a:prstGeom>
          <a:noFill/>
        </p:spPr>
        <p:txBody>
          <a:bodyPr wrap="none" rtlCol="0">
            <a:spAutoFit/>
          </a:bodyPr>
          <a:lstStyle/>
          <a:p>
            <a:r>
              <a:rPr lang="en-GB" dirty="0" smtClean="0"/>
              <a:t>write paragraphs</a:t>
            </a:r>
          </a:p>
          <a:p>
            <a:r>
              <a:rPr lang="en-GB" dirty="0" smtClean="0"/>
              <a:t>about the benefits or</a:t>
            </a:r>
          </a:p>
          <a:p>
            <a:r>
              <a:rPr lang="en-GB" dirty="0" smtClean="0"/>
              <a:t>costs of intuition/reflection</a:t>
            </a:r>
            <a:endParaRPr lang="en-GB" dirty="0"/>
          </a:p>
        </p:txBody>
      </p:sp>
    </p:spTree>
    <p:extLst>
      <p:ext uri="{BB962C8B-B14F-4D97-AF65-F5344CB8AC3E}">
        <p14:creationId xmlns:p14="http://schemas.microsoft.com/office/powerpoint/2010/main" val="3761706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651</Words>
  <Application>Microsoft Office PowerPoint</Application>
  <PresentationFormat>On-screen Show (4:3)</PresentationFormat>
  <Paragraphs>83</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Spontaneous giving and calculated greed </vt:lpstr>
      <vt:lpstr>Strategic Interactions</vt:lpstr>
      <vt:lpstr>Games</vt:lpstr>
      <vt:lpstr>Intuition</vt:lpstr>
      <vt:lpstr>Model-Free less (pro)Social</vt:lpstr>
      <vt:lpstr>Model-free more social</vt:lpstr>
      <vt:lpstr>Public Goods Games</vt:lpstr>
      <vt:lpstr>PowerPoint Presentation</vt:lpstr>
      <vt:lpstr>PowerPoint Presentation</vt:lpstr>
      <vt:lpstr>PowerPoint Presentation</vt:lpstr>
      <vt:lpstr>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Spontaneous giving and calculated greed </dc:title>
  <dc:creator>Peter</dc:creator>
  <cp:lastModifiedBy>Peter Dayan</cp:lastModifiedBy>
  <cp:revision>15</cp:revision>
  <dcterms:created xsi:type="dcterms:W3CDTF">2012-09-24T07:15:05Z</dcterms:created>
  <dcterms:modified xsi:type="dcterms:W3CDTF">2012-09-25T09:25:57Z</dcterms:modified>
</cp:coreProperties>
</file>