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61" r:id="rId4"/>
    <p:sldId id="259" r:id="rId5"/>
    <p:sldId id="268" r:id="rId6"/>
    <p:sldId id="262" r:id="rId7"/>
    <p:sldId id="257" r:id="rId8"/>
    <p:sldId id="263" r:id="rId9"/>
    <p:sldId id="264" r:id="rId10"/>
    <p:sldId id="265" r:id="rId11"/>
    <p:sldId id="266" r:id="rId12"/>
    <p:sldId id="269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E2227-689D-402E-B202-55B96F421CE3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55CCB-D10C-4F61-99E1-B848F7545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7EB6BD-417E-E046-90A3-6AC0614ABDE4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9400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7EB6BD-417E-E046-90A3-6AC0614ABDE4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9400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DB7B-129E-4E04-9BE9-5F7717ABCB98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612-1F87-4E45-9D07-8E4B3601AC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DB7B-129E-4E04-9BE9-5F7717ABCB98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612-1F87-4E45-9D07-8E4B3601AC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DB7B-129E-4E04-9BE9-5F7717ABCB98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612-1F87-4E45-9D07-8E4B3601AC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048F-A7FA-4F31-89D7-AA69D27E6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6CF1-CDBB-4955-B3BC-4F417E19701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7029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048F-A7FA-4F31-89D7-AA69D27E6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6CF1-CDBB-4955-B3BC-4F417E19701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8631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048F-A7FA-4F31-89D7-AA69D27E6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6CF1-CDBB-4955-B3BC-4F417E19701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6050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048F-A7FA-4F31-89D7-AA69D27E6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6CF1-CDBB-4955-B3BC-4F417E19701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516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048F-A7FA-4F31-89D7-AA69D27E6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6CF1-CDBB-4955-B3BC-4F417E19701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9471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048F-A7FA-4F31-89D7-AA69D27E6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6CF1-CDBB-4955-B3BC-4F417E19701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9559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048F-A7FA-4F31-89D7-AA69D27E6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6CF1-CDBB-4955-B3BC-4F417E19701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3480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048F-A7FA-4F31-89D7-AA69D27E6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6CF1-CDBB-4955-B3BC-4F417E19701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123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DB7B-129E-4E04-9BE9-5F7717ABCB98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612-1F87-4E45-9D07-8E4B3601AC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048F-A7FA-4F31-89D7-AA69D27E6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6CF1-CDBB-4955-B3BC-4F417E19701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2417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048F-A7FA-4F31-89D7-AA69D27E6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6CF1-CDBB-4955-B3BC-4F417E19701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9790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048F-A7FA-4F31-89D7-AA69D27E6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6CF1-CDBB-4955-B3BC-4F417E19701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239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DB7B-129E-4E04-9BE9-5F7717ABCB98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612-1F87-4E45-9D07-8E4B3601AC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DB7B-129E-4E04-9BE9-5F7717ABCB98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612-1F87-4E45-9D07-8E4B3601AC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DB7B-129E-4E04-9BE9-5F7717ABCB98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612-1F87-4E45-9D07-8E4B3601AC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DB7B-129E-4E04-9BE9-5F7717ABCB98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612-1F87-4E45-9D07-8E4B3601AC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DB7B-129E-4E04-9BE9-5F7717ABCB98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612-1F87-4E45-9D07-8E4B3601AC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DB7B-129E-4E04-9BE9-5F7717ABCB98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612-1F87-4E45-9D07-8E4B3601AC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DB7B-129E-4E04-9BE9-5F7717ABCB98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612-1F87-4E45-9D07-8E4B3601AC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ADB7B-129E-4E04-9BE9-5F7717ABCB98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D7612-1F87-4E45-9D07-8E4B3601AC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5048F-A7FA-4F31-89D7-AA69D27E6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66CF1-CDBB-4955-B3BC-4F417E19701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6871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Representation of aversive prediction errors in the </a:t>
            </a:r>
            <a:br>
              <a:rPr lang="en-US" dirty="0" smtClean="0"/>
            </a:br>
            <a:r>
              <a:rPr lang="en-US" dirty="0" smtClean="0"/>
              <a:t>human </a:t>
            </a:r>
            <a:r>
              <a:rPr lang="en-US" dirty="0" err="1" smtClean="0"/>
              <a:t>periaqueductal</a:t>
            </a:r>
            <a:r>
              <a:rPr lang="en-US" dirty="0" smtClean="0"/>
              <a:t> gray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Mathieu Roy, Daphna </a:t>
            </a:r>
            <a:r>
              <a:rPr lang="en-US" dirty="0" err="1" smtClean="0"/>
              <a:t>Shohamy</a:t>
            </a:r>
            <a:r>
              <a:rPr lang="en-US" dirty="0" smtClean="0"/>
              <a:t>, Nathaniel </a:t>
            </a:r>
            <a:r>
              <a:rPr lang="en-US" dirty="0" err="1" smtClean="0"/>
              <a:t>Daw</a:t>
            </a:r>
            <a:r>
              <a:rPr lang="en-US" dirty="0" smtClean="0"/>
              <a:t>, </a:t>
            </a:r>
            <a:r>
              <a:rPr lang="en-US" dirty="0" err="1" smtClean="0"/>
              <a:t>Marieke</a:t>
            </a:r>
            <a:r>
              <a:rPr lang="en-US" dirty="0" smtClean="0"/>
              <a:t> </a:t>
            </a:r>
            <a:r>
              <a:rPr lang="en-US" dirty="0" err="1" smtClean="0"/>
              <a:t>Jepma</a:t>
            </a:r>
            <a:r>
              <a:rPr lang="en-US" dirty="0" smtClean="0"/>
              <a:t>, G Elliott </a:t>
            </a:r>
            <a:r>
              <a:rPr lang="en-US" dirty="0" err="1" smtClean="0"/>
              <a:t>Wimmer</a:t>
            </a:r>
            <a:r>
              <a:rPr lang="en-US" dirty="0" smtClean="0"/>
              <a:t> &amp; Tor D Wager</a:t>
            </a:r>
          </a:p>
          <a:p>
            <a:endParaRPr lang="en-GB" dirty="0"/>
          </a:p>
          <a:p>
            <a:r>
              <a:rPr lang="en-GB" dirty="0" smtClean="0"/>
              <a:t>Nature Neuroscience </a:t>
            </a:r>
          </a:p>
          <a:p>
            <a:r>
              <a:rPr lang="en-US" dirty="0" smtClean="0"/>
              <a:t>5 October 2014; doi:10.1038/nn.3832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Dubious DCM circuitry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60848"/>
            <a:ext cx="647412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appetitive </a:t>
            </a:r>
            <a:r>
              <a:rPr lang="en-GB" dirty="0" err="1" smtClean="0"/>
              <a:t>vs</a:t>
            </a:r>
            <a:r>
              <a:rPr lang="en-GB" dirty="0" smtClean="0"/>
              <a:t> aversive 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770669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good position to represent a PE</a:t>
            </a:r>
          </a:p>
          <a:p>
            <a:r>
              <a:rPr lang="en-GB" dirty="0" smtClean="0"/>
              <a:t>associated with </a:t>
            </a:r>
            <a:r>
              <a:rPr lang="en-GB" dirty="0" err="1" smtClean="0"/>
              <a:t>Pavlovian</a:t>
            </a:r>
            <a:r>
              <a:rPr lang="en-GB" dirty="0" smtClean="0"/>
              <a:t> responses to aversive outcomes</a:t>
            </a:r>
          </a:p>
          <a:p>
            <a:r>
              <a:rPr lang="en-GB" dirty="0" smtClean="0"/>
              <a:t>*not* striatum (Frank)</a:t>
            </a:r>
          </a:p>
          <a:p>
            <a:r>
              <a:rPr lang="en-GB" dirty="0" smtClean="0"/>
              <a:t>*not* </a:t>
            </a:r>
            <a:r>
              <a:rPr lang="en-GB" dirty="0" err="1" smtClean="0"/>
              <a:t>mesocortical</a:t>
            </a:r>
            <a:r>
              <a:rPr lang="en-GB" dirty="0" smtClean="0"/>
              <a:t> VTA (</a:t>
            </a:r>
            <a:r>
              <a:rPr lang="en-GB" dirty="0" err="1" smtClean="0"/>
              <a:t>Brischoux</a:t>
            </a:r>
            <a:r>
              <a:rPr lang="en-GB" dirty="0" smtClean="0"/>
              <a:t>; </a:t>
            </a:r>
            <a:r>
              <a:rPr lang="en-GB" dirty="0" err="1" smtClean="0"/>
              <a:t>Lammel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vmPFC</a:t>
            </a:r>
            <a:r>
              <a:rPr lang="en-GB" dirty="0" smtClean="0"/>
              <a:t> is the key </a:t>
            </a:r>
            <a:r>
              <a:rPr lang="en-GB" smtClean="0"/>
              <a:t>value structure</a:t>
            </a:r>
            <a:endParaRPr lang="en-GB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prediction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ample evidence for appetitive PEs:</a:t>
            </a:r>
          </a:p>
          <a:p>
            <a:pPr lvl="1"/>
            <a:r>
              <a:rPr lang="en-GB" dirty="0" err="1" smtClean="0"/>
              <a:t>phasic</a:t>
            </a:r>
            <a:r>
              <a:rPr lang="en-GB" dirty="0" smtClean="0"/>
              <a:t> activity of dopamine neurons in mice, rats, monkeys and humans</a:t>
            </a:r>
          </a:p>
          <a:p>
            <a:pPr lvl="1"/>
            <a:r>
              <a:rPr lang="en-GB" dirty="0" smtClean="0"/>
              <a:t>release of dopamine in rats, humans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1683464" y="303312"/>
            <a:ext cx="576885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4400" dirty="0">
                <a:solidFill>
                  <a:prstClr val="black"/>
                </a:solidFill>
                <a:ea typeface="Arial" pitchFamily="-65" charset="0"/>
                <a:cs typeface="Arial" pitchFamily="-65" charset="0"/>
              </a:rPr>
              <a:t>Human Prediction Errors</a:t>
            </a:r>
          </a:p>
        </p:txBody>
      </p:sp>
      <p:pic>
        <p:nvPicPr>
          <p:cNvPr id="29728" name="Picture 32" descr="Theory_expectedB"/>
          <p:cNvPicPr>
            <a:picLocks noChangeAspect="1" noChangeArrowheads="1"/>
          </p:cNvPicPr>
          <p:nvPr/>
        </p:nvPicPr>
        <p:blipFill>
          <a:blip r:embed="rId3" cstate="print"/>
          <a:srcRect l="5411" t="2530" r="8005" b="3848"/>
          <a:stretch>
            <a:fillRect/>
          </a:stretch>
        </p:blipFill>
        <p:spPr bwMode="auto">
          <a:xfrm>
            <a:off x="395536" y="3645024"/>
            <a:ext cx="2590800" cy="1997075"/>
          </a:xfrm>
          <a:prstGeom prst="rect">
            <a:avLst/>
          </a:prstGeom>
          <a:noFill/>
        </p:spPr>
      </p:pic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5334000" y="3660899"/>
            <a:ext cx="3429000" cy="2197100"/>
            <a:chOff x="3360" y="1016"/>
            <a:chExt cx="2160" cy="1384"/>
          </a:xfrm>
        </p:grpSpPr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3360" y="1544"/>
              <a:ext cx="96" cy="48"/>
              <a:chOff x="3216" y="1296"/>
              <a:chExt cx="144" cy="96"/>
            </a:xfrm>
          </p:grpSpPr>
          <p:sp>
            <p:nvSpPr>
              <p:cNvPr id="29730" name="Line 34"/>
              <p:cNvSpPr>
                <a:spLocks noChangeShapeType="1"/>
              </p:cNvSpPr>
              <p:nvPr/>
            </p:nvSpPr>
            <p:spPr bwMode="auto">
              <a:xfrm>
                <a:off x="3216" y="1296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731" name="Line 35"/>
              <p:cNvSpPr>
                <a:spLocks noChangeShapeType="1"/>
              </p:cNvSpPr>
              <p:nvPr/>
            </p:nvSpPr>
            <p:spPr bwMode="auto">
              <a:xfrm>
                <a:off x="3216" y="1392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29732" name="Picture 36" descr="TDexpectedB"/>
            <p:cNvPicPr>
              <a:picLocks noChangeAspect="1" noChangeArrowheads="1"/>
            </p:cNvPicPr>
            <p:nvPr/>
          </p:nvPicPr>
          <p:blipFill>
            <a:blip r:embed="rId4" cstate="print"/>
            <a:srcRect t="3130" r="9550"/>
            <a:stretch>
              <a:fillRect/>
            </a:stretch>
          </p:blipFill>
          <p:spPr bwMode="auto">
            <a:xfrm>
              <a:off x="3552" y="1016"/>
              <a:ext cx="1968" cy="1384"/>
            </a:xfrm>
            <a:prstGeom prst="rect">
              <a:avLst/>
            </a:prstGeom>
            <a:noFill/>
          </p:spPr>
        </p:pic>
      </p:grpSp>
      <p:sp>
        <p:nvSpPr>
          <p:cNvPr id="29733" name="Rectangle 37"/>
          <p:cNvSpPr>
            <a:spLocks noChangeArrowheads="1"/>
          </p:cNvSpPr>
          <p:nvPr/>
        </p:nvSpPr>
        <p:spPr bwMode="auto">
          <a:xfrm>
            <a:off x="481013" y="1403484"/>
            <a:ext cx="5369611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prstClr val="black"/>
                </a:solidFill>
                <a:ea typeface="Arial" pitchFamily="-65" charset="0"/>
                <a:cs typeface="Arial" pitchFamily="-65" charset="0"/>
              </a:rPr>
              <a:t>what would a prediction error look like (in fMRI BOLD)?</a:t>
            </a:r>
          </a:p>
        </p:txBody>
      </p:sp>
      <p:pic>
        <p:nvPicPr>
          <p:cNvPr id="29734" name="Picture 38" descr="hrf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3536" y="4026024"/>
            <a:ext cx="1828800" cy="1298575"/>
          </a:xfrm>
          <a:prstGeom prst="rect">
            <a:avLst/>
          </a:prstGeom>
          <a:noFill/>
        </p:spPr>
      </p:pic>
      <p:grpSp>
        <p:nvGrpSpPr>
          <p:cNvPr id="5" name="Group 15"/>
          <p:cNvGrpSpPr>
            <a:grpSpLocks noChangeAspect="1"/>
          </p:cNvGrpSpPr>
          <p:nvPr/>
        </p:nvGrpSpPr>
        <p:grpSpPr>
          <a:xfrm>
            <a:off x="323528" y="2186867"/>
            <a:ext cx="1771650" cy="1085850"/>
            <a:chOff x="539552" y="901491"/>
            <a:chExt cx="2362200" cy="1447800"/>
          </a:xfrm>
        </p:grpSpPr>
        <p:sp>
          <p:nvSpPr>
            <p:cNvPr id="17" name="AutoShape 40"/>
            <p:cNvSpPr>
              <a:spLocks noChangeAspect="1" noChangeArrowheads="1"/>
            </p:cNvSpPr>
            <p:nvPr/>
          </p:nvSpPr>
          <p:spPr bwMode="auto">
            <a:xfrm>
              <a:off x="539552" y="901491"/>
              <a:ext cx="2362200" cy="1447800"/>
            </a:xfrm>
            <a:prstGeom prst="roundRect">
              <a:avLst>
                <a:gd name="adj" fmla="val 9759"/>
              </a:avLst>
            </a:prstGeom>
            <a:solidFill>
              <a:srgbClr val="A5A1A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1279525"/>
              <a:endParaRPr lang="en-GB" sz="2500">
                <a:solidFill>
                  <a:prstClr val="white"/>
                </a:solidFill>
                <a:ea typeface="Arial" pitchFamily="-65" charset="0"/>
                <a:cs typeface="Arial" pitchFamily="-65" charset="0"/>
              </a:endParaRPr>
            </a:p>
          </p:txBody>
        </p:sp>
        <p:pic>
          <p:nvPicPr>
            <p:cNvPr id="18" name="Picture 41" descr="Slot2_U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1622" y="1067423"/>
              <a:ext cx="790020" cy="1007443"/>
            </a:xfrm>
            <a:prstGeom prst="rect">
              <a:avLst/>
            </a:prstGeom>
            <a:solidFill>
              <a:srgbClr val="A5A1A1"/>
            </a:solidFill>
          </p:spPr>
        </p:pic>
        <p:pic>
          <p:nvPicPr>
            <p:cNvPr id="19" name="Picture 42" descr="Slot3_Up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75905" y="1067423"/>
              <a:ext cx="790020" cy="1007443"/>
            </a:xfrm>
            <a:prstGeom prst="rect">
              <a:avLst/>
            </a:prstGeom>
            <a:solidFill>
              <a:srgbClr val="A5A1A1"/>
            </a:solidFill>
          </p:spPr>
        </p:pic>
        <p:pic>
          <p:nvPicPr>
            <p:cNvPr id="20" name="Picture 43" descr="slot3symbolC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98958" y="1480429"/>
              <a:ext cx="356688" cy="330952"/>
            </a:xfrm>
            <a:prstGeom prst="rect">
              <a:avLst/>
            </a:prstGeom>
            <a:solidFill>
              <a:srgbClr val="A5A1A1"/>
            </a:solidFill>
          </p:spPr>
        </p:pic>
        <p:pic>
          <p:nvPicPr>
            <p:cNvPr id="21" name="Picture 44" descr="slot2symbol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84675" y="1521456"/>
              <a:ext cx="356688" cy="330952"/>
            </a:xfrm>
            <a:prstGeom prst="rect">
              <a:avLst/>
            </a:prstGeom>
            <a:solidFill>
              <a:srgbClr val="A5A1A1"/>
            </a:solidFill>
          </p:spPr>
        </p:pic>
      </p:grpSp>
      <p:grpSp>
        <p:nvGrpSpPr>
          <p:cNvPr id="7" name="Group 21"/>
          <p:cNvGrpSpPr>
            <a:grpSpLocks noChangeAspect="1"/>
          </p:cNvGrpSpPr>
          <p:nvPr/>
        </p:nvGrpSpPr>
        <p:grpSpPr>
          <a:xfrm>
            <a:off x="2605457" y="2151558"/>
            <a:ext cx="1769269" cy="1120379"/>
            <a:chOff x="2628900" y="2133600"/>
            <a:chExt cx="2359025" cy="1493838"/>
          </a:xfrm>
        </p:grpSpPr>
        <p:sp>
          <p:nvSpPr>
            <p:cNvPr id="23" name="AutoShape 47"/>
            <p:cNvSpPr>
              <a:spLocks noChangeArrowheads="1"/>
            </p:cNvSpPr>
            <p:nvPr/>
          </p:nvSpPr>
          <p:spPr bwMode="auto">
            <a:xfrm>
              <a:off x="2628900" y="2133600"/>
              <a:ext cx="2359025" cy="1493838"/>
            </a:xfrm>
            <a:prstGeom prst="roundRect">
              <a:avLst>
                <a:gd name="adj" fmla="val 9759"/>
              </a:avLst>
            </a:prstGeom>
            <a:solidFill>
              <a:srgbClr val="A5A1A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1279525"/>
              <a:endParaRPr lang="en-GB" sz="2500">
                <a:solidFill>
                  <a:prstClr val="white"/>
                </a:solidFill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8" name="Group 48"/>
            <p:cNvGrpSpPr>
              <a:grpSpLocks/>
            </p:cNvGrpSpPr>
            <p:nvPr/>
          </p:nvGrpSpPr>
          <p:grpSpPr bwMode="auto">
            <a:xfrm>
              <a:off x="3963457" y="2331148"/>
              <a:ext cx="788958" cy="1039478"/>
              <a:chOff x="3306" y="2055"/>
              <a:chExt cx="804" cy="1105"/>
            </a:xfrm>
          </p:grpSpPr>
          <p:pic>
            <p:nvPicPr>
              <p:cNvPr id="29" name="Picture 49" descr="Slot3_Up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306" y="2055"/>
                <a:ext cx="804" cy="1105"/>
              </a:xfrm>
              <a:prstGeom prst="rect">
                <a:avLst/>
              </a:prstGeom>
              <a:solidFill>
                <a:srgbClr val="A5A1A1"/>
              </a:solidFill>
            </p:spPr>
          </p:pic>
          <p:pic>
            <p:nvPicPr>
              <p:cNvPr id="30" name="Picture 50" descr="slot3symbolC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532" y="2525"/>
                <a:ext cx="363" cy="363"/>
              </a:xfrm>
              <a:prstGeom prst="rect">
                <a:avLst/>
              </a:prstGeom>
              <a:solidFill>
                <a:srgbClr val="A5A1A1"/>
              </a:solidFill>
            </p:spPr>
          </p:pic>
        </p:grpSp>
        <p:grpSp>
          <p:nvGrpSpPr>
            <p:cNvPr id="9" name="Group 51"/>
            <p:cNvGrpSpPr>
              <a:grpSpLocks/>
            </p:cNvGrpSpPr>
            <p:nvPr/>
          </p:nvGrpSpPr>
          <p:grpSpPr bwMode="auto">
            <a:xfrm>
              <a:off x="2895811" y="2331148"/>
              <a:ext cx="788958" cy="1039478"/>
              <a:chOff x="2218" y="2055"/>
              <a:chExt cx="804" cy="1105"/>
            </a:xfrm>
          </p:grpSpPr>
          <p:pic>
            <p:nvPicPr>
              <p:cNvPr id="26" name="Picture 52" descr="Slot2_Down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218" y="2055"/>
                <a:ext cx="804" cy="1105"/>
              </a:xfrm>
              <a:prstGeom prst="rect">
                <a:avLst/>
              </a:prstGeom>
              <a:solidFill>
                <a:srgbClr val="A5A1A1"/>
              </a:solidFill>
            </p:spPr>
          </p:pic>
          <p:pic>
            <p:nvPicPr>
              <p:cNvPr id="27" name="Picture 53" descr="spin2b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308" y="2377"/>
                <a:ext cx="602" cy="647"/>
              </a:xfrm>
              <a:prstGeom prst="rect">
                <a:avLst/>
              </a:prstGeom>
              <a:solidFill>
                <a:srgbClr val="A5A1A1"/>
              </a:solidFill>
            </p:spPr>
          </p:pic>
          <p:pic>
            <p:nvPicPr>
              <p:cNvPr id="28" name="Picture 54" descr="slot2symbolC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432" y="2537"/>
                <a:ext cx="363" cy="363"/>
              </a:xfrm>
              <a:prstGeom prst="rect">
                <a:avLst/>
              </a:prstGeom>
              <a:solidFill>
                <a:srgbClr val="A5A1A1"/>
              </a:solidFill>
            </p:spPr>
          </p:pic>
        </p:grpSp>
      </p:grpSp>
      <p:grpSp>
        <p:nvGrpSpPr>
          <p:cNvPr id="10" name="Group 62"/>
          <p:cNvGrpSpPr>
            <a:grpSpLocks/>
          </p:cNvGrpSpPr>
          <p:nvPr/>
        </p:nvGrpSpPr>
        <p:grpSpPr bwMode="auto">
          <a:xfrm>
            <a:off x="4819706" y="2151508"/>
            <a:ext cx="1771650" cy="1133476"/>
            <a:chOff x="2592" y="1708"/>
            <a:chExt cx="1116" cy="714"/>
          </a:xfrm>
        </p:grpSpPr>
        <p:sp>
          <p:nvSpPr>
            <p:cNvPr id="32" name="AutoShape 63"/>
            <p:cNvSpPr>
              <a:spLocks noChangeAspect="1" noChangeArrowheads="1"/>
            </p:cNvSpPr>
            <p:nvPr/>
          </p:nvSpPr>
          <p:spPr bwMode="auto">
            <a:xfrm>
              <a:off x="2592" y="1708"/>
              <a:ext cx="1116" cy="714"/>
            </a:xfrm>
            <a:prstGeom prst="roundRect">
              <a:avLst>
                <a:gd name="adj" fmla="val 9759"/>
              </a:avLst>
            </a:prstGeom>
            <a:solidFill>
              <a:srgbClr val="A5A1A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1279525"/>
              <a:endParaRPr lang="en-GB" sz="2500">
                <a:solidFill>
                  <a:prstClr val="white"/>
                </a:solidFill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33" name="Text Box 64"/>
            <p:cNvSpPr txBox="1">
              <a:spLocks noChangeAspect="1" noChangeArrowheads="1"/>
            </p:cNvSpPr>
            <p:nvPr/>
          </p:nvSpPr>
          <p:spPr bwMode="auto">
            <a:xfrm>
              <a:off x="2816" y="1869"/>
              <a:ext cx="668" cy="40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defTabSz="1279525"/>
              <a:r>
                <a:rPr lang="en-US" dirty="0">
                  <a:solidFill>
                    <a:prstClr val="black"/>
                  </a:solidFill>
                  <a:latin typeface="Eurostile" pitchFamily="-65" charset="0"/>
                  <a:ea typeface="Arial" pitchFamily="-65" charset="0"/>
                  <a:cs typeface="Arial" pitchFamily="-65" charset="0"/>
                </a:rPr>
                <a:t>You won</a:t>
              </a:r>
            </a:p>
            <a:p>
              <a:pPr algn="ctr" defTabSz="1279525"/>
              <a:r>
                <a:rPr lang="en-US" dirty="0">
                  <a:solidFill>
                    <a:prstClr val="black"/>
                  </a:solidFill>
                  <a:latin typeface="Eurostile" pitchFamily="-65" charset="0"/>
                  <a:ea typeface="Arial" pitchFamily="-65" charset="0"/>
                  <a:cs typeface="Arial" pitchFamily="-65" charset="0"/>
                </a:rPr>
                <a:t>40 cents</a:t>
              </a:r>
              <a:endParaRPr lang="en-US" b="1" dirty="0">
                <a:solidFill>
                  <a:prstClr val="black"/>
                </a:solidFill>
                <a:latin typeface="Eurostile" pitchFamily="-65" charset="0"/>
                <a:ea typeface="Arial" pitchFamily="-65" charset="0"/>
                <a:cs typeface="Arial" pitchFamily="-65" charset="0"/>
              </a:endParaRPr>
            </a:p>
          </p:txBody>
        </p:sp>
      </p:grpSp>
      <p:grpSp>
        <p:nvGrpSpPr>
          <p:cNvPr id="11" name="Group 71"/>
          <p:cNvGrpSpPr>
            <a:grpSpLocks noChangeAspect="1"/>
          </p:cNvGrpSpPr>
          <p:nvPr/>
        </p:nvGrpSpPr>
        <p:grpSpPr bwMode="auto">
          <a:xfrm>
            <a:off x="7020272" y="2137170"/>
            <a:ext cx="1770926" cy="1134188"/>
            <a:chOff x="5258" y="3429"/>
            <a:chExt cx="2403" cy="1589"/>
          </a:xfrm>
        </p:grpSpPr>
        <p:sp>
          <p:nvSpPr>
            <p:cNvPr id="35" name="AutoShape 72"/>
            <p:cNvSpPr>
              <a:spLocks noChangeArrowheads="1"/>
            </p:cNvSpPr>
            <p:nvPr/>
          </p:nvSpPr>
          <p:spPr bwMode="auto">
            <a:xfrm>
              <a:off x="5258" y="3429"/>
              <a:ext cx="2403" cy="1589"/>
            </a:xfrm>
            <a:prstGeom prst="roundRect">
              <a:avLst>
                <a:gd name="adj" fmla="val 9759"/>
              </a:avLst>
            </a:prstGeom>
            <a:solidFill>
              <a:srgbClr val="A5A1A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1279525"/>
              <a:endParaRPr lang="en-GB" sz="2500">
                <a:solidFill>
                  <a:prstClr val="white"/>
                </a:solidFill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12" name="Group 73"/>
            <p:cNvGrpSpPr>
              <a:grpSpLocks/>
            </p:cNvGrpSpPr>
            <p:nvPr/>
          </p:nvGrpSpPr>
          <p:grpSpPr bwMode="auto">
            <a:xfrm>
              <a:off x="6533" y="3643"/>
              <a:ext cx="817" cy="1123"/>
              <a:chOff x="5671" y="2208"/>
              <a:chExt cx="817" cy="1123"/>
            </a:xfrm>
          </p:grpSpPr>
          <p:pic>
            <p:nvPicPr>
              <p:cNvPr id="37" name="Picture 74" descr="Slot4_Up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671" y="2208"/>
                <a:ext cx="817" cy="1123"/>
              </a:xfrm>
              <a:prstGeom prst="rect">
                <a:avLst/>
              </a:prstGeom>
              <a:solidFill>
                <a:srgbClr val="A5A1A1"/>
              </a:solidFill>
            </p:spPr>
          </p:pic>
          <p:pic>
            <p:nvPicPr>
              <p:cNvPr id="38" name="Picture 75" descr="slot4symbolC"/>
              <p:cNvPicPr preferRelativeResize="0"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5888" y="2660"/>
                <a:ext cx="369" cy="369"/>
              </a:xfrm>
              <a:prstGeom prst="rect">
                <a:avLst/>
              </a:prstGeom>
              <a:solidFill>
                <a:srgbClr val="A5A1A1"/>
              </a:solidFill>
            </p:spPr>
          </p:pic>
        </p:grp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950409" y="4444478"/>
                <a:ext cx="5597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409" y="4444478"/>
                <a:ext cx="559769" cy="461665"/>
              </a:xfrm>
              <a:prstGeom prst="rect">
                <a:avLst/>
              </a:prstGeom>
              <a:blipFill rotWithShape="1">
                <a:blip r:embed="rId16" cstate="print"/>
                <a:stretch>
                  <a:fillRect l="-1087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5222707" y="4444478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707" y="4444478"/>
                <a:ext cx="482824" cy="461665"/>
              </a:xfrm>
              <a:prstGeom prst="rect">
                <a:avLst/>
              </a:prstGeom>
              <a:blipFill rotWithShape="1">
                <a:blip r:embed="rId1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940603" y="6453336"/>
            <a:ext cx="2239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>
                <a:solidFill>
                  <a:prstClr val="black"/>
                </a:solidFill>
              </a:rPr>
              <a:t>Niv</a:t>
            </a:r>
            <a:r>
              <a:rPr lang="en-GB" sz="2400" dirty="0">
                <a:solidFill>
                  <a:prstClr val="black"/>
                </a:solidFill>
              </a:rPr>
              <a:t> &amp; </a:t>
            </a:r>
            <a:r>
              <a:rPr lang="en-GB" sz="2400" dirty="0" err="1">
                <a:solidFill>
                  <a:prstClr val="black"/>
                </a:solidFill>
              </a:rPr>
              <a:t>O’Doherty</a:t>
            </a:r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140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1683464" y="303312"/>
            <a:ext cx="576885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4400" dirty="0">
                <a:solidFill>
                  <a:prstClr val="black"/>
                </a:solidFill>
                <a:ea typeface="Arial" pitchFamily="-65" charset="0"/>
                <a:cs typeface="Arial" pitchFamily="-65" charset="0"/>
              </a:rPr>
              <a:t>Human Prediction Errors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5334000" y="3660899"/>
            <a:ext cx="3429000" cy="2197100"/>
            <a:chOff x="3360" y="1016"/>
            <a:chExt cx="2160" cy="1384"/>
          </a:xfrm>
        </p:grpSpPr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3360" y="1544"/>
              <a:ext cx="96" cy="48"/>
              <a:chOff x="3216" y="1296"/>
              <a:chExt cx="144" cy="96"/>
            </a:xfrm>
          </p:grpSpPr>
          <p:sp>
            <p:nvSpPr>
              <p:cNvPr id="29730" name="Line 34"/>
              <p:cNvSpPr>
                <a:spLocks noChangeShapeType="1"/>
              </p:cNvSpPr>
              <p:nvPr/>
            </p:nvSpPr>
            <p:spPr bwMode="auto">
              <a:xfrm>
                <a:off x="3216" y="1296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731" name="Line 35"/>
              <p:cNvSpPr>
                <a:spLocks noChangeShapeType="1"/>
              </p:cNvSpPr>
              <p:nvPr/>
            </p:nvSpPr>
            <p:spPr bwMode="auto">
              <a:xfrm>
                <a:off x="3216" y="1392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29732" name="Picture 36" descr="TDexpectedB"/>
            <p:cNvPicPr>
              <a:picLocks noChangeAspect="1" noChangeArrowheads="1"/>
            </p:cNvPicPr>
            <p:nvPr/>
          </p:nvPicPr>
          <p:blipFill>
            <a:blip r:embed="rId3" cstate="print"/>
            <a:srcRect t="3130" r="9550"/>
            <a:stretch>
              <a:fillRect/>
            </a:stretch>
          </p:blipFill>
          <p:spPr bwMode="auto">
            <a:xfrm>
              <a:off x="3552" y="1016"/>
              <a:ext cx="1968" cy="1384"/>
            </a:xfrm>
            <a:prstGeom prst="rect">
              <a:avLst/>
            </a:prstGeom>
            <a:noFill/>
          </p:spPr>
        </p:pic>
      </p:grpSp>
      <p:sp>
        <p:nvSpPr>
          <p:cNvPr id="29733" name="Rectangle 37"/>
          <p:cNvSpPr>
            <a:spLocks noChangeArrowheads="1"/>
          </p:cNvSpPr>
          <p:nvPr/>
        </p:nvSpPr>
        <p:spPr bwMode="auto">
          <a:xfrm>
            <a:off x="481013" y="1403484"/>
            <a:ext cx="5369611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prstClr val="black"/>
                </a:solidFill>
                <a:ea typeface="Arial" pitchFamily="-65" charset="0"/>
                <a:cs typeface="Arial" pitchFamily="-65" charset="0"/>
              </a:rPr>
              <a:t>what would a prediction error look like (in fMRI BOLD)?</a:t>
            </a:r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>
          <a:xfrm>
            <a:off x="323528" y="2186867"/>
            <a:ext cx="1771650" cy="1085850"/>
            <a:chOff x="539552" y="901491"/>
            <a:chExt cx="2362200" cy="1447800"/>
          </a:xfrm>
        </p:grpSpPr>
        <p:sp>
          <p:nvSpPr>
            <p:cNvPr id="17" name="AutoShape 40"/>
            <p:cNvSpPr>
              <a:spLocks noChangeAspect="1" noChangeArrowheads="1"/>
            </p:cNvSpPr>
            <p:nvPr/>
          </p:nvSpPr>
          <p:spPr bwMode="auto">
            <a:xfrm>
              <a:off x="539552" y="901491"/>
              <a:ext cx="2362200" cy="1447800"/>
            </a:xfrm>
            <a:prstGeom prst="roundRect">
              <a:avLst>
                <a:gd name="adj" fmla="val 9759"/>
              </a:avLst>
            </a:prstGeom>
            <a:solidFill>
              <a:srgbClr val="A5A1A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1279525"/>
              <a:endParaRPr lang="en-GB" sz="2500">
                <a:solidFill>
                  <a:prstClr val="white"/>
                </a:solidFill>
                <a:ea typeface="Arial" pitchFamily="-65" charset="0"/>
                <a:cs typeface="Arial" pitchFamily="-65" charset="0"/>
              </a:endParaRPr>
            </a:p>
          </p:txBody>
        </p:sp>
        <p:pic>
          <p:nvPicPr>
            <p:cNvPr id="18" name="Picture 41" descr="Slot2_U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1622" y="1067423"/>
              <a:ext cx="790020" cy="1007443"/>
            </a:xfrm>
            <a:prstGeom prst="rect">
              <a:avLst/>
            </a:prstGeom>
            <a:solidFill>
              <a:srgbClr val="A5A1A1"/>
            </a:solidFill>
          </p:spPr>
        </p:pic>
        <p:pic>
          <p:nvPicPr>
            <p:cNvPr id="19" name="Picture 42" descr="Slot3_U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75905" y="1067423"/>
              <a:ext cx="790020" cy="1007443"/>
            </a:xfrm>
            <a:prstGeom prst="rect">
              <a:avLst/>
            </a:prstGeom>
            <a:solidFill>
              <a:srgbClr val="A5A1A1"/>
            </a:solidFill>
          </p:spPr>
        </p:pic>
        <p:pic>
          <p:nvPicPr>
            <p:cNvPr id="20" name="Picture 43" descr="slot3symbolC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98958" y="1480429"/>
              <a:ext cx="356688" cy="330952"/>
            </a:xfrm>
            <a:prstGeom prst="rect">
              <a:avLst/>
            </a:prstGeom>
            <a:solidFill>
              <a:srgbClr val="A5A1A1"/>
            </a:solidFill>
          </p:spPr>
        </p:pic>
        <p:pic>
          <p:nvPicPr>
            <p:cNvPr id="21" name="Picture 44" descr="slot2symbolC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84675" y="1521456"/>
              <a:ext cx="356688" cy="330952"/>
            </a:xfrm>
            <a:prstGeom prst="rect">
              <a:avLst/>
            </a:prstGeom>
            <a:solidFill>
              <a:srgbClr val="A5A1A1"/>
            </a:solidFill>
          </p:spPr>
        </p:pic>
      </p:grpSp>
      <p:grpSp>
        <p:nvGrpSpPr>
          <p:cNvPr id="7" name="Group 21"/>
          <p:cNvGrpSpPr>
            <a:grpSpLocks noChangeAspect="1"/>
          </p:cNvGrpSpPr>
          <p:nvPr/>
        </p:nvGrpSpPr>
        <p:grpSpPr>
          <a:xfrm>
            <a:off x="2605457" y="2151558"/>
            <a:ext cx="1769269" cy="1120379"/>
            <a:chOff x="2628900" y="2133600"/>
            <a:chExt cx="2359025" cy="1493838"/>
          </a:xfrm>
        </p:grpSpPr>
        <p:sp>
          <p:nvSpPr>
            <p:cNvPr id="23" name="AutoShape 47"/>
            <p:cNvSpPr>
              <a:spLocks noChangeArrowheads="1"/>
            </p:cNvSpPr>
            <p:nvPr/>
          </p:nvSpPr>
          <p:spPr bwMode="auto">
            <a:xfrm>
              <a:off x="2628900" y="2133600"/>
              <a:ext cx="2359025" cy="1493838"/>
            </a:xfrm>
            <a:prstGeom prst="roundRect">
              <a:avLst>
                <a:gd name="adj" fmla="val 9759"/>
              </a:avLst>
            </a:prstGeom>
            <a:solidFill>
              <a:srgbClr val="A5A1A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1279525"/>
              <a:endParaRPr lang="en-GB" sz="2500">
                <a:solidFill>
                  <a:prstClr val="white"/>
                </a:solidFill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8" name="Group 48"/>
            <p:cNvGrpSpPr>
              <a:grpSpLocks/>
            </p:cNvGrpSpPr>
            <p:nvPr/>
          </p:nvGrpSpPr>
          <p:grpSpPr bwMode="auto">
            <a:xfrm>
              <a:off x="3963457" y="2331148"/>
              <a:ext cx="788958" cy="1039478"/>
              <a:chOff x="3306" y="2055"/>
              <a:chExt cx="804" cy="1105"/>
            </a:xfrm>
          </p:grpSpPr>
          <p:pic>
            <p:nvPicPr>
              <p:cNvPr id="29" name="Picture 49" descr="Slot3_U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06" y="2055"/>
                <a:ext cx="804" cy="1105"/>
              </a:xfrm>
              <a:prstGeom prst="rect">
                <a:avLst/>
              </a:prstGeom>
              <a:solidFill>
                <a:srgbClr val="A5A1A1"/>
              </a:solidFill>
            </p:spPr>
          </p:pic>
          <p:pic>
            <p:nvPicPr>
              <p:cNvPr id="30" name="Picture 50" descr="slot3symbolC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532" y="2525"/>
                <a:ext cx="363" cy="363"/>
              </a:xfrm>
              <a:prstGeom prst="rect">
                <a:avLst/>
              </a:prstGeom>
              <a:solidFill>
                <a:srgbClr val="A5A1A1"/>
              </a:solidFill>
            </p:spPr>
          </p:pic>
        </p:grpSp>
        <p:grpSp>
          <p:nvGrpSpPr>
            <p:cNvPr id="9" name="Group 51"/>
            <p:cNvGrpSpPr>
              <a:grpSpLocks/>
            </p:cNvGrpSpPr>
            <p:nvPr/>
          </p:nvGrpSpPr>
          <p:grpSpPr bwMode="auto">
            <a:xfrm>
              <a:off x="2895811" y="2331148"/>
              <a:ext cx="788958" cy="1039478"/>
              <a:chOff x="2218" y="2055"/>
              <a:chExt cx="804" cy="1105"/>
            </a:xfrm>
          </p:grpSpPr>
          <p:pic>
            <p:nvPicPr>
              <p:cNvPr id="26" name="Picture 52" descr="Slot2_Down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218" y="2055"/>
                <a:ext cx="804" cy="1105"/>
              </a:xfrm>
              <a:prstGeom prst="rect">
                <a:avLst/>
              </a:prstGeom>
              <a:solidFill>
                <a:srgbClr val="A5A1A1"/>
              </a:solidFill>
            </p:spPr>
          </p:pic>
          <p:pic>
            <p:nvPicPr>
              <p:cNvPr id="27" name="Picture 53" descr="spin2b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308" y="2377"/>
                <a:ext cx="602" cy="647"/>
              </a:xfrm>
              <a:prstGeom prst="rect">
                <a:avLst/>
              </a:prstGeom>
              <a:solidFill>
                <a:srgbClr val="A5A1A1"/>
              </a:solidFill>
            </p:spPr>
          </p:pic>
          <p:pic>
            <p:nvPicPr>
              <p:cNvPr id="28" name="Picture 54" descr="slot2symbolC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432" y="2537"/>
                <a:ext cx="363" cy="363"/>
              </a:xfrm>
              <a:prstGeom prst="rect">
                <a:avLst/>
              </a:prstGeom>
              <a:solidFill>
                <a:srgbClr val="A5A1A1"/>
              </a:solidFill>
            </p:spPr>
          </p:pic>
        </p:grpSp>
      </p:grpSp>
      <p:grpSp>
        <p:nvGrpSpPr>
          <p:cNvPr id="10" name="Group 62"/>
          <p:cNvGrpSpPr>
            <a:grpSpLocks/>
          </p:cNvGrpSpPr>
          <p:nvPr/>
        </p:nvGrpSpPr>
        <p:grpSpPr bwMode="auto">
          <a:xfrm>
            <a:off x="4819706" y="2151508"/>
            <a:ext cx="1771650" cy="1133476"/>
            <a:chOff x="2592" y="1708"/>
            <a:chExt cx="1116" cy="714"/>
          </a:xfrm>
        </p:grpSpPr>
        <p:sp>
          <p:nvSpPr>
            <p:cNvPr id="32" name="AutoShape 63"/>
            <p:cNvSpPr>
              <a:spLocks noChangeAspect="1" noChangeArrowheads="1"/>
            </p:cNvSpPr>
            <p:nvPr/>
          </p:nvSpPr>
          <p:spPr bwMode="auto">
            <a:xfrm>
              <a:off x="2592" y="1708"/>
              <a:ext cx="1116" cy="714"/>
            </a:xfrm>
            <a:prstGeom prst="roundRect">
              <a:avLst>
                <a:gd name="adj" fmla="val 9759"/>
              </a:avLst>
            </a:prstGeom>
            <a:solidFill>
              <a:srgbClr val="A5A1A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1279525"/>
              <a:endParaRPr lang="en-GB" sz="2500">
                <a:solidFill>
                  <a:prstClr val="white"/>
                </a:solidFill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33" name="Text Box 64"/>
            <p:cNvSpPr txBox="1">
              <a:spLocks noChangeAspect="1" noChangeArrowheads="1"/>
            </p:cNvSpPr>
            <p:nvPr/>
          </p:nvSpPr>
          <p:spPr bwMode="auto">
            <a:xfrm>
              <a:off x="2816" y="1869"/>
              <a:ext cx="668" cy="40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defTabSz="1279525"/>
              <a:r>
                <a:rPr lang="en-US" dirty="0">
                  <a:solidFill>
                    <a:prstClr val="black"/>
                  </a:solidFill>
                  <a:latin typeface="Eurostile" pitchFamily="-65" charset="0"/>
                  <a:ea typeface="Arial" pitchFamily="-65" charset="0"/>
                  <a:cs typeface="Arial" pitchFamily="-65" charset="0"/>
                </a:rPr>
                <a:t>You won</a:t>
              </a:r>
            </a:p>
            <a:p>
              <a:pPr algn="ctr" defTabSz="1279525"/>
              <a:r>
                <a:rPr lang="en-US" dirty="0">
                  <a:solidFill>
                    <a:prstClr val="black"/>
                  </a:solidFill>
                  <a:latin typeface="Eurostile" pitchFamily="-65" charset="0"/>
                  <a:ea typeface="Arial" pitchFamily="-65" charset="0"/>
                  <a:cs typeface="Arial" pitchFamily="-65" charset="0"/>
                </a:rPr>
                <a:t>40 cents</a:t>
              </a:r>
              <a:endParaRPr lang="en-US" b="1" dirty="0">
                <a:solidFill>
                  <a:prstClr val="black"/>
                </a:solidFill>
                <a:latin typeface="Eurostile" pitchFamily="-65" charset="0"/>
                <a:ea typeface="Arial" pitchFamily="-65" charset="0"/>
                <a:cs typeface="Arial" pitchFamily="-65" charset="0"/>
              </a:endParaRPr>
            </a:p>
          </p:txBody>
        </p:sp>
      </p:grpSp>
      <p:grpSp>
        <p:nvGrpSpPr>
          <p:cNvPr id="11" name="Group 71"/>
          <p:cNvGrpSpPr>
            <a:grpSpLocks noChangeAspect="1"/>
          </p:cNvGrpSpPr>
          <p:nvPr/>
        </p:nvGrpSpPr>
        <p:grpSpPr bwMode="auto">
          <a:xfrm>
            <a:off x="7020272" y="2137170"/>
            <a:ext cx="1770926" cy="1134188"/>
            <a:chOff x="5258" y="3429"/>
            <a:chExt cx="2403" cy="1589"/>
          </a:xfrm>
        </p:grpSpPr>
        <p:sp>
          <p:nvSpPr>
            <p:cNvPr id="35" name="AutoShape 72"/>
            <p:cNvSpPr>
              <a:spLocks noChangeArrowheads="1"/>
            </p:cNvSpPr>
            <p:nvPr/>
          </p:nvSpPr>
          <p:spPr bwMode="auto">
            <a:xfrm>
              <a:off x="5258" y="3429"/>
              <a:ext cx="2403" cy="1589"/>
            </a:xfrm>
            <a:prstGeom prst="roundRect">
              <a:avLst>
                <a:gd name="adj" fmla="val 9759"/>
              </a:avLst>
            </a:prstGeom>
            <a:solidFill>
              <a:srgbClr val="A5A1A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1279525"/>
              <a:endParaRPr lang="en-GB" sz="2500">
                <a:solidFill>
                  <a:prstClr val="white"/>
                </a:solidFill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12" name="Group 73"/>
            <p:cNvGrpSpPr>
              <a:grpSpLocks/>
            </p:cNvGrpSpPr>
            <p:nvPr/>
          </p:nvGrpSpPr>
          <p:grpSpPr bwMode="auto">
            <a:xfrm>
              <a:off x="6533" y="3643"/>
              <a:ext cx="817" cy="1123"/>
              <a:chOff x="5671" y="2208"/>
              <a:chExt cx="817" cy="1123"/>
            </a:xfrm>
          </p:grpSpPr>
          <p:pic>
            <p:nvPicPr>
              <p:cNvPr id="37" name="Picture 74" descr="Slot4_Up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671" y="2208"/>
                <a:ext cx="817" cy="1123"/>
              </a:xfrm>
              <a:prstGeom prst="rect">
                <a:avLst/>
              </a:prstGeom>
              <a:solidFill>
                <a:srgbClr val="A5A1A1"/>
              </a:solidFill>
            </p:spPr>
          </p:pic>
          <p:pic>
            <p:nvPicPr>
              <p:cNvPr id="38" name="Picture 75" descr="slot4symbolC"/>
              <p:cNvPicPr preferRelativeResize="0"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888" y="2660"/>
                <a:ext cx="369" cy="369"/>
              </a:xfrm>
              <a:prstGeom prst="rect">
                <a:avLst/>
              </a:prstGeom>
              <a:solidFill>
                <a:srgbClr val="A5A1A1"/>
              </a:solidFill>
            </p:spPr>
          </p:pic>
        </p:grpSp>
      </p:grpSp>
      <p:sp>
        <p:nvSpPr>
          <p:cNvPr id="4" name="TextBox 3"/>
          <p:cNvSpPr txBox="1"/>
          <p:nvPr/>
        </p:nvSpPr>
        <p:spPr>
          <a:xfrm>
            <a:off x="6940603" y="6453336"/>
            <a:ext cx="2239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>
                <a:solidFill>
                  <a:prstClr val="black"/>
                </a:solidFill>
              </a:rPr>
              <a:t>Niv</a:t>
            </a:r>
            <a:r>
              <a:rPr lang="en-GB" sz="2400" dirty="0">
                <a:solidFill>
                  <a:prstClr val="black"/>
                </a:solidFill>
              </a:rPr>
              <a:t> &amp; </a:t>
            </a:r>
            <a:r>
              <a:rPr lang="en-GB" sz="2400" dirty="0" err="1">
                <a:solidFill>
                  <a:prstClr val="black"/>
                </a:solidFill>
              </a:rPr>
              <a:t>O’Doherty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41" name="Rectangle 15"/>
          <p:cNvSpPr>
            <a:spLocks noChangeArrowheads="1"/>
          </p:cNvSpPr>
          <p:nvPr/>
        </p:nvSpPr>
        <p:spPr bwMode="auto">
          <a:xfrm>
            <a:off x="2771775" y="5943301"/>
            <a:ext cx="2443162" cy="65405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defTabSz="822325"/>
            <a:r>
              <a:rPr lang="en-US" dirty="0">
                <a:solidFill>
                  <a:prstClr val="black"/>
                </a:solidFill>
                <a:ea typeface="Arial" pitchFamily="-65" charset="0"/>
                <a:cs typeface="Arial" pitchFamily="-65" charset="0"/>
              </a:rPr>
              <a:t>raw BOLD</a:t>
            </a:r>
          </a:p>
          <a:p>
            <a:pPr algn="ctr" defTabSz="822325"/>
            <a:r>
              <a:rPr lang="en-US" dirty="0">
                <a:solidFill>
                  <a:prstClr val="black"/>
                </a:solidFill>
                <a:ea typeface="Arial" pitchFamily="-65" charset="0"/>
                <a:cs typeface="Arial" pitchFamily="-65" charset="0"/>
              </a:rPr>
              <a:t>(</a:t>
            </a:r>
            <a:r>
              <a:rPr lang="en-US" dirty="0" err="1">
                <a:solidFill>
                  <a:prstClr val="black"/>
                </a:solidFill>
                <a:ea typeface="Arial" pitchFamily="-65" charset="0"/>
                <a:cs typeface="Arial" pitchFamily="-65" charset="0"/>
              </a:rPr>
              <a:t>avg</a:t>
            </a:r>
            <a:r>
              <a:rPr lang="en-US" dirty="0">
                <a:solidFill>
                  <a:prstClr val="black"/>
                </a:solidFill>
                <a:ea typeface="Arial" pitchFamily="-65" charset="0"/>
                <a:cs typeface="Arial" pitchFamily="-65" charset="0"/>
              </a:rPr>
              <a:t> over all subjects)</a:t>
            </a:r>
          </a:p>
        </p:txBody>
      </p:sp>
      <p:pic>
        <p:nvPicPr>
          <p:cNvPr id="42" name="Picture 18" descr="NACrawNoSEM"/>
          <p:cNvPicPr>
            <a:picLocks noChangeAspect="1" noChangeArrowheads="1"/>
          </p:cNvPicPr>
          <p:nvPr/>
        </p:nvPicPr>
        <p:blipFill>
          <a:blip r:embed="rId14" cstate="print"/>
          <a:srcRect t="5000" r="8932"/>
          <a:stretch>
            <a:fillRect/>
          </a:stretch>
        </p:blipFill>
        <p:spPr bwMode="auto">
          <a:xfrm>
            <a:off x="2405063" y="3661120"/>
            <a:ext cx="3157537" cy="2216152"/>
          </a:xfrm>
          <a:prstGeom prst="rect">
            <a:avLst/>
          </a:prstGeom>
          <a:noFill/>
        </p:spPr>
      </p:pic>
      <p:pic>
        <p:nvPicPr>
          <p:cNvPr id="43" name="Picture 10" descr="Picture 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4800" y="3750016"/>
            <a:ext cx="1981200" cy="1711325"/>
          </a:xfrm>
          <a:prstGeom prst="rect">
            <a:avLst/>
          </a:prstGeom>
          <a:noFill/>
        </p:spPr>
      </p:pic>
      <p:sp>
        <p:nvSpPr>
          <p:cNvPr id="44" name="Rectangle 13"/>
          <p:cNvSpPr>
            <a:spLocks noChangeArrowheads="1"/>
          </p:cNvSpPr>
          <p:nvPr/>
        </p:nvSpPr>
        <p:spPr bwMode="auto">
          <a:xfrm>
            <a:off x="0" y="5661248"/>
            <a:ext cx="2366963" cy="83099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defTabSz="822325"/>
            <a:r>
              <a:rPr lang="en-US" sz="1600" dirty="0">
                <a:solidFill>
                  <a:prstClr val="black"/>
                </a:solidFill>
                <a:ea typeface="Arial" pitchFamily="-65" charset="0"/>
                <a:cs typeface="Arial" pitchFamily="-65" charset="0"/>
              </a:rPr>
              <a:t>unbiased anatomical ROI in nucleus </a:t>
            </a:r>
            <a:r>
              <a:rPr lang="en-US" sz="1600" dirty="0" err="1">
                <a:solidFill>
                  <a:prstClr val="black"/>
                </a:solidFill>
                <a:ea typeface="Arial" pitchFamily="-65" charset="0"/>
                <a:cs typeface="Arial" pitchFamily="-65" charset="0"/>
              </a:rPr>
              <a:t>accumbens</a:t>
            </a:r>
            <a:r>
              <a:rPr lang="en-US" sz="1600" dirty="0">
                <a:solidFill>
                  <a:prstClr val="black"/>
                </a:solidFill>
                <a:ea typeface="Arial" pitchFamily="-65" charset="0"/>
                <a:cs typeface="Arial" pitchFamily="-65" charset="0"/>
              </a:rPr>
              <a:t> </a:t>
            </a:r>
            <a:br>
              <a:rPr lang="en-US" sz="1600" dirty="0">
                <a:solidFill>
                  <a:prstClr val="black"/>
                </a:solidFill>
                <a:ea typeface="Arial" pitchFamily="-65" charset="0"/>
                <a:cs typeface="Arial" pitchFamily="-65" charset="0"/>
              </a:rPr>
            </a:br>
            <a:r>
              <a:rPr lang="en-US" sz="1600" dirty="0">
                <a:solidFill>
                  <a:prstClr val="black"/>
                </a:solidFill>
                <a:ea typeface="Arial" pitchFamily="-65" charset="0"/>
                <a:cs typeface="Arial" pitchFamily="-65" charset="0"/>
              </a:rPr>
              <a:t>(marked per subject*)</a:t>
            </a:r>
          </a:p>
        </p:txBody>
      </p:sp>
    </p:spTree>
    <p:extLst>
      <p:ext uri="{BB962C8B-B14F-4D97-AF65-F5344CB8AC3E}">
        <p14:creationId xmlns="" xmlns:p14="http://schemas.microsoft.com/office/powerpoint/2010/main" val="67140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prediction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ample evidence for appetitive PEs:</a:t>
            </a:r>
          </a:p>
          <a:p>
            <a:pPr lvl="1"/>
            <a:r>
              <a:rPr lang="en-GB" dirty="0" err="1" smtClean="0"/>
              <a:t>phasic</a:t>
            </a:r>
            <a:r>
              <a:rPr lang="en-GB" dirty="0" smtClean="0"/>
              <a:t> activity of dopamine neurons in mice, rats, monkeys and humans</a:t>
            </a:r>
          </a:p>
          <a:p>
            <a:pPr lvl="1"/>
            <a:r>
              <a:rPr lang="en-GB" dirty="0" smtClean="0"/>
              <a:t>release of dopamine in rats, humans</a:t>
            </a:r>
          </a:p>
          <a:p>
            <a:r>
              <a:rPr lang="en-GB" dirty="0" smtClean="0"/>
              <a:t>but what about aversive Ps; or Ps?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149080"/>
            <a:ext cx="2720727" cy="249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365104"/>
            <a:ext cx="362356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Paradigm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196752"/>
            <a:ext cx="576406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0280" y="1412776"/>
            <a:ext cx="3063720" cy="263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293096"/>
            <a:ext cx="289453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ontent Placeholder 7"/>
          <p:cNvGraphicFramePr>
            <a:graphicFrameLocks noChangeAspect="1"/>
          </p:cNvGraphicFramePr>
          <p:nvPr>
            <p:ph idx="1"/>
          </p:nvPr>
        </p:nvGraphicFramePr>
        <p:xfrm>
          <a:off x="5004048" y="4869160"/>
          <a:ext cx="2831976" cy="1267014"/>
        </p:xfrm>
        <a:graphic>
          <a:graphicData uri="http://schemas.openxmlformats.org/presentationml/2006/ole">
            <p:oleObj spid="_x0000_s1029" name="Equation" r:id="rId6" imgW="9651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+/- correlation with aversive </a:t>
            </a:r>
            <a:r>
              <a:rPr lang="en-GB" dirty="0" smtClean="0">
                <a:solidFill>
                  <a:srgbClr val="FF0000"/>
                </a:solidFill>
              </a:rPr>
              <a:t>outcome</a:t>
            </a:r>
            <a:r>
              <a:rPr lang="en-GB" dirty="0" smtClean="0"/>
              <a:t> 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left anterior </a:t>
            </a:r>
            <a:r>
              <a:rPr lang="en-GB" dirty="0" err="1" smtClean="0">
                <a:solidFill>
                  <a:srgbClr val="0070C0"/>
                </a:solidFill>
              </a:rPr>
              <a:t>insula</a:t>
            </a:r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ACC; PCC</a:t>
            </a:r>
          </a:p>
          <a:p>
            <a:r>
              <a:rPr lang="en-GB" dirty="0" err="1" smtClean="0">
                <a:solidFill>
                  <a:srgbClr val="0070C0"/>
                </a:solidFill>
              </a:rPr>
              <a:t>dlPFC</a:t>
            </a:r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midbrain/PAG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EC/HC</a:t>
            </a:r>
          </a:p>
          <a:p>
            <a:r>
              <a:rPr lang="en-GB" dirty="0" err="1" smtClean="0">
                <a:solidFill>
                  <a:srgbClr val="FF0000"/>
                </a:solidFill>
              </a:rPr>
              <a:t>rIFG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r lateral thalamus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72816"/>
            <a:ext cx="4644008" cy="414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axioms (</a:t>
            </a:r>
            <a:r>
              <a:rPr lang="en-GB" dirty="0" err="1" smtClean="0"/>
              <a:t>Caplin</a:t>
            </a:r>
            <a:r>
              <a:rPr lang="en-GB" dirty="0" smtClean="0"/>
              <a:t>; Dean; Rutledge; </a:t>
            </a:r>
            <a:r>
              <a:rPr lang="en-GB" dirty="0" err="1" smtClean="0"/>
              <a:t>Glimcher</a:t>
            </a:r>
            <a:r>
              <a:rPr lang="en-GB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activity higher for received than avoided pain</a:t>
            </a:r>
          </a:p>
          <a:p>
            <a:r>
              <a:rPr lang="en-GB" dirty="0" smtClean="0"/>
              <a:t>activity should decrease in proportion to the expected pain</a:t>
            </a:r>
          </a:p>
          <a:p>
            <a:r>
              <a:rPr lang="en-GB" dirty="0" smtClean="0"/>
              <a:t>activity on expected pain = activity on expected non-pain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47192"/>
            <a:ext cx="6120680" cy="421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axiomatically restricted to the PAG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99291"/>
            <a:ext cx="7992888" cy="525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262</Words>
  <Application>Microsoft Office PowerPoint</Application>
  <PresentationFormat>On-screen Show (4:3)</PresentationFormat>
  <Paragraphs>54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1_Office Theme</vt:lpstr>
      <vt:lpstr>Equation</vt:lpstr>
      <vt:lpstr>Representation of aversive prediction errors in the  human periaqueductal gray</vt:lpstr>
      <vt:lpstr>prediction errors</vt:lpstr>
      <vt:lpstr>Slide 3</vt:lpstr>
      <vt:lpstr>Slide 4</vt:lpstr>
      <vt:lpstr>prediction errors</vt:lpstr>
      <vt:lpstr>Paradigm</vt:lpstr>
      <vt:lpstr>+/- correlation with aversive outcome PEs</vt:lpstr>
      <vt:lpstr>axioms (Caplin; Dean; Rutledge; Glimcher)</vt:lpstr>
      <vt:lpstr>axiomatically restricted to the PAG</vt:lpstr>
      <vt:lpstr>Dubious DCM circuitry</vt:lpstr>
      <vt:lpstr>appetitive vs aversive PEs</vt:lpstr>
      <vt:lpstr>PAG</vt:lpstr>
    </vt:vector>
  </TitlesOfParts>
  <Company>UCL Computer Science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Representation of aversive prediction errors in the  human periaqueductal gray</dc:title>
  <dc:creator>Peter Dayan</dc:creator>
  <cp:lastModifiedBy>Peter Dayan</cp:lastModifiedBy>
  <cp:revision>10</cp:revision>
  <dcterms:created xsi:type="dcterms:W3CDTF">2014-10-16T22:02:36Z</dcterms:created>
  <dcterms:modified xsi:type="dcterms:W3CDTF">2014-10-17T07:39:19Z</dcterms:modified>
</cp:coreProperties>
</file>