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1464" r:id="rId2"/>
    <p:sldId id="2679" r:id="rId3"/>
    <p:sldId id="2687" r:id="rId4"/>
    <p:sldId id="2732" r:id="rId5"/>
    <p:sldId id="2733" r:id="rId6"/>
    <p:sldId id="2696" r:id="rId7"/>
    <p:sldId id="2697" r:id="rId8"/>
    <p:sldId id="2698" r:id="rId9"/>
    <p:sldId id="2734" r:id="rId10"/>
    <p:sldId id="2735" r:id="rId11"/>
    <p:sldId id="2741" r:id="rId12"/>
    <p:sldId id="2742" r:id="rId13"/>
    <p:sldId id="2736" r:id="rId14"/>
    <p:sldId id="2737" r:id="rId15"/>
    <p:sldId id="2728" r:id="rId16"/>
    <p:sldId id="2740" r:id="rId17"/>
    <p:sldId id="2739" r:id="rId18"/>
    <p:sldId id="2738" r:id="rId19"/>
    <p:sldId id="2743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CC00"/>
    <a:srgbClr val="FFFF00"/>
    <a:srgbClr val="00FF00"/>
    <a:srgbClr val="FF0000"/>
    <a:srgbClr val="00FFFF"/>
    <a:srgbClr val="66FFFF"/>
    <a:srgbClr val="9966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259" autoAdjust="0"/>
    <p:restoredTop sz="99542" autoAdjust="0"/>
  </p:normalViewPr>
  <p:slideViewPr>
    <p:cSldViewPr snapToGrid="0">
      <p:cViewPr varScale="1">
        <p:scale>
          <a:sx n="88" d="100"/>
          <a:sy n="88" d="100"/>
        </p:scale>
        <p:origin x="-1272" y="-96"/>
      </p:cViewPr>
      <p:guideLst>
        <p:guide orient="horz"/>
        <p:guide pos="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2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8CA75E1-E0E3-4265-A627-601F09092317}" type="datetimeFigureOut">
              <a:rPr lang="en-US"/>
              <a:pPr>
                <a:defRPr/>
              </a:pPr>
              <a:t>7/2/2013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B1118F5-5BCF-4646-9071-CD1A81A392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9470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09D480-DA36-4765-9C3C-9EFC6D890E66}" type="slidenum">
              <a:rPr lang="en-GB" smtClean="0"/>
              <a:pPr>
                <a:defRPr/>
              </a:pPr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2027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2027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2027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2027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2027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0476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9888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8063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0476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047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66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90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90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90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806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988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202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202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3AB79-1AF6-472D-9667-DEA3E77BD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A68D1-A00F-403B-9D80-9ECAA8AFC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90426-1124-4CBD-8EAB-C91DEE11A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D143-77AC-4854-B8F6-C84EE3811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F750F-9C9E-41B1-BDC3-FC6BA4735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5C58B-60B5-4CB3-A9A4-36B8DF500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A280B-4CF4-4E9E-A86D-143A0F9D5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CC0A6-D595-4C63-AE60-EF9544C33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DC0C2-A8E8-43BE-80D5-245E83A0E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63939-79D4-41F4-BD07-63213CF8B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B6971-3801-4894-9FC2-212F8768A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644334DF-0F1B-4CCB-BBD3-464C3770E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515642" y="685203"/>
            <a:ext cx="6166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3200" dirty="0"/>
              <a:t>Empirical estimates suggest </a:t>
            </a:r>
            <a:r>
              <a:rPr lang="en-GB" sz="3200" dirty="0" smtClean="0"/>
              <a:t>most</a:t>
            </a:r>
          </a:p>
          <a:p>
            <a:pPr algn="ctr"/>
            <a:r>
              <a:rPr lang="en-GB" sz="3200" dirty="0" smtClean="0"/>
              <a:t>published </a:t>
            </a:r>
            <a:r>
              <a:rPr lang="en-GB" sz="3200" dirty="0"/>
              <a:t>medical research is </a:t>
            </a:r>
            <a:r>
              <a:rPr lang="en-GB" sz="3200" dirty="0">
                <a:solidFill>
                  <a:srgbClr val="FF0000"/>
                </a:solidFill>
              </a:rPr>
              <a:t>true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Leah R. </a:t>
            </a:r>
            <a:r>
              <a:rPr lang="en-GB" sz="3200" dirty="0" err="1"/>
              <a:t>Jager</a:t>
            </a:r>
            <a:r>
              <a:rPr lang="en-GB" sz="3200" dirty="0"/>
              <a:t> and Jeffrey T. </a:t>
            </a:r>
            <a:r>
              <a:rPr lang="en-GB" sz="3200" dirty="0" smtClean="0"/>
              <a:t>Leek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arXiv:1301.3718, Jan 2013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Tea talk</a:t>
            </a:r>
          </a:p>
          <a:p>
            <a:pPr algn="ctr"/>
            <a:r>
              <a:rPr lang="en-US" sz="3200" dirty="0" smtClean="0"/>
              <a:t>July 2, 2013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450850" y="279400"/>
            <a:ext cx="578882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dirty="0" smtClean="0"/>
              <a:t>The idea:</a:t>
            </a:r>
          </a:p>
          <a:p>
            <a:endParaRPr lang="en-GB" sz="2400" dirty="0"/>
          </a:p>
          <a:p>
            <a:r>
              <a:rPr lang="en-GB" sz="2400" dirty="0"/>
              <a:t> </a:t>
            </a:r>
            <a:r>
              <a:rPr lang="en-GB" sz="2400" dirty="0" smtClean="0"/>
              <a:t>    If all results are </a:t>
            </a:r>
            <a:r>
              <a:rPr lang="en-GB" sz="2400" dirty="0" smtClean="0">
                <a:solidFill>
                  <a:srgbClr val="0000FF"/>
                </a:solidFill>
              </a:rPr>
              <a:t>true</a:t>
            </a:r>
            <a:r>
              <a:rPr lang="en-GB" sz="2400" dirty="0" smtClean="0"/>
              <a:t>, the distribution of</a:t>
            </a:r>
          </a:p>
          <a:p>
            <a:r>
              <a:rPr lang="en-GB" sz="2400" dirty="0" smtClean="0"/>
              <a:t>     </a:t>
            </a:r>
            <a:r>
              <a:rPr lang="en-GB" sz="2400" i="1" dirty="0" smtClean="0"/>
              <a:t>p</a:t>
            </a:r>
            <a:r>
              <a:rPr lang="en-GB" sz="2400" dirty="0" smtClean="0"/>
              <a:t>-values should be </a:t>
            </a:r>
            <a:r>
              <a:rPr lang="en-GB" sz="2400" dirty="0" smtClean="0">
                <a:solidFill>
                  <a:srgbClr val="0000FF"/>
                </a:solidFill>
                <a:sym typeface="Symbol"/>
              </a:rPr>
              <a:t>(</a:t>
            </a:r>
            <a:r>
              <a:rPr lang="en-GB" sz="2400" i="1" dirty="0" smtClean="0">
                <a:solidFill>
                  <a:srgbClr val="0000FF"/>
                </a:solidFill>
                <a:sym typeface="Symbol"/>
              </a:rPr>
              <a:t>a</a:t>
            </a:r>
            <a:r>
              <a:rPr lang="en-GB" sz="2400" dirty="0" smtClean="0">
                <a:solidFill>
                  <a:srgbClr val="0000FF"/>
                </a:solidFill>
                <a:sym typeface="Symbol"/>
              </a:rPr>
              <a:t>, </a:t>
            </a:r>
            <a:r>
              <a:rPr lang="en-GB" sz="2400" i="1" dirty="0" smtClean="0">
                <a:solidFill>
                  <a:srgbClr val="0000FF"/>
                </a:solidFill>
                <a:sym typeface="Symbol"/>
              </a:rPr>
              <a:t>b</a:t>
            </a:r>
            <a:r>
              <a:rPr lang="en-GB" sz="2400" dirty="0" smtClean="0">
                <a:solidFill>
                  <a:srgbClr val="0000FF"/>
                </a:solidFill>
                <a:sym typeface="Symbol"/>
              </a:rPr>
              <a:t>)</a:t>
            </a:r>
            <a:r>
              <a:rPr lang="en-GB" sz="2400" dirty="0" smtClean="0"/>
              <a:t>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213463" y="2960901"/>
            <a:ext cx="2681650" cy="1557892"/>
            <a:chOff x="531813" y="3213337"/>
            <a:chExt cx="6915150" cy="1209675"/>
          </a:xfrm>
        </p:grpSpPr>
        <p:sp>
          <p:nvSpPr>
            <p:cNvPr id="7" name="Line 4"/>
            <p:cNvSpPr>
              <a:spLocks noChangeShapeType="1"/>
            </p:cNvSpPr>
            <p:nvPr/>
          </p:nvSpPr>
          <p:spPr bwMode="auto">
            <a:xfrm>
              <a:off x="531813" y="3213337"/>
              <a:ext cx="0" cy="12096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531813" y="4423012"/>
              <a:ext cx="69151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3213463" y="4111138"/>
            <a:ext cx="26816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Freeform 3"/>
          <p:cNvSpPr>
            <a:spLocks/>
          </p:cNvSpPr>
          <p:nvPr/>
        </p:nvSpPr>
        <p:spPr bwMode="auto">
          <a:xfrm>
            <a:off x="3238840" y="2967506"/>
            <a:ext cx="2629042" cy="1453982"/>
          </a:xfrm>
          <a:custGeom>
            <a:avLst/>
            <a:gdLst>
              <a:gd name="T0" fmla="*/ 2294 w 2294"/>
              <a:gd name="T1" fmla="*/ 706 h 706"/>
              <a:gd name="T2" fmla="*/ 1150 w 2294"/>
              <a:gd name="T3" fmla="*/ 0 h 706"/>
              <a:gd name="T4" fmla="*/ 0 w 2294"/>
              <a:gd name="T5" fmla="*/ 706 h 706"/>
              <a:gd name="connsiteX0" fmla="*/ 5013 w 5013"/>
              <a:gd name="connsiteY0" fmla="*/ 0 h 10000"/>
              <a:gd name="connsiteX1" fmla="*/ 0 w 5013"/>
              <a:gd name="connsiteY1" fmla="*/ 10000 h 10000"/>
              <a:gd name="connsiteX0" fmla="*/ 14341 w 14341"/>
              <a:gd name="connsiteY0" fmla="*/ 10513 h 10513"/>
              <a:gd name="connsiteX1" fmla="*/ 0 w 14341"/>
              <a:gd name="connsiteY1" fmla="*/ 0 h 10513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441 w 14441"/>
              <a:gd name="connsiteY0" fmla="*/ 13038 h 13038"/>
              <a:gd name="connsiteX1" fmla="*/ 0 w 14441"/>
              <a:gd name="connsiteY1" fmla="*/ 0 h 13038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0 w 14401"/>
              <a:gd name="connsiteY1" fmla="*/ 0 h 12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401" h="12973">
                <a:moveTo>
                  <a:pt x="14401" y="12973"/>
                </a:moveTo>
                <a:cubicBezTo>
                  <a:pt x="11715" y="12552"/>
                  <a:pt x="507" y="9325"/>
                  <a:pt x="0" y="0"/>
                </a:cubicBezTo>
              </a:path>
            </a:pathLst>
          </a:custGeom>
          <a:noFill/>
          <a:ln w="1905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438110" y="3278182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P</a:t>
            </a:r>
            <a:r>
              <a:rPr lang="en-GB" sz="2400" dirty="0" smtClean="0"/>
              <a:t>(</a:t>
            </a:r>
            <a:r>
              <a:rPr lang="en-GB" sz="2400" i="1" dirty="0" smtClean="0"/>
              <a:t>p</a:t>
            </a:r>
            <a:r>
              <a:rPr lang="en-GB" sz="2400" dirty="0" smtClean="0"/>
              <a:t>)</a:t>
            </a:r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4554288" y="450925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/>
              <a:t>p</a:t>
            </a:r>
            <a:endParaRPr lang="en-GB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031362" y="448228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0</a:t>
            </a:r>
            <a:endParaRPr lang="en-GB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533475" y="4482280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0.05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892842" y="2231571"/>
            <a:ext cx="2442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0000FF"/>
                </a:solidFill>
              </a:rPr>
              <a:t>micro-array data</a:t>
            </a:r>
            <a:endParaRPr lang="en-GB" sz="2400" dirty="0">
              <a:solidFill>
                <a:srgbClr val="0000FF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 flipH="1" flipV="1">
            <a:off x="4256314" y="1763486"/>
            <a:ext cx="636528" cy="46808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6577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890588"/>
            <a:ext cx="7429500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580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W:\gatsby\tea\2013\07_02\frequency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287" y="1121228"/>
            <a:ext cx="4249425" cy="441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 rot="16200000">
            <a:off x="1796380" y="1817277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P</a:t>
            </a:r>
            <a:r>
              <a:rPr lang="en-GB" sz="2400" dirty="0" smtClean="0"/>
              <a:t>(</a:t>
            </a:r>
            <a:r>
              <a:rPr lang="en-GB" sz="2400" i="1" dirty="0" smtClean="0"/>
              <a:t>p</a:t>
            </a:r>
            <a:r>
              <a:rPr lang="en-GB" sz="2400" dirty="0" smtClean="0"/>
              <a:t>)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4571999" y="572846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/>
              <a:t>p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561540" y="4233906"/>
            <a:ext cx="1200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log</a:t>
            </a:r>
            <a:r>
              <a:rPr lang="en-GB" sz="2400" i="1" dirty="0" smtClean="0"/>
              <a:t> P</a:t>
            </a:r>
            <a:r>
              <a:rPr lang="en-GB" sz="2400" dirty="0" smtClean="0"/>
              <a:t>(</a:t>
            </a:r>
            <a:r>
              <a:rPr lang="en-GB" sz="2400" i="1" dirty="0" smtClean="0"/>
              <a:t>p</a:t>
            </a:r>
            <a:r>
              <a:rPr lang="en-GB" sz="2400" dirty="0" smtClean="0"/>
              <a:t>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5998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450850" y="279400"/>
            <a:ext cx="687162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dirty="0" smtClean="0"/>
              <a:t>The approach:</a:t>
            </a:r>
          </a:p>
          <a:p>
            <a:endParaRPr lang="en-GB" sz="2400" dirty="0"/>
          </a:p>
          <a:p>
            <a:r>
              <a:rPr lang="en-GB" sz="2400" dirty="0"/>
              <a:t> </a:t>
            </a:r>
            <a:r>
              <a:rPr lang="en-GB" sz="2400" dirty="0" smtClean="0"/>
              <a:t>    Collect a bunch of </a:t>
            </a:r>
            <a:r>
              <a:rPr lang="en-GB" sz="2400" i="1" dirty="0" smtClean="0"/>
              <a:t>p</a:t>
            </a:r>
            <a:r>
              <a:rPr lang="en-GB" sz="2400" dirty="0" smtClean="0"/>
              <a:t>-values, fit a mixture model,</a:t>
            </a:r>
          </a:p>
          <a:p>
            <a:endParaRPr lang="en-GB" sz="2400" dirty="0"/>
          </a:p>
          <a:p>
            <a:r>
              <a:rPr lang="en-GB" sz="2400" dirty="0" smtClean="0"/>
              <a:t>	</a:t>
            </a:r>
            <a:r>
              <a:rPr lang="en-GB" sz="2400" i="1" dirty="0"/>
              <a:t>P</a:t>
            </a:r>
            <a:r>
              <a:rPr lang="en-GB" sz="2400" dirty="0"/>
              <a:t>(</a:t>
            </a:r>
            <a:r>
              <a:rPr lang="en-GB" sz="2400" i="1" dirty="0"/>
              <a:t>p</a:t>
            </a:r>
            <a:r>
              <a:rPr lang="en-GB" sz="2400" dirty="0" smtClean="0"/>
              <a:t>)</a:t>
            </a:r>
            <a:r>
              <a:rPr lang="en-GB" sz="2400" dirty="0"/>
              <a:t> </a:t>
            </a:r>
            <a:r>
              <a:rPr lang="en-GB" sz="2400" dirty="0" smtClean="0"/>
              <a:t>= </a:t>
            </a:r>
            <a:r>
              <a:rPr lang="en-GB" sz="2400" dirty="0" smtClean="0">
                <a:sym typeface="Symbol"/>
              </a:rPr>
              <a:t> </a:t>
            </a:r>
            <a:r>
              <a:rPr lang="en-GB" sz="2400" i="1" dirty="0" smtClean="0">
                <a:sym typeface="Symbol"/>
              </a:rPr>
              <a:t>U</a:t>
            </a:r>
            <a:r>
              <a:rPr lang="en-GB" sz="2400" dirty="0" smtClean="0">
                <a:sym typeface="Symbol"/>
              </a:rPr>
              <a:t>(</a:t>
            </a:r>
            <a:r>
              <a:rPr lang="en-GB" sz="2400" i="1" dirty="0" smtClean="0">
                <a:sym typeface="Symbol"/>
              </a:rPr>
              <a:t>p</a:t>
            </a:r>
            <a:r>
              <a:rPr lang="en-GB" sz="2400" dirty="0" smtClean="0">
                <a:sym typeface="Symbol"/>
              </a:rPr>
              <a:t>) + (1-) (</a:t>
            </a:r>
            <a:r>
              <a:rPr lang="en-GB" sz="2400" i="1" dirty="0" err="1" smtClean="0">
                <a:sym typeface="Symbol"/>
              </a:rPr>
              <a:t>p</a:t>
            </a:r>
            <a:r>
              <a:rPr lang="en-GB" sz="2400" dirty="0" err="1" smtClean="0">
                <a:sym typeface="Symbol"/>
              </a:rPr>
              <a:t>|</a:t>
            </a:r>
            <a:r>
              <a:rPr lang="en-GB" sz="2400" i="1" dirty="0" err="1" smtClean="0">
                <a:sym typeface="Symbol"/>
              </a:rPr>
              <a:t>a</a:t>
            </a:r>
            <a:r>
              <a:rPr lang="en-GB" sz="2400" dirty="0" smtClean="0">
                <a:sym typeface="Symbol"/>
              </a:rPr>
              <a:t>, </a:t>
            </a:r>
            <a:r>
              <a:rPr lang="en-GB" sz="2400" i="1" dirty="0" smtClean="0">
                <a:sym typeface="Symbol"/>
              </a:rPr>
              <a:t>b</a:t>
            </a:r>
            <a:r>
              <a:rPr lang="en-GB" sz="2400" dirty="0" smtClean="0">
                <a:sym typeface="Symbol"/>
              </a:rPr>
              <a:t>)</a:t>
            </a:r>
            <a:endParaRPr lang="en-GB" sz="2400" dirty="0"/>
          </a:p>
        </p:txBody>
      </p:sp>
      <p:cxnSp>
        <p:nvCxnSpPr>
          <p:cNvPr id="6" name="Straight Connector 5"/>
          <p:cNvCxnSpPr/>
          <p:nvPr/>
        </p:nvCxnSpPr>
        <p:spPr bwMode="auto">
          <a:xfrm flipH="1" flipV="1">
            <a:off x="2934789" y="2225500"/>
            <a:ext cx="600891" cy="116209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526971" y="3156765"/>
            <a:ext cx="2390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uniform [0, 0.05]</a:t>
            </a:r>
            <a:endParaRPr lang="en-GB" sz="2400" dirty="0"/>
          </a:p>
        </p:txBody>
      </p:sp>
      <p:cxnSp>
        <p:nvCxnSpPr>
          <p:cNvPr id="14" name="Straight Connector 13"/>
          <p:cNvCxnSpPr/>
          <p:nvPr/>
        </p:nvCxnSpPr>
        <p:spPr bwMode="auto">
          <a:xfrm flipH="1" flipV="1">
            <a:off x="4317223" y="2225500"/>
            <a:ext cx="300445" cy="58104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617612" y="2584425"/>
            <a:ext cx="2834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truncated </a:t>
            </a:r>
            <a:r>
              <a:rPr lang="en-GB" sz="2400" dirty="0" smtClean="0">
                <a:sym typeface="Symbol"/>
              </a:rPr>
              <a:t> </a:t>
            </a:r>
            <a:r>
              <a:rPr lang="en-GB" sz="2400" dirty="0" smtClean="0"/>
              <a:t>[0, 0.05]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9660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450850" y="279400"/>
            <a:ext cx="685399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dirty="0" smtClean="0"/>
              <a:t>The approach:</a:t>
            </a:r>
          </a:p>
          <a:p>
            <a:endParaRPr lang="en-GB" sz="2400" dirty="0"/>
          </a:p>
          <a:p>
            <a:r>
              <a:rPr lang="en-GB" sz="2400" dirty="0"/>
              <a:t> </a:t>
            </a:r>
            <a:r>
              <a:rPr lang="en-GB" sz="2400" dirty="0" smtClean="0"/>
              <a:t>    Collect a bunch of </a:t>
            </a:r>
            <a:r>
              <a:rPr lang="en-GB" sz="2400" i="1" dirty="0" smtClean="0"/>
              <a:t>p</a:t>
            </a:r>
            <a:r>
              <a:rPr lang="en-GB" sz="2400" dirty="0" smtClean="0"/>
              <a:t>-values, fit a mixture model,</a:t>
            </a:r>
          </a:p>
        </p:txBody>
      </p:sp>
      <p:sp>
        <p:nvSpPr>
          <p:cNvPr id="7" name="Freeform 3"/>
          <p:cNvSpPr>
            <a:spLocks/>
          </p:cNvSpPr>
          <p:nvPr/>
        </p:nvSpPr>
        <p:spPr bwMode="auto">
          <a:xfrm>
            <a:off x="1030348" y="1476642"/>
            <a:ext cx="1477213" cy="1338435"/>
          </a:xfrm>
          <a:custGeom>
            <a:avLst/>
            <a:gdLst>
              <a:gd name="T0" fmla="*/ 2294 w 2294"/>
              <a:gd name="T1" fmla="*/ 706 h 706"/>
              <a:gd name="T2" fmla="*/ 1150 w 2294"/>
              <a:gd name="T3" fmla="*/ 0 h 706"/>
              <a:gd name="T4" fmla="*/ 0 w 2294"/>
              <a:gd name="T5" fmla="*/ 706 h 706"/>
              <a:gd name="connsiteX0" fmla="*/ 5013 w 5013"/>
              <a:gd name="connsiteY0" fmla="*/ 0 h 10000"/>
              <a:gd name="connsiteX1" fmla="*/ 0 w 5013"/>
              <a:gd name="connsiteY1" fmla="*/ 10000 h 10000"/>
              <a:gd name="connsiteX0" fmla="*/ 8092 w 8092"/>
              <a:gd name="connsiteY0" fmla="*/ 0 h 26317"/>
              <a:gd name="connsiteX1" fmla="*/ 0 w 8092"/>
              <a:gd name="connsiteY1" fmla="*/ 26317 h 26317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0" fmla="*/ 9882 w 9882"/>
              <a:gd name="connsiteY0" fmla="*/ 0 h 5069"/>
              <a:gd name="connsiteX1" fmla="*/ 0 w 9882"/>
              <a:gd name="connsiteY1" fmla="*/ 5069 h 5069"/>
              <a:gd name="connsiteX0" fmla="*/ 11543 w 11543"/>
              <a:gd name="connsiteY0" fmla="*/ 0 h 10000"/>
              <a:gd name="connsiteX1" fmla="*/ 1543 w 11543"/>
              <a:gd name="connsiteY1" fmla="*/ 10000 h 10000"/>
              <a:gd name="connsiteX0" fmla="*/ 10119 w 10119"/>
              <a:gd name="connsiteY0" fmla="*/ 0 h 8952"/>
              <a:gd name="connsiteX1" fmla="*/ 1670 w 10119"/>
              <a:gd name="connsiteY1" fmla="*/ 8952 h 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119" h="8952">
                <a:moveTo>
                  <a:pt x="10119" y="0"/>
                </a:moveTo>
                <a:cubicBezTo>
                  <a:pt x="9673" y="2271"/>
                  <a:pt x="-4820" y="8777"/>
                  <a:pt x="1670" y="8952"/>
                </a:cubicBezTo>
              </a:path>
            </a:pathLst>
          </a:custGeom>
          <a:noFill/>
          <a:ln w="1905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381996" y="2565090"/>
            <a:ext cx="653659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From 77,430 papers in medical journals (</a:t>
            </a:r>
            <a:r>
              <a:rPr lang="en-GB" sz="2400" i="1" dirty="0" smtClean="0"/>
              <a:t>Lancet</a:t>
            </a:r>
            <a:r>
              <a:rPr lang="en-GB" sz="2400" dirty="0" smtClean="0"/>
              <a:t>,</a:t>
            </a:r>
          </a:p>
          <a:p>
            <a:r>
              <a:rPr lang="en-GB" sz="2400" i="1" dirty="0" smtClean="0"/>
              <a:t>New</a:t>
            </a:r>
            <a:r>
              <a:rPr lang="en-GB" sz="2400" i="1" dirty="0"/>
              <a:t> </a:t>
            </a:r>
            <a:r>
              <a:rPr lang="en-GB" sz="2400" i="1" dirty="0" smtClean="0"/>
              <a:t>England Journal of Medicine</a:t>
            </a:r>
            <a:r>
              <a:rPr lang="en-GB" sz="2400" dirty="0" smtClean="0"/>
              <a:t>, …).</a:t>
            </a:r>
          </a:p>
          <a:p>
            <a:endParaRPr lang="en-GB" sz="2400" dirty="0"/>
          </a:p>
          <a:p>
            <a:r>
              <a:rPr lang="en-GB" sz="2400" dirty="0" smtClean="0"/>
              <a:t>Scraped </a:t>
            </a:r>
            <a:r>
              <a:rPr lang="en-GB" sz="2400" i="1" dirty="0" smtClean="0"/>
              <a:t>p</a:t>
            </a:r>
            <a:r>
              <a:rPr lang="en-GB" sz="2400" dirty="0" smtClean="0"/>
              <a:t>-values from abstracts only.</a:t>
            </a:r>
          </a:p>
          <a:p>
            <a:r>
              <a:rPr lang="en-GB" sz="2400" dirty="0"/>
              <a:t>5332 papers, </a:t>
            </a:r>
            <a:r>
              <a:rPr lang="en-GB" sz="2400" dirty="0" smtClean="0">
                <a:solidFill>
                  <a:srgbClr val="FF0000"/>
                </a:solidFill>
              </a:rPr>
              <a:t>12632</a:t>
            </a:r>
            <a:r>
              <a:rPr lang="en-GB" sz="2400" dirty="0" smtClean="0"/>
              <a:t> </a:t>
            </a:r>
            <a:r>
              <a:rPr lang="en-GB" sz="2400" i="1" dirty="0" smtClean="0"/>
              <a:t>p</a:t>
            </a:r>
            <a:r>
              <a:rPr lang="en-GB" sz="2400" dirty="0" smtClean="0"/>
              <a:t>-values </a:t>
            </a:r>
            <a:r>
              <a:rPr lang="en-GB" sz="2400" dirty="0" smtClean="0">
                <a:sym typeface="Symbol"/>
              </a:rPr>
              <a:t> 0.05.</a:t>
            </a:r>
            <a:r>
              <a:rPr lang="en-GB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039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8613"/>
            <a:ext cx="6705600" cy="620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33748" y="4627651"/>
            <a:ext cx="5233851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7674428" y="4366041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14%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51468" y="99888"/>
            <a:ext cx="4635132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i="1" dirty="0"/>
              <a:t>P</a:t>
            </a:r>
            <a:r>
              <a:rPr lang="en-GB" dirty="0"/>
              <a:t>(</a:t>
            </a:r>
            <a:r>
              <a:rPr lang="en-GB" i="1" dirty="0"/>
              <a:t>p</a:t>
            </a:r>
            <a:r>
              <a:rPr lang="en-GB" dirty="0"/>
              <a:t>) = </a:t>
            </a:r>
            <a:r>
              <a:rPr lang="en-GB" dirty="0">
                <a:sym typeface="Symbol"/>
              </a:rPr>
              <a:t> </a:t>
            </a:r>
            <a:r>
              <a:rPr lang="en-GB" i="1" dirty="0">
                <a:sym typeface="Symbol"/>
              </a:rPr>
              <a:t>U</a:t>
            </a:r>
            <a:r>
              <a:rPr lang="en-GB" dirty="0">
                <a:sym typeface="Symbol"/>
              </a:rPr>
              <a:t>(</a:t>
            </a:r>
            <a:r>
              <a:rPr lang="en-GB" i="1" dirty="0">
                <a:sym typeface="Symbol"/>
              </a:rPr>
              <a:t>p</a:t>
            </a:r>
            <a:r>
              <a:rPr lang="en-GB" dirty="0">
                <a:sym typeface="Symbol"/>
              </a:rPr>
              <a:t>) + (1-) (</a:t>
            </a:r>
            <a:r>
              <a:rPr lang="en-GB" i="1" dirty="0" err="1">
                <a:sym typeface="Symbol"/>
              </a:rPr>
              <a:t>p</a:t>
            </a:r>
            <a:r>
              <a:rPr lang="en-GB" dirty="0" err="1">
                <a:sym typeface="Symbol"/>
              </a:rPr>
              <a:t>|</a:t>
            </a:r>
            <a:r>
              <a:rPr lang="en-GB" i="1" dirty="0" err="1">
                <a:sym typeface="Symbol"/>
              </a:rPr>
              <a:t>a</a:t>
            </a:r>
            <a:r>
              <a:rPr lang="en-GB" dirty="0">
                <a:sym typeface="Symbol"/>
              </a:rPr>
              <a:t>, </a:t>
            </a:r>
            <a:r>
              <a:rPr lang="en-GB" i="1" dirty="0">
                <a:sym typeface="Symbol"/>
              </a:rPr>
              <a:t>b</a:t>
            </a:r>
            <a:r>
              <a:rPr lang="en-GB" dirty="0">
                <a:sym typeface="Symbol"/>
              </a:rPr>
              <a:t>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1426026" y="1741714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ym typeface="Symbol"/>
              </a:rPr>
              <a:t>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57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  <p:bldP spid="2" grpId="0" animBg="1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563" name="Text Box 91"/>
          <p:cNvSpPr txBox="1">
            <a:spLocks noChangeArrowheads="1"/>
          </p:cNvSpPr>
          <p:nvPr/>
        </p:nvSpPr>
        <p:spPr bwMode="auto">
          <a:xfrm rot="-5400000">
            <a:off x="-843757" y="3050382"/>
            <a:ext cx="3357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probability result is true</a:t>
            </a:r>
          </a:p>
        </p:txBody>
      </p:sp>
      <p:sp>
        <p:nvSpPr>
          <p:cNvPr id="873751" name="Freeform 279"/>
          <p:cNvSpPr>
            <a:spLocks/>
          </p:cNvSpPr>
          <p:nvPr/>
        </p:nvSpPr>
        <p:spPr bwMode="auto">
          <a:xfrm rot="5400000">
            <a:off x="2573338" y="30163"/>
            <a:ext cx="4481512" cy="6405562"/>
          </a:xfrm>
          <a:custGeom>
            <a:avLst/>
            <a:gdLst>
              <a:gd name="T0" fmla="*/ 2823 w 2823"/>
              <a:gd name="T1" fmla="*/ 3994 h 4035"/>
              <a:gd name="T2" fmla="*/ 2823 w 2823"/>
              <a:gd name="T3" fmla="*/ 3912 h 4035"/>
              <a:gd name="T4" fmla="*/ 2823 w 2823"/>
              <a:gd name="T5" fmla="*/ 3831 h 4035"/>
              <a:gd name="T6" fmla="*/ 2823 w 2823"/>
              <a:gd name="T7" fmla="*/ 3750 h 4035"/>
              <a:gd name="T8" fmla="*/ 2823 w 2823"/>
              <a:gd name="T9" fmla="*/ 3667 h 4035"/>
              <a:gd name="T10" fmla="*/ 2823 w 2823"/>
              <a:gd name="T11" fmla="*/ 3586 h 4035"/>
              <a:gd name="T12" fmla="*/ 2823 w 2823"/>
              <a:gd name="T13" fmla="*/ 3505 h 4035"/>
              <a:gd name="T14" fmla="*/ 2821 w 2823"/>
              <a:gd name="T15" fmla="*/ 3423 h 4035"/>
              <a:gd name="T16" fmla="*/ 2821 w 2823"/>
              <a:gd name="T17" fmla="*/ 3342 h 4035"/>
              <a:gd name="T18" fmla="*/ 2821 w 2823"/>
              <a:gd name="T19" fmla="*/ 3261 h 4035"/>
              <a:gd name="T20" fmla="*/ 2821 w 2823"/>
              <a:gd name="T21" fmla="*/ 3178 h 4035"/>
              <a:gd name="T22" fmla="*/ 2821 w 2823"/>
              <a:gd name="T23" fmla="*/ 3097 h 4035"/>
              <a:gd name="T24" fmla="*/ 2821 w 2823"/>
              <a:gd name="T25" fmla="*/ 3016 h 4035"/>
              <a:gd name="T26" fmla="*/ 2821 w 2823"/>
              <a:gd name="T27" fmla="*/ 2934 h 4035"/>
              <a:gd name="T28" fmla="*/ 2821 w 2823"/>
              <a:gd name="T29" fmla="*/ 2853 h 4035"/>
              <a:gd name="T30" fmla="*/ 2821 w 2823"/>
              <a:gd name="T31" fmla="*/ 2772 h 4035"/>
              <a:gd name="T32" fmla="*/ 2820 w 2823"/>
              <a:gd name="T33" fmla="*/ 2689 h 4035"/>
              <a:gd name="T34" fmla="*/ 2818 w 2823"/>
              <a:gd name="T35" fmla="*/ 2608 h 4035"/>
              <a:gd name="T36" fmla="*/ 2818 w 2823"/>
              <a:gd name="T37" fmla="*/ 2527 h 4035"/>
              <a:gd name="T38" fmla="*/ 2817 w 2823"/>
              <a:gd name="T39" fmla="*/ 2445 h 4035"/>
              <a:gd name="T40" fmla="*/ 2815 w 2823"/>
              <a:gd name="T41" fmla="*/ 2364 h 4035"/>
              <a:gd name="T42" fmla="*/ 2814 w 2823"/>
              <a:gd name="T43" fmla="*/ 2281 h 4035"/>
              <a:gd name="T44" fmla="*/ 2812 w 2823"/>
              <a:gd name="T45" fmla="*/ 2200 h 4035"/>
              <a:gd name="T46" fmla="*/ 2809 w 2823"/>
              <a:gd name="T47" fmla="*/ 2119 h 4035"/>
              <a:gd name="T48" fmla="*/ 2806 w 2823"/>
              <a:gd name="T49" fmla="*/ 2038 h 4035"/>
              <a:gd name="T50" fmla="*/ 2802 w 2823"/>
              <a:gd name="T51" fmla="*/ 1956 h 4035"/>
              <a:gd name="T52" fmla="*/ 2796 w 2823"/>
              <a:gd name="T53" fmla="*/ 1875 h 4035"/>
              <a:gd name="T54" fmla="*/ 2788 w 2823"/>
              <a:gd name="T55" fmla="*/ 1792 h 4035"/>
              <a:gd name="T56" fmla="*/ 2779 w 2823"/>
              <a:gd name="T57" fmla="*/ 1711 h 4035"/>
              <a:gd name="T58" fmla="*/ 2769 w 2823"/>
              <a:gd name="T59" fmla="*/ 1630 h 4035"/>
              <a:gd name="T60" fmla="*/ 2755 w 2823"/>
              <a:gd name="T61" fmla="*/ 1549 h 4035"/>
              <a:gd name="T62" fmla="*/ 2737 w 2823"/>
              <a:gd name="T63" fmla="*/ 1467 h 4035"/>
              <a:gd name="T64" fmla="*/ 2716 w 2823"/>
              <a:gd name="T65" fmla="*/ 1386 h 4035"/>
              <a:gd name="T66" fmla="*/ 2689 w 2823"/>
              <a:gd name="T67" fmla="*/ 1303 h 4035"/>
              <a:gd name="T68" fmla="*/ 2655 w 2823"/>
              <a:gd name="T69" fmla="*/ 1222 h 4035"/>
              <a:gd name="T70" fmla="*/ 2613 w 2823"/>
              <a:gd name="T71" fmla="*/ 1141 h 4035"/>
              <a:gd name="T72" fmla="*/ 2560 w 2823"/>
              <a:gd name="T73" fmla="*/ 1060 h 4035"/>
              <a:gd name="T74" fmla="*/ 2496 w 2823"/>
              <a:gd name="T75" fmla="*/ 978 h 4035"/>
              <a:gd name="T76" fmla="*/ 2416 w 2823"/>
              <a:gd name="T77" fmla="*/ 897 h 4035"/>
              <a:gd name="T78" fmla="*/ 2320 w 2823"/>
              <a:gd name="T79" fmla="*/ 814 h 4035"/>
              <a:gd name="T80" fmla="*/ 2203 w 2823"/>
              <a:gd name="T81" fmla="*/ 733 h 4035"/>
              <a:gd name="T82" fmla="*/ 2062 w 2823"/>
              <a:gd name="T83" fmla="*/ 652 h 4035"/>
              <a:gd name="T84" fmla="*/ 1896 w 2823"/>
              <a:gd name="T85" fmla="*/ 571 h 4035"/>
              <a:gd name="T86" fmla="*/ 1702 w 2823"/>
              <a:gd name="T87" fmla="*/ 489 h 4035"/>
              <a:gd name="T88" fmla="*/ 1479 w 2823"/>
              <a:gd name="T89" fmla="*/ 408 h 4035"/>
              <a:gd name="T90" fmla="*/ 1225 w 2823"/>
              <a:gd name="T91" fmla="*/ 325 h 4035"/>
              <a:gd name="T92" fmla="*/ 946 w 2823"/>
              <a:gd name="T93" fmla="*/ 244 h 4035"/>
              <a:gd name="T94" fmla="*/ 645 w 2823"/>
              <a:gd name="T95" fmla="*/ 163 h 4035"/>
              <a:gd name="T96" fmla="*/ 327 w 2823"/>
              <a:gd name="T97" fmla="*/ 82 h 4035"/>
              <a:gd name="T98" fmla="*/ 0 w 2823"/>
              <a:gd name="T99" fmla="*/ 0 h 4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823" h="4035">
                <a:moveTo>
                  <a:pt x="2823" y="4035"/>
                </a:moveTo>
                <a:lnTo>
                  <a:pt x="2823" y="3994"/>
                </a:lnTo>
                <a:lnTo>
                  <a:pt x="2823" y="3952"/>
                </a:lnTo>
                <a:lnTo>
                  <a:pt x="2823" y="3912"/>
                </a:lnTo>
                <a:lnTo>
                  <a:pt x="2823" y="3871"/>
                </a:lnTo>
                <a:lnTo>
                  <a:pt x="2823" y="3831"/>
                </a:lnTo>
                <a:lnTo>
                  <a:pt x="2823" y="3790"/>
                </a:lnTo>
                <a:lnTo>
                  <a:pt x="2823" y="3750"/>
                </a:lnTo>
                <a:lnTo>
                  <a:pt x="2823" y="3709"/>
                </a:lnTo>
                <a:lnTo>
                  <a:pt x="2823" y="3667"/>
                </a:lnTo>
                <a:lnTo>
                  <a:pt x="2823" y="3627"/>
                </a:lnTo>
                <a:lnTo>
                  <a:pt x="2823" y="3586"/>
                </a:lnTo>
                <a:lnTo>
                  <a:pt x="2823" y="3546"/>
                </a:lnTo>
                <a:lnTo>
                  <a:pt x="2823" y="3505"/>
                </a:lnTo>
                <a:lnTo>
                  <a:pt x="2823" y="3463"/>
                </a:lnTo>
                <a:lnTo>
                  <a:pt x="2821" y="3423"/>
                </a:lnTo>
                <a:lnTo>
                  <a:pt x="2821" y="3382"/>
                </a:lnTo>
                <a:lnTo>
                  <a:pt x="2821" y="3342"/>
                </a:lnTo>
                <a:lnTo>
                  <a:pt x="2821" y="3301"/>
                </a:lnTo>
                <a:lnTo>
                  <a:pt x="2821" y="3261"/>
                </a:lnTo>
                <a:lnTo>
                  <a:pt x="2821" y="3220"/>
                </a:lnTo>
                <a:lnTo>
                  <a:pt x="2821" y="3178"/>
                </a:lnTo>
                <a:lnTo>
                  <a:pt x="2821" y="3138"/>
                </a:lnTo>
                <a:lnTo>
                  <a:pt x="2821" y="3097"/>
                </a:lnTo>
                <a:lnTo>
                  <a:pt x="2821" y="3057"/>
                </a:lnTo>
                <a:lnTo>
                  <a:pt x="2821" y="3016"/>
                </a:lnTo>
                <a:lnTo>
                  <a:pt x="2821" y="2974"/>
                </a:lnTo>
                <a:lnTo>
                  <a:pt x="2821" y="2934"/>
                </a:lnTo>
                <a:lnTo>
                  <a:pt x="2821" y="2893"/>
                </a:lnTo>
                <a:lnTo>
                  <a:pt x="2821" y="2853"/>
                </a:lnTo>
                <a:lnTo>
                  <a:pt x="2821" y="2812"/>
                </a:lnTo>
                <a:lnTo>
                  <a:pt x="2821" y="2772"/>
                </a:lnTo>
                <a:lnTo>
                  <a:pt x="2820" y="2731"/>
                </a:lnTo>
                <a:lnTo>
                  <a:pt x="2820" y="2689"/>
                </a:lnTo>
                <a:lnTo>
                  <a:pt x="2820" y="2649"/>
                </a:lnTo>
                <a:lnTo>
                  <a:pt x="2818" y="2608"/>
                </a:lnTo>
                <a:lnTo>
                  <a:pt x="2818" y="2568"/>
                </a:lnTo>
                <a:lnTo>
                  <a:pt x="2818" y="2527"/>
                </a:lnTo>
                <a:lnTo>
                  <a:pt x="2818" y="2485"/>
                </a:lnTo>
                <a:lnTo>
                  <a:pt x="2817" y="2445"/>
                </a:lnTo>
                <a:lnTo>
                  <a:pt x="2817" y="2404"/>
                </a:lnTo>
                <a:lnTo>
                  <a:pt x="2815" y="2364"/>
                </a:lnTo>
                <a:lnTo>
                  <a:pt x="2815" y="2323"/>
                </a:lnTo>
                <a:lnTo>
                  <a:pt x="2814" y="2281"/>
                </a:lnTo>
                <a:lnTo>
                  <a:pt x="2812" y="2242"/>
                </a:lnTo>
                <a:lnTo>
                  <a:pt x="2812" y="2200"/>
                </a:lnTo>
                <a:lnTo>
                  <a:pt x="2811" y="2160"/>
                </a:lnTo>
                <a:lnTo>
                  <a:pt x="2809" y="2119"/>
                </a:lnTo>
                <a:lnTo>
                  <a:pt x="2808" y="2079"/>
                </a:lnTo>
                <a:lnTo>
                  <a:pt x="2806" y="2038"/>
                </a:lnTo>
                <a:lnTo>
                  <a:pt x="2803" y="1996"/>
                </a:lnTo>
                <a:lnTo>
                  <a:pt x="2802" y="1956"/>
                </a:lnTo>
                <a:lnTo>
                  <a:pt x="2799" y="1915"/>
                </a:lnTo>
                <a:lnTo>
                  <a:pt x="2796" y="1875"/>
                </a:lnTo>
                <a:lnTo>
                  <a:pt x="2793" y="1834"/>
                </a:lnTo>
                <a:lnTo>
                  <a:pt x="2788" y="1792"/>
                </a:lnTo>
                <a:lnTo>
                  <a:pt x="2785" y="1753"/>
                </a:lnTo>
                <a:lnTo>
                  <a:pt x="2779" y="1711"/>
                </a:lnTo>
                <a:lnTo>
                  <a:pt x="2775" y="1671"/>
                </a:lnTo>
                <a:lnTo>
                  <a:pt x="2769" y="1630"/>
                </a:lnTo>
                <a:lnTo>
                  <a:pt x="2763" y="1590"/>
                </a:lnTo>
                <a:lnTo>
                  <a:pt x="2755" y="1549"/>
                </a:lnTo>
                <a:lnTo>
                  <a:pt x="2746" y="1507"/>
                </a:lnTo>
                <a:lnTo>
                  <a:pt x="2737" y="1467"/>
                </a:lnTo>
                <a:lnTo>
                  <a:pt x="2728" y="1426"/>
                </a:lnTo>
                <a:lnTo>
                  <a:pt x="2716" y="1386"/>
                </a:lnTo>
                <a:lnTo>
                  <a:pt x="2704" y="1345"/>
                </a:lnTo>
                <a:lnTo>
                  <a:pt x="2689" y="1303"/>
                </a:lnTo>
                <a:lnTo>
                  <a:pt x="2673" y="1263"/>
                </a:lnTo>
                <a:lnTo>
                  <a:pt x="2655" y="1222"/>
                </a:lnTo>
                <a:lnTo>
                  <a:pt x="2635" y="1182"/>
                </a:lnTo>
                <a:lnTo>
                  <a:pt x="2613" y="1141"/>
                </a:lnTo>
                <a:lnTo>
                  <a:pt x="2589" y="1101"/>
                </a:lnTo>
                <a:lnTo>
                  <a:pt x="2560" y="1060"/>
                </a:lnTo>
                <a:lnTo>
                  <a:pt x="2530" y="1018"/>
                </a:lnTo>
                <a:lnTo>
                  <a:pt x="2496" y="978"/>
                </a:lnTo>
                <a:lnTo>
                  <a:pt x="2458" y="937"/>
                </a:lnTo>
                <a:lnTo>
                  <a:pt x="2416" y="897"/>
                </a:lnTo>
                <a:lnTo>
                  <a:pt x="2371" y="856"/>
                </a:lnTo>
                <a:lnTo>
                  <a:pt x="2320" y="814"/>
                </a:lnTo>
                <a:lnTo>
                  <a:pt x="2265" y="774"/>
                </a:lnTo>
                <a:lnTo>
                  <a:pt x="2203" y="733"/>
                </a:lnTo>
                <a:lnTo>
                  <a:pt x="2136" y="693"/>
                </a:lnTo>
                <a:lnTo>
                  <a:pt x="2062" y="652"/>
                </a:lnTo>
                <a:lnTo>
                  <a:pt x="1983" y="612"/>
                </a:lnTo>
                <a:lnTo>
                  <a:pt x="1896" y="571"/>
                </a:lnTo>
                <a:lnTo>
                  <a:pt x="1803" y="529"/>
                </a:lnTo>
                <a:lnTo>
                  <a:pt x="1702" y="489"/>
                </a:lnTo>
                <a:lnTo>
                  <a:pt x="1594" y="448"/>
                </a:lnTo>
                <a:lnTo>
                  <a:pt x="1479" y="408"/>
                </a:lnTo>
                <a:lnTo>
                  <a:pt x="1356" y="367"/>
                </a:lnTo>
                <a:lnTo>
                  <a:pt x="1225" y="325"/>
                </a:lnTo>
                <a:lnTo>
                  <a:pt x="1089" y="285"/>
                </a:lnTo>
                <a:lnTo>
                  <a:pt x="946" y="244"/>
                </a:lnTo>
                <a:lnTo>
                  <a:pt x="798" y="204"/>
                </a:lnTo>
                <a:lnTo>
                  <a:pt x="645" y="163"/>
                </a:lnTo>
                <a:lnTo>
                  <a:pt x="487" y="123"/>
                </a:lnTo>
                <a:lnTo>
                  <a:pt x="327" y="82"/>
                </a:lnTo>
                <a:lnTo>
                  <a:pt x="163" y="40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73752" name="Freeform 280"/>
          <p:cNvSpPr>
            <a:spLocks/>
          </p:cNvSpPr>
          <p:nvPr/>
        </p:nvSpPr>
        <p:spPr bwMode="auto">
          <a:xfrm rot="5400000">
            <a:off x="2573338" y="30163"/>
            <a:ext cx="4481512" cy="6405562"/>
          </a:xfrm>
          <a:custGeom>
            <a:avLst/>
            <a:gdLst>
              <a:gd name="T0" fmla="*/ 2821 w 2823"/>
              <a:gd name="T1" fmla="*/ 3994 h 4035"/>
              <a:gd name="T2" fmla="*/ 2821 w 2823"/>
              <a:gd name="T3" fmla="*/ 3912 h 4035"/>
              <a:gd name="T4" fmla="*/ 2821 w 2823"/>
              <a:gd name="T5" fmla="*/ 3831 h 4035"/>
              <a:gd name="T6" fmla="*/ 2821 w 2823"/>
              <a:gd name="T7" fmla="*/ 3750 h 4035"/>
              <a:gd name="T8" fmla="*/ 2821 w 2823"/>
              <a:gd name="T9" fmla="*/ 3667 h 4035"/>
              <a:gd name="T10" fmla="*/ 2821 w 2823"/>
              <a:gd name="T11" fmla="*/ 3586 h 4035"/>
              <a:gd name="T12" fmla="*/ 2821 w 2823"/>
              <a:gd name="T13" fmla="*/ 3505 h 4035"/>
              <a:gd name="T14" fmla="*/ 2821 w 2823"/>
              <a:gd name="T15" fmla="*/ 3423 h 4035"/>
              <a:gd name="T16" fmla="*/ 2821 w 2823"/>
              <a:gd name="T17" fmla="*/ 3342 h 4035"/>
              <a:gd name="T18" fmla="*/ 2820 w 2823"/>
              <a:gd name="T19" fmla="*/ 3261 h 4035"/>
              <a:gd name="T20" fmla="*/ 2820 w 2823"/>
              <a:gd name="T21" fmla="*/ 3178 h 4035"/>
              <a:gd name="T22" fmla="*/ 2818 w 2823"/>
              <a:gd name="T23" fmla="*/ 3097 h 4035"/>
              <a:gd name="T24" fmla="*/ 2817 w 2823"/>
              <a:gd name="T25" fmla="*/ 3016 h 4035"/>
              <a:gd name="T26" fmla="*/ 2815 w 2823"/>
              <a:gd name="T27" fmla="*/ 2934 h 4035"/>
              <a:gd name="T28" fmla="*/ 2814 w 2823"/>
              <a:gd name="T29" fmla="*/ 2853 h 4035"/>
              <a:gd name="T30" fmla="*/ 2812 w 2823"/>
              <a:gd name="T31" fmla="*/ 2772 h 4035"/>
              <a:gd name="T32" fmla="*/ 2809 w 2823"/>
              <a:gd name="T33" fmla="*/ 2689 h 4035"/>
              <a:gd name="T34" fmla="*/ 2806 w 2823"/>
              <a:gd name="T35" fmla="*/ 2608 h 4035"/>
              <a:gd name="T36" fmla="*/ 2802 w 2823"/>
              <a:gd name="T37" fmla="*/ 2527 h 4035"/>
              <a:gd name="T38" fmla="*/ 2796 w 2823"/>
              <a:gd name="T39" fmla="*/ 2445 h 4035"/>
              <a:gd name="T40" fmla="*/ 2790 w 2823"/>
              <a:gd name="T41" fmla="*/ 2364 h 4035"/>
              <a:gd name="T42" fmla="*/ 2781 w 2823"/>
              <a:gd name="T43" fmla="*/ 2281 h 4035"/>
              <a:gd name="T44" fmla="*/ 2770 w 2823"/>
              <a:gd name="T45" fmla="*/ 2200 h 4035"/>
              <a:gd name="T46" fmla="*/ 2757 w 2823"/>
              <a:gd name="T47" fmla="*/ 2119 h 4035"/>
              <a:gd name="T48" fmla="*/ 2740 w 2823"/>
              <a:gd name="T49" fmla="*/ 2038 h 4035"/>
              <a:gd name="T50" fmla="*/ 2719 w 2823"/>
              <a:gd name="T51" fmla="*/ 1956 h 4035"/>
              <a:gd name="T52" fmla="*/ 2694 w 2823"/>
              <a:gd name="T53" fmla="*/ 1875 h 4035"/>
              <a:gd name="T54" fmla="*/ 2662 w 2823"/>
              <a:gd name="T55" fmla="*/ 1792 h 4035"/>
              <a:gd name="T56" fmla="*/ 2623 w 2823"/>
              <a:gd name="T57" fmla="*/ 1711 h 4035"/>
              <a:gd name="T58" fmla="*/ 2575 w 2823"/>
              <a:gd name="T59" fmla="*/ 1630 h 4035"/>
              <a:gd name="T60" fmla="*/ 2515 w 2823"/>
              <a:gd name="T61" fmla="*/ 1549 h 4035"/>
              <a:gd name="T62" fmla="*/ 2445 w 2823"/>
              <a:gd name="T63" fmla="*/ 1467 h 4035"/>
              <a:gd name="T64" fmla="*/ 2361 w 2823"/>
              <a:gd name="T65" fmla="*/ 1386 h 4035"/>
              <a:gd name="T66" fmla="*/ 2262 w 2823"/>
              <a:gd name="T67" fmla="*/ 1303 h 4035"/>
              <a:gd name="T68" fmla="*/ 2146 w 2823"/>
              <a:gd name="T69" fmla="*/ 1222 h 4035"/>
              <a:gd name="T70" fmla="*/ 2014 w 2823"/>
              <a:gd name="T71" fmla="*/ 1141 h 4035"/>
              <a:gd name="T72" fmla="*/ 1867 w 2823"/>
              <a:gd name="T73" fmla="*/ 1060 h 4035"/>
              <a:gd name="T74" fmla="*/ 1707 w 2823"/>
              <a:gd name="T75" fmla="*/ 978 h 4035"/>
              <a:gd name="T76" fmla="*/ 1534 w 2823"/>
              <a:gd name="T77" fmla="*/ 897 h 4035"/>
              <a:gd name="T78" fmla="*/ 1354 w 2823"/>
              <a:gd name="T79" fmla="*/ 814 h 4035"/>
              <a:gd name="T80" fmla="*/ 1173 w 2823"/>
              <a:gd name="T81" fmla="*/ 733 h 4035"/>
              <a:gd name="T82" fmla="*/ 993 w 2823"/>
              <a:gd name="T83" fmla="*/ 652 h 4035"/>
              <a:gd name="T84" fmla="*/ 820 w 2823"/>
              <a:gd name="T85" fmla="*/ 571 h 4035"/>
              <a:gd name="T86" fmla="*/ 658 w 2823"/>
              <a:gd name="T87" fmla="*/ 489 h 4035"/>
              <a:gd name="T88" fmla="*/ 508 w 2823"/>
              <a:gd name="T89" fmla="*/ 408 h 4035"/>
              <a:gd name="T90" fmla="*/ 376 w 2823"/>
              <a:gd name="T91" fmla="*/ 325 h 4035"/>
              <a:gd name="T92" fmla="*/ 259 w 2823"/>
              <a:gd name="T93" fmla="*/ 244 h 4035"/>
              <a:gd name="T94" fmla="*/ 157 w 2823"/>
              <a:gd name="T95" fmla="*/ 163 h 4035"/>
              <a:gd name="T96" fmla="*/ 72 w 2823"/>
              <a:gd name="T97" fmla="*/ 82 h 4035"/>
              <a:gd name="T98" fmla="*/ 0 w 2823"/>
              <a:gd name="T99" fmla="*/ 0 h 4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823" h="4035">
                <a:moveTo>
                  <a:pt x="2823" y="4035"/>
                </a:moveTo>
                <a:lnTo>
                  <a:pt x="2821" y="3994"/>
                </a:lnTo>
                <a:lnTo>
                  <a:pt x="2821" y="3952"/>
                </a:lnTo>
                <a:lnTo>
                  <a:pt x="2821" y="3912"/>
                </a:lnTo>
                <a:lnTo>
                  <a:pt x="2821" y="3871"/>
                </a:lnTo>
                <a:lnTo>
                  <a:pt x="2821" y="3831"/>
                </a:lnTo>
                <a:lnTo>
                  <a:pt x="2821" y="3790"/>
                </a:lnTo>
                <a:lnTo>
                  <a:pt x="2821" y="3750"/>
                </a:lnTo>
                <a:lnTo>
                  <a:pt x="2821" y="3709"/>
                </a:lnTo>
                <a:lnTo>
                  <a:pt x="2821" y="3667"/>
                </a:lnTo>
                <a:lnTo>
                  <a:pt x="2821" y="3627"/>
                </a:lnTo>
                <a:lnTo>
                  <a:pt x="2821" y="3586"/>
                </a:lnTo>
                <a:lnTo>
                  <a:pt x="2821" y="3546"/>
                </a:lnTo>
                <a:lnTo>
                  <a:pt x="2821" y="3505"/>
                </a:lnTo>
                <a:lnTo>
                  <a:pt x="2821" y="3463"/>
                </a:lnTo>
                <a:lnTo>
                  <a:pt x="2821" y="3423"/>
                </a:lnTo>
                <a:lnTo>
                  <a:pt x="2821" y="3382"/>
                </a:lnTo>
                <a:lnTo>
                  <a:pt x="2821" y="3342"/>
                </a:lnTo>
                <a:lnTo>
                  <a:pt x="2820" y="3301"/>
                </a:lnTo>
                <a:lnTo>
                  <a:pt x="2820" y="3261"/>
                </a:lnTo>
                <a:lnTo>
                  <a:pt x="2820" y="3220"/>
                </a:lnTo>
                <a:lnTo>
                  <a:pt x="2820" y="3178"/>
                </a:lnTo>
                <a:lnTo>
                  <a:pt x="2818" y="3138"/>
                </a:lnTo>
                <a:lnTo>
                  <a:pt x="2818" y="3097"/>
                </a:lnTo>
                <a:lnTo>
                  <a:pt x="2818" y="3057"/>
                </a:lnTo>
                <a:lnTo>
                  <a:pt x="2817" y="3016"/>
                </a:lnTo>
                <a:lnTo>
                  <a:pt x="2817" y="2974"/>
                </a:lnTo>
                <a:lnTo>
                  <a:pt x="2815" y="2934"/>
                </a:lnTo>
                <a:lnTo>
                  <a:pt x="2815" y="2893"/>
                </a:lnTo>
                <a:lnTo>
                  <a:pt x="2814" y="2853"/>
                </a:lnTo>
                <a:lnTo>
                  <a:pt x="2814" y="2812"/>
                </a:lnTo>
                <a:lnTo>
                  <a:pt x="2812" y="2772"/>
                </a:lnTo>
                <a:lnTo>
                  <a:pt x="2811" y="2731"/>
                </a:lnTo>
                <a:lnTo>
                  <a:pt x="2809" y="2689"/>
                </a:lnTo>
                <a:lnTo>
                  <a:pt x="2808" y="2649"/>
                </a:lnTo>
                <a:lnTo>
                  <a:pt x="2806" y="2608"/>
                </a:lnTo>
                <a:lnTo>
                  <a:pt x="2803" y="2568"/>
                </a:lnTo>
                <a:lnTo>
                  <a:pt x="2802" y="2527"/>
                </a:lnTo>
                <a:lnTo>
                  <a:pt x="2799" y="2485"/>
                </a:lnTo>
                <a:lnTo>
                  <a:pt x="2796" y="2445"/>
                </a:lnTo>
                <a:lnTo>
                  <a:pt x="2793" y="2404"/>
                </a:lnTo>
                <a:lnTo>
                  <a:pt x="2790" y="2364"/>
                </a:lnTo>
                <a:lnTo>
                  <a:pt x="2785" y="2323"/>
                </a:lnTo>
                <a:lnTo>
                  <a:pt x="2781" y="2281"/>
                </a:lnTo>
                <a:lnTo>
                  <a:pt x="2776" y="2242"/>
                </a:lnTo>
                <a:lnTo>
                  <a:pt x="2770" y="2200"/>
                </a:lnTo>
                <a:lnTo>
                  <a:pt x="2764" y="2160"/>
                </a:lnTo>
                <a:lnTo>
                  <a:pt x="2757" y="2119"/>
                </a:lnTo>
                <a:lnTo>
                  <a:pt x="2749" y="2079"/>
                </a:lnTo>
                <a:lnTo>
                  <a:pt x="2740" y="2038"/>
                </a:lnTo>
                <a:lnTo>
                  <a:pt x="2731" y="1996"/>
                </a:lnTo>
                <a:lnTo>
                  <a:pt x="2719" y="1956"/>
                </a:lnTo>
                <a:lnTo>
                  <a:pt x="2707" y="1915"/>
                </a:lnTo>
                <a:lnTo>
                  <a:pt x="2694" y="1875"/>
                </a:lnTo>
                <a:lnTo>
                  <a:pt x="2679" y="1834"/>
                </a:lnTo>
                <a:lnTo>
                  <a:pt x="2662" y="1792"/>
                </a:lnTo>
                <a:lnTo>
                  <a:pt x="2643" y="1753"/>
                </a:lnTo>
                <a:lnTo>
                  <a:pt x="2623" y="1711"/>
                </a:lnTo>
                <a:lnTo>
                  <a:pt x="2599" y="1671"/>
                </a:lnTo>
                <a:lnTo>
                  <a:pt x="2575" y="1630"/>
                </a:lnTo>
                <a:lnTo>
                  <a:pt x="2547" y="1590"/>
                </a:lnTo>
                <a:lnTo>
                  <a:pt x="2515" y="1549"/>
                </a:lnTo>
                <a:lnTo>
                  <a:pt x="2482" y="1507"/>
                </a:lnTo>
                <a:lnTo>
                  <a:pt x="2445" y="1467"/>
                </a:lnTo>
                <a:lnTo>
                  <a:pt x="2404" y="1426"/>
                </a:lnTo>
                <a:lnTo>
                  <a:pt x="2361" y="1386"/>
                </a:lnTo>
                <a:lnTo>
                  <a:pt x="2313" y="1345"/>
                </a:lnTo>
                <a:lnTo>
                  <a:pt x="2262" y="1303"/>
                </a:lnTo>
                <a:lnTo>
                  <a:pt x="2206" y="1263"/>
                </a:lnTo>
                <a:lnTo>
                  <a:pt x="2146" y="1222"/>
                </a:lnTo>
                <a:lnTo>
                  <a:pt x="2083" y="1182"/>
                </a:lnTo>
                <a:lnTo>
                  <a:pt x="2014" y="1141"/>
                </a:lnTo>
                <a:lnTo>
                  <a:pt x="1944" y="1101"/>
                </a:lnTo>
                <a:lnTo>
                  <a:pt x="1867" y="1060"/>
                </a:lnTo>
                <a:lnTo>
                  <a:pt x="1789" y="1018"/>
                </a:lnTo>
                <a:lnTo>
                  <a:pt x="1707" y="978"/>
                </a:lnTo>
                <a:lnTo>
                  <a:pt x="1621" y="937"/>
                </a:lnTo>
                <a:lnTo>
                  <a:pt x="1534" y="897"/>
                </a:lnTo>
                <a:lnTo>
                  <a:pt x="1446" y="856"/>
                </a:lnTo>
                <a:lnTo>
                  <a:pt x="1354" y="814"/>
                </a:lnTo>
                <a:lnTo>
                  <a:pt x="1264" y="774"/>
                </a:lnTo>
                <a:lnTo>
                  <a:pt x="1173" y="733"/>
                </a:lnTo>
                <a:lnTo>
                  <a:pt x="1083" y="693"/>
                </a:lnTo>
                <a:lnTo>
                  <a:pt x="993" y="652"/>
                </a:lnTo>
                <a:lnTo>
                  <a:pt x="906" y="612"/>
                </a:lnTo>
                <a:lnTo>
                  <a:pt x="820" y="571"/>
                </a:lnTo>
                <a:lnTo>
                  <a:pt x="738" y="529"/>
                </a:lnTo>
                <a:lnTo>
                  <a:pt x="658" y="489"/>
                </a:lnTo>
                <a:lnTo>
                  <a:pt x="582" y="448"/>
                </a:lnTo>
                <a:lnTo>
                  <a:pt x="508" y="408"/>
                </a:lnTo>
                <a:lnTo>
                  <a:pt x="441" y="367"/>
                </a:lnTo>
                <a:lnTo>
                  <a:pt x="376" y="325"/>
                </a:lnTo>
                <a:lnTo>
                  <a:pt x="315" y="285"/>
                </a:lnTo>
                <a:lnTo>
                  <a:pt x="259" y="244"/>
                </a:lnTo>
                <a:lnTo>
                  <a:pt x="207" y="204"/>
                </a:lnTo>
                <a:lnTo>
                  <a:pt x="157" y="163"/>
                </a:lnTo>
                <a:lnTo>
                  <a:pt x="114" y="123"/>
                </a:lnTo>
                <a:lnTo>
                  <a:pt x="72" y="82"/>
                </a:lnTo>
                <a:lnTo>
                  <a:pt x="34" y="40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73753" name="Freeform 281"/>
          <p:cNvSpPr>
            <a:spLocks/>
          </p:cNvSpPr>
          <p:nvPr/>
        </p:nvSpPr>
        <p:spPr bwMode="auto">
          <a:xfrm rot="5400000">
            <a:off x="2575719" y="27782"/>
            <a:ext cx="4476750" cy="6405562"/>
          </a:xfrm>
          <a:custGeom>
            <a:avLst/>
            <a:gdLst>
              <a:gd name="T0" fmla="*/ 2820 w 2820"/>
              <a:gd name="T1" fmla="*/ 3994 h 4035"/>
              <a:gd name="T2" fmla="*/ 2818 w 2820"/>
              <a:gd name="T3" fmla="*/ 3912 h 4035"/>
              <a:gd name="T4" fmla="*/ 2818 w 2820"/>
              <a:gd name="T5" fmla="*/ 3831 h 4035"/>
              <a:gd name="T6" fmla="*/ 2815 w 2820"/>
              <a:gd name="T7" fmla="*/ 3750 h 4035"/>
              <a:gd name="T8" fmla="*/ 2815 w 2820"/>
              <a:gd name="T9" fmla="*/ 3667 h 4035"/>
              <a:gd name="T10" fmla="*/ 2812 w 2820"/>
              <a:gd name="T11" fmla="*/ 3586 h 4035"/>
              <a:gd name="T12" fmla="*/ 2809 w 2820"/>
              <a:gd name="T13" fmla="*/ 3505 h 4035"/>
              <a:gd name="T14" fmla="*/ 2806 w 2820"/>
              <a:gd name="T15" fmla="*/ 3423 h 4035"/>
              <a:gd name="T16" fmla="*/ 2802 w 2820"/>
              <a:gd name="T17" fmla="*/ 3342 h 4035"/>
              <a:gd name="T18" fmla="*/ 2797 w 2820"/>
              <a:gd name="T19" fmla="*/ 3261 h 4035"/>
              <a:gd name="T20" fmla="*/ 2791 w 2820"/>
              <a:gd name="T21" fmla="*/ 3178 h 4035"/>
              <a:gd name="T22" fmla="*/ 2782 w 2820"/>
              <a:gd name="T23" fmla="*/ 3097 h 4035"/>
              <a:gd name="T24" fmla="*/ 2772 w 2820"/>
              <a:gd name="T25" fmla="*/ 3016 h 4035"/>
              <a:gd name="T26" fmla="*/ 2758 w 2820"/>
              <a:gd name="T27" fmla="*/ 2934 h 4035"/>
              <a:gd name="T28" fmla="*/ 2743 w 2820"/>
              <a:gd name="T29" fmla="*/ 2853 h 4035"/>
              <a:gd name="T30" fmla="*/ 2722 w 2820"/>
              <a:gd name="T31" fmla="*/ 2772 h 4035"/>
              <a:gd name="T32" fmla="*/ 2697 w 2820"/>
              <a:gd name="T33" fmla="*/ 2689 h 4035"/>
              <a:gd name="T34" fmla="*/ 2667 w 2820"/>
              <a:gd name="T35" fmla="*/ 2608 h 4035"/>
              <a:gd name="T36" fmla="*/ 2628 w 2820"/>
              <a:gd name="T37" fmla="*/ 2527 h 4035"/>
              <a:gd name="T38" fmla="*/ 2581 w 2820"/>
              <a:gd name="T39" fmla="*/ 2445 h 4035"/>
              <a:gd name="T40" fmla="*/ 2524 w 2820"/>
              <a:gd name="T41" fmla="*/ 2364 h 4035"/>
              <a:gd name="T42" fmla="*/ 2457 w 2820"/>
              <a:gd name="T43" fmla="*/ 2281 h 4035"/>
              <a:gd name="T44" fmla="*/ 2376 w 2820"/>
              <a:gd name="T45" fmla="*/ 2200 h 4035"/>
              <a:gd name="T46" fmla="*/ 2281 w 2820"/>
              <a:gd name="T47" fmla="*/ 2119 h 4035"/>
              <a:gd name="T48" fmla="*/ 2173 w 2820"/>
              <a:gd name="T49" fmla="*/ 2038 h 4035"/>
              <a:gd name="T50" fmla="*/ 2049 w 2820"/>
              <a:gd name="T51" fmla="*/ 1956 h 4035"/>
              <a:gd name="T52" fmla="*/ 1911 w 2820"/>
              <a:gd name="T53" fmla="*/ 1875 h 4035"/>
              <a:gd name="T54" fmla="*/ 1761 w 2820"/>
              <a:gd name="T55" fmla="*/ 1792 h 4035"/>
              <a:gd name="T56" fmla="*/ 1602 w 2820"/>
              <a:gd name="T57" fmla="*/ 1711 h 4035"/>
              <a:gd name="T58" fmla="*/ 1437 w 2820"/>
              <a:gd name="T59" fmla="*/ 1630 h 4035"/>
              <a:gd name="T60" fmla="*/ 1272 w 2820"/>
              <a:gd name="T61" fmla="*/ 1549 h 4035"/>
              <a:gd name="T62" fmla="*/ 1110 w 2820"/>
              <a:gd name="T63" fmla="*/ 1467 h 4035"/>
              <a:gd name="T64" fmla="*/ 955 w 2820"/>
              <a:gd name="T65" fmla="*/ 1386 h 4035"/>
              <a:gd name="T66" fmla="*/ 811 w 2820"/>
              <a:gd name="T67" fmla="*/ 1303 h 4035"/>
              <a:gd name="T68" fmla="*/ 679 w 2820"/>
              <a:gd name="T69" fmla="*/ 1222 h 4035"/>
              <a:gd name="T70" fmla="*/ 564 w 2820"/>
              <a:gd name="T71" fmla="*/ 1141 h 4035"/>
              <a:gd name="T72" fmla="*/ 462 w 2820"/>
              <a:gd name="T73" fmla="*/ 1060 h 4035"/>
              <a:gd name="T74" fmla="*/ 375 w 2820"/>
              <a:gd name="T75" fmla="*/ 978 h 4035"/>
              <a:gd name="T76" fmla="*/ 301 w 2820"/>
              <a:gd name="T77" fmla="*/ 897 h 4035"/>
              <a:gd name="T78" fmla="*/ 238 w 2820"/>
              <a:gd name="T79" fmla="*/ 814 h 4035"/>
              <a:gd name="T80" fmla="*/ 187 w 2820"/>
              <a:gd name="T81" fmla="*/ 733 h 4035"/>
              <a:gd name="T82" fmla="*/ 145 w 2820"/>
              <a:gd name="T83" fmla="*/ 652 h 4035"/>
              <a:gd name="T84" fmla="*/ 111 w 2820"/>
              <a:gd name="T85" fmla="*/ 571 h 4035"/>
              <a:gd name="T86" fmla="*/ 84 w 2820"/>
              <a:gd name="T87" fmla="*/ 489 h 4035"/>
              <a:gd name="T88" fmla="*/ 61 w 2820"/>
              <a:gd name="T89" fmla="*/ 408 h 4035"/>
              <a:gd name="T90" fmla="*/ 43 w 2820"/>
              <a:gd name="T91" fmla="*/ 325 h 4035"/>
              <a:gd name="T92" fmla="*/ 28 w 2820"/>
              <a:gd name="T93" fmla="*/ 244 h 4035"/>
              <a:gd name="T94" fmla="*/ 16 w 2820"/>
              <a:gd name="T95" fmla="*/ 163 h 4035"/>
              <a:gd name="T96" fmla="*/ 7 w 2820"/>
              <a:gd name="T97" fmla="*/ 82 h 4035"/>
              <a:gd name="T98" fmla="*/ 0 w 2820"/>
              <a:gd name="T99" fmla="*/ 0 h 4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820" h="4035">
                <a:moveTo>
                  <a:pt x="2820" y="4035"/>
                </a:moveTo>
                <a:lnTo>
                  <a:pt x="2820" y="3994"/>
                </a:lnTo>
                <a:lnTo>
                  <a:pt x="2818" y="3952"/>
                </a:lnTo>
                <a:lnTo>
                  <a:pt x="2818" y="3912"/>
                </a:lnTo>
                <a:lnTo>
                  <a:pt x="2818" y="3871"/>
                </a:lnTo>
                <a:lnTo>
                  <a:pt x="2818" y="3831"/>
                </a:lnTo>
                <a:lnTo>
                  <a:pt x="2817" y="3790"/>
                </a:lnTo>
                <a:lnTo>
                  <a:pt x="2815" y="3750"/>
                </a:lnTo>
                <a:lnTo>
                  <a:pt x="2815" y="3709"/>
                </a:lnTo>
                <a:lnTo>
                  <a:pt x="2815" y="3667"/>
                </a:lnTo>
                <a:lnTo>
                  <a:pt x="2814" y="3627"/>
                </a:lnTo>
                <a:lnTo>
                  <a:pt x="2812" y="3586"/>
                </a:lnTo>
                <a:lnTo>
                  <a:pt x="2811" y="3546"/>
                </a:lnTo>
                <a:lnTo>
                  <a:pt x="2809" y="3505"/>
                </a:lnTo>
                <a:lnTo>
                  <a:pt x="2808" y="3463"/>
                </a:lnTo>
                <a:lnTo>
                  <a:pt x="2806" y="3423"/>
                </a:lnTo>
                <a:lnTo>
                  <a:pt x="2805" y="3382"/>
                </a:lnTo>
                <a:lnTo>
                  <a:pt x="2802" y="3342"/>
                </a:lnTo>
                <a:lnTo>
                  <a:pt x="2800" y="3301"/>
                </a:lnTo>
                <a:lnTo>
                  <a:pt x="2797" y="3261"/>
                </a:lnTo>
                <a:lnTo>
                  <a:pt x="2794" y="3220"/>
                </a:lnTo>
                <a:lnTo>
                  <a:pt x="2791" y="3178"/>
                </a:lnTo>
                <a:lnTo>
                  <a:pt x="2787" y="3138"/>
                </a:lnTo>
                <a:lnTo>
                  <a:pt x="2782" y="3097"/>
                </a:lnTo>
                <a:lnTo>
                  <a:pt x="2778" y="3057"/>
                </a:lnTo>
                <a:lnTo>
                  <a:pt x="2772" y="3016"/>
                </a:lnTo>
                <a:lnTo>
                  <a:pt x="2766" y="2974"/>
                </a:lnTo>
                <a:lnTo>
                  <a:pt x="2758" y="2934"/>
                </a:lnTo>
                <a:lnTo>
                  <a:pt x="2751" y="2893"/>
                </a:lnTo>
                <a:lnTo>
                  <a:pt x="2743" y="2853"/>
                </a:lnTo>
                <a:lnTo>
                  <a:pt x="2733" y="2812"/>
                </a:lnTo>
                <a:lnTo>
                  <a:pt x="2722" y="2772"/>
                </a:lnTo>
                <a:lnTo>
                  <a:pt x="2710" y="2731"/>
                </a:lnTo>
                <a:lnTo>
                  <a:pt x="2697" y="2689"/>
                </a:lnTo>
                <a:lnTo>
                  <a:pt x="2683" y="2649"/>
                </a:lnTo>
                <a:lnTo>
                  <a:pt x="2667" y="2608"/>
                </a:lnTo>
                <a:lnTo>
                  <a:pt x="2647" y="2568"/>
                </a:lnTo>
                <a:lnTo>
                  <a:pt x="2628" y="2527"/>
                </a:lnTo>
                <a:lnTo>
                  <a:pt x="2605" y="2485"/>
                </a:lnTo>
                <a:lnTo>
                  <a:pt x="2581" y="2445"/>
                </a:lnTo>
                <a:lnTo>
                  <a:pt x="2554" y="2404"/>
                </a:lnTo>
                <a:lnTo>
                  <a:pt x="2524" y="2364"/>
                </a:lnTo>
                <a:lnTo>
                  <a:pt x="2493" y="2323"/>
                </a:lnTo>
                <a:lnTo>
                  <a:pt x="2457" y="2281"/>
                </a:lnTo>
                <a:lnTo>
                  <a:pt x="2419" y="2242"/>
                </a:lnTo>
                <a:lnTo>
                  <a:pt x="2376" y="2200"/>
                </a:lnTo>
                <a:lnTo>
                  <a:pt x="2331" y="2160"/>
                </a:lnTo>
                <a:lnTo>
                  <a:pt x="2281" y="2119"/>
                </a:lnTo>
                <a:lnTo>
                  <a:pt x="2229" y="2079"/>
                </a:lnTo>
                <a:lnTo>
                  <a:pt x="2173" y="2038"/>
                </a:lnTo>
                <a:lnTo>
                  <a:pt x="2112" y="1996"/>
                </a:lnTo>
                <a:lnTo>
                  <a:pt x="2049" y="1956"/>
                </a:lnTo>
                <a:lnTo>
                  <a:pt x="1981" y="1915"/>
                </a:lnTo>
                <a:lnTo>
                  <a:pt x="1911" y="1875"/>
                </a:lnTo>
                <a:lnTo>
                  <a:pt x="1837" y="1834"/>
                </a:lnTo>
                <a:lnTo>
                  <a:pt x="1761" y="1792"/>
                </a:lnTo>
                <a:lnTo>
                  <a:pt x="1681" y="1753"/>
                </a:lnTo>
                <a:lnTo>
                  <a:pt x="1602" y="1711"/>
                </a:lnTo>
                <a:lnTo>
                  <a:pt x="1519" y="1671"/>
                </a:lnTo>
                <a:lnTo>
                  <a:pt x="1437" y="1630"/>
                </a:lnTo>
                <a:lnTo>
                  <a:pt x="1354" y="1590"/>
                </a:lnTo>
                <a:lnTo>
                  <a:pt x="1272" y="1549"/>
                </a:lnTo>
                <a:lnTo>
                  <a:pt x="1189" y="1507"/>
                </a:lnTo>
                <a:lnTo>
                  <a:pt x="1110" y="1467"/>
                </a:lnTo>
                <a:lnTo>
                  <a:pt x="1032" y="1426"/>
                </a:lnTo>
                <a:lnTo>
                  <a:pt x="955" y="1386"/>
                </a:lnTo>
                <a:lnTo>
                  <a:pt x="882" y="1345"/>
                </a:lnTo>
                <a:lnTo>
                  <a:pt x="811" y="1303"/>
                </a:lnTo>
                <a:lnTo>
                  <a:pt x="744" y="1263"/>
                </a:lnTo>
                <a:lnTo>
                  <a:pt x="679" y="1222"/>
                </a:lnTo>
                <a:lnTo>
                  <a:pt x="619" y="1182"/>
                </a:lnTo>
                <a:lnTo>
                  <a:pt x="564" y="1141"/>
                </a:lnTo>
                <a:lnTo>
                  <a:pt x="511" y="1101"/>
                </a:lnTo>
                <a:lnTo>
                  <a:pt x="462" y="1060"/>
                </a:lnTo>
                <a:lnTo>
                  <a:pt x="417" y="1018"/>
                </a:lnTo>
                <a:lnTo>
                  <a:pt x="375" y="978"/>
                </a:lnTo>
                <a:lnTo>
                  <a:pt x="336" y="937"/>
                </a:lnTo>
                <a:lnTo>
                  <a:pt x="301" y="897"/>
                </a:lnTo>
                <a:lnTo>
                  <a:pt x="268" y="856"/>
                </a:lnTo>
                <a:lnTo>
                  <a:pt x="238" y="814"/>
                </a:lnTo>
                <a:lnTo>
                  <a:pt x="211" y="774"/>
                </a:lnTo>
                <a:lnTo>
                  <a:pt x="187" y="733"/>
                </a:lnTo>
                <a:lnTo>
                  <a:pt x="165" y="693"/>
                </a:lnTo>
                <a:lnTo>
                  <a:pt x="145" y="652"/>
                </a:lnTo>
                <a:lnTo>
                  <a:pt x="127" y="612"/>
                </a:lnTo>
                <a:lnTo>
                  <a:pt x="111" y="571"/>
                </a:lnTo>
                <a:lnTo>
                  <a:pt x="97" y="529"/>
                </a:lnTo>
                <a:lnTo>
                  <a:pt x="84" y="489"/>
                </a:lnTo>
                <a:lnTo>
                  <a:pt x="72" y="448"/>
                </a:lnTo>
                <a:lnTo>
                  <a:pt x="61" y="408"/>
                </a:lnTo>
                <a:lnTo>
                  <a:pt x="51" y="367"/>
                </a:lnTo>
                <a:lnTo>
                  <a:pt x="43" y="325"/>
                </a:lnTo>
                <a:lnTo>
                  <a:pt x="34" y="285"/>
                </a:lnTo>
                <a:lnTo>
                  <a:pt x="28" y="244"/>
                </a:lnTo>
                <a:lnTo>
                  <a:pt x="22" y="204"/>
                </a:lnTo>
                <a:lnTo>
                  <a:pt x="16" y="163"/>
                </a:lnTo>
                <a:lnTo>
                  <a:pt x="12" y="123"/>
                </a:lnTo>
                <a:lnTo>
                  <a:pt x="7" y="82"/>
                </a:lnTo>
                <a:lnTo>
                  <a:pt x="4" y="40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73756" name="Group 284"/>
          <p:cNvGrpSpPr>
            <a:grpSpLocks/>
          </p:cNvGrpSpPr>
          <p:nvPr/>
        </p:nvGrpSpPr>
        <p:grpSpPr bwMode="auto">
          <a:xfrm>
            <a:off x="1373188" y="930275"/>
            <a:ext cx="6694487" cy="4711700"/>
            <a:chOff x="865" y="586"/>
            <a:chExt cx="4217" cy="2968"/>
          </a:xfrm>
        </p:grpSpPr>
        <p:sp>
          <p:nvSpPr>
            <p:cNvPr id="873757" name="Line 285"/>
            <p:cNvSpPr>
              <a:spLocks noChangeShapeType="1"/>
            </p:cNvSpPr>
            <p:nvPr/>
          </p:nvSpPr>
          <p:spPr bwMode="auto">
            <a:xfrm rot="5400000" flipV="1">
              <a:off x="1047" y="3423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58" name="Freeform 286"/>
            <p:cNvSpPr>
              <a:spLocks noEditPoints="1"/>
            </p:cNvSpPr>
            <p:nvPr/>
          </p:nvSpPr>
          <p:spPr bwMode="auto">
            <a:xfrm rot="5400000">
              <a:off x="923" y="3420"/>
              <a:ext cx="61" cy="39"/>
            </a:xfrm>
            <a:custGeom>
              <a:avLst/>
              <a:gdLst>
                <a:gd name="T0" fmla="*/ 30 w 61"/>
                <a:gd name="T1" fmla="*/ 39 h 39"/>
                <a:gd name="T2" fmla="*/ 24 w 61"/>
                <a:gd name="T3" fmla="*/ 39 h 39"/>
                <a:gd name="T4" fmla="*/ 18 w 61"/>
                <a:gd name="T5" fmla="*/ 37 h 39"/>
                <a:gd name="T6" fmla="*/ 13 w 61"/>
                <a:gd name="T7" fmla="*/ 37 h 39"/>
                <a:gd name="T8" fmla="*/ 7 w 61"/>
                <a:gd name="T9" fmla="*/ 34 h 39"/>
                <a:gd name="T10" fmla="*/ 3 w 61"/>
                <a:gd name="T11" fmla="*/ 30 h 39"/>
                <a:gd name="T12" fmla="*/ 1 w 61"/>
                <a:gd name="T13" fmla="*/ 25 h 39"/>
                <a:gd name="T14" fmla="*/ 0 w 61"/>
                <a:gd name="T15" fmla="*/ 19 h 39"/>
                <a:gd name="T16" fmla="*/ 0 w 61"/>
                <a:gd name="T17" fmla="*/ 15 h 39"/>
                <a:gd name="T18" fmla="*/ 1 w 61"/>
                <a:gd name="T19" fmla="*/ 10 h 39"/>
                <a:gd name="T20" fmla="*/ 4 w 61"/>
                <a:gd name="T21" fmla="*/ 7 h 39"/>
                <a:gd name="T22" fmla="*/ 7 w 61"/>
                <a:gd name="T23" fmla="*/ 4 h 39"/>
                <a:gd name="T24" fmla="*/ 12 w 61"/>
                <a:gd name="T25" fmla="*/ 3 h 39"/>
                <a:gd name="T26" fmla="*/ 16 w 61"/>
                <a:gd name="T27" fmla="*/ 1 h 39"/>
                <a:gd name="T28" fmla="*/ 22 w 61"/>
                <a:gd name="T29" fmla="*/ 0 h 39"/>
                <a:gd name="T30" fmla="*/ 30 w 61"/>
                <a:gd name="T31" fmla="*/ 0 h 39"/>
                <a:gd name="T32" fmla="*/ 37 w 61"/>
                <a:gd name="T33" fmla="*/ 0 h 39"/>
                <a:gd name="T34" fmla="*/ 43 w 61"/>
                <a:gd name="T35" fmla="*/ 0 h 39"/>
                <a:gd name="T36" fmla="*/ 48 w 61"/>
                <a:gd name="T37" fmla="*/ 1 h 39"/>
                <a:gd name="T38" fmla="*/ 54 w 61"/>
                <a:gd name="T39" fmla="*/ 4 h 39"/>
                <a:gd name="T40" fmla="*/ 58 w 61"/>
                <a:gd name="T41" fmla="*/ 9 h 39"/>
                <a:gd name="T42" fmla="*/ 60 w 61"/>
                <a:gd name="T43" fmla="*/ 13 h 39"/>
                <a:gd name="T44" fmla="*/ 61 w 61"/>
                <a:gd name="T45" fmla="*/ 19 h 39"/>
                <a:gd name="T46" fmla="*/ 60 w 61"/>
                <a:gd name="T47" fmla="*/ 24 h 39"/>
                <a:gd name="T48" fmla="*/ 58 w 61"/>
                <a:gd name="T49" fmla="*/ 30 h 39"/>
                <a:gd name="T50" fmla="*/ 55 w 61"/>
                <a:gd name="T51" fmla="*/ 33 h 39"/>
                <a:gd name="T52" fmla="*/ 45 w 61"/>
                <a:gd name="T53" fmla="*/ 37 h 39"/>
                <a:gd name="T54" fmla="*/ 30 w 61"/>
                <a:gd name="T55" fmla="*/ 39 h 39"/>
                <a:gd name="T56" fmla="*/ 30 w 61"/>
                <a:gd name="T57" fmla="*/ 31 h 39"/>
                <a:gd name="T58" fmla="*/ 37 w 61"/>
                <a:gd name="T59" fmla="*/ 31 h 39"/>
                <a:gd name="T60" fmla="*/ 42 w 61"/>
                <a:gd name="T61" fmla="*/ 30 h 39"/>
                <a:gd name="T62" fmla="*/ 46 w 61"/>
                <a:gd name="T63" fmla="*/ 28 h 39"/>
                <a:gd name="T64" fmla="*/ 49 w 61"/>
                <a:gd name="T65" fmla="*/ 27 h 39"/>
                <a:gd name="T66" fmla="*/ 52 w 61"/>
                <a:gd name="T67" fmla="*/ 25 h 39"/>
                <a:gd name="T68" fmla="*/ 54 w 61"/>
                <a:gd name="T69" fmla="*/ 22 h 39"/>
                <a:gd name="T70" fmla="*/ 54 w 61"/>
                <a:gd name="T71" fmla="*/ 19 h 39"/>
                <a:gd name="T72" fmla="*/ 54 w 61"/>
                <a:gd name="T73" fmla="*/ 16 h 39"/>
                <a:gd name="T74" fmla="*/ 52 w 61"/>
                <a:gd name="T75" fmla="*/ 13 h 39"/>
                <a:gd name="T76" fmla="*/ 49 w 61"/>
                <a:gd name="T77" fmla="*/ 10 h 39"/>
                <a:gd name="T78" fmla="*/ 46 w 61"/>
                <a:gd name="T79" fmla="*/ 9 h 39"/>
                <a:gd name="T80" fmla="*/ 42 w 61"/>
                <a:gd name="T81" fmla="*/ 9 h 39"/>
                <a:gd name="T82" fmla="*/ 37 w 61"/>
                <a:gd name="T83" fmla="*/ 7 h 39"/>
                <a:gd name="T84" fmla="*/ 30 w 61"/>
                <a:gd name="T85" fmla="*/ 7 h 39"/>
                <a:gd name="T86" fmla="*/ 22 w 61"/>
                <a:gd name="T87" fmla="*/ 7 h 39"/>
                <a:gd name="T88" fmla="*/ 16 w 61"/>
                <a:gd name="T89" fmla="*/ 9 h 39"/>
                <a:gd name="T90" fmla="*/ 12 w 61"/>
                <a:gd name="T91" fmla="*/ 10 h 39"/>
                <a:gd name="T92" fmla="*/ 9 w 61"/>
                <a:gd name="T93" fmla="*/ 13 h 39"/>
                <a:gd name="T94" fmla="*/ 7 w 61"/>
                <a:gd name="T95" fmla="*/ 16 h 39"/>
                <a:gd name="T96" fmla="*/ 7 w 61"/>
                <a:gd name="T97" fmla="*/ 19 h 39"/>
                <a:gd name="T98" fmla="*/ 7 w 61"/>
                <a:gd name="T99" fmla="*/ 24 h 39"/>
                <a:gd name="T100" fmla="*/ 10 w 61"/>
                <a:gd name="T101" fmla="*/ 27 h 39"/>
                <a:gd name="T102" fmla="*/ 15 w 61"/>
                <a:gd name="T103" fmla="*/ 30 h 39"/>
                <a:gd name="T104" fmla="*/ 22 w 61"/>
                <a:gd name="T105" fmla="*/ 30 h 39"/>
                <a:gd name="T106" fmla="*/ 30 w 61"/>
                <a:gd name="T107" fmla="*/ 3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39">
                  <a:moveTo>
                    <a:pt x="30" y="39"/>
                  </a:moveTo>
                  <a:lnTo>
                    <a:pt x="24" y="39"/>
                  </a:lnTo>
                  <a:lnTo>
                    <a:pt x="18" y="37"/>
                  </a:lnTo>
                  <a:lnTo>
                    <a:pt x="13" y="37"/>
                  </a:lnTo>
                  <a:lnTo>
                    <a:pt x="7" y="34"/>
                  </a:lnTo>
                  <a:lnTo>
                    <a:pt x="3" y="30"/>
                  </a:lnTo>
                  <a:lnTo>
                    <a:pt x="1" y="25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4" y="7"/>
                  </a:lnTo>
                  <a:lnTo>
                    <a:pt x="7" y="4"/>
                  </a:lnTo>
                  <a:lnTo>
                    <a:pt x="12" y="3"/>
                  </a:lnTo>
                  <a:lnTo>
                    <a:pt x="16" y="1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8" y="1"/>
                  </a:lnTo>
                  <a:lnTo>
                    <a:pt x="54" y="4"/>
                  </a:lnTo>
                  <a:lnTo>
                    <a:pt x="58" y="9"/>
                  </a:lnTo>
                  <a:lnTo>
                    <a:pt x="60" y="13"/>
                  </a:lnTo>
                  <a:lnTo>
                    <a:pt x="61" y="19"/>
                  </a:lnTo>
                  <a:lnTo>
                    <a:pt x="60" y="24"/>
                  </a:lnTo>
                  <a:lnTo>
                    <a:pt x="58" y="30"/>
                  </a:lnTo>
                  <a:lnTo>
                    <a:pt x="55" y="33"/>
                  </a:lnTo>
                  <a:lnTo>
                    <a:pt x="45" y="37"/>
                  </a:lnTo>
                  <a:lnTo>
                    <a:pt x="30" y="39"/>
                  </a:lnTo>
                  <a:close/>
                  <a:moveTo>
                    <a:pt x="30" y="31"/>
                  </a:moveTo>
                  <a:lnTo>
                    <a:pt x="37" y="31"/>
                  </a:lnTo>
                  <a:lnTo>
                    <a:pt x="42" y="30"/>
                  </a:lnTo>
                  <a:lnTo>
                    <a:pt x="46" y="28"/>
                  </a:lnTo>
                  <a:lnTo>
                    <a:pt x="49" y="27"/>
                  </a:lnTo>
                  <a:lnTo>
                    <a:pt x="52" y="25"/>
                  </a:lnTo>
                  <a:lnTo>
                    <a:pt x="54" y="22"/>
                  </a:lnTo>
                  <a:lnTo>
                    <a:pt x="54" y="19"/>
                  </a:lnTo>
                  <a:lnTo>
                    <a:pt x="54" y="16"/>
                  </a:lnTo>
                  <a:lnTo>
                    <a:pt x="52" y="13"/>
                  </a:lnTo>
                  <a:lnTo>
                    <a:pt x="49" y="10"/>
                  </a:lnTo>
                  <a:lnTo>
                    <a:pt x="46" y="9"/>
                  </a:lnTo>
                  <a:lnTo>
                    <a:pt x="42" y="9"/>
                  </a:lnTo>
                  <a:lnTo>
                    <a:pt x="37" y="7"/>
                  </a:lnTo>
                  <a:lnTo>
                    <a:pt x="30" y="7"/>
                  </a:lnTo>
                  <a:lnTo>
                    <a:pt x="22" y="7"/>
                  </a:lnTo>
                  <a:lnTo>
                    <a:pt x="16" y="9"/>
                  </a:lnTo>
                  <a:lnTo>
                    <a:pt x="12" y="10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7" y="19"/>
                  </a:lnTo>
                  <a:lnTo>
                    <a:pt x="7" y="24"/>
                  </a:lnTo>
                  <a:lnTo>
                    <a:pt x="10" y="27"/>
                  </a:lnTo>
                  <a:lnTo>
                    <a:pt x="15" y="30"/>
                  </a:lnTo>
                  <a:lnTo>
                    <a:pt x="22" y="30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59" name="Line 287"/>
            <p:cNvSpPr>
              <a:spLocks noChangeShapeType="1"/>
            </p:cNvSpPr>
            <p:nvPr/>
          </p:nvSpPr>
          <p:spPr bwMode="auto">
            <a:xfrm rot="5400000" flipV="1">
              <a:off x="1047" y="3141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60" name="Freeform 288"/>
            <p:cNvSpPr>
              <a:spLocks noEditPoints="1"/>
            </p:cNvSpPr>
            <p:nvPr/>
          </p:nvSpPr>
          <p:spPr bwMode="auto">
            <a:xfrm rot="5400000">
              <a:off x="854" y="3138"/>
              <a:ext cx="61" cy="40"/>
            </a:xfrm>
            <a:custGeom>
              <a:avLst/>
              <a:gdLst>
                <a:gd name="T0" fmla="*/ 30 w 61"/>
                <a:gd name="T1" fmla="*/ 40 h 40"/>
                <a:gd name="T2" fmla="*/ 24 w 61"/>
                <a:gd name="T3" fmla="*/ 39 h 40"/>
                <a:gd name="T4" fmla="*/ 18 w 61"/>
                <a:gd name="T5" fmla="*/ 39 h 40"/>
                <a:gd name="T6" fmla="*/ 13 w 61"/>
                <a:gd name="T7" fmla="*/ 37 h 40"/>
                <a:gd name="T8" fmla="*/ 7 w 61"/>
                <a:gd name="T9" fmla="*/ 34 h 40"/>
                <a:gd name="T10" fmla="*/ 3 w 61"/>
                <a:gd name="T11" fmla="*/ 31 h 40"/>
                <a:gd name="T12" fmla="*/ 1 w 61"/>
                <a:gd name="T13" fmla="*/ 27 h 40"/>
                <a:gd name="T14" fmla="*/ 0 w 61"/>
                <a:gd name="T15" fmla="*/ 21 h 40"/>
                <a:gd name="T16" fmla="*/ 0 w 61"/>
                <a:gd name="T17" fmla="*/ 15 h 40"/>
                <a:gd name="T18" fmla="*/ 1 w 61"/>
                <a:gd name="T19" fmla="*/ 12 h 40"/>
                <a:gd name="T20" fmla="*/ 4 w 61"/>
                <a:gd name="T21" fmla="*/ 7 h 40"/>
                <a:gd name="T22" fmla="*/ 7 w 61"/>
                <a:gd name="T23" fmla="*/ 6 h 40"/>
                <a:gd name="T24" fmla="*/ 12 w 61"/>
                <a:gd name="T25" fmla="*/ 3 h 40"/>
                <a:gd name="T26" fmla="*/ 16 w 61"/>
                <a:gd name="T27" fmla="*/ 1 h 40"/>
                <a:gd name="T28" fmla="*/ 22 w 61"/>
                <a:gd name="T29" fmla="*/ 1 h 40"/>
                <a:gd name="T30" fmla="*/ 30 w 61"/>
                <a:gd name="T31" fmla="*/ 0 h 40"/>
                <a:gd name="T32" fmla="*/ 37 w 61"/>
                <a:gd name="T33" fmla="*/ 1 h 40"/>
                <a:gd name="T34" fmla="*/ 43 w 61"/>
                <a:gd name="T35" fmla="*/ 1 h 40"/>
                <a:gd name="T36" fmla="*/ 48 w 61"/>
                <a:gd name="T37" fmla="*/ 3 h 40"/>
                <a:gd name="T38" fmla="*/ 54 w 61"/>
                <a:gd name="T39" fmla="*/ 6 h 40"/>
                <a:gd name="T40" fmla="*/ 58 w 61"/>
                <a:gd name="T41" fmla="*/ 9 h 40"/>
                <a:gd name="T42" fmla="*/ 60 w 61"/>
                <a:gd name="T43" fmla="*/ 13 h 40"/>
                <a:gd name="T44" fmla="*/ 61 w 61"/>
                <a:gd name="T45" fmla="*/ 21 h 40"/>
                <a:gd name="T46" fmla="*/ 60 w 61"/>
                <a:gd name="T47" fmla="*/ 25 h 40"/>
                <a:gd name="T48" fmla="*/ 58 w 61"/>
                <a:gd name="T49" fmla="*/ 30 h 40"/>
                <a:gd name="T50" fmla="*/ 55 w 61"/>
                <a:gd name="T51" fmla="*/ 34 h 40"/>
                <a:gd name="T52" fmla="*/ 45 w 61"/>
                <a:gd name="T53" fmla="*/ 39 h 40"/>
                <a:gd name="T54" fmla="*/ 30 w 61"/>
                <a:gd name="T55" fmla="*/ 40 h 40"/>
                <a:gd name="T56" fmla="*/ 30 w 61"/>
                <a:gd name="T57" fmla="*/ 31 h 40"/>
                <a:gd name="T58" fmla="*/ 37 w 61"/>
                <a:gd name="T59" fmla="*/ 31 h 40"/>
                <a:gd name="T60" fmla="*/ 42 w 61"/>
                <a:gd name="T61" fmla="*/ 31 h 40"/>
                <a:gd name="T62" fmla="*/ 46 w 61"/>
                <a:gd name="T63" fmla="*/ 30 h 40"/>
                <a:gd name="T64" fmla="*/ 49 w 61"/>
                <a:gd name="T65" fmla="*/ 28 h 40"/>
                <a:gd name="T66" fmla="*/ 52 w 61"/>
                <a:gd name="T67" fmla="*/ 25 h 40"/>
                <a:gd name="T68" fmla="*/ 54 w 61"/>
                <a:gd name="T69" fmla="*/ 24 h 40"/>
                <a:gd name="T70" fmla="*/ 54 w 61"/>
                <a:gd name="T71" fmla="*/ 21 h 40"/>
                <a:gd name="T72" fmla="*/ 54 w 61"/>
                <a:gd name="T73" fmla="*/ 16 h 40"/>
                <a:gd name="T74" fmla="*/ 52 w 61"/>
                <a:gd name="T75" fmla="*/ 15 h 40"/>
                <a:gd name="T76" fmla="*/ 49 w 61"/>
                <a:gd name="T77" fmla="*/ 12 h 40"/>
                <a:gd name="T78" fmla="*/ 46 w 61"/>
                <a:gd name="T79" fmla="*/ 10 h 40"/>
                <a:gd name="T80" fmla="*/ 42 w 61"/>
                <a:gd name="T81" fmla="*/ 9 h 40"/>
                <a:gd name="T82" fmla="*/ 37 w 61"/>
                <a:gd name="T83" fmla="*/ 9 h 40"/>
                <a:gd name="T84" fmla="*/ 30 w 61"/>
                <a:gd name="T85" fmla="*/ 9 h 40"/>
                <a:gd name="T86" fmla="*/ 22 w 61"/>
                <a:gd name="T87" fmla="*/ 9 h 40"/>
                <a:gd name="T88" fmla="*/ 16 w 61"/>
                <a:gd name="T89" fmla="*/ 10 h 40"/>
                <a:gd name="T90" fmla="*/ 12 w 61"/>
                <a:gd name="T91" fmla="*/ 12 h 40"/>
                <a:gd name="T92" fmla="*/ 9 w 61"/>
                <a:gd name="T93" fmla="*/ 13 h 40"/>
                <a:gd name="T94" fmla="*/ 7 w 61"/>
                <a:gd name="T95" fmla="*/ 16 h 40"/>
                <a:gd name="T96" fmla="*/ 7 w 61"/>
                <a:gd name="T97" fmla="*/ 21 h 40"/>
                <a:gd name="T98" fmla="*/ 7 w 61"/>
                <a:gd name="T99" fmla="*/ 25 h 40"/>
                <a:gd name="T100" fmla="*/ 10 w 61"/>
                <a:gd name="T101" fmla="*/ 28 h 40"/>
                <a:gd name="T102" fmla="*/ 15 w 61"/>
                <a:gd name="T103" fmla="*/ 30 h 40"/>
                <a:gd name="T104" fmla="*/ 22 w 61"/>
                <a:gd name="T105" fmla="*/ 31 h 40"/>
                <a:gd name="T106" fmla="*/ 30 w 61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40">
                  <a:moveTo>
                    <a:pt x="30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3" y="37"/>
                  </a:lnTo>
                  <a:lnTo>
                    <a:pt x="7" y="34"/>
                  </a:lnTo>
                  <a:lnTo>
                    <a:pt x="3" y="31"/>
                  </a:lnTo>
                  <a:lnTo>
                    <a:pt x="1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1" y="12"/>
                  </a:lnTo>
                  <a:lnTo>
                    <a:pt x="4" y="7"/>
                  </a:lnTo>
                  <a:lnTo>
                    <a:pt x="7" y="6"/>
                  </a:lnTo>
                  <a:lnTo>
                    <a:pt x="12" y="3"/>
                  </a:lnTo>
                  <a:lnTo>
                    <a:pt x="16" y="1"/>
                  </a:lnTo>
                  <a:lnTo>
                    <a:pt x="22" y="1"/>
                  </a:lnTo>
                  <a:lnTo>
                    <a:pt x="30" y="0"/>
                  </a:lnTo>
                  <a:lnTo>
                    <a:pt x="37" y="1"/>
                  </a:lnTo>
                  <a:lnTo>
                    <a:pt x="43" y="1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8" y="9"/>
                  </a:lnTo>
                  <a:lnTo>
                    <a:pt x="60" y="13"/>
                  </a:lnTo>
                  <a:lnTo>
                    <a:pt x="61" y="21"/>
                  </a:lnTo>
                  <a:lnTo>
                    <a:pt x="60" y="25"/>
                  </a:lnTo>
                  <a:lnTo>
                    <a:pt x="58" y="30"/>
                  </a:lnTo>
                  <a:lnTo>
                    <a:pt x="55" y="34"/>
                  </a:lnTo>
                  <a:lnTo>
                    <a:pt x="45" y="39"/>
                  </a:lnTo>
                  <a:lnTo>
                    <a:pt x="30" y="40"/>
                  </a:lnTo>
                  <a:close/>
                  <a:moveTo>
                    <a:pt x="30" y="31"/>
                  </a:moveTo>
                  <a:lnTo>
                    <a:pt x="37" y="31"/>
                  </a:lnTo>
                  <a:lnTo>
                    <a:pt x="42" y="31"/>
                  </a:lnTo>
                  <a:lnTo>
                    <a:pt x="46" y="30"/>
                  </a:lnTo>
                  <a:lnTo>
                    <a:pt x="49" y="28"/>
                  </a:lnTo>
                  <a:lnTo>
                    <a:pt x="52" y="25"/>
                  </a:lnTo>
                  <a:lnTo>
                    <a:pt x="54" y="24"/>
                  </a:lnTo>
                  <a:lnTo>
                    <a:pt x="54" y="21"/>
                  </a:lnTo>
                  <a:lnTo>
                    <a:pt x="54" y="16"/>
                  </a:lnTo>
                  <a:lnTo>
                    <a:pt x="52" y="15"/>
                  </a:lnTo>
                  <a:lnTo>
                    <a:pt x="49" y="12"/>
                  </a:lnTo>
                  <a:lnTo>
                    <a:pt x="46" y="10"/>
                  </a:lnTo>
                  <a:lnTo>
                    <a:pt x="42" y="9"/>
                  </a:lnTo>
                  <a:lnTo>
                    <a:pt x="37" y="9"/>
                  </a:lnTo>
                  <a:lnTo>
                    <a:pt x="30" y="9"/>
                  </a:lnTo>
                  <a:lnTo>
                    <a:pt x="22" y="9"/>
                  </a:lnTo>
                  <a:lnTo>
                    <a:pt x="16" y="10"/>
                  </a:lnTo>
                  <a:lnTo>
                    <a:pt x="12" y="12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7" y="21"/>
                  </a:lnTo>
                  <a:lnTo>
                    <a:pt x="7" y="25"/>
                  </a:lnTo>
                  <a:lnTo>
                    <a:pt x="10" y="28"/>
                  </a:lnTo>
                  <a:lnTo>
                    <a:pt x="15" y="30"/>
                  </a:lnTo>
                  <a:lnTo>
                    <a:pt x="22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61" name="Rectangle 289"/>
            <p:cNvSpPr>
              <a:spLocks noChangeArrowheads="1"/>
            </p:cNvSpPr>
            <p:nvPr/>
          </p:nvSpPr>
          <p:spPr bwMode="auto">
            <a:xfrm rot="5400000">
              <a:off x="915" y="3179"/>
              <a:ext cx="8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62" name="Freeform 290"/>
            <p:cNvSpPr>
              <a:spLocks/>
            </p:cNvSpPr>
            <p:nvPr/>
          </p:nvSpPr>
          <p:spPr bwMode="auto">
            <a:xfrm rot="5400000">
              <a:off x="921" y="3146"/>
              <a:ext cx="60" cy="21"/>
            </a:xfrm>
            <a:custGeom>
              <a:avLst/>
              <a:gdLst>
                <a:gd name="T0" fmla="*/ 60 w 60"/>
                <a:gd name="T1" fmla="*/ 0 h 21"/>
                <a:gd name="T2" fmla="*/ 60 w 60"/>
                <a:gd name="T3" fmla="*/ 7 h 21"/>
                <a:gd name="T4" fmla="*/ 13 w 60"/>
                <a:gd name="T5" fmla="*/ 7 h 21"/>
                <a:gd name="T6" fmla="*/ 16 w 60"/>
                <a:gd name="T7" fmla="*/ 10 h 21"/>
                <a:gd name="T8" fmla="*/ 18 w 60"/>
                <a:gd name="T9" fmla="*/ 15 h 21"/>
                <a:gd name="T10" fmla="*/ 21 w 60"/>
                <a:gd name="T11" fmla="*/ 18 h 21"/>
                <a:gd name="T12" fmla="*/ 22 w 60"/>
                <a:gd name="T13" fmla="*/ 21 h 21"/>
                <a:gd name="T14" fmla="*/ 15 w 60"/>
                <a:gd name="T15" fmla="*/ 21 h 21"/>
                <a:gd name="T16" fmla="*/ 12 w 60"/>
                <a:gd name="T17" fmla="*/ 16 h 21"/>
                <a:gd name="T18" fmla="*/ 7 w 60"/>
                <a:gd name="T19" fmla="*/ 12 h 21"/>
                <a:gd name="T20" fmla="*/ 4 w 60"/>
                <a:gd name="T21" fmla="*/ 7 h 21"/>
                <a:gd name="T22" fmla="*/ 0 w 60"/>
                <a:gd name="T23" fmla="*/ 4 h 21"/>
                <a:gd name="T24" fmla="*/ 0 w 60"/>
                <a:gd name="T25" fmla="*/ 0 h 21"/>
                <a:gd name="T26" fmla="*/ 60 w 60"/>
                <a:gd name="T2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21">
                  <a:moveTo>
                    <a:pt x="60" y="0"/>
                  </a:moveTo>
                  <a:lnTo>
                    <a:pt x="60" y="7"/>
                  </a:lnTo>
                  <a:lnTo>
                    <a:pt x="13" y="7"/>
                  </a:lnTo>
                  <a:lnTo>
                    <a:pt x="16" y="10"/>
                  </a:lnTo>
                  <a:lnTo>
                    <a:pt x="18" y="15"/>
                  </a:lnTo>
                  <a:lnTo>
                    <a:pt x="21" y="18"/>
                  </a:lnTo>
                  <a:lnTo>
                    <a:pt x="22" y="21"/>
                  </a:lnTo>
                  <a:lnTo>
                    <a:pt x="15" y="21"/>
                  </a:lnTo>
                  <a:lnTo>
                    <a:pt x="12" y="16"/>
                  </a:lnTo>
                  <a:lnTo>
                    <a:pt x="7" y="12"/>
                  </a:lnTo>
                  <a:lnTo>
                    <a:pt x="4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63" name="Line 291"/>
            <p:cNvSpPr>
              <a:spLocks noChangeShapeType="1"/>
            </p:cNvSpPr>
            <p:nvPr/>
          </p:nvSpPr>
          <p:spPr bwMode="auto">
            <a:xfrm rot="5400000" flipV="1">
              <a:off x="1047" y="2857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64" name="Freeform 292"/>
            <p:cNvSpPr>
              <a:spLocks noEditPoints="1"/>
            </p:cNvSpPr>
            <p:nvPr/>
          </p:nvSpPr>
          <p:spPr bwMode="auto">
            <a:xfrm rot="5400000">
              <a:off x="855" y="2855"/>
              <a:ext cx="60" cy="40"/>
            </a:xfrm>
            <a:custGeom>
              <a:avLst/>
              <a:gdLst>
                <a:gd name="T0" fmla="*/ 30 w 60"/>
                <a:gd name="T1" fmla="*/ 40 h 40"/>
                <a:gd name="T2" fmla="*/ 24 w 60"/>
                <a:gd name="T3" fmla="*/ 39 h 40"/>
                <a:gd name="T4" fmla="*/ 18 w 60"/>
                <a:gd name="T5" fmla="*/ 39 h 40"/>
                <a:gd name="T6" fmla="*/ 12 w 60"/>
                <a:gd name="T7" fmla="*/ 37 h 40"/>
                <a:gd name="T8" fmla="*/ 7 w 60"/>
                <a:gd name="T9" fmla="*/ 34 h 40"/>
                <a:gd name="T10" fmla="*/ 3 w 60"/>
                <a:gd name="T11" fmla="*/ 31 h 40"/>
                <a:gd name="T12" fmla="*/ 0 w 60"/>
                <a:gd name="T13" fmla="*/ 27 h 40"/>
                <a:gd name="T14" fmla="*/ 0 w 60"/>
                <a:gd name="T15" fmla="*/ 21 h 40"/>
                <a:gd name="T16" fmla="*/ 0 w 60"/>
                <a:gd name="T17" fmla="*/ 15 h 40"/>
                <a:gd name="T18" fmla="*/ 1 w 60"/>
                <a:gd name="T19" fmla="*/ 12 h 40"/>
                <a:gd name="T20" fmla="*/ 3 w 60"/>
                <a:gd name="T21" fmla="*/ 7 h 40"/>
                <a:gd name="T22" fmla="*/ 7 w 60"/>
                <a:gd name="T23" fmla="*/ 6 h 40"/>
                <a:gd name="T24" fmla="*/ 10 w 60"/>
                <a:gd name="T25" fmla="*/ 3 h 40"/>
                <a:gd name="T26" fmla="*/ 16 w 60"/>
                <a:gd name="T27" fmla="*/ 1 h 40"/>
                <a:gd name="T28" fmla="*/ 22 w 60"/>
                <a:gd name="T29" fmla="*/ 1 h 40"/>
                <a:gd name="T30" fmla="*/ 30 w 60"/>
                <a:gd name="T31" fmla="*/ 0 h 40"/>
                <a:gd name="T32" fmla="*/ 36 w 60"/>
                <a:gd name="T33" fmla="*/ 1 h 40"/>
                <a:gd name="T34" fmla="*/ 42 w 60"/>
                <a:gd name="T35" fmla="*/ 1 h 40"/>
                <a:gd name="T36" fmla="*/ 46 w 60"/>
                <a:gd name="T37" fmla="*/ 3 h 40"/>
                <a:gd name="T38" fmla="*/ 52 w 60"/>
                <a:gd name="T39" fmla="*/ 6 h 40"/>
                <a:gd name="T40" fmla="*/ 57 w 60"/>
                <a:gd name="T41" fmla="*/ 9 h 40"/>
                <a:gd name="T42" fmla="*/ 60 w 60"/>
                <a:gd name="T43" fmla="*/ 13 h 40"/>
                <a:gd name="T44" fmla="*/ 60 w 60"/>
                <a:gd name="T45" fmla="*/ 21 h 40"/>
                <a:gd name="T46" fmla="*/ 60 w 60"/>
                <a:gd name="T47" fmla="*/ 25 h 40"/>
                <a:gd name="T48" fmla="*/ 58 w 60"/>
                <a:gd name="T49" fmla="*/ 30 h 40"/>
                <a:gd name="T50" fmla="*/ 55 w 60"/>
                <a:gd name="T51" fmla="*/ 34 h 40"/>
                <a:gd name="T52" fmla="*/ 45 w 60"/>
                <a:gd name="T53" fmla="*/ 39 h 40"/>
                <a:gd name="T54" fmla="*/ 30 w 60"/>
                <a:gd name="T55" fmla="*/ 40 h 40"/>
                <a:gd name="T56" fmla="*/ 30 w 60"/>
                <a:gd name="T57" fmla="*/ 31 h 40"/>
                <a:gd name="T58" fmla="*/ 36 w 60"/>
                <a:gd name="T59" fmla="*/ 31 h 40"/>
                <a:gd name="T60" fmla="*/ 42 w 60"/>
                <a:gd name="T61" fmla="*/ 31 h 40"/>
                <a:gd name="T62" fmla="*/ 46 w 60"/>
                <a:gd name="T63" fmla="*/ 30 h 40"/>
                <a:gd name="T64" fmla="*/ 49 w 60"/>
                <a:gd name="T65" fmla="*/ 28 h 40"/>
                <a:gd name="T66" fmla="*/ 51 w 60"/>
                <a:gd name="T67" fmla="*/ 25 h 40"/>
                <a:gd name="T68" fmla="*/ 52 w 60"/>
                <a:gd name="T69" fmla="*/ 24 h 40"/>
                <a:gd name="T70" fmla="*/ 54 w 60"/>
                <a:gd name="T71" fmla="*/ 21 h 40"/>
                <a:gd name="T72" fmla="*/ 52 w 60"/>
                <a:gd name="T73" fmla="*/ 16 h 40"/>
                <a:gd name="T74" fmla="*/ 51 w 60"/>
                <a:gd name="T75" fmla="*/ 15 h 40"/>
                <a:gd name="T76" fmla="*/ 49 w 60"/>
                <a:gd name="T77" fmla="*/ 12 h 40"/>
                <a:gd name="T78" fmla="*/ 46 w 60"/>
                <a:gd name="T79" fmla="*/ 10 h 40"/>
                <a:gd name="T80" fmla="*/ 42 w 60"/>
                <a:gd name="T81" fmla="*/ 9 h 40"/>
                <a:gd name="T82" fmla="*/ 36 w 60"/>
                <a:gd name="T83" fmla="*/ 9 h 40"/>
                <a:gd name="T84" fmla="*/ 30 w 60"/>
                <a:gd name="T85" fmla="*/ 9 h 40"/>
                <a:gd name="T86" fmla="*/ 21 w 60"/>
                <a:gd name="T87" fmla="*/ 9 h 40"/>
                <a:gd name="T88" fmla="*/ 15 w 60"/>
                <a:gd name="T89" fmla="*/ 10 h 40"/>
                <a:gd name="T90" fmla="*/ 10 w 60"/>
                <a:gd name="T91" fmla="*/ 12 h 40"/>
                <a:gd name="T92" fmla="*/ 9 w 60"/>
                <a:gd name="T93" fmla="*/ 13 h 40"/>
                <a:gd name="T94" fmla="*/ 7 w 60"/>
                <a:gd name="T95" fmla="*/ 16 h 40"/>
                <a:gd name="T96" fmla="*/ 6 w 60"/>
                <a:gd name="T97" fmla="*/ 21 h 40"/>
                <a:gd name="T98" fmla="*/ 7 w 60"/>
                <a:gd name="T99" fmla="*/ 25 h 40"/>
                <a:gd name="T100" fmla="*/ 10 w 60"/>
                <a:gd name="T101" fmla="*/ 28 h 40"/>
                <a:gd name="T102" fmla="*/ 15 w 60"/>
                <a:gd name="T103" fmla="*/ 30 h 40"/>
                <a:gd name="T104" fmla="*/ 21 w 60"/>
                <a:gd name="T105" fmla="*/ 31 h 40"/>
                <a:gd name="T106" fmla="*/ 30 w 60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" h="40">
                  <a:moveTo>
                    <a:pt x="30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2" y="37"/>
                  </a:lnTo>
                  <a:lnTo>
                    <a:pt x="7" y="34"/>
                  </a:lnTo>
                  <a:lnTo>
                    <a:pt x="3" y="31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1" y="12"/>
                  </a:lnTo>
                  <a:lnTo>
                    <a:pt x="3" y="7"/>
                  </a:lnTo>
                  <a:lnTo>
                    <a:pt x="7" y="6"/>
                  </a:lnTo>
                  <a:lnTo>
                    <a:pt x="10" y="3"/>
                  </a:lnTo>
                  <a:lnTo>
                    <a:pt x="16" y="1"/>
                  </a:lnTo>
                  <a:lnTo>
                    <a:pt x="22" y="1"/>
                  </a:lnTo>
                  <a:lnTo>
                    <a:pt x="30" y="0"/>
                  </a:lnTo>
                  <a:lnTo>
                    <a:pt x="36" y="1"/>
                  </a:lnTo>
                  <a:lnTo>
                    <a:pt x="42" y="1"/>
                  </a:lnTo>
                  <a:lnTo>
                    <a:pt x="46" y="3"/>
                  </a:lnTo>
                  <a:lnTo>
                    <a:pt x="52" y="6"/>
                  </a:lnTo>
                  <a:lnTo>
                    <a:pt x="57" y="9"/>
                  </a:lnTo>
                  <a:lnTo>
                    <a:pt x="60" y="13"/>
                  </a:lnTo>
                  <a:lnTo>
                    <a:pt x="60" y="21"/>
                  </a:lnTo>
                  <a:lnTo>
                    <a:pt x="60" y="25"/>
                  </a:lnTo>
                  <a:lnTo>
                    <a:pt x="58" y="30"/>
                  </a:lnTo>
                  <a:lnTo>
                    <a:pt x="55" y="34"/>
                  </a:lnTo>
                  <a:lnTo>
                    <a:pt x="45" y="39"/>
                  </a:lnTo>
                  <a:lnTo>
                    <a:pt x="30" y="40"/>
                  </a:lnTo>
                  <a:close/>
                  <a:moveTo>
                    <a:pt x="30" y="31"/>
                  </a:moveTo>
                  <a:lnTo>
                    <a:pt x="36" y="31"/>
                  </a:lnTo>
                  <a:lnTo>
                    <a:pt x="42" y="31"/>
                  </a:lnTo>
                  <a:lnTo>
                    <a:pt x="46" y="30"/>
                  </a:lnTo>
                  <a:lnTo>
                    <a:pt x="49" y="28"/>
                  </a:lnTo>
                  <a:lnTo>
                    <a:pt x="51" y="25"/>
                  </a:lnTo>
                  <a:lnTo>
                    <a:pt x="52" y="24"/>
                  </a:lnTo>
                  <a:lnTo>
                    <a:pt x="54" y="21"/>
                  </a:lnTo>
                  <a:lnTo>
                    <a:pt x="52" y="16"/>
                  </a:lnTo>
                  <a:lnTo>
                    <a:pt x="51" y="15"/>
                  </a:lnTo>
                  <a:lnTo>
                    <a:pt x="49" y="12"/>
                  </a:lnTo>
                  <a:lnTo>
                    <a:pt x="46" y="10"/>
                  </a:lnTo>
                  <a:lnTo>
                    <a:pt x="42" y="9"/>
                  </a:lnTo>
                  <a:lnTo>
                    <a:pt x="36" y="9"/>
                  </a:lnTo>
                  <a:lnTo>
                    <a:pt x="30" y="9"/>
                  </a:lnTo>
                  <a:lnTo>
                    <a:pt x="21" y="9"/>
                  </a:lnTo>
                  <a:lnTo>
                    <a:pt x="15" y="10"/>
                  </a:lnTo>
                  <a:lnTo>
                    <a:pt x="10" y="12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6" y="21"/>
                  </a:lnTo>
                  <a:lnTo>
                    <a:pt x="7" y="25"/>
                  </a:lnTo>
                  <a:lnTo>
                    <a:pt x="10" y="28"/>
                  </a:lnTo>
                  <a:lnTo>
                    <a:pt x="15" y="30"/>
                  </a:lnTo>
                  <a:lnTo>
                    <a:pt x="21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65" name="Rectangle 293"/>
            <p:cNvSpPr>
              <a:spLocks noChangeArrowheads="1"/>
            </p:cNvSpPr>
            <p:nvPr/>
          </p:nvSpPr>
          <p:spPr bwMode="auto">
            <a:xfrm rot="5400000">
              <a:off x="915" y="2897"/>
              <a:ext cx="8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66" name="Freeform 294"/>
            <p:cNvSpPr>
              <a:spLocks/>
            </p:cNvSpPr>
            <p:nvPr/>
          </p:nvSpPr>
          <p:spPr bwMode="auto">
            <a:xfrm rot="5400000">
              <a:off x="924" y="2855"/>
              <a:ext cx="60" cy="40"/>
            </a:xfrm>
            <a:custGeom>
              <a:avLst/>
              <a:gdLst>
                <a:gd name="T0" fmla="*/ 52 w 60"/>
                <a:gd name="T1" fmla="*/ 0 h 40"/>
                <a:gd name="T2" fmla="*/ 60 w 60"/>
                <a:gd name="T3" fmla="*/ 0 h 40"/>
                <a:gd name="T4" fmla="*/ 60 w 60"/>
                <a:gd name="T5" fmla="*/ 40 h 40"/>
                <a:gd name="T6" fmla="*/ 57 w 60"/>
                <a:gd name="T7" fmla="*/ 39 h 40"/>
                <a:gd name="T8" fmla="*/ 54 w 60"/>
                <a:gd name="T9" fmla="*/ 39 h 40"/>
                <a:gd name="T10" fmla="*/ 49 w 60"/>
                <a:gd name="T11" fmla="*/ 37 h 40"/>
                <a:gd name="T12" fmla="*/ 46 w 60"/>
                <a:gd name="T13" fmla="*/ 34 h 40"/>
                <a:gd name="T14" fmla="*/ 42 w 60"/>
                <a:gd name="T15" fmla="*/ 31 h 40"/>
                <a:gd name="T16" fmla="*/ 37 w 60"/>
                <a:gd name="T17" fmla="*/ 25 h 40"/>
                <a:gd name="T18" fmla="*/ 31 w 60"/>
                <a:gd name="T19" fmla="*/ 19 h 40"/>
                <a:gd name="T20" fmla="*/ 28 w 60"/>
                <a:gd name="T21" fmla="*/ 15 h 40"/>
                <a:gd name="T22" fmla="*/ 24 w 60"/>
                <a:gd name="T23" fmla="*/ 12 h 40"/>
                <a:gd name="T24" fmla="*/ 19 w 60"/>
                <a:gd name="T25" fmla="*/ 10 h 40"/>
                <a:gd name="T26" fmla="*/ 16 w 60"/>
                <a:gd name="T27" fmla="*/ 9 h 40"/>
                <a:gd name="T28" fmla="*/ 12 w 60"/>
                <a:gd name="T29" fmla="*/ 10 h 40"/>
                <a:gd name="T30" fmla="*/ 9 w 60"/>
                <a:gd name="T31" fmla="*/ 12 h 40"/>
                <a:gd name="T32" fmla="*/ 7 w 60"/>
                <a:gd name="T33" fmla="*/ 15 h 40"/>
                <a:gd name="T34" fmla="*/ 6 w 60"/>
                <a:gd name="T35" fmla="*/ 19 h 40"/>
                <a:gd name="T36" fmla="*/ 7 w 60"/>
                <a:gd name="T37" fmla="*/ 24 h 40"/>
                <a:gd name="T38" fmla="*/ 9 w 60"/>
                <a:gd name="T39" fmla="*/ 28 h 40"/>
                <a:gd name="T40" fmla="*/ 12 w 60"/>
                <a:gd name="T41" fmla="*/ 30 h 40"/>
                <a:gd name="T42" fmla="*/ 16 w 60"/>
                <a:gd name="T43" fmla="*/ 31 h 40"/>
                <a:gd name="T44" fmla="*/ 16 w 60"/>
                <a:gd name="T45" fmla="*/ 39 h 40"/>
                <a:gd name="T46" fmla="*/ 10 w 60"/>
                <a:gd name="T47" fmla="*/ 37 h 40"/>
                <a:gd name="T48" fmla="*/ 7 w 60"/>
                <a:gd name="T49" fmla="*/ 36 h 40"/>
                <a:gd name="T50" fmla="*/ 3 w 60"/>
                <a:gd name="T51" fmla="*/ 33 h 40"/>
                <a:gd name="T52" fmla="*/ 1 w 60"/>
                <a:gd name="T53" fmla="*/ 30 h 40"/>
                <a:gd name="T54" fmla="*/ 0 w 60"/>
                <a:gd name="T55" fmla="*/ 25 h 40"/>
                <a:gd name="T56" fmla="*/ 0 w 60"/>
                <a:gd name="T57" fmla="*/ 19 h 40"/>
                <a:gd name="T58" fmla="*/ 0 w 60"/>
                <a:gd name="T59" fmla="*/ 15 h 40"/>
                <a:gd name="T60" fmla="*/ 1 w 60"/>
                <a:gd name="T61" fmla="*/ 10 h 40"/>
                <a:gd name="T62" fmla="*/ 4 w 60"/>
                <a:gd name="T63" fmla="*/ 6 h 40"/>
                <a:gd name="T64" fmla="*/ 7 w 60"/>
                <a:gd name="T65" fmla="*/ 3 h 40"/>
                <a:gd name="T66" fmla="*/ 12 w 60"/>
                <a:gd name="T67" fmla="*/ 1 h 40"/>
                <a:gd name="T68" fmla="*/ 16 w 60"/>
                <a:gd name="T69" fmla="*/ 1 h 40"/>
                <a:gd name="T70" fmla="*/ 19 w 60"/>
                <a:gd name="T71" fmla="*/ 1 h 40"/>
                <a:gd name="T72" fmla="*/ 22 w 60"/>
                <a:gd name="T73" fmla="*/ 3 h 40"/>
                <a:gd name="T74" fmla="*/ 27 w 60"/>
                <a:gd name="T75" fmla="*/ 4 h 40"/>
                <a:gd name="T76" fmla="*/ 30 w 60"/>
                <a:gd name="T77" fmla="*/ 7 h 40"/>
                <a:gd name="T78" fmla="*/ 33 w 60"/>
                <a:gd name="T79" fmla="*/ 9 h 40"/>
                <a:gd name="T80" fmla="*/ 36 w 60"/>
                <a:gd name="T81" fmla="*/ 13 h 40"/>
                <a:gd name="T82" fmla="*/ 40 w 60"/>
                <a:gd name="T83" fmla="*/ 18 h 40"/>
                <a:gd name="T84" fmla="*/ 43 w 60"/>
                <a:gd name="T85" fmla="*/ 22 h 40"/>
                <a:gd name="T86" fmla="*/ 46 w 60"/>
                <a:gd name="T87" fmla="*/ 24 h 40"/>
                <a:gd name="T88" fmla="*/ 48 w 60"/>
                <a:gd name="T89" fmla="*/ 27 h 40"/>
                <a:gd name="T90" fmla="*/ 49 w 60"/>
                <a:gd name="T91" fmla="*/ 28 h 40"/>
                <a:gd name="T92" fmla="*/ 52 w 60"/>
                <a:gd name="T93" fmla="*/ 30 h 40"/>
                <a:gd name="T94" fmla="*/ 52 w 60"/>
                <a:gd name="T9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0" h="40">
                  <a:moveTo>
                    <a:pt x="52" y="0"/>
                  </a:moveTo>
                  <a:lnTo>
                    <a:pt x="60" y="0"/>
                  </a:lnTo>
                  <a:lnTo>
                    <a:pt x="60" y="40"/>
                  </a:lnTo>
                  <a:lnTo>
                    <a:pt x="57" y="39"/>
                  </a:lnTo>
                  <a:lnTo>
                    <a:pt x="54" y="39"/>
                  </a:lnTo>
                  <a:lnTo>
                    <a:pt x="49" y="37"/>
                  </a:lnTo>
                  <a:lnTo>
                    <a:pt x="46" y="34"/>
                  </a:lnTo>
                  <a:lnTo>
                    <a:pt x="42" y="31"/>
                  </a:lnTo>
                  <a:lnTo>
                    <a:pt x="37" y="25"/>
                  </a:lnTo>
                  <a:lnTo>
                    <a:pt x="31" y="19"/>
                  </a:lnTo>
                  <a:lnTo>
                    <a:pt x="28" y="15"/>
                  </a:lnTo>
                  <a:lnTo>
                    <a:pt x="24" y="12"/>
                  </a:lnTo>
                  <a:lnTo>
                    <a:pt x="19" y="10"/>
                  </a:lnTo>
                  <a:lnTo>
                    <a:pt x="16" y="9"/>
                  </a:lnTo>
                  <a:lnTo>
                    <a:pt x="12" y="10"/>
                  </a:lnTo>
                  <a:lnTo>
                    <a:pt x="9" y="12"/>
                  </a:lnTo>
                  <a:lnTo>
                    <a:pt x="7" y="15"/>
                  </a:lnTo>
                  <a:lnTo>
                    <a:pt x="6" y="19"/>
                  </a:lnTo>
                  <a:lnTo>
                    <a:pt x="7" y="24"/>
                  </a:lnTo>
                  <a:lnTo>
                    <a:pt x="9" y="28"/>
                  </a:lnTo>
                  <a:lnTo>
                    <a:pt x="12" y="30"/>
                  </a:lnTo>
                  <a:lnTo>
                    <a:pt x="16" y="31"/>
                  </a:lnTo>
                  <a:lnTo>
                    <a:pt x="16" y="39"/>
                  </a:lnTo>
                  <a:lnTo>
                    <a:pt x="10" y="37"/>
                  </a:lnTo>
                  <a:lnTo>
                    <a:pt x="7" y="36"/>
                  </a:lnTo>
                  <a:lnTo>
                    <a:pt x="3" y="33"/>
                  </a:lnTo>
                  <a:lnTo>
                    <a:pt x="1" y="30"/>
                  </a:lnTo>
                  <a:lnTo>
                    <a:pt x="0" y="25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4" y="6"/>
                  </a:lnTo>
                  <a:lnTo>
                    <a:pt x="7" y="3"/>
                  </a:lnTo>
                  <a:lnTo>
                    <a:pt x="12" y="1"/>
                  </a:lnTo>
                  <a:lnTo>
                    <a:pt x="16" y="1"/>
                  </a:lnTo>
                  <a:lnTo>
                    <a:pt x="19" y="1"/>
                  </a:lnTo>
                  <a:lnTo>
                    <a:pt x="22" y="3"/>
                  </a:lnTo>
                  <a:lnTo>
                    <a:pt x="27" y="4"/>
                  </a:lnTo>
                  <a:lnTo>
                    <a:pt x="30" y="7"/>
                  </a:lnTo>
                  <a:lnTo>
                    <a:pt x="33" y="9"/>
                  </a:lnTo>
                  <a:lnTo>
                    <a:pt x="36" y="13"/>
                  </a:lnTo>
                  <a:lnTo>
                    <a:pt x="40" y="18"/>
                  </a:lnTo>
                  <a:lnTo>
                    <a:pt x="43" y="22"/>
                  </a:lnTo>
                  <a:lnTo>
                    <a:pt x="46" y="24"/>
                  </a:lnTo>
                  <a:lnTo>
                    <a:pt x="48" y="27"/>
                  </a:lnTo>
                  <a:lnTo>
                    <a:pt x="49" y="28"/>
                  </a:lnTo>
                  <a:lnTo>
                    <a:pt x="52" y="3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67" name="Line 295"/>
            <p:cNvSpPr>
              <a:spLocks noChangeShapeType="1"/>
            </p:cNvSpPr>
            <p:nvPr/>
          </p:nvSpPr>
          <p:spPr bwMode="auto">
            <a:xfrm rot="5400000" flipV="1">
              <a:off x="1047" y="2575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68" name="Freeform 296"/>
            <p:cNvSpPr>
              <a:spLocks noEditPoints="1"/>
            </p:cNvSpPr>
            <p:nvPr/>
          </p:nvSpPr>
          <p:spPr bwMode="auto">
            <a:xfrm rot="5400000">
              <a:off x="855" y="2573"/>
              <a:ext cx="60" cy="40"/>
            </a:xfrm>
            <a:custGeom>
              <a:avLst/>
              <a:gdLst>
                <a:gd name="T0" fmla="*/ 30 w 60"/>
                <a:gd name="T1" fmla="*/ 40 h 40"/>
                <a:gd name="T2" fmla="*/ 24 w 60"/>
                <a:gd name="T3" fmla="*/ 39 h 40"/>
                <a:gd name="T4" fmla="*/ 18 w 60"/>
                <a:gd name="T5" fmla="*/ 39 h 40"/>
                <a:gd name="T6" fmla="*/ 12 w 60"/>
                <a:gd name="T7" fmla="*/ 37 h 40"/>
                <a:gd name="T8" fmla="*/ 7 w 60"/>
                <a:gd name="T9" fmla="*/ 34 h 40"/>
                <a:gd name="T10" fmla="*/ 3 w 60"/>
                <a:gd name="T11" fmla="*/ 31 h 40"/>
                <a:gd name="T12" fmla="*/ 0 w 60"/>
                <a:gd name="T13" fmla="*/ 27 h 40"/>
                <a:gd name="T14" fmla="*/ 0 w 60"/>
                <a:gd name="T15" fmla="*/ 21 h 40"/>
                <a:gd name="T16" fmla="*/ 0 w 60"/>
                <a:gd name="T17" fmla="*/ 15 h 40"/>
                <a:gd name="T18" fmla="*/ 1 w 60"/>
                <a:gd name="T19" fmla="*/ 12 h 40"/>
                <a:gd name="T20" fmla="*/ 3 w 60"/>
                <a:gd name="T21" fmla="*/ 7 h 40"/>
                <a:gd name="T22" fmla="*/ 7 w 60"/>
                <a:gd name="T23" fmla="*/ 6 h 40"/>
                <a:gd name="T24" fmla="*/ 10 w 60"/>
                <a:gd name="T25" fmla="*/ 3 h 40"/>
                <a:gd name="T26" fmla="*/ 16 w 60"/>
                <a:gd name="T27" fmla="*/ 1 h 40"/>
                <a:gd name="T28" fmla="*/ 22 w 60"/>
                <a:gd name="T29" fmla="*/ 1 h 40"/>
                <a:gd name="T30" fmla="*/ 30 w 60"/>
                <a:gd name="T31" fmla="*/ 0 h 40"/>
                <a:gd name="T32" fmla="*/ 36 w 60"/>
                <a:gd name="T33" fmla="*/ 1 h 40"/>
                <a:gd name="T34" fmla="*/ 42 w 60"/>
                <a:gd name="T35" fmla="*/ 1 h 40"/>
                <a:gd name="T36" fmla="*/ 46 w 60"/>
                <a:gd name="T37" fmla="*/ 3 h 40"/>
                <a:gd name="T38" fmla="*/ 52 w 60"/>
                <a:gd name="T39" fmla="*/ 6 h 40"/>
                <a:gd name="T40" fmla="*/ 57 w 60"/>
                <a:gd name="T41" fmla="*/ 9 h 40"/>
                <a:gd name="T42" fmla="*/ 60 w 60"/>
                <a:gd name="T43" fmla="*/ 13 h 40"/>
                <a:gd name="T44" fmla="*/ 60 w 60"/>
                <a:gd name="T45" fmla="*/ 21 h 40"/>
                <a:gd name="T46" fmla="*/ 60 w 60"/>
                <a:gd name="T47" fmla="*/ 25 h 40"/>
                <a:gd name="T48" fmla="*/ 58 w 60"/>
                <a:gd name="T49" fmla="*/ 30 h 40"/>
                <a:gd name="T50" fmla="*/ 55 w 60"/>
                <a:gd name="T51" fmla="*/ 34 h 40"/>
                <a:gd name="T52" fmla="*/ 45 w 60"/>
                <a:gd name="T53" fmla="*/ 39 h 40"/>
                <a:gd name="T54" fmla="*/ 30 w 60"/>
                <a:gd name="T55" fmla="*/ 40 h 40"/>
                <a:gd name="T56" fmla="*/ 30 w 60"/>
                <a:gd name="T57" fmla="*/ 31 h 40"/>
                <a:gd name="T58" fmla="*/ 36 w 60"/>
                <a:gd name="T59" fmla="*/ 31 h 40"/>
                <a:gd name="T60" fmla="*/ 42 w 60"/>
                <a:gd name="T61" fmla="*/ 31 h 40"/>
                <a:gd name="T62" fmla="*/ 46 w 60"/>
                <a:gd name="T63" fmla="*/ 30 h 40"/>
                <a:gd name="T64" fmla="*/ 49 w 60"/>
                <a:gd name="T65" fmla="*/ 28 h 40"/>
                <a:gd name="T66" fmla="*/ 51 w 60"/>
                <a:gd name="T67" fmla="*/ 25 h 40"/>
                <a:gd name="T68" fmla="*/ 52 w 60"/>
                <a:gd name="T69" fmla="*/ 24 h 40"/>
                <a:gd name="T70" fmla="*/ 54 w 60"/>
                <a:gd name="T71" fmla="*/ 21 h 40"/>
                <a:gd name="T72" fmla="*/ 52 w 60"/>
                <a:gd name="T73" fmla="*/ 16 h 40"/>
                <a:gd name="T74" fmla="*/ 51 w 60"/>
                <a:gd name="T75" fmla="*/ 15 h 40"/>
                <a:gd name="T76" fmla="*/ 49 w 60"/>
                <a:gd name="T77" fmla="*/ 12 h 40"/>
                <a:gd name="T78" fmla="*/ 46 w 60"/>
                <a:gd name="T79" fmla="*/ 10 h 40"/>
                <a:gd name="T80" fmla="*/ 42 w 60"/>
                <a:gd name="T81" fmla="*/ 9 h 40"/>
                <a:gd name="T82" fmla="*/ 36 w 60"/>
                <a:gd name="T83" fmla="*/ 9 h 40"/>
                <a:gd name="T84" fmla="*/ 30 w 60"/>
                <a:gd name="T85" fmla="*/ 9 h 40"/>
                <a:gd name="T86" fmla="*/ 21 w 60"/>
                <a:gd name="T87" fmla="*/ 9 h 40"/>
                <a:gd name="T88" fmla="*/ 15 w 60"/>
                <a:gd name="T89" fmla="*/ 10 h 40"/>
                <a:gd name="T90" fmla="*/ 10 w 60"/>
                <a:gd name="T91" fmla="*/ 12 h 40"/>
                <a:gd name="T92" fmla="*/ 9 w 60"/>
                <a:gd name="T93" fmla="*/ 13 h 40"/>
                <a:gd name="T94" fmla="*/ 7 w 60"/>
                <a:gd name="T95" fmla="*/ 16 h 40"/>
                <a:gd name="T96" fmla="*/ 6 w 60"/>
                <a:gd name="T97" fmla="*/ 21 h 40"/>
                <a:gd name="T98" fmla="*/ 7 w 60"/>
                <a:gd name="T99" fmla="*/ 25 h 40"/>
                <a:gd name="T100" fmla="*/ 10 w 60"/>
                <a:gd name="T101" fmla="*/ 28 h 40"/>
                <a:gd name="T102" fmla="*/ 15 w 60"/>
                <a:gd name="T103" fmla="*/ 30 h 40"/>
                <a:gd name="T104" fmla="*/ 21 w 60"/>
                <a:gd name="T105" fmla="*/ 31 h 40"/>
                <a:gd name="T106" fmla="*/ 30 w 60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" h="40">
                  <a:moveTo>
                    <a:pt x="30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2" y="37"/>
                  </a:lnTo>
                  <a:lnTo>
                    <a:pt x="7" y="34"/>
                  </a:lnTo>
                  <a:lnTo>
                    <a:pt x="3" y="31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1" y="12"/>
                  </a:lnTo>
                  <a:lnTo>
                    <a:pt x="3" y="7"/>
                  </a:lnTo>
                  <a:lnTo>
                    <a:pt x="7" y="6"/>
                  </a:lnTo>
                  <a:lnTo>
                    <a:pt x="10" y="3"/>
                  </a:lnTo>
                  <a:lnTo>
                    <a:pt x="16" y="1"/>
                  </a:lnTo>
                  <a:lnTo>
                    <a:pt x="22" y="1"/>
                  </a:lnTo>
                  <a:lnTo>
                    <a:pt x="30" y="0"/>
                  </a:lnTo>
                  <a:lnTo>
                    <a:pt x="36" y="1"/>
                  </a:lnTo>
                  <a:lnTo>
                    <a:pt x="42" y="1"/>
                  </a:lnTo>
                  <a:lnTo>
                    <a:pt x="46" y="3"/>
                  </a:lnTo>
                  <a:lnTo>
                    <a:pt x="52" y="6"/>
                  </a:lnTo>
                  <a:lnTo>
                    <a:pt x="57" y="9"/>
                  </a:lnTo>
                  <a:lnTo>
                    <a:pt x="60" y="13"/>
                  </a:lnTo>
                  <a:lnTo>
                    <a:pt x="60" y="21"/>
                  </a:lnTo>
                  <a:lnTo>
                    <a:pt x="60" y="25"/>
                  </a:lnTo>
                  <a:lnTo>
                    <a:pt x="58" y="30"/>
                  </a:lnTo>
                  <a:lnTo>
                    <a:pt x="55" y="34"/>
                  </a:lnTo>
                  <a:lnTo>
                    <a:pt x="45" y="39"/>
                  </a:lnTo>
                  <a:lnTo>
                    <a:pt x="30" y="40"/>
                  </a:lnTo>
                  <a:close/>
                  <a:moveTo>
                    <a:pt x="30" y="31"/>
                  </a:moveTo>
                  <a:lnTo>
                    <a:pt x="36" y="31"/>
                  </a:lnTo>
                  <a:lnTo>
                    <a:pt x="42" y="31"/>
                  </a:lnTo>
                  <a:lnTo>
                    <a:pt x="46" y="30"/>
                  </a:lnTo>
                  <a:lnTo>
                    <a:pt x="49" y="28"/>
                  </a:lnTo>
                  <a:lnTo>
                    <a:pt x="51" y="25"/>
                  </a:lnTo>
                  <a:lnTo>
                    <a:pt x="52" y="24"/>
                  </a:lnTo>
                  <a:lnTo>
                    <a:pt x="54" y="21"/>
                  </a:lnTo>
                  <a:lnTo>
                    <a:pt x="52" y="16"/>
                  </a:lnTo>
                  <a:lnTo>
                    <a:pt x="51" y="15"/>
                  </a:lnTo>
                  <a:lnTo>
                    <a:pt x="49" y="12"/>
                  </a:lnTo>
                  <a:lnTo>
                    <a:pt x="46" y="10"/>
                  </a:lnTo>
                  <a:lnTo>
                    <a:pt x="42" y="9"/>
                  </a:lnTo>
                  <a:lnTo>
                    <a:pt x="36" y="9"/>
                  </a:lnTo>
                  <a:lnTo>
                    <a:pt x="30" y="9"/>
                  </a:lnTo>
                  <a:lnTo>
                    <a:pt x="21" y="9"/>
                  </a:lnTo>
                  <a:lnTo>
                    <a:pt x="15" y="10"/>
                  </a:lnTo>
                  <a:lnTo>
                    <a:pt x="10" y="12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6" y="21"/>
                  </a:lnTo>
                  <a:lnTo>
                    <a:pt x="7" y="25"/>
                  </a:lnTo>
                  <a:lnTo>
                    <a:pt x="10" y="28"/>
                  </a:lnTo>
                  <a:lnTo>
                    <a:pt x="15" y="30"/>
                  </a:lnTo>
                  <a:lnTo>
                    <a:pt x="21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69" name="Rectangle 297"/>
            <p:cNvSpPr>
              <a:spLocks noChangeArrowheads="1"/>
            </p:cNvSpPr>
            <p:nvPr/>
          </p:nvSpPr>
          <p:spPr bwMode="auto">
            <a:xfrm rot="5400000">
              <a:off x="915" y="2615"/>
              <a:ext cx="8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70" name="Freeform 298"/>
            <p:cNvSpPr>
              <a:spLocks/>
            </p:cNvSpPr>
            <p:nvPr/>
          </p:nvSpPr>
          <p:spPr bwMode="auto">
            <a:xfrm rot="5400000">
              <a:off x="924" y="2573"/>
              <a:ext cx="60" cy="39"/>
            </a:xfrm>
            <a:custGeom>
              <a:avLst/>
              <a:gdLst>
                <a:gd name="T0" fmla="*/ 43 w 60"/>
                <a:gd name="T1" fmla="*/ 31 h 39"/>
                <a:gd name="T2" fmla="*/ 51 w 60"/>
                <a:gd name="T3" fmla="*/ 27 h 39"/>
                <a:gd name="T4" fmla="*/ 54 w 60"/>
                <a:gd name="T5" fmla="*/ 19 h 39"/>
                <a:gd name="T6" fmla="*/ 49 w 60"/>
                <a:gd name="T7" fmla="*/ 10 h 39"/>
                <a:gd name="T8" fmla="*/ 42 w 60"/>
                <a:gd name="T9" fmla="*/ 7 h 39"/>
                <a:gd name="T10" fmla="*/ 33 w 60"/>
                <a:gd name="T11" fmla="*/ 10 h 39"/>
                <a:gd name="T12" fmla="*/ 30 w 60"/>
                <a:gd name="T13" fmla="*/ 19 h 39"/>
                <a:gd name="T14" fmla="*/ 31 w 60"/>
                <a:gd name="T15" fmla="*/ 24 h 39"/>
                <a:gd name="T16" fmla="*/ 24 w 60"/>
                <a:gd name="T17" fmla="*/ 22 h 39"/>
                <a:gd name="T18" fmla="*/ 24 w 60"/>
                <a:gd name="T19" fmla="*/ 18 h 39"/>
                <a:gd name="T20" fmla="*/ 19 w 60"/>
                <a:gd name="T21" fmla="*/ 12 h 39"/>
                <a:gd name="T22" fmla="*/ 12 w 60"/>
                <a:gd name="T23" fmla="*/ 12 h 39"/>
                <a:gd name="T24" fmla="*/ 7 w 60"/>
                <a:gd name="T25" fmla="*/ 16 h 39"/>
                <a:gd name="T26" fmla="*/ 7 w 60"/>
                <a:gd name="T27" fmla="*/ 24 h 39"/>
                <a:gd name="T28" fmla="*/ 12 w 60"/>
                <a:gd name="T29" fmla="*/ 28 h 39"/>
                <a:gd name="T30" fmla="*/ 15 w 60"/>
                <a:gd name="T31" fmla="*/ 37 h 39"/>
                <a:gd name="T32" fmla="*/ 6 w 60"/>
                <a:gd name="T33" fmla="*/ 34 h 39"/>
                <a:gd name="T34" fmla="*/ 1 w 60"/>
                <a:gd name="T35" fmla="*/ 28 h 39"/>
                <a:gd name="T36" fmla="*/ 0 w 60"/>
                <a:gd name="T37" fmla="*/ 21 h 39"/>
                <a:gd name="T38" fmla="*/ 1 w 60"/>
                <a:gd name="T39" fmla="*/ 12 h 39"/>
                <a:gd name="T40" fmla="*/ 7 w 60"/>
                <a:gd name="T41" fmla="*/ 6 h 39"/>
                <a:gd name="T42" fmla="*/ 15 w 60"/>
                <a:gd name="T43" fmla="*/ 3 h 39"/>
                <a:gd name="T44" fmla="*/ 21 w 60"/>
                <a:gd name="T45" fmla="*/ 4 h 39"/>
                <a:gd name="T46" fmla="*/ 27 w 60"/>
                <a:gd name="T47" fmla="*/ 12 h 39"/>
                <a:gd name="T48" fmla="*/ 31 w 60"/>
                <a:gd name="T49" fmla="*/ 3 h 39"/>
                <a:gd name="T50" fmla="*/ 42 w 60"/>
                <a:gd name="T51" fmla="*/ 0 h 39"/>
                <a:gd name="T52" fmla="*/ 51 w 60"/>
                <a:gd name="T53" fmla="*/ 1 h 39"/>
                <a:gd name="T54" fmla="*/ 58 w 60"/>
                <a:gd name="T55" fmla="*/ 9 h 39"/>
                <a:gd name="T56" fmla="*/ 60 w 60"/>
                <a:gd name="T57" fmla="*/ 19 h 39"/>
                <a:gd name="T58" fmla="*/ 58 w 60"/>
                <a:gd name="T59" fmla="*/ 28 h 39"/>
                <a:gd name="T60" fmla="*/ 52 w 60"/>
                <a:gd name="T61" fmla="*/ 36 h 39"/>
                <a:gd name="T62" fmla="*/ 43 w 60"/>
                <a:gd name="T6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0" h="39">
                  <a:moveTo>
                    <a:pt x="43" y="39"/>
                  </a:moveTo>
                  <a:lnTo>
                    <a:pt x="43" y="31"/>
                  </a:lnTo>
                  <a:lnTo>
                    <a:pt x="48" y="30"/>
                  </a:lnTo>
                  <a:lnTo>
                    <a:pt x="51" y="27"/>
                  </a:lnTo>
                  <a:lnTo>
                    <a:pt x="52" y="24"/>
                  </a:lnTo>
                  <a:lnTo>
                    <a:pt x="54" y="19"/>
                  </a:lnTo>
                  <a:lnTo>
                    <a:pt x="52" y="15"/>
                  </a:lnTo>
                  <a:lnTo>
                    <a:pt x="49" y="10"/>
                  </a:lnTo>
                  <a:lnTo>
                    <a:pt x="46" y="9"/>
                  </a:lnTo>
                  <a:lnTo>
                    <a:pt x="42" y="7"/>
                  </a:lnTo>
                  <a:lnTo>
                    <a:pt x="37" y="9"/>
                  </a:lnTo>
                  <a:lnTo>
                    <a:pt x="33" y="10"/>
                  </a:lnTo>
                  <a:lnTo>
                    <a:pt x="31" y="15"/>
                  </a:lnTo>
                  <a:lnTo>
                    <a:pt x="30" y="19"/>
                  </a:lnTo>
                  <a:lnTo>
                    <a:pt x="30" y="21"/>
                  </a:lnTo>
                  <a:lnTo>
                    <a:pt x="31" y="24"/>
                  </a:lnTo>
                  <a:lnTo>
                    <a:pt x="24" y="24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4" y="18"/>
                  </a:lnTo>
                  <a:lnTo>
                    <a:pt x="21" y="15"/>
                  </a:lnTo>
                  <a:lnTo>
                    <a:pt x="19" y="12"/>
                  </a:lnTo>
                  <a:lnTo>
                    <a:pt x="15" y="10"/>
                  </a:lnTo>
                  <a:lnTo>
                    <a:pt x="12" y="12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6" y="19"/>
                  </a:lnTo>
                  <a:lnTo>
                    <a:pt x="7" y="24"/>
                  </a:lnTo>
                  <a:lnTo>
                    <a:pt x="9" y="27"/>
                  </a:lnTo>
                  <a:lnTo>
                    <a:pt x="12" y="28"/>
                  </a:lnTo>
                  <a:lnTo>
                    <a:pt x="16" y="30"/>
                  </a:lnTo>
                  <a:lnTo>
                    <a:pt x="15" y="37"/>
                  </a:lnTo>
                  <a:lnTo>
                    <a:pt x="10" y="37"/>
                  </a:lnTo>
                  <a:lnTo>
                    <a:pt x="6" y="34"/>
                  </a:lnTo>
                  <a:lnTo>
                    <a:pt x="3" y="31"/>
                  </a:lnTo>
                  <a:lnTo>
                    <a:pt x="1" y="28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1" y="12"/>
                  </a:lnTo>
                  <a:lnTo>
                    <a:pt x="4" y="7"/>
                  </a:lnTo>
                  <a:lnTo>
                    <a:pt x="7" y="6"/>
                  </a:lnTo>
                  <a:lnTo>
                    <a:pt x="10" y="3"/>
                  </a:lnTo>
                  <a:lnTo>
                    <a:pt x="15" y="3"/>
                  </a:lnTo>
                  <a:lnTo>
                    <a:pt x="18" y="3"/>
                  </a:lnTo>
                  <a:lnTo>
                    <a:pt x="21" y="4"/>
                  </a:lnTo>
                  <a:lnTo>
                    <a:pt x="24" y="7"/>
                  </a:lnTo>
                  <a:lnTo>
                    <a:pt x="27" y="12"/>
                  </a:lnTo>
                  <a:lnTo>
                    <a:pt x="28" y="6"/>
                  </a:lnTo>
                  <a:lnTo>
                    <a:pt x="31" y="3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1" y="1"/>
                  </a:lnTo>
                  <a:lnTo>
                    <a:pt x="55" y="6"/>
                  </a:lnTo>
                  <a:lnTo>
                    <a:pt x="58" y="9"/>
                  </a:lnTo>
                  <a:lnTo>
                    <a:pt x="60" y="15"/>
                  </a:lnTo>
                  <a:lnTo>
                    <a:pt x="60" y="19"/>
                  </a:lnTo>
                  <a:lnTo>
                    <a:pt x="60" y="25"/>
                  </a:lnTo>
                  <a:lnTo>
                    <a:pt x="58" y="28"/>
                  </a:lnTo>
                  <a:lnTo>
                    <a:pt x="55" y="33"/>
                  </a:lnTo>
                  <a:lnTo>
                    <a:pt x="52" y="36"/>
                  </a:lnTo>
                  <a:lnTo>
                    <a:pt x="48" y="37"/>
                  </a:lnTo>
                  <a:lnTo>
                    <a:pt x="43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71" name="Line 299"/>
            <p:cNvSpPr>
              <a:spLocks noChangeShapeType="1"/>
            </p:cNvSpPr>
            <p:nvPr/>
          </p:nvSpPr>
          <p:spPr bwMode="auto">
            <a:xfrm rot="5400000" flipV="1">
              <a:off x="1047" y="2293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72" name="Freeform 300"/>
            <p:cNvSpPr>
              <a:spLocks noEditPoints="1"/>
            </p:cNvSpPr>
            <p:nvPr/>
          </p:nvSpPr>
          <p:spPr bwMode="auto">
            <a:xfrm rot="5400000">
              <a:off x="854" y="2290"/>
              <a:ext cx="62" cy="40"/>
            </a:xfrm>
            <a:custGeom>
              <a:avLst/>
              <a:gdLst>
                <a:gd name="T0" fmla="*/ 32 w 62"/>
                <a:gd name="T1" fmla="*/ 40 h 40"/>
                <a:gd name="T2" fmla="*/ 24 w 62"/>
                <a:gd name="T3" fmla="*/ 39 h 40"/>
                <a:gd name="T4" fmla="*/ 18 w 62"/>
                <a:gd name="T5" fmla="*/ 39 h 40"/>
                <a:gd name="T6" fmla="*/ 14 w 62"/>
                <a:gd name="T7" fmla="*/ 37 h 40"/>
                <a:gd name="T8" fmla="*/ 8 w 62"/>
                <a:gd name="T9" fmla="*/ 34 h 40"/>
                <a:gd name="T10" fmla="*/ 3 w 62"/>
                <a:gd name="T11" fmla="*/ 31 h 40"/>
                <a:gd name="T12" fmla="*/ 2 w 62"/>
                <a:gd name="T13" fmla="*/ 27 h 40"/>
                <a:gd name="T14" fmla="*/ 0 w 62"/>
                <a:gd name="T15" fmla="*/ 21 h 40"/>
                <a:gd name="T16" fmla="*/ 0 w 62"/>
                <a:gd name="T17" fmla="*/ 15 h 40"/>
                <a:gd name="T18" fmla="*/ 2 w 62"/>
                <a:gd name="T19" fmla="*/ 12 h 40"/>
                <a:gd name="T20" fmla="*/ 5 w 62"/>
                <a:gd name="T21" fmla="*/ 7 h 40"/>
                <a:gd name="T22" fmla="*/ 8 w 62"/>
                <a:gd name="T23" fmla="*/ 6 h 40"/>
                <a:gd name="T24" fmla="*/ 12 w 62"/>
                <a:gd name="T25" fmla="*/ 3 h 40"/>
                <a:gd name="T26" fmla="*/ 17 w 62"/>
                <a:gd name="T27" fmla="*/ 1 h 40"/>
                <a:gd name="T28" fmla="*/ 23 w 62"/>
                <a:gd name="T29" fmla="*/ 1 h 40"/>
                <a:gd name="T30" fmla="*/ 32 w 62"/>
                <a:gd name="T31" fmla="*/ 0 h 40"/>
                <a:gd name="T32" fmla="*/ 38 w 62"/>
                <a:gd name="T33" fmla="*/ 1 h 40"/>
                <a:gd name="T34" fmla="*/ 44 w 62"/>
                <a:gd name="T35" fmla="*/ 1 h 40"/>
                <a:gd name="T36" fmla="*/ 48 w 62"/>
                <a:gd name="T37" fmla="*/ 3 h 40"/>
                <a:gd name="T38" fmla="*/ 54 w 62"/>
                <a:gd name="T39" fmla="*/ 6 h 40"/>
                <a:gd name="T40" fmla="*/ 59 w 62"/>
                <a:gd name="T41" fmla="*/ 9 h 40"/>
                <a:gd name="T42" fmla="*/ 60 w 62"/>
                <a:gd name="T43" fmla="*/ 13 h 40"/>
                <a:gd name="T44" fmla="*/ 62 w 62"/>
                <a:gd name="T45" fmla="*/ 21 h 40"/>
                <a:gd name="T46" fmla="*/ 62 w 62"/>
                <a:gd name="T47" fmla="*/ 25 h 40"/>
                <a:gd name="T48" fmla="*/ 59 w 62"/>
                <a:gd name="T49" fmla="*/ 30 h 40"/>
                <a:gd name="T50" fmla="*/ 56 w 62"/>
                <a:gd name="T51" fmla="*/ 34 h 40"/>
                <a:gd name="T52" fmla="*/ 45 w 62"/>
                <a:gd name="T53" fmla="*/ 39 h 40"/>
                <a:gd name="T54" fmla="*/ 32 w 62"/>
                <a:gd name="T55" fmla="*/ 40 h 40"/>
                <a:gd name="T56" fmla="*/ 32 w 62"/>
                <a:gd name="T57" fmla="*/ 31 h 40"/>
                <a:gd name="T58" fmla="*/ 38 w 62"/>
                <a:gd name="T59" fmla="*/ 31 h 40"/>
                <a:gd name="T60" fmla="*/ 44 w 62"/>
                <a:gd name="T61" fmla="*/ 31 h 40"/>
                <a:gd name="T62" fmla="*/ 47 w 62"/>
                <a:gd name="T63" fmla="*/ 30 h 40"/>
                <a:gd name="T64" fmla="*/ 50 w 62"/>
                <a:gd name="T65" fmla="*/ 28 h 40"/>
                <a:gd name="T66" fmla="*/ 53 w 62"/>
                <a:gd name="T67" fmla="*/ 25 h 40"/>
                <a:gd name="T68" fmla="*/ 54 w 62"/>
                <a:gd name="T69" fmla="*/ 24 h 40"/>
                <a:gd name="T70" fmla="*/ 54 w 62"/>
                <a:gd name="T71" fmla="*/ 21 h 40"/>
                <a:gd name="T72" fmla="*/ 54 w 62"/>
                <a:gd name="T73" fmla="*/ 16 h 40"/>
                <a:gd name="T74" fmla="*/ 53 w 62"/>
                <a:gd name="T75" fmla="*/ 15 h 40"/>
                <a:gd name="T76" fmla="*/ 50 w 62"/>
                <a:gd name="T77" fmla="*/ 12 h 40"/>
                <a:gd name="T78" fmla="*/ 47 w 62"/>
                <a:gd name="T79" fmla="*/ 10 h 40"/>
                <a:gd name="T80" fmla="*/ 44 w 62"/>
                <a:gd name="T81" fmla="*/ 9 h 40"/>
                <a:gd name="T82" fmla="*/ 38 w 62"/>
                <a:gd name="T83" fmla="*/ 9 h 40"/>
                <a:gd name="T84" fmla="*/ 32 w 62"/>
                <a:gd name="T85" fmla="*/ 9 h 40"/>
                <a:gd name="T86" fmla="*/ 23 w 62"/>
                <a:gd name="T87" fmla="*/ 9 h 40"/>
                <a:gd name="T88" fmla="*/ 17 w 62"/>
                <a:gd name="T89" fmla="*/ 10 h 40"/>
                <a:gd name="T90" fmla="*/ 12 w 62"/>
                <a:gd name="T91" fmla="*/ 12 h 40"/>
                <a:gd name="T92" fmla="*/ 9 w 62"/>
                <a:gd name="T93" fmla="*/ 13 h 40"/>
                <a:gd name="T94" fmla="*/ 8 w 62"/>
                <a:gd name="T95" fmla="*/ 16 h 40"/>
                <a:gd name="T96" fmla="*/ 8 w 62"/>
                <a:gd name="T97" fmla="*/ 21 h 40"/>
                <a:gd name="T98" fmla="*/ 9 w 62"/>
                <a:gd name="T99" fmla="*/ 25 h 40"/>
                <a:gd name="T100" fmla="*/ 12 w 62"/>
                <a:gd name="T101" fmla="*/ 28 h 40"/>
                <a:gd name="T102" fmla="*/ 17 w 62"/>
                <a:gd name="T103" fmla="*/ 30 h 40"/>
                <a:gd name="T104" fmla="*/ 23 w 62"/>
                <a:gd name="T105" fmla="*/ 31 h 40"/>
                <a:gd name="T106" fmla="*/ 32 w 62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2" h="40">
                  <a:moveTo>
                    <a:pt x="32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4" y="37"/>
                  </a:lnTo>
                  <a:lnTo>
                    <a:pt x="8" y="34"/>
                  </a:lnTo>
                  <a:lnTo>
                    <a:pt x="3" y="31"/>
                  </a:lnTo>
                  <a:lnTo>
                    <a:pt x="2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2" y="12"/>
                  </a:lnTo>
                  <a:lnTo>
                    <a:pt x="5" y="7"/>
                  </a:lnTo>
                  <a:lnTo>
                    <a:pt x="8" y="6"/>
                  </a:lnTo>
                  <a:lnTo>
                    <a:pt x="12" y="3"/>
                  </a:lnTo>
                  <a:lnTo>
                    <a:pt x="17" y="1"/>
                  </a:lnTo>
                  <a:lnTo>
                    <a:pt x="23" y="1"/>
                  </a:lnTo>
                  <a:lnTo>
                    <a:pt x="32" y="0"/>
                  </a:lnTo>
                  <a:lnTo>
                    <a:pt x="38" y="1"/>
                  </a:lnTo>
                  <a:lnTo>
                    <a:pt x="44" y="1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9" y="9"/>
                  </a:lnTo>
                  <a:lnTo>
                    <a:pt x="60" y="13"/>
                  </a:lnTo>
                  <a:lnTo>
                    <a:pt x="62" y="21"/>
                  </a:lnTo>
                  <a:lnTo>
                    <a:pt x="62" y="25"/>
                  </a:lnTo>
                  <a:lnTo>
                    <a:pt x="59" y="30"/>
                  </a:lnTo>
                  <a:lnTo>
                    <a:pt x="56" y="34"/>
                  </a:lnTo>
                  <a:lnTo>
                    <a:pt x="45" y="39"/>
                  </a:lnTo>
                  <a:lnTo>
                    <a:pt x="32" y="40"/>
                  </a:lnTo>
                  <a:close/>
                  <a:moveTo>
                    <a:pt x="32" y="31"/>
                  </a:moveTo>
                  <a:lnTo>
                    <a:pt x="38" y="31"/>
                  </a:lnTo>
                  <a:lnTo>
                    <a:pt x="44" y="31"/>
                  </a:lnTo>
                  <a:lnTo>
                    <a:pt x="47" y="30"/>
                  </a:lnTo>
                  <a:lnTo>
                    <a:pt x="50" y="28"/>
                  </a:lnTo>
                  <a:lnTo>
                    <a:pt x="53" y="25"/>
                  </a:lnTo>
                  <a:lnTo>
                    <a:pt x="54" y="24"/>
                  </a:lnTo>
                  <a:lnTo>
                    <a:pt x="54" y="21"/>
                  </a:lnTo>
                  <a:lnTo>
                    <a:pt x="54" y="16"/>
                  </a:lnTo>
                  <a:lnTo>
                    <a:pt x="53" y="15"/>
                  </a:lnTo>
                  <a:lnTo>
                    <a:pt x="50" y="12"/>
                  </a:lnTo>
                  <a:lnTo>
                    <a:pt x="47" y="10"/>
                  </a:lnTo>
                  <a:lnTo>
                    <a:pt x="44" y="9"/>
                  </a:lnTo>
                  <a:lnTo>
                    <a:pt x="38" y="9"/>
                  </a:lnTo>
                  <a:lnTo>
                    <a:pt x="32" y="9"/>
                  </a:lnTo>
                  <a:lnTo>
                    <a:pt x="23" y="9"/>
                  </a:lnTo>
                  <a:lnTo>
                    <a:pt x="17" y="10"/>
                  </a:lnTo>
                  <a:lnTo>
                    <a:pt x="12" y="12"/>
                  </a:lnTo>
                  <a:lnTo>
                    <a:pt x="9" y="13"/>
                  </a:lnTo>
                  <a:lnTo>
                    <a:pt x="8" y="16"/>
                  </a:lnTo>
                  <a:lnTo>
                    <a:pt x="8" y="21"/>
                  </a:lnTo>
                  <a:lnTo>
                    <a:pt x="9" y="25"/>
                  </a:lnTo>
                  <a:lnTo>
                    <a:pt x="12" y="28"/>
                  </a:lnTo>
                  <a:lnTo>
                    <a:pt x="17" y="30"/>
                  </a:lnTo>
                  <a:lnTo>
                    <a:pt x="23" y="31"/>
                  </a:lnTo>
                  <a:lnTo>
                    <a:pt x="32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73" name="Rectangle 301"/>
            <p:cNvSpPr>
              <a:spLocks noChangeArrowheads="1"/>
            </p:cNvSpPr>
            <p:nvPr/>
          </p:nvSpPr>
          <p:spPr bwMode="auto">
            <a:xfrm rot="5400000">
              <a:off x="915" y="2332"/>
              <a:ext cx="7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74" name="Freeform 302"/>
            <p:cNvSpPr>
              <a:spLocks noEditPoints="1"/>
            </p:cNvSpPr>
            <p:nvPr/>
          </p:nvSpPr>
          <p:spPr bwMode="auto">
            <a:xfrm rot="5400000">
              <a:off x="924" y="2289"/>
              <a:ext cx="58" cy="42"/>
            </a:xfrm>
            <a:custGeom>
              <a:avLst/>
              <a:gdLst>
                <a:gd name="T0" fmla="*/ 58 w 58"/>
                <a:gd name="T1" fmla="*/ 15 h 42"/>
                <a:gd name="T2" fmla="*/ 45 w 58"/>
                <a:gd name="T3" fmla="*/ 15 h 42"/>
                <a:gd name="T4" fmla="*/ 45 w 58"/>
                <a:gd name="T5" fmla="*/ 42 h 42"/>
                <a:gd name="T6" fmla="*/ 37 w 58"/>
                <a:gd name="T7" fmla="*/ 42 h 42"/>
                <a:gd name="T8" fmla="*/ 0 w 58"/>
                <a:gd name="T9" fmla="*/ 12 h 42"/>
                <a:gd name="T10" fmla="*/ 0 w 58"/>
                <a:gd name="T11" fmla="*/ 6 h 42"/>
                <a:gd name="T12" fmla="*/ 37 w 58"/>
                <a:gd name="T13" fmla="*/ 6 h 42"/>
                <a:gd name="T14" fmla="*/ 37 w 58"/>
                <a:gd name="T15" fmla="*/ 0 h 42"/>
                <a:gd name="T16" fmla="*/ 45 w 58"/>
                <a:gd name="T17" fmla="*/ 0 h 42"/>
                <a:gd name="T18" fmla="*/ 45 w 58"/>
                <a:gd name="T19" fmla="*/ 6 h 42"/>
                <a:gd name="T20" fmla="*/ 58 w 58"/>
                <a:gd name="T21" fmla="*/ 6 h 42"/>
                <a:gd name="T22" fmla="*/ 58 w 58"/>
                <a:gd name="T23" fmla="*/ 15 h 42"/>
                <a:gd name="T24" fmla="*/ 37 w 58"/>
                <a:gd name="T25" fmla="*/ 15 h 42"/>
                <a:gd name="T26" fmla="*/ 15 w 58"/>
                <a:gd name="T27" fmla="*/ 15 h 42"/>
                <a:gd name="T28" fmla="*/ 37 w 58"/>
                <a:gd name="T29" fmla="*/ 31 h 42"/>
                <a:gd name="T30" fmla="*/ 37 w 58"/>
                <a:gd name="T31" fmla="*/ 1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42">
                  <a:moveTo>
                    <a:pt x="58" y="15"/>
                  </a:moveTo>
                  <a:lnTo>
                    <a:pt x="45" y="15"/>
                  </a:lnTo>
                  <a:lnTo>
                    <a:pt x="45" y="42"/>
                  </a:lnTo>
                  <a:lnTo>
                    <a:pt x="37" y="4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37" y="6"/>
                  </a:lnTo>
                  <a:lnTo>
                    <a:pt x="37" y="0"/>
                  </a:lnTo>
                  <a:lnTo>
                    <a:pt x="45" y="0"/>
                  </a:lnTo>
                  <a:lnTo>
                    <a:pt x="45" y="6"/>
                  </a:lnTo>
                  <a:lnTo>
                    <a:pt x="58" y="6"/>
                  </a:lnTo>
                  <a:lnTo>
                    <a:pt x="58" y="15"/>
                  </a:lnTo>
                  <a:close/>
                  <a:moveTo>
                    <a:pt x="37" y="15"/>
                  </a:moveTo>
                  <a:lnTo>
                    <a:pt x="15" y="15"/>
                  </a:lnTo>
                  <a:lnTo>
                    <a:pt x="37" y="31"/>
                  </a:lnTo>
                  <a:lnTo>
                    <a:pt x="37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75" name="Line 303"/>
            <p:cNvSpPr>
              <a:spLocks noChangeShapeType="1"/>
            </p:cNvSpPr>
            <p:nvPr/>
          </p:nvSpPr>
          <p:spPr bwMode="auto">
            <a:xfrm rot="5400000" flipV="1">
              <a:off x="1047" y="2011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76" name="Freeform 304"/>
            <p:cNvSpPr>
              <a:spLocks noEditPoints="1"/>
            </p:cNvSpPr>
            <p:nvPr/>
          </p:nvSpPr>
          <p:spPr bwMode="auto">
            <a:xfrm rot="5400000">
              <a:off x="854" y="2008"/>
              <a:ext cx="62" cy="40"/>
            </a:xfrm>
            <a:custGeom>
              <a:avLst/>
              <a:gdLst>
                <a:gd name="T0" fmla="*/ 32 w 62"/>
                <a:gd name="T1" fmla="*/ 40 h 40"/>
                <a:gd name="T2" fmla="*/ 24 w 62"/>
                <a:gd name="T3" fmla="*/ 39 h 40"/>
                <a:gd name="T4" fmla="*/ 18 w 62"/>
                <a:gd name="T5" fmla="*/ 39 h 40"/>
                <a:gd name="T6" fmla="*/ 14 w 62"/>
                <a:gd name="T7" fmla="*/ 37 h 40"/>
                <a:gd name="T8" fmla="*/ 8 w 62"/>
                <a:gd name="T9" fmla="*/ 34 h 40"/>
                <a:gd name="T10" fmla="*/ 3 w 62"/>
                <a:gd name="T11" fmla="*/ 31 h 40"/>
                <a:gd name="T12" fmla="*/ 2 w 62"/>
                <a:gd name="T13" fmla="*/ 27 h 40"/>
                <a:gd name="T14" fmla="*/ 0 w 62"/>
                <a:gd name="T15" fmla="*/ 21 h 40"/>
                <a:gd name="T16" fmla="*/ 0 w 62"/>
                <a:gd name="T17" fmla="*/ 15 h 40"/>
                <a:gd name="T18" fmla="*/ 2 w 62"/>
                <a:gd name="T19" fmla="*/ 12 h 40"/>
                <a:gd name="T20" fmla="*/ 5 w 62"/>
                <a:gd name="T21" fmla="*/ 7 h 40"/>
                <a:gd name="T22" fmla="*/ 8 w 62"/>
                <a:gd name="T23" fmla="*/ 6 h 40"/>
                <a:gd name="T24" fmla="*/ 12 w 62"/>
                <a:gd name="T25" fmla="*/ 3 h 40"/>
                <a:gd name="T26" fmla="*/ 17 w 62"/>
                <a:gd name="T27" fmla="*/ 1 h 40"/>
                <a:gd name="T28" fmla="*/ 23 w 62"/>
                <a:gd name="T29" fmla="*/ 1 h 40"/>
                <a:gd name="T30" fmla="*/ 32 w 62"/>
                <a:gd name="T31" fmla="*/ 0 h 40"/>
                <a:gd name="T32" fmla="*/ 38 w 62"/>
                <a:gd name="T33" fmla="*/ 1 h 40"/>
                <a:gd name="T34" fmla="*/ 44 w 62"/>
                <a:gd name="T35" fmla="*/ 1 h 40"/>
                <a:gd name="T36" fmla="*/ 48 w 62"/>
                <a:gd name="T37" fmla="*/ 3 h 40"/>
                <a:gd name="T38" fmla="*/ 54 w 62"/>
                <a:gd name="T39" fmla="*/ 6 h 40"/>
                <a:gd name="T40" fmla="*/ 59 w 62"/>
                <a:gd name="T41" fmla="*/ 9 h 40"/>
                <a:gd name="T42" fmla="*/ 60 w 62"/>
                <a:gd name="T43" fmla="*/ 13 h 40"/>
                <a:gd name="T44" fmla="*/ 62 w 62"/>
                <a:gd name="T45" fmla="*/ 21 h 40"/>
                <a:gd name="T46" fmla="*/ 62 w 62"/>
                <a:gd name="T47" fmla="*/ 25 h 40"/>
                <a:gd name="T48" fmla="*/ 59 w 62"/>
                <a:gd name="T49" fmla="*/ 30 h 40"/>
                <a:gd name="T50" fmla="*/ 56 w 62"/>
                <a:gd name="T51" fmla="*/ 34 h 40"/>
                <a:gd name="T52" fmla="*/ 45 w 62"/>
                <a:gd name="T53" fmla="*/ 39 h 40"/>
                <a:gd name="T54" fmla="*/ 32 w 62"/>
                <a:gd name="T55" fmla="*/ 40 h 40"/>
                <a:gd name="T56" fmla="*/ 32 w 62"/>
                <a:gd name="T57" fmla="*/ 31 h 40"/>
                <a:gd name="T58" fmla="*/ 38 w 62"/>
                <a:gd name="T59" fmla="*/ 31 h 40"/>
                <a:gd name="T60" fmla="*/ 44 w 62"/>
                <a:gd name="T61" fmla="*/ 31 h 40"/>
                <a:gd name="T62" fmla="*/ 47 w 62"/>
                <a:gd name="T63" fmla="*/ 30 h 40"/>
                <a:gd name="T64" fmla="*/ 50 w 62"/>
                <a:gd name="T65" fmla="*/ 28 h 40"/>
                <a:gd name="T66" fmla="*/ 53 w 62"/>
                <a:gd name="T67" fmla="*/ 25 h 40"/>
                <a:gd name="T68" fmla="*/ 54 w 62"/>
                <a:gd name="T69" fmla="*/ 24 h 40"/>
                <a:gd name="T70" fmla="*/ 54 w 62"/>
                <a:gd name="T71" fmla="*/ 21 h 40"/>
                <a:gd name="T72" fmla="*/ 54 w 62"/>
                <a:gd name="T73" fmla="*/ 16 h 40"/>
                <a:gd name="T74" fmla="*/ 53 w 62"/>
                <a:gd name="T75" fmla="*/ 15 h 40"/>
                <a:gd name="T76" fmla="*/ 50 w 62"/>
                <a:gd name="T77" fmla="*/ 12 h 40"/>
                <a:gd name="T78" fmla="*/ 47 w 62"/>
                <a:gd name="T79" fmla="*/ 10 h 40"/>
                <a:gd name="T80" fmla="*/ 44 w 62"/>
                <a:gd name="T81" fmla="*/ 9 h 40"/>
                <a:gd name="T82" fmla="*/ 38 w 62"/>
                <a:gd name="T83" fmla="*/ 9 h 40"/>
                <a:gd name="T84" fmla="*/ 32 w 62"/>
                <a:gd name="T85" fmla="*/ 9 h 40"/>
                <a:gd name="T86" fmla="*/ 23 w 62"/>
                <a:gd name="T87" fmla="*/ 9 h 40"/>
                <a:gd name="T88" fmla="*/ 17 w 62"/>
                <a:gd name="T89" fmla="*/ 10 h 40"/>
                <a:gd name="T90" fmla="*/ 12 w 62"/>
                <a:gd name="T91" fmla="*/ 12 h 40"/>
                <a:gd name="T92" fmla="*/ 9 w 62"/>
                <a:gd name="T93" fmla="*/ 13 h 40"/>
                <a:gd name="T94" fmla="*/ 8 w 62"/>
                <a:gd name="T95" fmla="*/ 16 h 40"/>
                <a:gd name="T96" fmla="*/ 8 w 62"/>
                <a:gd name="T97" fmla="*/ 21 h 40"/>
                <a:gd name="T98" fmla="*/ 9 w 62"/>
                <a:gd name="T99" fmla="*/ 25 h 40"/>
                <a:gd name="T100" fmla="*/ 12 w 62"/>
                <a:gd name="T101" fmla="*/ 28 h 40"/>
                <a:gd name="T102" fmla="*/ 17 w 62"/>
                <a:gd name="T103" fmla="*/ 30 h 40"/>
                <a:gd name="T104" fmla="*/ 23 w 62"/>
                <a:gd name="T105" fmla="*/ 31 h 40"/>
                <a:gd name="T106" fmla="*/ 32 w 62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2" h="40">
                  <a:moveTo>
                    <a:pt x="32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4" y="37"/>
                  </a:lnTo>
                  <a:lnTo>
                    <a:pt x="8" y="34"/>
                  </a:lnTo>
                  <a:lnTo>
                    <a:pt x="3" y="31"/>
                  </a:lnTo>
                  <a:lnTo>
                    <a:pt x="2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2" y="12"/>
                  </a:lnTo>
                  <a:lnTo>
                    <a:pt x="5" y="7"/>
                  </a:lnTo>
                  <a:lnTo>
                    <a:pt x="8" y="6"/>
                  </a:lnTo>
                  <a:lnTo>
                    <a:pt x="12" y="3"/>
                  </a:lnTo>
                  <a:lnTo>
                    <a:pt x="17" y="1"/>
                  </a:lnTo>
                  <a:lnTo>
                    <a:pt x="23" y="1"/>
                  </a:lnTo>
                  <a:lnTo>
                    <a:pt x="32" y="0"/>
                  </a:lnTo>
                  <a:lnTo>
                    <a:pt x="38" y="1"/>
                  </a:lnTo>
                  <a:lnTo>
                    <a:pt x="44" y="1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9" y="9"/>
                  </a:lnTo>
                  <a:lnTo>
                    <a:pt x="60" y="13"/>
                  </a:lnTo>
                  <a:lnTo>
                    <a:pt x="62" y="21"/>
                  </a:lnTo>
                  <a:lnTo>
                    <a:pt x="62" y="25"/>
                  </a:lnTo>
                  <a:lnTo>
                    <a:pt x="59" y="30"/>
                  </a:lnTo>
                  <a:lnTo>
                    <a:pt x="56" y="34"/>
                  </a:lnTo>
                  <a:lnTo>
                    <a:pt x="45" y="39"/>
                  </a:lnTo>
                  <a:lnTo>
                    <a:pt x="32" y="40"/>
                  </a:lnTo>
                  <a:close/>
                  <a:moveTo>
                    <a:pt x="32" y="31"/>
                  </a:moveTo>
                  <a:lnTo>
                    <a:pt x="38" y="31"/>
                  </a:lnTo>
                  <a:lnTo>
                    <a:pt x="44" y="31"/>
                  </a:lnTo>
                  <a:lnTo>
                    <a:pt x="47" y="30"/>
                  </a:lnTo>
                  <a:lnTo>
                    <a:pt x="50" y="28"/>
                  </a:lnTo>
                  <a:lnTo>
                    <a:pt x="53" y="25"/>
                  </a:lnTo>
                  <a:lnTo>
                    <a:pt x="54" y="24"/>
                  </a:lnTo>
                  <a:lnTo>
                    <a:pt x="54" y="21"/>
                  </a:lnTo>
                  <a:lnTo>
                    <a:pt x="54" y="16"/>
                  </a:lnTo>
                  <a:lnTo>
                    <a:pt x="53" y="15"/>
                  </a:lnTo>
                  <a:lnTo>
                    <a:pt x="50" y="12"/>
                  </a:lnTo>
                  <a:lnTo>
                    <a:pt x="47" y="10"/>
                  </a:lnTo>
                  <a:lnTo>
                    <a:pt x="44" y="9"/>
                  </a:lnTo>
                  <a:lnTo>
                    <a:pt x="38" y="9"/>
                  </a:lnTo>
                  <a:lnTo>
                    <a:pt x="32" y="9"/>
                  </a:lnTo>
                  <a:lnTo>
                    <a:pt x="23" y="9"/>
                  </a:lnTo>
                  <a:lnTo>
                    <a:pt x="17" y="10"/>
                  </a:lnTo>
                  <a:lnTo>
                    <a:pt x="12" y="12"/>
                  </a:lnTo>
                  <a:lnTo>
                    <a:pt x="9" y="13"/>
                  </a:lnTo>
                  <a:lnTo>
                    <a:pt x="8" y="16"/>
                  </a:lnTo>
                  <a:lnTo>
                    <a:pt x="8" y="21"/>
                  </a:lnTo>
                  <a:lnTo>
                    <a:pt x="9" y="25"/>
                  </a:lnTo>
                  <a:lnTo>
                    <a:pt x="12" y="28"/>
                  </a:lnTo>
                  <a:lnTo>
                    <a:pt x="17" y="30"/>
                  </a:lnTo>
                  <a:lnTo>
                    <a:pt x="23" y="31"/>
                  </a:lnTo>
                  <a:lnTo>
                    <a:pt x="32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77" name="Rectangle 305"/>
            <p:cNvSpPr>
              <a:spLocks noChangeArrowheads="1"/>
            </p:cNvSpPr>
            <p:nvPr/>
          </p:nvSpPr>
          <p:spPr bwMode="auto">
            <a:xfrm rot="5400000">
              <a:off x="915" y="2050"/>
              <a:ext cx="7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78" name="Freeform 306"/>
            <p:cNvSpPr>
              <a:spLocks/>
            </p:cNvSpPr>
            <p:nvPr/>
          </p:nvSpPr>
          <p:spPr bwMode="auto">
            <a:xfrm rot="5400000">
              <a:off x="924" y="2009"/>
              <a:ext cx="60" cy="39"/>
            </a:xfrm>
            <a:custGeom>
              <a:avLst/>
              <a:gdLst>
                <a:gd name="T0" fmla="*/ 43 w 60"/>
                <a:gd name="T1" fmla="*/ 39 h 39"/>
                <a:gd name="T2" fmla="*/ 42 w 60"/>
                <a:gd name="T3" fmla="*/ 31 h 39"/>
                <a:gd name="T4" fmla="*/ 46 w 60"/>
                <a:gd name="T5" fmla="*/ 30 h 39"/>
                <a:gd name="T6" fmla="*/ 51 w 60"/>
                <a:gd name="T7" fmla="*/ 27 h 39"/>
                <a:gd name="T8" fmla="*/ 52 w 60"/>
                <a:gd name="T9" fmla="*/ 24 h 39"/>
                <a:gd name="T10" fmla="*/ 52 w 60"/>
                <a:gd name="T11" fmla="*/ 19 h 39"/>
                <a:gd name="T12" fmla="*/ 52 w 60"/>
                <a:gd name="T13" fmla="*/ 16 h 39"/>
                <a:gd name="T14" fmla="*/ 51 w 60"/>
                <a:gd name="T15" fmla="*/ 13 h 39"/>
                <a:gd name="T16" fmla="*/ 49 w 60"/>
                <a:gd name="T17" fmla="*/ 10 h 39"/>
                <a:gd name="T18" fmla="*/ 45 w 60"/>
                <a:gd name="T19" fmla="*/ 9 h 39"/>
                <a:gd name="T20" fmla="*/ 39 w 60"/>
                <a:gd name="T21" fmla="*/ 7 h 39"/>
                <a:gd name="T22" fmla="*/ 33 w 60"/>
                <a:gd name="T23" fmla="*/ 7 h 39"/>
                <a:gd name="T24" fmla="*/ 30 w 60"/>
                <a:gd name="T25" fmla="*/ 10 h 39"/>
                <a:gd name="T26" fmla="*/ 27 w 60"/>
                <a:gd name="T27" fmla="*/ 13 h 39"/>
                <a:gd name="T28" fmla="*/ 25 w 60"/>
                <a:gd name="T29" fmla="*/ 16 h 39"/>
                <a:gd name="T30" fmla="*/ 25 w 60"/>
                <a:gd name="T31" fmla="*/ 19 h 39"/>
                <a:gd name="T32" fmla="*/ 25 w 60"/>
                <a:gd name="T33" fmla="*/ 24 h 39"/>
                <a:gd name="T34" fmla="*/ 27 w 60"/>
                <a:gd name="T35" fmla="*/ 25 h 39"/>
                <a:gd name="T36" fmla="*/ 28 w 60"/>
                <a:gd name="T37" fmla="*/ 28 h 39"/>
                <a:gd name="T38" fmla="*/ 31 w 60"/>
                <a:gd name="T39" fmla="*/ 30 h 39"/>
                <a:gd name="T40" fmla="*/ 30 w 60"/>
                <a:gd name="T41" fmla="*/ 37 h 39"/>
                <a:gd name="T42" fmla="*/ 0 w 60"/>
                <a:gd name="T43" fmla="*/ 31 h 39"/>
                <a:gd name="T44" fmla="*/ 0 w 60"/>
                <a:gd name="T45" fmla="*/ 3 h 39"/>
                <a:gd name="T46" fmla="*/ 7 w 60"/>
                <a:gd name="T47" fmla="*/ 3 h 39"/>
                <a:gd name="T48" fmla="*/ 7 w 60"/>
                <a:gd name="T49" fmla="*/ 25 h 39"/>
                <a:gd name="T50" fmla="*/ 22 w 60"/>
                <a:gd name="T51" fmla="*/ 28 h 39"/>
                <a:gd name="T52" fmla="*/ 19 w 60"/>
                <a:gd name="T53" fmla="*/ 22 h 39"/>
                <a:gd name="T54" fmla="*/ 19 w 60"/>
                <a:gd name="T55" fmla="*/ 18 h 39"/>
                <a:gd name="T56" fmla="*/ 19 w 60"/>
                <a:gd name="T57" fmla="*/ 13 h 39"/>
                <a:gd name="T58" fmla="*/ 21 w 60"/>
                <a:gd name="T59" fmla="*/ 9 h 39"/>
                <a:gd name="T60" fmla="*/ 24 w 60"/>
                <a:gd name="T61" fmla="*/ 4 h 39"/>
                <a:gd name="T62" fmla="*/ 28 w 60"/>
                <a:gd name="T63" fmla="*/ 1 h 39"/>
                <a:gd name="T64" fmla="*/ 33 w 60"/>
                <a:gd name="T65" fmla="*/ 0 h 39"/>
                <a:gd name="T66" fmla="*/ 39 w 60"/>
                <a:gd name="T67" fmla="*/ 0 h 39"/>
                <a:gd name="T68" fmla="*/ 43 w 60"/>
                <a:gd name="T69" fmla="*/ 0 h 39"/>
                <a:gd name="T70" fmla="*/ 48 w 60"/>
                <a:gd name="T71" fmla="*/ 1 h 39"/>
                <a:gd name="T72" fmla="*/ 52 w 60"/>
                <a:gd name="T73" fmla="*/ 4 h 39"/>
                <a:gd name="T74" fmla="*/ 57 w 60"/>
                <a:gd name="T75" fmla="*/ 9 h 39"/>
                <a:gd name="T76" fmla="*/ 58 w 60"/>
                <a:gd name="T77" fmla="*/ 13 h 39"/>
                <a:gd name="T78" fmla="*/ 60 w 60"/>
                <a:gd name="T79" fmla="*/ 19 h 39"/>
                <a:gd name="T80" fmla="*/ 60 w 60"/>
                <a:gd name="T81" fmla="*/ 25 h 39"/>
                <a:gd name="T82" fmla="*/ 58 w 60"/>
                <a:gd name="T83" fmla="*/ 30 h 39"/>
                <a:gd name="T84" fmla="*/ 55 w 60"/>
                <a:gd name="T85" fmla="*/ 33 h 39"/>
                <a:gd name="T86" fmla="*/ 52 w 60"/>
                <a:gd name="T87" fmla="*/ 36 h 39"/>
                <a:gd name="T88" fmla="*/ 48 w 60"/>
                <a:gd name="T89" fmla="*/ 37 h 39"/>
                <a:gd name="T90" fmla="*/ 43 w 60"/>
                <a:gd name="T91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0" h="39">
                  <a:moveTo>
                    <a:pt x="43" y="39"/>
                  </a:moveTo>
                  <a:lnTo>
                    <a:pt x="42" y="31"/>
                  </a:lnTo>
                  <a:lnTo>
                    <a:pt x="46" y="30"/>
                  </a:lnTo>
                  <a:lnTo>
                    <a:pt x="51" y="27"/>
                  </a:lnTo>
                  <a:lnTo>
                    <a:pt x="52" y="24"/>
                  </a:lnTo>
                  <a:lnTo>
                    <a:pt x="52" y="19"/>
                  </a:lnTo>
                  <a:lnTo>
                    <a:pt x="52" y="16"/>
                  </a:lnTo>
                  <a:lnTo>
                    <a:pt x="51" y="13"/>
                  </a:lnTo>
                  <a:lnTo>
                    <a:pt x="49" y="10"/>
                  </a:lnTo>
                  <a:lnTo>
                    <a:pt x="45" y="9"/>
                  </a:lnTo>
                  <a:lnTo>
                    <a:pt x="39" y="7"/>
                  </a:lnTo>
                  <a:lnTo>
                    <a:pt x="33" y="7"/>
                  </a:lnTo>
                  <a:lnTo>
                    <a:pt x="30" y="10"/>
                  </a:lnTo>
                  <a:lnTo>
                    <a:pt x="27" y="13"/>
                  </a:lnTo>
                  <a:lnTo>
                    <a:pt x="25" y="16"/>
                  </a:lnTo>
                  <a:lnTo>
                    <a:pt x="25" y="19"/>
                  </a:lnTo>
                  <a:lnTo>
                    <a:pt x="25" y="24"/>
                  </a:lnTo>
                  <a:lnTo>
                    <a:pt x="27" y="25"/>
                  </a:lnTo>
                  <a:lnTo>
                    <a:pt x="28" y="28"/>
                  </a:lnTo>
                  <a:lnTo>
                    <a:pt x="31" y="30"/>
                  </a:lnTo>
                  <a:lnTo>
                    <a:pt x="30" y="37"/>
                  </a:lnTo>
                  <a:lnTo>
                    <a:pt x="0" y="31"/>
                  </a:lnTo>
                  <a:lnTo>
                    <a:pt x="0" y="3"/>
                  </a:lnTo>
                  <a:lnTo>
                    <a:pt x="7" y="3"/>
                  </a:lnTo>
                  <a:lnTo>
                    <a:pt x="7" y="25"/>
                  </a:lnTo>
                  <a:lnTo>
                    <a:pt x="22" y="28"/>
                  </a:lnTo>
                  <a:lnTo>
                    <a:pt x="19" y="22"/>
                  </a:lnTo>
                  <a:lnTo>
                    <a:pt x="19" y="18"/>
                  </a:lnTo>
                  <a:lnTo>
                    <a:pt x="19" y="13"/>
                  </a:lnTo>
                  <a:lnTo>
                    <a:pt x="21" y="9"/>
                  </a:lnTo>
                  <a:lnTo>
                    <a:pt x="24" y="4"/>
                  </a:lnTo>
                  <a:lnTo>
                    <a:pt x="28" y="1"/>
                  </a:lnTo>
                  <a:lnTo>
                    <a:pt x="33" y="0"/>
                  </a:lnTo>
                  <a:lnTo>
                    <a:pt x="39" y="0"/>
                  </a:lnTo>
                  <a:lnTo>
                    <a:pt x="43" y="0"/>
                  </a:lnTo>
                  <a:lnTo>
                    <a:pt x="48" y="1"/>
                  </a:lnTo>
                  <a:lnTo>
                    <a:pt x="52" y="4"/>
                  </a:lnTo>
                  <a:lnTo>
                    <a:pt x="57" y="9"/>
                  </a:lnTo>
                  <a:lnTo>
                    <a:pt x="58" y="13"/>
                  </a:lnTo>
                  <a:lnTo>
                    <a:pt x="60" y="19"/>
                  </a:lnTo>
                  <a:lnTo>
                    <a:pt x="60" y="25"/>
                  </a:lnTo>
                  <a:lnTo>
                    <a:pt x="58" y="30"/>
                  </a:lnTo>
                  <a:lnTo>
                    <a:pt x="55" y="33"/>
                  </a:lnTo>
                  <a:lnTo>
                    <a:pt x="52" y="36"/>
                  </a:lnTo>
                  <a:lnTo>
                    <a:pt x="48" y="37"/>
                  </a:lnTo>
                  <a:lnTo>
                    <a:pt x="43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79" name="Line 307"/>
            <p:cNvSpPr>
              <a:spLocks noChangeShapeType="1"/>
            </p:cNvSpPr>
            <p:nvPr/>
          </p:nvSpPr>
          <p:spPr bwMode="auto">
            <a:xfrm rot="5400000" flipV="1">
              <a:off x="1047" y="1729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80" name="Freeform 308"/>
            <p:cNvSpPr>
              <a:spLocks noEditPoints="1"/>
            </p:cNvSpPr>
            <p:nvPr/>
          </p:nvSpPr>
          <p:spPr bwMode="auto">
            <a:xfrm rot="5400000">
              <a:off x="854" y="1726"/>
              <a:ext cx="62" cy="40"/>
            </a:xfrm>
            <a:custGeom>
              <a:avLst/>
              <a:gdLst>
                <a:gd name="T0" fmla="*/ 32 w 62"/>
                <a:gd name="T1" fmla="*/ 40 h 40"/>
                <a:gd name="T2" fmla="*/ 24 w 62"/>
                <a:gd name="T3" fmla="*/ 39 h 40"/>
                <a:gd name="T4" fmla="*/ 18 w 62"/>
                <a:gd name="T5" fmla="*/ 39 h 40"/>
                <a:gd name="T6" fmla="*/ 14 w 62"/>
                <a:gd name="T7" fmla="*/ 37 h 40"/>
                <a:gd name="T8" fmla="*/ 8 w 62"/>
                <a:gd name="T9" fmla="*/ 34 h 40"/>
                <a:gd name="T10" fmla="*/ 3 w 62"/>
                <a:gd name="T11" fmla="*/ 31 h 40"/>
                <a:gd name="T12" fmla="*/ 2 w 62"/>
                <a:gd name="T13" fmla="*/ 27 h 40"/>
                <a:gd name="T14" fmla="*/ 0 w 62"/>
                <a:gd name="T15" fmla="*/ 21 h 40"/>
                <a:gd name="T16" fmla="*/ 0 w 62"/>
                <a:gd name="T17" fmla="*/ 15 h 40"/>
                <a:gd name="T18" fmla="*/ 2 w 62"/>
                <a:gd name="T19" fmla="*/ 12 h 40"/>
                <a:gd name="T20" fmla="*/ 5 w 62"/>
                <a:gd name="T21" fmla="*/ 7 h 40"/>
                <a:gd name="T22" fmla="*/ 8 w 62"/>
                <a:gd name="T23" fmla="*/ 6 h 40"/>
                <a:gd name="T24" fmla="*/ 12 w 62"/>
                <a:gd name="T25" fmla="*/ 3 h 40"/>
                <a:gd name="T26" fmla="*/ 17 w 62"/>
                <a:gd name="T27" fmla="*/ 1 h 40"/>
                <a:gd name="T28" fmla="*/ 23 w 62"/>
                <a:gd name="T29" fmla="*/ 1 h 40"/>
                <a:gd name="T30" fmla="*/ 32 w 62"/>
                <a:gd name="T31" fmla="*/ 0 h 40"/>
                <a:gd name="T32" fmla="*/ 38 w 62"/>
                <a:gd name="T33" fmla="*/ 1 h 40"/>
                <a:gd name="T34" fmla="*/ 44 w 62"/>
                <a:gd name="T35" fmla="*/ 1 h 40"/>
                <a:gd name="T36" fmla="*/ 48 w 62"/>
                <a:gd name="T37" fmla="*/ 3 h 40"/>
                <a:gd name="T38" fmla="*/ 54 w 62"/>
                <a:gd name="T39" fmla="*/ 6 h 40"/>
                <a:gd name="T40" fmla="*/ 59 w 62"/>
                <a:gd name="T41" fmla="*/ 9 h 40"/>
                <a:gd name="T42" fmla="*/ 60 w 62"/>
                <a:gd name="T43" fmla="*/ 13 h 40"/>
                <a:gd name="T44" fmla="*/ 62 w 62"/>
                <a:gd name="T45" fmla="*/ 21 h 40"/>
                <a:gd name="T46" fmla="*/ 62 w 62"/>
                <a:gd name="T47" fmla="*/ 25 h 40"/>
                <a:gd name="T48" fmla="*/ 59 w 62"/>
                <a:gd name="T49" fmla="*/ 30 h 40"/>
                <a:gd name="T50" fmla="*/ 56 w 62"/>
                <a:gd name="T51" fmla="*/ 34 h 40"/>
                <a:gd name="T52" fmla="*/ 45 w 62"/>
                <a:gd name="T53" fmla="*/ 39 h 40"/>
                <a:gd name="T54" fmla="*/ 32 w 62"/>
                <a:gd name="T55" fmla="*/ 40 h 40"/>
                <a:gd name="T56" fmla="*/ 32 w 62"/>
                <a:gd name="T57" fmla="*/ 31 h 40"/>
                <a:gd name="T58" fmla="*/ 38 w 62"/>
                <a:gd name="T59" fmla="*/ 31 h 40"/>
                <a:gd name="T60" fmla="*/ 44 w 62"/>
                <a:gd name="T61" fmla="*/ 31 h 40"/>
                <a:gd name="T62" fmla="*/ 47 w 62"/>
                <a:gd name="T63" fmla="*/ 30 h 40"/>
                <a:gd name="T64" fmla="*/ 50 w 62"/>
                <a:gd name="T65" fmla="*/ 28 h 40"/>
                <a:gd name="T66" fmla="*/ 53 w 62"/>
                <a:gd name="T67" fmla="*/ 25 h 40"/>
                <a:gd name="T68" fmla="*/ 54 w 62"/>
                <a:gd name="T69" fmla="*/ 24 h 40"/>
                <a:gd name="T70" fmla="*/ 54 w 62"/>
                <a:gd name="T71" fmla="*/ 21 h 40"/>
                <a:gd name="T72" fmla="*/ 54 w 62"/>
                <a:gd name="T73" fmla="*/ 16 h 40"/>
                <a:gd name="T74" fmla="*/ 53 w 62"/>
                <a:gd name="T75" fmla="*/ 15 h 40"/>
                <a:gd name="T76" fmla="*/ 50 w 62"/>
                <a:gd name="T77" fmla="*/ 12 h 40"/>
                <a:gd name="T78" fmla="*/ 47 w 62"/>
                <a:gd name="T79" fmla="*/ 10 h 40"/>
                <a:gd name="T80" fmla="*/ 44 w 62"/>
                <a:gd name="T81" fmla="*/ 9 h 40"/>
                <a:gd name="T82" fmla="*/ 38 w 62"/>
                <a:gd name="T83" fmla="*/ 9 h 40"/>
                <a:gd name="T84" fmla="*/ 32 w 62"/>
                <a:gd name="T85" fmla="*/ 9 h 40"/>
                <a:gd name="T86" fmla="*/ 23 w 62"/>
                <a:gd name="T87" fmla="*/ 9 h 40"/>
                <a:gd name="T88" fmla="*/ 17 w 62"/>
                <a:gd name="T89" fmla="*/ 10 h 40"/>
                <a:gd name="T90" fmla="*/ 12 w 62"/>
                <a:gd name="T91" fmla="*/ 12 h 40"/>
                <a:gd name="T92" fmla="*/ 9 w 62"/>
                <a:gd name="T93" fmla="*/ 13 h 40"/>
                <a:gd name="T94" fmla="*/ 8 w 62"/>
                <a:gd name="T95" fmla="*/ 16 h 40"/>
                <a:gd name="T96" fmla="*/ 8 w 62"/>
                <a:gd name="T97" fmla="*/ 21 h 40"/>
                <a:gd name="T98" fmla="*/ 9 w 62"/>
                <a:gd name="T99" fmla="*/ 25 h 40"/>
                <a:gd name="T100" fmla="*/ 12 w 62"/>
                <a:gd name="T101" fmla="*/ 28 h 40"/>
                <a:gd name="T102" fmla="*/ 17 w 62"/>
                <a:gd name="T103" fmla="*/ 30 h 40"/>
                <a:gd name="T104" fmla="*/ 23 w 62"/>
                <a:gd name="T105" fmla="*/ 31 h 40"/>
                <a:gd name="T106" fmla="*/ 32 w 62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2" h="40">
                  <a:moveTo>
                    <a:pt x="32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4" y="37"/>
                  </a:lnTo>
                  <a:lnTo>
                    <a:pt x="8" y="34"/>
                  </a:lnTo>
                  <a:lnTo>
                    <a:pt x="3" y="31"/>
                  </a:lnTo>
                  <a:lnTo>
                    <a:pt x="2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2" y="12"/>
                  </a:lnTo>
                  <a:lnTo>
                    <a:pt x="5" y="7"/>
                  </a:lnTo>
                  <a:lnTo>
                    <a:pt x="8" y="6"/>
                  </a:lnTo>
                  <a:lnTo>
                    <a:pt x="12" y="3"/>
                  </a:lnTo>
                  <a:lnTo>
                    <a:pt x="17" y="1"/>
                  </a:lnTo>
                  <a:lnTo>
                    <a:pt x="23" y="1"/>
                  </a:lnTo>
                  <a:lnTo>
                    <a:pt x="32" y="0"/>
                  </a:lnTo>
                  <a:lnTo>
                    <a:pt x="38" y="1"/>
                  </a:lnTo>
                  <a:lnTo>
                    <a:pt x="44" y="1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9" y="9"/>
                  </a:lnTo>
                  <a:lnTo>
                    <a:pt x="60" y="13"/>
                  </a:lnTo>
                  <a:lnTo>
                    <a:pt x="62" y="21"/>
                  </a:lnTo>
                  <a:lnTo>
                    <a:pt x="62" y="25"/>
                  </a:lnTo>
                  <a:lnTo>
                    <a:pt x="59" y="30"/>
                  </a:lnTo>
                  <a:lnTo>
                    <a:pt x="56" y="34"/>
                  </a:lnTo>
                  <a:lnTo>
                    <a:pt x="45" y="39"/>
                  </a:lnTo>
                  <a:lnTo>
                    <a:pt x="32" y="40"/>
                  </a:lnTo>
                  <a:close/>
                  <a:moveTo>
                    <a:pt x="32" y="31"/>
                  </a:moveTo>
                  <a:lnTo>
                    <a:pt x="38" y="31"/>
                  </a:lnTo>
                  <a:lnTo>
                    <a:pt x="44" y="31"/>
                  </a:lnTo>
                  <a:lnTo>
                    <a:pt x="47" y="30"/>
                  </a:lnTo>
                  <a:lnTo>
                    <a:pt x="50" y="28"/>
                  </a:lnTo>
                  <a:lnTo>
                    <a:pt x="53" y="25"/>
                  </a:lnTo>
                  <a:lnTo>
                    <a:pt x="54" y="24"/>
                  </a:lnTo>
                  <a:lnTo>
                    <a:pt x="54" y="21"/>
                  </a:lnTo>
                  <a:lnTo>
                    <a:pt x="54" y="16"/>
                  </a:lnTo>
                  <a:lnTo>
                    <a:pt x="53" y="15"/>
                  </a:lnTo>
                  <a:lnTo>
                    <a:pt x="50" y="12"/>
                  </a:lnTo>
                  <a:lnTo>
                    <a:pt x="47" y="10"/>
                  </a:lnTo>
                  <a:lnTo>
                    <a:pt x="44" y="9"/>
                  </a:lnTo>
                  <a:lnTo>
                    <a:pt x="38" y="9"/>
                  </a:lnTo>
                  <a:lnTo>
                    <a:pt x="32" y="9"/>
                  </a:lnTo>
                  <a:lnTo>
                    <a:pt x="23" y="9"/>
                  </a:lnTo>
                  <a:lnTo>
                    <a:pt x="17" y="10"/>
                  </a:lnTo>
                  <a:lnTo>
                    <a:pt x="12" y="12"/>
                  </a:lnTo>
                  <a:lnTo>
                    <a:pt x="9" y="13"/>
                  </a:lnTo>
                  <a:lnTo>
                    <a:pt x="8" y="16"/>
                  </a:lnTo>
                  <a:lnTo>
                    <a:pt x="8" y="21"/>
                  </a:lnTo>
                  <a:lnTo>
                    <a:pt x="9" y="25"/>
                  </a:lnTo>
                  <a:lnTo>
                    <a:pt x="12" y="28"/>
                  </a:lnTo>
                  <a:lnTo>
                    <a:pt x="17" y="30"/>
                  </a:lnTo>
                  <a:lnTo>
                    <a:pt x="23" y="31"/>
                  </a:lnTo>
                  <a:lnTo>
                    <a:pt x="32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81" name="Rectangle 309"/>
            <p:cNvSpPr>
              <a:spLocks noChangeArrowheads="1"/>
            </p:cNvSpPr>
            <p:nvPr/>
          </p:nvSpPr>
          <p:spPr bwMode="auto">
            <a:xfrm rot="5400000">
              <a:off x="915" y="1768"/>
              <a:ext cx="7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82" name="Freeform 310"/>
            <p:cNvSpPr>
              <a:spLocks noEditPoints="1"/>
            </p:cNvSpPr>
            <p:nvPr/>
          </p:nvSpPr>
          <p:spPr bwMode="auto">
            <a:xfrm rot="5400000">
              <a:off x="923" y="1726"/>
              <a:ext cx="62" cy="40"/>
            </a:xfrm>
            <a:custGeom>
              <a:avLst/>
              <a:gdLst>
                <a:gd name="T0" fmla="*/ 17 w 62"/>
                <a:gd name="T1" fmla="*/ 9 h 40"/>
                <a:gd name="T2" fmla="*/ 11 w 62"/>
                <a:gd name="T3" fmla="*/ 10 h 40"/>
                <a:gd name="T4" fmla="*/ 8 w 62"/>
                <a:gd name="T5" fmla="*/ 18 h 40"/>
                <a:gd name="T6" fmla="*/ 9 w 62"/>
                <a:gd name="T7" fmla="*/ 25 h 40"/>
                <a:gd name="T8" fmla="*/ 17 w 62"/>
                <a:gd name="T9" fmla="*/ 30 h 40"/>
                <a:gd name="T10" fmla="*/ 24 w 62"/>
                <a:gd name="T11" fmla="*/ 31 h 40"/>
                <a:gd name="T12" fmla="*/ 26 w 62"/>
                <a:gd name="T13" fmla="*/ 28 h 40"/>
                <a:gd name="T14" fmla="*/ 21 w 62"/>
                <a:gd name="T15" fmla="*/ 21 h 40"/>
                <a:gd name="T16" fmla="*/ 23 w 62"/>
                <a:gd name="T17" fmla="*/ 12 h 40"/>
                <a:gd name="T18" fmla="*/ 27 w 62"/>
                <a:gd name="T19" fmla="*/ 4 h 40"/>
                <a:gd name="T20" fmla="*/ 36 w 62"/>
                <a:gd name="T21" fmla="*/ 0 h 40"/>
                <a:gd name="T22" fmla="*/ 47 w 62"/>
                <a:gd name="T23" fmla="*/ 0 h 40"/>
                <a:gd name="T24" fmla="*/ 56 w 62"/>
                <a:gd name="T25" fmla="*/ 4 h 40"/>
                <a:gd name="T26" fmla="*/ 62 w 62"/>
                <a:gd name="T27" fmla="*/ 13 h 40"/>
                <a:gd name="T28" fmla="*/ 60 w 62"/>
                <a:gd name="T29" fmla="*/ 24 h 40"/>
                <a:gd name="T30" fmla="*/ 54 w 62"/>
                <a:gd name="T31" fmla="*/ 34 h 40"/>
                <a:gd name="T32" fmla="*/ 45 w 62"/>
                <a:gd name="T33" fmla="*/ 39 h 40"/>
                <a:gd name="T34" fmla="*/ 33 w 62"/>
                <a:gd name="T35" fmla="*/ 40 h 40"/>
                <a:gd name="T36" fmla="*/ 8 w 62"/>
                <a:gd name="T37" fmla="*/ 33 h 40"/>
                <a:gd name="T38" fmla="*/ 2 w 62"/>
                <a:gd name="T39" fmla="*/ 24 h 40"/>
                <a:gd name="T40" fmla="*/ 0 w 62"/>
                <a:gd name="T41" fmla="*/ 13 h 40"/>
                <a:gd name="T42" fmla="*/ 5 w 62"/>
                <a:gd name="T43" fmla="*/ 6 h 40"/>
                <a:gd name="T44" fmla="*/ 12 w 62"/>
                <a:gd name="T45" fmla="*/ 1 h 40"/>
                <a:gd name="T46" fmla="*/ 41 w 62"/>
                <a:gd name="T47" fmla="*/ 31 h 40"/>
                <a:gd name="T48" fmla="*/ 48 w 62"/>
                <a:gd name="T49" fmla="*/ 30 h 40"/>
                <a:gd name="T50" fmla="*/ 53 w 62"/>
                <a:gd name="T51" fmla="*/ 25 h 40"/>
                <a:gd name="T52" fmla="*/ 54 w 62"/>
                <a:gd name="T53" fmla="*/ 19 h 40"/>
                <a:gd name="T54" fmla="*/ 51 w 62"/>
                <a:gd name="T55" fmla="*/ 10 h 40"/>
                <a:gd name="T56" fmla="*/ 41 w 62"/>
                <a:gd name="T57" fmla="*/ 7 h 40"/>
                <a:gd name="T58" fmla="*/ 32 w 62"/>
                <a:gd name="T59" fmla="*/ 10 h 40"/>
                <a:gd name="T60" fmla="*/ 29 w 62"/>
                <a:gd name="T61" fmla="*/ 19 h 40"/>
                <a:gd name="T62" fmla="*/ 32 w 62"/>
                <a:gd name="T63" fmla="*/ 28 h 40"/>
                <a:gd name="T64" fmla="*/ 41 w 62"/>
                <a:gd name="T65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2" h="40">
                  <a:moveTo>
                    <a:pt x="17" y="0"/>
                  </a:moveTo>
                  <a:lnTo>
                    <a:pt x="17" y="9"/>
                  </a:lnTo>
                  <a:lnTo>
                    <a:pt x="14" y="9"/>
                  </a:lnTo>
                  <a:lnTo>
                    <a:pt x="11" y="10"/>
                  </a:lnTo>
                  <a:lnTo>
                    <a:pt x="8" y="15"/>
                  </a:lnTo>
                  <a:lnTo>
                    <a:pt x="8" y="18"/>
                  </a:lnTo>
                  <a:lnTo>
                    <a:pt x="8" y="22"/>
                  </a:lnTo>
                  <a:lnTo>
                    <a:pt x="9" y="25"/>
                  </a:lnTo>
                  <a:lnTo>
                    <a:pt x="12" y="27"/>
                  </a:lnTo>
                  <a:lnTo>
                    <a:pt x="17" y="30"/>
                  </a:lnTo>
                  <a:lnTo>
                    <a:pt x="20" y="31"/>
                  </a:lnTo>
                  <a:lnTo>
                    <a:pt x="24" y="31"/>
                  </a:lnTo>
                  <a:lnTo>
                    <a:pt x="29" y="31"/>
                  </a:lnTo>
                  <a:lnTo>
                    <a:pt x="26" y="28"/>
                  </a:lnTo>
                  <a:lnTo>
                    <a:pt x="23" y="25"/>
                  </a:lnTo>
                  <a:lnTo>
                    <a:pt x="21" y="21"/>
                  </a:lnTo>
                  <a:lnTo>
                    <a:pt x="21" y="18"/>
                  </a:lnTo>
                  <a:lnTo>
                    <a:pt x="23" y="12"/>
                  </a:lnTo>
                  <a:lnTo>
                    <a:pt x="24" y="9"/>
                  </a:lnTo>
                  <a:lnTo>
                    <a:pt x="27" y="4"/>
                  </a:lnTo>
                  <a:lnTo>
                    <a:pt x="30" y="1"/>
                  </a:lnTo>
                  <a:lnTo>
                    <a:pt x="36" y="0"/>
                  </a:lnTo>
                  <a:lnTo>
                    <a:pt x="41" y="0"/>
                  </a:lnTo>
                  <a:lnTo>
                    <a:pt x="47" y="0"/>
                  </a:lnTo>
                  <a:lnTo>
                    <a:pt x="51" y="1"/>
                  </a:lnTo>
                  <a:lnTo>
                    <a:pt x="56" y="4"/>
                  </a:lnTo>
                  <a:lnTo>
                    <a:pt x="59" y="9"/>
                  </a:lnTo>
                  <a:lnTo>
                    <a:pt x="62" y="13"/>
                  </a:lnTo>
                  <a:lnTo>
                    <a:pt x="62" y="18"/>
                  </a:lnTo>
                  <a:lnTo>
                    <a:pt x="60" y="24"/>
                  </a:lnTo>
                  <a:lnTo>
                    <a:pt x="59" y="30"/>
                  </a:lnTo>
                  <a:lnTo>
                    <a:pt x="54" y="34"/>
                  </a:lnTo>
                  <a:lnTo>
                    <a:pt x="51" y="36"/>
                  </a:lnTo>
                  <a:lnTo>
                    <a:pt x="45" y="39"/>
                  </a:lnTo>
                  <a:lnTo>
                    <a:pt x="39" y="39"/>
                  </a:lnTo>
                  <a:lnTo>
                    <a:pt x="33" y="40"/>
                  </a:lnTo>
                  <a:lnTo>
                    <a:pt x="18" y="37"/>
                  </a:lnTo>
                  <a:lnTo>
                    <a:pt x="8" y="33"/>
                  </a:lnTo>
                  <a:lnTo>
                    <a:pt x="3" y="28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0" y="13"/>
                  </a:lnTo>
                  <a:lnTo>
                    <a:pt x="2" y="9"/>
                  </a:lnTo>
                  <a:lnTo>
                    <a:pt x="5" y="6"/>
                  </a:lnTo>
                  <a:lnTo>
                    <a:pt x="8" y="3"/>
                  </a:lnTo>
                  <a:lnTo>
                    <a:pt x="12" y="1"/>
                  </a:lnTo>
                  <a:lnTo>
                    <a:pt x="17" y="0"/>
                  </a:lnTo>
                  <a:close/>
                  <a:moveTo>
                    <a:pt x="41" y="31"/>
                  </a:moveTo>
                  <a:lnTo>
                    <a:pt x="44" y="31"/>
                  </a:lnTo>
                  <a:lnTo>
                    <a:pt x="48" y="30"/>
                  </a:lnTo>
                  <a:lnTo>
                    <a:pt x="51" y="28"/>
                  </a:lnTo>
                  <a:lnTo>
                    <a:pt x="53" y="25"/>
                  </a:lnTo>
                  <a:lnTo>
                    <a:pt x="54" y="22"/>
                  </a:lnTo>
                  <a:lnTo>
                    <a:pt x="54" y="19"/>
                  </a:lnTo>
                  <a:lnTo>
                    <a:pt x="54" y="15"/>
                  </a:lnTo>
                  <a:lnTo>
                    <a:pt x="51" y="10"/>
                  </a:lnTo>
                  <a:lnTo>
                    <a:pt x="47" y="9"/>
                  </a:lnTo>
                  <a:lnTo>
                    <a:pt x="41" y="7"/>
                  </a:lnTo>
                  <a:lnTo>
                    <a:pt x="36" y="9"/>
                  </a:lnTo>
                  <a:lnTo>
                    <a:pt x="32" y="10"/>
                  </a:lnTo>
                  <a:lnTo>
                    <a:pt x="29" y="15"/>
                  </a:lnTo>
                  <a:lnTo>
                    <a:pt x="29" y="19"/>
                  </a:lnTo>
                  <a:lnTo>
                    <a:pt x="29" y="24"/>
                  </a:lnTo>
                  <a:lnTo>
                    <a:pt x="32" y="28"/>
                  </a:lnTo>
                  <a:lnTo>
                    <a:pt x="36" y="31"/>
                  </a:lnTo>
                  <a:lnTo>
                    <a:pt x="41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83" name="Line 311"/>
            <p:cNvSpPr>
              <a:spLocks noChangeShapeType="1"/>
            </p:cNvSpPr>
            <p:nvPr/>
          </p:nvSpPr>
          <p:spPr bwMode="auto">
            <a:xfrm rot="5400000" flipV="1">
              <a:off x="1047" y="1447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84" name="Freeform 312"/>
            <p:cNvSpPr>
              <a:spLocks noEditPoints="1"/>
            </p:cNvSpPr>
            <p:nvPr/>
          </p:nvSpPr>
          <p:spPr bwMode="auto">
            <a:xfrm rot="5400000">
              <a:off x="854" y="1444"/>
              <a:ext cx="62" cy="40"/>
            </a:xfrm>
            <a:custGeom>
              <a:avLst/>
              <a:gdLst>
                <a:gd name="T0" fmla="*/ 30 w 62"/>
                <a:gd name="T1" fmla="*/ 40 h 40"/>
                <a:gd name="T2" fmla="*/ 24 w 62"/>
                <a:gd name="T3" fmla="*/ 39 h 40"/>
                <a:gd name="T4" fmla="*/ 18 w 62"/>
                <a:gd name="T5" fmla="*/ 39 h 40"/>
                <a:gd name="T6" fmla="*/ 14 w 62"/>
                <a:gd name="T7" fmla="*/ 37 h 40"/>
                <a:gd name="T8" fmla="*/ 8 w 62"/>
                <a:gd name="T9" fmla="*/ 34 h 40"/>
                <a:gd name="T10" fmla="*/ 3 w 62"/>
                <a:gd name="T11" fmla="*/ 31 h 40"/>
                <a:gd name="T12" fmla="*/ 0 w 62"/>
                <a:gd name="T13" fmla="*/ 27 h 40"/>
                <a:gd name="T14" fmla="*/ 0 w 62"/>
                <a:gd name="T15" fmla="*/ 21 h 40"/>
                <a:gd name="T16" fmla="*/ 0 w 62"/>
                <a:gd name="T17" fmla="*/ 15 h 40"/>
                <a:gd name="T18" fmla="*/ 2 w 62"/>
                <a:gd name="T19" fmla="*/ 12 h 40"/>
                <a:gd name="T20" fmla="*/ 5 w 62"/>
                <a:gd name="T21" fmla="*/ 7 h 40"/>
                <a:gd name="T22" fmla="*/ 8 w 62"/>
                <a:gd name="T23" fmla="*/ 6 h 40"/>
                <a:gd name="T24" fmla="*/ 11 w 62"/>
                <a:gd name="T25" fmla="*/ 3 h 40"/>
                <a:gd name="T26" fmla="*/ 17 w 62"/>
                <a:gd name="T27" fmla="*/ 1 h 40"/>
                <a:gd name="T28" fmla="*/ 23 w 62"/>
                <a:gd name="T29" fmla="*/ 1 h 40"/>
                <a:gd name="T30" fmla="*/ 30 w 62"/>
                <a:gd name="T31" fmla="*/ 0 h 40"/>
                <a:gd name="T32" fmla="*/ 38 w 62"/>
                <a:gd name="T33" fmla="*/ 1 h 40"/>
                <a:gd name="T34" fmla="*/ 42 w 62"/>
                <a:gd name="T35" fmla="*/ 1 h 40"/>
                <a:gd name="T36" fmla="*/ 48 w 62"/>
                <a:gd name="T37" fmla="*/ 3 h 40"/>
                <a:gd name="T38" fmla="*/ 54 w 62"/>
                <a:gd name="T39" fmla="*/ 6 h 40"/>
                <a:gd name="T40" fmla="*/ 57 w 62"/>
                <a:gd name="T41" fmla="*/ 9 h 40"/>
                <a:gd name="T42" fmla="*/ 60 w 62"/>
                <a:gd name="T43" fmla="*/ 13 h 40"/>
                <a:gd name="T44" fmla="*/ 62 w 62"/>
                <a:gd name="T45" fmla="*/ 21 h 40"/>
                <a:gd name="T46" fmla="*/ 60 w 62"/>
                <a:gd name="T47" fmla="*/ 25 h 40"/>
                <a:gd name="T48" fmla="*/ 59 w 62"/>
                <a:gd name="T49" fmla="*/ 30 h 40"/>
                <a:gd name="T50" fmla="*/ 56 w 62"/>
                <a:gd name="T51" fmla="*/ 34 h 40"/>
                <a:gd name="T52" fmla="*/ 45 w 62"/>
                <a:gd name="T53" fmla="*/ 39 h 40"/>
                <a:gd name="T54" fmla="*/ 30 w 62"/>
                <a:gd name="T55" fmla="*/ 40 h 40"/>
                <a:gd name="T56" fmla="*/ 30 w 62"/>
                <a:gd name="T57" fmla="*/ 31 h 40"/>
                <a:gd name="T58" fmla="*/ 38 w 62"/>
                <a:gd name="T59" fmla="*/ 31 h 40"/>
                <a:gd name="T60" fmla="*/ 42 w 62"/>
                <a:gd name="T61" fmla="*/ 31 h 40"/>
                <a:gd name="T62" fmla="*/ 47 w 62"/>
                <a:gd name="T63" fmla="*/ 30 h 40"/>
                <a:gd name="T64" fmla="*/ 50 w 62"/>
                <a:gd name="T65" fmla="*/ 28 h 40"/>
                <a:gd name="T66" fmla="*/ 53 w 62"/>
                <a:gd name="T67" fmla="*/ 25 h 40"/>
                <a:gd name="T68" fmla="*/ 54 w 62"/>
                <a:gd name="T69" fmla="*/ 24 h 40"/>
                <a:gd name="T70" fmla="*/ 54 w 62"/>
                <a:gd name="T71" fmla="*/ 21 h 40"/>
                <a:gd name="T72" fmla="*/ 54 w 62"/>
                <a:gd name="T73" fmla="*/ 16 h 40"/>
                <a:gd name="T74" fmla="*/ 53 w 62"/>
                <a:gd name="T75" fmla="*/ 15 h 40"/>
                <a:gd name="T76" fmla="*/ 50 w 62"/>
                <a:gd name="T77" fmla="*/ 12 h 40"/>
                <a:gd name="T78" fmla="*/ 47 w 62"/>
                <a:gd name="T79" fmla="*/ 10 h 40"/>
                <a:gd name="T80" fmla="*/ 42 w 62"/>
                <a:gd name="T81" fmla="*/ 9 h 40"/>
                <a:gd name="T82" fmla="*/ 38 w 62"/>
                <a:gd name="T83" fmla="*/ 9 h 40"/>
                <a:gd name="T84" fmla="*/ 30 w 62"/>
                <a:gd name="T85" fmla="*/ 9 h 40"/>
                <a:gd name="T86" fmla="*/ 23 w 62"/>
                <a:gd name="T87" fmla="*/ 9 h 40"/>
                <a:gd name="T88" fmla="*/ 15 w 62"/>
                <a:gd name="T89" fmla="*/ 10 h 40"/>
                <a:gd name="T90" fmla="*/ 12 w 62"/>
                <a:gd name="T91" fmla="*/ 12 h 40"/>
                <a:gd name="T92" fmla="*/ 9 w 62"/>
                <a:gd name="T93" fmla="*/ 13 h 40"/>
                <a:gd name="T94" fmla="*/ 8 w 62"/>
                <a:gd name="T95" fmla="*/ 16 h 40"/>
                <a:gd name="T96" fmla="*/ 6 w 62"/>
                <a:gd name="T97" fmla="*/ 21 h 40"/>
                <a:gd name="T98" fmla="*/ 8 w 62"/>
                <a:gd name="T99" fmla="*/ 25 h 40"/>
                <a:gd name="T100" fmla="*/ 11 w 62"/>
                <a:gd name="T101" fmla="*/ 28 h 40"/>
                <a:gd name="T102" fmla="*/ 15 w 62"/>
                <a:gd name="T103" fmla="*/ 30 h 40"/>
                <a:gd name="T104" fmla="*/ 23 w 62"/>
                <a:gd name="T105" fmla="*/ 31 h 40"/>
                <a:gd name="T106" fmla="*/ 30 w 62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2" h="40">
                  <a:moveTo>
                    <a:pt x="30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4" y="37"/>
                  </a:lnTo>
                  <a:lnTo>
                    <a:pt x="8" y="34"/>
                  </a:lnTo>
                  <a:lnTo>
                    <a:pt x="3" y="31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2" y="12"/>
                  </a:lnTo>
                  <a:lnTo>
                    <a:pt x="5" y="7"/>
                  </a:lnTo>
                  <a:lnTo>
                    <a:pt x="8" y="6"/>
                  </a:lnTo>
                  <a:lnTo>
                    <a:pt x="11" y="3"/>
                  </a:lnTo>
                  <a:lnTo>
                    <a:pt x="17" y="1"/>
                  </a:lnTo>
                  <a:lnTo>
                    <a:pt x="23" y="1"/>
                  </a:lnTo>
                  <a:lnTo>
                    <a:pt x="30" y="0"/>
                  </a:lnTo>
                  <a:lnTo>
                    <a:pt x="38" y="1"/>
                  </a:lnTo>
                  <a:lnTo>
                    <a:pt x="42" y="1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7" y="9"/>
                  </a:lnTo>
                  <a:lnTo>
                    <a:pt x="60" y="13"/>
                  </a:lnTo>
                  <a:lnTo>
                    <a:pt x="62" y="21"/>
                  </a:lnTo>
                  <a:lnTo>
                    <a:pt x="60" y="25"/>
                  </a:lnTo>
                  <a:lnTo>
                    <a:pt x="59" y="30"/>
                  </a:lnTo>
                  <a:lnTo>
                    <a:pt x="56" y="34"/>
                  </a:lnTo>
                  <a:lnTo>
                    <a:pt x="45" y="39"/>
                  </a:lnTo>
                  <a:lnTo>
                    <a:pt x="30" y="40"/>
                  </a:lnTo>
                  <a:close/>
                  <a:moveTo>
                    <a:pt x="30" y="31"/>
                  </a:moveTo>
                  <a:lnTo>
                    <a:pt x="38" y="31"/>
                  </a:lnTo>
                  <a:lnTo>
                    <a:pt x="42" y="31"/>
                  </a:lnTo>
                  <a:lnTo>
                    <a:pt x="47" y="30"/>
                  </a:lnTo>
                  <a:lnTo>
                    <a:pt x="50" y="28"/>
                  </a:lnTo>
                  <a:lnTo>
                    <a:pt x="53" y="25"/>
                  </a:lnTo>
                  <a:lnTo>
                    <a:pt x="54" y="24"/>
                  </a:lnTo>
                  <a:lnTo>
                    <a:pt x="54" y="21"/>
                  </a:lnTo>
                  <a:lnTo>
                    <a:pt x="54" y="16"/>
                  </a:lnTo>
                  <a:lnTo>
                    <a:pt x="53" y="15"/>
                  </a:lnTo>
                  <a:lnTo>
                    <a:pt x="50" y="12"/>
                  </a:lnTo>
                  <a:lnTo>
                    <a:pt x="47" y="10"/>
                  </a:lnTo>
                  <a:lnTo>
                    <a:pt x="42" y="9"/>
                  </a:lnTo>
                  <a:lnTo>
                    <a:pt x="38" y="9"/>
                  </a:lnTo>
                  <a:lnTo>
                    <a:pt x="30" y="9"/>
                  </a:lnTo>
                  <a:lnTo>
                    <a:pt x="23" y="9"/>
                  </a:lnTo>
                  <a:lnTo>
                    <a:pt x="15" y="10"/>
                  </a:lnTo>
                  <a:lnTo>
                    <a:pt x="12" y="12"/>
                  </a:lnTo>
                  <a:lnTo>
                    <a:pt x="9" y="13"/>
                  </a:lnTo>
                  <a:lnTo>
                    <a:pt x="8" y="16"/>
                  </a:lnTo>
                  <a:lnTo>
                    <a:pt x="6" y="21"/>
                  </a:lnTo>
                  <a:lnTo>
                    <a:pt x="8" y="25"/>
                  </a:lnTo>
                  <a:lnTo>
                    <a:pt x="11" y="28"/>
                  </a:lnTo>
                  <a:lnTo>
                    <a:pt x="15" y="30"/>
                  </a:lnTo>
                  <a:lnTo>
                    <a:pt x="23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85" name="Rectangle 313"/>
            <p:cNvSpPr>
              <a:spLocks noChangeArrowheads="1"/>
            </p:cNvSpPr>
            <p:nvPr/>
          </p:nvSpPr>
          <p:spPr bwMode="auto">
            <a:xfrm rot="5400000">
              <a:off x="915" y="1486"/>
              <a:ext cx="7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86" name="Freeform 314"/>
            <p:cNvSpPr>
              <a:spLocks/>
            </p:cNvSpPr>
            <p:nvPr/>
          </p:nvSpPr>
          <p:spPr bwMode="auto">
            <a:xfrm rot="5400000">
              <a:off x="925" y="1444"/>
              <a:ext cx="60" cy="37"/>
            </a:xfrm>
            <a:custGeom>
              <a:avLst/>
              <a:gdLst>
                <a:gd name="T0" fmla="*/ 9 w 60"/>
                <a:gd name="T1" fmla="*/ 37 h 37"/>
                <a:gd name="T2" fmla="*/ 0 w 60"/>
                <a:gd name="T3" fmla="*/ 37 h 37"/>
                <a:gd name="T4" fmla="*/ 0 w 60"/>
                <a:gd name="T5" fmla="*/ 0 h 37"/>
                <a:gd name="T6" fmla="*/ 8 w 60"/>
                <a:gd name="T7" fmla="*/ 0 h 37"/>
                <a:gd name="T8" fmla="*/ 14 w 60"/>
                <a:gd name="T9" fmla="*/ 4 h 37"/>
                <a:gd name="T10" fmla="*/ 23 w 60"/>
                <a:gd name="T11" fmla="*/ 10 h 37"/>
                <a:gd name="T12" fmla="*/ 33 w 60"/>
                <a:gd name="T13" fmla="*/ 15 h 37"/>
                <a:gd name="T14" fmla="*/ 44 w 60"/>
                <a:gd name="T15" fmla="*/ 19 h 37"/>
                <a:gd name="T16" fmla="*/ 51 w 60"/>
                <a:gd name="T17" fmla="*/ 21 h 37"/>
                <a:gd name="T18" fmla="*/ 60 w 60"/>
                <a:gd name="T19" fmla="*/ 21 h 37"/>
                <a:gd name="T20" fmla="*/ 60 w 60"/>
                <a:gd name="T21" fmla="*/ 30 h 37"/>
                <a:gd name="T22" fmla="*/ 53 w 60"/>
                <a:gd name="T23" fmla="*/ 28 h 37"/>
                <a:gd name="T24" fmla="*/ 44 w 60"/>
                <a:gd name="T25" fmla="*/ 27 h 37"/>
                <a:gd name="T26" fmla="*/ 33 w 60"/>
                <a:gd name="T27" fmla="*/ 22 h 37"/>
                <a:gd name="T28" fmla="*/ 24 w 60"/>
                <a:gd name="T29" fmla="*/ 18 h 37"/>
                <a:gd name="T30" fmla="*/ 15 w 60"/>
                <a:gd name="T31" fmla="*/ 13 h 37"/>
                <a:gd name="T32" fmla="*/ 9 w 60"/>
                <a:gd name="T33" fmla="*/ 7 h 37"/>
                <a:gd name="T34" fmla="*/ 9 w 60"/>
                <a:gd name="T3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0" h="37">
                  <a:moveTo>
                    <a:pt x="9" y="37"/>
                  </a:moveTo>
                  <a:lnTo>
                    <a:pt x="0" y="37"/>
                  </a:lnTo>
                  <a:lnTo>
                    <a:pt x="0" y="0"/>
                  </a:lnTo>
                  <a:lnTo>
                    <a:pt x="8" y="0"/>
                  </a:lnTo>
                  <a:lnTo>
                    <a:pt x="14" y="4"/>
                  </a:lnTo>
                  <a:lnTo>
                    <a:pt x="23" y="10"/>
                  </a:lnTo>
                  <a:lnTo>
                    <a:pt x="33" y="15"/>
                  </a:lnTo>
                  <a:lnTo>
                    <a:pt x="44" y="19"/>
                  </a:lnTo>
                  <a:lnTo>
                    <a:pt x="51" y="21"/>
                  </a:lnTo>
                  <a:lnTo>
                    <a:pt x="60" y="21"/>
                  </a:lnTo>
                  <a:lnTo>
                    <a:pt x="60" y="30"/>
                  </a:lnTo>
                  <a:lnTo>
                    <a:pt x="53" y="28"/>
                  </a:lnTo>
                  <a:lnTo>
                    <a:pt x="44" y="27"/>
                  </a:lnTo>
                  <a:lnTo>
                    <a:pt x="33" y="22"/>
                  </a:lnTo>
                  <a:lnTo>
                    <a:pt x="24" y="18"/>
                  </a:lnTo>
                  <a:lnTo>
                    <a:pt x="15" y="13"/>
                  </a:lnTo>
                  <a:lnTo>
                    <a:pt x="9" y="7"/>
                  </a:lnTo>
                  <a:lnTo>
                    <a:pt x="9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87" name="Line 315"/>
            <p:cNvSpPr>
              <a:spLocks noChangeShapeType="1"/>
            </p:cNvSpPr>
            <p:nvPr/>
          </p:nvSpPr>
          <p:spPr bwMode="auto">
            <a:xfrm rot="5400000" flipV="1">
              <a:off x="1047" y="1165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88" name="Freeform 316"/>
            <p:cNvSpPr>
              <a:spLocks noEditPoints="1"/>
            </p:cNvSpPr>
            <p:nvPr/>
          </p:nvSpPr>
          <p:spPr bwMode="auto">
            <a:xfrm rot="5400000">
              <a:off x="854" y="1162"/>
              <a:ext cx="62" cy="40"/>
            </a:xfrm>
            <a:custGeom>
              <a:avLst/>
              <a:gdLst>
                <a:gd name="T0" fmla="*/ 30 w 62"/>
                <a:gd name="T1" fmla="*/ 40 h 40"/>
                <a:gd name="T2" fmla="*/ 24 w 62"/>
                <a:gd name="T3" fmla="*/ 39 h 40"/>
                <a:gd name="T4" fmla="*/ 18 w 62"/>
                <a:gd name="T5" fmla="*/ 39 h 40"/>
                <a:gd name="T6" fmla="*/ 14 w 62"/>
                <a:gd name="T7" fmla="*/ 37 h 40"/>
                <a:gd name="T8" fmla="*/ 8 w 62"/>
                <a:gd name="T9" fmla="*/ 34 h 40"/>
                <a:gd name="T10" fmla="*/ 3 w 62"/>
                <a:gd name="T11" fmla="*/ 31 h 40"/>
                <a:gd name="T12" fmla="*/ 0 w 62"/>
                <a:gd name="T13" fmla="*/ 27 h 40"/>
                <a:gd name="T14" fmla="*/ 0 w 62"/>
                <a:gd name="T15" fmla="*/ 21 h 40"/>
                <a:gd name="T16" fmla="*/ 0 w 62"/>
                <a:gd name="T17" fmla="*/ 15 h 40"/>
                <a:gd name="T18" fmla="*/ 2 w 62"/>
                <a:gd name="T19" fmla="*/ 12 h 40"/>
                <a:gd name="T20" fmla="*/ 5 w 62"/>
                <a:gd name="T21" fmla="*/ 7 h 40"/>
                <a:gd name="T22" fmla="*/ 8 w 62"/>
                <a:gd name="T23" fmla="*/ 6 h 40"/>
                <a:gd name="T24" fmla="*/ 11 w 62"/>
                <a:gd name="T25" fmla="*/ 3 h 40"/>
                <a:gd name="T26" fmla="*/ 17 w 62"/>
                <a:gd name="T27" fmla="*/ 1 h 40"/>
                <a:gd name="T28" fmla="*/ 23 w 62"/>
                <a:gd name="T29" fmla="*/ 1 h 40"/>
                <a:gd name="T30" fmla="*/ 30 w 62"/>
                <a:gd name="T31" fmla="*/ 0 h 40"/>
                <a:gd name="T32" fmla="*/ 38 w 62"/>
                <a:gd name="T33" fmla="*/ 1 h 40"/>
                <a:gd name="T34" fmla="*/ 42 w 62"/>
                <a:gd name="T35" fmla="*/ 1 h 40"/>
                <a:gd name="T36" fmla="*/ 48 w 62"/>
                <a:gd name="T37" fmla="*/ 3 h 40"/>
                <a:gd name="T38" fmla="*/ 54 w 62"/>
                <a:gd name="T39" fmla="*/ 6 h 40"/>
                <a:gd name="T40" fmla="*/ 57 w 62"/>
                <a:gd name="T41" fmla="*/ 9 h 40"/>
                <a:gd name="T42" fmla="*/ 60 w 62"/>
                <a:gd name="T43" fmla="*/ 13 h 40"/>
                <a:gd name="T44" fmla="*/ 62 w 62"/>
                <a:gd name="T45" fmla="*/ 21 h 40"/>
                <a:gd name="T46" fmla="*/ 60 w 62"/>
                <a:gd name="T47" fmla="*/ 25 h 40"/>
                <a:gd name="T48" fmla="*/ 59 w 62"/>
                <a:gd name="T49" fmla="*/ 30 h 40"/>
                <a:gd name="T50" fmla="*/ 56 w 62"/>
                <a:gd name="T51" fmla="*/ 34 h 40"/>
                <a:gd name="T52" fmla="*/ 45 w 62"/>
                <a:gd name="T53" fmla="*/ 39 h 40"/>
                <a:gd name="T54" fmla="*/ 30 w 62"/>
                <a:gd name="T55" fmla="*/ 40 h 40"/>
                <a:gd name="T56" fmla="*/ 30 w 62"/>
                <a:gd name="T57" fmla="*/ 31 h 40"/>
                <a:gd name="T58" fmla="*/ 38 w 62"/>
                <a:gd name="T59" fmla="*/ 31 h 40"/>
                <a:gd name="T60" fmla="*/ 42 w 62"/>
                <a:gd name="T61" fmla="*/ 31 h 40"/>
                <a:gd name="T62" fmla="*/ 47 w 62"/>
                <a:gd name="T63" fmla="*/ 30 h 40"/>
                <a:gd name="T64" fmla="*/ 50 w 62"/>
                <a:gd name="T65" fmla="*/ 28 h 40"/>
                <a:gd name="T66" fmla="*/ 53 w 62"/>
                <a:gd name="T67" fmla="*/ 25 h 40"/>
                <a:gd name="T68" fmla="*/ 54 w 62"/>
                <a:gd name="T69" fmla="*/ 24 h 40"/>
                <a:gd name="T70" fmla="*/ 54 w 62"/>
                <a:gd name="T71" fmla="*/ 21 h 40"/>
                <a:gd name="T72" fmla="*/ 54 w 62"/>
                <a:gd name="T73" fmla="*/ 16 h 40"/>
                <a:gd name="T74" fmla="*/ 53 w 62"/>
                <a:gd name="T75" fmla="*/ 15 h 40"/>
                <a:gd name="T76" fmla="*/ 50 w 62"/>
                <a:gd name="T77" fmla="*/ 12 h 40"/>
                <a:gd name="T78" fmla="*/ 47 w 62"/>
                <a:gd name="T79" fmla="*/ 10 h 40"/>
                <a:gd name="T80" fmla="*/ 42 w 62"/>
                <a:gd name="T81" fmla="*/ 9 h 40"/>
                <a:gd name="T82" fmla="*/ 38 w 62"/>
                <a:gd name="T83" fmla="*/ 9 h 40"/>
                <a:gd name="T84" fmla="*/ 30 w 62"/>
                <a:gd name="T85" fmla="*/ 9 h 40"/>
                <a:gd name="T86" fmla="*/ 23 w 62"/>
                <a:gd name="T87" fmla="*/ 9 h 40"/>
                <a:gd name="T88" fmla="*/ 15 w 62"/>
                <a:gd name="T89" fmla="*/ 10 h 40"/>
                <a:gd name="T90" fmla="*/ 12 w 62"/>
                <a:gd name="T91" fmla="*/ 12 h 40"/>
                <a:gd name="T92" fmla="*/ 9 w 62"/>
                <a:gd name="T93" fmla="*/ 13 h 40"/>
                <a:gd name="T94" fmla="*/ 8 w 62"/>
                <a:gd name="T95" fmla="*/ 16 h 40"/>
                <a:gd name="T96" fmla="*/ 6 w 62"/>
                <a:gd name="T97" fmla="*/ 21 h 40"/>
                <a:gd name="T98" fmla="*/ 8 w 62"/>
                <a:gd name="T99" fmla="*/ 25 h 40"/>
                <a:gd name="T100" fmla="*/ 11 w 62"/>
                <a:gd name="T101" fmla="*/ 28 h 40"/>
                <a:gd name="T102" fmla="*/ 15 w 62"/>
                <a:gd name="T103" fmla="*/ 30 h 40"/>
                <a:gd name="T104" fmla="*/ 23 w 62"/>
                <a:gd name="T105" fmla="*/ 31 h 40"/>
                <a:gd name="T106" fmla="*/ 30 w 62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2" h="40">
                  <a:moveTo>
                    <a:pt x="30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4" y="37"/>
                  </a:lnTo>
                  <a:lnTo>
                    <a:pt x="8" y="34"/>
                  </a:lnTo>
                  <a:lnTo>
                    <a:pt x="3" y="31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2" y="12"/>
                  </a:lnTo>
                  <a:lnTo>
                    <a:pt x="5" y="7"/>
                  </a:lnTo>
                  <a:lnTo>
                    <a:pt x="8" y="6"/>
                  </a:lnTo>
                  <a:lnTo>
                    <a:pt x="11" y="3"/>
                  </a:lnTo>
                  <a:lnTo>
                    <a:pt x="17" y="1"/>
                  </a:lnTo>
                  <a:lnTo>
                    <a:pt x="23" y="1"/>
                  </a:lnTo>
                  <a:lnTo>
                    <a:pt x="30" y="0"/>
                  </a:lnTo>
                  <a:lnTo>
                    <a:pt x="38" y="1"/>
                  </a:lnTo>
                  <a:lnTo>
                    <a:pt x="42" y="1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7" y="9"/>
                  </a:lnTo>
                  <a:lnTo>
                    <a:pt x="60" y="13"/>
                  </a:lnTo>
                  <a:lnTo>
                    <a:pt x="62" y="21"/>
                  </a:lnTo>
                  <a:lnTo>
                    <a:pt x="60" y="25"/>
                  </a:lnTo>
                  <a:lnTo>
                    <a:pt x="59" y="30"/>
                  </a:lnTo>
                  <a:lnTo>
                    <a:pt x="56" y="34"/>
                  </a:lnTo>
                  <a:lnTo>
                    <a:pt x="45" y="39"/>
                  </a:lnTo>
                  <a:lnTo>
                    <a:pt x="30" y="40"/>
                  </a:lnTo>
                  <a:close/>
                  <a:moveTo>
                    <a:pt x="30" y="31"/>
                  </a:moveTo>
                  <a:lnTo>
                    <a:pt x="38" y="31"/>
                  </a:lnTo>
                  <a:lnTo>
                    <a:pt x="42" y="31"/>
                  </a:lnTo>
                  <a:lnTo>
                    <a:pt x="47" y="30"/>
                  </a:lnTo>
                  <a:lnTo>
                    <a:pt x="50" y="28"/>
                  </a:lnTo>
                  <a:lnTo>
                    <a:pt x="53" y="25"/>
                  </a:lnTo>
                  <a:lnTo>
                    <a:pt x="54" y="24"/>
                  </a:lnTo>
                  <a:lnTo>
                    <a:pt x="54" y="21"/>
                  </a:lnTo>
                  <a:lnTo>
                    <a:pt x="54" y="16"/>
                  </a:lnTo>
                  <a:lnTo>
                    <a:pt x="53" y="15"/>
                  </a:lnTo>
                  <a:lnTo>
                    <a:pt x="50" y="12"/>
                  </a:lnTo>
                  <a:lnTo>
                    <a:pt x="47" y="10"/>
                  </a:lnTo>
                  <a:lnTo>
                    <a:pt x="42" y="9"/>
                  </a:lnTo>
                  <a:lnTo>
                    <a:pt x="38" y="9"/>
                  </a:lnTo>
                  <a:lnTo>
                    <a:pt x="30" y="9"/>
                  </a:lnTo>
                  <a:lnTo>
                    <a:pt x="23" y="9"/>
                  </a:lnTo>
                  <a:lnTo>
                    <a:pt x="15" y="10"/>
                  </a:lnTo>
                  <a:lnTo>
                    <a:pt x="12" y="12"/>
                  </a:lnTo>
                  <a:lnTo>
                    <a:pt x="9" y="13"/>
                  </a:lnTo>
                  <a:lnTo>
                    <a:pt x="8" y="16"/>
                  </a:lnTo>
                  <a:lnTo>
                    <a:pt x="6" y="21"/>
                  </a:lnTo>
                  <a:lnTo>
                    <a:pt x="8" y="25"/>
                  </a:lnTo>
                  <a:lnTo>
                    <a:pt x="11" y="28"/>
                  </a:lnTo>
                  <a:lnTo>
                    <a:pt x="15" y="30"/>
                  </a:lnTo>
                  <a:lnTo>
                    <a:pt x="23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89" name="Rectangle 317"/>
            <p:cNvSpPr>
              <a:spLocks noChangeArrowheads="1"/>
            </p:cNvSpPr>
            <p:nvPr/>
          </p:nvSpPr>
          <p:spPr bwMode="auto">
            <a:xfrm rot="5400000">
              <a:off x="915" y="1204"/>
              <a:ext cx="7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90" name="Freeform 318"/>
            <p:cNvSpPr>
              <a:spLocks noEditPoints="1"/>
            </p:cNvSpPr>
            <p:nvPr/>
          </p:nvSpPr>
          <p:spPr bwMode="auto">
            <a:xfrm rot="5400000">
              <a:off x="923" y="1162"/>
              <a:ext cx="62" cy="39"/>
            </a:xfrm>
            <a:custGeom>
              <a:avLst/>
              <a:gdLst>
                <a:gd name="T0" fmla="*/ 24 w 62"/>
                <a:gd name="T1" fmla="*/ 31 h 39"/>
                <a:gd name="T2" fmla="*/ 18 w 62"/>
                <a:gd name="T3" fmla="*/ 36 h 39"/>
                <a:gd name="T4" fmla="*/ 11 w 62"/>
                <a:gd name="T5" fmla="*/ 36 h 39"/>
                <a:gd name="T6" fmla="*/ 5 w 62"/>
                <a:gd name="T7" fmla="*/ 33 h 39"/>
                <a:gd name="T8" fmla="*/ 0 w 62"/>
                <a:gd name="T9" fmla="*/ 24 h 39"/>
                <a:gd name="T10" fmla="*/ 0 w 62"/>
                <a:gd name="T11" fmla="*/ 15 h 39"/>
                <a:gd name="T12" fmla="*/ 5 w 62"/>
                <a:gd name="T13" fmla="*/ 7 h 39"/>
                <a:gd name="T14" fmla="*/ 11 w 62"/>
                <a:gd name="T15" fmla="*/ 3 h 39"/>
                <a:gd name="T16" fmla="*/ 18 w 62"/>
                <a:gd name="T17" fmla="*/ 3 h 39"/>
                <a:gd name="T18" fmla="*/ 24 w 62"/>
                <a:gd name="T19" fmla="*/ 7 h 39"/>
                <a:gd name="T20" fmla="*/ 29 w 62"/>
                <a:gd name="T21" fmla="*/ 6 h 39"/>
                <a:gd name="T22" fmla="*/ 38 w 62"/>
                <a:gd name="T23" fmla="*/ 1 h 39"/>
                <a:gd name="T24" fmla="*/ 48 w 62"/>
                <a:gd name="T25" fmla="*/ 1 h 39"/>
                <a:gd name="T26" fmla="*/ 56 w 62"/>
                <a:gd name="T27" fmla="*/ 6 h 39"/>
                <a:gd name="T28" fmla="*/ 60 w 62"/>
                <a:gd name="T29" fmla="*/ 15 h 39"/>
                <a:gd name="T30" fmla="*/ 60 w 62"/>
                <a:gd name="T31" fmla="*/ 25 h 39"/>
                <a:gd name="T32" fmla="*/ 56 w 62"/>
                <a:gd name="T33" fmla="*/ 33 h 39"/>
                <a:gd name="T34" fmla="*/ 47 w 62"/>
                <a:gd name="T35" fmla="*/ 39 h 39"/>
                <a:gd name="T36" fmla="*/ 36 w 62"/>
                <a:gd name="T37" fmla="*/ 39 h 39"/>
                <a:gd name="T38" fmla="*/ 29 w 62"/>
                <a:gd name="T39" fmla="*/ 33 h 39"/>
                <a:gd name="T40" fmla="*/ 15 w 62"/>
                <a:gd name="T41" fmla="*/ 30 h 39"/>
                <a:gd name="T42" fmla="*/ 21 w 62"/>
                <a:gd name="T43" fmla="*/ 27 h 39"/>
                <a:gd name="T44" fmla="*/ 24 w 62"/>
                <a:gd name="T45" fmla="*/ 19 h 39"/>
                <a:gd name="T46" fmla="*/ 21 w 62"/>
                <a:gd name="T47" fmla="*/ 12 h 39"/>
                <a:gd name="T48" fmla="*/ 15 w 62"/>
                <a:gd name="T49" fmla="*/ 10 h 39"/>
                <a:gd name="T50" fmla="*/ 9 w 62"/>
                <a:gd name="T51" fmla="*/ 12 h 39"/>
                <a:gd name="T52" fmla="*/ 6 w 62"/>
                <a:gd name="T53" fmla="*/ 19 h 39"/>
                <a:gd name="T54" fmla="*/ 9 w 62"/>
                <a:gd name="T55" fmla="*/ 27 h 39"/>
                <a:gd name="T56" fmla="*/ 15 w 62"/>
                <a:gd name="T57" fmla="*/ 30 h 39"/>
                <a:gd name="T58" fmla="*/ 45 w 62"/>
                <a:gd name="T59" fmla="*/ 31 h 39"/>
                <a:gd name="T60" fmla="*/ 51 w 62"/>
                <a:gd name="T61" fmla="*/ 28 h 39"/>
                <a:gd name="T62" fmla="*/ 54 w 62"/>
                <a:gd name="T63" fmla="*/ 22 h 39"/>
                <a:gd name="T64" fmla="*/ 53 w 62"/>
                <a:gd name="T65" fmla="*/ 15 h 39"/>
                <a:gd name="T66" fmla="*/ 47 w 62"/>
                <a:gd name="T67" fmla="*/ 9 h 39"/>
                <a:gd name="T68" fmla="*/ 38 w 62"/>
                <a:gd name="T69" fmla="*/ 9 h 39"/>
                <a:gd name="T70" fmla="*/ 32 w 62"/>
                <a:gd name="T71" fmla="*/ 15 h 39"/>
                <a:gd name="T72" fmla="*/ 32 w 62"/>
                <a:gd name="T73" fmla="*/ 24 h 39"/>
                <a:gd name="T74" fmla="*/ 38 w 62"/>
                <a:gd name="T75" fmla="*/ 3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39">
                  <a:moveTo>
                    <a:pt x="27" y="28"/>
                  </a:moveTo>
                  <a:lnTo>
                    <a:pt x="24" y="31"/>
                  </a:lnTo>
                  <a:lnTo>
                    <a:pt x="23" y="34"/>
                  </a:lnTo>
                  <a:lnTo>
                    <a:pt x="18" y="36"/>
                  </a:lnTo>
                  <a:lnTo>
                    <a:pt x="15" y="37"/>
                  </a:lnTo>
                  <a:lnTo>
                    <a:pt x="11" y="36"/>
                  </a:lnTo>
                  <a:lnTo>
                    <a:pt x="8" y="34"/>
                  </a:lnTo>
                  <a:lnTo>
                    <a:pt x="5" y="33"/>
                  </a:lnTo>
                  <a:lnTo>
                    <a:pt x="2" y="28"/>
                  </a:lnTo>
                  <a:lnTo>
                    <a:pt x="0" y="24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2" y="10"/>
                  </a:lnTo>
                  <a:lnTo>
                    <a:pt x="5" y="7"/>
                  </a:lnTo>
                  <a:lnTo>
                    <a:pt x="8" y="4"/>
                  </a:lnTo>
                  <a:lnTo>
                    <a:pt x="11" y="3"/>
                  </a:lnTo>
                  <a:lnTo>
                    <a:pt x="15" y="1"/>
                  </a:lnTo>
                  <a:lnTo>
                    <a:pt x="18" y="3"/>
                  </a:lnTo>
                  <a:lnTo>
                    <a:pt x="23" y="4"/>
                  </a:lnTo>
                  <a:lnTo>
                    <a:pt x="24" y="7"/>
                  </a:lnTo>
                  <a:lnTo>
                    <a:pt x="27" y="12"/>
                  </a:lnTo>
                  <a:lnTo>
                    <a:pt x="29" y="6"/>
                  </a:lnTo>
                  <a:lnTo>
                    <a:pt x="33" y="3"/>
                  </a:lnTo>
                  <a:lnTo>
                    <a:pt x="38" y="1"/>
                  </a:lnTo>
                  <a:lnTo>
                    <a:pt x="42" y="0"/>
                  </a:lnTo>
                  <a:lnTo>
                    <a:pt x="48" y="1"/>
                  </a:lnTo>
                  <a:lnTo>
                    <a:pt x="51" y="3"/>
                  </a:lnTo>
                  <a:lnTo>
                    <a:pt x="56" y="6"/>
                  </a:lnTo>
                  <a:lnTo>
                    <a:pt x="59" y="9"/>
                  </a:lnTo>
                  <a:lnTo>
                    <a:pt x="60" y="15"/>
                  </a:lnTo>
                  <a:lnTo>
                    <a:pt x="62" y="19"/>
                  </a:lnTo>
                  <a:lnTo>
                    <a:pt x="60" y="25"/>
                  </a:lnTo>
                  <a:lnTo>
                    <a:pt x="59" y="30"/>
                  </a:lnTo>
                  <a:lnTo>
                    <a:pt x="56" y="33"/>
                  </a:lnTo>
                  <a:lnTo>
                    <a:pt x="51" y="36"/>
                  </a:lnTo>
                  <a:lnTo>
                    <a:pt x="47" y="39"/>
                  </a:lnTo>
                  <a:lnTo>
                    <a:pt x="42" y="39"/>
                  </a:lnTo>
                  <a:lnTo>
                    <a:pt x="36" y="39"/>
                  </a:lnTo>
                  <a:lnTo>
                    <a:pt x="32" y="36"/>
                  </a:lnTo>
                  <a:lnTo>
                    <a:pt x="29" y="33"/>
                  </a:lnTo>
                  <a:lnTo>
                    <a:pt x="27" y="28"/>
                  </a:lnTo>
                  <a:close/>
                  <a:moveTo>
                    <a:pt x="15" y="30"/>
                  </a:moveTo>
                  <a:lnTo>
                    <a:pt x="18" y="28"/>
                  </a:lnTo>
                  <a:lnTo>
                    <a:pt x="21" y="27"/>
                  </a:lnTo>
                  <a:lnTo>
                    <a:pt x="23" y="24"/>
                  </a:lnTo>
                  <a:lnTo>
                    <a:pt x="24" y="19"/>
                  </a:lnTo>
                  <a:lnTo>
                    <a:pt x="23" y="15"/>
                  </a:lnTo>
                  <a:lnTo>
                    <a:pt x="21" y="12"/>
                  </a:lnTo>
                  <a:lnTo>
                    <a:pt x="18" y="10"/>
                  </a:lnTo>
                  <a:lnTo>
                    <a:pt x="15" y="10"/>
                  </a:lnTo>
                  <a:lnTo>
                    <a:pt x="12" y="10"/>
                  </a:lnTo>
                  <a:lnTo>
                    <a:pt x="9" y="12"/>
                  </a:lnTo>
                  <a:lnTo>
                    <a:pt x="8" y="15"/>
                  </a:lnTo>
                  <a:lnTo>
                    <a:pt x="6" y="19"/>
                  </a:lnTo>
                  <a:lnTo>
                    <a:pt x="8" y="24"/>
                  </a:lnTo>
                  <a:lnTo>
                    <a:pt x="9" y="27"/>
                  </a:lnTo>
                  <a:lnTo>
                    <a:pt x="12" y="28"/>
                  </a:lnTo>
                  <a:lnTo>
                    <a:pt x="15" y="30"/>
                  </a:lnTo>
                  <a:close/>
                  <a:moveTo>
                    <a:pt x="42" y="31"/>
                  </a:moveTo>
                  <a:lnTo>
                    <a:pt x="45" y="31"/>
                  </a:lnTo>
                  <a:lnTo>
                    <a:pt x="48" y="30"/>
                  </a:lnTo>
                  <a:lnTo>
                    <a:pt x="51" y="28"/>
                  </a:lnTo>
                  <a:lnTo>
                    <a:pt x="53" y="25"/>
                  </a:lnTo>
                  <a:lnTo>
                    <a:pt x="54" y="22"/>
                  </a:lnTo>
                  <a:lnTo>
                    <a:pt x="54" y="19"/>
                  </a:lnTo>
                  <a:lnTo>
                    <a:pt x="53" y="15"/>
                  </a:lnTo>
                  <a:lnTo>
                    <a:pt x="51" y="12"/>
                  </a:lnTo>
                  <a:lnTo>
                    <a:pt x="47" y="9"/>
                  </a:lnTo>
                  <a:lnTo>
                    <a:pt x="42" y="9"/>
                  </a:lnTo>
                  <a:lnTo>
                    <a:pt x="38" y="9"/>
                  </a:lnTo>
                  <a:lnTo>
                    <a:pt x="33" y="12"/>
                  </a:lnTo>
                  <a:lnTo>
                    <a:pt x="32" y="15"/>
                  </a:lnTo>
                  <a:lnTo>
                    <a:pt x="30" y="19"/>
                  </a:lnTo>
                  <a:lnTo>
                    <a:pt x="32" y="24"/>
                  </a:lnTo>
                  <a:lnTo>
                    <a:pt x="33" y="28"/>
                  </a:lnTo>
                  <a:lnTo>
                    <a:pt x="38" y="30"/>
                  </a:lnTo>
                  <a:lnTo>
                    <a:pt x="42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91" name="Line 319"/>
            <p:cNvSpPr>
              <a:spLocks noChangeShapeType="1"/>
            </p:cNvSpPr>
            <p:nvPr/>
          </p:nvSpPr>
          <p:spPr bwMode="auto">
            <a:xfrm rot="5400000" flipV="1">
              <a:off x="1047" y="882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92" name="Freeform 320"/>
            <p:cNvSpPr>
              <a:spLocks noEditPoints="1"/>
            </p:cNvSpPr>
            <p:nvPr/>
          </p:nvSpPr>
          <p:spPr bwMode="auto">
            <a:xfrm rot="5400000">
              <a:off x="854" y="879"/>
              <a:ext cx="61" cy="40"/>
            </a:xfrm>
            <a:custGeom>
              <a:avLst/>
              <a:gdLst>
                <a:gd name="T0" fmla="*/ 31 w 61"/>
                <a:gd name="T1" fmla="*/ 40 h 40"/>
                <a:gd name="T2" fmla="*/ 24 w 61"/>
                <a:gd name="T3" fmla="*/ 39 h 40"/>
                <a:gd name="T4" fmla="*/ 18 w 61"/>
                <a:gd name="T5" fmla="*/ 39 h 40"/>
                <a:gd name="T6" fmla="*/ 13 w 61"/>
                <a:gd name="T7" fmla="*/ 37 h 40"/>
                <a:gd name="T8" fmla="*/ 7 w 61"/>
                <a:gd name="T9" fmla="*/ 34 h 40"/>
                <a:gd name="T10" fmla="*/ 4 w 61"/>
                <a:gd name="T11" fmla="*/ 31 h 40"/>
                <a:gd name="T12" fmla="*/ 1 w 61"/>
                <a:gd name="T13" fmla="*/ 27 h 40"/>
                <a:gd name="T14" fmla="*/ 0 w 61"/>
                <a:gd name="T15" fmla="*/ 21 h 40"/>
                <a:gd name="T16" fmla="*/ 1 w 61"/>
                <a:gd name="T17" fmla="*/ 15 h 40"/>
                <a:gd name="T18" fmla="*/ 3 w 61"/>
                <a:gd name="T19" fmla="*/ 12 h 40"/>
                <a:gd name="T20" fmla="*/ 4 w 61"/>
                <a:gd name="T21" fmla="*/ 7 h 40"/>
                <a:gd name="T22" fmla="*/ 7 w 61"/>
                <a:gd name="T23" fmla="*/ 6 h 40"/>
                <a:gd name="T24" fmla="*/ 12 w 61"/>
                <a:gd name="T25" fmla="*/ 3 h 40"/>
                <a:gd name="T26" fmla="*/ 16 w 61"/>
                <a:gd name="T27" fmla="*/ 1 h 40"/>
                <a:gd name="T28" fmla="*/ 22 w 61"/>
                <a:gd name="T29" fmla="*/ 1 h 40"/>
                <a:gd name="T30" fmla="*/ 31 w 61"/>
                <a:gd name="T31" fmla="*/ 0 h 40"/>
                <a:gd name="T32" fmla="*/ 37 w 61"/>
                <a:gd name="T33" fmla="*/ 1 h 40"/>
                <a:gd name="T34" fmla="*/ 43 w 61"/>
                <a:gd name="T35" fmla="*/ 1 h 40"/>
                <a:gd name="T36" fmla="*/ 48 w 61"/>
                <a:gd name="T37" fmla="*/ 3 h 40"/>
                <a:gd name="T38" fmla="*/ 54 w 61"/>
                <a:gd name="T39" fmla="*/ 6 h 40"/>
                <a:gd name="T40" fmla="*/ 58 w 61"/>
                <a:gd name="T41" fmla="*/ 9 h 40"/>
                <a:gd name="T42" fmla="*/ 61 w 61"/>
                <a:gd name="T43" fmla="*/ 13 h 40"/>
                <a:gd name="T44" fmla="*/ 61 w 61"/>
                <a:gd name="T45" fmla="*/ 21 h 40"/>
                <a:gd name="T46" fmla="*/ 61 w 61"/>
                <a:gd name="T47" fmla="*/ 25 h 40"/>
                <a:gd name="T48" fmla="*/ 58 w 61"/>
                <a:gd name="T49" fmla="*/ 30 h 40"/>
                <a:gd name="T50" fmla="*/ 55 w 61"/>
                <a:gd name="T51" fmla="*/ 34 h 40"/>
                <a:gd name="T52" fmla="*/ 46 w 61"/>
                <a:gd name="T53" fmla="*/ 39 h 40"/>
                <a:gd name="T54" fmla="*/ 31 w 61"/>
                <a:gd name="T55" fmla="*/ 40 h 40"/>
                <a:gd name="T56" fmla="*/ 31 w 61"/>
                <a:gd name="T57" fmla="*/ 31 h 40"/>
                <a:gd name="T58" fmla="*/ 37 w 61"/>
                <a:gd name="T59" fmla="*/ 31 h 40"/>
                <a:gd name="T60" fmla="*/ 43 w 61"/>
                <a:gd name="T61" fmla="*/ 31 h 40"/>
                <a:gd name="T62" fmla="*/ 48 w 61"/>
                <a:gd name="T63" fmla="*/ 30 h 40"/>
                <a:gd name="T64" fmla="*/ 51 w 61"/>
                <a:gd name="T65" fmla="*/ 28 h 40"/>
                <a:gd name="T66" fmla="*/ 52 w 61"/>
                <a:gd name="T67" fmla="*/ 25 h 40"/>
                <a:gd name="T68" fmla="*/ 54 w 61"/>
                <a:gd name="T69" fmla="*/ 24 h 40"/>
                <a:gd name="T70" fmla="*/ 55 w 61"/>
                <a:gd name="T71" fmla="*/ 21 h 40"/>
                <a:gd name="T72" fmla="*/ 54 w 61"/>
                <a:gd name="T73" fmla="*/ 16 h 40"/>
                <a:gd name="T74" fmla="*/ 52 w 61"/>
                <a:gd name="T75" fmla="*/ 15 h 40"/>
                <a:gd name="T76" fmla="*/ 51 w 61"/>
                <a:gd name="T77" fmla="*/ 12 h 40"/>
                <a:gd name="T78" fmla="*/ 48 w 61"/>
                <a:gd name="T79" fmla="*/ 10 h 40"/>
                <a:gd name="T80" fmla="*/ 43 w 61"/>
                <a:gd name="T81" fmla="*/ 9 h 40"/>
                <a:gd name="T82" fmla="*/ 37 w 61"/>
                <a:gd name="T83" fmla="*/ 9 h 40"/>
                <a:gd name="T84" fmla="*/ 31 w 61"/>
                <a:gd name="T85" fmla="*/ 9 h 40"/>
                <a:gd name="T86" fmla="*/ 22 w 61"/>
                <a:gd name="T87" fmla="*/ 9 h 40"/>
                <a:gd name="T88" fmla="*/ 16 w 61"/>
                <a:gd name="T89" fmla="*/ 10 h 40"/>
                <a:gd name="T90" fmla="*/ 12 w 61"/>
                <a:gd name="T91" fmla="*/ 12 h 40"/>
                <a:gd name="T92" fmla="*/ 9 w 61"/>
                <a:gd name="T93" fmla="*/ 13 h 40"/>
                <a:gd name="T94" fmla="*/ 7 w 61"/>
                <a:gd name="T95" fmla="*/ 16 h 40"/>
                <a:gd name="T96" fmla="*/ 7 w 61"/>
                <a:gd name="T97" fmla="*/ 21 h 40"/>
                <a:gd name="T98" fmla="*/ 9 w 61"/>
                <a:gd name="T99" fmla="*/ 25 h 40"/>
                <a:gd name="T100" fmla="*/ 12 w 61"/>
                <a:gd name="T101" fmla="*/ 28 h 40"/>
                <a:gd name="T102" fmla="*/ 16 w 61"/>
                <a:gd name="T103" fmla="*/ 30 h 40"/>
                <a:gd name="T104" fmla="*/ 22 w 61"/>
                <a:gd name="T105" fmla="*/ 31 h 40"/>
                <a:gd name="T106" fmla="*/ 31 w 61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40">
                  <a:moveTo>
                    <a:pt x="31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3" y="37"/>
                  </a:lnTo>
                  <a:lnTo>
                    <a:pt x="7" y="34"/>
                  </a:lnTo>
                  <a:lnTo>
                    <a:pt x="4" y="31"/>
                  </a:lnTo>
                  <a:lnTo>
                    <a:pt x="1" y="27"/>
                  </a:lnTo>
                  <a:lnTo>
                    <a:pt x="0" y="21"/>
                  </a:lnTo>
                  <a:lnTo>
                    <a:pt x="1" y="15"/>
                  </a:lnTo>
                  <a:lnTo>
                    <a:pt x="3" y="12"/>
                  </a:lnTo>
                  <a:lnTo>
                    <a:pt x="4" y="7"/>
                  </a:lnTo>
                  <a:lnTo>
                    <a:pt x="7" y="6"/>
                  </a:lnTo>
                  <a:lnTo>
                    <a:pt x="12" y="3"/>
                  </a:lnTo>
                  <a:lnTo>
                    <a:pt x="16" y="1"/>
                  </a:lnTo>
                  <a:lnTo>
                    <a:pt x="22" y="1"/>
                  </a:lnTo>
                  <a:lnTo>
                    <a:pt x="31" y="0"/>
                  </a:lnTo>
                  <a:lnTo>
                    <a:pt x="37" y="1"/>
                  </a:lnTo>
                  <a:lnTo>
                    <a:pt x="43" y="1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8" y="9"/>
                  </a:lnTo>
                  <a:lnTo>
                    <a:pt x="61" y="13"/>
                  </a:lnTo>
                  <a:lnTo>
                    <a:pt x="61" y="21"/>
                  </a:lnTo>
                  <a:lnTo>
                    <a:pt x="61" y="25"/>
                  </a:lnTo>
                  <a:lnTo>
                    <a:pt x="58" y="30"/>
                  </a:lnTo>
                  <a:lnTo>
                    <a:pt x="55" y="34"/>
                  </a:lnTo>
                  <a:lnTo>
                    <a:pt x="46" y="39"/>
                  </a:lnTo>
                  <a:lnTo>
                    <a:pt x="31" y="40"/>
                  </a:lnTo>
                  <a:close/>
                  <a:moveTo>
                    <a:pt x="31" y="31"/>
                  </a:moveTo>
                  <a:lnTo>
                    <a:pt x="37" y="31"/>
                  </a:lnTo>
                  <a:lnTo>
                    <a:pt x="43" y="31"/>
                  </a:lnTo>
                  <a:lnTo>
                    <a:pt x="48" y="30"/>
                  </a:lnTo>
                  <a:lnTo>
                    <a:pt x="51" y="28"/>
                  </a:lnTo>
                  <a:lnTo>
                    <a:pt x="52" y="25"/>
                  </a:lnTo>
                  <a:lnTo>
                    <a:pt x="54" y="24"/>
                  </a:lnTo>
                  <a:lnTo>
                    <a:pt x="55" y="21"/>
                  </a:lnTo>
                  <a:lnTo>
                    <a:pt x="54" y="16"/>
                  </a:lnTo>
                  <a:lnTo>
                    <a:pt x="52" y="15"/>
                  </a:lnTo>
                  <a:lnTo>
                    <a:pt x="51" y="12"/>
                  </a:lnTo>
                  <a:lnTo>
                    <a:pt x="48" y="10"/>
                  </a:lnTo>
                  <a:lnTo>
                    <a:pt x="43" y="9"/>
                  </a:lnTo>
                  <a:lnTo>
                    <a:pt x="37" y="9"/>
                  </a:lnTo>
                  <a:lnTo>
                    <a:pt x="31" y="9"/>
                  </a:lnTo>
                  <a:lnTo>
                    <a:pt x="22" y="9"/>
                  </a:lnTo>
                  <a:lnTo>
                    <a:pt x="16" y="10"/>
                  </a:lnTo>
                  <a:lnTo>
                    <a:pt x="12" y="12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7" y="21"/>
                  </a:lnTo>
                  <a:lnTo>
                    <a:pt x="9" y="25"/>
                  </a:lnTo>
                  <a:lnTo>
                    <a:pt x="12" y="28"/>
                  </a:lnTo>
                  <a:lnTo>
                    <a:pt x="16" y="30"/>
                  </a:lnTo>
                  <a:lnTo>
                    <a:pt x="22" y="31"/>
                  </a:lnTo>
                  <a:lnTo>
                    <a:pt x="31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93" name="Rectangle 321"/>
            <p:cNvSpPr>
              <a:spLocks noChangeArrowheads="1"/>
            </p:cNvSpPr>
            <p:nvPr/>
          </p:nvSpPr>
          <p:spPr bwMode="auto">
            <a:xfrm rot="5400000">
              <a:off x="914" y="921"/>
              <a:ext cx="9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94" name="Freeform 322"/>
            <p:cNvSpPr>
              <a:spLocks noEditPoints="1"/>
            </p:cNvSpPr>
            <p:nvPr/>
          </p:nvSpPr>
          <p:spPr bwMode="auto">
            <a:xfrm rot="5400000">
              <a:off x="923" y="879"/>
              <a:ext cx="61" cy="39"/>
            </a:xfrm>
            <a:custGeom>
              <a:avLst/>
              <a:gdLst>
                <a:gd name="T0" fmla="*/ 45 w 61"/>
                <a:gd name="T1" fmla="*/ 30 h 39"/>
                <a:gd name="T2" fmla="*/ 52 w 61"/>
                <a:gd name="T3" fmla="*/ 27 h 39"/>
                <a:gd name="T4" fmla="*/ 55 w 61"/>
                <a:gd name="T5" fmla="*/ 21 h 39"/>
                <a:gd name="T6" fmla="*/ 54 w 61"/>
                <a:gd name="T7" fmla="*/ 15 h 39"/>
                <a:gd name="T8" fmla="*/ 49 w 61"/>
                <a:gd name="T9" fmla="*/ 10 h 39"/>
                <a:gd name="T10" fmla="*/ 43 w 61"/>
                <a:gd name="T11" fmla="*/ 9 h 39"/>
                <a:gd name="T12" fmla="*/ 34 w 61"/>
                <a:gd name="T13" fmla="*/ 7 h 39"/>
                <a:gd name="T14" fmla="*/ 33 w 61"/>
                <a:gd name="T15" fmla="*/ 7 h 39"/>
                <a:gd name="T16" fmla="*/ 39 w 61"/>
                <a:gd name="T17" fmla="*/ 13 h 39"/>
                <a:gd name="T18" fmla="*/ 40 w 61"/>
                <a:gd name="T19" fmla="*/ 21 h 39"/>
                <a:gd name="T20" fmla="*/ 39 w 61"/>
                <a:gd name="T21" fmla="*/ 30 h 39"/>
                <a:gd name="T22" fmla="*/ 31 w 61"/>
                <a:gd name="T23" fmla="*/ 36 h 39"/>
                <a:gd name="T24" fmla="*/ 21 w 61"/>
                <a:gd name="T25" fmla="*/ 39 h 39"/>
                <a:gd name="T26" fmla="*/ 10 w 61"/>
                <a:gd name="T27" fmla="*/ 36 h 39"/>
                <a:gd name="T28" fmla="*/ 3 w 61"/>
                <a:gd name="T29" fmla="*/ 30 h 39"/>
                <a:gd name="T30" fmla="*/ 0 w 61"/>
                <a:gd name="T31" fmla="*/ 19 h 39"/>
                <a:gd name="T32" fmla="*/ 3 w 61"/>
                <a:gd name="T33" fmla="*/ 9 h 39"/>
                <a:gd name="T34" fmla="*/ 12 w 61"/>
                <a:gd name="T35" fmla="*/ 1 h 39"/>
                <a:gd name="T36" fmla="*/ 22 w 61"/>
                <a:gd name="T37" fmla="*/ 0 h 39"/>
                <a:gd name="T38" fmla="*/ 36 w 61"/>
                <a:gd name="T39" fmla="*/ 0 h 39"/>
                <a:gd name="T40" fmla="*/ 48 w 61"/>
                <a:gd name="T41" fmla="*/ 1 h 39"/>
                <a:gd name="T42" fmla="*/ 58 w 61"/>
                <a:gd name="T43" fmla="*/ 9 h 39"/>
                <a:gd name="T44" fmla="*/ 61 w 61"/>
                <a:gd name="T45" fmla="*/ 21 h 39"/>
                <a:gd name="T46" fmla="*/ 60 w 61"/>
                <a:gd name="T47" fmla="*/ 30 h 39"/>
                <a:gd name="T48" fmla="*/ 54 w 61"/>
                <a:gd name="T49" fmla="*/ 36 h 39"/>
                <a:gd name="T50" fmla="*/ 46 w 61"/>
                <a:gd name="T51" fmla="*/ 37 h 39"/>
                <a:gd name="T52" fmla="*/ 15 w 61"/>
                <a:gd name="T53" fmla="*/ 9 h 39"/>
                <a:gd name="T54" fmla="*/ 9 w 61"/>
                <a:gd name="T55" fmla="*/ 15 h 39"/>
                <a:gd name="T56" fmla="*/ 9 w 61"/>
                <a:gd name="T57" fmla="*/ 24 h 39"/>
                <a:gd name="T58" fmla="*/ 16 w 61"/>
                <a:gd name="T59" fmla="*/ 30 h 39"/>
                <a:gd name="T60" fmla="*/ 27 w 61"/>
                <a:gd name="T61" fmla="*/ 30 h 39"/>
                <a:gd name="T62" fmla="*/ 33 w 61"/>
                <a:gd name="T63" fmla="*/ 24 h 39"/>
                <a:gd name="T64" fmla="*/ 33 w 61"/>
                <a:gd name="T65" fmla="*/ 15 h 39"/>
                <a:gd name="T66" fmla="*/ 25 w 61"/>
                <a:gd name="T67" fmla="*/ 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1" h="39">
                  <a:moveTo>
                    <a:pt x="46" y="37"/>
                  </a:moveTo>
                  <a:lnTo>
                    <a:pt x="45" y="30"/>
                  </a:lnTo>
                  <a:lnTo>
                    <a:pt x="49" y="28"/>
                  </a:lnTo>
                  <a:lnTo>
                    <a:pt x="52" y="27"/>
                  </a:lnTo>
                  <a:lnTo>
                    <a:pt x="54" y="24"/>
                  </a:lnTo>
                  <a:lnTo>
                    <a:pt x="55" y="21"/>
                  </a:lnTo>
                  <a:lnTo>
                    <a:pt x="54" y="18"/>
                  </a:lnTo>
                  <a:lnTo>
                    <a:pt x="54" y="15"/>
                  </a:lnTo>
                  <a:lnTo>
                    <a:pt x="51" y="12"/>
                  </a:lnTo>
                  <a:lnTo>
                    <a:pt x="49" y="10"/>
                  </a:lnTo>
                  <a:lnTo>
                    <a:pt x="46" y="9"/>
                  </a:lnTo>
                  <a:lnTo>
                    <a:pt x="43" y="9"/>
                  </a:lnTo>
                  <a:lnTo>
                    <a:pt x="39" y="7"/>
                  </a:lnTo>
                  <a:lnTo>
                    <a:pt x="34" y="7"/>
                  </a:lnTo>
                  <a:lnTo>
                    <a:pt x="33" y="7"/>
                  </a:lnTo>
                  <a:lnTo>
                    <a:pt x="33" y="7"/>
                  </a:lnTo>
                  <a:lnTo>
                    <a:pt x="36" y="10"/>
                  </a:lnTo>
                  <a:lnTo>
                    <a:pt x="39" y="13"/>
                  </a:lnTo>
                  <a:lnTo>
                    <a:pt x="40" y="18"/>
                  </a:lnTo>
                  <a:lnTo>
                    <a:pt x="40" y="21"/>
                  </a:lnTo>
                  <a:lnTo>
                    <a:pt x="40" y="25"/>
                  </a:lnTo>
                  <a:lnTo>
                    <a:pt x="39" y="30"/>
                  </a:lnTo>
                  <a:lnTo>
                    <a:pt x="36" y="34"/>
                  </a:lnTo>
                  <a:lnTo>
                    <a:pt x="31" y="36"/>
                  </a:lnTo>
                  <a:lnTo>
                    <a:pt x="27" y="39"/>
                  </a:lnTo>
                  <a:lnTo>
                    <a:pt x="21" y="39"/>
                  </a:lnTo>
                  <a:lnTo>
                    <a:pt x="15" y="39"/>
                  </a:lnTo>
                  <a:lnTo>
                    <a:pt x="10" y="36"/>
                  </a:lnTo>
                  <a:lnTo>
                    <a:pt x="6" y="33"/>
                  </a:lnTo>
                  <a:lnTo>
                    <a:pt x="3" y="30"/>
                  </a:lnTo>
                  <a:lnTo>
                    <a:pt x="1" y="25"/>
                  </a:lnTo>
                  <a:lnTo>
                    <a:pt x="0" y="19"/>
                  </a:lnTo>
                  <a:lnTo>
                    <a:pt x="1" y="15"/>
                  </a:lnTo>
                  <a:lnTo>
                    <a:pt x="3" y="9"/>
                  </a:lnTo>
                  <a:lnTo>
                    <a:pt x="7" y="4"/>
                  </a:lnTo>
                  <a:lnTo>
                    <a:pt x="12" y="1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3" y="0"/>
                  </a:lnTo>
                  <a:lnTo>
                    <a:pt x="48" y="1"/>
                  </a:lnTo>
                  <a:lnTo>
                    <a:pt x="54" y="4"/>
                  </a:lnTo>
                  <a:lnTo>
                    <a:pt x="58" y="9"/>
                  </a:lnTo>
                  <a:lnTo>
                    <a:pt x="61" y="15"/>
                  </a:lnTo>
                  <a:lnTo>
                    <a:pt x="61" y="21"/>
                  </a:lnTo>
                  <a:lnTo>
                    <a:pt x="61" y="25"/>
                  </a:lnTo>
                  <a:lnTo>
                    <a:pt x="60" y="30"/>
                  </a:lnTo>
                  <a:lnTo>
                    <a:pt x="57" y="33"/>
                  </a:lnTo>
                  <a:lnTo>
                    <a:pt x="54" y="36"/>
                  </a:lnTo>
                  <a:lnTo>
                    <a:pt x="51" y="37"/>
                  </a:lnTo>
                  <a:lnTo>
                    <a:pt x="46" y="37"/>
                  </a:lnTo>
                  <a:close/>
                  <a:moveTo>
                    <a:pt x="21" y="7"/>
                  </a:moveTo>
                  <a:lnTo>
                    <a:pt x="15" y="9"/>
                  </a:lnTo>
                  <a:lnTo>
                    <a:pt x="10" y="10"/>
                  </a:lnTo>
                  <a:lnTo>
                    <a:pt x="9" y="15"/>
                  </a:lnTo>
                  <a:lnTo>
                    <a:pt x="7" y="19"/>
                  </a:lnTo>
                  <a:lnTo>
                    <a:pt x="9" y="24"/>
                  </a:lnTo>
                  <a:lnTo>
                    <a:pt x="12" y="27"/>
                  </a:lnTo>
                  <a:lnTo>
                    <a:pt x="16" y="30"/>
                  </a:lnTo>
                  <a:lnTo>
                    <a:pt x="21" y="31"/>
                  </a:lnTo>
                  <a:lnTo>
                    <a:pt x="27" y="30"/>
                  </a:lnTo>
                  <a:lnTo>
                    <a:pt x="30" y="28"/>
                  </a:lnTo>
                  <a:lnTo>
                    <a:pt x="33" y="24"/>
                  </a:lnTo>
                  <a:lnTo>
                    <a:pt x="34" y="19"/>
                  </a:lnTo>
                  <a:lnTo>
                    <a:pt x="33" y="15"/>
                  </a:lnTo>
                  <a:lnTo>
                    <a:pt x="30" y="10"/>
                  </a:lnTo>
                  <a:lnTo>
                    <a:pt x="25" y="9"/>
                  </a:lnTo>
                  <a:lnTo>
                    <a:pt x="21" y="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95" name="Line 323"/>
            <p:cNvSpPr>
              <a:spLocks noChangeShapeType="1"/>
            </p:cNvSpPr>
            <p:nvPr/>
          </p:nvSpPr>
          <p:spPr bwMode="auto">
            <a:xfrm rot="5400000" flipV="1">
              <a:off x="1047" y="600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96" name="Freeform 324"/>
            <p:cNvSpPr>
              <a:spLocks/>
            </p:cNvSpPr>
            <p:nvPr/>
          </p:nvSpPr>
          <p:spPr bwMode="auto">
            <a:xfrm rot="5400000">
              <a:off x="920" y="606"/>
              <a:ext cx="61" cy="21"/>
            </a:xfrm>
            <a:custGeom>
              <a:avLst/>
              <a:gdLst>
                <a:gd name="T0" fmla="*/ 61 w 61"/>
                <a:gd name="T1" fmla="*/ 0 h 21"/>
                <a:gd name="T2" fmla="*/ 61 w 61"/>
                <a:gd name="T3" fmla="*/ 7 h 21"/>
                <a:gd name="T4" fmla="*/ 13 w 61"/>
                <a:gd name="T5" fmla="*/ 7 h 21"/>
                <a:gd name="T6" fmla="*/ 16 w 61"/>
                <a:gd name="T7" fmla="*/ 10 h 21"/>
                <a:gd name="T8" fmla="*/ 19 w 61"/>
                <a:gd name="T9" fmla="*/ 15 h 21"/>
                <a:gd name="T10" fmla="*/ 21 w 61"/>
                <a:gd name="T11" fmla="*/ 18 h 21"/>
                <a:gd name="T12" fmla="*/ 22 w 61"/>
                <a:gd name="T13" fmla="*/ 21 h 21"/>
                <a:gd name="T14" fmla="*/ 15 w 61"/>
                <a:gd name="T15" fmla="*/ 21 h 21"/>
                <a:gd name="T16" fmla="*/ 12 w 61"/>
                <a:gd name="T17" fmla="*/ 16 h 21"/>
                <a:gd name="T18" fmla="*/ 9 w 61"/>
                <a:gd name="T19" fmla="*/ 12 h 21"/>
                <a:gd name="T20" fmla="*/ 4 w 61"/>
                <a:gd name="T21" fmla="*/ 7 h 21"/>
                <a:gd name="T22" fmla="*/ 0 w 61"/>
                <a:gd name="T23" fmla="*/ 4 h 21"/>
                <a:gd name="T24" fmla="*/ 0 w 61"/>
                <a:gd name="T25" fmla="*/ 0 h 21"/>
                <a:gd name="T26" fmla="*/ 61 w 61"/>
                <a:gd name="T2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21">
                  <a:moveTo>
                    <a:pt x="61" y="0"/>
                  </a:moveTo>
                  <a:lnTo>
                    <a:pt x="61" y="7"/>
                  </a:lnTo>
                  <a:lnTo>
                    <a:pt x="13" y="7"/>
                  </a:lnTo>
                  <a:lnTo>
                    <a:pt x="16" y="10"/>
                  </a:lnTo>
                  <a:lnTo>
                    <a:pt x="19" y="15"/>
                  </a:lnTo>
                  <a:lnTo>
                    <a:pt x="21" y="18"/>
                  </a:lnTo>
                  <a:lnTo>
                    <a:pt x="22" y="21"/>
                  </a:lnTo>
                  <a:lnTo>
                    <a:pt x="15" y="21"/>
                  </a:lnTo>
                  <a:lnTo>
                    <a:pt x="12" y="16"/>
                  </a:lnTo>
                  <a:lnTo>
                    <a:pt x="9" y="12"/>
                  </a:lnTo>
                  <a:lnTo>
                    <a:pt x="4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97" name="Line 325"/>
            <p:cNvSpPr>
              <a:spLocks noChangeShapeType="1"/>
            </p:cNvSpPr>
            <p:nvPr/>
          </p:nvSpPr>
          <p:spPr bwMode="auto">
            <a:xfrm rot="5400000">
              <a:off x="1009" y="3461"/>
              <a:ext cx="3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98" name="Freeform 326"/>
            <p:cNvSpPr>
              <a:spLocks/>
            </p:cNvSpPr>
            <p:nvPr/>
          </p:nvSpPr>
          <p:spPr bwMode="auto">
            <a:xfrm rot="5400000">
              <a:off x="923" y="3512"/>
              <a:ext cx="60" cy="21"/>
            </a:xfrm>
            <a:custGeom>
              <a:avLst/>
              <a:gdLst>
                <a:gd name="T0" fmla="*/ 60 w 60"/>
                <a:gd name="T1" fmla="*/ 0 h 21"/>
                <a:gd name="T2" fmla="*/ 60 w 60"/>
                <a:gd name="T3" fmla="*/ 8 h 21"/>
                <a:gd name="T4" fmla="*/ 13 w 60"/>
                <a:gd name="T5" fmla="*/ 8 h 21"/>
                <a:gd name="T6" fmla="*/ 16 w 60"/>
                <a:gd name="T7" fmla="*/ 11 h 21"/>
                <a:gd name="T8" fmla="*/ 18 w 60"/>
                <a:gd name="T9" fmla="*/ 14 h 21"/>
                <a:gd name="T10" fmla="*/ 21 w 60"/>
                <a:gd name="T11" fmla="*/ 18 h 21"/>
                <a:gd name="T12" fmla="*/ 22 w 60"/>
                <a:gd name="T13" fmla="*/ 21 h 21"/>
                <a:gd name="T14" fmla="*/ 15 w 60"/>
                <a:gd name="T15" fmla="*/ 21 h 21"/>
                <a:gd name="T16" fmla="*/ 12 w 60"/>
                <a:gd name="T17" fmla="*/ 17 h 21"/>
                <a:gd name="T18" fmla="*/ 7 w 60"/>
                <a:gd name="T19" fmla="*/ 11 h 21"/>
                <a:gd name="T20" fmla="*/ 4 w 60"/>
                <a:gd name="T21" fmla="*/ 8 h 21"/>
                <a:gd name="T22" fmla="*/ 0 w 60"/>
                <a:gd name="T23" fmla="*/ 5 h 21"/>
                <a:gd name="T24" fmla="*/ 0 w 60"/>
                <a:gd name="T25" fmla="*/ 0 h 21"/>
                <a:gd name="T26" fmla="*/ 60 w 60"/>
                <a:gd name="T2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21">
                  <a:moveTo>
                    <a:pt x="60" y="0"/>
                  </a:moveTo>
                  <a:lnTo>
                    <a:pt x="60" y="8"/>
                  </a:lnTo>
                  <a:lnTo>
                    <a:pt x="13" y="8"/>
                  </a:lnTo>
                  <a:lnTo>
                    <a:pt x="16" y="11"/>
                  </a:lnTo>
                  <a:lnTo>
                    <a:pt x="18" y="14"/>
                  </a:lnTo>
                  <a:lnTo>
                    <a:pt x="21" y="18"/>
                  </a:lnTo>
                  <a:lnTo>
                    <a:pt x="22" y="21"/>
                  </a:lnTo>
                  <a:lnTo>
                    <a:pt x="15" y="21"/>
                  </a:lnTo>
                  <a:lnTo>
                    <a:pt x="12" y="17"/>
                  </a:lnTo>
                  <a:lnTo>
                    <a:pt x="7" y="11"/>
                  </a:lnTo>
                  <a:lnTo>
                    <a:pt x="4" y="8"/>
                  </a:lnTo>
                  <a:lnTo>
                    <a:pt x="0" y="5"/>
                  </a:lnTo>
                  <a:lnTo>
                    <a:pt x="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99" name="Freeform 327"/>
            <p:cNvSpPr>
              <a:spLocks noEditPoints="1"/>
            </p:cNvSpPr>
            <p:nvPr/>
          </p:nvSpPr>
          <p:spPr bwMode="auto">
            <a:xfrm rot="5400000">
              <a:off x="979" y="3511"/>
              <a:ext cx="46" cy="39"/>
            </a:xfrm>
            <a:custGeom>
              <a:avLst/>
              <a:gdLst>
                <a:gd name="T0" fmla="*/ 31 w 46"/>
                <a:gd name="T1" fmla="*/ 7 h 39"/>
                <a:gd name="T2" fmla="*/ 33 w 46"/>
                <a:gd name="T3" fmla="*/ 0 h 39"/>
                <a:gd name="T4" fmla="*/ 39 w 46"/>
                <a:gd name="T5" fmla="*/ 1 h 39"/>
                <a:gd name="T6" fmla="*/ 42 w 46"/>
                <a:gd name="T7" fmla="*/ 6 h 39"/>
                <a:gd name="T8" fmla="*/ 45 w 46"/>
                <a:gd name="T9" fmla="*/ 10 h 39"/>
                <a:gd name="T10" fmla="*/ 46 w 46"/>
                <a:gd name="T11" fmla="*/ 13 h 39"/>
                <a:gd name="T12" fmla="*/ 46 w 46"/>
                <a:gd name="T13" fmla="*/ 19 h 39"/>
                <a:gd name="T14" fmla="*/ 45 w 46"/>
                <a:gd name="T15" fmla="*/ 25 h 39"/>
                <a:gd name="T16" fmla="*/ 43 w 46"/>
                <a:gd name="T17" fmla="*/ 30 h 39"/>
                <a:gd name="T18" fmla="*/ 40 w 46"/>
                <a:gd name="T19" fmla="*/ 34 h 39"/>
                <a:gd name="T20" fmla="*/ 36 w 46"/>
                <a:gd name="T21" fmla="*/ 37 h 39"/>
                <a:gd name="T22" fmla="*/ 30 w 46"/>
                <a:gd name="T23" fmla="*/ 39 h 39"/>
                <a:gd name="T24" fmla="*/ 24 w 46"/>
                <a:gd name="T25" fmla="*/ 39 h 39"/>
                <a:gd name="T26" fmla="*/ 16 w 46"/>
                <a:gd name="T27" fmla="*/ 39 h 39"/>
                <a:gd name="T28" fmla="*/ 12 w 46"/>
                <a:gd name="T29" fmla="*/ 37 h 39"/>
                <a:gd name="T30" fmla="*/ 6 w 46"/>
                <a:gd name="T31" fmla="*/ 34 h 39"/>
                <a:gd name="T32" fmla="*/ 3 w 46"/>
                <a:gd name="T33" fmla="*/ 30 h 39"/>
                <a:gd name="T34" fmla="*/ 1 w 46"/>
                <a:gd name="T35" fmla="*/ 25 h 39"/>
                <a:gd name="T36" fmla="*/ 0 w 46"/>
                <a:gd name="T37" fmla="*/ 19 h 39"/>
                <a:gd name="T38" fmla="*/ 1 w 46"/>
                <a:gd name="T39" fmla="*/ 13 h 39"/>
                <a:gd name="T40" fmla="*/ 3 w 46"/>
                <a:gd name="T41" fmla="*/ 9 h 39"/>
                <a:gd name="T42" fmla="*/ 6 w 46"/>
                <a:gd name="T43" fmla="*/ 4 h 39"/>
                <a:gd name="T44" fmla="*/ 10 w 46"/>
                <a:gd name="T45" fmla="*/ 1 h 39"/>
                <a:gd name="T46" fmla="*/ 16 w 46"/>
                <a:gd name="T47" fmla="*/ 0 h 39"/>
                <a:gd name="T48" fmla="*/ 22 w 46"/>
                <a:gd name="T49" fmla="*/ 0 h 39"/>
                <a:gd name="T50" fmla="*/ 24 w 46"/>
                <a:gd name="T51" fmla="*/ 0 h 39"/>
                <a:gd name="T52" fmla="*/ 25 w 46"/>
                <a:gd name="T53" fmla="*/ 0 h 39"/>
                <a:gd name="T54" fmla="*/ 25 w 46"/>
                <a:gd name="T55" fmla="*/ 31 h 39"/>
                <a:gd name="T56" fmla="*/ 30 w 46"/>
                <a:gd name="T57" fmla="*/ 31 h 39"/>
                <a:gd name="T58" fmla="*/ 33 w 46"/>
                <a:gd name="T59" fmla="*/ 30 h 39"/>
                <a:gd name="T60" fmla="*/ 36 w 46"/>
                <a:gd name="T61" fmla="*/ 27 h 39"/>
                <a:gd name="T62" fmla="*/ 39 w 46"/>
                <a:gd name="T63" fmla="*/ 24 h 39"/>
                <a:gd name="T64" fmla="*/ 39 w 46"/>
                <a:gd name="T65" fmla="*/ 18 h 39"/>
                <a:gd name="T66" fmla="*/ 39 w 46"/>
                <a:gd name="T67" fmla="*/ 15 h 39"/>
                <a:gd name="T68" fmla="*/ 37 w 46"/>
                <a:gd name="T69" fmla="*/ 12 h 39"/>
                <a:gd name="T70" fmla="*/ 36 w 46"/>
                <a:gd name="T71" fmla="*/ 9 h 39"/>
                <a:gd name="T72" fmla="*/ 31 w 46"/>
                <a:gd name="T73" fmla="*/ 7 h 39"/>
                <a:gd name="T74" fmla="*/ 18 w 46"/>
                <a:gd name="T75" fmla="*/ 31 h 39"/>
                <a:gd name="T76" fmla="*/ 18 w 46"/>
                <a:gd name="T77" fmla="*/ 7 h 39"/>
                <a:gd name="T78" fmla="*/ 13 w 46"/>
                <a:gd name="T79" fmla="*/ 7 h 39"/>
                <a:gd name="T80" fmla="*/ 12 w 46"/>
                <a:gd name="T81" fmla="*/ 10 h 39"/>
                <a:gd name="T82" fmla="*/ 9 w 46"/>
                <a:gd name="T83" fmla="*/ 13 h 39"/>
                <a:gd name="T84" fmla="*/ 7 w 46"/>
                <a:gd name="T85" fmla="*/ 19 h 39"/>
                <a:gd name="T86" fmla="*/ 9 w 46"/>
                <a:gd name="T87" fmla="*/ 24 h 39"/>
                <a:gd name="T88" fmla="*/ 10 w 46"/>
                <a:gd name="T89" fmla="*/ 28 h 39"/>
                <a:gd name="T90" fmla="*/ 13 w 46"/>
                <a:gd name="T91" fmla="*/ 30 h 39"/>
                <a:gd name="T92" fmla="*/ 18 w 46"/>
                <a:gd name="T93" fmla="*/ 3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" h="39">
                  <a:moveTo>
                    <a:pt x="31" y="7"/>
                  </a:moveTo>
                  <a:lnTo>
                    <a:pt x="33" y="0"/>
                  </a:lnTo>
                  <a:lnTo>
                    <a:pt x="39" y="1"/>
                  </a:lnTo>
                  <a:lnTo>
                    <a:pt x="42" y="6"/>
                  </a:lnTo>
                  <a:lnTo>
                    <a:pt x="45" y="10"/>
                  </a:lnTo>
                  <a:lnTo>
                    <a:pt x="46" y="13"/>
                  </a:lnTo>
                  <a:lnTo>
                    <a:pt x="46" y="19"/>
                  </a:lnTo>
                  <a:lnTo>
                    <a:pt x="45" y="25"/>
                  </a:lnTo>
                  <a:lnTo>
                    <a:pt x="43" y="30"/>
                  </a:lnTo>
                  <a:lnTo>
                    <a:pt x="40" y="34"/>
                  </a:lnTo>
                  <a:lnTo>
                    <a:pt x="36" y="37"/>
                  </a:lnTo>
                  <a:lnTo>
                    <a:pt x="30" y="39"/>
                  </a:lnTo>
                  <a:lnTo>
                    <a:pt x="24" y="39"/>
                  </a:lnTo>
                  <a:lnTo>
                    <a:pt x="16" y="39"/>
                  </a:lnTo>
                  <a:lnTo>
                    <a:pt x="12" y="37"/>
                  </a:lnTo>
                  <a:lnTo>
                    <a:pt x="6" y="34"/>
                  </a:lnTo>
                  <a:lnTo>
                    <a:pt x="3" y="30"/>
                  </a:lnTo>
                  <a:lnTo>
                    <a:pt x="1" y="25"/>
                  </a:lnTo>
                  <a:lnTo>
                    <a:pt x="0" y="19"/>
                  </a:lnTo>
                  <a:lnTo>
                    <a:pt x="1" y="13"/>
                  </a:lnTo>
                  <a:lnTo>
                    <a:pt x="3" y="9"/>
                  </a:lnTo>
                  <a:lnTo>
                    <a:pt x="6" y="4"/>
                  </a:lnTo>
                  <a:lnTo>
                    <a:pt x="10" y="1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5" y="31"/>
                  </a:lnTo>
                  <a:lnTo>
                    <a:pt x="30" y="31"/>
                  </a:lnTo>
                  <a:lnTo>
                    <a:pt x="33" y="30"/>
                  </a:lnTo>
                  <a:lnTo>
                    <a:pt x="36" y="27"/>
                  </a:lnTo>
                  <a:lnTo>
                    <a:pt x="39" y="24"/>
                  </a:lnTo>
                  <a:lnTo>
                    <a:pt x="39" y="18"/>
                  </a:lnTo>
                  <a:lnTo>
                    <a:pt x="39" y="15"/>
                  </a:lnTo>
                  <a:lnTo>
                    <a:pt x="37" y="12"/>
                  </a:lnTo>
                  <a:lnTo>
                    <a:pt x="36" y="9"/>
                  </a:lnTo>
                  <a:lnTo>
                    <a:pt x="31" y="7"/>
                  </a:lnTo>
                  <a:close/>
                  <a:moveTo>
                    <a:pt x="18" y="31"/>
                  </a:moveTo>
                  <a:lnTo>
                    <a:pt x="18" y="7"/>
                  </a:lnTo>
                  <a:lnTo>
                    <a:pt x="13" y="7"/>
                  </a:lnTo>
                  <a:lnTo>
                    <a:pt x="12" y="10"/>
                  </a:lnTo>
                  <a:lnTo>
                    <a:pt x="9" y="13"/>
                  </a:lnTo>
                  <a:lnTo>
                    <a:pt x="7" y="19"/>
                  </a:lnTo>
                  <a:lnTo>
                    <a:pt x="9" y="24"/>
                  </a:lnTo>
                  <a:lnTo>
                    <a:pt x="10" y="28"/>
                  </a:lnTo>
                  <a:lnTo>
                    <a:pt x="13" y="30"/>
                  </a:lnTo>
                  <a:lnTo>
                    <a:pt x="18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00" name="Rectangle 328"/>
            <p:cNvSpPr>
              <a:spLocks noChangeArrowheads="1"/>
            </p:cNvSpPr>
            <p:nvPr/>
          </p:nvSpPr>
          <p:spPr bwMode="auto">
            <a:xfrm rot="5400000">
              <a:off x="1036" y="3519"/>
              <a:ext cx="8" cy="2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01" name="Freeform 329"/>
            <p:cNvSpPr>
              <a:spLocks noEditPoints="1"/>
            </p:cNvSpPr>
            <p:nvPr/>
          </p:nvSpPr>
          <p:spPr bwMode="auto">
            <a:xfrm rot="5400000">
              <a:off x="1046" y="3504"/>
              <a:ext cx="61" cy="39"/>
            </a:xfrm>
            <a:custGeom>
              <a:avLst/>
              <a:gdLst>
                <a:gd name="T0" fmla="*/ 30 w 61"/>
                <a:gd name="T1" fmla="*/ 39 h 39"/>
                <a:gd name="T2" fmla="*/ 24 w 61"/>
                <a:gd name="T3" fmla="*/ 39 h 39"/>
                <a:gd name="T4" fmla="*/ 18 w 61"/>
                <a:gd name="T5" fmla="*/ 39 h 39"/>
                <a:gd name="T6" fmla="*/ 13 w 61"/>
                <a:gd name="T7" fmla="*/ 37 h 39"/>
                <a:gd name="T8" fmla="*/ 7 w 61"/>
                <a:gd name="T9" fmla="*/ 34 h 39"/>
                <a:gd name="T10" fmla="*/ 3 w 61"/>
                <a:gd name="T11" fmla="*/ 30 h 39"/>
                <a:gd name="T12" fmla="*/ 1 w 61"/>
                <a:gd name="T13" fmla="*/ 25 h 39"/>
                <a:gd name="T14" fmla="*/ 0 w 61"/>
                <a:gd name="T15" fmla="*/ 19 h 39"/>
                <a:gd name="T16" fmla="*/ 0 w 61"/>
                <a:gd name="T17" fmla="*/ 15 h 39"/>
                <a:gd name="T18" fmla="*/ 1 w 61"/>
                <a:gd name="T19" fmla="*/ 10 h 39"/>
                <a:gd name="T20" fmla="*/ 4 w 61"/>
                <a:gd name="T21" fmla="*/ 7 h 39"/>
                <a:gd name="T22" fmla="*/ 7 w 61"/>
                <a:gd name="T23" fmla="*/ 4 h 39"/>
                <a:gd name="T24" fmla="*/ 12 w 61"/>
                <a:gd name="T25" fmla="*/ 3 h 39"/>
                <a:gd name="T26" fmla="*/ 16 w 61"/>
                <a:gd name="T27" fmla="*/ 1 h 39"/>
                <a:gd name="T28" fmla="*/ 22 w 61"/>
                <a:gd name="T29" fmla="*/ 0 h 39"/>
                <a:gd name="T30" fmla="*/ 30 w 61"/>
                <a:gd name="T31" fmla="*/ 0 h 39"/>
                <a:gd name="T32" fmla="*/ 37 w 61"/>
                <a:gd name="T33" fmla="*/ 0 h 39"/>
                <a:gd name="T34" fmla="*/ 43 w 61"/>
                <a:gd name="T35" fmla="*/ 1 h 39"/>
                <a:gd name="T36" fmla="*/ 48 w 61"/>
                <a:gd name="T37" fmla="*/ 1 h 39"/>
                <a:gd name="T38" fmla="*/ 54 w 61"/>
                <a:gd name="T39" fmla="*/ 4 h 39"/>
                <a:gd name="T40" fmla="*/ 58 w 61"/>
                <a:gd name="T41" fmla="*/ 9 h 39"/>
                <a:gd name="T42" fmla="*/ 60 w 61"/>
                <a:gd name="T43" fmla="*/ 13 h 39"/>
                <a:gd name="T44" fmla="*/ 61 w 61"/>
                <a:gd name="T45" fmla="*/ 19 h 39"/>
                <a:gd name="T46" fmla="*/ 60 w 61"/>
                <a:gd name="T47" fmla="*/ 25 h 39"/>
                <a:gd name="T48" fmla="*/ 58 w 61"/>
                <a:gd name="T49" fmla="*/ 30 h 39"/>
                <a:gd name="T50" fmla="*/ 55 w 61"/>
                <a:gd name="T51" fmla="*/ 33 h 39"/>
                <a:gd name="T52" fmla="*/ 45 w 61"/>
                <a:gd name="T53" fmla="*/ 37 h 39"/>
                <a:gd name="T54" fmla="*/ 30 w 61"/>
                <a:gd name="T55" fmla="*/ 39 h 39"/>
                <a:gd name="T56" fmla="*/ 30 w 61"/>
                <a:gd name="T57" fmla="*/ 31 h 39"/>
                <a:gd name="T58" fmla="*/ 37 w 61"/>
                <a:gd name="T59" fmla="*/ 31 h 39"/>
                <a:gd name="T60" fmla="*/ 42 w 61"/>
                <a:gd name="T61" fmla="*/ 30 h 39"/>
                <a:gd name="T62" fmla="*/ 46 w 61"/>
                <a:gd name="T63" fmla="*/ 30 h 39"/>
                <a:gd name="T64" fmla="*/ 49 w 61"/>
                <a:gd name="T65" fmla="*/ 28 h 39"/>
                <a:gd name="T66" fmla="*/ 52 w 61"/>
                <a:gd name="T67" fmla="*/ 25 h 39"/>
                <a:gd name="T68" fmla="*/ 54 w 61"/>
                <a:gd name="T69" fmla="*/ 22 h 39"/>
                <a:gd name="T70" fmla="*/ 54 w 61"/>
                <a:gd name="T71" fmla="*/ 19 h 39"/>
                <a:gd name="T72" fmla="*/ 54 w 61"/>
                <a:gd name="T73" fmla="*/ 16 h 39"/>
                <a:gd name="T74" fmla="*/ 52 w 61"/>
                <a:gd name="T75" fmla="*/ 13 h 39"/>
                <a:gd name="T76" fmla="*/ 49 w 61"/>
                <a:gd name="T77" fmla="*/ 12 h 39"/>
                <a:gd name="T78" fmla="*/ 46 w 61"/>
                <a:gd name="T79" fmla="*/ 10 h 39"/>
                <a:gd name="T80" fmla="*/ 42 w 61"/>
                <a:gd name="T81" fmla="*/ 9 h 39"/>
                <a:gd name="T82" fmla="*/ 37 w 61"/>
                <a:gd name="T83" fmla="*/ 7 h 39"/>
                <a:gd name="T84" fmla="*/ 30 w 61"/>
                <a:gd name="T85" fmla="*/ 7 h 39"/>
                <a:gd name="T86" fmla="*/ 22 w 61"/>
                <a:gd name="T87" fmla="*/ 9 h 39"/>
                <a:gd name="T88" fmla="*/ 16 w 61"/>
                <a:gd name="T89" fmla="*/ 9 h 39"/>
                <a:gd name="T90" fmla="*/ 12 w 61"/>
                <a:gd name="T91" fmla="*/ 10 h 39"/>
                <a:gd name="T92" fmla="*/ 9 w 61"/>
                <a:gd name="T93" fmla="*/ 13 h 39"/>
                <a:gd name="T94" fmla="*/ 7 w 61"/>
                <a:gd name="T95" fmla="*/ 16 h 39"/>
                <a:gd name="T96" fmla="*/ 7 w 61"/>
                <a:gd name="T97" fmla="*/ 19 h 39"/>
                <a:gd name="T98" fmla="*/ 7 w 61"/>
                <a:gd name="T99" fmla="*/ 24 h 39"/>
                <a:gd name="T100" fmla="*/ 10 w 61"/>
                <a:gd name="T101" fmla="*/ 28 h 39"/>
                <a:gd name="T102" fmla="*/ 15 w 61"/>
                <a:gd name="T103" fmla="*/ 30 h 39"/>
                <a:gd name="T104" fmla="*/ 22 w 61"/>
                <a:gd name="T105" fmla="*/ 31 h 39"/>
                <a:gd name="T106" fmla="*/ 30 w 61"/>
                <a:gd name="T107" fmla="*/ 3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39">
                  <a:moveTo>
                    <a:pt x="30" y="39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3" y="37"/>
                  </a:lnTo>
                  <a:lnTo>
                    <a:pt x="7" y="34"/>
                  </a:lnTo>
                  <a:lnTo>
                    <a:pt x="3" y="30"/>
                  </a:lnTo>
                  <a:lnTo>
                    <a:pt x="1" y="25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4" y="7"/>
                  </a:lnTo>
                  <a:lnTo>
                    <a:pt x="7" y="4"/>
                  </a:lnTo>
                  <a:lnTo>
                    <a:pt x="12" y="3"/>
                  </a:lnTo>
                  <a:lnTo>
                    <a:pt x="16" y="1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3" y="1"/>
                  </a:lnTo>
                  <a:lnTo>
                    <a:pt x="48" y="1"/>
                  </a:lnTo>
                  <a:lnTo>
                    <a:pt x="54" y="4"/>
                  </a:lnTo>
                  <a:lnTo>
                    <a:pt x="58" y="9"/>
                  </a:lnTo>
                  <a:lnTo>
                    <a:pt x="60" y="13"/>
                  </a:lnTo>
                  <a:lnTo>
                    <a:pt x="61" y="19"/>
                  </a:lnTo>
                  <a:lnTo>
                    <a:pt x="60" y="25"/>
                  </a:lnTo>
                  <a:lnTo>
                    <a:pt x="58" y="30"/>
                  </a:lnTo>
                  <a:lnTo>
                    <a:pt x="55" y="33"/>
                  </a:lnTo>
                  <a:lnTo>
                    <a:pt x="45" y="37"/>
                  </a:lnTo>
                  <a:lnTo>
                    <a:pt x="30" y="39"/>
                  </a:lnTo>
                  <a:close/>
                  <a:moveTo>
                    <a:pt x="30" y="31"/>
                  </a:moveTo>
                  <a:lnTo>
                    <a:pt x="37" y="31"/>
                  </a:lnTo>
                  <a:lnTo>
                    <a:pt x="42" y="30"/>
                  </a:lnTo>
                  <a:lnTo>
                    <a:pt x="46" y="30"/>
                  </a:lnTo>
                  <a:lnTo>
                    <a:pt x="49" y="28"/>
                  </a:lnTo>
                  <a:lnTo>
                    <a:pt x="52" y="25"/>
                  </a:lnTo>
                  <a:lnTo>
                    <a:pt x="54" y="22"/>
                  </a:lnTo>
                  <a:lnTo>
                    <a:pt x="54" y="19"/>
                  </a:lnTo>
                  <a:lnTo>
                    <a:pt x="54" y="16"/>
                  </a:lnTo>
                  <a:lnTo>
                    <a:pt x="52" y="13"/>
                  </a:lnTo>
                  <a:lnTo>
                    <a:pt x="49" y="12"/>
                  </a:lnTo>
                  <a:lnTo>
                    <a:pt x="46" y="10"/>
                  </a:lnTo>
                  <a:lnTo>
                    <a:pt x="42" y="9"/>
                  </a:lnTo>
                  <a:lnTo>
                    <a:pt x="37" y="7"/>
                  </a:lnTo>
                  <a:lnTo>
                    <a:pt x="30" y="7"/>
                  </a:lnTo>
                  <a:lnTo>
                    <a:pt x="22" y="9"/>
                  </a:lnTo>
                  <a:lnTo>
                    <a:pt x="16" y="9"/>
                  </a:lnTo>
                  <a:lnTo>
                    <a:pt x="12" y="10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7" y="19"/>
                  </a:lnTo>
                  <a:lnTo>
                    <a:pt x="7" y="24"/>
                  </a:lnTo>
                  <a:lnTo>
                    <a:pt x="10" y="28"/>
                  </a:lnTo>
                  <a:lnTo>
                    <a:pt x="15" y="30"/>
                  </a:lnTo>
                  <a:lnTo>
                    <a:pt x="22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02" name="Freeform 330"/>
            <p:cNvSpPr>
              <a:spLocks/>
            </p:cNvSpPr>
            <p:nvPr/>
          </p:nvSpPr>
          <p:spPr bwMode="auto">
            <a:xfrm rot="5400000">
              <a:off x="1094" y="3504"/>
              <a:ext cx="60" cy="39"/>
            </a:xfrm>
            <a:custGeom>
              <a:avLst/>
              <a:gdLst>
                <a:gd name="T0" fmla="*/ 44 w 60"/>
                <a:gd name="T1" fmla="*/ 39 h 39"/>
                <a:gd name="T2" fmla="*/ 42 w 60"/>
                <a:gd name="T3" fmla="*/ 32 h 39"/>
                <a:gd name="T4" fmla="*/ 47 w 60"/>
                <a:gd name="T5" fmla="*/ 30 h 39"/>
                <a:gd name="T6" fmla="*/ 50 w 60"/>
                <a:gd name="T7" fmla="*/ 29 h 39"/>
                <a:gd name="T8" fmla="*/ 53 w 60"/>
                <a:gd name="T9" fmla="*/ 24 h 39"/>
                <a:gd name="T10" fmla="*/ 53 w 60"/>
                <a:gd name="T11" fmla="*/ 21 h 39"/>
                <a:gd name="T12" fmla="*/ 53 w 60"/>
                <a:gd name="T13" fmla="*/ 17 h 39"/>
                <a:gd name="T14" fmla="*/ 51 w 60"/>
                <a:gd name="T15" fmla="*/ 14 h 39"/>
                <a:gd name="T16" fmla="*/ 50 w 60"/>
                <a:gd name="T17" fmla="*/ 12 h 39"/>
                <a:gd name="T18" fmla="*/ 45 w 60"/>
                <a:gd name="T19" fmla="*/ 9 h 39"/>
                <a:gd name="T20" fmla="*/ 39 w 60"/>
                <a:gd name="T21" fmla="*/ 8 h 39"/>
                <a:gd name="T22" fmla="*/ 33 w 60"/>
                <a:gd name="T23" fmla="*/ 9 h 39"/>
                <a:gd name="T24" fmla="*/ 29 w 60"/>
                <a:gd name="T25" fmla="*/ 11 h 39"/>
                <a:gd name="T26" fmla="*/ 27 w 60"/>
                <a:gd name="T27" fmla="*/ 14 h 39"/>
                <a:gd name="T28" fmla="*/ 26 w 60"/>
                <a:gd name="T29" fmla="*/ 17 h 39"/>
                <a:gd name="T30" fmla="*/ 26 w 60"/>
                <a:gd name="T31" fmla="*/ 21 h 39"/>
                <a:gd name="T32" fmla="*/ 26 w 60"/>
                <a:gd name="T33" fmla="*/ 24 h 39"/>
                <a:gd name="T34" fmla="*/ 27 w 60"/>
                <a:gd name="T35" fmla="*/ 27 h 39"/>
                <a:gd name="T36" fmla="*/ 29 w 60"/>
                <a:gd name="T37" fmla="*/ 29 h 39"/>
                <a:gd name="T38" fmla="*/ 32 w 60"/>
                <a:gd name="T39" fmla="*/ 32 h 39"/>
                <a:gd name="T40" fmla="*/ 30 w 60"/>
                <a:gd name="T41" fmla="*/ 39 h 39"/>
                <a:gd name="T42" fmla="*/ 0 w 60"/>
                <a:gd name="T43" fmla="*/ 33 h 39"/>
                <a:gd name="T44" fmla="*/ 0 w 60"/>
                <a:gd name="T45" fmla="*/ 3 h 39"/>
                <a:gd name="T46" fmla="*/ 8 w 60"/>
                <a:gd name="T47" fmla="*/ 3 h 39"/>
                <a:gd name="T48" fmla="*/ 8 w 60"/>
                <a:gd name="T49" fmla="*/ 26 h 39"/>
                <a:gd name="T50" fmla="*/ 23 w 60"/>
                <a:gd name="T51" fmla="*/ 29 h 39"/>
                <a:gd name="T52" fmla="*/ 20 w 60"/>
                <a:gd name="T53" fmla="*/ 24 h 39"/>
                <a:gd name="T54" fmla="*/ 18 w 60"/>
                <a:gd name="T55" fmla="*/ 18 h 39"/>
                <a:gd name="T56" fmla="*/ 20 w 60"/>
                <a:gd name="T57" fmla="*/ 14 h 39"/>
                <a:gd name="T58" fmla="*/ 21 w 60"/>
                <a:gd name="T59" fmla="*/ 9 h 39"/>
                <a:gd name="T60" fmla="*/ 24 w 60"/>
                <a:gd name="T61" fmla="*/ 6 h 39"/>
                <a:gd name="T62" fmla="*/ 29 w 60"/>
                <a:gd name="T63" fmla="*/ 3 h 39"/>
                <a:gd name="T64" fmla="*/ 33 w 60"/>
                <a:gd name="T65" fmla="*/ 0 h 39"/>
                <a:gd name="T66" fmla="*/ 38 w 60"/>
                <a:gd name="T67" fmla="*/ 0 h 39"/>
                <a:gd name="T68" fmla="*/ 44 w 60"/>
                <a:gd name="T69" fmla="*/ 0 h 39"/>
                <a:gd name="T70" fmla="*/ 48 w 60"/>
                <a:gd name="T71" fmla="*/ 2 h 39"/>
                <a:gd name="T72" fmla="*/ 53 w 60"/>
                <a:gd name="T73" fmla="*/ 5 h 39"/>
                <a:gd name="T74" fmla="*/ 57 w 60"/>
                <a:gd name="T75" fmla="*/ 9 h 39"/>
                <a:gd name="T76" fmla="*/ 59 w 60"/>
                <a:gd name="T77" fmla="*/ 15 h 39"/>
                <a:gd name="T78" fmla="*/ 60 w 60"/>
                <a:gd name="T79" fmla="*/ 21 h 39"/>
                <a:gd name="T80" fmla="*/ 59 w 60"/>
                <a:gd name="T81" fmla="*/ 26 h 39"/>
                <a:gd name="T82" fmla="*/ 57 w 60"/>
                <a:gd name="T83" fmla="*/ 30 h 39"/>
                <a:gd name="T84" fmla="*/ 56 w 60"/>
                <a:gd name="T85" fmla="*/ 33 h 39"/>
                <a:gd name="T86" fmla="*/ 53 w 60"/>
                <a:gd name="T87" fmla="*/ 36 h 39"/>
                <a:gd name="T88" fmla="*/ 48 w 60"/>
                <a:gd name="T89" fmla="*/ 39 h 39"/>
                <a:gd name="T90" fmla="*/ 44 w 60"/>
                <a:gd name="T91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0" h="39">
                  <a:moveTo>
                    <a:pt x="44" y="39"/>
                  </a:moveTo>
                  <a:lnTo>
                    <a:pt x="42" y="32"/>
                  </a:lnTo>
                  <a:lnTo>
                    <a:pt x="47" y="30"/>
                  </a:lnTo>
                  <a:lnTo>
                    <a:pt x="50" y="29"/>
                  </a:lnTo>
                  <a:lnTo>
                    <a:pt x="53" y="24"/>
                  </a:lnTo>
                  <a:lnTo>
                    <a:pt x="53" y="21"/>
                  </a:lnTo>
                  <a:lnTo>
                    <a:pt x="53" y="17"/>
                  </a:lnTo>
                  <a:lnTo>
                    <a:pt x="51" y="14"/>
                  </a:lnTo>
                  <a:lnTo>
                    <a:pt x="50" y="12"/>
                  </a:lnTo>
                  <a:lnTo>
                    <a:pt x="45" y="9"/>
                  </a:lnTo>
                  <a:lnTo>
                    <a:pt x="39" y="8"/>
                  </a:lnTo>
                  <a:lnTo>
                    <a:pt x="33" y="9"/>
                  </a:lnTo>
                  <a:lnTo>
                    <a:pt x="29" y="11"/>
                  </a:lnTo>
                  <a:lnTo>
                    <a:pt x="27" y="14"/>
                  </a:lnTo>
                  <a:lnTo>
                    <a:pt x="26" y="17"/>
                  </a:lnTo>
                  <a:lnTo>
                    <a:pt x="26" y="21"/>
                  </a:lnTo>
                  <a:lnTo>
                    <a:pt x="26" y="24"/>
                  </a:lnTo>
                  <a:lnTo>
                    <a:pt x="27" y="27"/>
                  </a:lnTo>
                  <a:lnTo>
                    <a:pt x="29" y="29"/>
                  </a:lnTo>
                  <a:lnTo>
                    <a:pt x="32" y="32"/>
                  </a:lnTo>
                  <a:lnTo>
                    <a:pt x="30" y="39"/>
                  </a:lnTo>
                  <a:lnTo>
                    <a:pt x="0" y="33"/>
                  </a:lnTo>
                  <a:lnTo>
                    <a:pt x="0" y="3"/>
                  </a:lnTo>
                  <a:lnTo>
                    <a:pt x="8" y="3"/>
                  </a:lnTo>
                  <a:lnTo>
                    <a:pt x="8" y="26"/>
                  </a:lnTo>
                  <a:lnTo>
                    <a:pt x="23" y="29"/>
                  </a:lnTo>
                  <a:lnTo>
                    <a:pt x="20" y="24"/>
                  </a:lnTo>
                  <a:lnTo>
                    <a:pt x="18" y="18"/>
                  </a:lnTo>
                  <a:lnTo>
                    <a:pt x="20" y="14"/>
                  </a:lnTo>
                  <a:lnTo>
                    <a:pt x="21" y="9"/>
                  </a:lnTo>
                  <a:lnTo>
                    <a:pt x="24" y="6"/>
                  </a:lnTo>
                  <a:lnTo>
                    <a:pt x="29" y="3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4" y="0"/>
                  </a:lnTo>
                  <a:lnTo>
                    <a:pt x="48" y="2"/>
                  </a:lnTo>
                  <a:lnTo>
                    <a:pt x="53" y="5"/>
                  </a:lnTo>
                  <a:lnTo>
                    <a:pt x="57" y="9"/>
                  </a:lnTo>
                  <a:lnTo>
                    <a:pt x="59" y="15"/>
                  </a:lnTo>
                  <a:lnTo>
                    <a:pt x="60" y="21"/>
                  </a:lnTo>
                  <a:lnTo>
                    <a:pt x="59" y="26"/>
                  </a:lnTo>
                  <a:lnTo>
                    <a:pt x="57" y="30"/>
                  </a:lnTo>
                  <a:lnTo>
                    <a:pt x="56" y="33"/>
                  </a:lnTo>
                  <a:lnTo>
                    <a:pt x="53" y="36"/>
                  </a:lnTo>
                  <a:lnTo>
                    <a:pt x="48" y="39"/>
                  </a:lnTo>
                  <a:lnTo>
                    <a:pt x="44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03" name="Line 331"/>
            <p:cNvSpPr>
              <a:spLocks noChangeShapeType="1"/>
            </p:cNvSpPr>
            <p:nvPr/>
          </p:nvSpPr>
          <p:spPr bwMode="auto">
            <a:xfrm rot="5400000">
              <a:off x="1262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04" name="Line 332"/>
            <p:cNvSpPr>
              <a:spLocks noChangeShapeType="1"/>
            </p:cNvSpPr>
            <p:nvPr/>
          </p:nvSpPr>
          <p:spPr bwMode="auto">
            <a:xfrm rot="5400000">
              <a:off x="1583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05" name="Line 333"/>
            <p:cNvSpPr>
              <a:spLocks noChangeShapeType="1"/>
            </p:cNvSpPr>
            <p:nvPr/>
          </p:nvSpPr>
          <p:spPr bwMode="auto">
            <a:xfrm rot="5400000">
              <a:off x="1748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06" name="Line 334"/>
            <p:cNvSpPr>
              <a:spLocks noChangeShapeType="1"/>
            </p:cNvSpPr>
            <p:nvPr/>
          </p:nvSpPr>
          <p:spPr bwMode="auto">
            <a:xfrm rot="5400000">
              <a:off x="1816" y="3461"/>
              <a:ext cx="3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07" name="Freeform 335"/>
            <p:cNvSpPr>
              <a:spLocks/>
            </p:cNvSpPr>
            <p:nvPr/>
          </p:nvSpPr>
          <p:spPr bwMode="auto">
            <a:xfrm rot="5400000">
              <a:off x="1730" y="3512"/>
              <a:ext cx="60" cy="21"/>
            </a:xfrm>
            <a:custGeom>
              <a:avLst/>
              <a:gdLst>
                <a:gd name="T0" fmla="*/ 60 w 60"/>
                <a:gd name="T1" fmla="*/ 0 h 21"/>
                <a:gd name="T2" fmla="*/ 60 w 60"/>
                <a:gd name="T3" fmla="*/ 8 h 21"/>
                <a:gd name="T4" fmla="*/ 13 w 60"/>
                <a:gd name="T5" fmla="*/ 8 h 21"/>
                <a:gd name="T6" fmla="*/ 16 w 60"/>
                <a:gd name="T7" fmla="*/ 11 h 21"/>
                <a:gd name="T8" fmla="*/ 18 w 60"/>
                <a:gd name="T9" fmla="*/ 14 h 21"/>
                <a:gd name="T10" fmla="*/ 21 w 60"/>
                <a:gd name="T11" fmla="*/ 18 h 21"/>
                <a:gd name="T12" fmla="*/ 22 w 60"/>
                <a:gd name="T13" fmla="*/ 21 h 21"/>
                <a:gd name="T14" fmla="*/ 15 w 60"/>
                <a:gd name="T15" fmla="*/ 21 h 21"/>
                <a:gd name="T16" fmla="*/ 12 w 60"/>
                <a:gd name="T17" fmla="*/ 17 h 21"/>
                <a:gd name="T18" fmla="*/ 7 w 60"/>
                <a:gd name="T19" fmla="*/ 11 h 21"/>
                <a:gd name="T20" fmla="*/ 4 w 60"/>
                <a:gd name="T21" fmla="*/ 8 h 21"/>
                <a:gd name="T22" fmla="*/ 0 w 60"/>
                <a:gd name="T23" fmla="*/ 5 h 21"/>
                <a:gd name="T24" fmla="*/ 0 w 60"/>
                <a:gd name="T25" fmla="*/ 0 h 21"/>
                <a:gd name="T26" fmla="*/ 60 w 60"/>
                <a:gd name="T2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21">
                  <a:moveTo>
                    <a:pt x="60" y="0"/>
                  </a:moveTo>
                  <a:lnTo>
                    <a:pt x="60" y="8"/>
                  </a:lnTo>
                  <a:lnTo>
                    <a:pt x="13" y="8"/>
                  </a:lnTo>
                  <a:lnTo>
                    <a:pt x="16" y="11"/>
                  </a:lnTo>
                  <a:lnTo>
                    <a:pt x="18" y="14"/>
                  </a:lnTo>
                  <a:lnTo>
                    <a:pt x="21" y="18"/>
                  </a:lnTo>
                  <a:lnTo>
                    <a:pt x="22" y="21"/>
                  </a:lnTo>
                  <a:lnTo>
                    <a:pt x="15" y="21"/>
                  </a:lnTo>
                  <a:lnTo>
                    <a:pt x="12" y="17"/>
                  </a:lnTo>
                  <a:lnTo>
                    <a:pt x="7" y="11"/>
                  </a:lnTo>
                  <a:lnTo>
                    <a:pt x="4" y="8"/>
                  </a:lnTo>
                  <a:lnTo>
                    <a:pt x="0" y="5"/>
                  </a:lnTo>
                  <a:lnTo>
                    <a:pt x="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08" name="Freeform 336"/>
            <p:cNvSpPr>
              <a:spLocks noEditPoints="1"/>
            </p:cNvSpPr>
            <p:nvPr/>
          </p:nvSpPr>
          <p:spPr bwMode="auto">
            <a:xfrm rot="5400000">
              <a:off x="1786" y="3511"/>
              <a:ext cx="46" cy="39"/>
            </a:xfrm>
            <a:custGeom>
              <a:avLst/>
              <a:gdLst>
                <a:gd name="T0" fmla="*/ 31 w 46"/>
                <a:gd name="T1" fmla="*/ 7 h 39"/>
                <a:gd name="T2" fmla="*/ 33 w 46"/>
                <a:gd name="T3" fmla="*/ 0 h 39"/>
                <a:gd name="T4" fmla="*/ 39 w 46"/>
                <a:gd name="T5" fmla="*/ 1 h 39"/>
                <a:gd name="T6" fmla="*/ 42 w 46"/>
                <a:gd name="T7" fmla="*/ 6 h 39"/>
                <a:gd name="T8" fmla="*/ 45 w 46"/>
                <a:gd name="T9" fmla="*/ 10 h 39"/>
                <a:gd name="T10" fmla="*/ 46 w 46"/>
                <a:gd name="T11" fmla="*/ 13 h 39"/>
                <a:gd name="T12" fmla="*/ 46 w 46"/>
                <a:gd name="T13" fmla="*/ 19 h 39"/>
                <a:gd name="T14" fmla="*/ 45 w 46"/>
                <a:gd name="T15" fmla="*/ 25 h 39"/>
                <a:gd name="T16" fmla="*/ 43 w 46"/>
                <a:gd name="T17" fmla="*/ 30 h 39"/>
                <a:gd name="T18" fmla="*/ 40 w 46"/>
                <a:gd name="T19" fmla="*/ 34 h 39"/>
                <a:gd name="T20" fmla="*/ 36 w 46"/>
                <a:gd name="T21" fmla="*/ 37 h 39"/>
                <a:gd name="T22" fmla="*/ 30 w 46"/>
                <a:gd name="T23" fmla="*/ 39 h 39"/>
                <a:gd name="T24" fmla="*/ 24 w 46"/>
                <a:gd name="T25" fmla="*/ 39 h 39"/>
                <a:gd name="T26" fmla="*/ 16 w 46"/>
                <a:gd name="T27" fmla="*/ 39 h 39"/>
                <a:gd name="T28" fmla="*/ 12 w 46"/>
                <a:gd name="T29" fmla="*/ 37 h 39"/>
                <a:gd name="T30" fmla="*/ 6 w 46"/>
                <a:gd name="T31" fmla="*/ 34 h 39"/>
                <a:gd name="T32" fmla="*/ 3 w 46"/>
                <a:gd name="T33" fmla="*/ 30 h 39"/>
                <a:gd name="T34" fmla="*/ 1 w 46"/>
                <a:gd name="T35" fmla="*/ 25 h 39"/>
                <a:gd name="T36" fmla="*/ 0 w 46"/>
                <a:gd name="T37" fmla="*/ 19 h 39"/>
                <a:gd name="T38" fmla="*/ 1 w 46"/>
                <a:gd name="T39" fmla="*/ 13 h 39"/>
                <a:gd name="T40" fmla="*/ 3 w 46"/>
                <a:gd name="T41" fmla="*/ 9 h 39"/>
                <a:gd name="T42" fmla="*/ 6 w 46"/>
                <a:gd name="T43" fmla="*/ 4 h 39"/>
                <a:gd name="T44" fmla="*/ 10 w 46"/>
                <a:gd name="T45" fmla="*/ 1 h 39"/>
                <a:gd name="T46" fmla="*/ 16 w 46"/>
                <a:gd name="T47" fmla="*/ 0 h 39"/>
                <a:gd name="T48" fmla="*/ 22 w 46"/>
                <a:gd name="T49" fmla="*/ 0 h 39"/>
                <a:gd name="T50" fmla="*/ 24 w 46"/>
                <a:gd name="T51" fmla="*/ 0 h 39"/>
                <a:gd name="T52" fmla="*/ 25 w 46"/>
                <a:gd name="T53" fmla="*/ 0 h 39"/>
                <a:gd name="T54" fmla="*/ 25 w 46"/>
                <a:gd name="T55" fmla="*/ 31 h 39"/>
                <a:gd name="T56" fmla="*/ 30 w 46"/>
                <a:gd name="T57" fmla="*/ 31 h 39"/>
                <a:gd name="T58" fmla="*/ 33 w 46"/>
                <a:gd name="T59" fmla="*/ 30 h 39"/>
                <a:gd name="T60" fmla="*/ 36 w 46"/>
                <a:gd name="T61" fmla="*/ 27 h 39"/>
                <a:gd name="T62" fmla="*/ 39 w 46"/>
                <a:gd name="T63" fmla="*/ 24 h 39"/>
                <a:gd name="T64" fmla="*/ 39 w 46"/>
                <a:gd name="T65" fmla="*/ 18 h 39"/>
                <a:gd name="T66" fmla="*/ 39 w 46"/>
                <a:gd name="T67" fmla="*/ 15 h 39"/>
                <a:gd name="T68" fmla="*/ 37 w 46"/>
                <a:gd name="T69" fmla="*/ 12 h 39"/>
                <a:gd name="T70" fmla="*/ 36 w 46"/>
                <a:gd name="T71" fmla="*/ 9 h 39"/>
                <a:gd name="T72" fmla="*/ 31 w 46"/>
                <a:gd name="T73" fmla="*/ 7 h 39"/>
                <a:gd name="T74" fmla="*/ 18 w 46"/>
                <a:gd name="T75" fmla="*/ 31 h 39"/>
                <a:gd name="T76" fmla="*/ 18 w 46"/>
                <a:gd name="T77" fmla="*/ 7 h 39"/>
                <a:gd name="T78" fmla="*/ 13 w 46"/>
                <a:gd name="T79" fmla="*/ 7 h 39"/>
                <a:gd name="T80" fmla="*/ 12 w 46"/>
                <a:gd name="T81" fmla="*/ 10 h 39"/>
                <a:gd name="T82" fmla="*/ 9 w 46"/>
                <a:gd name="T83" fmla="*/ 13 h 39"/>
                <a:gd name="T84" fmla="*/ 7 w 46"/>
                <a:gd name="T85" fmla="*/ 19 h 39"/>
                <a:gd name="T86" fmla="*/ 9 w 46"/>
                <a:gd name="T87" fmla="*/ 24 h 39"/>
                <a:gd name="T88" fmla="*/ 10 w 46"/>
                <a:gd name="T89" fmla="*/ 28 h 39"/>
                <a:gd name="T90" fmla="*/ 13 w 46"/>
                <a:gd name="T91" fmla="*/ 30 h 39"/>
                <a:gd name="T92" fmla="*/ 18 w 46"/>
                <a:gd name="T93" fmla="*/ 3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" h="39">
                  <a:moveTo>
                    <a:pt x="31" y="7"/>
                  </a:moveTo>
                  <a:lnTo>
                    <a:pt x="33" y="0"/>
                  </a:lnTo>
                  <a:lnTo>
                    <a:pt x="39" y="1"/>
                  </a:lnTo>
                  <a:lnTo>
                    <a:pt x="42" y="6"/>
                  </a:lnTo>
                  <a:lnTo>
                    <a:pt x="45" y="10"/>
                  </a:lnTo>
                  <a:lnTo>
                    <a:pt x="46" y="13"/>
                  </a:lnTo>
                  <a:lnTo>
                    <a:pt x="46" y="19"/>
                  </a:lnTo>
                  <a:lnTo>
                    <a:pt x="45" y="25"/>
                  </a:lnTo>
                  <a:lnTo>
                    <a:pt x="43" y="30"/>
                  </a:lnTo>
                  <a:lnTo>
                    <a:pt x="40" y="34"/>
                  </a:lnTo>
                  <a:lnTo>
                    <a:pt x="36" y="37"/>
                  </a:lnTo>
                  <a:lnTo>
                    <a:pt x="30" y="39"/>
                  </a:lnTo>
                  <a:lnTo>
                    <a:pt x="24" y="39"/>
                  </a:lnTo>
                  <a:lnTo>
                    <a:pt x="16" y="39"/>
                  </a:lnTo>
                  <a:lnTo>
                    <a:pt x="12" y="37"/>
                  </a:lnTo>
                  <a:lnTo>
                    <a:pt x="6" y="34"/>
                  </a:lnTo>
                  <a:lnTo>
                    <a:pt x="3" y="30"/>
                  </a:lnTo>
                  <a:lnTo>
                    <a:pt x="1" y="25"/>
                  </a:lnTo>
                  <a:lnTo>
                    <a:pt x="0" y="19"/>
                  </a:lnTo>
                  <a:lnTo>
                    <a:pt x="1" y="13"/>
                  </a:lnTo>
                  <a:lnTo>
                    <a:pt x="3" y="9"/>
                  </a:lnTo>
                  <a:lnTo>
                    <a:pt x="6" y="4"/>
                  </a:lnTo>
                  <a:lnTo>
                    <a:pt x="10" y="1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5" y="31"/>
                  </a:lnTo>
                  <a:lnTo>
                    <a:pt x="30" y="31"/>
                  </a:lnTo>
                  <a:lnTo>
                    <a:pt x="33" y="30"/>
                  </a:lnTo>
                  <a:lnTo>
                    <a:pt x="36" y="27"/>
                  </a:lnTo>
                  <a:lnTo>
                    <a:pt x="39" y="24"/>
                  </a:lnTo>
                  <a:lnTo>
                    <a:pt x="39" y="18"/>
                  </a:lnTo>
                  <a:lnTo>
                    <a:pt x="39" y="15"/>
                  </a:lnTo>
                  <a:lnTo>
                    <a:pt x="37" y="12"/>
                  </a:lnTo>
                  <a:lnTo>
                    <a:pt x="36" y="9"/>
                  </a:lnTo>
                  <a:lnTo>
                    <a:pt x="31" y="7"/>
                  </a:lnTo>
                  <a:close/>
                  <a:moveTo>
                    <a:pt x="18" y="31"/>
                  </a:moveTo>
                  <a:lnTo>
                    <a:pt x="18" y="7"/>
                  </a:lnTo>
                  <a:lnTo>
                    <a:pt x="13" y="7"/>
                  </a:lnTo>
                  <a:lnTo>
                    <a:pt x="12" y="10"/>
                  </a:lnTo>
                  <a:lnTo>
                    <a:pt x="9" y="13"/>
                  </a:lnTo>
                  <a:lnTo>
                    <a:pt x="7" y="19"/>
                  </a:lnTo>
                  <a:lnTo>
                    <a:pt x="9" y="24"/>
                  </a:lnTo>
                  <a:lnTo>
                    <a:pt x="10" y="28"/>
                  </a:lnTo>
                  <a:lnTo>
                    <a:pt x="13" y="30"/>
                  </a:lnTo>
                  <a:lnTo>
                    <a:pt x="18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09" name="Rectangle 337"/>
            <p:cNvSpPr>
              <a:spLocks noChangeArrowheads="1"/>
            </p:cNvSpPr>
            <p:nvPr/>
          </p:nvSpPr>
          <p:spPr bwMode="auto">
            <a:xfrm rot="5400000">
              <a:off x="1843" y="3519"/>
              <a:ext cx="8" cy="2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10" name="Freeform 338"/>
            <p:cNvSpPr>
              <a:spLocks noEditPoints="1"/>
            </p:cNvSpPr>
            <p:nvPr/>
          </p:nvSpPr>
          <p:spPr bwMode="auto">
            <a:xfrm rot="5400000">
              <a:off x="1853" y="3504"/>
              <a:ext cx="61" cy="39"/>
            </a:xfrm>
            <a:custGeom>
              <a:avLst/>
              <a:gdLst>
                <a:gd name="T0" fmla="*/ 30 w 61"/>
                <a:gd name="T1" fmla="*/ 39 h 39"/>
                <a:gd name="T2" fmla="*/ 24 w 61"/>
                <a:gd name="T3" fmla="*/ 39 h 39"/>
                <a:gd name="T4" fmla="*/ 18 w 61"/>
                <a:gd name="T5" fmla="*/ 39 h 39"/>
                <a:gd name="T6" fmla="*/ 13 w 61"/>
                <a:gd name="T7" fmla="*/ 37 h 39"/>
                <a:gd name="T8" fmla="*/ 7 w 61"/>
                <a:gd name="T9" fmla="*/ 34 h 39"/>
                <a:gd name="T10" fmla="*/ 3 w 61"/>
                <a:gd name="T11" fmla="*/ 30 h 39"/>
                <a:gd name="T12" fmla="*/ 1 w 61"/>
                <a:gd name="T13" fmla="*/ 25 h 39"/>
                <a:gd name="T14" fmla="*/ 0 w 61"/>
                <a:gd name="T15" fmla="*/ 19 h 39"/>
                <a:gd name="T16" fmla="*/ 0 w 61"/>
                <a:gd name="T17" fmla="*/ 15 h 39"/>
                <a:gd name="T18" fmla="*/ 1 w 61"/>
                <a:gd name="T19" fmla="*/ 10 h 39"/>
                <a:gd name="T20" fmla="*/ 4 w 61"/>
                <a:gd name="T21" fmla="*/ 7 h 39"/>
                <a:gd name="T22" fmla="*/ 7 w 61"/>
                <a:gd name="T23" fmla="*/ 4 h 39"/>
                <a:gd name="T24" fmla="*/ 12 w 61"/>
                <a:gd name="T25" fmla="*/ 3 h 39"/>
                <a:gd name="T26" fmla="*/ 16 w 61"/>
                <a:gd name="T27" fmla="*/ 1 h 39"/>
                <a:gd name="T28" fmla="*/ 22 w 61"/>
                <a:gd name="T29" fmla="*/ 0 h 39"/>
                <a:gd name="T30" fmla="*/ 30 w 61"/>
                <a:gd name="T31" fmla="*/ 0 h 39"/>
                <a:gd name="T32" fmla="*/ 37 w 61"/>
                <a:gd name="T33" fmla="*/ 0 h 39"/>
                <a:gd name="T34" fmla="*/ 43 w 61"/>
                <a:gd name="T35" fmla="*/ 1 h 39"/>
                <a:gd name="T36" fmla="*/ 48 w 61"/>
                <a:gd name="T37" fmla="*/ 1 h 39"/>
                <a:gd name="T38" fmla="*/ 54 w 61"/>
                <a:gd name="T39" fmla="*/ 4 h 39"/>
                <a:gd name="T40" fmla="*/ 58 w 61"/>
                <a:gd name="T41" fmla="*/ 9 h 39"/>
                <a:gd name="T42" fmla="*/ 60 w 61"/>
                <a:gd name="T43" fmla="*/ 13 h 39"/>
                <a:gd name="T44" fmla="*/ 61 w 61"/>
                <a:gd name="T45" fmla="*/ 19 h 39"/>
                <a:gd name="T46" fmla="*/ 60 w 61"/>
                <a:gd name="T47" fmla="*/ 25 h 39"/>
                <a:gd name="T48" fmla="*/ 58 w 61"/>
                <a:gd name="T49" fmla="*/ 30 h 39"/>
                <a:gd name="T50" fmla="*/ 55 w 61"/>
                <a:gd name="T51" fmla="*/ 33 h 39"/>
                <a:gd name="T52" fmla="*/ 45 w 61"/>
                <a:gd name="T53" fmla="*/ 37 h 39"/>
                <a:gd name="T54" fmla="*/ 30 w 61"/>
                <a:gd name="T55" fmla="*/ 39 h 39"/>
                <a:gd name="T56" fmla="*/ 30 w 61"/>
                <a:gd name="T57" fmla="*/ 31 h 39"/>
                <a:gd name="T58" fmla="*/ 37 w 61"/>
                <a:gd name="T59" fmla="*/ 31 h 39"/>
                <a:gd name="T60" fmla="*/ 42 w 61"/>
                <a:gd name="T61" fmla="*/ 30 h 39"/>
                <a:gd name="T62" fmla="*/ 46 w 61"/>
                <a:gd name="T63" fmla="*/ 30 h 39"/>
                <a:gd name="T64" fmla="*/ 49 w 61"/>
                <a:gd name="T65" fmla="*/ 28 h 39"/>
                <a:gd name="T66" fmla="*/ 52 w 61"/>
                <a:gd name="T67" fmla="*/ 25 h 39"/>
                <a:gd name="T68" fmla="*/ 54 w 61"/>
                <a:gd name="T69" fmla="*/ 22 h 39"/>
                <a:gd name="T70" fmla="*/ 54 w 61"/>
                <a:gd name="T71" fmla="*/ 19 h 39"/>
                <a:gd name="T72" fmla="*/ 54 w 61"/>
                <a:gd name="T73" fmla="*/ 16 h 39"/>
                <a:gd name="T74" fmla="*/ 52 w 61"/>
                <a:gd name="T75" fmla="*/ 13 h 39"/>
                <a:gd name="T76" fmla="*/ 49 w 61"/>
                <a:gd name="T77" fmla="*/ 12 h 39"/>
                <a:gd name="T78" fmla="*/ 46 w 61"/>
                <a:gd name="T79" fmla="*/ 10 h 39"/>
                <a:gd name="T80" fmla="*/ 42 w 61"/>
                <a:gd name="T81" fmla="*/ 9 h 39"/>
                <a:gd name="T82" fmla="*/ 37 w 61"/>
                <a:gd name="T83" fmla="*/ 7 h 39"/>
                <a:gd name="T84" fmla="*/ 30 w 61"/>
                <a:gd name="T85" fmla="*/ 7 h 39"/>
                <a:gd name="T86" fmla="*/ 22 w 61"/>
                <a:gd name="T87" fmla="*/ 9 h 39"/>
                <a:gd name="T88" fmla="*/ 16 w 61"/>
                <a:gd name="T89" fmla="*/ 9 h 39"/>
                <a:gd name="T90" fmla="*/ 12 w 61"/>
                <a:gd name="T91" fmla="*/ 10 h 39"/>
                <a:gd name="T92" fmla="*/ 9 w 61"/>
                <a:gd name="T93" fmla="*/ 13 h 39"/>
                <a:gd name="T94" fmla="*/ 7 w 61"/>
                <a:gd name="T95" fmla="*/ 16 h 39"/>
                <a:gd name="T96" fmla="*/ 7 w 61"/>
                <a:gd name="T97" fmla="*/ 19 h 39"/>
                <a:gd name="T98" fmla="*/ 7 w 61"/>
                <a:gd name="T99" fmla="*/ 24 h 39"/>
                <a:gd name="T100" fmla="*/ 10 w 61"/>
                <a:gd name="T101" fmla="*/ 28 h 39"/>
                <a:gd name="T102" fmla="*/ 15 w 61"/>
                <a:gd name="T103" fmla="*/ 30 h 39"/>
                <a:gd name="T104" fmla="*/ 22 w 61"/>
                <a:gd name="T105" fmla="*/ 31 h 39"/>
                <a:gd name="T106" fmla="*/ 30 w 61"/>
                <a:gd name="T107" fmla="*/ 3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39">
                  <a:moveTo>
                    <a:pt x="30" y="39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3" y="37"/>
                  </a:lnTo>
                  <a:lnTo>
                    <a:pt x="7" y="34"/>
                  </a:lnTo>
                  <a:lnTo>
                    <a:pt x="3" y="30"/>
                  </a:lnTo>
                  <a:lnTo>
                    <a:pt x="1" y="25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4" y="7"/>
                  </a:lnTo>
                  <a:lnTo>
                    <a:pt x="7" y="4"/>
                  </a:lnTo>
                  <a:lnTo>
                    <a:pt x="12" y="3"/>
                  </a:lnTo>
                  <a:lnTo>
                    <a:pt x="16" y="1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3" y="1"/>
                  </a:lnTo>
                  <a:lnTo>
                    <a:pt x="48" y="1"/>
                  </a:lnTo>
                  <a:lnTo>
                    <a:pt x="54" y="4"/>
                  </a:lnTo>
                  <a:lnTo>
                    <a:pt x="58" y="9"/>
                  </a:lnTo>
                  <a:lnTo>
                    <a:pt x="60" y="13"/>
                  </a:lnTo>
                  <a:lnTo>
                    <a:pt x="61" y="19"/>
                  </a:lnTo>
                  <a:lnTo>
                    <a:pt x="60" y="25"/>
                  </a:lnTo>
                  <a:lnTo>
                    <a:pt x="58" y="30"/>
                  </a:lnTo>
                  <a:lnTo>
                    <a:pt x="55" y="33"/>
                  </a:lnTo>
                  <a:lnTo>
                    <a:pt x="45" y="37"/>
                  </a:lnTo>
                  <a:lnTo>
                    <a:pt x="30" y="39"/>
                  </a:lnTo>
                  <a:close/>
                  <a:moveTo>
                    <a:pt x="30" y="31"/>
                  </a:moveTo>
                  <a:lnTo>
                    <a:pt x="37" y="31"/>
                  </a:lnTo>
                  <a:lnTo>
                    <a:pt x="42" y="30"/>
                  </a:lnTo>
                  <a:lnTo>
                    <a:pt x="46" y="30"/>
                  </a:lnTo>
                  <a:lnTo>
                    <a:pt x="49" y="28"/>
                  </a:lnTo>
                  <a:lnTo>
                    <a:pt x="52" y="25"/>
                  </a:lnTo>
                  <a:lnTo>
                    <a:pt x="54" y="22"/>
                  </a:lnTo>
                  <a:lnTo>
                    <a:pt x="54" y="19"/>
                  </a:lnTo>
                  <a:lnTo>
                    <a:pt x="54" y="16"/>
                  </a:lnTo>
                  <a:lnTo>
                    <a:pt x="52" y="13"/>
                  </a:lnTo>
                  <a:lnTo>
                    <a:pt x="49" y="12"/>
                  </a:lnTo>
                  <a:lnTo>
                    <a:pt x="46" y="10"/>
                  </a:lnTo>
                  <a:lnTo>
                    <a:pt x="42" y="9"/>
                  </a:lnTo>
                  <a:lnTo>
                    <a:pt x="37" y="7"/>
                  </a:lnTo>
                  <a:lnTo>
                    <a:pt x="30" y="7"/>
                  </a:lnTo>
                  <a:lnTo>
                    <a:pt x="22" y="9"/>
                  </a:lnTo>
                  <a:lnTo>
                    <a:pt x="16" y="9"/>
                  </a:lnTo>
                  <a:lnTo>
                    <a:pt x="12" y="10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7" y="19"/>
                  </a:lnTo>
                  <a:lnTo>
                    <a:pt x="7" y="24"/>
                  </a:lnTo>
                  <a:lnTo>
                    <a:pt x="10" y="28"/>
                  </a:lnTo>
                  <a:lnTo>
                    <a:pt x="15" y="30"/>
                  </a:lnTo>
                  <a:lnTo>
                    <a:pt x="22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11" name="Freeform 339"/>
            <p:cNvSpPr>
              <a:spLocks noEditPoints="1"/>
            </p:cNvSpPr>
            <p:nvPr/>
          </p:nvSpPr>
          <p:spPr bwMode="auto">
            <a:xfrm rot="5400000">
              <a:off x="1900" y="3503"/>
              <a:ext cx="59" cy="42"/>
            </a:xfrm>
            <a:custGeom>
              <a:avLst/>
              <a:gdLst>
                <a:gd name="T0" fmla="*/ 59 w 59"/>
                <a:gd name="T1" fmla="*/ 15 h 42"/>
                <a:gd name="T2" fmla="*/ 45 w 59"/>
                <a:gd name="T3" fmla="*/ 15 h 42"/>
                <a:gd name="T4" fmla="*/ 45 w 59"/>
                <a:gd name="T5" fmla="*/ 42 h 42"/>
                <a:gd name="T6" fmla="*/ 38 w 59"/>
                <a:gd name="T7" fmla="*/ 42 h 42"/>
                <a:gd name="T8" fmla="*/ 0 w 59"/>
                <a:gd name="T9" fmla="*/ 14 h 42"/>
                <a:gd name="T10" fmla="*/ 0 w 59"/>
                <a:gd name="T11" fmla="*/ 8 h 42"/>
                <a:gd name="T12" fmla="*/ 38 w 59"/>
                <a:gd name="T13" fmla="*/ 8 h 42"/>
                <a:gd name="T14" fmla="*/ 38 w 59"/>
                <a:gd name="T15" fmla="*/ 0 h 42"/>
                <a:gd name="T16" fmla="*/ 45 w 59"/>
                <a:gd name="T17" fmla="*/ 0 h 42"/>
                <a:gd name="T18" fmla="*/ 45 w 59"/>
                <a:gd name="T19" fmla="*/ 8 h 42"/>
                <a:gd name="T20" fmla="*/ 59 w 59"/>
                <a:gd name="T21" fmla="*/ 8 h 42"/>
                <a:gd name="T22" fmla="*/ 59 w 59"/>
                <a:gd name="T23" fmla="*/ 15 h 42"/>
                <a:gd name="T24" fmla="*/ 38 w 59"/>
                <a:gd name="T25" fmla="*/ 15 h 42"/>
                <a:gd name="T26" fmla="*/ 14 w 59"/>
                <a:gd name="T27" fmla="*/ 15 h 42"/>
                <a:gd name="T28" fmla="*/ 38 w 59"/>
                <a:gd name="T29" fmla="*/ 33 h 42"/>
                <a:gd name="T30" fmla="*/ 38 w 59"/>
                <a:gd name="T31" fmla="*/ 1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9" h="42">
                  <a:moveTo>
                    <a:pt x="59" y="15"/>
                  </a:moveTo>
                  <a:lnTo>
                    <a:pt x="45" y="15"/>
                  </a:lnTo>
                  <a:lnTo>
                    <a:pt x="45" y="42"/>
                  </a:lnTo>
                  <a:lnTo>
                    <a:pt x="38" y="42"/>
                  </a:lnTo>
                  <a:lnTo>
                    <a:pt x="0" y="14"/>
                  </a:lnTo>
                  <a:lnTo>
                    <a:pt x="0" y="8"/>
                  </a:lnTo>
                  <a:lnTo>
                    <a:pt x="38" y="8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45" y="8"/>
                  </a:lnTo>
                  <a:lnTo>
                    <a:pt x="59" y="8"/>
                  </a:lnTo>
                  <a:lnTo>
                    <a:pt x="59" y="15"/>
                  </a:lnTo>
                  <a:close/>
                  <a:moveTo>
                    <a:pt x="38" y="15"/>
                  </a:moveTo>
                  <a:lnTo>
                    <a:pt x="14" y="15"/>
                  </a:lnTo>
                  <a:lnTo>
                    <a:pt x="38" y="33"/>
                  </a:lnTo>
                  <a:lnTo>
                    <a:pt x="38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12" name="Line 340"/>
            <p:cNvSpPr>
              <a:spLocks noChangeShapeType="1"/>
            </p:cNvSpPr>
            <p:nvPr/>
          </p:nvSpPr>
          <p:spPr bwMode="auto">
            <a:xfrm rot="5400000">
              <a:off x="2069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13" name="Line 341"/>
            <p:cNvSpPr>
              <a:spLocks noChangeShapeType="1"/>
            </p:cNvSpPr>
            <p:nvPr/>
          </p:nvSpPr>
          <p:spPr bwMode="auto">
            <a:xfrm rot="5400000">
              <a:off x="2390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14" name="Line 342"/>
            <p:cNvSpPr>
              <a:spLocks noChangeShapeType="1"/>
            </p:cNvSpPr>
            <p:nvPr/>
          </p:nvSpPr>
          <p:spPr bwMode="auto">
            <a:xfrm rot="5400000">
              <a:off x="2555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15" name="Line 343"/>
            <p:cNvSpPr>
              <a:spLocks noChangeShapeType="1"/>
            </p:cNvSpPr>
            <p:nvPr/>
          </p:nvSpPr>
          <p:spPr bwMode="auto">
            <a:xfrm rot="5400000">
              <a:off x="2623" y="3461"/>
              <a:ext cx="3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16" name="Freeform 344"/>
            <p:cNvSpPr>
              <a:spLocks noEditPoints="1"/>
            </p:cNvSpPr>
            <p:nvPr/>
          </p:nvSpPr>
          <p:spPr bwMode="auto">
            <a:xfrm rot="5400000">
              <a:off x="2542" y="3504"/>
              <a:ext cx="61" cy="39"/>
            </a:xfrm>
            <a:custGeom>
              <a:avLst/>
              <a:gdLst>
                <a:gd name="T0" fmla="*/ 30 w 61"/>
                <a:gd name="T1" fmla="*/ 39 h 39"/>
                <a:gd name="T2" fmla="*/ 24 w 61"/>
                <a:gd name="T3" fmla="*/ 39 h 39"/>
                <a:gd name="T4" fmla="*/ 18 w 61"/>
                <a:gd name="T5" fmla="*/ 39 h 39"/>
                <a:gd name="T6" fmla="*/ 13 w 61"/>
                <a:gd name="T7" fmla="*/ 38 h 39"/>
                <a:gd name="T8" fmla="*/ 7 w 61"/>
                <a:gd name="T9" fmla="*/ 35 h 39"/>
                <a:gd name="T10" fmla="*/ 3 w 61"/>
                <a:gd name="T11" fmla="*/ 30 h 39"/>
                <a:gd name="T12" fmla="*/ 1 w 61"/>
                <a:gd name="T13" fmla="*/ 26 h 39"/>
                <a:gd name="T14" fmla="*/ 0 w 61"/>
                <a:gd name="T15" fmla="*/ 20 h 39"/>
                <a:gd name="T16" fmla="*/ 0 w 61"/>
                <a:gd name="T17" fmla="*/ 15 h 39"/>
                <a:gd name="T18" fmla="*/ 1 w 61"/>
                <a:gd name="T19" fmla="*/ 11 h 39"/>
                <a:gd name="T20" fmla="*/ 4 w 61"/>
                <a:gd name="T21" fmla="*/ 8 h 39"/>
                <a:gd name="T22" fmla="*/ 7 w 61"/>
                <a:gd name="T23" fmla="*/ 5 h 39"/>
                <a:gd name="T24" fmla="*/ 12 w 61"/>
                <a:gd name="T25" fmla="*/ 3 h 39"/>
                <a:gd name="T26" fmla="*/ 16 w 61"/>
                <a:gd name="T27" fmla="*/ 2 h 39"/>
                <a:gd name="T28" fmla="*/ 22 w 61"/>
                <a:gd name="T29" fmla="*/ 0 h 39"/>
                <a:gd name="T30" fmla="*/ 30 w 61"/>
                <a:gd name="T31" fmla="*/ 0 h 39"/>
                <a:gd name="T32" fmla="*/ 37 w 61"/>
                <a:gd name="T33" fmla="*/ 0 h 39"/>
                <a:gd name="T34" fmla="*/ 43 w 61"/>
                <a:gd name="T35" fmla="*/ 2 h 39"/>
                <a:gd name="T36" fmla="*/ 48 w 61"/>
                <a:gd name="T37" fmla="*/ 3 h 39"/>
                <a:gd name="T38" fmla="*/ 54 w 61"/>
                <a:gd name="T39" fmla="*/ 5 h 39"/>
                <a:gd name="T40" fmla="*/ 58 w 61"/>
                <a:gd name="T41" fmla="*/ 9 h 39"/>
                <a:gd name="T42" fmla="*/ 60 w 61"/>
                <a:gd name="T43" fmla="*/ 14 h 39"/>
                <a:gd name="T44" fmla="*/ 61 w 61"/>
                <a:gd name="T45" fmla="*/ 20 h 39"/>
                <a:gd name="T46" fmla="*/ 60 w 61"/>
                <a:gd name="T47" fmla="*/ 26 h 39"/>
                <a:gd name="T48" fmla="*/ 58 w 61"/>
                <a:gd name="T49" fmla="*/ 30 h 39"/>
                <a:gd name="T50" fmla="*/ 55 w 61"/>
                <a:gd name="T51" fmla="*/ 33 h 39"/>
                <a:gd name="T52" fmla="*/ 45 w 61"/>
                <a:gd name="T53" fmla="*/ 38 h 39"/>
                <a:gd name="T54" fmla="*/ 30 w 61"/>
                <a:gd name="T55" fmla="*/ 39 h 39"/>
                <a:gd name="T56" fmla="*/ 30 w 61"/>
                <a:gd name="T57" fmla="*/ 32 h 39"/>
                <a:gd name="T58" fmla="*/ 37 w 61"/>
                <a:gd name="T59" fmla="*/ 32 h 39"/>
                <a:gd name="T60" fmla="*/ 42 w 61"/>
                <a:gd name="T61" fmla="*/ 30 h 39"/>
                <a:gd name="T62" fmla="*/ 46 w 61"/>
                <a:gd name="T63" fmla="*/ 30 h 39"/>
                <a:gd name="T64" fmla="*/ 49 w 61"/>
                <a:gd name="T65" fmla="*/ 29 h 39"/>
                <a:gd name="T66" fmla="*/ 52 w 61"/>
                <a:gd name="T67" fmla="*/ 26 h 39"/>
                <a:gd name="T68" fmla="*/ 54 w 61"/>
                <a:gd name="T69" fmla="*/ 23 h 39"/>
                <a:gd name="T70" fmla="*/ 54 w 61"/>
                <a:gd name="T71" fmla="*/ 20 h 39"/>
                <a:gd name="T72" fmla="*/ 54 w 61"/>
                <a:gd name="T73" fmla="*/ 17 h 39"/>
                <a:gd name="T74" fmla="*/ 52 w 61"/>
                <a:gd name="T75" fmla="*/ 14 h 39"/>
                <a:gd name="T76" fmla="*/ 49 w 61"/>
                <a:gd name="T77" fmla="*/ 12 h 39"/>
                <a:gd name="T78" fmla="*/ 46 w 61"/>
                <a:gd name="T79" fmla="*/ 11 h 39"/>
                <a:gd name="T80" fmla="*/ 42 w 61"/>
                <a:gd name="T81" fmla="*/ 9 h 39"/>
                <a:gd name="T82" fmla="*/ 37 w 61"/>
                <a:gd name="T83" fmla="*/ 8 h 39"/>
                <a:gd name="T84" fmla="*/ 30 w 61"/>
                <a:gd name="T85" fmla="*/ 8 h 39"/>
                <a:gd name="T86" fmla="*/ 22 w 61"/>
                <a:gd name="T87" fmla="*/ 9 h 39"/>
                <a:gd name="T88" fmla="*/ 16 w 61"/>
                <a:gd name="T89" fmla="*/ 9 h 39"/>
                <a:gd name="T90" fmla="*/ 12 w 61"/>
                <a:gd name="T91" fmla="*/ 11 h 39"/>
                <a:gd name="T92" fmla="*/ 9 w 61"/>
                <a:gd name="T93" fmla="*/ 14 h 39"/>
                <a:gd name="T94" fmla="*/ 7 w 61"/>
                <a:gd name="T95" fmla="*/ 17 h 39"/>
                <a:gd name="T96" fmla="*/ 7 w 61"/>
                <a:gd name="T97" fmla="*/ 20 h 39"/>
                <a:gd name="T98" fmla="*/ 7 w 61"/>
                <a:gd name="T99" fmla="*/ 24 h 39"/>
                <a:gd name="T100" fmla="*/ 10 w 61"/>
                <a:gd name="T101" fmla="*/ 29 h 39"/>
                <a:gd name="T102" fmla="*/ 15 w 61"/>
                <a:gd name="T103" fmla="*/ 30 h 39"/>
                <a:gd name="T104" fmla="*/ 22 w 61"/>
                <a:gd name="T105" fmla="*/ 32 h 39"/>
                <a:gd name="T106" fmla="*/ 30 w 61"/>
                <a:gd name="T10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39">
                  <a:moveTo>
                    <a:pt x="30" y="39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3" y="38"/>
                  </a:lnTo>
                  <a:lnTo>
                    <a:pt x="7" y="35"/>
                  </a:lnTo>
                  <a:lnTo>
                    <a:pt x="3" y="30"/>
                  </a:lnTo>
                  <a:lnTo>
                    <a:pt x="1" y="26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1" y="11"/>
                  </a:lnTo>
                  <a:lnTo>
                    <a:pt x="4" y="8"/>
                  </a:lnTo>
                  <a:lnTo>
                    <a:pt x="7" y="5"/>
                  </a:lnTo>
                  <a:lnTo>
                    <a:pt x="12" y="3"/>
                  </a:lnTo>
                  <a:lnTo>
                    <a:pt x="16" y="2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3" y="2"/>
                  </a:lnTo>
                  <a:lnTo>
                    <a:pt x="48" y="3"/>
                  </a:lnTo>
                  <a:lnTo>
                    <a:pt x="54" y="5"/>
                  </a:lnTo>
                  <a:lnTo>
                    <a:pt x="58" y="9"/>
                  </a:lnTo>
                  <a:lnTo>
                    <a:pt x="60" y="14"/>
                  </a:lnTo>
                  <a:lnTo>
                    <a:pt x="61" y="20"/>
                  </a:lnTo>
                  <a:lnTo>
                    <a:pt x="60" y="26"/>
                  </a:lnTo>
                  <a:lnTo>
                    <a:pt x="58" y="30"/>
                  </a:lnTo>
                  <a:lnTo>
                    <a:pt x="55" y="33"/>
                  </a:lnTo>
                  <a:lnTo>
                    <a:pt x="45" y="38"/>
                  </a:lnTo>
                  <a:lnTo>
                    <a:pt x="30" y="39"/>
                  </a:lnTo>
                  <a:close/>
                  <a:moveTo>
                    <a:pt x="30" y="32"/>
                  </a:moveTo>
                  <a:lnTo>
                    <a:pt x="37" y="32"/>
                  </a:lnTo>
                  <a:lnTo>
                    <a:pt x="42" y="30"/>
                  </a:lnTo>
                  <a:lnTo>
                    <a:pt x="46" y="30"/>
                  </a:lnTo>
                  <a:lnTo>
                    <a:pt x="49" y="29"/>
                  </a:lnTo>
                  <a:lnTo>
                    <a:pt x="52" y="26"/>
                  </a:lnTo>
                  <a:lnTo>
                    <a:pt x="54" y="23"/>
                  </a:lnTo>
                  <a:lnTo>
                    <a:pt x="54" y="20"/>
                  </a:lnTo>
                  <a:lnTo>
                    <a:pt x="54" y="17"/>
                  </a:lnTo>
                  <a:lnTo>
                    <a:pt x="52" y="14"/>
                  </a:lnTo>
                  <a:lnTo>
                    <a:pt x="49" y="12"/>
                  </a:lnTo>
                  <a:lnTo>
                    <a:pt x="46" y="11"/>
                  </a:lnTo>
                  <a:lnTo>
                    <a:pt x="42" y="9"/>
                  </a:lnTo>
                  <a:lnTo>
                    <a:pt x="37" y="8"/>
                  </a:lnTo>
                  <a:lnTo>
                    <a:pt x="30" y="8"/>
                  </a:lnTo>
                  <a:lnTo>
                    <a:pt x="22" y="9"/>
                  </a:lnTo>
                  <a:lnTo>
                    <a:pt x="16" y="9"/>
                  </a:lnTo>
                  <a:lnTo>
                    <a:pt x="12" y="11"/>
                  </a:lnTo>
                  <a:lnTo>
                    <a:pt x="9" y="14"/>
                  </a:lnTo>
                  <a:lnTo>
                    <a:pt x="7" y="17"/>
                  </a:lnTo>
                  <a:lnTo>
                    <a:pt x="7" y="20"/>
                  </a:lnTo>
                  <a:lnTo>
                    <a:pt x="7" y="24"/>
                  </a:lnTo>
                  <a:lnTo>
                    <a:pt x="10" y="29"/>
                  </a:lnTo>
                  <a:lnTo>
                    <a:pt x="15" y="30"/>
                  </a:lnTo>
                  <a:lnTo>
                    <a:pt x="22" y="32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17" name="Rectangle 345"/>
            <p:cNvSpPr>
              <a:spLocks noChangeArrowheads="1"/>
            </p:cNvSpPr>
            <p:nvPr/>
          </p:nvSpPr>
          <p:spPr bwMode="auto">
            <a:xfrm rot="5400000">
              <a:off x="2604" y="3545"/>
              <a:ext cx="8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18" name="Freeform 346"/>
            <p:cNvSpPr>
              <a:spLocks noEditPoints="1"/>
            </p:cNvSpPr>
            <p:nvPr/>
          </p:nvSpPr>
          <p:spPr bwMode="auto">
            <a:xfrm rot="5400000">
              <a:off x="2612" y="3504"/>
              <a:ext cx="61" cy="40"/>
            </a:xfrm>
            <a:custGeom>
              <a:avLst/>
              <a:gdLst>
                <a:gd name="T0" fmla="*/ 30 w 61"/>
                <a:gd name="T1" fmla="*/ 40 h 40"/>
                <a:gd name="T2" fmla="*/ 24 w 61"/>
                <a:gd name="T3" fmla="*/ 39 h 40"/>
                <a:gd name="T4" fmla="*/ 18 w 61"/>
                <a:gd name="T5" fmla="*/ 39 h 40"/>
                <a:gd name="T6" fmla="*/ 13 w 61"/>
                <a:gd name="T7" fmla="*/ 37 h 40"/>
                <a:gd name="T8" fmla="*/ 7 w 61"/>
                <a:gd name="T9" fmla="*/ 34 h 40"/>
                <a:gd name="T10" fmla="*/ 3 w 61"/>
                <a:gd name="T11" fmla="*/ 31 h 40"/>
                <a:gd name="T12" fmla="*/ 1 w 61"/>
                <a:gd name="T13" fmla="*/ 27 h 40"/>
                <a:gd name="T14" fmla="*/ 0 w 61"/>
                <a:gd name="T15" fmla="*/ 21 h 40"/>
                <a:gd name="T16" fmla="*/ 0 w 61"/>
                <a:gd name="T17" fmla="*/ 15 h 40"/>
                <a:gd name="T18" fmla="*/ 1 w 61"/>
                <a:gd name="T19" fmla="*/ 12 h 40"/>
                <a:gd name="T20" fmla="*/ 4 w 61"/>
                <a:gd name="T21" fmla="*/ 7 h 40"/>
                <a:gd name="T22" fmla="*/ 7 w 61"/>
                <a:gd name="T23" fmla="*/ 6 h 40"/>
                <a:gd name="T24" fmla="*/ 12 w 61"/>
                <a:gd name="T25" fmla="*/ 3 h 40"/>
                <a:gd name="T26" fmla="*/ 16 w 61"/>
                <a:gd name="T27" fmla="*/ 1 h 40"/>
                <a:gd name="T28" fmla="*/ 22 w 61"/>
                <a:gd name="T29" fmla="*/ 1 h 40"/>
                <a:gd name="T30" fmla="*/ 30 w 61"/>
                <a:gd name="T31" fmla="*/ 0 h 40"/>
                <a:gd name="T32" fmla="*/ 37 w 61"/>
                <a:gd name="T33" fmla="*/ 1 h 40"/>
                <a:gd name="T34" fmla="*/ 43 w 61"/>
                <a:gd name="T35" fmla="*/ 1 h 40"/>
                <a:gd name="T36" fmla="*/ 48 w 61"/>
                <a:gd name="T37" fmla="*/ 3 h 40"/>
                <a:gd name="T38" fmla="*/ 54 w 61"/>
                <a:gd name="T39" fmla="*/ 6 h 40"/>
                <a:gd name="T40" fmla="*/ 58 w 61"/>
                <a:gd name="T41" fmla="*/ 9 h 40"/>
                <a:gd name="T42" fmla="*/ 60 w 61"/>
                <a:gd name="T43" fmla="*/ 13 h 40"/>
                <a:gd name="T44" fmla="*/ 61 w 61"/>
                <a:gd name="T45" fmla="*/ 21 h 40"/>
                <a:gd name="T46" fmla="*/ 60 w 61"/>
                <a:gd name="T47" fmla="*/ 25 h 40"/>
                <a:gd name="T48" fmla="*/ 58 w 61"/>
                <a:gd name="T49" fmla="*/ 30 h 40"/>
                <a:gd name="T50" fmla="*/ 55 w 61"/>
                <a:gd name="T51" fmla="*/ 34 h 40"/>
                <a:gd name="T52" fmla="*/ 45 w 61"/>
                <a:gd name="T53" fmla="*/ 39 h 40"/>
                <a:gd name="T54" fmla="*/ 30 w 61"/>
                <a:gd name="T55" fmla="*/ 40 h 40"/>
                <a:gd name="T56" fmla="*/ 30 w 61"/>
                <a:gd name="T57" fmla="*/ 31 h 40"/>
                <a:gd name="T58" fmla="*/ 37 w 61"/>
                <a:gd name="T59" fmla="*/ 31 h 40"/>
                <a:gd name="T60" fmla="*/ 42 w 61"/>
                <a:gd name="T61" fmla="*/ 31 h 40"/>
                <a:gd name="T62" fmla="*/ 46 w 61"/>
                <a:gd name="T63" fmla="*/ 30 h 40"/>
                <a:gd name="T64" fmla="*/ 49 w 61"/>
                <a:gd name="T65" fmla="*/ 28 h 40"/>
                <a:gd name="T66" fmla="*/ 52 w 61"/>
                <a:gd name="T67" fmla="*/ 25 h 40"/>
                <a:gd name="T68" fmla="*/ 54 w 61"/>
                <a:gd name="T69" fmla="*/ 24 h 40"/>
                <a:gd name="T70" fmla="*/ 54 w 61"/>
                <a:gd name="T71" fmla="*/ 21 h 40"/>
                <a:gd name="T72" fmla="*/ 54 w 61"/>
                <a:gd name="T73" fmla="*/ 16 h 40"/>
                <a:gd name="T74" fmla="*/ 52 w 61"/>
                <a:gd name="T75" fmla="*/ 15 h 40"/>
                <a:gd name="T76" fmla="*/ 49 w 61"/>
                <a:gd name="T77" fmla="*/ 12 h 40"/>
                <a:gd name="T78" fmla="*/ 46 w 61"/>
                <a:gd name="T79" fmla="*/ 10 h 40"/>
                <a:gd name="T80" fmla="*/ 42 w 61"/>
                <a:gd name="T81" fmla="*/ 9 h 40"/>
                <a:gd name="T82" fmla="*/ 37 w 61"/>
                <a:gd name="T83" fmla="*/ 9 h 40"/>
                <a:gd name="T84" fmla="*/ 30 w 61"/>
                <a:gd name="T85" fmla="*/ 9 h 40"/>
                <a:gd name="T86" fmla="*/ 22 w 61"/>
                <a:gd name="T87" fmla="*/ 9 h 40"/>
                <a:gd name="T88" fmla="*/ 16 w 61"/>
                <a:gd name="T89" fmla="*/ 10 h 40"/>
                <a:gd name="T90" fmla="*/ 12 w 61"/>
                <a:gd name="T91" fmla="*/ 12 h 40"/>
                <a:gd name="T92" fmla="*/ 9 w 61"/>
                <a:gd name="T93" fmla="*/ 13 h 40"/>
                <a:gd name="T94" fmla="*/ 7 w 61"/>
                <a:gd name="T95" fmla="*/ 16 h 40"/>
                <a:gd name="T96" fmla="*/ 7 w 61"/>
                <a:gd name="T97" fmla="*/ 21 h 40"/>
                <a:gd name="T98" fmla="*/ 7 w 61"/>
                <a:gd name="T99" fmla="*/ 25 h 40"/>
                <a:gd name="T100" fmla="*/ 10 w 61"/>
                <a:gd name="T101" fmla="*/ 28 h 40"/>
                <a:gd name="T102" fmla="*/ 15 w 61"/>
                <a:gd name="T103" fmla="*/ 30 h 40"/>
                <a:gd name="T104" fmla="*/ 22 w 61"/>
                <a:gd name="T105" fmla="*/ 31 h 40"/>
                <a:gd name="T106" fmla="*/ 30 w 61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40">
                  <a:moveTo>
                    <a:pt x="30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3" y="37"/>
                  </a:lnTo>
                  <a:lnTo>
                    <a:pt x="7" y="34"/>
                  </a:lnTo>
                  <a:lnTo>
                    <a:pt x="3" y="31"/>
                  </a:lnTo>
                  <a:lnTo>
                    <a:pt x="1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1" y="12"/>
                  </a:lnTo>
                  <a:lnTo>
                    <a:pt x="4" y="7"/>
                  </a:lnTo>
                  <a:lnTo>
                    <a:pt x="7" y="6"/>
                  </a:lnTo>
                  <a:lnTo>
                    <a:pt x="12" y="3"/>
                  </a:lnTo>
                  <a:lnTo>
                    <a:pt x="16" y="1"/>
                  </a:lnTo>
                  <a:lnTo>
                    <a:pt x="22" y="1"/>
                  </a:lnTo>
                  <a:lnTo>
                    <a:pt x="30" y="0"/>
                  </a:lnTo>
                  <a:lnTo>
                    <a:pt x="37" y="1"/>
                  </a:lnTo>
                  <a:lnTo>
                    <a:pt x="43" y="1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8" y="9"/>
                  </a:lnTo>
                  <a:lnTo>
                    <a:pt x="60" y="13"/>
                  </a:lnTo>
                  <a:lnTo>
                    <a:pt x="61" y="21"/>
                  </a:lnTo>
                  <a:lnTo>
                    <a:pt x="60" y="25"/>
                  </a:lnTo>
                  <a:lnTo>
                    <a:pt x="58" y="30"/>
                  </a:lnTo>
                  <a:lnTo>
                    <a:pt x="55" y="34"/>
                  </a:lnTo>
                  <a:lnTo>
                    <a:pt x="45" y="39"/>
                  </a:lnTo>
                  <a:lnTo>
                    <a:pt x="30" y="40"/>
                  </a:lnTo>
                  <a:close/>
                  <a:moveTo>
                    <a:pt x="30" y="31"/>
                  </a:moveTo>
                  <a:lnTo>
                    <a:pt x="37" y="31"/>
                  </a:lnTo>
                  <a:lnTo>
                    <a:pt x="42" y="31"/>
                  </a:lnTo>
                  <a:lnTo>
                    <a:pt x="46" y="30"/>
                  </a:lnTo>
                  <a:lnTo>
                    <a:pt x="49" y="28"/>
                  </a:lnTo>
                  <a:lnTo>
                    <a:pt x="52" y="25"/>
                  </a:lnTo>
                  <a:lnTo>
                    <a:pt x="54" y="24"/>
                  </a:lnTo>
                  <a:lnTo>
                    <a:pt x="54" y="21"/>
                  </a:lnTo>
                  <a:lnTo>
                    <a:pt x="54" y="16"/>
                  </a:lnTo>
                  <a:lnTo>
                    <a:pt x="52" y="15"/>
                  </a:lnTo>
                  <a:lnTo>
                    <a:pt x="49" y="12"/>
                  </a:lnTo>
                  <a:lnTo>
                    <a:pt x="46" y="10"/>
                  </a:lnTo>
                  <a:lnTo>
                    <a:pt x="42" y="9"/>
                  </a:lnTo>
                  <a:lnTo>
                    <a:pt x="37" y="9"/>
                  </a:lnTo>
                  <a:lnTo>
                    <a:pt x="30" y="9"/>
                  </a:lnTo>
                  <a:lnTo>
                    <a:pt x="22" y="9"/>
                  </a:lnTo>
                  <a:lnTo>
                    <a:pt x="16" y="10"/>
                  </a:lnTo>
                  <a:lnTo>
                    <a:pt x="12" y="12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7" y="21"/>
                  </a:lnTo>
                  <a:lnTo>
                    <a:pt x="7" y="25"/>
                  </a:lnTo>
                  <a:lnTo>
                    <a:pt x="10" y="28"/>
                  </a:lnTo>
                  <a:lnTo>
                    <a:pt x="15" y="30"/>
                  </a:lnTo>
                  <a:lnTo>
                    <a:pt x="22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19" name="Freeform 347"/>
            <p:cNvSpPr>
              <a:spLocks noEditPoints="1"/>
            </p:cNvSpPr>
            <p:nvPr/>
          </p:nvSpPr>
          <p:spPr bwMode="auto">
            <a:xfrm rot="5400000">
              <a:off x="2658" y="3503"/>
              <a:ext cx="61" cy="41"/>
            </a:xfrm>
            <a:custGeom>
              <a:avLst/>
              <a:gdLst>
                <a:gd name="T0" fmla="*/ 30 w 61"/>
                <a:gd name="T1" fmla="*/ 41 h 41"/>
                <a:gd name="T2" fmla="*/ 24 w 61"/>
                <a:gd name="T3" fmla="*/ 41 h 41"/>
                <a:gd name="T4" fmla="*/ 18 w 61"/>
                <a:gd name="T5" fmla="*/ 39 h 41"/>
                <a:gd name="T6" fmla="*/ 13 w 61"/>
                <a:gd name="T7" fmla="*/ 38 h 41"/>
                <a:gd name="T8" fmla="*/ 7 w 61"/>
                <a:gd name="T9" fmla="*/ 35 h 41"/>
                <a:gd name="T10" fmla="*/ 3 w 61"/>
                <a:gd name="T11" fmla="*/ 32 h 41"/>
                <a:gd name="T12" fmla="*/ 1 w 61"/>
                <a:gd name="T13" fmla="*/ 27 h 41"/>
                <a:gd name="T14" fmla="*/ 0 w 61"/>
                <a:gd name="T15" fmla="*/ 21 h 41"/>
                <a:gd name="T16" fmla="*/ 0 w 61"/>
                <a:gd name="T17" fmla="*/ 17 h 41"/>
                <a:gd name="T18" fmla="*/ 1 w 61"/>
                <a:gd name="T19" fmla="*/ 12 h 41"/>
                <a:gd name="T20" fmla="*/ 4 w 61"/>
                <a:gd name="T21" fmla="*/ 8 h 41"/>
                <a:gd name="T22" fmla="*/ 7 w 61"/>
                <a:gd name="T23" fmla="*/ 6 h 41"/>
                <a:gd name="T24" fmla="*/ 12 w 61"/>
                <a:gd name="T25" fmla="*/ 3 h 41"/>
                <a:gd name="T26" fmla="*/ 16 w 61"/>
                <a:gd name="T27" fmla="*/ 2 h 41"/>
                <a:gd name="T28" fmla="*/ 22 w 61"/>
                <a:gd name="T29" fmla="*/ 2 h 41"/>
                <a:gd name="T30" fmla="*/ 30 w 61"/>
                <a:gd name="T31" fmla="*/ 0 h 41"/>
                <a:gd name="T32" fmla="*/ 37 w 61"/>
                <a:gd name="T33" fmla="*/ 2 h 41"/>
                <a:gd name="T34" fmla="*/ 43 w 61"/>
                <a:gd name="T35" fmla="*/ 2 h 41"/>
                <a:gd name="T36" fmla="*/ 48 w 61"/>
                <a:gd name="T37" fmla="*/ 3 h 41"/>
                <a:gd name="T38" fmla="*/ 54 w 61"/>
                <a:gd name="T39" fmla="*/ 6 h 41"/>
                <a:gd name="T40" fmla="*/ 58 w 61"/>
                <a:gd name="T41" fmla="*/ 9 h 41"/>
                <a:gd name="T42" fmla="*/ 60 w 61"/>
                <a:gd name="T43" fmla="*/ 15 h 41"/>
                <a:gd name="T44" fmla="*/ 61 w 61"/>
                <a:gd name="T45" fmla="*/ 21 h 41"/>
                <a:gd name="T46" fmla="*/ 60 w 61"/>
                <a:gd name="T47" fmla="*/ 26 h 41"/>
                <a:gd name="T48" fmla="*/ 58 w 61"/>
                <a:gd name="T49" fmla="*/ 30 h 41"/>
                <a:gd name="T50" fmla="*/ 55 w 61"/>
                <a:gd name="T51" fmla="*/ 35 h 41"/>
                <a:gd name="T52" fmla="*/ 45 w 61"/>
                <a:gd name="T53" fmla="*/ 39 h 41"/>
                <a:gd name="T54" fmla="*/ 30 w 61"/>
                <a:gd name="T55" fmla="*/ 41 h 41"/>
                <a:gd name="T56" fmla="*/ 30 w 61"/>
                <a:gd name="T57" fmla="*/ 32 h 41"/>
                <a:gd name="T58" fmla="*/ 37 w 61"/>
                <a:gd name="T59" fmla="*/ 32 h 41"/>
                <a:gd name="T60" fmla="*/ 42 w 61"/>
                <a:gd name="T61" fmla="*/ 32 h 41"/>
                <a:gd name="T62" fmla="*/ 46 w 61"/>
                <a:gd name="T63" fmla="*/ 30 h 41"/>
                <a:gd name="T64" fmla="*/ 49 w 61"/>
                <a:gd name="T65" fmla="*/ 29 h 41"/>
                <a:gd name="T66" fmla="*/ 52 w 61"/>
                <a:gd name="T67" fmla="*/ 27 h 41"/>
                <a:gd name="T68" fmla="*/ 54 w 61"/>
                <a:gd name="T69" fmla="*/ 24 h 41"/>
                <a:gd name="T70" fmla="*/ 54 w 61"/>
                <a:gd name="T71" fmla="*/ 21 h 41"/>
                <a:gd name="T72" fmla="*/ 54 w 61"/>
                <a:gd name="T73" fmla="*/ 17 h 41"/>
                <a:gd name="T74" fmla="*/ 52 w 61"/>
                <a:gd name="T75" fmla="*/ 15 h 41"/>
                <a:gd name="T76" fmla="*/ 49 w 61"/>
                <a:gd name="T77" fmla="*/ 12 h 41"/>
                <a:gd name="T78" fmla="*/ 46 w 61"/>
                <a:gd name="T79" fmla="*/ 11 h 41"/>
                <a:gd name="T80" fmla="*/ 42 w 61"/>
                <a:gd name="T81" fmla="*/ 9 h 41"/>
                <a:gd name="T82" fmla="*/ 37 w 61"/>
                <a:gd name="T83" fmla="*/ 9 h 41"/>
                <a:gd name="T84" fmla="*/ 30 w 61"/>
                <a:gd name="T85" fmla="*/ 9 h 41"/>
                <a:gd name="T86" fmla="*/ 22 w 61"/>
                <a:gd name="T87" fmla="*/ 9 h 41"/>
                <a:gd name="T88" fmla="*/ 16 w 61"/>
                <a:gd name="T89" fmla="*/ 11 h 41"/>
                <a:gd name="T90" fmla="*/ 12 w 61"/>
                <a:gd name="T91" fmla="*/ 12 h 41"/>
                <a:gd name="T92" fmla="*/ 9 w 61"/>
                <a:gd name="T93" fmla="*/ 15 h 41"/>
                <a:gd name="T94" fmla="*/ 7 w 61"/>
                <a:gd name="T95" fmla="*/ 17 h 41"/>
                <a:gd name="T96" fmla="*/ 7 w 61"/>
                <a:gd name="T97" fmla="*/ 21 h 41"/>
                <a:gd name="T98" fmla="*/ 7 w 61"/>
                <a:gd name="T99" fmla="*/ 26 h 41"/>
                <a:gd name="T100" fmla="*/ 10 w 61"/>
                <a:gd name="T101" fmla="*/ 29 h 41"/>
                <a:gd name="T102" fmla="*/ 15 w 61"/>
                <a:gd name="T103" fmla="*/ 30 h 41"/>
                <a:gd name="T104" fmla="*/ 22 w 61"/>
                <a:gd name="T105" fmla="*/ 32 h 41"/>
                <a:gd name="T106" fmla="*/ 30 w 61"/>
                <a:gd name="T107" fmla="*/ 3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41">
                  <a:moveTo>
                    <a:pt x="30" y="41"/>
                  </a:moveTo>
                  <a:lnTo>
                    <a:pt x="24" y="41"/>
                  </a:lnTo>
                  <a:lnTo>
                    <a:pt x="18" y="39"/>
                  </a:lnTo>
                  <a:lnTo>
                    <a:pt x="13" y="38"/>
                  </a:lnTo>
                  <a:lnTo>
                    <a:pt x="7" y="35"/>
                  </a:lnTo>
                  <a:lnTo>
                    <a:pt x="3" y="32"/>
                  </a:lnTo>
                  <a:lnTo>
                    <a:pt x="1" y="27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4" y="8"/>
                  </a:lnTo>
                  <a:lnTo>
                    <a:pt x="7" y="6"/>
                  </a:lnTo>
                  <a:lnTo>
                    <a:pt x="12" y="3"/>
                  </a:lnTo>
                  <a:lnTo>
                    <a:pt x="16" y="2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7" y="2"/>
                  </a:lnTo>
                  <a:lnTo>
                    <a:pt x="43" y="2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8" y="9"/>
                  </a:lnTo>
                  <a:lnTo>
                    <a:pt x="60" y="15"/>
                  </a:lnTo>
                  <a:lnTo>
                    <a:pt x="61" y="21"/>
                  </a:lnTo>
                  <a:lnTo>
                    <a:pt x="60" y="26"/>
                  </a:lnTo>
                  <a:lnTo>
                    <a:pt x="58" y="30"/>
                  </a:lnTo>
                  <a:lnTo>
                    <a:pt x="55" y="35"/>
                  </a:lnTo>
                  <a:lnTo>
                    <a:pt x="45" y="39"/>
                  </a:lnTo>
                  <a:lnTo>
                    <a:pt x="30" y="41"/>
                  </a:lnTo>
                  <a:close/>
                  <a:moveTo>
                    <a:pt x="30" y="32"/>
                  </a:moveTo>
                  <a:lnTo>
                    <a:pt x="37" y="32"/>
                  </a:lnTo>
                  <a:lnTo>
                    <a:pt x="42" y="32"/>
                  </a:lnTo>
                  <a:lnTo>
                    <a:pt x="46" y="30"/>
                  </a:lnTo>
                  <a:lnTo>
                    <a:pt x="49" y="29"/>
                  </a:lnTo>
                  <a:lnTo>
                    <a:pt x="52" y="27"/>
                  </a:lnTo>
                  <a:lnTo>
                    <a:pt x="54" y="24"/>
                  </a:lnTo>
                  <a:lnTo>
                    <a:pt x="54" y="21"/>
                  </a:lnTo>
                  <a:lnTo>
                    <a:pt x="54" y="17"/>
                  </a:lnTo>
                  <a:lnTo>
                    <a:pt x="52" y="15"/>
                  </a:lnTo>
                  <a:lnTo>
                    <a:pt x="49" y="12"/>
                  </a:lnTo>
                  <a:lnTo>
                    <a:pt x="46" y="11"/>
                  </a:lnTo>
                  <a:lnTo>
                    <a:pt x="42" y="9"/>
                  </a:lnTo>
                  <a:lnTo>
                    <a:pt x="37" y="9"/>
                  </a:lnTo>
                  <a:lnTo>
                    <a:pt x="30" y="9"/>
                  </a:lnTo>
                  <a:lnTo>
                    <a:pt x="22" y="9"/>
                  </a:lnTo>
                  <a:lnTo>
                    <a:pt x="16" y="11"/>
                  </a:lnTo>
                  <a:lnTo>
                    <a:pt x="12" y="12"/>
                  </a:lnTo>
                  <a:lnTo>
                    <a:pt x="9" y="15"/>
                  </a:lnTo>
                  <a:lnTo>
                    <a:pt x="7" y="17"/>
                  </a:lnTo>
                  <a:lnTo>
                    <a:pt x="7" y="21"/>
                  </a:lnTo>
                  <a:lnTo>
                    <a:pt x="7" y="26"/>
                  </a:lnTo>
                  <a:lnTo>
                    <a:pt x="10" y="29"/>
                  </a:lnTo>
                  <a:lnTo>
                    <a:pt x="15" y="30"/>
                  </a:lnTo>
                  <a:lnTo>
                    <a:pt x="22" y="32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20" name="Freeform 348"/>
            <p:cNvSpPr>
              <a:spLocks/>
            </p:cNvSpPr>
            <p:nvPr/>
          </p:nvSpPr>
          <p:spPr bwMode="auto">
            <a:xfrm rot="5400000">
              <a:off x="2702" y="3512"/>
              <a:ext cx="60" cy="21"/>
            </a:xfrm>
            <a:custGeom>
              <a:avLst/>
              <a:gdLst>
                <a:gd name="T0" fmla="*/ 60 w 60"/>
                <a:gd name="T1" fmla="*/ 0 h 21"/>
                <a:gd name="T2" fmla="*/ 60 w 60"/>
                <a:gd name="T3" fmla="*/ 8 h 21"/>
                <a:gd name="T4" fmla="*/ 13 w 60"/>
                <a:gd name="T5" fmla="*/ 8 h 21"/>
                <a:gd name="T6" fmla="*/ 16 w 60"/>
                <a:gd name="T7" fmla="*/ 11 h 21"/>
                <a:gd name="T8" fmla="*/ 18 w 60"/>
                <a:gd name="T9" fmla="*/ 14 h 21"/>
                <a:gd name="T10" fmla="*/ 21 w 60"/>
                <a:gd name="T11" fmla="*/ 18 h 21"/>
                <a:gd name="T12" fmla="*/ 22 w 60"/>
                <a:gd name="T13" fmla="*/ 21 h 21"/>
                <a:gd name="T14" fmla="*/ 15 w 60"/>
                <a:gd name="T15" fmla="*/ 21 h 21"/>
                <a:gd name="T16" fmla="*/ 12 w 60"/>
                <a:gd name="T17" fmla="*/ 17 h 21"/>
                <a:gd name="T18" fmla="*/ 7 w 60"/>
                <a:gd name="T19" fmla="*/ 11 h 21"/>
                <a:gd name="T20" fmla="*/ 4 w 60"/>
                <a:gd name="T21" fmla="*/ 8 h 21"/>
                <a:gd name="T22" fmla="*/ 0 w 60"/>
                <a:gd name="T23" fmla="*/ 5 h 21"/>
                <a:gd name="T24" fmla="*/ 0 w 60"/>
                <a:gd name="T25" fmla="*/ 0 h 21"/>
                <a:gd name="T26" fmla="*/ 60 w 60"/>
                <a:gd name="T2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21">
                  <a:moveTo>
                    <a:pt x="60" y="0"/>
                  </a:moveTo>
                  <a:lnTo>
                    <a:pt x="60" y="8"/>
                  </a:lnTo>
                  <a:lnTo>
                    <a:pt x="13" y="8"/>
                  </a:lnTo>
                  <a:lnTo>
                    <a:pt x="16" y="11"/>
                  </a:lnTo>
                  <a:lnTo>
                    <a:pt x="18" y="14"/>
                  </a:lnTo>
                  <a:lnTo>
                    <a:pt x="21" y="18"/>
                  </a:lnTo>
                  <a:lnTo>
                    <a:pt x="22" y="21"/>
                  </a:lnTo>
                  <a:lnTo>
                    <a:pt x="15" y="21"/>
                  </a:lnTo>
                  <a:lnTo>
                    <a:pt x="12" y="17"/>
                  </a:lnTo>
                  <a:lnTo>
                    <a:pt x="7" y="11"/>
                  </a:lnTo>
                  <a:lnTo>
                    <a:pt x="4" y="8"/>
                  </a:lnTo>
                  <a:lnTo>
                    <a:pt x="0" y="5"/>
                  </a:lnTo>
                  <a:lnTo>
                    <a:pt x="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21" name="Line 349"/>
            <p:cNvSpPr>
              <a:spLocks noChangeShapeType="1"/>
            </p:cNvSpPr>
            <p:nvPr/>
          </p:nvSpPr>
          <p:spPr bwMode="auto">
            <a:xfrm rot="5400000">
              <a:off x="2876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22" name="Line 350"/>
            <p:cNvSpPr>
              <a:spLocks noChangeShapeType="1"/>
            </p:cNvSpPr>
            <p:nvPr/>
          </p:nvSpPr>
          <p:spPr bwMode="auto">
            <a:xfrm rot="5400000">
              <a:off x="3197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23" name="Line 351"/>
            <p:cNvSpPr>
              <a:spLocks noChangeShapeType="1"/>
            </p:cNvSpPr>
            <p:nvPr/>
          </p:nvSpPr>
          <p:spPr bwMode="auto">
            <a:xfrm rot="5400000">
              <a:off x="3362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24" name="Line 352"/>
            <p:cNvSpPr>
              <a:spLocks noChangeShapeType="1"/>
            </p:cNvSpPr>
            <p:nvPr/>
          </p:nvSpPr>
          <p:spPr bwMode="auto">
            <a:xfrm rot="5400000">
              <a:off x="3430" y="3461"/>
              <a:ext cx="3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25" name="Freeform 353"/>
            <p:cNvSpPr>
              <a:spLocks noEditPoints="1"/>
            </p:cNvSpPr>
            <p:nvPr/>
          </p:nvSpPr>
          <p:spPr bwMode="auto">
            <a:xfrm rot="5400000">
              <a:off x="3371" y="3504"/>
              <a:ext cx="61" cy="39"/>
            </a:xfrm>
            <a:custGeom>
              <a:avLst/>
              <a:gdLst>
                <a:gd name="T0" fmla="*/ 30 w 61"/>
                <a:gd name="T1" fmla="*/ 39 h 39"/>
                <a:gd name="T2" fmla="*/ 24 w 61"/>
                <a:gd name="T3" fmla="*/ 39 h 39"/>
                <a:gd name="T4" fmla="*/ 18 w 61"/>
                <a:gd name="T5" fmla="*/ 39 h 39"/>
                <a:gd name="T6" fmla="*/ 13 w 61"/>
                <a:gd name="T7" fmla="*/ 37 h 39"/>
                <a:gd name="T8" fmla="*/ 7 w 61"/>
                <a:gd name="T9" fmla="*/ 34 h 39"/>
                <a:gd name="T10" fmla="*/ 3 w 61"/>
                <a:gd name="T11" fmla="*/ 30 h 39"/>
                <a:gd name="T12" fmla="*/ 1 w 61"/>
                <a:gd name="T13" fmla="*/ 25 h 39"/>
                <a:gd name="T14" fmla="*/ 0 w 61"/>
                <a:gd name="T15" fmla="*/ 19 h 39"/>
                <a:gd name="T16" fmla="*/ 0 w 61"/>
                <a:gd name="T17" fmla="*/ 15 h 39"/>
                <a:gd name="T18" fmla="*/ 1 w 61"/>
                <a:gd name="T19" fmla="*/ 10 h 39"/>
                <a:gd name="T20" fmla="*/ 4 w 61"/>
                <a:gd name="T21" fmla="*/ 7 h 39"/>
                <a:gd name="T22" fmla="*/ 7 w 61"/>
                <a:gd name="T23" fmla="*/ 4 h 39"/>
                <a:gd name="T24" fmla="*/ 12 w 61"/>
                <a:gd name="T25" fmla="*/ 3 h 39"/>
                <a:gd name="T26" fmla="*/ 16 w 61"/>
                <a:gd name="T27" fmla="*/ 1 h 39"/>
                <a:gd name="T28" fmla="*/ 22 w 61"/>
                <a:gd name="T29" fmla="*/ 0 h 39"/>
                <a:gd name="T30" fmla="*/ 30 w 61"/>
                <a:gd name="T31" fmla="*/ 0 h 39"/>
                <a:gd name="T32" fmla="*/ 37 w 61"/>
                <a:gd name="T33" fmla="*/ 0 h 39"/>
                <a:gd name="T34" fmla="*/ 43 w 61"/>
                <a:gd name="T35" fmla="*/ 1 h 39"/>
                <a:gd name="T36" fmla="*/ 48 w 61"/>
                <a:gd name="T37" fmla="*/ 1 h 39"/>
                <a:gd name="T38" fmla="*/ 54 w 61"/>
                <a:gd name="T39" fmla="*/ 4 h 39"/>
                <a:gd name="T40" fmla="*/ 58 w 61"/>
                <a:gd name="T41" fmla="*/ 9 h 39"/>
                <a:gd name="T42" fmla="*/ 60 w 61"/>
                <a:gd name="T43" fmla="*/ 13 h 39"/>
                <a:gd name="T44" fmla="*/ 61 w 61"/>
                <a:gd name="T45" fmla="*/ 19 h 39"/>
                <a:gd name="T46" fmla="*/ 60 w 61"/>
                <a:gd name="T47" fmla="*/ 25 h 39"/>
                <a:gd name="T48" fmla="*/ 58 w 61"/>
                <a:gd name="T49" fmla="*/ 30 h 39"/>
                <a:gd name="T50" fmla="*/ 55 w 61"/>
                <a:gd name="T51" fmla="*/ 33 h 39"/>
                <a:gd name="T52" fmla="*/ 45 w 61"/>
                <a:gd name="T53" fmla="*/ 37 h 39"/>
                <a:gd name="T54" fmla="*/ 30 w 61"/>
                <a:gd name="T55" fmla="*/ 39 h 39"/>
                <a:gd name="T56" fmla="*/ 30 w 61"/>
                <a:gd name="T57" fmla="*/ 31 h 39"/>
                <a:gd name="T58" fmla="*/ 37 w 61"/>
                <a:gd name="T59" fmla="*/ 31 h 39"/>
                <a:gd name="T60" fmla="*/ 42 w 61"/>
                <a:gd name="T61" fmla="*/ 30 h 39"/>
                <a:gd name="T62" fmla="*/ 46 w 61"/>
                <a:gd name="T63" fmla="*/ 30 h 39"/>
                <a:gd name="T64" fmla="*/ 49 w 61"/>
                <a:gd name="T65" fmla="*/ 28 h 39"/>
                <a:gd name="T66" fmla="*/ 52 w 61"/>
                <a:gd name="T67" fmla="*/ 25 h 39"/>
                <a:gd name="T68" fmla="*/ 54 w 61"/>
                <a:gd name="T69" fmla="*/ 22 h 39"/>
                <a:gd name="T70" fmla="*/ 54 w 61"/>
                <a:gd name="T71" fmla="*/ 19 h 39"/>
                <a:gd name="T72" fmla="*/ 54 w 61"/>
                <a:gd name="T73" fmla="*/ 16 h 39"/>
                <a:gd name="T74" fmla="*/ 52 w 61"/>
                <a:gd name="T75" fmla="*/ 13 h 39"/>
                <a:gd name="T76" fmla="*/ 49 w 61"/>
                <a:gd name="T77" fmla="*/ 12 h 39"/>
                <a:gd name="T78" fmla="*/ 46 w 61"/>
                <a:gd name="T79" fmla="*/ 10 h 39"/>
                <a:gd name="T80" fmla="*/ 42 w 61"/>
                <a:gd name="T81" fmla="*/ 9 h 39"/>
                <a:gd name="T82" fmla="*/ 37 w 61"/>
                <a:gd name="T83" fmla="*/ 7 h 39"/>
                <a:gd name="T84" fmla="*/ 30 w 61"/>
                <a:gd name="T85" fmla="*/ 7 h 39"/>
                <a:gd name="T86" fmla="*/ 22 w 61"/>
                <a:gd name="T87" fmla="*/ 7 h 39"/>
                <a:gd name="T88" fmla="*/ 16 w 61"/>
                <a:gd name="T89" fmla="*/ 9 h 39"/>
                <a:gd name="T90" fmla="*/ 12 w 61"/>
                <a:gd name="T91" fmla="*/ 10 h 39"/>
                <a:gd name="T92" fmla="*/ 9 w 61"/>
                <a:gd name="T93" fmla="*/ 13 h 39"/>
                <a:gd name="T94" fmla="*/ 7 w 61"/>
                <a:gd name="T95" fmla="*/ 16 h 39"/>
                <a:gd name="T96" fmla="*/ 7 w 61"/>
                <a:gd name="T97" fmla="*/ 19 h 39"/>
                <a:gd name="T98" fmla="*/ 7 w 61"/>
                <a:gd name="T99" fmla="*/ 24 h 39"/>
                <a:gd name="T100" fmla="*/ 10 w 61"/>
                <a:gd name="T101" fmla="*/ 28 h 39"/>
                <a:gd name="T102" fmla="*/ 15 w 61"/>
                <a:gd name="T103" fmla="*/ 30 h 39"/>
                <a:gd name="T104" fmla="*/ 22 w 61"/>
                <a:gd name="T105" fmla="*/ 31 h 39"/>
                <a:gd name="T106" fmla="*/ 30 w 61"/>
                <a:gd name="T107" fmla="*/ 3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39">
                  <a:moveTo>
                    <a:pt x="30" y="39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3" y="37"/>
                  </a:lnTo>
                  <a:lnTo>
                    <a:pt x="7" y="34"/>
                  </a:lnTo>
                  <a:lnTo>
                    <a:pt x="3" y="30"/>
                  </a:lnTo>
                  <a:lnTo>
                    <a:pt x="1" y="25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4" y="7"/>
                  </a:lnTo>
                  <a:lnTo>
                    <a:pt x="7" y="4"/>
                  </a:lnTo>
                  <a:lnTo>
                    <a:pt x="12" y="3"/>
                  </a:lnTo>
                  <a:lnTo>
                    <a:pt x="16" y="1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3" y="1"/>
                  </a:lnTo>
                  <a:lnTo>
                    <a:pt x="48" y="1"/>
                  </a:lnTo>
                  <a:lnTo>
                    <a:pt x="54" y="4"/>
                  </a:lnTo>
                  <a:lnTo>
                    <a:pt x="58" y="9"/>
                  </a:lnTo>
                  <a:lnTo>
                    <a:pt x="60" y="13"/>
                  </a:lnTo>
                  <a:lnTo>
                    <a:pt x="61" y="19"/>
                  </a:lnTo>
                  <a:lnTo>
                    <a:pt x="60" y="25"/>
                  </a:lnTo>
                  <a:lnTo>
                    <a:pt x="58" y="30"/>
                  </a:lnTo>
                  <a:lnTo>
                    <a:pt x="55" y="33"/>
                  </a:lnTo>
                  <a:lnTo>
                    <a:pt x="45" y="37"/>
                  </a:lnTo>
                  <a:lnTo>
                    <a:pt x="30" y="39"/>
                  </a:lnTo>
                  <a:close/>
                  <a:moveTo>
                    <a:pt x="30" y="31"/>
                  </a:moveTo>
                  <a:lnTo>
                    <a:pt x="37" y="31"/>
                  </a:lnTo>
                  <a:lnTo>
                    <a:pt x="42" y="30"/>
                  </a:lnTo>
                  <a:lnTo>
                    <a:pt x="46" y="30"/>
                  </a:lnTo>
                  <a:lnTo>
                    <a:pt x="49" y="28"/>
                  </a:lnTo>
                  <a:lnTo>
                    <a:pt x="52" y="25"/>
                  </a:lnTo>
                  <a:lnTo>
                    <a:pt x="54" y="22"/>
                  </a:lnTo>
                  <a:lnTo>
                    <a:pt x="54" y="19"/>
                  </a:lnTo>
                  <a:lnTo>
                    <a:pt x="54" y="16"/>
                  </a:lnTo>
                  <a:lnTo>
                    <a:pt x="52" y="13"/>
                  </a:lnTo>
                  <a:lnTo>
                    <a:pt x="49" y="12"/>
                  </a:lnTo>
                  <a:lnTo>
                    <a:pt x="46" y="10"/>
                  </a:lnTo>
                  <a:lnTo>
                    <a:pt x="42" y="9"/>
                  </a:lnTo>
                  <a:lnTo>
                    <a:pt x="37" y="7"/>
                  </a:lnTo>
                  <a:lnTo>
                    <a:pt x="30" y="7"/>
                  </a:lnTo>
                  <a:lnTo>
                    <a:pt x="22" y="7"/>
                  </a:lnTo>
                  <a:lnTo>
                    <a:pt x="16" y="9"/>
                  </a:lnTo>
                  <a:lnTo>
                    <a:pt x="12" y="10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7" y="19"/>
                  </a:lnTo>
                  <a:lnTo>
                    <a:pt x="7" y="24"/>
                  </a:lnTo>
                  <a:lnTo>
                    <a:pt x="10" y="28"/>
                  </a:lnTo>
                  <a:lnTo>
                    <a:pt x="15" y="30"/>
                  </a:lnTo>
                  <a:lnTo>
                    <a:pt x="22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26" name="Rectangle 354"/>
            <p:cNvSpPr>
              <a:spLocks noChangeArrowheads="1"/>
            </p:cNvSpPr>
            <p:nvPr/>
          </p:nvSpPr>
          <p:spPr bwMode="auto">
            <a:xfrm rot="5400000">
              <a:off x="3434" y="3545"/>
              <a:ext cx="8" cy="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27" name="Freeform 355"/>
            <p:cNvSpPr>
              <a:spLocks noEditPoints="1"/>
            </p:cNvSpPr>
            <p:nvPr/>
          </p:nvSpPr>
          <p:spPr bwMode="auto">
            <a:xfrm rot="5400000">
              <a:off x="3441" y="3503"/>
              <a:ext cx="61" cy="41"/>
            </a:xfrm>
            <a:custGeom>
              <a:avLst/>
              <a:gdLst>
                <a:gd name="T0" fmla="*/ 30 w 61"/>
                <a:gd name="T1" fmla="*/ 41 h 41"/>
                <a:gd name="T2" fmla="*/ 24 w 61"/>
                <a:gd name="T3" fmla="*/ 39 h 41"/>
                <a:gd name="T4" fmla="*/ 18 w 61"/>
                <a:gd name="T5" fmla="*/ 39 h 41"/>
                <a:gd name="T6" fmla="*/ 13 w 61"/>
                <a:gd name="T7" fmla="*/ 38 h 41"/>
                <a:gd name="T8" fmla="*/ 7 w 61"/>
                <a:gd name="T9" fmla="*/ 35 h 41"/>
                <a:gd name="T10" fmla="*/ 3 w 61"/>
                <a:gd name="T11" fmla="*/ 32 h 41"/>
                <a:gd name="T12" fmla="*/ 1 w 61"/>
                <a:gd name="T13" fmla="*/ 26 h 41"/>
                <a:gd name="T14" fmla="*/ 0 w 61"/>
                <a:gd name="T15" fmla="*/ 20 h 41"/>
                <a:gd name="T16" fmla="*/ 0 w 61"/>
                <a:gd name="T17" fmla="*/ 15 h 41"/>
                <a:gd name="T18" fmla="*/ 1 w 61"/>
                <a:gd name="T19" fmla="*/ 12 h 41"/>
                <a:gd name="T20" fmla="*/ 4 w 61"/>
                <a:gd name="T21" fmla="*/ 8 h 41"/>
                <a:gd name="T22" fmla="*/ 7 w 61"/>
                <a:gd name="T23" fmla="*/ 6 h 41"/>
                <a:gd name="T24" fmla="*/ 12 w 61"/>
                <a:gd name="T25" fmla="*/ 3 h 41"/>
                <a:gd name="T26" fmla="*/ 16 w 61"/>
                <a:gd name="T27" fmla="*/ 2 h 41"/>
                <a:gd name="T28" fmla="*/ 22 w 61"/>
                <a:gd name="T29" fmla="*/ 2 h 41"/>
                <a:gd name="T30" fmla="*/ 30 w 61"/>
                <a:gd name="T31" fmla="*/ 0 h 41"/>
                <a:gd name="T32" fmla="*/ 37 w 61"/>
                <a:gd name="T33" fmla="*/ 0 h 41"/>
                <a:gd name="T34" fmla="*/ 43 w 61"/>
                <a:gd name="T35" fmla="*/ 2 h 41"/>
                <a:gd name="T36" fmla="*/ 48 w 61"/>
                <a:gd name="T37" fmla="*/ 3 h 41"/>
                <a:gd name="T38" fmla="*/ 54 w 61"/>
                <a:gd name="T39" fmla="*/ 6 h 41"/>
                <a:gd name="T40" fmla="*/ 58 w 61"/>
                <a:gd name="T41" fmla="*/ 9 h 41"/>
                <a:gd name="T42" fmla="*/ 60 w 61"/>
                <a:gd name="T43" fmla="*/ 14 h 41"/>
                <a:gd name="T44" fmla="*/ 61 w 61"/>
                <a:gd name="T45" fmla="*/ 20 h 41"/>
                <a:gd name="T46" fmla="*/ 60 w 61"/>
                <a:gd name="T47" fmla="*/ 26 h 41"/>
                <a:gd name="T48" fmla="*/ 58 w 61"/>
                <a:gd name="T49" fmla="*/ 30 h 41"/>
                <a:gd name="T50" fmla="*/ 55 w 61"/>
                <a:gd name="T51" fmla="*/ 35 h 41"/>
                <a:gd name="T52" fmla="*/ 45 w 61"/>
                <a:gd name="T53" fmla="*/ 39 h 41"/>
                <a:gd name="T54" fmla="*/ 30 w 61"/>
                <a:gd name="T55" fmla="*/ 41 h 41"/>
                <a:gd name="T56" fmla="*/ 30 w 61"/>
                <a:gd name="T57" fmla="*/ 32 h 41"/>
                <a:gd name="T58" fmla="*/ 37 w 61"/>
                <a:gd name="T59" fmla="*/ 32 h 41"/>
                <a:gd name="T60" fmla="*/ 42 w 61"/>
                <a:gd name="T61" fmla="*/ 32 h 41"/>
                <a:gd name="T62" fmla="*/ 46 w 61"/>
                <a:gd name="T63" fmla="*/ 30 h 41"/>
                <a:gd name="T64" fmla="*/ 49 w 61"/>
                <a:gd name="T65" fmla="*/ 29 h 41"/>
                <a:gd name="T66" fmla="*/ 52 w 61"/>
                <a:gd name="T67" fmla="*/ 26 h 41"/>
                <a:gd name="T68" fmla="*/ 54 w 61"/>
                <a:gd name="T69" fmla="*/ 24 h 41"/>
                <a:gd name="T70" fmla="*/ 54 w 61"/>
                <a:gd name="T71" fmla="*/ 20 h 41"/>
                <a:gd name="T72" fmla="*/ 54 w 61"/>
                <a:gd name="T73" fmla="*/ 17 h 41"/>
                <a:gd name="T74" fmla="*/ 52 w 61"/>
                <a:gd name="T75" fmla="*/ 14 h 41"/>
                <a:gd name="T76" fmla="*/ 49 w 61"/>
                <a:gd name="T77" fmla="*/ 12 h 41"/>
                <a:gd name="T78" fmla="*/ 46 w 61"/>
                <a:gd name="T79" fmla="*/ 11 h 41"/>
                <a:gd name="T80" fmla="*/ 42 w 61"/>
                <a:gd name="T81" fmla="*/ 9 h 41"/>
                <a:gd name="T82" fmla="*/ 37 w 61"/>
                <a:gd name="T83" fmla="*/ 9 h 41"/>
                <a:gd name="T84" fmla="*/ 30 w 61"/>
                <a:gd name="T85" fmla="*/ 9 h 41"/>
                <a:gd name="T86" fmla="*/ 22 w 61"/>
                <a:gd name="T87" fmla="*/ 9 h 41"/>
                <a:gd name="T88" fmla="*/ 16 w 61"/>
                <a:gd name="T89" fmla="*/ 11 h 41"/>
                <a:gd name="T90" fmla="*/ 12 w 61"/>
                <a:gd name="T91" fmla="*/ 12 h 41"/>
                <a:gd name="T92" fmla="*/ 9 w 61"/>
                <a:gd name="T93" fmla="*/ 14 h 41"/>
                <a:gd name="T94" fmla="*/ 7 w 61"/>
                <a:gd name="T95" fmla="*/ 17 h 41"/>
                <a:gd name="T96" fmla="*/ 7 w 61"/>
                <a:gd name="T97" fmla="*/ 21 h 41"/>
                <a:gd name="T98" fmla="*/ 7 w 61"/>
                <a:gd name="T99" fmla="*/ 26 h 41"/>
                <a:gd name="T100" fmla="*/ 10 w 61"/>
                <a:gd name="T101" fmla="*/ 29 h 41"/>
                <a:gd name="T102" fmla="*/ 15 w 61"/>
                <a:gd name="T103" fmla="*/ 30 h 41"/>
                <a:gd name="T104" fmla="*/ 22 w 61"/>
                <a:gd name="T105" fmla="*/ 32 h 41"/>
                <a:gd name="T106" fmla="*/ 30 w 61"/>
                <a:gd name="T107" fmla="*/ 3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41">
                  <a:moveTo>
                    <a:pt x="30" y="41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3" y="38"/>
                  </a:lnTo>
                  <a:lnTo>
                    <a:pt x="7" y="35"/>
                  </a:lnTo>
                  <a:lnTo>
                    <a:pt x="3" y="32"/>
                  </a:lnTo>
                  <a:lnTo>
                    <a:pt x="1" y="26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1" y="12"/>
                  </a:lnTo>
                  <a:lnTo>
                    <a:pt x="4" y="8"/>
                  </a:lnTo>
                  <a:lnTo>
                    <a:pt x="7" y="6"/>
                  </a:lnTo>
                  <a:lnTo>
                    <a:pt x="12" y="3"/>
                  </a:lnTo>
                  <a:lnTo>
                    <a:pt x="16" y="2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3" y="2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8" y="9"/>
                  </a:lnTo>
                  <a:lnTo>
                    <a:pt x="60" y="14"/>
                  </a:lnTo>
                  <a:lnTo>
                    <a:pt x="61" y="20"/>
                  </a:lnTo>
                  <a:lnTo>
                    <a:pt x="60" y="26"/>
                  </a:lnTo>
                  <a:lnTo>
                    <a:pt x="58" y="30"/>
                  </a:lnTo>
                  <a:lnTo>
                    <a:pt x="55" y="35"/>
                  </a:lnTo>
                  <a:lnTo>
                    <a:pt x="45" y="39"/>
                  </a:lnTo>
                  <a:lnTo>
                    <a:pt x="30" y="41"/>
                  </a:lnTo>
                  <a:close/>
                  <a:moveTo>
                    <a:pt x="30" y="32"/>
                  </a:moveTo>
                  <a:lnTo>
                    <a:pt x="37" y="32"/>
                  </a:lnTo>
                  <a:lnTo>
                    <a:pt x="42" y="32"/>
                  </a:lnTo>
                  <a:lnTo>
                    <a:pt x="46" y="30"/>
                  </a:lnTo>
                  <a:lnTo>
                    <a:pt x="49" y="29"/>
                  </a:lnTo>
                  <a:lnTo>
                    <a:pt x="52" y="26"/>
                  </a:lnTo>
                  <a:lnTo>
                    <a:pt x="54" y="24"/>
                  </a:lnTo>
                  <a:lnTo>
                    <a:pt x="54" y="20"/>
                  </a:lnTo>
                  <a:lnTo>
                    <a:pt x="54" y="17"/>
                  </a:lnTo>
                  <a:lnTo>
                    <a:pt x="52" y="14"/>
                  </a:lnTo>
                  <a:lnTo>
                    <a:pt x="49" y="12"/>
                  </a:lnTo>
                  <a:lnTo>
                    <a:pt x="46" y="11"/>
                  </a:lnTo>
                  <a:lnTo>
                    <a:pt x="42" y="9"/>
                  </a:lnTo>
                  <a:lnTo>
                    <a:pt x="37" y="9"/>
                  </a:lnTo>
                  <a:lnTo>
                    <a:pt x="30" y="9"/>
                  </a:lnTo>
                  <a:lnTo>
                    <a:pt x="22" y="9"/>
                  </a:lnTo>
                  <a:lnTo>
                    <a:pt x="16" y="11"/>
                  </a:lnTo>
                  <a:lnTo>
                    <a:pt x="12" y="12"/>
                  </a:lnTo>
                  <a:lnTo>
                    <a:pt x="9" y="14"/>
                  </a:lnTo>
                  <a:lnTo>
                    <a:pt x="7" y="17"/>
                  </a:lnTo>
                  <a:lnTo>
                    <a:pt x="7" y="21"/>
                  </a:lnTo>
                  <a:lnTo>
                    <a:pt x="7" y="26"/>
                  </a:lnTo>
                  <a:lnTo>
                    <a:pt x="10" y="29"/>
                  </a:lnTo>
                  <a:lnTo>
                    <a:pt x="15" y="30"/>
                  </a:lnTo>
                  <a:lnTo>
                    <a:pt x="22" y="32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28" name="Freeform 356"/>
            <p:cNvSpPr>
              <a:spLocks/>
            </p:cNvSpPr>
            <p:nvPr/>
          </p:nvSpPr>
          <p:spPr bwMode="auto">
            <a:xfrm rot="5400000">
              <a:off x="3485" y="3512"/>
              <a:ext cx="60" cy="21"/>
            </a:xfrm>
            <a:custGeom>
              <a:avLst/>
              <a:gdLst>
                <a:gd name="T0" fmla="*/ 60 w 60"/>
                <a:gd name="T1" fmla="*/ 0 h 21"/>
                <a:gd name="T2" fmla="*/ 60 w 60"/>
                <a:gd name="T3" fmla="*/ 8 h 21"/>
                <a:gd name="T4" fmla="*/ 13 w 60"/>
                <a:gd name="T5" fmla="*/ 8 h 21"/>
                <a:gd name="T6" fmla="*/ 16 w 60"/>
                <a:gd name="T7" fmla="*/ 11 h 21"/>
                <a:gd name="T8" fmla="*/ 18 w 60"/>
                <a:gd name="T9" fmla="*/ 14 h 21"/>
                <a:gd name="T10" fmla="*/ 21 w 60"/>
                <a:gd name="T11" fmla="*/ 18 h 21"/>
                <a:gd name="T12" fmla="*/ 22 w 60"/>
                <a:gd name="T13" fmla="*/ 21 h 21"/>
                <a:gd name="T14" fmla="*/ 15 w 60"/>
                <a:gd name="T15" fmla="*/ 21 h 21"/>
                <a:gd name="T16" fmla="*/ 12 w 60"/>
                <a:gd name="T17" fmla="*/ 15 h 21"/>
                <a:gd name="T18" fmla="*/ 7 w 60"/>
                <a:gd name="T19" fmla="*/ 11 h 21"/>
                <a:gd name="T20" fmla="*/ 4 w 60"/>
                <a:gd name="T21" fmla="*/ 8 h 21"/>
                <a:gd name="T22" fmla="*/ 0 w 60"/>
                <a:gd name="T23" fmla="*/ 5 h 21"/>
                <a:gd name="T24" fmla="*/ 0 w 60"/>
                <a:gd name="T25" fmla="*/ 0 h 21"/>
                <a:gd name="T26" fmla="*/ 60 w 60"/>
                <a:gd name="T2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21">
                  <a:moveTo>
                    <a:pt x="60" y="0"/>
                  </a:moveTo>
                  <a:lnTo>
                    <a:pt x="60" y="8"/>
                  </a:lnTo>
                  <a:lnTo>
                    <a:pt x="13" y="8"/>
                  </a:lnTo>
                  <a:lnTo>
                    <a:pt x="16" y="11"/>
                  </a:lnTo>
                  <a:lnTo>
                    <a:pt x="18" y="14"/>
                  </a:lnTo>
                  <a:lnTo>
                    <a:pt x="21" y="18"/>
                  </a:lnTo>
                  <a:lnTo>
                    <a:pt x="22" y="21"/>
                  </a:lnTo>
                  <a:lnTo>
                    <a:pt x="15" y="21"/>
                  </a:lnTo>
                  <a:lnTo>
                    <a:pt x="12" y="15"/>
                  </a:lnTo>
                  <a:lnTo>
                    <a:pt x="7" y="11"/>
                  </a:lnTo>
                  <a:lnTo>
                    <a:pt x="4" y="8"/>
                  </a:lnTo>
                  <a:lnTo>
                    <a:pt x="0" y="5"/>
                  </a:lnTo>
                  <a:lnTo>
                    <a:pt x="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29" name="Line 357"/>
            <p:cNvSpPr>
              <a:spLocks noChangeShapeType="1"/>
            </p:cNvSpPr>
            <p:nvPr/>
          </p:nvSpPr>
          <p:spPr bwMode="auto">
            <a:xfrm rot="5400000">
              <a:off x="3683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30" name="Line 358"/>
            <p:cNvSpPr>
              <a:spLocks noChangeShapeType="1"/>
            </p:cNvSpPr>
            <p:nvPr/>
          </p:nvSpPr>
          <p:spPr bwMode="auto">
            <a:xfrm rot="5400000">
              <a:off x="4004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31" name="Line 359"/>
            <p:cNvSpPr>
              <a:spLocks noChangeShapeType="1"/>
            </p:cNvSpPr>
            <p:nvPr/>
          </p:nvSpPr>
          <p:spPr bwMode="auto">
            <a:xfrm rot="5400000">
              <a:off x="4169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32" name="Line 360"/>
            <p:cNvSpPr>
              <a:spLocks noChangeShapeType="1"/>
            </p:cNvSpPr>
            <p:nvPr/>
          </p:nvSpPr>
          <p:spPr bwMode="auto">
            <a:xfrm rot="5400000">
              <a:off x="4237" y="3461"/>
              <a:ext cx="3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33" name="Freeform 361"/>
            <p:cNvSpPr>
              <a:spLocks noEditPoints="1"/>
            </p:cNvSpPr>
            <p:nvPr/>
          </p:nvSpPr>
          <p:spPr bwMode="auto">
            <a:xfrm rot="5400000">
              <a:off x="4201" y="3504"/>
              <a:ext cx="61" cy="39"/>
            </a:xfrm>
            <a:custGeom>
              <a:avLst/>
              <a:gdLst>
                <a:gd name="T0" fmla="*/ 30 w 61"/>
                <a:gd name="T1" fmla="*/ 39 h 39"/>
                <a:gd name="T2" fmla="*/ 24 w 61"/>
                <a:gd name="T3" fmla="*/ 39 h 39"/>
                <a:gd name="T4" fmla="*/ 18 w 61"/>
                <a:gd name="T5" fmla="*/ 38 h 39"/>
                <a:gd name="T6" fmla="*/ 13 w 61"/>
                <a:gd name="T7" fmla="*/ 36 h 39"/>
                <a:gd name="T8" fmla="*/ 7 w 61"/>
                <a:gd name="T9" fmla="*/ 33 h 39"/>
                <a:gd name="T10" fmla="*/ 3 w 61"/>
                <a:gd name="T11" fmla="*/ 30 h 39"/>
                <a:gd name="T12" fmla="*/ 1 w 61"/>
                <a:gd name="T13" fmla="*/ 26 h 39"/>
                <a:gd name="T14" fmla="*/ 0 w 61"/>
                <a:gd name="T15" fmla="*/ 20 h 39"/>
                <a:gd name="T16" fmla="*/ 0 w 61"/>
                <a:gd name="T17" fmla="*/ 15 h 39"/>
                <a:gd name="T18" fmla="*/ 1 w 61"/>
                <a:gd name="T19" fmla="*/ 11 h 39"/>
                <a:gd name="T20" fmla="*/ 4 w 61"/>
                <a:gd name="T21" fmla="*/ 8 h 39"/>
                <a:gd name="T22" fmla="*/ 7 w 61"/>
                <a:gd name="T23" fmla="*/ 5 h 39"/>
                <a:gd name="T24" fmla="*/ 12 w 61"/>
                <a:gd name="T25" fmla="*/ 2 h 39"/>
                <a:gd name="T26" fmla="*/ 16 w 61"/>
                <a:gd name="T27" fmla="*/ 0 h 39"/>
                <a:gd name="T28" fmla="*/ 22 w 61"/>
                <a:gd name="T29" fmla="*/ 0 h 39"/>
                <a:gd name="T30" fmla="*/ 30 w 61"/>
                <a:gd name="T31" fmla="*/ 0 h 39"/>
                <a:gd name="T32" fmla="*/ 37 w 61"/>
                <a:gd name="T33" fmla="*/ 0 h 39"/>
                <a:gd name="T34" fmla="*/ 43 w 61"/>
                <a:gd name="T35" fmla="*/ 0 h 39"/>
                <a:gd name="T36" fmla="*/ 48 w 61"/>
                <a:gd name="T37" fmla="*/ 2 h 39"/>
                <a:gd name="T38" fmla="*/ 54 w 61"/>
                <a:gd name="T39" fmla="*/ 5 h 39"/>
                <a:gd name="T40" fmla="*/ 58 w 61"/>
                <a:gd name="T41" fmla="*/ 8 h 39"/>
                <a:gd name="T42" fmla="*/ 60 w 61"/>
                <a:gd name="T43" fmla="*/ 14 h 39"/>
                <a:gd name="T44" fmla="*/ 61 w 61"/>
                <a:gd name="T45" fmla="*/ 20 h 39"/>
                <a:gd name="T46" fmla="*/ 60 w 61"/>
                <a:gd name="T47" fmla="*/ 24 h 39"/>
                <a:gd name="T48" fmla="*/ 58 w 61"/>
                <a:gd name="T49" fmla="*/ 29 h 39"/>
                <a:gd name="T50" fmla="*/ 55 w 61"/>
                <a:gd name="T51" fmla="*/ 33 h 39"/>
                <a:gd name="T52" fmla="*/ 45 w 61"/>
                <a:gd name="T53" fmla="*/ 38 h 39"/>
                <a:gd name="T54" fmla="*/ 30 w 61"/>
                <a:gd name="T55" fmla="*/ 39 h 39"/>
                <a:gd name="T56" fmla="*/ 30 w 61"/>
                <a:gd name="T57" fmla="*/ 32 h 39"/>
                <a:gd name="T58" fmla="*/ 37 w 61"/>
                <a:gd name="T59" fmla="*/ 30 h 39"/>
                <a:gd name="T60" fmla="*/ 42 w 61"/>
                <a:gd name="T61" fmla="*/ 30 h 39"/>
                <a:gd name="T62" fmla="*/ 46 w 61"/>
                <a:gd name="T63" fmla="*/ 29 h 39"/>
                <a:gd name="T64" fmla="*/ 49 w 61"/>
                <a:gd name="T65" fmla="*/ 27 h 39"/>
                <a:gd name="T66" fmla="*/ 52 w 61"/>
                <a:gd name="T67" fmla="*/ 26 h 39"/>
                <a:gd name="T68" fmla="*/ 54 w 61"/>
                <a:gd name="T69" fmla="*/ 23 h 39"/>
                <a:gd name="T70" fmla="*/ 54 w 61"/>
                <a:gd name="T71" fmla="*/ 20 h 39"/>
                <a:gd name="T72" fmla="*/ 54 w 61"/>
                <a:gd name="T73" fmla="*/ 17 h 39"/>
                <a:gd name="T74" fmla="*/ 52 w 61"/>
                <a:gd name="T75" fmla="*/ 14 h 39"/>
                <a:gd name="T76" fmla="*/ 49 w 61"/>
                <a:gd name="T77" fmla="*/ 11 h 39"/>
                <a:gd name="T78" fmla="*/ 46 w 61"/>
                <a:gd name="T79" fmla="*/ 9 h 39"/>
                <a:gd name="T80" fmla="*/ 42 w 61"/>
                <a:gd name="T81" fmla="*/ 8 h 39"/>
                <a:gd name="T82" fmla="*/ 37 w 61"/>
                <a:gd name="T83" fmla="*/ 8 h 39"/>
                <a:gd name="T84" fmla="*/ 30 w 61"/>
                <a:gd name="T85" fmla="*/ 8 h 39"/>
                <a:gd name="T86" fmla="*/ 22 w 61"/>
                <a:gd name="T87" fmla="*/ 8 h 39"/>
                <a:gd name="T88" fmla="*/ 16 w 61"/>
                <a:gd name="T89" fmla="*/ 9 h 39"/>
                <a:gd name="T90" fmla="*/ 12 w 61"/>
                <a:gd name="T91" fmla="*/ 11 h 39"/>
                <a:gd name="T92" fmla="*/ 9 w 61"/>
                <a:gd name="T93" fmla="*/ 14 h 39"/>
                <a:gd name="T94" fmla="*/ 7 w 61"/>
                <a:gd name="T95" fmla="*/ 17 h 39"/>
                <a:gd name="T96" fmla="*/ 7 w 61"/>
                <a:gd name="T97" fmla="*/ 20 h 39"/>
                <a:gd name="T98" fmla="*/ 7 w 61"/>
                <a:gd name="T99" fmla="*/ 24 h 39"/>
                <a:gd name="T100" fmla="*/ 10 w 61"/>
                <a:gd name="T101" fmla="*/ 27 h 39"/>
                <a:gd name="T102" fmla="*/ 15 w 61"/>
                <a:gd name="T103" fmla="*/ 29 h 39"/>
                <a:gd name="T104" fmla="*/ 22 w 61"/>
                <a:gd name="T105" fmla="*/ 30 h 39"/>
                <a:gd name="T106" fmla="*/ 30 w 61"/>
                <a:gd name="T10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39">
                  <a:moveTo>
                    <a:pt x="30" y="39"/>
                  </a:moveTo>
                  <a:lnTo>
                    <a:pt x="24" y="39"/>
                  </a:lnTo>
                  <a:lnTo>
                    <a:pt x="18" y="38"/>
                  </a:lnTo>
                  <a:lnTo>
                    <a:pt x="13" y="36"/>
                  </a:lnTo>
                  <a:lnTo>
                    <a:pt x="7" y="33"/>
                  </a:lnTo>
                  <a:lnTo>
                    <a:pt x="3" y="30"/>
                  </a:lnTo>
                  <a:lnTo>
                    <a:pt x="1" y="26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1" y="11"/>
                  </a:lnTo>
                  <a:lnTo>
                    <a:pt x="4" y="8"/>
                  </a:lnTo>
                  <a:lnTo>
                    <a:pt x="7" y="5"/>
                  </a:lnTo>
                  <a:lnTo>
                    <a:pt x="12" y="2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8" y="2"/>
                  </a:lnTo>
                  <a:lnTo>
                    <a:pt x="54" y="5"/>
                  </a:lnTo>
                  <a:lnTo>
                    <a:pt x="58" y="8"/>
                  </a:lnTo>
                  <a:lnTo>
                    <a:pt x="60" y="14"/>
                  </a:lnTo>
                  <a:lnTo>
                    <a:pt x="61" y="20"/>
                  </a:lnTo>
                  <a:lnTo>
                    <a:pt x="60" y="24"/>
                  </a:lnTo>
                  <a:lnTo>
                    <a:pt x="58" y="29"/>
                  </a:lnTo>
                  <a:lnTo>
                    <a:pt x="55" y="33"/>
                  </a:lnTo>
                  <a:lnTo>
                    <a:pt x="45" y="38"/>
                  </a:lnTo>
                  <a:lnTo>
                    <a:pt x="30" y="39"/>
                  </a:lnTo>
                  <a:close/>
                  <a:moveTo>
                    <a:pt x="30" y="32"/>
                  </a:moveTo>
                  <a:lnTo>
                    <a:pt x="37" y="30"/>
                  </a:lnTo>
                  <a:lnTo>
                    <a:pt x="42" y="30"/>
                  </a:lnTo>
                  <a:lnTo>
                    <a:pt x="46" y="29"/>
                  </a:lnTo>
                  <a:lnTo>
                    <a:pt x="49" y="27"/>
                  </a:lnTo>
                  <a:lnTo>
                    <a:pt x="52" y="26"/>
                  </a:lnTo>
                  <a:lnTo>
                    <a:pt x="54" y="23"/>
                  </a:lnTo>
                  <a:lnTo>
                    <a:pt x="54" y="20"/>
                  </a:lnTo>
                  <a:lnTo>
                    <a:pt x="54" y="17"/>
                  </a:lnTo>
                  <a:lnTo>
                    <a:pt x="52" y="14"/>
                  </a:lnTo>
                  <a:lnTo>
                    <a:pt x="49" y="11"/>
                  </a:lnTo>
                  <a:lnTo>
                    <a:pt x="46" y="9"/>
                  </a:lnTo>
                  <a:lnTo>
                    <a:pt x="42" y="8"/>
                  </a:lnTo>
                  <a:lnTo>
                    <a:pt x="37" y="8"/>
                  </a:lnTo>
                  <a:lnTo>
                    <a:pt x="30" y="8"/>
                  </a:lnTo>
                  <a:lnTo>
                    <a:pt x="22" y="8"/>
                  </a:lnTo>
                  <a:lnTo>
                    <a:pt x="16" y="9"/>
                  </a:lnTo>
                  <a:lnTo>
                    <a:pt x="12" y="11"/>
                  </a:lnTo>
                  <a:lnTo>
                    <a:pt x="9" y="14"/>
                  </a:lnTo>
                  <a:lnTo>
                    <a:pt x="7" y="17"/>
                  </a:lnTo>
                  <a:lnTo>
                    <a:pt x="7" y="20"/>
                  </a:lnTo>
                  <a:lnTo>
                    <a:pt x="7" y="24"/>
                  </a:lnTo>
                  <a:lnTo>
                    <a:pt x="10" y="27"/>
                  </a:lnTo>
                  <a:lnTo>
                    <a:pt x="15" y="29"/>
                  </a:lnTo>
                  <a:lnTo>
                    <a:pt x="22" y="30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34" name="Rectangle 362"/>
            <p:cNvSpPr>
              <a:spLocks noChangeArrowheads="1"/>
            </p:cNvSpPr>
            <p:nvPr/>
          </p:nvSpPr>
          <p:spPr bwMode="auto">
            <a:xfrm rot="5400000">
              <a:off x="4263" y="3545"/>
              <a:ext cx="8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35" name="Freeform 363"/>
            <p:cNvSpPr>
              <a:spLocks/>
            </p:cNvSpPr>
            <p:nvPr/>
          </p:nvSpPr>
          <p:spPr bwMode="auto">
            <a:xfrm rot="5400000">
              <a:off x="4269" y="3512"/>
              <a:ext cx="60" cy="22"/>
            </a:xfrm>
            <a:custGeom>
              <a:avLst/>
              <a:gdLst>
                <a:gd name="T0" fmla="*/ 60 w 60"/>
                <a:gd name="T1" fmla="*/ 0 h 22"/>
                <a:gd name="T2" fmla="*/ 60 w 60"/>
                <a:gd name="T3" fmla="*/ 7 h 22"/>
                <a:gd name="T4" fmla="*/ 13 w 60"/>
                <a:gd name="T5" fmla="*/ 7 h 22"/>
                <a:gd name="T6" fmla="*/ 16 w 60"/>
                <a:gd name="T7" fmla="*/ 10 h 22"/>
                <a:gd name="T8" fmla="*/ 18 w 60"/>
                <a:gd name="T9" fmla="*/ 15 h 22"/>
                <a:gd name="T10" fmla="*/ 21 w 60"/>
                <a:gd name="T11" fmla="*/ 18 h 22"/>
                <a:gd name="T12" fmla="*/ 22 w 60"/>
                <a:gd name="T13" fmla="*/ 22 h 22"/>
                <a:gd name="T14" fmla="*/ 15 w 60"/>
                <a:gd name="T15" fmla="*/ 22 h 22"/>
                <a:gd name="T16" fmla="*/ 12 w 60"/>
                <a:gd name="T17" fmla="*/ 16 h 22"/>
                <a:gd name="T18" fmla="*/ 7 w 60"/>
                <a:gd name="T19" fmla="*/ 12 h 22"/>
                <a:gd name="T20" fmla="*/ 4 w 60"/>
                <a:gd name="T21" fmla="*/ 7 h 22"/>
                <a:gd name="T22" fmla="*/ 0 w 60"/>
                <a:gd name="T23" fmla="*/ 4 h 22"/>
                <a:gd name="T24" fmla="*/ 0 w 60"/>
                <a:gd name="T25" fmla="*/ 0 h 22"/>
                <a:gd name="T26" fmla="*/ 60 w 60"/>
                <a:gd name="T2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22">
                  <a:moveTo>
                    <a:pt x="60" y="0"/>
                  </a:moveTo>
                  <a:lnTo>
                    <a:pt x="60" y="7"/>
                  </a:lnTo>
                  <a:lnTo>
                    <a:pt x="13" y="7"/>
                  </a:lnTo>
                  <a:lnTo>
                    <a:pt x="16" y="10"/>
                  </a:lnTo>
                  <a:lnTo>
                    <a:pt x="18" y="15"/>
                  </a:lnTo>
                  <a:lnTo>
                    <a:pt x="21" y="18"/>
                  </a:lnTo>
                  <a:lnTo>
                    <a:pt x="22" y="22"/>
                  </a:lnTo>
                  <a:lnTo>
                    <a:pt x="15" y="22"/>
                  </a:lnTo>
                  <a:lnTo>
                    <a:pt x="12" y="16"/>
                  </a:lnTo>
                  <a:lnTo>
                    <a:pt x="7" y="12"/>
                  </a:lnTo>
                  <a:lnTo>
                    <a:pt x="4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36" name="Line 364"/>
            <p:cNvSpPr>
              <a:spLocks noChangeShapeType="1"/>
            </p:cNvSpPr>
            <p:nvPr/>
          </p:nvSpPr>
          <p:spPr bwMode="auto">
            <a:xfrm rot="5400000">
              <a:off x="4490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37" name="Line 365"/>
            <p:cNvSpPr>
              <a:spLocks noChangeShapeType="1"/>
            </p:cNvSpPr>
            <p:nvPr/>
          </p:nvSpPr>
          <p:spPr bwMode="auto">
            <a:xfrm rot="5400000">
              <a:off x="4811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38" name="Line 366"/>
            <p:cNvSpPr>
              <a:spLocks noChangeShapeType="1"/>
            </p:cNvSpPr>
            <p:nvPr/>
          </p:nvSpPr>
          <p:spPr bwMode="auto">
            <a:xfrm rot="5400000">
              <a:off x="4976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39" name="Line 367"/>
            <p:cNvSpPr>
              <a:spLocks noChangeShapeType="1"/>
            </p:cNvSpPr>
            <p:nvPr/>
          </p:nvSpPr>
          <p:spPr bwMode="auto">
            <a:xfrm rot="5400000">
              <a:off x="5044" y="3461"/>
              <a:ext cx="3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40" name="Freeform 368"/>
            <p:cNvSpPr>
              <a:spLocks/>
            </p:cNvSpPr>
            <p:nvPr/>
          </p:nvSpPr>
          <p:spPr bwMode="auto">
            <a:xfrm rot="5400000">
              <a:off x="5041" y="3511"/>
              <a:ext cx="60" cy="23"/>
            </a:xfrm>
            <a:custGeom>
              <a:avLst/>
              <a:gdLst>
                <a:gd name="T0" fmla="*/ 60 w 60"/>
                <a:gd name="T1" fmla="*/ 0 h 23"/>
                <a:gd name="T2" fmla="*/ 60 w 60"/>
                <a:gd name="T3" fmla="*/ 9 h 23"/>
                <a:gd name="T4" fmla="*/ 13 w 60"/>
                <a:gd name="T5" fmla="*/ 9 h 23"/>
                <a:gd name="T6" fmla="*/ 16 w 60"/>
                <a:gd name="T7" fmla="*/ 12 h 23"/>
                <a:gd name="T8" fmla="*/ 18 w 60"/>
                <a:gd name="T9" fmla="*/ 15 h 23"/>
                <a:gd name="T10" fmla="*/ 21 w 60"/>
                <a:gd name="T11" fmla="*/ 20 h 23"/>
                <a:gd name="T12" fmla="*/ 22 w 60"/>
                <a:gd name="T13" fmla="*/ 23 h 23"/>
                <a:gd name="T14" fmla="*/ 15 w 60"/>
                <a:gd name="T15" fmla="*/ 23 h 23"/>
                <a:gd name="T16" fmla="*/ 12 w 60"/>
                <a:gd name="T17" fmla="*/ 17 h 23"/>
                <a:gd name="T18" fmla="*/ 7 w 60"/>
                <a:gd name="T19" fmla="*/ 12 h 23"/>
                <a:gd name="T20" fmla="*/ 4 w 60"/>
                <a:gd name="T21" fmla="*/ 8 h 23"/>
                <a:gd name="T22" fmla="*/ 0 w 60"/>
                <a:gd name="T23" fmla="*/ 6 h 23"/>
                <a:gd name="T24" fmla="*/ 0 w 60"/>
                <a:gd name="T25" fmla="*/ 0 h 23"/>
                <a:gd name="T26" fmla="*/ 60 w 60"/>
                <a:gd name="T2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23">
                  <a:moveTo>
                    <a:pt x="60" y="0"/>
                  </a:moveTo>
                  <a:lnTo>
                    <a:pt x="60" y="9"/>
                  </a:lnTo>
                  <a:lnTo>
                    <a:pt x="13" y="9"/>
                  </a:lnTo>
                  <a:lnTo>
                    <a:pt x="16" y="12"/>
                  </a:lnTo>
                  <a:lnTo>
                    <a:pt x="18" y="15"/>
                  </a:lnTo>
                  <a:lnTo>
                    <a:pt x="21" y="20"/>
                  </a:lnTo>
                  <a:lnTo>
                    <a:pt x="22" y="23"/>
                  </a:lnTo>
                  <a:lnTo>
                    <a:pt x="15" y="23"/>
                  </a:lnTo>
                  <a:lnTo>
                    <a:pt x="12" y="17"/>
                  </a:lnTo>
                  <a:lnTo>
                    <a:pt x="7" y="12"/>
                  </a:lnTo>
                  <a:lnTo>
                    <a:pt x="4" y="8"/>
                  </a:lnTo>
                  <a:lnTo>
                    <a:pt x="0" y="6"/>
                  </a:lnTo>
                  <a:lnTo>
                    <a:pt x="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41" name="Rectangle 369"/>
            <p:cNvSpPr>
              <a:spLocks noChangeArrowheads="1"/>
            </p:cNvSpPr>
            <p:nvPr/>
          </p:nvSpPr>
          <p:spPr bwMode="auto">
            <a:xfrm rot="5400000">
              <a:off x="1633" y="13"/>
              <a:ext cx="2823" cy="403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42" name="Rectangle 370"/>
            <p:cNvSpPr>
              <a:spLocks noChangeArrowheads="1"/>
            </p:cNvSpPr>
            <p:nvPr/>
          </p:nvSpPr>
          <p:spPr bwMode="auto">
            <a:xfrm rot="5400000">
              <a:off x="1633" y="13"/>
              <a:ext cx="2823" cy="4035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73843" name="Text Box 371"/>
          <p:cNvSpPr txBox="1">
            <a:spLocks noChangeArrowheads="1"/>
          </p:cNvSpPr>
          <p:nvPr/>
        </p:nvSpPr>
        <p:spPr bwMode="auto">
          <a:xfrm>
            <a:off x="6746875" y="3660775"/>
            <a:ext cx="104298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/>
              <a:t>p</a:t>
            </a:r>
            <a:r>
              <a:rPr lang="en-US" sz="2400"/>
              <a:t>=0.05</a:t>
            </a:r>
          </a:p>
        </p:txBody>
      </p:sp>
      <p:sp>
        <p:nvSpPr>
          <p:cNvPr id="873844" name="Text Box 372"/>
          <p:cNvSpPr txBox="1">
            <a:spLocks noChangeArrowheads="1"/>
          </p:cNvSpPr>
          <p:nvPr/>
        </p:nvSpPr>
        <p:spPr bwMode="auto">
          <a:xfrm>
            <a:off x="6099175" y="3127375"/>
            <a:ext cx="104298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/>
              <a:t>p</a:t>
            </a:r>
            <a:r>
              <a:rPr lang="en-US" sz="2400"/>
              <a:t>=0.01</a:t>
            </a:r>
          </a:p>
        </p:txBody>
      </p:sp>
      <p:sp>
        <p:nvSpPr>
          <p:cNvPr id="873845" name="Text Box 373"/>
          <p:cNvSpPr txBox="1">
            <a:spLocks noChangeArrowheads="1"/>
          </p:cNvSpPr>
          <p:nvPr/>
        </p:nvSpPr>
        <p:spPr bwMode="auto">
          <a:xfrm>
            <a:off x="5041900" y="2460625"/>
            <a:ext cx="119538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/>
              <a:t>p</a:t>
            </a:r>
            <a:r>
              <a:rPr lang="en-US" sz="2400"/>
              <a:t>=0.001</a:t>
            </a:r>
          </a:p>
        </p:txBody>
      </p:sp>
      <p:sp>
        <p:nvSpPr>
          <p:cNvPr id="98" name="Text Box 494"/>
          <p:cNvSpPr txBox="1">
            <a:spLocks noChangeArrowheads="1"/>
          </p:cNvSpPr>
          <p:nvPr/>
        </p:nvSpPr>
        <p:spPr bwMode="auto">
          <a:xfrm>
            <a:off x="2999722" y="279400"/>
            <a:ext cx="42362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smtClean="0"/>
              <a:t>power =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1-</a:t>
            </a:r>
            <a:r>
              <a:rPr lang="el-GR" sz="2400" dirty="0">
                <a:solidFill>
                  <a:srgbClr val="FF0000"/>
                </a:solidFill>
              </a:rPr>
              <a:t>β </a:t>
            </a:r>
            <a:r>
              <a:rPr lang="en-US" sz="2400" dirty="0" smtClean="0"/>
              <a:t>= 0.1 (small effect</a:t>
            </a:r>
            <a:r>
              <a:rPr lang="en-US" sz="2400" dirty="0"/>
              <a:t>)</a:t>
            </a:r>
          </a:p>
        </p:txBody>
      </p:sp>
      <p:sp>
        <p:nvSpPr>
          <p:cNvPr id="99" name="Text Box 490"/>
          <p:cNvSpPr txBox="1">
            <a:spLocks noChangeArrowheads="1"/>
          </p:cNvSpPr>
          <p:nvPr/>
        </p:nvSpPr>
        <p:spPr bwMode="auto">
          <a:xfrm>
            <a:off x="3486076" y="5803900"/>
            <a:ext cx="24032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prior </a:t>
            </a:r>
            <a:r>
              <a:rPr lang="en-US" sz="2400" dirty="0" smtClean="0"/>
              <a:t>probability</a:t>
            </a:r>
            <a:endParaRPr lang="en-US" sz="2400" dirty="0"/>
          </a:p>
        </p:txBody>
      </p:sp>
      <p:sp>
        <p:nvSpPr>
          <p:cNvPr id="100" name="Line 8"/>
          <p:cNvSpPr>
            <a:spLocks noChangeShapeType="1"/>
          </p:cNvSpPr>
          <p:nvPr/>
        </p:nvSpPr>
        <p:spPr bwMode="auto">
          <a:xfrm>
            <a:off x="1631950" y="1632858"/>
            <a:ext cx="641826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27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335" name="Line 399"/>
          <p:cNvSpPr>
            <a:spLocks noChangeShapeType="1"/>
          </p:cNvSpPr>
          <p:nvPr/>
        </p:nvSpPr>
        <p:spPr bwMode="auto">
          <a:xfrm rot="5400000" flipV="1">
            <a:off x="1662113" y="5434012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36" name="Freeform 400"/>
          <p:cNvSpPr>
            <a:spLocks noEditPoints="1"/>
          </p:cNvSpPr>
          <p:nvPr/>
        </p:nvSpPr>
        <p:spPr bwMode="auto">
          <a:xfrm rot="5400000">
            <a:off x="1465263" y="5429250"/>
            <a:ext cx="96837" cy="61913"/>
          </a:xfrm>
          <a:custGeom>
            <a:avLst/>
            <a:gdLst>
              <a:gd name="T0" fmla="*/ 30 w 61"/>
              <a:gd name="T1" fmla="*/ 39 h 39"/>
              <a:gd name="T2" fmla="*/ 24 w 61"/>
              <a:gd name="T3" fmla="*/ 39 h 39"/>
              <a:gd name="T4" fmla="*/ 18 w 61"/>
              <a:gd name="T5" fmla="*/ 37 h 39"/>
              <a:gd name="T6" fmla="*/ 13 w 61"/>
              <a:gd name="T7" fmla="*/ 37 h 39"/>
              <a:gd name="T8" fmla="*/ 7 w 61"/>
              <a:gd name="T9" fmla="*/ 34 h 39"/>
              <a:gd name="T10" fmla="*/ 3 w 61"/>
              <a:gd name="T11" fmla="*/ 30 h 39"/>
              <a:gd name="T12" fmla="*/ 1 w 61"/>
              <a:gd name="T13" fmla="*/ 25 h 39"/>
              <a:gd name="T14" fmla="*/ 0 w 61"/>
              <a:gd name="T15" fmla="*/ 19 h 39"/>
              <a:gd name="T16" fmla="*/ 0 w 61"/>
              <a:gd name="T17" fmla="*/ 15 h 39"/>
              <a:gd name="T18" fmla="*/ 1 w 61"/>
              <a:gd name="T19" fmla="*/ 10 h 39"/>
              <a:gd name="T20" fmla="*/ 4 w 61"/>
              <a:gd name="T21" fmla="*/ 7 h 39"/>
              <a:gd name="T22" fmla="*/ 7 w 61"/>
              <a:gd name="T23" fmla="*/ 4 h 39"/>
              <a:gd name="T24" fmla="*/ 12 w 61"/>
              <a:gd name="T25" fmla="*/ 3 h 39"/>
              <a:gd name="T26" fmla="*/ 16 w 61"/>
              <a:gd name="T27" fmla="*/ 1 h 39"/>
              <a:gd name="T28" fmla="*/ 22 w 61"/>
              <a:gd name="T29" fmla="*/ 0 h 39"/>
              <a:gd name="T30" fmla="*/ 30 w 61"/>
              <a:gd name="T31" fmla="*/ 0 h 39"/>
              <a:gd name="T32" fmla="*/ 37 w 61"/>
              <a:gd name="T33" fmla="*/ 0 h 39"/>
              <a:gd name="T34" fmla="*/ 43 w 61"/>
              <a:gd name="T35" fmla="*/ 0 h 39"/>
              <a:gd name="T36" fmla="*/ 48 w 61"/>
              <a:gd name="T37" fmla="*/ 1 h 39"/>
              <a:gd name="T38" fmla="*/ 54 w 61"/>
              <a:gd name="T39" fmla="*/ 4 h 39"/>
              <a:gd name="T40" fmla="*/ 58 w 61"/>
              <a:gd name="T41" fmla="*/ 9 h 39"/>
              <a:gd name="T42" fmla="*/ 60 w 61"/>
              <a:gd name="T43" fmla="*/ 13 h 39"/>
              <a:gd name="T44" fmla="*/ 61 w 61"/>
              <a:gd name="T45" fmla="*/ 19 h 39"/>
              <a:gd name="T46" fmla="*/ 60 w 61"/>
              <a:gd name="T47" fmla="*/ 24 h 39"/>
              <a:gd name="T48" fmla="*/ 58 w 61"/>
              <a:gd name="T49" fmla="*/ 30 h 39"/>
              <a:gd name="T50" fmla="*/ 55 w 61"/>
              <a:gd name="T51" fmla="*/ 33 h 39"/>
              <a:gd name="T52" fmla="*/ 45 w 61"/>
              <a:gd name="T53" fmla="*/ 37 h 39"/>
              <a:gd name="T54" fmla="*/ 30 w 61"/>
              <a:gd name="T55" fmla="*/ 39 h 39"/>
              <a:gd name="T56" fmla="*/ 30 w 61"/>
              <a:gd name="T57" fmla="*/ 31 h 39"/>
              <a:gd name="T58" fmla="*/ 37 w 61"/>
              <a:gd name="T59" fmla="*/ 31 h 39"/>
              <a:gd name="T60" fmla="*/ 42 w 61"/>
              <a:gd name="T61" fmla="*/ 30 h 39"/>
              <a:gd name="T62" fmla="*/ 46 w 61"/>
              <a:gd name="T63" fmla="*/ 28 h 39"/>
              <a:gd name="T64" fmla="*/ 49 w 61"/>
              <a:gd name="T65" fmla="*/ 27 h 39"/>
              <a:gd name="T66" fmla="*/ 52 w 61"/>
              <a:gd name="T67" fmla="*/ 25 h 39"/>
              <a:gd name="T68" fmla="*/ 54 w 61"/>
              <a:gd name="T69" fmla="*/ 22 h 39"/>
              <a:gd name="T70" fmla="*/ 54 w 61"/>
              <a:gd name="T71" fmla="*/ 19 h 39"/>
              <a:gd name="T72" fmla="*/ 54 w 61"/>
              <a:gd name="T73" fmla="*/ 16 h 39"/>
              <a:gd name="T74" fmla="*/ 52 w 61"/>
              <a:gd name="T75" fmla="*/ 13 h 39"/>
              <a:gd name="T76" fmla="*/ 49 w 61"/>
              <a:gd name="T77" fmla="*/ 10 h 39"/>
              <a:gd name="T78" fmla="*/ 46 w 61"/>
              <a:gd name="T79" fmla="*/ 9 h 39"/>
              <a:gd name="T80" fmla="*/ 42 w 61"/>
              <a:gd name="T81" fmla="*/ 9 h 39"/>
              <a:gd name="T82" fmla="*/ 37 w 61"/>
              <a:gd name="T83" fmla="*/ 7 h 39"/>
              <a:gd name="T84" fmla="*/ 30 w 61"/>
              <a:gd name="T85" fmla="*/ 7 h 39"/>
              <a:gd name="T86" fmla="*/ 22 w 61"/>
              <a:gd name="T87" fmla="*/ 7 h 39"/>
              <a:gd name="T88" fmla="*/ 16 w 61"/>
              <a:gd name="T89" fmla="*/ 9 h 39"/>
              <a:gd name="T90" fmla="*/ 12 w 61"/>
              <a:gd name="T91" fmla="*/ 10 h 39"/>
              <a:gd name="T92" fmla="*/ 9 w 61"/>
              <a:gd name="T93" fmla="*/ 13 h 39"/>
              <a:gd name="T94" fmla="*/ 7 w 61"/>
              <a:gd name="T95" fmla="*/ 16 h 39"/>
              <a:gd name="T96" fmla="*/ 7 w 61"/>
              <a:gd name="T97" fmla="*/ 19 h 39"/>
              <a:gd name="T98" fmla="*/ 7 w 61"/>
              <a:gd name="T99" fmla="*/ 24 h 39"/>
              <a:gd name="T100" fmla="*/ 10 w 61"/>
              <a:gd name="T101" fmla="*/ 27 h 39"/>
              <a:gd name="T102" fmla="*/ 15 w 61"/>
              <a:gd name="T103" fmla="*/ 30 h 39"/>
              <a:gd name="T104" fmla="*/ 22 w 61"/>
              <a:gd name="T105" fmla="*/ 30 h 39"/>
              <a:gd name="T106" fmla="*/ 30 w 61"/>
              <a:gd name="T107" fmla="*/ 31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39">
                <a:moveTo>
                  <a:pt x="30" y="39"/>
                </a:moveTo>
                <a:lnTo>
                  <a:pt x="24" y="39"/>
                </a:lnTo>
                <a:lnTo>
                  <a:pt x="18" y="37"/>
                </a:lnTo>
                <a:lnTo>
                  <a:pt x="13" y="37"/>
                </a:lnTo>
                <a:lnTo>
                  <a:pt x="7" y="34"/>
                </a:lnTo>
                <a:lnTo>
                  <a:pt x="3" y="30"/>
                </a:lnTo>
                <a:lnTo>
                  <a:pt x="1" y="25"/>
                </a:lnTo>
                <a:lnTo>
                  <a:pt x="0" y="19"/>
                </a:lnTo>
                <a:lnTo>
                  <a:pt x="0" y="15"/>
                </a:lnTo>
                <a:lnTo>
                  <a:pt x="1" y="10"/>
                </a:lnTo>
                <a:lnTo>
                  <a:pt x="4" y="7"/>
                </a:lnTo>
                <a:lnTo>
                  <a:pt x="7" y="4"/>
                </a:lnTo>
                <a:lnTo>
                  <a:pt x="12" y="3"/>
                </a:lnTo>
                <a:lnTo>
                  <a:pt x="16" y="1"/>
                </a:lnTo>
                <a:lnTo>
                  <a:pt x="22" y="0"/>
                </a:lnTo>
                <a:lnTo>
                  <a:pt x="30" y="0"/>
                </a:lnTo>
                <a:lnTo>
                  <a:pt x="37" y="0"/>
                </a:lnTo>
                <a:lnTo>
                  <a:pt x="43" y="0"/>
                </a:lnTo>
                <a:lnTo>
                  <a:pt x="48" y="1"/>
                </a:lnTo>
                <a:lnTo>
                  <a:pt x="54" y="4"/>
                </a:lnTo>
                <a:lnTo>
                  <a:pt x="58" y="9"/>
                </a:lnTo>
                <a:lnTo>
                  <a:pt x="60" y="13"/>
                </a:lnTo>
                <a:lnTo>
                  <a:pt x="61" y="19"/>
                </a:lnTo>
                <a:lnTo>
                  <a:pt x="60" y="24"/>
                </a:lnTo>
                <a:lnTo>
                  <a:pt x="58" y="30"/>
                </a:lnTo>
                <a:lnTo>
                  <a:pt x="55" y="33"/>
                </a:lnTo>
                <a:lnTo>
                  <a:pt x="45" y="37"/>
                </a:lnTo>
                <a:lnTo>
                  <a:pt x="30" y="39"/>
                </a:lnTo>
                <a:close/>
                <a:moveTo>
                  <a:pt x="30" y="31"/>
                </a:moveTo>
                <a:lnTo>
                  <a:pt x="37" y="31"/>
                </a:lnTo>
                <a:lnTo>
                  <a:pt x="42" y="30"/>
                </a:lnTo>
                <a:lnTo>
                  <a:pt x="46" y="28"/>
                </a:lnTo>
                <a:lnTo>
                  <a:pt x="49" y="27"/>
                </a:lnTo>
                <a:lnTo>
                  <a:pt x="52" y="25"/>
                </a:lnTo>
                <a:lnTo>
                  <a:pt x="54" y="22"/>
                </a:lnTo>
                <a:lnTo>
                  <a:pt x="54" y="19"/>
                </a:lnTo>
                <a:lnTo>
                  <a:pt x="54" y="16"/>
                </a:lnTo>
                <a:lnTo>
                  <a:pt x="52" y="13"/>
                </a:lnTo>
                <a:lnTo>
                  <a:pt x="49" y="10"/>
                </a:lnTo>
                <a:lnTo>
                  <a:pt x="46" y="9"/>
                </a:lnTo>
                <a:lnTo>
                  <a:pt x="42" y="9"/>
                </a:lnTo>
                <a:lnTo>
                  <a:pt x="37" y="7"/>
                </a:lnTo>
                <a:lnTo>
                  <a:pt x="30" y="7"/>
                </a:lnTo>
                <a:lnTo>
                  <a:pt x="22" y="7"/>
                </a:lnTo>
                <a:lnTo>
                  <a:pt x="16" y="9"/>
                </a:lnTo>
                <a:lnTo>
                  <a:pt x="12" y="10"/>
                </a:lnTo>
                <a:lnTo>
                  <a:pt x="9" y="13"/>
                </a:lnTo>
                <a:lnTo>
                  <a:pt x="7" y="16"/>
                </a:lnTo>
                <a:lnTo>
                  <a:pt x="7" y="19"/>
                </a:lnTo>
                <a:lnTo>
                  <a:pt x="7" y="24"/>
                </a:lnTo>
                <a:lnTo>
                  <a:pt x="10" y="27"/>
                </a:lnTo>
                <a:lnTo>
                  <a:pt x="15" y="30"/>
                </a:lnTo>
                <a:lnTo>
                  <a:pt x="22" y="30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37" name="Line 401"/>
          <p:cNvSpPr>
            <a:spLocks noChangeShapeType="1"/>
          </p:cNvSpPr>
          <p:nvPr/>
        </p:nvSpPr>
        <p:spPr bwMode="auto">
          <a:xfrm rot="5400000" flipV="1">
            <a:off x="1662113" y="4986337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38" name="Freeform 402"/>
          <p:cNvSpPr>
            <a:spLocks noEditPoints="1"/>
          </p:cNvSpPr>
          <p:nvPr/>
        </p:nvSpPr>
        <p:spPr bwMode="auto">
          <a:xfrm rot="5400000">
            <a:off x="1356519" y="4980782"/>
            <a:ext cx="96837" cy="63500"/>
          </a:xfrm>
          <a:custGeom>
            <a:avLst/>
            <a:gdLst>
              <a:gd name="T0" fmla="*/ 30 w 61"/>
              <a:gd name="T1" fmla="*/ 40 h 40"/>
              <a:gd name="T2" fmla="*/ 24 w 61"/>
              <a:gd name="T3" fmla="*/ 39 h 40"/>
              <a:gd name="T4" fmla="*/ 18 w 61"/>
              <a:gd name="T5" fmla="*/ 39 h 40"/>
              <a:gd name="T6" fmla="*/ 13 w 61"/>
              <a:gd name="T7" fmla="*/ 37 h 40"/>
              <a:gd name="T8" fmla="*/ 7 w 61"/>
              <a:gd name="T9" fmla="*/ 34 h 40"/>
              <a:gd name="T10" fmla="*/ 3 w 61"/>
              <a:gd name="T11" fmla="*/ 31 h 40"/>
              <a:gd name="T12" fmla="*/ 1 w 61"/>
              <a:gd name="T13" fmla="*/ 27 h 40"/>
              <a:gd name="T14" fmla="*/ 0 w 61"/>
              <a:gd name="T15" fmla="*/ 21 h 40"/>
              <a:gd name="T16" fmla="*/ 0 w 61"/>
              <a:gd name="T17" fmla="*/ 15 h 40"/>
              <a:gd name="T18" fmla="*/ 1 w 61"/>
              <a:gd name="T19" fmla="*/ 12 h 40"/>
              <a:gd name="T20" fmla="*/ 4 w 61"/>
              <a:gd name="T21" fmla="*/ 7 h 40"/>
              <a:gd name="T22" fmla="*/ 7 w 61"/>
              <a:gd name="T23" fmla="*/ 6 h 40"/>
              <a:gd name="T24" fmla="*/ 12 w 61"/>
              <a:gd name="T25" fmla="*/ 3 h 40"/>
              <a:gd name="T26" fmla="*/ 16 w 61"/>
              <a:gd name="T27" fmla="*/ 1 h 40"/>
              <a:gd name="T28" fmla="*/ 22 w 61"/>
              <a:gd name="T29" fmla="*/ 1 h 40"/>
              <a:gd name="T30" fmla="*/ 30 w 61"/>
              <a:gd name="T31" fmla="*/ 0 h 40"/>
              <a:gd name="T32" fmla="*/ 37 w 61"/>
              <a:gd name="T33" fmla="*/ 1 h 40"/>
              <a:gd name="T34" fmla="*/ 43 w 61"/>
              <a:gd name="T35" fmla="*/ 1 h 40"/>
              <a:gd name="T36" fmla="*/ 48 w 61"/>
              <a:gd name="T37" fmla="*/ 3 h 40"/>
              <a:gd name="T38" fmla="*/ 54 w 61"/>
              <a:gd name="T39" fmla="*/ 6 h 40"/>
              <a:gd name="T40" fmla="*/ 58 w 61"/>
              <a:gd name="T41" fmla="*/ 9 h 40"/>
              <a:gd name="T42" fmla="*/ 60 w 61"/>
              <a:gd name="T43" fmla="*/ 13 h 40"/>
              <a:gd name="T44" fmla="*/ 61 w 61"/>
              <a:gd name="T45" fmla="*/ 21 h 40"/>
              <a:gd name="T46" fmla="*/ 60 w 61"/>
              <a:gd name="T47" fmla="*/ 25 h 40"/>
              <a:gd name="T48" fmla="*/ 58 w 61"/>
              <a:gd name="T49" fmla="*/ 30 h 40"/>
              <a:gd name="T50" fmla="*/ 55 w 61"/>
              <a:gd name="T51" fmla="*/ 34 h 40"/>
              <a:gd name="T52" fmla="*/ 45 w 61"/>
              <a:gd name="T53" fmla="*/ 39 h 40"/>
              <a:gd name="T54" fmla="*/ 30 w 61"/>
              <a:gd name="T55" fmla="*/ 40 h 40"/>
              <a:gd name="T56" fmla="*/ 30 w 61"/>
              <a:gd name="T57" fmla="*/ 31 h 40"/>
              <a:gd name="T58" fmla="*/ 37 w 61"/>
              <a:gd name="T59" fmla="*/ 31 h 40"/>
              <a:gd name="T60" fmla="*/ 42 w 61"/>
              <a:gd name="T61" fmla="*/ 31 h 40"/>
              <a:gd name="T62" fmla="*/ 46 w 61"/>
              <a:gd name="T63" fmla="*/ 30 h 40"/>
              <a:gd name="T64" fmla="*/ 49 w 61"/>
              <a:gd name="T65" fmla="*/ 28 h 40"/>
              <a:gd name="T66" fmla="*/ 52 w 61"/>
              <a:gd name="T67" fmla="*/ 25 h 40"/>
              <a:gd name="T68" fmla="*/ 54 w 61"/>
              <a:gd name="T69" fmla="*/ 24 h 40"/>
              <a:gd name="T70" fmla="*/ 54 w 61"/>
              <a:gd name="T71" fmla="*/ 21 h 40"/>
              <a:gd name="T72" fmla="*/ 54 w 61"/>
              <a:gd name="T73" fmla="*/ 16 h 40"/>
              <a:gd name="T74" fmla="*/ 52 w 61"/>
              <a:gd name="T75" fmla="*/ 15 h 40"/>
              <a:gd name="T76" fmla="*/ 49 w 61"/>
              <a:gd name="T77" fmla="*/ 12 h 40"/>
              <a:gd name="T78" fmla="*/ 46 w 61"/>
              <a:gd name="T79" fmla="*/ 10 h 40"/>
              <a:gd name="T80" fmla="*/ 42 w 61"/>
              <a:gd name="T81" fmla="*/ 9 h 40"/>
              <a:gd name="T82" fmla="*/ 37 w 61"/>
              <a:gd name="T83" fmla="*/ 9 h 40"/>
              <a:gd name="T84" fmla="*/ 30 w 61"/>
              <a:gd name="T85" fmla="*/ 9 h 40"/>
              <a:gd name="T86" fmla="*/ 22 w 61"/>
              <a:gd name="T87" fmla="*/ 9 h 40"/>
              <a:gd name="T88" fmla="*/ 16 w 61"/>
              <a:gd name="T89" fmla="*/ 10 h 40"/>
              <a:gd name="T90" fmla="*/ 12 w 61"/>
              <a:gd name="T91" fmla="*/ 12 h 40"/>
              <a:gd name="T92" fmla="*/ 9 w 61"/>
              <a:gd name="T93" fmla="*/ 13 h 40"/>
              <a:gd name="T94" fmla="*/ 7 w 61"/>
              <a:gd name="T95" fmla="*/ 16 h 40"/>
              <a:gd name="T96" fmla="*/ 7 w 61"/>
              <a:gd name="T97" fmla="*/ 21 h 40"/>
              <a:gd name="T98" fmla="*/ 7 w 61"/>
              <a:gd name="T99" fmla="*/ 25 h 40"/>
              <a:gd name="T100" fmla="*/ 10 w 61"/>
              <a:gd name="T101" fmla="*/ 28 h 40"/>
              <a:gd name="T102" fmla="*/ 15 w 61"/>
              <a:gd name="T103" fmla="*/ 30 h 40"/>
              <a:gd name="T104" fmla="*/ 22 w 61"/>
              <a:gd name="T105" fmla="*/ 31 h 40"/>
              <a:gd name="T106" fmla="*/ 30 w 61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40">
                <a:moveTo>
                  <a:pt x="30" y="40"/>
                </a:moveTo>
                <a:lnTo>
                  <a:pt x="24" y="39"/>
                </a:lnTo>
                <a:lnTo>
                  <a:pt x="18" y="39"/>
                </a:lnTo>
                <a:lnTo>
                  <a:pt x="13" y="37"/>
                </a:lnTo>
                <a:lnTo>
                  <a:pt x="7" y="34"/>
                </a:lnTo>
                <a:lnTo>
                  <a:pt x="3" y="31"/>
                </a:lnTo>
                <a:lnTo>
                  <a:pt x="1" y="27"/>
                </a:lnTo>
                <a:lnTo>
                  <a:pt x="0" y="21"/>
                </a:lnTo>
                <a:lnTo>
                  <a:pt x="0" y="15"/>
                </a:lnTo>
                <a:lnTo>
                  <a:pt x="1" y="12"/>
                </a:lnTo>
                <a:lnTo>
                  <a:pt x="4" y="7"/>
                </a:lnTo>
                <a:lnTo>
                  <a:pt x="7" y="6"/>
                </a:lnTo>
                <a:lnTo>
                  <a:pt x="12" y="3"/>
                </a:lnTo>
                <a:lnTo>
                  <a:pt x="16" y="1"/>
                </a:lnTo>
                <a:lnTo>
                  <a:pt x="22" y="1"/>
                </a:lnTo>
                <a:lnTo>
                  <a:pt x="30" y="0"/>
                </a:lnTo>
                <a:lnTo>
                  <a:pt x="37" y="1"/>
                </a:lnTo>
                <a:lnTo>
                  <a:pt x="43" y="1"/>
                </a:lnTo>
                <a:lnTo>
                  <a:pt x="48" y="3"/>
                </a:lnTo>
                <a:lnTo>
                  <a:pt x="54" y="6"/>
                </a:lnTo>
                <a:lnTo>
                  <a:pt x="58" y="9"/>
                </a:lnTo>
                <a:lnTo>
                  <a:pt x="60" y="13"/>
                </a:lnTo>
                <a:lnTo>
                  <a:pt x="61" y="21"/>
                </a:lnTo>
                <a:lnTo>
                  <a:pt x="60" y="25"/>
                </a:lnTo>
                <a:lnTo>
                  <a:pt x="58" y="30"/>
                </a:lnTo>
                <a:lnTo>
                  <a:pt x="55" y="34"/>
                </a:lnTo>
                <a:lnTo>
                  <a:pt x="45" y="39"/>
                </a:lnTo>
                <a:lnTo>
                  <a:pt x="30" y="40"/>
                </a:lnTo>
                <a:close/>
                <a:moveTo>
                  <a:pt x="30" y="31"/>
                </a:moveTo>
                <a:lnTo>
                  <a:pt x="37" y="31"/>
                </a:lnTo>
                <a:lnTo>
                  <a:pt x="42" y="31"/>
                </a:lnTo>
                <a:lnTo>
                  <a:pt x="46" y="30"/>
                </a:lnTo>
                <a:lnTo>
                  <a:pt x="49" y="28"/>
                </a:lnTo>
                <a:lnTo>
                  <a:pt x="52" y="25"/>
                </a:lnTo>
                <a:lnTo>
                  <a:pt x="54" y="24"/>
                </a:lnTo>
                <a:lnTo>
                  <a:pt x="54" y="21"/>
                </a:lnTo>
                <a:lnTo>
                  <a:pt x="54" y="16"/>
                </a:lnTo>
                <a:lnTo>
                  <a:pt x="52" y="15"/>
                </a:lnTo>
                <a:lnTo>
                  <a:pt x="49" y="12"/>
                </a:lnTo>
                <a:lnTo>
                  <a:pt x="46" y="10"/>
                </a:lnTo>
                <a:lnTo>
                  <a:pt x="42" y="9"/>
                </a:lnTo>
                <a:lnTo>
                  <a:pt x="37" y="9"/>
                </a:lnTo>
                <a:lnTo>
                  <a:pt x="30" y="9"/>
                </a:lnTo>
                <a:lnTo>
                  <a:pt x="22" y="9"/>
                </a:lnTo>
                <a:lnTo>
                  <a:pt x="16" y="10"/>
                </a:lnTo>
                <a:lnTo>
                  <a:pt x="12" y="12"/>
                </a:lnTo>
                <a:lnTo>
                  <a:pt x="9" y="13"/>
                </a:lnTo>
                <a:lnTo>
                  <a:pt x="7" y="16"/>
                </a:lnTo>
                <a:lnTo>
                  <a:pt x="7" y="21"/>
                </a:lnTo>
                <a:lnTo>
                  <a:pt x="7" y="25"/>
                </a:lnTo>
                <a:lnTo>
                  <a:pt x="10" y="28"/>
                </a:lnTo>
                <a:lnTo>
                  <a:pt x="15" y="30"/>
                </a:lnTo>
                <a:lnTo>
                  <a:pt x="22" y="31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39" name="Rectangle 403"/>
          <p:cNvSpPr>
            <a:spLocks noChangeArrowheads="1"/>
          </p:cNvSpPr>
          <p:nvPr/>
        </p:nvSpPr>
        <p:spPr bwMode="auto">
          <a:xfrm rot="5400000">
            <a:off x="1451769" y="5047457"/>
            <a:ext cx="12700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40" name="Freeform 404"/>
          <p:cNvSpPr>
            <a:spLocks/>
          </p:cNvSpPr>
          <p:nvPr/>
        </p:nvSpPr>
        <p:spPr bwMode="auto">
          <a:xfrm rot="5400000">
            <a:off x="1461294" y="4995069"/>
            <a:ext cx="95250" cy="33338"/>
          </a:xfrm>
          <a:custGeom>
            <a:avLst/>
            <a:gdLst>
              <a:gd name="T0" fmla="*/ 60 w 60"/>
              <a:gd name="T1" fmla="*/ 0 h 21"/>
              <a:gd name="T2" fmla="*/ 60 w 60"/>
              <a:gd name="T3" fmla="*/ 7 h 21"/>
              <a:gd name="T4" fmla="*/ 13 w 60"/>
              <a:gd name="T5" fmla="*/ 7 h 21"/>
              <a:gd name="T6" fmla="*/ 16 w 60"/>
              <a:gd name="T7" fmla="*/ 10 h 21"/>
              <a:gd name="T8" fmla="*/ 18 w 60"/>
              <a:gd name="T9" fmla="*/ 15 h 21"/>
              <a:gd name="T10" fmla="*/ 21 w 60"/>
              <a:gd name="T11" fmla="*/ 18 h 21"/>
              <a:gd name="T12" fmla="*/ 22 w 60"/>
              <a:gd name="T13" fmla="*/ 21 h 21"/>
              <a:gd name="T14" fmla="*/ 15 w 60"/>
              <a:gd name="T15" fmla="*/ 21 h 21"/>
              <a:gd name="T16" fmla="*/ 12 w 60"/>
              <a:gd name="T17" fmla="*/ 16 h 21"/>
              <a:gd name="T18" fmla="*/ 7 w 60"/>
              <a:gd name="T19" fmla="*/ 12 h 21"/>
              <a:gd name="T20" fmla="*/ 4 w 60"/>
              <a:gd name="T21" fmla="*/ 7 h 21"/>
              <a:gd name="T22" fmla="*/ 0 w 60"/>
              <a:gd name="T23" fmla="*/ 4 h 21"/>
              <a:gd name="T24" fmla="*/ 0 w 60"/>
              <a:gd name="T25" fmla="*/ 0 h 21"/>
              <a:gd name="T26" fmla="*/ 60 w 60"/>
              <a:gd name="T2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21">
                <a:moveTo>
                  <a:pt x="60" y="0"/>
                </a:moveTo>
                <a:lnTo>
                  <a:pt x="60" y="7"/>
                </a:lnTo>
                <a:lnTo>
                  <a:pt x="13" y="7"/>
                </a:lnTo>
                <a:lnTo>
                  <a:pt x="16" y="10"/>
                </a:lnTo>
                <a:lnTo>
                  <a:pt x="18" y="15"/>
                </a:lnTo>
                <a:lnTo>
                  <a:pt x="21" y="18"/>
                </a:lnTo>
                <a:lnTo>
                  <a:pt x="22" y="21"/>
                </a:lnTo>
                <a:lnTo>
                  <a:pt x="15" y="21"/>
                </a:lnTo>
                <a:lnTo>
                  <a:pt x="12" y="16"/>
                </a:lnTo>
                <a:lnTo>
                  <a:pt x="7" y="12"/>
                </a:lnTo>
                <a:lnTo>
                  <a:pt x="4" y="7"/>
                </a:lnTo>
                <a:lnTo>
                  <a:pt x="0" y="4"/>
                </a:lnTo>
                <a:lnTo>
                  <a:pt x="0" y="0"/>
                </a:lnTo>
                <a:lnTo>
                  <a:pt x="6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41" name="Line 405"/>
          <p:cNvSpPr>
            <a:spLocks noChangeShapeType="1"/>
          </p:cNvSpPr>
          <p:nvPr/>
        </p:nvSpPr>
        <p:spPr bwMode="auto">
          <a:xfrm rot="5400000" flipV="1">
            <a:off x="1662113" y="4535487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42" name="Freeform 406"/>
          <p:cNvSpPr>
            <a:spLocks noEditPoints="1"/>
          </p:cNvSpPr>
          <p:nvPr/>
        </p:nvSpPr>
        <p:spPr bwMode="auto">
          <a:xfrm rot="5400000">
            <a:off x="1357313" y="4532313"/>
            <a:ext cx="95250" cy="63500"/>
          </a:xfrm>
          <a:custGeom>
            <a:avLst/>
            <a:gdLst>
              <a:gd name="T0" fmla="*/ 30 w 60"/>
              <a:gd name="T1" fmla="*/ 40 h 40"/>
              <a:gd name="T2" fmla="*/ 24 w 60"/>
              <a:gd name="T3" fmla="*/ 39 h 40"/>
              <a:gd name="T4" fmla="*/ 18 w 60"/>
              <a:gd name="T5" fmla="*/ 39 h 40"/>
              <a:gd name="T6" fmla="*/ 12 w 60"/>
              <a:gd name="T7" fmla="*/ 37 h 40"/>
              <a:gd name="T8" fmla="*/ 7 w 60"/>
              <a:gd name="T9" fmla="*/ 34 h 40"/>
              <a:gd name="T10" fmla="*/ 3 w 60"/>
              <a:gd name="T11" fmla="*/ 31 h 40"/>
              <a:gd name="T12" fmla="*/ 0 w 60"/>
              <a:gd name="T13" fmla="*/ 27 h 40"/>
              <a:gd name="T14" fmla="*/ 0 w 60"/>
              <a:gd name="T15" fmla="*/ 21 h 40"/>
              <a:gd name="T16" fmla="*/ 0 w 60"/>
              <a:gd name="T17" fmla="*/ 15 h 40"/>
              <a:gd name="T18" fmla="*/ 1 w 60"/>
              <a:gd name="T19" fmla="*/ 12 h 40"/>
              <a:gd name="T20" fmla="*/ 3 w 60"/>
              <a:gd name="T21" fmla="*/ 7 h 40"/>
              <a:gd name="T22" fmla="*/ 7 w 60"/>
              <a:gd name="T23" fmla="*/ 6 h 40"/>
              <a:gd name="T24" fmla="*/ 10 w 60"/>
              <a:gd name="T25" fmla="*/ 3 h 40"/>
              <a:gd name="T26" fmla="*/ 16 w 60"/>
              <a:gd name="T27" fmla="*/ 1 h 40"/>
              <a:gd name="T28" fmla="*/ 22 w 60"/>
              <a:gd name="T29" fmla="*/ 1 h 40"/>
              <a:gd name="T30" fmla="*/ 30 w 60"/>
              <a:gd name="T31" fmla="*/ 0 h 40"/>
              <a:gd name="T32" fmla="*/ 36 w 60"/>
              <a:gd name="T33" fmla="*/ 1 h 40"/>
              <a:gd name="T34" fmla="*/ 42 w 60"/>
              <a:gd name="T35" fmla="*/ 1 h 40"/>
              <a:gd name="T36" fmla="*/ 46 w 60"/>
              <a:gd name="T37" fmla="*/ 3 h 40"/>
              <a:gd name="T38" fmla="*/ 52 w 60"/>
              <a:gd name="T39" fmla="*/ 6 h 40"/>
              <a:gd name="T40" fmla="*/ 57 w 60"/>
              <a:gd name="T41" fmla="*/ 9 h 40"/>
              <a:gd name="T42" fmla="*/ 60 w 60"/>
              <a:gd name="T43" fmla="*/ 13 h 40"/>
              <a:gd name="T44" fmla="*/ 60 w 60"/>
              <a:gd name="T45" fmla="*/ 21 h 40"/>
              <a:gd name="T46" fmla="*/ 60 w 60"/>
              <a:gd name="T47" fmla="*/ 25 h 40"/>
              <a:gd name="T48" fmla="*/ 58 w 60"/>
              <a:gd name="T49" fmla="*/ 30 h 40"/>
              <a:gd name="T50" fmla="*/ 55 w 60"/>
              <a:gd name="T51" fmla="*/ 34 h 40"/>
              <a:gd name="T52" fmla="*/ 45 w 60"/>
              <a:gd name="T53" fmla="*/ 39 h 40"/>
              <a:gd name="T54" fmla="*/ 30 w 60"/>
              <a:gd name="T55" fmla="*/ 40 h 40"/>
              <a:gd name="T56" fmla="*/ 30 w 60"/>
              <a:gd name="T57" fmla="*/ 31 h 40"/>
              <a:gd name="T58" fmla="*/ 36 w 60"/>
              <a:gd name="T59" fmla="*/ 31 h 40"/>
              <a:gd name="T60" fmla="*/ 42 w 60"/>
              <a:gd name="T61" fmla="*/ 31 h 40"/>
              <a:gd name="T62" fmla="*/ 46 w 60"/>
              <a:gd name="T63" fmla="*/ 30 h 40"/>
              <a:gd name="T64" fmla="*/ 49 w 60"/>
              <a:gd name="T65" fmla="*/ 28 h 40"/>
              <a:gd name="T66" fmla="*/ 51 w 60"/>
              <a:gd name="T67" fmla="*/ 25 h 40"/>
              <a:gd name="T68" fmla="*/ 52 w 60"/>
              <a:gd name="T69" fmla="*/ 24 h 40"/>
              <a:gd name="T70" fmla="*/ 54 w 60"/>
              <a:gd name="T71" fmla="*/ 21 h 40"/>
              <a:gd name="T72" fmla="*/ 52 w 60"/>
              <a:gd name="T73" fmla="*/ 16 h 40"/>
              <a:gd name="T74" fmla="*/ 51 w 60"/>
              <a:gd name="T75" fmla="*/ 15 h 40"/>
              <a:gd name="T76" fmla="*/ 49 w 60"/>
              <a:gd name="T77" fmla="*/ 12 h 40"/>
              <a:gd name="T78" fmla="*/ 46 w 60"/>
              <a:gd name="T79" fmla="*/ 10 h 40"/>
              <a:gd name="T80" fmla="*/ 42 w 60"/>
              <a:gd name="T81" fmla="*/ 9 h 40"/>
              <a:gd name="T82" fmla="*/ 36 w 60"/>
              <a:gd name="T83" fmla="*/ 9 h 40"/>
              <a:gd name="T84" fmla="*/ 30 w 60"/>
              <a:gd name="T85" fmla="*/ 9 h 40"/>
              <a:gd name="T86" fmla="*/ 21 w 60"/>
              <a:gd name="T87" fmla="*/ 9 h 40"/>
              <a:gd name="T88" fmla="*/ 15 w 60"/>
              <a:gd name="T89" fmla="*/ 10 h 40"/>
              <a:gd name="T90" fmla="*/ 10 w 60"/>
              <a:gd name="T91" fmla="*/ 12 h 40"/>
              <a:gd name="T92" fmla="*/ 9 w 60"/>
              <a:gd name="T93" fmla="*/ 13 h 40"/>
              <a:gd name="T94" fmla="*/ 7 w 60"/>
              <a:gd name="T95" fmla="*/ 16 h 40"/>
              <a:gd name="T96" fmla="*/ 6 w 60"/>
              <a:gd name="T97" fmla="*/ 21 h 40"/>
              <a:gd name="T98" fmla="*/ 7 w 60"/>
              <a:gd name="T99" fmla="*/ 25 h 40"/>
              <a:gd name="T100" fmla="*/ 10 w 60"/>
              <a:gd name="T101" fmla="*/ 28 h 40"/>
              <a:gd name="T102" fmla="*/ 15 w 60"/>
              <a:gd name="T103" fmla="*/ 30 h 40"/>
              <a:gd name="T104" fmla="*/ 21 w 60"/>
              <a:gd name="T105" fmla="*/ 31 h 40"/>
              <a:gd name="T106" fmla="*/ 30 w 60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" h="40">
                <a:moveTo>
                  <a:pt x="30" y="40"/>
                </a:moveTo>
                <a:lnTo>
                  <a:pt x="24" y="39"/>
                </a:lnTo>
                <a:lnTo>
                  <a:pt x="18" y="39"/>
                </a:lnTo>
                <a:lnTo>
                  <a:pt x="12" y="37"/>
                </a:lnTo>
                <a:lnTo>
                  <a:pt x="7" y="34"/>
                </a:lnTo>
                <a:lnTo>
                  <a:pt x="3" y="31"/>
                </a:lnTo>
                <a:lnTo>
                  <a:pt x="0" y="27"/>
                </a:lnTo>
                <a:lnTo>
                  <a:pt x="0" y="21"/>
                </a:lnTo>
                <a:lnTo>
                  <a:pt x="0" y="15"/>
                </a:lnTo>
                <a:lnTo>
                  <a:pt x="1" y="12"/>
                </a:lnTo>
                <a:lnTo>
                  <a:pt x="3" y="7"/>
                </a:lnTo>
                <a:lnTo>
                  <a:pt x="7" y="6"/>
                </a:lnTo>
                <a:lnTo>
                  <a:pt x="10" y="3"/>
                </a:lnTo>
                <a:lnTo>
                  <a:pt x="16" y="1"/>
                </a:lnTo>
                <a:lnTo>
                  <a:pt x="22" y="1"/>
                </a:lnTo>
                <a:lnTo>
                  <a:pt x="30" y="0"/>
                </a:lnTo>
                <a:lnTo>
                  <a:pt x="36" y="1"/>
                </a:lnTo>
                <a:lnTo>
                  <a:pt x="42" y="1"/>
                </a:lnTo>
                <a:lnTo>
                  <a:pt x="46" y="3"/>
                </a:lnTo>
                <a:lnTo>
                  <a:pt x="52" y="6"/>
                </a:lnTo>
                <a:lnTo>
                  <a:pt x="57" y="9"/>
                </a:lnTo>
                <a:lnTo>
                  <a:pt x="60" y="13"/>
                </a:lnTo>
                <a:lnTo>
                  <a:pt x="60" y="21"/>
                </a:lnTo>
                <a:lnTo>
                  <a:pt x="60" y="25"/>
                </a:lnTo>
                <a:lnTo>
                  <a:pt x="58" y="30"/>
                </a:lnTo>
                <a:lnTo>
                  <a:pt x="55" y="34"/>
                </a:lnTo>
                <a:lnTo>
                  <a:pt x="45" y="39"/>
                </a:lnTo>
                <a:lnTo>
                  <a:pt x="30" y="40"/>
                </a:lnTo>
                <a:close/>
                <a:moveTo>
                  <a:pt x="30" y="31"/>
                </a:moveTo>
                <a:lnTo>
                  <a:pt x="36" y="31"/>
                </a:lnTo>
                <a:lnTo>
                  <a:pt x="42" y="31"/>
                </a:lnTo>
                <a:lnTo>
                  <a:pt x="46" y="30"/>
                </a:lnTo>
                <a:lnTo>
                  <a:pt x="49" y="28"/>
                </a:lnTo>
                <a:lnTo>
                  <a:pt x="51" y="25"/>
                </a:lnTo>
                <a:lnTo>
                  <a:pt x="52" y="24"/>
                </a:lnTo>
                <a:lnTo>
                  <a:pt x="54" y="21"/>
                </a:lnTo>
                <a:lnTo>
                  <a:pt x="52" y="16"/>
                </a:lnTo>
                <a:lnTo>
                  <a:pt x="51" y="15"/>
                </a:lnTo>
                <a:lnTo>
                  <a:pt x="49" y="12"/>
                </a:lnTo>
                <a:lnTo>
                  <a:pt x="46" y="10"/>
                </a:lnTo>
                <a:lnTo>
                  <a:pt x="42" y="9"/>
                </a:lnTo>
                <a:lnTo>
                  <a:pt x="36" y="9"/>
                </a:lnTo>
                <a:lnTo>
                  <a:pt x="30" y="9"/>
                </a:lnTo>
                <a:lnTo>
                  <a:pt x="21" y="9"/>
                </a:lnTo>
                <a:lnTo>
                  <a:pt x="15" y="10"/>
                </a:lnTo>
                <a:lnTo>
                  <a:pt x="10" y="12"/>
                </a:lnTo>
                <a:lnTo>
                  <a:pt x="9" y="13"/>
                </a:lnTo>
                <a:lnTo>
                  <a:pt x="7" y="16"/>
                </a:lnTo>
                <a:lnTo>
                  <a:pt x="6" y="21"/>
                </a:lnTo>
                <a:lnTo>
                  <a:pt x="7" y="25"/>
                </a:lnTo>
                <a:lnTo>
                  <a:pt x="10" y="28"/>
                </a:lnTo>
                <a:lnTo>
                  <a:pt x="15" y="30"/>
                </a:lnTo>
                <a:lnTo>
                  <a:pt x="21" y="31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43" name="Rectangle 407"/>
          <p:cNvSpPr>
            <a:spLocks noChangeArrowheads="1"/>
          </p:cNvSpPr>
          <p:nvPr/>
        </p:nvSpPr>
        <p:spPr bwMode="auto">
          <a:xfrm rot="5400000">
            <a:off x="1451769" y="4599782"/>
            <a:ext cx="12700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44" name="Freeform 408"/>
          <p:cNvSpPr>
            <a:spLocks/>
          </p:cNvSpPr>
          <p:nvPr/>
        </p:nvSpPr>
        <p:spPr bwMode="auto">
          <a:xfrm rot="5400000">
            <a:off x="1466850" y="4532313"/>
            <a:ext cx="95250" cy="63500"/>
          </a:xfrm>
          <a:custGeom>
            <a:avLst/>
            <a:gdLst>
              <a:gd name="T0" fmla="*/ 52 w 60"/>
              <a:gd name="T1" fmla="*/ 0 h 40"/>
              <a:gd name="T2" fmla="*/ 60 w 60"/>
              <a:gd name="T3" fmla="*/ 0 h 40"/>
              <a:gd name="T4" fmla="*/ 60 w 60"/>
              <a:gd name="T5" fmla="*/ 40 h 40"/>
              <a:gd name="T6" fmla="*/ 57 w 60"/>
              <a:gd name="T7" fmla="*/ 39 h 40"/>
              <a:gd name="T8" fmla="*/ 54 w 60"/>
              <a:gd name="T9" fmla="*/ 39 h 40"/>
              <a:gd name="T10" fmla="*/ 49 w 60"/>
              <a:gd name="T11" fmla="*/ 37 h 40"/>
              <a:gd name="T12" fmla="*/ 46 w 60"/>
              <a:gd name="T13" fmla="*/ 34 h 40"/>
              <a:gd name="T14" fmla="*/ 42 w 60"/>
              <a:gd name="T15" fmla="*/ 31 h 40"/>
              <a:gd name="T16" fmla="*/ 37 w 60"/>
              <a:gd name="T17" fmla="*/ 25 h 40"/>
              <a:gd name="T18" fmla="*/ 31 w 60"/>
              <a:gd name="T19" fmla="*/ 19 h 40"/>
              <a:gd name="T20" fmla="*/ 28 w 60"/>
              <a:gd name="T21" fmla="*/ 15 h 40"/>
              <a:gd name="T22" fmla="*/ 24 w 60"/>
              <a:gd name="T23" fmla="*/ 12 h 40"/>
              <a:gd name="T24" fmla="*/ 19 w 60"/>
              <a:gd name="T25" fmla="*/ 10 h 40"/>
              <a:gd name="T26" fmla="*/ 16 w 60"/>
              <a:gd name="T27" fmla="*/ 9 h 40"/>
              <a:gd name="T28" fmla="*/ 12 w 60"/>
              <a:gd name="T29" fmla="*/ 10 h 40"/>
              <a:gd name="T30" fmla="*/ 9 w 60"/>
              <a:gd name="T31" fmla="*/ 12 h 40"/>
              <a:gd name="T32" fmla="*/ 7 w 60"/>
              <a:gd name="T33" fmla="*/ 15 h 40"/>
              <a:gd name="T34" fmla="*/ 6 w 60"/>
              <a:gd name="T35" fmla="*/ 19 h 40"/>
              <a:gd name="T36" fmla="*/ 7 w 60"/>
              <a:gd name="T37" fmla="*/ 24 h 40"/>
              <a:gd name="T38" fmla="*/ 9 w 60"/>
              <a:gd name="T39" fmla="*/ 28 h 40"/>
              <a:gd name="T40" fmla="*/ 12 w 60"/>
              <a:gd name="T41" fmla="*/ 30 h 40"/>
              <a:gd name="T42" fmla="*/ 16 w 60"/>
              <a:gd name="T43" fmla="*/ 31 h 40"/>
              <a:gd name="T44" fmla="*/ 16 w 60"/>
              <a:gd name="T45" fmla="*/ 39 h 40"/>
              <a:gd name="T46" fmla="*/ 10 w 60"/>
              <a:gd name="T47" fmla="*/ 37 h 40"/>
              <a:gd name="T48" fmla="*/ 7 w 60"/>
              <a:gd name="T49" fmla="*/ 36 h 40"/>
              <a:gd name="T50" fmla="*/ 3 w 60"/>
              <a:gd name="T51" fmla="*/ 33 h 40"/>
              <a:gd name="T52" fmla="*/ 1 w 60"/>
              <a:gd name="T53" fmla="*/ 30 h 40"/>
              <a:gd name="T54" fmla="*/ 0 w 60"/>
              <a:gd name="T55" fmla="*/ 25 h 40"/>
              <a:gd name="T56" fmla="*/ 0 w 60"/>
              <a:gd name="T57" fmla="*/ 19 h 40"/>
              <a:gd name="T58" fmla="*/ 0 w 60"/>
              <a:gd name="T59" fmla="*/ 15 h 40"/>
              <a:gd name="T60" fmla="*/ 1 w 60"/>
              <a:gd name="T61" fmla="*/ 10 h 40"/>
              <a:gd name="T62" fmla="*/ 4 w 60"/>
              <a:gd name="T63" fmla="*/ 6 h 40"/>
              <a:gd name="T64" fmla="*/ 7 w 60"/>
              <a:gd name="T65" fmla="*/ 3 h 40"/>
              <a:gd name="T66" fmla="*/ 12 w 60"/>
              <a:gd name="T67" fmla="*/ 1 h 40"/>
              <a:gd name="T68" fmla="*/ 16 w 60"/>
              <a:gd name="T69" fmla="*/ 1 h 40"/>
              <a:gd name="T70" fmla="*/ 19 w 60"/>
              <a:gd name="T71" fmla="*/ 1 h 40"/>
              <a:gd name="T72" fmla="*/ 22 w 60"/>
              <a:gd name="T73" fmla="*/ 3 h 40"/>
              <a:gd name="T74" fmla="*/ 27 w 60"/>
              <a:gd name="T75" fmla="*/ 4 h 40"/>
              <a:gd name="T76" fmla="*/ 30 w 60"/>
              <a:gd name="T77" fmla="*/ 7 h 40"/>
              <a:gd name="T78" fmla="*/ 33 w 60"/>
              <a:gd name="T79" fmla="*/ 9 h 40"/>
              <a:gd name="T80" fmla="*/ 36 w 60"/>
              <a:gd name="T81" fmla="*/ 13 h 40"/>
              <a:gd name="T82" fmla="*/ 40 w 60"/>
              <a:gd name="T83" fmla="*/ 18 h 40"/>
              <a:gd name="T84" fmla="*/ 43 w 60"/>
              <a:gd name="T85" fmla="*/ 22 h 40"/>
              <a:gd name="T86" fmla="*/ 46 w 60"/>
              <a:gd name="T87" fmla="*/ 24 h 40"/>
              <a:gd name="T88" fmla="*/ 48 w 60"/>
              <a:gd name="T89" fmla="*/ 27 h 40"/>
              <a:gd name="T90" fmla="*/ 49 w 60"/>
              <a:gd name="T91" fmla="*/ 28 h 40"/>
              <a:gd name="T92" fmla="*/ 52 w 60"/>
              <a:gd name="T93" fmla="*/ 30 h 40"/>
              <a:gd name="T94" fmla="*/ 52 w 60"/>
              <a:gd name="T95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60" h="40">
                <a:moveTo>
                  <a:pt x="52" y="0"/>
                </a:moveTo>
                <a:lnTo>
                  <a:pt x="60" y="0"/>
                </a:lnTo>
                <a:lnTo>
                  <a:pt x="60" y="40"/>
                </a:lnTo>
                <a:lnTo>
                  <a:pt x="57" y="39"/>
                </a:lnTo>
                <a:lnTo>
                  <a:pt x="54" y="39"/>
                </a:lnTo>
                <a:lnTo>
                  <a:pt x="49" y="37"/>
                </a:lnTo>
                <a:lnTo>
                  <a:pt x="46" y="34"/>
                </a:lnTo>
                <a:lnTo>
                  <a:pt x="42" y="31"/>
                </a:lnTo>
                <a:lnTo>
                  <a:pt x="37" y="25"/>
                </a:lnTo>
                <a:lnTo>
                  <a:pt x="31" y="19"/>
                </a:lnTo>
                <a:lnTo>
                  <a:pt x="28" y="15"/>
                </a:lnTo>
                <a:lnTo>
                  <a:pt x="24" y="12"/>
                </a:lnTo>
                <a:lnTo>
                  <a:pt x="19" y="10"/>
                </a:lnTo>
                <a:lnTo>
                  <a:pt x="16" y="9"/>
                </a:lnTo>
                <a:lnTo>
                  <a:pt x="12" y="10"/>
                </a:lnTo>
                <a:lnTo>
                  <a:pt x="9" y="12"/>
                </a:lnTo>
                <a:lnTo>
                  <a:pt x="7" y="15"/>
                </a:lnTo>
                <a:lnTo>
                  <a:pt x="6" y="19"/>
                </a:lnTo>
                <a:lnTo>
                  <a:pt x="7" y="24"/>
                </a:lnTo>
                <a:lnTo>
                  <a:pt x="9" y="28"/>
                </a:lnTo>
                <a:lnTo>
                  <a:pt x="12" y="30"/>
                </a:lnTo>
                <a:lnTo>
                  <a:pt x="16" y="31"/>
                </a:lnTo>
                <a:lnTo>
                  <a:pt x="16" y="39"/>
                </a:lnTo>
                <a:lnTo>
                  <a:pt x="10" y="37"/>
                </a:lnTo>
                <a:lnTo>
                  <a:pt x="7" y="36"/>
                </a:lnTo>
                <a:lnTo>
                  <a:pt x="3" y="33"/>
                </a:lnTo>
                <a:lnTo>
                  <a:pt x="1" y="30"/>
                </a:lnTo>
                <a:lnTo>
                  <a:pt x="0" y="25"/>
                </a:lnTo>
                <a:lnTo>
                  <a:pt x="0" y="19"/>
                </a:lnTo>
                <a:lnTo>
                  <a:pt x="0" y="15"/>
                </a:lnTo>
                <a:lnTo>
                  <a:pt x="1" y="10"/>
                </a:lnTo>
                <a:lnTo>
                  <a:pt x="4" y="6"/>
                </a:lnTo>
                <a:lnTo>
                  <a:pt x="7" y="3"/>
                </a:lnTo>
                <a:lnTo>
                  <a:pt x="12" y="1"/>
                </a:lnTo>
                <a:lnTo>
                  <a:pt x="16" y="1"/>
                </a:lnTo>
                <a:lnTo>
                  <a:pt x="19" y="1"/>
                </a:lnTo>
                <a:lnTo>
                  <a:pt x="22" y="3"/>
                </a:lnTo>
                <a:lnTo>
                  <a:pt x="27" y="4"/>
                </a:lnTo>
                <a:lnTo>
                  <a:pt x="30" y="7"/>
                </a:lnTo>
                <a:lnTo>
                  <a:pt x="33" y="9"/>
                </a:lnTo>
                <a:lnTo>
                  <a:pt x="36" y="13"/>
                </a:lnTo>
                <a:lnTo>
                  <a:pt x="40" y="18"/>
                </a:lnTo>
                <a:lnTo>
                  <a:pt x="43" y="22"/>
                </a:lnTo>
                <a:lnTo>
                  <a:pt x="46" y="24"/>
                </a:lnTo>
                <a:lnTo>
                  <a:pt x="48" y="27"/>
                </a:lnTo>
                <a:lnTo>
                  <a:pt x="49" y="28"/>
                </a:lnTo>
                <a:lnTo>
                  <a:pt x="52" y="30"/>
                </a:lnTo>
                <a:lnTo>
                  <a:pt x="52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45" name="Line 409"/>
          <p:cNvSpPr>
            <a:spLocks noChangeShapeType="1"/>
          </p:cNvSpPr>
          <p:nvPr/>
        </p:nvSpPr>
        <p:spPr bwMode="auto">
          <a:xfrm rot="5400000" flipV="1">
            <a:off x="1662113" y="4087812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46" name="Freeform 410"/>
          <p:cNvSpPr>
            <a:spLocks noEditPoints="1"/>
          </p:cNvSpPr>
          <p:nvPr/>
        </p:nvSpPr>
        <p:spPr bwMode="auto">
          <a:xfrm rot="5400000">
            <a:off x="1357313" y="4084638"/>
            <a:ext cx="95250" cy="63500"/>
          </a:xfrm>
          <a:custGeom>
            <a:avLst/>
            <a:gdLst>
              <a:gd name="T0" fmla="*/ 30 w 60"/>
              <a:gd name="T1" fmla="*/ 40 h 40"/>
              <a:gd name="T2" fmla="*/ 24 w 60"/>
              <a:gd name="T3" fmla="*/ 39 h 40"/>
              <a:gd name="T4" fmla="*/ 18 w 60"/>
              <a:gd name="T5" fmla="*/ 39 h 40"/>
              <a:gd name="T6" fmla="*/ 12 w 60"/>
              <a:gd name="T7" fmla="*/ 37 h 40"/>
              <a:gd name="T8" fmla="*/ 7 w 60"/>
              <a:gd name="T9" fmla="*/ 34 h 40"/>
              <a:gd name="T10" fmla="*/ 3 w 60"/>
              <a:gd name="T11" fmla="*/ 31 h 40"/>
              <a:gd name="T12" fmla="*/ 0 w 60"/>
              <a:gd name="T13" fmla="*/ 27 h 40"/>
              <a:gd name="T14" fmla="*/ 0 w 60"/>
              <a:gd name="T15" fmla="*/ 21 h 40"/>
              <a:gd name="T16" fmla="*/ 0 w 60"/>
              <a:gd name="T17" fmla="*/ 15 h 40"/>
              <a:gd name="T18" fmla="*/ 1 w 60"/>
              <a:gd name="T19" fmla="*/ 12 h 40"/>
              <a:gd name="T20" fmla="*/ 3 w 60"/>
              <a:gd name="T21" fmla="*/ 7 h 40"/>
              <a:gd name="T22" fmla="*/ 7 w 60"/>
              <a:gd name="T23" fmla="*/ 6 h 40"/>
              <a:gd name="T24" fmla="*/ 10 w 60"/>
              <a:gd name="T25" fmla="*/ 3 h 40"/>
              <a:gd name="T26" fmla="*/ 16 w 60"/>
              <a:gd name="T27" fmla="*/ 1 h 40"/>
              <a:gd name="T28" fmla="*/ 22 w 60"/>
              <a:gd name="T29" fmla="*/ 1 h 40"/>
              <a:gd name="T30" fmla="*/ 30 w 60"/>
              <a:gd name="T31" fmla="*/ 0 h 40"/>
              <a:gd name="T32" fmla="*/ 36 w 60"/>
              <a:gd name="T33" fmla="*/ 1 h 40"/>
              <a:gd name="T34" fmla="*/ 42 w 60"/>
              <a:gd name="T35" fmla="*/ 1 h 40"/>
              <a:gd name="T36" fmla="*/ 46 w 60"/>
              <a:gd name="T37" fmla="*/ 3 h 40"/>
              <a:gd name="T38" fmla="*/ 52 w 60"/>
              <a:gd name="T39" fmla="*/ 6 h 40"/>
              <a:gd name="T40" fmla="*/ 57 w 60"/>
              <a:gd name="T41" fmla="*/ 9 h 40"/>
              <a:gd name="T42" fmla="*/ 60 w 60"/>
              <a:gd name="T43" fmla="*/ 13 h 40"/>
              <a:gd name="T44" fmla="*/ 60 w 60"/>
              <a:gd name="T45" fmla="*/ 21 h 40"/>
              <a:gd name="T46" fmla="*/ 60 w 60"/>
              <a:gd name="T47" fmla="*/ 25 h 40"/>
              <a:gd name="T48" fmla="*/ 58 w 60"/>
              <a:gd name="T49" fmla="*/ 30 h 40"/>
              <a:gd name="T50" fmla="*/ 55 w 60"/>
              <a:gd name="T51" fmla="*/ 34 h 40"/>
              <a:gd name="T52" fmla="*/ 45 w 60"/>
              <a:gd name="T53" fmla="*/ 39 h 40"/>
              <a:gd name="T54" fmla="*/ 30 w 60"/>
              <a:gd name="T55" fmla="*/ 40 h 40"/>
              <a:gd name="T56" fmla="*/ 30 w 60"/>
              <a:gd name="T57" fmla="*/ 31 h 40"/>
              <a:gd name="T58" fmla="*/ 36 w 60"/>
              <a:gd name="T59" fmla="*/ 31 h 40"/>
              <a:gd name="T60" fmla="*/ 42 w 60"/>
              <a:gd name="T61" fmla="*/ 31 h 40"/>
              <a:gd name="T62" fmla="*/ 46 w 60"/>
              <a:gd name="T63" fmla="*/ 30 h 40"/>
              <a:gd name="T64" fmla="*/ 49 w 60"/>
              <a:gd name="T65" fmla="*/ 28 h 40"/>
              <a:gd name="T66" fmla="*/ 51 w 60"/>
              <a:gd name="T67" fmla="*/ 25 h 40"/>
              <a:gd name="T68" fmla="*/ 52 w 60"/>
              <a:gd name="T69" fmla="*/ 24 h 40"/>
              <a:gd name="T70" fmla="*/ 54 w 60"/>
              <a:gd name="T71" fmla="*/ 21 h 40"/>
              <a:gd name="T72" fmla="*/ 52 w 60"/>
              <a:gd name="T73" fmla="*/ 16 h 40"/>
              <a:gd name="T74" fmla="*/ 51 w 60"/>
              <a:gd name="T75" fmla="*/ 15 h 40"/>
              <a:gd name="T76" fmla="*/ 49 w 60"/>
              <a:gd name="T77" fmla="*/ 12 h 40"/>
              <a:gd name="T78" fmla="*/ 46 w 60"/>
              <a:gd name="T79" fmla="*/ 10 h 40"/>
              <a:gd name="T80" fmla="*/ 42 w 60"/>
              <a:gd name="T81" fmla="*/ 9 h 40"/>
              <a:gd name="T82" fmla="*/ 36 w 60"/>
              <a:gd name="T83" fmla="*/ 9 h 40"/>
              <a:gd name="T84" fmla="*/ 30 w 60"/>
              <a:gd name="T85" fmla="*/ 9 h 40"/>
              <a:gd name="T86" fmla="*/ 21 w 60"/>
              <a:gd name="T87" fmla="*/ 9 h 40"/>
              <a:gd name="T88" fmla="*/ 15 w 60"/>
              <a:gd name="T89" fmla="*/ 10 h 40"/>
              <a:gd name="T90" fmla="*/ 10 w 60"/>
              <a:gd name="T91" fmla="*/ 12 h 40"/>
              <a:gd name="T92" fmla="*/ 9 w 60"/>
              <a:gd name="T93" fmla="*/ 13 h 40"/>
              <a:gd name="T94" fmla="*/ 7 w 60"/>
              <a:gd name="T95" fmla="*/ 16 h 40"/>
              <a:gd name="T96" fmla="*/ 6 w 60"/>
              <a:gd name="T97" fmla="*/ 21 h 40"/>
              <a:gd name="T98" fmla="*/ 7 w 60"/>
              <a:gd name="T99" fmla="*/ 25 h 40"/>
              <a:gd name="T100" fmla="*/ 10 w 60"/>
              <a:gd name="T101" fmla="*/ 28 h 40"/>
              <a:gd name="T102" fmla="*/ 15 w 60"/>
              <a:gd name="T103" fmla="*/ 30 h 40"/>
              <a:gd name="T104" fmla="*/ 21 w 60"/>
              <a:gd name="T105" fmla="*/ 31 h 40"/>
              <a:gd name="T106" fmla="*/ 30 w 60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" h="40">
                <a:moveTo>
                  <a:pt x="30" y="40"/>
                </a:moveTo>
                <a:lnTo>
                  <a:pt x="24" y="39"/>
                </a:lnTo>
                <a:lnTo>
                  <a:pt x="18" y="39"/>
                </a:lnTo>
                <a:lnTo>
                  <a:pt x="12" y="37"/>
                </a:lnTo>
                <a:lnTo>
                  <a:pt x="7" y="34"/>
                </a:lnTo>
                <a:lnTo>
                  <a:pt x="3" y="31"/>
                </a:lnTo>
                <a:lnTo>
                  <a:pt x="0" y="27"/>
                </a:lnTo>
                <a:lnTo>
                  <a:pt x="0" y="21"/>
                </a:lnTo>
                <a:lnTo>
                  <a:pt x="0" y="15"/>
                </a:lnTo>
                <a:lnTo>
                  <a:pt x="1" y="12"/>
                </a:lnTo>
                <a:lnTo>
                  <a:pt x="3" y="7"/>
                </a:lnTo>
                <a:lnTo>
                  <a:pt x="7" y="6"/>
                </a:lnTo>
                <a:lnTo>
                  <a:pt x="10" y="3"/>
                </a:lnTo>
                <a:lnTo>
                  <a:pt x="16" y="1"/>
                </a:lnTo>
                <a:lnTo>
                  <a:pt x="22" y="1"/>
                </a:lnTo>
                <a:lnTo>
                  <a:pt x="30" y="0"/>
                </a:lnTo>
                <a:lnTo>
                  <a:pt x="36" y="1"/>
                </a:lnTo>
                <a:lnTo>
                  <a:pt x="42" y="1"/>
                </a:lnTo>
                <a:lnTo>
                  <a:pt x="46" y="3"/>
                </a:lnTo>
                <a:lnTo>
                  <a:pt x="52" y="6"/>
                </a:lnTo>
                <a:lnTo>
                  <a:pt x="57" y="9"/>
                </a:lnTo>
                <a:lnTo>
                  <a:pt x="60" y="13"/>
                </a:lnTo>
                <a:lnTo>
                  <a:pt x="60" y="21"/>
                </a:lnTo>
                <a:lnTo>
                  <a:pt x="60" y="25"/>
                </a:lnTo>
                <a:lnTo>
                  <a:pt x="58" y="30"/>
                </a:lnTo>
                <a:lnTo>
                  <a:pt x="55" y="34"/>
                </a:lnTo>
                <a:lnTo>
                  <a:pt x="45" y="39"/>
                </a:lnTo>
                <a:lnTo>
                  <a:pt x="30" y="40"/>
                </a:lnTo>
                <a:close/>
                <a:moveTo>
                  <a:pt x="30" y="31"/>
                </a:moveTo>
                <a:lnTo>
                  <a:pt x="36" y="31"/>
                </a:lnTo>
                <a:lnTo>
                  <a:pt x="42" y="31"/>
                </a:lnTo>
                <a:lnTo>
                  <a:pt x="46" y="30"/>
                </a:lnTo>
                <a:lnTo>
                  <a:pt x="49" y="28"/>
                </a:lnTo>
                <a:lnTo>
                  <a:pt x="51" y="25"/>
                </a:lnTo>
                <a:lnTo>
                  <a:pt x="52" y="24"/>
                </a:lnTo>
                <a:lnTo>
                  <a:pt x="54" y="21"/>
                </a:lnTo>
                <a:lnTo>
                  <a:pt x="52" y="16"/>
                </a:lnTo>
                <a:lnTo>
                  <a:pt x="51" y="15"/>
                </a:lnTo>
                <a:lnTo>
                  <a:pt x="49" y="12"/>
                </a:lnTo>
                <a:lnTo>
                  <a:pt x="46" y="10"/>
                </a:lnTo>
                <a:lnTo>
                  <a:pt x="42" y="9"/>
                </a:lnTo>
                <a:lnTo>
                  <a:pt x="36" y="9"/>
                </a:lnTo>
                <a:lnTo>
                  <a:pt x="30" y="9"/>
                </a:lnTo>
                <a:lnTo>
                  <a:pt x="21" y="9"/>
                </a:lnTo>
                <a:lnTo>
                  <a:pt x="15" y="10"/>
                </a:lnTo>
                <a:lnTo>
                  <a:pt x="10" y="12"/>
                </a:lnTo>
                <a:lnTo>
                  <a:pt x="9" y="13"/>
                </a:lnTo>
                <a:lnTo>
                  <a:pt x="7" y="16"/>
                </a:lnTo>
                <a:lnTo>
                  <a:pt x="6" y="21"/>
                </a:lnTo>
                <a:lnTo>
                  <a:pt x="7" y="25"/>
                </a:lnTo>
                <a:lnTo>
                  <a:pt x="10" y="28"/>
                </a:lnTo>
                <a:lnTo>
                  <a:pt x="15" y="30"/>
                </a:lnTo>
                <a:lnTo>
                  <a:pt x="21" y="31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47" name="Rectangle 411"/>
          <p:cNvSpPr>
            <a:spLocks noChangeArrowheads="1"/>
          </p:cNvSpPr>
          <p:nvPr/>
        </p:nvSpPr>
        <p:spPr bwMode="auto">
          <a:xfrm rot="5400000">
            <a:off x="1451769" y="4152107"/>
            <a:ext cx="12700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48" name="Freeform 412"/>
          <p:cNvSpPr>
            <a:spLocks/>
          </p:cNvSpPr>
          <p:nvPr/>
        </p:nvSpPr>
        <p:spPr bwMode="auto">
          <a:xfrm rot="5400000">
            <a:off x="1466057" y="4085431"/>
            <a:ext cx="95250" cy="61913"/>
          </a:xfrm>
          <a:custGeom>
            <a:avLst/>
            <a:gdLst>
              <a:gd name="T0" fmla="*/ 43 w 60"/>
              <a:gd name="T1" fmla="*/ 31 h 39"/>
              <a:gd name="T2" fmla="*/ 51 w 60"/>
              <a:gd name="T3" fmla="*/ 27 h 39"/>
              <a:gd name="T4" fmla="*/ 54 w 60"/>
              <a:gd name="T5" fmla="*/ 19 h 39"/>
              <a:gd name="T6" fmla="*/ 49 w 60"/>
              <a:gd name="T7" fmla="*/ 10 h 39"/>
              <a:gd name="T8" fmla="*/ 42 w 60"/>
              <a:gd name="T9" fmla="*/ 7 h 39"/>
              <a:gd name="T10" fmla="*/ 33 w 60"/>
              <a:gd name="T11" fmla="*/ 10 h 39"/>
              <a:gd name="T12" fmla="*/ 30 w 60"/>
              <a:gd name="T13" fmla="*/ 19 h 39"/>
              <a:gd name="T14" fmla="*/ 31 w 60"/>
              <a:gd name="T15" fmla="*/ 24 h 39"/>
              <a:gd name="T16" fmla="*/ 24 w 60"/>
              <a:gd name="T17" fmla="*/ 22 h 39"/>
              <a:gd name="T18" fmla="*/ 24 w 60"/>
              <a:gd name="T19" fmla="*/ 18 h 39"/>
              <a:gd name="T20" fmla="*/ 19 w 60"/>
              <a:gd name="T21" fmla="*/ 12 h 39"/>
              <a:gd name="T22" fmla="*/ 12 w 60"/>
              <a:gd name="T23" fmla="*/ 12 h 39"/>
              <a:gd name="T24" fmla="*/ 7 w 60"/>
              <a:gd name="T25" fmla="*/ 16 h 39"/>
              <a:gd name="T26" fmla="*/ 7 w 60"/>
              <a:gd name="T27" fmla="*/ 24 h 39"/>
              <a:gd name="T28" fmla="*/ 12 w 60"/>
              <a:gd name="T29" fmla="*/ 28 h 39"/>
              <a:gd name="T30" fmla="*/ 15 w 60"/>
              <a:gd name="T31" fmla="*/ 37 h 39"/>
              <a:gd name="T32" fmla="*/ 6 w 60"/>
              <a:gd name="T33" fmla="*/ 34 h 39"/>
              <a:gd name="T34" fmla="*/ 1 w 60"/>
              <a:gd name="T35" fmla="*/ 28 h 39"/>
              <a:gd name="T36" fmla="*/ 0 w 60"/>
              <a:gd name="T37" fmla="*/ 21 h 39"/>
              <a:gd name="T38" fmla="*/ 1 w 60"/>
              <a:gd name="T39" fmla="*/ 12 h 39"/>
              <a:gd name="T40" fmla="*/ 7 w 60"/>
              <a:gd name="T41" fmla="*/ 6 h 39"/>
              <a:gd name="T42" fmla="*/ 15 w 60"/>
              <a:gd name="T43" fmla="*/ 3 h 39"/>
              <a:gd name="T44" fmla="*/ 21 w 60"/>
              <a:gd name="T45" fmla="*/ 4 h 39"/>
              <a:gd name="T46" fmla="*/ 27 w 60"/>
              <a:gd name="T47" fmla="*/ 12 h 39"/>
              <a:gd name="T48" fmla="*/ 31 w 60"/>
              <a:gd name="T49" fmla="*/ 3 h 39"/>
              <a:gd name="T50" fmla="*/ 42 w 60"/>
              <a:gd name="T51" fmla="*/ 0 h 39"/>
              <a:gd name="T52" fmla="*/ 51 w 60"/>
              <a:gd name="T53" fmla="*/ 1 h 39"/>
              <a:gd name="T54" fmla="*/ 58 w 60"/>
              <a:gd name="T55" fmla="*/ 9 h 39"/>
              <a:gd name="T56" fmla="*/ 60 w 60"/>
              <a:gd name="T57" fmla="*/ 19 h 39"/>
              <a:gd name="T58" fmla="*/ 58 w 60"/>
              <a:gd name="T59" fmla="*/ 28 h 39"/>
              <a:gd name="T60" fmla="*/ 52 w 60"/>
              <a:gd name="T61" fmla="*/ 36 h 39"/>
              <a:gd name="T62" fmla="*/ 43 w 60"/>
              <a:gd name="T63" fmla="*/ 3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0" h="39">
                <a:moveTo>
                  <a:pt x="43" y="39"/>
                </a:moveTo>
                <a:lnTo>
                  <a:pt x="43" y="31"/>
                </a:lnTo>
                <a:lnTo>
                  <a:pt x="48" y="30"/>
                </a:lnTo>
                <a:lnTo>
                  <a:pt x="51" y="27"/>
                </a:lnTo>
                <a:lnTo>
                  <a:pt x="52" y="24"/>
                </a:lnTo>
                <a:lnTo>
                  <a:pt x="54" y="19"/>
                </a:lnTo>
                <a:lnTo>
                  <a:pt x="52" y="15"/>
                </a:lnTo>
                <a:lnTo>
                  <a:pt x="49" y="10"/>
                </a:lnTo>
                <a:lnTo>
                  <a:pt x="46" y="9"/>
                </a:lnTo>
                <a:lnTo>
                  <a:pt x="42" y="7"/>
                </a:lnTo>
                <a:lnTo>
                  <a:pt x="37" y="9"/>
                </a:lnTo>
                <a:lnTo>
                  <a:pt x="33" y="10"/>
                </a:lnTo>
                <a:lnTo>
                  <a:pt x="31" y="15"/>
                </a:lnTo>
                <a:lnTo>
                  <a:pt x="30" y="19"/>
                </a:lnTo>
                <a:lnTo>
                  <a:pt x="30" y="21"/>
                </a:lnTo>
                <a:lnTo>
                  <a:pt x="31" y="24"/>
                </a:lnTo>
                <a:lnTo>
                  <a:pt x="24" y="24"/>
                </a:lnTo>
                <a:lnTo>
                  <a:pt x="24" y="22"/>
                </a:lnTo>
                <a:lnTo>
                  <a:pt x="24" y="22"/>
                </a:lnTo>
                <a:lnTo>
                  <a:pt x="24" y="18"/>
                </a:lnTo>
                <a:lnTo>
                  <a:pt x="21" y="15"/>
                </a:lnTo>
                <a:lnTo>
                  <a:pt x="19" y="12"/>
                </a:lnTo>
                <a:lnTo>
                  <a:pt x="15" y="10"/>
                </a:lnTo>
                <a:lnTo>
                  <a:pt x="12" y="12"/>
                </a:lnTo>
                <a:lnTo>
                  <a:pt x="9" y="13"/>
                </a:lnTo>
                <a:lnTo>
                  <a:pt x="7" y="16"/>
                </a:lnTo>
                <a:lnTo>
                  <a:pt x="6" y="19"/>
                </a:lnTo>
                <a:lnTo>
                  <a:pt x="7" y="24"/>
                </a:lnTo>
                <a:lnTo>
                  <a:pt x="9" y="27"/>
                </a:lnTo>
                <a:lnTo>
                  <a:pt x="12" y="28"/>
                </a:lnTo>
                <a:lnTo>
                  <a:pt x="16" y="30"/>
                </a:lnTo>
                <a:lnTo>
                  <a:pt x="15" y="37"/>
                </a:lnTo>
                <a:lnTo>
                  <a:pt x="10" y="37"/>
                </a:lnTo>
                <a:lnTo>
                  <a:pt x="6" y="34"/>
                </a:lnTo>
                <a:lnTo>
                  <a:pt x="3" y="31"/>
                </a:lnTo>
                <a:lnTo>
                  <a:pt x="1" y="28"/>
                </a:lnTo>
                <a:lnTo>
                  <a:pt x="0" y="25"/>
                </a:lnTo>
                <a:lnTo>
                  <a:pt x="0" y="21"/>
                </a:lnTo>
                <a:lnTo>
                  <a:pt x="0" y="15"/>
                </a:lnTo>
                <a:lnTo>
                  <a:pt x="1" y="12"/>
                </a:lnTo>
                <a:lnTo>
                  <a:pt x="4" y="7"/>
                </a:lnTo>
                <a:lnTo>
                  <a:pt x="7" y="6"/>
                </a:lnTo>
                <a:lnTo>
                  <a:pt x="10" y="3"/>
                </a:lnTo>
                <a:lnTo>
                  <a:pt x="15" y="3"/>
                </a:lnTo>
                <a:lnTo>
                  <a:pt x="18" y="3"/>
                </a:lnTo>
                <a:lnTo>
                  <a:pt x="21" y="4"/>
                </a:lnTo>
                <a:lnTo>
                  <a:pt x="24" y="7"/>
                </a:lnTo>
                <a:lnTo>
                  <a:pt x="27" y="12"/>
                </a:lnTo>
                <a:lnTo>
                  <a:pt x="28" y="6"/>
                </a:lnTo>
                <a:lnTo>
                  <a:pt x="31" y="3"/>
                </a:lnTo>
                <a:lnTo>
                  <a:pt x="36" y="0"/>
                </a:lnTo>
                <a:lnTo>
                  <a:pt x="42" y="0"/>
                </a:lnTo>
                <a:lnTo>
                  <a:pt x="46" y="0"/>
                </a:lnTo>
                <a:lnTo>
                  <a:pt x="51" y="1"/>
                </a:lnTo>
                <a:lnTo>
                  <a:pt x="55" y="6"/>
                </a:lnTo>
                <a:lnTo>
                  <a:pt x="58" y="9"/>
                </a:lnTo>
                <a:lnTo>
                  <a:pt x="60" y="15"/>
                </a:lnTo>
                <a:lnTo>
                  <a:pt x="60" y="19"/>
                </a:lnTo>
                <a:lnTo>
                  <a:pt x="60" y="25"/>
                </a:lnTo>
                <a:lnTo>
                  <a:pt x="58" y="28"/>
                </a:lnTo>
                <a:lnTo>
                  <a:pt x="55" y="33"/>
                </a:lnTo>
                <a:lnTo>
                  <a:pt x="52" y="36"/>
                </a:lnTo>
                <a:lnTo>
                  <a:pt x="48" y="37"/>
                </a:lnTo>
                <a:lnTo>
                  <a:pt x="43" y="3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49" name="Line 413"/>
          <p:cNvSpPr>
            <a:spLocks noChangeShapeType="1"/>
          </p:cNvSpPr>
          <p:nvPr/>
        </p:nvSpPr>
        <p:spPr bwMode="auto">
          <a:xfrm rot="5400000" flipV="1">
            <a:off x="1662113" y="3640137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50" name="Freeform 414"/>
          <p:cNvSpPr>
            <a:spLocks noEditPoints="1"/>
          </p:cNvSpPr>
          <p:nvPr/>
        </p:nvSpPr>
        <p:spPr bwMode="auto">
          <a:xfrm rot="5400000">
            <a:off x="1355725" y="3635376"/>
            <a:ext cx="98425" cy="63500"/>
          </a:xfrm>
          <a:custGeom>
            <a:avLst/>
            <a:gdLst>
              <a:gd name="T0" fmla="*/ 32 w 62"/>
              <a:gd name="T1" fmla="*/ 40 h 40"/>
              <a:gd name="T2" fmla="*/ 24 w 62"/>
              <a:gd name="T3" fmla="*/ 39 h 40"/>
              <a:gd name="T4" fmla="*/ 18 w 62"/>
              <a:gd name="T5" fmla="*/ 39 h 40"/>
              <a:gd name="T6" fmla="*/ 14 w 62"/>
              <a:gd name="T7" fmla="*/ 37 h 40"/>
              <a:gd name="T8" fmla="*/ 8 w 62"/>
              <a:gd name="T9" fmla="*/ 34 h 40"/>
              <a:gd name="T10" fmla="*/ 3 w 62"/>
              <a:gd name="T11" fmla="*/ 31 h 40"/>
              <a:gd name="T12" fmla="*/ 2 w 62"/>
              <a:gd name="T13" fmla="*/ 27 h 40"/>
              <a:gd name="T14" fmla="*/ 0 w 62"/>
              <a:gd name="T15" fmla="*/ 21 h 40"/>
              <a:gd name="T16" fmla="*/ 0 w 62"/>
              <a:gd name="T17" fmla="*/ 15 h 40"/>
              <a:gd name="T18" fmla="*/ 2 w 62"/>
              <a:gd name="T19" fmla="*/ 12 h 40"/>
              <a:gd name="T20" fmla="*/ 5 w 62"/>
              <a:gd name="T21" fmla="*/ 7 h 40"/>
              <a:gd name="T22" fmla="*/ 8 w 62"/>
              <a:gd name="T23" fmla="*/ 6 h 40"/>
              <a:gd name="T24" fmla="*/ 12 w 62"/>
              <a:gd name="T25" fmla="*/ 3 h 40"/>
              <a:gd name="T26" fmla="*/ 17 w 62"/>
              <a:gd name="T27" fmla="*/ 1 h 40"/>
              <a:gd name="T28" fmla="*/ 23 w 62"/>
              <a:gd name="T29" fmla="*/ 1 h 40"/>
              <a:gd name="T30" fmla="*/ 32 w 62"/>
              <a:gd name="T31" fmla="*/ 0 h 40"/>
              <a:gd name="T32" fmla="*/ 38 w 62"/>
              <a:gd name="T33" fmla="*/ 1 h 40"/>
              <a:gd name="T34" fmla="*/ 44 w 62"/>
              <a:gd name="T35" fmla="*/ 1 h 40"/>
              <a:gd name="T36" fmla="*/ 48 w 62"/>
              <a:gd name="T37" fmla="*/ 3 h 40"/>
              <a:gd name="T38" fmla="*/ 54 w 62"/>
              <a:gd name="T39" fmla="*/ 6 h 40"/>
              <a:gd name="T40" fmla="*/ 59 w 62"/>
              <a:gd name="T41" fmla="*/ 9 h 40"/>
              <a:gd name="T42" fmla="*/ 60 w 62"/>
              <a:gd name="T43" fmla="*/ 13 h 40"/>
              <a:gd name="T44" fmla="*/ 62 w 62"/>
              <a:gd name="T45" fmla="*/ 21 h 40"/>
              <a:gd name="T46" fmla="*/ 62 w 62"/>
              <a:gd name="T47" fmla="*/ 25 h 40"/>
              <a:gd name="T48" fmla="*/ 59 w 62"/>
              <a:gd name="T49" fmla="*/ 30 h 40"/>
              <a:gd name="T50" fmla="*/ 56 w 62"/>
              <a:gd name="T51" fmla="*/ 34 h 40"/>
              <a:gd name="T52" fmla="*/ 45 w 62"/>
              <a:gd name="T53" fmla="*/ 39 h 40"/>
              <a:gd name="T54" fmla="*/ 32 w 62"/>
              <a:gd name="T55" fmla="*/ 40 h 40"/>
              <a:gd name="T56" fmla="*/ 32 w 62"/>
              <a:gd name="T57" fmla="*/ 31 h 40"/>
              <a:gd name="T58" fmla="*/ 38 w 62"/>
              <a:gd name="T59" fmla="*/ 31 h 40"/>
              <a:gd name="T60" fmla="*/ 44 w 62"/>
              <a:gd name="T61" fmla="*/ 31 h 40"/>
              <a:gd name="T62" fmla="*/ 47 w 62"/>
              <a:gd name="T63" fmla="*/ 30 h 40"/>
              <a:gd name="T64" fmla="*/ 50 w 62"/>
              <a:gd name="T65" fmla="*/ 28 h 40"/>
              <a:gd name="T66" fmla="*/ 53 w 62"/>
              <a:gd name="T67" fmla="*/ 25 h 40"/>
              <a:gd name="T68" fmla="*/ 54 w 62"/>
              <a:gd name="T69" fmla="*/ 24 h 40"/>
              <a:gd name="T70" fmla="*/ 54 w 62"/>
              <a:gd name="T71" fmla="*/ 21 h 40"/>
              <a:gd name="T72" fmla="*/ 54 w 62"/>
              <a:gd name="T73" fmla="*/ 16 h 40"/>
              <a:gd name="T74" fmla="*/ 53 w 62"/>
              <a:gd name="T75" fmla="*/ 15 h 40"/>
              <a:gd name="T76" fmla="*/ 50 w 62"/>
              <a:gd name="T77" fmla="*/ 12 h 40"/>
              <a:gd name="T78" fmla="*/ 47 w 62"/>
              <a:gd name="T79" fmla="*/ 10 h 40"/>
              <a:gd name="T80" fmla="*/ 44 w 62"/>
              <a:gd name="T81" fmla="*/ 9 h 40"/>
              <a:gd name="T82" fmla="*/ 38 w 62"/>
              <a:gd name="T83" fmla="*/ 9 h 40"/>
              <a:gd name="T84" fmla="*/ 32 w 62"/>
              <a:gd name="T85" fmla="*/ 9 h 40"/>
              <a:gd name="T86" fmla="*/ 23 w 62"/>
              <a:gd name="T87" fmla="*/ 9 h 40"/>
              <a:gd name="T88" fmla="*/ 17 w 62"/>
              <a:gd name="T89" fmla="*/ 10 h 40"/>
              <a:gd name="T90" fmla="*/ 12 w 62"/>
              <a:gd name="T91" fmla="*/ 12 h 40"/>
              <a:gd name="T92" fmla="*/ 9 w 62"/>
              <a:gd name="T93" fmla="*/ 13 h 40"/>
              <a:gd name="T94" fmla="*/ 8 w 62"/>
              <a:gd name="T95" fmla="*/ 16 h 40"/>
              <a:gd name="T96" fmla="*/ 8 w 62"/>
              <a:gd name="T97" fmla="*/ 21 h 40"/>
              <a:gd name="T98" fmla="*/ 9 w 62"/>
              <a:gd name="T99" fmla="*/ 25 h 40"/>
              <a:gd name="T100" fmla="*/ 12 w 62"/>
              <a:gd name="T101" fmla="*/ 28 h 40"/>
              <a:gd name="T102" fmla="*/ 17 w 62"/>
              <a:gd name="T103" fmla="*/ 30 h 40"/>
              <a:gd name="T104" fmla="*/ 23 w 62"/>
              <a:gd name="T105" fmla="*/ 31 h 40"/>
              <a:gd name="T106" fmla="*/ 32 w 62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2" h="40">
                <a:moveTo>
                  <a:pt x="32" y="40"/>
                </a:moveTo>
                <a:lnTo>
                  <a:pt x="24" y="39"/>
                </a:lnTo>
                <a:lnTo>
                  <a:pt x="18" y="39"/>
                </a:lnTo>
                <a:lnTo>
                  <a:pt x="14" y="37"/>
                </a:lnTo>
                <a:lnTo>
                  <a:pt x="8" y="34"/>
                </a:lnTo>
                <a:lnTo>
                  <a:pt x="3" y="31"/>
                </a:lnTo>
                <a:lnTo>
                  <a:pt x="2" y="27"/>
                </a:lnTo>
                <a:lnTo>
                  <a:pt x="0" y="21"/>
                </a:lnTo>
                <a:lnTo>
                  <a:pt x="0" y="15"/>
                </a:lnTo>
                <a:lnTo>
                  <a:pt x="2" y="12"/>
                </a:lnTo>
                <a:lnTo>
                  <a:pt x="5" y="7"/>
                </a:lnTo>
                <a:lnTo>
                  <a:pt x="8" y="6"/>
                </a:lnTo>
                <a:lnTo>
                  <a:pt x="12" y="3"/>
                </a:lnTo>
                <a:lnTo>
                  <a:pt x="17" y="1"/>
                </a:lnTo>
                <a:lnTo>
                  <a:pt x="23" y="1"/>
                </a:lnTo>
                <a:lnTo>
                  <a:pt x="32" y="0"/>
                </a:lnTo>
                <a:lnTo>
                  <a:pt x="38" y="1"/>
                </a:lnTo>
                <a:lnTo>
                  <a:pt x="44" y="1"/>
                </a:lnTo>
                <a:lnTo>
                  <a:pt x="48" y="3"/>
                </a:lnTo>
                <a:lnTo>
                  <a:pt x="54" y="6"/>
                </a:lnTo>
                <a:lnTo>
                  <a:pt x="59" y="9"/>
                </a:lnTo>
                <a:lnTo>
                  <a:pt x="60" y="13"/>
                </a:lnTo>
                <a:lnTo>
                  <a:pt x="62" y="21"/>
                </a:lnTo>
                <a:lnTo>
                  <a:pt x="62" y="25"/>
                </a:lnTo>
                <a:lnTo>
                  <a:pt x="59" y="30"/>
                </a:lnTo>
                <a:lnTo>
                  <a:pt x="56" y="34"/>
                </a:lnTo>
                <a:lnTo>
                  <a:pt x="45" y="39"/>
                </a:lnTo>
                <a:lnTo>
                  <a:pt x="32" y="40"/>
                </a:lnTo>
                <a:close/>
                <a:moveTo>
                  <a:pt x="32" y="31"/>
                </a:moveTo>
                <a:lnTo>
                  <a:pt x="38" y="31"/>
                </a:lnTo>
                <a:lnTo>
                  <a:pt x="44" y="31"/>
                </a:lnTo>
                <a:lnTo>
                  <a:pt x="47" y="30"/>
                </a:lnTo>
                <a:lnTo>
                  <a:pt x="50" y="28"/>
                </a:lnTo>
                <a:lnTo>
                  <a:pt x="53" y="25"/>
                </a:lnTo>
                <a:lnTo>
                  <a:pt x="54" y="24"/>
                </a:lnTo>
                <a:lnTo>
                  <a:pt x="54" y="21"/>
                </a:lnTo>
                <a:lnTo>
                  <a:pt x="54" y="16"/>
                </a:lnTo>
                <a:lnTo>
                  <a:pt x="53" y="15"/>
                </a:lnTo>
                <a:lnTo>
                  <a:pt x="50" y="12"/>
                </a:lnTo>
                <a:lnTo>
                  <a:pt x="47" y="10"/>
                </a:lnTo>
                <a:lnTo>
                  <a:pt x="44" y="9"/>
                </a:lnTo>
                <a:lnTo>
                  <a:pt x="38" y="9"/>
                </a:lnTo>
                <a:lnTo>
                  <a:pt x="32" y="9"/>
                </a:lnTo>
                <a:lnTo>
                  <a:pt x="23" y="9"/>
                </a:lnTo>
                <a:lnTo>
                  <a:pt x="17" y="10"/>
                </a:lnTo>
                <a:lnTo>
                  <a:pt x="12" y="12"/>
                </a:lnTo>
                <a:lnTo>
                  <a:pt x="9" y="13"/>
                </a:lnTo>
                <a:lnTo>
                  <a:pt x="8" y="16"/>
                </a:lnTo>
                <a:lnTo>
                  <a:pt x="8" y="21"/>
                </a:lnTo>
                <a:lnTo>
                  <a:pt x="9" y="25"/>
                </a:lnTo>
                <a:lnTo>
                  <a:pt x="12" y="28"/>
                </a:lnTo>
                <a:lnTo>
                  <a:pt x="17" y="30"/>
                </a:lnTo>
                <a:lnTo>
                  <a:pt x="23" y="31"/>
                </a:lnTo>
                <a:lnTo>
                  <a:pt x="32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51" name="Rectangle 415"/>
          <p:cNvSpPr>
            <a:spLocks noChangeArrowheads="1"/>
          </p:cNvSpPr>
          <p:nvPr/>
        </p:nvSpPr>
        <p:spPr bwMode="auto">
          <a:xfrm rot="5400000">
            <a:off x="1452562" y="3702051"/>
            <a:ext cx="11113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52" name="Freeform 416"/>
          <p:cNvSpPr>
            <a:spLocks noEditPoints="1"/>
          </p:cNvSpPr>
          <p:nvPr/>
        </p:nvSpPr>
        <p:spPr bwMode="auto">
          <a:xfrm rot="5400000">
            <a:off x="1466850" y="3633788"/>
            <a:ext cx="92075" cy="66675"/>
          </a:xfrm>
          <a:custGeom>
            <a:avLst/>
            <a:gdLst>
              <a:gd name="T0" fmla="*/ 58 w 58"/>
              <a:gd name="T1" fmla="*/ 15 h 42"/>
              <a:gd name="T2" fmla="*/ 45 w 58"/>
              <a:gd name="T3" fmla="*/ 15 h 42"/>
              <a:gd name="T4" fmla="*/ 45 w 58"/>
              <a:gd name="T5" fmla="*/ 42 h 42"/>
              <a:gd name="T6" fmla="*/ 37 w 58"/>
              <a:gd name="T7" fmla="*/ 42 h 42"/>
              <a:gd name="T8" fmla="*/ 0 w 58"/>
              <a:gd name="T9" fmla="*/ 12 h 42"/>
              <a:gd name="T10" fmla="*/ 0 w 58"/>
              <a:gd name="T11" fmla="*/ 6 h 42"/>
              <a:gd name="T12" fmla="*/ 37 w 58"/>
              <a:gd name="T13" fmla="*/ 6 h 42"/>
              <a:gd name="T14" fmla="*/ 37 w 58"/>
              <a:gd name="T15" fmla="*/ 0 h 42"/>
              <a:gd name="T16" fmla="*/ 45 w 58"/>
              <a:gd name="T17" fmla="*/ 0 h 42"/>
              <a:gd name="T18" fmla="*/ 45 w 58"/>
              <a:gd name="T19" fmla="*/ 6 h 42"/>
              <a:gd name="T20" fmla="*/ 58 w 58"/>
              <a:gd name="T21" fmla="*/ 6 h 42"/>
              <a:gd name="T22" fmla="*/ 58 w 58"/>
              <a:gd name="T23" fmla="*/ 15 h 42"/>
              <a:gd name="T24" fmla="*/ 37 w 58"/>
              <a:gd name="T25" fmla="*/ 15 h 42"/>
              <a:gd name="T26" fmla="*/ 15 w 58"/>
              <a:gd name="T27" fmla="*/ 15 h 42"/>
              <a:gd name="T28" fmla="*/ 37 w 58"/>
              <a:gd name="T29" fmla="*/ 31 h 42"/>
              <a:gd name="T30" fmla="*/ 37 w 58"/>
              <a:gd name="T31" fmla="*/ 15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8" h="42">
                <a:moveTo>
                  <a:pt x="58" y="15"/>
                </a:moveTo>
                <a:lnTo>
                  <a:pt x="45" y="15"/>
                </a:lnTo>
                <a:lnTo>
                  <a:pt x="45" y="42"/>
                </a:lnTo>
                <a:lnTo>
                  <a:pt x="37" y="42"/>
                </a:lnTo>
                <a:lnTo>
                  <a:pt x="0" y="12"/>
                </a:lnTo>
                <a:lnTo>
                  <a:pt x="0" y="6"/>
                </a:lnTo>
                <a:lnTo>
                  <a:pt x="37" y="6"/>
                </a:lnTo>
                <a:lnTo>
                  <a:pt x="37" y="0"/>
                </a:lnTo>
                <a:lnTo>
                  <a:pt x="45" y="0"/>
                </a:lnTo>
                <a:lnTo>
                  <a:pt x="45" y="6"/>
                </a:lnTo>
                <a:lnTo>
                  <a:pt x="58" y="6"/>
                </a:lnTo>
                <a:lnTo>
                  <a:pt x="58" y="15"/>
                </a:lnTo>
                <a:close/>
                <a:moveTo>
                  <a:pt x="37" y="15"/>
                </a:moveTo>
                <a:lnTo>
                  <a:pt x="15" y="15"/>
                </a:lnTo>
                <a:lnTo>
                  <a:pt x="37" y="31"/>
                </a:lnTo>
                <a:lnTo>
                  <a:pt x="37" y="1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53" name="Line 417"/>
          <p:cNvSpPr>
            <a:spLocks noChangeShapeType="1"/>
          </p:cNvSpPr>
          <p:nvPr/>
        </p:nvSpPr>
        <p:spPr bwMode="auto">
          <a:xfrm rot="5400000" flipV="1">
            <a:off x="1662113" y="3192462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54" name="Freeform 418"/>
          <p:cNvSpPr>
            <a:spLocks noEditPoints="1"/>
          </p:cNvSpPr>
          <p:nvPr/>
        </p:nvSpPr>
        <p:spPr bwMode="auto">
          <a:xfrm rot="5400000">
            <a:off x="1355725" y="3187701"/>
            <a:ext cx="98425" cy="63500"/>
          </a:xfrm>
          <a:custGeom>
            <a:avLst/>
            <a:gdLst>
              <a:gd name="T0" fmla="*/ 32 w 62"/>
              <a:gd name="T1" fmla="*/ 40 h 40"/>
              <a:gd name="T2" fmla="*/ 24 w 62"/>
              <a:gd name="T3" fmla="*/ 39 h 40"/>
              <a:gd name="T4" fmla="*/ 18 w 62"/>
              <a:gd name="T5" fmla="*/ 39 h 40"/>
              <a:gd name="T6" fmla="*/ 14 w 62"/>
              <a:gd name="T7" fmla="*/ 37 h 40"/>
              <a:gd name="T8" fmla="*/ 8 w 62"/>
              <a:gd name="T9" fmla="*/ 34 h 40"/>
              <a:gd name="T10" fmla="*/ 3 w 62"/>
              <a:gd name="T11" fmla="*/ 31 h 40"/>
              <a:gd name="T12" fmla="*/ 2 w 62"/>
              <a:gd name="T13" fmla="*/ 27 h 40"/>
              <a:gd name="T14" fmla="*/ 0 w 62"/>
              <a:gd name="T15" fmla="*/ 21 h 40"/>
              <a:gd name="T16" fmla="*/ 0 w 62"/>
              <a:gd name="T17" fmla="*/ 15 h 40"/>
              <a:gd name="T18" fmla="*/ 2 w 62"/>
              <a:gd name="T19" fmla="*/ 12 h 40"/>
              <a:gd name="T20" fmla="*/ 5 w 62"/>
              <a:gd name="T21" fmla="*/ 7 h 40"/>
              <a:gd name="T22" fmla="*/ 8 w 62"/>
              <a:gd name="T23" fmla="*/ 6 h 40"/>
              <a:gd name="T24" fmla="*/ 12 w 62"/>
              <a:gd name="T25" fmla="*/ 3 h 40"/>
              <a:gd name="T26" fmla="*/ 17 w 62"/>
              <a:gd name="T27" fmla="*/ 1 h 40"/>
              <a:gd name="T28" fmla="*/ 23 w 62"/>
              <a:gd name="T29" fmla="*/ 1 h 40"/>
              <a:gd name="T30" fmla="*/ 32 w 62"/>
              <a:gd name="T31" fmla="*/ 0 h 40"/>
              <a:gd name="T32" fmla="*/ 38 w 62"/>
              <a:gd name="T33" fmla="*/ 1 h 40"/>
              <a:gd name="T34" fmla="*/ 44 w 62"/>
              <a:gd name="T35" fmla="*/ 1 h 40"/>
              <a:gd name="T36" fmla="*/ 48 w 62"/>
              <a:gd name="T37" fmla="*/ 3 h 40"/>
              <a:gd name="T38" fmla="*/ 54 w 62"/>
              <a:gd name="T39" fmla="*/ 6 h 40"/>
              <a:gd name="T40" fmla="*/ 59 w 62"/>
              <a:gd name="T41" fmla="*/ 9 h 40"/>
              <a:gd name="T42" fmla="*/ 60 w 62"/>
              <a:gd name="T43" fmla="*/ 13 h 40"/>
              <a:gd name="T44" fmla="*/ 62 w 62"/>
              <a:gd name="T45" fmla="*/ 21 h 40"/>
              <a:gd name="T46" fmla="*/ 62 w 62"/>
              <a:gd name="T47" fmla="*/ 25 h 40"/>
              <a:gd name="T48" fmla="*/ 59 w 62"/>
              <a:gd name="T49" fmla="*/ 30 h 40"/>
              <a:gd name="T50" fmla="*/ 56 w 62"/>
              <a:gd name="T51" fmla="*/ 34 h 40"/>
              <a:gd name="T52" fmla="*/ 45 w 62"/>
              <a:gd name="T53" fmla="*/ 39 h 40"/>
              <a:gd name="T54" fmla="*/ 32 w 62"/>
              <a:gd name="T55" fmla="*/ 40 h 40"/>
              <a:gd name="T56" fmla="*/ 32 w 62"/>
              <a:gd name="T57" fmla="*/ 31 h 40"/>
              <a:gd name="T58" fmla="*/ 38 w 62"/>
              <a:gd name="T59" fmla="*/ 31 h 40"/>
              <a:gd name="T60" fmla="*/ 44 w 62"/>
              <a:gd name="T61" fmla="*/ 31 h 40"/>
              <a:gd name="T62" fmla="*/ 47 w 62"/>
              <a:gd name="T63" fmla="*/ 30 h 40"/>
              <a:gd name="T64" fmla="*/ 50 w 62"/>
              <a:gd name="T65" fmla="*/ 28 h 40"/>
              <a:gd name="T66" fmla="*/ 53 w 62"/>
              <a:gd name="T67" fmla="*/ 25 h 40"/>
              <a:gd name="T68" fmla="*/ 54 w 62"/>
              <a:gd name="T69" fmla="*/ 24 h 40"/>
              <a:gd name="T70" fmla="*/ 54 w 62"/>
              <a:gd name="T71" fmla="*/ 21 h 40"/>
              <a:gd name="T72" fmla="*/ 54 w 62"/>
              <a:gd name="T73" fmla="*/ 16 h 40"/>
              <a:gd name="T74" fmla="*/ 53 w 62"/>
              <a:gd name="T75" fmla="*/ 15 h 40"/>
              <a:gd name="T76" fmla="*/ 50 w 62"/>
              <a:gd name="T77" fmla="*/ 12 h 40"/>
              <a:gd name="T78" fmla="*/ 47 w 62"/>
              <a:gd name="T79" fmla="*/ 10 h 40"/>
              <a:gd name="T80" fmla="*/ 44 w 62"/>
              <a:gd name="T81" fmla="*/ 9 h 40"/>
              <a:gd name="T82" fmla="*/ 38 w 62"/>
              <a:gd name="T83" fmla="*/ 9 h 40"/>
              <a:gd name="T84" fmla="*/ 32 w 62"/>
              <a:gd name="T85" fmla="*/ 9 h 40"/>
              <a:gd name="T86" fmla="*/ 23 w 62"/>
              <a:gd name="T87" fmla="*/ 9 h 40"/>
              <a:gd name="T88" fmla="*/ 17 w 62"/>
              <a:gd name="T89" fmla="*/ 10 h 40"/>
              <a:gd name="T90" fmla="*/ 12 w 62"/>
              <a:gd name="T91" fmla="*/ 12 h 40"/>
              <a:gd name="T92" fmla="*/ 9 w 62"/>
              <a:gd name="T93" fmla="*/ 13 h 40"/>
              <a:gd name="T94" fmla="*/ 8 w 62"/>
              <a:gd name="T95" fmla="*/ 16 h 40"/>
              <a:gd name="T96" fmla="*/ 8 w 62"/>
              <a:gd name="T97" fmla="*/ 21 h 40"/>
              <a:gd name="T98" fmla="*/ 9 w 62"/>
              <a:gd name="T99" fmla="*/ 25 h 40"/>
              <a:gd name="T100" fmla="*/ 12 w 62"/>
              <a:gd name="T101" fmla="*/ 28 h 40"/>
              <a:gd name="T102" fmla="*/ 17 w 62"/>
              <a:gd name="T103" fmla="*/ 30 h 40"/>
              <a:gd name="T104" fmla="*/ 23 w 62"/>
              <a:gd name="T105" fmla="*/ 31 h 40"/>
              <a:gd name="T106" fmla="*/ 32 w 62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2" h="40">
                <a:moveTo>
                  <a:pt x="32" y="40"/>
                </a:moveTo>
                <a:lnTo>
                  <a:pt x="24" y="39"/>
                </a:lnTo>
                <a:lnTo>
                  <a:pt x="18" y="39"/>
                </a:lnTo>
                <a:lnTo>
                  <a:pt x="14" y="37"/>
                </a:lnTo>
                <a:lnTo>
                  <a:pt x="8" y="34"/>
                </a:lnTo>
                <a:lnTo>
                  <a:pt x="3" y="31"/>
                </a:lnTo>
                <a:lnTo>
                  <a:pt x="2" y="27"/>
                </a:lnTo>
                <a:lnTo>
                  <a:pt x="0" y="21"/>
                </a:lnTo>
                <a:lnTo>
                  <a:pt x="0" y="15"/>
                </a:lnTo>
                <a:lnTo>
                  <a:pt x="2" y="12"/>
                </a:lnTo>
                <a:lnTo>
                  <a:pt x="5" y="7"/>
                </a:lnTo>
                <a:lnTo>
                  <a:pt x="8" y="6"/>
                </a:lnTo>
                <a:lnTo>
                  <a:pt x="12" y="3"/>
                </a:lnTo>
                <a:lnTo>
                  <a:pt x="17" y="1"/>
                </a:lnTo>
                <a:lnTo>
                  <a:pt x="23" y="1"/>
                </a:lnTo>
                <a:lnTo>
                  <a:pt x="32" y="0"/>
                </a:lnTo>
                <a:lnTo>
                  <a:pt x="38" y="1"/>
                </a:lnTo>
                <a:lnTo>
                  <a:pt x="44" y="1"/>
                </a:lnTo>
                <a:lnTo>
                  <a:pt x="48" y="3"/>
                </a:lnTo>
                <a:lnTo>
                  <a:pt x="54" y="6"/>
                </a:lnTo>
                <a:lnTo>
                  <a:pt x="59" y="9"/>
                </a:lnTo>
                <a:lnTo>
                  <a:pt x="60" y="13"/>
                </a:lnTo>
                <a:lnTo>
                  <a:pt x="62" y="21"/>
                </a:lnTo>
                <a:lnTo>
                  <a:pt x="62" y="25"/>
                </a:lnTo>
                <a:lnTo>
                  <a:pt x="59" y="30"/>
                </a:lnTo>
                <a:lnTo>
                  <a:pt x="56" y="34"/>
                </a:lnTo>
                <a:lnTo>
                  <a:pt x="45" y="39"/>
                </a:lnTo>
                <a:lnTo>
                  <a:pt x="32" y="40"/>
                </a:lnTo>
                <a:close/>
                <a:moveTo>
                  <a:pt x="32" y="31"/>
                </a:moveTo>
                <a:lnTo>
                  <a:pt x="38" y="31"/>
                </a:lnTo>
                <a:lnTo>
                  <a:pt x="44" y="31"/>
                </a:lnTo>
                <a:lnTo>
                  <a:pt x="47" y="30"/>
                </a:lnTo>
                <a:lnTo>
                  <a:pt x="50" y="28"/>
                </a:lnTo>
                <a:lnTo>
                  <a:pt x="53" y="25"/>
                </a:lnTo>
                <a:lnTo>
                  <a:pt x="54" y="24"/>
                </a:lnTo>
                <a:lnTo>
                  <a:pt x="54" y="21"/>
                </a:lnTo>
                <a:lnTo>
                  <a:pt x="54" y="16"/>
                </a:lnTo>
                <a:lnTo>
                  <a:pt x="53" y="15"/>
                </a:lnTo>
                <a:lnTo>
                  <a:pt x="50" y="12"/>
                </a:lnTo>
                <a:lnTo>
                  <a:pt x="47" y="10"/>
                </a:lnTo>
                <a:lnTo>
                  <a:pt x="44" y="9"/>
                </a:lnTo>
                <a:lnTo>
                  <a:pt x="38" y="9"/>
                </a:lnTo>
                <a:lnTo>
                  <a:pt x="32" y="9"/>
                </a:lnTo>
                <a:lnTo>
                  <a:pt x="23" y="9"/>
                </a:lnTo>
                <a:lnTo>
                  <a:pt x="17" y="10"/>
                </a:lnTo>
                <a:lnTo>
                  <a:pt x="12" y="12"/>
                </a:lnTo>
                <a:lnTo>
                  <a:pt x="9" y="13"/>
                </a:lnTo>
                <a:lnTo>
                  <a:pt x="8" y="16"/>
                </a:lnTo>
                <a:lnTo>
                  <a:pt x="8" y="21"/>
                </a:lnTo>
                <a:lnTo>
                  <a:pt x="9" y="25"/>
                </a:lnTo>
                <a:lnTo>
                  <a:pt x="12" y="28"/>
                </a:lnTo>
                <a:lnTo>
                  <a:pt x="17" y="30"/>
                </a:lnTo>
                <a:lnTo>
                  <a:pt x="23" y="31"/>
                </a:lnTo>
                <a:lnTo>
                  <a:pt x="32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55" name="Rectangle 419"/>
          <p:cNvSpPr>
            <a:spLocks noChangeArrowheads="1"/>
          </p:cNvSpPr>
          <p:nvPr/>
        </p:nvSpPr>
        <p:spPr bwMode="auto">
          <a:xfrm rot="5400000">
            <a:off x="1452562" y="3254376"/>
            <a:ext cx="11113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56" name="Freeform 420"/>
          <p:cNvSpPr>
            <a:spLocks/>
          </p:cNvSpPr>
          <p:nvPr/>
        </p:nvSpPr>
        <p:spPr bwMode="auto">
          <a:xfrm rot="5400000">
            <a:off x="1466057" y="3190081"/>
            <a:ext cx="95250" cy="61913"/>
          </a:xfrm>
          <a:custGeom>
            <a:avLst/>
            <a:gdLst>
              <a:gd name="T0" fmla="*/ 43 w 60"/>
              <a:gd name="T1" fmla="*/ 39 h 39"/>
              <a:gd name="T2" fmla="*/ 42 w 60"/>
              <a:gd name="T3" fmla="*/ 31 h 39"/>
              <a:gd name="T4" fmla="*/ 46 w 60"/>
              <a:gd name="T5" fmla="*/ 30 h 39"/>
              <a:gd name="T6" fmla="*/ 51 w 60"/>
              <a:gd name="T7" fmla="*/ 27 h 39"/>
              <a:gd name="T8" fmla="*/ 52 w 60"/>
              <a:gd name="T9" fmla="*/ 24 h 39"/>
              <a:gd name="T10" fmla="*/ 52 w 60"/>
              <a:gd name="T11" fmla="*/ 19 h 39"/>
              <a:gd name="T12" fmla="*/ 52 w 60"/>
              <a:gd name="T13" fmla="*/ 16 h 39"/>
              <a:gd name="T14" fmla="*/ 51 w 60"/>
              <a:gd name="T15" fmla="*/ 13 h 39"/>
              <a:gd name="T16" fmla="*/ 49 w 60"/>
              <a:gd name="T17" fmla="*/ 10 h 39"/>
              <a:gd name="T18" fmla="*/ 45 w 60"/>
              <a:gd name="T19" fmla="*/ 9 h 39"/>
              <a:gd name="T20" fmla="*/ 39 w 60"/>
              <a:gd name="T21" fmla="*/ 7 h 39"/>
              <a:gd name="T22" fmla="*/ 33 w 60"/>
              <a:gd name="T23" fmla="*/ 7 h 39"/>
              <a:gd name="T24" fmla="*/ 30 w 60"/>
              <a:gd name="T25" fmla="*/ 10 h 39"/>
              <a:gd name="T26" fmla="*/ 27 w 60"/>
              <a:gd name="T27" fmla="*/ 13 h 39"/>
              <a:gd name="T28" fmla="*/ 25 w 60"/>
              <a:gd name="T29" fmla="*/ 16 h 39"/>
              <a:gd name="T30" fmla="*/ 25 w 60"/>
              <a:gd name="T31" fmla="*/ 19 h 39"/>
              <a:gd name="T32" fmla="*/ 25 w 60"/>
              <a:gd name="T33" fmla="*/ 24 h 39"/>
              <a:gd name="T34" fmla="*/ 27 w 60"/>
              <a:gd name="T35" fmla="*/ 25 h 39"/>
              <a:gd name="T36" fmla="*/ 28 w 60"/>
              <a:gd name="T37" fmla="*/ 28 h 39"/>
              <a:gd name="T38" fmla="*/ 31 w 60"/>
              <a:gd name="T39" fmla="*/ 30 h 39"/>
              <a:gd name="T40" fmla="*/ 30 w 60"/>
              <a:gd name="T41" fmla="*/ 37 h 39"/>
              <a:gd name="T42" fmla="*/ 0 w 60"/>
              <a:gd name="T43" fmla="*/ 31 h 39"/>
              <a:gd name="T44" fmla="*/ 0 w 60"/>
              <a:gd name="T45" fmla="*/ 3 h 39"/>
              <a:gd name="T46" fmla="*/ 7 w 60"/>
              <a:gd name="T47" fmla="*/ 3 h 39"/>
              <a:gd name="T48" fmla="*/ 7 w 60"/>
              <a:gd name="T49" fmla="*/ 25 h 39"/>
              <a:gd name="T50" fmla="*/ 22 w 60"/>
              <a:gd name="T51" fmla="*/ 28 h 39"/>
              <a:gd name="T52" fmla="*/ 19 w 60"/>
              <a:gd name="T53" fmla="*/ 22 h 39"/>
              <a:gd name="T54" fmla="*/ 19 w 60"/>
              <a:gd name="T55" fmla="*/ 18 h 39"/>
              <a:gd name="T56" fmla="*/ 19 w 60"/>
              <a:gd name="T57" fmla="*/ 13 h 39"/>
              <a:gd name="T58" fmla="*/ 21 w 60"/>
              <a:gd name="T59" fmla="*/ 9 h 39"/>
              <a:gd name="T60" fmla="*/ 24 w 60"/>
              <a:gd name="T61" fmla="*/ 4 h 39"/>
              <a:gd name="T62" fmla="*/ 28 w 60"/>
              <a:gd name="T63" fmla="*/ 1 h 39"/>
              <a:gd name="T64" fmla="*/ 33 w 60"/>
              <a:gd name="T65" fmla="*/ 0 h 39"/>
              <a:gd name="T66" fmla="*/ 39 w 60"/>
              <a:gd name="T67" fmla="*/ 0 h 39"/>
              <a:gd name="T68" fmla="*/ 43 w 60"/>
              <a:gd name="T69" fmla="*/ 0 h 39"/>
              <a:gd name="T70" fmla="*/ 48 w 60"/>
              <a:gd name="T71" fmla="*/ 1 h 39"/>
              <a:gd name="T72" fmla="*/ 52 w 60"/>
              <a:gd name="T73" fmla="*/ 4 h 39"/>
              <a:gd name="T74" fmla="*/ 57 w 60"/>
              <a:gd name="T75" fmla="*/ 9 h 39"/>
              <a:gd name="T76" fmla="*/ 58 w 60"/>
              <a:gd name="T77" fmla="*/ 13 h 39"/>
              <a:gd name="T78" fmla="*/ 60 w 60"/>
              <a:gd name="T79" fmla="*/ 19 h 39"/>
              <a:gd name="T80" fmla="*/ 60 w 60"/>
              <a:gd name="T81" fmla="*/ 25 h 39"/>
              <a:gd name="T82" fmla="*/ 58 w 60"/>
              <a:gd name="T83" fmla="*/ 30 h 39"/>
              <a:gd name="T84" fmla="*/ 55 w 60"/>
              <a:gd name="T85" fmla="*/ 33 h 39"/>
              <a:gd name="T86" fmla="*/ 52 w 60"/>
              <a:gd name="T87" fmla="*/ 36 h 39"/>
              <a:gd name="T88" fmla="*/ 48 w 60"/>
              <a:gd name="T89" fmla="*/ 37 h 39"/>
              <a:gd name="T90" fmla="*/ 43 w 60"/>
              <a:gd name="T91" fmla="*/ 3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60" h="39">
                <a:moveTo>
                  <a:pt x="43" y="39"/>
                </a:moveTo>
                <a:lnTo>
                  <a:pt x="42" y="31"/>
                </a:lnTo>
                <a:lnTo>
                  <a:pt x="46" y="30"/>
                </a:lnTo>
                <a:lnTo>
                  <a:pt x="51" y="27"/>
                </a:lnTo>
                <a:lnTo>
                  <a:pt x="52" y="24"/>
                </a:lnTo>
                <a:lnTo>
                  <a:pt x="52" y="19"/>
                </a:lnTo>
                <a:lnTo>
                  <a:pt x="52" y="16"/>
                </a:lnTo>
                <a:lnTo>
                  <a:pt x="51" y="13"/>
                </a:lnTo>
                <a:lnTo>
                  <a:pt x="49" y="10"/>
                </a:lnTo>
                <a:lnTo>
                  <a:pt x="45" y="9"/>
                </a:lnTo>
                <a:lnTo>
                  <a:pt x="39" y="7"/>
                </a:lnTo>
                <a:lnTo>
                  <a:pt x="33" y="7"/>
                </a:lnTo>
                <a:lnTo>
                  <a:pt x="30" y="10"/>
                </a:lnTo>
                <a:lnTo>
                  <a:pt x="27" y="13"/>
                </a:lnTo>
                <a:lnTo>
                  <a:pt x="25" y="16"/>
                </a:lnTo>
                <a:lnTo>
                  <a:pt x="25" y="19"/>
                </a:lnTo>
                <a:lnTo>
                  <a:pt x="25" y="24"/>
                </a:lnTo>
                <a:lnTo>
                  <a:pt x="27" y="25"/>
                </a:lnTo>
                <a:lnTo>
                  <a:pt x="28" y="28"/>
                </a:lnTo>
                <a:lnTo>
                  <a:pt x="31" y="30"/>
                </a:lnTo>
                <a:lnTo>
                  <a:pt x="30" y="37"/>
                </a:lnTo>
                <a:lnTo>
                  <a:pt x="0" y="31"/>
                </a:lnTo>
                <a:lnTo>
                  <a:pt x="0" y="3"/>
                </a:lnTo>
                <a:lnTo>
                  <a:pt x="7" y="3"/>
                </a:lnTo>
                <a:lnTo>
                  <a:pt x="7" y="25"/>
                </a:lnTo>
                <a:lnTo>
                  <a:pt x="22" y="28"/>
                </a:lnTo>
                <a:lnTo>
                  <a:pt x="19" y="22"/>
                </a:lnTo>
                <a:lnTo>
                  <a:pt x="19" y="18"/>
                </a:lnTo>
                <a:lnTo>
                  <a:pt x="19" y="13"/>
                </a:lnTo>
                <a:lnTo>
                  <a:pt x="21" y="9"/>
                </a:lnTo>
                <a:lnTo>
                  <a:pt x="24" y="4"/>
                </a:lnTo>
                <a:lnTo>
                  <a:pt x="28" y="1"/>
                </a:lnTo>
                <a:lnTo>
                  <a:pt x="33" y="0"/>
                </a:lnTo>
                <a:lnTo>
                  <a:pt x="39" y="0"/>
                </a:lnTo>
                <a:lnTo>
                  <a:pt x="43" y="0"/>
                </a:lnTo>
                <a:lnTo>
                  <a:pt x="48" y="1"/>
                </a:lnTo>
                <a:lnTo>
                  <a:pt x="52" y="4"/>
                </a:lnTo>
                <a:lnTo>
                  <a:pt x="57" y="9"/>
                </a:lnTo>
                <a:lnTo>
                  <a:pt x="58" y="13"/>
                </a:lnTo>
                <a:lnTo>
                  <a:pt x="60" y="19"/>
                </a:lnTo>
                <a:lnTo>
                  <a:pt x="60" y="25"/>
                </a:lnTo>
                <a:lnTo>
                  <a:pt x="58" y="30"/>
                </a:lnTo>
                <a:lnTo>
                  <a:pt x="55" y="33"/>
                </a:lnTo>
                <a:lnTo>
                  <a:pt x="52" y="36"/>
                </a:lnTo>
                <a:lnTo>
                  <a:pt x="48" y="37"/>
                </a:lnTo>
                <a:lnTo>
                  <a:pt x="43" y="3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57" name="Line 421"/>
          <p:cNvSpPr>
            <a:spLocks noChangeShapeType="1"/>
          </p:cNvSpPr>
          <p:nvPr/>
        </p:nvSpPr>
        <p:spPr bwMode="auto">
          <a:xfrm rot="5400000" flipV="1">
            <a:off x="1662113" y="2744787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58" name="Freeform 422"/>
          <p:cNvSpPr>
            <a:spLocks noEditPoints="1"/>
          </p:cNvSpPr>
          <p:nvPr/>
        </p:nvSpPr>
        <p:spPr bwMode="auto">
          <a:xfrm rot="5400000">
            <a:off x="1355725" y="2740026"/>
            <a:ext cx="98425" cy="63500"/>
          </a:xfrm>
          <a:custGeom>
            <a:avLst/>
            <a:gdLst>
              <a:gd name="T0" fmla="*/ 32 w 62"/>
              <a:gd name="T1" fmla="*/ 40 h 40"/>
              <a:gd name="T2" fmla="*/ 24 w 62"/>
              <a:gd name="T3" fmla="*/ 39 h 40"/>
              <a:gd name="T4" fmla="*/ 18 w 62"/>
              <a:gd name="T5" fmla="*/ 39 h 40"/>
              <a:gd name="T6" fmla="*/ 14 w 62"/>
              <a:gd name="T7" fmla="*/ 37 h 40"/>
              <a:gd name="T8" fmla="*/ 8 w 62"/>
              <a:gd name="T9" fmla="*/ 34 h 40"/>
              <a:gd name="T10" fmla="*/ 3 w 62"/>
              <a:gd name="T11" fmla="*/ 31 h 40"/>
              <a:gd name="T12" fmla="*/ 2 w 62"/>
              <a:gd name="T13" fmla="*/ 27 h 40"/>
              <a:gd name="T14" fmla="*/ 0 w 62"/>
              <a:gd name="T15" fmla="*/ 21 h 40"/>
              <a:gd name="T16" fmla="*/ 0 w 62"/>
              <a:gd name="T17" fmla="*/ 15 h 40"/>
              <a:gd name="T18" fmla="*/ 2 w 62"/>
              <a:gd name="T19" fmla="*/ 12 h 40"/>
              <a:gd name="T20" fmla="*/ 5 w 62"/>
              <a:gd name="T21" fmla="*/ 7 h 40"/>
              <a:gd name="T22" fmla="*/ 8 w 62"/>
              <a:gd name="T23" fmla="*/ 6 h 40"/>
              <a:gd name="T24" fmla="*/ 12 w 62"/>
              <a:gd name="T25" fmla="*/ 3 h 40"/>
              <a:gd name="T26" fmla="*/ 17 w 62"/>
              <a:gd name="T27" fmla="*/ 1 h 40"/>
              <a:gd name="T28" fmla="*/ 23 w 62"/>
              <a:gd name="T29" fmla="*/ 1 h 40"/>
              <a:gd name="T30" fmla="*/ 32 w 62"/>
              <a:gd name="T31" fmla="*/ 0 h 40"/>
              <a:gd name="T32" fmla="*/ 38 w 62"/>
              <a:gd name="T33" fmla="*/ 1 h 40"/>
              <a:gd name="T34" fmla="*/ 44 w 62"/>
              <a:gd name="T35" fmla="*/ 1 h 40"/>
              <a:gd name="T36" fmla="*/ 48 w 62"/>
              <a:gd name="T37" fmla="*/ 3 h 40"/>
              <a:gd name="T38" fmla="*/ 54 w 62"/>
              <a:gd name="T39" fmla="*/ 6 h 40"/>
              <a:gd name="T40" fmla="*/ 59 w 62"/>
              <a:gd name="T41" fmla="*/ 9 h 40"/>
              <a:gd name="T42" fmla="*/ 60 w 62"/>
              <a:gd name="T43" fmla="*/ 13 h 40"/>
              <a:gd name="T44" fmla="*/ 62 w 62"/>
              <a:gd name="T45" fmla="*/ 21 h 40"/>
              <a:gd name="T46" fmla="*/ 62 w 62"/>
              <a:gd name="T47" fmla="*/ 25 h 40"/>
              <a:gd name="T48" fmla="*/ 59 w 62"/>
              <a:gd name="T49" fmla="*/ 30 h 40"/>
              <a:gd name="T50" fmla="*/ 56 w 62"/>
              <a:gd name="T51" fmla="*/ 34 h 40"/>
              <a:gd name="T52" fmla="*/ 45 w 62"/>
              <a:gd name="T53" fmla="*/ 39 h 40"/>
              <a:gd name="T54" fmla="*/ 32 w 62"/>
              <a:gd name="T55" fmla="*/ 40 h 40"/>
              <a:gd name="T56" fmla="*/ 32 w 62"/>
              <a:gd name="T57" fmla="*/ 31 h 40"/>
              <a:gd name="T58" fmla="*/ 38 w 62"/>
              <a:gd name="T59" fmla="*/ 31 h 40"/>
              <a:gd name="T60" fmla="*/ 44 w 62"/>
              <a:gd name="T61" fmla="*/ 31 h 40"/>
              <a:gd name="T62" fmla="*/ 47 w 62"/>
              <a:gd name="T63" fmla="*/ 30 h 40"/>
              <a:gd name="T64" fmla="*/ 50 w 62"/>
              <a:gd name="T65" fmla="*/ 28 h 40"/>
              <a:gd name="T66" fmla="*/ 53 w 62"/>
              <a:gd name="T67" fmla="*/ 25 h 40"/>
              <a:gd name="T68" fmla="*/ 54 w 62"/>
              <a:gd name="T69" fmla="*/ 24 h 40"/>
              <a:gd name="T70" fmla="*/ 54 w 62"/>
              <a:gd name="T71" fmla="*/ 21 h 40"/>
              <a:gd name="T72" fmla="*/ 54 w 62"/>
              <a:gd name="T73" fmla="*/ 16 h 40"/>
              <a:gd name="T74" fmla="*/ 53 w 62"/>
              <a:gd name="T75" fmla="*/ 15 h 40"/>
              <a:gd name="T76" fmla="*/ 50 w 62"/>
              <a:gd name="T77" fmla="*/ 12 h 40"/>
              <a:gd name="T78" fmla="*/ 47 w 62"/>
              <a:gd name="T79" fmla="*/ 10 h 40"/>
              <a:gd name="T80" fmla="*/ 44 w 62"/>
              <a:gd name="T81" fmla="*/ 9 h 40"/>
              <a:gd name="T82" fmla="*/ 38 w 62"/>
              <a:gd name="T83" fmla="*/ 9 h 40"/>
              <a:gd name="T84" fmla="*/ 32 w 62"/>
              <a:gd name="T85" fmla="*/ 9 h 40"/>
              <a:gd name="T86" fmla="*/ 23 w 62"/>
              <a:gd name="T87" fmla="*/ 9 h 40"/>
              <a:gd name="T88" fmla="*/ 17 w 62"/>
              <a:gd name="T89" fmla="*/ 10 h 40"/>
              <a:gd name="T90" fmla="*/ 12 w 62"/>
              <a:gd name="T91" fmla="*/ 12 h 40"/>
              <a:gd name="T92" fmla="*/ 9 w 62"/>
              <a:gd name="T93" fmla="*/ 13 h 40"/>
              <a:gd name="T94" fmla="*/ 8 w 62"/>
              <a:gd name="T95" fmla="*/ 16 h 40"/>
              <a:gd name="T96" fmla="*/ 8 w 62"/>
              <a:gd name="T97" fmla="*/ 21 h 40"/>
              <a:gd name="T98" fmla="*/ 9 w 62"/>
              <a:gd name="T99" fmla="*/ 25 h 40"/>
              <a:gd name="T100" fmla="*/ 12 w 62"/>
              <a:gd name="T101" fmla="*/ 28 h 40"/>
              <a:gd name="T102" fmla="*/ 17 w 62"/>
              <a:gd name="T103" fmla="*/ 30 h 40"/>
              <a:gd name="T104" fmla="*/ 23 w 62"/>
              <a:gd name="T105" fmla="*/ 31 h 40"/>
              <a:gd name="T106" fmla="*/ 32 w 62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2" h="40">
                <a:moveTo>
                  <a:pt x="32" y="40"/>
                </a:moveTo>
                <a:lnTo>
                  <a:pt x="24" y="39"/>
                </a:lnTo>
                <a:lnTo>
                  <a:pt x="18" y="39"/>
                </a:lnTo>
                <a:lnTo>
                  <a:pt x="14" y="37"/>
                </a:lnTo>
                <a:lnTo>
                  <a:pt x="8" y="34"/>
                </a:lnTo>
                <a:lnTo>
                  <a:pt x="3" y="31"/>
                </a:lnTo>
                <a:lnTo>
                  <a:pt x="2" y="27"/>
                </a:lnTo>
                <a:lnTo>
                  <a:pt x="0" y="21"/>
                </a:lnTo>
                <a:lnTo>
                  <a:pt x="0" y="15"/>
                </a:lnTo>
                <a:lnTo>
                  <a:pt x="2" y="12"/>
                </a:lnTo>
                <a:lnTo>
                  <a:pt x="5" y="7"/>
                </a:lnTo>
                <a:lnTo>
                  <a:pt x="8" y="6"/>
                </a:lnTo>
                <a:lnTo>
                  <a:pt x="12" y="3"/>
                </a:lnTo>
                <a:lnTo>
                  <a:pt x="17" y="1"/>
                </a:lnTo>
                <a:lnTo>
                  <a:pt x="23" y="1"/>
                </a:lnTo>
                <a:lnTo>
                  <a:pt x="32" y="0"/>
                </a:lnTo>
                <a:lnTo>
                  <a:pt x="38" y="1"/>
                </a:lnTo>
                <a:lnTo>
                  <a:pt x="44" y="1"/>
                </a:lnTo>
                <a:lnTo>
                  <a:pt x="48" y="3"/>
                </a:lnTo>
                <a:lnTo>
                  <a:pt x="54" y="6"/>
                </a:lnTo>
                <a:lnTo>
                  <a:pt x="59" y="9"/>
                </a:lnTo>
                <a:lnTo>
                  <a:pt x="60" y="13"/>
                </a:lnTo>
                <a:lnTo>
                  <a:pt x="62" y="21"/>
                </a:lnTo>
                <a:lnTo>
                  <a:pt x="62" y="25"/>
                </a:lnTo>
                <a:lnTo>
                  <a:pt x="59" y="30"/>
                </a:lnTo>
                <a:lnTo>
                  <a:pt x="56" y="34"/>
                </a:lnTo>
                <a:lnTo>
                  <a:pt x="45" y="39"/>
                </a:lnTo>
                <a:lnTo>
                  <a:pt x="32" y="40"/>
                </a:lnTo>
                <a:close/>
                <a:moveTo>
                  <a:pt x="32" y="31"/>
                </a:moveTo>
                <a:lnTo>
                  <a:pt x="38" y="31"/>
                </a:lnTo>
                <a:lnTo>
                  <a:pt x="44" y="31"/>
                </a:lnTo>
                <a:lnTo>
                  <a:pt x="47" y="30"/>
                </a:lnTo>
                <a:lnTo>
                  <a:pt x="50" y="28"/>
                </a:lnTo>
                <a:lnTo>
                  <a:pt x="53" y="25"/>
                </a:lnTo>
                <a:lnTo>
                  <a:pt x="54" y="24"/>
                </a:lnTo>
                <a:lnTo>
                  <a:pt x="54" y="21"/>
                </a:lnTo>
                <a:lnTo>
                  <a:pt x="54" y="16"/>
                </a:lnTo>
                <a:lnTo>
                  <a:pt x="53" y="15"/>
                </a:lnTo>
                <a:lnTo>
                  <a:pt x="50" y="12"/>
                </a:lnTo>
                <a:lnTo>
                  <a:pt x="47" y="10"/>
                </a:lnTo>
                <a:lnTo>
                  <a:pt x="44" y="9"/>
                </a:lnTo>
                <a:lnTo>
                  <a:pt x="38" y="9"/>
                </a:lnTo>
                <a:lnTo>
                  <a:pt x="32" y="9"/>
                </a:lnTo>
                <a:lnTo>
                  <a:pt x="23" y="9"/>
                </a:lnTo>
                <a:lnTo>
                  <a:pt x="17" y="10"/>
                </a:lnTo>
                <a:lnTo>
                  <a:pt x="12" y="12"/>
                </a:lnTo>
                <a:lnTo>
                  <a:pt x="9" y="13"/>
                </a:lnTo>
                <a:lnTo>
                  <a:pt x="8" y="16"/>
                </a:lnTo>
                <a:lnTo>
                  <a:pt x="8" y="21"/>
                </a:lnTo>
                <a:lnTo>
                  <a:pt x="9" y="25"/>
                </a:lnTo>
                <a:lnTo>
                  <a:pt x="12" y="28"/>
                </a:lnTo>
                <a:lnTo>
                  <a:pt x="17" y="30"/>
                </a:lnTo>
                <a:lnTo>
                  <a:pt x="23" y="31"/>
                </a:lnTo>
                <a:lnTo>
                  <a:pt x="32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59" name="Rectangle 423"/>
          <p:cNvSpPr>
            <a:spLocks noChangeArrowheads="1"/>
          </p:cNvSpPr>
          <p:nvPr/>
        </p:nvSpPr>
        <p:spPr bwMode="auto">
          <a:xfrm rot="5400000">
            <a:off x="1452562" y="2806701"/>
            <a:ext cx="11113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60" name="Freeform 424"/>
          <p:cNvSpPr>
            <a:spLocks noEditPoints="1"/>
          </p:cNvSpPr>
          <p:nvPr/>
        </p:nvSpPr>
        <p:spPr bwMode="auto">
          <a:xfrm rot="5400000">
            <a:off x="1465262" y="2740026"/>
            <a:ext cx="98425" cy="63500"/>
          </a:xfrm>
          <a:custGeom>
            <a:avLst/>
            <a:gdLst>
              <a:gd name="T0" fmla="*/ 17 w 62"/>
              <a:gd name="T1" fmla="*/ 9 h 40"/>
              <a:gd name="T2" fmla="*/ 11 w 62"/>
              <a:gd name="T3" fmla="*/ 10 h 40"/>
              <a:gd name="T4" fmla="*/ 8 w 62"/>
              <a:gd name="T5" fmla="*/ 18 h 40"/>
              <a:gd name="T6" fmla="*/ 9 w 62"/>
              <a:gd name="T7" fmla="*/ 25 h 40"/>
              <a:gd name="T8" fmla="*/ 17 w 62"/>
              <a:gd name="T9" fmla="*/ 30 h 40"/>
              <a:gd name="T10" fmla="*/ 24 w 62"/>
              <a:gd name="T11" fmla="*/ 31 h 40"/>
              <a:gd name="T12" fmla="*/ 26 w 62"/>
              <a:gd name="T13" fmla="*/ 28 h 40"/>
              <a:gd name="T14" fmla="*/ 21 w 62"/>
              <a:gd name="T15" fmla="*/ 21 h 40"/>
              <a:gd name="T16" fmla="*/ 23 w 62"/>
              <a:gd name="T17" fmla="*/ 12 h 40"/>
              <a:gd name="T18" fmla="*/ 27 w 62"/>
              <a:gd name="T19" fmla="*/ 4 h 40"/>
              <a:gd name="T20" fmla="*/ 36 w 62"/>
              <a:gd name="T21" fmla="*/ 0 h 40"/>
              <a:gd name="T22" fmla="*/ 47 w 62"/>
              <a:gd name="T23" fmla="*/ 0 h 40"/>
              <a:gd name="T24" fmla="*/ 56 w 62"/>
              <a:gd name="T25" fmla="*/ 4 h 40"/>
              <a:gd name="T26" fmla="*/ 62 w 62"/>
              <a:gd name="T27" fmla="*/ 13 h 40"/>
              <a:gd name="T28" fmla="*/ 60 w 62"/>
              <a:gd name="T29" fmla="*/ 24 h 40"/>
              <a:gd name="T30" fmla="*/ 54 w 62"/>
              <a:gd name="T31" fmla="*/ 34 h 40"/>
              <a:gd name="T32" fmla="*/ 45 w 62"/>
              <a:gd name="T33" fmla="*/ 39 h 40"/>
              <a:gd name="T34" fmla="*/ 33 w 62"/>
              <a:gd name="T35" fmla="*/ 40 h 40"/>
              <a:gd name="T36" fmla="*/ 8 w 62"/>
              <a:gd name="T37" fmla="*/ 33 h 40"/>
              <a:gd name="T38" fmla="*/ 2 w 62"/>
              <a:gd name="T39" fmla="*/ 24 h 40"/>
              <a:gd name="T40" fmla="*/ 0 w 62"/>
              <a:gd name="T41" fmla="*/ 13 h 40"/>
              <a:gd name="T42" fmla="*/ 5 w 62"/>
              <a:gd name="T43" fmla="*/ 6 h 40"/>
              <a:gd name="T44" fmla="*/ 12 w 62"/>
              <a:gd name="T45" fmla="*/ 1 h 40"/>
              <a:gd name="T46" fmla="*/ 41 w 62"/>
              <a:gd name="T47" fmla="*/ 31 h 40"/>
              <a:gd name="T48" fmla="*/ 48 w 62"/>
              <a:gd name="T49" fmla="*/ 30 h 40"/>
              <a:gd name="T50" fmla="*/ 53 w 62"/>
              <a:gd name="T51" fmla="*/ 25 h 40"/>
              <a:gd name="T52" fmla="*/ 54 w 62"/>
              <a:gd name="T53" fmla="*/ 19 h 40"/>
              <a:gd name="T54" fmla="*/ 51 w 62"/>
              <a:gd name="T55" fmla="*/ 10 h 40"/>
              <a:gd name="T56" fmla="*/ 41 w 62"/>
              <a:gd name="T57" fmla="*/ 7 h 40"/>
              <a:gd name="T58" fmla="*/ 32 w 62"/>
              <a:gd name="T59" fmla="*/ 10 h 40"/>
              <a:gd name="T60" fmla="*/ 29 w 62"/>
              <a:gd name="T61" fmla="*/ 19 h 40"/>
              <a:gd name="T62" fmla="*/ 32 w 62"/>
              <a:gd name="T63" fmla="*/ 28 h 40"/>
              <a:gd name="T64" fmla="*/ 41 w 62"/>
              <a:gd name="T65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2" h="40">
                <a:moveTo>
                  <a:pt x="17" y="0"/>
                </a:moveTo>
                <a:lnTo>
                  <a:pt x="17" y="9"/>
                </a:lnTo>
                <a:lnTo>
                  <a:pt x="14" y="9"/>
                </a:lnTo>
                <a:lnTo>
                  <a:pt x="11" y="10"/>
                </a:lnTo>
                <a:lnTo>
                  <a:pt x="8" y="15"/>
                </a:lnTo>
                <a:lnTo>
                  <a:pt x="8" y="18"/>
                </a:lnTo>
                <a:lnTo>
                  <a:pt x="8" y="22"/>
                </a:lnTo>
                <a:lnTo>
                  <a:pt x="9" y="25"/>
                </a:lnTo>
                <a:lnTo>
                  <a:pt x="12" y="27"/>
                </a:lnTo>
                <a:lnTo>
                  <a:pt x="17" y="30"/>
                </a:lnTo>
                <a:lnTo>
                  <a:pt x="20" y="31"/>
                </a:lnTo>
                <a:lnTo>
                  <a:pt x="24" y="31"/>
                </a:lnTo>
                <a:lnTo>
                  <a:pt x="29" y="31"/>
                </a:lnTo>
                <a:lnTo>
                  <a:pt x="26" y="28"/>
                </a:lnTo>
                <a:lnTo>
                  <a:pt x="23" y="25"/>
                </a:lnTo>
                <a:lnTo>
                  <a:pt x="21" y="21"/>
                </a:lnTo>
                <a:lnTo>
                  <a:pt x="21" y="18"/>
                </a:lnTo>
                <a:lnTo>
                  <a:pt x="23" y="12"/>
                </a:lnTo>
                <a:lnTo>
                  <a:pt x="24" y="9"/>
                </a:lnTo>
                <a:lnTo>
                  <a:pt x="27" y="4"/>
                </a:lnTo>
                <a:lnTo>
                  <a:pt x="30" y="1"/>
                </a:lnTo>
                <a:lnTo>
                  <a:pt x="36" y="0"/>
                </a:lnTo>
                <a:lnTo>
                  <a:pt x="41" y="0"/>
                </a:lnTo>
                <a:lnTo>
                  <a:pt x="47" y="0"/>
                </a:lnTo>
                <a:lnTo>
                  <a:pt x="51" y="1"/>
                </a:lnTo>
                <a:lnTo>
                  <a:pt x="56" y="4"/>
                </a:lnTo>
                <a:lnTo>
                  <a:pt x="59" y="9"/>
                </a:lnTo>
                <a:lnTo>
                  <a:pt x="62" y="13"/>
                </a:lnTo>
                <a:lnTo>
                  <a:pt x="62" y="18"/>
                </a:lnTo>
                <a:lnTo>
                  <a:pt x="60" y="24"/>
                </a:lnTo>
                <a:lnTo>
                  <a:pt x="59" y="30"/>
                </a:lnTo>
                <a:lnTo>
                  <a:pt x="54" y="34"/>
                </a:lnTo>
                <a:lnTo>
                  <a:pt x="51" y="36"/>
                </a:lnTo>
                <a:lnTo>
                  <a:pt x="45" y="39"/>
                </a:lnTo>
                <a:lnTo>
                  <a:pt x="39" y="39"/>
                </a:lnTo>
                <a:lnTo>
                  <a:pt x="33" y="40"/>
                </a:lnTo>
                <a:lnTo>
                  <a:pt x="18" y="37"/>
                </a:lnTo>
                <a:lnTo>
                  <a:pt x="8" y="33"/>
                </a:lnTo>
                <a:lnTo>
                  <a:pt x="3" y="28"/>
                </a:lnTo>
                <a:lnTo>
                  <a:pt x="2" y="24"/>
                </a:lnTo>
                <a:lnTo>
                  <a:pt x="0" y="18"/>
                </a:lnTo>
                <a:lnTo>
                  <a:pt x="0" y="13"/>
                </a:lnTo>
                <a:lnTo>
                  <a:pt x="2" y="9"/>
                </a:lnTo>
                <a:lnTo>
                  <a:pt x="5" y="6"/>
                </a:lnTo>
                <a:lnTo>
                  <a:pt x="8" y="3"/>
                </a:lnTo>
                <a:lnTo>
                  <a:pt x="12" y="1"/>
                </a:lnTo>
                <a:lnTo>
                  <a:pt x="17" y="0"/>
                </a:lnTo>
                <a:close/>
                <a:moveTo>
                  <a:pt x="41" y="31"/>
                </a:moveTo>
                <a:lnTo>
                  <a:pt x="44" y="31"/>
                </a:lnTo>
                <a:lnTo>
                  <a:pt x="48" y="30"/>
                </a:lnTo>
                <a:lnTo>
                  <a:pt x="51" y="28"/>
                </a:lnTo>
                <a:lnTo>
                  <a:pt x="53" y="25"/>
                </a:lnTo>
                <a:lnTo>
                  <a:pt x="54" y="22"/>
                </a:lnTo>
                <a:lnTo>
                  <a:pt x="54" y="19"/>
                </a:lnTo>
                <a:lnTo>
                  <a:pt x="54" y="15"/>
                </a:lnTo>
                <a:lnTo>
                  <a:pt x="51" y="10"/>
                </a:lnTo>
                <a:lnTo>
                  <a:pt x="47" y="9"/>
                </a:lnTo>
                <a:lnTo>
                  <a:pt x="41" y="7"/>
                </a:lnTo>
                <a:lnTo>
                  <a:pt x="36" y="9"/>
                </a:lnTo>
                <a:lnTo>
                  <a:pt x="32" y="10"/>
                </a:lnTo>
                <a:lnTo>
                  <a:pt x="29" y="15"/>
                </a:lnTo>
                <a:lnTo>
                  <a:pt x="29" y="19"/>
                </a:lnTo>
                <a:lnTo>
                  <a:pt x="29" y="24"/>
                </a:lnTo>
                <a:lnTo>
                  <a:pt x="32" y="28"/>
                </a:lnTo>
                <a:lnTo>
                  <a:pt x="36" y="31"/>
                </a:lnTo>
                <a:lnTo>
                  <a:pt x="41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61" name="Line 425"/>
          <p:cNvSpPr>
            <a:spLocks noChangeShapeType="1"/>
          </p:cNvSpPr>
          <p:nvPr/>
        </p:nvSpPr>
        <p:spPr bwMode="auto">
          <a:xfrm rot="5400000" flipV="1">
            <a:off x="1662113" y="2297112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62" name="Freeform 426"/>
          <p:cNvSpPr>
            <a:spLocks noEditPoints="1"/>
          </p:cNvSpPr>
          <p:nvPr/>
        </p:nvSpPr>
        <p:spPr bwMode="auto">
          <a:xfrm rot="5400000">
            <a:off x="1355725" y="2292351"/>
            <a:ext cx="98425" cy="63500"/>
          </a:xfrm>
          <a:custGeom>
            <a:avLst/>
            <a:gdLst>
              <a:gd name="T0" fmla="*/ 30 w 62"/>
              <a:gd name="T1" fmla="*/ 40 h 40"/>
              <a:gd name="T2" fmla="*/ 24 w 62"/>
              <a:gd name="T3" fmla="*/ 39 h 40"/>
              <a:gd name="T4" fmla="*/ 18 w 62"/>
              <a:gd name="T5" fmla="*/ 39 h 40"/>
              <a:gd name="T6" fmla="*/ 14 w 62"/>
              <a:gd name="T7" fmla="*/ 37 h 40"/>
              <a:gd name="T8" fmla="*/ 8 w 62"/>
              <a:gd name="T9" fmla="*/ 34 h 40"/>
              <a:gd name="T10" fmla="*/ 3 w 62"/>
              <a:gd name="T11" fmla="*/ 31 h 40"/>
              <a:gd name="T12" fmla="*/ 0 w 62"/>
              <a:gd name="T13" fmla="*/ 27 h 40"/>
              <a:gd name="T14" fmla="*/ 0 w 62"/>
              <a:gd name="T15" fmla="*/ 21 h 40"/>
              <a:gd name="T16" fmla="*/ 0 w 62"/>
              <a:gd name="T17" fmla="*/ 15 h 40"/>
              <a:gd name="T18" fmla="*/ 2 w 62"/>
              <a:gd name="T19" fmla="*/ 12 h 40"/>
              <a:gd name="T20" fmla="*/ 5 w 62"/>
              <a:gd name="T21" fmla="*/ 7 h 40"/>
              <a:gd name="T22" fmla="*/ 8 w 62"/>
              <a:gd name="T23" fmla="*/ 6 h 40"/>
              <a:gd name="T24" fmla="*/ 11 w 62"/>
              <a:gd name="T25" fmla="*/ 3 h 40"/>
              <a:gd name="T26" fmla="*/ 17 w 62"/>
              <a:gd name="T27" fmla="*/ 1 h 40"/>
              <a:gd name="T28" fmla="*/ 23 w 62"/>
              <a:gd name="T29" fmla="*/ 1 h 40"/>
              <a:gd name="T30" fmla="*/ 30 w 62"/>
              <a:gd name="T31" fmla="*/ 0 h 40"/>
              <a:gd name="T32" fmla="*/ 38 w 62"/>
              <a:gd name="T33" fmla="*/ 1 h 40"/>
              <a:gd name="T34" fmla="*/ 42 w 62"/>
              <a:gd name="T35" fmla="*/ 1 h 40"/>
              <a:gd name="T36" fmla="*/ 48 w 62"/>
              <a:gd name="T37" fmla="*/ 3 h 40"/>
              <a:gd name="T38" fmla="*/ 54 w 62"/>
              <a:gd name="T39" fmla="*/ 6 h 40"/>
              <a:gd name="T40" fmla="*/ 57 w 62"/>
              <a:gd name="T41" fmla="*/ 9 h 40"/>
              <a:gd name="T42" fmla="*/ 60 w 62"/>
              <a:gd name="T43" fmla="*/ 13 h 40"/>
              <a:gd name="T44" fmla="*/ 62 w 62"/>
              <a:gd name="T45" fmla="*/ 21 h 40"/>
              <a:gd name="T46" fmla="*/ 60 w 62"/>
              <a:gd name="T47" fmla="*/ 25 h 40"/>
              <a:gd name="T48" fmla="*/ 59 w 62"/>
              <a:gd name="T49" fmla="*/ 30 h 40"/>
              <a:gd name="T50" fmla="*/ 56 w 62"/>
              <a:gd name="T51" fmla="*/ 34 h 40"/>
              <a:gd name="T52" fmla="*/ 45 w 62"/>
              <a:gd name="T53" fmla="*/ 39 h 40"/>
              <a:gd name="T54" fmla="*/ 30 w 62"/>
              <a:gd name="T55" fmla="*/ 40 h 40"/>
              <a:gd name="T56" fmla="*/ 30 w 62"/>
              <a:gd name="T57" fmla="*/ 31 h 40"/>
              <a:gd name="T58" fmla="*/ 38 w 62"/>
              <a:gd name="T59" fmla="*/ 31 h 40"/>
              <a:gd name="T60" fmla="*/ 42 w 62"/>
              <a:gd name="T61" fmla="*/ 31 h 40"/>
              <a:gd name="T62" fmla="*/ 47 w 62"/>
              <a:gd name="T63" fmla="*/ 30 h 40"/>
              <a:gd name="T64" fmla="*/ 50 w 62"/>
              <a:gd name="T65" fmla="*/ 28 h 40"/>
              <a:gd name="T66" fmla="*/ 53 w 62"/>
              <a:gd name="T67" fmla="*/ 25 h 40"/>
              <a:gd name="T68" fmla="*/ 54 w 62"/>
              <a:gd name="T69" fmla="*/ 24 h 40"/>
              <a:gd name="T70" fmla="*/ 54 w 62"/>
              <a:gd name="T71" fmla="*/ 21 h 40"/>
              <a:gd name="T72" fmla="*/ 54 w 62"/>
              <a:gd name="T73" fmla="*/ 16 h 40"/>
              <a:gd name="T74" fmla="*/ 53 w 62"/>
              <a:gd name="T75" fmla="*/ 15 h 40"/>
              <a:gd name="T76" fmla="*/ 50 w 62"/>
              <a:gd name="T77" fmla="*/ 12 h 40"/>
              <a:gd name="T78" fmla="*/ 47 w 62"/>
              <a:gd name="T79" fmla="*/ 10 h 40"/>
              <a:gd name="T80" fmla="*/ 42 w 62"/>
              <a:gd name="T81" fmla="*/ 9 h 40"/>
              <a:gd name="T82" fmla="*/ 38 w 62"/>
              <a:gd name="T83" fmla="*/ 9 h 40"/>
              <a:gd name="T84" fmla="*/ 30 w 62"/>
              <a:gd name="T85" fmla="*/ 9 h 40"/>
              <a:gd name="T86" fmla="*/ 23 w 62"/>
              <a:gd name="T87" fmla="*/ 9 h 40"/>
              <a:gd name="T88" fmla="*/ 15 w 62"/>
              <a:gd name="T89" fmla="*/ 10 h 40"/>
              <a:gd name="T90" fmla="*/ 12 w 62"/>
              <a:gd name="T91" fmla="*/ 12 h 40"/>
              <a:gd name="T92" fmla="*/ 9 w 62"/>
              <a:gd name="T93" fmla="*/ 13 h 40"/>
              <a:gd name="T94" fmla="*/ 8 w 62"/>
              <a:gd name="T95" fmla="*/ 16 h 40"/>
              <a:gd name="T96" fmla="*/ 6 w 62"/>
              <a:gd name="T97" fmla="*/ 21 h 40"/>
              <a:gd name="T98" fmla="*/ 8 w 62"/>
              <a:gd name="T99" fmla="*/ 25 h 40"/>
              <a:gd name="T100" fmla="*/ 11 w 62"/>
              <a:gd name="T101" fmla="*/ 28 h 40"/>
              <a:gd name="T102" fmla="*/ 15 w 62"/>
              <a:gd name="T103" fmla="*/ 30 h 40"/>
              <a:gd name="T104" fmla="*/ 23 w 62"/>
              <a:gd name="T105" fmla="*/ 31 h 40"/>
              <a:gd name="T106" fmla="*/ 30 w 62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2" h="40">
                <a:moveTo>
                  <a:pt x="30" y="40"/>
                </a:moveTo>
                <a:lnTo>
                  <a:pt x="24" y="39"/>
                </a:lnTo>
                <a:lnTo>
                  <a:pt x="18" y="39"/>
                </a:lnTo>
                <a:lnTo>
                  <a:pt x="14" y="37"/>
                </a:lnTo>
                <a:lnTo>
                  <a:pt x="8" y="34"/>
                </a:lnTo>
                <a:lnTo>
                  <a:pt x="3" y="31"/>
                </a:lnTo>
                <a:lnTo>
                  <a:pt x="0" y="27"/>
                </a:lnTo>
                <a:lnTo>
                  <a:pt x="0" y="21"/>
                </a:lnTo>
                <a:lnTo>
                  <a:pt x="0" y="15"/>
                </a:lnTo>
                <a:lnTo>
                  <a:pt x="2" y="12"/>
                </a:lnTo>
                <a:lnTo>
                  <a:pt x="5" y="7"/>
                </a:lnTo>
                <a:lnTo>
                  <a:pt x="8" y="6"/>
                </a:lnTo>
                <a:lnTo>
                  <a:pt x="11" y="3"/>
                </a:lnTo>
                <a:lnTo>
                  <a:pt x="17" y="1"/>
                </a:lnTo>
                <a:lnTo>
                  <a:pt x="23" y="1"/>
                </a:lnTo>
                <a:lnTo>
                  <a:pt x="30" y="0"/>
                </a:lnTo>
                <a:lnTo>
                  <a:pt x="38" y="1"/>
                </a:lnTo>
                <a:lnTo>
                  <a:pt x="42" y="1"/>
                </a:lnTo>
                <a:lnTo>
                  <a:pt x="48" y="3"/>
                </a:lnTo>
                <a:lnTo>
                  <a:pt x="54" y="6"/>
                </a:lnTo>
                <a:lnTo>
                  <a:pt x="57" y="9"/>
                </a:lnTo>
                <a:lnTo>
                  <a:pt x="60" y="13"/>
                </a:lnTo>
                <a:lnTo>
                  <a:pt x="62" y="21"/>
                </a:lnTo>
                <a:lnTo>
                  <a:pt x="60" y="25"/>
                </a:lnTo>
                <a:lnTo>
                  <a:pt x="59" y="30"/>
                </a:lnTo>
                <a:lnTo>
                  <a:pt x="56" y="34"/>
                </a:lnTo>
                <a:lnTo>
                  <a:pt x="45" y="39"/>
                </a:lnTo>
                <a:lnTo>
                  <a:pt x="30" y="40"/>
                </a:lnTo>
                <a:close/>
                <a:moveTo>
                  <a:pt x="30" y="31"/>
                </a:moveTo>
                <a:lnTo>
                  <a:pt x="38" y="31"/>
                </a:lnTo>
                <a:lnTo>
                  <a:pt x="42" y="31"/>
                </a:lnTo>
                <a:lnTo>
                  <a:pt x="47" y="30"/>
                </a:lnTo>
                <a:lnTo>
                  <a:pt x="50" y="28"/>
                </a:lnTo>
                <a:lnTo>
                  <a:pt x="53" y="25"/>
                </a:lnTo>
                <a:lnTo>
                  <a:pt x="54" y="24"/>
                </a:lnTo>
                <a:lnTo>
                  <a:pt x="54" y="21"/>
                </a:lnTo>
                <a:lnTo>
                  <a:pt x="54" y="16"/>
                </a:lnTo>
                <a:lnTo>
                  <a:pt x="53" y="15"/>
                </a:lnTo>
                <a:lnTo>
                  <a:pt x="50" y="12"/>
                </a:lnTo>
                <a:lnTo>
                  <a:pt x="47" y="10"/>
                </a:lnTo>
                <a:lnTo>
                  <a:pt x="42" y="9"/>
                </a:lnTo>
                <a:lnTo>
                  <a:pt x="38" y="9"/>
                </a:lnTo>
                <a:lnTo>
                  <a:pt x="30" y="9"/>
                </a:lnTo>
                <a:lnTo>
                  <a:pt x="23" y="9"/>
                </a:lnTo>
                <a:lnTo>
                  <a:pt x="15" y="10"/>
                </a:lnTo>
                <a:lnTo>
                  <a:pt x="12" y="12"/>
                </a:lnTo>
                <a:lnTo>
                  <a:pt x="9" y="13"/>
                </a:lnTo>
                <a:lnTo>
                  <a:pt x="8" y="16"/>
                </a:lnTo>
                <a:lnTo>
                  <a:pt x="6" y="21"/>
                </a:lnTo>
                <a:lnTo>
                  <a:pt x="8" y="25"/>
                </a:lnTo>
                <a:lnTo>
                  <a:pt x="11" y="28"/>
                </a:lnTo>
                <a:lnTo>
                  <a:pt x="15" y="30"/>
                </a:lnTo>
                <a:lnTo>
                  <a:pt x="23" y="31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63" name="Rectangle 427"/>
          <p:cNvSpPr>
            <a:spLocks noChangeArrowheads="1"/>
          </p:cNvSpPr>
          <p:nvPr/>
        </p:nvSpPr>
        <p:spPr bwMode="auto">
          <a:xfrm rot="5400000">
            <a:off x="1452562" y="2359026"/>
            <a:ext cx="11113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64" name="Freeform 428"/>
          <p:cNvSpPr>
            <a:spLocks/>
          </p:cNvSpPr>
          <p:nvPr/>
        </p:nvSpPr>
        <p:spPr bwMode="auto">
          <a:xfrm rot="5400000">
            <a:off x="1467644" y="2293144"/>
            <a:ext cx="95250" cy="58738"/>
          </a:xfrm>
          <a:custGeom>
            <a:avLst/>
            <a:gdLst>
              <a:gd name="T0" fmla="*/ 9 w 60"/>
              <a:gd name="T1" fmla="*/ 37 h 37"/>
              <a:gd name="T2" fmla="*/ 0 w 60"/>
              <a:gd name="T3" fmla="*/ 37 h 37"/>
              <a:gd name="T4" fmla="*/ 0 w 60"/>
              <a:gd name="T5" fmla="*/ 0 h 37"/>
              <a:gd name="T6" fmla="*/ 8 w 60"/>
              <a:gd name="T7" fmla="*/ 0 h 37"/>
              <a:gd name="T8" fmla="*/ 14 w 60"/>
              <a:gd name="T9" fmla="*/ 4 h 37"/>
              <a:gd name="T10" fmla="*/ 23 w 60"/>
              <a:gd name="T11" fmla="*/ 10 h 37"/>
              <a:gd name="T12" fmla="*/ 33 w 60"/>
              <a:gd name="T13" fmla="*/ 15 h 37"/>
              <a:gd name="T14" fmla="*/ 44 w 60"/>
              <a:gd name="T15" fmla="*/ 19 h 37"/>
              <a:gd name="T16" fmla="*/ 51 w 60"/>
              <a:gd name="T17" fmla="*/ 21 h 37"/>
              <a:gd name="T18" fmla="*/ 60 w 60"/>
              <a:gd name="T19" fmla="*/ 21 h 37"/>
              <a:gd name="T20" fmla="*/ 60 w 60"/>
              <a:gd name="T21" fmla="*/ 30 h 37"/>
              <a:gd name="T22" fmla="*/ 53 w 60"/>
              <a:gd name="T23" fmla="*/ 28 h 37"/>
              <a:gd name="T24" fmla="*/ 44 w 60"/>
              <a:gd name="T25" fmla="*/ 27 h 37"/>
              <a:gd name="T26" fmla="*/ 33 w 60"/>
              <a:gd name="T27" fmla="*/ 22 h 37"/>
              <a:gd name="T28" fmla="*/ 24 w 60"/>
              <a:gd name="T29" fmla="*/ 18 h 37"/>
              <a:gd name="T30" fmla="*/ 15 w 60"/>
              <a:gd name="T31" fmla="*/ 13 h 37"/>
              <a:gd name="T32" fmla="*/ 9 w 60"/>
              <a:gd name="T33" fmla="*/ 7 h 37"/>
              <a:gd name="T34" fmla="*/ 9 w 60"/>
              <a:gd name="T35" fmla="*/ 37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" h="37">
                <a:moveTo>
                  <a:pt x="9" y="37"/>
                </a:moveTo>
                <a:lnTo>
                  <a:pt x="0" y="37"/>
                </a:lnTo>
                <a:lnTo>
                  <a:pt x="0" y="0"/>
                </a:lnTo>
                <a:lnTo>
                  <a:pt x="8" y="0"/>
                </a:lnTo>
                <a:lnTo>
                  <a:pt x="14" y="4"/>
                </a:lnTo>
                <a:lnTo>
                  <a:pt x="23" y="10"/>
                </a:lnTo>
                <a:lnTo>
                  <a:pt x="33" y="15"/>
                </a:lnTo>
                <a:lnTo>
                  <a:pt x="44" y="19"/>
                </a:lnTo>
                <a:lnTo>
                  <a:pt x="51" y="21"/>
                </a:lnTo>
                <a:lnTo>
                  <a:pt x="60" y="21"/>
                </a:lnTo>
                <a:lnTo>
                  <a:pt x="60" y="30"/>
                </a:lnTo>
                <a:lnTo>
                  <a:pt x="53" y="28"/>
                </a:lnTo>
                <a:lnTo>
                  <a:pt x="44" y="27"/>
                </a:lnTo>
                <a:lnTo>
                  <a:pt x="33" y="22"/>
                </a:lnTo>
                <a:lnTo>
                  <a:pt x="24" y="18"/>
                </a:lnTo>
                <a:lnTo>
                  <a:pt x="15" y="13"/>
                </a:lnTo>
                <a:lnTo>
                  <a:pt x="9" y="7"/>
                </a:lnTo>
                <a:lnTo>
                  <a:pt x="9" y="37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65" name="Line 429"/>
          <p:cNvSpPr>
            <a:spLocks noChangeShapeType="1"/>
          </p:cNvSpPr>
          <p:nvPr/>
        </p:nvSpPr>
        <p:spPr bwMode="auto">
          <a:xfrm rot="5400000" flipV="1">
            <a:off x="1662113" y="1849437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66" name="Freeform 430"/>
          <p:cNvSpPr>
            <a:spLocks noEditPoints="1"/>
          </p:cNvSpPr>
          <p:nvPr/>
        </p:nvSpPr>
        <p:spPr bwMode="auto">
          <a:xfrm rot="5400000">
            <a:off x="1355725" y="1844676"/>
            <a:ext cx="98425" cy="63500"/>
          </a:xfrm>
          <a:custGeom>
            <a:avLst/>
            <a:gdLst>
              <a:gd name="T0" fmla="*/ 30 w 62"/>
              <a:gd name="T1" fmla="*/ 40 h 40"/>
              <a:gd name="T2" fmla="*/ 24 w 62"/>
              <a:gd name="T3" fmla="*/ 39 h 40"/>
              <a:gd name="T4" fmla="*/ 18 w 62"/>
              <a:gd name="T5" fmla="*/ 39 h 40"/>
              <a:gd name="T6" fmla="*/ 14 w 62"/>
              <a:gd name="T7" fmla="*/ 37 h 40"/>
              <a:gd name="T8" fmla="*/ 8 w 62"/>
              <a:gd name="T9" fmla="*/ 34 h 40"/>
              <a:gd name="T10" fmla="*/ 3 w 62"/>
              <a:gd name="T11" fmla="*/ 31 h 40"/>
              <a:gd name="T12" fmla="*/ 0 w 62"/>
              <a:gd name="T13" fmla="*/ 27 h 40"/>
              <a:gd name="T14" fmla="*/ 0 w 62"/>
              <a:gd name="T15" fmla="*/ 21 h 40"/>
              <a:gd name="T16" fmla="*/ 0 w 62"/>
              <a:gd name="T17" fmla="*/ 15 h 40"/>
              <a:gd name="T18" fmla="*/ 2 w 62"/>
              <a:gd name="T19" fmla="*/ 12 h 40"/>
              <a:gd name="T20" fmla="*/ 5 w 62"/>
              <a:gd name="T21" fmla="*/ 7 h 40"/>
              <a:gd name="T22" fmla="*/ 8 w 62"/>
              <a:gd name="T23" fmla="*/ 6 h 40"/>
              <a:gd name="T24" fmla="*/ 11 w 62"/>
              <a:gd name="T25" fmla="*/ 3 h 40"/>
              <a:gd name="T26" fmla="*/ 17 w 62"/>
              <a:gd name="T27" fmla="*/ 1 h 40"/>
              <a:gd name="T28" fmla="*/ 23 w 62"/>
              <a:gd name="T29" fmla="*/ 1 h 40"/>
              <a:gd name="T30" fmla="*/ 30 w 62"/>
              <a:gd name="T31" fmla="*/ 0 h 40"/>
              <a:gd name="T32" fmla="*/ 38 w 62"/>
              <a:gd name="T33" fmla="*/ 1 h 40"/>
              <a:gd name="T34" fmla="*/ 42 w 62"/>
              <a:gd name="T35" fmla="*/ 1 h 40"/>
              <a:gd name="T36" fmla="*/ 48 w 62"/>
              <a:gd name="T37" fmla="*/ 3 h 40"/>
              <a:gd name="T38" fmla="*/ 54 w 62"/>
              <a:gd name="T39" fmla="*/ 6 h 40"/>
              <a:gd name="T40" fmla="*/ 57 w 62"/>
              <a:gd name="T41" fmla="*/ 9 h 40"/>
              <a:gd name="T42" fmla="*/ 60 w 62"/>
              <a:gd name="T43" fmla="*/ 13 h 40"/>
              <a:gd name="T44" fmla="*/ 62 w 62"/>
              <a:gd name="T45" fmla="*/ 21 h 40"/>
              <a:gd name="T46" fmla="*/ 60 w 62"/>
              <a:gd name="T47" fmla="*/ 25 h 40"/>
              <a:gd name="T48" fmla="*/ 59 w 62"/>
              <a:gd name="T49" fmla="*/ 30 h 40"/>
              <a:gd name="T50" fmla="*/ 56 w 62"/>
              <a:gd name="T51" fmla="*/ 34 h 40"/>
              <a:gd name="T52" fmla="*/ 45 w 62"/>
              <a:gd name="T53" fmla="*/ 39 h 40"/>
              <a:gd name="T54" fmla="*/ 30 w 62"/>
              <a:gd name="T55" fmla="*/ 40 h 40"/>
              <a:gd name="T56" fmla="*/ 30 w 62"/>
              <a:gd name="T57" fmla="*/ 31 h 40"/>
              <a:gd name="T58" fmla="*/ 38 w 62"/>
              <a:gd name="T59" fmla="*/ 31 h 40"/>
              <a:gd name="T60" fmla="*/ 42 w 62"/>
              <a:gd name="T61" fmla="*/ 31 h 40"/>
              <a:gd name="T62" fmla="*/ 47 w 62"/>
              <a:gd name="T63" fmla="*/ 30 h 40"/>
              <a:gd name="T64" fmla="*/ 50 w 62"/>
              <a:gd name="T65" fmla="*/ 28 h 40"/>
              <a:gd name="T66" fmla="*/ 53 w 62"/>
              <a:gd name="T67" fmla="*/ 25 h 40"/>
              <a:gd name="T68" fmla="*/ 54 w 62"/>
              <a:gd name="T69" fmla="*/ 24 h 40"/>
              <a:gd name="T70" fmla="*/ 54 w 62"/>
              <a:gd name="T71" fmla="*/ 21 h 40"/>
              <a:gd name="T72" fmla="*/ 54 w 62"/>
              <a:gd name="T73" fmla="*/ 16 h 40"/>
              <a:gd name="T74" fmla="*/ 53 w 62"/>
              <a:gd name="T75" fmla="*/ 15 h 40"/>
              <a:gd name="T76" fmla="*/ 50 w 62"/>
              <a:gd name="T77" fmla="*/ 12 h 40"/>
              <a:gd name="T78" fmla="*/ 47 w 62"/>
              <a:gd name="T79" fmla="*/ 10 h 40"/>
              <a:gd name="T80" fmla="*/ 42 w 62"/>
              <a:gd name="T81" fmla="*/ 9 h 40"/>
              <a:gd name="T82" fmla="*/ 38 w 62"/>
              <a:gd name="T83" fmla="*/ 9 h 40"/>
              <a:gd name="T84" fmla="*/ 30 w 62"/>
              <a:gd name="T85" fmla="*/ 9 h 40"/>
              <a:gd name="T86" fmla="*/ 23 w 62"/>
              <a:gd name="T87" fmla="*/ 9 h 40"/>
              <a:gd name="T88" fmla="*/ 15 w 62"/>
              <a:gd name="T89" fmla="*/ 10 h 40"/>
              <a:gd name="T90" fmla="*/ 12 w 62"/>
              <a:gd name="T91" fmla="*/ 12 h 40"/>
              <a:gd name="T92" fmla="*/ 9 w 62"/>
              <a:gd name="T93" fmla="*/ 13 h 40"/>
              <a:gd name="T94" fmla="*/ 8 w 62"/>
              <a:gd name="T95" fmla="*/ 16 h 40"/>
              <a:gd name="T96" fmla="*/ 6 w 62"/>
              <a:gd name="T97" fmla="*/ 21 h 40"/>
              <a:gd name="T98" fmla="*/ 8 w 62"/>
              <a:gd name="T99" fmla="*/ 25 h 40"/>
              <a:gd name="T100" fmla="*/ 11 w 62"/>
              <a:gd name="T101" fmla="*/ 28 h 40"/>
              <a:gd name="T102" fmla="*/ 15 w 62"/>
              <a:gd name="T103" fmla="*/ 30 h 40"/>
              <a:gd name="T104" fmla="*/ 23 w 62"/>
              <a:gd name="T105" fmla="*/ 31 h 40"/>
              <a:gd name="T106" fmla="*/ 30 w 62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2" h="40">
                <a:moveTo>
                  <a:pt x="30" y="40"/>
                </a:moveTo>
                <a:lnTo>
                  <a:pt x="24" y="39"/>
                </a:lnTo>
                <a:lnTo>
                  <a:pt x="18" y="39"/>
                </a:lnTo>
                <a:lnTo>
                  <a:pt x="14" y="37"/>
                </a:lnTo>
                <a:lnTo>
                  <a:pt x="8" y="34"/>
                </a:lnTo>
                <a:lnTo>
                  <a:pt x="3" y="31"/>
                </a:lnTo>
                <a:lnTo>
                  <a:pt x="0" y="27"/>
                </a:lnTo>
                <a:lnTo>
                  <a:pt x="0" y="21"/>
                </a:lnTo>
                <a:lnTo>
                  <a:pt x="0" y="15"/>
                </a:lnTo>
                <a:lnTo>
                  <a:pt x="2" y="12"/>
                </a:lnTo>
                <a:lnTo>
                  <a:pt x="5" y="7"/>
                </a:lnTo>
                <a:lnTo>
                  <a:pt x="8" y="6"/>
                </a:lnTo>
                <a:lnTo>
                  <a:pt x="11" y="3"/>
                </a:lnTo>
                <a:lnTo>
                  <a:pt x="17" y="1"/>
                </a:lnTo>
                <a:lnTo>
                  <a:pt x="23" y="1"/>
                </a:lnTo>
                <a:lnTo>
                  <a:pt x="30" y="0"/>
                </a:lnTo>
                <a:lnTo>
                  <a:pt x="38" y="1"/>
                </a:lnTo>
                <a:lnTo>
                  <a:pt x="42" y="1"/>
                </a:lnTo>
                <a:lnTo>
                  <a:pt x="48" y="3"/>
                </a:lnTo>
                <a:lnTo>
                  <a:pt x="54" y="6"/>
                </a:lnTo>
                <a:lnTo>
                  <a:pt x="57" y="9"/>
                </a:lnTo>
                <a:lnTo>
                  <a:pt x="60" y="13"/>
                </a:lnTo>
                <a:lnTo>
                  <a:pt x="62" y="21"/>
                </a:lnTo>
                <a:lnTo>
                  <a:pt x="60" y="25"/>
                </a:lnTo>
                <a:lnTo>
                  <a:pt x="59" y="30"/>
                </a:lnTo>
                <a:lnTo>
                  <a:pt x="56" y="34"/>
                </a:lnTo>
                <a:lnTo>
                  <a:pt x="45" y="39"/>
                </a:lnTo>
                <a:lnTo>
                  <a:pt x="30" y="40"/>
                </a:lnTo>
                <a:close/>
                <a:moveTo>
                  <a:pt x="30" y="31"/>
                </a:moveTo>
                <a:lnTo>
                  <a:pt x="38" y="31"/>
                </a:lnTo>
                <a:lnTo>
                  <a:pt x="42" y="31"/>
                </a:lnTo>
                <a:lnTo>
                  <a:pt x="47" y="30"/>
                </a:lnTo>
                <a:lnTo>
                  <a:pt x="50" y="28"/>
                </a:lnTo>
                <a:lnTo>
                  <a:pt x="53" y="25"/>
                </a:lnTo>
                <a:lnTo>
                  <a:pt x="54" y="24"/>
                </a:lnTo>
                <a:lnTo>
                  <a:pt x="54" y="21"/>
                </a:lnTo>
                <a:lnTo>
                  <a:pt x="54" y="16"/>
                </a:lnTo>
                <a:lnTo>
                  <a:pt x="53" y="15"/>
                </a:lnTo>
                <a:lnTo>
                  <a:pt x="50" y="12"/>
                </a:lnTo>
                <a:lnTo>
                  <a:pt x="47" y="10"/>
                </a:lnTo>
                <a:lnTo>
                  <a:pt x="42" y="9"/>
                </a:lnTo>
                <a:lnTo>
                  <a:pt x="38" y="9"/>
                </a:lnTo>
                <a:lnTo>
                  <a:pt x="30" y="9"/>
                </a:lnTo>
                <a:lnTo>
                  <a:pt x="23" y="9"/>
                </a:lnTo>
                <a:lnTo>
                  <a:pt x="15" y="10"/>
                </a:lnTo>
                <a:lnTo>
                  <a:pt x="12" y="12"/>
                </a:lnTo>
                <a:lnTo>
                  <a:pt x="9" y="13"/>
                </a:lnTo>
                <a:lnTo>
                  <a:pt x="8" y="16"/>
                </a:lnTo>
                <a:lnTo>
                  <a:pt x="6" y="21"/>
                </a:lnTo>
                <a:lnTo>
                  <a:pt x="8" y="25"/>
                </a:lnTo>
                <a:lnTo>
                  <a:pt x="11" y="28"/>
                </a:lnTo>
                <a:lnTo>
                  <a:pt x="15" y="30"/>
                </a:lnTo>
                <a:lnTo>
                  <a:pt x="23" y="31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67" name="Rectangle 431"/>
          <p:cNvSpPr>
            <a:spLocks noChangeArrowheads="1"/>
          </p:cNvSpPr>
          <p:nvPr/>
        </p:nvSpPr>
        <p:spPr bwMode="auto">
          <a:xfrm rot="5400000">
            <a:off x="1452562" y="1911351"/>
            <a:ext cx="11113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68" name="Freeform 432"/>
          <p:cNvSpPr>
            <a:spLocks noEditPoints="1"/>
          </p:cNvSpPr>
          <p:nvPr/>
        </p:nvSpPr>
        <p:spPr bwMode="auto">
          <a:xfrm rot="5400000">
            <a:off x="1464469" y="1845469"/>
            <a:ext cx="98425" cy="61913"/>
          </a:xfrm>
          <a:custGeom>
            <a:avLst/>
            <a:gdLst>
              <a:gd name="T0" fmla="*/ 24 w 62"/>
              <a:gd name="T1" fmla="*/ 31 h 39"/>
              <a:gd name="T2" fmla="*/ 18 w 62"/>
              <a:gd name="T3" fmla="*/ 36 h 39"/>
              <a:gd name="T4" fmla="*/ 11 w 62"/>
              <a:gd name="T5" fmla="*/ 36 h 39"/>
              <a:gd name="T6" fmla="*/ 5 w 62"/>
              <a:gd name="T7" fmla="*/ 33 h 39"/>
              <a:gd name="T8" fmla="*/ 0 w 62"/>
              <a:gd name="T9" fmla="*/ 24 h 39"/>
              <a:gd name="T10" fmla="*/ 0 w 62"/>
              <a:gd name="T11" fmla="*/ 15 h 39"/>
              <a:gd name="T12" fmla="*/ 5 w 62"/>
              <a:gd name="T13" fmla="*/ 7 h 39"/>
              <a:gd name="T14" fmla="*/ 11 w 62"/>
              <a:gd name="T15" fmla="*/ 3 h 39"/>
              <a:gd name="T16" fmla="*/ 18 w 62"/>
              <a:gd name="T17" fmla="*/ 3 h 39"/>
              <a:gd name="T18" fmla="*/ 24 w 62"/>
              <a:gd name="T19" fmla="*/ 7 h 39"/>
              <a:gd name="T20" fmla="*/ 29 w 62"/>
              <a:gd name="T21" fmla="*/ 6 h 39"/>
              <a:gd name="T22" fmla="*/ 38 w 62"/>
              <a:gd name="T23" fmla="*/ 1 h 39"/>
              <a:gd name="T24" fmla="*/ 48 w 62"/>
              <a:gd name="T25" fmla="*/ 1 h 39"/>
              <a:gd name="T26" fmla="*/ 56 w 62"/>
              <a:gd name="T27" fmla="*/ 6 h 39"/>
              <a:gd name="T28" fmla="*/ 60 w 62"/>
              <a:gd name="T29" fmla="*/ 15 h 39"/>
              <a:gd name="T30" fmla="*/ 60 w 62"/>
              <a:gd name="T31" fmla="*/ 25 h 39"/>
              <a:gd name="T32" fmla="*/ 56 w 62"/>
              <a:gd name="T33" fmla="*/ 33 h 39"/>
              <a:gd name="T34" fmla="*/ 47 w 62"/>
              <a:gd name="T35" fmla="*/ 39 h 39"/>
              <a:gd name="T36" fmla="*/ 36 w 62"/>
              <a:gd name="T37" fmla="*/ 39 h 39"/>
              <a:gd name="T38" fmla="*/ 29 w 62"/>
              <a:gd name="T39" fmla="*/ 33 h 39"/>
              <a:gd name="T40" fmla="*/ 15 w 62"/>
              <a:gd name="T41" fmla="*/ 30 h 39"/>
              <a:gd name="T42" fmla="*/ 21 w 62"/>
              <a:gd name="T43" fmla="*/ 27 h 39"/>
              <a:gd name="T44" fmla="*/ 24 w 62"/>
              <a:gd name="T45" fmla="*/ 19 h 39"/>
              <a:gd name="T46" fmla="*/ 21 w 62"/>
              <a:gd name="T47" fmla="*/ 12 h 39"/>
              <a:gd name="T48" fmla="*/ 15 w 62"/>
              <a:gd name="T49" fmla="*/ 10 h 39"/>
              <a:gd name="T50" fmla="*/ 9 w 62"/>
              <a:gd name="T51" fmla="*/ 12 h 39"/>
              <a:gd name="T52" fmla="*/ 6 w 62"/>
              <a:gd name="T53" fmla="*/ 19 h 39"/>
              <a:gd name="T54" fmla="*/ 9 w 62"/>
              <a:gd name="T55" fmla="*/ 27 h 39"/>
              <a:gd name="T56" fmla="*/ 15 w 62"/>
              <a:gd name="T57" fmla="*/ 30 h 39"/>
              <a:gd name="T58" fmla="*/ 45 w 62"/>
              <a:gd name="T59" fmla="*/ 31 h 39"/>
              <a:gd name="T60" fmla="*/ 51 w 62"/>
              <a:gd name="T61" fmla="*/ 28 h 39"/>
              <a:gd name="T62" fmla="*/ 54 w 62"/>
              <a:gd name="T63" fmla="*/ 22 h 39"/>
              <a:gd name="T64" fmla="*/ 53 w 62"/>
              <a:gd name="T65" fmla="*/ 15 h 39"/>
              <a:gd name="T66" fmla="*/ 47 w 62"/>
              <a:gd name="T67" fmla="*/ 9 h 39"/>
              <a:gd name="T68" fmla="*/ 38 w 62"/>
              <a:gd name="T69" fmla="*/ 9 h 39"/>
              <a:gd name="T70" fmla="*/ 32 w 62"/>
              <a:gd name="T71" fmla="*/ 15 h 39"/>
              <a:gd name="T72" fmla="*/ 32 w 62"/>
              <a:gd name="T73" fmla="*/ 24 h 39"/>
              <a:gd name="T74" fmla="*/ 38 w 62"/>
              <a:gd name="T75" fmla="*/ 3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62" h="39">
                <a:moveTo>
                  <a:pt x="27" y="28"/>
                </a:moveTo>
                <a:lnTo>
                  <a:pt x="24" y="31"/>
                </a:lnTo>
                <a:lnTo>
                  <a:pt x="23" y="34"/>
                </a:lnTo>
                <a:lnTo>
                  <a:pt x="18" y="36"/>
                </a:lnTo>
                <a:lnTo>
                  <a:pt x="15" y="37"/>
                </a:lnTo>
                <a:lnTo>
                  <a:pt x="11" y="36"/>
                </a:lnTo>
                <a:lnTo>
                  <a:pt x="8" y="34"/>
                </a:lnTo>
                <a:lnTo>
                  <a:pt x="5" y="33"/>
                </a:lnTo>
                <a:lnTo>
                  <a:pt x="2" y="28"/>
                </a:lnTo>
                <a:lnTo>
                  <a:pt x="0" y="24"/>
                </a:lnTo>
                <a:lnTo>
                  <a:pt x="0" y="19"/>
                </a:lnTo>
                <a:lnTo>
                  <a:pt x="0" y="15"/>
                </a:lnTo>
                <a:lnTo>
                  <a:pt x="2" y="10"/>
                </a:lnTo>
                <a:lnTo>
                  <a:pt x="5" y="7"/>
                </a:lnTo>
                <a:lnTo>
                  <a:pt x="8" y="4"/>
                </a:lnTo>
                <a:lnTo>
                  <a:pt x="11" y="3"/>
                </a:lnTo>
                <a:lnTo>
                  <a:pt x="15" y="1"/>
                </a:lnTo>
                <a:lnTo>
                  <a:pt x="18" y="3"/>
                </a:lnTo>
                <a:lnTo>
                  <a:pt x="23" y="4"/>
                </a:lnTo>
                <a:lnTo>
                  <a:pt x="24" y="7"/>
                </a:lnTo>
                <a:lnTo>
                  <a:pt x="27" y="12"/>
                </a:lnTo>
                <a:lnTo>
                  <a:pt x="29" y="6"/>
                </a:lnTo>
                <a:lnTo>
                  <a:pt x="33" y="3"/>
                </a:lnTo>
                <a:lnTo>
                  <a:pt x="38" y="1"/>
                </a:lnTo>
                <a:lnTo>
                  <a:pt x="42" y="0"/>
                </a:lnTo>
                <a:lnTo>
                  <a:pt x="48" y="1"/>
                </a:lnTo>
                <a:lnTo>
                  <a:pt x="51" y="3"/>
                </a:lnTo>
                <a:lnTo>
                  <a:pt x="56" y="6"/>
                </a:lnTo>
                <a:lnTo>
                  <a:pt x="59" y="9"/>
                </a:lnTo>
                <a:lnTo>
                  <a:pt x="60" y="15"/>
                </a:lnTo>
                <a:lnTo>
                  <a:pt x="62" y="19"/>
                </a:lnTo>
                <a:lnTo>
                  <a:pt x="60" y="25"/>
                </a:lnTo>
                <a:lnTo>
                  <a:pt x="59" y="30"/>
                </a:lnTo>
                <a:lnTo>
                  <a:pt x="56" y="33"/>
                </a:lnTo>
                <a:lnTo>
                  <a:pt x="51" y="36"/>
                </a:lnTo>
                <a:lnTo>
                  <a:pt x="47" y="39"/>
                </a:lnTo>
                <a:lnTo>
                  <a:pt x="42" y="39"/>
                </a:lnTo>
                <a:lnTo>
                  <a:pt x="36" y="39"/>
                </a:lnTo>
                <a:lnTo>
                  <a:pt x="32" y="36"/>
                </a:lnTo>
                <a:lnTo>
                  <a:pt x="29" y="33"/>
                </a:lnTo>
                <a:lnTo>
                  <a:pt x="27" y="28"/>
                </a:lnTo>
                <a:close/>
                <a:moveTo>
                  <a:pt x="15" y="30"/>
                </a:moveTo>
                <a:lnTo>
                  <a:pt x="18" y="28"/>
                </a:lnTo>
                <a:lnTo>
                  <a:pt x="21" y="27"/>
                </a:lnTo>
                <a:lnTo>
                  <a:pt x="23" y="24"/>
                </a:lnTo>
                <a:lnTo>
                  <a:pt x="24" y="19"/>
                </a:lnTo>
                <a:lnTo>
                  <a:pt x="23" y="15"/>
                </a:lnTo>
                <a:lnTo>
                  <a:pt x="21" y="12"/>
                </a:lnTo>
                <a:lnTo>
                  <a:pt x="18" y="10"/>
                </a:lnTo>
                <a:lnTo>
                  <a:pt x="15" y="10"/>
                </a:lnTo>
                <a:lnTo>
                  <a:pt x="12" y="10"/>
                </a:lnTo>
                <a:lnTo>
                  <a:pt x="9" y="12"/>
                </a:lnTo>
                <a:lnTo>
                  <a:pt x="8" y="15"/>
                </a:lnTo>
                <a:lnTo>
                  <a:pt x="6" y="19"/>
                </a:lnTo>
                <a:lnTo>
                  <a:pt x="8" y="24"/>
                </a:lnTo>
                <a:lnTo>
                  <a:pt x="9" y="27"/>
                </a:lnTo>
                <a:lnTo>
                  <a:pt x="12" y="28"/>
                </a:lnTo>
                <a:lnTo>
                  <a:pt x="15" y="30"/>
                </a:lnTo>
                <a:close/>
                <a:moveTo>
                  <a:pt x="42" y="31"/>
                </a:moveTo>
                <a:lnTo>
                  <a:pt x="45" y="31"/>
                </a:lnTo>
                <a:lnTo>
                  <a:pt x="48" y="30"/>
                </a:lnTo>
                <a:lnTo>
                  <a:pt x="51" y="28"/>
                </a:lnTo>
                <a:lnTo>
                  <a:pt x="53" y="25"/>
                </a:lnTo>
                <a:lnTo>
                  <a:pt x="54" y="22"/>
                </a:lnTo>
                <a:lnTo>
                  <a:pt x="54" y="19"/>
                </a:lnTo>
                <a:lnTo>
                  <a:pt x="53" y="15"/>
                </a:lnTo>
                <a:lnTo>
                  <a:pt x="51" y="12"/>
                </a:lnTo>
                <a:lnTo>
                  <a:pt x="47" y="9"/>
                </a:lnTo>
                <a:lnTo>
                  <a:pt x="42" y="9"/>
                </a:lnTo>
                <a:lnTo>
                  <a:pt x="38" y="9"/>
                </a:lnTo>
                <a:lnTo>
                  <a:pt x="33" y="12"/>
                </a:lnTo>
                <a:lnTo>
                  <a:pt x="32" y="15"/>
                </a:lnTo>
                <a:lnTo>
                  <a:pt x="30" y="19"/>
                </a:lnTo>
                <a:lnTo>
                  <a:pt x="32" y="24"/>
                </a:lnTo>
                <a:lnTo>
                  <a:pt x="33" y="28"/>
                </a:lnTo>
                <a:lnTo>
                  <a:pt x="38" y="30"/>
                </a:lnTo>
                <a:lnTo>
                  <a:pt x="42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69" name="Line 433"/>
          <p:cNvSpPr>
            <a:spLocks noChangeShapeType="1"/>
          </p:cNvSpPr>
          <p:nvPr/>
        </p:nvSpPr>
        <p:spPr bwMode="auto">
          <a:xfrm rot="5400000" flipV="1">
            <a:off x="1662113" y="1400175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70" name="Freeform 434"/>
          <p:cNvSpPr>
            <a:spLocks noEditPoints="1"/>
          </p:cNvSpPr>
          <p:nvPr/>
        </p:nvSpPr>
        <p:spPr bwMode="auto">
          <a:xfrm rot="5400000">
            <a:off x="1356519" y="1394619"/>
            <a:ext cx="96838" cy="63500"/>
          </a:xfrm>
          <a:custGeom>
            <a:avLst/>
            <a:gdLst>
              <a:gd name="T0" fmla="*/ 31 w 61"/>
              <a:gd name="T1" fmla="*/ 40 h 40"/>
              <a:gd name="T2" fmla="*/ 24 w 61"/>
              <a:gd name="T3" fmla="*/ 39 h 40"/>
              <a:gd name="T4" fmla="*/ 18 w 61"/>
              <a:gd name="T5" fmla="*/ 39 h 40"/>
              <a:gd name="T6" fmla="*/ 13 w 61"/>
              <a:gd name="T7" fmla="*/ 37 h 40"/>
              <a:gd name="T8" fmla="*/ 7 w 61"/>
              <a:gd name="T9" fmla="*/ 34 h 40"/>
              <a:gd name="T10" fmla="*/ 4 w 61"/>
              <a:gd name="T11" fmla="*/ 31 h 40"/>
              <a:gd name="T12" fmla="*/ 1 w 61"/>
              <a:gd name="T13" fmla="*/ 27 h 40"/>
              <a:gd name="T14" fmla="*/ 0 w 61"/>
              <a:gd name="T15" fmla="*/ 21 h 40"/>
              <a:gd name="T16" fmla="*/ 1 w 61"/>
              <a:gd name="T17" fmla="*/ 15 h 40"/>
              <a:gd name="T18" fmla="*/ 3 w 61"/>
              <a:gd name="T19" fmla="*/ 12 h 40"/>
              <a:gd name="T20" fmla="*/ 4 w 61"/>
              <a:gd name="T21" fmla="*/ 7 h 40"/>
              <a:gd name="T22" fmla="*/ 7 w 61"/>
              <a:gd name="T23" fmla="*/ 6 h 40"/>
              <a:gd name="T24" fmla="*/ 12 w 61"/>
              <a:gd name="T25" fmla="*/ 3 h 40"/>
              <a:gd name="T26" fmla="*/ 16 w 61"/>
              <a:gd name="T27" fmla="*/ 1 h 40"/>
              <a:gd name="T28" fmla="*/ 22 w 61"/>
              <a:gd name="T29" fmla="*/ 1 h 40"/>
              <a:gd name="T30" fmla="*/ 31 w 61"/>
              <a:gd name="T31" fmla="*/ 0 h 40"/>
              <a:gd name="T32" fmla="*/ 37 w 61"/>
              <a:gd name="T33" fmla="*/ 1 h 40"/>
              <a:gd name="T34" fmla="*/ 43 w 61"/>
              <a:gd name="T35" fmla="*/ 1 h 40"/>
              <a:gd name="T36" fmla="*/ 48 w 61"/>
              <a:gd name="T37" fmla="*/ 3 h 40"/>
              <a:gd name="T38" fmla="*/ 54 w 61"/>
              <a:gd name="T39" fmla="*/ 6 h 40"/>
              <a:gd name="T40" fmla="*/ 58 w 61"/>
              <a:gd name="T41" fmla="*/ 9 h 40"/>
              <a:gd name="T42" fmla="*/ 61 w 61"/>
              <a:gd name="T43" fmla="*/ 13 h 40"/>
              <a:gd name="T44" fmla="*/ 61 w 61"/>
              <a:gd name="T45" fmla="*/ 21 h 40"/>
              <a:gd name="T46" fmla="*/ 61 w 61"/>
              <a:gd name="T47" fmla="*/ 25 h 40"/>
              <a:gd name="T48" fmla="*/ 58 w 61"/>
              <a:gd name="T49" fmla="*/ 30 h 40"/>
              <a:gd name="T50" fmla="*/ 55 w 61"/>
              <a:gd name="T51" fmla="*/ 34 h 40"/>
              <a:gd name="T52" fmla="*/ 46 w 61"/>
              <a:gd name="T53" fmla="*/ 39 h 40"/>
              <a:gd name="T54" fmla="*/ 31 w 61"/>
              <a:gd name="T55" fmla="*/ 40 h 40"/>
              <a:gd name="T56" fmla="*/ 31 w 61"/>
              <a:gd name="T57" fmla="*/ 31 h 40"/>
              <a:gd name="T58" fmla="*/ 37 w 61"/>
              <a:gd name="T59" fmla="*/ 31 h 40"/>
              <a:gd name="T60" fmla="*/ 43 w 61"/>
              <a:gd name="T61" fmla="*/ 31 h 40"/>
              <a:gd name="T62" fmla="*/ 48 w 61"/>
              <a:gd name="T63" fmla="*/ 30 h 40"/>
              <a:gd name="T64" fmla="*/ 51 w 61"/>
              <a:gd name="T65" fmla="*/ 28 h 40"/>
              <a:gd name="T66" fmla="*/ 52 w 61"/>
              <a:gd name="T67" fmla="*/ 25 h 40"/>
              <a:gd name="T68" fmla="*/ 54 w 61"/>
              <a:gd name="T69" fmla="*/ 24 h 40"/>
              <a:gd name="T70" fmla="*/ 55 w 61"/>
              <a:gd name="T71" fmla="*/ 21 h 40"/>
              <a:gd name="T72" fmla="*/ 54 w 61"/>
              <a:gd name="T73" fmla="*/ 16 h 40"/>
              <a:gd name="T74" fmla="*/ 52 w 61"/>
              <a:gd name="T75" fmla="*/ 15 h 40"/>
              <a:gd name="T76" fmla="*/ 51 w 61"/>
              <a:gd name="T77" fmla="*/ 12 h 40"/>
              <a:gd name="T78" fmla="*/ 48 w 61"/>
              <a:gd name="T79" fmla="*/ 10 h 40"/>
              <a:gd name="T80" fmla="*/ 43 w 61"/>
              <a:gd name="T81" fmla="*/ 9 h 40"/>
              <a:gd name="T82" fmla="*/ 37 w 61"/>
              <a:gd name="T83" fmla="*/ 9 h 40"/>
              <a:gd name="T84" fmla="*/ 31 w 61"/>
              <a:gd name="T85" fmla="*/ 9 h 40"/>
              <a:gd name="T86" fmla="*/ 22 w 61"/>
              <a:gd name="T87" fmla="*/ 9 h 40"/>
              <a:gd name="T88" fmla="*/ 16 w 61"/>
              <a:gd name="T89" fmla="*/ 10 h 40"/>
              <a:gd name="T90" fmla="*/ 12 w 61"/>
              <a:gd name="T91" fmla="*/ 12 h 40"/>
              <a:gd name="T92" fmla="*/ 9 w 61"/>
              <a:gd name="T93" fmla="*/ 13 h 40"/>
              <a:gd name="T94" fmla="*/ 7 w 61"/>
              <a:gd name="T95" fmla="*/ 16 h 40"/>
              <a:gd name="T96" fmla="*/ 7 w 61"/>
              <a:gd name="T97" fmla="*/ 21 h 40"/>
              <a:gd name="T98" fmla="*/ 9 w 61"/>
              <a:gd name="T99" fmla="*/ 25 h 40"/>
              <a:gd name="T100" fmla="*/ 12 w 61"/>
              <a:gd name="T101" fmla="*/ 28 h 40"/>
              <a:gd name="T102" fmla="*/ 16 w 61"/>
              <a:gd name="T103" fmla="*/ 30 h 40"/>
              <a:gd name="T104" fmla="*/ 22 w 61"/>
              <a:gd name="T105" fmla="*/ 31 h 40"/>
              <a:gd name="T106" fmla="*/ 31 w 61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40">
                <a:moveTo>
                  <a:pt x="31" y="40"/>
                </a:moveTo>
                <a:lnTo>
                  <a:pt x="24" y="39"/>
                </a:lnTo>
                <a:lnTo>
                  <a:pt x="18" y="39"/>
                </a:lnTo>
                <a:lnTo>
                  <a:pt x="13" y="37"/>
                </a:lnTo>
                <a:lnTo>
                  <a:pt x="7" y="34"/>
                </a:lnTo>
                <a:lnTo>
                  <a:pt x="4" y="31"/>
                </a:lnTo>
                <a:lnTo>
                  <a:pt x="1" y="27"/>
                </a:lnTo>
                <a:lnTo>
                  <a:pt x="0" y="21"/>
                </a:lnTo>
                <a:lnTo>
                  <a:pt x="1" y="15"/>
                </a:lnTo>
                <a:lnTo>
                  <a:pt x="3" y="12"/>
                </a:lnTo>
                <a:lnTo>
                  <a:pt x="4" y="7"/>
                </a:lnTo>
                <a:lnTo>
                  <a:pt x="7" y="6"/>
                </a:lnTo>
                <a:lnTo>
                  <a:pt x="12" y="3"/>
                </a:lnTo>
                <a:lnTo>
                  <a:pt x="16" y="1"/>
                </a:lnTo>
                <a:lnTo>
                  <a:pt x="22" y="1"/>
                </a:lnTo>
                <a:lnTo>
                  <a:pt x="31" y="0"/>
                </a:lnTo>
                <a:lnTo>
                  <a:pt x="37" y="1"/>
                </a:lnTo>
                <a:lnTo>
                  <a:pt x="43" y="1"/>
                </a:lnTo>
                <a:lnTo>
                  <a:pt x="48" y="3"/>
                </a:lnTo>
                <a:lnTo>
                  <a:pt x="54" y="6"/>
                </a:lnTo>
                <a:lnTo>
                  <a:pt x="58" y="9"/>
                </a:lnTo>
                <a:lnTo>
                  <a:pt x="61" y="13"/>
                </a:lnTo>
                <a:lnTo>
                  <a:pt x="61" y="21"/>
                </a:lnTo>
                <a:lnTo>
                  <a:pt x="61" y="25"/>
                </a:lnTo>
                <a:lnTo>
                  <a:pt x="58" y="30"/>
                </a:lnTo>
                <a:lnTo>
                  <a:pt x="55" y="34"/>
                </a:lnTo>
                <a:lnTo>
                  <a:pt x="46" y="39"/>
                </a:lnTo>
                <a:lnTo>
                  <a:pt x="31" y="40"/>
                </a:lnTo>
                <a:close/>
                <a:moveTo>
                  <a:pt x="31" y="31"/>
                </a:moveTo>
                <a:lnTo>
                  <a:pt x="37" y="31"/>
                </a:lnTo>
                <a:lnTo>
                  <a:pt x="43" y="31"/>
                </a:lnTo>
                <a:lnTo>
                  <a:pt x="48" y="30"/>
                </a:lnTo>
                <a:lnTo>
                  <a:pt x="51" y="28"/>
                </a:lnTo>
                <a:lnTo>
                  <a:pt x="52" y="25"/>
                </a:lnTo>
                <a:lnTo>
                  <a:pt x="54" y="24"/>
                </a:lnTo>
                <a:lnTo>
                  <a:pt x="55" y="21"/>
                </a:lnTo>
                <a:lnTo>
                  <a:pt x="54" y="16"/>
                </a:lnTo>
                <a:lnTo>
                  <a:pt x="52" y="15"/>
                </a:lnTo>
                <a:lnTo>
                  <a:pt x="51" y="12"/>
                </a:lnTo>
                <a:lnTo>
                  <a:pt x="48" y="10"/>
                </a:lnTo>
                <a:lnTo>
                  <a:pt x="43" y="9"/>
                </a:lnTo>
                <a:lnTo>
                  <a:pt x="37" y="9"/>
                </a:lnTo>
                <a:lnTo>
                  <a:pt x="31" y="9"/>
                </a:lnTo>
                <a:lnTo>
                  <a:pt x="22" y="9"/>
                </a:lnTo>
                <a:lnTo>
                  <a:pt x="16" y="10"/>
                </a:lnTo>
                <a:lnTo>
                  <a:pt x="12" y="12"/>
                </a:lnTo>
                <a:lnTo>
                  <a:pt x="9" y="13"/>
                </a:lnTo>
                <a:lnTo>
                  <a:pt x="7" y="16"/>
                </a:lnTo>
                <a:lnTo>
                  <a:pt x="7" y="21"/>
                </a:lnTo>
                <a:lnTo>
                  <a:pt x="9" y="25"/>
                </a:lnTo>
                <a:lnTo>
                  <a:pt x="12" y="28"/>
                </a:lnTo>
                <a:lnTo>
                  <a:pt x="16" y="30"/>
                </a:lnTo>
                <a:lnTo>
                  <a:pt x="22" y="31"/>
                </a:lnTo>
                <a:lnTo>
                  <a:pt x="31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71" name="Rectangle 435"/>
          <p:cNvSpPr>
            <a:spLocks noChangeArrowheads="1"/>
          </p:cNvSpPr>
          <p:nvPr/>
        </p:nvSpPr>
        <p:spPr bwMode="auto">
          <a:xfrm rot="5400000">
            <a:off x="1450975" y="1462088"/>
            <a:ext cx="14288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72" name="Freeform 436"/>
          <p:cNvSpPr>
            <a:spLocks noEditPoints="1"/>
          </p:cNvSpPr>
          <p:nvPr/>
        </p:nvSpPr>
        <p:spPr bwMode="auto">
          <a:xfrm rot="5400000">
            <a:off x="1465263" y="1395412"/>
            <a:ext cx="96838" cy="61913"/>
          </a:xfrm>
          <a:custGeom>
            <a:avLst/>
            <a:gdLst>
              <a:gd name="T0" fmla="*/ 45 w 61"/>
              <a:gd name="T1" fmla="*/ 30 h 39"/>
              <a:gd name="T2" fmla="*/ 52 w 61"/>
              <a:gd name="T3" fmla="*/ 27 h 39"/>
              <a:gd name="T4" fmla="*/ 55 w 61"/>
              <a:gd name="T5" fmla="*/ 21 h 39"/>
              <a:gd name="T6" fmla="*/ 54 w 61"/>
              <a:gd name="T7" fmla="*/ 15 h 39"/>
              <a:gd name="T8" fmla="*/ 49 w 61"/>
              <a:gd name="T9" fmla="*/ 10 h 39"/>
              <a:gd name="T10" fmla="*/ 43 w 61"/>
              <a:gd name="T11" fmla="*/ 9 h 39"/>
              <a:gd name="T12" fmla="*/ 34 w 61"/>
              <a:gd name="T13" fmla="*/ 7 h 39"/>
              <a:gd name="T14" fmla="*/ 33 w 61"/>
              <a:gd name="T15" fmla="*/ 7 h 39"/>
              <a:gd name="T16" fmla="*/ 39 w 61"/>
              <a:gd name="T17" fmla="*/ 13 h 39"/>
              <a:gd name="T18" fmla="*/ 40 w 61"/>
              <a:gd name="T19" fmla="*/ 21 h 39"/>
              <a:gd name="T20" fmla="*/ 39 w 61"/>
              <a:gd name="T21" fmla="*/ 30 h 39"/>
              <a:gd name="T22" fmla="*/ 31 w 61"/>
              <a:gd name="T23" fmla="*/ 36 h 39"/>
              <a:gd name="T24" fmla="*/ 21 w 61"/>
              <a:gd name="T25" fmla="*/ 39 h 39"/>
              <a:gd name="T26" fmla="*/ 10 w 61"/>
              <a:gd name="T27" fmla="*/ 36 h 39"/>
              <a:gd name="T28" fmla="*/ 3 w 61"/>
              <a:gd name="T29" fmla="*/ 30 h 39"/>
              <a:gd name="T30" fmla="*/ 0 w 61"/>
              <a:gd name="T31" fmla="*/ 19 h 39"/>
              <a:gd name="T32" fmla="*/ 3 w 61"/>
              <a:gd name="T33" fmla="*/ 9 h 39"/>
              <a:gd name="T34" fmla="*/ 12 w 61"/>
              <a:gd name="T35" fmla="*/ 1 h 39"/>
              <a:gd name="T36" fmla="*/ 22 w 61"/>
              <a:gd name="T37" fmla="*/ 0 h 39"/>
              <a:gd name="T38" fmla="*/ 36 w 61"/>
              <a:gd name="T39" fmla="*/ 0 h 39"/>
              <a:gd name="T40" fmla="*/ 48 w 61"/>
              <a:gd name="T41" fmla="*/ 1 h 39"/>
              <a:gd name="T42" fmla="*/ 58 w 61"/>
              <a:gd name="T43" fmla="*/ 9 h 39"/>
              <a:gd name="T44" fmla="*/ 61 w 61"/>
              <a:gd name="T45" fmla="*/ 21 h 39"/>
              <a:gd name="T46" fmla="*/ 60 w 61"/>
              <a:gd name="T47" fmla="*/ 30 h 39"/>
              <a:gd name="T48" fmla="*/ 54 w 61"/>
              <a:gd name="T49" fmla="*/ 36 h 39"/>
              <a:gd name="T50" fmla="*/ 46 w 61"/>
              <a:gd name="T51" fmla="*/ 37 h 39"/>
              <a:gd name="T52" fmla="*/ 15 w 61"/>
              <a:gd name="T53" fmla="*/ 9 h 39"/>
              <a:gd name="T54" fmla="*/ 9 w 61"/>
              <a:gd name="T55" fmla="*/ 15 h 39"/>
              <a:gd name="T56" fmla="*/ 9 w 61"/>
              <a:gd name="T57" fmla="*/ 24 h 39"/>
              <a:gd name="T58" fmla="*/ 16 w 61"/>
              <a:gd name="T59" fmla="*/ 30 h 39"/>
              <a:gd name="T60" fmla="*/ 27 w 61"/>
              <a:gd name="T61" fmla="*/ 30 h 39"/>
              <a:gd name="T62" fmla="*/ 33 w 61"/>
              <a:gd name="T63" fmla="*/ 24 h 39"/>
              <a:gd name="T64" fmla="*/ 33 w 61"/>
              <a:gd name="T65" fmla="*/ 15 h 39"/>
              <a:gd name="T66" fmla="*/ 25 w 61"/>
              <a:gd name="T67" fmla="*/ 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1" h="39">
                <a:moveTo>
                  <a:pt x="46" y="37"/>
                </a:moveTo>
                <a:lnTo>
                  <a:pt x="45" y="30"/>
                </a:lnTo>
                <a:lnTo>
                  <a:pt x="49" y="28"/>
                </a:lnTo>
                <a:lnTo>
                  <a:pt x="52" y="27"/>
                </a:lnTo>
                <a:lnTo>
                  <a:pt x="54" y="24"/>
                </a:lnTo>
                <a:lnTo>
                  <a:pt x="55" y="21"/>
                </a:lnTo>
                <a:lnTo>
                  <a:pt x="54" y="18"/>
                </a:lnTo>
                <a:lnTo>
                  <a:pt x="54" y="15"/>
                </a:lnTo>
                <a:lnTo>
                  <a:pt x="51" y="12"/>
                </a:lnTo>
                <a:lnTo>
                  <a:pt x="49" y="10"/>
                </a:lnTo>
                <a:lnTo>
                  <a:pt x="46" y="9"/>
                </a:lnTo>
                <a:lnTo>
                  <a:pt x="43" y="9"/>
                </a:lnTo>
                <a:lnTo>
                  <a:pt x="39" y="7"/>
                </a:lnTo>
                <a:lnTo>
                  <a:pt x="34" y="7"/>
                </a:lnTo>
                <a:lnTo>
                  <a:pt x="33" y="7"/>
                </a:lnTo>
                <a:lnTo>
                  <a:pt x="33" y="7"/>
                </a:lnTo>
                <a:lnTo>
                  <a:pt x="36" y="10"/>
                </a:lnTo>
                <a:lnTo>
                  <a:pt x="39" y="13"/>
                </a:lnTo>
                <a:lnTo>
                  <a:pt x="40" y="18"/>
                </a:lnTo>
                <a:lnTo>
                  <a:pt x="40" y="21"/>
                </a:lnTo>
                <a:lnTo>
                  <a:pt x="40" y="25"/>
                </a:lnTo>
                <a:lnTo>
                  <a:pt x="39" y="30"/>
                </a:lnTo>
                <a:lnTo>
                  <a:pt x="36" y="34"/>
                </a:lnTo>
                <a:lnTo>
                  <a:pt x="31" y="36"/>
                </a:lnTo>
                <a:lnTo>
                  <a:pt x="27" y="39"/>
                </a:lnTo>
                <a:lnTo>
                  <a:pt x="21" y="39"/>
                </a:lnTo>
                <a:lnTo>
                  <a:pt x="15" y="39"/>
                </a:lnTo>
                <a:lnTo>
                  <a:pt x="10" y="36"/>
                </a:lnTo>
                <a:lnTo>
                  <a:pt x="6" y="33"/>
                </a:lnTo>
                <a:lnTo>
                  <a:pt x="3" y="30"/>
                </a:lnTo>
                <a:lnTo>
                  <a:pt x="1" y="25"/>
                </a:lnTo>
                <a:lnTo>
                  <a:pt x="0" y="19"/>
                </a:lnTo>
                <a:lnTo>
                  <a:pt x="1" y="15"/>
                </a:lnTo>
                <a:lnTo>
                  <a:pt x="3" y="9"/>
                </a:lnTo>
                <a:lnTo>
                  <a:pt x="7" y="4"/>
                </a:lnTo>
                <a:lnTo>
                  <a:pt x="12" y="1"/>
                </a:lnTo>
                <a:lnTo>
                  <a:pt x="16" y="0"/>
                </a:lnTo>
                <a:lnTo>
                  <a:pt x="22" y="0"/>
                </a:lnTo>
                <a:lnTo>
                  <a:pt x="30" y="0"/>
                </a:lnTo>
                <a:lnTo>
                  <a:pt x="36" y="0"/>
                </a:lnTo>
                <a:lnTo>
                  <a:pt x="43" y="0"/>
                </a:lnTo>
                <a:lnTo>
                  <a:pt x="48" y="1"/>
                </a:lnTo>
                <a:lnTo>
                  <a:pt x="54" y="4"/>
                </a:lnTo>
                <a:lnTo>
                  <a:pt x="58" y="9"/>
                </a:lnTo>
                <a:lnTo>
                  <a:pt x="61" y="15"/>
                </a:lnTo>
                <a:lnTo>
                  <a:pt x="61" y="21"/>
                </a:lnTo>
                <a:lnTo>
                  <a:pt x="61" y="25"/>
                </a:lnTo>
                <a:lnTo>
                  <a:pt x="60" y="30"/>
                </a:lnTo>
                <a:lnTo>
                  <a:pt x="57" y="33"/>
                </a:lnTo>
                <a:lnTo>
                  <a:pt x="54" y="36"/>
                </a:lnTo>
                <a:lnTo>
                  <a:pt x="51" y="37"/>
                </a:lnTo>
                <a:lnTo>
                  <a:pt x="46" y="37"/>
                </a:lnTo>
                <a:close/>
                <a:moveTo>
                  <a:pt x="21" y="7"/>
                </a:moveTo>
                <a:lnTo>
                  <a:pt x="15" y="9"/>
                </a:lnTo>
                <a:lnTo>
                  <a:pt x="10" y="10"/>
                </a:lnTo>
                <a:lnTo>
                  <a:pt x="9" y="15"/>
                </a:lnTo>
                <a:lnTo>
                  <a:pt x="7" y="19"/>
                </a:lnTo>
                <a:lnTo>
                  <a:pt x="9" y="24"/>
                </a:lnTo>
                <a:lnTo>
                  <a:pt x="12" y="27"/>
                </a:lnTo>
                <a:lnTo>
                  <a:pt x="16" y="30"/>
                </a:lnTo>
                <a:lnTo>
                  <a:pt x="21" y="31"/>
                </a:lnTo>
                <a:lnTo>
                  <a:pt x="27" y="30"/>
                </a:lnTo>
                <a:lnTo>
                  <a:pt x="30" y="28"/>
                </a:lnTo>
                <a:lnTo>
                  <a:pt x="33" y="24"/>
                </a:lnTo>
                <a:lnTo>
                  <a:pt x="34" y="19"/>
                </a:lnTo>
                <a:lnTo>
                  <a:pt x="33" y="15"/>
                </a:lnTo>
                <a:lnTo>
                  <a:pt x="30" y="10"/>
                </a:lnTo>
                <a:lnTo>
                  <a:pt x="25" y="9"/>
                </a:lnTo>
                <a:lnTo>
                  <a:pt x="21" y="7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73" name="Line 437"/>
          <p:cNvSpPr>
            <a:spLocks noChangeShapeType="1"/>
          </p:cNvSpPr>
          <p:nvPr/>
        </p:nvSpPr>
        <p:spPr bwMode="auto">
          <a:xfrm rot="5400000" flipV="1">
            <a:off x="1662113" y="952500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74" name="Freeform 438"/>
          <p:cNvSpPr>
            <a:spLocks/>
          </p:cNvSpPr>
          <p:nvPr/>
        </p:nvSpPr>
        <p:spPr bwMode="auto">
          <a:xfrm rot="5400000">
            <a:off x="1460500" y="962025"/>
            <a:ext cx="96838" cy="33338"/>
          </a:xfrm>
          <a:custGeom>
            <a:avLst/>
            <a:gdLst>
              <a:gd name="T0" fmla="*/ 61 w 61"/>
              <a:gd name="T1" fmla="*/ 0 h 21"/>
              <a:gd name="T2" fmla="*/ 61 w 61"/>
              <a:gd name="T3" fmla="*/ 7 h 21"/>
              <a:gd name="T4" fmla="*/ 13 w 61"/>
              <a:gd name="T5" fmla="*/ 7 h 21"/>
              <a:gd name="T6" fmla="*/ 16 w 61"/>
              <a:gd name="T7" fmla="*/ 10 h 21"/>
              <a:gd name="T8" fmla="*/ 19 w 61"/>
              <a:gd name="T9" fmla="*/ 15 h 21"/>
              <a:gd name="T10" fmla="*/ 21 w 61"/>
              <a:gd name="T11" fmla="*/ 18 h 21"/>
              <a:gd name="T12" fmla="*/ 22 w 61"/>
              <a:gd name="T13" fmla="*/ 21 h 21"/>
              <a:gd name="T14" fmla="*/ 15 w 61"/>
              <a:gd name="T15" fmla="*/ 21 h 21"/>
              <a:gd name="T16" fmla="*/ 12 w 61"/>
              <a:gd name="T17" fmla="*/ 16 h 21"/>
              <a:gd name="T18" fmla="*/ 9 w 61"/>
              <a:gd name="T19" fmla="*/ 12 h 21"/>
              <a:gd name="T20" fmla="*/ 4 w 61"/>
              <a:gd name="T21" fmla="*/ 7 h 21"/>
              <a:gd name="T22" fmla="*/ 0 w 61"/>
              <a:gd name="T23" fmla="*/ 4 h 21"/>
              <a:gd name="T24" fmla="*/ 0 w 61"/>
              <a:gd name="T25" fmla="*/ 0 h 21"/>
              <a:gd name="T26" fmla="*/ 61 w 61"/>
              <a:gd name="T2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1" h="21">
                <a:moveTo>
                  <a:pt x="61" y="0"/>
                </a:moveTo>
                <a:lnTo>
                  <a:pt x="61" y="7"/>
                </a:lnTo>
                <a:lnTo>
                  <a:pt x="13" y="7"/>
                </a:lnTo>
                <a:lnTo>
                  <a:pt x="16" y="10"/>
                </a:lnTo>
                <a:lnTo>
                  <a:pt x="19" y="15"/>
                </a:lnTo>
                <a:lnTo>
                  <a:pt x="21" y="18"/>
                </a:lnTo>
                <a:lnTo>
                  <a:pt x="22" y="21"/>
                </a:lnTo>
                <a:lnTo>
                  <a:pt x="15" y="21"/>
                </a:lnTo>
                <a:lnTo>
                  <a:pt x="12" y="16"/>
                </a:lnTo>
                <a:lnTo>
                  <a:pt x="9" y="12"/>
                </a:lnTo>
                <a:lnTo>
                  <a:pt x="4" y="7"/>
                </a:lnTo>
                <a:lnTo>
                  <a:pt x="0" y="4"/>
                </a:lnTo>
                <a:lnTo>
                  <a:pt x="0" y="0"/>
                </a:lnTo>
                <a:lnTo>
                  <a:pt x="61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75" name="Line 439"/>
          <p:cNvSpPr>
            <a:spLocks noChangeShapeType="1"/>
          </p:cNvSpPr>
          <p:nvPr/>
        </p:nvSpPr>
        <p:spPr bwMode="auto">
          <a:xfrm rot="5400000">
            <a:off x="1602581" y="5493544"/>
            <a:ext cx="58738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76" name="Freeform 440"/>
          <p:cNvSpPr>
            <a:spLocks/>
          </p:cNvSpPr>
          <p:nvPr/>
        </p:nvSpPr>
        <p:spPr bwMode="auto">
          <a:xfrm rot="5400000">
            <a:off x="1464469" y="5576094"/>
            <a:ext cx="95250" cy="33338"/>
          </a:xfrm>
          <a:custGeom>
            <a:avLst/>
            <a:gdLst>
              <a:gd name="T0" fmla="*/ 60 w 60"/>
              <a:gd name="T1" fmla="*/ 0 h 21"/>
              <a:gd name="T2" fmla="*/ 60 w 60"/>
              <a:gd name="T3" fmla="*/ 8 h 21"/>
              <a:gd name="T4" fmla="*/ 13 w 60"/>
              <a:gd name="T5" fmla="*/ 8 h 21"/>
              <a:gd name="T6" fmla="*/ 16 w 60"/>
              <a:gd name="T7" fmla="*/ 11 h 21"/>
              <a:gd name="T8" fmla="*/ 18 w 60"/>
              <a:gd name="T9" fmla="*/ 14 h 21"/>
              <a:gd name="T10" fmla="*/ 21 w 60"/>
              <a:gd name="T11" fmla="*/ 18 h 21"/>
              <a:gd name="T12" fmla="*/ 22 w 60"/>
              <a:gd name="T13" fmla="*/ 21 h 21"/>
              <a:gd name="T14" fmla="*/ 15 w 60"/>
              <a:gd name="T15" fmla="*/ 21 h 21"/>
              <a:gd name="T16" fmla="*/ 12 w 60"/>
              <a:gd name="T17" fmla="*/ 17 h 21"/>
              <a:gd name="T18" fmla="*/ 7 w 60"/>
              <a:gd name="T19" fmla="*/ 11 h 21"/>
              <a:gd name="T20" fmla="*/ 4 w 60"/>
              <a:gd name="T21" fmla="*/ 8 h 21"/>
              <a:gd name="T22" fmla="*/ 0 w 60"/>
              <a:gd name="T23" fmla="*/ 5 h 21"/>
              <a:gd name="T24" fmla="*/ 0 w 60"/>
              <a:gd name="T25" fmla="*/ 0 h 21"/>
              <a:gd name="T26" fmla="*/ 60 w 60"/>
              <a:gd name="T2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21">
                <a:moveTo>
                  <a:pt x="60" y="0"/>
                </a:moveTo>
                <a:lnTo>
                  <a:pt x="60" y="8"/>
                </a:lnTo>
                <a:lnTo>
                  <a:pt x="13" y="8"/>
                </a:lnTo>
                <a:lnTo>
                  <a:pt x="16" y="11"/>
                </a:lnTo>
                <a:lnTo>
                  <a:pt x="18" y="14"/>
                </a:lnTo>
                <a:lnTo>
                  <a:pt x="21" y="18"/>
                </a:lnTo>
                <a:lnTo>
                  <a:pt x="22" y="21"/>
                </a:lnTo>
                <a:lnTo>
                  <a:pt x="15" y="21"/>
                </a:lnTo>
                <a:lnTo>
                  <a:pt x="12" y="17"/>
                </a:lnTo>
                <a:lnTo>
                  <a:pt x="7" y="11"/>
                </a:lnTo>
                <a:lnTo>
                  <a:pt x="4" y="8"/>
                </a:lnTo>
                <a:lnTo>
                  <a:pt x="0" y="5"/>
                </a:lnTo>
                <a:lnTo>
                  <a:pt x="0" y="0"/>
                </a:lnTo>
                <a:lnTo>
                  <a:pt x="6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77" name="Freeform 441"/>
          <p:cNvSpPr>
            <a:spLocks noEditPoints="1"/>
          </p:cNvSpPr>
          <p:nvPr/>
        </p:nvSpPr>
        <p:spPr bwMode="auto">
          <a:xfrm rot="5400000">
            <a:off x="1553369" y="5574506"/>
            <a:ext cx="73025" cy="61913"/>
          </a:xfrm>
          <a:custGeom>
            <a:avLst/>
            <a:gdLst>
              <a:gd name="T0" fmla="*/ 31 w 46"/>
              <a:gd name="T1" fmla="*/ 7 h 39"/>
              <a:gd name="T2" fmla="*/ 33 w 46"/>
              <a:gd name="T3" fmla="*/ 0 h 39"/>
              <a:gd name="T4" fmla="*/ 39 w 46"/>
              <a:gd name="T5" fmla="*/ 1 h 39"/>
              <a:gd name="T6" fmla="*/ 42 w 46"/>
              <a:gd name="T7" fmla="*/ 6 h 39"/>
              <a:gd name="T8" fmla="*/ 45 w 46"/>
              <a:gd name="T9" fmla="*/ 10 h 39"/>
              <a:gd name="T10" fmla="*/ 46 w 46"/>
              <a:gd name="T11" fmla="*/ 13 h 39"/>
              <a:gd name="T12" fmla="*/ 46 w 46"/>
              <a:gd name="T13" fmla="*/ 19 h 39"/>
              <a:gd name="T14" fmla="*/ 45 w 46"/>
              <a:gd name="T15" fmla="*/ 25 h 39"/>
              <a:gd name="T16" fmla="*/ 43 w 46"/>
              <a:gd name="T17" fmla="*/ 30 h 39"/>
              <a:gd name="T18" fmla="*/ 40 w 46"/>
              <a:gd name="T19" fmla="*/ 34 h 39"/>
              <a:gd name="T20" fmla="*/ 36 w 46"/>
              <a:gd name="T21" fmla="*/ 37 h 39"/>
              <a:gd name="T22" fmla="*/ 30 w 46"/>
              <a:gd name="T23" fmla="*/ 39 h 39"/>
              <a:gd name="T24" fmla="*/ 24 w 46"/>
              <a:gd name="T25" fmla="*/ 39 h 39"/>
              <a:gd name="T26" fmla="*/ 16 w 46"/>
              <a:gd name="T27" fmla="*/ 39 h 39"/>
              <a:gd name="T28" fmla="*/ 12 w 46"/>
              <a:gd name="T29" fmla="*/ 37 h 39"/>
              <a:gd name="T30" fmla="*/ 6 w 46"/>
              <a:gd name="T31" fmla="*/ 34 h 39"/>
              <a:gd name="T32" fmla="*/ 3 w 46"/>
              <a:gd name="T33" fmla="*/ 30 h 39"/>
              <a:gd name="T34" fmla="*/ 1 w 46"/>
              <a:gd name="T35" fmla="*/ 25 h 39"/>
              <a:gd name="T36" fmla="*/ 0 w 46"/>
              <a:gd name="T37" fmla="*/ 19 h 39"/>
              <a:gd name="T38" fmla="*/ 1 w 46"/>
              <a:gd name="T39" fmla="*/ 13 h 39"/>
              <a:gd name="T40" fmla="*/ 3 w 46"/>
              <a:gd name="T41" fmla="*/ 9 h 39"/>
              <a:gd name="T42" fmla="*/ 6 w 46"/>
              <a:gd name="T43" fmla="*/ 4 h 39"/>
              <a:gd name="T44" fmla="*/ 10 w 46"/>
              <a:gd name="T45" fmla="*/ 1 h 39"/>
              <a:gd name="T46" fmla="*/ 16 w 46"/>
              <a:gd name="T47" fmla="*/ 0 h 39"/>
              <a:gd name="T48" fmla="*/ 22 w 46"/>
              <a:gd name="T49" fmla="*/ 0 h 39"/>
              <a:gd name="T50" fmla="*/ 24 w 46"/>
              <a:gd name="T51" fmla="*/ 0 h 39"/>
              <a:gd name="T52" fmla="*/ 25 w 46"/>
              <a:gd name="T53" fmla="*/ 0 h 39"/>
              <a:gd name="T54" fmla="*/ 25 w 46"/>
              <a:gd name="T55" fmla="*/ 31 h 39"/>
              <a:gd name="T56" fmla="*/ 30 w 46"/>
              <a:gd name="T57" fmla="*/ 31 h 39"/>
              <a:gd name="T58" fmla="*/ 33 w 46"/>
              <a:gd name="T59" fmla="*/ 30 h 39"/>
              <a:gd name="T60" fmla="*/ 36 w 46"/>
              <a:gd name="T61" fmla="*/ 27 h 39"/>
              <a:gd name="T62" fmla="*/ 39 w 46"/>
              <a:gd name="T63" fmla="*/ 24 h 39"/>
              <a:gd name="T64" fmla="*/ 39 w 46"/>
              <a:gd name="T65" fmla="*/ 18 h 39"/>
              <a:gd name="T66" fmla="*/ 39 w 46"/>
              <a:gd name="T67" fmla="*/ 15 h 39"/>
              <a:gd name="T68" fmla="*/ 37 w 46"/>
              <a:gd name="T69" fmla="*/ 12 h 39"/>
              <a:gd name="T70" fmla="*/ 36 w 46"/>
              <a:gd name="T71" fmla="*/ 9 h 39"/>
              <a:gd name="T72" fmla="*/ 31 w 46"/>
              <a:gd name="T73" fmla="*/ 7 h 39"/>
              <a:gd name="T74" fmla="*/ 18 w 46"/>
              <a:gd name="T75" fmla="*/ 31 h 39"/>
              <a:gd name="T76" fmla="*/ 18 w 46"/>
              <a:gd name="T77" fmla="*/ 7 h 39"/>
              <a:gd name="T78" fmla="*/ 13 w 46"/>
              <a:gd name="T79" fmla="*/ 7 h 39"/>
              <a:gd name="T80" fmla="*/ 12 w 46"/>
              <a:gd name="T81" fmla="*/ 10 h 39"/>
              <a:gd name="T82" fmla="*/ 9 w 46"/>
              <a:gd name="T83" fmla="*/ 13 h 39"/>
              <a:gd name="T84" fmla="*/ 7 w 46"/>
              <a:gd name="T85" fmla="*/ 19 h 39"/>
              <a:gd name="T86" fmla="*/ 9 w 46"/>
              <a:gd name="T87" fmla="*/ 24 h 39"/>
              <a:gd name="T88" fmla="*/ 10 w 46"/>
              <a:gd name="T89" fmla="*/ 28 h 39"/>
              <a:gd name="T90" fmla="*/ 13 w 46"/>
              <a:gd name="T91" fmla="*/ 30 h 39"/>
              <a:gd name="T92" fmla="*/ 18 w 46"/>
              <a:gd name="T93" fmla="*/ 31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6" h="39">
                <a:moveTo>
                  <a:pt x="31" y="7"/>
                </a:moveTo>
                <a:lnTo>
                  <a:pt x="33" y="0"/>
                </a:lnTo>
                <a:lnTo>
                  <a:pt x="39" y="1"/>
                </a:lnTo>
                <a:lnTo>
                  <a:pt x="42" y="6"/>
                </a:lnTo>
                <a:lnTo>
                  <a:pt x="45" y="10"/>
                </a:lnTo>
                <a:lnTo>
                  <a:pt x="46" y="13"/>
                </a:lnTo>
                <a:lnTo>
                  <a:pt x="46" y="19"/>
                </a:lnTo>
                <a:lnTo>
                  <a:pt x="45" y="25"/>
                </a:lnTo>
                <a:lnTo>
                  <a:pt x="43" y="30"/>
                </a:lnTo>
                <a:lnTo>
                  <a:pt x="40" y="34"/>
                </a:lnTo>
                <a:lnTo>
                  <a:pt x="36" y="37"/>
                </a:lnTo>
                <a:lnTo>
                  <a:pt x="30" y="39"/>
                </a:lnTo>
                <a:lnTo>
                  <a:pt x="24" y="39"/>
                </a:lnTo>
                <a:lnTo>
                  <a:pt x="16" y="39"/>
                </a:lnTo>
                <a:lnTo>
                  <a:pt x="12" y="37"/>
                </a:lnTo>
                <a:lnTo>
                  <a:pt x="6" y="34"/>
                </a:lnTo>
                <a:lnTo>
                  <a:pt x="3" y="30"/>
                </a:lnTo>
                <a:lnTo>
                  <a:pt x="1" y="25"/>
                </a:lnTo>
                <a:lnTo>
                  <a:pt x="0" y="19"/>
                </a:lnTo>
                <a:lnTo>
                  <a:pt x="1" y="13"/>
                </a:lnTo>
                <a:lnTo>
                  <a:pt x="3" y="9"/>
                </a:lnTo>
                <a:lnTo>
                  <a:pt x="6" y="4"/>
                </a:lnTo>
                <a:lnTo>
                  <a:pt x="10" y="1"/>
                </a:lnTo>
                <a:lnTo>
                  <a:pt x="16" y="0"/>
                </a:lnTo>
                <a:lnTo>
                  <a:pt x="22" y="0"/>
                </a:lnTo>
                <a:lnTo>
                  <a:pt x="24" y="0"/>
                </a:lnTo>
                <a:lnTo>
                  <a:pt x="25" y="0"/>
                </a:lnTo>
                <a:lnTo>
                  <a:pt x="25" y="31"/>
                </a:lnTo>
                <a:lnTo>
                  <a:pt x="30" y="31"/>
                </a:lnTo>
                <a:lnTo>
                  <a:pt x="33" y="30"/>
                </a:lnTo>
                <a:lnTo>
                  <a:pt x="36" y="27"/>
                </a:lnTo>
                <a:lnTo>
                  <a:pt x="39" y="24"/>
                </a:lnTo>
                <a:lnTo>
                  <a:pt x="39" y="18"/>
                </a:lnTo>
                <a:lnTo>
                  <a:pt x="39" y="15"/>
                </a:lnTo>
                <a:lnTo>
                  <a:pt x="37" y="12"/>
                </a:lnTo>
                <a:lnTo>
                  <a:pt x="36" y="9"/>
                </a:lnTo>
                <a:lnTo>
                  <a:pt x="31" y="7"/>
                </a:lnTo>
                <a:close/>
                <a:moveTo>
                  <a:pt x="18" y="31"/>
                </a:moveTo>
                <a:lnTo>
                  <a:pt x="18" y="7"/>
                </a:lnTo>
                <a:lnTo>
                  <a:pt x="13" y="7"/>
                </a:lnTo>
                <a:lnTo>
                  <a:pt x="12" y="10"/>
                </a:lnTo>
                <a:lnTo>
                  <a:pt x="9" y="13"/>
                </a:lnTo>
                <a:lnTo>
                  <a:pt x="7" y="19"/>
                </a:lnTo>
                <a:lnTo>
                  <a:pt x="9" y="24"/>
                </a:lnTo>
                <a:lnTo>
                  <a:pt x="10" y="28"/>
                </a:lnTo>
                <a:lnTo>
                  <a:pt x="13" y="30"/>
                </a:lnTo>
                <a:lnTo>
                  <a:pt x="18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78" name="Rectangle 442"/>
          <p:cNvSpPr>
            <a:spLocks noChangeArrowheads="1"/>
          </p:cNvSpPr>
          <p:nvPr/>
        </p:nvSpPr>
        <p:spPr bwMode="auto">
          <a:xfrm rot="5400000">
            <a:off x="1644650" y="5586413"/>
            <a:ext cx="12700" cy="381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79" name="Freeform 443"/>
          <p:cNvSpPr>
            <a:spLocks noEditPoints="1"/>
          </p:cNvSpPr>
          <p:nvPr/>
        </p:nvSpPr>
        <p:spPr bwMode="auto">
          <a:xfrm rot="5400000">
            <a:off x="1660525" y="5562601"/>
            <a:ext cx="96837" cy="61912"/>
          </a:xfrm>
          <a:custGeom>
            <a:avLst/>
            <a:gdLst>
              <a:gd name="T0" fmla="*/ 30 w 61"/>
              <a:gd name="T1" fmla="*/ 39 h 39"/>
              <a:gd name="T2" fmla="*/ 24 w 61"/>
              <a:gd name="T3" fmla="*/ 39 h 39"/>
              <a:gd name="T4" fmla="*/ 18 w 61"/>
              <a:gd name="T5" fmla="*/ 39 h 39"/>
              <a:gd name="T6" fmla="*/ 13 w 61"/>
              <a:gd name="T7" fmla="*/ 37 h 39"/>
              <a:gd name="T8" fmla="*/ 7 w 61"/>
              <a:gd name="T9" fmla="*/ 34 h 39"/>
              <a:gd name="T10" fmla="*/ 3 w 61"/>
              <a:gd name="T11" fmla="*/ 30 h 39"/>
              <a:gd name="T12" fmla="*/ 1 w 61"/>
              <a:gd name="T13" fmla="*/ 25 h 39"/>
              <a:gd name="T14" fmla="*/ 0 w 61"/>
              <a:gd name="T15" fmla="*/ 19 h 39"/>
              <a:gd name="T16" fmla="*/ 0 w 61"/>
              <a:gd name="T17" fmla="*/ 15 h 39"/>
              <a:gd name="T18" fmla="*/ 1 w 61"/>
              <a:gd name="T19" fmla="*/ 10 h 39"/>
              <a:gd name="T20" fmla="*/ 4 w 61"/>
              <a:gd name="T21" fmla="*/ 7 h 39"/>
              <a:gd name="T22" fmla="*/ 7 w 61"/>
              <a:gd name="T23" fmla="*/ 4 h 39"/>
              <a:gd name="T24" fmla="*/ 12 w 61"/>
              <a:gd name="T25" fmla="*/ 3 h 39"/>
              <a:gd name="T26" fmla="*/ 16 w 61"/>
              <a:gd name="T27" fmla="*/ 1 h 39"/>
              <a:gd name="T28" fmla="*/ 22 w 61"/>
              <a:gd name="T29" fmla="*/ 0 h 39"/>
              <a:gd name="T30" fmla="*/ 30 w 61"/>
              <a:gd name="T31" fmla="*/ 0 h 39"/>
              <a:gd name="T32" fmla="*/ 37 w 61"/>
              <a:gd name="T33" fmla="*/ 0 h 39"/>
              <a:gd name="T34" fmla="*/ 43 w 61"/>
              <a:gd name="T35" fmla="*/ 1 h 39"/>
              <a:gd name="T36" fmla="*/ 48 w 61"/>
              <a:gd name="T37" fmla="*/ 1 h 39"/>
              <a:gd name="T38" fmla="*/ 54 w 61"/>
              <a:gd name="T39" fmla="*/ 4 h 39"/>
              <a:gd name="T40" fmla="*/ 58 w 61"/>
              <a:gd name="T41" fmla="*/ 9 h 39"/>
              <a:gd name="T42" fmla="*/ 60 w 61"/>
              <a:gd name="T43" fmla="*/ 13 h 39"/>
              <a:gd name="T44" fmla="*/ 61 w 61"/>
              <a:gd name="T45" fmla="*/ 19 h 39"/>
              <a:gd name="T46" fmla="*/ 60 w 61"/>
              <a:gd name="T47" fmla="*/ 25 h 39"/>
              <a:gd name="T48" fmla="*/ 58 w 61"/>
              <a:gd name="T49" fmla="*/ 30 h 39"/>
              <a:gd name="T50" fmla="*/ 55 w 61"/>
              <a:gd name="T51" fmla="*/ 33 h 39"/>
              <a:gd name="T52" fmla="*/ 45 w 61"/>
              <a:gd name="T53" fmla="*/ 37 h 39"/>
              <a:gd name="T54" fmla="*/ 30 w 61"/>
              <a:gd name="T55" fmla="*/ 39 h 39"/>
              <a:gd name="T56" fmla="*/ 30 w 61"/>
              <a:gd name="T57" fmla="*/ 31 h 39"/>
              <a:gd name="T58" fmla="*/ 37 w 61"/>
              <a:gd name="T59" fmla="*/ 31 h 39"/>
              <a:gd name="T60" fmla="*/ 42 w 61"/>
              <a:gd name="T61" fmla="*/ 30 h 39"/>
              <a:gd name="T62" fmla="*/ 46 w 61"/>
              <a:gd name="T63" fmla="*/ 30 h 39"/>
              <a:gd name="T64" fmla="*/ 49 w 61"/>
              <a:gd name="T65" fmla="*/ 28 h 39"/>
              <a:gd name="T66" fmla="*/ 52 w 61"/>
              <a:gd name="T67" fmla="*/ 25 h 39"/>
              <a:gd name="T68" fmla="*/ 54 w 61"/>
              <a:gd name="T69" fmla="*/ 22 h 39"/>
              <a:gd name="T70" fmla="*/ 54 w 61"/>
              <a:gd name="T71" fmla="*/ 19 h 39"/>
              <a:gd name="T72" fmla="*/ 54 w 61"/>
              <a:gd name="T73" fmla="*/ 16 h 39"/>
              <a:gd name="T74" fmla="*/ 52 w 61"/>
              <a:gd name="T75" fmla="*/ 13 h 39"/>
              <a:gd name="T76" fmla="*/ 49 w 61"/>
              <a:gd name="T77" fmla="*/ 12 h 39"/>
              <a:gd name="T78" fmla="*/ 46 w 61"/>
              <a:gd name="T79" fmla="*/ 10 h 39"/>
              <a:gd name="T80" fmla="*/ 42 w 61"/>
              <a:gd name="T81" fmla="*/ 9 h 39"/>
              <a:gd name="T82" fmla="*/ 37 w 61"/>
              <a:gd name="T83" fmla="*/ 7 h 39"/>
              <a:gd name="T84" fmla="*/ 30 w 61"/>
              <a:gd name="T85" fmla="*/ 7 h 39"/>
              <a:gd name="T86" fmla="*/ 22 w 61"/>
              <a:gd name="T87" fmla="*/ 9 h 39"/>
              <a:gd name="T88" fmla="*/ 16 w 61"/>
              <a:gd name="T89" fmla="*/ 9 h 39"/>
              <a:gd name="T90" fmla="*/ 12 w 61"/>
              <a:gd name="T91" fmla="*/ 10 h 39"/>
              <a:gd name="T92" fmla="*/ 9 w 61"/>
              <a:gd name="T93" fmla="*/ 13 h 39"/>
              <a:gd name="T94" fmla="*/ 7 w 61"/>
              <a:gd name="T95" fmla="*/ 16 h 39"/>
              <a:gd name="T96" fmla="*/ 7 w 61"/>
              <a:gd name="T97" fmla="*/ 19 h 39"/>
              <a:gd name="T98" fmla="*/ 7 w 61"/>
              <a:gd name="T99" fmla="*/ 24 h 39"/>
              <a:gd name="T100" fmla="*/ 10 w 61"/>
              <a:gd name="T101" fmla="*/ 28 h 39"/>
              <a:gd name="T102" fmla="*/ 15 w 61"/>
              <a:gd name="T103" fmla="*/ 30 h 39"/>
              <a:gd name="T104" fmla="*/ 22 w 61"/>
              <a:gd name="T105" fmla="*/ 31 h 39"/>
              <a:gd name="T106" fmla="*/ 30 w 61"/>
              <a:gd name="T107" fmla="*/ 31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39">
                <a:moveTo>
                  <a:pt x="30" y="39"/>
                </a:moveTo>
                <a:lnTo>
                  <a:pt x="24" y="39"/>
                </a:lnTo>
                <a:lnTo>
                  <a:pt x="18" y="39"/>
                </a:lnTo>
                <a:lnTo>
                  <a:pt x="13" y="37"/>
                </a:lnTo>
                <a:lnTo>
                  <a:pt x="7" y="34"/>
                </a:lnTo>
                <a:lnTo>
                  <a:pt x="3" y="30"/>
                </a:lnTo>
                <a:lnTo>
                  <a:pt x="1" y="25"/>
                </a:lnTo>
                <a:lnTo>
                  <a:pt x="0" y="19"/>
                </a:lnTo>
                <a:lnTo>
                  <a:pt x="0" y="15"/>
                </a:lnTo>
                <a:lnTo>
                  <a:pt x="1" y="10"/>
                </a:lnTo>
                <a:lnTo>
                  <a:pt x="4" y="7"/>
                </a:lnTo>
                <a:lnTo>
                  <a:pt x="7" y="4"/>
                </a:lnTo>
                <a:lnTo>
                  <a:pt x="12" y="3"/>
                </a:lnTo>
                <a:lnTo>
                  <a:pt x="16" y="1"/>
                </a:lnTo>
                <a:lnTo>
                  <a:pt x="22" y="0"/>
                </a:lnTo>
                <a:lnTo>
                  <a:pt x="30" y="0"/>
                </a:lnTo>
                <a:lnTo>
                  <a:pt x="37" y="0"/>
                </a:lnTo>
                <a:lnTo>
                  <a:pt x="43" y="1"/>
                </a:lnTo>
                <a:lnTo>
                  <a:pt x="48" y="1"/>
                </a:lnTo>
                <a:lnTo>
                  <a:pt x="54" y="4"/>
                </a:lnTo>
                <a:lnTo>
                  <a:pt x="58" y="9"/>
                </a:lnTo>
                <a:lnTo>
                  <a:pt x="60" y="13"/>
                </a:lnTo>
                <a:lnTo>
                  <a:pt x="61" y="19"/>
                </a:lnTo>
                <a:lnTo>
                  <a:pt x="60" y="25"/>
                </a:lnTo>
                <a:lnTo>
                  <a:pt x="58" y="30"/>
                </a:lnTo>
                <a:lnTo>
                  <a:pt x="55" y="33"/>
                </a:lnTo>
                <a:lnTo>
                  <a:pt x="45" y="37"/>
                </a:lnTo>
                <a:lnTo>
                  <a:pt x="30" y="39"/>
                </a:lnTo>
                <a:close/>
                <a:moveTo>
                  <a:pt x="30" y="31"/>
                </a:moveTo>
                <a:lnTo>
                  <a:pt x="37" y="31"/>
                </a:lnTo>
                <a:lnTo>
                  <a:pt x="42" y="30"/>
                </a:lnTo>
                <a:lnTo>
                  <a:pt x="46" y="30"/>
                </a:lnTo>
                <a:lnTo>
                  <a:pt x="49" y="28"/>
                </a:lnTo>
                <a:lnTo>
                  <a:pt x="52" y="25"/>
                </a:lnTo>
                <a:lnTo>
                  <a:pt x="54" y="22"/>
                </a:lnTo>
                <a:lnTo>
                  <a:pt x="54" y="19"/>
                </a:lnTo>
                <a:lnTo>
                  <a:pt x="54" y="16"/>
                </a:lnTo>
                <a:lnTo>
                  <a:pt x="52" y="13"/>
                </a:lnTo>
                <a:lnTo>
                  <a:pt x="49" y="12"/>
                </a:lnTo>
                <a:lnTo>
                  <a:pt x="46" y="10"/>
                </a:lnTo>
                <a:lnTo>
                  <a:pt x="42" y="9"/>
                </a:lnTo>
                <a:lnTo>
                  <a:pt x="37" y="7"/>
                </a:lnTo>
                <a:lnTo>
                  <a:pt x="30" y="7"/>
                </a:lnTo>
                <a:lnTo>
                  <a:pt x="22" y="9"/>
                </a:lnTo>
                <a:lnTo>
                  <a:pt x="16" y="9"/>
                </a:lnTo>
                <a:lnTo>
                  <a:pt x="12" y="10"/>
                </a:lnTo>
                <a:lnTo>
                  <a:pt x="9" y="13"/>
                </a:lnTo>
                <a:lnTo>
                  <a:pt x="7" y="16"/>
                </a:lnTo>
                <a:lnTo>
                  <a:pt x="7" y="19"/>
                </a:lnTo>
                <a:lnTo>
                  <a:pt x="7" y="24"/>
                </a:lnTo>
                <a:lnTo>
                  <a:pt x="10" y="28"/>
                </a:lnTo>
                <a:lnTo>
                  <a:pt x="15" y="30"/>
                </a:lnTo>
                <a:lnTo>
                  <a:pt x="22" y="31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80" name="Freeform 444"/>
          <p:cNvSpPr>
            <a:spLocks/>
          </p:cNvSpPr>
          <p:nvPr/>
        </p:nvSpPr>
        <p:spPr bwMode="auto">
          <a:xfrm rot="5400000">
            <a:off x="1735932" y="5563393"/>
            <a:ext cx="95250" cy="61913"/>
          </a:xfrm>
          <a:custGeom>
            <a:avLst/>
            <a:gdLst>
              <a:gd name="T0" fmla="*/ 44 w 60"/>
              <a:gd name="T1" fmla="*/ 39 h 39"/>
              <a:gd name="T2" fmla="*/ 42 w 60"/>
              <a:gd name="T3" fmla="*/ 32 h 39"/>
              <a:gd name="T4" fmla="*/ 47 w 60"/>
              <a:gd name="T5" fmla="*/ 30 h 39"/>
              <a:gd name="T6" fmla="*/ 50 w 60"/>
              <a:gd name="T7" fmla="*/ 29 h 39"/>
              <a:gd name="T8" fmla="*/ 53 w 60"/>
              <a:gd name="T9" fmla="*/ 24 h 39"/>
              <a:gd name="T10" fmla="*/ 53 w 60"/>
              <a:gd name="T11" fmla="*/ 21 h 39"/>
              <a:gd name="T12" fmla="*/ 53 w 60"/>
              <a:gd name="T13" fmla="*/ 17 h 39"/>
              <a:gd name="T14" fmla="*/ 51 w 60"/>
              <a:gd name="T15" fmla="*/ 14 h 39"/>
              <a:gd name="T16" fmla="*/ 50 w 60"/>
              <a:gd name="T17" fmla="*/ 12 h 39"/>
              <a:gd name="T18" fmla="*/ 45 w 60"/>
              <a:gd name="T19" fmla="*/ 9 h 39"/>
              <a:gd name="T20" fmla="*/ 39 w 60"/>
              <a:gd name="T21" fmla="*/ 8 h 39"/>
              <a:gd name="T22" fmla="*/ 33 w 60"/>
              <a:gd name="T23" fmla="*/ 9 h 39"/>
              <a:gd name="T24" fmla="*/ 29 w 60"/>
              <a:gd name="T25" fmla="*/ 11 h 39"/>
              <a:gd name="T26" fmla="*/ 27 w 60"/>
              <a:gd name="T27" fmla="*/ 14 h 39"/>
              <a:gd name="T28" fmla="*/ 26 w 60"/>
              <a:gd name="T29" fmla="*/ 17 h 39"/>
              <a:gd name="T30" fmla="*/ 26 w 60"/>
              <a:gd name="T31" fmla="*/ 21 h 39"/>
              <a:gd name="T32" fmla="*/ 26 w 60"/>
              <a:gd name="T33" fmla="*/ 24 h 39"/>
              <a:gd name="T34" fmla="*/ 27 w 60"/>
              <a:gd name="T35" fmla="*/ 27 h 39"/>
              <a:gd name="T36" fmla="*/ 29 w 60"/>
              <a:gd name="T37" fmla="*/ 29 h 39"/>
              <a:gd name="T38" fmla="*/ 32 w 60"/>
              <a:gd name="T39" fmla="*/ 32 h 39"/>
              <a:gd name="T40" fmla="*/ 30 w 60"/>
              <a:gd name="T41" fmla="*/ 39 h 39"/>
              <a:gd name="T42" fmla="*/ 0 w 60"/>
              <a:gd name="T43" fmla="*/ 33 h 39"/>
              <a:gd name="T44" fmla="*/ 0 w 60"/>
              <a:gd name="T45" fmla="*/ 3 h 39"/>
              <a:gd name="T46" fmla="*/ 8 w 60"/>
              <a:gd name="T47" fmla="*/ 3 h 39"/>
              <a:gd name="T48" fmla="*/ 8 w 60"/>
              <a:gd name="T49" fmla="*/ 26 h 39"/>
              <a:gd name="T50" fmla="*/ 23 w 60"/>
              <a:gd name="T51" fmla="*/ 29 h 39"/>
              <a:gd name="T52" fmla="*/ 20 w 60"/>
              <a:gd name="T53" fmla="*/ 24 h 39"/>
              <a:gd name="T54" fmla="*/ 18 w 60"/>
              <a:gd name="T55" fmla="*/ 18 h 39"/>
              <a:gd name="T56" fmla="*/ 20 w 60"/>
              <a:gd name="T57" fmla="*/ 14 h 39"/>
              <a:gd name="T58" fmla="*/ 21 w 60"/>
              <a:gd name="T59" fmla="*/ 9 h 39"/>
              <a:gd name="T60" fmla="*/ 24 w 60"/>
              <a:gd name="T61" fmla="*/ 6 h 39"/>
              <a:gd name="T62" fmla="*/ 29 w 60"/>
              <a:gd name="T63" fmla="*/ 3 h 39"/>
              <a:gd name="T64" fmla="*/ 33 w 60"/>
              <a:gd name="T65" fmla="*/ 0 h 39"/>
              <a:gd name="T66" fmla="*/ 38 w 60"/>
              <a:gd name="T67" fmla="*/ 0 h 39"/>
              <a:gd name="T68" fmla="*/ 44 w 60"/>
              <a:gd name="T69" fmla="*/ 0 h 39"/>
              <a:gd name="T70" fmla="*/ 48 w 60"/>
              <a:gd name="T71" fmla="*/ 2 h 39"/>
              <a:gd name="T72" fmla="*/ 53 w 60"/>
              <a:gd name="T73" fmla="*/ 5 h 39"/>
              <a:gd name="T74" fmla="*/ 57 w 60"/>
              <a:gd name="T75" fmla="*/ 9 h 39"/>
              <a:gd name="T76" fmla="*/ 59 w 60"/>
              <a:gd name="T77" fmla="*/ 15 h 39"/>
              <a:gd name="T78" fmla="*/ 60 w 60"/>
              <a:gd name="T79" fmla="*/ 21 h 39"/>
              <a:gd name="T80" fmla="*/ 59 w 60"/>
              <a:gd name="T81" fmla="*/ 26 h 39"/>
              <a:gd name="T82" fmla="*/ 57 w 60"/>
              <a:gd name="T83" fmla="*/ 30 h 39"/>
              <a:gd name="T84" fmla="*/ 56 w 60"/>
              <a:gd name="T85" fmla="*/ 33 h 39"/>
              <a:gd name="T86" fmla="*/ 53 w 60"/>
              <a:gd name="T87" fmla="*/ 36 h 39"/>
              <a:gd name="T88" fmla="*/ 48 w 60"/>
              <a:gd name="T89" fmla="*/ 39 h 39"/>
              <a:gd name="T90" fmla="*/ 44 w 60"/>
              <a:gd name="T91" fmla="*/ 3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60" h="39">
                <a:moveTo>
                  <a:pt x="44" y="39"/>
                </a:moveTo>
                <a:lnTo>
                  <a:pt x="42" y="32"/>
                </a:lnTo>
                <a:lnTo>
                  <a:pt x="47" y="30"/>
                </a:lnTo>
                <a:lnTo>
                  <a:pt x="50" y="29"/>
                </a:lnTo>
                <a:lnTo>
                  <a:pt x="53" y="24"/>
                </a:lnTo>
                <a:lnTo>
                  <a:pt x="53" y="21"/>
                </a:lnTo>
                <a:lnTo>
                  <a:pt x="53" y="17"/>
                </a:lnTo>
                <a:lnTo>
                  <a:pt x="51" y="14"/>
                </a:lnTo>
                <a:lnTo>
                  <a:pt x="50" y="12"/>
                </a:lnTo>
                <a:lnTo>
                  <a:pt x="45" y="9"/>
                </a:lnTo>
                <a:lnTo>
                  <a:pt x="39" y="8"/>
                </a:lnTo>
                <a:lnTo>
                  <a:pt x="33" y="9"/>
                </a:lnTo>
                <a:lnTo>
                  <a:pt x="29" y="11"/>
                </a:lnTo>
                <a:lnTo>
                  <a:pt x="27" y="14"/>
                </a:lnTo>
                <a:lnTo>
                  <a:pt x="26" y="17"/>
                </a:lnTo>
                <a:lnTo>
                  <a:pt x="26" y="21"/>
                </a:lnTo>
                <a:lnTo>
                  <a:pt x="26" y="24"/>
                </a:lnTo>
                <a:lnTo>
                  <a:pt x="27" y="27"/>
                </a:lnTo>
                <a:lnTo>
                  <a:pt x="29" y="29"/>
                </a:lnTo>
                <a:lnTo>
                  <a:pt x="32" y="32"/>
                </a:lnTo>
                <a:lnTo>
                  <a:pt x="30" y="39"/>
                </a:lnTo>
                <a:lnTo>
                  <a:pt x="0" y="33"/>
                </a:lnTo>
                <a:lnTo>
                  <a:pt x="0" y="3"/>
                </a:lnTo>
                <a:lnTo>
                  <a:pt x="8" y="3"/>
                </a:lnTo>
                <a:lnTo>
                  <a:pt x="8" y="26"/>
                </a:lnTo>
                <a:lnTo>
                  <a:pt x="23" y="29"/>
                </a:lnTo>
                <a:lnTo>
                  <a:pt x="20" y="24"/>
                </a:lnTo>
                <a:lnTo>
                  <a:pt x="18" y="18"/>
                </a:lnTo>
                <a:lnTo>
                  <a:pt x="20" y="14"/>
                </a:lnTo>
                <a:lnTo>
                  <a:pt x="21" y="9"/>
                </a:lnTo>
                <a:lnTo>
                  <a:pt x="24" y="6"/>
                </a:lnTo>
                <a:lnTo>
                  <a:pt x="29" y="3"/>
                </a:lnTo>
                <a:lnTo>
                  <a:pt x="33" y="0"/>
                </a:lnTo>
                <a:lnTo>
                  <a:pt x="38" y="0"/>
                </a:lnTo>
                <a:lnTo>
                  <a:pt x="44" y="0"/>
                </a:lnTo>
                <a:lnTo>
                  <a:pt x="48" y="2"/>
                </a:lnTo>
                <a:lnTo>
                  <a:pt x="53" y="5"/>
                </a:lnTo>
                <a:lnTo>
                  <a:pt x="57" y="9"/>
                </a:lnTo>
                <a:lnTo>
                  <a:pt x="59" y="15"/>
                </a:lnTo>
                <a:lnTo>
                  <a:pt x="60" y="21"/>
                </a:lnTo>
                <a:lnTo>
                  <a:pt x="59" y="26"/>
                </a:lnTo>
                <a:lnTo>
                  <a:pt x="57" y="30"/>
                </a:lnTo>
                <a:lnTo>
                  <a:pt x="56" y="33"/>
                </a:lnTo>
                <a:lnTo>
                  <a:pt x="53" y="36"/>
                </a:lnTo>
                <a:lnTo>
                  <a:pt x="48" y="39"/>
                </a:lnTo>
                <a:lnTo>
                  <a:pt x="44" y="3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81" name="Line 445"/>
          <p:cNvSpPr>
            <a:spLocks noChangeShapeType="1"/>
          </p:cNvSpPr>
          <p:nvPr/>
        </p:nvSpPr>
        <p:spPr bwMode="auto">
          <a:xfrm rot="5400000">
            <a:off x="2003425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82" name="Line 446"/>
          <p:cNvSpPr>
            <a:spLocks noChangeShapeType="1"/>
          </p:cNvSpPr>
          <p:nvPr/>
        </p:nvSpPr>
        <p:spPr bwMode="auto">
          <a:xfrm rot="5400000">
            <a:off x="2513012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83" name="Line 447"/>
          <p:cNvSpPr>
            <a:spLocks noChangeShapeType="1"/>
          </p:cNvSpPr>
          <p:nvPr/>
        </p:nvSpPr>
        <p:spPr bwMode="auto">
          <a:xfrm rot="5400000">
            <a:off x="2774950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84" name="Line 448"/>
          <p:cNvSpPr>
            <a:spLocks noChangeShapeType="1"/>
          </p:cNvSpPr>
          <p:nvPr/>
        </p:nvSpPr>
        <p:spPr bwMode="auto">
          <a:xfrm rot="5400000">
            <a:off x="2883694" y="5493544"/>
            <a:ext cx="58738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85" name="Freeform 449"/>
          <p:cNvSpPr>
            <a:spLocks/>
          </p:cNvSpPr>
          <p:nvPr/>
        </p:nvSpPr>
        <p:spPr bwMode="auto">
          <a:xfrm rot="5400000">
            <a:off x="2745582" y="5576094"/>
            <a:ext cx="95250" cy="33337"/>
          </a:xfrm>
          <a:custGeom>
            <a:avLst/>
            <a:gdLst>
              <a:gd name="T0" fmla="*/ 60 w 60"/>
              <a:gd name="T1" fmla="*/ 0 h 21"/>
              <a:gd name="T2" fmla="*/ 60 w 60"/>
              <a:gd name="T3" fmla="*/ 8 h 21"/>
              <a:gd name="T4" fmla="*/ 13 w 60"/>
              <a:gd name="T5" fmla="*/ 8 h 21"/>
              <a:gd name="T6" fmla="*/ 16 w 60"/>
              <a:gd name="T7" fmla="*/ 11 h 21"/>
              <a:gd name="T8" fmla="*/ 18 w 60"/>
              <a:gd name="T9" fmla="*/ 14 h 21"/>
              <a:gd name="T10" fmla="*/ 21 w 60"/>
              <a:gd name="T11" fmla="*/ 18 h 21"/>
              <a:gd name="T12" fmla="*/ 22 w 60"/>
              <a:gd name="T13" fmla="*/ 21 h 21"/>
              <a:gd name="T14" fmla="*/ 15 w 60"/>
              <a:gd name="T15" fmla="*/ 21 h 21"/>
              <a:gd name="T16" fmla="*/ 12 w 60"/>
              <a:gd name="T17" fmla="*/ 17 h 21"/>
              <a:gd name="T18" fmla="*/ 7 w 60"/>
              <a:gd name="T19" fmla="*/ 11 h 21"/>
              <a:gd name="T20" fmla="*/ 4 w 60"/>
              <a:gd name="T21" fmla="*/ 8 h 21"/>
              <a:gd name="T22" fmla="*/ 0 w 60"/>
              <a:gd name="T23" fmla="*/ 5 h 21"/>
              <a:gd name="T24" fmla="*/ 0 w 60"/>
              <a:gd name="T25" fmla="*/ 0 h 21"/>
              <a:gd name="T26" fmla="*/ 60 w 60"/>
              <a:gd name="T2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21">
                <a:moveTo>
                  <a:pt x="60" y="0"/>
                </a:moveTo>
                <a:lnTo>
                  <a:pt x="60" y="8"/>
                </a:lnTo>
                <a:lnTo>
                  <a:pt x="13" y="8"/>
                </a:lnTo>
                <a:lnTo>
                  <a:pt x="16" y="11"/>
                </a:lnTo>
                <a:lnTo>
                  <a:pt x="18" y="14"/>
                </a:lnTo>
                <a:lnTo>
                  <a:pt x="21" y="18"/>
                </a:lnTo>
                <a:lnTo>
                  <a:pt x="22" y="21"/>
                </a:lnTo>
                <a:lnTo>
                  <a:pt x="15" y="21"/>
                </a:lnTo>
                <a:lnTo>
                  <a:pt x="12" y="17"/>
                </a:lnTo>
                <a:lnTo>
                  <a:pt x="7" y="11"/>
                </a:lnTo>
                <a:lnTo>
                  <a:pt x="4" y="8"/>
                </a:lnTo>
                <a:lnTo>
                  <a:pt x="0" y="5"/>
                </a:lnTo>
                <a:lnTo>
                  <a:pt x="0" y="0"/>
                </a:lnTo>
                <a:lnTo>
                  <a:pt x="6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86" name="Freeform 450"/>
          <p:cNvSpPr>
            <a:spLocks noEditPoints="1"/>
          </p:cNvSpPr>
          <p:nvPr/>
        </p:nvSpPr>
        <p:spPr bwMode="auto">
          <a:xfrm rot="5400000">
            <a:off x="2834481" y="5574507"/>
            <a:ext cx="73025" cy="61912"/>
          </a:xfrm>
          <a:custGeom>
            <a:avLst/>
            <a:gdLst>
              <a:gd name="T0" fmla="*/ 31 w 46"/>
              <a:gd name="T1" fmla="*/ 7 h 39"/>
              <a:gd name="T2" fmla="*/ 33 w 46"/>
              <a:gd name="T3" fmla="*/ 0 h 39"/>
              <a:gd name="T4" fmla="*/ 39 w 46"/>
              <a:gd name="T5" fmla="*/ 1 h 39"/>
              <a:gd name="T6" fmla="*/ 42 w 46"/>
              <a:gd name="T7" fmla="*/ 6 h 39"/>
              <a:gd name="T8" fmla="*/ 45 w 46"/>
              <a:gd name="T9" fmla="*/ 10 h 39"/>
              <a:gd name="T10" fmla="*/ 46 w 46"/>
              <a:gd name="T11" fmla="*/ 13 h 39"/>
              <a:gd name="T12" fmla="*/ 46 w 46"/>
              <a:gd name="T13" fmla="*/ 19 h 39"/>
              <a:gd name="T14" fmla="*/ 45 w 46"/>
              <a:gd name="T15" fmla="*/ 25 h 39"/>
              <a:gd name="T16" fmla="*/ 43 w 46"/>
              <a:gd name="T17" fmla="*/ 30 h 39"/>
              <a:gd name="T18" fmla="*/ 40 w 46"/>
              <a:gd name="T19" fmla="*/ 34 h 39"/>
              <a:gd name="T20" fmla="*/ 36 w 46"/>
              <a:gd name="T21" fmla="*/ 37 h 39"/>
              <a:gd name="T22" fmla="*/ 30 w 46"/>
              <a:gd name="T23" fmla="*/ 39 h 39"/>
              <a:gd name="T24" fmla="*/ 24 w 46"/>
              <a:gd name="T25" fmla="*/ 39 h 39"/>
              <a:gd name="T26" fmla="*/ 16 w 46"/>
              <a:gd name="T27" fmla="*/ 39 h 39"/>
              <a:gd name="T28" fmla="*/ 12 w 46"/>
              <a:gd name="T29" fmla="*/ 37 h 39"/>
              <a:gd name="T30" fmla="*/ 6 w 46"/>
              <a:gd name="T31" fmla="*/ 34 h 39"/>
              <a:gd name="T32" fmla="*/ 3 w 46"/>
              <a:gd name="T33" fmla="*/ 30 h 39"/>
              <a:gd name="T34" fmla="*/ 1 w 46"/>
              <a:gd name="T35" fmla="*/ 25 h 39"/>
              <a:gd name="T36" fmla="*/ 0 w 46"/>
              <a:gd name="T37" fmla="*/ 19 h 39"/>
              <a:gd name="T38" fmla="*/ 1 w 46"/>
              <a:gd name="T39" fmla="*/ 13 h 39"/>
              <a:gd name="T40" fmla="*/ 3 w 46"/>
              <a:gd name="T41" fmla="*/ 9 h 39"/>
              <a:gd name="T42" fmla="*/ 6 w 46"/>
              <a:gd name="T43" fmla="*/ 4 h 39"/>
              <a:gd name="T44" fmla="*/ 10 w 46"/>
              <a:gd name="T45" fmla="*/ 1 h 39"/>
              <a:gd name="T46" fmla="*/ 16 w 46"/>
              <a:gd name="T47" fmla="*/ 0 h 39"/>
              <a:gd name="T48" fmla="*/ 22 w 46"/>
              <a:gd name="T49" fmla="*/ 0 h 39"/>
              <a:gd name="T50" fmla="*/ 24 w 46"/>
              <a:gd name="T51" fmla="*/ 0 h 39"/>
              <a:gd name="T52" fmla="*/ 25 w 46"/>
              <a:gd name="T53" fmla="*/ 0 h 39"/>
              <a:gd name="T54" fmla="*/ 25 w 46"/>
              <a:gd name="T55" fmla="*/ 31 h 39"/>
              <a:gd name="T56" fmla="*/ 30 w 46"/>
              <a:gd name="T57" fmla="*/ 31 h 39"/>
              <a:gd name="T58" fmla="*/ 33 w 46"/>
              <a:gd name="T59" fmla="*/ 30 h 39"/>
              <a:gd name="T60" fmla="*/ 36 w 46"/>
              <a:gd name="T61" fmla="*/ 27 h 39"/>
              <a:gd name="T62" fmla="*/ 39 w 46"/>
              <a:gd name="T63" fmla="*/ 24 h 39"/>
              <a:gd name="T64" fmla="*/ 39 w 46"/>
              <a:gd name="T65" fmla="*/ 18 h 39"/>
              <a:gd name="T66" fmla="*/ 39 w 46"/>
              <a:gd name="T67" fmla="*/ 15 h 39"/>
              <a:gd name="T68" fmla="*/ 37 w 46"/>
              <a:gd name="T69" fmla="*/ 12 h 39"/>
              <a:gd name="T70" fmla="*/ 36 w 46"/>
              <a:gd name="T71" fmla="*/ 9 h 39"/>
              <a:gd name="T72" fmla="*/ 31 w 46"/>
              <a:gd name="T73" fmla="*/ 7 h 39"/>
              <a:gd name="T74" fmla="*/ 18 w 46"/>
              <a:gd name="T75" fmla="*/ 31 h 39"/>
              <a:gd name="T76" fmla="*/ 18 w 46"/>
              <a:gd name="T77" fmla="*/ 7 h 39"/>
              <a:gd name="T78" fmla="*/ 13 w 46"/>
              <a:gd name="T79" fmla="*/ 7 h 39"/>
              <a:gd name="T80" fmla="*/ 12 w 46"/>
              <a:gd name="T81" fmla="*/ 10 h 39"/>
              <a:gd name="T82" fmla="*/ 9 w 46"/>
              <a:gd name="T83" fmla="*/ 13 h 39"/>
              <a:gd name="T84" fmla="*/ 7 w 46"/>
              <a:gd name="T85" fmla="*/ 19 h 39"/>
              <a:gd name="T86" fmla="*/ 9 w 46"/>
              <a:gd name="T87" fmla="*/ 24 h 39"/>
              <a:gd name="T88" fmla="*/ 10 w 46"/>
              <a:gd name="T89" fmla="*/ 28 h 39"/>
              <a:gd name="T90" fmla="*/ 13 w 46"/>
              <a:gd name="T91" fmla="*/ 30 h 39"/>
              <a:gd name="T92" fmla="*/ 18 w 46"/>
              <a:gd name="T93" fmla="*/ 31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6" h="39">
                <a:moveTo>
                  <a:pt x="31" y="7"/>
                </a:moveTo>
                <a:lnTo>
                  <a:pt x="33" y="0"/>
                </a:lnTo>
                <a:lnTo>
                  <a:pt x="39" y="1"/>
                </a:lnTo>
                <a:lnTo>
                  <a:pt x="42" y="6"/>
                </a:lnTo>
                <a:lnTo>
                  <a:pt x="45" y="10"/>
                </a:lnTo>
                <a:lnTo>
                  <a:pt x="46" y="13"/>
                </a:lnTo>
                <a:lnTo>
                  <a:pt x="46" y="19"/>
                </a:lnTo>
                <a:lnTo>
                  <a:pt x="45" y="25"/>
                </a:lnTo>
                <a:lnTo>
                  <a:pt x="43" y="30"/>
                </a:lnTo>
                <a:lnTo>
                  <a:pt x="40" y="34"/>
                </a:lnTo>
                <a:lnTo>
                  <a:pt x="36" y="37"/>
                </a:lnTo>
                <a:lnTo>
                  <a:pt x="30" y="39"/>
                </a:lnTo>
                <a:lnTo>
                  <a:pt x="24" y="39"/>
                </a:lnTo>
                <a:lnTo>
                  <a:pt x="16" y="39"/>
                </a:lnTo>
                <a:lnTo>
                  <a:pt x="12" y="37"/>
                </a:lnTo>
                <a:lnTo>
                  <a:pt x="6" y="34"/>
                </a:lnTo>
                <a:lnTo>
                  <a:pt x="3" y="30"/>
                </a:lnTo>
                <a:lnTo>
                  <a:pt x="1" y="25"/>
                </a:lnTo>
                <a:lnTo>
                  <a:pt x="0" y="19"/>
                </a:lnTo>
                <a:lnTo>
                  <a:pt x="1" y="13"/>
                </a:lnTo>
                <a:lnTo>
                  <a:pt x="3" y="9"/>
                </a:lnTo>
                <a:lnTo>
                  <a:pt x="6" y="4"/>
                </a:lnTo>
                <a:lnTo>
                  <a:pt x="10" y="1"/>
                </a:lnTo>
                <a:lnTo>
                  <a:pt x="16" y="0"/>
                </a:lnTo>
                <a:lnTo>
                  <a:pt x="22" y="0"/>
                </a:lnTo>
                <a:lnTo>
                  <a:pt x="24" y="0"/>
                </a:lnTo>
                <a:lnTo>
                  <a:pt x="25" y="0"/>
                </a:lnTo>
                <a:lnTo>
                  <a:pt x="25" y="31"/>
                </a:lnTo>
                <a:lnTo>
                  <a:pt x="30" y="31"/>
                </a:lnTo>
                <a:lnTo>
                  <a:pt x="33" y="30"/>
                </a:lnTo>
                <a:lnTo>
                  <a:pt x="36" y="27"/>
                </a:lnTo>
                <a:lnTo>
                  <a:pt x="39" y="24"/>
                </a:lnTo>
                <a:lnTo>
                  <a:pt x="39" y="18"/>
                </a:lnTo>
                <a:lnTo>
                  <a:pt x="39" y="15"/>
                </a:lnTo>
                <a:lnTo>
                  <a:pt x="37" y="12"/>
                </a:lnTo>
                <a:lnTo>
                  <a:pt x="36" y="9"/>
                </a:lnTo>
                <a:lnTo>
                  <a:pt x="31" y="7"/>
                </a:lnTo>
                <a:close/>
                <a:moveTo>
                  <a:pt x="18" y="31"/>
                </a:moveTo>
                <a:lnTo>
                  <a:pt x="18" y="7"/>
                </a:lnTo>
                <a:lnTo>
                  <a:pt x="13" y="7"/>
                </a:lnTo>
                <a:lnTo>
                  <a:pt x="12" y="10"/>
                </a:lnTo>
                <a:lnTo>
                  <a:pt x="9" y="13"/>
                </a:lnTo>
                <a:lnTo>
                  <a:pt x="7" y="19"/>
                </a:lnTo>
                <a:lnTo>
                  <a:pt x="9" y="24"/>
                </a:lnTo>
                <a:lnTo>
                  <a:pt x="10" y="28"/>
                </a:lnTo>
                <a:lnTo>
                  <a:pt x="13" y="30"/>
                </a:lnTo>
                <a:lnTo>
                  <a:pt x="18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87" name="Rectangle 451"/>
          <p:cNvSpPr>
            <a:spLocks noChangeArrowheads="1"/>
          </p:cNvSpPr>
          <p:nvPr/>
        </p:nvSpPr>
        <p:spPr bwMode="auto">
          <a:xfrm rot="5400000">
            <a:off x="2925763" y="5586413"/>
            <a:ext cx="12700" cy="381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88" name="Freeform 452"/>
          <p:cNvSpPr>
            <a:spLocks noEditPoints="1"/>
          </p:cNvSpPr>
          <p:nvPr/>
        </p:nvSpPr>
        <p:spPr bwMode="auto">
          <a:xfrm rot="5400000">
            <a:off x="2941638" y="5562600"/>
            <a:ext cx="96837" cy="61913"/>
          </a:xfrm>
          <a:custGeom>
            <a:avLst/>
            <a:gdLst>
              <a:gd name="T0" fmla="*/ 30 w 61"/>
              <a:gd name="T1" fmla="*/ 39 h 39"/>
              <a:gd name="T2" fmla="*/ 24 w 61"/>
              <a:gd name="T3" fmla="*/ 39 h 39"/>
              <a:gd name="T4" fmla="*/ 18 w 61"/>
              <a:gd name="T5" fmla="*/ 39 h 39"/>
              <a:gd name="T6" fmla="*/ 13 w 61"/>
              <a:gd name="T7" fmla="*/ 37 h 39"/>
              <a:gd name="T8" fmla="*/ 7 w 61"/>
              <a:gd name="T9" fmla="*/ 34 h 39"/>
              <a:gd name="T10" fmla="*/ 3 w 61"/>
              <a:gd name="T11" fmla="*/ 30 h 39"/>
              <a:gd name="T12" fmla="*/ 1 w 61"/>
              <a:gd name="T13" fmla="*/ 25 h 39"/>
              <a:gd name="T14" fmla="*/ 0 w 61"/>
              <a:gd name="T15" fmla="*/ 19 h 39"/>
              <a:gd name="T16" fmla="*/ 0 w 61"/>
              <a:gd name="T17" fmla="*/ 15 h 39"/>
              <a:gd name="T18" fmla="*/ 1 w 61"/>
              <a:gd name="T19" fmla="*/ 10 h 39"/>
              <a:gd name="T20" fmla="*/ 4 w 61"/>
              <a:gd name="T21" fmla="*/ 7 h 39"/>
              <a:gd name="T22" fmla="*/ 7 w 61"/>
              <a:gd name="T23" fmla="*/ 4 h 39"/>
              <a:gd name="T24" fmla="*/ 12 w 61"/>
              <a:gd name="T25" fmla="*/ 3 h 39"/>
              <a:gd name="T26" fmla="*/ 16 w 61"/>
              <a:gd name="T27" fmla="*/ 1 h 39"/>
              <a:gd name="T28" fmla="*/ 22 w 61"/>
              <a:gd name="T29" fmla="*/ 0 h 39"/>
              <a:gd name="T30" fmla="*/ 30 w 61"/>
              <a:gd name="T31" fmla="*/ 0 h 39"/>
              <a:gd name="T32" fmla="*/ 37 w 61"/>
              <a:gd name="T33" fmla="*/ 0 h 39"/>
              <a:gd name="T34" fmla="*/ 43 w 61"/>
              <a:gd name="T35" fmla="*/ 1 h 39"/>
              <a:gd name="T36" fmla="*/ 48 w 61"/>
              <a:gd name="T37" fmla="*/ 1 h 39"/>
              <a:gd name="T38" fmla="*/ 54 w 61"/>
              <a:gd name="T39" fmla="*/ 4 h 39"/>
              <a:gd name="T40" fmla="*/ 58 w 61"/>
              <a:gd name="T41" fmla="*/ 9 h 39"/>
              <a:gd name="T42" fmla="*/ 60 w 61"/>
              <a:gd name="T43" fmla="*/ 13 h 39"/>
              <a:gd name="T44" fmla="*/ 61 w 61"/>
              <a:gd name="T45" fmla="*/ 19 h 39"/>
              <a:gd name="T46" fmla="*/ 60 w 61"/>
              <a:gd name="T47" fmla="*/ 25 h 39"/>
              <a:gd name="T48" fmla="*/ 58 w 61"/>
              <a:gd name="T49" fmla="*/ 30 h 39"/>
              <a:gd name="T50" fmla="*/ 55 w 61"/>
              <a:gd name="T51" fmla="*/ 33 h 39"/>
              <a:gd name="T52" fmla="*/ 45 w 61"/>
              <a:gd name="T53" fmla="*/ 37 h 39"/>
              <a:gd name="T54" fmla="*/ 30 w 61"/>
              <a:gd name="T55" fmla="*/ 39 h 39"/>
              <a:gd name="T56" fmla="*/ 30 w 61"/>
              <a:gd name="T57" fmla="*/ 31 h 39"/>
              <a:gd name="T58" fmla="*/ 37 w 61"/>
              <a:gd name="T59" fmla="*/ 31 h 39"/>
              <a:gd name="T60" fmla="*/ 42 w 61"/>
              <a:gd name="T61" fmla="*/ 30 h 39"/>
              <a:gd name="T62" fmla="*/ 46 w 61"/>
              <a:gd name="T63" fmla="*/ 30 h 39"/>
              <a:gd name="T64" fmla="*/ 49 w 61"/>
              <a:gd name="T65" fmla="*/ 28 h 39"/>
              <a:gd name="T66" fmla="*/ 52 w 61"/>
              <a:gd name="T67" fmla="*/ 25 h 39"/>
              <a:gd name="T68" fmla="*/ 54 w 61"/>
              <a:gd name="T69" fmla="*/ 22 h 39"/>
              <a:gd name="T70" fmla="*/ 54 w 61"/>
              <a:gd name="T71" fmla="*/ 19 h 39"/>
              <a:gd name="T72" fmla="*/ 54 w 61"/>
              <a:gd name="T73" fmla="*/ 16 h 39"/>
              <a:gd name="T74" fmla="*/ 52 w 61"/>
              <a:gd name="T75" fmla="*/ 13 h 39"/>
              <a:gd name="T76" fmla="*/ 49 w 61"/>
              <a:gd name="T77" fmla="*/ 12 h 39"/>
              <a:gd name="T78" fmla="*/ 46 w 61"/>
              <a:gd name="T79" fmla="*/ 10 h 39"/>
              <a:gd name="T80" fmla="*/ 42 w 61"/>
              <a:gd name="T81" fmla="*/ 9 h 39"/>
              <a:gd name="T82" fmla="*/ 37 w 61"/>
              <a:gd name="T83" fmla="*/ 7 h 39"/>
              <a:gd name="T84" fmla="*/ 30 w 61"/>
              <a:gd name="T85" fmla="*/ 7 h 39"/>
              <a:gd name="T86" fmla="*/ 22 w 61"/>
              <a:gd name="T87" fmla="*/ 9 h 39"/>
              <a:gd name="T88" fmla="*/ 16 w 61"/>
              <a:gd name="T89" fmla="*/ 9 h 39"/>
              <a:gd name="T90" fmla="*/ 12 w 61"/>
              <a:gd name="T91" fmla="*/ 10 h 39"/>
              <a:gd name="T92" fmla="*/ 9 w 61"/>
              <a:gd name="T93" fmla="*/ 13 h 39"/>
              <a:gd name="T94" fmla="*/ 7 w 61"/>
              <a:gd name="T95" fmla="*/ 16 h 39"/>
              <a:gd name="T96" fmla="*/ 7 w 61"/>
              <a:gd name="T97" fmla="*/ 19 h 39"/>
              <a:gd name="T98" fmla="*/ 7 w 61"/>
              <a:gd name="T99" fmla="*/ 24 h 39"/>
              <a:gd name="T100" fmla="*/ 10 w 61"/>
              <a:gd name="T101" fmla="*/ 28 h 39"/>
              <a:gd name="T102" fmla="*/ 15 w 61"/>
              <a:gd name="T103" fmla="*/ 30 h 39"/>
              <a:gd name="T104" fmla="*/ 22 w 61"/>
              <a:gd name="T105" fmla="*/ 31 h 39"/>
              <a:gd name="T106" fmla="*/ 30 w 61"/>
              <a:gd name="T107" fmla="*/ 31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39">
                <a:moveTo>
                  <a:pt x="30" y="39"/>
                </a:moveTo>
                <a:lnTo>
                  <a:pt x="24" y="39"/>
                </a:lnTo>
                <a:lnTo>
                  <a:pt x="18" y="39"/>
                </a:lnTo>
                <a:lnTo>
                  <a:pt x="13" y="37"/>
                </a:lnTo>
                <a:lnTo>
                  <a:pt x="7" y="34"/>
                </a:lnTo>
                <a:lnTo>
                  <a:pt x="3" y="30"/>
                </a:lnTo>
                <a:lnTo>
                  <a:pt x="1" y="25"/>
                </a:lnTo>
                <a:lnTo>
                  <a:pt x="0" y="19"/>
                </a:lnTo>
                <a:lnTo>
                  <a:pt x="0" y="15"/>
                </a:lnTo>
                <a:lnTo>
                  <a:pt x="1" y="10"/>
                </a:lnTo>
                <a:lnTo>
                  <a:pt x="4" y="7"/>
                </a:lnTo>
                <a:lnTo>
                  <a:pt x="7" y="4"/>
                </a:lnTo>
                <a:lnTo>
                  <a:pt x="12" y="3"/>
                </a:lnTo>
                <a:lnTo>
                  <a:pt x="16" y="1"/>
                </a:lnTo>
                <a:lnTo>
                  <a:pt x="22" y="0"/>
                </a:lnTo>
                <a:lnTo>
                  <a:pt x="30" y="0"/>
                </a:lnTo>
                <a:lnTo>
                  <a:pt x="37" y="0"/>
                </a:lnTo>
                <a:lnTo>
                  <a:pt x="43" y="1"/>
                </a:lnTo>
                <a:lnTo>
                  <a:pt x="48" y="1"/>
                </a:lnTo>
                <a:lnTo>
                  <a:pt x="54" y="4"/>
                </a:lnTo>
                <a:lnTo>
                  <a:pt x="58" y="9"/>
                </a:lnTo>
                <a:lnTo>
                  <a:pt x="60" y="13"/>
                </a:lnTo>
                <a:lnTo>
                  <a:pt x="61" y="19"/>
                </a:lnTo>
                <a:lnTo>
                  <a:pt x="60" y="25"/>
                </a:lnTo>
                <a:lnTo>
                  <a:pt x="58" y="30"/>
                </a:lnTo>
                <a:lnTo>
                  <a:pt x="55" y="33"/>
                </a:lnTo>
                <a:lnTo>
                  <a:pt x="45" y="37"/>
                </a:lnTo>
                <a:lnTo>
                  <a:pt x="30" y="39"/>
                </a:lnTo>
                <a:close/>
                <a:moveTo>
                  <a:pt x="30" y="31"/>
                </a:moveTo>
                <a:lnTo>
                  <a:pt x="37" y="31"/>
                </a:lnTo>
                <a:lnTo>
                  <a:pt x="42" y="30"/>
                </a:lnTo>
                <a:lnTo>
                  <a:pt x="46" y="30"/>
                </a:lnTo>
                <a:lnTo>
                  <a:pt x="49" y="28"/>
                </a:lnTo>
                <a:lnTo>
                  <a:pt x="52" y="25"/>
                </a:lnTo>
                <a:lnTo>
                  <a:pt x="54" y="22"/>
                </a:lnTo>
                <a:lnTo>
                  <a:pt x="54" y="19"/>
                </a:lnTo>
                <a:lnTo>
                  <a:pt x="54" y="16"/>
                </a:lnTo>
                <a:lnTo>
                  <a:pt x="52" y="13"/>
                </a:lnTo>
                <a:lnTo>
                  <a:pt x="49" y="12"/>
                </a:lnTo>
                <a:lnTo>
                  <a:pt x="46" y="10"/>
                </a:lnTo>
                <a:lnTo>
                  <a:pt x="42" y="9"/>
                </a:lnTo>
                <a:lnTo>
                  <a:pt x="37" y="7"/>
                </a:lnTo>
                <a:lnTo>
                  <a:pt x="30" y="7"/>
                </a:lnTo>
                <a:lnTo>
                  <a:pt x="22" y="9"/>
                </a:lnTo>
                <a:lnTo>
                  <a:pt x="16" y="9"/>
                </a:lnTo>
                <a:lnTo>
                  <a:pt x="12" y="10"/>
                </a:lnTo>
                <a:lnTo>
                  <a:pt x="9" y="13"/>
                </a:lnTo>
                <a:lnTo>
                  <a:pt x="7" y="16"/>
                </a:lnTo>
                <a:lnTo>
                  <a:pt x="7" y="19"/>
                </a:lnTo>
                <a:lnTo>
                  <a:pt x="7" y="24"/>
                </a:lnTo>
                <a:lnTo>
                  <a:pt x="10" y="28"/>
                </a:lnTo>
                <a:lnTo>
                  <a:pt x="15" y="30"/>
                </a:lnTo>
                <a:lnTo>
                  <a:pt x="22" y="31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89" name="Freeform 453"/>
          <p:cNvSpPr>
            <a:spLocks noEditPoints="1"/>
          </p:cNvSpPr>
          <p:nvPr/>
        </p:nvSpPr>
        <p:spPr bwMode="auto">
          <a:xfrm rot="5400000">
            <a:off x="3017044" y="5560219"/>
            <a:ext cx="93663" cy="66675"/>
          </a:xfrm>
          <a:custGeom>
            <a:avLst/>
            <a:gdLst>
              <a:gd name="T0" fmla="*/ 59 w 59"/>
              <a:gd name="T1" fmla="*/ 15 h 42"/>
              <a:gd name="T2" fmla="*/ 45 w 59"/>
              <a:gd name="T3" fmla="*/ 15 h 42"/>
              <a:gd name="T4" fmla="*/ 45 w 59"/>
              <a:gd name="T5" fmla="*/ 42 h 42"/>
              <a:gd name="T6" fmla="*/ 38 w 59"/>
              <a:gd name="T7" fmla="*/ 42 h 42"/>
              <a:gd name="T8" fmla="*/ 0 w 59"/>
              <a:gd name="T9" fmla="*/ 14 h 42"/>
              <a:gd name="T10" fmla="*/ 0 w 59"/>
              <a:gd name="T11" fmla="*/ 8 h 42"/>
              <a:gd name="T12" fmla="*/ 38 w 59"/>
              <a:gd name="T13" fmla="*/ 8 h 42"/>
              <a:gd name="T14" fmla="*/ 38 w 59"/>
              <a:gd name="T15" fmla="*/ 0 h 42"/>
              <a:gd name="T16" fmla="*/ 45 w 59"/>
              <a:gd name="T17" fmla="*/ 0 h 42"/>
              <a:gd name="T18" fmla="*/ 45 w 59"/>
              <a:gd name="T19" fmla="*/ 8 h 42"/>
              <a:gd name="T20" fmla="*/ 59 w 59"/>
              <a:gd name="T21" fmla="*/ 8 h 42"/>
              <a:gd name="T22" fmla="*/ 59 w 59"/>
              <a:gd name="T23" fmla="*/ 15 h 42"/>
              <a:gd name="T24" fmla="*/ 38 w 59"/>
              <a:gd name="T25" fmla="*/ 15 h 42"/>
              <a:gd name="T26" fmla="*/ 14 w 59"/>
              <a:gd name="T27" fmla="*/ 15 h 42"/>
              <a:gd name="T28" fmla="*/ 38 w 59"/>
              <a:gd name="T29" fmla="*/ 33 h 42"/>
              <a:gd name="T30" fmla="*/ 38 w 59"/>
              <a:gd name="T31" fmla="*/ 15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9" h="42">
                <a:moveTo>
                  <a:pt x="59" y="15"/>
                </a:moveTo>
                <a:lnTo>
                  <a:pt x="45" y="15"/>
                </a:lnTo>
                <a:lnTo>
                  <a:pt x="45" y="42"/>
                </a:lnTo>
                <a:lnTo>
                  <a:pt x="38" y="42"/>
                </a:lnTo>
                <a:lnTo>
                  <a:pt x="0" y="14"/>
                </a:lnTo>
                <a:lnTo>
                  <a:pt x="0" y="8"/>
                </a:lnTo>
                <a:lnTo>
                  <a:pt x="38" y="8"/>
                </a:lnTo>
                <a:lnTo>
                  <a:pt x="38" y="0"/>
                </a:lnTo>
                <a:lnTo>
                  <a:pt x="45" y="0"/>
                </a:lnTo>
                <a:lnTo>
                  <a:pt x="45" y="8"/>
                </a:lnTo>
                <a:lnTo>
                  <a:pt x="59" y="8"/>
                </a:lnTo>
                <a:lnTo>
                  <a:pt x="59" y="15"/>
                </a:lnTo>
                <a:close/>
                <a:moveTo>
                  <a:pt x="38" y="15"/>
                </a:moveTo>
                <a:lnTo>
                  <a:pt x="14" y="15"/>
                </a:lnTo>
                <a:lnTo>
                  <a:pt x="38" y="33"/>
                </a:lnTo>
                <a:lnTo>
                  <a:pt x="38" y="1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90" name="Line 454"/>
          <p:cNvSpPr>
            <a:spLocks noChangeShapeType="1"/>
          </p:cNvSpPr>
          <p:nvPr/>
        </p:nvSpPr>
        <p:spPr bwMode="auto">
          <a:xfrm rot="5400000">
            <a:off x="3284537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91" name="Line 455"/>
          <p:cNvSpPr>
            <a:spLocks noChangeShapeType="1"/>
          </p:cNvSpPr>
          <p:nvPr/>
        </p:nvSpPr>
        <p:spPr bwMode="auto">
          <a:xfrm rot="5400000">
            <a:off x="3794125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92" name="Line 456"/>
          <p:cNvSpPr>
            <a:spLocks noChangeShapeType="1"/>
          </p:cNvSpPr>
          <p:nvPr/>
        </p:nvSpPr>
        <p:spPr bwMode="auto">
          <a:xfrm rot="5400000">
            <a:off x="4056062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93" name="Line 457"/>
          <p:cNvSpPr>
            <a:spLocks noChangeShapeType="1"/>
          </p:cNvSpPr>
          <p:nvPr/>
        </p:nvSpPr>
        <p:spPr bwMode="auto">
          <a:xfrm rot="5400000">
            <a:off x="4164806" y="5493544"/>
            <a:ext cx="58738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94" name="Freeform 458"/>
          <p:cNvSpPr>
            <a:spLocks noEditPoints="1"/>
          </p:cNvSpPr>
          <p:nvPr/>
        </p:nvSpPr>
        <p:spPr bwMode="auto">
          <a:xfrm rot="5400000">
            <a:off x="4035425" y="5562601"/>
            <a:ext cx="96837" cy="61912"/>
          </a:xfrm>
          <a:custGeom>
            <a:avLst/>
            <a:gdLst>
              <a:gd name="T0" fmla="*/ 30 w 61"/>
              <a:gd name="T1" fmla="*/ 39 h 39"/>
              <a:gd name="T2" fmla="*/ 24 w 61"/>
              <a:gd name="T3" fmla="*/ 39 h 39"/>
              <a:gd name="T4" fmla="*/ 18 w 61"/>
              <a:gd name="T5" fmla="*/ 39 h 39"/>
              <a:gd name="T6" fmla="*/ 13 w 61"/>
              <a:gd name="T7" fmla="*/ 38 h 39"/>
              <a:gd name="T8" fmla="*/ 7 w 61"/>
              <a:gd name="T9" fmla="*/ 35 h 39"/>
              <a:gd name="T10" fmla="*/ 3 w 61"/>
              <a:gd name="T11" fmla="*/ 30 h 39"/>
              <a:gd name="T12" fmla="*/ 1 w 61"/>
              <a:gd name="T13" fmla="*/ 26 h 39"/>
              <a:gd name="T14" fmla="*/ 0 w 61"/>
              <a:gd name="T15" fmla="*/ 20 h 39"/>
              <a:gd name="T16" fmla="*/ 0 w 61"/>
              <a:gd name="T17" fmla="*/ 15 h 39"/>
              <a:gd name="T18" fmla="*/ 1 w 61"/>
              <a:gd name="T19" fmla="*/ 11 h 39"/>
              <a:gd name="T20" fmla="*/ 4 w 61"/>
              <a:gd name="T21" fmla="*/ 8 h 39"/>
              <a:gd name="T22" fmla="*/ 7 w 61"/>
              <a:gd name="T23" fmla="*/ 5 h 39"/>
              <a:gd name="T24" fmla="*/ 12 w 61"/>
              <a:gd name="T25" fmla="*/ 3 h 39"/>
              <a:gd name="T26" fmla="*/ 16 w 61"/>
              <a:gd name="T27" fmla="*/ 2 h 39"/>
              <a:gd name="T28" fmla="*/ 22 w 61"/>
              <a:gd name="T29" fmla="*/ 0 h 39"/>
              <a:gd name="T30" fmla="*/ 30 w 61"/>
              <a:gd name="T31" fmla="*/ 0 h 39"/>
              <a:gd name="T32" fmla="*/ 37 w 61"/>
              <a:gd name="T33" fmla="*/ 0 h 39"/>
              <a:gd name="T34" fmla="*/ 43 w 61"/>
              <a:gd name="T35" fmla="*/ 2 h 39"/>
              <a:gd name="T36" fmla="*/ 48 w 61"/>
              <a:gd name="T37" fmla="*/ 3 h 39"/>
              <a:gd name="T38" fmla="*/ 54 w 61"/>
              <a:gd name="T39" fmla="*/ 5 h 39"/>
              <a:gd name="T40" fmla="*/ 58 w 61"/>
              <a:gd name="T41" fmla="*/ 9 h 39"/>
              <a:gd name="T42" fmla="*/ 60 w 61"/>
              <a:gd name="T43" fmla="*/ 14 h 39"/>
              <a:gd name="T44" fmla="*/ 61 w 61"/>
              <a:gd name="T45" fmla="*/ 20 h 39"/>
              <a:gd name="T46" fmla="*/ 60 w 61"/>
              <a:gd name="T47" fmla="*/ 26 h 39"/>
              <a:gd name="T48" fmla="*/ 58 w 61"/>
              <a:gd name="T49" fmla="*/ 30 h 39"/>
              <a:gd name="T50" fmla="*/ 55 w 61"/>
              <a:gd name="T51" fmla="*/ 33 h 39"/>
              <a:gd name="T52" fmla="*/ 45 w 61"/>
              <a:gd name="T53" fmla="*/ 38 h 39"/>
              <a:gd name="T54" fmla="*/ 30 w 61"/>
              <a:gd name="T55" fmla="*/ 39 h 39"/>
              <a:gd name="T56" fmla="*/ 30 w 61"/>
              <a:gd name="T57" fmla="*/ 32 h 39"/>
              <a:gd name="T58" fmla="*/ 37 w 61"/>
              <a:gd name="T59" fmla="*/ 32 h 39"/>
              <a:gd name="T60" fmla="*/ 42 w 61"/>
              <a:gd name="T61" fmla="*/ 30 h 39"/>
              <a:gd name="T62" fmla="*/ 46 w 61"/>
              <a:gd name="T63" fmla="*/ 30 h 39"/>
              <a:gd name="T64" fmla="*/ 49 w 61"/>
              <a:gd name="T65" fmla="*/ 29 h 39"/>
              <a:gd name="T66" fmla="*/ 52 w 61"/>
              <a:gd name="T67" fmla="*/ 26 h 39"/>
              <a:gd name="T68" fmla="*/ 54 w 61"/>
              <a:gd name="T69" fmla="*/ 23 h 39"/>
              <a:gd name="T70" fmla="*/ 54 w 61"/>
              <a:gd name="T71" fmla="*/ 20 h 39"/>
              <a:gd name="T72" fmla="*/ 54 w 61"/>
              <a:gd name="T73" fmla="*/ 17 h 39"/>
              <a:gd name="T74" fmla="*/ 52 w 61"/>
              <a:gd name="T75" fmla="*/ 14 h 39"/>
              <a:gd name="T76" fmla="*/ 49 w 61"/>
              <a:gd name="T77" fmla="*/ 12 h 39"/>
              <a:gd name="T78" fmla="*/ 46 w 61"/>
              <a:gd name="T79" fmla="*/ 11 h 39"/>
              <a:gd name="T80" fmla="*/ 42 w 61"/>
              <a:gd name="T81" fmla="*/ 9 h 39"/>
              <a:gd name="T82" fmla="*/ 37 w 61"/>
              <a:gd name="T83" fmla="*/ 8 h 39"/>
              <a:gd name="T84" fmla="*/ 30 w 61"/>
              <a:gd name="T85" fmla="*/ 8 h 39"/>
              <a:gd name="T86" fmla="*/ 22 w 61"/>
              <a:gd name="T87" fmla="*/ 9 h 39"/>
              <a:gd name="T88" fmla="*/ 16 w 61"/>
              <a:gd name="T89" fmla="*/ 9 h 39"/>
              <a:gd name="T90" fmla="*/ 12 w 61"/>
              <a:gd name="T91" fmla="*/ 11 h 39"/>
              <a:gd name="T92" fmla="*/ 9 w 61"/>
              <a:gd name="T93" fmla="*/ 14 h 39"/>
              <a:gd name="T94" fmla="*/ 7 w 61"/>
              <a:gd name="T95" fmla="*/ 17 h 39"/>
              <a:gd name="T96" fmla="*/ 7 w 61"/>
              <a:gd name="T97" fmla="*/ 20 h 39"/>
              <a:gd name="T98" fmla="*/ 7 w 61"/>
              <a:gd name="T99" fmla="*/ 24 h 39"/>
              <a:gd name="T100" fmla="*/ 10 w 61"/>
              <a:gd name="T101" fmla="*/ 29 h 39"/>
              <a:gd name="T102" fmla="*/ 15 w 61"/>
              <a:gd name="T103" fmla="*/ 30 h 39"/>
              <a:gd name="T104" fmla="*/ 22 w 61"/>
              <a:gd name="T105" fmla="*/ 32 h 39"/>
              <a:gd name="T106" fmla="*/ 30 w 61"/>
              <a:gd name="T107" fmla="*/ 3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39">
                <a:moveTo>
                  <a:pt x="30" y="39"/>
                </a:moveTo>
                <a:lnTo>
                  <a:pt x="24" y="39"/>
                </a:lnTo>
                <a:lnTo>
                  <a:pt x="18" y="39"/>
                </a:lnTo>
                <a:lnTo>
                  <a:pt x="13" y="38"/>
                </a:lnTo>
                <a:lnTo>
                  <a:pt x="7" y="35"/>
                </a:lnTo>
                <a:lnTo>
                  <a:pt x="3" y="30"/>
                </a:lnTo>
                <a:lnTo>
                  <a:pt x="1" y="26"/>
                </a:lnTo>
                <a:lnTo>
                  <a:pt x="0" y="20"/>
                </a:lnTo>
                <a:lnTo>
                  <a:pt x="0" y="15"/>
                </a:lnTo>
                <a:lnTo>
                  <a:pt x="1" y="11"/>
                </a:lnTo>
                <a:lnTo>
                  <a:pt x="4" y="8"/>
                </a:lnTo>
                <a:lnTo>
                  <a:pt x="7" y="5"/>
                </a:lnTo>
                <a:lnTo>
                  <a:pt x="12" y="3"/>
                </a:lnTo>
                <a:lnTo>
                  <a:pt x="16" y="2"/>
                </a:lnTo>
                <a:lnTo>
                  <a:pt x="22" y="0"/>
                </a:lnTo>
                <a:lnTo>
                  <a:pt x="30" y="0"/>
                </a:lnTo>
                <a:lnTo>
                  <a:pt x="37" y="0"/>
                </a:lnTo>
                <a:lnTo>
                  <a:pt x="43" y="2"/>
                </a:lnTo>
                <a:lnTo>
                  <a:pt x="48" y="3"/>
                </a:lnTo>
                <a:lnTo>
                  <a:pt x="54" y="5"/>
                </a:lnTo>
                <a:lnTo>
                  <a:pt x="58" y="9"/>
                </a:lnTo>
                <a:lnTo>
                  <a:pt x="60" y="14"/>
                </a:lnTo>
                <a:lnTo>
                  <a:pt x="61" y="20"/>
                </a:lnTo>
                <a:lnTo>
                  <a:pt x="60" y="26"/>
                </a:lnTo>
                <a:lnTo>
                  <a:pt x="58" y="30"/>
                </a:lnTo>
                <a:lnTo>
                  <a:pt x="55" y="33"/>
                </a:lnTo>
                <a:lnTo>
                  <a:pt x="45" y="38"/>
                </a:lnTo>
                <a:lnTo>
                  <a:pt x="30" y="39"/>
                </a:lnTo>
                <a:close/>
                <a:moveTo>
                  <a:pt x="30" y="32"/>
                </a:moveTo>
                <a:lnTo>
                  <a:pt x="37" y="32"/>
                </a:lnTo>
                <a:lnTo>
                  <a:pt x="42" y="30"/>
                </a:lnTo>
                <a:lnTo>
                  <a:pt x="46" y="30"/>
                </a:lnTo>
                <a:lnTo>
                  <a:pt x="49" y="29"/>
                </a:lnTo>
                <a:lnTo>
                  <a:pt x="52" y="26"/>
                </a:lnTo>
                <a:lnTo>
                  <a:pt x="54" y="23"/>
                </a:lnTo>
                <a:lnTo>
                  <a:pt x="54" y="20"/>
                </a:lnTo>
                <a:lnTo>
                  <a:pt x="54" y="17"/>
                </a:lnTo>
                <a:lnTo>
                  <a:pt x="52" y="14"/>
                </a:lnTo>
                <a:lnTo>
                  <a:pt x="49" y="12"/>
                </a:lnTo>
                <a:lnTo>
                  <a:pt x="46" y="11"/>
                </a:lnTo>
                <a:lnTo>
                  <a:pt x="42" y="9"/>
                </a:lnTo>
                <a:lnTo>
                  <a:pt x="37" y="8"/>
                </a:lnTo>
                <a:lnTo>
                  <a:pt x="30" y="8"/>
                </a:lnTo>
                <a:lnTo>
                  <a:pt x="22" y="9"/>
                </a:lnTo>
                <a:lnTo>
                  <a:pt x="16" y="9"/>
                </a:lnTo>
                <a:lnTo>
                  <a:pt x="12" y="11"/>
                </a:lnTo>
                <a:lnTo>
                  <a:pt x="9" y="14"/>
                </a:lnTo>
                <a:lnTo>
                  <a:pt x="7" y="17"/>
                </a:lnTo>
                <a:lnTo>
                  <a:pt x="7" y="20"/>
                </a:lnTo>
                <a:lnTo>
                  <a:pt x="7" y="24"/>
                </a:lnTo>
                <a:lnTo>
                  <a:pt x="10" y="29"/>
                </a:lnTo>
                <a:lnTo>
                  <a:pt x="15" y="30"/>
                </a:lnTo>
                <a:lnTo>
                  <a:pt x="22" y="32"/>
                </a:lnTo>
                <a:lnTo>
                  <a:pt x="30" y="3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95" name="Rectangle 459"/>
          <p:cNvSpPr>
            <a:spLocks noChangeArrowheads="1"/>
          </p:cNvSpPr>
          <p:nvPr/>
        </p:nvSpPr>
        <p:spPr bwMode="auto">
          <a:xfrm rot="5400000">
            <a:off x="4133057" y="5628481"/>
            <a:ext cx="12700" cy="111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96" name="Freeform 460"/>
          <p:cNvSpPr>
            <a:spLocks noEditPoints="1"/>
          </p:cNvSpPr>
          <p:nvPr/>
        </p:nvSpPr>
        <p:spPr bwMode="auto">
          <a:xfrm rot="5400000">
            <a:off x="4147344" y="5561807"/>
            <a:ext cx="96837" cy="63500"/>
          </a:xfrm>
          <a:custGeom>
            <a:avLst/>
            <a:gdLst>
              <a:gd name="T0" fmla="*/ 30 w 61"/>
              <a:gd name="T1" fmla="*/ 40 h 40"/>
              <a:gd name="T2" fmla="*/ 24 w 61"/>
              <a:gd name="T3" fmla="*/ 39 h 40"/>
              <a:gd name="T4" fmla="*/ 18 w 61"/>
              <a:gd name="T5" fmla="*/ 39 h 40"/>
              <a:gd name="T6" fmla="*/ 13 w 61"/>
              <a:gd name="T7" fmla="*/ 37 h 40"/>
              <a:gd name="T8" fmla="*/ 7 w 61"/>
              <a:gd name="T9" fmla="*/ 34 h 40"/>
              <a:gd name="T10" fmla="*/ 3 w 61"/>
              <a:gd name="T11" fmla="*/ 31 h 40"/>
              <a:gd name="T12" fmla="*/ 1 w 61"/>
              <a:gd name="T13" fmla="*/ 27 h 40"/>
              <a:gd name="T14" fmla="*/ 0 w 61"/>
              <a:gd name="T15" fmla="*/ 21 h 40"/>
              <a:gd name="T16" fmla="*/ 0 w 61"/>
              <a:gd name="T17" fmla="*/ 15 h 40"/>
              <a:gd name="T18" fmla="*/ 1 w 61"/>
              <a:gd name="T19" fmla="*/ 12 h 40"/>
              <a:gd name="T20" fmla="*/ 4 w 61"/>
              <a:gd name="T21" fmla="*/ 7 h 40"/>
              <a:gd name="T22" fmla="*/ 7 w 61"/>
              <a:gd name="T23" fmla="*/ 6 h 40"/>
              <a:gd name="T24" fmla="*/ 12 w 61"/>
              <a:gd name="T25" fmla="*/ 3 h 40"/>
              <a:gd name="T26" fmla="*/ 16 w 61"/>
              <a:gd name="T27" fmla="*/ 1 h 40"/>
              <a:gd name="T28" fmla="*/ 22 w 61"/>
              <a:gd name="T29" fmla="*/ 1 h 40"/>
              <a:gd name="T30" fmla="*/ 30 w 61"/>
              <a:gd name="T31" fmla="*/ 0 h 40"/>
              <a:gd name="T32" fmla="*/ 37 w 61"/>
              <a:gd name="T33" fmla="*/ 1 h 40"/>
              <a:gd name="T34" fmla="*/ 43 w 61"/>
              <a:gd name="T35" fmla="*/ 1 h 40"/>
              <a:gd name="T36" fmla="*/ 48 w 61"/>
              <a:gd name="T37" fmla="*/ 3 h 40"/>
              <a:gd name="T38" fmla="*/ 54 w 61"/>
              <a:gd name="T39" fmla="*/ 6 h 40"/>
              <a:gd name="T40" fmla="*/ 58 w 61"/>
              <a:gd name="T41" fmla="*/ 9 h 40"/>
              <a:gd name="T42" fmla="*/ 60 w 61"/>
              <a:gd name="T43" fmla="*/ 13 h 40"/>
              <a:gd name="T44" fmla="*/ 61 w 61"/>
              <a:gd name="T45" fmla="*/ 21 h 40"/>
              <a:gd name="T46" fmla="*/ 60 w 61"/>
              <a:gd name="T47" fmla="*/ 25 h 40"/>
              <a:gd name="T48" fmla="*/ 58 w 61"/>
              <a:gd name="T49" fmla="*/ 30 h 40"/>
              <a:gd name="T50" fmla="*/ 55 w 61"/>
              <a:gd name="T51" fmla="*/ 34 h 40"/>
              <a:gd name="T52" fmla="*/ 45 w 61"/>
              <a:gd name="T53" fmla="*/ 39 h 40"/>
              <a:gd name="T54" fmla="*/ 30 w 61"/>
              <a:gd name="T55" fmla="*/ 40 h 40"/>
              <a:gd name="T56" fmla="*/ 30 w 61"/>
              <a:gd name="T57" fmla="*/ 31 h 40"/>
              <a:gd name="T58" fmla="*/ 37 w 61"/>
              <a:gd name="T59" fmla="*/ 31 h 40"/>
              <a:gd name="T60" fmla="*/ 42 w 61"/>
              <a:gd name="T61" fmla="*/ 31 h 40"/>
              <a:gd name="T62" fmla="*/ 46 w 61"/>
              <a:gd name="T63" fmla="*/ 30 h 40"/>
              <a:gd name="T64" fmla="*/ 49 w 61"/>
              <a:gd name="T65" fmla="*/ 28 h 40"/>
              <a:gd name="T66" fmla="*/ 52 w 61"/>
              <a:gd name="T67" fmla="*/ 25 h 40"/>
              <a:gd name="T68" fmla="*/ 54 w 61"/>
              <a:gd name="T69" fmla="*/ 24 h 40"/>
              <a:gd name="T70" fmla="*/ 54 w 61"/>
              <a:gd name="T71" fmla="*/ 21 h 40"/>
              <a:gd name="T72" fmla="*/ 54 w 61"/>
              <a:gd name="T73" fmla="*/ 16 h 40"/>
              <a:gd name="T74" fmla="*/ 52 w 61"/>
              <a:gd name="T75" fmla="*/ 15 h 40"/>
              <a:gd name="T76" fmla="*/ 49 w 61"/>
              <a:gd name="T77" fmla="*/ 12 h 40"/>
              <a:gd name="T78" fmla="*/ 46 w 61"/>
              <a:gd name="T79" fmla="*/ 10 h 40"/>
              <a:gd name="T80" fmla="*/ 42 w 61"/>
              <a:gd name="T81" fmla="*/ 9 h 40"/>
              <a:gd name="T82" fmla="*/ 37 w 61"/>
              <a:gd name="T83" fmla="*/ 9 h 40"/>
              <a:gd name="T84" fmla="*/ 30 w 61"/>
              <a:gd name="T85" fmla="*/ 9 h 40"/>
              <a:gd name="T86" fmla="*/ 22 w 61"/>
              <a:gd name="T87" fmla="*/ 9 h 40"/>
              <a:gd name="T88" fmla="*/ 16 w 61"/>
              <a:gd name="T89" fmla="*/ 10 h 40"/>
              <a:gd name="T90" fmla="*/ 12 w 61"/>
              <a:gd name="T91" fmla="*/ 12 h 40"/>
              <a:gd name="T92" fmla="*/ 9 w 61"/>
              <a:gd name="T93" fmla="*/ 13 h 40"/>
              <a:gd name="T94" fmla="*/ 7 w 61"/>
              <a:gd name="T95" fmla="*/ 16 h 40"/>
              <a:gd name="T96" fmla="*/ 7 w 61"/>
              <a:gd name="T97" fmla="*/ 21 h 40"/>
              <a:gd name="T98" fmla="*/ 7 w 61"/>
              <a:gd name="T99" fmla="*/ 25 h 40"/>
              <a:gd name="T100" fmla="*/ 10 w 61"/>
              <a:gd name="T101" fmla="*/ 28 h 40"/>
              <a:gd name="T102" fmla="*/ 15 w 61"/>
              <a:gd name="T103" fmla="*/ 30 h 40"/>
              <a:gd name="T104" fmla="*/ 22 w 61"/>
              <a:gd name="T105" fmla="*/ 31 h 40"/>
              <a:gd name="T106" fmla="*/ 30 w 61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40">
                <a:moveTo>
                  <a:pt x="30" y="40"/>
                </a:moveTo>
                <a:lnTo>
                  <a:pt x="24" y="39"/>
                </a:lnTo>
                <a:lnTo>
                  <a:pt x="18" y="39"/>
                </a:lnTo>
                <a:lnTo>
                  <a:pt x="13" y="37"/>
                </a:lnTo>
                <a:lnTo>
                  <a:pt x="7" y="34"/>
                </a:lnTo>
                <a:lnTo>
                  <a:pt x="3" y="31"/>
                </a:lnTo>
                <a:lnTo>
                  <a:pt x="1" y="27"/>
                </a:lnTo>
                <a:lnTo>
                  <a:pt x="0" y="21"/>
                </a:lnTo>
                <a:lnTo>
                  <a:pt x="0" y="15"/>
                </a:lnTo>
                <a:lnTo>
                  <a:pt x="1" y="12"/>
                </a:lnTo>
                <a:lnTo>
                  <a:pt x="4" y="7"/>
                </a:lnTo>
                <a:lnTo>
                  <a:pt x="7" y="6"/>
                </a:lnTo>
                <a:lnTo>
                  <a:pt x="12" y="3"/>
                </a:lnTo>
                <a:lnTo>
                  <a:pt x="16" y="1"/>
                </a:lnTo>
                <a:lnTo>
                  <a:pt x="22" y="1"/>
                </a:lnTo>
                <a:lnTo>
                  <a:pt x="30" y="0"/>
                </a:lnTo>
                <a:lnTo>
                  <a:pt x="37" y="1"/>
                </a:lnTo>
                <a:lnTo>
                  <a:pt x="43" y="1"/>
                </a:lnTo>
                <a:lnTo>
                  <a:pt x="48" y="3"/>
                </a:lnTo>
                <a:lnTo>
                  <a:pt x="54" y="6"/>
                </a:lnTo>
                <a:lnTo>
                  <a:pt x="58" y="9"/>
                </a:lnTo>
                <a:lnTo>
                  <a:pt x="60" y="13"/>
                </a:lnTo>
                <a:lnTo>
                  <a:pt x="61" y="21"/>
                </a:lnTo>
                <a:lnTo>
                  <a:pt x="60" y="25"/>
                </a:lnTo>
                <a:lnTo>
                  <a:pt x="58" y="30"/>
                </a:lnTo>
                <a:lnTo>
                  <a:pt x="55" y="34"/>
                </a:lnTo>
                <a:lnTo>
                  <a:pt x="45" y="39"/>
                </a:lnTo>
                <a:lnTo>
                  <a:pt x="30" y="40"/>
                </a:lnTo>
                <a:close/>
                <a:moveTo>
                  <a:pt x="30" y="31"/>
                </a:moveTo>
                <a:lnTo>
                  <a:pt x="37" y="31"/>
                </a:lnTo>
                <a:lnTo>
                  <a:pt x="42" y="31"/>
                </a:lnTo>
                <a:lnTo>
                  <a:pt x="46" y="30"/>
                </a:lnTo>
                <a:lnTo>
                  <a:pt x="49" y="28"/>
                </a:lnTo>
                <a:lnTo>
                  <a:pt x="52" y="25"/>
                </a:lnTo>
                <a:lnTo>
                  <a:pt x="54" y="24"/>
                </a:lnTo>
                <a:lnTo>
                  <a:pt x="54" y="21"/>
                </a:lnTo>
                <a:lnTo>
                  <a:pt x="54" y="16"/>
                </a:lnTo>
                <a:lnTo>
                  <a:pt x="52" y="15"/>
                </a:lnTo>
                <a:lnTo>
                  <a:pt x="49" y="12"/>
                </a:lnTo>
                <a:lnTo>
                  <a:pt x="46" y="10"/>
                </a:lnTo>
                <a:lnTo>
                  <a:pt x="42" y="9"/>
                </a:lnTo>
                <a:lnTo>
                  <a:pt x="37" y="9"/>
                </a:lnTo>
                <a:lnTo>
                  <a:pt x="30" y="9"/>
                </a:lnTo>
                <a:lnTo>
                  <a:pt x="22" y="9"/>
                </a:lnTo>
                <a:lnTo>
                  <a:pt x="16" y="10"/>
                </a:lnTo>
                <a:lnTo>
                  <a:pt x="12" y="12"/>
                </a:lnTo>
                <a:lnTo>
                  <a:pt x="9" y="13"/>
                </a:lnTo>
                <a:lnTo>
                  <a:pt x="7" y="16"/>
                </a:lnTo>
                <a:lnTo>
                  <a:pt x="7" y="21"/>
                </a:lnTo>
                <a:lnTo>
                  <a:pt x="7" y="25"/>
                </a:lnTo>
                <a:lnTo>
                  <a:pt x="10" y="28"/>
                </a:lnTo>
                <a:lnTo>
                  <a:pt x="15" y="30"/>
                </a:lnTo>
                <a:lnTo>
                  <a:pt x="22" y="31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97" name="Freeform 461"/>
          <p:cNvSpPr>
            <a:spLocks noEditPoints="1"/>
          </p:cNvSpPr>
          <p:nvPr/>
        </p:nvSpPr>
        <p:spPr bwMode="auto">
          <a:xfrm rot="5400000">
            <a:off x="4219575" y="5561013"/>
            <a:ext cx="96837" cy="65088"/>
          </a:xfrm>
          <a:custGeom>
            <a:avLst/>
            <a:gdLst>
              <a:gd name="T0" fmla="*/ 30 w 61"/>
              <a:gd name="T1" fmla="*/ 41 h 41"/>
              <a:gd name="T2" fmla="*/ 24 w 61"/>
              <a:gd name="T3" fmla="*/ 41 h 41"/>
              <a:gd name="T4" fmla="*/ 18 w 61"/>
              <a:gd name="T5" fmla="*/ 39 h 41"/>
              <a:gd name="T6" fmla="*/ 13 w 61"/>
              <a:gd name="T7" fmla="*/ 38 h 41"/>
              <a:gd name="T8" fmla="*/ 7 w 61"/>
              <a:gd name="T9" fmla="*/ 35 h 41"/>
              <a:gd name="T10" fmla="*/ 3 w 61"/>
              <a:gd name="T11" fmla="*/ 32 h 41"/>
              <a:gd name="T12" fmla="*/ 1 w 61"/>
              <a:gd name="T13" fmla="*/ 27 h 41"/>
              <a:gd name="T14" fmla="*/ 0 w 61"/>
              <a:gd name="T15" fmla="*/ 21 h 41"/>
              <a:gd name="T16" fmla="*/ 0 w 61"/>
              <a:gd name="T17" fmla="*/ 17 h 41"/>
              <a:gd name="T18" fmla="*/ 1 w 61"/>
              <a:gd name="T19" fmla="*/ 12 h 41"/>
              <a:gd name="T20" fmla="*/ 4 w 61"/>
              <a:gd name="T21" fmla="*/ 8 h 41"/>
              <a:gd name="T22" fmla="*/ 7 w 61"/>
              <a:gd name="T23" fmla="*/ 6 h 41"/>
              <a:gd name="T24" fmla="*/ 12 w 61"/>
              <a:gd name="T25" fmla="*/ 3 h 41"/>
              <a:gd name="T26" fmla="*/ 16 w 61"/>
              <a:gd name="T27" fmla="*/ 2 h 41"/>
              <a:gd name="T28" fmla="*/ 22 w 61"/>
              <a:gd name="T29" fmla="*/ 2 h 41"/>
              <a:gd name="T30" fmla="*/ 30 w 61"/>
              <a:gd name="T31" fmla="*/ 0 h 41"/>
              <a:gd name="T32" fmla="*/ 37 w 61"/>
              <a:gd name="T33" fmla="*/ 2 h 41"/>
              <a:gd name="T34" fmla="*/ 43 w 61"/>
              <a:gd name="T35" fmla="*/ 2 h 41"/>
              <a:gd name="T36" fmla="*/ 48 w 61"/>
              <a:gd name="T37" fmla="*/ 3 h 41"/>
              <a:gd name="T38" fmla="*/ 54 w 61"/>
              <a:gd name="T39" fmla="*/ 6 h 41"/>
              <a:gd name="T40" fmla="*/ 58 w 61"/>
              <a:gd name="T41" fmla="*/ 9 h 41"/>
              <a:gd name="T42" fmla="*/ 60 w 61"/>
              <a:gd name="T43" fmla="*/ 15 h 41"/>
              <a:gd name="T44" fmla="*/ 61 w 61"/>
              <a:gd name="T45" fmla="*/ 21 h 41"/>
              <a:gd name="T46" fmla="*/ 60 w 61"/>
              <a:gd name="T47" fmla="*/ 26 h 41"/>
              <a:gd name="T48" fmla="*/ 58 w 61"/>
              <a:gd name="T49" fmla="*/ 30 h 41"/>
              <a:gd name="T50" fmla="*/ 55 w 61"/>
              <a:gd name="T51" fmla="*/ 35 h 41"/>
              <a:gd name="T52" fmla="*/ 45 w 61"/>
              <a:gd name="T53" fmla="*/ 39 h 41"/>
              <a:gd name="T54" fmla="*/ 30 w 61"/>
              <a:gd name="T55" fmla="*/ 41 h 41"/>
              <a:gd name="T56" fmla="*/ 30 w 61"/>
              <a:gd name="T57" fmla="*/ 32 h 41"/>
              <a:gd name="T58" fmla="*/ 37 w 61"/>
              <a:gd name="T59" fmla="*/ 32 h 41"/>
              <a:gd name="T60" fmla="*/ 42 w 61"/>
              <a:gd name="T61" fmla="*/ 32 h 41"/>
              <a:gd name="T62" fmla="*/ 46 w 61"/>
              <a:gd name="T63" fmla="*/ 30 h 41"/>
              <a:gd name="T64" fmla="*/ 49 w 61"/>
              <a:gd name="T65" fmla="*/ 29 h 41"/>
              <a:gd name="T66" fmla="*/ 52 w 61"/>
              <a:gd name="T67" fmla="*/ 27 h 41"/>
              <a:gd name="T68" fmla="*/ 54 w 61"/>
              <a:gd name="T69" fmla="*/ 24 h 41"/>
              <a:gd name="T70" fmla="*/ 54 w 61"/>
              <a:gd name="T71" fmla="*/ 21 h 41"/>
              <a:gd name="T72" fmla="*/ 54 w 61"/>
              <a:gd name="T73" fmla="*/ 17 h 41"/>
              <a:gd name="T74" fmla="*/ 52 w 61"/>
              <a:gd name="T75" fmla="*/ 15 h 41"/>
              <a:gd name="T76" fmla="*/ 49 w 61"/>
              <a:gd name="T77" fmla="*/ 12 h 41"/>
              <a:gd name="T78" fmla="*/ 46 w 61"/>
              <a:gd name="T79" fmla="*/ 11 h 41"/>
              <a:gd name="T80" fmla="*/ 42 w 61"/>
              <a:gd name="T81" fmla="*/ 9 h 41"/>
              <a:gd name="T82" fmla="*/ 37 w 61"/>
              <a:gd name="T83" fmla="*/ 9 h 41"/>
              <a:gd name="T84" fmla="*/ 30 w 61"/>
              <a:gd name="T85" fmla="*/ 9 h 41"/>
              <a:gd name="T86" fmla="*/ 22 w 61"/>
              <a:gd name="T87" fmla="*/ 9 h 41"/>
              <a:gd name="T88" fmla="*/ 16 w 61"/>
              <a:gd name="T89" fmla="*/ 11 h 41"/>
              <a:gd name="T90" fmla="*/ 12 w 61"/>
              <a:gd name="T91" fmla="*/ 12 h 41"/>
              <a:gd name="T92" fmla="*/ 9 w 61"/>
              <a:gd name="T93" fmla="*/ 15 h 41"/>
              <a:gd name="T94" fmla="*/ 7 w 61"/>
              <a:gd name="T95" fmla="*/ 17 h 41"/>
              <a:gd name="T96" fmla="*/ 7 w 61"/>
              <a:gd name="T97" fmla="*/ 21 h 41"/>
              <a:gd name="T98" fmla="*/ 7 w 61"/>
              <a:gd name="T99" fmla="*/ 26 h 41"/>
              <a:gd name="T100" fmla="*/ 10 w 61"/>
              <a:gd name="T101" fmla="*/ 29 h 41"/>
              <a:gd name="T102" fmla="*/ 15 w 61"/>
              <a:gd name="T103" fmla="*/ 30 h 41"/>
              <a:gd name="T104" fmla="*/ 22 w 61"/>
              <a:gd name="T105" fmla="*/ 32 h 41"/>
              <a:gd name="T106" fmla="*/ 30 w 61"/>
              <a:gd name="T107" fmla="*/ 32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41">
                <a:moveTo>
                  <a:pt x="30" y="41"/>
                </a:moveTo>
                <a:lnTo>
                  <a:pt x="24" y="41"/>
                </a:lnTo>
                <a:lnTo>
                  <a:pt x="18" y="39"/>
                </a:lnTo>
                <a:lnTo>
                  <a:pt x="13" y="38"/>
                </a:lnTo>
                <a:lnTo>
                  <a:pt x="7" y="35"/>
                </a:lnTo>
                <a:lnTo>
                  <a:pt x="3" y="32"/>
                </a:lnTo>
                <a:lnTo>
                  <a:pt x="1" y="27"/>
                </a:lnTo>
                <a:lnTo>
                  <a:pt x="0" y="21"/>
                </a:lnTo>
                <a:lnTo>
                  <a:pt x="0" y="17"/>
                </a:lnTo>
                <a:lnTo>
                  <a:pt x="1" y="12"/>
                </a:lnTo>
                <a:lnTo>
                  <a:pt x="4" y="8"/>
                </a:lnTo>
                <a:lnTo>
                  <a:pt x="7" y="6"/>
                </a:lnTo>
                <a:lnTo>
                  <a:pt x="12" y="3"/>
                </a:lnTo>
                <a:lnTo>
                  <a:pt x="16" y="2"/>
                </a:lnTo>
                <a:lnTo>
                  <a:pt x="22" y="2"/>
                </a:lnTo>
                <a:lnTo>
                  <a:pt x="30" y="0"/>
                </a:lnTo>
                <a:lnTo>
                  <a:pt x="37" y="2"/>
                </a:lnTo>
                <a:lnTo>
                  <a:pt x="43" y="2"/>
                </a:lnTo>
                <a:lnTo>
                  <a:pt x="48" y="3"/>
                </a:lnTo>
                <a:lnTo>
                  <a:pt x="54" y="6"/>
                </a:lnTo>
                <a:lnTo>
                  <a:pt x="58" y="9"/>
                </a:lnTo>
                <a:lnTo>
                  <a:pt x="60" y="15"/>
                </a:lnTo>
                <a:lnTo>
                  <a:pt x="61" y="21"/>
                </a:lnTo>
                <a:lnTo>
                  <a:pt x="60" y="26"/>
                </a:lnTo>
                <a:lnTo>
                  <a:pt x="58" y="30"/>
                </a:lnTo>
                <a:lnTo>
                  <a:pt x="55" y="35"/>
                </a:lnTo>
                <a:lnTo>
                  <a:pt x="45" y="39"/>
                </a:lnTo>
                <a:lnTo>
                  <a:pt x="30" y="41"/>
                </a:lnTo>
                <a:close/>
                <a:moveTo>
                  <a:pt x="30" y="32"/>
                </a:moveTo>
                <a:lnTo>
                  <a:pt x="37" y="32"/>
                </a:lnTo>
                <a:lnTo>
                  <a:pt x="42" y="32"/>
                </a:lnTo>
                <a:lnTo>
                  <a:pt x="46" y="30"/>
                </a:lnTo>
                <a:lnTo>
                  <a:pt x="49" y="29"/>
                </a:lnTo>
                <a:lnTo>
                  <a:pt x="52" y="27"/>
                </a:lnTo>
                <a:lnTo>
                  <a:pt x="54" y="24"/>
                </a:lnTo>
                <a:lnTo>
                  <a:pt x="54" y="21"/>
                </a:lnTo>
                <a:lnTo>
                  <a:pt x="54" y="17"/>
                </a:lnTo>
                <a:lnTo>
                  <a:pt x="52" y="15"/>
                </a:lnTo>
                <a:lnTo>
                  <a:pt x="49" y="12"/>
                </a:lnTo>
                <a:lnTo>
                  <a:pt x="46" y="11"/>
                </a:lnTo>
                <a:lnTo>
                  <a:pt x="42" y="9"/>
                </a:lnTo>
                <a:lnTo>
                  <a:pt x="37" y="9"/>
                </a:lnTo>
                <a:lnTo>
                  <a:pt x="30" y="9"/>
                </a:lnTo>
                <a:lnTo>
                  <a:pt x="22" y="9"/>
                </a:lnTo>
                <a:lnTo>
                  <a:pt x="16" y="11"/>
                </a:lnTo>
                <a:lnTo>
                  <a:pt x="12" y="12"/>
                </a:lnTo>
                <a:lnTo>
                  <a:pt x="9" y="15"/>
                </a:lnTo>
                <a:lnTo>
                  <a:pt x="7" y="17"/>
                </a:lnTo>
                <a:lnTo>
                  <a:pt x="7" y="21"/>
                </a:lnTo>
                <a:lnTo>
                  <a:pt x="7" y="26"/>
                </a:lnTo>
                <a:lnTo>
                  <a:pt x="10" y="29"/>
                </a:lnTo>
                <a:lnTo>
                  <a:pt x="15" y="30"/>
                </a:lnTo>
                <a:lnTo>
                  <a:pt x="22" y="32"/>
                </a:lnTo>
                <a:lnTo>
                  <a:pt x="30" y="3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98" name="Freeform 462"/>
          <p:cNvSpPr>
            <a:spLocks/>
          </p:cNvSpPr>
          <p:nvPr/>
        </p:nvSpPr>
        <p:spPr bwMode="auto">
          <a:xfrm rot="5400000">
            <a:off x="4288632" y="5576094"/>
            <a:ext cx="95250" cy="33337"/>
          </a:xfrm>
          <a:custGeom>
            <a:avLst/>
            <a:gdLst>
              <a:gd name="T0" fmla="*/ 60 w 60"/>
              <a:gd name="T1" fmla="*/ 0 h 21"/>
              <a:gd name="T2" fmla="*/ 60 w 60"/>
              <a:gd name="T3" fmla="*/ 8 h 21"/>
              <a:gd name="T4" fmla="*/ 13 w 60"/>
              <a:gd name="T5" fmla="*/ 8 h 21"/>
              <a:gd name="T6" fmla="*/ 16 w 60"/>
              <a:gd name="T7" fmla="*/ 11 h 21"/>
              <a:gd name="T8" fmla="*/ 18 w 60"/>
              <a:gd name="T9" fmla="*/ 14 h 21"/>
              <a:gd name="T10" fmla="*/ 21 w 60"/>
              <a:gd name="T11" fmla="*/ 18 h 21"/>
              <a:gd name="T12" fmla="*/ 22 w 60"/>
              <a:gd name="T13" fmla="*/ 21 h 21"/>
              <a:gd name="T14" fmla="*/ 15 w 60"/>
              <a:gd name="T15" fmla="*/ 21 h 21"/>
              <a:gd name="T16" fmla="*/ 12 w 60"/>
              <a:gd name="T17" fmla="*/ 17 h 21"/>
              <a:gd name="T18" fmla="*/ 7 w 60"/>
              <a:gd name="T19" fmla="*/ 11 h 21"/>
              <a:gd name="T20" fmla="*/ 4 w 60"/>
              <a:gd name="T21" fmla="*/ 8 h 21"/>
              <a:gd name="T22" fmla="*/ 0 w 60"/>
              <a:gd name="T23" fmla="*/ 5 h 21"/>
              <a:gd name="T24" fmla="*/ 0 w 60"/>
              <a:gd name="T25" fmla="*/ 0 h 21"/>
              <a:gd name="T26" fmla="*/ 60 w 60"/>
              <a:gd name="T2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21">
                <a:moveTo>
                  <a:pt x="60" y="0"/>
                </a:moveTo>
                <a:lnTo>
                  <a:pt x="60" y="8"/>
                </a:lnTo>
                <a:lnTo>
                  <a:pt x="13" y="8"/>
                </a:lnTo>
                <a:lnTo>
                  <a:pt x="16" y="11"/>
                </a:lnTo>
                <a:lnTo>
                  <a:pt x="18" y="14"/>
                </a:lnTo>
                <a:lnTo>
                  <a:pt x="21" y="18"/>
                </a:lnTo>
                <a:lnTo>
                  <a:pt x="22" y="21"/>
                </a:lnTo>
                <a:lnTo>
                  <a:pt x="15" y="21"/>
                </a:lnTo>
                <a:lnTo>
                  <a:pt x="12" y="17"/>
                </a:lnTo>
                <a:lnTo>
                  <a:pt x="7" y="11"/>
                </a:lnTo>
                <a:lnTo>
                  <a:pt x="4" y="8"/>
                </a:lnTo>
                <a:lnTo>
                  <a:pt x="0" y="5"/>
                </a:lnTo>
                <a:lnTo>
                  <a:pt x="0" y="0"/>
                </a:lnTo>
                <a:lnTo>
                  <a:pt x="6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99" name="Line 463"/>
          <p:cNvSpPr>
            <a:spLocks noChangeShapeType="1"/>
          </p:cNvSpPr>
          <p:nvPr/>
        </p:nvSpPr>
        <p:spPr bwMode="auto">
          <a:xfrm rot="5400000">
            <a:off x="4565650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00" name="Line 464"/>
          <p:cNvSpPr>
            <a:spLocks noChangeShapeType="1"/>
          </p:cNvSpPr>
          <p:nvPr/>
        </p:nvSpPr>
        <p:spPr bwMode="auto">
          <a:xfrm rot="5400000">
            <a:off x="5075237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01" name="Line 465"/>
          <p:cNvSpPr>
            <a:spLocks noChangeShapeType="1"/>
          </p:cNvSpPr>
          <p:nvPr/>
        </p:nvSpPr>
        <p:spPr bwMode="auto">
          <a:xfrm rot="5400000">
            <a:off x="5337175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02" name="Line 466"/>
          <p:cNvSpPr>
            <a:spLocks noChangeShapeType="1"/>
          </p:cNvSpPr>
          <p:nvPr/>
        </p:nvSpPr>
        <p:spPr bwMode="auto">
          <a:xfrm rot="5400000">
            <a:off x="5445919" y="5493544"/>
            <a:ext cx="58738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03" name="Freeform 467"/>
          <p:cNvSpPr>
            <a:spLocks noEditPoints="1"/>
          </p:cNvSpPr>
          <p:nvPr/>
        </p:nvSpPr>
        <p:spPr bwMode="auto">
          <a:xfrm rot="5400000">
            <a:off x="5351463" y="5562600"/>
            <a:ext cx="96837" cy="61913"/>
          </a:xfrm>
          <a:custGeom>
            <a:avLst/>
            <a:gdLst>
              <a:gd name="T0" fmla="*/ 30 w 61"/>
              <a:gd name="T1" fmla="*/ 39 h 39"/>
              <a:gd name="T2" fmla="*/ 24 w 61"/>
              <a:gd name="T3" fmla="*/ 39 h 39"/>
              <a:gd name="T4" fmla="*/ 18 w 61"/>
              <a:gd name="T5" fmla="*/ 39 h 39"/>
              <a:gd name="T6" fmla="*/ 13 w 61"/>
              <a:gd name="T7" fmla="*/ 37 h 39"/>
              <a:gd name="T8" fmla="*/ 7 w 61"/>
              <a:gd name="T9" fmla="*/ 34 h 39"/>
              <a:gd name="T10" fmla="*/ 3 w 61"/>
              <a:gd name="T11" fmla="*/ 30 h 39"/>
              <a:gd name="T12" fmla="*/ 1 w 61"/>
              <a:gd name="T13" fmla="*/ 25 h 39"/>
              <a:gd name="T14" fmla="*/ 0 w 61"/>
              <a:gd name="T15" fmla="*/ 19 h 39"/>
              <a:gd name="T16" fmla="*/ 0 w 61"/>
              <a:gd name="T17" fmla="*/ 15 h 39"/>
              <a:gd name="T18" fmla="*/ 1 w 61"/>
              <a:gd name="T19" fmla="*/ 10 h 39"/>
              <a:gd name="T20" fmla="*/ 4 w 61"/>
              <a:gd name="T21" fmla="*/ 7 h 39"/>
              <a:gd name="T22" fmla="*/ 7 w 61"/>
              <a:gd name="T23" fmla="*/ 4 h 39"/>
              <a:gd name="T24" fmla="*/ 12 w 61"/>
              <a:gd name="T25" fmla="*/ 3 h 39"/>
              <a:gd name="T26" fmla="*/ 16 w 61"/>
              <a:gd name="T27" fmla="*/ 1 h 39"/>
              <a:gd name="T28" fmla="*/ 22 w 61"/>
              <a:gd name="T29" fmla="*/ 0 h 39"/>
              <a:gd name="T30" fmla="*/ 30 w 61"/>
              <a:gd name="T31" fmla="*/ 0 h 39"/>
              <a:gd name="T32" fmla="*/ 37 w 61"/>
              <a:gd name="T33" fmla="*/ 0 h 39"/>
              <a:gd name="T34" fmla="*/ 43 w 61"/>
              <a:gd name="T35" fmla="*/ 1 h 39"/>
              <a:gd name="T36" fmla="*/ 48 w 61"/>
              <a:gd name="T37" fmla="*/ 1 h 39"/>
              <a:gd name="T38" fmla="*/ 54 w 61"/>
              <a:gd name="T39" fmla="*/ 4 h 39"/>
              <a:gd name="T40" fmla="*/ 58 w 61"/>
              <a:gd name="T41" fmla="*/ 9 h 39"/>
              <a:gd name="T42" fmla="*/ 60 w 61"/>
              <a:gd name="T43" fmla="*/ 13 h 39"/>
              <a:gd name="T44" fmla="*/ 61 w 61"/>
              <a:gd name="T45" fmla="*/ 19 h 39"/>
              <a:gd name="T46" fmla="*/ 60 w 61"/>
              <a:gd name="T47" fmla="*/ 25 h 39"/>
              <a:gd name="T48" fmla="*/ 58 w 61"/>
              <a:gd name="T49" fmla="*/ 30 h 39"/>
              <a:gd name="T50" fmla="*/ 55 w 61"/>
              <a:gd name="T51" fmla="*/ 33 h 39"/>
              <a:gd name="T52" fmla="*/ 45 w 61"/>
              <a:gd name="T53" fmla="*/ 37 h 39"/>
              <a:gd name="T54" fmla="*/ 30 w 61"/>
              <a:gd name="T55" fmla="*/ 39 h 39"/>
              <a:gd name="T56" fmla="*/ 30 w 61"/>
              <a:gd name="T57" fmla="*/ 31 h 39"/>
              <a:gd name="T58" fmla="*/ 37 w 61"/>
              <a:gd name="T59" fmla="*/ 31 h 39"/>
              <a:gd name="T60" fmla="*/ 42 w 61"/>
              <a:gd name="T61" fmla="*/ 30 h 39"/>
              <a:gd name="T62" fmla="*/ 46 w 61"/>
              <a:gd name="T63" fmla="*/ 30 h 39"/>
              <a:gd name="T64" fmla="*/ 49 w 61"/>
              <a:gd name="T65" fmla="*/ 28 h 39"/>
              <a:gd name="T66" fmla="*/ 52 w 61"/>
              <a:gd name="T67" fmla="*/ 25 h 39"/>
              <a:gd name="T68" fmla="*/ 54 w 61"/>
              <a:gd name="T69" fmla="*/ 22 h 39"/>
              <a:gd name="T70" fmla="*/ 54 w 61"/>
              <a:gd name="T71" fmla="*/ 19 h 39"/>
              <a:gd name="T72" fmla="*/ 54 w 61"/>
              <a:gd name="T73" fmla="*/ 16 h 39"/>
              <a:gd name="T74" fmla="*/ 52 w 61"/>
              <a:gd name="T75" fmla="*/ 13 h 39"/>
              <a:gd name="T76" fmla="*/ 49 w 61"/>
              <a:gd name="T77" fmla="*/ 12 h 39"/>
              <a:gd name="T78" fmla="*/ 46 w 61"/>
              <a:gd name="T79" fmla="*/ 10 h 39"/>
              <a:gd name="T80" fmla="*/ 42 w 61"/>
              <a:gd name="T81" fmla="*/ 9 h 39"/>
              <a:gd name="T82" fmla="*/ 37 w 61"/>
              <a:gd name="T83" fmla="*/ 7 h 39"/>
              <a:gd name="T84" fmla="*/ 30 w 61"/>
              <a:gd name="T85" fmla="*/ 7 h 39"/>
              <a:gd name="T86" fmla="*/ 22 w 61"/>
              <a:gd name="T87" fmla="*/ 7 h 39"/>
              <a:gd name="T88" fmla="*/ 16 w 61"/>
              <a:gd name="T89" fmla="*/ 9 h 39"/>
              <a:gd name="T90" fmla="*/ 12 w 61"/>
              <a:gd name="T91" fmla="*/ 10 h 39"/>
              <a:gd name="T92" fmla="*/ 9 w 61"/>
              <a:gd name="T93" fmla="*/ 13 h 39"/>
              <a:gd name="T94" fmla="*/ 7 w 61"/>
              <a:gd name="T95" fmla="*/ 16 h 39"/>
              <a:gd name="T96" fmla="*/ 7 w 61"/>
              <a:gd name="T97" fmla="*/ 19 h 39"/>
              <a:gd name="T98" fmla="*/ 7 w 61"/>
              <a:gd name="T99" fmla="*/ 24 h 39"/>
              <a:gd name="T100" fmla="*/ 10 w 61"/>
              <a:gd name="T101" fmla="*/ 28 h 39"/>
              <a:gd name="T102" fmla="*/ 15 w 61"/>
              <a:gd name="T103" fmla="*/ 30 h 39"/>
              <a:gd name="T104" fmla="*/ 22 w 61"/>
              <a:gd name="T105" fmla="*/ 31 h 39"/>
              <a:gd name="T106" fmla="*/ 30 w 61"/>
              <a:gd name="T107" fmla="*/ 31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39">
                <a:moveTo>
                  <a:pt x="30" y="39"/>
                </a:moveTo>
                <a:lnTo>
                  <a:pt x="24" y="39"/>
                </a:lnTo>
                <a:lnTo>
                  <a:pt x="18" y="39"/>
                </a:lnTo>
                <a:lnTo>
                  <a:pt x="13" y="37"/>
                </a:lnTo>
                <a:lnTo>
                  <a:pt x="7" y="34"/>
                </a:lnTo>
                <a:lnTo>
                  <a:pt x="3" y="30"/>
                </a:lnTo>
                <a:lnTo>
                  <a:pt x="1" y="25"/>
                </a:lnTo>
                <a:lnTo>
                  <a:pt x="0" y="19"/>
                </a:lnTo>
                <a:lnTo>
                  <a:pt x="0" y="15"/>
                </a:lnTo>
                <a:lnTo>
                  <a:pt x="1" y="10"/>
                </a:lnTo>
                <a:lnTo>
                  <a:pt x="4" y="7"/>
                </a:lnTo>
                <a:lnTo>
                  <a:pt x="7" y="4"/>
                </a:lnTo>
                <a:lnTo>
                  <a:pt x="12" y="3"/>
                </a:lnTo>
                <a:lnTo>
                  <a:pt x="16" y="1"/>
                </a:lnTo>
                <a:lnTo>
                  <a:pt x="22" y="0"/>
                </a:lnTo>
                <a:lnTo>
                  <a:pt x="30" y="0"/>
                </a:lnTo>
                <a:lnTo>
                  <a:pt x="37" y="0"/>
                </a:lnTo>
                <a:lnTo>
                  <a:pt x="43" y="1"/>
                </a:lnTo>
                <a:lnTo>
                  <a:pt x="48" y="1"/>
                </a:lnTo>
                <a:lnTo>
                  <a:pt x="54" y="4"/>
                </a:lnTo>
                <a:lnTo>
                  <a:pt x="58" y="9"/>
                </a:lnTo>
                <a:lnTo>
                  <a:pt x="60" y="13"/>
                </a:lnTo>
                <a:lnTo>
                  <a:pt x="61" y="19"/>
                </a:lnTo>
                <a:lnTo>
                  <a:pt x="60" y="25"/>
                </a:lnTo>
                <a:lnTo>
                  <a:pt x="58" y="30"/>
                </a:lnTo>
                <a:lnTo>
                  <a:pt x="55" y="33"/>
                </a:lnTo>
                <a:lnTo>
                  <a:pt x="45" y="37"/>
                </a:lnTo>
                <a:lnTo>
                  <a:pt x="30" y="39"/>
                </a:lnTo>
                <a:close/>
                <a:moveTo>
                  <a:pt x="30" y="31"/>
                </a:moveTo>
                <a:lnTo>
                  <a:pt x="37" y="31"/>
                </a:lnTo>
                <a:lnTo>
                  <a:pt x="42" y="30"/>
                </a:lnTo>
                <a:lnTo>
                  <a:pt x="46" y="30"/>
                </a:lnTo>
                <a:lnTo>
                  <a:pt x="49" y="28"/>
                </a:lnTo>
                <a:lnTo>
                  <a:pt x="52" y="25"/>
                </a:lnTo>
                <a:lnTo>
                  <a:pt x="54" y="22"/>
                </a:lnTo>
                <a:lnTo>
                  <a:pt x="54" y="19"/>
                </a:lnTo>
                <a:lnTo>
                  <a:pt x="54" y="16"/>
                </a:lnTo>
                <a:lnTo>
                  <a:pt x="52" y="13"/>
                </a:lnTo>
                <a:lnTo>
                  <a:pt x="49" y="12"/>
                </a:lnTo>
                <a:lnTo>
                  <a:pt x="46" y="10"/>
                </a:lnTo>
                <a:lnTo>
                  <a:pt x="42" y="9"/>
                </a:lnTo>
                <a:lnTo>
                  <a:pt x="37" y="7"/>
                </a:lnTo>
                <a:lnTo>
                  <a:pt x="30" y="7"/>
                </a:lnTo>
                <a:lnTo>
                  <a:pt x="22" y="7"/>
                </a:lnTo>
                <a:lnTo>
                  <a:pt x="16" y="9"/>
                </a:lnTo>
                <a:lnTo>
                  <a:pt x="12" y="10"/>
                </a:lnTo>
                <a:lnTo>
                  <a:pt x="9" y="13"/>
                </a:lnTo>
                <a:lnTo>
                  <a:pt x="7" y="16"/>
                </a:lnTo>
                <a:lnTo>
                  <a:pt x="7" y="19"/>
                </a:lnTo>
                <a:lnTo>
                  <a:pt x="7" y="24"/>
                </a:lnTo>
                <a:lnTo>
                  <a:pt x="10" y="28"/>
                </a:lnTo>
                <a:lnTo>
                  <a:pt x="15" y="30"/>
                </a:lnTo>
                <a:lnTo>
                  <a:pt x="22" y="31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404" name="Rectangle 468"/>
          <p:cNvSpPr>
            <a:spLocks noChangeArrowheads="1"/>
          </p:cNvSpPr>
          <p:nvPr/>
        </p:nvSpPr>
        <p:spPr bwMode="auto">
          <a:xfrm rot="5400000">
            <a:off x="5451475" y="5627688"/>
            <a:ext cx="12700" cy="127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405" name="Freeform 469"/>
          <p:cNvSpPr>
            <a:spLocks noEditPoints="1"/>
          </p:cNvSpPr>
          <p:nvPr/>
        </p:nvSpPr>
        <p:spPr bwMode="auto">
          <a:xfrm rot="5400000">
            <a:off x="5462588" y="5561013"/>
            <a:ext cx="96837" cy="65087"/>
          </a:xfrm>
          <a:custGeom>
            <a:avLst/>
            <a:gdLst>
              <a:gd name="T0" fmla="*/ 30 w 61"/>
              <a:gd name="T1" fmla="*/ 41 h 41"/>
              <a:gd name="T2" fmla="*/ 24 w 61"/>
              <a:gd name="T3" fmla="*/ 39 h 41"/>
              <a:gd name="T4" fmla="*/ 18 w 61"/>
              <a:gd name="T5" fmla="*/ 39 h 41"/>
              <a:gd name="T6" fmla="*/ 13 w 61"/>
              <a:gd name="T7" fmla="*/ 38 h 41"/>
              <a:gd name="T8" fmla="*/ 7 w 61"/>
              <a:gd name="T9" fmla="*/ 35 h 41"/>
              <a:gd name="T10" fmla="*/ 3 w 61"/>
              <a:gd name="T11" fmla="*/ 32 h 41"/>
              <a:gd name="T12" fmla="*/ 1 w 61"/>
              <a:gd name="T13" fmla="*/ 26 h 41"/>
              <a:gd name="T14" fmla="*/ 0 w 61"/>
              <a:gd name="T15" fmla="*/ 20 h 41"/>
              <a:gd name="T16" fmla="*/ 0 w 61"/>
              <a:gd name="T17" fmla="*/ 15 h 41"/>
              <a:gd name="T18" fmla="*/ 1 w 61"/>
              <a:gd name="T19" fmla="*/ 12 h 41"/>
              <a:gd name="T20" fmla="*/ 4 w 61"/>
              <a:gd name="T21" fmla="*/ 8 h 41"/>
              <a:gd name="T22" fmla="*/ 7 w 61"/>
              <a:gd name="T23" fmla="*/ 6 h 41"/>
              <a:gd name="T24" fmla="*/ 12 w 61"/>
              <a:gd name="T25" fmla="*/ 3 h 41"/>
              <a:gd name="T26" fmla="*/ 16 w 61"/>
              <a:gd name="T27" fmla="*/ 2 h 41"/>
              <a:gd name="T28" fmla="*/ 22 w 61"/>
              <a:gd name="T29" fmla="*/ 2 h 41"/>
              <a:gd name="T30" fmla="*/ 30 w 61"/>
              <a:gd name="T31" fmla="*/ 0 h 41"/>
              <a:gd name="T32" fmla="*/ 37 w 61"/>
              <a:gd name="T33" fmla="*/ 0 h 41"/>
              <a:gd name="T34" fmla="*/ 43 w 61"/>
              <a:gd name="T35" fmla="*/ 2 h 41"/>
              <a:gd name="T36" fmla="*/ 48 w 61"/>
              <a:gd name="T37" fmla="*/ 3 h 41"/>
              <a:gd name="T38" fmla="*/ 54 w 61"/>
              <a:gd name="T39" fmla="*/ 6 h 41"/>
              <a:gd name="T40" fmla="*/ 58 w 61"/>
              <a:gd name="T41" fmla="*/ 9 h 41"/>
              <a:gd name="T42" fmla="*/ 60 w 61"/>
              <a:gd name="T43" fmla="*/ 14 h 41"/>
              <a:gd name="T44" fmla="*/ 61 w 61"/>
              <a:gd name="T45" fmla="*/ 20 h 41"/>
              <a:gd name="T46" fmla="*/ 60 w 61"/>
              <a:gd name="T47" fmla="*/ 26 h 41"/>
              <a:gd name="T48" fmla="*/ 58 w 61"/>
              <a:gd name="T49" fmla="*/ 30 h 41"/>
              <a:gd name="T50" fmla="*/ 55 w 61"/>
              <a:gd name="T51" fmla="*/ 35 h 41"/>
              <a:gd name="T52" fmla="*/ 45 w 61"/>
              <a:gd name="T53" fmla="*/ 39 h 41"/>
              <a:gd name="T54" fmla="*/ 30 w 61"/>
              <a:gd name="T55" fmla="*/ 41 h 41"/>
              <a:gd name="T56" fmla="*/ 30 w 61"/>
              <a:gd name="T57" fmla="*/ 32 h 41"/>
              <a:gd name="T58" fmla="*/ 37 w 61"/>
              <a:gd name="T59" fmla="*/ 32 h 41"/>
              <a:gd name="T60" fmla="*/ 42 w 61"/>
              <a:gd name="T61" fmla="*/ 32 h 41"/>
              <a:gd name="T62" fmla="*/ 46 w 61"/>
              <a:gd name="T63" fmla="*/ 30 h 41"/>
              <a:gd name="T64" fmla="*/ 49 w 61"/>
              <a:gd name="T65" fmla="*/ 29 h 41"/>
              <a:gd name="T66" fmla="*/ 52 w 61"/>
              <a:gd name="T67" fmla="*/ 26 h 41"/>
              <a:gd name="T68" fmla="*/ 54 w 61"/>
              <a:gd name="T69" fmla="*/ 24 h 41"/>
              <a:gd name="T70" fmla="*/ 54 w 61"/>
              <a:gd name="T71" fmla="*/ 20 h 41"/>
              <a:gd name="T72" fmla="*/ 54 w 61"/>
              <a:gd name="T73" fmla="*/ 17 h 41"/>
              <a:gd name="T74" fmla="*/ 52 w 61"/>
              <a:gd name="T75" fmla="*/ 14 h 41"/>
              <a:gd name="T76" fmla="*/ 49 w 61"/>
              <a:gd name="T77" fmla="*/ 12 h 41"/>
              <a:gd name="T78" fmla="*/ 46 w 61"/>
              <a:gd name="T79" fmla="*/ 11 h 41"/>
              <a:gd name="T80" fmla="*/ 42 w 61"/>
              <a:gd name="T81" fmla="*/ 9 h 41"/>
              <a:gd name="T82" fmla="*/ 37 w 61"/>
              <a:gd name="T83" fmla="*/ 9 h 41"/>
              <a:gd name="T84" fmla="*/ 30 w 61"/>
              <a:gd name="T85" fmla="*/ 9 h 41"/>
              <a:gd name="T86" fmla="*/ 22 w 61"/>
              <a:gd name="T87" fmla="*/ 9 h 41"/>
              <a:gd name="T88" fmla="*/ 16 w 61"/>
              <a:gd name="T89" fmla="*/ 11 h 41"/>
              <a:gd name="T90" fmla="*/ 12 w 61"/>
              <a:gd name="T91" fmla="*/ 12 h 41"/>
              <a:gd name="T92" fmla="*/ 9 w 61"/>
              <a:gd name="T93" fmla="*/ 14 h 41"/>
              <a:gd name="T94" fmla="*/ 7 w 61"/>
              <a:gd name="T95" fmla="*/ 17 h 41"/>
              <a:gd name="T96" fmla="*/ 7 w 61"/>
              <a:gd name="T97" fmla="*/ 21 h 41"/>
              <a:gd name="T98" fmla="*/ 7 w 61"/>
              <a:gd name="T99" fmla="*/ 26 h 41"/>
              <a:gd name="T100" fmla="*/ 10 w 61"/>
              <a:gd name="T101" fmla="*/ 29 h 41"/>
              <a:gd name="T102" fmla="*/ 15 w 61"/>
              <a:gd name="T103" fmla="*/ 30 h 41"/>
              <a:gd name="T104" fmla="*/ 22 w 61"/>
              <a:gd name="T105" fmla="*/ 32 h 41"/>
              <a:gd name="T106" fmla="*/ 30 w 61"/>
              <a:gd name="T107" fmla="*/ 32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41">
                <a:moveTo>
                  <a:pt x="30" y="41"/>
                </a:moveTo>
                <a:lnTo>
                  <a:pt x="24" y="39"/>
                </a:lnTo>
                <a:lnTo>
                  <a:pt x="18" y="39"/>
                </a:lnTo>
                <a:lnTo>
                  <a:pt x="13" y="38"/>
                </a:lnTo>
                <a:lnTo>
                  <a:pt x="7" y="35"/>
                </a:lnTo>
                <a:lnTo>
                  <a:pt x="3" y="32"/>
                </a:lnTo>
                <a:lnTo>
                  <a:pt x="1" y="26"/>
                </a:lnTo>
                <a:lnTo>
                  <a:pt x="0" y="20"/>
                </a:lnTo>
                <a:lnTo>
                  <a:pt x="0" y="15"/>
                </a:lnTo>
                <a:lnTo>
                  <a:pt x="1" y="12"/>
                </a:lnTo>
                <a:lnTo>
                  <a:pt x="4" y="8"/>
                </a:lnTo>
                <a:lnTo>
                  <a:pt x="7" y="6"/>
                </a:lnTo>
                <a:lnTo>
                  <a:pt x="12" y="3"/>
                </a:lnTo>
                <a:lnTo>
                  <a:pt x="16" y="2"/>
                </a:lnTo>
                <a:lnTo>
                  <a:pt x="22" y="2"/>
                </a:lnTo>
                <a:lnTo>
                  <a:pt x="30" y="0"/>
                </a:lnTo>
                <a:lnTo>
                  <a:pt x="37" y="0"/>
                </a:lnTo>
                <a:lnTo>
                  <a:pt x="43" y="2"/>
                </a:lnTo>
                <a:lnTo>
                  <a:pt x="48" y="3"/>
                </a:lnTo>
                <a:lnTo>
                  <a:pt x="54" y="6"/>
                </a:lnTo>
                <a:lnTo>
                  <a:pt x="58" y="9"/>
                </a:lnTo>
                <a:lnTo>
                  <a:pt x="60" y="14"/>
                </a:lnTo>
                <a:lnTo>
                  <a:pt x="61" y="20"/>
                </a:lnTo>
                <a:lnTo>
                  <a:pt x="60" y="26"/>
                </a:lnTo>
                <a:lnTo>
                  <a:pt x="58" y="30"/>
                </a:lnTo>
                <a:lnTo>
                  <a:pt x="55" y="35"/>
                </a:lnTo>
                <a:lnTo>
                  <a:pt x="45" y="39"/>
                </a:lnTo>
                <a:lnTo>
                  <a:pt x="30" y="41"/>
                </a:lnTo>
                <a:close/>
                <a:moveTo>
                  <a:pt x="30" y="32"/>
                </a:moveTo>
                <a:lnTo>
                  <a:pt x="37" y="32"/>
                </a:lnTo>
                <a:lnTo>
                  <a:pt x="42" y="32"/>
                </a:lnTo>
                <a:lnTo>
                  <a:pt x="46" y="30"/>
                </a:lnTo>
                <a:lnTo>
                  <a:pt x="49" y="29"/>
                </a:lnTo>
                <a:lnTo>
                  <a:pt x="52" y="26"/>
                </a:lnTo>
                <a:lnTo>
                  <a:pt x="54" y="24"/>
                </a:lnTo>
                <a:lnTo>
                  <a:pt x="54" y="20"/>
                </a:lnTo>
                <a:lnTo>
                  <a:pt x="54" y="17"/>
                </a:lnTo>
                <a:lnTo>
                  <a:pt x="52" y="14"/>
                </a:lnTo>
                <a:lnTo>
                  <a:pt x="49" y="12"/>
                </a:lnTo>
                <a:lnTo>
                  <a:pt x="46" y="11"/>
                </a:lnTo>
                <a:lnTo>
                  <a:pt x="42" y="9"/>
                </a:lnTo>
                <a:lnTo>
                  <a:pt x="37" y="9"/>
                </a:lnTo>
                <a:lnTo>
                  <a:pt x="30" y="9"/>
                </a:lnTo>
                <a:lnTo>
                  <a:pt x="22" y="9"/>
                </a:lnTo>
                <a:lnTo>
                  <a:pt x="16" y="11"/>
                </a:lnTo>
                <a:lnTo>
                  <a:pt x="12" y="12"/>
                </a:lnTo>
                <a:lnTo>
                  <a:pt x="9" y="14"/>
                </a:lnTo>
                <a:lnTo>
                  <a:pt x="7" y="17"/>
                </a:lnTo>
                <a:lnTo>
                  <a:pt x="7" y="21"/>
                </a:lnTo>
                <a:lnTo>
                  <a:pt x="7" y="26"/>
                </a:lnTo>
                <a:lnTo>
                  <a:pt x="10" y="29"/>
                </a:lnTo>
                <a:lnTo>
                  <a:pt x="15" y="30"/>
                </a:lnTo>
                <a:lnTo>
                  <a:pt x="22" y="32"/>
                </a:lnTo>
                <a:lnTo>
                  <a:pt x="30" y="3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406" name="Freeform 470"/>
          <p:cNvSpPr>
            <a:spLocks/>
          </p:cNvSpPr>
          <p:nvPr/>
        </p:nvSpPr>
        <p:spPr bwMode="auto">
          <a:xfrm rot="5400000">
            <a:off x="5531644" y="5576094"/>
            <a:ext cx="95250" cy="33338"/>
          </a:xfrm>
          <a:custGeom>
            <a:avLst/>
            <a:gdLst>
              <a:gd name="T0" fmla="*/ 60 w 60"/>
              <a:gd name="T1" fmla="*/ 0 h 21"/>
              <a:gd name="T2" fmla="*/ 60 w 60"/>
              <a:gd name="T3" fmla="*/ 8 h 21"/>
              <a:gd name="T4" fmla="*/ 13 w 60"/>
              <a:gd name="T5" fmla="*/ 8 h 21"/>
              <a:gd name="T6" fmla="*/ 16 w 60"/>
              <a:gd name="T7" fmla="*/ 11 h 21"/>
              <a:gd name="T8" fmla="*/ 18 w 60"/>
              <a:gd name="T9" fmla="*/ 14 h 21"/>
              <a:gd name="T10" fmla="*/ 21 w 60"/>
              <a:gd name="T11" fmla="*/ 18 h 21"/>
              <a:gd name="T12" fmla="*/ 22 w 60"/>
              <a:gd name="T13" fmla="*/ 21 h 21"/>
              <a:gd name="T14" fmla="*/ 15 w 60"/>
              <a:gd name="T15" fmla="*/ 21 h 21"/>
              <a:gd name="T16" fmla="*/ 12 w 60"/>
              <a:gd name="T17" fmla="*/ 15 h 21"/>
              <a:gd name="T18" fmla="*/ 7 w 60"/>
              <a:gd name="T19" fmla="*/ 11 h 21"/>
              <a:gd name="T20" fmla="*/ 4 w 60"/>
              <a:gd name="T21" fmla="*/ 8 h 21"/>
              <a:gd name="T22" fmla="*/ 0 w 60"/>
              <a:gd name="T23" fmla="*/ 5 h 21"/>
              <a:gd name="T24" fmla="*/ 0 w 60"/>
              <a:gd name="T25" fmla="*/ 0 h 21"/>
              <a:gd name="T26" fmla="*/ 60 w 60"/>
              <a:gd name="T2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21">
                <a:moveTo>
                  <a:pt x="60" y="0"/>
                </a:moveTo>
                <a:lnTo>
                  <a:pt x="60" y="8"/>
                </a:lnTo>
                <a:lnTo>
                  <a:pt x="13" y="8"/>
                </a:lnTo>
                <a:lnTo>
                  <a:pt x="16" y="11"/>
                </a:lnTo>
                <a:lnTo>
                  <a:pt x="18" y="14"/>
                </a:lnTo>
                <a:lnTo>
                  <a:pt x="21" y="18"/>
                </a:lnTo>
                <a:lnTo>
                  <a:pt x="22" y="21"/>
                </a:lnTo>
                <a:lnTo>
                  <a:pt x="15" y="21"/>
                </a:lnTo>
                <a:lnTo>
                  <a:pt x="12" y="15"/>
                </a:lnTo>
                <a:lnTo>
                  <a:pt x="7" y="11"/>
                </a:lnTo>
                <a:lnTo>
                  <a:pt x="4" y="8"/>
                </a:lnTo>
                <a:lnTo>
                  <a:pt x="0" y="5"/>
                </a:lnTo>
                <a:lnTo>
                  <a:pt x="0" y="0"/>
                </a:lnTo>
                <a:lnTo>
                  <a:pt x="6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407" name="Line 471"/>
          <p:cNvSpPr>
            <a:spLocks noChangeShapeType="1"/>
          </p:cNvSpPr>
          <p:nvPr/>
        </p:nvSpPr>
        <p:spPr bwMode="auto">
          <a:xfrm rot="5400000">
            <a:off x="5846762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08" name="Line 472"/>
          <p:cNvSpPr>
            <a:spLocks noChangeShapeType="1"/>
          </p:cNvSpPr>
          <p:nvPr/>
        </p:nvSpPr>
        <p:spPr bwMode="auto">
          <a:xfrm rot="5400000">
            <a:off x="6356350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09" name="Line 473"/>
          <p:cNvSpPr>
            <a:spLocks noChangeShapeType="1"/>
          </p:cNvSpPr>
          <p:nvPr/>
        </p:nvSpPr>
        <p:spPr bwMode="auto">
          <a:xfrm rot="5400000">
            <a:off x="6618287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10" name="Line 474"/>
          <p:cNvSpPr>
            <a:spLocks noChangeShapeType="1"/>
          </p:cNvSpPr>
          <p:nvPr/>
        </p:nvSpPr>
        <p:spPr bwMode="auto">
          <a:xfrm rot="5400000">
            <a:off x="6727031" y="5493544"/>
            <a:ext cx="58738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11" name="Freeform 475"/>
          <p:cNvSpPr>
            <a:spLocks noEditPoints="1"/>
          </p:cNvSpPr>
          <p:nvPr/>
        </p:nvSpPr>
        <p:spPr bwMode="auto">
          <a:xfrm rot="5400000">
            <a:off x="6669088" y="5562600"/>
            <a:ext cx="96837" cy="61913"/>
          </a:xfrm>
          <a:custGeom>
            <a:avLst/>
            <a:gdLst>
              <a:gd name="T0" fmla="*/ 30 w 61"/>
              <a:gd name="T1" fmla="*/ 39 h 39"/>
              <a:gd name="T2" fmla="*/ 24 w 61"/>
              <a:gd name="T3" fmla="*/ 39 h 39"/>
              <a:gd name="T4" fmla="*/ 18 w 61"/>
              <a:gd name="T5" fmla="*/ 38 h 39"/>
              <a:gd name="T6" fmla="*/ 13 w 61"/>
              <a:gd name="T7" fmla="*/ 36 h 39"/>
              <a:gd name="T8" fmla="*/ 7 w 61"/>
              <a:gd name="T9" fmla="*/ 33 h 39"/>
              <a:gd name="T10" fmla="*/ 3 w 61"/>
              <a:gd name="T11" fmla="*/ 30 h 39"/>
              <a:gd name="T12" fmla="*/ 1 w 61"/>
              <a:gd name="T13" fmla="*/ 26 h 39"/>
              <a:gd name="T14" fmla="*/ 0 w 61"/>
              <a:gd name="T15" fmla="*/ 20 h 39"/>
              <a:gd name="T16" fmla="*/ 0 w 61"/>
              <a:gd name="T17" fmla="*/ 15 h 39"/>
              <a:gd name="T18" fmla="*/ 1 w 61"/>
              <a:gd name="T19" fmla="*/ 11 h 39"/>
              <a:gd name="T20" fmla="*/ 4 w 61"/>
              <a:gd name="T21" fmla="*/ 8 h 39"/>
              <a:gd name="T22" fmla="*/ 7 w 61"/>
              <a:gd name="T23" fmla="*/ 5 h 39"/>
              <a:gd name="T24" fmla="*/ 12 w 61"/>
              <a:gd name="T25" fmla="*/ 2 h 39"/>
              <a:gd name="T26" fmla="*/ 16 w 61"/>
              <a:gd name="T27" fmla="*/ 0 h 39"/>
              <a:gd name="T28" fmla="*/ 22 w 61"/>
              <a:gd name="T29" fmla="*/ 0 h 39"/>
              <a:gd name="T30" fmla="*/ 30 w 61"/>
              <a:gd name="T31" fmla="*/ 0 h 39"/>
              <a:gd name="T32" fmla="*/ 37 w 61"/>
              <a:gd name="T33" fmla="*/ 0 h 39"/>
              <a:gd name="T34" fmla="*/ 43 w 61"/>
              <a:gd name="T35" fmla="*/ 0 h 39"/>
              <a:gd name="T36" fmla="*/ 48 w 61"/>
              <a:gd name="T37" fmla="*/ 2 h 39"/>
              <a:gd name="T38" fmla="*/ 54 w 61"/>
              <a:gd name="T39" fmla="*/ 5 h 39"/>
              <a:gd name="T40" fmla="*/ 58 w 61"/>
              <a:gd name="T41" fmla="*/ 8 h 39"/>
              <a:gd name="T42" fmla="*/ 60 w 61"/>
              <a:gd name="T43" fmla="*/ 14 h 39"/>
              <a:gd name="T44" fmla="*/ 61 w 61"/>
              <a:gd name="T45" fmla="*/ 20 h 39"/>
              <a:gd name="T46" fmla="*/ 60 w 61"/>
              <a:gd name="T47" fmla="*/ 24 h 39"/>
              <a:gd name="T48" fmla="*/ 58 w 61"/>
              <a:gd name="T49" fmla="*/ 29 h 39"/>
              <a:gd name="T50" fmla="*/ 55 w 61"/>
              <a:gd name="T51" fmla="*/ 33 h 39"/>
              <a:gd name="T52" fmla="*/ 45 w 61"/>
              <a:gd name="T53" fmla="*/ 38 h 39"/>
              <a:gd name="T54" fmla="*/ 30 w 61"/>
              <a:gd name="T55" fmla="*/ 39 h 39"/>
              <a:gd name="T56" fmla="*/ 30 w 61"/>
              <a:gd name="T57" fmla="*/ 32 h 39"/>
              <a:gd name="T58" fmla="*/ 37 w 61"/>
              <a:gd name="T59" fmla="*/ 30 h 39"/>
              <a:gd name="T60" fmla="*/ 42 w 61"/>
              <a:gd name="T61" fmla="*/ 30 h 39"/>
              <a:gd name="T62" fmla="*/ 46 w 61"/>
              <a:gd name="T63" fmla="*/ 29 h 39"/>
              <a:gd name="T64" fmla="*/ 49 w 61"/>
              <a:gd name="T65" fmla="*/ 27 h 39"/>
              <a:gd name="T66" fmla="*/ 52 w 61"/>
              <a:gd name="T67" fmla="*/ 26 h 39"/>
              <a:gd name="T68" fmla="*/ 54 w 61"/>
              <a:gd name="T69" fmla="*/ 23 h 39"/>
              <a:gd name="T70" fmla="*/ 54 w 61"/>
              <a:gd name="T71" fmla="*/ 20 h 39"/>
              <a:gd name="T72" fmla="*/ 54 w 61"/>
              <a:gd name="T73" fmla="*/ 17 h 39"/>
              <a:gd name="T74" fmla="*/ 52 w 61"/>
              <a:gd name="T75" fmla="*/ 14 h 39"/>
              <a:gd name="T76" fmla="*/ 49 w 61"/>
              <a:gd name="T77" fmla="*/ 11 h 39"/>
              <a:gd name="T78" fmla="*/ 46 w 61"/>
              <a:gd name="T79" fmla="*/ 9 h 39"/>
              <a:gd name="T80" fmla="*/ 42 w 61"/>
              <a:gd name="T81" fmla="*/ 8 h 39"/>
              <a:gd name="T82" fmla="*/ 37 w 61"/>
              <a:gd name="T83" fmla="*/ 8 h 39"/>
              <a:gd name="T84" fmla="*/ 30 w 61"/>
              <a:gd name="T85" fmla="*/ 8 h 39"/>
              <a:gd name="T86" fmla="*/ 22 w 61"/>
              <a:gd name="T87" fmla="*/ 8 h 39"/>
              <a:gd name="T88" fmla="*/ 16 w 61"/>
              <a:gd name="T89" fmla="*/ 9 h 39"/>
              <a:gd name="T90" fmla="*/ 12 w 61"/>
              <a:gd name="T91" fmla="*/ 11 h 39"/>
              <a:gd name="T92" fmla="*/ 9 w 61"/>
              <a:gd name="T93" fmla="*/ 14 h 39"/>
              <a:gd name="T94" fmla="*/ 7 w 61"/>
              <a:gd name="T95" fmla="*/ 17 h 39"/>
              <a:gd name="T96" fmla="*/ 7 w 61"/>
              <a:gd name="T97" fmla="*/ 20 h 39"/>
              <a:gd name="T98" fmla="*/ 7 w 61"/>
              <a:gd name="T99" fmla="*/ 24 h 39"/>
              <a:gd name="T100" fmla="*/ 10 w 61"/>
              <a:gd name="T101" fmla="*/ 27 h 39"/>
              <a:gd name="T102" fmla="*/ 15 w 61"/>
              <a:gd name="T103" fmla="*/ 29 h 39"/>
              <a:gd name="T104" fmla="*/ 22 w 61"/>
              <a:gd name="T105" fmla="*/ 30 h 39"/>
              <a:gd name="T106" fmla="*/ 30 w 61"/>
              <a:gd name="T107" fmla="*/ 3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39">
                <a:moveTo>
                  <a:pt x="30" y="39"/>
                </a:moveTo>
                <a:lnTo>
                  <a:pt x="24" y="39"/>
                </a:lnTo>
                <a:lnTo>
                  <a:pt x="18" y="38"/>
                </a:lnTo>
                <a:lnTo>
                  <a:pt x="13" y="36"/>
                </a:lnTo>
                <a:lnTo>
                  <a:pt x="7" y="33"/>
                </a:lnTo>
                <a:lnTo>
                  <a:pt x="3" y="30"/>
                </a:lnTo>
                <a:lnTo>
                  <a:pt x="1" y="26"/>
                </a:lnTo>
                <a:lnTo>
                  <a:pt x="0" y="20"/>
                </a:lnTo>
                <a:lnTo>
                  <a:pt x="0" y="15"/>
                </a:lnTo>
                <a:lnTo>
                  <a:pt x="1" y="11"/>
                </a:lnTo>
                <a:lnTo>
                  <a:pt x="4" y="8"/>
                </a:lnTo>
                <a:lnTo>
                  <a:pt x="7" y="5"/>
                </a:lnTo>
                <a:lnTo>
                  <a:pt x="12" y="2"/>
                </a:lnTo>
                <a:lnTo>
                  <a:pt x="16" y="0"/>
                </a:lnTo>
                <a:lnTo>
                  <a:pt x="22" y="0"/>
                </a:lnTo>
                <a:lnTo>
                  <a:pt x="30" y="0"/>
                </a:lnTo>
                <a:lnTo>
                  <a:pt x="37" y="0"/>
                </a:lnTo>
                <a:lnTo>
                  <a:pt x="43" y="0"/>
                </a:lnTo>
                <a:lnTo>
                  <a:pt x="48" y="2"/>
                </a:lnTo>
                <a:lnTo>
                  <a:pt x="54" y="5"/>
                </a:lnTo>
                <a:lnTo>
                  <a:pt x="58" y="8"/>
                </a:lnTo>
                <a:lnTo>
                  <a:pt x="60" y="14"/>
                </a:lnTo>
                <a:lnTo>
                  <a:pt x="61" y="20"/>
                </a:lnTo>
                <a:lnTo>
                  <a:pt x="60" y="24"/>
                </a:lnTo>
                <a:lnTo>
                  <a:pt x="58" y="29"/>
                </a:lnTo>
                <a:lnTo>
                  <a:pt x="55" y="33"/>
                </a:lnTo>
                <a:lnTo>
                  <a:pt x="45" y="38"/>
                </a:lnTo>
                <a:lnTo>
                  <a:pt x="30" y="39"/>
                </a:lnTo>
                <a:close/>
                <a:moveTo>
                  <a:pt x="30" y="32"/>
                </a:moveTo>
                <a:lnTo>
                  <a:pt x="37" y="30"/>
                </a:lnTo>
                <a:lnTo>
                  <a:pt x="42" y="30"/>
                </a:lnTo>
                <a:lnTo>
                  <a:pt x="46" y="29"/>
                </a:lnTo>
                <a:lnTo>
                  <a:pt x="49" y="27"/>
                </a:lnTo>
                <a:lnTo>
                  <a:pt x="52" y="26"/>
                </a:lnTo>
                <a:lnTo>
                  <a:pt x="54" y="23"/>
                </a:lnTo>
                <a:lnTo>
                  <a:pt x="54" y="20"/>
                </a:lnTo>
                <a:lnTo>
                  <a:pt x="54" y="17"/>
                </a:lnTo>
                <a:lnTo>
                  <a:pt x="52" y="14"/>
                </a:lnTo>
                <a:lnTo>
                  <a:pt x="49" y="11"/>
                </a:lnTo>
                <a:lnTo>
                  <a:pt x="46" y="9"/>
                </a:lnTo>
                <a:lnTo>
                  <a:pt x="42" y="8"/>
                </a:lnTo>
                <a:lnTo>
                  <a:pt x="37" y="8"/>
                </a:lnTo>
                <a:lnTo>
                  <a:pt x="30" y="8"/>
                </a:lnTo>
                <a:lnTo>
                  <a:pt x="22" y="8"/>
                </a:lnTo>
                <a:lnTo>
                  <a:pt x="16" y="9"/>
                </a:lnTo>
                <a:lnTo>
                  <a:pt x="12" y="11"/>
                </a:lnTo>
                <a:lnTo>
                  <a:pt x="9" y="14"/>
                </a:lnTo>
                <a:lnTo>
                  <a:pt x="7" y="17"/>
                </a:lnTo>
                <a:lnTo>
                  <a:pt x="7" y="20"/>
                </a:lnTo>
                <a:lnTo>
                  <a:pt x="7" y="24"/>
                </a:lnTo>
                <a:lnTo>
                  <a:pt x="10" y="27"/>
                </a:lnTo>
                <a:lnTo>
                  <a:pt x="15" y="29"/>
                </a:lnTo>
                <a:lnTo>
                  <a:pt x="22" y="30"/>
                </a:lnTo>
                <a:lnTo>
                  <a:pt x="30" y="3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412" name="Rectangle 476"/>
          <p:cNvSpPr>
            <a:spLocks noChangeArrowheads="1"/>
          </p:cNvSpPr>
          <p:nvPr/>
        </p:nvSpPr>
        <p:spPr bwMode="auto">
          <a:xfrm rot="5400000">
            <a:off x="6766719" y="5628482"/>
            <a:ext cx="12700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413" name="Freeform 477"/>
          <p:cNvSpPr>
            <a:spLocks/>
          </p:cNvSpPr>
          <p:nvPr/>
        </p:nvSpPr>
        <p:spPr bwMode="auto">
          <a:xfrm rot="5400000">
            <a:off x="6777038" y="5575300"/>
            <a:ext cx="95250" cy="34925"/>
          </a:xfrm>
          <a:custGeom>
            <a:avLst/>
            <a:gdLst>
              <a:gd name="T0" fmla="*/ 60 w 60"/>
              <a:gd name="T1" fmla="*/ 0 h 22"/>
              <a:gd name="T2" fmla="*/ 60 w 60"/>
              <a:gd name="T3" fmla="*/ 7 h 22"/>
              <a:gd name="T4" fmla="*/ 13 w 60"/>
              <a:gd name="T5" fmla="*/ 7 h 22"/>
              <a:gd name="T6" fmla="*/ 16 w 60"/>
              <a:gd name="T7" fmla="*/ 10 h 22"/>
              <a:gd name="T8" fmla="*/ 18 w 60"/>
              <a:gd name="T9" fmla="*/ 15 h 22"/>
              <a:gd name="T10" fmla="*/ 21 w 60"/>
              <a:gd name="T11" fmla="*/ 18 h 22"/>
              <a:gd name="T12" fmla="*/ 22 w 60"/>
              <a:gd name="T13" fmla="*/ 22 h 22"/>
              <a:gd name="T14" fmla="*/ 15 w 60"/>
              <a:gd name="T15" fmla="*/ 22 h 22"/>
              <a:gd name="T16" fmla="*/ 12 w 60"/>
              <a:gd name="T17" fmla="*/ 16 h 22"/>
              <a:gd name="T18" fmla="*/ 7 w 60"/>
              <a:gd name="T19" fmla="*/ 12 h 22"/>
              <a:gd name="T20" fmla="*/ 4 w 60"/>
              <a:gd name="T21" fmla="*/ 7 h 22"/>
              <a:gd name="T22" fmla="*/ 0 w 60"/>
              <a:gd name="T23" fmla="*/ 4 h 22"/>
              <a:gd name="T24" fmla="*/ 0 w 60"/>
              <a:gd name="T25" fmla="*/ 0 h 22"/>
              <a:gd name="T26" fmla="*/ 60 w 60"/>
              <a:gd name="T27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22">
                <a:moveTo>
                  <a:pt x="60" y="0"/>
                </a:moveTo>
                <a:lnTo>
                  <a:pt x="60" y="7"/>
                </a:lnTo>
                <a:lnTo>
                  <a:pt x="13" y="7"/>
                </a:lnTo>
                <a:lnTo>
                  <a:pt x="16" y="10"/>
                </a:lnTo>
                <a:lnTo>
                  <a:pt x="18" y="15"/>
                </a:lnTo>
                <a:lnTo>
                  <a:pt x="21" y="18"/>
                </a:lnTo>
                <a:lnTo>
                  <a:pt x="22" y="22"/>
                </a:lnTo>
                <a:lnTo>
                  <a:pt x="15" y="22"/>
                </a:lnTo>
                <a:lnTo>
                  <a:pt x="12" y="16"/>
                </a:lnTo>
                <a:lnTo>
                  <a:pt x="7" y="12"/>
                </a:lnTo>
                <a:lnTo>
                  <a:pt x="4" y="7"/>
                </a:lnTo>
                <a:lnTo>
                  <a:pt x="0" y="4"/>
                </a:lnTo>
                <a:lnTo>
                  <a:pt x="0" y="0"/>
                </a:lnTo>
                <a:lnTo>
                  <a:pt x="6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414" name="Line 478"/>
          <p:cNvSpPr>
            <a:spLocks noChangeShapeType="1"/>
          </p:cNvSpPr>
          <p:nvPr/>
        </p:nvSpPr>
        <p:spPr bwMode="auto">
          <a:xfrm rot="5400000">
            <a:off x="7127875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15" name="Line 479"/>
          <p:cNvSpPr>
            <a:spLocks noChangeShapeType="1"/>
          </p:cNvSpPr>
          <p:nvPr/>
        </p:nvSpPr>
        <p:spPr bwMode="auto">
          <a:xfrm rot="5400000">
            <a:off x="7637462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16" name="Line 480"/>
          <p:cNvSpPr>
            <a:spLocks noChangeShapeType="1"/>
          </p:cNvSpPr>
          <p:nvPr/>
        </p:nvSpPr>
        <p:spPr bwMode="auto">
          <a:xfrm rot="5400000">
            <a:off x="7899400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17" name="Line 481"/>
          <p:cNvSpPr>
            <a:spLocks noChangeShapeType="1"/>
          </p:cNvSpPr>
          <p:nvPr/>
        </p:nvSpPr>
        <p:spPr bwMode="auto">
          <a:xfrm rot="5400000">
            <a:off x="8008144" y="5493544"/>
            <a:ext cx="58738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18" name="Freeform 482"/>
          <p:cNvSpPr>
            <a:spLocks/>
          </p:cNvSpPr>
          <p:nvPr/>
        </p:nvSpPr>
        <p:spPr bwMode="auto">
          <a:xfrm rot="5400000">
            <a:off x="8001794" y="5574507"/>
            <a:ext cx="95250" cy="36512"/>
          </a:xfrm>
          <a:custGeom>
            <a:avLst/>
            <a:gdLst>
              <a:gd name="T0" fmla="*/ 60 w 60"/>
              <a:gd name="T1" fmla="*/ 0 h 23"/>
              <a:gd name="T2" fmla="*/ 60 w 60"/>
              <a:gd name="T3" fmla="*/ 9 h 23"/>
              <a:gd name="T4" fmla="*/ 13 w 60"/>
              <a:gd name="T5" fmla="*/ 9 h 23"/>
              <a:gd name="T6" fmla="*/ 16 w 60"/>
              <a:gd name="T7" fmla="*/ 12 h 23"/>
              <a:gd name="T8" fmla="*/ 18 w 60"/>
              <a:gd name="T9" fmla="*/ 15 h 23"/>
              <a:gd name="T10" fmla="*/ 21 w 60"/>
              <a:gd name="T11" fmla="*/ 20 h 23"/>
              <a:gd name="T12" fmla="*/ 22 w 60"/>
              <a:gd name="T13" fmla="*/ 23 h 23"/>
              <a:gd name="T14" fmla="*/ 15 w 60"/>
              <a:gd name="T15" fmla="*/ 23 h 23"/>
              <a:gd name="T16" fmla="*/ 12 w 60"/>
              <a:gd name="T17" fmla="*/ 17 h 23"/>
              <a:gd name="T18" fmla="*/ 7 w 60"/>
              <a:gd name="T19" fmla="*/ 12 h 23"/>
              <a:gd name="T20" fmla="*/ 4 w 60"/>
              <a:gd name="T21" fmla="*/ 8 h 23"/>
              <a:gd name="T22" fmla="*/ 0 w 60"/>
              <a:gd name="T23" fmla="*/ 6 h 23"/>
              <a:gd name="T24" fmla="*/ 0 w 60"/>
              <a:gd name="T25" fmla="*/ 0 h 23"/>
              <a:gd name="T26" fmla="*/ 60 w 60"/>
              <a:gd name="T2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23">
                <a:moveTo>
                  <a:pt x="60" y="0"/>
                </a:moveTo>
                <a:lnTo>
                  <a:pt x="60" y="9"/>
                </a:lnTo>
                <a:lnTo>
                  <a:pt x="13" y="9"/>
                </a:lnTo>
                <a:lnTo>
                  <a:pt x="16" y="12"/>
                </a:lnTo>
                <a:lnTo>
                  <a:pt x="18" y="15"/>
                </a:lnTo>
                <a:lnTo>
                  <a:pt x="21" y="20"/>
                </a:lnTo>
                <a:lnTo>
                  <a:pt x="22" y="23"/>
                </a:lnTo>
                <a:lnTo>
                  <a:pt x="15" y="23"/>
                </a:lnTo>
                <a:lnTo>
                  <a:pt x="12" y="17"/>
                </a:lnTo>
                <a:lnTo>
                  <a:pt x="7" y="12"/>
                </a:lnTo>
                <a:lnTo>
                  <a:pt x="4" y="8"/>
                </a:lnTo>
                <a:lnTo>
                  <a:pt x="0" y="6"/>
                </a:lnTo>
                <a:lnTo>
                  <a:pt x="0" y="0"/>
                </a:lnTo>
                <a:lnTo>
                  <a:pt x="6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419" name="Rectangle 483"/>
          <p:cNvSpPr>
            <a:spLocks noChangeArrowheads="1"/>
          </p:cNvSpPr>
          <p:nvPr/>
        </p:nvSpPr>
        <p:spPr bwMode="auto">
          <a:xfrm rot="5400000">
            <a:off x="2592388" y="20638"/>
            <a:ext cx="4481512" cy="64055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20" name="Freeform 484"/>
          <p:cNvSpPr>
            <a:spLocks/>
          </p:cNvSpPr>
          <p:nvPr/>
        </p:nvSpPr>
        <p:spPr bwMode="auto">
          <a:xfrm rot="5400000">
            <a:off x="2593975" y="19051"/>
            <a:ext cx="4478337" cy="6405562"/>
          </a:xfrm>
          <a:custGeom>
            <a:avLst/>
            <a:gdLst>
              <a:gd name="T0" fmla="*/ 2821 w 2821"/>
              <a:gd name="T1" fmla="*/ 3994 h 4035"/>
              <a:gd name="T2" fmla="*/ 2821 w 2821"/>
              <a:gd name="T3" fmla="*/ 3912 h 4035"/>
              <a:gd name="T4" fmla="*/ 2821 w 2821"/>
              <a:gd name="T5" fmla="*/ 3831 h 4035"/>
              <a:gd name="T6" fmla="*/ 2821 w 2821"/>
              <a:gd name="T7" fmla="*/ 3750 h 4035"/>
              <a:gd name="T8" fmla="*/ 2821 w 2821"/>
              <a:gd name="T9" fmla="*/ 3667 h 4035"/>
              <a:gd name="T10" fmla="*/ 2821 w 2821"/>
              <a:gd name="T11" fmla="*/ 3586 h 4035"/>
              <a:gd name="T12" fmla="*/ 2820 w 2821"/>
              <a:gd name="T13" fmla="*/ 3505 h 4035"/>
              <a:gd name="T14" fmla="*/ 2820 w 2821"/>
              <a:gd name="T15" fmla="*/ 3423 h 4035"/>
              <a:gd name="T16" fmla="*/ 2818 w 2821"/>
              <a:gd name="T17" fmla="*/ 3342 h 4035"/>
              <a:gd name="T18" fmla="*/ 2817 w 2821"/>
              <a:gd name="T19" fmla="*/ 3261 h 4035"/>
              <a:gd name="T20" fmla="*/ 2815 w 2821"/>
              <a:gd name="T21" fmla="*/ 3178 h 4035"/>
              <a:gd name="T22" fmla="*/ 2814 w 2821"/>
              <a:gd name="T23" fmla="*/ 3097 h 4035"/>
              <a:gd name="T24" fmla="*/ 2812 w 2821"/>
              <a:gd name="T25" fmla="*/ 3016 h 4035"/>
              <a:gd name="T26" fmla="*/ 2809 w 2821"/>
              <a:gd name="T27" fmla="*/ 2934 h 4035"/>
              <a:gd name="T28" fmla="*/ 2806 w 2821"/>
              <a:gd name="T29" fmla="*/ 2853 h 4035"/>
              <a:gd name="T30" fmla="*/ 2802 w 2821"/>
              <a:gd name="T31" fmla="*/ 2772 h 4035"/>
              <a:gd name="T32" fmla="*/ 2797 w 2821"/>
              <a:gd name="T33" fmla="*/ 2689 h 4035"/>
              <a:gd name="T34" fmla="*/ 2790 w 2821"/>
              <a:gd name="T35" fmla="*/ 2608 h 4035"/>
              <a:gd name="T36" fmla="*/ 2781 w 2821"/>
              <a:gd name="T37" fmla="*/ 2527 h 4035"/>
              <a:gd name="T38" fmla="*/ 2770 w 2821"/>
              <a:gd name="T39" fmla="*/ 2445 h 4035"/>
              <a:gd name="T40" fmla="*/ 2758 w 2821"/>
              <a:gd name="T41" fmla="*/ 2364 h 4035"/>
              <a:gd name="T42" fmla="*/ 2740 w 2821"/>
              <a:gd name="T43" fmla="*/ 2281 h 4035"/>
              <a:gd name="T44" fmla="*/ 2721 w 2821"/>
              <a:gd name="T45" fmla="*/ 2200 h 4035"/>
              <a:gd name="T46" fmla="*/ 2695 w 2821"/>
              <a:gd name="T47" fmla="*/ 2119 h 4035"/>
              <a:gd name="T48" fmla="*/ 2662 w 2821"/>
              <a:gd name="T49" fmla="*/ 2038 h 4035"/>
              <a:gd name="T50" fmla="*/ 2623 w 2821"/>
              <a:gd name="T51" fmla="*/ 1956 h 4035"/>
              <a:gd name="T52" fmla="*/ 2577 w 2821"/>
              <a:gd name="T53" fmla="*/ 1875 h 4035"/>
              <a:gd name="T54" fmla="*/ 2518 w 2821"/>
              <a:gd name="T55" fmla="*/ 1792 h 4035"/>
              <a:gd name="T56" fmla="*/ 2449 w 2821"/>
              <a:gd name="T57" fmla="*/ 1711 h 4035"/>
              <a:gd name="T58" fmla="*/ 2367 w 2821"/>
              <a:gd name="T59" fmla="*/ 1630 h 4035"/>
              <a:gd name="T60" fmla="*/ 2269 w 2821"/>
              <a:gd name="T61" fmla="*/ 1549 h 4035"/>
              <a:gd name="T62" fmla="*/ 2157 w 2821"/>
              <a:gd name="T63" fmla="*/ 1467 h 4035"/>
              <a:gd name="T64" fmla="*/ 2029 w 2821"/>
              <a:gd name="T65" fmla="*/ 1386 h 4035"/>
              <a:gd name="T66" fmla="*/ 1887 w 2821"/>
              <a:gd name="T67" fmla="*/ 1303 h 4035"/>
              <a:gd name="T68" fmla="*/ 1732 w 2821"/>
              <a:gd name="T69" fmla="*/ 1222 h 4035"/>
              <a:gd name="T70" fmla="*/ 1567 w 2821"/>
              <a:gd name="T71" fmla="*/ 1141 h 4035"/>
              <a:gd name="T72" fmla="*/ 1396 w 2821"/>
              <a:gd name="T73" fmla="*/ 1060 h 4035"/>
              <a:gd name="T74" fmla="*/ 1224 w 2821"/>
              <a:gd name="T75" fmla="*/ 978 h 4035"/>
              <a:gd name="T76" fmla="*/ 1054 w 2821"/>
              <a:gd name="T77" fmla="*/ 897 h 4035"/>
              <a:gd name="T78" fmla="*/ 892 w 2821"/>
              <a:gd name="T79" fmla="*/ 814 h 4035"/>
              <a:gd name="T80" fmla="*/ 741 w 2821"/>
              <a:gd name="T81" fmla="*/ 733 h 4035"/>
              <a:gd name="T82" fmla="*/ 603 w 2821"/>
              <a:gd name="T83" fmla="*/ 652 h 4035"/>
              <a:gd name="T84" fmla="*/ 480 w 2821"/>
              <a:gd name="T85" fmla="*/ 571 h 4035"/>
              <a:gd name="T86" fmla="*/ 372 w 2821"/>
              <a:gd name="T87" fmla="*/ 489 h 4035"/>
              <a:gd name="T88" fmla="*/ 280 w 2821"/>
              <a:gd name="T89" fmla="*/ 408 h 4035"/>
              <a:gd name="T90" fmla="*/ 201 w 2821"/>
              <a:gd name="T91" fmla="*/ 325 h 4035"/>
              <a:gd name="T92" fmla="*/ 136 w 2821"/>
              <a:gd name="T93" fmla="*/ 244 h 4035"/>
              <a:gd name="T94" fmla="*/ 81 w 2821"/>
              <a:gd name="T95" fmla="*/ 163 h 4035"/>
              <a:gd name="T96" fmla="*/ 37 w 2821"/>
              <a:gd name="T97" fmla="*/ 82 h 4035"/>
              <a:gd name="T98" fmla="*/ 0 w 2821"/>
              <a:gd name="T99" fmla="*/ 0 h 4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821" h="4035">
                <a:moveTo>
                  <a:pt x="2821" y="4035"/>
                </a:moveTo>
                <a:lnTo>
                  <a:pt x="2821" y="3994"/>
                </a:lnTo>
                <a:lnTo>
                  <a:pt x="2821" y="3952"/>
                </a:lnTo>
                <a:lnTo>
                  <a:pt x="2821" y="3912"/>
                </a:lnTo>
                <a:lnTo>
                  <a:pt x="2821" y="3871"/>
                </a:lnTo>
                <a:lnTo>
                  <a:pt x="2821" y="3831"/>
                </a:lnTo>
                <a:lnTo>
                  <a:pt x="2821" y="3790"/>
                </a:lnTo>
                <a:lnTo>
                  <a:pt x="2821" y="3750"/>
                </a:lnTo>
                <a:lnTo>
                  <a:pt x="2821" y="3709"/>
                </a:lnTo>
                <a:lnTo>
                  <a:pt x="2821" y="3667"/>
                </a:lnTo>
                <a:lnTo>
                  <a:pt x="2821" y="3627"/>
                </a:lnTo>
                <a:lnTo>
                  <a:pt x="2821" y="3586"/>
                </a:lnTo>
                <a:lnTo>
                  <a:pt x="2820" y="3546"/>
                </a:lnTo>
                <a:lnTo>
                  <a:pt x="2820" y="3505"/>
                </a:lnTo>
                <a:lnTo>
                  <a:pt x="2820" y="3463"/>
                </a:lnTo>
                <a:lnTo>
                  <a:pt x="2820" y="3423"/>
                </a:lnTo>
                <a:lnTo>
                  <a:pt x="2818" y="3382"/>
                </a:lnTo>
                <a:lnTo>
                  <a:pt x="2818" y="3342"/>
                </a:lnTo>
                <a:lnTo>
                  <a:pt x="2818" y="3301"/>
                </a:lnTo>
                <a:lnTo>
                  <a:pt x="2817" y="3261"/>
                </a:lnTo>
                <a:lnTo>
                  <a:pt x="2817" y="3220"/>
                </a:lnTo>
                <a:lnTo>
                  <a:pt x="2815" y="3178"/>
                </a:lnTo>
                <a:lnTo>
                  <a:pt x="2815" y="3138"/>
                </a:lnTo>
                <a:lnTo>
                  <a:pt x="2814" y="3097"/>
                </a:lnTo>
                <a:lnTo>
                  <a:pt x="2814" y="3057"/>
                </a:lnTo>
                <a:lnTo>
                  <a:pt x="2812" y="3016"/>
                </a:lnTo>
                <a:lnTo>
                  <a:pt x="2811" y="2974"/>
                </a:lnTo>
                <a:lnTo>
                  <a:pt x="2809" y="2934"/>
                </a:lnTo>
                <a:lnTo>
                  <a:pt x="2808" y="2893"/>
                </a:lnTo>
                <a:lnTo>
                  <a:pt x="2806" y="2853"/>
                </a:lnTo>
                <a:lnTo>
                  <a:pt x="2803" y="2812"/>
                </a:lnTo>
                <a:lnTo>
                  <a:pt x="2802" y="2772"/>
                </a:lnTo>
                <a:lnTo>
                  <a:pt x="2799" y="2731"/>
                </a:lnTo>
                <a:lnTo>
                  <a:pt x="2797" y="2689"/>
                </a:lnTo>
                <a:lnTo>
                  <a:pt x="2793" y="2649"/>
                </a:lnTo>
                <a:lnTo>
                  <a:pt x="2790" y="2608"/>
                </a:lnTo>
                <a:lnTo>
                  <a:pt x="2785" y="2568"/>
                </a:lnTo>
                <a:lnTo>
                  <a:pt x="2781" y="2527"/>
                </a:lnTo>
                <a:lnTo>
                  <a:pt x="2776" y="2485"/>
                </a:lnTo>
                <a:lnTo>
                  <a:pt x="2770" y="2445"/>
                </a:lnTo>
                <a:lnTo>
                  <a:pt x="2764" y="2404"/>
                </a:lnTo>
                <a:lnTo>
                  <a:pt x="2758" y="2364"/>
                </a:lnTo>
                <a:lnTo>
                  <a:pt x="2749" y="2323"/>
                </a:lnTo>
                <a:lnTo>
                  <a:pt x="2740" y="2281"/>
                </a:lnTo>
                <a:lnTo>
                  <a:pt x="2731" y="2242"/>
                </a:lnTo>
                <a:lnTo>
                  <a:pt x="2721" y="2200"/>
                </a:lnTo>
                <a:lnTo>
                  <a:pt x="2709" y="2160"/>
                </a:lnTo>
                <a:lnTo>
                  <a:pt x="2695" y="2119"/>
                </a:lnTo>
                <a:lnTo>
                  <a:pt x="2680" y="2079"/>
                </a:lnTo>
                <a:lnTo>
                  <a:pt x="2662" y="2038"/>
                </a:lnTo>
                <a:lnTo>
                  <a:pt x="2644" y="1996"/>
                </a:lnTo>
                <a:lnTo>
                  <a:pt x="2623" y="1956"/>
                </a:lnTo>
                <a:lnTo>
                  <a:pt x="2602" y="1915"/>
                </a:lnTo>
                <a:lnTo>
                  <a:pt x="2577" y="1875"/>
                </a:lnTo>
                <a:lnTo>
                  <a:pt x="2548" y="1834"/>
                </a:lnTo>
                <a:lnTo>
                  <a:pt x="2518" y="1792"/>
                </a:lnTo>
                <a:lnTo>
                  <a:pt x="2485" y="1753"/>
                </a:lnTo>
                <a:lnTo>
                  <a:pt x="2449" y="1711"/>
                </a:lnTo>
                <a:lnTo>
                  <a:pt x="2410" y="1671"/>
                </a:lnTo>
                <a:lnTo>
                  <a:pt x="2367" y="1630"/>
                </a:lnTo>
                <a:lnTo>
                  <a:pt x="2320" y="1590"/>
                </a:lnTo>
                <a:lnTo>
                  <a:pt x="2269" y="1549"/>
                </a:lnTo>
                <a:lnTo>
                  <a:pt x="2215" y="1507"/>
                </a:lnTo>
                <a:lnTo>
                  <a:pt x="2157" y="1467"/>
                </a:lnTo>
                <a:lnTo>
                  <a:pt x="2095" y="1426"/>
                </a:lnTo>
                <a:lnTo>
                  <a:pt x="2029" y="1386"/>
                </a:lnTo>
                <a:lnTo>
                  <a:pt x="1960" y="1345"/>
                </a:lnTo>
                <a:lnTo>
                  <a:pt x="1887" y="1303"/>
                </a:lnTo>
                <a:lnTo>
                  <a:pt x="1810" y="1263"/>
                </a:lnTo>
                <a:lnTo>
                  <a:pt x="1732" y="1222"/>
                </a:lnTo>
                <a:lnTo>
                  <a:pt x="1650" y="1182"/>
                </a:lnTo>
                <a:lnTo>
                  <a:pt x="1567" y="1141"/>
                </a:lnTo>
                <a:lnTo>
                  <a:pt x="1482" y="1101"/>
                </a:lnTo>
                <a:lnTo>
                  <a:pt x="1396" y="1060"/>
                </a:lnTo>
                <a:lnTo>
                  <a:pt x="1309" y="1018"/>
                </a:lnTo>
                <a:lnTo>
                  <a:pt x="1224" y="978"/>
                </a:lnTo>
                <a:lnTo>
                  <a:pt x="1138" y="937"/>
                </a:lnTo>
                <a:lnTo>
                  <a:pt x="1054" y="897"/>
                </a:lnTo>
                <a:lnTo>
                  <a:pt x="972" y="856"/>
                </a:lnTo>
                <a:lnTo>
                  <a:pt x="892" y="814"/>
                </a:lnTo>
                <a:lnTo>
                  <a:pt x="814" y="774"/>
                </a:lnTo>
                <a:lnTo>
                  <a:pt x="741" y="733"/>
                </a:lnTo>
                <a:lnTo>
                  <a:pt x="670" y="693"/>
                </a:lnTo>
                <a:lnTo>
                  <a:pt x="603" y="652"/>
                </a:lnTo>
                <a:lnTo>
                  <a:pt x="540" y="612"/>
                </a:lnTo>
                <a:lnTo>
                  <a:pt x="480" y="571"/>
                </a:lnTo>
                <a:lnTo>
                  <a:pt x="424" y="529"/>
                </a:lnTo>
                <a:lnTo>
                  <a:pt x="372" y="489"/>
                </a:lnTo>
                <a:lnTo>
                  <a:pt x="324" y="448"/>
                </a:lnTo>
                <a:lnTo>
                  <a:pt x="280" y="408"/>
                </a:lnTo>
                <a:lnTo>
                  <a:pt x="238" y="367"/>
                </a:lnTo>
                <a:lnTo>
                  <a:pt x="201" y="325"/>
                </a:lnTo>
                <a:lnTo>
                  <a:pt x="166" y="285"/>
                </a:lnTo>
                <a:lnTo>
                  <a:pt x="136" y="244"/>
                </a:lnTo>
                <a:lnTo>
                  <a:pt x="106" y="204"/>
                </a:lnTo>
                <a:lnTo>
                  <a:pt x="81" y="163"/>
                </a:lnTo>
                <a:lnTo>
                  <a:pt x="58" y="123"/>
                </a:lnTo>
                <a:lnTo>
                  <a:pt x="37" y="82"/>
                </a:lnTo>
                <a:lnTo>
                  <a:pt x="18" y="40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21" name="Freeform 485"/>
          <p:cNvSpPr>
            <a:spLocks/>
          </p:cNvSpPr>
          <p:nvPr/>
        </p:nvSpPr>
        <p:spPr bwMode="auto">
          <a:xfrm rot="5400000">
            <a:off x="2594769" y="18257"/>
            <a:ext cx="4476750" cy="6405562"/>
          </a:xfrm>
          <a:custGeom>
            <a:avLst/>
            <a:gdLst>
              <a:gd name="T0" fmla="*/ 2820 w 2820"/>
              <a:gd name="T1" fmla="*/ 3994 h 4035"/>
              <a:gd name="T2" fmla="*/ 2818 w 2820"/>
              <a:gd name="T3" fmla="*/ 3912 h 4035"/>
              <a:gd name="T4" fmla="*/ 2818 w 2820"/>
              <a:gd name="T5" fmla="*/ 3831 h 4035"/>
              <a:gd name="T6" fmla="*/ 2815 w 2820"/>
              <a:gd name="T7" fmla="*/ 3750 h 4035"/>
              <a:gd name="T8" fmla="*/ 2815 w 2820"/>
              <a:gd name="T9" fmla="*/ 3667 h 4035"/>
              <a:gd name="T10" fmla="*/ 2812 w 2820"/>
              <a:gd name="T11" fmla="*/ 3586 h 4035"/>
              <a:gd name="T12" fmla="*/ 2809 w 2820"/>
              <a:gd name="T13" fmla="*/ 3505 h 4035"/>
              <a:gd name="T14" fmla="*/ 2806 w 2820"/>
              <a:gd name="T15" fmla="*/ 3423 h 4035"/>
              <a:gd name="T16" fmla="*/ 2802 w 2820"/>
              <a:gd name="T17" fmla="*/ 3342 h 4035"/>
              <a:gd name="T18" fmla="*/ 2797 w 2820"/>
              <a:gd name="T19" fmla="*/ 3261 h 4035"/>
              <a:gd name="T20" fmla="*/ 2791 w 2820"/>
              <a:gd name="T21" fmla="*/ 3178 h 4035"/>
              <a:gd name="T22" fmla="*/ 2782 w 2820"/>
              <a:gd name="T23" fmla="*/ 3097 h 4035"/>
              <a:gd name="T24" fmla="*/ 2772 w 2820"/>
              <a:gd name="T25" fmla="*/ 3016 h 4035"/>
              <a:gd name="T26" fmla="*/ 2758 w 2820"/>
              <a:gd name="T27" fmla="*/ 2934 h 4035"/>
              <a:gd name="T28" fmla="*/ 2743 w 2820"/>
              <a:gd name="T29" fmla="*/ 2853 h 4035"/>
              <a:gd name="T30" fmla="*/ 2722 w 2820"/>
              <a:gd name="T31" fmla="*/ 2772 h 4035"/>
              <a:gd name="T32" fmla="*/ 2697 w 2820"/>
              <a:gd name="T33" fmla="*/ 2689 h 4035"/>
              <a:gd name="T34" fmla="*/ 2667 w 2820"/>
              <a:gd name="T35" fmla="*/ 2608 h 4035"/>
              <a:gd name="T36" fmla="*/ 2628 w 2820"/>
              <a:gd name="T37" fmla="*/ 2527 h 4035"/>
              <a:gd name="T38" fmla="*/ 2581 w 2820"/>
              <a:gd name="T39" fmla="*/ 2445 h 4035"/>
              <a:gd name="T40" fmla="*/ 2524 w 2820"/>
              <a:gd name="T41" fmla="*/ 2364 h 4035"/>
              <a:gd name="T42" fmla="*/ 2457 w 2820"/>
              <a:gd name="T43" fmla="*/ 2281 h 4035"/>
              <a:gd name="T44" fmla="*/ 2376 w 2820"/>
              <a:gd name="T45" fmla="*/ 2200 h 4035"/>
              <a:gd name="T46" fmla="*/ 2281 w 2820"/>
              <a:gd name="T47" fmla="*/ 2119 h 4035"/>
              <a:gd name="T48" fmla="*/ 2173 w 2820"/>
              <a:gd name="T49" fmla="*/ 2038 h 4035"/>
              <a:gd name="T50" fmla="*/ 2049 w 2820"/>
              <a:gd name="T51" fmla="*/ 1956 h 4035"/>
              <a:gd name="T52" fmla="*/ 1911 w 2820"/>
              <a:gd name="T53" fmla="*/ 1875 h 4035"/>
              <a:gd name="T54" fmla="*/ 1761 w 2820"/>
              <a:gd name="T55" fmla="*/ 1792 h 4035"/>
              <a:gd name="T56" fmla="*/ 1602 w 2820"/>
              <a:gd name="T57" fmla="*/ 1711 h 4035"/>
              <a:gd name="T58" fmla="*/ 1437 w 2820"/>
              <a:gd name="T59" fmla="*/ 1630 h 4035"/>
              <a:gd name="T60" fmla="*/ 1272 w 2820"/>
              <a:gd name="T61" fmla="*/ 1549 h 4035"/>
              <a:gd name="T62" fmla="*/ 1110 w 2820"/>
              <a:gd name="T63" fmla="*/ 1467 h 4035"/>
              <a:gd name="T64" fmla="*/ 955 w 2820"/>
              <a:gd name="T65" fmla="*/ 1386 h 4035"/>
              <a:gd name="T66" fmla="*/ 811 w 2820"/>
              <a:gd name="T67" fmla="*/ 1303 h 4035"/>
              <a:gd name="T68" fmla="*/ 679 w 2820"/>
              <a:gd name="T69" fmla="*/ 1222 h 4035"/>
              <a:gd name="T70" fmla="*/ 564 w 2820"/>
              <a:gd name="T71" fmla="*/ 1141 h 4035"/>
              <a:gd name="T72" fmla="*/ 462 w 2820"/>
              <a:gd name="T73" fmla="*/ 1060 h 4035"/>
              <a:gd name="T74" fmla="*/ 375 w 2820"/>
              <a:gd name="T75" fmla="*/ 978 h 4035"/>
              <a:gd name="T76" fmla="*/ 301 w 2820"/>
              <a:gd name="T77" fmla="*/ 897 h 4035"/>
              <a:gd name="T78" fmla="*/ 238 w 2820"/>
              <a:gd name="T79" fmla="*/ 814 h 4035"/>
              <a:gd name="T80" fmla="*/ 187 w 2820"/>
              <a:gd name="T81" fmla="*/ 733 h 4035"/>
              <a:gd name="T82" fmla="*/ 145 w 2820"/>
              <a:gd name="T83" fmla="*/ 652 h 4035"/>
              <a:gd name="T84" fmla="*/ 111 w 2820"/>
              <a:gd name="T85" fmla="*/ 571 h 4035"/>
              <a:gd name="T86" fmla="*/ 84 w 2820"/>
              <a:gd name="T87" fmla="*/ 489 h 4035"/>
              <a:gd name="T88" fmla="*/ 61 w 2820"/>
              <a:gd name="T89" fmla="*/ 408 h 4035"/>
              <a:gd name="T90" fmla="*/ 43 w 2820"/>
              <a:gd name="T91" fmla="*/ 325 h 4035"/>
              <a:gd name="T92" fmla="*/ 28 w 2820"/>
              <a:gd name="T93" fmla="*/ 244 h 4035"/>
              <a:gd name="T94" fmla="*/ 16 w 2820"/>
              <a:gd name="T95" fmla="*/ 163 h 4035"/>
              <a:gd name="T96" fmla="*/ 7 w 2820"/>
              <a:gd name="T97" fmla="*/ 82 h 4035"/>
              <a:gd name="T98" fmla="*/ 0 w 2820"/>
              <a:gd name="T99" fmla="*/ 0 h 4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820" h="4035">
                <a:moveTo>
                  <a:pt x="2820" y="4035"/>
                </a:moveTo>
                <a:lnTo>
                  <a:pt x="2820" y="3994"/>
                </a:lnTo>
                <a:lnTo>
                  <a:pt x="2818" y="3952"/>
                </a:lnTo>
                <a:lnTo>
                  <a:pt x="2818" y="3912"/>
                </a:lnTo>
                <a:lnTo>
                  <a:pt x="2818" y="3871"/>
                </a:lnTo>
                <a:lnTo>
                  <a:pt x="2818" y="3831"/>
                </a:lnTo>
                <a:lnTo>
                  <a:pt x="2817" y="3790"/>
                </a:lnTo>
                <a:lnTo>
                  <a:pt x="2815" y="3750"/>
                </a:lnTo>
                <a:lnTo>
                  <a:pt x="2815" y="3709"/>
                </a:lnTo>
                <a:lnTo>
                  <a:pt x="2815" y="3667"/>
                </a:lnTo>
                <a:lnTo>
                  <a:pt x="2814" y="3627"/>
                </a:lnTo>
                <a:lnTo>
                  <a:pt x="2812" y="3586"/>
                </a:lnTo>
                <a:lnTo>
                  <a:pt x="2811" y="3546"/>
                </a:lnTo>
                <a:lnTo>
                  <a:pt x="2809" y="3505"/>
                </a:lnTo>
                <a:lnTo>
                  <a:pt x="2808" y="3463"/>
                </a:lnTo>
                <a:lnTo>
                  <a:pt x="2806" y="3423"/>
                </a:lnTo>
                <a:lnTo>
                  <a:pt x="2805" y="3382"/>
                </a:lnTo>
                <a:lnTo>
                  <a:pt x="2802" y="3342"/>
                </a:lnTo>
                <a:lnTo>
                  <a:pt x="2800" y="3301"/>
                </a:lnTo>
                <a:lnTo>
                  <a:pt x="2797" y="3261"/>
                </a:lnTo>
                <a:lnTo>
                  <a:pt x="2794" y="3220"/>
                </a:lnTo>
                <a:lnTo>
                  <a:pt x="2791" y="3178"/>
                </a:lnTo>
                <a:lnTo>
                  <a:pt x="2787" y="3138"/>
                </a:lnTo>
                <a:lnTo>
                  <a:pt x="2782" y="3097"/>
                </a:lnTo>
                <a:lnTo>
                  <a:pt x="2778" y="3057"/>
                </a:lnTo>
                <a:lnTo>
                  <a:pt x="2772" y="3016"/>
                </a:lnTo>
                <a:lnTo>
                  <a:pt x="2766" y="2974"/>
                </a:lnTo>
                <a:lnTo>
                  <a:pt x="2758" y="2934"/>
                </a:lnTo>
                <a:lnTo>
                  <a:pt x="2751" y="2893"/>
                </a:lnTo>
                <a:lnTo>
                  <a:pt x="2743" y="2853"/>
                </a:lnTo>
                <a:lnTo>
                  <a:pt x="2733" y="2812"/>
                </a:lnTo>
                <a:lnTo>
                  <a:pt x="2722" y="2772"/>
                </a:lnTo>
                <a:lnTo>
                  <a:pt x="2710" y="2731"/>
                </a:lnTo>
                <a:lnTo>
                  <a:pt x="2697" y="2689"/>
                </a:lnTo>
                <a:lnTo>
                  <a:pt x="2683" y="2649"/>
                </a:lnTo>
                <a:lnTo>
                  <a:pt x="2667" y="2608"/>
                </a:lnTo>
                <a:lnTo>
                  <a:pt x="2647" y="2568"/>
                </a:lnTo>
                <a:lnTo>
                  <a:pt x="2628" y="2527"/>
                </a:lnTo>
                <a:lnTo>
                  <a:pt x="2605" y="2485"/>
                </a:lnTo>
                <a:lnTo>
                  <a:pt x="2581" y="2445"/>
                </a:lnTo>
                <a:lnTo>
                  <a:pt x="2554" y="2404"/>
                </a:lnTo>
                <a:lnTo>
                  <a:pt x="2524" y="2364"/>
                </a:lnTo>
                <a:lnTo>
                  <a:pt x="2493" y="2323"/>
                </a:lnTo>
                <a:lnTo>
                  <a:pt x="2457" y="2281"/>
                </a:lnTo>
                <a:lnTo>
                  <a:pt x="2419" y="2242"/>
                </a:lnTo>
                <a:lnTo>
                  <a:pt x="2376" y="2200"/>
                </a:lnTo>
                <a:lnTo>
                  <a:pt x="2331" y="2160"/>
                </a:lnTo>
                <a:lnTo>
                  <a:pt x="2281" y="2119"/>
                </a:lnTo>
                <a:lnTo>
                  <a:pt x="2229" y="2079"/>
                </a:lnTo>
                <a:lnTo>
                  <a:pt x="2173" y="2038"/>
                </a:lnTo>
                <a:lnTo>
                  <a:pt x="2112" y="1996"/>
                </a:lnTo>
                <a:lnTo>
                  <a:pt x="2049" y="1956"/>
                </a:lnTo>
                <a:lnTo>
                  <a:pt x="1981" y="1915"/>
                </a:lnTo>
                <a:lnTo>
                  <a:pt x="1911" y="1875"/>
                </a:lnTo>
                <a:lnTo>
                  <a:pt x="1837" y="1834"/>
                </a:lnTo>
                <a:lnTo>
                  <a:pt x="1761" y="1792"/>
                </a:lnTo>
                <a:lnTo>
                  <a:pt x="1681" y="1753"/>
                </a:lnTo>
                <a:lnTo>
                  <a:pt x="1602" y="1711"/>
                </a:lnTo>
                <a:lnTo>
                  <a:pt x="1519" y="1671"/>
                </a:lnTo>
                <a:lnTo>
                  <a:pt x="1437" y="1630"/>
                </a:lnTo>
                <a:lnTo>
                  <a:pt x="1354" y="1590"/>
                </a:lnTo>
                <a:lnTo>
                  <a:pt x="1272" y="1549"/>
                </a:lnTo>
                <a:lnTo>
                  <a:pt x="1189" y="1507"/>
                </a:lnTo>
                <a:lnTo>
                  <a:pt x="1110" y="1467"/>
                </a:lnTo>
                <a:lnTo>
                  <a:pt x="1032" y="1426"/>
                </a:lnTo>
                <a:lnTo>
                  <a:pt x="955" y="1386"/>
                </a:lnTo>
                <a:lnTo>
                  <a:pt x="882" y="1345"/>
                </a:lnTo>
                <a:lnTo>
                  <a:pt x="811" y="1303"/>
                </a:lnTo>
                <a:lnTo>
                  <a:pt x="744" y="1263"/>
                </a:lnTo>
                <a:lnTo>
                  <a:pt x="679" y="1222"/>
                </a:lnTo>
                <a:lnTo>
                  <a:pt x="619" y="1182"/>
                </a:lnTo>
                <a:lnTo>
                  <a:pt x="564" y="1141"/>
                </a:lnTo>
                <a:lnTo>
                  <a:pt x="511" y="1101"/>
                </a:lnTo>
                <a:lnTo>
                  <a:pt x="462" y="1060"/>
                </a:lnTo>
                <a:lnTo>
                  <a:pt x="417" y="1018"/>
                </a:lnTo>
                <a:lnTo>
                  <a:pt x="375" y="978"/>
                </a:lnTo>
                <a:lnTo>
                  <a:pt x="336" y="937"/>
                </a:lnTo>
                <a:lnTo>
                  <a:pt x="301" y="897"/>
                </a:lnTo>
                <a:lnTo>
                  <a:pt x="268" y="856"/>
                </a:lnTo>
                <a:lnTo>
                  <a:pt x="238" y="814"/>
                </a:lnTo>
                <a:lnTo>
                  <a:pt x="211" y="774"/>
                </a:lnTo>
                <a:lnTo>
                  <a:pt x="187" y="733"/>
                </a:lnTo>
                <a:lnTo>
                  <a:pt x="165" y="693"/>
                </a:lnTo>
                <a:lnTo>
                  <a:pt x="145" y="652"/>
                </a:lnTo>
                <a:lnTo>
                  <a:pt x="127" y="612"/>
                </a:lnTo>
                <a:lnTo>
                  <a:pt x="111" y="571"/>
                </a:lnTo>
                <a:lnTo>
                  <a:pt x="97" y="529"/>
                </a:lnTo>
                <a:lnTo>
                  <a:pt x="84" y="489"/>
                </a:lnTo>
                <a:lnTo>
                  <a:pt x="72" y="448"/>
                </a:lnTo>
                <a:lnTo>
                  <a:pt x="61" y="408"/>
                </a:lnTo>
                <a:lnTo>
                  <a:pt x="51" y="367"/>
                </a:lnTo>
                <a:lnTo>
                  <a:pt x="43" y="325"/>
                </a:lnTo>
                <a:lnTo>
                  <a:pt x="34" y="285"/>
                </a:lnTo>
                <a:lnTo>
                  <a:pt x="28" y="244"/>
                </a:lnTo>
                <a:lnTo>
                  <a:pt x="22" y="204"/>
                </a:lnTo>
                <a:lnTo>
                  <a:pt x="16" y="163"/>
                </a:lnTo>
                <a:lnTo>
                  <a:pt x="12" y="123"/>
                </a:lnTo>
                <a:lnTo>
                  <a:pt x="7" y="82"/>
                </a:lnTo>
                <a:lnTo>
                  <a:pt x="4" y="40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22" name="Freeform 486"/>
          <p:cNvSpPr>
            <a:spLocks/>
          </p:cNvSpPr>
          <p:nvPr/>
        </p:nvSpPr>
        <p:spPr bwMode="auto">
          <a:xfrm rot="5400000">
            <a:off x="2615406" y="-2380"/>
            <a:ext cx="4435475" cy="6405562"/>
          </a:xfrm>
          <a:custGeom>
            <a:avLst/>
            <a:gdLst>
              <a:gd name="T0" fmla="*/ 2791 w 2794"/>
              <a:gd name="T1" fmla="*/ 3994 h 4035"/>
              <a:gd name="T2" fmla="*/ 2782 w 2794"/>
              <a:gd name="T3" fmla="*/ 3912 h 4035"/>
              <a:gd name="T4" fmla="*/ 2773 w 2794"/>
              <a:gd name="T5" fmla="*/ 3831 h 4035"/>
              <a:gd name="T6" fmla="*/ 2760 w 2794"/>
              <a:gd name="T7" fmla="*/ 3750 h 4035"/>
              <a:gd name="T8" fmla="*/ 2745 w 2794"/>
              <a:gd name="T9" fmla="*/ 3667 h 4035"/>
              <a:gd name="T10" fmla="*/ 2725 w 2794"/>
              <a:gd name="T11" fmla="*/ 3586 h 4035"/>
              <a:gd name="T12" fmla="*/ 2700 w 2794"/>
              <a:gd name="T13" fmla="*/ 3505 h 4035"/>
              <a:gd name="T14" fmla="*/ 2670 w 2794"/>
              <a:gd name="T15" fmla="*/ 3423 h 4035"/>
              <a:gd name="T16" fmla="*/ 2632 w 2794"/>
              <a:gd name="T17" fmla="*/ 3342 h 4035"/>
              <a:gd name="T18" fmla="*/ 2587 w 2794"/>
              <a:gd name="T19" fmla="*/ 3261 h 4035"/>
              <a:gd name="T20" fmla="*/ 2532 w 2794"/>
              <a:gd name="T21" fmla="*/ 3178 h 4035"/>
              <a:gd name="T22" fmla="*/ 2464 w 2794"/>
              <a:gd name="T23" fmla="*/ 3097 h 4035"/>
              <a:gd name="T24" fmla="*/ 2386 w 2794"/>
              <a:gd name="T25" fmla="*/ 3016 h 4035"/>
              <a:gd name="T26" fmla="*/ 2293 w 2794"/>
              <a:gd name="T27" fmla="*/ 2934 h 4035"/>
              <a:gd name="T28" fmla="*/ 2185 w 2794"/>
              <a:gd name="T29" fmla="*/ 2853 h 4035"/>
              <a:gd name="T30" fmla="*/ 2064 w 2794"/>
              <a:gd name="T31" fmla="*/ 2772 h 4035"/>
              <a:gd name="T32" fmla="*/ 1927 w 2794"/>
              <a:gd name="T33" fmla="*/ 2689 h 4035"/>
              <a:gd name="T34" fmla="*/ 1780 w 2794"/>
              <a:gd name="T35" fmla="*/ 2608 h 4035"/>
              <a:gd name="T36" fmla="*/ 1623 w 2794"/>
              <a:gd name="T37" fmla="*/ 2527 h 4035"/>
              <a:gd name="T38" fmla="*/ 1459 w 2794"/>
              <a:gd name="T39" fmla="*/ 2445 h 4035"/>
              <a:gd name="T40" fmla="*/ 1296 w 2794"/>
              <a:gd name="T41" fmla="*/ 2364 h 4035"/>
              <a:gd name="T42" fmla="*/ 1135 w 2794"/>
              <a:gd name="T43" fmla="*/ 2281 h 4035"/>
              <a:gd name="T44" fmla="*/ 981 w 2794"/>
              <a:gd name="T45" fmla="*/ 2200 h 4035"/>
              <a:gd name="T46" fmla="*/ 838 w 2794"/>
              <a:gd name="T47" fmla="*/ 2119 h 4035"/>
              <a:gd name="T48" fmla="*/ 706 w 2794"/>
              <a:gd name="T49" fmla="*/ 2038 h 4035"/>
              <a:gd name="T50" fmla="*/ 591 w 2794"/>
              <a:gd name="T51" fmla="*/ 1956 h 4035"/>
              <a:gd name="T52" fmla="*/ 489 w 2794"/>
              <a:gd name="T53" fmla="*/ 1875 h 4035"/>
              <a:gd name="T54" fmla="*/ 402 w 2794"/>
              <a:gd name="T55" fmla="*/ 1792 h 4035"/>
              <a:gd name="T56" fmla="*/ 328 w 2794"/>
              <a:gd name="T57" fmla="*/ 1711 h 4035"/>
              <a:gd name="T58" fmla="*/ 265 w 2794"/>
              <a:gd name="T59" fmla="*/ 1630 h 4035"/>
              <a:gd name="T60" fmla="*/ 214 w 2794"/>
              <a:gd name="T61" fmla="*/ 1549 h 4035"/>
              <a:gd name="T62" fmla="*/ 172 w 2794"/>
              <a:gd name="T63" fmla="*/ 1467 h 4035"/>
              <a:gd name="T64" fmla="*/ 138 w 2794"/>
              <a:gd name="T65" fmla="*/ 1386 h 4035"/>
              <a:gd name="T66" fmla="*/ 109 w 2794"/>
              <a:gd name="T67" fmla="*/ 1303 h 4035"/>
              <a:gd name="T68" fmla="*/ 87 w 2794"/>
              <a:gd name="T69" fmla="*/ 1222 h 4035"/>
              <a:gd name="T70" fmla="*/ 69 w 2794"/>
              <a:gd name="T71" fmla="*/ 1141 h 4035"/>
              <a:gd name="T72" fmla="*/ 54 w 2794"/>
              <a:gd name="T73" fmla="*/ 1060 h 4035"/>
              <a:gd name="T74" fmla="*/ 43 w 2794"/>
              <a:gd name="T75" fmla="*/ 978 h 4035"/>
              <a:gd name="T76" fmla="*/ 33 w 2794"/>
              <a:gd name="T77" fmla="*/ 897 h 4035"/>
              <a:gd name="T78" fmla="*/ 25 w 2794"/>
              <a:gd name="T79" fmla="*/ 814 h 4035"/>
              <a:gd name="T80" fmla="*/ 19 w 2794"/>
              <a:gd name="T81" fmla="*/ 733 h 4035"/>
              <a:gd name="T82" fmla="*/ 15 w 2794"/>
              <a:gd name="T83" fmla="*/ 652 h 4035"/>
              <a:gd name="T84" fmla="*/ 12 w 2794"/>
              <a:gd name="T85" fmla="*/ 571 h 4035"/>
              <a:gd name="T86" fmla="*/ 9 w 2794"/>
              <a:gd name="T87" fmla="*/ 489 h 4035"/>
              <a:gd name="T88" fmla="*/ 6 w 2794"/>
              <a:gd name="T89" fmla="*/ 408 h 4035"/>
              <a:gd name="T90" fmla="*/ 4 w 2794"/>
              <a:gd name="T91" fmla="*/ 325 h 4035"/>
              <a:gd name="T92" fmla="*/ 3 w 2794"/>
              <a:gd name="T93" fmla="*/ 244 h 4035"/>
              <a:gd name="T94" fmla="*/ 1 w 2794"/>
              <a:gd name="T95" fmla="*/ 163 h 4035"/>
              <a:gd name="T96" fmla="*/ 1 w 2794"/>
              <a:gd name="T97" fmla="*/ 82 h 4035"/>
              <a:gd name="T98" fmla="*/ 0 w 2794"/>
              <a:gd name="T99" fmla="*/ 0 h 4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794" h="4035">
                <a:moveTo>
                  <a:pt x="2794" y="4035"/>
                </a:moveTo>
                <a:lnTo>
                  <a:pt x="2791" y="3994"/>
                </a:lnTo>
                <a:lnTo>
                  <a:pt x="2787" y="3952"/>
                </a:lnTo>
                <a:lnTo>
                  <a:pt x="2782" y="3912"/>
                </a:lnTo>
                <a:lnTo>
                  <a:pt x="2778" y="3871"/>
                </a:lnTo>
                <a:lnTo>
                  <a:pt x="2773" y="3831"/>
                </a:lnTo>
                <a:lnTo>
                  <a:pt x="2767" y="3790"/>
                </a:lnTo>
                <a:lnTo>
                  <a:pt x="2760" y="3750"/>
                </a:lnTo>
                <a:lnTo>
                  <a:pt x="2752" y="3709"/>
                </a:lnTo>
                <a:lnTo>
                  <a:pt x="2745" y="3667"/>
                </a:lnTo>
                <a:lnTo>
                  <a:pt x="2734" y="3627"/>
                </a:lnTo>
                <a:lnTo>
                  <a:pt x="2725" y="3586"/>
                </a:lnTo>
                <a:lnTo>
                  <a:pt x="2713" y="3546"/>
                </a:lnTo>
                <a:lnTo>
                  <a:pt x="2700" y="3505"/>
                </a:lnTo>
                <a:lnTo>
                  <a:pt x="2686" y="3463"/>
                </a:lnTo>
                <a:lnTo>
                  <a:pt x="2670" y="3423"/>
                </a:lnTo>
                <a:lnTo>
                  <a:pt x="2652" y="3382"/>
                </a:lnTo>
                <a:lnTo>
                  <a:pt x="2632" y="3342"/>
                </a:lnTo>
                <a:lnTo>
                  <a:pt x="2611" y="3301"/>
                </a:lnTo>
                <a:lnTo>
                  <a:pt x="2587" y="3261"/>
                </a:lnTo>
                <a:lnTo>
                  <a:pt x="2560" y="3220"/>
                </a:lnTo>
                <a:lnTo>
                  <a:pt x="2532" y="3178"/>
                </a:lnTo>
                <a:lnTo>
                  <a:pt x="2500" y="3138"/>
                </a:lnTo>
                <a:lnTo>
                  <a:pt x="2464" y="3097"/>
                </a:lnTo>
                <a:lnTo>
                  <a:pt x="2427" y="3057"/>
                </a:lnTo>
                <a:lnTo>
                  <a:pt x="2386" y="3016"/>
                </a:lnTo>
                <a:lnTo>
                  <a:pt x="2341" y="2974"/>
                </a:lnTo>
                <a:lnTo>
                  <a:pt x="2293" y="2934"/>
                </a:lnTo>
                <a:lnTo>
                  <a:pt x="2241" y="2893"/>
                </a:lnTo>
                <a:lnTo>
                  <a:pt x="2185" y="2853"/>
                </a:lnTo>
                <a:lnTo>
                  <a:pt x="2125" y="2812"/>
                </a:lnTo>
                <a:lnTo>
                  <a:pt x="2064" y="2772"/>
                </a:lnTo>
                <a:lnTo>
                  <a:pt x="1996" y="2731"/>
                </a:lnTo>
                <a:lnTo>
                  <a:pt x="1927" y="2689"/>
                </a:lnTo>
                <a:lnTo>
                  <a:pt x="1855" y="2649"/>
                </a:lnTo>
                <a:lnTo>
                  <a:pt x="1780" y="2608"/>
                </a:lnTo>
                <a:lnTo>
                  <a:pt x="1702" y="2568"/>
                </a:lnTo>
                <a:lnTo>
                  <a:pt x="1623" y="2527"/>
                </a:lnTo>
                <a:lnTo>
                  <a:pt x="1542" y="2485"/>
                </a:lnTo>
                <a:lnTo>
                  <a:pt x="1459" y="2445"/>
                </a:lnTo>
                <a:lnTo>
                  <a:pt x="1378" y="2404"/>
                </a:lnTo>
                <a:lnTo>
                  <a:pt x="1296" y="2364"/>
                </a:lnTo>
                <a:lnTo>
                  <a:pt x="1215" y="2323"/>
                </a:lnTo>
                <a:lnTo>
                  <a:pt x="1135" y="2281"/>
                </a:lnTo>
                <a:lnTo>
                  <a:pt x="1057" y="2242"/>
                </a:lnTo>
                <a:lnTo>
                  <a:pt x="981" y="2200"/>
                </a:lnTo>
                <a:lnTo>
                  <a:pt x="907" y="2160"/>
                </a:lnTo>
                <a:lnTo>
                  <a:pt x="838" y="2119"/>
                </a:lnTo>
                <a:lnTo>
                  <a:pt x="771" y="2079"/>
                </a:lnTo>
                <a:lnTo>
                  <a:pt x="706" y="2038"/>
                </a:lnTo>
                <a:lnTo>
                  <a:pt x="646" y="1996"/>
                </a:lnTo>
                <a:lnTo>
                  <a:pt x="591" y="1956"/>
                </a:lnTo>
                <a:lnTo>
                  <a:pt x="538" y="1915"/>
                </a:lnTo>
                <a:lnTo>
                  <a:pt x="489" y="1875"/>
                </a:lnTo>
                <a:lnTo>
                  <a:pt x="444" y="1834"/>
                </a:lnTo>
                <a:lnTo>
                  <a:pt x="402" y="1792"/>
                </a:lnTo>
                <a:lnTo>
                  <a:pt x="363" y="1753"/>
                </a:lnTo>
                <a:lnTo>
                  <a:pt x="328" y="1711"/>
                </a:lnTo>
                <a:lnTo>
                  <a:pt x="295" y="1671"/>
                </a:lnTo>
                <a:lnTo>
                  <a:pt x="265" y="1630"/>
                </a:lnTo>
                <a:lnTo>
                  <a:pt x="238" y="1590"/>
                </a:lnTo>
                <a:lnTo>
                  <a:pt x="214" y="1549"/>
                </a:lnTo>
                <a:lnTo>
                  <a:pt x="192" y="1507"/>
                </a:lnTo>
                <a:lnTo>
                  <a:pt x="172" y="1467"/>
                </a:lnTo>
                <a:lnTo>
                  <a:pt x="154" y="1426"/>
                </a:lnTo>
                <a:lnTo>
                  <a:pt x="138" y="1386"/>
                </a:lnTo>
                <a:lnTo>
                  <a:pt x="123" y="1345"/>
                </a:lnTo>
                <a:lnTo>
                  <a:pt x="109" y="1303"/>
                </a:lnTo>
                <a:lnTo>
                  <a:pt x="97" y="1263"/>
                </a:lnTo>
                <a:lnTo>
                  <a:pt x="87" y="1222"/>
                </a:lnTo>
                <a:lnTo>
                  <a:pt x="78" y="1182"/>
                </a:lnTo>
                <a:lnTo>
                  <a:pt x="69" y="1141"/>
                </a:lnTo>
                <a:lnTo>
                  <a:pt x="61" y="1101"/>
                </a:lnTo>
                <a:lnTo>
                  <a:pt x="54" y="1060"/>
                </a:lnTo>
                <a:lnTo>
                  <a:pt x="48" y="1018"/>
                </a:lnTo>
                <a:lnTo>
                  <a:pt x="43" y="978"/>
                </a:lnTo>
                <a:lnTo>
                  <a:pt x="37" y="937"/>
                </a:lnTo>
                <a:lnTo>
                  <a:pt x="33" y="897"/>
                </a:lnTo>
                <a:lnTo>
                  <a:pt x="30" y="856"/>
                </a:lnTo>
                <a:lnTo>
                  <a:pt x="25" y="814"/>
                </a:lnTo>
                <a:lnTo>
                  <a:pt x="22" y="774"/>
                </a:lnTo>
                <a:lnTo>
                  <a:pt x="19" y="733"/>
                </a:lnTo>
                <a:lnTo>
                  <a:pt x="18" y="693"/>
                </a:lnTo>
                <a:lnTo>
                  <a:pt x="15" y="652"/>
                </a:lnTo>
                <a:lnTo>
                  <a:pt x="13" y="612"/>
                </a:lnTo>
                <a:lnTo>
                  <a:pt x="12" y="571"/>
                </a:lnTo>
                <a:lnTo>
                  <a:pt x="10" y="529"/>
                </a:lnTo>
                <a:lnTo>
                  <a:pt x="9" y="489"/>
                </a:lnTo>
                <a:lnTo>
                  <a:pt x="7" y="448"/>
                </a:lnTo>
                <a:lnTo>
                  <a:pt x="6" y="408"/>
                </a:lnTo>
                <a:lnTo>
                  <a:pt x="6" y="367"/>
                </a:lnTo>
                <a:lnTo>
                  <a:pt x="4" y="325"/>
                </a:lnTo>
                <a:lnTo>
                  <a:pt x="4" y="285"/>
                </a:lnTo>
                <a:lnTo>
                  <a:pt x="3" y="244"/>
                </a:lnTo>
                <a:lnTo>
                  <a:pt x="3" y="204"/>
                </a:lnTo>
                <a:lnTo>
                  <a:pt x="1" y="163"/>
                </a:lnTo>
                <a:lnTo>
                  <a:pt x="1" y="123"/>
                </a:lnTo>
                <a:lnTo>
                  <a:pt x="1" y="82"/>
                </a:lnTo>
                <a:lnTo>
                  <a:pt x="1" y="40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23" name="Rectangle 487"/>
          <p:cNvSpPr>
            <a:spLocks noChangeArrowheads="1"/>
          </p:cNvSpPr>
          <p:nvPr/>
        </p:nvSpPr>
        <p:spPr bwMode="auto">
          <a:xfrm rot="5400000">
            <a:off x="2592388" y="20638"/>
            <a:ext cx="4481512" cy="6405562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25" name="Text Box 489"/>
          <p:cNvSpPr txBox="1">
            <a:spLocks noChangeArrowheads="1"/>
          </p:cNvSpPr>
          <p:nvPr/>
        </p:nvSpPr>
        <p:spPr bwMode="auto">
          <a:xfrm rot="-5400000">
            <a:off x="-843757" y="3050382"/>
            <a:ext cx="3357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probability result is true</a:t>
            </a:r>
          </a:p>
        </p:txBody>
      </p:sp>
      <p:sp>
        <p:nvSpPr>
          <p:cNvPr id="808426" name="Text Box 490"/>
          <p:cNvSpPr txBox="1">
            <a:spLocks noChangeArrowheads="1"/>
          </p:cNvSpPr>
          <p:nvPr/>
        </p:nvSpPr>
        <p:spPr bwMode="auto">
          <a:xfrm>
            <a:off x="3486076" y="5803900"/>
            <a:ext cx="24032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prior </a:t>
            </a:r>
            <a:r>
              <a:rPr lang="en-US" sz="2400" dirty="0" smtClean="0"/>
              <a:t>probability</a:t>
            </a:r>
            <a:endParaRPr lang="en-US" sz="2400" dirty="0"/>
          </a:p>
        </p:txBody>
      </p:sp>
      <p:sp>
        <p:nvSpPr>
          <p:cNvPr id="808427" name="Text Box 491"/>
          <p:cNvSpPr txBox="1">
            <a:spLocks noChangeArrowheads="1"/>
          </p:cNvSpPr>
          <p:nvPr/>
        </p:nvSpPr>
        <p:spPr bwMode="auto">
          <a:xfrm>
            <a:off x="5832475" y="3041650"/>
            <a:ext cx="104298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/>
              <a:t>p</a:t>
            </a:r>
            <a:r>
              <a:rPr lang="en-US" sz="2400"/>
              <a:t>=0.05</a:t>
            </a:r>
          </a:p>
        </p:txBody>
      </p:sp>
      <p:sp>
        <p:nvSpPr>
          <p:cNvPr id="808428" name="Text Box 492"/>
          <p:cNvSpPr txBox="1">
            <a:spLocks noChangeArrowheads="1"/>
          </p:cNvSpPr>
          <p:nvPr/>
        </p:nvSpPr>
        <p:spPr bwMode="auto">
          <a:xfrm>
            <a:off x="5156200" y="2508250"/>
            <a:ext cx="104298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/>
              <a:t>p</a:t>
            </a:r>
            <a:r>
              <a:rPr lang="en-US" sz="2400"/>
              <a:t>=0.01</a:t>
            </a:r>
          </a:p>
        </p:txBody>
      </p:sp>
      <p:sp>
        <p:nvSpPr>
          <p:cNvPr id="808429" name="Text Box 493"/>
          <p:cNvSpPr txBox="1">
            <a:spLocks noChangeArrowheads="1"/>
          </p:cNvSpPr>
          <p:nvPr/>
        </p:nvSpPr>
        <p:spPr bwMode="auto">
          <a:xfrm>
            <a:off x="4175125" y="1841500"/>
            <a:ext cx="119538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/>
              <a:t>p</a:t>
            </a:r>
            <a:r>
              <a:rPr lang="en-US" sz="2400"/>
              <a:t>=0.001</a:t>
            </a:r>
          </a:p>
        </p:txBody>
      </p:sp>
      <p:sp>
        <p:nvSpPr>
          <p:cNvPr id="808430" name="Text Box 494"/>
          <p:cNvSpPr txBox="1">
            <a:spLocks noChangeArrowheads="1"/>
          </p:cNvSpPr>
          <p:nvPr/>
        </p:nvSpPr>
        <p:spPr bwMode="auto">
          <a:xfrm>
            <a:off x="2999722" y="279400"/>
            <a:ext cx="3715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smtClean="0"/>
              <a:t>power =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1-</a:t>
            </a:r>
            <a:r>
              <a:rPr lang="el-GR" sz="2400" dirty="0">
                <a:solidFill>
                  <a:srgbClr val="FF0000"/>
                </a:solidFill>
              </a:rPr>
              <a:t>β </a:t>
            </a:r>
            <a:r>
              <a:rPr lang="en-US" sz="2400" dirty="0" smtClean="0"/>
              <a:t>= 1 </a:t>
            </a:r>
            <a:r>
              <a:rPr lang="en-US" sz="2400" dirty="0"/>
              <a:t>(big effect)</a:t>
            </a:r>
          </a:p>
        </p:txBody>
      </p:sp>
      <p:sp>
        <p:nvSpPr>
          <p:cNvPr id="97" name="Line 8"/>
          <p:cNvSpPr>
            <a:spLocks noChangeShapeType="1"/>
          </p:cNvSpPr>
          <p:nvPr/>
        </p:nvSpPr>
        <p:spPr bwMode="auto">
          <a:xfrm>
            <a:off x="1631950" y="1632858"/>
            <a:ext cx="641826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70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Text Box 2"/>
          <p:cNvSpPr txBox="1">
            <a:spLocks noChangeArrowheads="1"/>
          </p:cNvSpPr>
          <p:nvPr/>
        </p:nvSpPr>
        <p:spPr bwMode="auto">
          <a:xfrm>
            <a:off x="3858071" y="2903691"/>
            <a:ext cx="13858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/>
              <a:t>figures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7499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Text Box 2"/>
          <p:cNvSpPr txBox="1">
            <a:spLocks noChangeArrowheads="1"/>
          </p:cNvSpPr>
          <p:nvPr/>
        </p:nvSpPr>
        <p:spPr bwMode="auto">
          <a:xfrm>
            <a:off x="4529" y="138720"/>
            <a:ext cx="91326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/>
              <a:t>my conclusions: something very strange is going on</a:t>
            </a:r>
            <a:endParaRPr lang="en-US" sz="3200" dirty="0"/>
          </a:p>
        </p:txBody>
      </p:sp>
      <p:grpSp>
        <p:nvGrpSpPr>
          <p:cNvPr id="3" name="Group 2"/>
          <p:cNvGrpSpPr/>
          <p:nvPr/>
        </p:nvGrpSpPr>
        <p:grpSpPr>
          <a:xfrm>
            <a:off x="2514604" y="1643756"/>
            <a:ext cx="4212771" cy="3375793"/>
            <a:chOff x="531813" y="3213337"/>
            <a:chExt cx="6915150" cy="1209675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531813" y="3213337"/>
              <a:ext cx="0" cy="12096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Line 8"/>
            <p:cNvSpPr>
              <a:spLocks noChangeShapeType="1"/>
            </p:cNvSpPr>
            <p:nvPr/>
          </p:nvSpPr>
          <p:spPr bwMode="auto">
            <a:xfrm>
              <a:off x="531813" y="4423012"/>
              <a:ext cx="69151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501943" y="3548105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P</a:t>
            </a:r>
            <a:r>
              <a:rPr lang="en-GB" sz="2400" dirty="0" smtClean="0"/>
              <a:t>(</a:t>
            </a:r>
            <a:r>
              <a:rPr lang="en-GB" sz="2400" i="1" dirty="0" smtClean="0"/>
              <a:t>p</a:t>
            </a:r>
            <a:r>
              <a:rPr lang="en-GB" sz="2400" dirty="0" smtClean="0"/>
              <a:t>)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4695806" y="501000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/>
              <a:t>p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367316" y="498303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0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317267" y="4983036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0.05</a:t>
            </a:r>
            <a:endParaRPr lang="en-GB" sz="2400" dirty="0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3357775" y="4778841"/>
            <a:ext cx="3369600" cy="2430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2514604" y="3548105"/>
            <a:ext cx="842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 rot="16200000">
            <a:off x="2691322" y="4109361"/>
            <a:ext cx="1338955" cy="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 rot="16200000">
            <a:off x="1398209" y="3903150"/>
            <a:ext cx="2232792" cy="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 rot="16200000" flipV="1">
            <a:off x="2079504" y="2960602"/>
            <a:ext cx="1175004" cy="1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4117354" y="2503744"/>
            <a:ext cx="813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0.01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240654" y="1230111"/>
            <a:ext cx="992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0.001</a:t>
            </a:r>
            <a:endParaRPr lang="en-GB" dirty="0"/>
          </a:p>
        </p:txBody>
      </p:sp>
      <p:cxnSp>
        <p:nvCxnSpPr>
          <p:cNvPr id="22" name="Straight Connector 21"/>
          <p:cNvCxnSpPr>
            <a:endCxn id="19" idx="1"/>
          </p:cNvCxnSpPr>
          <p:nvPr/>
        </p:nvCxnSpPr>
        <p:spPr bwMode="auto">
          <a:xfrm>
            <a:off x="1959429" y="1643756"/>
            <a:ext cx="707577" cy="7293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Connector 23"/>
          <p:cNvCxnSpPr>
            <a:endCxn id="16" idx="1"/>
          </p:cNvCxnSpPr>
          <p:nvPr/>
        </p:nvCxnSpPr>
        <p:spPr bwMode="auto">
          <a:xfrm flipH="1">
            <a:off x="3360801" y="2786755"/>
            <a:ext cx="743113" cy="6531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501920" y="1643765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1807027" y="2057410"/>
            <a:ext cx="707577" cy="7293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15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2" grpId="0"/>
      <p:bldP spid="21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44475" y="741120"/>
            <a:ext cx="8548688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200" dirty="0" smtClean="0"/>
              <a:t>Possibly a response to: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Why </a:t>
            </a:r>
            <a:r>
              <a:rPr lang="en-US" sz="3200" dirty="0"/>
              <a:t>Most Published </a:t>
            </a:r>
            <a:r>
              <a:rPr lang="en-US" sz="3200" dirty="0" smtClean="0"/>
              <a:t>Research</a:t>
            </a:r>
          </a:p>
          <a:p>
            <a:pPr algn="ctr"/>
            <a:r>
              <a:rPr lang="en-US" sz="3200" dirty="0" smtClean="0"/>
              <a:t>Findings </a:t>
            </a:r>
            <a:r>
              <a:rPr lang="en-US" sz="3200" dirty="0"/>
              <a:t>Are </a:t>
            </a:r>
            <a:r>
              <a:rPr lang="en-US" sz="3200" dirty="0">
                <a:solidFill>
                  <a:srgbClr val="FF0000"/>
                </a:solidFill>
              </a:rPr>
              <a:t>False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John P.A. Ioannidis</a:t>
            </a:r>
          </a:p>
          <a:p>
            <a:pPr algn="ctr"/>
            <a:r>
              <a:rPr lang="en-US" sz="3200" dirty="0" err="1"/>
              <a:t>PLoS</a:t>
            </a:r>
            <a:r>
              <a:rPr lang="en-US" sz="3200" dirty="0"/>
              <a:t> Med 2005 </a:t>
            </a:r>
            <a:r>
              <a:rPr lang="en-US" sz="3200" dirty="0" smtClean="0"/>
              <a:t>2:e124 2005</a:t>
            </a:r>
            <a:r>
              <a:rPr lang="en-US" sz="3200" i="1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675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Text Box 2"/>
          <p:cNvSpPr txBox="1">
            <a:spLocks noChangeArrowheads="1"/>
          </p:cNvSpPr>
          <p:nvPr/>
        </p:nvSpPr>
        <p:spPr bwMode="auto">
          <a:xfrm>
            <a:off x="450850" y="279400"/>
            <a:ext cx="790395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Ioannidis </a:t>
            </a:r>
            <a:r>
              <a:rPr lang="en-US" sz="2400" dirty="0" smtClean="0"/>
              <a:t>asked the question: what </a:t>
            </a:r>
            <a:r>
              <a:rPr lang="en-US" sz="2400" dirty="0"/>
              <a:t>is the probability that </a:t>
            </a:r>
            <a:r>
              <a:rPr lang="en-US" sz="2400" dirty="0" smtClean="0"/>
              <a:t>a</a:t>
            </a:r>
          </a:p>
          <a:p>
            <a:r>
              <a:rPr lang="en-US" sz="2400" dirty="0" smtClean="0"/>
              <a:t>result </a:t>
            </a:r>
            <a:r>
              <a:rPr lang="en-US" sz="2400" dirty="0"/>
              <a:t>is true (T) given </a:t>
            </a:r>
            <a:r>
              <a:rPr lang="en-US" sz="2400" i="1" dirty="0" smtClean="0"/>
              <a:t>p </a:t>
            </a:r>
            <a:r>
              <a:rPr lang="en-US" sz="2400" dirty="0" smtClean="0"/>
              <a:t>&lt; </a:t>
            </a:r>
            <a:r>
              <a:rPr lang="el-GR" sz="2400" dirty="0" smtClean="0">
                <a:cs typeface="Times New Roman" pitchFamily="18" charset="0"/>
              </a:rPr>
              <a:t>α</a:t>
            </a:r>
            <a:r>
              <a:rPr lang="en-US" sz="2400" dirty="0">
                <a:cs typeface="Times New Roman" pitchFamily="18" charset="0"/>
              </a:rPr>
              <a:t>?</a:t>
            </a:r>
            <a:r>
              <a:rPr lang="en-US" sz="2400" dirty="0"/>
              <a:t> </a:t>
            </a:r>
          </a:p>
        </p:txBody>
      </p:sp>
      <p:sp>
        <p:nvSpPr>
          <p:cNvPr id="2" name="Freeform 1"/>
          <p:cNvSpPr/>
          <p:nvPr/>
        </p:nvSpPr>
        <p:spPr bwMode="auto">
          <a:xfrm>
            <a:off x="391886" y="570078"/>
            <a:ext cx="2386148" cy="596871"/>
          </a:xfrm>
          <a:custGeom>
            <a:avLst/>
            <a:gdLst>
              <a:gd name="connsiteX0" fmla="*/ 1628503 w 2386148"/>
              <a:gd name="connsiteY0" fmla="*/ 109191 h 596871"/>
              <a:gd name="connsiteX1" fmla="*/ 1428205 w 2386148"/>
              <a:gd name="connsiteY1" fmla="*/ 91773 h 596871"/>
              <a:gd name="connsiteX2" fmla="*/ 1341120 w 2386148"/>
              <a:gd name="connsiteY2" fmla="*/ 83065 h 596871"/>
              <a:gd name="connsiteX3" fmla="*/ 1280160 w 2386148"/>
              <a:gd name="connsiteY3" fmla="*/ 74356 h 596871"/>
              <a:gd name="connsiteX4" fmla="*/ 1123405 w 2386148"/>
              <a:gd name="connsiteY4" fmla="*/ 65648 h 596871"/>
              <a:gd name="connsiteX5" fmla="*/ 1018903 w 2386148"/>
              <a:gd name="connsiteY5" fmla="*/ 56939 h 596871"/>
              <a:gd name="connsiteX6" fmla="*/ 975360 w 2386148"/>
              <a:gd name="connsiteY6" fmla="*/ 48231 h 596871"/>
              <a:gd name="connsiteX7" fmla="*/ 949234 w 2386148"/>
              <a:gd name="connsiteY7" fmla="*/ 30813 h 596871"/>
              <a:gd name="connsiteX8" fmla="*/ 896983 w 2386148"/>
              <a:gd name="connsiteY8" fmla="*/ 22105 h 596871"/>
              <a:gd name="connsiteX9" fmla="*/ 557348 w 2386148"/>
              <a:gd name="connsiteY9" fmla="*/ 22105 h 596871"/>
              <a:gd name="connsiteX10" fmla="*/ 513805 w 2386148"/>
              <a:gd name="connsiteY10" fmla="*/ 30813 h 596871"/>
              <a:gd name="connsiteX11" fmla="*/ 252548 w 2386148"/>
              <a:gd name="connsiteY11" fmla="*/ 48231 h 596871"/>
              <a:gd name="connsiteX12" fmla="*/ 217714 w 2386148"/>
              <a:gd name="connsiteY12" fmla="*/ 65648 h 596871"/>
              <a:gd name="connsiteX13" fmla="*/ 139337 w 2386148"/>
              <a:gd name="connsiteY13" fmla="*/ 74356 h 596871"/>
              <a:gd name="connsiteX14" fmla="*/ 104503 w 2386148"/>
              <a:gd name="connsiteY14" fmla="*/ 83065 h 596871"/>
              <a:gd name="connsiteX15" fmla="*/ 87085 w 2386148"/>
              <a:gd name="connsiteY15" fmla="*/ 100482 h 596871"/>
              <a:gd name="connsiteX16" fmla="*/ 43543 w 2386148"/>
              <a:gd name="connsiteY16" fmla="*/ 109191 h 596871"/>
              <a:gd name="connsiteX17" fmla="*/ 34834 w 2386148"/>
              <a:gd name="connsiteY17" fmla="*/ 135316 h 596871"/>
              <a:gd name="connsiteX18" fmla="*/ 8708 w 2386148"/>
              <a:gd name="connsiteY18" fmla="*/ 161442 h 596871"/>
              <a:gd name="connsiteX19" fmla="*/ 0 w 2386148"/>
              <a:gd name="connsiteY19" fmla="*/ 187568 h 596871"/>
              <a:gd name="connsiteX20" fmla="*/ 8708 w 2386148"/>
              <a:gd name="connsiteY20" fmla="*/ 283362 h 596871"/>
              <a:gd name="connsiteX21" fmla="*/ 34834 w 2386148"/>
              <a:gd name="connsiteY21" fmla="*/ 335613 h 596871"/>
              <a:gd name="connsiteX22" fmla="*/ 52251 w 2386148"/>
              <a:gd name="connsiteY22" fmla="*/ 353031 h 596871"/>
              <a:gd name="connsiteX23" fmla="*/ 69668 w 2386148"/>
              <a:gd name="connsiteY23" fmla="*/ 379156 h 596871"/>
              <a:gd name="connsiteX24" fmla="*/ 95794 w 2386148"/>
              <a:gd name="connsiteY24" fmla="*/ 396573 h 596871"/>
              <a:gd name="connsiteX25" fmla="*/ 139337 w 2386148"/>
              <a:gd name="connsiteY25" fmla="*/ 440116 h 596871"/>
              <a:gd name="connsiteX26" fmla="*/ 226423 w 2386148"/>
              <a:gd name="connsiteY26" fmla="*/ 474951 h 596871"/>
              <a:gd name="connsiteX27" fmla="*/ 287383 w 2386148"/>
              <a:gd name="connsiteY27" fmla="*/ 501076 h 596871"/>
              <a:gd name="connsiteX28" fmla="*/ 435428 w 2386148"/>
              <a:gd name="connsiteY28" fmla="*/ 518493 h 596871"/>
              <a:gd name="connsiteX29" fmla="*/ 539931 w 2386148"/>
              <a:gd name="connsiteY29" fmla="*/ 535911 h 596871"/>
              <a:gd name="connsiteX30" fmla="*/ 687977 w 2386148"/>
              <a:gd name="connsiteY30" fmla="*/ 544619 h 596871"/>
              <a:gd name="connsiteX31" fmla="*/ 862148 w 2386148"/>
              <a:gd name="connsiteY31" fmla="*/ 553328 h 596871"/>
              <a:gd name="connsiteX32" fmla="*/ 1045028 w 2386148"/>
              <a:gd name="connsiteY32" fmla="*/ 579453 h 596871"/>
              <a:gd name="connsiteX33" fmla="*/ 1332411 w 2386148"/>
              <a:gd name="connsiteY33" fmla="*/ 596871 h 596871"/>
              <a:gd name="connsiteX34" fmla="*/ 2046514 w 2386148"/>
              <a:gd name="connsiteY34" fmla="*/ 588162 h 596871"/>
              <a:gd name="connsiteX35" fmla="*/ 2124891 w 2386148"/>
              <a:gd name="connsiteY35" fmla="*/ 570745 h 596871"/>
              <a:gd name="connsiteX36" fmla="*/ 2211977 w 2386148"/>
              <a:gd name="connsiteY36" fmla="*/ 553328 h 596871"/>
              <a:gd name="connsiteX37" fmla="*/ 2272937 w 2386148"/>
              <a:gd name="connsiteY37" fmla="*/ 544619 h 596871"/>
              <a:gd name="connsiteX38" fmla="*/ 2325188 w 2386148"/>
              <a:gd name="connsiteY38" fmla="*/ 535911 h 596871"/>
              <a:gd name="connsiteX39" fmla="*/ 2360023 w 2386148"/>
              <a:gd name="connsiteY39" fmla="*/ 501076 h 596871"/>
              <a:gd name="connsiteX40" fmla="*/ 2386148 w 2386148"/>
              <a:gd name="connsiteY40" fmla="*/ 440116 h 596871"/>
              <a:gd name="connsiteX41" fmla="*/ 2368731 w 2386148"/>
              <a:gd name="connsiteY41" fmla="*/ 344322 h 596871"/>
              <a:gd name="connsiteX42" fmla="*/ 2342605 w 2386148"/>
              <a:gd name="connsiteY42" fmla="*/ 318196 h 596871"/>
              <a:gd name="connsiteX43" fmla="*/ 2316480 w 2386148"/>
              <a:gd name="connsiteY43" fmla="*/ 309488 h 596871"/>
              <a:gd name="connsiteX44" fmla="*/ 2299063 w 2386148"/>
              <a:gd name="connsiteY44" fmla="*/ 283362 h 596871"/>
              <a:gd name="connsiteX45" fmla="*/ 2229394 w 2386148"/>
              <a:gd name="connsiteY45" fmla="*/ 231111 h 596871"/>
              <a:gd name="connsiteX46" fmla="*/ 2194560 w 2386148"/>
              <a:gd name="connsiteY46" fmla="*/ 222402 h 596871"/>
              <a:gd name="connsiteX47" fmla="*/ 2142308 w 2386148"/>
              <a:gd name="connsiteY47" fmla="*/ 204985 h 596871"/>
              <a:gd name="connsiteX48" fmla="*/ 2090057 w 2386148"/>
              <a:gd name="connsiteY48" fmla="*/ 178859 h 596871"/>
              <a:gd name="connsiteX49" fmla="*/ 2063931 w 2386148"/>
              <a:gd name="connsiteY49" fmla="*/ 161442 h 596871"/>
              <a:gd name="connsiteX50" fmla="*/ 2011680 w 2386148"/>
              <a:gd name="connsiteY50" fmla="*/ 144025 h 596871"/>
              <a:gd name="connsiteX51" fmla="*/ 1924594 w 2386148"/>
              <a:gd name="connsiteY51" fmla="*/ 117899 h 596871"/>
              <a:gd name="connsiteX52" fmla="*/ 1811383 w 2386148"/>
              <a:gd name="connsiteY52" fmla="*/ 100482 h 596871"/>
              <a:gd name="connsiteX53" fmla="*/ 1637211 w 2386148"/>
              <a:gd name="connsiteY53" fmla="*/ 100482 h 596871"/>
              <a:gd name="connsiteX54" fmla="*/ 1628503 w 2386148"/>
              <a:gd name="connsiteY54" fmla="*/ 109191 h 596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386148" h="596871">
                <a:moveTo>
                  <a:pt x="1628503" y="109191"/>
                </a:moveTo>
                <a:cubicBezTo>
                  <a:pt x="1593669" y="107740"/>
                  <a:pt x="1621158" y="106066"/>
                  <a:pt x="1428205" y="91773"/>
                </a:cubicBezTo>
                <a:cubicBezTo>
                  <a:pt x="1399112" y="89618"/>
                  <a:pt x="1370093" y="86474"/>
                  <a:pt x="1341120" y="83065"/>
                </a:cubicBezTo>
                <a:cubicBezTo>
                  <a:pt x="1320734" y="80667"/>
                  <a:pt x="1300621" y="75993"/>
                  <a:pt x="1280160" y="74356"/>
                </a:cubicBezTo>
                <a:cubicBezTo>
                  <a:pt x="1227994" y="70183"/>
                  <a:pt x="1175621" y="69129"/>
                  <a:pt x="1123405" y="65648"/>
                </a:cubicBezTo>
                <a:cubicBezTo>
                  <a:pt x="1088528" y="63323"/>
                  <a:pt x="1053737" y="59842"/>
                  <a:pt x="1018903" y="56939"/>
                </a:cubicBezTo>
                <a:cubicBezTo>
                  <a:pt x="1004389" y="54036"/>
                  <a:pt x="989219" y="53428"/>
                  <a:pt x="975360" y="48231"/>
                </a:cubicBezTo>
                <a:cubicBezTo>
                  <a:pt x="965560" y="44556"/>
                  <a:pt x="959164" y="34123"/>
                  <a:pt x="949234" y="30813"/>
                </a:cubicBezTo>
                <a:cubicBezTo>
                  <a:pt x="932483" y="25229"/>
                  <a:pt x="914400" y="25008"/>
                  <a:pt x="896983" y="22105"/>
                </a:cubicBezTo>
                <a:cubicBezTo>
                  <a:pt x="773236" y="-19146"/>
                  <a:pt x="862299" y="7229"/>
                  <a:pt x="557348" y="22105"/>
                </a:cubicBezTo>
                <a:cubicBezTo>
                  <a:pt x="542564" y="22826"/>
                  <a:pt x="528505" y="29084"/>
                  <a:pt x="513805" y="30813"/>
                </a:cubicBezTo>
                <a:cubicBezTo>
                  <a:pt x="443714" y="39059"/>
                  <a:pt x="314607" y="44783"/>
                  <a:pt x="252548" y="48231"/>
                </a:cubicBezTo>
                <a:cubicBezTo>
                  <a:pt x="240937" y="54037"/>
                  <a:pt x="230363" y="62729"/>
                  <a:pt x="217714" y="65648"/>
                </a:cubicBezTo>
                <a:cubicBezTo>
                  <a:pt x="192101" y="71559"/>
                  <a:pt x="165318" y="70359"/>
                  <a:pt x="139337" y="74356"/>
                </a:cubicBezTo>
                <a:cubicBezTo>
                  <a:pt x="127507" y="76176"/>
                  <a:pt x="116114" y="80162"/>
                  <a:pt x="104503" y="83065"/>
                </a:cubicBezTo>
                <a:cubicBezTo>
                  <a:pt x="98697" y="88871"/>
                  <a:pt x="94632" y="97248"/>
                  <a:pt x="87085" y="100482"/>
                </a:cubicBezTo>
                <a:cubicBezTo>
                  <a:pt x="73480" y="106313"/>
                  <a:pt x="55859" y="100981"/>
                  <a:pt x="43543" y="109191"/>
                </a:cubicBezTo>
                <a:cubicBezTo>
                  <a:pt x="35905" y="114283"/>
                  <a:pt x="39926" y="127678"/>
                  <a:pt x="34834" y="135316"/>
                </a:cubicBezTo>
                <a:cubicBezTo>
                  <a:pt x="28002" y="145563"/>
                  <a:pt x="17417" y="152733"/>
                  <a:pt x="8708" y="161442"/>
                </a:cubicBezTo>
                <a:cubicBezTo>
                  <a:pt x="5805" y="170151"/>
                  <a:pt x="0" y="178388"/>
                  <a:pt x="0" y="187568"/>
                </a:cubicBezTo>
                <a:cubicBezTo>
                  <a:pt x="0" y="219631"/>
                  <a:pt x="4174" y="251621"/>
                  <a:pt x="8708" y="283362"/>
                </a:cubicBezTo>
                <a:cubicBezTo>
                  <a:pt x="11507" y="302958"/>
                  <a:pt x="22836" y="320616"/>
                  <a:pt x="34834" y="335613"/>
                </a:cubicBezTo>
                <a:cubicBezTo>
                  <a:pt x="39963" y="342024"/>
                  <a:pt x="47122" y="346620"/>
                  <a:pt x="52251" y="353031"/>
                </a:cubicBezTo>
                <a:cubicBezTo>
                  <a:pt x="58789" y="361204"/>
                  <a:pt x="62267" y="371755"/>
                  <a:pt x="69668" y="379156"/>
                </a:cubicBezTo>
                <a:cubicBezTo>
                  <a:pt x="77069" y="386557"/>
                  <a:pt x="87917" y="389681"/>
                  <a:pt x="95794" y="396573"/>
                </a:cubicBezTo>
                <a:cubicBezTo>
                  <a:pt x="111242" y="410090"/>
                  <a:pt x="124823" y="425602"/>
                  <a:pt x="139337" y="440116"/>
                </a:cubicBezTo>
                <a:cubicBezTo>
                  <a:pt x="154554" y="455333"/>
                  <a:pt x="212822" y="468151"/>
                  <a:pt x="226423" y="474951"/>
                </a:cubicBezTo>
                <a:cubicBezTo>
                  <a:pt x="247727" y="485603"/>
                  <a:pt x="264315" y="495950"/>
                  <a:pt x="287383" y="501076"/>
                </a:cubicBezTo>
                <a:cubicBezTo>
                  <a:pt x="335782" y="511831"/>
                  <a:pt x="386473" y="514043"/>
                  <a:pt x="435428" y="518493"/>
                </a:cubicBezTo>
                <a:cubicBezTo>
                  <a:pt x="471278" y="525663"/>
                  <a:pt x="502898" y="532825"/>
                  <a:pt x="539931" y="535911"/>
                </a:cubicBezTo>
                <a:cubicBezTo>
                  <a:pt x="589194" y="540016"/>
                  <a:pt x="638615" y="541951"/>
                  <a:pt x="687977" y="544619"/>
                </a:cubicBezTo>
                <a:lnTo>
                  <a:pt x="862148" y="553328"/>
                </a:lnTo>
                <a:cubicBezTo>
                  <a:pt x="975624" y="565936"/>
                  <a:pt x="914596" y="557715"/>
                  <a:pt x="1045028" y="579453"/>
                </a:cubicBezTo>
                <a:cubicBezTo>
                  <a:pt x="1063314" y="582501"/>
                  <a:pt x="1329421" y="596705"/>
                  <a:pt x="1332411" y="596871"/>
                </a:cubicBezTo>
                <a:lnTo>
                  <a:pt x="2046514" y="588162"/>
                </a:lnTo>
                <a:cubicBezTo>
                  <a:pt x="2106054" y="586809"/>
                  <a:pt x="2082932" y="580428"/>
                  <a:pt x="2124891" y="570745"/>
                </a:cubicBezTo>
                <a:cubicBezTo>
                  <a:pt x="2153736" y="564089"/>
                  <a:pt x="2182824" y="558473"/>
                  <a:pt x="2211977" y="553328"/>
                </a:cubicBezTo>
                <a:cubicBezTo>
                  <a:pt x="2232191" y="549761"/>
                  <a:pt x="2252649" y="547740"/>
                  <a:pt x="2272937" y="544619"/>
                </a:cubicBezTo>
                <a:cubicBezTo>
                  <a:pt x="2290389" y="541934"/>
                  <a:pt x="2307771" y="538814"/>
                  <a:pt x="2325188" y="535911"/>
                </a:cubicBezTo>
                <a:cubicBezTo>
                  <a:pt x="2336800" y="524299"/>
                  <a:pt x="2356040" y="517007"/>
                  <a:pt x="2360023" y="501076"/>
                </a:cubicBezTo>
                <a:cubicBezTo>
                  <a:pt x="2371269" y="456088"/>
                  <a:pt x="2362092" y="476201"/>
                  <a:pt x="2386148" y="440116"/>
                </a:cubicBezTo>
                <a:cubicBezTo>
                  <a:pt x="2385806" y="437722"/>
                  <a:pt x="2376554" y="358011"/>
                  <a:pt x="2368731" y="344322"/>
                </a:cubicBezTo>
                <a:cubicBezTo>
                  <a:pt x="2362621" y="333629"/>
                  <a:pt x="2352852" y="325028"/>
                  <a:pt x="2342605" y="318196"/>
                </a:cubicBezTo>
                <a:cubicBezTo>
                  <a:pt x="2334967" y="313104"/>
                  <a:pt x="2325188" y="312391"/>
                  <a:pt x="2316480" y="309488"/>
                </a:cubicBezTo>
                <a:cubicBezTo>
                  <a:pt x="2310674" y="300779"/>
                  <a:pt x="2305601" y="291535"/>
                  <a:pt x="2299063" y="283362"/>
                </a:cubicBezTo>
                <a:cubicBezTo>
                  <a:pt x="2284556" y="265228"/>
                  <a:pt x="2243319" y="234593"/>
                  <a:pt x="2229394" y="231111"/>
                </a:cubicBezTo>
                <a:cubicBezTo>
                  <a:pt x="2217783" y="228208"/>
                  <a:pt x="2206024" y="225841"/>
                  <a:pt x="2194560" y="222402"/>
                </a:cubicBezTo>
                <a:cubicBezTo>
                  <a:pt x="2176975" y="217126"/>
                  <a:pt x="2142308" y="204985"/>
                  <a:pt x="2142308" y="204985"/>
                </a:cubicBezTo>
                <a:cubicBezTo>
                  <a:pt x="2067444" y="155075"/>
                  <a:pt x="2162162" y="214911"/>
                  <a:pt x="2090057" y="178859"/>
                </a:cubicBezTo>
                <a:cubicBezTo>
                  <a:pt x="2080696" y="174178"/>
                  <a:pt x="2073495" y="165693"/>
                  <a:pt x="2063931" y="161442"/>
                </a:cubicBezTo>
                <a:cubicBezTo>
                  <a:pt x="2047154" y="153986"/>
                  <a:pt x="2029097" y="149831"/>
                  <a:pt x="2011680" y="144025"/>
                </a:cubicBezTo>
                <a:cubicBezTo>
                  <a:pt x="1982808" y="134401"/>
                  <a:pt x="1954528" y="123886"/>
                  <a:pt x="1924594" y="117899"/>
                </a:cubicBezTo>
                <a:cubicBezTo>
                  <a:pt x="1894404" y="111861"/>
                  <a:pt x="1840640" y="104662"/>
                  <a:pt x="1811383" y="100482"/>
                </a:cubicBezTo>
                <a:cubicBezTo>
                  <a:pt x="1741134" y="77065"/>
                  <a:pt x="1779482" y="86254"/>
                  <a:pt x="1637211" y="100482"/>
                </a:cubicBezTo>
                <a:cubicBezTo>
                  <a:pt x="1614974" y="102706"/>
                  <a:pt x="1663337" y="110642"/>
                  <a:pt x="1628503" y="109191"/>
                </a:cubicBezTo>
                <a:close/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565320" y="1166949"/>
            <a:ext cx="1466749" cy="160237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040772" y="2643565"/>
            <a:ext cx="29706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null hypothesis</a:t>
            </a:r>
          </a:p>
          <a:p>
            <a:r>
              <a:rPr lang="en-GB" dirty="0" smtClean="0"/>
              <a:t>should</a:t>
            </a:r>
            <a:r>
              <a:rPr lang="en-GB" dirty="0"/>
              <a:t> </a:t>
            </a:r>
            <a:r>
              <a:rPr lang="en-GB" dirty="0" smtClean="0"/>
              <a:t>be rejected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381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Text Box 2"/>
          <p:cNvSpPr txBox="1">
            <a:spLocks noChangeArrowheads="1"/>
          </p:cNvSpPr>
          <p:nvPr/>
        </p:nvSpPr>
        <p:spPr bwMode="auto">
          <a:xfrm>
            <a:off x="450850" y="279400"/>
            <a:ext cx="790395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Ioannidis </a:t>
            </a:r>
            <a:r>
              <a:rPr lang="en-US" sz="2400" dirty="0" smtClean="0"/>
              <a:t>asked the question: what </a:t>
            </a:r>
            <a:r>
              <a:rPr lang="en-US" sz="2400" dirty="0"/>
              <a:t>is the probability that </a:t>
            </a:r>
            <a:r>
              <a:rPr lang="en-US" sz="2400" dirty="0" smtClean="0"/>
              <a:t>a</a:t>
            </a:r>
          </a:p>
          <a:p>
            <a:r>
              <a:rPr lang="en-US" sz="2400" dirty="0" smtClean="0"/>
              <a:t>result </a:t>
            </a:r>
            <a:r>
              <a:rPr lang="en-US" sz="2400" dirty="0"/>
              <a:t>is true (T) given </a:t>
            </a:r>
            <a:r>
              <a:rPr lang="en-US" sz="2400" i="1" dirty="0" smtClean="0"/>
              <a:t>p </a:t>
            </a:r>
            <a:r>
              <a:rPr lang="en-US" sz="2400" dirty="0" smtClean="0"/>
              <a:t>&lt; </a:t>
            </a:r>
            <a:r>
              <a:rPr lang="el-GR" sz="2400" dirty="0" smtClean="0">
                <a:cs typeface="Times New Roman" pitchFamily="18" charset="0"/>
              </a:rPr>
              <a:t>α</a:t>
            </a:r>
            <a:r>
              <a:rPr lang="en-US" sz="2400" dirty="0">
                <a:cs typeface="Times New Roman" pitchFamily="18" charset="0"/>
              </a:rPr>
              <a:t>?</a:t>
            </a:r>
            <a:r>
              <a:rPr lang="en-US" sz="2400" dirty="0"/>
              <a:t> 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833902" y="2504123"/>
            <a:ext cx="2024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dirty="0" smtClean="0"/>
              <a:t>&lt;</a:t>
            </a:r>
            <a:r>
              <a:rPr lang="el-GR" sz="2400" dirty="0" smtClean="0"/>
              <a:t>α</a:t>
            </a:r>
            <a:r>
              <a:rPr lang="en-US" sz="2400" dirty="0"/>
              <a:t>|T) </a:t>
            </a:r>
            <a:r>
              <a:rPr lang="en-US" sz="2400" i="1" dirty="0" smtClean="0">
                <a:solidFill>
                  <a:srgbClr val="0000FF"/>
                </a:solidFill>
              </a:rPr>
              <a:t>P</a:t>
            </a:r>
            <a:r>
              <a:rPr lang="en-US" sz="2400" dirty="0" smtClean="0">
                <a:solidFill>
                  <a:srgbClr val="0000FF"/>
                </a:solidFill>
              </a:rPr>
              <a:t>(T</a:t>
            </a:r>
            <a:r>
              <a:rPr lang="en-US" sz="24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795722" y="2940686"/>
            <a:ext cx="42017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dirty="0" smtClean="0"/>
              <a:t>&lt;</a:t>
            </a:r>
            <a:r>
              <a:rPr lang="el-GR" sz="2400" dirty="0" smtClean="0"/>
              <a:t>α</a:t>
            </a:r>
            <a:r>
              <a:rPr lang="en-US" sz="2400" dirty="0"/>
              <a:t>|T) </a:t>
            </a:r>
            <a:r>
              <a:rPr lang="en-US" sz="2400" i="1" dirty="0">
                <a:solidFill>
                  <a:srgbClr val="0000FF"/>
                </a:solidFill>
              </a:rPr>
              <a:t>p</a:t>
            </a:r>
            <a:r>
              <a:rPr lang="en-US" sz="2400" dirty="0">
                <a:solidFill>
                  <a:srgbClr val="0000FF"/>
                </a:solidFill>
              </a:rPr>
              <a:t>(T)</a:t>
            </a:r>
            <a:r>
              <a:rPr lang="en-US" sz="2400" dirty="0"/>
              <a:t> + </a:t>
            </a:r>
            <a:r>
              <a:rPr lang="en-US" sz="2400" i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dirty="0" smtClean="0"/>
              <a:t>&lt;</a:t>
            </a:r>
            <a:r>
              <a:rPr lang="el-GR" sz="2400" dirty="0" smtClean="0"/>
              <a:t>α</a:t>
            </a:r>
            <a:r>
              <a:rPr lang="en-US" sz="2400" dirty="0"/>
              <a:t>|F) </a:t>
            </a:r>
            <a:r>
              <a:rPr lang="en-US" sz="2400" i="1" dirty="0" smtClean="0">
                <a:solidFill>
                  <a:srgbClr val="0000FF"/>
                </a:solidFill>
              </a:rPr>
              <a:t>P</a:t>
            </a:r>
            <a:r>
              <a:rPr lang="en-US" sz="2400" dirty="0" smtClean="0">
                <a:solidFill>
                  <a:srgbClr val="0000FF"/>
                </a:solidFill>
              </a:rPr>
              <a:t>(F</a:t>
            </a:r>
            <a:r>
              <a:rPr lang="en-US" sz="2400" dirty="0">
                <a:solidFill>
                  <a:srgbClr val="0000FF"/>
                </a:solidFill>
              </a:rPr>
              <a:t>)</a:t>
            </a:r>
            <a:r>
              <a:rPr lang="en-US" sz="2400" dirty="0"/>
              <a:t> 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817813" y="3005773"/>
            <a:ext cx="4162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201738" y="2761298"/>
            <a:ext cx="1554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dirty="0" smtClean="0"/>
              <a:t>(</a:t>
            </a:r>
            <a:r>
              <a:rPr lang="en-US" sz="2400" dirty="0" err="1" smtClean="0"/>
              <a:t>T|</a:t>
            </a:r>
            <a:r>
              <a:rPr lang="en-US" sz="2400" i="1" dirty="0" err="1" smtClean="0"/>
              <a:t>p</a:t>
            </a:r>
            <a:r>
              <a:rPr lang="en-US" sz="2400" dirty="0" smtClean="0"/>
              <a:t>&lt;</a:t>
            </a:r>
            <a:r>
              <a:rPr lang="el-GR" sz="2400" dirty="0" smtClean="0"/>
              <a:t>α</a:t>
            </a:r>
            <a:r>
              <a:rPr lang="en-US" sz="2400" dirty="0"/>
              <a:t>) =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617221" y="1942148"/>
            <a:ext cx="17524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1-</a:t>
            </a:r>
            <a:r>
              <a:rPr lang="el-GR" sz="2400" dirty="0" smtClean="0">
                <a:solidFill>
                  <a:srgbClr val="FF0000"/>
                </a:solidFill>
              </a:rPr>
              <a:t>β</a:t>
            </a:r>
            <a:r>
              <a:rPr lang="en-GB" sz="2400" dirty="0" smtClean="0">
                <a:solidFill>
                  <a:srgbClr val="FF0000"/>
                </a:solidFill>
              </a:rPr>
              <a:t> = power</a:t>
            </a:r>
            <a:endParaRPr lang="el-GR" sz="2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318126" y="3531236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l-GR" sz="2400">
                <a:solidFill>
                  <a:srgbClr val="FF0000"/>
                </a:solidFill>
                <a:cs typeface="Times New Roman" pitchFamily="18" charset="0"/>
              </a:rPr>
              <a:t>α</a:t>
            </a: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4487863" y="2366011"/>
            <a:ext cx="0" cy="260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5503863" y="3372486"/>
            <a:ext cx="0" cy="260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51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Text Box 2"/>
          <p:cNvSpPr txBox="1">
            <a:spLocks noChangeArrowheads="1"/>
          </p:cNvSpPr>
          <p:nvPr/>
        </p:nvSpPr>
        <p:spPr bwMode="auto">
          <a:xfrm>
            <a:off x="450850" y="279400"/>
            <a:ext cx="790395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Ioannidis </a:t>
            </a:r>
            <a:r>
              <a:rPr lang="en-US" sz="2400" dirty="0" smtClean="0"/>
              <a:t>asked the question: what </a:t>
            </a:r>
            <a:r>
              <a:rPr lang="en-US" sz="2400" dirty="0"/>
              <a:t>is the probability that </a:t>
            </a:r>
            <a:r>
              <a:rPr lang="en-US" sz="2400" dirty="0" smtClean="0"/>
              <a:t>a</a:t>
            </a:r>
          </a:p>
          <a:p>
            <a:r>
              <a:rPr lang="en-US" sz="2400" dirty="0" smtClean="0"/>
              <a:t>result </a:t>
            </a:r>
            <a:r>
              <a:rPr lang="en-US" sz="2400" dirty="0"/>
              <a:t>is true (T) given </a:t>
            </a:r>
            <a:r>
              <a:rPr lang="en-US" sz="2400" i="1" dirty="0" smtClean="0"/>
              <a:t>p </a:t>
            </a:r>
            <a:r>
              <a:rPr lang="en-US" sz="2400" dirty="0" smtClean="0"/>
              <a:t>&lt; </a:t>
            </a:r>
            <a:r>
              <a:rPr lang="el-GR" sz="2400" dirty="0" smtClean="0">
                <a:cs typeface="Times New Roman" pitchFamily="18" charset="0"/>
              </a:rPr>
              <a:t>α</a:t>
            </a:r>
            <a:r>
              <a:rPr lang="en-US" sz="2400" dirty="0">
                <a:cs typeface="Times New Roman" pitchFamily="18" charset="0"/>
              </a:rPr>
              <a:t>?</a:t>
            </a:r>
            <a:r>
              <a:rPr lang="en-US" sz="2400" dirty="0"/>
              <a:t> 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973246" y="2504123"/>
            <a:ext cx="14830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>
                <a:solidFill>
                  <a:srgbClr val="FF0000"/>
                </a:solidFill>
              </a:rPr>
              <a:t>1-</a:t>
            </a:r>
            <a:r>
              <a:rPr lang="el-GR" sz="2400" dirty="0" smtClean="0">
                <a:solidFill>
                  <a:srgbClr val="FF0000"/>
                </a:solidFill>
              </a:rPr>
              <a:t>β</a:t>
            </a:r>
            <a:r>
              <a:rPr lang="en-GB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0000FF"/>
                </a:solidFill>
              </a:rPr>
              <a:t>P</a:t>
            </a:r>
            <a:r>
              <a:rPr lang="en-US" sz="2400" dirty="0" smtClean="0">
                <a:solidFill>
                  <a:srgbClr val="0000FF"/>
                </a:solidFill>
              </a:rPr>
              <a:t>(T</a:t>
            </a:r>
            <a:r>
              <a:rPr lang="en-US" sz="24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440188" y="2940686"/>
            <a:ext cx="27174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(</a:t>
            </a:r>
            <a:r>
              <a:rPr lang="en-US" sz="2400" dirty="0">
                <a:solidFill>
                  <a:srgbClr val="FF0000"/>
                </a:solidFill>
              </a:rPr>
              <a:t>1-</a:t>
            </a:r>
            <a:r>
              <a:rPr lang="el-GR" sz="2400" dirty="0">
                <a:solidFill>
                  <a:srgbClr val="FF0000"/>
                </a:solidFill>
              </a:rPr>
              <a:t>β</a:t>
            </a:r>
            <a:r>
              <a:rPr lang="en-GB" sz="2400" dirty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0000FF"/>
                </a:solidFill>
              </a:rPr>
              <a:t>P</a:t>
            </a:r>
            <a:r>
              <a:rPr lang="en-US" sz="2400" dirty="0" smtClean="0">
                <a:solidFill>
                  <a:srgbClr val="0000FF"/>
                </a:solidFill>
              </a:rPr>
              <a:t>(T</a:t>
            </a:r>
            <a:r>
              <a:rPr lang="en-US" sz="2400" dirty="0">
                <a:solidFill>
                  <a:srgbClr val="0000FF"/>
                </a:solidFill>
              </a:rPr>
              <a:t>)</a:t>
            </a:r>
            <a:r>
              <a:rPr lang="en-US" sz="2400" dirty="0"/>
              <a:t> + </a:t>
            </a:r>
            <a:r>
              <a:rPr lang="el-GR" sz="2400" dirty="0" smtClean="0">
                <a:solidFill>
                  <a:srgbClr val="FF0000"/>
                </a:solidFill>
              </a:rPr>
              <a:t>α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0000FF"/>
                </a:solidFill>
              </a:rPr>
              <a:t>P</a:t>
            </a:r>
            <a:r>
              <a:rPr lang="en-US" sz="2400" dirty="0" smtClean="0">
                <a:solidFill>
                  <a:srgbClr val="0000FF"/>
                </a:solidFill>
              </a:rPr>
              <a:t>(F</a:t>
            </a:r>
            <a:r>
              <a:rPr lang="en-US" sz="2400" dirty="0">
                <a:solidFill>
                  <a:srgbClr val="0000FF"/>
                </a:solidFill>
              </a:rPr>
              <a:t>)</a:t>
            </a:r>
            <a:r>
              <a:rPr lang="en-US" sz="2400" dirty="0"/>
              <a:t> 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817813" y="3005773"/>
            <a:ext cx="4162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201738" y="2761298"/>
            <a:ext cx="1554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dirty="0" smtClean="0"/>
              <a:t>(</a:t>
            </a:r>
            <a:r>
              <a:rPr lang="en-US" sz="2400" dirty="0" err="1" smtClean="0"/>
              <a:t>T|</a:t>
            </a:r>
            <a:r>
              <a:rPr lang="en-US" sz="2400" i="1" dirty="0" err="1" smtClean="0"/>
              <a:t>p</a:t>
            </a:r>
            <a:r>
              <a:rPr lang="en-US" sz="2400" dirty="0" smtClean="0"/>
              <a:t>&lt;</a:t>
            </a:r>
            <a:r>
              <a:rPr lang="el-GR" sz="2400" dirty="0" smtClean="0"/>
              <a:t>α</a:t>
            </a:r>
            <a:r>
              <a:rPr lang="en-US" sz="2400" dirty="0"/>
              <a:t>) =</a:t>
            </a:r>
          </a:p>
        </p:txBody>
      </p:sp>
    </p:spTree>
    <p:extLst>
      <p:ext uri="{BB962C8B-B14F-4D97-AF65-F5344CB8AC3E}">
        <p14:creationId xmlns:p14="http://schemas.microsoft.com/office/powerpoint/2010/main" val="228851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335" name="Line 399"/>
          <p:cNvSpPr>
            <a:spLocks noChangeShapeType="1"/>
          </p:cNvSpPr>
          <p:nvPr/>
        </p:nvSpPr>
        <p:spPr bwMode="auto">
          <a:xfrm rot="5400000" flipV="1">
            <a:off x="1662113" y="5434012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36" name="Freeform 400"/>
          <p:cNvSpPr>
            <a:spLocks noEditPoints="1"/>
          </p:cNvSpPr>
          <p:nvPr/>
        </p:nvSpPr>
        <p:spPr bwMode="auto">
          <a:xfrm rot="5400000">
            <a:off x="1465263" y="5429250"/>
            <a:ext cx="96837" cy="61913"/>
          </a:xfrm>
          <a:custGeom>
            <a:avLst/>
            <a:gdLst>
              <a:gd name="T0" fmla="*/ 30 w 61"/>
              <a:gd name="T1" fmla="*/ 39 h 39"/>
              <a:gd name="T2" fmla="*/ 24 w 61"/>
              <a:gd name="T3" fmla="*/ 39 h 39"/>
              <a:gd name="T4" fmla="*/ 18 w 61"/>
              <a:gd name="T5" fmla="*/ 37 h 39"/>
              <a:gd name="T6" fmla="*/ 13 w 61"/>
              <a:gd name="T7" fmla="*/ 37 h 39"/>
              <a:gd name="T8" fmla="*/ 7 w 61"/>
              <a:gd name="T9" fmla="*/ 34 h 39"/>
              <a:gd name="T10" fmla="*/ 3 w 61"/>
              <a:gd name="T11" fmla="*/ 30 h 39"/>
              <a:gd name="T12" fmla="*/ 1 w 61"/>
              <a:gd name="T13" fmla="*/ 25 h 39"/>
              <a:gd name="T14" fmla="*/ 0 w 61"/>
              <a:gd name="T15" fmla="*/ 19 h 39"/>
              <a:gd name="T16" fmla="*/ 0 w 61"/>
              <a:gd name="T17" fmla="*/ 15 h 39"/>
              <a:gd name="T18" fmla="*/ 1 w 61"/>
              <a:gd name="T19" fmla="*/ 10 h 39"/>
              <a:gd name="T20" fmla="*/ 4 w 61"/>
              <a:gd name="T21" fmla="*/ 7 h 39"/>
              <a:gd name="T22" fmla="*/ 7 w 61"/>
              <a:gd name="T23" fmla="*/ 4 h 39"/>
              <a:gd name="T24" fmla="*/ 12 w 61"/>
              <a:gd name="T25" fmla="*/ 3 h 39"/>
              <a:gd name="T26" fmla="*/ 16 w 61"/>
              <a:gd name="T27" fmla="*/ 1 h 39"/>
              <a:gd name="T28" fmla="*/ 22 w 61"/>
              <a:gd name="T29" fmla="*/ 0 h 39"/>
              <a:gd name="T30" fmla="*/ 30 w 61"/>
              <a:gd name="T31" fmla="*/ 0 h 39"/>
              <a:gd name="T32" fmla="*/ 37 w 61"/>
              <a:gd name="T33" fmla="*/ 0 h 39"/>
              <a:gd name="T34" fmla="*/ 43 w 61"/>
              <a:gd name="T35" fmla="*/ 0 h 39"/>
              <a:gd name="T36" fmla="*/ 48 w 61"/>
              <a:gd name="T37" fmla="*/ 1 h 39"/>
              <a:gd name="T38" fmla="*/ 54 w 61"/>
              <a:gd name="T39" fmla="*/ 4 h 39"/>
              <a:gd name="T40" fmla="*/ 58 w 61"/>
              <a:gd name="T41" fmla="*/ 9 h 39"/>
              <a:gd name="T42" fmla="*/ 60 w 61"/>
              <a:gd name="T43" fmla="*/ 13 h 39"/>
              <a:gd name="T44" fmla="*/ 61 w 61"/>
              <a:gd name="T45" fmla="*/ 19 h 39"/>
              <a:gd name="T46" fmla="*/ 60 w 61"/>
              <a:gd name="T47" fmla="*/ 24 h 39"/>
              <a:gd name="T48" fmla="*/ 58 w 61"/>
              <a:gd name="T49" fmla="*/ 30 h 39"/>
              <a:gd name="T50" fmla="*/ 55 w 61"/>
              <a:gd name="T51" fmla="*/ 33 h 39"/>
              <a:gd name="T52" fmla="*/ 45 w 61"/>
              <a:gd name="T53" fmla="*/ 37 h 39"/>
              <a:gd name="T54" fmla="*/ 30 w 61"/>
              <a:gd name="T55" fmla="*/ 39 h 39"/>
              <a:gd name="T56" fmla="*/ 30 w 61"/>
              <a:gd name="T57" fmla="*/ 31 h 39"/>
              <a:gd name="T58" fmla="*/ 37 w 61"/>
              <a:gd name="T59" fmla="*/ 31 h 39"/>
              <a:gd name="T60" fmla="*/ 42 w 61"/>
              <a:gd name="T61" fmla="*/ 30 h 39"/>
              <a:gd name="T62" fmla="*/ 46 w 61"/>
              <a:gd name="T63" fmla="*/ 28 h 39"/>
              <a:gd name="T64" fmla="*/ 49 w 61"/>
              <a:gd name="T65" fmla="*/ 27 h 39"/>
              <a:gd name="T66" fmla="*/ 52 w 61"/>
              <a:gd name="T67" fmla="*/ 25 h 39"/>
              <a:gd name="T68" fmla="*/ 54 w 61"/>
              <a:gd name="T69" fmla="*/ 22 h 39"/>
              <a:gd name="T70" fmla="*/ 54 w 61"/>
              <a:gd name="T71" fmla="*/ 19 h 39"/>
              <a:gd name="T72" fmla="*/ 54 w 61"/>
              <a:gd name="T73" fmla="*/ 16 h 39"/>
              <a:gd name="T74" fmla="*/ 52 w 61"/>
              <a:gd name="T75" fmla="*/ 13 h 39"/>
              <a:gd name="T76" fmla="*/ 49 w 61"/>
              <a:gd name="T77" fmla="*/ 10 h 39"/>
              <a:gd name="T78" fmla="*/ 46 w 61"/>
              <a:gd name="T79" fmla="*/ 9 h 39"/>
              <a:gd name="T80" fmla="*/ 42 w 61"/>
              <a:gd name="T81" fmla="*/ 9 h 39"/>
              <a:gd name="T82" fmla="*/ 37 w 61"/>
              <a:gd name="T83" fmla="*/ 7 h 39"/>
              <a:gd name="T84" fmla="*/ 30 w 61"/>
              <a:gd name="T85" fmla="*/ 7 h 39"/>
              <a:gd name="T86" fmla="*/ 22 w 61"/>
              <a:gd name="T87" fmla="*/ 7 h 39"/>
              <a:gd name="T88" fmla="*/ 16 w 61"/>
              <a:gd name="T89" fmla="*/ 9 h 39"/>
              <a:gd name="T90" fmla="*/ 12 w 61"/>
              <a:gd name="T91" fmla="*/ 10 h 39"/>
              <a:gd name="T92" fmla="*/ 9 w 61"/>
              <a:gd name="T93" fmla="*/ 13 h 39"/>
              <a:gd name="T94" fmla="*/ 7 w 61"/>
              <a:gd name="T95" fmla="*/ 16 h 39"/>
              <a:gd name="T96" fmla="*/ 7 w 61"/>
              <a:gd name="T97" fmla="*/ 19 h 39"/>
              <a:gd name="T98" fmla="*/ 7 w 61"/>
              <a:gd name="T99" fmla="*/ 24 h 39"/>
              <a:gd name="T100" fmla="*/ 10 w 61"/>
              <a:gd name="T101" fmla="*/ 27 h 39"/>
              <a:gd name="T102" fmla="*/ 15 w 61"/>
              <a:gd name="T103" fmla="*/ 30 h 39"/>
              <a:gd name="T104" fmla="*/ 22 w 61"/>
              <a:gd name="T105" fmla="*/ 30 h 39"/>
              <a:gd name="T106" fmla="*/ 30 w 61"/>
              <a:gd name="T107" fmla="*/ 31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39">
                <a:moveTo>
                  <a:pt x="30" y="39"/>
                </a:moveTo>
                <a:lnTo>
                  <a:pt x="24" y="39"/>
                </a:lnTo>
                <a:lnTo>
                  <a:pt x="18" y="37"/>
                </a:lnTo>
                <a:lnTo>
                  <a:pt x="13" y="37"/>
                </a:lnTo>
                <a:lnTo>
                  <a:pt x="7" y="34"/>
                </a:lnTo>
                <a:lnTo>
                  <a:pt x="3" y="30"/>
                </a:lnTo>
                <a:lnTo>
                  <a:pt x="1" y="25"/>
                </a:lnTo>
                <a:lnTo>
                  <a:pt x="0" y="19"/>
                </a:lnTo>
                <a:lnTo>
                  <a:pt x="0" y="15"/>
                </a:lnTo>
                <a:lnTo>
                  <a:pt x="1" y="10"/>
                </a:lnTo>
                <a:lnTo>
                  <a:pt x="4" y="7"/>
                </a:lnTo>
                <a:lnTo>
                  <a:pt x="7" y="4"/>
                </a:lnTo>
                <a:lnTo>
                  <a:pt x="12" y="3"/>
                </a:lnTo>
                <a:lnTo>
                  <a:pt x="16" y="1"/>
                </a:lnTo>
                <a:lnTo>
                  <a:pt x="22" y="0"/>
                </a:lnTo>
                <a:lnTo>
                  <a:pt x="30" y="0"/>
                </a:lnTo>
                <a:lnTo>
                  <a:pt x="37" y="0"/>
                </a:lnTo>
                <a:lnTo>
                  <a:pt x="43" y="0"/>
                </a:lnTo>
                <a:lnTo>
                  <a:pt x="48" y="1"/>
                </a:lnTo>
                <a:lnTo>
                  <a:pt x="54" y="4"/>
                </a:lnTo>
                <a:lnTo>
                  <a:pt x="58" y="9"/>
                </a:lnTo>
                <a:lnTo>
                  <a:pt x="60" y="13"/>
                </a:lnTo>
                <a:lnTo>
                  <a:pt x="61" y="19"/>
                </a:lnTo>
                <a:lnTo>
                  <a:pt x="60" y="24"/>
                </a:lnTo>
                <a:lnTo>
                  <a:pt x="58" y="30"/>
                </a:lnTo>
                <a:lnTo>
                  <a:pt x="55" y="33"/>
                </a:lnTo>
                <a:lnTo>
                  <a:pt x="45" y="37"/>
                </a:lnTo>
                <a:lnTo>
                  <a:pt x="30" y="39"/>
                </a:lnTo>
                <a:close/>
                <a:moveTo>
                  <a:pt x="30" y="31"/>
                </a:moveTo>
                <a:lnTo>
                  <a:pt x="37" y="31"/>
                </a:lnTo>
                <a:lnTo>
                  <a:pt x="42" y="30"/>
                </a:lnTo>
                <a:lnTo>
                  <a:pt x="46" y="28"/>
                </a:lnTo>
                <a:lnTo>
                  <a:pt x="49" y="27"/>
                </a:lnTo>
                <a:lnTo>
                  <a:pt x="52" y="25"/>
                </a:lnTo>
                <a:lnTo>
                  <a:pt x="54" y="22"/>
                </a:lnTo>
                <a:lnTo>
                  <a:pt x="54" y="19"/>
                </a:lnTo>
                <a:lnTo>
                  <a:pt x="54" y="16"/>
                </a:lnTo>
                <a:lnTo>
                  <a:pt x="52" y="13"/>
                </a:lnTo>
                <a:lnTo>
                  <a:pt x="49" y="10"/>
                </a:lnTo>
                <a:lnTo>
                  <a:pt x="46" y="9"/>
                </a:lnTo>
                <a:lnTo>
                  <a:pt x="42" y="9"/>
                </a:lnTo>
                <a:lnTo>
                  <a:pt x="37" y="7"/>
                </a:lnTo>
                <a:lnTo>
                  <a:pt x="30" y="7"/>
                </a:lnTo>
                <a:lnTo>
                  <a:pt x="22" y="7"/>
                </a:lnTo>
                <a:lnTo>
                  <a:pt x="16" y="9"/>
                </a:lnTo>
                <a:lnTo>
                  <a:pt x="12" y="10"/>
                </a:lnTo>
                <a:lnTo>
                  <a:pt x="9" y="13"/>
                </a:lnTo>
                <a:lnTo>
                  <a:pt x="7" y="16"/>
                </a:lnTo>
                <a:lnTo>
                  <a:pt x="7" y="19"/>
                </a:lnTo>
                <a:lnTo>
                  <a:pt x="7" y="24"/>
                </a:lnTo>
                <a:lnTo>
                  <a:pt x="10" y="27"/>
                </a:lnTo>
                <a:lnTo>
                  <a:pt x="15" y="30"/>
                </a:lnTo>
                <a:lnTo>
                  <a:pt x="22" y="30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37" name="Line 401"/>
          <p:cNvSpPr>
            <a:spLocks noChangeShapeType="1"/>
          </p:cNvSpPr>
          <p:nvPr/>
        </p:nvSpPr>
        <p:spPr bwMode="auto">
          <a:xfrm rot="5400000" flipV="1">
            <a:off x="1662113" y="4986337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38" name="Freeform 402"/>
          <p:cNvSpPr>
            <a:spLocks noEditPoints="1"/>
          </p:cNvSpPr>
          <p:nvPr/>
        </p:nvSpPr>
        <p:spPr bwMode="auto">
          <a:xfrm rot="5400000">
            <a:off x="1356519" y="4980782"/>
            <a:ext cx="96837" cy="63500"/>
          </a:xfrm>
          <a:custGeom>
            <a:avLst/>
            <a:gdLst>
              <a:gd name="T0" fmla="*/ 30 w 61"/>
              <a:gd name="T1" fmla="*/ 40 h 40"/>
              <a:gd name="T2" fmla="*/ 24 w 61"/>
              <a:gd name="T3" fmla="*/ 39 h 40"/>
              <a:gd name="T4" fmla="*/ 18 w 61"/>
              <a:gd name="T5" fmla="*/ 39 h 40"/>
              <a:gd name="T6" fmla="*/ 13 w 61"/>
              <a:gd name="T7" fmla="*/ 37 h 40"/>
              <a:gd name="T8" fmla="*/ 7 w 61"/>
              <a:gd name="T9" fmla="*/ 34 h 40"/>
              <a:gd name="T10" fmla="*/ 3 w 61"/>
              <a:gd name="T11" fmla="*/ 31 h 40"/>
              <a:gd name="T12" fmla="*/ 1 w 61"/>
              <a:gd name="T13" fmla="*/ 27 h 40"/>
              <a:gd name="T14" fmla="*/ 0 w 61"/>
              <a:gd name="T15" fmla="*/ 21 h 40"/>
              <a:gd name="T16" fmla="*/ 0 w 61"/>
              <a:gd name="T17" fmla="*/ 15 h 40"/>
              <a:gd name="T18" fmla="*/ 1 w 61"/>
              <a:gd name="T19" fmla="*/ 12 h 40"/>
              <a:gd name="T20" fmla="*/ 4 w 61"/>
              <a:gd name="T21" fmla="*/ 7 h 40"/>
              <a:gd name="T22" fmla="*/ 7 w 61"/>
              <a:gd name="T23" fmla="*/ 6 h 40"/>
              <a:gd name="T24" fmla="*/ 12 w 61"/>
              <a:gd name="T25" fmla="*/ 3 h 40"/>
              <a:gd name="T26" fmla="*/ 16 w 61"/>
              <a:gd name="T27" fmla="*/ 1 h 40"/>
              <a:gd name="T28" fmla="*/ 22 w 61"/>
              <a:gd name="T29" fmla="*/ 1 h 40"/>
              <a:gd name="T30" fmla="*/ 30 w 61"/>
              <a:gd name="T31" fmla="*/ 0 h 40"/>
              <a:gd name="T32" fmla="*/ 37 w 61"/>
              <a:gd name="T33" fmla="*/ 1 h 40"/>
              <a:gd name="T34" fmla="*/ 43 w 61"/>
              <a:gd name="T35" fmla="*/ 1 h 40"/>
              <a:gd name="T36" fmla="*/ 48 w 61"/>
              <a:gd name="T37" fmla="*/ 3 h 40"/>
              <a:gd name="T38" fmla="*/ 54 w 61"/>
              <a:gd name="T39" fmla="*/ 6 h 40"/>
              <a:gd name="T40" fmla="*/ 58 w 61"/>
              <a:gd name="T41" fmla="*/ 9 h 40"/>
              <a:gd name="T42" fmla="*/ 60 w 61"/>
              <a:gd name="T43" fmla="*/ 13 h 40"/>
              <a:gd name="T44" fmla="*/ 61 w 61"/>
              <a:gd name="T45" fmla="*/ 21 h 40"/>
              <a:gd name="T46" fmla="*/ 60 w 61"/>
              <a:gd name="T47" fmla="*/ 25 h 40"/>
              <a:gd name="T48" fmla="*/ 58 w 61"/>
              <a:gd name="T49" fmla="*/ 30 h 40"/>
              <a:gd name="T50" fmla="*/ 55 w 61"/>
              <a:gd name="T51" fmla="*/ 34 h 40"/>
              <a:gd name="T52" fmla="*/ 45 w 61"/>
              <a:gd name="T53" fmla="*/ 39 h 40"/>
              <a:gd name="T54" fmla="*/ 30 w 61"/>
              <a:gd name="T55" fmla="*/ 40 h 40"/>
              <a:gd name="T56" fmla="*/ 30 w 61"/>
              <a:gd name="T57" fmla="*/ 31 h 40"/>
              <a:gd name="T58" fmla="*/ 37 w 61"/>
              <a:gd name="T59" fmla="*/ 31 h 40"/>
              <a:gd name="T60" fmla="*/ 42 w 61"/>
              <a:gd name="T61" fmla="*/ 31 h 40"/>
              <a:gd name="T62" fmla="*/ 46 w 61"/>
              <a:gd name="T63" fmla="*/ 30 h 40"/>
              <a:gd name="T64" fmla="*/ 49 w 61"/>
              <a:gd name="T65" fmla="*/ 28 h 40"/>
              <a:gd name="T66" fmla="*/ 52 w 61"/>
              <a:gd name="T67" fmla="*/ 25 h 40"/>
              <a:gd name="T68" fmla="*/ 54 w 61"/>
              <a:gd name="T69" fmla="*/ 24 h 40"/>
              <a:gd name="T70" fmla="*/ 54 w 61"/>
              <a:gd name="T71" fmla="*/ 21 h 40"/>
              <a:gd name="T72" fmla="*/ 54 w 61"/>
              <a:gd name="T73" fmla="*/ 16 h 40"/>
              <a:gd name="T74" fmla="*/ 52 w 61"/>
              <a:gd name="T75" fmla="*/ 15 h 40"/>
              <a:gd name="T76" fmla="*/ 49 w 61"/>
              <a:gd name="T77" fmla="*/ 12 h 40"/>
              <a:gd name="T78" fmla="*/ 46 w 61"/>
              <a:gd name="T79" fmla="*/ 10 h 40"/>
              <a:gd name="T80" fmla="*/ 42 w 61"/>
              <a:gd name="T81" fmla="*/ 9 h 40"/>
              <a:gd name="T82" fmla="*/ 37 w 61"/>
              <a:gd name="T83" fmla="*/ 9 h 40"/>
              <a:gd name="T84" fmla="*/ 30 w 61"/>
              <a:gd name="T85" fmla="*/ 9 h 40"/>
              <a:gd name="T86" fmla="*/ 22 w 61"/>
              <a:gd name="T87" fmla="*/ 9 h 40"/>
              <a:gd name="T88" fmla="*/ 16 w 61"/>
              <a:gd name="T89" fmla="*/ 10 h 40"/>
              <a:gd name="T90" fmla="*/ 12 w 61"/>
              <a:gd name="T91" fmla="*/ 12 h 40"/>
              <a:gd name="T92" fmla="*/ 9 w 61"/>
              <a:gd name="T93" fmla="*/ 13 h 40"/>
              <a:gd name="T94" fmla="*/ 7 w 61"/>
              <a:gd name="T95" fmla="*/ 16 h 40"/>
              <a:gd name="T96" fmla="*/ 7 w 61"/>
              <a:gd name="T97" fmla="*/ 21 h 40"/>
              <a:gd name="T98" fmla="*/ 7 w 61"/>
              <a:gd name="T99" fmla="*/ 25 h 40"/>
              <a:gd name="T100" fmla="*/ 10 w 61"/>
              <a:gd name="T101" fmla="*/ 28 h 40"/>
              <a:gd name="T102" fmla="*/ 15 w 61"/>
              <a:gd name="T103" fmla="*/ 30 h 40"/>
              <a:gd name="T104" fmla="*/ 22 w 61"/>
              <a:gd name="T105" fmla="*/ 31 h 40"/>
              <a:gd name="T106" fmla="*/ 30 w 61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40">
                <a:moveTo>
                  <a:pt x="30" y="40"/>
                </a:moveTo>
                <a:lnTo>
                  <a:pt x="24" y="39"/>
                </a:lnTo>
                <a:lnTo>
                  <a:pt x="18" y="39"/>
                </a:lnTo>
                <a:lnTo>
                  <a:pt x="13" y="37"/>
                </a:lnTo>
                <a:lnTo>
                  <a:pt x="7" y="34"/>
                </a:lnTo>
                <a:lnTo>
                  <a:pt x="3" y="31"/>
                </a:lnTo>
                <a:lnTo>
                  <a:pt x="1" y="27"/>
                </a:lnTo>
                <a:lnTo>
                  <a:pt x="0" y="21"/>
                </a:lnTo>
                <a:lnTo>
                  <a:pt x="0" y="15"/>
                </a:lnTo>
                <a:lnTo>
                  <a:pt x="1" y="12"/>
                </a:lnTo>
                <a:lnTo>
                  <a:pt x="4" y="7"/>
                </a:lnTo>
                <a:lnTo>
                  <a:pt x="7" y="6"/>
                </a:lnTo>
                <a:lnTo>
                  <a:pt x="12" y="3"/>
                </a:lnTo>
                <a:lnTo>
                  <a:pt x="16" y="1"/>
                </a:lnTo>
                <a:lnTo>
                  <a:pt x="22" y="1"/>
                </a:lnTo>
                <a:lnTo>
                  <a:pt x="30" y="0"/>
                </a:lnTo>
                <a:lnTo>
                  <a:pt x="37" y="1"/>
                </a:lnTo>
                <a:lnTo>
                  <a:pt x="43" y="1"/>
                </a:lnTo>
                <a:lnTo>
                  <a:pt x="48" y="3"/>
                </a:lnTo>
                <a:lnTo>
                  <a:pt x="54" y="6"/>
                </a:lnTo>
                <a:lnTo>
                  <a:pt x="58" y="9"/>
                </a:lnTo>
                <a:lnTo>
                  <a:pt x="60" y="13"/>
                </a:lnTo>
                <a:lnTo>
                  <a:pt x="61" y="21"/>
                </a:lnTo>
                <a:lnTo>
                  <a:pt x="60" y="25"/>
                </a:lnTo>
                <a:lnTo>
                  <a:pt x="58" y="30"/>
                </a:lnTo>
                <a:lnTo>
                  <a:pt x="55" y="34"/>
                </a:lnTo>
                <a:lnTo>
                  <a:pt x="45" y="39"/>
                </a:lnTo>
                <a:lnTo>
                  <a:pt x="30" y="40"/>
                </a:lnTo>
                <a:close/>
                <a:moveTo>
                  <a:pt x="30" y="31"/>
                </a:moveTo>
                <a:lnTo>
                  <a:pt x="37" y="31"/>
                </a:lnTo>
                <a:lnTo>
                  <a:pt x="42" y="31"/>
                </a:lnTo>
                <a:lnTo>
                  <a:pt x="46" y="30"/>
                </a:lnTo>
                <a:lnTo>
                  <a:pt x="49" y="28"/>
                </a:lnTo>
                <a:lnTo>
                  <a:pt x="52" y="25"/>
                </a:lnTo>
                <a:lnTo>
                  <a:pt x="54" y="24"/>
                </a:lnTo>
                <a:lnTo>
                  <a:pt x="54" y="21"/>
                </a:lnTo>
                <a:lnTo>
                  <a:pt x="54" y="16"/>
                </a:lnTo>
                <a:lnTo>
                  <a:pt x="52" y="15"/>
                </a:lnTo>
                <a:lnTo>
                  <a:pt x="49" y="12"/>
                </a:lnTo>
                <a:lnTo>
                  <a:pt x="46" y="10"/>
                </a:lnTo>
                <a:lnTo>
                  <a:pt x="42" y="9"/>
                </a:lnTo>
                <a:lnTo>
                  <a:pt x="37" y="9"/>
                </a:lnTo>
                <a:lnTo>
                  <a:pt x="30" y="9"/>
                </a:lnTo>
                <a:lnTo>
                  <a:pt x="22" y="9"/>
                </a:lnTo>
                <a:lnTo>
                  <a:pt x="16" y="10"/>
                </a:lnTo>
                <a:lnTo>
                  <a:pt x="12" y="12"/>
                </a:lnTo>
                <a:lnTo>
                  <a:pt x="9" y="13"/>
                </a:lnTo>
                <a:lnTo>
                  <a:pt x="7" y="16"/>
                </a:lnTo>
                <a:lnTo>
                  <a:pt x="7" y="21"/>
                </a:lnTo>
                <a:lnTo>
                  <a:pt x="7" y="25"/>
                </a:lnTo>
                <a:lnTo>
                  <a:pt x="10" y="28"/>
                </a:lnTo>
                <a:lnTo>
                  <a:pt x="15" y="30"/>
                </a:lnTo>
                <a:lnTo>
                  <a:pt x="22" y="31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39" name="Rectangle 403"/>
          <p:cNvSpPr>
            <a:spLocks noChangeArrowheads="1"/>
          </p:cNvSpPr>
          <p:nvPr/>
        </p:nvSpPr>
        <p:spPr bwMode="auto">
          <a:xfrm rot="5400000">
            <a:off x="1451769" y="5047457"/>
            <a:ext cx="12700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40" name="Freeform 404"/>
          <p:cNvSpPr>
            <a:spLocks/>
          </p:cNvSpPr>
          <p:nvPr/>
        </p:nvSpPr>
        <p:spPr bwMode="auto">
          <a:xfrm rot="5400000">
            <a:off x="1461294" y="4995069"/>
            <a:ext cx="95250" cy="33338"/>
          </a:xfrm>
          <a:custGeom>
            <a:avLst/>
            <a:gdLst>
              <a:gd name="T0" fmla="*/ 60 w 60"/>
              <a:gd name="T1" fmla="*/ 0 h 21"/>
              <a:gd name="T2" fmla="*/ 60 w 60"/>
              <a:gd name="T3" fmla="*/ 7 h 21"/>
              <a:gd name="T4" fmla="*/ 13 w 60"/>
              <a:gd name="T5" fmla="*/ 7 h 21"/>
              <a:gd name="T6" fmla="*/ 16 w 60"/>
              <a:gd name="T7" fmla="*/ 10 h 21"/>
              <a:gd name="T8" fmla="*/ 18 w 60"/>
              <a:gd name="T9" fmla="*/ 15 h 21"/>
              <a:gd name="T10" fmla="*/ 21 w 60"/>
              <a:gd name="T11" fmla="*/ 18 h 21"/>
              <a:gd name="T12" fmla="*/ 22 w 60"/>
              <a:gd name="T13" fmla="*/ 21 h 21"/>
              <a:gd name="T14" fmla="*/ 15 w 60"/>
              <a:gd name="T15" fmla="*/ 21 h 21"/>
              <a:gd name="T16" fmla="*/ 12 w 60"/>
              <a:gd name="T17" fmla="*/ 16 h 21"/>
              <a:gd name="T18" fmla="*/ 7 w 60"/>
              <a:gd name="T19" fmla="*/ 12 h 21"/>
              <a:gd name="T20" fmla="*/ 4 w 60"/>
              <a:gd name="T21" fmla="*/ 7 h 21"/>
              <a:gd name="T22" fmla="*/ 0 w 60"/>
              <a:gd name="T23" fmla="*/ 4 h 21"/>
              <a:gd name="T24" fmla="*/ 0 w 60"/>
              <a:gd name="T25" fmla="*/ 0 h 21"/>
              <a:gd name="T26" fmla="*/ 60 w 60"/>
              <a:gd name="T2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21">
                <a:moveTo>
                  <a:pt x="60" y="0"/>
                </a:moveTo>
                <a:lnTo>
                  <a:pt x="60" y="7"/>
                </a:lnTo>
                <a:lnTo>
                  <a:pt x="13" y="7"/>
                </a:lnTo>
                <a:lnTo>
                  <a:pt x="16" y="10"/>
                </a:lnTo>
                <a:lnTo>
                  <a:pt x="18" y="15"/>
                </a:lnTo>
                <a:lnTo>
                  <a:pt x="21" y="18"/>
                </a:lnTo>
                <a:lnTo>
                  <a:pt x="22" y="21"/>
                </a:lnTo>
                <a:lnTo>
                  <a:pt x="15" y="21"/>
                </a:lnTo>
                <a:lnTo>
                  <a:pt x="12" y="16"/>
                </a:lnTo>
                <a:lnTo>
                  <a:pt x="7" y="12"/>
                </a:lnTo>
                <a:lnTo>
                  <a:pt x="4" y="7"/>
                </a:lnTo>
                <a:lnTo>
                  <a:pt x="0" y="4"/>
                </a:lnTo>
                <a:lnTo>
                  <a:pt x="0" y="0"/>
                </a:lnTo>
                <a:lnTo>
                  <a:pt x="6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41" name="Line 405"/>
          <p:cNvSpPr>
            <a:spLocks noChangeShapeType="1"/>
          </p:cNvSpPr>
          <p:nvPr/>
        </p:nvSpPr>
        <p:spPr bwMode="auto">
          <a:xfrm rot="5400000" flipV="1">
            <a:off x="1662113" y="4535487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42" name="Freeform 406"/>
          <p:cNvSpPr>
            <a:spLocks noEditPoints="1"/>
          </p:cNvSpPr>
          <p:nvPr/>
        </p:nvSpPr>
        <p:spPr bwMode="auto">
          <a:xfrm rot="5400000">
            <a:off x="1357313" y="4532313"/>
            <a:ext cx="95250" cy="63500"/>
          </a:xfrm>
          <a:custGeom>
            <a:avLst/>
            <a:gdLst>
              <a:gd name="T0" fmla="*/ 30 w 60"/>
              <a:gd name="T1" fmla="*/ 40 h 40"/>
              <a:gd name="T2" fmla="*/ 24 w 60"/>
              <a:gd name="T3" fmla="*/ 39 h 40"/>
              <a:gd name="T4" fmla="*/ 18 w 60"/>
              <a:gd name="T5" fmla="*/ 39 h 40"/>
              <a:gd name="T6" fmla="*/ 12 w 60"/>
              <a:gd name="T7" fmla="*/ 37 h 40"/>
              <a:gd name="T8" fmla="*/ 7 w 60"/>
              <a:gd name="T9" fmla="*/ 34 h 40"/>
              <a:gd name="T10" fmla="*/ 3 w 60"/>
              <a:gd name="T11" fmla="*/ 31 h 40"/>
              <a:gd name="T12" fmla="*/ 0 w 60"/>
              <a:gd name="T13" fmla="*/ 27 h 40"/>
              <a:gd name="T14" fmla="*/ 0 w 60"/>
              <a:gd name="T15" fmla="*/ 21 h 40"/>
              <a:gd name="T16" fmla="*/ 0 w 60"/>
              <a:gd name="T17" fmla="*/ 15 h 40"/>
              <a:gd name="T18" fmla="*/ 1 w 60"/>
              <a:gd name="T19" fmla="*/ 12 h 40"/>
              <a:gd name="T20" fmla="*/ 3 w 60"/>
              <a:gd name="T21" fmla="*/ 7 h 40"/>
              <a:gd name="T22" fmla="*/ 7 w 60"/>
              <a:gd name="T23" fmla="*/ 6 h 40"/>
              <a:gd name="T24" fmla="*/ 10 w 60"/>
              <a:gd name="T25" fmla="*/ 3 h 40"/>
              <a:gd name="T26" fmla="*/ 16 w 60"/>
              <a:gd name="T27" fmla="*/ 1 h 40"/>
              <a:gd name="T28" fmla="*/ 22 w 60"/>
              <a:gd name="T29" fmla="*/ 1 h 40"/>
              <a:gd name="T30" fmla="*/ 30 w 60"/>
              <a:gd name="T31" fmla="*/ 0 h 40"/>
              <a:gd name="T32" fmla="*/ 36 w 60"/>
              <a:gd name="T33" fmla="*/ 1 h 40"/>
              <a:gd name="T34" fmla="*/ 42 w 60"/>
              <a:gd name="T35" fmla="*/ 1 h 40"/>
              <a:gd name="T36" fmla="*/ 46 w 60"/>
              <a:gd name="T37" fmla="*/ 3 h 40"/>
              <a:gd name="T38" fmla="*/ 52 w 60"/>
              <a:gd name="T39" fmla="*/ 6 h 40"/>
              <a:gd name="T40" fmla="*/ 57 w 60"/>
              <a:gd name="T41" fmla="*/ 9 h 40"/>
              <a:gd name="T42" fmla="*/ 60 w 60"/>
              <a:gd name="T43" fmla="*/ 13 h 40"/>
              <a:gd name="T44" fmla="*/ 60 w 60"/>
              <a:gd name="T45" fmla="*/ 21 h 40"/>
              <a:gd name="T46" fmla="*/ 60 w 60"/>
              <a:gd name="T47" fmla="*/ 25 h 40"/>
              <a:gd name="T48" fmla="*/ 58 w 60"/>
              <a:gd name="T49" fmla="*/ 30 h 40"/>
              <a:gd name="T50" fmla="*/ 55 w 60"/>
              <a:gd name="T51" fmla="*/ 34 h 40"/>
              <a:gd name="T52" fmla="*/ 45 w 60"/>
              <a:gd name="T53" fmla="*/ 39 h 40"/>
              <a:gd name="T54" fmla="*/ 30 w 60"/>
              <a:gd name="T55" fmla="*/ 40 h 40"/>
              <a:gd name="T56" fmla="*/ 30 w 60"/>
              <a:gd name="T57" fmla="*/ 31 h 40"/>
              <a:gd name="T58" fmla="*/ 36 w 60"/>
              <a:gd name="T59" fmla="*/ 31 h 40"/>
              <a:gd name="T60" fmla="*/ 42 w 60"/>
              <a:gd name="T61" fmla="*/ 31 h 40"/>
              <a:gd name="T62" fmla="*/ 46 w 60"/>
              <a:gd name="T63" fmla="*/ 30 h 40"/>
              <a:gd name="T64" fmla="*/ 49 w 60"/>
              <a:gd name="T65" fmla="*/ 28 h 40"/>
              <a:gd name="T66" fmla="*/ 51 w 60"/>
              <a:gd name="T67" fmla="*/ 25 h 40"/>
              <a:gd name="T68" fmla="*/ 52 w 60"/>
              <a:gd name="T69" fmla="*/ 24 h 40"/>
              <a:gd name="T70" fmla="*/ 54 w 60"/>
              <a:gd name="T71" fmla="*/ 21 h 40"/>
              <a:gd name="T72" fmla="*/ 52 w 60"/>
              <a:gd name="T73" fmla="*/ 16 h 40"/>
              <a:gd name="T74" fmla="*/ 51 w 60"/>
              <a:gd name="T75" fmla="*/ 15 h 40"/>
              <a:gd name="T76" fmla="*/ 49 w 60"/>
              <a:gd name="T77" fmla="*/ 12 h 40"/>
              <a:gd name="T78" fmla="*/ 46 w 60"/>
              <a:gd name="T79" fmla="*/ 10 h 40"/>
              <a:gd name="T80" fmla="*/ 42 w 60"/>
              <a:gd name="T81" fmla="*/ 9 h 40"/>
              <a:gd name="T82" fmla="*/ 36 w 60"/>
              <a:gd name="T83" fmla="*/ 9 h 40"/>
              <a:gd name="T84" fmla="*/ 30 w 60"/>
              <a:gd name="T85" fmla="*/ 9 h 40"/>
              <a:gd name="T86" fmla="*/ 21 w 60"/>
              <a:gd name="T87" fmla="*/ 9 h 40"/>
              <a:gd name="T88" fmla="*/ 15 w 60"/>
              <a:gd name="T89" fmla="*/ 10 h 40"/>
              <a:gd name="T90" fmla="*/ 10 w 60"/>
              <a:gd name="T91" fmla="*/ 12 h 40"/>
              <a:gd name="T92" fmla="*/ 9 w 60"/>
              <a:gd name="T93" fmla="*/ 13 h 40"/>
              <a:gd name="T94" fmla="*/ 7 w 60"/>
              <a:gd name="T95" fmla="*/ 16 h 40"/>
              <a:gd name="T96" fmla="*/ 6 w 60"/>
              <a:gd name="T97" fmla="*/ 21 h 40"/>
              <a:gd name="T98" fmla="*/ 7 w 60"/>
              <a:gd name="T99" fmla="*/ 25 h 40"/>
              <a:gd name="T100" fmla="*/ 10 w 60"/>
              <a:gd name="T101" fmla="*/ 28 h 40"/>
              <a:gd name="T102" fmla="*/ 15 w 60"/>
              <a:gd name="T103" fmla="*/ 30 h 40"/>
              <a:gd name="T104" fmla="*/ 21 w 60"/>
              <a:gd name="T105" fmla="*/ 31 h 40"/>
              <a:gd name="T106" fmla="*/ 30 w 60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" h="40">
                <a:moveTo>
                  <a:pt x="30" y="40"/>
                </a:moveTo>
                <a:lnTo>
                  <a:pt x="24" y="39"/>
                </a:lnTo>
                <a:lnTo>
                  <a:pt x="18" y="39"/>
                </a:lnTo>
                <a:lnTo>
                  <a:pt x="12" y="37"/>
                </a:lnTo>
                <a:lnTo>
                  <a:pt x="7" y="34"/>
                </a:lnTo>
                <a:lnTo>
                  <a:pt x="3" y="31"/>
                </a:lnTo>
                <a:lnTo>
                  <a:pt x="0" y="27"/>
                </a:lnTo>
                <a:lnTo>
                  <a:pt x="0" y="21"/>
                </a:lnTo>
                <a:lnTo>
                  <a:pt x="0" y="15"/>
                </a:lnTo>
                <a:lnTo>
                  <a:pt x="1" y="12"/>
                </a:lnTo>
                <a:lnTo>
                  <a:pt x="3" y="7"/>
                </a:lnTo>
                <a:lnTo>
                  <a:pt x="7" y="6"/>
                </a:lnTo>
                <a:lnTo>
                  <a:pt x="10" y="3"/>
                </a:lnTo>
                <a:lnTo>
                  <a:pt x="16" y="1"/>
                </a:lnTo>
                <a:lnTo>
                  <a:pt x="22" y="1"/>
                </a:lnTo>
                <a:lnTo>
                  <a:pt x="30" y="0"/>
                </a:lnTo>
                <a:lnTo>
                  <a:pt x="36" y="1"/>
                </a:lnTo>
                <a:lnTo>
                  <a:pt x="42" y="1"/>
                </a:lnTo>
                <a:lnTo>
                  <a:pt x="46" y="3"/>
                </a:lnTo>
                <a:lnTo>
                  <a:pt x="52" y="6"/>
                </a:lnTo>
                <a:lnTo>
                  <a:pt x="57" y="9"/>
                </a:lnTo>
                <a:lnTo>
                  <a:pt x="60" y="13"/>
                </a:lnTo>
                <a:lnTo>
                  <a:pt x="60" y="21"/>
                </a:lnTo>
                <a:lnTo>
                  <a:pt x="60" y="25"/>
                </a:lnTo>
                <a:lnTo>
                  <a:pt x="58" y="30"/>
                </a:lnTo>
                <a:lnTo>
                  <a:pt x="55" y="34"/>
                </a:lnTo>
                <a:lnTo>
                  <a:pt x="45" y="39"/>
                </a:lnTo>
                <a:lnTo>
                  <a:pt x="30" y="40"/>
                </a:lnTo>
                <a:close/>
                <a:moveTo>
                  <a:pt x="30" y="31"/>
                </a:moveTo>
                <a:lnTo>
                  <a:pt x="36" y="31"/>
                </a:lnTo>
                <a:lnTo>
                  <a:pt x="42" y="31"/>
                </a:lnTo>
                <a:lnTo>
                  <a:pt x="46" y="30"/>
                </a:lnTo>
                <a:lnTo>
                  <a:pt x="49" y="28"/>
                </a:lnTo>
                <a:lnTo>
                  <a:pt x="51" y="25"/>
                </a:lnTo>
                <a:lnTo>
                  <a:pt x="52" y="24"/>
                </a:lnTo>
                <a:lnTo>
                  <a:pt x="54" y="21"/>
                </a:lnTo>
                <a:lnTo>
                  <a:pt x="52" y="16"/>
                </a:lnTo>
                <a:lnTo>
                  <a:pt x="51" y="15"/>
                </a:lnTo>
                <a:lnTo>
                  <a:pt x="49" y="12"/>
                </a:lnTo>
                <a:lnTo>
                  <a:pt x="46" y="10"/>
                </a:lnTo>
                <a:lnTo>
                  <a:pt x="42" y="9"/>
                </a:lnTo>
                <a:lnTo>
                  <a:pt x="36" y="9"/>
                </a:lnTo>
                <a:lnTo>
                  <a:pt x="30" y="9"/>
                </a:lnTo>
                <a:lnTo>
                  <a:pt x="21" y="9"/>
                </a:lnTo>
                <a:lnTo>
                  <a:pt x="15" y="10"/>
                </a:lnTo>
                <a:lnTo>
                  <a:pt x="10" y="12"/>
                </a:lnTo>
                <a:lnTo>
                  <a:pt x="9" y="13"/>
                </a:lnTo>
                <a:lnTo>
                  <a:pt x="7" y="16"/>
                </a:lnTo>
                <a:lnTo>
                  <a:pt x="6" y="21"/>
                </a:lnTo>
                <a:lnTo>
                  <a:pt x="7" y="25"/>
                </a:lnTo>
                <a:lnTo>
                  <a:pt x="10" y="28"/>
                </a:lnTo>
                <a:lnTo>
                  <a:pt x="15" y="30"/>
                </a:lnTo>
                <a:lnTo>
                  <a:pt x="21" y="31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43" name="Rectangle 407"/>
          <p:cNvSpPr>
            <a:spLocks noChangeArrowheads="1"/>
          </p:cNvSpPr>
          <p:nvPr/>
        </p:nvSpPr>
        <p:spPr bwMode="auto">
          <a:xfrm rot="5400000">
            <a:off x="1451769" y="4599782"/>
            <a:ext cx="12700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44" name="Freeform 408"/>
          <p:cNvSpPr>
            <a:spLocks/>
          </p:cNvSpPr>
          <p:nvPr/>
        </p:nvSpPr>
        <p:spPr bwMode="auto">
          <a:xfrm rot="5400000">
            <a:off x="1466850" y="4532313"/>
            <a:ext cx="95250" cy="63500"/>
          </a:xfrm>
          <a:custGeom>
            <a:avLst/>
            <a:gdLst>
              <a:gd name="T0" fmla="*/ 52 w 60"/>
              <a:gd name="T1" fmla="*/ 0 h 40"/>
              <a:gd name="T2" fmla="*/ 60 w 60"/>
              <a:gd name="T3" fmla="*/ 0 h 40"/>
              <a:gd name="T4" fmla="*/ 60 w 60"/>
              <a:gd name="T5" fmla="*/ 40 h 40"/>
              <a:gd name="T6" fmla="*/ 57 w 60"/>
              <a:gd name="T7" fmla="*/ 39 h 40"/>
              <a:gd name="T8" fmla="*/ 54 w 60"/>
              <a:gd name="T9" fmla="*/ 39 h 40"/>
              <a:gd name="T10" fmla="*/ 49 w 60"/>
              <a:gd name="T11" fmla="*/ 37 h 40"/>
              <a:gd name="T12" fmla="*/ 46 w 60"/>
              <a:gd name="T13" fmla="*/ 34 h 40"/>
              <a:gd name="T14" fmla="*/ 42 w 60"/>
              <a:gd name="T15" fmla="*/ 31 h 40"/>
              <a:gd name="T16" fmla="*/ 37 w 60"/>
              <a:gd name="T17" fmla="*/ 25 h 40"/>
              <a:gd name="T18" fmla="*/ 31 w 60"/>
              <a:gd name="T19" fmla="*/ 19 h 40"/>
              <a:gd name="T20" fmla="*/ 28 w 60"/>
              <a:gd name="T21" fmla="*/ 15 h 40"/>
              <a:gd name="T22" fmla="*/ 24 w 60"/>
              <a:gd name="T23" fmla="*/ 12 h 40"/>
              <a:gd name="T24" fmla="*/ 19 w 60"/>
              <a:gd name="T25" fmla="*/ 10 h 40"/>
              <a:gd name="T26" fmla="*/ 16 w 60"/>
              <a:gd name="T27" fmla="*/ 9 h 40"/>
              <a:gd name="T28" fmla="*/ 12 w 60"/>
              <a:gd name="T29" fmla="*/ 10 h 40"/>
              <a:gd name="T30" fmla="*/ 9 w 60"/>
              <a:gd name="T31" fmla="*/ 12 h 40"/>
              <a:gd name="T32" fmla="*/ 7 w 60"/>
              <a:gd name="T33" fmla="*/ 15 h 40"/>
              <a:gd name="T34" fmla="*/ 6 w 60"/>
              <a:gd name="T35" fmla="*/ 19 h 40"/>
              <a:gd name="T36" fmla="*/ 7 w 60"/>
              <a:gd name="T37" fmla="*/ 24 h 40"/>
              <a:gd name="T38" fmla="*/ 9 w 60"/>
              <a:gd name="T39" fmla="*/ 28 h 40"/>
              <a:gd name="T40" fmla="*/ 12 w 60"/>
              <a:gd name="T41" fmla="*/ 30 h 40"/>
              <a:gd name="T42" fmla="*/ 16 w 60"/>
              <a:gd name="T43" fmla="*/ 31 h 40"/>
              <a:gd name="T44" fmla="*/ 16 w 60"/>
              <a:gd name="T45" fmla="*/ 39 h 40"/>
              <a:gd name="T46" fmla="*/ 10 w 60"/>
              <a:gd name="T47" fmla="*/ 37 h 40"/>
              <a:gd name="T48" fmla="*/ 7 w 60"/>
              <a:gd name="T49" fmla="*/ 36 h 40"/>
              <a:gd name="T50" fmla="*/ 3 w 60"/>
              <a:gd name="T51" fmla="*/ 33 h 40"/>
              <a:gd name="T52" fmla="*/ 1 w 60"/>
              <a:gd name="T53" fmla="*/ 30 h 40"/>
              <a:gd name="T54" fmla="*/ 0 w 60"/>
              <a:gd name="T55" fmla="*/ 25 h 40"/>
              <a:gd name="T56" fmla="*/ 0 w 60"/>
              <a:gd name="T57" fmla="*/ 19 h 40"/>
              <a:gd name="T58" fmla="*/ 0 w 60"/>
              <a:gd name="T59" fmla="*/ 15 h 40"/>
              <a:gd name="T60" fmla="*/ 1 w 60"/>
              <a:gd name="T61" fmla="*/ 10 h 40"/>
              <a:gd name="T62" fmla="*/ 4 w 60"/>
              <a:gd name="T63" fmla="*/ 6 h 40"/>
              <a:gd name="T64" fmla="*/ 7 w 60"/>
              <a:gd name="T65" fmla="*/ 3 h 40"/>
              <a:gd name="T66" fmla="*/ 12 w 60"/>
              <a:gd name="T67" fmla="*/ 1 h 40"/>
              <a:gd name="T68" fmla="*/ 16 w 60"/>
              <a:gd name="T69" fmla="*/ 1 h 40"/>
              <a:gd name="T70" fmla="*/ 19 w 60"/>
              <a:gd name="T71" fmla="*/ 1 h 40"/>
              <a:gd name="T72" fmla="*/ 22 w 60"/>
              <a:gd name="T73" fmla="*/ 3 h 40"/>
              <a:gd name="T74" fmla="*/ 27 w 60"/>
              <a:gd name="T75" fmla="*/ 4 h 40"/>
              <a:gd name="T76" fmla="*/ 30 w 60"/>
              <a:gd name="T77" fmla="*/ 7 h 40"/>
              <a:gd name="T78" fmla="*/ 33 w 60"/>
              <a:gd name="T79" fmla="*/ 9 h 40"/>
              <a:gd name="T80" fmla="*/ 36 w 60"/>
              <a:gd name="T81" fmla="*/ 13 h 40"/>
              <a:gd name="T82" fmla="*/ 40 w 60"/>
              <a:gd name="T83" fmla="*/ 18 h 40"/>
              <a:gd name="T84" fmla="*/ 43 w 60"/>
              <a:gd name="T85" fmla="*/ 22 h 40"/>
              <a:gd name="T86" fmla="*/ 46 w 60"/>
              <a:gd name="T87" fmla="*/ 24 h 40"/>
              <a:gd name="T88" fmla="*/ 48 w 60"/>
              <a:gd name="T89" fmla="*/ 27 h 40"/>
              <a:gd name="T90" fmla="*/ 49 w 60"/>
              <a:gd name="T91" fmla="*/ 28 h 40"/>
              <a:gd name="T92" fmla="*/ 52 w 60"/>
              <a:gd name="T93" fmla="*/ 30 h 40"/>
              <a:gd name="T94" fmla="*/ 52 w 60"/>
              <a:gd name="T95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60" h="40">
                <a:moveTo>
                  <a:pt x="52" y="0"/>
                </a:moveTo>
                <a:lnTo>
                  <a:pt x="60" y="0"/>
                </a:lnTo>
                <a:lnTo>
                  <a:pt x="60" y="40"/>
                </a:lnTo>
                <a:lnTo>
                  <a:pt x="57" y="39"/>
                </a:lnTo>
                <a:lnTo>
                  <a:pt x="54" y="39"/>
                </a:lnTo>
                <a:lnTo>
                  <a:pt x="49" y="37"/>
                </a:lnTo>
                <a:lnTo>
                  <a:pt x="46" y="34"/>
                </a:lnTo>
                <a:lnTo>
                  <a:pt x="42" y="31"/>
                </a:lnTo>
                <a:lnTo>
                  <a:pt x="37" y="25"/>
                </a:lnTo>
                <a:lnTo>
                  <a:pt x="31" y="19"/>
                </a:lnTo>
                <a:lnTo>
                  <a:pt x="28" y="15"/>
                </a:lnTo>
                <a:lnTo>
                  <a:pt x="24" y="12"/>
                </a:lnTo>
                <a:lnTo>
                  <a:pt x="19" y="10"/>
                </a:lnTo>
                <a:lnTo>
                  <a:pt x="16" y="9"/>
                </a:lnTo>
                <a:lnTo>
                  <a:pt x="12" y="10"/>
                </a:lnTo>
                <a:lnTo>
                  <a:pt x="9" y="12"/>
                </a:lnTo>
                <a:lnTo>
                  <a:pt x="7" y="15"/>
                </a:lnTo>
                <a:lnTo>
                  <a:pt x="6" y="19"/>
                </a:lnTo>
                <a:lnTo>
                  <a:pt x="7" y="24"/>
                </a:lnTo>
                <a:lnTo>
                  <a:pt x="9" y="28"/>
                </a:lnTo>
                <a:lnTo>
                  <a:pt x="12" y="30"/>
                </a:lnTo>
                <a:lnTo>
                  <a:pt x="16" y="31"/>
                </a:lnTo>
                <a:lnTo>
                  <a:pt x="16" y="39"/>
                </a:lnTo>
                <a:lnTo>
                  <a:pt x="10" y="37"/>
                </a:lnTo>
                <a:lnTo>
                  <a:pt x="7" y="36"/>
                </a:lnTo>
                <a:lnTo>
                  <a:pt x="3" y="33"/>
                </a:lnTo>
                <a:lnTo>
                  <a:pt x="1" y="30"/>
                </a:lnTo>
                <a:lnTo>
                  <a:pt x="0" y="25"/>
                </a:lnTo>
                <a:lnTo>
                  <a:pt x="0" y="19"/>
                </a:lnTo>
                <a:lnTo>
                  <a:pt x="0" y="15"/>
                </a:lnTo>
                <a:lnTo>
                  <a:pt x="1" y="10"/>
                </a:lnTo>
                <a:lnTo>
                  <a:pt x="4" y="6"/>
                </a:lnTo>
                <a:lnTo>
                  <a:pt x="7" y="3"/>
                </a:lnTo>
                <a:lnTo>
                  <a:pt x="12" y="1"/>
                </a:lnTo>
                <a:lnTo>
                  <a:pt x="16" y="1"/>
                </a:lnTo>
                <a:lnTo>
                  <a:pt x="19" y="1"/>
                </a:lnTo>
                <a:lnTo>
                  <a:pt x="22" y="3"/>
                </a:lnTo>
                <a:lnTo>
                  <a:pt x="27" y="4"/>
                </a:lnTo>
                <a:lnTo>
                  <a:pt x="30" y="7"/>
                </a:lnTo>
                <a:lnTo>
                  <a:pt x="33" y="9"/>
                </a:lnTo>
                <a:lnTo>
                  <a:pt x="36" y="13"/>
                </a:lnTo>
                <a:lnTo>
                  <a:pt x="40" y="18"/>
                </a:lnTo>
                <a:lnTo>
                  <a:pt x="43" y="22"/>
                </a:lnTo>
                <a:lnTo>
                  <a:pt x="46" y="24"/>
                </a:lnTo>
                <a:lnTo>
                  <a:pt x="48" y="27"/>
                </a:lnTo>
                <a:lnTo>
                  <a:pt x="49" y="28"/>
                </a:lnTo>
                <a:lnTo>
                  <a:pt x="52" y="30"/>
                </a:lnTo>
                <a:lnTo>
                  <a:pt x="52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45" name="Line 409"/>
          <p:cNvSpPr>
            <a:spLocks noChangeShapeType="1"/>
          </p:cNvSpPr>
          <p:nvPr/>
        </p:nvSpPr>
        <p:spPr bwMode="auto">
          <a:xfrm rot="5400000" flipV="1">
            <a:off x="1662113" y="4087812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46" name="Freeform 410"/>
          <p:cNvSpPr>
            <a:spLocks noEditPoints="1"/>
          </p:cNvSpPr>
          <p:nvPr/>
        </p:nvSpPr>
        <p:spPr bwMode="auto">
          <a:xfrm rot="5400000">
            <a:off x="1357313" y="4084638"/>
            <a:ext cx="95250" cy="63500"/>
          </a:xfrm>
          <a:custGeom>
            <a:avLst/>
            <a:gdLst>
              <a:gd name="T0" fmla="*/ 30 w 60"/>
              <a:gd name="T1" fmla="*/ 40 h 40"/>
              <a:gd name="T2" fmla="*/ 24 w 60"/>
              <a:gd name="T3" fmla="*/ 39 h 40"/>
              <a:gd name="T4" fmla="*/ 18 w 60"/>
              <a:gd name="T5" fmla="*/ 39 h 40"/>
              <a:gd name="T6" fmla="*/ 12 w 60"/>
              <a:gd name="T7" fmla="*/ 37 h 40"/>
              <a:gd name="T8" fmla="*/ 7 w 60"/>
              <a:gd name="T9" fmla="*/ 34 h 40"/>
              <a:gd name="T10" fmla="*/ 3 w 60"/>
              <a:gd name="T11" fmla="*/ 31 h 40"/>
              <a:gd name="T12" fmla="*/ 0 w 60"/>
              <a:gd name="T13" fmla="*/ 27 h 40"/>
              <a:gd name="T14" fmla="*/ 0 w 60"/>
              <a:gd name="T15" fmla="*/ 21 h 40"/>
              <a:gd name="T16" fmla="*/ 0 w 60"/>
              <a:gd name="T17" fmla="*/ 15 h 40"/>
              <a:gd name="T18" fmla="*/ 1 w 60"/>
              <a:gd name="T19" fmla="*/ 12 h 40"/>
              <a:gd name="T20" fmla="*/ 3 w 60"/>
              <a:gd name="T21" fmla="*/ 7 h 40"/>
              <a:gd name="T22" fmla="*/ 7 w 60"/>
              <a:gd name="T23" fmla="*/ 6 h 40"/>
              <a:gd name="T24" fmla="*/ 10 w 60"/>
              <a:gd name="T25" fmla="*/ 3 h 40"/>
              <a:gd name="T26" fmla="*/ 16 w 60"/>
              <a:gd name="T27" fmla="*/ 1 h 40"/>
              <a:gd name="T28" fmla="*/ 22 w 60"/>
              <a:gd name="T29" fmla="*/ 1 h 40"/>
              <a:gd name="T30" fmla="*/ 30 w 60"/>
              <a:gd name="T31" fmla="*/ 0 h 40"/>
              <a:gd name="T32" fmla="*/ 36 w 60"/>
              <a:gd name="T33" fmla="*/ 1 h 40"/>
              <a:gd name="T34" fmla="*/ 42 w 60"/>
              <a:gd name="T35" fmla="*/ 1 h 40"/>
              <a:gd name="T36" fmla="*/ 46 w 60"/>
              <a:gd name="T37" fmla="*/ 3 h 40"/>
              <a:gd name="T38" fmla="*/ 52 w 60"/>
              <a:gd name="T39" fmla="*/ 6 h 40"/>
              <a:gd name="T40" fmla="*/ 57 w 60"/>
              <a:gd name="T41" fmla="*/ 9 h 40"/>
              <a:gd name="T42" fmla="*/ 60 w 60"/>
              <a:gd name="T43" fmla="*/ 13 h 40"/>
              <a:gd name="T44" fmla="*/ 60 w 60"/>
              <a:gd name="T45" fmla="*/ 21 h 40"/>
              <a:gd name="T46" fmla="*/ 60 w 60"/>
              <a:gd name="T47" fmla="*/ 25 h 40"/>
              <a:gd name="T48" fmla="*/ 58 w 60"/>
              <a:gd name="T49" fmla="*/ 30 h 40"/>
              <a:gd name="T50" fmla="*/ 55 w 60"/>
              <a:gd name="T51" fmla="*/ 34 h 40"/>
              <a:gd name="T52" fmla="*/ 45 w 60"/>
              <a:gd name="T53" fmla="*/ 39 h 40"/>
              <a:gd name="T54" fmla="*/ 30 w 60"/>
              <a:gd name="T55" fmla="*/ 40 h 40"/>
              <a:gd name="T56" fmla="*/ 30 w 60"/>
              <a:gd name="T57" fmla="*/ 31 h 40"/>
              <a:gd name="T58" fmla="*/ 36 w 60"/>
              <a:gd name="T59" fmla="*/ 31 h 40"/>
              <a:gd name="T60" fmla="*/ 42 w 60"/>
              <a:gd name="T61" fmla="*/ 31 h 40"/>
              <a:gd name="T62" fmla="*/ 46 w 60"/>
              <a:gd name="T63" fmla="*/ 30 h 40"/>
              <a:gd name="T64" fmla="*/ 49 w 60"/>
              <a:gd name="T65" fmla="*/ 28 h 40"/>
              <a:gd name="T66" fmla="*/ 51 w 60"/>
              <a:gd name="T67" fmla="*/ 25 h 40"/>
              <a:gd name="T68" fmla="*/ 52 w 60"/>
              <a:gd name="T69" fmla="*/ 24 h 40"/>
              <a:gd name="T70" fmla="*/ 54 w 60"/>
              <a:gd name="T71" fmla="*/ 21 h 40"/>
              <a:gd name="T72" fmla="*/ 52 w 60"/>
              <a:gd name="T73" fmla="*/ 16 h 40"/>
              <a:gd name="T74" fmla="*/ 51 w 60"/>
              <a:gd name="T75" fmla="*/ 15 h 40"/>
              <a:gd name="T76" fmla="*/ 49 w 60"/>
              <a:gd name="T77" fmla="*/ 12 h 40"/>
              <a:gd name="T78" fmla="*/ 46 w 60"/>
              <a:gd name="T79" fmla="*/ 10 h 40"/>
              <a:gd name="T80" fmla="*/ 42 w 60"/>
              <a:gd name="T81" fmla="*/ 9 h 40"/>
              <a:gd name="T82" fmla="*/ 36 w 60"/>
              <a:gd name="T83" fmla="*/ 9 h 40"/>
              <a:gd name="T84" fmla="*/ 30 w 60"/>
              <a:gd name="T85" fmla="*/ 9 h 40"/>
              <a:gd name="T86" fmla="*/ 21 w 60"/>
              <a:gd name="T87" fmla="*/ 9 h 40"/>
              <a:gd name="T88" fmla="*/ 15 w 60"/>
              <a:gd name="T89" fmla="*/ 10 h 40"/>
              <a:gd name="T90" fmla="*/ 10 w 60"/>
              <a:gd name="T91" fmla="*/ 12 h 40"/>
              <a:gd name="T92" fmla="*/ 9 w 60"/>
              <a:gd name="T93" fmla="*/ 13 h 40"/>
              <a:gd name="T94" fmla="*/ 7 w 60"/>
              <a:gd name="T95" fmla="*/ 16 h 40"/>
              <a:gd name="T96" fmla="*/ 6 w 60"/>
              <a:gd name="T97" fmla="*/ 21 h 40"/>
              <a:gd name="T98" fmla="*/ 7 w 60"/>
              <a:gd name="T99" fmla="*/ 25 h 40"/>
              <a:gd name="T100" fmla="*/ 10 w 60"/>
              <a:gd name="T101" fmla="*/ 28 h 40"/>
              <a:gd name="T102" fmla="*/ 15 w 60"/>
              <a:gd name="T103" fmla="*/ 30 h 40"/>
              <a:gd name="T104" fmla="*/ 21 w 60"/>
              <a:gd name="T105" fmla="*/ 31 h 40"/>
              <a:gd name="T106" fmla="*/ 30 w 60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" h="40">
                <a:moveTo>
                  <a:pt x="30" y="40"/>
                </a:moveTo>
                <a:lnTo>
                  <a:pt x="24" y="39"/>
                </a:lnTo>
                <a:lnTo>
                  <a:pt x="18" y="39"/>
                </a:lnTo>
                <a:lnTo>
                  <a:pt x="12" y="37"/>
                </a:lnTo>
                <a:lnTo>
                  <a:pt x="7" y="34"/>
                </a:lnTo>
                <a:lnTo>
                  <a:pt x="3" y="31"/>
                </a:lnTo>
                <a:lnTo>
                  <a:pt x="0" y="27"/>
                </a:lnTo>
                <a:lnTo>
                  <a:pt x="0" y="21"/>
                </a:lnTo>
                <a:lnTo>
                  <a:pt x="0" y="15"/>
                </a:lnTo>
                <a:lnTo>
                  <a:pt x="1" y="12"/>
                </a:lnTo>
                <a:lnTo>
                  <a:pt x="3" y="7"/>
                </a:lnTo>
                <a:lnTo>
                  <a:pt x="7" y="6"/>
                </a:lnTo>
                <a:lnTo>
                  <a:pt x="10" y="3"/>
                </a:lnTo>
                <a:lnTo>
                  <a:pt x="16" y="1"/>
                </a:lnTo>
                <a:lnTo>
                  <a:pt x="22" y="1"/>
                </a:lnTo>
                <a:lnTo>
                  <a:pt x="30" y="0"/>
                </a:lnTo>
                <a:lnTo>
                  <a:pt x="36" y="1"/>
                </a:lnTo>
                <a:lnTo>
                  <a:pt x="42" y="1"/>
                </a:lnTo>
                <a:lnTo>
                  <a:pt x="46" y="3"/>
                </a:lnTo>
                <a:lnTo>
                  <a:pt x="52" y="6"/>
                </a:lnTo>
                <a:lnTo>
                  <a:pt x="57" y="9"/>
                </a:lnTo>
                <a:lnTo>
                  <a:pt x="60" y="13"/>
                </a:lnTo>
                <a:lnTo>
                  <a:pt x="60" y="21"/>
                </a:lnTo>
                <a:lnTo>
                  <a:pt x="60" y="25"/>
                </a:lnTo>
                <a:lnTo>
                  <a:pt x="58" y="30"/>
                </a:lnTo>
                <a:lnTo>
                  <a:pt x="55" y="34"/>
                </a:lnTo>
                <a:lnTo>
                  <a:pt x="45" y="39"/>
                </a:lnTo>
                <a:lnTo>
                  <a:pt x="30" y="40"/>
                </a:lnTo>
                <a:close/>
                <a:moveTo>
                  <a:pt x="30" y="31"/>
                </a:moveTo>
                <a:lnTo>
                  <a:pt x="36" y="31"/>
                </a:lnTo>
                <a:lnTo>
                  <a:pt x="42" y="31"/>
                </a:lnTo>
                <a:lnTo>
                  <a:pt x="46" y="30"/>
                </a:lnTo>
                <a:lnTo>
                  <a:pt x="49" y="28"/>
                </a:lnTo>
                <a:lnTo>
                  <a:pt x="51" y="25"/>
                </a:lnTo>
                <a:lnTo>
                  <a:pt x="52" y="24"/>
                </a:lnTo>
                <a:lnTo>
                  <a:pt x="54" y="21"/>
                </a:lnTo>
                <a:lnTo>
                  <a:pt x="52" y="16"/>
                </a:lnTo>
                <a:lnTo>
                  <a:pt x="51" y="15"/>
                </a:lnTo>
                <a:lnTo>
                  <a:pt x="49" y="12"/>
                </a:lnTo>
                <a:lnTo>
                  <a:pt x="46" y="10"/>
                </a:lnTo>
                <a:lnTo>
                  <a:pt x="42" y="9"/>
                </a:lnTo>
                <a:lnTo>
                  <a:pt x="36" y="9"/>
                </a:lnTo>
                <a:lnTo>
                  <a:pt x="30" y="9"/>
                </a:lnTo>
                <a:lnTo>
                  <a:pt x="21" y="9"/>
                </a:lnTo>
                <a:lnTo>
                  <a:pt x="15" y="10"/>
                </a:lnTo>
                <a:lnTo>
                  <a:pt x="10" y="12"/>
                </a:lnTo>
                <a:lnTo>
                  <a:pt x="9" y="13"/>
                </a:lnTo>
                <a:lnTo>
                  <a:pt x="7" y="16"/>
                </a:lnTo>
                <a:lnTo>
                  <a:pt x="6" y="21"/>
                </a:lnTo>
                <a:lnTo>
                  <a:pt x="7" y="25"/>
                </a:lnTo>
                <a:lnTo>
                  <a:pt x="10" y="28"/>
                </a:lnTo>
                <a:lnTo>
                  <a:pt x="15" y="30"/>
                </a:lnTo>
                <a:lnTo>
                  <a:pt x="21" y="31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47" name="Rectangle 411"/>
          <p:cNvSpPr>
            <a:spLocks noChangeArrowheads="1"/>
          </p:cNvSpPr>
          <p:nvPr/>
        </p:nvSpPr>
        <p:spPr bwMode="auto">
          <a:xfrm rot="5400000">
            <a:off x="1451769" y="4152107"/>
            <a:ext cx="12700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48" name="Freeform 412"/>
          <p:cNvSpPr>
            <a:spLocks/>
          </p:cNvSpPr>
          <p:nvPr/>
        </p:nvSpPr>
        <p:spPr bwMode="auto">
          <a:xfrm rot="5400000">
            <a:off x="1466057" y="4085431"/>
            <a:ext cx="95250" cy="61913"/>
          </a:xfrm>
          <a:custGeom>
            <a:avLst/>
            <a:gdLst>
              <a:gd name="T0" fmla="*/ 43 w 60"/>
              <a:gd name="T1" fmla="*/ 31 h 39"/>
              <a:gd name="T2" fmla="*/ 51 w 60"/>
              <a:gd name="T3" fmla="*/ 27 h 39"/>
              <a:gd name="T4" fmla="*/ 54 w 60"/>
              <a:gd name="T5" fmla="*/ 19 h 39"/>
              <a:gd name="T6" fmla="*/ 49 w 60"/>
              <a:gd name="T7" fmla="*/ 10 h 39"/>
              <a:gd name="T8" fmla="*/ 42 w 60"/>
              <a:gd name="T9" fmla="*/ 7 h 39"/>
              <a:gd name="T10" fmla="*/ 33 w 60"/>
              <a:gd name="T11" fmla="*/ 10 h 39"/>
              <a:gd name="T12" fmla="*/ 30 w 60"/>
              <a:gd name="T13" fmla="*/ 19 h 39"/>
              <a:gd name="T14" fmla="*/ 31 w 60"/>
              <a:gd name="T15" fmla="*/ 24 h 39"/>
              <a:gd name="T16" fmla="*/ 24 w 60"/>
              <a:gd name="T17" fmla="*/ 22 h 39"/>
              <a:gd name="T18" fmla="*/ 24 w 60"/>
              <a:gd name="T19" fmla="*/ 18 h 39"/>
              <a:gd name="T20" fmla="*/ 19 w 60"/>
              <a:gd name="T21" fmla="*/ 12 h 39"/>
              <a:gd name="T22" fmla="*/ 12 w 60"/>
              <a:gd name="T23" fmla="*/ 12 h 39"/>
              <a:gd name="T24" fmla="*/ 7 w 60"/>
              <a:gd name="T25" fmla="*/ 16 h 39"/>
              <a:gd name="T26" fmla="*/ 7 w 60"/>
              <a:gd name="T27" fmla="*/ 24 h 39"/>
              <a:gd name="T28" fmla="*/ 12 w 60"/>
              <a:gd name="T29" fmla="*/ 28 h 39"/>
              <a:gd name="T30" fmla="*/ 15 w 60"/>
              <a:gd name="T31" fmla="*/ 37 h 39"/>
              <a:gd name="T32" fmla="*/ 6 w 60"/>
              <a:gd name="T33" fmla="*/ 34 h 39"/>
              <a:gd name="T34" fmla="*/ 1 w 60"/>
              <a:gd name="T35" fmla="*/ 28 h 39"/>
              <a:gd name="T36" fmla="*/ 0 w 60"/>
              <a:gd name="T37" fmla="*/ 21 h 39"/>
              <a:gd name="T38" fmla="*/ 1 w 60"/>
              <a:gd name="T39" fmla="*/ 12 h 39"/>
              <a:gd name="T40" fmla="*/ 7 w 60"/>
              <a:gd name="T41" fmla="*/ 6 h 39"/>
              <a:gd name="T42" fmla="*/ 15 w 60"/>
              <a:gd name="T43" fmla="*/ 3 h 39"/>
              <a:gd name="T44" fmla="*/ 21 w 60"/>
              <a:gd name="T45" fmla="*/ 4 h 39"/>
              <a:gd name="T46" fmla="*/ 27 w 60"/>
              <a:gd name="T47" fmla="*/ 12 h 39"/>
              <a:gd name="T48" fmla="*/ 31 w 60"/>
              <a:gd name="T49" fmla="*/ 3 h 39"/>
              <a:gd name="T50" fmla="*/ 42 w 60"/>
              <a:gd name="T51" fmla="*/ 0 h 39"/>
              <a:gd name="T52" fmla="*/ 51 w 60"/>
              <a:gd name="T53" fmla="*/ 1 h 39"/>
              <a:gd name="T54" fmla="*/ 58 w 60"/>
              <a:gd name="T55" fmla="*/ 9 h 39"/>
              <a:gd name="T56" fmla="*/ 60 w 60"/>
              <a:gd name="T57" fmla="*/ 19 h 39"/>
              <a:gd name="T58" fmla="*/ 58 w 60"/>
              <a:gd name="T59" fmla="*/ 28 h 39"/>
              <a:gd name="T60" fmla="*/ 52 w 60"/>
              <a:gd name="T61" fmla="*/ 36 h 39"/>
              <a:gd name="T62" fmla="*/ 43 w 60"/>
              <a:gd name="T63" fmla="*/ 3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0" h="39">
                <a:moveTo>
                  <a:pt x="43" y="39"/>
                </a:moveTo>
                <a:lnTo>
                  <a:pt x="43" y="31"/>
                </a:lnTo>
                <a:lnTo>
                  <a:pt x="48" y="30"/>
                </a:lnTo>
                <a:lnTo>
                  <a:pt x="51" y="27"/>
                </a:lnTo>
                <a:lnTo>
                  <a:pt x="52" y="24"/>
                </a:lnTo>
                <a:lnTo>
                  <a:pt x="54" y="19"/>
                </a:lnTo>
                <a:lnTo>
                  <a:pt x="52" y="15"/>
                </a:lnTo>
                <a:lnTo>
                  <a:pt x="49" y="10"/>
                </a:lnTo>
                <a:lnTo>
                  <a:pt x="46" y="9"/>
                </a:lnTo>
                <a:lnTo>
                  <a:pt x="42" y="7"/>
                </a:lnTo>
                <a:lnTo>
                  <a:pt x="37" y="9"/>
                </a:lnTo>
                <a:lnTo>
                  <a:pt x="33" y="10"/>
                </a:lnTo>
                <a:lnTo>
                  <a:pt x="31" y="15"/>
                </a:lnTo>
                <a:lnTo>
                  <a:pt x="30" y="19"/>
                </a:lnTo>
                <a:lnTo>
                  <a:pt x="30" y="21"/>
                </a:lnTo>
                <a:lnTo>
                  <a:pt x="31" y="24"/>
                </a:lnTo>
                <a:lnTo>
                  <a:pt x="24" y="24"/>
                </a:lnTo>
                <a:lnTo>
                  <a:pt x="24" y="22"/>
                </a:lnTo>
                <a:lnTo>
                  <a:pt x="24" y="22"/>
                </a:lnTo>
                <a:lnTo>
                  <a:pt x="24" y="18"/>
                </a:lnTo>
                <a:lnTo>
                  <a:pt x="21" y="15"/>
                </a:lnTo>
                <a:lnTo>
                  <a:pt x="19" y="12"/>
                </a:lnTo>
                <a:lnTo>
                  <a:pt x="15" y="10"/>
                </a:lnTo>
                <a:lnTo>
                  <a:pt x="12" y="12"/>
                </a:lnTo>
                <a:lnTo>
                  <a:pt x="9" y="13"/>
                </a:lnTo>
                <a:lnTo>
                  <a:pt x="7" y="16"/>
                </a:lnTo>
                <a:lnTo>
                  <a:pt x="6" y="19"/>
                </a:lnTo>
                <a:lnTo>
                  <a:pt x="7" y="24"/>
                </a:lnTo>
                <a:lnTo>
                  <a:pt x="9" y="27"/>
                </a:lnTo>
                <a:lnTo>
                  <a:pt x="12" y="28"/>
                </a:lnTo>
                <a:lnTo>
                  <a:pt x="16" y="30"/>
                </a:lnTo>
                <a:lnTo>
                  <a:pt x="15" y="37"/>
                </a:lnTo>
                <a:lnTo>
                  <a:pt x="10" y="37"/>
                </a:lnTo>
                <a:lnTo>
                  <a:pt x="6" y="34"/>
                </a:lnTo>
                <a:lnTo>
                  <a:pt x="3" y="31"/>
                </a:lnTo>
                <a:lnTo>
                  <a:pt x="1" y="28"/>
                </a:lnTo>
                <a:lnTo>
                  <a:pt x="0" y="25"/>
                </a:lnTo>
                <a:lnTo>
                  <a:pt x="0" y="21"/>
                </a:lnTo>
                <a:lnTo>
                  <a:pt x="0" y="15"/>
                </a:lnTo>
                <a:lnTo>
                  <a:pt x="1" y="12"/>
                </a:lnTo>
                <a:lnTo>
                  <a:pt x="4" y="7"/>
                </a:lnTo>
                <a:lnTo>
                  <a:pt x="7" y="6"/>
                </a:lnTo>
                <a:lnTo>
                  <a:pt x="10" y="3"/>
                </a:lnTo>
                <a:lnTo>
                  <a:pt x="15" y="3"/>
                </a:lnTo>
                <a:lnTo>
                  <a:pt x="18" y="3"/>
                </a:lnTo>
                <a:lnTo>
                  <a:pt x="21" y="4"/>
                </a:lnTo>
                <a:lnTo>
                  <a:pt x="24" y="7"/>
                </a:lnTo>
                <a:lnTo>
                  <a:pt x="27" y="12"/>
                </a:lnTo>
                <a:lnTo>
                  <a:pt x="28" y="6"/>
                </a:lnTo>
                <a:lnTo>
                  <a:pt x="31" y="3"/>
                </a:lnTo>
                <a:lnTo>
                  <a:pt x="36" y="0"/>
                </a:lnTo>
                <a:lnTo>
                  <a:pt x="42" y="0"/>
                </a:lnTo>
                <a:lnTo>
                  <a:pt x="46" y="0"/>
                </a:lnTo>
                <a:lnTo>
                  <a:pt x="51" y="1"/>
                </a:lnTo>
                <a:lnTo>
                  <a:pt x="55" y="6"/>
                </a:lnTo>
                <a:lnTo>
                  <a:pt x="58" y="9"/>
                </a:lnTo>
                <a:lnTo>
                  <a:pt x="60" y="15"/>
                </a:lnTo>
                <a:lnTo>
                  <a:pt x="60" y="19"/>
                </a:lnTo>
                <a:lnTo>
                  <a:pt x="60" y="25"/>
                </a:lnTo>
                <a:lnTo>
                  <a:pt x="58" y="28"/>
                </a:lnTo>
                <a:lnTo>
                  <a:pt x="55" y="33"/>
                </a:lnTo>
                <a:lnTo>
                  <a:pt x="52" y="36"/>
                </a:lnTo>
                <a:lnTo>
                  <a:pt x="48" y="37"/>
                </a:lnTo>
                <a:lnTo>
                  <a:pt x="43" y="3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49" name="Line 413"/>
          <p:cNvSpPr>
            <a:spLocks noChangeShapeType="1"/>
          </p:cNvSpPr>
          <p:nvPr/>
        </p:nvSpPr>
        <p:spPr bwMode="auto">
          <a:xfrm rot="5400000" flipV="1">
            <a:off x="1662113" y="3640137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50" name="Freeform 414"/>
          <p:cNvSpPr>
            <a:spLocks noEditPoints="1"/>
          </p:cNvSpPr>
          <p:nvPr/>
        </p:nvSpPr>
        <p:spPr bwMode="auto">
          <a:xfrm rot="5400000">
            <a:off x="1355725" y="3635376"/>
            <a:ext cx="98425" cy="63500"/>
          </a:xfrm>
          <a:custGeom>
            <a:avLst/>
            <a:gdLst>
              <a:gd name="T0" fmla="*/ 32 w 62"/>
              <a:gd name="T1" fmla="*/ 40 h 40"/>
              <a:gd name="T2" fmla="*/ 24 w 62"/>
              <a:gd name="T3" fmla="*/ 39 h 40"/>
              <a:gd name="T4" fmla="*/ 18 w 62"/>
              <a:gd name="T5" fmla="*/ 39 h 40"/>
              <a:gd name="T6" fmla="*/ 14 w 62"/>
              <a:gd name="T7" fmla="*/ 37 h 40"/>
              <a:gd name="T8" fmla="*/ 8 w 62"/>
              <a:gd name="T9" fmla="*/ 34 h 40"/>
              <a:gd name="T10" fmla="*/ 3 w 62"/>
              <a:gd name="T11" fmla="*/ 31 h 40"/>
              <a:gd name="T12" fmla="*/ 2 w 62"/>
              <a:gd name="T13" fmla="*/ 27 h 40"/>
              <a:gd name="T14" fmla="*/ 0 w 62"/>
              <a:gd name="T15" fmla="*/ 21 h 40"/>
              <a:gd name="T16" fmla="*/ 0 w 62"/>
              <a:gd name="T17" fmla="*/ 15 h 40"/>
              <a:gd name="T18" fmla="*/ 2 w 62"/>
              <a:gd name="T19" fmla="*/ 12 h 40"/>
              <a:gd name="T20" fmla="*/ 5 w 62"/>
              <a:gd name="T21" fmla="*/ 7 h 40"/>
              <a:gd name="T22" fmla="*/ 8 w 62"/>
              <a:gd name="T23" fmla="*/ 6 h 40"/>
              <a:gd name="T24" fmla="*/ 12 w 62"/>
              <a:gd name="T25" fmla="*/ 3 h 40"/>
              <a:gd name="T26" fmla="*/ 17 w 62"/>
              <a:gd name="T27" fmla="*/ 1 h 40"/>
              <a:gd name="T28" fmla="*/ 23 w 62"/>
              <a:gd name="T29" fmla="*/ 1 h 40"/>
              <a:gd name="T30" fmla="*/ 32 w 62"/>
              <a:gd name="T31" fmla="*/ 0 h 40"/>
              <a:gd name="T32" fmla="*/ 38 w 62"/>
              <a:gd name="T33" fmla="*/ 1 h 40"/>
              <a:gd name="T34" fmla="*/ 44 w 62"/>
              <a:gd name="T35" fmla="*/ 1 h 40"/>
              <a:gd name="T36" fmla="*/ 48 w 62"/>
              <a:gd name="T37" fmla="*/ 3 h 40"/>
              <a:gd name="T38" fmla="*/ 54 w 62"/>
              <a:gd name="T39" fmla="*/ 6 h 40"/>
              <a:gd name="T40" fmla="*/ 59 w 62"/>
              <a:gd name="T41" fmla="*/ 9 h 40"/>
              <a:gd name="T42" fmla="*/ 60 w 62"/>
              <a:gd name="T43" fmla="*/ 13 h 40"/>
              <a:gd name="T44" fmla="*/ 62 w 62"/>
              <a:gd name="T45" fmla="*/ 21 h 40"/>
              <a:gd name="T46" fmla="*/ 62 w 62"/>
              <a:gd name="T47" fmla="*/ 25 h 40"/>
              <a:gd name="T48" fmla="*/ 59 w 62"/>
              <a:gd name="T49" fmla="*/ 30 h 40"/>
              <a:gd name="T50" fmla="*/ 56 w 62"/>
              <a:gd name="T51" fmla="*/ 34 h 40"/>
              <a:gd name="T52" fmla="*/ 45 w 62"/>
              <a:gd name="T53" fmla="*/ 39 h 40"/>
              <a:gd name="T54" fmla="*/ 32 w 62"/>
              <a:gd name="T55" fmla="*/ 40 h 40"/>
              <a:gd name="T56" fmla="*/ 32 w 62"/>
              <a:gd name="T57" fmla="*/ 31 h 40"/>
              <a:gd name="T58" fmla="*/ 38 w 62"/>
              <a:gd name="T59" fmla="*/ 31 h 40"/>
              <a:gd name="T60" fmla="*/ 44 w 62"/>
              <a:gd name="T61" fmla="*/ 31 h 40"/>
              <a:gd name="T62" fmla="*/ 47 w 62"/>
              <a:gd name="T63" fmla="*/ 30 h 40"/>
              <a:gd name="T64" fmla="*/ 50 w 62"/>
              <a:gd name="T65" fmla="*/ 28 h 40"/>
              <a:gd name="T66" fmla="*/ 53 w 62"/>
              <a:gd name="T67" fmla="*/ 25 h 40"/>
              <a:gd name="T68" fmla="*/ 54 w 62"/>
              <a:gd name="T69" fmla="*/ 24 h 40"/>
              <a:gd name="T70" fmla="*/ 54 w 62"/>
              <a:gd name="T71" fmla="*/ 21 h 40"/>
              <a:gd name="T72" fmla="*/ 54 w 62"/>
              <a:gd name="T73" fmla="*/ 16 h 40"/>
              <a:gd name="T74" fmla="*/ 53 w 62"/>
              <a:gd name="T75" fmla="*/ 15 h 40"/>
              <a:gd name="T76" fmla="*/ 50 w 62"/>
              <a:gd name="T77" fmla="*/ 12 h 40"/>
              <a:gd name="T78" fmla="*/ 47 w 62"/>
              <a:gd name="T79" fmla="*/ 10 h 40"/>
              <a:gd name="T80" fmla="*/ 44 w 62"/>
              <a:gd name="T81" fmla="*/ 9 h 40"/>
              <a:gd name="T82" fmla="*/ 38 w 62"/>
              <a:gd name="T83" fmla="*/ 9 h 40"/>
              <a:gd name="T84" fmla="*/ 32 w 62"/>
              <a:gd name="T85" fmla="*/ 9 h 40"/>
              <a:gd name="T86" fmla="*/ 23 w 62"/>
              <a:gd name="T87" fmla="*/ 9 h 40"/>
              <a:gd name="T88" fmla="*/ 17 w 62"/>
              <a:gd name="T89" fmla="*/ 10 h 40"/>
              <a:gd name="T90" fmla="*/ 12 w 62"/>
              <a:gd name="T91" fmla="*/ 12 h 40"/>
              <a:gd name="T92" fmla="*/ 9 w 62"/>
              <a:gd name="T93" fmla="*/ 13 h 40"/>
              <a:gd name="T94" fmla="*/ 8 w 62"/>
              <a:gd name="T95" fmla="*/ 16 h 40"/>
              <a:gd name="T96" fmla="*/ 8 w 62"/>
              <a:gd name="T97" fmla="*/ 21 h 40"/>
              <a:gd name="T98" fmla="*/ 9 w 62"/>
              <a:gd name="T99" fmla="*/ 25 h 40"/>
              <a:gd name="T100" fmla="*/ 12 w 62"/>
              <a:gd name="T101" fmla="*/ 28 h 40"/>
              <a:gd name="T102" fmla="*/ 17 w 62"/>
              <a:gd name="T103" fmla="*/ 30 h 40"/>
              <a:gd name="T104" fmla="*/ 23 w 62"/>
              <a:gd name="T105" fmla="*/ 31 h 40"/>
              <a:gd name="T106" fmla="*/ 32 w 62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2" h="40">
                <a:moveTo>
                  <a:pt x="32" y="40"/>
                </a:moveTo>
                <a:lnTo>
                  <a:pt x="24" y="39"/>
                </a:lnTo>
                <a:lnTo>
                  <a:pt x="18" y="39"/>
                </a:lnTo>
                <a:lnTo>
                  <a:pt x="14" y="37"/>
                </a:lnTo>
                <a:lnTo>
                  <a:pt x="8" y="34"/>
                </a:lnTo>
                <a:lnTo>
                  <a:pt x="3" y="31"/>
                </a:lnTo>
                <a:lnTo>
                  <a:pt x="2" y="27"/>
                </a:lnTo>
                <a:lnTo>
                  <a:pt x="0" y="21"/>
                </a:lnTo>
                <a:lnTo>
                  <a:pt x="0" y="15"/>
                </a:lnTo>
                <a:lnTo>
                  <a:pt x="2" y="12"/>
                </a:lnTo>
                <a:lnTo>
                  <a:pt x="5" y="7"/>
                </a:lnTo>
                <a:lnTo>
                  <a:pt x="8" y="6"/>
                </a:lnTo>
                <a:lnTo>
                  <a:pt x="12" y="3"/>
                </a:lnTo>
                <a:lnTo>
                  <a:pt x="17" y="1"/>
                </a:lnTo>
                <a:lnTo>
                  <a:pt x="23" y="1"/>
                </a:lnTo>
                <a:lnTo>
                  <a:pt x="32" y="0"/>
                </a:lnTo>
                <a:lnTo>
                  <a:pt x="38" y="1"/>
                </a:lnTo>
                <a:lnTo>
                  <a:pt x="44" y="1"/>
                </a:lnTo>
                <a:lnTo>
                  <a:pt x="48" y="3"/>
                </a:lnTo>
                <a:lnTo>
                  <a:pt x="54" y="6"/>
                </a:lnTo>
                <a:lnTo>
                  <a:pt x="59" y="9"/>
                </a:lnTo>
                <a:lnTo>
                  <a:pt x="60" y="13"/>
                </a:lnTo>
                <a:lnTo>
                  <a:pt x="62" y="21"/>
                </a:lnTo>
                <a:lnTo>
                  <a:pt x="62" y="25"/>
                </a:lnTo>
                <a:lnTo>
                  <a:pt x="59" y="30"/>
                </a:lnTo>
                <a:lnTo>
                  <a:pt x="56" y="34"/>
                </a:lnTo>
                <a:lnTo>
                  <a:pt x="45" y="39"/>
                </a:lnTo>
                <a:lnTo>
                  <a:pt x="32" y="40"/>
                </a:lnTo>
                <a:close/>
                <a:moveTo>
                  <a:pt x="32" y="31"/>
                </a:moveTo>
                <a:lnTo>
                  <a:pt x="38" y="31"/>
                </a:lnTo>
                <a:lnTo>
                  <a:pt x="44" y="31"/>
                </a:lnTo>
                <a:lnTo>
                  <a:pt x="47" y="30"/>
                </a:lnTo>
                <a:lnTo>
                  <a:pt x="50" y="28"/>
                </a:lnTo>
                <a:lnTo>
                  <a:pt x="53" y="25"/>
                </a:lnTo>
                <a:lnTo>
                  <a:pt x="54" y="24"/>
                </a:lnTo>
                <a:lnTo>
                  <a:pt x="54" y="21"/>
                </a:lnTo>
                <a:lnTo>
                  <a:pt x="54" y="16"/>
                </a:lnTo>
                <a:lnTo>
                  <a:pt x="53" y="15"/>
                </a:lnTo>
                <a:lnTo>
                  <a:pt x="50" y="12"/>
                </a:lnTo>
                <a:lnTo>
                  <a:pt x="47" y="10"/>
                </a:lnTo>
                <a:lnTo>
                  <a:pt x="44" y="9"/>
                </a:lnTo>
                <a:lnTo>
                  <a:pt x="38" y="9"/>
                </a:lnTo>
                <a:lnTo>
                  <a:pt x="32" y="9"/>
                </a:lnTo>
                <a:lnTo>
                  <a:pt x="23" y="9"/>
                </a:lnTo>
                <a:lnTo>
                  <a:pt x="17" y="10"/>
                </a:lnTo>
                <a:lnTo>
                  <a:pt x="12" y="12"/>
                </a:lnTo>
                <a:lnTo>
                  <a:pt x="9" y="13"/>
                </a:lnTo>
                <a:lnTo>
                  <a:pt x="8" y="16"/>
                </a:lnTo>
                <a:lnTo>
                  <a:pt x="8" y="21"/>
                </a:lnTo>
                <a:lnTo>
                  <a:pt x="9" y="25"/>
                </a:lnTo>
                <a:lnTo>
                  <a:pt x="12" y="28"/>
                </a:lnTo>
                <a:lnTo>
                  <a:pt x="17" y="30"/>
                </a:lnTo>
                <a:lnTo>
                  <a:pt x="23" y="31"/>
                </a:lnTo>
                <a:lnTo>
                  <a:pt x="32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51" name="Rectangle 415"/>
          <p:cNvSpPr>
            <a:spLocks noChangeArrowheads="1"/>
          </p:cNvSpPr>
          <p:nvPr/>
        </p:nvSpPr>
        <p:spPr bwMode="auto">
          <a:xfrm rot="5400000">
            <a:off x="1452562" y="3702051"/>
            <a:ext cx="11113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52" name="Freeform 416"/>
          <p:cNvSpPr>
            <a:spLocks noEditPoints="1"/>
          </p:cNvSpPr>
          <p:nvPr/>
        </p:nvSpPr>
        <p:spPr bwMode="auto">
          <a:xfrm rot="5400000">
            <a:off x="1466850" y="3633788"/>
            <a:ext cx="92075" cy="66675"/>
          </a:xfrm>
          <a:custGeom>
            <a:avLst/>
            <a:gdLst>
              <a:gd name="T0" fmla="*/ 58 w 58"/>
              <a:gd name="T1" fmla="*/ 15 h 42"/>
              <a:gd name="T2" fmla="*/ 45 w 58"/>
              <a:gd name="T3" fmla="*/ 15 h 42"/>
              <a:gd name="T4" fmla="*/ 45 w 58"/>
              <a:gd name="T5" fmla="*/ 42 h 42"/>
              <a:gd name="T6" fmla="*/ 37 w 58"/>
              <a:gd name="T7" fmla="*/ 42 h 42"/>
              <a:gd name="T8" fmla="*/ 0 w 58"/>
              <a:gd name="T9" fmla="*/ 12 h 42"/>
              <a:gd name="T10" fmla="*/ 0 w 58"/>
              <a:gd name="T11" fmla="*/ 6 h 42"/>
              <a:gd name="T12" fmla="*/ 37 w 58"/>
              <a:gd name="T13" fmla="*/ 6 h 42"/>
              <a:gd name="T14" fmla="*/ 37 w 58"/>
              <a:gd name="T15" fmla="*/ 0 h 42"/>
              <a:gd name="T16" fmla="*/ 45 w 58"/>
              <a:gd name="T17" fmla="*/ 0 h 42"/>
              <a:gd name="T18" fmla="*/ 45 w 58"/>
              <a:gd name="T19" fmla="*/ 6 h 42"/>
              <a:gd name="T20" fmla="*/ 58 w 58"/>
              <a:gd name="T21" fmla="*/ 6 h 42"/>
              <a:gd name="T22" fmla="*/ 58 w 58"/>
              <a:gd name="T23" fmla="*/ 15 h 42"/>
              <a:gd name="T24" fmla="*/ 37 w 58"/>
              <a:gd name="T25" fmla="*/ 15 h 42"/>
              <a:gd name="T26" fmla="*/ 15 w 58"/>
              <a:gd name="T27" fmla="*/ 15 h 42"/>
              <a:gd name="T28" fmla="*/ 37 w 58"/>
              <a:gd name="T29" fmla="*/ 31 h 42"/>
              <a:gd name="T30" fmla="*/ 37 w 58"/>
              <a:gd name="T31" fmla="*/ 15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8" h="42">
                <a:moveTo>
                  <a:pt x="58" y="15"/>
                </a:moveTo>
                <a:lnTo>
                  <a:pt x="45" y="15"/>
                </a:lnTo>
                <a:lnTo>
                  <a:pt x="45" y="42"/>
                </a:lnTo>
                <a:lnTo>
                  <a:pt x="37" y="42"/>
                </a:lnTo>
                <a:lnTo>
                  <a:pt x="0" y="12"/>
                </a:lnTo>
                <a:lnTo>
                  <a:pt x="0" y="6"/>
                </a:lnTo>
                <a:lnTo>
                  <a:pt x="37" y="6"/>
                </a:lnTo>
                <a:lnTo>
                  <a:pt x="37" y="0"/>
                </a:lnTo>
                <a:lnTo>
                  <a:pt x="45" y="0"/>
                </a:lnTo>
                <a:lnTo>
                  <a:pt x="45" y="6"/>
                </a:lnTo>
                <a:lnTo>
                  <a:pt x="58" y="6"/>
                </a:lnTo>
                <a:lnTo>
                  <a:pt x="58" y="15"/>
                </a:lnTo>
                <a:close/>
                <a:moveTo>
                  <a:pt x="37" y="15"/>
                </a:moveTo>
                <a:lnTo>
                  <a:pt x="15" y="15"/>
                </a:lnTo>
                <a:lnTo>
                  <a:pt x="37" y="31"/>
                </a:lnTo>
                <a:lnTo>
                  <a:pt x="37" y="1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53" name="Line 417"/>
          <p:cNvSpPr>
            <a:spLocks noChangeShapeType="1"/>
          </p:cNvSpPr>
          <p:nvPr/>
        </p:nvSpPr>
        <p:spPr bwMode="auto">
          <a:xfrm rot="5400000" flipV="1">
            <a:off x="1662113" y="3192462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54" name="Freeform 418"/>
          <p:cNvSpPr>
            <a:spLocks noEditPoints="1"/>
          </p:cNvSpPr>
          <p:nvPr/>
        </p:nvSpPr>
        <p:spPr bwMode="auto">
          <a:xfrm rot="5400000">
            <a:off x="1355725" y="3187701"/>
            <a:ext cx="98425" cy="63500"/>
          </a:xfrm>
          <a:custGeom>
            <a:avLst/>
            <a:gdLst>
              <a:gd name="T0" fmla="*/ 32 w 62"/>
              <a:gd name="T1" fmla="*/ 40 h 40"/>
              <a:gd name="T2" fmla="*/ 24 w 62"/>
              <a:gd name="T3" fmla="*/ 39 h 40"/>
              <a:gd name="T4" fmla="*/ 18 w 62"/>
              <a:gd name="T5" fmla="*/ 39 h 40"/>
              <a:gd name="T6" fmla="*/ 14 w 62"/>
              <a:gd name="T7" fmla="*/ 37 h 40"/>
              <a:gd name="T8" fmla="*/ 8 w 62"/>
              <a:gd name="T9" fmla="*/ 34 h 40"/>
              <a:gd name="T10" fmla="*/ 3 w 62"/>
              <a:gd name="T11" fmla="*/ 31 h 40"/>
              <a:gd name="T12" fmla="*/ 2 w 62"/>
              <a:gd name="T13" fmla="*/ 27 h 40"/>
              <a:gd name="T14" fmla="*/ 0 w 62"/>
              <a:gd name="T15" fmla="*/ 21 h 40"/>
              <a:gd name="T16" fmla="*/ 0 w 62"/>
              <a:gd name="T17" fmla="*/ 15 h 40"/>
              <a:gd name="T18" fmla="*/ 2 w 62"/>
              <a:gd name="T19" fmla="*/ 12 h 40"/>
              <a:gd name="T20" fmla="*/ 5 w 62"/>
              <a:gd name="T21" fmla="*/ 7 h 40"/>
              <a:gd name="T22" fmla="*/ 8 w 62"/>
              <a:gd name="T23" fmla="*/ 6 h 40"/>
              <a:gd name="T24" fmla="*/ 12 w 62"/>
              <a:gd name="T25" fmla="*/ 3 h 40"/>
              <a:gd name="T26" fmla="*/ 17 w 62"/>
              <a:gd name="T27" fmla="*/ 1 h 40"/>
              <a:gd name="T28" fmla="*/ 23 w 62"/>
              <a:gd name="T29" fmla="*/ 1 h 40"/>
              <a:gd name="T30" fmla="*/ 32 w 62"/>
              <a:gd name="T31" fmla="*/ 0 h 40"/>
              <a:gd name="T32" fmla="*/ 38 w 62"/>
              <a:gd name="T33" fmla="*/ 1 h 40"/>
              <a:gd name="T34" fmla="*/ 44 w 62"/>
              <a:gd name="T35" fmla="*/ 1 h 40"/>
              <a:gd name="T36" fmla="*/ 48 w 62"/>
              <a:gd name="T37" fmla="*/ 3 h 40"/>
              <a:gd name="T38" fmla="*/ 54 w 62"/>
              <a:gd name="T39" fmla="*/ 6 h 40"/>
              <a:gd name="T40" fmla="*/ 59 w 62"/>
              <a:gd name="T41" fmla="*/ 9 h 40"/>
              <a:gd name="T42" fmla="*/ 60 w 62"/>
              <a:gd name="T43" fmla="*/ 13 h 40"/>
              <a:gd name="T44" fmla="*/ 62 w 62"/>
              <a:gd name="T45" fmla="*/ 21 h 40"/>
              <a:gd name="T46" fmla="*/ 62 w 62"/>
              <a:gd name="T47" fmla="*/ 25 h 40"/>
              <a:gd name="T48" fmla="*/ 59 w 62"/>
              <a:gd name="T49" fmla="*/ 30 h 40"/>
              <a:gd name="T50" fmla="*/ 56 w 62"/>
              <a:gd name="T51" fmla="*/ 34 h 40"/>
              <a:gd name="T52" fmla="*/ 45 w 62"/>
              <a:gd name="T53" fmla="*/ 39 h 40"/>
              <a:gd name="T54" fmla="*/ 32 w 62"/>
              <a:gd name="T55" fmla="*/ 40 h 40"/>
              <a:gd name="T56" fmla="*/ 32 w 62"/>
              <a:gd name="T57" fmla="*/ 31 h 40"/>
              <a:gd name="T58" fmla="*/ 38 w 62"/>
              <a:gd name="T59" fmla="*/ 31 h 40"/>
              <a:gd name="T60" fmla="*/ 44 w 62"/>
              <a:gd name="T61" fmla="*/ 31 h 40"/>
              <a:gd name="T62" fmla="*/ 47 w 62"/>
              <a:gd name="T63" fmla="*/ 30 h 40"/>
              <a:gd name="T64" fmla="*/ 50 w 62"/>
              <a:gd name="T65" fmla="*/ 28 h 40"/>
              <a:gd name="T66" fmla="*/ 53 w 62"/>
              <a:gd name="T67" fmla="*/ 25 h 40"/>
              <a:gd name="T68" fmla="*/ 54 w 62"/>
              <a:gd name="T69" fmla="*/ 24 h 40"/>
              <a:gd name="T70" fmla="*/ 54 w 62"/>
              <a:gd name="T71" fmla="*/ 21 h 40"/>
              <a:gd name="T72" fmla="*/ 54 w 62"/>
              <a:gd name="T73" fmla="*/ 16 h 40"/>
              <a:gd name="T74" fmla="*/ 53 w 62"/>
              <a:gd name="T75" fmla="*/ 15 h 40"/>
              <a:gd name="T76" fmla="*/ 50 w 62"/>
              <a:gd name="T77" fmla="*/ 12 h 40"/>
              <a:gd name="T78" fmla="*/ 47 w 62"/>
              <a:gd name="T79" fmla="*/ 10 h 40"/>
              <a:gd name="T80" fmla="*/ 44 w 62"/>
              <a:gd name="T81" fmla="*/ 9 h 40"/>
              <a:gd name="T82" fmla="*/ 38 w 62"/>
              <a:gd name="T83" fmla="*/ 9 h 40"/>
              <a:gd name="T84" fmla="*/ 32 w 62"/>
              <a:gd name="T85" fmla="*/ 9 h 40"/>
              <a:gd name="T86" fmla="*/ 23 w 62"/>
              <a:gd name="T87" fmla="*/ 9 h 40"/>
              <a:gd name="T88" fmla="*/ 17 w 62"/>
              <a:gd name="T89" fmla="*/ 10 h 40"/>
              <a:gd name="T90" fmla="*/ 12 w 62"/>
              <a:gd name="T91" fmla="*/ 12 h 40"/>
              <a:gd name="T92" fmla="*/ 9 w 62"/>
              <a:gd name="T93" fmla="*/ 13 h 40"/>
              <a:gd name="T94" fmla="*/ 8 w 62"/>
              <a:gd name="T95" fmla="*/ 16 h 40"/>
              <a:gd name="T96" fmla="*/ 8 w 62"/>
              <a:gd name="T97" fmla="*/ 21 h 40"/>
              <a:gd name="T98" fmla="*/ 9 w 62"/>
              <a:gd name="T99" fmla="*/ 25 h 40"/>
              <a:gd name="T100" fmla="*/ 12 w 62"/>
              <a:gd name="T101" fmla="*/ 28 h 40"/>
              <a:gd name="T102" fmla="*/ 17 w 62"/>
              <a:gd name="T103" fmla="*/ 30 h 40"/>
              <a:gd name="T104" fmla="*/ 23 w 62"/>
              <a:gd name="T105" fmla="*/ 31 h 40"/>
              <a:gd name="T106" fmla="*/ 32 w 62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2" h="40">
                <a:moveTo>
                  <a:pt x="32" y="40"/>
                </a:moveTo>
                <a:lnTo>
                  <a:pt x="24" y="39"/>
                </a:lnTo>
                <a:lnTo>
                  <a:pt x="18" y="39"/>
                </a:lnTo>
                <a:lnTo>
                  <a:pt x="14" y="37"/>
                </a:lnTo>
                <a:lnTo>
                  <a:pt x="8" y="34"/>
                </a:lnTo>
                <a:lnTo>
                  <a:pt x="3" y="31"/>
                </a:lnTo>
                <a:lnTo>
                  <a:pt x="2" y="27"/>
                </a:lnTo>
                <a:lnTo>
                  <a:pt x="0" y="21"/>
                </a:lnTo>
                <a:lnTo>
                  <a:pt x="0" y="15"/>
                </a:lnTo>
                <a:lnTo>
                  <a:pt x="2" y="12"/>
                </a:lnTo>
                <a:lnTo>
                  <a:pt x="5" y="7"/>
                </a:lnTo>
                <a:lnTo>
                  <a:pt x="8" y="6"/>
                </a:lnTo>
                <a:lnTo>
                  <a:pt x="12" y="3"/>
                </a:lnTo>
                <a:lnTo>
                  <a:pt x="17" y="1"/>
                </a:lnTo>
                <a:lnTo>
                  <a:pt x="23" y="1"/>
                </a:lnTo>
                <a:lnTo>
                  <a:pt x="32" y="0"/>
                </a:lnTo>
                <a:lnTo>
                  <a:pt x="38" y="1"/>
                </a:lnTo>
                <a:lnTo>
                  <a:pt x="44" y="1"/>
                </a:lnTo>
                <a:lnTo>
                  <a:pt x="48" y="3"/>
                </a:lnTo>
                <a:lnTo>
                  <a:pt x="54" y="6"/>
                </a:lnTo>
                <a:lnTo>
                  <a:pt x="59" y="9"/>
                </a:lnTo>
                <a:lnTo>
                  <a:pt x="60" y="13"/>
                </a:lnTo>
                <a:lnTo>
                  <a:pt x="62" y="21"/>
                </a:lnTo>
                <a:lnTo>
                  <a:pt x="62" y="25"/>
                </a:lnTo>
                <a:lnTo>
                  <a:pt x="59" y="30"/>
                </a:lnTo>
                <a:lnTo>
                  <a:pt x="56" y="34"/>
                </a:lnTo>
                <a:lnTo>
                  <a:pt x="45" y="39"/>
                </a:lnTo>
                <a:lnTo>
                  <a:pt x="32" y="40"/>
                </a:lnTo>
                <a:close/>
                <a:moveTo>
                  <a:pt x="32" y="31"/>
                </a:moveTo>
                <a:lnTo>
                  <a:pt x="38" y="31"/>
                </a:lnTo>
                <a:lnTo>
                  <a:pt x="44" y="31"/>
                </a:lnTo>
                <a:lnTo>
                  <a:pt x="47" y="30"/>
                </a:lnTo>
                <a:lnTo>
                  <a:pt x="50" y="28"/>
                </a:lnTo>
                <a:lnTo>
                  <a:pt x="53" y="25"/>
                </a:lnTo>
                <a:lnTo>
                  <a:pt x="54" y="24"/>
                </a:lnTo>
                <a:lnTo>
                  <a:pt x="54" y="21"/>
                </a:lnTo>
                <a:lnTo>
                  <a:pt x="54" y="16"/>
                </a:lnTo>
                <a:lnTo>
                  <a:pt x="53" y="15"/>
                </a:lnTo>
                <a:lnTo>
                  <a:pt x="50" y="12"/>
                </a:lnTo>
                <a:lnTo>
                  <a:pt x="47" y="10"/>
                </a:lnTo>
                <a:lnTo>
                  <a:pt x="44" y="9"/>
                </a:lnTo>
                <a:lnTo>
                  <a:pt x="38" y="9"/>
                </a:lnTo>
                <a:lnTo>
                  <a:pt x="32" y="9"/>
                </a:lnTo>
                <a:lnTo>
                  <a:pt x="23" y="9"/>
                </a:lnTo>
                <a:lnTo>
                  <a:pt x="17" y="10"/>
                </a:lnTo>
                <a:lnTo>
                  <a:pt x="12" y="12"/>
                </a:lnTo>
                <a:lnTo>
                  <a:pt x="9" y="13"/>
                </a:lnTo>
                <a:lnTo>
                  <a:pt x="8" y="16"/>
                </a:lnTo>
                <a:lnTo>
                  <a:pt x="8" y="21"/>
                </a:lnTo>
                <a:lnTo>
                  <a:pt x="9" y="25"/>
                </a:lnTo>
                <a:lnTo>
                  <a:pt x="12" y="28"/>
                </a:lnTo>
                <a:lnTo>
                  <a:pt x="17" y="30"/>
                </a:lnTo>
                <a:lnTo>
                  <a:pt x="23" y="31"/>
                </a:lnTo>
                <a:lnTo>
                  <a:pt x="32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55" name="Rectangle 419"/>
          <p:cNvSpPr>
            <a:spLocks noChangeArrowheads="1"/>
          </p:cNvSpPr>
          <p:nvPr/>
        </p:nvSpPr>
        <p:spPr bwMode="auto">
          <a:xfrm rot="5400000">
            <a:off x="1452562" y="3254376"/>
            <a:ext cx="11113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56" name="Freeform 420"/>
          <p:cNvSpPr>
            <a:spLocks/>
          </p:cNvSpPr>
          <p:nvPr/>
        </p:nvSpPr>
        <p:spPr bwMode="auto">
          <a:xfrm rot="5400000">
            <a:off x="1466057" y="3190081"/>
            <a:ext cx="95250" cy="61913"/>
          </a:xfrm>
          <a:custGeom>
            <a:avLst/>
            <a:gdLst>
              <a:gd name="T0" fmla="*/ 43 w 60"/>
              <a:gd name="T1" fmla="*/ 39 h 39"/>
              <a:gd name="T2" fmla="*/ 42 w 60"/>
              <a:gd name="T3" fmla="*/ 31 h 39"/>
              <a:gd name="T4" fmla="*/ 46 w 60"/>
              <a:gd name="T5" fmla="*/ 30 h 39"/>
              <a:gd name="T6" fmla="*/ 51 w 60"/>
              <a:gd name="T7" fmla="*/ 27 h 39"/>
              <a:gd name="T8" fmla="*/ 52 w 60"/>
              <a:gd name="T9" fmla="*/ 24 h 39"/>
              <a:gd name="T10" fmla="*/ 52 w 60"/>
              <a:gd name="T11" fmla="*/ 19 h 39"/>
              <a:gd name="T12" fmla="*/ 52 w 60"/>
              <a:gd name="T13" fmla="*/ 16 h 39"/>
              <a:gd name="T14" fmla="*/ 51 w 60"/>
              <a:gd name="T15" fmla="*/ 13 h 39"/>
              <a:gd name="T16" fmla="*/ 49 w 60"/>
              <a:gd name="T17" fmla="*/ 10 h 39"/>
              <a:gd name="T18" fmla="*/ 45 w 60"/>
              <a:gd name="T19" fmla="*/ 9 h 39"/>
              <a:gd name="T20" fmla="*/ 39 w 60"/>
              <a:gd name="T21" fmla="*/ 7 h 39"/>
              <a:gd name="T22" fmla="*/ 33 w 60"/>
              <a:gd name="T23" fmla="*/ 7 h 39"/>
              <a:gd name="T24" fmla="*/ 30 w 60"/>
              <a:gd name="T25" fmla="*/ 10 h 39"/>
              <a:gd name="T26" fmla="*/ 27 w 60"/>
              <a:gd name="T27" fmla="*/ 13 h 39"/>
              <a:gd name="T28" fmla="*/ 25 w 60"/>
              <a:gd name="T29" fmla="*/ 16 h 39"/>
              <a:gd name="T30" fmla="*/ 25 w 60"/>
              <a:gd name="T31" fmla="*/ 19 h 39"/>
              <a:gd name="T32" fmla="*/ 25 w 60"/>
              <a:gd name="T33" fmla="*/ 24 h 39"/>
              <a:gd name="T34" fmla="*/ 27 w 60"/>
              <a:gd name="T35" fmla="*/ 25 h 39"/>
              <a:gd name="T36" fmla="*/ 28 w 60"/>
              <a:gd name="T37" fmla="*/ 28 h 39"/>
              <a:gd name="T38" fmla="*/ 31 w 60"/>
              <a:gd name="T39" fmla="*/ 30 h 39"/>
              <a:gd name="T40" fmla="*/ 30 w 60"/>
              <a:gd name="T41" fmla="*/ 37 h 39"/>
              <a:gd name="T42" fmla="*/ 0 w 60"/>
              <a:gd name="T43" fmla="*/ 31 h 39"/>
              <a:gd name="T44" fmla="*/ 0 w 60"/>
              <a:gd name="T45" fmla="*/ 3 h 39"/>
              <a:gd name="T46" fmla="*/ 7 w 60"/>
              <a:gd name="T47" fmla="*/ 3 h 39"/>
              <a:gd name="T48" fmla="*/ 7 w 60"/>
              <a:gd name="T49" fmla="*/ 25 h 39"/>
              <a:gd name="T50" fmla="*/ 22 w 60"/>
              <a:gd name="T51" fmla="*/ 28 h 39"/>
              <a:gd name="T52" fmla="*/ 19 w 60"/>
              <a:gd name="T53" fmla="*/ 22 h 39"/>
              <a:gd name="T54" fmla="*/ 19 w 60"/>
              <a:gd name="T55" fmla="*/ 18 h 39"/>
              <a:gd name="T56" fmla="*/ 19 w 60"/>
              <a:gd name="T57" fmla="*/ 13 h 39"/>
              <a:gd name="T58" fmla="*/ 21 w 60"/>
              <a:gd name="T59" fmla="*/ 9 h 39"/>
              <a:gd name="T60" fmla="*/ 24 w 60"/>
              <a:gd name="T61" fmla="*/ 4 h 39"/>
              <a:gd name="T62" fmla="*/ 28 w 60"/>
              <a:gd name="T63" fmla="*/ 1 h 39"/>
              <a:gd name="T64" fmla="*/ 33 w 60"/>
              <a:gd name="T65" fmla="*/ 0 h 39"/>
              <a:gd name="T66" fmla="*/ 39 w 60"/>
              <a:gd name="T67" fmla="*/ 0 h 39"/>
              <a:gd name="T68" fmla="*/ 43 w 60"/>
              <a:gd name="T69" fmla="*/ 0 h 39"/>
              <a:gd name="T70" fmla="*/ 48 w 60"/>
              <a:gd name="T71" fmla="*/ 1 h 39"/>
              <a:gd name="T72" fmla="*/ 52 w 60"/>
              <a:gd name="T73" fmla="*/ 4 h 39"/>
              <a:gd name="T74" fmla="*/ 57 w 60"/>
              <a:gd name="T75" fmla="*/ 9 h 39"/>
              <a:gd name="T76" fmla="*/ 58 w 60"/>
              <a:gd name="T77" fmla="*/ 13 h 39"/>
              <a:gd name="T78" fmla="*/ 60 w 60"/>
              <a:gd name="T79" fmla="*/ 19 h 39"/>
              <a:gd name="T80" fmla="*/ 60 w 60"/>
              <a:gd name="T81" fmla="*/ 25 h 39"/>
              <a:gd name="T82" fmla="*/ 58 w 60"/>
              <a:gd name="T83" fmla="*/ 30 h 39"/>
              <a:gd name="T84" fmla="*/ 55 w 60"/>
              <a:gd name="T85" fmla="*/ 33 h 39"/>
              <a:gd name="T86" fmla="*/ 52 w 60"/>
              <a:gd name="T87" fmla="*/ 36 h 39"/>
              <a:gd name="T88" fmla="*/ 48 w 60"/>
              <a:gd name="T89" fmla="*/ 37 h 39"/>
              <a:gd name="T90" fmla="*/ 43 w 60"/>
              <a:gd name="T91" fmla="*/ 3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60" h="39">
                <a:moveTo>
                  <a:pt x="43" y="39"/>
                </a:moveTo>
                <a:lnTo>
                  <a:pt x="42" y="31"/>
                </a:lnTo>
                <a:lnTo>
                  <a:pt x="46" y="30"/>
                </a:lnTo>
                <a:lnTo>
                  <a:pt x="51" y="27"/>
                </a:lnTo>
                <a:lnTo>
                  <a:pt x="52" y="24"/>
                </a:lnTo>
                <a:lnTo>
                  <a:pt x="52" y="19"/>
                </a:lnTo>
                <a:lnTo>
                  <a:pt x="52" y="16"/>
                </a:lnTo>
                <a:lnTo>
                  <a:pt x="51" y="13"/>
                </a:lnTo>
                <a:lnTo>
                  <a:pt x="49" y="10"/>
                </a:lnTo>
                <a:lnTo>
                  <a:pt x="45" y="9"/>
                </a:lnTo>
                <a:lnTo>
                  <a:pt x="39" y="7"/>
                </a:lnTo>
                <a:lnTo>
                  <a:pt x="33" y="7"/>
                </a:lnTo>
                <a:lnTo>
                  <a:pt x="30" y="10"/>
                </a:lnTo>
                <a:lnTo>
                  <a:pt x="27" y="13"/>
                </a:lnTo>
                <a:lnTo>
                  <a:pt x="25" y="16"/>
                </a:lnTo>
                <a:lnTo>
                  <a:pt x="25" y="19"/>
                </a:lnTo>
                <a:lnTo>
                  <a:pt x="25" y="24"/>
                </a:lnTo>
                <a:lnTo>
                  <a:pt x="27" y="25"/>
                </a:lnTo>
                <a:lnTo>
                  <a:pt x="28" y="28"/>
                </a:lnTo>
                <a:lnTo>
                  <a:pt x="31" y="30"/>
                </a:lnTo>
                <a:lnTo>
                  <a:pt x="30" y="37"/>
                </a:lnTo>
                <a:lnTo>
                  <a:pt x="0" y="31"/>
                </a:lnTo>
                <a:lnTo>
                  <a:pt x="0" y="3"/>
                </a:lnTo>
                <a:lnTo>
                  <a:pt x="7" y="3"/>
                </a:lnTo>
                <a:lnTo>
                  <a:pt x="7" y="25"/>
                </a:lnTo>
                <a:lnTo>
                  <a:pt x="22" y="28"/>
                </a:lnTo>
                <a:lnTo>
                  <a:pt x="19" y="22"/>
                </a:lnTo>
                <a:lnTo>
                  <a:pt x="19" y="18"/>
                </a:lnTo>
                <a:lnTo>
                  <a:pt x="19" y="13"/>
                </a:lnTo>
                <a:lnTo>
                  <a:pt x="21" y="9"/>
                </a:lnTo>
                <a:lnTo>
                  <a:pt x="24" y="4"/>
                </a:lnTo>
                <a:lnTo>
                  <a:pt x="28" y="1"/>
                </a:lnTo>
                <a:lnTo>
                  <a:pt x="33" y="0"/>
                </a:lnTo>
                <a:lnTo>
                  <a:pt x="39" y="0"/>
                </a:lnTo>
                <a:lnTo>
                  <a:pt x="43" y="0"/>
                </a:lnTo>
                <a:lnTo>
                  <a:pt x="48" y="1"/>
                </a:lnTo>
                <a:lnTo>
                  <a:pt x="52" y="4"/>
                </a:lnTo>
                <a:lnTo>
                  <a:pt x="57" y="9"/>
                </a:lnTo>
                <a:lnTo>
                  <a:pt x="58" y="13"/>
                </a:lnTo>
                <a:lnTo>
                  <a:pt x="60" y="19"/>
                </a:lnTo>
                <a:lnTo>
                  <a:pt x="60" y="25"/>
                </a:lnTo>
                <a:lnTo>
                  <a:pt x="58" y="30"/>
                </a:lnTo>
                <a:lnTo>
                  <a:pt x="55" y="33"/>
                </a:lnTo>
                <a:lnTo>
                  <a:pt x="52" y="36"/>
                </a:lnTo>
                <a:lnTo>
                  <a:pt x="48" y="37"/>
                </a:lnTo>
                <a:lnTo>
                  <a:pt x="43" y="3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57" name="Line 421"/>
          <p:cNvSpPr>
            <a:spLocks noChangeShapeType="1"/>
          </p:cNvSpPr>
          <p:nvPr/>
        </p:nvSpPr>
        <p:spPr bwMode="auto">
          <a:xfrm rot="5400000" flipV="1">
            <a:off x="1662113" y="2744787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58" name="Freeform 422"/>
          <p:cNvSpPr>
            <a:spLocks noEditPoints="1"/>
          </p:cNvSpPr>
          <p:nvPr/>
        </p:nvSpPr>
        <p:spPr bwMode="auto">
          <a:xfrm rot="5400000">
            <a:off x="1355725" y="2740026"/>
            <a:ext cx="98425" cy="63500"/>
          </a:xfrm>
          <a:custGeom>
            <a:avLst/>
            <a:gdLst>
              <a:gd name="T0" fmla="*/ 32 w 62"/>
              <a:gd name="T1" fmla="*/ 40 h 40"/>
              <a:gd name="T2" fmla="*/ 24 w 62"/>
              <a:gd name="T3" fmla="*/ 39 h 40"/>
              <a:gd name="T4" fmla="*/ 18 w 62"/>
              <a:gd name="T5" fmla="*/ 39 h 40"/>
              <a:gd name="T6" fmla="*/ 14 w 62"/>
              <a:gd name="T7" fmla="*/ 37 h 40"/>
              <a:gd name="T8" fmla="*/ 8 w 62"/>
              <a:gd name="T9" fmla="*/ 34 h 40"/>
              <a:gd name="T10" fmla="*/ 3 w 62"/>
              <a:gd name="T11" fmla="*/ 31 h 40"/>
              <a:gd name="T12" fmla="*/ 2 w 62"/>
              <a:gd name="T13" fmla="*/ 27 h 40"/>
              <a:gd name="T14" fmla="*/ 0 w 62"/>
              <a:gd name="T15" fmla="*/ 21 h 40"/>
              <a:gd name="T16" fmla="*/ 0 w 62"/>
              <a:gd name="T17" fmla="*/ 15 h 40"/>
              <a:gd name="T18" fmla="*/ 2 w 62"/>
              <a:gd name="T19" fmla="*/ 12 h 40"/>
              <a:gd name="T20" fmla="*/ 5 w 62"/>
              <a:gd name="T21" fmla="*/ 7 h 40"/>
              <a:gd name="T22" fmla="*/ 8 w 62"/>
              <a:gd name="T23" fmla="*/ 6 h 40"/>
              <a:gd name="T24" fmla="*/ 12 w 62"/>
              <a:gd name="T25" fmla="*/ 3 h 40"/>
              <a:gd name="T26" fmla="*/ 17 w 62"/>
              <a:gd name="T27" fmla="*/ 1 h 40"/>
              <a:gd name="T28" fmla="*/ 23 w 62"/>
              <a:gd name="T29" fmla="*/ 1 h 40"/>
              <a:gd name="T30" fmla="*/ 32 w 62"/>
              <a:gd name="T31" fmla="*/ 0 h 40"/>
              <a:gd name="T32" fmla="*/ 38 w 62"/>
              <a:gd name="T33" fmla="*/ 1 h 40"/>
              <a:gd name="T34" fmla="*/ 44 w 62"/>
              <a:gd name="T35" fmla="*/ 1 h 40"/>
              <a:gd name="T36" fmla="*/ 48 w 62"/>
              <a:gd name="T37" fmla="*/ 3 h 40"/>
              <a:gd name="T38" fmla="*/ 54 w 62"/>
              <a:gd name="T39" fmla="*/ 6 h 40"/>
              <a:gd name="T40" fmla="*/ 59 w 62"/>
              <a:gd name="T41" fmla="*/ 9 h 40"/>
              <a:gd name="T42" fmla="*/ 60 w 62"/>
              <a:gd name="T43" fmla="*/ 13 h 40"/>
              <a:gd name="T44" fmla="*/ 62 w 62"/>
              <a:gd name="T45" fmla="*/ 21 h 40"/>
              <a:gd name="T46" fmla="*/ 62 w 62"/>
              <a:gd name="T47" fmla="*/ 25 h 40"/>
              <a:gd name="T48" fmla="*/ 59 w 62"/>
              <a:gd name="T49" fmla="*/ 30 h 40"/>
              <a:gd name="T50" fmla="*/ 56 w 62"/>
              <a:gd name="T51" fmla="*/ 34 h 40"/>
              <a:gd name="T52" fmla="*/ 45 w 62"/>
              <a:gd name="T53" fmla="*/ 39 h 40"/>
              <a:gd name="T54" fmla="*/ 32 w 62"/>
              <a:gd name="T55" fmla="*/ 40 h 40"/>
              <a:gd name="T56" fmla="*/ 32 w 62"/>
              <a:gd name="T57" fmla="*/ 31 h 40"/>
              <a:gd name="T58" fmla="*/ 38 w 62"/>
              <a:gd name="T59" fmla="*/ 31 h 40"/>
              <a:gd name="T60" fmla="*/ 44 w 62"/>
              <a:gd name="T61" fmla="*/ 31 h 40"/>
              <a:gd name="T62" fmla="*/ 47 w 62"/>
              <a:gd name="T63" fmla="*/ 30 h 40"/>
              <a:gd name="T64" fmla="*/ 50 w 62"/>
              <a:gd name="T65" fmla="*/ 28 h 40"/>
              <a:gd name="T66" fmla="*/ 53 w 62"/>
              <a:gd name="T67" fmla="*/ 25 h 40"/>
              <a:gd name="T68" fmla="*/ 54 w 62"/>
              <a:gd name="T69" fmla="*/ 24 h 40"/>
              <a:gd name="T70" fmla="*/ 54 w 62"/>
              <a:gd name="T71" fmla="*/ 21 h 40"/>
              <a:gd name="T72" fmla="*/ 54 w 62"/>
              <a:gd name="T73" fmla="*/ 16 h 40"/>
              <a:gd name="T74" fmla="*/ 53 w 62"/>
              <a:gd name="T75" fmla="*/ 15 h 40"/>
              <a:gd name="T76" fmla="*/ 50 w 62"/>
              <a:gd name="T77" fmla="*/ 12 h 40"/>
              <a:gd name="T78" fmla="*/ 47 w 62"/>
              <a:gd name="T79" fmla="*/ 10 h 40"/>
              <a:gd name="T80" fmla="*/ 44 w 62"/>
              <a:gd name="T81" fmla="*/ 9 h 40"/>
              <a:gd name="T82" fmla="*/ 38 w 62"/>
              <a:gd name="T83" fmla="*/ 9 h 40"/>
              <a:gd name="T84" fmla="*/ 32 w 62"/>
              <a:gd name="T85" fmla="*/ 9 h 40"/>
              <a:gd name="T86" fmla="*/ 23 w 62"/>
              <a:gd name="T87" fmla="*/ 9 h 40"/>
              <a:gd name="T88" fmla="*/ 17 w 62"/>
              <a:gd name="T89" fmla="*/ 10 h 40"/>
              <a:gd name="T90" fmla="*/ 12 w 62"/>
              <a:gd name="T91" fmla="*/ 12 h 40"/>
              <a:gd name="T92" fmla="*/ 9 w 62"/>
              <a:gd name="T93" fmla="*/ 13 h 40"/>
              <a:gd name="T94" fmla="*/ 8 w 62"/>
              <a:gd name="T95" fmla="*/ 16 h 40"/>
              <a:gd name="T96" fmla="*/ 8 w 62"/>
              <a:gd name="T97" fmla="*/ 21 h 40"/>
              <a:gd name="T98" fmla="*/ 9 w 62"/>
              <a:gd name="T99" fmla="*/ 25 h 40"/>
              <a:gd name="T100" fmla="*/ 12 w 62"/>
              <a:gd name="T101" fmla="*/ 28 h 40"/>
              <a:gd name="T102" fmla="*/ 17 w 62"/>
              <a:gd name="T103" fmla="*/ 30 h 40"/>
              <a:gd name="T104" fmla="*/ 23 w 62"/>
              <a:gd name="T105" fmla="*/ 31 h 40"/>
              <a:gd name="T106" fmla="*/ 32 w 62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2" h="40">
                <a:moveTo>
                  <a:pt x="32" y="40"/>
                </a:moveTo>
                <a:lnTo>
                  <a:pt x="24" y="39"/>
                </a:lnTo>
                <a:lnTo>
                  <a:pt x="18" y="39"/>
                </a:lnTo>
                <a:lnTo>
                  <a:pt x="14" y="37"/>
                </a:lnTo>
                <a:lnTo>
                  <a:pt x="8" y="34"/>
                </a:lnTo>
                <a:lnTo>
                  <a:pt x="3" y="31"/>
                </a:lnTo>
                <a:lnTo>
                  <a:pt x="2" y="27"/>
                </a:lnTo>
                <a:lnTo>
                  <a:pt x="0" y="21"/>
                </a:lnTo>
                <a:lnTo>
                  <a:pt x="0" y="15"/>
                </a:lnTo>
                <a:lnTo>
                  <a:pt x="2" y="12"/>
                </a:lnTo>
                <a:lnTo>
                  <a:pt x="5" y="7"/>
                </a:lnTo>
                <a:lnTo>
                  <a:pt x="8" y="6"/>
                </a:lnTo>
                <a:lnTo>
                  <a:pt x="12" y="3"/>
                </a:lnTo>
                <a:lnTo>
                  <a:pt x="17" y="1"/>
                </a:lnTo>
                <a:lnTo>
                  <a:pt x="23" y="1"/>
                </a:lnTo>
                <a:lnTo>
                  <a:pt x="32" y="0"/>
                </a:lnTo>
                <a:lnTo>
                  <a:pt x="38" y="1"/>
                </a:lnTo>
                <a:lnTo>
                  <a:pt x="44" y="1"/>
                </a:lnTo>
                <a:lnTo>
                  <a:pt x="48" y="3"/>
                </a:lnTo>
                <a:lnTo>
                  <a:pt x="54" y="6"/>
                </a:lnTo>
                <a:lnTo>
                  <a:pt x="59" y="9"/>
                </a:lnTo>
                <a:lnTo>
                  <a:pt x="60" y="13"/>
                </a:lnTo>
                <a:lnTo>
                  <a:pt x="62" y="21"/>
                </a:lnTo>
                <a:lnTo>
                  <a:pt x="62" y="25"/>
                </a:lnTo>
                <a:lnTo>
                  <a:pt x="59" y="30"/>
                </a:lnTo>
                <a:lnTo>
                  <a:pt x="56" y="34"/>
                </a:lnTo>
                <a:lnTo>
                  <a:pt x="45" y="39"/>
                </a:lnTo>
                <a:lnTo>
                  <a:pt x="32" y="40"/>
                </a:lnTo>
                <a:close/>
                <a:moveTo>
                  <a:pt x="32" y="31"/>
                </a:moveTo>
                <a:lnTo>
                  <a:pt x="38" y="31"/>
                </a:lnTo>
                <a:lnTo>
                  <a:pt x="44" y="31"/>
                </a:lnTo>
                <a:lnTo>
                  <a:pt x="47" y="30"/>
                </a:lnTo>
                <a:lnTo>
                  <a:pt x="50" y="28"/>
                </a:lnTo>
                <a:lnTo>
                  <a:pt x="53" y="25"/>
                </a:lnTo>
                <a:lnTo>
                  <a:pt x="54" y="24"/>
                </a:lnTo>
                <a:lnTo>
                  <a:pt x="54" y="21"/>
                </a:lnTo>
                <a:lnTo>
                  <a:pt x="54" y="16"/>
                </a:lnTo>
                <a:lnTo>
                  <a:pt x="53" y="15"/>
                </a:lnTo>
                <a:lnTo>
                  <a:pt x="50" y="12"/>
                </a:lnTo>
                <a:lnTo>
                  <a:pt x="47" y="10"/>
                </a:lnTo>
                <a:lnTo>
                  <a:pt x="44" y="9"/>
                </a:lnTo>
                <a:lnTo>
                  <a:pt x="38" y="9"/>
                </a:lnTo>
                <a:lnTo>
                  <a:pt x="32" y="9"/>
                </a:lnTo>
                <a:lnTo>
                  <a:pt x="23" y="9"/>
                </a:lnTo>
                <a:lnTo>
                  <a:pt x="17" y="10"/>
                </a:lnTo>
                <a:lnTo>
                  <a:pt x="12" y="12"/>
                </a:lnTo>
                <a:lnTo>
                  <a:pt x="9" y="13"/>
                </a:lnTo>
                <a:lnTo>
                  <a:pt x="8" y="16"/>
                </a:lnTo>
                <a:lnTo>
                  <a:pt x="8" y="21"/>
                </a:lnTo>
                <a:lnTo>
                  <a:pt x="9" y="25"/>
                </a:lnTo>
                <a:lnTo>
                  <a:pt x="12" y="28"/>
                </a:lnTo>
                <a:lnTo>
                  <a:pt x="17" y="30"/>
                </a:lnTo>
                <a:lnTo>
                  <a:pt x="23" y="31"/>
                </a:lnTo>
                <a:lnTo>
                  <a:pt x="32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59" name="Rectangle 423"/>
          <p:cNvSpPr>
            <a:spLocks noChangeArrowheads="1"/>
          </p:cNvSpPr>
          <p:nvPr/>
        </p:nvSpPr>
        <p:spPr bwMode="auto">
          <a:xfrm rot="5400000">
            <a:off x="1452562" y="2806701"/>
            <a:ext cx="11113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60" name="Freeform 424"/>
          <p:cNvSpPr>
            <a:spLocks noEditPoints="1"/>
          </p:cNvSpPr>
          <p:nvPr/>
        </p:nvSpPr>
        <p:spPr bwMode="auto">
          <a:xfrm rot="5400000">
            <a:off x="1465262" y="2740026"/>
            <a:ext cx="98425" cy="63500"/>
          </a:xfrm>
          <a:custGeom>
            <a:avLst/>
            <a:gdLst>
              <a:gd name="T0" fmla="*/ 17 w 62"/>
              <a:gd name="T1" fmla="*/ 9 h 40"/>
              <a:gd name="T2" fmla="*/ 11 w 62"/>
              <a:gd name="T3" fmla="*/ 10 h 40"/>
              <a:gd name="T4" fmla="*/ 8 w 62"/>
              <a:gd name="T5" fmla="*/ 18 h 40"/>
              <a:gd name="T6" fmla="*/ 9 w 62"/>
              <a:gd name="T7" fmla="*/ 25 h 40"/>
              <a:gd name="T8" fmla="*/ 17 w 62"/>
              <a:gd name="T9" fmla="*/ 30 h 40"/>
              <a:gd name="T10" fmla="*/ 24 w 62"/>
              <a:gd name="T11" fmla="*/ 31 h 40"/>
              <a:gd name="T12" fmla="*/ 26 w 62"/>
              <a:gd name="T13" fmla="*/ 28 h 40"/>
              <a:gd name="T14" fmla="*/ 21 w 62"/>
              <a:gd name="T15" fmla="*/ 21 h 40"/>
              <a:gd name="T16" fmla="*/ 23 w 62"/>
              <a:gd name="T17" fmla="*/ 12 h 40"/>
              <a:gd name="T18" fmla="*/ 27 w 62"/>
              <a:gd name="T19" fmla="*/ 4 h 40"/>
              <a:gd name="T20" fmla="*/ 36 w 62"/>
              <a:gd name="T21" fmla="*/ 0 h 40"/>
              <a:gd name="T22" fmla="*/ 47 w 62"/>
              <a:gd name="T23" fmla="*/ 0 h 40"/>
              <a:gd name="T24" fmla="*/ 56 w 62"/>
              <a:gd name="T25" fmla="*/ 4 h 40"/>
              <a:gd name="T26" fmla="*/ 62 w 62"/>
              <a:gd name="T27" fmla="*/ 13 h 40"/>
              <a:gd name="T28" fmla="*/ 60 w 62"/>
              <a:gd name="T29" fmla="*/ 24 h 40"/>
              <a:gd name="T30" fmla="*/ 54 w 62"/>
              <a:gd name="T31" fmla="*/ 34 h 40"/>
              <a:gd name="T32" fmla="*/ 45 w 62"/>
              <a:gd name="T33" fmla="*/ 39 h 40"/>
              <a:gd name="T34" fmla="*/ 33 w 62"/>
              <a:gd name="T35" fmla="*/ 40 h 40"/>
              <a:gd name="T36" fmla="*/ 8 w 62"/>
              <a:gd name="T37" fmla="*/ 33 h 40"/>
              <a:gd name="T38" fmla="*/ 2 w 62"/>
              <a:gd name="T39" fmla="*/ 24 h 40"/>
              <a:gd name="T40" fmla="*/ 0 w 62"/>
              <a:gd name="T41" fmla="*/ 13 h 40"/>
              <a:gd name="T42" fmla="*/ 5 w 62"/>
              <a:gd name="T43" fmla="*/ 6 h 40"/>
              <a:gd name="T44" fmla="*/ 12 w 62"/>
              <a:gd name="T45" fmla="*/ 1 h 40"/>
              <a:gd name="T46" fmla="*/ 41 w 62"/>
              <a:gd name="T47" fmla="*/ 31 h 40"/>
              <a:gd name="T48" fmla="*/ 48 w 62"/>
              <a:gd name="T49" fmla="*/ 30 h 40"/>
              <a:gd name="T50" fmla="*/ 53 w 62"/>
              <a:gd name="T51" fmla="*/ 25 h 40"/>
              <a:gd name="T52" fmla="*/ 54 w 62"/>
              <a:gd name="T53" fmla="*/ 19 h 40"/>
              <a:gd name="T54" fmla="*/ 51 w 62"/>
              <a:gd name="T55" fmla="*/ 10 h 40"/>
              <a:gd name="T56" fmla="*/ 41 w 62"/>
              <a:gd name="T57" fmla="*/ 7 h 40"/>
              <a:gd name="T58" fmla="*/ 32 w 62"/>
              <a:gd name="T59" fmla="*/ 10 h 40"/>
              <a:gd name="T60" fmla="*/ 29 w 62"/>
              <a:gd name="T61" fmla="*/ 19 h 40"/>
              <a:gd name="T62" fmla="*/ 32 w 62"/>
              <a:gd name="T63" fmla="*/ 28 h 40"/>
              <a:gd name="T64" fmla="*/ 41 w 62"/>
              <a:gd name="T65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2" h="40">
                <a:moveTo>
                  <a:pt x="17" y="0"/>
                </a:moveTo>
                <a:lnTo>
                  <a:pt x="17" y="9"/>
                </a:lnTo>
                <a:lnTo>
                  <a:pt x="14" y="9"/>
                </a:lnTo>
                <a:lnTo>
                  <a:pt x="11" y="10"/>
                </a:lnTo>
                <a:lnTo>
                  <a:pt x="8" y="15"/>
                </a:lnTo>
                <a:lnTo>
                  <a:pt x="8" y="18"/>
                </a:lnTo>
                <a:lnTo>
                  <a:pt x="8" y="22"/>
                </a:lnTo>
                <a:lnTo>
                  <a:pt x="9" y="25"/>
                </a:lnTo>
                <a:lnTo>
                  <a:pt x="12" y="27"/>
                </a:lnTo>
                <a:lnTo>
                  <a:pt x="17" y="30"/>
                </a:lnTo>
                <a:lnTo>
                  <a:pt x="20" y="31"/>
                </a:lnTo>
                <a:lnTo>
                  <a:pt x="24" y="31"/>
                </a:lnTo>
                <a:lnTo>
                  <a:pt x="29" y="31"/>
                </a:lnTo>
                <a:lnTo>
                  <a:pt x="26" y="28"/>
                </a:lnTo>
                <a:lnTo>
                  <a:pt x="23" y="25"/>
                </a:lnTo>
                <a:lnTo>
                  <a:pt x="21" y="21"/>
                </a:lnTo>
                <a:lnTo>
                  <a:pt x="21" y="18"/>
                </a:lnTo>
                <a:lnTo>
                  <a:pt x="23" y="12"/>
                </a:lnTo>
                <a:lnTo>
                  <a:pt x="24" y="9"/>
                </a:lnTo>
                <a:lnTo>
                  <a:pt x="27" y="4"/>
                </a:lnTo>
                <a:lnTo>
                  <a:pt x="30" y="1"/>
                </a:lnTo>
                <a:lnTo>
                  <a:pt x="36" y="0"/>
                </a:lnTo>
                <a:lnTo>
                  <a:pt x="41" y="0"/>
                </a:lnTo>
                <a:lnTo>
                  <a:pt x="47" y="0"/>
                </a:lnTo>
                <a:lnTo>
                  <a:pt x="51" y="1"/>
                </a:lnTo>
                <a:lnTo>
                  <a:pt x="56" y="4"/>
                </a:lnTo>
                <a:lnTo>
                  <a:pt x="59" y="9"/>
                </a:lnTo>
                <a:lnTo>
                  <a:pt x="62" y="13"/>
                </a:lnTo>
                <a:lnTo>
                  <a:pt x="62" y="18"/>
                </a:lnTo>
                <a:lnTo>
                  <a:pt x="60" y="24"/>
                </a:lnTo>
                <a:lnTo>
                  <a:pt x="59" y="30"/>
                </a:lnTo>
                <a:lnTo>
                  <a:pt x="54" y="34"/>
                </a:lnTo>
                <a:lnTo>
                  <a:pt x="51" y="36"/>
                </a:lnTo>
                <a:lnTo>
                  <a:pt x="45" y="39"/>
                </a:lnTo>
                <a:lnTo>
                  <a:pt x="39" y="39"/>
                </a:lnTo>
                <a:lnTo>
                  <a:pt x="33" y="40"/>
                </a:lnTo>
                <a:lnTo>
                  <a:pt x="18" y="37"/>
                </a:lnTo>
                <a:lnTo>
                  <a:pt x="8" y="33"/>
                </a:lnTo>
                <a:lnTo>
                  <a:pt x="3" y="28"/>
                </a:lnTo>
                <a:lnTo>
                  <a:pt x="2" y="24"/>
                </a:lnTo>
                <a:lnTo>
                  <a:pt x="0" y="18"/>
                </a:lnTo>
                <a:lnTo>
                  <a:pt x="0" y="13"/>
                </a:lnTo>
                <a:lnTo>
                  <a:pt x="2" y="9"/>
                </a:lnTo>
                <a:lnTo>
                  <a:pt x="5" y="6"/>
                </a:lnTo>
                <a:lnTo>
                  <a:pt x="8" y="3"/>
                </a:lnTo>
                <a:lnTo>
                  <a:pt x="12" y="1"/>
                </a:lnTo>
                <a:lnTo>
                  <a:pt x="17" y="0"/>
                </a:lnTo>
                <a:close/>
                <a:moveTo>
                  <a:pt x="41" y="31"/>
                </a:moveTo>
                <a:lnTo>
                  <a:pt x="44" y="31"/>
                </a:lnTo>
                <a:lnTo>
                  <a:pt x="48" y="30"/>
                </a:lnTo>
                <a:lnTo>
                  <a:pt x="51" y="28"/>
                </a:lnTo>
                <a:lnTo>
                  <a:pt x="53" y="25"/>
                </a:lnTo>
                <a:lnTo>
                  <a:pt x="54" y="22"/>
                </a:lnTo>
                <a:lnTo>
                  <a:pt x="54" y="19"/>
                </a:lnTo>
                <a:lnTo>
                  <a:pt x="54" y="15"/>
                </a:lnTo>
                <a:lnTo>
                  <a:pt x="51" y="10"/>
                </a:lnTo>
                <a:lnTo>
                  <a:pt x="47" y="9"/>
                </a:lnTo>
                <a:lnTo>
                  <a:pt x="41" y="7"/>
                </a:lnTo>
                <a:lnTo>
                  <a:pt x="36" y="9"/>
                </a:lnTo>
                <a:lnTo>
                  <a:pt x="32" y="10"/>
                </a:lnTo>
                <a:lnTo>
                  <a:pt x="29" y="15"/>
                </a:lnTo>
                <a:lnTo>
                  <a:pt x="29" y="19"/>
                </a:lnTo>
                <a:lnTo>
                  <a:pt x="29" y="24"/>
                </a:lnTo>
                <a:lnTo>
                  <a:pt x="32" y="28"/>
                </a:lnTo>
                <a:lnTo>
                  <a:pt x="36" y="31"/>
                </a:lnTo>
                <a:lnTo>
                  <a:pt x="41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61" name="Line 425"/>
          <p:cNvSpPr>
            <a:spLocks noChangeShapeType="1"/>
          </p:cNvSpPr>
          <p:nvPr/>
        </p:nvSpPr>
        <p:spPr bwMode="auto">
          <a:xfrm rot="5400000" flipV="1">
            <a:off x="1662113" y="2297112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62" name="Freeform 426"/>
          <p:cNvSpPr>
            <a:spLocks noEditPoints="1"/>
          </p:cNvSpPr>
          <p:nvPr/>
        </p:nvSpPr>
        <p:spPr bwMode="auto">
          <a:xfrm rot="5400000">
            <a:off x="1355725" y="2292351"/>
            <a:ext cx="98425" cy="63500"/>
          </a:xfrm>
          <a:custGeom>
            <a:avLst/>
            <a:gdLst>
              <a:gd name="T0" fmla="*/ 30 w 62"/>
              <a:gd name="T1" fmla="*/ 40 h 40"/>
              <a:gd name="T2" fmla="*/ 24 w 62"/>
              <a:gd name="T3" fmla="*/ 39 h 40"/>
              <a:gd name="T4" fmla="*/ 18 w 62"/>
              <a:gd name="T5" fmla="*/ 39 h 40"/>
              <a:gd name="T6" fmla="*/ 14 w 62"/>
              <a:gd name="T7" fmla="*/ 37 h 40"/>
              <a:gd name="T8" fmla="*/ 8 w 62"/>
              <a:gd name="T9" fmla="*/ 34 h 40"/>
              <a:gd name="T10" fmla="*/ 3 w 62"/>
              <a:gd name="T11" fmla="*/ 31 h 40"/>
              <a:gd name="T12" fmla="*/ 0 w 62"/>
              <a:gd name="T13" fmla="*/ 27 h 40"/>
              <a:gd name="T14" fmla="*/ 0 w 62"/>
              <a:gd name="T15" fmla="*/ 21 h 40"/>
              <a:gd name="T16" fmla="*/ 0 w 62"/>
              <a:gd name="T17" fmla="*/ 15 h 40"/>
              <a:gd name="T18" fmla="*/ 2 w 62"/>
              <a:gd name="T19" fmla="*/ 12 h 40"/>
              <a:gd name="T20" fmla="*/ 5 w 62"/>
              <a:gd name="T21" fmla="*/ 7 h 40"/>
              <a:gd name="T22" fmla="*/ 8 w 62"/>
              <a:gd name="T23" fmla="*/ 6 h 40"/>
              <a:gd name="T24" fmla="*/ 11 w 62"/>
              <a:gd name="T25" fmla="*/ 3 h 40"/>
              <a:gd name="T26" fmla="*/ 17 w 62"/>
              <a:gd name="T27" fmla="*/ 1 h 40"/>
              <a:gd name="T28" fmla="*/ 23 w 62"/>
              <a:gd name="T29" fmla="*/ 1 h 40"/>
              <a:gd name="T30" fmla="*/ 30 w 62"/>
              <a:gd name="T31" fmla="*/ 0 h 40"/>
              <a:gd name="T32" fmla="*/ 38 w 62"/>
              <a:gd name="T33" fmla="*/ 1 h 40"/>
              <a:gd name="T34" fmla="*/ 42 w 62"/>
              <a:gd name="T35" fmla="*/ 1 h 40"/>
              <a:gd name="T36" fmla="*/ 48 w 62"/>
              <a:gd name="T37" fmla="*/ 3 h 40"/>
              <a:gd name="T38" fmla="*/ 54 w 62"/>
              <a:gd name="T39" fmla="*/ 6 h 40"/>
              <a:gd name="T40" fmla="*/ 57 w 62"/>
              <a:gd name="T41" fmla="*/ 9 h 40"/>
              <a:gd name="T42" fmla="*/ 60 w 62"/>
              <a:gd name="T43" fmla="*/ 13 h 40"/>
              <a:gd name="T44" fmla="*/ 62 w 62"/>
              <a:gd name="T45" fmla="*/ 21 h 40"/>
              <a:gd name="T46" fmla="*/ 60 w 62"/>
              <a:gd name="T47" fmla="*/ 25 h 40"/>
              <a:gd name="T48" fmla="*/ 59 w 62"/>
              <a:gd name="T49" fmla="*/ 30 h 40"/>
              <a:gd name="T50" fmla="*/ 56 w 62"/>
              <a:gd name="T51" fmla="*/ 34 h 40"/>
              <a:gd name="T52" fmla="*/ 45 w 62"/>
              <a:gd name="T53" fmla="*/ 39 h 40"/>
              <a:gd name="T54" fmla="*/ 30 w 62"/>
              <a:gd name="T55" fmla="*/ 40 h 40"/>
              <a:gd name="T56" fmla="*/ 30 w 62"/>
              <a:gd name="T57" fmla="*/ 31 h 40"/>
              <a:gd name="T58" fmla="*/ 38 w 62"/>
              <a:gd name="T59" fmla="*/ 31 h 40"/>
              <a:gd name="T60" fmla="*/ 42 w 62"/>
              <a:gd name="T61" fmla="*/ 31 h 40"/>
              <a:gd name="T62" fmla="*/ 47 w 62"/>
              <a:gd name="T63" fmla="*/ 30 h 40"/>
              <a:gd name="T64" fmla="*/ 50 w 62"/>
              <a:gd name="T65" fmla="*/ 28 h 40"/>
              <a:gd name="T66" fmla="*/ 53 w 62"/>
              <a:gd name="T67" fmla="*/ 25 h 40"/>
              <a:gd name="T68" fmla="*/ 54 w 62"/>
              <a:gd name="T69" fmla="*/ 24 h 40"/>
              <a:gd name="T70" fmla="*/ 54 w 62"/>
              <a:gd name="T71" fmla="*/ 21 h 40"/>
              <a:gd name="T72" fmla="*/ 54 w 62"/>
              <a:gd name="T73" fmla="*/ 16 h 40"/>
              <a:gd name="T74" fmla="*/ 53 w 62"/>
              <a:gd name="T75" fmla="*/ 15 h 40"/>
              <a:gd name="T76" fmla="*/ 50 w 62"/>
              <a:gd name="T77" fmla="*/ 12 h 40"/>
              <a:gd name="T78" fmla="*/ 47 w 62"/>
              <a:gd name="T79" fmla="*/ 10 h 40"/>
              <a:gd name="T80" fmla="*/ 42 w 62"/>
              <a:gd name="T81" fmla="*/ 9 h 40"/>
              <a:gd name="T82" fmla="*/ 38 w 62"/>
              <a:gd name="T83" fmla="*/ 9 h 40"/>
              <a:gd name="T84" fmla="*/ 30 w 62"/>
              <a:gd name="T85" fmla="*/ 9 h 40"/>
              <a:gd name="T86" fmla="*/ 23 w 62"/>
              <a:gd name="T87" fmla="*/ 9 h 40"/>
              <a:gd name="T88" fmla="*/ 15 w 62"/>
              <a:gd name="T89" fmla="*/ 10 h 40"/>
              <a:gd name="T90" fmla="*/ 12 w 62"/>
              <a:gd name="T91" fmla="*/ 12 h 40"/>
              <a:gd name="T92" fmla="*/ 9 w 62"/>
              <a:gd name="T93" fmla="*/ 13 h 40"/>
              <a:gd name="T94" fmla="*/ 8 w 62"/>
              <a:gd name="T95" fmla="*/ 16 h 40"/>
              <a:gd name="T96" fmla="*/ 6 w 62"/>
              <a:gd name="T97" fmla="*/ 21 h 40"/>
              <a:gd name="T98" fmla="*/ 8 w 62"/>
              <a:gd name="T99" fmla="*/ 25 h 40"/>
              <a:gd name="T100" fmla="*/ 11 w 62"/>
              <a:gd name="T101" fmla="*/ 28 h 40"/>
              <a:gd name="T102" fmla="*/ 15 w 62"/>
              <a:gd name="T103" fmla="*/ 30 h 40"/>
              <a:gd name="T104" fmla="*/ 23 w 62"/>
              <a:gd name="T105" fmla="*/ 31 h 40"/>
              <a:gd name="T106" fmla="*/ 30 w 62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2" h="40">
                <a:moveTo>
                  <a:pt x="30" y="40"/>
                </a:moveTo>
                <a:lnTo>
                  <a:pt x="24" y="39"/>
                </a:lnTo>
                <a:lnTo>
                  <a:pt x="18" y="39"/>
                </a:lnTo>
                <a:lnTo>
                  <a:pt x="14" y="37"/>
                </a:lnTo>
                <a:lnTo>
                  <a:pt x="8" y="34"/>
                </a:lnTo>
                <a:lnTo>
                  <a:pt x="3" y="31"/>
                </a:lnTo>
                <a:lnTo>
                  <a:pt x="0" y="27"/>
                </a:lnTo>
                <a:lnTo>
                  <a:pt x="0" y="21"/>
                </a:lnTo>
                <a:lnTo>
                  <a:pt x="0" y="15"/>
                </a:lnTo>
                <a:lnTo>
                  <a:pt x="2" y="12"/>
                </a:lnTo>
                <a:lnTo>
                  <a:pt x="5" y="7"/>
                </a:lnTo>
                <a:lnTo>
                  <a:pt x="8" y="6"/>
                </a:lnTo>
                <a:lnTo>
                  <a:pt x="11" y="3"/>
                </a:lnTo>
                <a:lnTo>
                  <a:pt x="17" y="1"/>
                </a:lnTo>
                <a:lnTo>
                  <a:pt x="23" y="1"/>
                </a:lnTo>
                <a:lnTo>
                  <a:pt x="30" y="0"/>
                </a:lnTo>
                <a:lnTo>
                  <a:pt x="38" y="1"/>
                </a:lnTo>
                <a:lnTo>
                  <a:pt x="42" y="1"/>
                </a:lnTo>
                <a:lnTo>
                  <a:pt x="48" y="3"/>
                </a:lnTo>
                <a:lnTo>
                  <a:pt x="54" y="6"/>
                </a:lnTo>
                <a:lnTo>
                  <a:pt x="57" y="9"/>
                </a:lnTo>
                <a:lnTo>
                  <a:pt x="60" y="13"/>
                </a:lnTo>
                <a:lnTo>
                  <a:pt x="62" y="21"/>
                </a:lnTo>
                <a:lnTo>
                  <a:pt x="60" y="25"/>
                </a:lnTo>
                <a:lnTo>
                  <a:pt x="59" y="30"/>
                </a:lnTo>
                <a:lnTo>
                  <a:pt x="56" y="34"/>
                </a:lnTo>
                <a:lnTo>
                  <a:pt x="45" y="39"/>
                </a:lnTo>
                <a:lnTo>
                  <a:pt x="30" y="40"/>
                </a:lnTo>
                <a:close/>
                <a:moveTo>
                  <a:pt x="30" y="31"/>
                </a:moveTo>
                <a:lnTo>
                  <a:pt x="38" y="31"/>
                </a:lnTo>
                <a:lnTo>
                  <a:pt x="42" y="31"/>
                </a:lnTo>
                <a:lnTo>
                  <a:pt x="47" y="30"/>
                </a:lnTo>
                <a:lnTo>
                  <a:pt x="50" y="28"/>
                </a:lnTo>
                <a:lnTo>
                  <a:pt x="53" y="25"/>
                </a:lnTo>
                <a:lnTo>
                  <a:pt x="54" y="24"/>
                </a:lnTo>
                <a:lnTo>
                  <a:pt x="54" y="21"/>
                </a:lnTo>
                <a:lnTo>
                  <a:pt x="54" y="16"/>
                </a:lnTo>
                <a:lnTo>
                  <a:pt x="53" y="15"/>
                </a:lnTo>
                <a:lnTo>
                  <a:pt x="50" y="12"/>
                </a:lnTo>
                <a:lnTo>
                  <a:pt x="47" y="10"/>
                </a:lnTo>
                <a:lnTo>
                  <a:pt x="42" y="9"/>
                </a:lnTo>
                <a:lnTo>
                  <a:pt x="38" y="9"/>
                </a:lnTo>
                <a:lnTo>
                  <a:pt x="30" y="9"/>
                </a:lnTo>
                <a:lnTo>
                  <a:pt x="23" y="9"/>
                </a:lnTo>
                <a:lnTo>
                  <a:pt x="15" y="10"/>
                </a:lnTo>
                <a:lnTo>
                  <a:pt x="12" y="12"/>
                </a:lnTo>
                <a:lnTo>
                  <a:pt x="9" y="13"/>
                </a:lnTo>
                <a:lnTo>
                  <a:pt x="8" y="16"/>
                </a:lnTo>
                <a:lnTo>
                  <a:pt x="6" y="21"/>
                </a:lnTo>
                <a:lnTo>
                  <a:pt x="8" y="25"/>
                </a:lnTo>
                <a:lnTo>
                  <a:pt x="11" y="28"/>
                </a:lnTo>
                <a:lnTo>
                  <a:pt x="15" y="30"/>
                </a:lnTo>
                <a:lnTo>
                  <a:pt x="23" y="31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63" name="Rectangle 427"/>
          <p:cNvSpPr>
            <a:spLocks noChangeArrowheads="1"/>
          </p:cNvSpPr>
          <p:nvPr/>
        </p:nvSpPr>
        <p:spPr bwMode="auto">
          <a:xfrm rot="5400000">
            <a:off x="1452562" y="2359026"/>
            <a:ext cx="11113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64" name="Freeform 428"/>
          <p:cNvSpPr>
            <a:spLocks/>
          </p:cNvSpPr>
          <p:nvPr/>
        </p:nvSpPr>
        <p:spPr bwMode="auto">
          <a:xfrm rot="5400000">
            <a:off x="1467644" y="2293144"/>
            <a:ext cx="95250" cy="58738"/>
          </a:xfrm>
          <a:custGeom>
            <a:avLst/>
            <a:gdLst>
              <a:gd name="T0" fmla="*/ 9 w 60"/>
              <a:gd name="T1" fmla="*/ 37 h 37"/>
              <a:gd name="T2" fmla="*/ 0 w 60"/>
              <a:gd name="T3" fmla="*/ 37 h 37"/>
              <a:gd name="T4" fmla="*/ 0 w 60"/>
              <a:gd name="T5" fmla="*/ 0 h 37"/>
              <a:gd name="T6" fmla="*/ 8 w 60"/>
              <a:gd name="T7" fmla="*/ 0 h 37"/>
              <a:gd name="T8" fmla="*/ 14 w 60"/>
              <a:gd name="T9" fmla="*/ 4 h 37"/>
              <a:gd name="T10" fmla="*/ 23 w 60"/>
              <a:gd name="T11" fmla="*/ 10 h 37"/>
              <a:gd name="T12" fmla="*/ 33 w 60"/>
              <a:gd name="T13" fmla="*/ 15 h 37"/>
              <a:gd name="T14" fmla="*/ 44 w 60"/>
              <a:gd name="T15" fmla="*/ 19 h 37"/>
              <a:gd name="T16" fmla="*/ 51 w 60"/>
              <a:gd name="T17" fmla="*/ 21 h 37"/>
              <a:gd name="T18" fmla="*/ 60 w 60"/>
              <a:gd name="T19" fmla="*/ 21 h 37"/>
              <a:gd name="T20" fmla="*/ 60 w 60"/>
              <a:gd name="T21" fmla="*/ 30 h 37"/>
              <a:gd name="T22" fmla="*/ 53 w 60"/>
              <a:gd name="T23" fmla="*/ 28 h 37"/>
              <a:gd name="T24" fmla="*/ 44 w 60"/>
              <a:gd name="T25" fmla="*/ 27 h 37"/>
              <a:gd name="T26" fmla="*/ 33 w 60"/>
              <a:gd name="T27" fmla="*/ 22 h 37"/>
              <a:gd name="T28" fmla="*/ 24 w 60"/>
              <a:gd name="T29" fmla="*/ 18 h 37"/>
              <a:gd name="T30" fmla="*/ 15 w 60"/>
              <a:gd name="T31" fmla="*/ 13 h 37"/>
              <a:gd name="T32" fmla="*/ 9 w 60"/>
              <a:gd name="T33" fmla="*/ 7 h 37"/>
              <a:gd name="T34" fmla="*/ 9 w 60"/>
              <a:gd name="T35" fmla="*/ 37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" h="37">
                <a:moveTo>
                  <a:pt x="9" y="37"/>
                </a:moveTo>
                <a:lnTo>
                  <a:pt x="0" y="37"/>
                </a:lnTo>
                <a:lnTo>
                  <a:pt x="0" y="0"/>
                </a:lnTo>
                <a:lnTo>
                  <a:pt x="8" y="0"/>
                </a:lnTo>
                <a:lnTo>
                  <a:pt x="14" y="4"/>
                </a:lnTo>
                <a:lnTo>
                  <a:pt x="23" y="10"/>
                </a:lnTo>
                <a:lnTo>
                  <a:pt x="33" y="15"/>
                </a:lnTo>
                <a:lnTo>
                  <a:pt x="44" y="19"/>
                </a:lnTo>
                <a:lnTo>
                  <a:pt x="51" y="21"/>
                </a:lnTo>
                <a:lnTo>
                  <a:pt x="60" y="21"/>
                </a:lnTo>
                <a:lnTo>
                  <a:pt x="60" y="30"/>
                </a:lnTo>
                <a:lnTo>
                  <a:pt x="53" y="28"/>
                </a:lnTo>
                <a:lnTo>
                  <a:pt x="44" y="27"/>
                </a:lnTo>
                <a:lnTo>
                  <a:pt x="33" y="22"/>
                </a:lnTo>
                <a:lnTo>
                  <a:pt x="24" y="18"/>
                </a:lnTo>
                <a:lnTo>
                  <a:pt x="15" y="13"/>
                </a:lnTo>
                <a:lnTo>
                  <a:pt x="9" y="7"/>
                </a:lnTo>
                <a:lnTo>
                  <a:pt x="9" y="37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65" name="Line 429"/>
          <p:cNvSpPr>
            <a:spLocks noChangeShapeType="1"/>
          </p:cNvSpPr>
          <p:nvPr/>
        </p:nvSpPr>
        <p:spPr bwMode="auto">
          <a:xfrm rot="5400000" flipV="1">
            <a:off x="1662113" y="1849437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66" name="Freeform 430"/>
          <p:cNvSpPr>
            <a:spLocks noEditPoints="1"/>
          </p:cNvSpPr>
          <p:nvPr/>
        </p:nvSpPr>
        <p:spPr bwMode="auto">
          <a:xfrm rot="5400000">
            <a:off x="1355725" y="1844676"/>
            <a:ext cx="98425" cy="63500"/>
          </a:xfrm>
          <a:custGeom>
            <a:avLst/>
            <a:gdLst>
              <a:gd name="T0" fmla="*/ 30 w 62"/>
              <a:gd name="T1" fmla="*/ 40 h 40"/>
              <a:gd name="T2" fmla="*/ 24 w 62"/>
              <a:gd name="T3" fmla="*/ 39 h 40"/>
              <a:gd name="T4" fmla="*/ 18 w 62"/>
              <a:gd name="T5" fmla="*/ 39 h 40"/>
              <a:gd name="T6" fmla="*/ 14 w 62"/>
              <a:gd name="T7" fmla="*/ 37 h 40"/>
              <a:gd name="T8" fmla="*/ 8 w 62"/>
              <a:gd name="T9" fmla="*/ 34 h 40"/>
              <a:gd name="T10" fmla="*/ 3 w 62"/>
              <a:gd name="T11" fmla="*/ 31 h 40"/>
              <a:gd name="T12" fmla="*/ 0 w 62"/>
              <a:gd name="T13" fmla="*/ 27 h 40"/>
              <a:gd name="T14" fmla="*/ 0 w 62"/>
              <a:gd name="T15" fmla="*/ 21 h 40"/>
              <a:gd name="T16" fmla="*/ 0 w 62"/>
              <a:gd name="T17" fmla="*/ 15 h 40"/>
              <a:gd name="T18" fmla="*/ 2 w 62"/>
              <a:gd name="T19" fmla="*/ 12 h 40"/>
              <a:gd name="T20" fmla="*/ 5 w 62"/>
              <a:gd name="T21" fmla="*/ 7 h 40"/>
              <a:gd name="T22" fmla="*/ 8 w 62"/>
              <a:gd name="T23" fmla="*/ 6 h 40"/>
              <a:gd name="T24" fmla="*/ 11 w 62"/>
              <a:gd name="T25" fmla="*/ 3 h 40"/>
              <a:gd name="T26" fmla="*/ 17 w 62"/>
              <a:gd name="T27" fmla="*/ 1 h 40"/>
              <a:gd name="T28" fmla="*/ 23 w 62"/>
              <a:gd name="T29" fmla="*/ 1 h 40"/>
              <a:gd name="T30" fmla="*/ 30 w 62"/>
              <a:gd name="T31" fmla="*/ 0 h 40"/>
              <a:gd name="T32" fmla="*/ 38 w 62"/>
              <a:gd name="T33" fmla="*/ 1 h 40"/>
              <a:gd name="T34" fmla="*/ 42 w 62"/>
              <a:gd name="T35" fmla="*/ 1 h 40"/>
              <a:gd name="T36" fmla="*/ 48 w 62"/>
              <a:gd name="T37" fmla="*/ 3 h 40"/>
              <a:gd name="T38" fmla="*/ 54 w 62"/>
              <a:gd name="T39" fmla="*/ 6 h 40"/>
              <a:gd name="T40" fmla="*/ 57 w 62"/>
              <a:gd name="T41" fmla="*/ 9 h 40"/>
              <a:gd name="T42" fmla="*/ 60 w 62"/>
              <a:gd name="T43" fmla="*/ 13 h 40"/>
              <a:gd name="T44" fmla="*/ 62 w 62"/>
              <a:gd name="T45" fmla="*/ 21 h 40"/>
              <a:gd name="T46" fmla="*/ 60 w 62"/>
              <a:gd name="T47" fmla="*/ 25 h 40"/>
              <a:gd name="T48" fmla="*/ 59 w 62"/>
              <a:gd name="T49" fmla="*/ 30 h 40"/>
              <a:gd name="T50" fmla="*/ 56 w 62"/>
              <a:gd name="T51" fmla="*/ 34 h 40"/>
              <a:gd name="T52" fmla="*/ 45 w 62"/>
              <a:gd name="T53" fmla="*/ 39 h 40"/>
              <a:gd name="T54" fmla="*/ 30 w 62"/>
              <a:gd name="T55" fmla="*/ 40 h 40"/>
              <a:gd name="T56" fmla="*/ 30 w 62"/>
              <a:gd name="T57" fmla="*/ 31 h 40"/>
              <a:gd name="T58" fmla="*/ 38 w 62"/>
              <a:gd name="T59" fmla="*/ 31 h 40"/>
              <a:gd name="T60" fmla="*/ 42 w 62"/>
              <a:gd name="T61" fmla="*/ 31 h 40"/>
              <a:gd name="T62" fmla="*/ 47 w 62"/>
              <a:gd name="T63" fmla="*/ 30 h 40"/>
              <a:gd name="T64" fmla="*/ 50 w 62"/>
              <a:gd name="T65" fmla="*/ 28 h 40"/>
              <a:gd name="T66" fmla="*/ 53 w 62"/>
              <a:gd name="T67" fmla="*/ 25 h 40"/>
              <a:gd name="T68" fmla="*/ 54 w 62"/>
              <a:gd name="T69" fmla="*/ 24 h 40"/>
              <a:gd name="T70" fmla="*/ 54 w 62"/>
              <a:gd name="T71" fmla="*/ 21 h 40"/>
              <a:gd name="T72" fmla="*/ 54 w 62"/>
              <a:gd name="T73" fmla="*/ 16 h 40"/>
              <a:gd name="T74" fmla="*/ 53 w 62"/>
              <a:gd name="T75" fmla="*/ 15 h 40"/>
              <a:gd name="T76" fmla="*/ 50 w 62"/>
              <a:gd name="T77" fmla="*/ 12 h 40"/>
              <a:gd name="T78" fmla="*/ 47 w 62"/>
              <a:gd name="T79" fmla="*/ 10 h 40"/>
              <a:gd name="T80" fmla="*/ 42 w 62"/>
              <a:gd name="T81" fmla="*/ 9 h 40"/>
              <a:gd name="T82" fmla="*/ 38 w 62"/>
              <a:gd name="T83" fmla="*/ 9 h 40"/>
              <a:gd name="T84" fmla="*/ 30 w 62"/>
              <a:gd name="T85" fmla="*/ 9 h 40"/>
              <a:gd name="T86" fmla="*/ 23 w 62"/>
              <a:gd name="T87" fmla="*/ 9 h 40"/>
              <a:gd name="T88" fmla="*/ 15 w 62"/>
              <a:gd name="T89" fmla="*/ 10 h 40"/>
              <a:gd name="T90" fmla="*/ 12 w 62"/>
              <a:gd name="T91" fmla="*/ 12 h 40"/>
              <a:gd name="T92" fmla="*/ 9 w 62"/>
              <a:gd name="T93" fmla="*/ 13 h 40"/>
              <a:gd name="T94" fmla="*/ 8 w 62"/>
              <a:gd name="T95" fmla="*/ 16 h 40"/>
              <a:gd name="T96" fmla="*/ 6 w 62"/>
              <a:gd name="T97" fmla="*/ 21 h 40"/>
              <a:gd name="T98" fmla="*/ 8 w 62"/>
              <a:gd name="T99" fmla="*/ 25 h 40"/>
              <a:gd name="T100" fmla="*/ 11 w 62"/>
              <a:gd name="T101" fmla="*/ 28 h 40"/>
              <a:gd name="T102" fmla="*/ 15 w 62"/>
              <a:gd name="T103" fmla="*/ 30 h 40"/>
              <a:gd name="T104" fmla="*/ 23 w 62"/>
              <a:gd name="T105" fmla="*/ 31 h 40"/>
              <a:gd name="T106" fmla="*/ 30 w 62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2" h="40">
                <a:moveTo>
                  <a:pt x="30" y="40"/>
                </a:moveTo>
                <a:lnTo>
                  <a:pt x="24" y="39"/>
                </a:lnTo>
                <a:lnTo>
                  <a:pt x="18" y="39"/>
                </a:lnTo>
                <a:lnTo>
                  <a:pt x="14" y="37"/>
                </a:lnTo>
                <a:lnTo>
                  <a:pt x="8" y="34"/>
                </a:lnTo>
                <a:lnTo>
                  <a:pt x="3" y="31"/>
                </a:lnTo>
                <a:lnTo>
                  <a:pt x="0" y="27"/>
                </a:lnTo>
                <a:lnTo>
                  <a:pt x="0" y="21"/>
                </a:lnTo>
                <a:lnTo>
                  <a:pt x="0" y="15"/>
                </a:lnTo>
                <a:lnTo>
                  <a:pt x="2" y="12"/>
                </a:lnTo>
                <a:lnTo>
                  <a:pt x="5" y="7"/>
                </a:lnTo>
                <a:lnTo>
                  <a:pt x="8" y="6"/>
                </a:lnTo>
                <a:lnTo>
                  <a:pt x="11" y="3"/>
                </a:lnTo>
                <a:lnTo>
                  <a:pt x="17" y="1"/>
                </a:lnTo>
                <a:lnTo>
                  <a:pt x="23" y="1"/>
                </a:lnTo>
                <a:lnTo>
                  <a:pt x="30" y="0"/>
                </a:lnTo>
                <a:lnTo>
                  <a:pt x="38" y="1"/>
                </a:lnTo>
                <a:lnTo>
                  <a:pt x="42" y="1"/>
                </a:lnTo>
                <a:lnTo>
                  <a:pt x="48" y="3"/>
                </a:lnTo>
                <a:lnTo>
                  <a:pt x="54" y="6"/>
                </a:lnTo>
                <a:lnTo>
                  <a:pt x="57" y="9"/>
                </a:lnTo>
                <a:lnTo>
                  <a:pt x="60" y="13"/>
                </a:lnTo>
                <a:lnTo>
                  <a:pt x="62" y="21"/>
                </a:lnTo>
                <a:lnTo>
                  <a:pt x="60" y="25"/>
                </a:lnTo>
                <a:lnTo>
                  <a:pt x="59" y="30"/>
                </a:lnTo>
                <a:lnTo>
                  <a:pt x="56" y="34"/>
                </a:lnTo>
                <a:lnTo>
                  <a:pt x="45" y="39"/>
                </a:lnTo>
                <a:lnTo>
                  <a:pt x="30" y="40"/>
                </a:lnTo>
                <a:close/>
                <a:moveTo>
                  <a:pt x="30" y="31"/>
                </a:moveTo>
                <a:lnTo>
                  <a:pt x="38" y="31"/>
                </a:lnTo>
                <a:lnTo>
                  <a:pt x="42" y="31"/>
                </a:lnTo>
                <a:lnTo>
                  <a:pt x="47" y="30"/>
                </a:lnTo>
                <a:lnTo>
                  <a:pt x="50" y="28"/>
                </a:lnTo>
                <a:lnTo>
                  <a:pt x="53" y="25"/>
                </a:lnTo>
                <a:lnTo>
                  <a:pt x="54" y="24"/>
                </a:lnTo>
                <a:lnTo>
                  <a:pt x="54" y="21"/>
                </a:lnTo>
                <a:lnTo>
                  <a:pt x="54" y="16"/>
                </a:lnTo>
                <a:lnTo>
                  <a:pt x="53" y="15"/>
                </a:lnTo>
                <a:lnTo>
                  <a:pt x="50" y="12"/>
                </a:lnTo>
                <a:lnTo>
                  <a:pt x="47" y="10"/>
                </a:lnTo>
                <a:lnTo>
                  <a:pt x="42" y="9"/>
                </a:lnTo>
                <a:lnTo>
                  <a:pt x="38" y="9"/>
                </a:lnTo>
                <a:lnTo>
                  <a:pt x="30" y="9"/>
                </a:lnTo>
                <a:lnTo>
                  <a:pt x="23" y="9"/>
                </a:lnTo>
                <a:lnTo>
                  <a:pt x="15" y="10"/>
                </a:lnTo>
                <a:lnTo>
                  <a:pt x="12" y="12"/>
                </a:lnTo>
                <a:lnTo>
                  <a:pt x="9" y="13"/>
                </a:lnTo>
                <a:lnTo>
                  <a:pt x="8" y="16"/>
                </a:lnTo>
                <a:lnTo>
                  <a:pt x="6" y="21"/>
                </a:lnTo>
                <a:lnTo>
                  <a:pt x="8" y="25"/>
                </a:lnTo>
                <a:lnTo>
                  <a:pt x="11" y="28"/>
                </a:lnTo>
                <a:lnTo>
                  <a:pt x="15" y="30"/>
                </a:lnTo>
                <a:lnTo>
                  <a:pt x="23" y="31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67" name="Rectangle 431"/>
          <p:cNvSpPr>
            <a:spLocks noChangeArrowheads="1"/>
          </p:cNvSpPr>
          <p:nvPr/>
        </p:nvSpPr>
        <p:spPr bwMode="auto">
          <a:xfrm rot="5400000">
            <a:off x="1452562" y="1911351"/>
            <a:ext cx="11113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68" name="Freeform 432"/>
          <p:cNvSpPr>
            <a:spLocks noEditPoints="1"/>
          </p:cNvSpPr>
          <p:nvPr/>
        </p:nvSpPr>
        <p:spPr bwMode="auto">
          <a:xfrm rot="5400000">
            <a:off x="1464469" y="1845469"/>
            <a:ext cx="98425" cy="61913"/>
          </a:xfrm>
          <a:custGeom>
            <a:avLst/>
            <a:gdLst>
              <a:gd name="T0" fmla="*/ 24 w 62"/>
              <a:gd name="T1" fmla="*/ 31 h 39"/>
              <a:gd name="T2" fmla="*/ 18 w 62"/>
              <a:gd name="T3" fmla="*/ 36 h 39"/>
              <a:gd name="T4" fmla="*/ 11 w 62"/>
              <a:gd name="T5" fmla="*/ 36 h 39"/>
              <a:gd name="T6" fmla="*/ 5 w 62"/>
              <a:gd name="T7" fmla="*/ 33 h 39"/>
              <a:gd name="T8" fmla="*/ 0 w 62"/>
              <a:gd name="T9" fmla="*/ 24 h 39"/>
              <a:gd name="T10" fmla="*/ 0 w 62"/>
              <a:gd name="T11" fmla="*/ 15 h 39"/>
              <a:gd name="T12" fmla="*/ 5 w 62"/>
              <a:gd name="T13" fmla="*/ 7 h 39"/>
              <a:gd name="T14" fmla="*/ 11 w 62"/>
              <a:gd name="T15" fmla="*/ 3 h 39"/>
              <a:gd name="T16" fmla="*/ 18 w 62"/>
              <a:gd name="T17" fmla="*/ 3 h 39"/>
              <a:gd name="T18" fmla="*/ 24 w 62"/>
              <a:gd name="T19" fmla="*/ 7 h 39"/>
              <a:gd name="T20" fmla="*/ 29 w 62"/>
              <a:gd name="T21" fmla="*/ 6 h 39"/>
              <a:gd name="T22" fmla="*/ 38 w 62"/>
              <a:gd name="T23" fmla="*/ 1 h 39"/>
              <a:gd name="T24" fmla="*/ 48 w 62"/>
              <a:gd name="T25" fmla="*/ 1 h 39"/>
              <a:gd name="T26" fmla="*/ 56 w 62"/>
              <a:gd name="T27" fmla="*/ 6 h 39"/>
              <a:gd name="T28" fmla="*/ 60 w 62"/>
              <a:gd name="T29" fmla="*/ 15 h 39"/>
              <a:gd name="T30" fmla="*/ 60 w 62"/>
              <a:gd name="T31" fmla="*/ 25 h 39"/>
              <a:gd name="T32" fmla="*/ 56 w 62"/>
              <a:gd name="T33" fmla="*/ 33 h 39"/>
              <a:gd name="T34" fmla="*/ 47 w 62"/>
              <a:gd name="T35" fmla="*/ 39 h 39"/>
              <a:gd name="T36" fmla="*/ 36 w 62"/>
              <a:gd name="T37" fmla="*/ 39 h 39"/>
              <a:gd name="T38" fmla="*/ 29 w 62"/>
              <a:gd name="T39" fmla="*/ 33 h 39"/>
              <a:gd name="T40" fmla="*/ 15 w 62"/>
              <a:gd name="T41" fmla="*/ 30 h 39"/>
              <a:gd name="T42" fmla="*/ 21 w 62"/>
              <a:gd name="T43" fmla="*/ 27 h 39"/>
              <a:gd name="T44" fmla="*/ 24 w 62"/>
              <a:gd name="T45" fmla="*/ 19 h 39"/>
              <a:gd name="T46" fmla="*/ 21 w 62"/>
              <a:gd name="T47" fmla="*/ 12 h 39"/>
              <a:gd name="T48" fmla="*/ 15 w 62"/>
              <a:gd name="T49" fmla="*/ 10 h 39"/>
              <a:gd name="T50" fmla="*/ 9 w 62"/>
              <a:gd name="T51" fmla="*/ 12 h 39"/>
              <a:gd name="T52" fmla="*/ 6 w 62"/>
              <a:gd name="T53" fmla="*/ 19 h 39"/>
              <a:gd name="T54" fmla="*/ 9 w 62"/>
              <a:gd name="T55" fmla="*/ 27 h 39"/>
              <a:gd name="T56" fmla="*/ 15 w 62"/>
              <a:gd name="T57" fmla="*/ 30 h 39"/>
              <a:gd name="T58" fmla="*/ 45 w 62"/>
              <a:gd name="T59" fmla="*/ 31 h 39"/>
              <a:gd name="T60" fmla="*/ 51 w 62"/>
              <a:gd name="T61" fmla="*/ 28 h 39"/>
              <a:gd name="T62" fmla="*/ 54 w 62"/>
              <a:gd name="T63" fmla="*/ 22 h 39"/>
              <a:gd name="T64" fmla="*/ 53 w 62"/>
              <a:gd name="T65" fmla="*/ 15 h 39"/>
              <a:gd name="T66" fmla="*/ 47 w 62"/>
              <a:gd name="T67" fmla="*/ 9 h 39"/>
              <a:gd name="T68" fmla="*/ 38 w 62"/>
              <a:gd name="T69" fmla="*/ 9 h 39"/>
              <a:gd name="T70" fmla="*/ 32 w 62"/>
              <a:gd name="T71" fmla="*/ 15 h 39"/>
              <a:gd name="T72" fmla="*/ 32 w 62"/>
              <a:gd name="T73" fmla="*/ 24 h 39"/>
              <a:gd name="T74" fmla="*/ 38 w 62"/>
              <a:gd name="T75" fmla="*/ 3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62" h="39">
                <a:moveTo>
                  <a:pt x="27" y="28"/>
                </a:moveTo>
                <a:lnTo>
                  <a:pt x="24" y="31"/>
                </a:lnTo>
                <a:lnTo>
                  <a:pt x="23" y="34"/>
                </a:lnTo>
                <a:lnTo>
                  <a:pt x="18" y="36"/>
                </a:lnTo>
                <a:lnTo>
                  <a:pt x="15" y="37"/>
                </a:lnTo>
                <a:lnTo>
                  <a:pt x="11" y="36"/>
                </a:lnTo>
                <a:lnTo>
                  <a:pt x="8" y="34"/>
                </a:lnTo>
                <a:lnTo>
                  <a:pt x="5" y="33"/>
                </a:lnTo>
                <a:lnTo>
                  <a:pt x="2" y="28"/>
                </a:lnTo>
                <a:lnTo>
                  <a:pt x="0" y="24"/>
                </a:lnTo>
                <a:lnTo>
                  <a:pt x="0" y="19"/>
                </a:lnTo>
                <a:lnTo>
                  <a:pt x="0" y="15"/>
                </a:lnTo>
                <a:lnTo>
                  <a:pt x="2" y="10"/>
                </a:lnTo>
                <a:lnTo>
                  <a:pt x="5" y="7"/>
                </a:lnTo>
                <a:lnTo>
                  <a:pt x="8" y="4"/>
                </a:lnTo>
                <a:lnTo>
                  <a:pt x="11" y="3"/>
                </a:lnTo>
                <a:lnTo>
                  <a:pt x="15" y="1"/>
                </a:lnTo>
                <a:lnTo>
                  <a:pt x="18" y="3"/>
                </a:lnTo>
                <a:lnTo>
                  <a:pt x="23" y="4"/>
                </a:lnTo>
                <a:lnTo>
                  <a:pt x="24" y="7"/>
                </a:lnTo>
                <a:lnTo>
                  <a:pt x="27" y="12"/>
                </a:lnTo>
                <a:lnTo>
                  <a:pt x="29" y="6"/>
                </a:lnTo>
                <a:lnTo>
                  <a:pt x="33" y="3"/>
                </a:lnTo>
                <a:lnTo>
                  <a:pt x="38" y="1"/>
                </a:lnTo>
                <a:lnTo>
                  <a:pt x="42" y="0"/>
                </a:lnTo>
                <a:lnTo>
                  <a:pt x="48" y="1"/>
                </a:lnTo>
                <a:lnTo>
                  <a:pt x="51" y="3"/>
                </a:lnTo>
                <a:lnTo>
                  <a:pt x="56" y="6"/>
                </a:lnTo>
                <a:lnTo>
                  <a:pt x="59" y="9"/>
                </a:lnTo>
                <a:lnTo>
                  <a:pt x="60" y="15"/>
                </a:lnTo>
                <a:lnTo>
                  <a:pt x="62" y="19"/>
                </a:lnTo>
                <a:lnTo>
                  <a:pt x="60" y="25"/>
                </a:lnTo>
                <a:lnTo>
                  <a:pt x="59" y="30"/>
                </a:lnTo>
                <a:lnTo>
                  <a:pt x="56" y="33"/>
                </a:lnTo>
                <a:lnTo>
                  <a:pt x="51" y="36"/>
                </a:lnTo>
                <a:lnTo>
                  <a:pt x="47" y="39"/>
                </a:lnTo>
                <a:lnTo>
                  <a:pt x="42" y="39"/>
                </a:lnTo>
                <a:lnTo>
                  <a:pt x="36" y="39"/>
                </a:lnTo>
                <a:lnTo>
                  <a:pt x="32" y="36"/>
                </a:lnTo>
                <a:lnTo>
                  <a:pt x="29" y="33"/>
                </a:lnTo>
                <a:lnTo>
                  <a:pt x="27" y="28"/>
                </a:lnTo>
                <a:close/>
                <a:moveTo>
                  <a:pt x="15" y="30"/>
                </a:moveTo>
                <a:lnTo>
                  <a:pt x="18" y="28"/>
                </a:lnTo>
                <a:lnTo>
                  <a:pt x="21" y="27"/>
                </a:lnTo>
                <a:lnTo>
                  <a:pt x="23" y="24"/>
                </a:lnTo>
                <a:lnTo>
                  <a:pt x="24" y="19"/>
                </a:lnTo>
                <a:lnTo>
                  <a:pt x="23" y="15"/>
                </a:lnTo>
                <a:lnTo>
                  <a:pt x="21" y="12"/>
                </a:lnTo>
                <a:lnTo>
                  <a:pt x="18" y="10"/>
                </a:lnTo>
                <a:lnTo>
                  <a:pt x="15" y="10"/>
                </a:lnTo>
                <a:lnTo>
                  <a:pt x="12" y="10"/>
                </a:lnTo>
                <a:lnTo>
                  <a:pt x="9" y="12"/>
                </a:lnTo>
                <a:lnTo>
                  <a:pt x="8" y="15"/>
                </a:lnTo>
                <a:lnTo>
                  <a:pt x="6" y="19"/>
                </a:lnTo>
                <a:lnTo>
                  <a:pt x="8" y="24"/>
                </a:lnTo>
                <a:lnTo>
                  <a:pt x="9" y="27"/>
                </a:lnTo>
                <a:lnTo>
                  <a:pt x="12" y="28"/>
                </a:lnTo>
                <a:lnTo>
                  <a:pt x="15" y="30"/>
                </a:lnTo>
                <a:close/>
                <a:moveTo>
                  <a:pt x="42" y="31"/>
                </a:moveTo>
                <a:lnTo>
                  <a:pt x="45" y="31"/>
                </a:lnTo>
                <a:lnTo>
                  <a:pt x="48" y="30"/>
                </a:lnTo>
                <a:lnTo>
                  <a:pt x="51" y="28"/>
                </a:lnTo>
                <a:lnTo>
                  <a:pt x="53" y="25"/>
                </a:lnTo>
                <a:lnTo>
                  <a:pt x="54" y="22"/>
                </a:lnTo>
                <a:lnTo>
                  <a:pt x="54" y="19"/>
                </a:lnTo>
                <a:lnTo>
                  <a:pt x="53" y="15"/>
                </a:lnTo>
                <a:lnTo>
                  <a:pt x="51" y="12"/>
                </a:lnTo>
                <a:lnTo>
                  <a:pt x="47" y="9"/>
                </a:lnTo>
                <a:lnTo>
                  <a:pt x="42" y="9"/>
                </a:lnTo>
                <a:lnTo>
                  <a:pt x="38" y="9"/>
                </a:lnTo>
                <a:lnTo>
                  <a:pt x="33" y="12"/>
                </a:lnTo>
                <a:lnTo>
                  <a:pt x="32" y="15"/>
                </a:lnTo>
                <a:lnTo>
                  <a:pt x="30" y="19"/>
                </a:lnTo>
                <a:lnTo>
                  <a:pt x="32" y="24"/>
                </a:lnTo>
                <a:lnTo>
                  <a:pt x="33" y="28"/>
                </a:lnTo>
                <a:lnTo>
                  <a:pt x="38" y="30"/>
                </a:lnTo>
                <a:lnTo>
                  <a:pt x="42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69" name="Line 433"/>
          <p:cNvSpPr>
            <a:spLocks noChangeShapeType="1"/>
          </p:cNvSpPr>
          <p:nvPr/>
        </p:nvSpPr>
        <p:spPr bwMode="auto">
          <a:xfrm rot="5400000" flipV="1">
            <a:off x="1662113" y="1400175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70" name="Freeform 434"/>
          <p:cNvSpPr>
            <a:spLocks noEditPoints="1"/>
          </p:cNvSpPr>
          <p:nvPr/>
        </p:nvSpPr>
        <p:spPr bwMode="auto">
          <a:xfrm rot="5400000">
            <a:off x="1356519" y="1394619"/>
            <a:ext cx="96838" cy="63500"/>
          </a:xfrm>
          <a:custGeom>
            <a:avLst/>
            <a:gdLst>
              <a:gd name="T0" fmla="*/ 31 w 61"/>
              <a:gd name="T1" fmla="*/ 40 h 40"/>
              <a:gd name="T2" fmla="*/ 24 w 61"/>
              <a:gd name="T3" fmla="*/ 39 h 40"/>
              <a:gd name="T4" fmla="*/ 18 w 61"/>
              <a:gd name="T5" fmla="*/ 39 h 40"/>
              <a:gd name="T6" fmla="*/ 13 w 61"/>
              <a:gd name="T7" fmla="*/ 37 h 40"/>
              <a:gd name="T8" fmla="*/ 7 w 61"/>
              <a:gd name="T9" fmla="*/ 34 h 40"/>
              <a:gd name="T10" fmla="*/ 4 w 61"/>
              <a:gd name="T11" fmla="*/ 31 h 40"/>
              <a:gd name="T12" fmla="*/ 1 w 61"/>
              <a:gd name="T13" fmla="*/ 27 h 40"/>
              <a:gd name="T14" fmla="*/ 0 w 61"/>
              <a:gd name="T15" fmla="*/ 21 h 40"/>
              <a:gd name="T16" fmla="*/ 1 w 61"/>
              <a:gd name="T17" fmla="*/ 15 h 40"/>
              <a:gd name="T18" fmla="*/ 3 w 61"/>
              <a:gd name="T19" fmla="*/ 12 h 40"/>
              <a:gd name="T20" fmla="*/ 4 w 61"/>
              <a:gd name="T21" fmla="*/ 7 h 40"/>
              <a:gd name="T22" fmla="*/ 7 w 61"/>
              <a:gd name="T23" fmla="*/ 6 h 40"/>
              <a:gd name="T24" fmla="*/ 12 w 61"/>
              <a:gd name="T25" fmla="*/ 3 h 40"/>
              <a:gd name="T26" fmla="*/ 16 w 61"/>
              <a:gd name="T27" fmla="*/ 1 h 40"/>
              <a:gd name="T28" fmla="*/ 22 w 61"/>
              <a:gd name="T29" fmla="*/ 1 h 40"/>
              <a:gd name="T30" fmla="*/ 31 w 61"/>
              <a:gd name="T31" fmla="*/ 0 h 40"/>
              <a:gd name="T32" fmla="*/ 37 w 61"/>
              <a:gd name="T33" fmla="*/ 1 h 40"/>
              <a:gd name="T34" fmla="*/ 43 w 61"/>
              <a:gd name="T35" fmla="*/ 1 h 40"/>
              <a:gd name="T36" fmla="*/ 48 w 61"/>
              <a:gd name="T37" fmla="*/ 3 h 40"/>
              <a:gd name="T38" fmla="*/ 54 w 61"/>
              <a:gd name="T39" fmla="*/ 6 h 40"/>
              <a:gd name="T40" fmla="*/ 58 w 61"/>
              <a:gd name="T41" fmla="*/ 9 h 40"/>
              <a:gd name="T42" fmla="*/ 61 w 61"/>
              <a:gd name="T43" fmla="*/ 13 h 40"/>
              <a:gd name="T44" fmla="*/ 61 w 61"/>
              <a:gd name="T45" fmla="*/ 21 h 40"/>
              <a:gd name="T46" fmla="*/ 61 w 61"/>
              <a:gd name="T47" fmla="*/ 25 h 40"/>
              <a:gd name="T48" fmla="*/ 58 w 61"/>
              <a:gd name="T49" fmla="*/ 30 h 40"/>
              <a:gd name="T50" fmla="*/ 55 w 61"/>
              <a:gd name="T51" fmla="*/ 34 h 40"/>
              <a:gd name="T52" fmla="*/ 46 w 61"/>
              <a:gd name="T53" fmla="*/ 39 h 40"/>
              <a:gd name="T54" fmla="*/ 31 w 61"/>
              <a:gd name="T55" fmla="*/ 40 h 40"/>
              <a:gd name="T56" fmla="*/ 31 w 61"/>
              <a:gd name="T57" fmla="*/ 31 h 40"/>
              <a:gd name="T58" fmla="*/ 37 w 61"/>
              <a:gd name="T59" fmla="*/ 31 h 40"/>
              <a:gd name="T60" fmla="*/ 43 w 61"/>
              <a:gd name="T61" fmla="*/ 31 h 40"/>
              <a:gd name="T62" fmla="*/ 48 w 61"/>
              <a:gd name="T63" fmla="*/ 30 h 40"/>
              <a:gd name="T64" fmla="*/ 51 w 61"/>
              <a:gd name="T65" fmla="*/ 28 h 40"/>
              <a:gd name="T66" fmla="*/ 52 w 61"/>
              <a:gd name="T67" fmla="*/ 25 h 40"/>
              <a:gd name="T68" fmla="*/ 54 w 61"/>
              <a:gd name="T69" fmla="*/ 24 h 40"/>
              <a:gd name="T70" fmla="*/ 55 w 61"/>
              <a:gd name="T71" fmla="*/ 21 h 40"/>
              <a:gd name="T72" fmla="*/ 54 w 61"/>
              <a:gd name="T73" fmla="*/ 16 h 40"/>
              <a:gd name="T74" fmla="*/ 52 w 61"/>
              <a:gd name="T75" fmla="*/ 15 h 40"/>
              <a:gd name="T76" fmla="*/ 51 w 61"/>
              <a:gd name="T77" fmla="*/ 12 h 40"/>
              <a:gd name="T78" fmla="*/ 48 w 61"/>
              <a:gd name="T79" fmla="*/ 10 h 40"/>
              <a:gd name="T80" fmla="*/ 43 w 61"/>
              <a:gd name="T81" fmla="*/ 9 h 40"/>
              <a:gd name="T82" fmla="*/ 37 w 61"/>
              <a:gd name="T83" fmla="*/ 9 h 40"/>
              <a:gd name="T84" fmla="*/ 31 w 61"/>
              <a:gd name="T85" fmla="*/ 9 h 40"/>
              <a:gd name="T86" fmla="*/ 22 w 61"/>
              <a:gd name="T87" fmla="*/ 9 h 40"/>
              <a:gd name="T88" fmla="*/ 16 w 61"/>
              <a:gd name="T89" fmla="*/ 10 h 40"/>
              <a:gd name="T90" fmla="*/ 12 w 61"/>
              <a:gd name="T91" fmla="*/ 12 h 40"/>
              <a:gd name="T92" fmla="*/ 9 w 61"/>
              <a:gd name="T93" fmla="*/ 13 h 40"/>
              <a:gd name="T94" fmla="*/ 7 w 61"/>
              <a:gd name="T95" fmla="*/ 16 h 40"/>
              <a:gd name="T96" fmla="*/ 7 w 61"/>
              <a:gd name="T97" fmla="*/ 21 h 40"/>
              <a:gd name="T98" fmla="*/ 9 w 61"/>
              <a:gd name="T99" fmla="*/ 25 h 40"/>
              <a:gd name="T100" fmla="*/ 12 w 61"/>
              <a:gd name="T101" fmla="*/ 28 h 40"/>
              <a:gd name="T102" fmla="*/ 16 w 61"/>
              <a:gd name="T103" fmla="*/ 30 h 40"/>
              <a:gd name="T104" fmla="*/ 22 w 61"/>
              <a:gd name="T105" fmla="*/ 31 h 40"/>
              <a:gd name="T106" fmla="*/ 31 w 61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40">
                <a:moveTo>
                  <a:pt x="31" y="40"/>
                </a:moveTo>
                <a:lnTo>
                  <a:pt x="24" y="39"/>
                </a:lnTo>
                <a:lnTo>
                  <a:pt x="18" y="39"/>
                </a:lnTo>
                <a:lnTo>
                  <a:pt x="13" y="37"/>
                </a:lnTo>
                <a:lnTo>
                  <a:pt x="7" y="34"/>
                </a:lnTo>
                <a:lnTo>
                  <a:pt x="4" y="31"/>
                </a:lnTo>
                <a:lnTo>
                  <a:pt x="1" y="27"/>
                </a:lnTo>
                <a:lnTo>
                  <a:pt x="0" y="21"/>
                </a:lnTo>
                <a:lnTo>
                  <a:pt x="1" y="15"/>
                </a:lnTo>
                <a:lnTo>
                  <a:pt x="3" y="12"/>
                </a:lnTo>
                <a:lnTo>
                  <a:pt x="4" y="7"/>
                </a:lnTo>
                <a:lnTo>
                  <a:pt x="7" y="6"/>
                </a:lnTo>
                <a:lnTo>
                  <a:pt x="12" y="3"/>
                </a:lnTo>
                <a:lnTo>
                  <a:pt x="16" y="1"/>
                </a:lnTo>
                <a:lnTo>
                  <a:pt x="22" y="1"/>
                </a:lnTo>
                <a:lnTo>
                  <a:pt x="31" y="0"/>
                </a:lnTo>
                <a:lnTo>
                  <a:pt x="37" y="1"/>
                </a:lnTo>
                <a:lnTo>
                  <a:pt x="43" y="1"/>
                </a:lnTo>
                <a:lnTo>
                  <a:pt x="48" y="3"/>
                </a:lnTo>
                <a:lnTo>
                  <a:pt x="54" y="6"/>
                </a:lnTo>
                <a:lnTo>
                  <a:pt x="58" y="9"/>
                </a:lnTo>
                <a:lnTo>
                  <a:pt x="61" y="13"/>
                </a:lnTo>
                <a:lnTo>
                  <a:pt x="61" y="21"/>
                </a:lnTo>
                <a:lnTo>
                  <a:pt x="61" y="25"/>
                </a:lnTo>
                <a:lnTo>
                  <a:pt x="58" y="30"/>
                </a:lnTo>
                <a:lnTo>
                  <a:pt x="55" y="34"/>
                </a:lnTo>
                <a:lnTo>
                  <a:pt x="46" y="39"/>
                </a:lnTo>
                <a:lnTo>
                  <a:pt x="31" y="40"/>
                </a:lnTo>
                <a:close/>
                <a:moveTo>
                  <a:pt x="31" y="31"/>
                </a:moveTo>
                <a:lnTo>
                  <a:pt x="37" y="31"/>
                </a:lnTo>
                <a:lnTo>
                  <a:pt x="43" y="31"/>
                </a:lnTo>
                <a:lnTo>
                  <a:pt x="48" y="30"/>
                </a:lnTo>
                <a:lnTo>
                  <a:pt x="51" y="28"/>
                </a:lnTo>
                <a:lnTo>
                  <a:pt x="52" y="25"/>
                </a:lnTo>
                <a:lnTo>
                  <a:pt x="54" y="24"/>
                </a:lnTo>
                <a:lnTo>
                  <a:pt x="55" y="21"/>
                </a:lnTo>
                <a:lnTo>
                  <a:pt x="54" y="16"/>
                </a:lnTo>
                <a:lnTo>
                  <a:pt x="52" y="15"/>
                </a:lnTo>
                <a:lnTo>
                  <a:pt x="51" y="12"/>
                </a:lnTo>
                <a:lnTo>
                  <a:pt x="48" y="10"/>
                </a:lnTo>
                <a:lnTo>
                  <a:pt x="43" y="9"/>
                </a:lnTo>
                <a:lnTo>
                  <a:pt x="37" y="9"/>
                </a:lnTo>
                <a:lnTo>
                  <a:pt x="31" y="9"/>
                </a:lnTo>
                <a:lnTo>
                  <a:pt x="22" y="9"/>
                </a:lnTo>
                <a:lnTo>
                  <a:pt x="16" y="10"/>
                </a:lnTo>
                <a:lnTo>
                  <a:pt x="12" y="12"/>
                </a:lnTo>
                <a:lnTo>
                  <a:pt x="9" y="13"/>
                </a:lnTo>
                <a:lnTo>
                  <a:pt x="7" y="16"/>
                </a:lnTo>
                <a:lnTo>
                  <a:pt x="7" y="21"/>
                </a:lnTo>
                <a:lnTo>
                  <a:pt x="9" y="25"/>
                </a:lnTo>
                <a:lnTo>
                  <a:pt x="12" y="28"/>
                </a:lnTo>
                <a:lnTo>
                  <a:pt x="16" y="30"/>
                </a:lnTo>
                <a:lnTo>
                  <a:pt x="22" y="31"/>
                </a:lnTo>
                <a:lnTo>
                  <a:pt x="31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71" name="Rectangle 435"/>
          <p:cNvSpPr>
            <a:spLocks noChangeArrowheads="1"/>
          </p:cNvSpPr>
          <p:nvPr/>
        </p:nvSpPr>
        <p:spPr bwMode="auto">
          <a:xfrm rot="5400000">
            <a:off x="1450975" y="1462088"/>
            <a:ext cx="14288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72" name="Freeform 436"/>
          <p:cNvSpPr>
            <a:spLocks noEditPoints="1"/>
          </p:cNvSpPr>
          <p:nvPr/>
        </p:nvSpPr>
        <p:spPr bwMode="auto">
          <a:xfrm rot="5400000">
            <a:off x="1465263" y="1395412"/>
            <a:ext cx="96838" cy="61913"/>
          </a:xfrm>
          <a:custGeom>
            <a:avLst/>
            <a:gdLst>
              <a:gd name="T0" fmla="*/ 45 w 61"/>
              <a:gd name="T1" fmla="*/ 30 h 39"/>
              <a:gd name="T2" fmla="*/ 52 w 61"/>
              <a:gd name="T3" fmla="*/ 27 h 39"/>
              <a:gd name="T4" fmla="*/ 55 w 61"/>
              <a:gd name="T5" fmla="*/ 21 h 39"/>
              <a:gd name="T6" fmla="*/ 54 w 61"/>
              <a:gd name="T7" fmla="*/ 15 h 39"/>
              <a:gd name="T8" fmla="*/ 49 w 61"/>
              <a:gd name="T9" fmla="*/ 10 h 39"/>
              <a:gd name="T10" fmla="*/ 43 w 61"/>
              <a:gd name="T11" fmla="*/ 9 h 39"/>
              <a:gd name="T12" fmla="*/ 34 w 61"/>
              <a:gd name="T13" fmla="*/ 7 h 39"/>
              <a:gd name="T14" fmla="*/ 33 w 61"/>
              <a:gd name="T15" fmla="*/ 7 h 39"/>
              <a:gd name="T16" fmla="*/ 39 w 61"/>
              <a:gd name="T17" fmla="*/ 13 h 39"/>
              <a:gd name="T18" fmla="*/ 40 w 61"/>
              <a:gd name="T19" fmla="*/ 21 h 39"/>
              <a:gd name="T20" fmla="*/ 39 w 61"/>
              <a:gd name="T21" fmla="*/ 30 h 39"/>
              <a:gd name="T22" fmla="*/ 31 w 61"/>
              <a:gd name="T23" fmla="*/ 36 h 39"/>
              <a:gd name="T24" fmla="*/ 21 w 61"/>
              <a:gd name="T25" fmla="*/ 39 h 39"/>
              <a:gd name="T26" fmla="*/ 10 w 61"/>
              <a:gd name="T27" fmla="*/ 36 h 39"/>
              <a:gd name="T28" fmla="*/ 3 w 61"/>
              <a:gd name="T29" fmla="*/ 30 h 39"/>
              <a:gd name="T30" fmla="*/ 0 w 61"/>
              <a:gd name="T31" fmla="*/ 19 h 39"/>
              <a:gd name="T32" fmla="*/ 3 w 61"/>
              <a:gd name="T33" fmla="*/ 9 h 39"/>
              <a:gd name="T34" fmla="*/ 12 w 61"/>
              <a:gd name="T35" fmla="*/ 1 h 39"/>
              <a:gd name="T36" fmla="*/ 22 w 61"/>
              <a:gd name="T37" fmla="*/ 0 h 39"/>
              <a:gd name="T38" fmla="*/ 36 w 61"/>
              <a:gd name="T39" fmla="*/ 0 h 39"/>
              <a:gd name="T40" fmla="*/ 48 w 61"/>
              <a:gd name="T41" fmla="*/ 1 h 39"/>
              <a:gd name="T42" fmla="*/ 58 w 61"/>
              <a:gd name="T43" fmla="*/ 9 h 39"/>
              <a:gd name="T44" fmla="*/ 61 w 61"/>
              <a:gd name="T45" fmla="*/ 21 h 39"/>
              <a:gd name="T46" fmla="*/ 60 w 61"/>
              <a:gd name="T47" fmla="*/ 30 h 39"/>
              <a:gd name="T48" fmla="*/ 54 w 61"/>
              <a:gd name="T49" fmla="*/ 36 h 39"/>
              <a:gd name="T50" fmla="*/ 46 w 61"/>
              <a:gd name="T51" fmla="*/ 37 h 39"/>
              <a:gd name="T52" fmla="*/ 15 w 61"/>
              <a:gd name="T53" fmla="*/ 9 h 39"/>
              <a:gd name="T54" fmla="*/ 9 w 61"/>
              <a:gd name="T55" fmla="*/ 15 h 39"/>
              <a:gd name="T56" fmla="*/ 9 w 61"/>
              <a:gd name="T57" fmla="*/ 24 h 39"/>
              <a:gd name="T58" fmla="*/ 16 w 61"/>
              <a:gd name="T59" fmla="*/ 30 h 39"/>
              <a:gd name="T60" fmla="*/ 27 w 61"/>
              <a:gd name="T61" fmla="*/ 30 h 39"/>
              <a:gd name="T62" fmla="*/ 33 w 61"/>
              <a:gd name="T63" fmla="*/ 24 h 39"/>
              <a:gd name="T64" fmla="*/ 33 w 61"/>
              <a:gd name="T65" fmla="*/ 15 h 39"/>
              <a:gd name="T66" fmla="*/ 25 w 61"/>
              <a:gd name="T67" fmla="*/ 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1" h="39">
                <a:moveTo>
                  <a:pt x="46" y="37"/>
                </a:moveTo>
                <a:lnTo>
                  <a:pt x="45" y="30"/>
                </a:lnTo>
                <a:lnTo>
                  <a:pt x="49" y="28"/>
                </a:lnTo>
                <a:lnTo>
                  <a:pt x="52" y="27"/>
                </a:lnTo>
                <a:lnTo>
                  <a:pt x="54" y="24"/>
                </a:lnTo>
                <a:lnTo>
                  <a:pt x="55" y="21"/>
                </a:lnTo>
                <a:lnTo>
                  <a:pt x="54" y="18"/>
                </a:lnTo>
                <a:lnTo>
                  <a:pt x="54" y="15"/>
                </a:lnTo>
                <a:lnTo>
                  <a:pt x="51" y="12"/>
                </a:lnTo>
                <a:lnTo>
                  <a:pt x="49" y="10"/>
                </a:lnTo>
                <a:lnTo>
                  <a:pt x="46" y="9"/>
                </a:lnTo>
                <a:lnTo>
                  <a:pt x="43" y="9"/>
                </a:lnTo>
                <a:lnTo>
                  <a:pt x="39" y="7"/>
                </a:lnTo>
                <a:lnTo>
                  <a:pt x="34" y="7"/>
                </a:lnTo>
                <a:lnTo>
                  <a:pt x="33" y="7"/>
                </a:lnTo>
                <a:lnTo>
                  <a:pt x="33" y="7"/>
                </a:lnTo>
                <a:lnTo>
                  <a:pt x="36" y="10"/>
                </a:lnTo>
                <a:lnTo>
                  <a:pt x="39" y="13"/>
                </a:lnTo>
                <a:lnTo>
                  <a:pt x="40" y="18"/>
                </a:lnTo>
                <a:lnTo>
                  <a:pt x="40" y="21"/>
                </a:lnTo>
                <a:lnTo>
                  <a:pt x="40" y="25"/>
                </a:lnTo>
                <a:lnTo>
                  <a:pt x="39" y="30"/>
                </a:lnTo>
                <a:lnTo>
                  <a:pt x="36" y="34"/>
                </a:lnTo>
                <a:lnTo>
                  <a:pt x="31" y="36"/>
                </a:lnTo>
                <a:lnTo>
                  <a:pt x="27" y="39"/>
                </a:lnTo>
                <a:lnTo>
                  <a:pt x="21" y="39"/>
                </a:lnTo>
                <a:lnTo>
                  <a:pt x="15" y="39"/>
                </a:lnTo>
                <a:lnTo>
                  <a:pt x="10" y="36"/>
                </a:lnTo>
                <a:lnTo>
                  <a:pt x="6" y="33"/>
                </a:lnTo>
                <a:lnTo>
                  <a:pt x="3" y="30"/>
                </a:lnTo>
                <a:lnTo>
                  <a:pt x="1" y="25"/>
                </a:lnTo>
                <a:lnTo>
                  <a:pt x="0" y="19"/>
                </a:lnTo>
                <a:lnTo>
                  <a:pt x="1" y="15"/>
                </a:lnTo>
                <a:lnTo>
                  <a:pt x="3" y="9"/>
                </a:lnTo>
                <a:lnTo>
                  <a:pt x="7" y="4"/>
                </a:lnTo>
                <a:lnTo>
                  <a:pt x="12" y="1"/>
                </a:lnTo>
                <a:lnTo>
                  <a:pt x="16" y="0"/>
                </a:lnTo>
                <a:lnTo>
                  <a:pt x="22" y="0"/>
                </a:lnTo>
                <a:lnTo>
                  <a:pt x="30" y="0"/>
                </a:lnTo>
                <a:lnTo>
                  <a:pt x="36" y="0"/>
                </a:lnTo>
                <a:lnTo>
                  <a:pt x="43" y="0"/>
                </a:lnTo>
                <a:lnTo>
                  <a:pt x="48" y="1"/>
                </a:lnTo>
                <a:lnTo>
                  <a:pt x="54" y="4"/>
                </a:lnTo>
                <a:lnTo>
                  <a:pt x="58" y="9"/>
                </a:lnTo>
                <a:lnTo>
                  <a:pt x="61" y="15"/>
                </a:lnTo>
                <a:lnTo>
                  <a:pt x="61" y="21"/>
                </a:lnTo>
                <a:lnTo>
                  <a:pt x="61" y="25"/>
                </a:lnTo>
                <a:lnTo>
                  <a:pt x="60" y="30"/>
                </a:lnTo>
                <a:lnTo>
                  <a:pt x="57" y="33"/>
                </a:lnTo>
                <a:lnTo>
                  <a:pt x="54" y="36"/>
                </a:lnTo>
                <a:lnTo>
                  <a:pt x="51" y="37"/>
                </a:lnTo>
                <a:lnTo>
                  <a:pt x="46" y="37"/>
                </a:lnTo>
                <a:close/>
                <a:moveTo>
                  <a:pt x="21" y="7"/>
                </a:moveTo>
                <a:lnTo>
                  <a:pt x="15" y="9"/>
                </a:lnTo>
                <a:lnTo>
                  <a:pt x="10" y="10"/>
                </a:lnTo>
                <a:lnTo>
                  <a:pt x="9" y="15"/>
                </a:lnTo>
                <a:lnTo>
                  <a:pt x="7" y="19"/>
                </a:lnTo>
                <a:lnTo>
                  <a:pt x="9" y="24"/>
                </a:lnTo>
                <a:lnTo>
                  <a:pt x="12" y="27"/>
                </a:lnTo>
                <a:lnTo>
                  <a:pt x="16" y="30"/>
                </a:lnTo>
                <a:lnTo>
                  <a:pt x="21" y="31"/>
                </a:lnTo>
                <a:lnTo>
                  <a:pt x="27" y="30"/>
                </a:lnTo>
                <a:lnTo>
                  <a:pt x="30" y="28"/>
                </a:lnTo>
                <a:lnTo>
                  <a:pt x="33" y="24"/>
                </a:lnTo>
                <a:lnTo>
                  <a:pt x="34" y="19"/>
                </a:lnTo>
                <a:lnTo>
                  <a:pt x="33" y="15"/>
                </a:lnTo>
                <a:lnTo>
                  <a:pt x="30" y="10"/>
                </a:lnTo>
                <a:lnTo>
                  <a:pt x="25" y="9"/>
                </a:lnTo>
                <a:lnTo>
                  <a:pt x="21" y="7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73" name="Line 437"/>
          <p:cNvSpPr>
            <a:spLocks noChangeShapeType="1"/>
          </p:cNvSpPr>
          <p:nvPr/>
        </p:nvSpPr>
        <p:spPr bwMode="auto">
          <a:xfrm rot="5400000" flipV="1">
            <a:off x="1662113" y="952500"/>
            <a:ext cx="0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74" name="Freeform 438"/>
          <p:cNvSpPr>
            <a:spLocks/>
          </p:cNvSpPr>
          <p:nvPr/>
        </p:nvSpPr>
        <p:spPr bwMode="auto">
          <a:xfrm rot="5400000">
            <a:off x="1460500" y="962025"/>
            <a:ext cx="96838" cy="33338"/>
          </a:xfrm>
          <a:custGeom>
            <a:avLst/>
            <a:gdLst>
              <a:gd name="T0" fmla="*/ 61 w 61"/>
              <a:gd name="T1" fmla="*/ 0 h 21"/>
              <a:gd name="T2" fmla="*/ 61 w 61"/>
              <a:gd name="T3" fmla="*/ 7 h 21"/>
              <a:gd name="T4" fmla="*/ 13 w 61"/>
              <a:gd name="T5" fmla="*/ 7 h 21"/>
              <a:gd name="T6" fmla="*/ 16 w 61"/>
              <a:gd name="T7" fmla="*/ 10 h 21"/>
              <a:gd name="T8" fmla="*/ 19 w 61"/>
              <a:gd name="T9" fmla="*/ 15 h 21"/>
              <a:gd name="T10" fmla="*/ 21 w 61"/>
              <a:gd name="T11" fmla="*/ 18 h 21"/>
              <a:gd name="T12" fmla="*/ 22 w 61"/>
              <a:gd name="T13" fmla="*/ 21 h 21"/>
              <a:gd name="T14" fmla="*/ 15 w 61"/>
              <a:gd name="T15" fmla="*/ 21 h 21"/>
              <a:gd name="T16" fmla="*/ 12 w 61"/>
              <a:gd name="T17" fmla="*/ 16 h 21"/>
              <a:gd name="T18" fmla="*/ 9 w 61"/>
              <a:gd name="T19" fmla="*/ 12 h 21"/>
              <a:gd name="T20" fmla="*/ 4 w 61"/>
              <a:gd name="T21" fmla="*/ 7 h 21"/>
              <a:gd name="T22" fmla="*/ 0 w 61"/>
              <a:gd name="T23" fmla="*/ 4 h 21"/>
              <a:gd name="T24" fmla="*/ 0 w 61"/>
              <a:gd name="T25" fmla="*/ 0 h 21"/>
              <a:gd name="T26" fmla="*/ 61 w 61"/>
              <a:gd name="T2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1" h="21">
                <a:moveTo>
                  <a:pt x="61" y="0"/>
                </a:moveTo>
                <a:lnTo>
                  <a:pt x="61" y="7"/>
                </a:lnTo>
                <a:lnTo>
                  <a:pt x="13" y="7"/>
                </a:lnTo>
                <a:lnTo>
                  <a:pt x="16" y="10"/>
                </a:lnTo>
                <a:lnTo>
                  <a:pt x="19" y="15"/>
                </a:lnTo>
                <a:lnTo>
                  <a:pt x="21" y="18"/>
                </a:lnTo>
                <a:lnTo>
                  <a:pt x="22" y="21"/>
                </a:lnTo>
                <a:lnTo>
                  <a:pt x="15" y="21"/>
                </a:lnTo>
                <a:lnTo>
                  <a:pt x="12" y="16"/>
                </a:lnTo>
                <a:lnTo>
                  <a:pt x="9" y="12"/>
                </a:lnTo>
                <a:lnTo>
                  <a:pt x="4" y="7"/>
                </a:lnTo>
                <a:lnTo>
                  <a:pt x="0" y="4"/>
                </a:lnTo>
                <a:lnTo>
                  <a:pt x="0" y="0"/>
                </a:lnTo>
                <a:lnTo>
                  <a:pt x="61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75" name="Line 439"/>
          <p:cNvSpPr>
            <a:spLocks noChangeShapeType="1"/>
          </p:cNvSpPr>
          <p:nvPr/>
        </p:nvSpPr>
        <p:spPr bwMode="auto">
          <a:xfrm rot="5400000">
            <a:off x="1602581" y="5493544"/>
            <a:ext cx="58738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76" name="Freeform 440"/>
          <p:cNvSpPr>
            <a:spLocks/>
          </p:cNvSpPr>
          <p:nvPr/>
        </p:nvSpPr>
        <p:spPr bwMode="auto">
          <a:xfrm rot="5400000">
            <a:off x="1464469" y="5576094"/>
            <a:ext cx="95250" cy="33338"/>
          </a:xfrm>
          <a:custGeom>
            <a:avLst/>
            <a:gdLst>
              <a:gd name="T0" fmla="*/ 60 w 60"/>
              <a:gd name="T1" fmla="*/ 0 h 21"/>
              <a:gd name="T2" fmla="*/ 60 w 60"/>
              <a:gd name="T3" fmla="*/ 8 h 21"/>
              <a:gd name="T4" fmla="*/ 13 w 60"/>
              <a:gd name="T5" fmla="*/ 8 h 21"/>
              <a:gd name="T6" fmla="*/ 16 w 60"/>
              <a:gd name="T7" fmla="*/ 11 h 21"/>
              <a:gd name="T8" fmla="*/ 18 w 60"/>
              <a:gd name="T9" fmla="*/ 14 h 21"/>
              <a:gd name="T10" fmla="*/ 21 w 60"/>
              <a:gd name="T11" fmla="*/ 18 h 21"/>
              <a:gd name="T12" fmla="*/ 22 w 60"/>
              <a:gd name="T13" fmla="*/ 21 h 21"/>
              <a:gd name="T14" fmla="*/ 15 w 60"/>
              <a:gd name="T15" fmla="*/ 21 h 21"/>
              <a:gd name="T16" fmla="*/ 12 w 60"/>
              <a:gd name="T17" fmla="*/ 17 h 21"/>
              <a:gd name="T18" fmla="*/ 7 w 60"/>
              <a:gd name="T19" fmla="*/ 11 h 21"/>
              <a:gd name="T20" fmla="*/ 4 w 60"/>
              <a:gd name="T21" fmla="*/ 8 h 21"/>
              <a:gd name="T22" fmla="*/ 0 w 60"/>
              <a:gd name="T23" fmla="*/ 5 h 21"/>
              <a:gd name="T24" fmla="*/ 0 w 60"/>
              <a:gd name="T25" fmla="*/ 0 h 21"/>
              <a:gd name="T26" fmla="*/ 60 w 60"/>
              <a:gd name="T2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21">
                <a:moveTo>
                  <a:pt x="60" y="0"/>
                </a:moveTo>
                <a:lnTo>
                  <a:pt x="60" y="8"/>
                </a:lnTo>
                <a:lnTo>
                  <a:pt x="13" y="8"/>
                </a:lnTo>
                <a:lnTo>
                  <a:pt x="16" y="11"/>
                </a:lnTo>
                <a:lnTo>
                  <a:pt x="18" y="14"/>
                </a:lnTo>
                <a:lnTo>
                  <a:pt x="21" y="18"/>
                </a:lnTo>
                <a:lnTo>
                  <a:pt x="22" y="21"/>
                </a:lnTo>
                <a:lnTo>
                  <a:pt x="15" y="21"/>
                </a:lnTo>
                <a:lnTo>
                  <a:pt x="12" y="17"/>
                </a:lnTo>
                <a:lnTo>
                  <a:pt x="7" y="11"/>
                </a:lnTo>
                <a:lnTo>
                  <a:pt x="4" y="8"/>
                </a:lnTo>
                <a:lnTo>
                  <a:pt x="0" y="5"/>
                </a:lnTo>
                <a:lnTo>
                  <a:pt x="0" y="0"/>
                </a:lnTo>
                <a:lnTo>
                  <a:pt x="6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77" name="Freeform 441"/>
          <p:cNvSpPr>
            <a:spLocks noEditPoints="1"/>
          </p:cNvSpPr>
          <p:nvPr/>
        </p:nvSpPr>
        <p:spPr bwMode="auto">
          <a:xfrm rot="5400000">
            <a:off x="1553369" y="5574506"/>
            <a:ext cx="73025" cy="61913"/>
          </a:xfrm>
          <a:custGeom>
            <a:avLst/>
            <a:gdLst>
              <a:gd name="T0" fmla="*/ 31 w 46"/>
              <a:gd name="T1" fmla="*/ 7 h 39"/>
              <a:gd name="T2" fmla="*/ 33 w 46"/>
              <a:gd name="T3" fmla="*/ 0 h 39"/>
              <a:gd name="T4" fmla="*/ 39 w 46"/>
              <a:gd name="T5" fmla="*/ 1 h 39"/>
              <a:gd name="T6" fmla="*/ 42 w 46"/>
              <a:gd name="T7" fmla="*/ 6 h 39"/>
              <a:gd name="T8" fmla="*/ 45 w 46"/>
              <a:gd name="T9" fmla="*/ 10 h 39"/>
              <a:gd name="T10" fmla="*/ 46 w 46"/>
              <a:gd name="T11" fmla="*/ 13 h 39"/>
              <a:gd name="T12" fmla="*/ 46 w 46"/>
              <a:gd name="T13" fmla="*/ 19 h 39"/>
              <a:gd name="T14" fmla="*/ 45 w 46"/>
              <a:gd name="T15" fmla="*/ 25 h 39"/>
              <a:gd name="T16" fmla="*/ 43 w 46"/>
              <a:gd name="T17" fmla="*/ 30 h 39"/>
              <a:gd name="T18" fmla="*/ 40 w 46"/>
              <a:gd name="T19" fmla="*/ 34 h 39"/>
              <a:gd name="T20" fmla="*/ 36 w 46"/>
              <a:gd name="T21" fmla="*/ 37 h 39"/>
              <a:gd name="T22" fmla="*/ 30 w 46"/>
              <a:gd name="T23" fmla="*/ 39 h 39"/>
              <a:gd name="T24" fmla="*/ 24 w 46"/>
              <a:gd name="T25" fmla="*/ 39 h 39"/>
              <a:gd name="T26" fmla="*/ 16 w 46"/>
              <a:gd name="T27" fmla="*/ 39 h 39"/>
              <a:gd name="T28" fmla="*/ 12 w 46"/>
              <a:gd name="T29" fmla="*/ 37 h 39"/>
              <a:gd name="T30" fmla="*/ 6 w 46"/>
              <a:gd name="T31" fmla="*/ 34 h 39"/>
              <a:gd name="T32" fmla="*/ 3 w 46"/>
              <a:gd name="T33" fmla="*/ 30 h 39"/>
              <a:gd name="T34" fmla="*/ 1 w 46"/>
              <a:gd name="T35" fmla="*/ 25 h 39"/>
              <a:gd name="T36" fmla="*/ 0 w 46"/>
              <a:gd name="T37" fmla="*/ 19 h 39"/>
              <a:gd name="T38" fmla="*/ 1 w 46"/>
              <a:gd name="T39" fmla="*/ 13 h 39"/>
              <a:gd name="T40" fmla="*/ 3 w 46"/>
              <a:gd name="T41" fmla="*/ 9 h 39"/>
              <a:gd name="T42" fmla="*/ 6 w 46"/>
              <a:gd name="T43" fmla="*/ 4 h 39"/>
              <a:gd name="T44" fmla="*/ 10 w 46"/>
              <a:gd name="T45" fmla="*/ 1 h 39"/>
              <a:gd name="T46" fmla="*/ 16 w 46"/>
              <a:gd name="T47" fmla="*/ 0 h 39"/>
              <a:gd name="T48" fmla="*/ 22 w 46"/>
              <a:gd name="T49" fmla="*/ 0 h 39"/>
              <a:gd name="T50" fmla="*/ 24 w 46"/>
              <a:gd name="T51" fmla="*/ 0 h 39"/>
              <a:gd name="T52" fmla="*/ 25 w 46"/>
              <a:gd name="T53" fmla="*/ 0 h 39"/>
              <a:gd name="T54" fmla="*/ 25 w 46"/>
              <a:gd name="T55" fmla="*/ 31 h 39"/>
              <a:gd name="T56" fmla="*/ 30 w 46"/>
              <a:gd name="T57" fmla="*/ 31 h 39"/>
              <a:gd name="T58" fmla="*/ 33 w 46"/>
              <a:gd name="T59" fmla="*/ 30 h 39"/>
              <a:gd name="T60" fmla="*/ 36 w 46"/>
              <a:gd name="T61" fmla="*/ 27 h 39"/>
              <a:gd name="T62" fmla="*/ 39 w 46"/>
              <a:gd name="T63" fmla="*/ 24 h 39"/>
              <a:gd name="T64" fmla="*/ 39 w 46"/>
              <a:gd name="T65" fmla="*/ 18 h 39"/>
              <a:gd name="T66" fmla="*/ 39 w 46"/>
              <a:gd name="T67" fmla="*/ 15 h 39"/>
              <a:gd name="T68" fmla="*/ 37 w 46"/>
              <a:gd name="T69" fmla="*/ 12 h 39"/>
              <a:gd name="T70" fmla="*/ 36 w 46"/>
              <a:gd name="T71" fmla="*/ 9 h 39"/>
              <a:gd name="T72" fmla="*/ 31 w 46"/>
              <a:gd name="T73" fmla="*/ 7 h 39"/>
              <a:gd name="T74" fmla="*/ 18 w 46"/>
              <a:gd name="T75" fmla="*/ 31 h 39"/>
              <a:gd name="T76" fmla="*/ 18 w 46"/>
              <a:gd name="T77" fmla="*/ 7 h 39"/>
              <a:gd name="T78" fmla="*/ 13 w 46"/>
              <a:gd name="T79" fmla="*/ 7 h 39"/>
              <a:gd name="T80" fmla="*/ 12 w 46"/>
              <a:gd name="T81" fmla="*/ 10 h 39"/>
              <a:gd name="T82" fmla="*/ 9 w 46"/>
              <a:gd name="T83" fmla="*/ 13 h 39"/>
              <a:gd name="T84" fmla="*/ 7 w 46"/>
              <a:gd name="T85" fmla="*/ 19 h 39"/>
              <a:gd name="T86" fmla="*/ 9 w 46"/>
              <a:gd name="T87" fmla="*/ 24 h 39"/>
              <a:gd name="T88" fmla="*/ 10 w 46"/>
              <a:gd name="T89" fmla="*/ 28 h 39"/>
              <a:gd name="T90" fmla="*/ 13 w 46"/>
              <a:gd name="T91" fmla="*/ 30 h 39"/>
              <a:gd name="T92" fmla="*/ 18 w 46"/>
              <a:gd name="T93" fmla="*/ 31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6" h="39">
                <a:moveTo>
                  <a:pt x="31" y="7"/>
                </a:moveTo>
                <a:lnTo>
                  <a:pt x="33" y="0"/>
                </a:lnTo>
                <a:lnTo>
                  <a:pt x="39" y="1"/>
                </a:lnTo>
                <a:lnTo>
                  <a:pt x="42" y="6"/>
                </a:lnTo>
                <a:lnTo>
                  <a:pt x="45" y="10"/>
                </a:lnTo>
                <a:lnTo>
                  <a:pt x="46" y="13"/>
                </a:lnTo>
                <a:lnTo>
                  <a:pt x="46" y="19"/>
                </a:lnTo>
                <a:lnTo>
                  <a:pt x="45" y="25"/>
                </a:lnTo>
                <a:lnTo>
                  <a:pt x="43" y="30"/>
                </a:lnTo>
                <a:lnTo>
                  <a:pt x="40" y="34"/>
                </a:lnTo>
                <a:lnTo>
                  <a:pt x="36" y="37"/>
                </a:lnTo>
                <a:lnTo>
                  <a:pt x="30" y="39"/>
                </a:lnTo>
                <a:lnTo>
                  <a:pt x="24" y="39"/>
                </a:lnTo>
                <a:lnTo>
                  <a:pt x="16" y="39"/>
                </a:lnTo>
                <a:lnTo>
                  <a:pt x="12" y="37"/>
                </a:lnTo>
                <a:lnTo>
                  <a:pt x="6" y="34"/>
                </a:lnTo>
                <a:lnTo>
                  <a:pt x="3" y="30"/>
                </a:lnTo>
                <a:lnTo>
                  <a:pt x="1" y="25"/>
                </a:lnTo>
                <a:lnTo>
                  <a:pt x="0" y="19"/>
                </a:lnTo>
                <a:lnTo>
                  <a:pt x="1" y="13"/>
                </a:lnTo>
                <a:lnTo>
                  <a:pt x="3" y="9"/>
                </a:lnTo>
                <a:lnTo>
                  <a:pt x="6" y="4"/>
                </a:lnTo>
                <a:lnTo>
                  <a:pt x="10" y="1"/>
                </a:lnTo>
                <a:lnTo>
                  <a:pt x="16" y="0"/>
                </a:lnTo>
                <a:lnTo>
                  <a:pt x="22" y="0"/>
                </a:lnTo>
                <a:lnTo>
                  <a:pt x="24" y="0"/>
                </a:lnTo>
                <a:lnTo>
                  <a:pt x="25" y="0"/>
                </a:lnTo>
                <a:lnTo>
                  <a:pt x="25" y="31"/>
                </a:lnTo>
                <a:lnTo>
                  <a:pt x="30" y="31"/>
                </a:lnTo>
                <a:lnTo>
                  <a:pt x="33" y="30"/>
                </a:lnTo>
                <a:lnTo>
                  <a:pt x="36" y="27"/>
                </a:lnTo>
                <a:lnTo>
                  <a:pt x="39" y="24"/>
                </a:lnTo>
                <a:lnTo>
                  <a:pt x="39" y="18"/>
                </a:lnTo>
                <a:lnTo>
                  <a:pt x="39" y="15"/>
                </a:lnTo>
                <a:lnTo>
                  <a:pt x="37" y="12"/>
                </a:lnTo>
                <a:lnTo>
                  <a:pt x="36" y="9"/>
                </a:lnTo>
                <a:lnTo>
                  <a:pt x="31" y="7"/>
                </a:lnTo>
                <a:close/>
                <a:moveTo>
                  <a:pt x="18" y="31"/>
                </a:moveTo>
                <a:lnTo>
                  <a:pt x="18" y="7"/>
                </a:lnTo>
                <a:lnTo>
                  <a:pt x="13" y="7"/>
                </a:lnTo>
                <a:lnTo>
                  <a:pt x="12" y="10"/>
                </a:lnTo>
                <a:lnTo>
                  <a:pt x="9" y="13"/>
                </a:lnTo>
                <a:lnTo>
                  <a:pt x="7" y="19"/>
                </a:lnTo>
                <a:lnTo>
                  <a:pt x="9" y="24"/>
                </a:lnTo>
                <a:lnTo>
                  <a:pt x="10" y="28"/>
                </a:lnTo>
                <a:lnTo>
                  <a:pt x="13" y="30"/>
                </a:lnTo>
                <a:lnTo>
                  <a:pt x="18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78" name="Rectangle 442"/>
          <p:cNvSpPr>
            <a:spLocks noChangeArrowheads="1"/>
          </p:cNvSpPr>
          <p:nvPr/>
        </p:nvSpPr>
        <p:spPr bwMode="auto">
          <a:xfrm rot="5400000">
            <a:off x="1644650" y="5586413"/>
            <a:ext cx="12700" cy="381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79" name="Freeform 443"/>
          <p:cNvSpPr>
            <a:spLocks noEditPoints="1"/>
          </p:cNvSpPr>
          <p:nvPr/>
        </p:nvSpPr>
        <p:spPr bwMode="auto">
          <a:xfrm rot="5400000">
            <a:off x="1660525" y="5562601"/>
            <a:ext cx="96837" cy="61912"/>
          </a:xfrm>
          <a:custGeom>
            <a:avLst/>
            <a:gdLst>
              <a:gd name="T0" fmla="*/ 30 w 61"/>
              <a:gd name="T1" fmla="*/ 39 h 39"/>
              <a:gd name="T2" fmla="*/ 24 w 61"/>
              <a:gd name="T3" fmla="*/ 39 h 39"/>
              <a:gd name="T4" fmla="*/ 18 w 61"/>
              <a:gd name="T5" fmla="*/ 39 h 39"/>
              <a:gd name="T6" fmla="*/ 13 w 61"/>
              <a:gd name="T7" fmla="*/ 37 h 39"/>
              <a:gd name="T8" fmla="*/ 7 w 61"/>
              <a:gd name="T9" fmla="*/ 34 h 39"/>
              <a:gd name="T10" fmla="*/ 3 w 61"/>
              <a:gd name="T11" fmla="*/ 30 h 39"/>
              <a:gd name="T12" fmla="*/ 1 w 61"/>
              <a:gd name="T13" fmla="*/ 25 h 39"/>
              <a:gd name="T14" fmla="*/ 0 w 61"/>
              <a:gd name="T15" fmla="*/ 19 h 39"/>
              <a:gd name="T16" fmla="*/ 0 w 61"/>
              <a:gd name="T17" fmla="*/ 15 h 39"/>
              <a:gd name="T18" fmla="*/ 1 w 61"/>
              <a:gd name="T19" fmla="*/ 10 h 39"/>
              <a:gd name="T20" fmla="*/ 4 w 61"/>
              <a:gd name="T21" fmla="*/ 7 h 39"/>
              <a:gd name="T22" fmla="*/ 7 w 61"/>
              <a:gd name="T23" fmla="*/ 4 h 39"/>
              <a:gd name="T24" fmla="*/ 12 w 61"/>
              <a:gd name="T25" fmla="*/ 3 h 39"/>
              <a:gd name="T26" fmla="*/ 16 w 61"/>
              <a:gd name="T27" fmla="*/ 1 h 39"/>
              <a:gd name="T28" fmla="*/ 22 w 61"/>
              <a:gd name="T29" fmla="*/ 0 h 39"/>
              <a:gd name="T30" fmla="*/ 30 w 61"/>
              <a:gd name="T31" fmla="*/ 0 h 39"/>
              <a:gd name="T32" fmla="*/ 37 w 61"/>
              <a:gd name="T33" fmla="*/ 0 h 39"/>
              <a:gd name="T34" fmla="*/ 43 w 61"/>
              <a:gd name="T35" fmla="*/ 1 h 39"/>
              <a:gd name="T36" fmla="*/ 48 w 61"/>
              <a:gd name="T37" fmla="*/ 1 h 39"/>
              <a:gd name="T38" fmla="*/ 54 w 61"/>
              <a:gd name="T39" fmla="*/ 4 h 39"/>
              <a:gd name="T40" fmla="*/ 58 w 61"/>
              <a:gd name="T41" fmla="*/ 9 h 39"/>
              <a:gd name="T42" fmla="*/ 60 w 61"/>
              <a:gd name="T43" fmla="*/ 13 h 39"/>
              <a:gd name="T44" fmla="*/ 61 w 61"/>
              <a:gd name="T45" fmla="*/ 19 h 39"/>
              <a:gd name="T46" fmla="*/ 60 w 61"/>
              <a:gd name="T47" fmla="*/ 25 h 39"/>
              <a:gd name="T48" fmla="*/ 58 w 61"/>
              <a:gd name="T49" fmla="*/ 30 h 39"/>
              <a:gd name="T50" fmla="*/ 55 w 61"/>
              <a:gd name="T51" fmla="*/ 33 h 39"/>
              <a:gd name="T52" fmla="*/ 45 w 61"/>
              <a:gd name="T53" fmla="*/ 37 h 39"/>
              <a:gd name="T54" fmla="*/ 30 w 61"/>
              <a:gd name="T55" fmla="*/ 39 h 39"/>
              <a:gd name="T56" fmla="*/ 30 w 61"/>
              <a:gd name="T57" fmla="*/ 31 h 39"/>
              <a:gd name="T58" fmla="*/ 37 w 61"/>
              <a:gd name="T59" fmla="*/ 31 h 39"/>
              <a:gd name="T60" fmla="*/ 42 w 61"/>
              <a:gd name="T61" fmla="*/ 30 h 39"/>
              <a:gd name="T62" fmla="*/ 46 w 61"/>
              <a:gd name="T63" fmla="*/ 30 h 39"/>
              <a:gd name="T64" fmla="*/ 49 w 61"/>
              <a:gd name="T65" fmla="*/ 28 h 39"/>
              <a:gd name="T66" fmla="*/ 52 w 61"/>
              <a:gd name="T67" fmla="*/ 25 h 39"/>
              <a:gd name="T68" fmla="*/ 54 w 61"/>
              <a:gd name="T69" fmla="*/ 22 h 39"/>
              <a:gd name="T70" fmla="*/ 54 w 61"/>
              <a:gd name="T71" fmla="*/ 19 h 39"/>
              <a:gd name="T72" fmla="*/ 54 w 61"/>
              <a:gd name="T73" fmla="*/ 16 h 39"/>
              <a:gd name="T74" fmla="*/ 52 w 61"/>
              <a:gd name="T75" fmla="*/ 13 h 39"/>
              <a:gd name="T76" fmla="*/ 49 w 61"/>
              <a:gd name="T77" fmla="*/ 12 h 39"/>
              <a:gd name="T78" fmla="*/ 46 w 61"/>
              <a:gd name="T79" fmla="*/ 10 h 39"/>
              <a:gd name="T80" fmla="*/ 42 w 61"/>
              <a:gd name="T81" fmla="*/ 9 h 39"/>
              <a:gd name="T82" fmla="*/ 37 w 61"/>
              <a:gd name="T83" fmla="*/ 7 h 39"/>
              <a:gd name="T84" fmla="*/ 30 w 61"/>
              <a:gd name="T85" fmla="*/ 7 h 39"/>
              <a:gd name="T86" fmla="*/ 22 w 61"/>
              <a:gd name="T87" fmla="*/ 9 h 39"/>
              <a:gd name="T88" fmla="*/ 16 w 61"/>
              <a:gd name="T89" fmla="*/ 9 h 39"/>
              <a:gd name="T90" fmla="*/ 12 w 61"/>
              <a:gd name="T91" fmla="*/ 10 h 39"/>
              <a:gd name="T92" fmla="*/ 9 w 61"/>
              <a:gd name="T93" fmla="*/ 13 h 39"/>
              <a:gd name="T94" fmla="*/ 7 w 61"/>
              <a:gd name="T95" fmla="*/ 16 h 39"/>
              <a:gd name="T96" fmla="*/ 7 w 61"/>
              <a:gd name="T97" fmla="*/ 19 h 39"/>
              <a:gd name="T98" fmla="*/ 7 w 61"/>
              <a:gd name="T99" fmla="*/ 24 h 39"/>
              <a:gd name="T100" fmla="*/ 10 w 61"/>
              <a:gd name="T101" fmla="*/ 28 h 39"/>
              <a:gd name="T102" fmla="*/ 15 w 61"/>
              <a:gd name="T103" fmla="*/ 30 h 39"/>
              <a:gd name="T104" fmla="*/ 22 w 61"/>
              <a:gd name="T105" fmla="*/ 31 h 39"/>
              <a:gd name="T106" fmla="*/ 30 w 61"/>
              <a:gd name="T107" fmla="*/ 31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39">
                <a:moveTo>
                  <a:pt x="30" y="39"/>
                </a:moveTo>
                <a:lnTo>
                  <a:pt x="24" y="39"/>
                </a:lnTo>
                <a:lnTo>
                  <a:pt x="18" y="39"/>
                </a:lnTo>
                <a:lnTo>
                  <a:pt x="13" y="37"/>
                </a:lnTo>
                <a:lnTo>
                  <a:pt x="7" y="34"/>
                </a:lnTo>
                <a:lnTo>
                  <a:pt x="3" y="30"/>
                </a:lnTo>
                <a:lnTo>
                  <a:pt x="1" y="25"/>
                </a:lnTo>
                <a:lnTo>
                  <a:pt x="0" y="19"/>
                </a:lnTo>
                <a:lnTo>
                  <a:pt x="0" y="15"/>
                </a:lnTo>
                <a:lnTo>
                  <a:pt x="1" y="10"/>
                </a:lnTo>
                <a:lnTo>
                  <a:pt x="4" y="7"/>
                </a:lnTo>
                <a:lnTo>
                  <a:pt x="7" y="4"/>
                </a:lnTo>
                <a:lnTo>
                  <a:pt x="12" y="3"/>
                </a:lnTo>
                <a:lnTo>
                  <a:pt x="16" y="1"/>
                </a:lnTo>
                <a:lnTo>
                  <a:pt x="22" y="0"/>
                </a:lnTo>
                <a:lnTo>
                  <a:pt x="30" y="0"/>
                </a:lnTo>
                <a:lnTo>
                  <a:pt x="37" y="0"/>
                </a:lnTo>
                <a:lnTo>
                  <a:pt x="43" y="1"/>
                </a:lnTo>
                <a:lnTo>
                  <a:pt x="48" y="1"/>
                </a:lnTo>
                <a:lnTo>
                  <a:pt x="54" y="4"/>
                </a:lnTo>
                <a:lnTo>
                  <a:pt x="58" y="9"/>
                </a:lnTo>
                <a:lnTo>
                  <a:pt x="60" y="13"/>
                </a:lnTo>
                <a:lnTo>
                  <a:pt x="61" y="19"/>
                </a:lnTo>
                <a:lnTo>
                  <a:pt x="60" y="25"/>
                </a:lnTo>
                <a:lnTo>
                  <a:pt x="58" y="30"/>
                </a:lnTo>
                <a:lnTo>
                  <a:pt x="55" y="33"/>
                </a:lnTo>
                <a:lnTo>
                  <a:pt x="45" y="37"/>
                </a:lnTo>
                <a:lnTo>
                  <a:pt x="30" y="39"/>
                </a:lnTo>
                <a:close/>
                <a:moveTo>
                  <a:pt x="30" y="31"/>
                </a:moveTo>
                <a:lnTo>
                  <a:pt x="37" y="31"/>
                </a:lnTo>
                <a:lnTo>
                  <a:pt x="42" y="30"/>
                </a:lnTo>
                <a:lnTo>
                  <a:pt x="46" y="30"/>
                </a:lnTo>
                <a:lnTo>
                  <a:pt x="49" y="28"/>
                </a:lnTo>
                <a:lnTo>
                  <a:pt x="52" y="25"/>
                </a:lnTo>
                <a:lnTo>
                  <a:pt x="54" y="22"/>
                </a:lnTo>
                <a:lnTo>
                  <a:pt x="54" y="19"/>
                </a:lnTo>
                <a:lnTo>
                  <a:pt x="54" y="16"/>
                </a:lnTo>
                <a:lnTo>
                  <a:pt x="52" y="13"/>
                </a:lnTo>
                <a:lnTo>
                  <a:pt x="49" y="12"/>
                </a:lnTo>
                <a:lnTo>
                  <a:pt x="46" y="10"/>
                </a:lnTo>
                <a:lnTo>
                  <a:pt x="42" y="9"/>
                </a:lnTo>
                <a:lnTo>
                  <a:pt x="37" y="7"/>
                </a:lnTo>
                <a:lnTo>
                  <a:pt x="30" y="7"/>
                </a:lnTo>
                <a:lnTo>
                  <a:pt x="22" y="9"/>
                </a:lnTo>
                <a:lnTo>
                  <a:pt x="16" y="9"/>
                </a:lnTo>
                <a:lnTo>
                  <a:pt x="12" y="10"/>
                </a:lnTo>
                <a:lnTo>
                  <a:pt x="9" y="13"/>
                </a:lnTo>
                <a:lnTo>
                  <a:pt x="7" y="16"/>
                </a:lnTo>
                <a:lnTo>
                  <a:pt x="7" y="19"/>
                </a:lnTo>
                <a:lnTo>
                  <a:pt x="7" y="24"/>
                </a:lnTo>
                <a:lnTo>
                  <a:pt x="10" y="28"/>
                </a:lnTo>
                <a:lnTo>
                  <a:pt x="15" y="30"/>
                </a:lnTo>
                <a:lnTo>
                  <a:pt x="22" y="31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80" name="Freeform 444"/>
          <p:cNvSpPr>
            <a:spLocks/>
          </p:cNvSpPr>
          <p:nvPr/>
        </p:nvSpPr>
        <p:spPr bwMode="auto">
          <a:xfrm rot="5400000">
            <a:off x="1735932" y="5563393"/>
            <a:ext cx="95250" cy="61913"/>
          </a:xfrm>
          <a:custGeom>
            <a:avLst/>
            <a:gdLst>
              <a:gd name="T0" fmla="*/ 44 w 60"/>
              <a:gd name="T1" fmla="*/ 39 h 39"/>
              <a:gd name="T2" fmla="*/ 42 w 60"/>
              <a:gd name="T3" fmla="*/ 32 h 39"/>
              <a:gd name="T4" fmla="*/ 47 w 60"/>
              <a:gd name="T5" fmla="*/ 30 h 39"/>
              <a:gd name="T6" fmla="*/ 50 w 60"/>
              <a:gd name="T7" fmla="*/ 29 h 39"/>
              <a:gd name="T8" fmla="*/ 53 w 60"/>
              <a:gd name="T9" fmla="*/ 24 h 39"/>
              <a:gd name="T10" fmla="*/ 53 w 60"/>
              <a:gd name="T11" fmla="*/ 21 h 39"/>
              <a:gd name="T12" fmla="*/ 53 w 60"/>
              <a:gd name="T13" fmla="*/ 17 h 39"/>
              <a:gd name="T14" fmla="*/ 51 w 60"/>
              <a:gd name="T15" fmla="*/ 14 h 39"/>
              <a:gd name="T16" fmla="*/ 50 w 60"/>
              <a:gd name="T17" fmla="*/ 12 h 39"/>
              <a:gd name="T18" fmla="*/ 45 w 60"/>
              <a:gd name="T19" fmla="*/ 9 h 39"/>
              <a:gd name="T20" fmla="*/ 39 w 60"/>
              <a:gd name="T21" fmla="*/ 8 h 39"/>
              <a:gd name="T22" fmla="*/ 33 w 60"/>
              <a:gd name="T23" fmla="*/ 9 h 39"/>
              <a:gd name="T24" fmla="*/ 29 w 60"/>
              <a:gd name="T25" fmla="*/ 11 h 39"/>
              <a:gd name="T26" fmla="*/ 27 w 60"/>
              <a:gd name="T27" fmla="*/ 14 h 39"/>
              <a:gd name="T28" fmla="*/ 26 w 60"/>
              <a:gd name="T29" fmla="*/ 17 h 39"/>
              <a:gd name="T30" fmla="*/ 26 w 60"/>
              <a:gd name="T31" fmla="*/ 21 h 39"/>
              <a:gd name="T32" fmla="*/ 26 w 60"/>
              <a:gd name="T33" fmla="*/ 24 h 39"/>
              <a:gd name="T34" fmla="*/ 27 w 60"/>
              <a:gd name="T35" fmla="*/ 27 h 39"/>
              <a:gd name="T36" fmla="*/ 29 w 60"/>
              <a:gd name="T37" fmla="*/ 29 h 39"/>
              <a:gd name="T38" fmla="*/ 32 w 60"/>
              <a:gd name="T39" fmla="*/ 32 h 39"/>
              <a:gd name="T40" fmla="*/ 30 w 60"/>
              <a:gd name="T41" fmla="*/ 39 h 39"/>
              <a:gd name="T42" fmla="*/ 0 w 60"/>
              <a:gd name="T43" fmla="*/ 33 h 39"/>
              <a:gd name="T44" fmla="*/ 0 w 60"/>
              <a:gd name="T45" fmla="*/ 3 h 39"/>
              <a:gd name="T46" fmla="*/ 8 w 60"/>
              <a:gd name="T47" fmla="*/ 3 h 39"/>
              <a:gd name="T48" fmla="*/ 8 w 60"/>
              <a:gd name="T49" fmla="*/ 26 h 39"/>
              <a:gd name="T50" fmla="*/ 23 w 60"/>
              <a:gd name="T51" fmla="*/ 29 h 39"/>
              <a:gd name="T52" fmla="*/ 20 w 60"/>
              <a:gd name="T53" fmla="*/ 24 h 39"/>
              <a:gd name="T54" fmla="*/ 18 w 60"/>
              <a:gd name="T55" fmla="*/ 18 h 39"/>
              <a:gd name="T56" fmla="*/ 20 w 60"/>
              <a:gd name="T57" fmla="*/ 14 h 39"/>
              <a:gd name="T58" fmla="*/ 21 w 60"/>
              <a:gd name="T59" fmla="*/ 9 h 39"/>
              <a:gd name="T60" fmla="*/ 24 w 60"/>
              <a:gd name="T61" fmla="*/ 6 h 39"/>
              <a:gd name="T62" fmla="*/ 29 w 60"/>
              <a:gd name="T63" fmla="*/ 3 h 39"/>
              <a:gd name="T64" fmla="*/ 33 w 60"/>
              <a:gd name="T65" fmla="*/ 0 h 39"/>
              <a:gd name="T66" fmla="*/ 38 w 60"/>
              <a:gd name="T67" fmla="*/ 0 h 39"/>
              <a:gd name="T68" fmla="*/ 44 w 60"/>
              <a:gd name="T69" fmla="*/ 0 h 39"/>
              <a:gd name="T70" fmla="*/ 48 w 60"/>
              <a:gd name="T71" fmla="*/ 2 h 39"/>
              <a:gd name="T72" fmla="*/ 53 w 60"/>
              <a:gd name="T73" fmla="*/ 5 h 39"/>
              <a:gd name="T74" fmla="*/ 57 w 60"/>
              <a:gd name="T75" fmla="*/ 9 h 39"/>
              <a:gd name="T76" fmla="*/ 59 w 60"/>
              <a:gd name="T77" fmla="*/ 15 h 39"/>
              <a:gd name="T78" fmla="*/ 60 w 60"/>
              <a:gd name="T79" fmla="*/ 21 h 39"/>
              <a:gd name="T80" fmla="*/ 59 w 60"/>
              <a:gd name="T81" fmla="*/ 26 h 39"/>
              <a:gd name="T82" fmla="*/ 57 w 60"/>
              <a:gd name="T83" fmla="*/ 30 h 39"/>
              <a:gd name="T84" fmla="*/ 56 w 60"/>
              <a:gd name="T85" fmla="*/ 33 h 39"/>
              <a:gd name="T86" fmla="*/ 53 w 60"/>
              <a:gd name="T87" fmla="*/ 36 h 39"/>
              <a:gd name="T88" fmla="*/ 48 w 60"/>
              <a:gd name="T89" fmla="*/ 39 h 39"/>
              <a:gd name="T90" fmla="*/ 44 w 60"/>
              <a:gd name="T91" fmla="*/ 3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60" h="39">
                <a:moveTo>
                  <a:pt x="44" y="39"/>
                </a:moveTo>
                <a:lnTo>
                  <a:pt x="42" y="32"/>
                </a:lnTo>
                <a:lnTo>
                  <a:pt x="47" y="30"/>
                </a:lnTo>
                <a:lnTo>
                  <a:pt x="50" y="29"/>
                </a:lnTo>
                <a:lnTo>
                  <a:pt x="53" y="24"/>
                </a:lnTo>
                <a:lnTo>
                  <a:pt x="53" y="21"/>
                </a:lnTo>
                <a:lnTo>
                  <a:pt x="53" y="17"/>
                </a:lnTo>
                <a:lnTo>
                  <a:pt x="51" y="14"/>
                </a:lnTo>
                <a:lnTo>
                  <a:pt x="50" y="12"/>
                </a:lnTo>
                <a:lnTo>
                  <a:pt x="45" y="9"/>
                </a:lnTo>
                <a:lnTo>
                  <a:pt x="39" y="8"/>
                </a:lnTo>
                <a:lnTo>
                  <a:pt x="33" y="9"/>
                </a:lnTo>
                <a:lnTo>
                  <a:pt x="29" y="11"/>
                </a:lnTo>
                <a:lnTo>
                  <a:pt x="27" y="14"/>
                </a:lnTo>
                <a:lnTo>
                  <a:pt x="26" y="17"/>
                </a:lnTo>
                <a:lnTo>
                  <a:pt x="26" y="21"/>
                </a:lnTo>
                <a:lnTo>
                  <a:pt x="26" y="24"/>
                </a:lnTo>
                <a:lnTo>
                  <a:pt x="27" y="27"/>
                </a:lnTo>
                <a:lnTo>
                  <a:pt x="29" y="29"/>
                </a:lnTo>
                <a:lnTo>
                  <a:pt x="32" y="32"/>
                </a:lnTo>
                <a:lnTo>
                  <a:pt x="30" y="39"/>
                </a:lnTo>
                <a:lnTo>
                  <a:pt x="0" y="33"/>
                </a:lnTo>
                <a:lnTo>
                  <a:pt x="0" y="3"/>
                </a:lnTo>
                <a:lnTo>
                  <a:pt x="8" y="3"/>
                </a:lnTo>
                <a:lnTo>
                  <a:pt x="8" y="26"/>
                </a:lnTo>
                <a:lnTo>
                  <a:pt x="23" y="29"/>
                </a:lnTo>
                <a:lnTo>
                  <a:pt x="20" y="24"/>
                </a:lnTo>
                <a:lnTo>
                  <a:pt x="18" y="18"/>
                </a:lnTo>
                <a:lnTo>
                  <a:pt x="20" y="14"/>
                </a:lnTo>
                <a:lnTo>
                  <a:pt x="21" y="9"/>
                </a:lnTo>
                <a:lnTo>
                  <a:pt x="24" y="6"/>
                </a:lnTo>
                <a:lnTo>
                  <a:pt x="29" y="3"/>
                </a:lnTo>
                <a:lnTo>
                  <a:pt x="33" y="0"/>
                </a:lnTo>
                <a:lnTo>
                  <a:pt x="38" y="0"/>
                </a:lnTo>
                <a:lnTo>
                  <a:pt x="44" y="0"/>
                </a:lnTo>
                <a:lnTo>
                  <a:pt x="48" y="2"/>
                </a:lnTo>
                <a:lnTo>
                  <a:pt x="53" y="5"/>
                </a:lnTo>
                <a:lnTo>
                  <a:pt x="57" y="9"/>
                </a:lnTo>
                <a:lnTo>
                  <a:pt x="59" y="15"/>
                </a:lnTo>
                <a:lnTo>
                  <a:pt x="60" y="21"/>
                </a:lnTo>
                <a:lnTo>
                  <a:pt x="59" y="26"/>
                </a:lnTo>
                <a:lnTo>
                  <a:pt x="57" y="30"/>
                </a:lnTo>
                <a:lnTo>
                  <a:pt x="56" y="33"/>
                </a:lnTo>
                <a:lnTo>
                  <a:pt x="53" y="36"/>
                </a:lnTo>
                <a:lnTo>
                  <a:pt x="48" y="39"/>
                </a:lnTo>
                <a:lnTo>
                  <a:pt x="44" y="3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81" name="Line 445"/>
          <p:cNvSpPr>
            <a:spLocks noChangeShapeType="1"/>
          </p:cNvSpPr>
          <p:nvPr/>
        </p:nvSpPr>
        <p:spPr bwMode="auto">
          <a:xfrm rot="5400000">
            <a:off x="2003425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82" name="Line 446"/>
          <p:cNvSpPr>
            <a:spLocks noChangeShapeType="1"/>
          </p:cNvSpPr>
          <p:nvPr/>
        </p:nvSpPr>
        <p:spPr bwMode="auto">
          <a:xfrm rot="5400000">
            <a:off x="2513012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83" name="Line 447"/>
          <p:cNvSpPr>
            <a:spLocks noChangeShapeType="1"/>
          </p:cNvSpPr>
          <p:nvPr/>
        </p:nvSpPr>
        <p:spPr bwMode="auto">
          <a:xfrm rot="5400000">
            <a:off x="2774950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84" name="Line 448"/>
          <p:cNvSpPr>
            <a:spLocks noChangeShapeType="1"/>
          </p:cNvSpPr>
          <p:nvPr/>
        </p:nvSpPr>
        <p:spPr bwMode="auto">
          <a:xfrm rot="5400000">
            <a:off x="2883694" y="5493544"/>
            <a:ext cx="58738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85" name="Freeform 449"/>
          <p:cNvSpPr>
            <a:spLocks/>
          </p:cNvSpPr>
          <p:nvPr/>
        </p:nvSpPr>
        <p:spPr bwMode="auto">
          <a:xfrm rot="5400000">
            <a:off x="2745582" y="5576094"/>
            <a:ext cx="95250" cy="33337"/>
          </a:xfrm>
          <a:custGeom>
            <a:avLst/>
            <a:gdLst>
              <a:gd name="T0" fmla="*/ 60 w 60"/>
              <a:gd name="T1" fmla="*/ 0 h 21"/>
              <a:gd name="T2" fmla="*/ 60 w 60"/>
              <a:gd name="T3" fmla="*/ 8 h 21"/>
              <a:gd name="T4" fmla="*/ 13 w 60"/>
              <a:gd name="T5" fmla="*/ 8 h 21"/>
              <a:gd name="T6" fmla="*/ 16 w 60"/>
              <a:gd name="T7" fmla="*/ 11 h 21"/>
              <a:gd name="T8" fmla="*/ 18 w 60"/>
              <a:gd name="T9" fmla="*/ 14 h 21"/>
              <a:gd name="T10" fmla="*/ 21 w 60"/>
              <a:gd name="T11" fmla="*/ 18 h 21"/>
              <a:gd name="T12" fmla="*/ 22 w 60"/>
              <a:gd name="T13" fmla="*/ 21 h 21"/>
              <a:gd name="T14" fmla="*/ 15 w 60"/>
              <a:gd name="T15" fmla="*/ 21 h 21"/>
              <a:gd name="T16" fmla="*/ 12 w 60"/>
              <a:gd name="T17" fmla="*/ 17 h 21"/>
              <a:gd name="T18" fmla="*/ 7 w 60"/>
              <a:gd name="T19" fmla="*/ 11 h 21"/>
              <a:gd name="T20" fmla="*/ 4 w 60"/>
              <a:gd name="T21" fmla="*/ 8 h 21"/>
              <a:gd name="T22" fmla="*/ 0 w 60"/>
              <a:gd name="T23" fmla="*/ 5 h 21"/>
              <a:gd name="T24" fmla="*/ 0 w 60"/>
              <a:gd name="T25" fmla="*/ 0 h 21"/>
              <a:gd name="T26" fmla="*/ 60 w 60"/>
              <a:gd name="T2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21">
                <a:moveTo>
                  <a:pt x="60" y="0"/>
                </a:moveTo>
                <a:lnTo>
                  <a:pt x="60" y="8"/>
                </a:lnTo>
                <a:lnTo>
                  <a:pt x="13" y="8"/>
                </a:lnTo>
                <a:lnTo>
                  <a:pt x="16" y="11"/>
                </a:lnTo>
                <a:lnTo>
                  <a:pt x="18" y="14"/>
                </a:lnTo>
                <a:lnTo>
                  <a:pt x="21" y="18"/>
                </a:lnTo>
                <a:lnTo>
                  <a:pt x="22" y="21"/>
                </a:lnTo>
                <a:lnTo>
                  <a:pt x="15" y="21"/>
                </a:lnTo>
                <a:lnTo>
                  <a:pt x="12" y="17"/>
                </a:lnTo>
                <a:lnTo>
                  <a:pt x="7" y="11"/>
                </a:lnTo>
                <a:lnTo>
                  <a:pt x="4" y="8"/>
                </a:lnTo>
                <a:lnTo>
                  <a:pt x="0" y="5"/>
                </a:lnTo>
                <a:lnTo>
                  <a:pt x="0" y="0"/>
                </a:lnTo>
                <a:lnTo>
                  <a:pt x="6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86" name="Freeform 450"/>
          <p:cNvSpPr>
            <a:spLocks noEditPoints="1"/>
          </p:cNvSpPr>
          <p:nvPr/>
        </p:nvSpPr>
        <p:spPr bwMode="auto">
          <a:xfrm rot="5400000">
            <a:off x="2834481" y="5574507"/>
            <a:ext cx="73025" cy="61912"/>
          </a:xfrm>
          <a:custGeom>
            <a:avLst/>
            <a:gdLst>
              <a:gd name="T0" fmla="*/ 31 w 46"/>
              <a:gd name="T1" fmla="*/ 7 h 39"/>
              <a:gd name="T2" fmla="*/ 33 w 46"/>
              <a:gd name="T3" fmla="*/ 0 h 39"/>
              <a:gd name="T4" fmla="*/ 39 w 46"/>
              <a:gd name="T5" fmla="*/ 1 h 39"/>
              <a:gd name="T6" fmla="*/ 42 w 46"/>
              <a:gd name="T7" fmla="*/ 6 h 39"/>
              <a:gd name="T8" fmla="*/ 45 w 46"/>
              <a:gd name="T9" fmla="*/ 10 h 39"/>
              <a:gd name="T10" fmla="*/ 46 w 46"/>
              <a:gd name="T11" fmla="*/ 13 h 39"/>
              <a:gd name="T12" fmla="*/ 46 w 46"/>
              <a:gd name="T13" fmla="*/ 19 h 39"/>
              <a:gd name="T14" fmla="*/ 45 w 46"/>
              <a:gd name="T15" fmla="*/ 25 h 39"/>
              <a:gd name="T16" fmla="*/ 43 w 46"/>
              <a:gd name="T17" fmla="*/ 30 h 39"/>
              <a:gd name="T18" fmla="*/ 40 w 46"/>
              <a:gd name="T19" fmla="*/ 34 h 39"/>
              <a:gd name="T20" fmla="*/ 36 w 46"/>
              <a:gd name="T21" fmla="*/ 37 h 39"/>
              <a:gd name="T22" fmla="*/ 30 w 46"/>
              <a:gd name="T23" fmla="*/ 39 h 39"/>
              <a:gd name="T24" fmla="*/ 24 w 46"/>
              <a:gd name="T25" fmla="*/ 39 h 39"/>
              <a:gd name="T26" fmla="*/ 16 w 46"/>
              <a:gd name="T27" fmla="*/ 39 h 39"/>
              <a:gd name="T28" fmla="*/ 12 w 46"/>
              <a:gd name="T29" fmla="*/ 37 h 39"/>
              <a:gd name="T30" fmla="*/ 6 w 46"/>
              <a:gd name="T31" fmla="*/ 34 h 39"/>
              <a:gd name="T32" fmla="*/ 3 w 46"/>
              <a:gd name="T33" fmla="*/ 30 h 39"/>
              <a:gd name="T34" fmla="*/ 1 w 46"/>
              <a:gd name="T35" fmla="*/ 25 h 39"/>
              <a:gd name="T36" fmla="*/ 0 w 46"/>
              <a:gd name="T37" fmla="*/ 19 h 39"/>
              <a:gd name="T38" fmla="*/ 1 w 46"/>
              <a:gd name="T39" fmla="*/ 13 h 39"/>
              <a:gd name="T40" fmla="*/ 3 w 46"/>
              <a:gd name="T41" fmla="*/ 9 h 39"/>
              <a:gd name="T42" fmla="*/ 6 w 46"/>
              <a:gd name="T43" fmla="*/ 4 h 39"/>
              <a:gd name="T44" fmla="*/ 10 w 46"/>
              <a:gd name="T45" fmla="*/ 1 h 39"/>
              <a:gd name="T46" fmla="*/ 16 w 46"/>
              <a:gd name="T47" fmla="*/ 0 h 39"/>
              <a:gd name="T48" fmla="*/ 22 w 46"/>
              <a:gd name="T49" fmla="*/ 0 h 39"/>
              <a:gd name="T50" fmla="*/ 24 w 46"/>
              <a:gd name="T51" fmla="*/ 0 h 39"/>
              <a:gd name="T52" fmla="*/ 25 w 46"/>
              <a:gd name="T53" fmla="*/ 0 h 39"/>
              <a:gd name="T54" fmla="*/ 25 w 46"/>
              <a:gd name="T55" fmla="*/ 31 h 39"/>
              <a:gd name="T56" fmla="*/ 30 w 46"/>
              <a:gd name="T57" fmla="*/ 31 h 39"/>
              <a:gd name="T58" fmla="*/ 33 w 46"/>
              <a:gd name="T59" fmla="*/ 30 h 39"/>
              <a:gd name="T60" fmla="*/ 36 w 46"/>
              <a:gd name="T61" fmla="*/ 27 h 39"/>
              <a:gd name="T62" fmla="*/ 39 w 46"/>
              <a:gd name="T63" fmla="*/ 24 h 39"/>
              <a:gd name="T64" fmla="*/ 39 w 46"/>
              <a:gd name="T65" fmla="*/ 18 h 39"/>
              <a:gd name="T66" fmla="*/ 39 w 46"/>
              <a:gd name="T67" fmla="*/ 15 h 39"/>
              <a:gd name="T68" fmla="*/ 37 w 46"/>
              <a:gd name="T69" fmla="*/ 12 h 39"/>
              <a:gd name="T70" fmla="*/ 36 w 46"/>
              <a:gd name="T71" fmla="*/ 9 h 39"/>
              <a:gd name="T72" fmla="*/ 31 w 46"/>
              <a:gd name="T73" fmla="*/ 7 h 39"/>
              <a:gd name="T74" fmla="*/ 18 w 46"/>
              <a:gd name="T75" fmla="*/ 31 h 39"/>
              <a:gd name="T76" fmla="*/ 18 w 46"/>
              <a:gd name="T77" fmla="*/ 7 h 39"/>
              <a:gd name="T78" fmla="*/ 13 w 46"/>
              <a:gd name="T79" fmla="*/ 7 h 39"/>
              <a:gd name="T80" fmla="*/ 12 w 46"/>
              <a:gd name="T81" fmla="*/ 10 h 39"/>
              <a:gd name="T82" fmla="*/ 9 w 46"/>
              <a:gd name="T83" fmla="*/ 13 h 39"/>
              <a:gd name="T84" fmla="*/ 7 w 46"/>
              <a:gd name="T85" fmla="*/ 19 h 39"/>
              <a:gd name="T86" fmla="*/ 9 w 46"/>
              <a:gd name="T87" fmla="*/ 24 h 39"/>
              <a:gd name="T88" fmla="*/ 10 w 46"/>
              <a:gd name="T89" fmla="*/ 28 h 39"/>
              <a:gd name="T90" fmla="*/ 13 w 46"/>
              <a:gd name="T91" fmla="*/ 30 h 39"/>
              <a:gd name="T92" fmla="*/ 18 w 46"/>
              <a:gd name="T93" fmla="*/ 31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6" h="39">
                <a:moveTo>
                  <a:pt x="31" y="7"/>
                </a:moveTo>
                <a:lnTo>
                  <a:pt x="33" y="0"/>
                </a:lnTo>
                <a:lnTo>
                  <a:pt x="39" y="1"/>
                </a:lnTo>
                <a:lnTo>
                  <a:pt x="42" y="6"/>
                </a:lnTo>
                <a:lnTo>
                  <a:pt x="45" y="10"/>
                </a:lnTo>
                <a:lnTo>
                  <a:pt x="46" y="13"/>
                </a:lnTo>
                <a:lnTo>
                  <a:pt x="46" y="19"/>
                </a:lnTo>
                <a:lnTo>
                  <a:pt x="45" y="25"/>
                </a:lnTo>
                <a:lnTo>
                  <a:pt x="43" y="30"/>
                </a:lnTo>
                <a:lnTo>
                  <a:pt x="40" y="34"/>
                </a:lnTo>
                <a:lnTo>
                  <a:pt x="36" y="37"/>
                </a:lnTo>
                <a:lnTo>
                  <a:pt x="30" y="39"/>
                </a:lnTo>
                <a:lnTo>
                  <a:pt x="24" y="39"/>
                </a:lnTo>
                <a:lnTo>
                  <a:pt x="16" y="39"/>
                </a:lnTo>
                <a:lnTo>
                  <a:pt x="12" y="37"/>
                </a:lnTo>
                <a:lnTo>
                  <a:pt x="6" y="34"/>
                </a:lnTo>
                <a:lnTo>
                  <a:pt x="3" y="30"/>
                </a:lnTo>
                <a:lnTo>
                  <a:pt x="1" y="25"/>
                </a:lnTo>
                <a:lnTo>
                  <a:pt x="0" y="19"/>
                </a:lnTo>
                <a:lnTo>
                  <a:pt x="1" y="13"/>
                </a:lnTo>
                <a:lnTo>
                  <a:pt x="3" y="9"/>
                </a:lnTo>
                <a:lnTo>
                  <a:pt x="6" y="4"/>
                </a:lnTo>
                <a:lnTo>
                  <a:pt x="10" y="1"/>
                </a:lnTo>
                <a:lnTo>
                  <a:pt x="16" y="0"/>
                </a:lnTo>
                <a:lnTo>
                  <a:pt x="22" y="0"/>
                </a:lnTo>
                <a:lnTo>
                  <a:pt x="24" y="0"/>
                </a:lnTo>
                <a:lnTo>
                  <a:pt x="25" y="0"/>
                </a:lnTo>
                <a:lnTo>
                  <a:pt x="25" y="31"/>
                </a:lnTo>
                <a:lnTo>
                  <a:pt x="30" y="31"/>
                </a:lnTo>
                <a:lnTo>
                  <a:pt x="33" y="30"/>
                </a:lnTo>
                <a:lnTo>
                  <a:pt x="36" y="27"/>
                </a:lnTo>
                <a:lnTo>
                  <a:pt x="39" y="24"/>
                </a:lnTo>
                <a:lnTo>
                  <a:pt x="39" y="18"/>
                </a:lnTo>
                <a:lnTo>
                  <a:pt x="39" y="15"/>
                </a:lnTo>
                <a:lnTo>
                  <a:pt x="37" y="12"/>
                </a:lnTo>
                <a:lnTo>
                  <a:pt x="36" y="9"/>
                </a:lnTo>
                <a:lnTo>
                  <a:pt x="31" y="7"/>
                </a:lnTo>
                <a:close/>
                <a:moveTo>
                  <a:pt x="18" y="31"/>
                </a:moveTo>
                <a:lnTo>
                  <a:pt x="18" y="7"/>
                </a:lnTo>
                <a:lnTo>
                  <a:pt x="13" y="7"/>
                </a:lnTo>
                <a:lnTo>
                  <a:pt x="12" y="10"/>
                </a:lnTo>
                <a:lnTo>
                  <a:pt x="9" y="13"/>
                </a:lnTo>
                <a:lnTo>
                  <a:pt x="7" y="19"/>
                </a:lnTo>
                <a:lnTo>
                  <a:pt x="9" y="24"/>
                </a:lnTo>
                <a:lnTo>
                  <a:pt x="10" y="28"/>
                </a:lnTo>
                <a:lnTo>
                  <a:pt x="13" y="30"/>
                </a:lnTo>
                <a:lnTo>
                  <a:pt x="18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87" name="Rectangle 451"/>
          <p:cNvSpPr>
            <a:spLocks noChangeArrowheads="1"/>
          </p:cNvSpPr>
          <p:nvPr/>
        </p:nvSpPr>
        <p:spPr bwMode="auto">
          <a:xfrm rot="5400000">
            <a:off x="2925763" y="5586413"/>
            <a:ext cx="12700" cy="381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88" name="Freeform 452"/>
          <p:cNvSpPr>
            <a:spLocks noEditPoints="1"/>
          </p:cNvSpPr>
          <p:nvPr/>
        </p:nvSpPr>
        <p:spPr bwMode="auto">
          <a:xfrm rot="5400000">
            <a:off x="2941638" y="5562600"/>
            <a:ext cx="96837" cy="61913"/>
          </a:xfrm>
          <a:custGeom>
            <a:avLst/>
            <a:gdLst>
              <a:gd name="T0" fmla="*/ 30 w 61"/>
              <a:gd name="T1" fmla="*/ 39 h 39"/>
              <a:gd name="T2" fmla="*/ 24 w 61"/>
              <a:gd name="T3" fmla="*/ 39 h 39"/>
              <a:gd name="T4" fmla="*/ 18 w 61"/>
              <a:gd name="T5" fmla="*/ 39 h 39"/>
              <a:gd name="T6" fmla="*/ 13 w 61"/>
              <a:gd name="T7" fmla="*/ 37 h 39"/>
              <a:gd name="T8" fmla="*/ 7 w 61"/>
              <a:gd name="T9" fmla="*/ 34 h 39"/>
              <a:gd name="T10" fmla="*/ 3 w 61"/>
              <a:gd name="T11" fmla="*/ 30 h 39"/>
              <a:gd name="T12" fmla="*/ 1 w 61"/>
              <a:gd name="T13" fmla="*/ 25 h 39"/>
              <a:gd name="T14" fmla="*/ 0 w 61"/>
              <a:gd name="T15" fmla="*/ 19 h 39"/>
              <a:gd name="T16" fmla="*/ 0 w 61"/>
              <a:gd name="T17" fmla="*/ 15 h 39"/>
              <a:gd name="T18" fmla="*/ 1 w 61"/>
              <a:gd name="T19" fmla="*/ 10 h 39"/>
              <a:gd name="T20" fmla="*/ 4 w 61"/>
              <a:gd name="T21" fmla="*/ 7 h 39"/>
              <a:gd name="T22" fmla="*/ 7 w 61"/>
              <a:gd name="T23" fmla="*/ 4 h 39"/>
              <a:gd name="T24" fmla="*/ 12 w 61"/>
              <a:gd name="T25" fmla="*/ 3 h 39"/>
              <a:gd name="T26" fmla="*/ 16 w 61"/>
              <a:gd name="T27" fmla="*/ 1 h 39"/>
              <a:gd name="T28" fmla="*/ 22 w 61"/>
              <a:gd name="T29" fmla="*/ 0 h 39"/>
              <a:gd name="T30" fmla="*/ 30 w 61"/>
              <a:gd name="T31" fmla="*/ 0 h 39"/>
              <a:gd name="T32" fmla="*/ 37 w 61"/>
              <a:gd name="T33" fmla="*/ 0 h 39"/>
              <a:gd name="T34" fmla="*/ 43 w 61"/>
              <a:gd name="T35" fmla="*/ 1 h 39"/>
              <a:gd name="T36" fmla="*/ 48 w 61"/>
              <a:gd name="T37" fmla="*/ 1 h 39"/>
              <a:gd name="T38" fmla="*/ 54 w 61"/>
              <a:gd name="T39" fmla="*/ 4 h 39"/>
              <a:gd name="T40" fmla="*/ 58 w 61"/>
              <a:gd name="T41" fmla="*/ 9 h 39"/>
              <a:gd name="T42" fmla="*/ 60 w 61"/>
              <a:gd name="T43" fmla="*/ 13 h 39"/>
              <a:gd name="T44" fmla="*/ 61 w 61"/>
              <a:gd name="T45" fmla="*/ 19 h 39"/>
              <a:gd name="T46" fmla="*/ 60 w 61"/>
              <a:gd name="T47" fmla="*/ 25 h 39"/>
              <a:gd name="T48" fmla="*/ 58 w 61"/>
              <a:gd name="T49" fmla="*/ 30 h 39"/>
              <a:gd name="T50" fmla="*/ 55 w 61"/>
              <a:gd name="T51" fmla="*/ 33 h 39"/>
              <a:gd name="T52" fmla="*/ 45 w 61"/>
              <a:gd name="T53" fmla="*/ 37 h 39"/>
              <a:gd name="T54" fmla="*/ 30 w 61"/>
              <a:gd name="T55" fmla="*/ 39 h 39"/>
              <a:gd name="T56" fmla="*/ 30 w 61"/>
              <a:gd name="T57" fmla="*/ 31 h 39"/>
              <a:gd name="T58" fmla="*/ 37 w 61"/>
              <a:gd name="T59" fmla="*/ 31 h 39"/>
              <a:gd name="T60" fmla="*/ 42 w 61"/>
              <a:gd name="T61" fmla="*/ 30 h 39"/>
              <a:gd name="T62" fmla="*/ 46 w 61"/>
              <a:gd name="T63" fmla="*/ 30 h 39"/>
              <a:gd name="T64" fmla="*/ 49 w 61"/>
              <a:gd name="T65" fmla="*/ 28 h 39"/>
              <a:gd name="T66" fmla="*/ 52 w 61"/>
              <a:gd name="T67" fmla="*/ 25 h 39"/>
              <a:gd name="T68" fmla="*/ 54 w 61"/>
              <a:gd name="T69" fmla="*/ 22 h 39"/>
              <a:gd name="T70" fmla="*/ 54 w 61"/>
              <a:gd name="T71" fmla="*/ 19 h 39"/>
              <a:gd name="T72" fmla="*/ 54 w 61"/>
              <a:gd name="T73" fmla="*/ 16 h 39"/>
              <a:gd name="T74" fmla="*/ 52 w 61"/>
              <a:gd name="T75" fmla="*/ 13 h 39"/>
              <a:gd name="T76" fmla="*/ 49 w 61"/>
              <a:gd name="T77" fmla="*/ 12 h 39"/>
              <a:gd name="T78" fmla="*/ 46 w 61"/>
              <a:gd name="T79" fmla="*/ 10 h 39"/>
              <a:gd name="T80" fmla="*/ 42 w 61"/>
              <a:gd name="T81" fmla="*/ 9 h 39"/>
              <a:gd name="T82" fmla="*/ 37 w 61"/>
              <a:gd name="T83" fmla="*/ 7 h 39"/>
              <a:gd name="T84" fmla="*/ 30 w 61"/>
              <a:gd name="T85" fmla="*/ 7 h 39"/>
              <a:gd name="T86" fmla="*/ 22 w 61"/>
              <a:gd name="T87" fmla="*/ 9 h 39"/>
              <a:gd name="T88" fmla="*/ 16 w 61"/>
              <a:gd name="T89" fmla="*/ 9 h 39"/>
              <a:gd name="T90" fmla="*/ 12 w 61"/>
              <a:gd name="T91" fmla="*/ 10 h 39"/>
              <a:gd name="T92" fmla="*/ 9 w 61"/>
              <a:gd name="T93" fmla="*/ 13 h 39"/>
              <a:gd name="T94" fmla="*/ 7 w 61"/>
              <a:gd name="T95" fmla="*/ 16 h 39"/>
              <a:gd name="T96" fmla="*/ 7 w 61"/>
              <a:gd name="T97" fmla="*/ 19 h 39"/>
              <a:gd name="T98" fmla="*/ 7 w 61"/>
              <a:gd name="T99" fmla="*/ 24 h 39"/>
              <a:gd name="T100" fmla="*/ 10 w 61"/>
              <a:gd name="T101" fmla="*/ 28 h 39"/>
              <a:gd name="T102" fmla="*/ 15 w 61"/>
              <a:gd name="T103" fmla="*/ 30 h 39"/>
              <a:gd name="T104" fmla="*/ 22 w 61"/>
              <a:gd name="T105" fmla="*/ 31 h 39"/>
              <a:gd name="T106" fmla="*/ 30 w 61"/>
              <a:gd name="T107" fmla="*/ 31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39">
                <a:moveTo>
                  <a:pt x="30" y="39"/>
                </a:moveTo>
                <a:lnTo>
                  <a:pt x="24" y="39"/>
                </a:lnTo>
                <a:lnTo>
                  <a:pt x="18" y="39"/>
                </a:lnTo>
                <a:lnTo>
                  <a:pt x="13" y="37"/>
                </a:lnTo>
                <a:lnTo>
                  <a:pt x="7" y="34"/>
                </a:lnTo>
                <a:lnTo>
                  <a:pt x="3" y="30"/>
                </a:lnTo>
                <a:lnTo>
                  <a:pt x="1" y="25"/>
                </a:lnTo>
                <a:lnTo>
                  <a:pt x="0" y="19"/>
                </a:lnTo>
                <a:lnTo>
                  <a:pt x="0" y="15"/>
                </a:lnTo>
                <a:lnTo>
                  <a:pt x="1" y="10"/>
                </a:lnTo>
                <a:lnTo>
                  <a:pt x="4" y="7"/>
                </a:lnTo>
                <a:lnTo>
                  <a:pt x="7" y="4"/>
                </a:lnTo>
                <a:lnTo>
                  <a:pt x="12" y="3"/>
                </a:lnTo>
                <a:lnTo>
                  <a:pt x="16" y="1"/>
                </a:lnTo>
                <a:lnTo>
                  <a:pt x="22" y="0"/>
                </a:lnTo>
                <a:lnTo>
                  <a:pt x="30" y="0"/>
                </a:lnTo>
                <a:lnTo>
                  <a:pt x="37" y="0"/>
                </a:lnTo>
                <a:lnTo>
                  <a:pt x="43" y="1"/>
                </a:lnTo>
                <a:lnTo>
                  <a:pt x="48" y="1"/>
                </a:lnTo>
                <a:lnTo>
                  <a:pt x="54" y="4"/>
                </a:lnTo>
                <a:lnTo>
                  <a:pt x="58" y="9"/>
                </a:lnTo>
                <a:lnTo>
                  <a:pt x="60" y="13"/>
                </a:lnTo>
                <a:lnTo>
                  <a:pt x="61" y="19"/>
                </a:lnTo>
                <a:lnTo>
                  <a:pt x="60" y="25"/>
                </a:lnTo>
                <a:lnTo>
                  <a:pt x="58" y="30"/>
                </a:lnTo>
                <a:lnTo>
                  <a:pt x="55" y="33"/>
                </a:lnTo>
                <a:lnTo>
                  <a:pt x="45" y="37"/>
                </a:lnTo>
                <a:lnTo>
                  <a:pt x="30" y="39"/>
                </a:lnTo>
                <a:close/>
                <a:moveTo>
                  <a:pt x="30" y="31"/>
                </a:moveTo>
                <a:lnTo>
                  <a:pt x="37" y="31"/>
                </a:lnTo>
                <a:lnTo>
                  <a:pt x="42" y="30"/>
                </a:lnTo>
                <a:lnTo>
                  <a:pt x="46" y="30"/>
                </a:lnTo>
                <a:lnTo>
                  <a:pt x="49" y="28"/>
                </a:lnTo>
                <a:lnTo>
                  <a:pt x="52" y="25"/>
                </a:lnTo>
                <a:lnTo>
                  <a:pt x="54" y="22"/>
                </a:lnTo>
                <a:lnTo>
                  <a:pt x="54" y="19"/>
                </a:lnTo>
                <a:lnTo>
                  <a:pt x="54" y="16"/>
                </a:lnTo>
                <a:lnTo>
                  <a:pt x="52" y="13"/>
                </a:lnTo>
                <a:lnTo>
                  <a:pt x="49" y="12"/>
                </a:lnTo>
                <a:lnTo>
                  <a:pt x="46" y="10"/>
                </a:lnTo>
                <a:lnTo>
                  <a:pt x="42" y="9"/>
                </a:lnTo>
                <a:lnTo>
                  <a:pt x="37" y="7"/>
                </a:lnTo>
                <a:lnTo>
                  <a:pt x="30" y="7"/>
                </a:lnTo>
                <a:lnTo>
                  <a:pt x="22" y="9"/>
                </a:lnTo>
                <a:lnTo>
                  <a:pt x="16" y="9"/>
                </a:lnTo>
                <a:lnTo>
                  <a:pt x="12" y="10"/>
                </a:lnTo>
                <a:lnTo>
                  <a:pt x="9" y="13"/>
                </a:lnTo>
                <a:lnTo>
                  <a:pt x="7" y="16"/>
                </a:lnTo>
                <a:lnTo>
                  <a:pt x="7" y="19"/>
                </a:lnTo>
                <a:lnTo>
                  <a:pt x="7" y="24"/>
                </a:lnTo>
                <a:lnTo>
                  <a:pt x="10" y="28"/>
                </a:lnTo>
                <a:lnTo>
                  <a:pt x="15" y="30"/>
                </a:lnTo>
                <a:lnTo>
                  <a:pt x="22" y="31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89" name="Freeform 453"/>
          <p:cNvSpPr>
            <a:spLocks noEditPoints="1"/>
          </p:cNvSpPr>
          <p:nvPr/>
        </p:nvSpPr>
        <p:spPr bwMode="auto">
          <a:xfrm rot="5400000">
            <a:off x="3017044" y="5560219"/>
            <a:ext cx="93663" cy="66675"/>
          </a:xfrm>
          <a:custGeom>
            <a:avLst/>
            <a:gdLst>
              <a:gd name="T0" fmla="*/ 59 w 59"/>
              <a:gd name="T1" fmla="*/ 15 h 42"/>
              <a:gd name="T2" fmla="*/ 45 w 59"/>
              <a:gd name="T3" fmla="*/ 15 h 42"/>
              <a:gd name="T4" fmla="*/ 45 w 59"/>
              <a:gd name="T5" fmla="*/ 42 h 42"/>
              <a:gd name="T6" fmla="*/ 38 w 59"/>
              <a:gd name="T7" fmla="*/ 42 h 42"/>
              <a:gd name="T8" fmla="*/ 0 w 59"/>
              <a:gd name="T9" fmla="*/ 14 h 42"/>
              <a:gd name="T10" fmla="*/ 0 w 59"/>
              <a:gd name="T11" fmla="*/ 8 h 42"/>
              <a:gd name="T12" fmla="*/ 38 w 59"/>
              <a:gd name="T13" fmla="*/ 8 h 42"/>
              <a:gd name="T14" fmla="*/ 38 w 59"/>
              <a:gd name="T15" fmla="*/ 0 h 42"/>
              <a:gd name="T16" fmla="*/ 45 w 59"/>
              <a:gd name="T17" fmla="*/ 0 h 42"/>
              <a:gd name="T18" fmla="*/ 45 w 59"/>
              <a:gd name="T19" fmla="*/ 8 h 42"/>
              <a:gd name="T20" fmla="*/ 59 w 59"/>
              <a:gd name="T21" fmla="*/ 8 h 42"/>
              <a:gd name="T22" fmla="*/ 59 w 59"/>
              <a:gd name="T23" fmla="*/ 15 h 42"/>
              <a:gd name="T24" fmla="*/ 38 w 59"/>
              <a:gd name="T25" fmla="*/ 15 h 42"/>
              <a:gd name="T26" fmla="*/ 14 w 59"/>
              <a:gd name="T27" fmla="*/ 15 h 42"/>
              <a:gd name="T28" fmla="*/ 38 w 59"/>
              <a:gd name="T29" fmla="*/ 33 h 42"/>
              <a:gd name="T30" fmla="*/ 38 w 59"/>
              <a:gd name="T31" fmla="*/ 15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9" h="42">
                <a:moveTo>
                  <a:pt x="59" y="15"/>
                </a:moveTo>
                <a:lnTo>
                  <a:pt x="45" y="15"/>
                </a:lnTo>
                <a:lnTo>
                  <a:pt x="45" y="42"/>
                </a:lnTo>
                <a:lnTo>
                  <a:pt x="38" y="42"/>
                </a:lnTo>
                <a:lnTo>
                  <a:pt x="0" y="14"/>
                </a:lnTo>
                <a:lnTo>
                  <a:pt x="0" y="8"/>
                </a:lnTo>
                <a:lnTo>
                  <a:pt x="38" y="8"/>
                </a:lnTo>
                <a:lnTo>
                  <a:pt x="38" y="0"/>
                </a:lnTo>
                <a:lnTo>
                  <a:pt x="45" y="0"/>
                </a:lnTo>
                <a:lnTo>
                  <a:pt x="45" y="8"/>
                </a:lnTo>
                <a:lnTo>
                  <a:pt x="59" y="8"/>
                </a:lnTo>
                <a:lnTo>
                  <a:pt x="59" y="15"/>
                </a:lnTo>
                <a:close/>
                <a:moveTo>
                  <a:pt x="38" y="15"/>
                </a:moveTo>
                <a:lnTo>
                  <a:pt x="14" y="15"/>
                </a:lnTo>
                <a:lnTo>
                  <a:pt x="38" y="33"/>
                </a:lnTo>
                <a:lnTo>
                  <a:pt x="38" y="1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90" name="Line 454"/>
          <p:cNvSpPr>
            <a:spLocks noChangeShapeType="1"/>
          </p:cNvSpPr>
          <p:nvPr/>
        </p:nvSpPr>
        <p:spPr bwMode="auto">
          <a:xfrm rot="5400000">
            <a:off x="3284537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91" name="Line 455"/>
          <p:cNvSpPr>
            <a:spLocks noChangeShapeType="1"/>
          </p:cNvSpPr>
          <p:nvPr/>
        </p:nvSpPr>
        <p:spPr bwMode="auto">
          <a:xfrm rot="5400000">
            <a:off x="3794125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92" name="Line 456"/>
          <p:cNvSpPr>
            <a:spLocks noChangeShapeType="1"/>
          </p:cNvSpPr>
          <p:nvPr/>
        </p:nvSpPr>
        <p:spPr bwMode="auto">
          <a:xfrm rot="5400000">
            <a:off x="4056062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93" name="Line 457"/>
          <p:cNvSpPr>
            <a:spLocks noChangeShapeType="1"/>
          </p:cNvSpPr>
          <p:nvPr/>
        </p:nvSpPr>
        <p:spPr bwMode="auto">
          <a:xfrm rot="5400000">
            <a:off x="4164806" y="5493544"/>
            <a:ext cx="58738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394" name="Freeform 458"/>
          <p:cNvSpPr>
            <a:spLocks noEditPoints="1"/>
          </p:cNvSpPr>
          <p:nvPr/>
        </p:nvSpPr>
        <p:spPr bwMode="auto">
          <a:xfrm rot="5400000">
            <a:off x="4035425" y="5562601"/>
            <a:ext cx="96837" cy="61912"/>
          </a:xfrm>
          <a:custGeom>
            <a:avLst/>
            <a:gdLst>
              <a:gd name="T0" fmla="*/ 30 w 61"/>
              <a:gd name="T1" fmla="*/ 39 h 39"/>
              <a:gd name="T2" fmla="*/ 24 w 61"/>
              <a:gd name="T3" fmla="*/ 39 h 39"/>
              <a:gd name="T4" fmla="*/ 18 w 61"/>
              <a:gd name="T5" fmla="*/ 39 h 39"/>
              <a:gd name="T6" fmla="*/ 13 w 61"/>
              <a:gd name="T7" fmla="*/ 38 h 39"/>
              <a:gd name="T8" fmla="*/ 7 w 61"/>
              <a:gd name="T9" fmla="*/ 35 h 39"/>
              <a:gd name="T10" fmla="*/ 3 w 61"/>
              <a:gd name="T11" fmla="*/ 30 h 39"/>
              <a:gd name="T12" fmla="*/ 1 w 61"/>
              <a:gd name="T13" fmla="*/ 26 h 39"/>
              <a:gd name="T14" fmla="*/ 0 w 61"/>
              <a:gd name="T15" fmla="*/ 20 h 39"/>
              <a:gd name="T16" fmla="*/ 0 w 61"/>
              <a:gd name="T17" fmla="*/ 15 h 39"/>
              <a:gd name="T18" fmla="*/ 1 w 61"/>
              <a:gd name="T19" fmla="*/ 11 h 39"/>
              <a:gd name="T20" fmla="*/ 4 w 61"/>
              <a:gd name="T21" fmla="*/ 8 h 39"/>
              <a:gd name="T22" fmla="*/ 7 w 61"/>
              <a:gd name="T23" fmla="*/ 5 h 39"/>
              <a:gd name="T24" fmla="*/ 12 w 61"/>
              <a:gd name="T25" fmla="*/ 3 h 39"/>
              <a:gd name="T26" fmla="*/ 16 w 61"/>
              <a:gd name="T27" fmla="*/ 2 h 39"/>
              <a:gd name="T28" fmla="*/ 22 w 61"/>
              <a:gd name="T29" fmla="*/ 0 h 39"/>
              <a:gd name="T30" fmla="*/ 30 w 61"/>
              <a:gd name="T31" fmla="*/ 0 h 39"/>
              <a:gd name="T32" fmla="*/ 37 w 61"/>
              <a:gd name="T33" fmla="*/ 0 h 39"/>
              <a:gd name="T34" fmla="*/ 43 w 61"/>
              <a:gd name="T35" fmla="*/ 2 h 39"/>
              <a:gd name="T36" fmla="*/ 48 w 61"/>
              <a:gd name="T37" fmla="*/ 3 h 39"/>
              <a:gd name="T38" fmla="*/ 54 w 61"/>
              <a:gd name="T39" fmla="*/ 5 h 39"/>
              <a:gd name="T40" fmla="*/ 58 w 61"/>
              <a:gd name="T41" fmla="*/ 9 h 39"/>
              <a:gd name="T42" fmla="*/ 60 w 61"/>
              <a:gd name="T43" fmla="*/ 14 h 39"/>
              <a:gd name="T44" fmla="*/ 61 w 61"/>
              <a:gd name="T45" fmla="*/ 20 h 39"/>
              <a:gd name="T46" fmla="*/ 60 w 61"/>
              <a:gd name="T47" fmla="*/ 26 h 39"/>
              <a:gd name="T48" fmla="*/ 58 w 61"/>
              <a:gd name="T49" fmla="*/ 30 h 39"/>
              <a:gd name="T50" fmla="*/ 55 w 61"/>
              <a:gd name="T51" fmla="*/ 33 h 39"/>
              <a:gd name="T52" fmla="*/ 45 w 61"/>
              <a:gd name="T53" fmla="*/ 38 h 39"/>
              <a:gd name="T54" fmla="*/ 30 w 61"/>
              <a:gd name="T55" fmla="*/ 39 h 39"/>
              <a:gd name="T56" fmla="*/ 30 w 61"/>
              <a:gd name="T57" fmla="*/ 32 h 39"/>
              <a:gd name="T58" fmla="*/ 37 w 61"/>
              <a:gd name="T59" fmla="*/ 32 h 39"/>
              <a:gd name="T60" fmla="*/ 42 w 61"/>
              <a:gd name="T61" fmla="*/ 30 h 39"/>
              <a:gd name="T62" fmla="*/ 46 w 61"/>
              <a:gd name="T63" fmla="*/ 30 h 39"/>
              <a:gd name="T64" fmla="*/ 49 w 61"/>
              <a:gd name="T65" fmla="*/ 29 h 39"/>
              <a:gd name="T66" fmla="*/ 52 w 61"/>
              <a:gd name="T67" fmla="*/ 26 h 39"/>
              <a:gd name="T68" fmla="*/ 54 w 61"/>
              <a:gd name="T69" fmla="*/ 23 h 39"/>
              <a:gd name="T70" fmla="*/ 54 w 61"/>
              <a:gd name="T71" fmla="*/ 20 h 39"/>
              <a:gd name="T72" fmla="*/ 54 w 61"/>
              <a:gd name="T73" fmla="*/ 17 h 39"/>
              <a:gd name="T74" fmla="*/ 52 w 61"/>
              <a:gd name="T75" fmla="*/ 14 h 39"/>
              <a:gd name="T76" fmla="*/ 49 w 61"/>
              <a:gd name="T77" fmla="*/ 12 h 39"/>
              <a:gd name="T78" fmla="*/ 46 w 61"/>
              <a:gd name="T79" fmla="*/ 11 h 39"/>
              <a:gd name="T80" fmla="*/ 42 w 61"/>
              <a:gd name="T81" fmla="*/ 9 h 39"/>
              <a:gd name="T82" fmla="*/ 37 w 61"/>
              <a:gd name="T83" fmla="*/ 8 h 39"/>
              <a:gd name="T84" fmla="*/ 30 w 61"/>
              <a:gd name="T85" fmla="*/ 8 h 39"/>
              <a:gd name="T86" fmla="*/ 22 w 61"/>
              <a:gd name="T87" fmla="*/ 9 h 39"/>
              <a:gd name="T88" fmla="*/ 16 w 61"/>
              <a:gd name="T89" fmla="*/ 9 h 39"/>
              <a:gd name="T90" fmla="*/ 12 w 61"/>
              <a:gd name="T91" fmla="*/ 11 h 39"/>
              <a:gd name="T92" fmla="*/ 9 w 61"/>
              <a:gd name="T93" fmla="*/ 14 h 39"/>
              <a:gd name="T94" fmla="*/ 7 w 61"/>
              <a:gd name="T95" fmla="*/ 17 h 39"/>
              <a:gd name="T96" fmla="*/ 7 w 61"/>
              <a:gd name="T97" fmla="*/ 20 h 39"/>
              <a:gd name="T98" fmla="*/ 7 w 61"/>
              <a:gd name="T99" fmla="*/ 24 h 39"/>
              <a:gd name="T100" fmla="*/ 10 w 61"/>
              <a:gd name="T101" fmla="*/ 29 h 39"/>
              <a:gd name="T102" fmla="*/ 15 w 61"/>
              <a:gd name="T103" fmla="*/ 30 h 39"/>
              <a:gd name="T104" fmla="*/ 22 w 61"/>
              <a:gd name="T105" fmla="*/ 32 h 39"/>
              <a:gd name="T106" fmla="*/ 30 w 61"/>
              <a:gd name="T107" fmla="*/ 3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39">
                <a:moveTo>
                  <a:pt x="30" y="39"/>
                </a:moveTo>
                <a:lnTo>
                  <a:pt x="24" y="39"/>
                </a:lnTo>
                <a:lnTo>
                  <a:pt x="18" y="39"/>
                </a:lnTo>
                <a:lnTo>
                  <a:pt x="13" y="38"/>
                </a:lnTo>
                <a:lnTo>
                  <a:pt x="7" y="35"/>
                </a:lnTo>
                <a:lnTo>
                  <a:pt x="3" y="30"/>
                </a:lnTo>
                <a:lnTo>
                  <a:pt x="1" y="26"/>
                </a:lnTo>
                <a:lnTo>
                  <a:pt x="0" y="20"/>
                </a:lnTo>
                <a:lnTo>
                  <a:pt x="0" y="15"/>
                </a:lnTo>
                <a:lnTo>
                  <a:pt x="1" y="11"/>
                </a:lnTo>
                <a:lnTo>
                  <a:pt x="4" y="8"/>
                </a:lnTo>
                <a:lnTo>
                  <a:pt x="7" y="5"/>
                </a:lnTo>
                <a:lnTo>
                  <a:pt x="12" y="3"/>
                </a:lnTo>
                <a:lnTo>
                  <a:pt x="16" y="2"/>
                </a:lnTo>
                <a:lnTo>
                  <a:pt x="22" y="0"/>
                </a:lnTo>
                <a:lnTo>
                  <a:pt x="30" y="0"/>
                </a:lnTo>
                <a:lnTo>
                  <a:pt x="37" y="0"/>
                </a:lnTo>
                <a:lnTo>
                  <a:pt x="43" y="2"/>
                </a:lnTo>
                <a:lnTo>
                  <a:pt x="48" y="3"/>
                </a:lnTo>
                <a:lnTo>
                  <a:pt x="54" y="5"/>
                </a:lnTo>
                <a:lnTo>
                  <a:pt x="58" y="9"/>
                </a:lnTo>
                <a:lnTo>
                  <a:pt x="60" y="14"/>
                </a:lnTo>
                <a:lnTo>
                  <a:pt x="61" y="20"/>
                </a:lnTo>
                <a:lnTo>
                  <a:pt x="60" y="26"/>
                </a:lnTo>
                <a:lnTo>
                  <a:pt x="58" y="30"/>
                </a:lnTo>
                <a:lnTo>
                  <a:pt x="55" y="33"/>
                </a:lnTo>
                <a:lnTo>
                  <a:pt x="45" y="38"/>
                </a:lnTo>
                <a:lnTo>
                  <a:pt x="30" y="39"/>
                </a:lnTo>
                <a:close/>
                <a:moveTo>
                  <a:pt x="30" y="32"/>
                </a:moveTo>
                <a:lnTo>
                  <a:pt x="37" y="32"/>
                </a:lnTo>
                <a:lnTo>
                  <a:pt x="42" y="30"/>
                </a:lnTo>
                <a:lnTo>
                  <a:pt x="46" y="30"/>
                </a:lnTo>
                <a:lnTo>
                  <a:pt x="49" y="29"/>
                </a:lnTo>
                <a:lnTo>
                  <a:pt x="52" y="26"/>
                </a:lnTo>
                <a:lnTo>
                  <a:pt x="54" y="23"/>
                </a:lnTo>
                <a:lnTo>
                  <a:pt x="54" y="20"/>
                </a:lnTo>
                <a:lnTo>
                  <a:pt x="54" y="17"/>
                </a:lnTo>
                <a:lnTo>
                  <a:pt x="52" y="14"/>
                </a:lnTo>
                <a:lnTo>
                  <a:pt x="49" y="12"/>
                </a:lnTo>
                <a:lnTo>
                  <a:pt x="46" y="11"/>
                </a:lnTo>
                <a:lnTo>
                  <a:pt x="42" y="9"/>
                </a:lnTo>
                <a:lnTo>
                  <a:pt x="37" y="8"/>
                </a:lnTo>
                <a:lnTo>
                  <a:pt x="30" y="8"/>
                </a:lnTo>
                <a:lnTo>
                  <a:pt x="22" y="9"/>
                </a:lnTo>
                <a:lnTo>
                  <a:pt x="16" y="9"/>
                </a:lnTo>
                <a:lnTo>
                  <a:pt x="12" y="11"/>
                </a:lnTo>
                <a:lnTo>
                  <a:pt x="9" y="14"/>
                </a:lnTo>
                <a:lnTo>
                  <a:pt x="7" y="17"/>
                </a:lnTo>
                <a:lnTo>
                  <a:pt x="7" y="20"/>
                </a:lnTo>
                <a:lnTo>
                  <a:pt x="7" y="24"/>
                </a:lnTo>
                <a:lnTo>
                  <a:pt x="10" y="29"/>
                </a:lnTo>
                <a:lnTo>
                  <a:pt x="15" y="30"/>
                </a:lnTo>
                <a:lnTo>
                  <a:pt x="22" y="32"/>
                </a:lnTo>
                <a:lnTo>
                  <a:pt x="30" y="3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95" name="Rectangle 459"/>
          <p:cNvSpPr>
            <a:spLocks noChangeArrowheads="1"/>
          </p:cNvSpPr>
          <p:nvPr/>
        </p:nvSpPr>
        <p:spPr bwMode="auto">
          <a:xfrm rot="5400000">
            <a:off x="4133057" y="5628481"/>
            <a:ext cx="12700" cy="111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96" name="Freeform 460"/>
          <p:cNvSpPr>
            <a:spLocks noEditPoints="1"/>
          </p:cNvSpPr>
          <p:nvPr/>
        </p:nvSpPr>
        <p:spPr bwMode="auto">
          <a:xfrm rot="5400000">
            <a:off x="4147344" y="5561807"/>
            <a:ext cx="96837" cy="63500"/>
          </a:xfrm>
          <a:custGeom>
            <a:avLst/>
            <a:gdLst>
              <a:gd name="T0" fmla="*/ 30 w 61"/>
              <a:gd name="T1" fmla="*/ 40 h 40"/>
              <a:gd name="T2" fmla="*/ 24 w 61"/>
              <a:gd name="T3" fmla="*/ 39 h 40"/>
              <a:gd name="T4" fmla="*/ 18 w 61"/>
              <a:gd name="T5" fmla="*/ 39 h 40"/>
              <a:gd name="T6" fmla="*/ 13 w 61"/>
              <a:gd name="T7" fmla="*/ 37 h 40"/>
              <a:gd name="T8" fmla="*/ 7 w 61"/>
              <a:gd name="T9" fmla="*/ 34 h 40"/>
              <a:gd name="T10" fmla="*/ 3 w 61"/>
              <a:gd name="T11" fmla="*/ 31 h 40"/>
              <a:gd name="T12" fmla="*/ 1 w 61"/>
              <a:gd name="T13" fmla="*/ 27 h 40"/>
              <a:gd name="T14" fmla="*/ 0 w 61"/>
              <a:gd name="T15" fmla="*/ 21 h 40"/>
              <a:gd name="T16" fmla="*/ 0 w 61"/>
              <a:gd name="T17" fmla="*/ 15 h 40"/>
              <a:gd name="T18" fmla="*/ 1 w 61"/>
              <a:gd name="T19" fmla="*/ 12 h 40"/>
              <a:gd name="T20" fmla="*/ 4 w 61"/>
              <a:gd name="T21" fmla="*/ 7 h 40"/>
              <a:gd name="T22" fmla="*/ 7 w 61"/>
              <a:gd name="T23" fmla="*/ 6 h 40"/>
              <a:gd name="T24" fmla="*/ 12 w 61"/>
              <a:gd name="T25" fmla="*/ 3 h 40"/>
              <a:gd name="T26" fmla="*/ 16 w 61"/>
              <a:gd name="T27" fmla="*/ 1 h 40"/>
              <a:gd name="T28" fmla="*/ 22 w 61"/>
              <a:gd name="T29" fmla="*/ 1 h 40"/>
              <a:gd name="T30" fmla="*/ 30 w 61"/>
              <a:gd name="T31" fmla="*/ 0 h 40"/>
              <a:gd name="T32" fmla="*/ 37 w 61"/>
              <a:gd name="T33" fmla="*/ 1 h 40"/>
              <a:gd name="T34" fmla="*/ 43 w 61"/>
              <a:gd name="T35" fmla="*/ 1 h 40"/>
              <a:gd name="T36" fmla="*/ 48 w 61"/>
              <a:gd name="T37" fmla="*/ 3 h 40"/>
              <a:gd name="T38" fmla="*/ 54 w 61"/>
              <a:gd name="T39" fmla="*/ 6 h 40"/>
              <a:gd name="T40" fmla="*/ 58 w 61"/>
              <a:gd name="T41" fmla="*/ 9 h 40"/>
              <a:gd name="T42" fmla="*/ 60 w 61"/>
              <a:gd name="T43" fmla="*/ 13 h 40"/>
              <a:gd name="T44" fmla="*/ 61 w 61"/>
              <a:gd name="T45" fmla="*/ 21 h 40"/>
              <a:gd name="T46" fmla="*/ 60 w 61"/>
              <a:gd name="T47" fmla="*/ 25 h 40"/>
              <a:gd name="T48" fmla="*/ 58 w 61"/>
              <a:gd name="T49" fmla="*/ 30 h 40"/>
              <a:gd name="T50" fmla="*/ 55 w 61"/>
              <a:gd name="T51" fmla="*/ 34 h 40"/>
              <a:gd name="T52" fmla="*/ 45 w 61"/>
              <a:gd name="T53" fmla="*/ 39 h 40"/>
              <a:gd name="T54" fmla="*/ 30 w 61"/>
              <a:gd name="T55" fmla="*/ 40 h 40"/>
              <a:gd name="T56" fmla="*/ 30 w 61"/>
              <a:gd name="T57" fmla="*/ 31 h 40"/>
              <a:gd name="T58" fmla="*/ 37 w 61"/>
              <a:gd name="T59" fmla="*/ 31 h 40"/>
              <a:gd name="T60" fmla="*/ 42 w 61"/>
              <a:gd name="T61" fmla="*/ 31 h 40"/>
              <a:gd name="T62" fmla="*/ 46 w 61"/>
              <a:gd name="T63" fmla="*/ 30 h 40"/>
              <a:gd name="T64" fmla="*/ 49 w 61"/>
              <a:gd name="T65" fmla="*/ 28 h 40"/>
              <a:gd name="T66" fmla="*/ 52 w 61"/>
              <a:gd name="T67" fmla="*/ 25 h 40"/>
              <a:gd name="T68" fmla="*/ 54 w 61"/>
              <a:gd name="T69" fmla="*/ 24 h 40"/>
              <a:gd name="T70" fmla="*/ 54 w 61"/>
              <a:gd name="T71" fmla="*/ 21 h 40"/>
              <a:gd name="T72" fmla="*/ 54 w 61"/>
              <a:gd name="T73" fmla="*/ 16 h 40"/>
              <a:gd name="T74" fmla="*/ 52 w 61"/>
              <a:gd name="T75" fmla="*/ 15 h 40"/>
              <a:gd name="T76" fmla="*/ 49 w 61"/>
              <a:gd name="T77" fmla="*/ 12 h 40"/>
              <a:gd name="T78" fmla="*/ 46 w 61"/>
              <a:gd name="T79" fmla="*/ 10 h 40"/>
              <a:gd name="T80" fmla="*/ 42 w 61"/>
              <a:gd name="T81" fmla="*/ 9 h 40"/>
              <a:gd name="T82" fmla="*/ 37 w 61"/>
              <a:gd name="T83" fmla="*/ 9 h 40"/>
              <a:gd name="T84" fmla="*/ 30 w 61"/>
              <a:gd name="T85" fmla="*/ 9 h 40"/>
              <a:gd name="T86" fmla="*/ 22 w 61"/>
              <a:gd name="T87" fmla="*/ 9 h 40"/>
              <a:gd name="T88" fmla="*/ 16 w 61"/>
              <a:gd name="T89" fmla="*/ 10 h 40"/>
              <a:gd name="T90" fmla="*/ 12 w 61"/>
              <a:gd name="T91" fmla="*/ 12 h 40"/>
              <a:gd name="T92" fmla="*/ 9 w 61"/>
              <a:gd name="T93" fmla="*/ 13 h 40"/>
              <a:gd name="T94" fmla="*/ 7 w 61"/>
              <a:gd name="T95" fmla="*/ 16 h 40"/>
              <a:gd name="T96" fmla="*/ 7 w 61"/>
              <a:gd name="T97" fmla="*/ 21 h 40"/>
              <a:gd name="T98" fmla="*/ 7 w 61"/>
              <a:gd name="T99" fmla="*/ 25 h 40"/>
              <a:gd name="T100" fmla="*/ 10 w 61"/>
              <a:gd name="T101" fmla="*/ 28 h 40"/>
              <a:gd name="T102" fmla="*/ 15 w 61"/>
              <a:gd name="T103" fmla="*/ 30 h 40"/>
              <a:gd name="T104" fmla="*/ 22 w 61"/>
              <a:gd name="T105" fmla="*/ 31 h 40"/>
              <a:gd name="T106" fmla="*/ 30 w 61"/>
              <a:gd name="T107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40">
                <a:moveTo>
                  <a:pt x="30" y="40"/>
                </a:moveTo>
                <a:lnTo>
                  <a:pt x="24" y="39"/>
                </a:lnTo>
                <a:lnTo>
                  <a:pt x="18" y="39"/>
                </a:lnTo>
                <a:lnTo>
                  <a:pt x="13" y="37"/>
                </a:lnTo>
                <a:lnTo>
                  <a:pt x="7" y="34"/>
                </a:lnTo>
                <a:lnTo>
                  <a:pt x="3" y="31"/>
                </a:lnTo>
                <a:lnTo>
                  <a:pt x="1" y="27"/>
                </a:lnTo>
                <a:lnTo>
                  <a:pt x="0" y="21"/>
                </a:lnTo>
                <a:lnTo>
                  <a:pt x="0" y="15"/>
                </a:lnTo>
                <a:lnTo>
                  <a:pt x="1" y="12"/>
                </a:lnTo>
                <a:lnTo>
                  <a:pt x="4" y="7"/>
                </a:lnTo>
                <a:lnTo>
                  <a:pt x="7" y="6"/>
                </a:lnTo>
                <a:lnTo>
                  <a:pt x="12" y="3"/>
                </a:lnTo>
                <a:lnTo>
                  <a:pt x="16" y="1"/>
                </a:lnTo>
                <a:lnTo>
                  <a:pt x="22" y="1"/>
                </a:lnTo>
                <a:lnTo>
                  <a:pt x="30" y="0"/>
                </a:lnTo>
                <a:lnTo>
                  <a:pt x="37" y="1"/>
                </a:lnTo>
                <a:lnTo>
                  <a:pt x="43" y="1"/>
                </a:lnTo>
                <a:lnTo>
                  <a:pt x="48" y="3"/>
                </a:lnTo>
                <a:lnTo>
                  <a:pt x="54" y="6"/>
                </a:lnTo>
                <a:lnTo>
                  <a:pt x="58" y="9"/>
                </a:lnTo>
                <a:lnTo>
                  <a:pt x="60" y="13"/>
                </a:lnTo>
                <a:lnTo>
                  <a:pt x="61" y="21"/>
                </a:lnTo>
                <a:lnTo>
                  <a:pt x="60" y="25"/>
                </a:lnTo>
                <a:lnTo>
                  <a:pt x="58" y="30"/>
                </a:lnTo>
                <a:lnTo>
                  <a:pt x="55" y="34"/>
                </a:lnTo>
                <a:lnTo>
                  <a:pt x="45" y="39"/>
                </a:lnTo>
                <a:lnTo>
                  <a:pt x="30" y="40"/>
                </a:lnTo>
                <a:close/>
                <a:moveTo>
                  <a:pt x="30" y="31"/>
                </a:moveTo>
                <a:lnTo>
                  <a:pt x="37" y="31"/>
                </a:lnTo>
                <a:lnTo>
                  <a:pt x="42" y="31"/>
                </a:lnTo>
                <a:lnTo>
                  <a:pt x="46" y="30"/>
                </a:lnTo>
                <a:lnTo>
                  <a:pt x="49" y="28"/>
                </a:lnTo>
                <a:lnTo>
                  <a:pt x="52" y="25"/>
                </a:lnTo>
                <a:lnTo>
                  <a:pt x="54" y="24"/>
                </a:lnTo>
                <a:lnTo>
                  <a:pt x="54" y="21"/>
                </a:lnTo>
                <a:lnTo>
                  <a:pt x="54" y="16"/>
                </a:lnTo>
                <a:lnTo>
                  <a:pt x="52" y="15"/>
                </a:lnTo>
                <a:lnTo>
                  <a:pt x="49" y="12"/>
                </a:lnTo>
                <a:lnTo>
                  <a:pt x="46" y="10"/>
                </a:lnTo>
                <a:lnTo>
                  <a:pt x="42" y="9"/>
                </a:lnTo>
                <a:lnTo>
                  <a:pt x="37" y="9"/>
                </a:lnTo>
                <a:lnTo>
                  <a:pt x="30" y="9"/>
                </a:lnTo>
                <a:lnTo>
                  <a:pt x="22" y="9"/>
                </a:lnTo>
                <a:lnTo>
                  <a:pt x="16" y="10"/>
                </a:lnTo>
                <a:lnTo>
                  <a:pt x="12" y="12"/>
                </a:lnTo>
                <a:lnTo>
                  <a:pt x="9" y="13"/>
                </a:lnTo>
                <a:lnTo>
                  <a:pt x="7" y="16"/>
                </a:lnTo>
                <a:lnTo>
                  <a:pt x="7" y="21"/>
                </a:lnTo>
                <a:lnTo>
                  <a:pt x="7" y="25"/>
                </a:lnTo>
                <a:lnTo>
                  <a:pt x="10" y="28"/>
                </a:lnTo>
                <a:lnTo>
                  <a:pt x="15" y="30"/>
                </a:lnTo>
                <a:lnTo>
                  <a:pt x="22" y="31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97" name="Freeform 461"/>
          <p:cNvSpPr>
            <a:spLocks noEditPoints="1"/>
          </p:cNvSpPr>
          <p:nvPr/>
        </p:nvSpPr>
        <p:spPr bwMode="auto">
          <a:xfrm rot="5400000">
            <a:off x="4219575" y="5561013"/>
            <a:ext cx="96837" cy="65088"/>
          </a:xfrm>
          <a:custGeom>
            <a:avLst/>
            <a:gdLst>
              <a:gd name="T0" fmla="*/ 30 w 61"/>
              <a:gd name="T1" fmla="*/ 41 h 41"/>
              <a:gd name="T2" fmla="*/ 24 w 61"/>
              <a:gd name="T3" fmla="*/ 41 h 41"/>
              <a:gd name="T4" fmla="*/ 18 w 61"/>
              <a:gd name="T5" fmla="*/ 39 h 41"/>
              <a:gd name="T6" fmla="*/ 13 w 61"/>
              <a:gd name="T7" fmla="*/ 38 h 41"/>
              <a:gd name="T8" fmla="*/ 7 w 61"/>
              <a:gd name="T9" fmla="*/ 35 h 41"/>
              <a:gd name="T10" fmla="*/ 3 w 61"/>
              <a:gd name="T11" fmla="*/ 32 h 41"/>
              <a:gd name="T12" fmla="*/ 1 w 61"/>
              <a:gd name="T13" fmla="*/ 27 h 41"/>
              <a:gd name="T14" fmla="*/ 0 w 61"/>
              <a:gd name="T15" fmla="*/ 21 h 41"/>
              <a:gd name="T16" fmla="*/ 0 w 61"/>
              <a:gd name="T17" fmla="*/ 17 h 41"/>
              <a:gd name="T18" fmla="*/ 1 w 61"/>
              <a:gd name="T19" fmla="*/ 12 h 41"/>
              <a:gd name="T20" fmla="*/ 4 w 61"/>
              <a:gd name="T21" fmla="*/ 8 h 41"/>
              <a:gd name="T22" fmla="*/ 7 w 61"/>
              <a:gd name="T23" fmla="*/ 6 h 41"/>
              <a:gd name="T24" fmla="*/ 12 w 61"/>
              <a:gd name="T25" fmla="*/ 3 h 41"/>
              <a:gd name="T26" fmla="*/ 16 w 61"/>
              <a:gd name="T27" fmla="*/ 2 h 41"/>
              <a:gd name="T28" fmla="*/ 22 w 61"/>
              <a:gd name="T29" fmla="*/ 2 h 41"/>
              <a:gd name="T30" fmla="*/ 30 w 61"/>
              <a:gd name="T31" fmla="*/ 0 h 41"/>
              <a:gd name="T32" fmla="*/ 37 w 61"/>
              <a:gd name="T33" fmla="*/ 2 h 41"/>
              <a:gd name="T34" fmla="*/ 43 w 61"/>
              <a:gd name="T35" fmla="*/ 2 h 41"/>
              <a:gd name="T36" fmla="*/ 48 w 61"/>
              <a:gd name="T37" fmla="*/ 3 h 41"/>
              <a:gd name="T38" fmla="*/ 54 w 61"/>
              <a:gd name="T39" fmla="*/ 6 h 41"/>
              <a:gd name="T40" fmla="*/ 58 w 61"/>
              <a:gd name="T41" fmla="*/ 9 h 41"/>
              <a:gd name="T42" fmla="*/ 60 w 61"/>
              <a:gd name="T43" fmla="*/ 15 h 41"/>
              <a:gd name="T44" fmla="*/ 61 w 61"/>
              <a:gd name="T45" fmla="*/ 21 h 41"/>
              <a:gd name="T46" fmla="*/ 60 w 61"/>
              <a:gd name="T47" fmla="*/ 26 h 41"/>
              <a:gd name="T48" fmla="*/ 58 w 61"/>
              <a:gd name="T49" fmla="*/ 30 h 41"/>
              <a:gd name="T50" fmla="*/ 55 w 61"/>
              <a:gd name="T51" fmla="*/ 35 h 41"/>
              <a:gd name="T52" fmla="*/ 45 w 61"/>
              <a:gd name="T53" fmla="*/ 39 h 41"/>
              <a:gd name="T54" fmla="*/ 30 w 61"/>
              <a:gd name="T55" fmla="*/ 41 h 41"/>
              <a:gd name="T56" fmla="*/ 30 w 61"/>
              <a:gd name="T57" fmla="*/ 32 h 41"/>
              <a:gd name="T58" fmla="*/ 37 w 61"/>
              <a:gd name="T59" fmla="*/ 32 h 41"/>
              <a:gd name="T60" fmla="*/ 42 w 61"/>
              <a:gd name="T61" fmla="*/ 32 h 41"/>
              <a:gd name="T62" fmla="*/ 46 w 61"/>
              <a:gd name="T63" fmla="*/ 30 h 41"/>
              <a:gd name="T64" fmla="*/ 49 w 61"/>
              <a:gd name="T65" fmla="*/ 29 h 41"/>
              <a:gd name="T66" fmla="*/ 52 w 61"/>
              <a:gd name="T67" fmla="*/ 27 h 41"/>
              <a:gd name="T68" fmla="*/ 54 w 61"/>
              <a:gd name="T69" fmla="*/ 24 h 41"/>
              <a:gd name="T70" fmla="*/ 54 w 61"/>
              <a:gd name="T71" fmla="*/ 21 h 41"/>
              <a:gd name="T72" fmla="*/ 54 w 61"/>
              <a:gd name="T73" fmla="*/ 17 h 41"/>
              <a:gd name="T74" fmla="*/ 52 w 61"/>
              <a:gd name="T75" fmla="*/ 15 h 41"/>
              <a:gd name="T76" fmla="*/ 49 w 61"/>
              <a:gd name="T77" fmla="*/ 12 h 41"/>
              <a:gd name="T78" fmla="*/ 46 w 61"/>
              <a:gd name="T79" fmla="*/ 11 h 41"/>
              <a:gd name="T80" fmla="*/ 42 w 61"/>
              <a:gd name="T81" fmla="*/ 9 h 41"/>
              <a:gd name="T82" fmla="*/ 37 w 61"/>
              <a:gd name="T83" fmla="*/ 9 h 41"/>
              <a:gd name="T84" fmla="*/ 30 w 61"/>
              <a:gd name="T85" fmla="*/ 9 h 41"/>
              <a:gd name="T86" fmla="*/ 22 w 61"/>
              <a:gd name="T87" fmla="*/ 9 h 41"/>
              <a:gd name="T88" fmla="*/ 16 w 61"/>
              <a:gd name="T89" fmla="*/ 11 h 41"/>
              <a:gd name="T90" fmla="*/ 12 w 61"/>
              <a:gd name="T91" fmla="*/ 12 h 41"/>
              <a:gd name="T92" fmla="*/ 9 w 61"/>
              <a:gd name="T93" fmla="*/ 15 h 41"/>
              <a:gd name="T94" fmla="*/ 7 w 61"/>
              <a:gd name="T95" fmla="*/ 17 h 41"/>
              <a:gd name="T96" fmla="*/ 7 w 61"/>
              <a:gd name="T97" fmla="*/ 21 h 41"/>
              <a:gd name="T98" fmla="*/ 7 w 61"/>
              <a:gd name="T99" fmla="*/ 26 h 41"/>
              <a:gd name="T100" fmla="*/ 10 w 61"/>
              <a:gd name="T101" fmla="*/ 29 h 41"/>
              <a:gd name="T102" fmla="*/ 15 w 61"/>
              <a:gd name="T103" fmla="*/ 30 h 41"/>
              <a:gd name="T104" fmla="*/ 22 w 61"/>
              <a:gd name="T105" fmla="*/ 32 h 41"/>
              <a:gd name="T106" fmla="*/ 30 w 61"/>
              <a:gd name="T107" fmla="*/ 32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41">
                <a:moveTo>
                  <a:pt x="30" y="41"/>
                </a:moveTo>
                <a:lnTo>
                  <a:pt x="24" y="41"/>
                </a:lnTo>
                <a:lnTo>
                  <a:pt x="18" y="39"/>
                </a:lnTo>
                <a:lnTo>
                  <a:pt x="13" y="38"/>
                </a:lnTo>
                <a:lnTo>
                  <a:pt x="7" y="35"/>
                </a:lnTo>
                <a:lnTo>
                  <a:pt x="3" y="32"/>
                </a:lnTo>
                <a:lnTo>
                  <a:pt x="1" y="27"/>
                </a:lnTo>
                <a:lnTo>
                  <a:pt x="0" y="21"/>
                </a:lnTo>
                <a:lnTo>
                  <a:pt x="0" y="17"/>
                </a:lnTo>
                <a:lnTo>
                  <a:pt x="1" y="12"/>
                </a:lnTo>
                <a:lnTo>
                  <a:pt x="4" y="8"/>
                </a:lnTo>
                <a:lnTo>
                  <a:pt x="7" y="6"/>
                </a:lnTo>
                <a:lnTo>
                  <a:pt x="12" y="3"/>
                </a:lnTo>
                <a:lnTo>
                  <a:pt x="16" y="2"/>
                </a:lnTo>
                <a:lnTo>
                  <a:pt x="22" y="2"/>
                </a:lnTo>
                <a:lnTo>
                  <a:pt x="30" y="0"/>
                </a:lnTo>
                <a:lnTo>
                  <a:pt x="37" y="2"/>
                </a:lnTo>
                <a:lnTo>
                  <a:pt x="43" y="2"/>
                </a:lnTo>
                <a:lnTo>
                  <a:pt x="48" y="3"/>
                </a:lnTo>
                <a:lnTo>
                  <a:pt x="54" y="6"/>
                </a:lnTo>
                <a:lnTo>
                  <a:pt x="58" y="9"/>
                </a:lnTo>
                <a:lnTo>
                  <a:pt x="60" y="15"/>
                </a:lnTo>
                <a:lnTo>
                  <a:pt x="61" y="21"/>
                </a:lnTo>
                <a:lnTo>
                  <a:pt x="60" y="26"/>
                </a:lnTo>
                <a:lnTo>
                  <a:pt x="58" y="30"/>
                </a:lnTo>
                <a:lnTo>
                  <a:pt x="55" y="35"/>
                </a:lnTo>
                <a:lnTo>
                  <a:pt x="45" y="39"/>
                </a:lnTo>
                <a:lnTo>
                  <a:pt x="30" y="41"/>
                </a:lnTo>
                <a:close/>
                <a:moveTo>
                  <a:pt x="30" y="32"/>
                </a:moveTo>
                <a:lnTo>
                  <a:pt x="37" y="32"/>
                </a:lnTo>
                <a:lnTo>
                  <a:pt x="42" y="32"/>
                </a:lnTo>
                <a:lnTo>
                  <a:pt x="46" y="30"/>
                </a:lnTo>
                <a:lnTo>
                  <a:pt x="49" y="29"/>
                </a:lnTo>
                <a:lnTo>
                  <a:pt x="52" y="27"/>
                </a:lnTo>
                <a:lnTo>
                  <a:pt x="54" y="24"/>
                </a:lnTo>
                <a:lnTo>
                  <a:pt x="54" y="21"/>
                </a:lnTo>
                <a:lnTo>
                  <a:pt x="54" y="17"/>
                </a:lnTo>
                <a:lnTo>
                  <a:pt x="52" y="15"/>
                </a:lnTo>
                <a:lnTo>
                  <a:pt x="49" y="12"/>
                </a:lnTo>
                <a:lnTo>
                  <a:pt x="46" y="11"/>
                </a:lnTo>
                <a:lnTo>
                  <a:pt x="42" y="9"/>
                </a:lnTo>
                <a:lnTo>
                  <a:pt x="37" y="9"/>
                </a:lnTo>
                <a:lnTo>
                  <a:pt x="30" y="9"/>
                </a:lnTo>
                <a:lnTo>
                  <a:pt x="22" y="9"/>
                </a:lnTo>
                <a:lnTo>
                  <a:pt x="16" y="11"/>
                </a:lnTo>
                <a:lnTo>
                  <a:pt x="12" y="12"/>
                </a:lnTo>
                <a:lnTo>
                  <a:pt x="9" y="15"/>
                </a:lnTo>
                <a:lnTo>
                  <a:pt x="7" y="17"/>
                </a:lnTo>
                <a:lnTo>
                  <a:pt x="7" y="21"/>
                </a:lnTo>
                <a:lnTo>
                  <a:pt x="7" y="26"/>
                </a:lnTo>
                <a:lnTo>
                  <a:pt x="10" y="29"/>
                </a:lnTo>
                <a:lnTo>
                  <a:pt x="15" y="30"/>
                </a:lnTo>
                <a:lnTo>
                  <a:pt x="22" y="32"/>
                </a:lnTo>
                <a:lnTo>
                  <a:pt x="30" y="3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98" name="Freeform 462"/>
          <p:cNvSpPr>
            <a:spLocks/>
          </p:cNvSpPr>
          <p:nvPr/>
        </p:nvSpPr>
        <p:spPr bwMode="auto">
          <a:xfrm rot="5400000">
            <a:off x="4288632" y="5576094"/>
            <a:ext cx="95250" cy="33337"/>
          </a:xfrm>
          <a:custGeom>
            <a:avLst/>
            <a:gdLst>
              <a:gd name="T0" fmla="*/ 60 w 60"/>
              <a:gd name="T1" fmla="*/ 0 h 21"/>
              <a:gd name="T2" fmla="*/ 60 w 60"/>
              <a:gd name="T3" fmla="*/ 8 h 21"/>
              <a:gd name="T4" fmla="*/ 13 w 60"/>
              <a:gd name="T5" fmla="*/ 8 h 21"/>
              <a:gd name="T6" fmla="*/ 16 w 60"/>
              <a:gd name="T7" fmla="*/ 11 h 21"/>
              <a:gd name="T8" fmla="*/ 18 w 60"/>
              <a:gd name="T9" fmla="*/ 14 h 21"/>
              <a:gd name="T10" fmla="*/ 21 w 60"/>
              <a:gd name="T11" fmla="*/ 18 h 21"/>
              <a:gd name="T12" fmla="*/ 22 w 60"/>
              <a:gd name="T13" fmla="*/ 21 h 21"/>
              <a:gd name="T14" fmla="*/ 15 w 60"/>
              <a:gd name="T15" fmla="*/ 21 h 21"/>
              <a:gd name="T16" fmla="*/ 12 w 60"/>
              <a:gd name="T17" fmla="*/ 17 h 21"/>
              <a:gd name="T18" fmla="*/ 7 w 60"/>
              <a:gd name="T19" fmla="*/ 11 h 21"/>
              <a:gd name="T20" fmla="*/ 4 w 60"/>
              <a:gd name="T21" fmla="*/ 8 h 21"/>
              <a:gd name="T22" fmla="*/ 0 w 60"/>
              <a:gd name="T23" fmla="*/ 5 h 21"/>
              <a:gd name="T24" fmla="*/ 0 w 60"/>
              <a:gd name="T25" fmla="*/ 0 h 21"/>
              <a:gd name="T26" fmla="*/ 60 w 60"/>
              <a:gd name="T2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21">
                <a:moveTo>
                  <a:pt x="60" y="0"/>
                </a:moveTo>
                <a:lnTo>
                  <a:pt x="60" y="8"/>
                </a:lnTo>
                <a:lnTo>
                  <a:pt x="13" y="8"/>
                </a:lnTo>
                <a:lnTo>
                  <a:pt x="16" y="11"/>
                </a:lnTo>
                <a:lnTo>
                  <a:pt x="18" y="14"/>
                </a:lnTo>
                <a:lnTo>
                  <a:pt x="21" y="18"/>
                </a:lnTo>
                <a:lnTo>
                  <a:pt x="22" y="21"/>
                </a:lnTo>
                <a:lnTo>
                  <a:pt x="15" y="21"/>
                </a:lnTo>
                <a:lnTo>
                  <a:pt x="12" y="17"/>
                </a:lnTo>
                <a:lnTo>
                  <a:pt x="7" y="11"/>
                </a:lnTo>
                <a:lnTo>
                  <a:pt x="4" y="8"/>
                </a:lnTo>
                <a:lnTo>
                  <a:pt x="0" y="5"/>
                </a:lnTo>
                <a:lnTo>
                  <a:pt x="0" y="0"/>
                </a:lnTo>
                <a:lnTo>
                  <a:pt x="6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399" name="Line 463"/>
          <p:cNvSpPr>
            <a:spLocks noChangeShapeType="1"/>
          </p:cNvSpPr>
          <p:nvPr/>
        </p:nvSpPr>
        <p:spPr bwMode="auto">
          <a:xfrm rot="5400000">
            <a:off x="4565650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00" name="Line 464"/>
          <p:cNvSpPr>
            <a:spLocks noChangeShapeType="1"/>
          </p:cNvSpPr>
          <p:nvPr/>
        </p:nvSpPr>
        <p:spPr bwMode="auto">
          <a:xfrm rot="5400000">
            <a:off x="5075237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01" name="Line 465"/>
          <p:cNvSpPr>
            <a:spLocks noChangeShapeType="1"/>
          </p:cNvSpPr>
          <p:nvPr/>
        </p:nvSpPr>
        <p:spPr bwMode="auto">
          <a:xfrm rot="5400000">
            <a:off x="5337175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02" name="Line 466"/>
          <p:cNvSpPr>
            <a:spLocks noChangeShapeType="1"/>
          </p:cNvSpPr>
          <p:nvPr/>
        </p:nvSpPr>
        <p:spPr bwMode="auto">
          <a:xfrm rot="5400000">
            <a:off x="5445919" y="5493544"/>
            <a:ext cx="58738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03" name="Freeform 467"/>
          <p:cNvSpPr>
            <a:spLocks noEditPoints="1"/>
          </p:cNvSpPr>
          <p:nvPr/>
        </p:nvSpPr>
        <p:spPr bwMode="auto">
          <a:xfrm rot="5400000">
            <a:off x="5351463" y="5562600"/>
            <a:ext cx="96837" cy="61913"/>
          </a:xfrm>
          <a:custGeom>
            <a:avLst/>
            <a:gdLst>
              <a:gd name="T0" fmla="*/ 30 w 61"/>
              <a:gd name="T1" fmla="*/ 39 h 39"/>
              <a:gd name="T2" fmla="*/ 24 w 61"/>
              <a:gd name="T3" fmla="*/ 39 h 39"/>
              <a:gd name="T4" fmla="*/ 18 w 61"/>
              <a:gd name="T5" fmla="*/ 39 h 39"/>
              <a:gd name="T6" fmla="*/ 13 w 61"/>
              <a:gd name="T7" fmla="*/ 37 h 39"/>
              <a:gd name="T8" fmla="*/ 7 w 61"/>
              <a:gd name="T9" fmla="*/ 34 h 39"/>
              <a:gd name="T10" fmla="*/ 3 w 61"/>
              <a:gd name="T11" fmla="*/ 30 h 39"/>
              <a:gd name="T12" fmla="*/ 1 w 61"/>
              <a:gd name="T13" fmla="*/ 25 h 39"/>
              <a:gd name="T14" fmla="*/ 0 w 61"/>
              <a:gd name="T15" fmla="*/ 19 h 39"/>
              <a:gd name="T16" fmla="*/ 0 w 61"/>
              <a:gd name="T17" fmla="*/ 15 h 39"/>
              <a:gd name="T18" fmla="*/ 1 w 61"/>
              <a:gd name="T19" fmla="*/ 10 h 39"/>
              <a:gd name="T20" fmla="*/ 4 w 61"/>
              <a:gd name="T21" fmla="*/ 7 h 39"/>
              <a:gd name="T22" fmla="*/ 7 w 61"/>
              <a:gd name="T23" fmla="*/ 4 h 39"/>
              <a:gd name="T24" fmla="*/ 12 w 61"/>
              <a:gd name="T25" fmla="*/ 3 h 39"/>
              <a:gd name="T26" fmla="*/ 16 w 61"/>
              <a:gd name="T27" fmla="*/ 1 h 39"/>
              <a:gd name="T28" fmla="*/ 22 w 61"/>
              <a:gd name="T29" fmla="*/ 0 h 39"/>
              <a:gd name="T30" fmla="*/ 30 w 61"/>
              <a:gd name="T31" fmla="*/ 0 h 39"/>
              <a:gd name="T32" fmla="*/ 37 w 61"/>
              <a:gd name="T33" fmla="*/ 0 h 39"/>
              <a:gd name="T34" fmla="*/ 43 w 61"/>
              <a:gd name="T35" fmla="*/ 1 h 39"/>
              <a:gd name="T36" fmla="*/ 48 w 61"/>
              <a:gd name="T37" fmla="*/ 1 h 39"/>
              <a:gd name="T38" fmla="*/ 54 w 61"/>
              <a:gd name="T39" fmla="*/ 4 h 39"/>
              <a:gd name="T40" fmla="*/ 58 w 61"/>
              <a:gd name="T41" fmla="*/ 9 h 39"/>
              <a:gd name="T42" fmla="*/ 60 w 61"/>
              <a:gd name="T43" fmla="*/ 13 h 39"/>
              <a:gd name="T44" fmla="*/ 61 w 61"/>
              <a:gd name="T45" fmla="*/ 19 h 39"/>
              <a:gd name="T46" fmla="*/ 60 w 61"/>
              <a:gd name="T47" fmla="*/ 25 h 39"/>
              <a:gd name="T48" fmla="*/ 58 w 61"/>
              <a:gd name="T49" fmla="*/ 30 h 39"/>
              <a:gd name="T50" fmla="*/ 55 w 61"/>
              <a:gd name="T51" fmla="*/ 33 h 39"/>
              <a:gd name="T52" fmla="*/ 45 w 61"/>
              <a:gd name="T53" fmla="*/ 37 h 39"/>
              <a:gd name="T54" fmla="*/ 30 w 61"/>
              <a:gd name="T55" fmla="*/ 39 h 39"/>
              <a:gd name="T56" fmla="*/ 30 w 61"/>
              <a:gd name="T57" fmla="*/ 31 h 39"/>
              <a:gd name="T58" fmla="*/ 37 w 61"/>
              <a:gd name="T59" fmla="*/ 31 h 39"/>
              <a:gd name="T60" fmla="*/ 42 w 61"/>
              <a:gd name="T61" fmla="*/ 30 h 39"/>
              <a:gd name="T62" fmla="*/ 46 w 61"/>
              <a:gd name="T63" fmla="*/ 30 h 39"/>
              <a:gd name="T64" fmla="*/ 49 w 61"/>
              <a:gd name="T65" fmla="*/ 28 h 39"/>
              <a:gd name="T66" fmla="*/ 52 w 61"/>
              <a:gd name="T67" fmla="*/ 25 h 39"/>
              <a:gd name="T68" fmla="*/ 54 w 61"/>
              <a:gd name="T69" fmla="*/ 22 h 39"/>
              <a:gd name="T70" fmla="*/ 54 w 61"/>
              <a:gd name="T71" fmla="*/ 19 h 39"/>
              <a:gd name="T72" fmla="*/ 54 w 61"/>
              <a:gd name="T73" fmla="*/ 16 h 39"/>
              <a:gd name="T74" fmla="*/ 52 w 61"/>
              <a:gd name="T75" fmla="*/ 13 h 39"/>
              <a:gd name="T76" fmla="*/ 49 w 61"/>
              <a:gd name="T77" fmla="*/ 12 h 39"/>
              <a:gd name="T78" fmla="*/ 46 w 61"/>
              <a:gd name="T79" fmla="*/ 10 h 39"/>
              <a:gd name="T80" fmla="*/ 42 w 61"/>
              <a:gd name="T81" fmla="*/ 9 h 39"/>
              <a:gd name="T82" fmla="*/ 37 w 61"/>
              <a:gd name="T83" fmla="*/ 7 h 39"/>
              <a:gd name="T84" fmla="*/ 30 w 61"/>
              <a:gd name="T85" fmla="*/ 7 h 39"/>
              <a:gd name="T86" fmla="*/ 22 w 61"/>
              <a:gd name="T87" fmla="*/ 7 h 39"/>
              <a:gd name="T88" fmla="*/ 16 w 61"/>
              <a:gd name="T89" fmla="*/ 9 h 39"/>
              <a:gd name="T90" fmla="*/ 12 w 61"/>
              <a:gd name="T91" fmla="*/ 10 h 39"/>
              <a:gd name="T92" fmla="*/ 9 w 61"/>
              <a:gd name="T93" fmla="*/ 13 h 39"/>
              <a:gd name="T94" fmla="*/ 7 w 61"/>
              <a:gd name="T95" fmla="*/ 16 h 39"/>
              <a:gd name="T96" fmla="*/ 7 w 61"/>
              <a:gd name="T97" fmla="*/ 19 h 39"/>
              <a:gd name="T98" fmla="*/ 7 w 61"/>
              <a:gd name="T99" fmla="*/ 24 h 39"/>
              <a:gd name="T100" fmla="*/ 10 w 61"/>
              <a:gd name="T101" fmla="*/ 28 h 39"/>
              <a:gd name="T102" fmla="*/ 15 w 61"/>
              <a:gd name="T103" fmla="*/ 30 h 39"/>
              <a:gd name="T104" fmla="*/ 22 w 61"/>
              <a:gd name="T105" fmla="*/ 31 h 39"/>
              <a:gd name="T106" fmla="*/ 30 w 61"/>
              <a:gd name="T107" fmla="*/ 31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39">
                <a:moveTo>
                  <a:pt x="30" y="39"/>
                </a:moveTo>
                <a:lnTo>
                  <a:pt x="24" y="39"/>
                </a:lnTo>
                <a:lnTo>
                  <a:pt x="18" y="39"/>
                </a:lnTo>
                <a:lnTo>
                  <a:pt x="13" y="37"/>
                </a:lnTo>
                <a:lnTo>
                  <a:pt x="7" y="34"/>
                </a:lnTo>
                <a:lnTo>
                  <a:pt x="3" y="30"/>
                </a:lnTo>
                <a:lnTo>
                  <a:pt x="1" y="25"/>
                </a:lnTo>
                <a:lnTo>
                  <a:pt x="0" y="19"/>
                </a:lnTo>
                <a:lnTo>
                  <a:pt x="0" y="15"/>
                </a:lnTo>
                <a:lnTo>
                  <a:pt x="1" y="10"/>
                </a:lnTo>
                <a:lnTo>
                  <a:pt x="4" y="7"/>
                </a:lnTo>
                <a:lnTo>
                  <a:pt x="7" y="4"/>
                </a:lnTo>
                <a:lnTo>
                  <a:pt x="12" y="3"/>
                </a:lnTo>
                <a:lnTo>
                  <a:pt x="16" y="1"/>
                </a:lnTo>
                <a:lnTo>
                  <a:pt x="22" y="0"/>
                </a:lnTo>
                <a:lnTo>
                  <a:pt x="30" y="0"/>
                </a:lnTo>
                <a:lnTo>
                  <a:pt x="37" y="0"/>
                </a:lnTo>
                <a:lnTo>
                  <a:pt x="43" y="1"/>
                </a:lnTo>
                <a:lnTo>
                  <a:pt x="48" y="1"/>
                </a:lnTo>
                <a:lnTo>
                  <a:pt x="54" y="4"/>
                </a:lnTo>
                <a:lnTo>
                  <a:pt x="58" y="9"/>
                </a:lnTo>
                <a:lnTo>
                  <a:pt x="60" y="13"/>
                </a:lnTo>
                <a:lnTo>
                  <a:pt x="61" y="19"/>
                </a:lnTo>
                <a:lnTo>
                  <a:pt x="60" y="25"/>
                </a:lnTo>
                <a:lnTo>
                  <a:pt x="58" y="30"/>
                </a:lnTo>
                <a:lnTo>
                  <a:pt x="55" y="33"/>
                </a:lnTo>
                <a:lnTo>
                  <a:pt x="45" y="37"/>
                </a:lnTo>
                <a:lnTo>
                  <a:pt x="30" y="39"/>
                </a:lnTo>
                <a:close/>
                <a:moveTo>
                  <a:pt x="30" y="31"/>
                </a:moveTo>
                <a:lnTo>
                  <a:pt x="37" y="31"/>
                </a:lnTo>
                <a:lnTo>
                  <a:pt x="42" y="30"/>
                </a:lnTo>
                <a:lnTo>
                  <a:pt x="46" y="30"/>
                </a:lnTo>
                <a:lnTo>
                  <a:pt x="49" y="28"/>
                </a:lnTo>
                <a:lnTo>
                  <a:pt x="52" y="25"/>
                </a:lnTo>
                <a:lnTo>
                  <a:pt x="54" y="22"/>
                </a:lnTo>
                <a:lnTo>
                  <a:pt x="54" y="19"/>
                </a:lnTo>
                <a:lnTo>
                  <a:pt x="54" y="16"/>
                </a:lnTo>
                <a:lnTo>
                  <a:pt x="52" y="13"/>
                </a:lnTo>
                <a:lnTo>
                  <a:pt x="49" y="12"/>
                </a:lnTo>
                <a:lnTo>
                  <a:pt x="46" y="10"/>
                </a:lnTo>
                <a:lnTo>
                  <a:pt x="42" y="9"/>
                </a:lnTo>
                <a:lnTo>
                  <a:pt x="37" y="7"/>
                </a:lnTo>
                <a:lnTo>
                  <a:pt x="30" y="7"/>
                </a:lnTo>
                <a:lnTo>
                  <a:pt x="22" y="7"/>
                </a:lnTo>
                <a:lnTo>
                  <a:pt x="16" y="9"/>
                </a:lnTo>
                <a:lnTo>
                  <a:pt x="12" y="10"/>
                </a:lnTo>
                <a:lnTo>
                  <a:pt x="9" y="13"/>
                </a:lnTo>
                <a:lnTo>
                  <a:pt x="7" y="16"/>
                </a:lnTo>
                <a:lnTo>
                  <a:pt x="7" y="19"/>
                </a:lnTo>
                <a:lnTo>
                  <a:pt x="7" y="24"/>
                </a:lnTo>
                <a:lnTo>
                  <a:pt x="10" y="28"/>
                </a:lnTo>
                <a:lnTo>
                  <a:pt x="15" y="30"/>
                </a:lnTo>
                <a:lnTo>
                  <a:pt x="22" y="31"/>
                </a:lnTo>
                <a:lnTo>
                  <a:pt x="30" y="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404" name="Rectangle 468"/>
          <p:cNvSpPr>
            <a:spLocks noChangeArrowheads="1"/>
          </p:cNvSpPr>
          <p:nvPr/>
        </p:nvSpPr>
        <p:spPr bwMode="auto">
          <a:xfrm rot="5400000">
            <a:off x="5451475" y="5627688"/>
            <a:ext cx="12700" cy="127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405" name="Freeform 469"/>
          <p:cNvSpPr>
            <a:spLocks noEditPoints="1"/>
          </p:cNvSpPr>
          <p:nvPr/>
        </p:nvSpPr>
        <p:spPr bwMode="auto">
          <a:xfrm rot="5400000">
            <a:off x="5462588" y="5561013"/>
            <a:ext cx="96837" cy="65087"/>
          </a:xfrm>
          <a:custGeom>
            <a:avLst/>
            <a:gdLst>
              <a:gd name="T0" fmla="*/ 30 w 61"/>
              <a:gd name="T1" fmla="*/ 41 h 41"/>
              <a:gd name="T2" fmla="*/ 24 w 61"/>
              <a:gd name="T3" fmla="*/ 39 h 41"/>
              <a:gd name="T4" fmla="*/ 18 w 61"/>
              <a:gd name="T5" fmla="*/ 39 h 41"/>
              <a:gd name="T6" fmla="*/ 13 w 61"/>
              <a:gd name="T7" fmla="*/ 38 h 41"/>
              <a:gd name="T8" fmla="*/ 7 w 61"/>
              <a:gd name="T9" fmla="*/ 35 h 41"/>
              <a:gd name="T10" fmla="*/ 3 w 61"/>
              <a:gd name="T11" fmla="*/ 32 h 41"/>
              <a:gd name="T12" fmla="*/ 1 w 61"/>
              <a:gd name="T13" fmla="*/ 26 h 41"/>
              <a:gd name="T14" fmla="*/ 0 w 61"/>
              <a:gd name="T15" fmla="*/ 20 h 41"/>
              <a:gd name="T16" fmla="*/ 0 w 61"/>
              <a:gd name="T17" fmla="*/ 15 h 41"/>
              <a:gd name="T18" fmla="*/ 1 w 61"/>
              <a:gd name="T19" fmla="*/ 12 h 41"/>
              <a:gd name="T20" fmla="*/ 4 w 61"/>
              <a:gd name="T21" fmla="*/ 8 h 41"/>
              <a:gd name="T22" fmla="*/ 7 w 61"/>
              <a:gd name="T23" fmla="*/ 6 h 41"/>
              <a:gd name="T24" fmla="*/ 12 w 61"/>
              <a:gd name="T25" fmla="*/ 3 h 41"/>
              <a:gd name="T26" fmla="*/ 16 w 61"/>
              <a:gd name="T27" fmla="*/ 2 h 41"/>
              <a:gd name="T28" fmla="*/ 22 w 61"/>
              <a:gd name="T29" fmla="*/ 2 h 41"/>
              <a:gd name="T30" fmla="*/ 30 w 61"/>
              <a:gd name="T31" fmla="*/ 0 h 41"/>
              <a:gd name="T32" fmla="*/ 37 w 61"/>
              <a:gd name="T33" fmla="*/ 0 h 41"/>
              <a:gd name="T34" fmla="*/ 43 w 61"/>
              <a:gd name="T35" fmla="*/ 2 h 41"/>
              <a:gd name="T36" fmla="*/ 48 w 61"/>
              <a:gd name="T37" fmla="*/ 3 h 41"/>
              <a:gd name="T38" fmla="*/ 54 w 61"/>
              <a:gd name="T39" fmla="*/ 6 h 41"/>
              <a:gd name="T40" fmla="*/ 58 w 61"/>
              <a:gd name="T41" fmla="*/ 9 h 41"/>
              <a:gd name="T42" fmla="*/ 60 w 61"/>
              <a:gd name="T43" fmla="*/ 14 h 41"/>
              <a:gd name="T44" fmla="*/ 61 w 61"/>
              <a:gd name="T45" fmla="*/ 20 h 41"/>
              <a:gd name="T46" fmla="*/ 60 w 61"/>
              <a:gd name="T47" fmla="*/ 26 h 41"/>
              <a:gd name="T48" fmla="*/ 58 w 61"/>
              <a:gd name="T49" fmla="*/ 30 h 41"/>
              <a:gd name="T50" fmla="*/ 55 w 61"/>
              <a:gd name="T51" fmla="*/ 35 h 41"/>
              <a:gd name="T52" fmla="*/ 45 w 61"/>
              <a:gd name="T53" fmla="*/ 39 h 41"/>
              <a:gd name="T54" fmla="*/ 30 w 61"/>
              <a:gd name="T55" fmla="*/ 41 h 41"/>
              <a:gd name="T56" fmla="*/ 30 w 61"/>
              <a:gd name="T57" fmla="*/ 32 h 41"/>
              <a:gd name="T58" fmla="*/ 37 w 61"/>
              <a:gd name="T59" fmla="*/ 32 h 41"/>
              <a:gd name="T60" fmla="*/ 42 w 61"/>
              <a:gd name="T61" fmla="*/ 32 h 41"/>
              <a:gd name="T62" fmla="*/ 46 w 61"/>
              <a:gd name="T63" fmla="*/ 30 h 41"/>
              <a:gd name="T64" fmla="*/ 49 w 61"/>
              <a:gd name="T65" fmla="*/ 29 h 41"/>
              <a:gd name="T66" fmla="*/ 52 w 61"/>
              <a:gd name="T67" fmla="*/ 26 h 41"/>
              <a:gd name="T68" fmla="*/ 54 w 61"/>
              <a:gd name="T69" fmla="*/ 24 h 41"/>
              <a:gd name="T70" fmla="*/ 54 w 61"/>
              <a:gd name="T71" fmla="*/ 20 h 41"/>
              <a:gd name="T72" fmla="*/ 54 w 61"/>
              <a:gd name="T73" fmla="*/ 17 h 41"/>
              <a:gd name="T74" fmla="*/ 52 w 61"/>
              <a:gd name="T75" fmla="*/ 14 h 41"/>
              <a:gd name="T76" fmla="*/ 49 w 61"/>
              <a:gd name="T77" fmla="*/ 12 h 41"/>
              <a:gd name="T78" fmla="*/ 46 w 61"/>
              <a:gd name="T79" fmla="*/ 11 h 41"/>
              <a:gd name="T80" fmla="*/ 42 w 61"/>
              <a:gd name="T81" fmla="*/ 9 h 41"/>
              <a:gd name="T82" fmla="*/ 37 w 61"/>
              <a:gd name="T83" fmla="*/ 9 h 41"/>
              <a:gd name="T84" fmla="*/ 30 w 61"/>
              <a:gd name="T85" fmla="*/ 9 h 41"/>
              <a:gd name="T86" fmla="*/ 22 w 61"/>
              <a:gd name="T87" fmla="*/ 9 h 41"/>
              <a:gd name="T88" fmla="*/ 16 w 61"/>
              <a:gd name="T89" fmla="*/ 11 h 41"/>
              <a:gd name="T90" fmla="*/ 12 w 61"/>
              <a:gd name="T91" fmla="*/ 12 h 41"/>
              <a:gd name="T92" fmla="*/ 9 w 61"/>
              <a:gd name="T93" fmla="*/ 14 h 41"/>
              <a:gd name="T94" fmla="*/ 7 w 61"/>
              <a:gd name="T95" fmla="*/ 17 h 41"/>
              <a:gd name="T96" fmla="*/ 7 w 61"/>
              <a:gd name="T97" fmla="*/ 21 h 41"/>
              <a:gd name="T98" fmla="*/ 7 w 61"/>
              <a:gd name="T99" fmla="*/ 26 h 41"/>
              <a:gd name="T100" fmla="*/ 10 w 61"/>
              <a:gd name="T101" fmla="*/ 29 h 41"/>
              <a:gd name="T102" fmla="*/ 15 w 61"/>
              <a:gd name="T103" fmla="*/ 30 h 41"/>
              <a:gd name="T104" fmla="*/ 22 w 61"/>
              <a:gd name="T105" fmla="*/ 32 h 41"/>
              <a:gd name="T106" fmla="*/ 30 w 61"/>
              <a:gd name="T107" fmla="*/ 32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41">
                <a:moveTo>
                  <a:pt x="30" y="41"/>
                </a:moveTo>
                <a:lnTo>
                  <a:pt x="24" y="39"/>
                </a:lnTo>
                <a:lnTo>
                  <a:pt x="18" y="39"/>
                </a:lnTo>
                <a:lnTo>
                  <a:pt x="13" y="38"/>
                </a:lnTo>
                <a:lnTo>
                  <a:pt x="7" y="35"/>
                </a:lnTo>
                <a:lnTo>
                  <a:pt x="3" y="32"/>
                </a:lnTo>
                <a:lnTo>
                  <a:pt x="1" y="26"/>
                </a:lnTo>
                <a:lnTo>
                  <a:pt x="0" y="20"/>
                </a:lnTo>
                <a:lnTo>
                  <a:pt x="0" y="15"/>
                </a:lnTo>
                <a:lnTo>
                  <a:pt x="1" y="12"/>
                </a:lnTo>
                <a:lnTo>
                  <a:pt x="4" y="8"/>
                </a:lnTo>
                <a:lnTo>
                  <a:pt x="7" y="6"/>
                </a:lnTo>
                <a:lnTo>
                  <a:pt x="12" y="3"/>
                </a:lnTo>
                <a:lnTo>
                  <a:pt x="16" y="2"/>
                </a:lnTo>
                <a:lnTo>
                  <a:pt x="22" y="2"/>
                </a:lnTo>
                <a:lnTo>
                  <a:pt x="30" y="0"/>
                </a:lnTo>
                <a:lnTo>
                  <a:pt x="37" y="0"/>
                </a:lnTo>
                <a:lnTo>
                  <a:pt x="43" y="2"/>
                </a:lnTo>
                <a:lnTo>
                  <a:pt x="48" y="3"/>
                </a:lnTo>
                <a:lnTo>
                  <a:pt x="54" y="6"/>
                </a:lnTo>
                <a:lnTo>
                  <a:pt x="58" y="9"/>
                </a:lnTo>
                <a:lnTo>
                  <a:pt x="60" y="14"/>
                </a:lnTo>
                <a:lnTo>
                  <a:pt x="61" y="20"/>
                </a:lnTo>
                <a:lnTo>
                  <a:pt x="60" y="26"/>
                </a:lnTo>
                <a:lnTo>
                  <a:pt x="58" y="30"/>
                </a:lnTo>
                <a:lnTo>
                  <a:pt x="55" y="35"/>
                </a:lnTo>
                <a:lnTo>
                  <a:pt x="45" y="39"/>
                </a:lnTo>
                <a:lnTo>
                  <a:pt x="30" y="41"/>
                </a:lnTo>
                <a:close/>
                <a:moveTo>
                  <a:pt x="30" y="32"/>
                </a:moveTo>
                <a:lnTo>
                  <a:pt x="37" y="32"/>
                </a:lnTo>
                <a:lnTo>
                  <a:pt x="42" y="32"/>
                </a:lnTo>
                <a:lnTo>
                  <a:pt x="46" y="30"/>
                </a:lnTo>
                <a:lnTo>
                  <a:pt x="49" y="29"/>
                </a:lnTo>
                <a:lnTo>
                  <a:pt x="52" y="26"/>
                </a:lnTo>
                <a:lnTo>
                  <a:pt x="54" y="24"/>
                </a:lnTo>
                <a:lnTo>
                  <a:pt x="54" y="20"/>
                </a:lnTo>
                <a:lnTo>
                  <a:pt x="54" y="17"/>
                </a:lnTo>
                <a:lnTo>
                  <a:pt x="52" y="14"/>
                </a:lnTo>
                <a:lnTo>
                  <a:pt x="49" y="12"/>
                </a:lnTo>
                <a:lnTo>
                  <a:pt x="46" y="11"/>
                </a:lnTo>
                <a:lnTo>
                  <a:pt x="42" y="9"/>
                </a:lnTo>
                <a:lnTo>
                  <a:pt x="37" y="9"/>
                </a:lnTo>
                <a:lnTo>
                  <a:pt x="30" y="9"/>
                </a:lnTo>
                <a:lnTo>
                  <a:pt x="22" y="9"/>
                </a:lnTo>
                <a:lnTo>
                  <a:pt x="16" y="11"/>
                </a:lnTo>
                <a:lnTo>
                  <a:pt x="12" y="12"/>
                </a:lnTo>
                <a:lnTo>
                  <a:pt x="9" y="14"/>
                </a:lnTo>
                <a:lnTo>
                  <a:pt x="7" y="17"/>
                </a:lnTo>
                <a:lnTo>
                  <a:pt x="7" y="21"/>
                </a:lnTo>
                <a:lnTo>
                  <a:pt x="7" y="26"/>
                </a:lnTo>
                <a:lnTo>
                  <a:pt x="10" y="29"/>
                </a:lnTo>
                <a:lnTo>
                  <a:pt x="15" y="30"/>
                </a:lnTo>
                <a:lnTo>
                  <a:pt x="22" y="32"/>
                </a:lnTo>
                <a:lnTo>
                  <a:pt x="30" y="3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406" name="Freeform 470"/>
          <p:cNvSpPr>
            <a:spLocks/>
          </p:cNvSpPr>
          <p:nvPr/>
        </p:nvSpPr>
        <p:spPr bwMode="auto">
          <a:xfrm rot="5400000">
            <a:off x="5531644" y="5576094"/>
            <a:ext cx="95250" cy="33338"/>
          </a:xfrm>
          <a:custGeom>
            <a:avLst/>
            <a:gdLst>
              <a:gd name="T0" fmla="*/ 60 w 60"/>
              <a:gd name="T1" fmla="*/ 0 h 21"/>
              <a:gd name="T2" fmla="*/ 60 w 60"/>
              <a:gd name="T3" fmla="*/ 8 h 21"/>
              <a:gd name="T4" fmla="*/ 13 w 60"/>
              <a:gd name="T5" fmla="*/ 8 h 21"/>
              <a:gd name="T6" fmla="*/ 16 w 60"/>
              <a:gd name="T7" fmla="*/ 11 h 21"/>
              <a:gd name="T8" fmla="*/ 18 w 60"/>
              <a:gd name="T9" fmla="*/ 14 h 21"/>
              <a:gd name="T10" fmla="*/ 21 w 60"/>
              <a:gd name="T11" fmla="*/ 18 h 21"/>
              <a:gd name="T12" fmla="*/ 22 w 60"/>
              <a:gd name="T13" fmla="*/ 21 h 21"/>
              <a:gd name="T14" fmla="*/ 15 w 60"/>
              <a:gd name="T15" fmla="*/ 21 h 21"/>
              <a:gd name="T16" fmla="*/ 12 w 60"/>
              <a:gd name="T17" fmla="*/ 15 h 21"/>
              <a:gd name="T18" fmla="*/ 7 w 60"/>
              <a:gd name="T19" fmla="*/ 11 h 21"/>
              <a:gd name="T20" fmla="*/ 4 w 60"/>
              <a:gd name="T21" fmla="*/ 8 h 21"/>
              <a:gd name="T22" fmla="*/ 0 w 60"/>
              <a:gd name="T23" fmla="*/ 5 h 21"/>
              <a:gd name="T24" fmla="*/ 0 w 60"/>
              <a:gd name="T25" fmla="*/ 0 h 21"/>
              <a:gd name="T26" fmla="*/ 60 w 60"/>
              <a:gd name="T2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21">
                <a:moveTo>
                  <a:pt x="60" y="0"/>
                </a:moveTo>
                <a:lnTo>
                  <a:pt x="60" y="8"/>
                </a:lnTo>
                <a:lnTo>
                  <a:pt x="13" y="8"/>
                </a:lnTo>
                <a:lnTo>
                  <a:pt x="16" y="11"/>
                </a:lnTo>
                <a:lnTo>
                  <a:pt x="18" y="14"/>
                </a:lnTo>
                <a:lnTo>
                  <a:pt x="21" y="18"/>
                </a:lnTo>
                <a:lnTo>
                  <a:pt x="22" y="21"/>
                </a:lnTo>
                <a:lnTo>
                  <a:pt x="15" y="21"/>
                </a:lnTo>
                <a:lnTo>
                  <a:pt x="12" y="15"/>
                </a:lnTo>
                <a:lnTo>
                  <a:pt x="7" y="11"/>
                </a:lnTo>
                <a:lnTo>
                  <a:pt x="4" y="8"/>
                </a:lnTo>
                <a:lnTo>
                  <a:pt x="0" y="5"/>
                </a:lnTo>
                <a:lnTo>
                  <a:pt x="0" y="0"/>
                </a:lnTo>
                <a:lnTo>
                  <a:pt x="6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407" name="Line 471"/>
          <p:cNvSpPr>
            <a:spLocks noChangeShapeType="1"/>
          </p:cNvSpPr>
          <p:nvPr/>
        </p:nvSpPr>
        <p:spPr bwMode="auto">
          <a:xfrm rot="5400000">
            <a:off x="5846762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08" name="Line 472"/>
          <p:cNvSpPr>
            <a:spLocks noChangeShapeType="1"/>
          </p:cNvSpPr>
          <p:nvPr/>
        </p:nvSpPr>
        <p:spPr bwMode="auto">
          <a:xfrm rot="5400000">
            <a:off x="6356350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09" name="Line 473"/>
          <p:cNvSpPr>
            <a:spLocks noChangeShapeType="1"/>
          </p:cNvSpPr>
          <p:nvPr/>
        </p:nvSpPr>
        <p:spPr bwMode="auto">
          <a:xfrm rot="5400000">
            <a:off x="6618287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10" name="Line 474"/>
          <p:cNvSpPr>
            <a:spLocks noChangeShapeType="1"/>
          </p:cNvSpPr>
          <p:nvPr/>
        </p:nvSpPr>
        <p:spPr bwMode="auto">
          <a:xfrm rot="5400000">
            <a:off x="6727031" y="5493544"/>
            <a:ext cx="58738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11" name="Freeform 475"/>
          <p:cNvSpPr>
            <a:spLocks noEditPoints="1"/>
          </p:cNvSpPr>
          <p:nvPr/>
        </p:nvSpPr>
        <p:spPr bwMode="auto">
          <a:xfrm rot="5400000">
            <a:off x="6669088" y="5562600"/>
            <a:ext cx="96837" cy="61913"/>
          </a:xfrm>
          <a:custGeom>
            <a:avLst/>
            <a:gdLst>
              <a:gd name="T0" fmla="*/ 30 w 61"/>
              <a:gd name="T1" fmla="*/ 39 h 39"/>
              <a:gd name="T2" fmla="*/ 24 w 61"/>
              <a:gd name="T3" fmla="*/ 39 h 39"/>
              <a:gd name="T4" fmla="*/ 18 w 61"/>
              <a:gd name="T5" fmla="*/ 38 h 39"/>
              <a:gd name="T6" fmla="*/ 13 w 61"/>
              <a:gd name="T7" fmla="*/ 36 h 39"/>
              <a:gd name="T8" fmla="*/ 7 w 61"/>
              <a:gd name="T9" fmla="*/ 33 h 39"/>
              <a:gd name="T10" fmla="*/ 3 w 61"/>
              <a:gd name="T11" fmla="*/ 30 h 39"/>
              <a:gd name="T12" fmla="*/ 1 w 61"/>
              <a:gd name="T13" fmla="*/ 26 h 39"/>
              <a:gd name="T14" fmla="*/ 0 w 61"/>
              <a:gd name="T15" fmla="*/ 20 h 39"/>
              <a:gd name="T16" fmla="*/ 0 w 61"/>
              <a:gd name="T17" fmla="*/ 15 h 39"/>
              <a:gd name="T18" fmla="*/ 1 w 61"/>
              <a:gd name="T19" fmla="*/ 11 h 39"/>
              <a:gd name="T20" fmla="*/ 4 w 61"/>
              <a:gd name="T21" fmla="*/ 8 h 39"/>
              <a:gd name="T22" fmla="*/ 7 w 61"/>
              <a:gd name="T23" fmla="*/ 5 h 39"/>
              <a:gd name="T24" fmla="*/ 12 w 61"/>
              <a:gd name="T25" fmla="*/ 2 h 39"/>
              <a:gd name="T26" fmla="*/ 16 w 61"/>
              <a:gd name="T27" fmla="*/ 0 h 39"/>
              <a:gd name="T28" fmla="*/ 22 w 61"/>
              <a:gd name="T29" fmla="*/ 0 h 39"/>
              <a:gd name="T30" fmla="*/ 30 w 61"/>
              <a:gd name="T31" fmla="*/ 0 h 39"/>
              <a:gd name="T32" fmla="*/ 37 w 61"/>
              <a:gd name="T33" fmla="*/ 0 h 39"/>
              <a:gd name="T34" fmla="*/ 43 w 61"/>
              <a:gd name="T35" fmla="*/ 0 h 39"/>
              <a:gd name="T36" fmla="*/ 48 w 61"/>
              <a:gd name="T37" fmla="*/ 2 h 39"/>
              <a:gd name="T38" fmla="*/ 54 w 61"/>
              <a:gd name="T39" fmla="*/ 5 h 39"/>
              <a:gd name="T40" fmla="*/ 58 w 61"/>
              <a:gd name="T41" fmla="*/ 8 h 39"/>
              <a:gd name="T42" fmla="*/ 60 w 61"/>
              <a:gd name="T43" fmla="*/ 14 h 39"/>
              <a:gd name="T44" fmla="*/ 61 w 61"/>
              <a:gd name="T45" fmla="*/ 20 h 39"/>
              <a:gd name="T46" fmla="*/ 60 w 61"/>
              <a:gd name="T47" fmla="*/ 24 h 39"/>
              <a:gd name="T48" fmla="*/ 58 w 61"/>
              <a:gd name="T49" fmla="*/ 29 h 39"/>
              <a:gd name="T50" fmla="*/ 55 w 61"/>
              <a:gd name="T51" fmla="*/ 33 h 39"/>
              <a:gd name="T52" fmla="*/ 45 w 61"/>
              <a:gd name="T53" fmla="*/ 38 h 39"/>
              <a:gd name="T54" fmla="*/ 30 w 61"/>
              <a:gd name="T55" fmla="*/ 39 h 39"/>
              <a:gd name="T56" fmla="*/ 30 w 61"/>
              <a:gd name="T57" fmla="*/ 32 h 39"/>
              <a:gd name="T58" fmla="*/ 37 w 61"/>
              <a:gd name="T59" fmla="*/ 30 h 39"/>
              <a:gd name="T60" fmla="*/ 42 w 61"/>
              <a:gd name="T61" fmla="*/ 30 h 39"/>
              <a:gd name="T62" fmla="*/ 46 w 61"/>
              <a:gd name="T63" fmla="*/ 29 h 39"/>
              <a:gd name="T64" fmla="*/ 49 w 61"/>
              <a:gd name="T65" fmla="*/ 27 h 39"/>
              <a:gd name="T66" fmla="*/ 52 w 61"/>
              <a:gd name="T67" fmla="*/ 26 h 39"/>
              <a:gd name="T68" fmla="*/ 54 w 61"/>
              <a:gd name="T69" fmla="*/ 23 h 39"/>
              <a:gd name="T70" fmla="*/ 54 w 61"/>
              <a:gd name="T71" fmla="*/ 20 h 39"/>
              <a:gd name="T72" fmla="*/ 54 w 61"/>
              <a:gd name="T73" fmla="*/ 17 h 39"/>
              <a:gd name="T74" fmla="*/ 52 w 61"/>
              <a:gd name="T75" fmla="*/ 14 h 39"/>
              <a:gd name="T76" fmla="*/ 49 w 61"/>
              <a:gd name="T77" fmla="*/ 11 h 39"/>
              <a:gd name="T78" fmla="*/ 46 w 61"/>
              <a:gd name="T79" fmla="*/ 9 h 39"/>
              <a:gd name="T80" fmla="*/ 42 w 61"/>
              <a:gd name="T81" fmla="*/ 8 h 39"/>
              <a:gd name="T82" fmla="*/ 37 w 61"/>
              <a:gd name="T83" fmla="*/ 8 h 39"/>
              <a:gd name="T84" fmla="*/ 30 w 61"/>
              <a:gd name="T85" fmla="*/ 8 h 39"/>
              <a:gd name="T86" fmla="*/ 22 w 61"/>
              <a:gd name="T87" fmla="*/ 8 h 39"/>
              <a:gd name="T88" fmla="*/ 16 w 61"/>
              <a:gd name="T89" fmla="*/ 9 h 39"/>
              <a:gd name="T90" fmla="*/ 12 w 61"/>
              <a:gd name="T91" fmla="*/ 11 h 39"/>
              <a:gd name="T92" fmla="*/ 9 w 61"/>
              <a:gd name="T93" fmla="*/ 14 h 39"/>
              <a:gd name="T94" fmla="*/ 7 w 61"/>
              <a:gd name="T95" fmla="*/ 17 h 39"/>
              <a:gd name="T96" fmla="*/ 7 w 61"/>
              <a:gd name="T97" fmla="*/ 20 h 39"/>
              <a:gd name="T98" fmla="*/ 7 w 61"/>
              <a:gd name="T99" fmla="*/ 24 h 39"/>
              <a:gd name="T100" fmla="*/ 10 w 61"/>
              <a:gd name="T101" fmla="*/ 27 h 39"/>
              <a:gd name="T102" fmla="*/ 15 w 61"/>
              <a:gd name="T103" fmla="*/ 29 h 39"/>
              <a:gd name="T104" fmla="*/ 22 w 61"/>
              <a:gd name="T105" fmla="*/ 30 h 39"/>
              <a:gd name="T106" fmla="*/ 30 w 61"/>
              <a:gd name="T107" fmla="*/ 3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" h="39">
                <a:moveTo>
                  <a:pt x="30" y="39"/>
                </a:moveTo>
                <a:lnTo>
                  <a:pt x="24" y="39"/>
                </a:lnTo>
                <a:lnTo>
                  <a:pt x="18" y="38"/>
                </a:lnTo>
                <a:lnTo>
                  <a:pt x="13" y="36"/>
                </a:lnTo>
                <a:lnTo>
                  <a:pt x="7" y="33"/>
                </a:lnTo>
                <a:lnTo>
                  <a:pt x="3" y="30"/>
                </a:lnTo>
                <a:lnTo>
                  <a:pt x="1" y="26"/>
                </a:lnTo>
                <a:lnTo>
                  <a:pt x="0" y="20"/>
                </a:lnTo>
                <a:lnTo>
                  <a:pt x="0" y="15"/>
                </a:lnTo>
                <a:lnTo>
                  <a:pt x="1" y="11"/>
                </a:lnTo>
                <a:lnTo>
                  <a:pt x="4" y="8"/>
                </a:lnTo>
                <a:lnTo>
                  <a:pt x="7" y="5"/>
                </a:lnTo>
                <a:lnTo>
                  <a:pt x="12" y="2"/>
                </a:lnTo>
                <a:lnTo>
                  <a:pt x="16" y="0"/>
                </a:lnTo>
                <a:lnTo>
                  <a:pt x="22" y="0"/>
                </a:lnTo>
                <a:lnTo>
                  <a:pt x="30" y="0"/>
                </a:lnTo>
                <a:lnTo>
                  <a:pt x="37" y="0"/>
                </a:lnTo>
                <a:lnTo>
                  <a:pt x="43" y="0"/>
                </a:lnTo>
                <a:lnTo>
                  <a:pt x="48" y="2"/>
                </a:lnTo>
                <a:lnTo>
                  <a:pt x="54" y="5"/>
                </a:lnTo>
                <a:lnTo>
                  <a:pt x="58" y="8"/>
                </a:lnTo>
                <a:lnTo>
                  <a:pt x="60" y="14"/>
                </a:lnTo>
                <a:lnTo>
                  <a:pt x="61" y="20"/>
                </a:lnTo>
                <a:lnTo>
                  <a:pt x="60" y="24"/>
                </a:lnTo>
                <a:lnTo>
                  <a:pt x="58" y="29"/>
                </a:lnTo>
                <a:lnTo>
                  <a:pt x="55" y="33"/>
                </a:lnTo>
                <a:lnTo>
                  <a:pt x="45" y="38"/>
                </a:lnTo>
                <a:lnTo>
                  <a:pt x="30" y="39"/>
                </a:lnTo>
                <a:close/>
                <a:moveTo>
                  <a:pt x="30" y="32"/>
                </a:moveTo>
                <a:lnTo>
                  <a:pt x="37" y="30"/>
                </a:lnTo>
                <a:lnTo>
                  <a:pt x="42" y="30"/>
                </a:lnTo>
                <a:lnTo>
                  <a:pt x="46" y="29"/>
                </a:lnTo>
                <a:lnTo>
                  <a:pt x="49" y="27"/>
                </a:lnTo>
                <a:lnTo>
                  <a:pt x="52" y="26"/>
                </a:lnTo>
                <a:lnTo>
                  <a:pt x="54" y="23"/>
                </a:lnTo>
                <a:lnTo>
                  <a:pt x="54" y="20"/>
                </a:lnTo>
                <a:lnTo>
                  <a:pt x="54" y="17"/>
                </a:lnTo>
                <a:lnTo>
                  <a:pt x="52" y="14"/>
                </a:lnTo>
                <a:lnTo>
                  <a:pt x="49" y="11"/>
                </a:lnTo>
                <a:lnTo>
                  <a:pt x="46" y="9"/>
                </a:lnTo>
                <a:lnTo>
                  <a:pt x="42" y="8"/>
                </a:lnTo>
                <a:lnTo>
                  <a:pt x="37" y="8"/>
                </a:lnTo>
                <a:lnTo>
                  <a:pt x="30" y="8"/>
                </a:lnTo>
                <a:lnTo>
                  <a:pt x="22" y="8"/>
                </a:lnTo>
                <a:lnTo>
                  <a:pt x="16" y="9"/>
                </a:lnTo>
                <a:lnTo>
                  <a:pt x="12" y="11"/>
                </a:lnTo>
                <a:lnTo>
                  <a:pt x="9" y="14"/>
                </a:lnTo>
                <a:lnTo>
                  <a:pt x="7" y="17"/>
                </a:lnTo>
                <a:lnTo>
                  <a:pt x="7" y="20"/>
                </a:lnTo>
                <a:lnTo>
                  <a:pt x="7" y="24"/>
                </a:lnTo>
                <a:lnTo>
                  <a:pt x="10" y="27"/>
                </a:lnTo>
                <a:lnTo>
                  <a:pt x="15" y="29"/>
                </a:lnTo>
                <a:lnTo>
                  <a:pt x="22" y="30"/>
                </a:lnTo>
                <a:lnTo>
                  <a:pt x="30" y="3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412" name="Rectangle 476"/>
          <p:cNvSpPr>
            <a:spLocks noChangeArrowheads="1"/>
          </p:cNvSpPr>
          <p:nvPr/>
        </p:nvSpPr>
        <p:spPr bwMode="auto">
          <a:xfrm rot="5400000">
            <a:off x="6766719" y="5628482"/>
            <a:ext cx="12700" cy="11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413" name="Freeform 477"/>
          <p:cNvSpPr>
            <a:spLocks/>
          </p:cNvSpPr>
          <p:nvPr/>
        </p:nvSpPr>
        <p:spPr bwMode="auto">
          <a:xfrm rot="5400000">
            <a:off x="6777038" y="5575300"/>
            <a:ext cx="95250" cy="34925"/>
          </a:xfrm>
          <a:custGeom>
            <a:avLst/>
            <a:gdLst>
              <a:gd name="T0" fmla="*/ 60 w 60"/>
              <a:gd name="T1" fmla="*/ 0 h 22"/>
              <a:gd name="T2" fmla="*/ 60 w 60"/>
              <a:gd name="T3" fmla="*/ 7 h 22"/>
              <a:gd name="T4" fmla="*/ 13 w 60"/>
              <a:gd name="T5" fmla="*/ 7 h 22"/>
              <a:gd name="T6" fmla="*/ 16 w 60"/>
              <a:gd name="T7" fmla="*/ 10 h 22"/>
              <a:gd name="T8" fmla="*/ 18 w 60"/>
              <a:gd name="T9" fmla="*/ 15 h 22"/>
              <a:gd name="T10" fmla="*/ 21 w 60"/>
              <a:gd name="T11" fmla="*/ 18 h 22"/>
              <a:gd name="T12" fmla="*/ 22 w 60"/>
              <a:gd name="T13" fmla="*/ 22 h 22"/>
              <a:gd name="T14" fmla="*/ 15 w 60"/>
              <a:gd name="T15" fmla="*/ 22 h 22"/>
              <a:gd name="T16" fmla="*/ 12 w 60"/>
              <a:gd name="T17" fmla="*/ 16 h 22"/>
              <a:gd name="T18" fmla="*/ 7 w 60"/>
              <a:gd name="T19" fmla="*/ 12 h 22"/>
              <a:gd name="T20" fmla="*/ 4 w 60"/>
              <a:gd name="T21" fmla="*/ 7 h 22"/>
              <a:gd name="T22" fmla="*/ 0 w 60"/>
              <a:gd name="T23" fmla="*/ 4 h 22"/>
              <a:gd name="T24" fmla="*/ 0 w 60"/>
              <a:gd name="T25" fmla="*/ 0 h 22"/>
              <a:gd name="T26" fmla="*/ 60 w 60"/>
              <a:gd name="T27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22">
                <a:moveTo>
                  <a:pt x="60" y="0"/>
                </a:moveTo>
                <a:lnTo>
                  <a:pt x="60" y="7"/>
                </a:lnTo>
                <a:lnTo>
                  <a:pt x="13" y="7"/>
                </a:lnTo>
                <a:lnTo>
                  <a:pt x="16" y="10"/>
                </a:lnTo>
                <a:lnTo>
                  <a:pt x="18" y="15"/>
                </a:lnTo>
                <a:lnTo>
                  <a:pt x="21" y="18"/>
                </a:lnTo>
                <a:lnTo>
                  <a:pt x="22" y="22"/>
                </a:lnTo>
                <a:lnTo>
                  <a:pt x="15" y="22"/>
                </a:lnTo>
                <a:lnTo>
                  <a:pt x="12" y="16"/>
                </a:lnTo>
                <a:lnTo>
                  <a:pt x="7" y="12"/>
                </a:lnTo>
                <a:lnTo>
                  <a:pt x="4" y="7"/>
                </a:lnTo>
                <a:lnTo>
                  <a:pt x="0" y="4"/>
                </a:lnTo>
                <a:lnTo>
                  <a:pt x="0" y="0"/>
                </a:lnTo>
                <a:lnTo>
                  <a:pt x="6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414" name="Line 478"/>
          <p:cNvSpPr>
            <a:spLocks noChangeShapeType="1"/>
          </p:cNvSpPr>
          <p:nvPr/>
        </p:nvSpPr>
        <p:spPr bwMode="auto">
          <a:xfrm rot="5400000">
            <a:off x="7127875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15" name="Line 479"/>
          <p:cNvSpPr>
            <a:spLocks noChangeShapeType="1"/>
          </p:cNvSpPr>
          <p:nvPr/>
        </p:nvSpPr>
        <p:spPr bwMode="auto">
          <a:xfrm rot="5400000">
            <a:off x="7637462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16" name="Line 480"/>
          <p:cNvSpPr>
            <a:spLocks noChangeShapeType="1"/>
          </p:cNvSpPr>
          <p:nvPr/>
        </p:nvSpPr>
        <p:spPr bwMode="auto">
          <a:xfrm rot="5400000">
            <a:off x="7899400" y="5478463"/>
            <a:ext cx="285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17" name="Line 481"/>
          <p:cNvSpPr>
            <a:spLocks noChangeShapeType="1"/>
          </p:cNvSpPr>
          <p:nvPr/>
        </p:nvSpPr>
        <p:spPr bwMode="auto">
          <a:xfrm rot="5400000">
            <a:off x="8008144" y="5493544"/>
            <a:ext cx="58738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18" name="Freeform 482"/>
          <p:cNvSpPr>
            <a:spLocks/>
          </p:cNvSpPr>
          <p:nvPr/>
        </p:nvSpPr>
        <p:spPr bwMode="auto">
          <a:xfrm rot="5400000">
            <a:off x="8001794" y="5574507"/>
            <a:ext cx="95250" cy="36512"/>
          </a:xfrm>
          <a:custGeom>
            <a:avLst/>
            <a:gdLst>
              <a:gd name="T0" fmla="*/ 60 w 60"/>
              <a:gd name="T1" fmla="*/ 0 h 23"/>
              <a:gd name="T2" fmla="*/ 60 w 60"/>
              <a:gd name="T3" fmla="*/ 9 h 23"/>
              <a:gd name="T4" fmla="*/ 13 w 60"/>
              <a:gd name="T5" fmla="*/ 9 h 23"/>
              <a:gd name="T6" fmla="*/ 16 w 60"/>
              <a:gd name="T7" fmla="*/ 12 h 23"/>
              <a:gd name="T8" fmla="*/ 18 w 60"/>
              <a:gd name="T9" fmla="*/ 15 h 23"/>
              <a:gd name="T10" fmla="*/ 21 w 60"/>
              <a:gd name="T11" fmla="*/ 20 h 23"/>
              <a:gd name="T12" fmla="*/ 22 w 60"/>
              <a:gd name="T13" fmla="*/ 23 h 23"/>
              <a:gd name="T14" fmla="*/ 15 w 60"/>
              <a:gd name="T15" fmla="*/ 23 h 23"/>
              <a:gd name="T16" fmla="*/ 12 w 60"/>
              <a:gd name="T17" fmla="*/ 17 h 23"/>
              <a:gd name="T18" fmla="*/ 7 w 60"/>
              <a:gd name="T19" fmla="*/ 12 h 23"/>
              <a:gd name="T20" fmla="*/ 4 w 60"/>
              <a:gd name="T21" fmla="*/ 8 h 23"/>
              <a:gd name="T22" fmla="*/ 0 w 60"/>
              <a:gd name="T23" fmla="*/ 6 h 23"/>
              <a:gd name="T24" fmla="*/ 0 w 60"/>
              <a:gd name="T25" fmla="*/ 0 h 23"/>
              <a:gd name="T26" fmla="*/ 60 w 60"/>
              <a:gd name="T2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23">
                <a:moveTo>
                  <a:pt x="60" y="0"/>
                </a:moveTo>
                <a:lnTo>
                  <a:pt x="60" y="9"/>
                </a:lnTo>
                <a:lnTo>
                  <a:pt x="13" y="9"/>
                </a:lnTo>
                <a:lnTo>
                  <a:pt x="16" y="12"/>
                </a:lnTo>
                <a:lnTo>
                  <a:pt x="18" y="15"/>
                </a:lnTo>
                <a:lnTo>
                  <a:pt x="21" y="20"/>
                </a:lnTo>
                <a:lnTo>
                  <a:pt x="22" y="23"/>
                </a:lnTo>
                <a:lnTo>
                  <a:pt x="15" y="23"/>
                </a:lnTo>
                <a:lnTo>
                  <a:pt x="12" y="17"/>
                </a:lnTo>
                <a:lnTo>
                  <a:pt x="7" y="12"/>
                </a:lnTo>
                <a:lnTo>
                  <a:pt x="4" y="8"/>
                </a:lnTo>
                <a:lnTo>
                  <a:pt x="0" y="6"/>
                </a:lnTo>
                <a:lnTo>
                  <a:pt x="0" y="0"/>
                </a:lnTo>
                <a:lnTo>
                  <a:pt x="6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8419" name="Rectangle 483"/>
          <p:cNvSpPr>
            <a:spLocks noChangeArrowheads="1"/>
          </p:cNvSpPr>
          <p:nvPr/>
        </p:nvSpPr>
        <p:spPr bwMode="auto">
          <a:xfrm rot="5400000">
            <a:off x="2592388" y="20638"/>
            <a:ext cx="4481512" cy="64055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20" name="Freeform 484"/>
          <p:cNvSpPr>
            <a:spLocks/>
          </p:cNvSpPr>
          <p:nvPr/>
        </p:nvSpPr>
        <p:spPr bwMode="auto">
          <a:xfrm rot="5400000">
            <a:off x="2593975" y="19051"/>
            <a:ext cx="4478337" cy="6405562"/>
          </a:xfrm>
          <a:custGeom>
            <a:avLst/>
            <a:gdLst>
              <a:gd name="T0" fmla="*/ 2821 w 2821"/>
              <a:gd name="T1" fmla="*/ 3994 h 4035"/>
              <a:gd name="T2" fmla="*/ 2821 w 2821"/>
              <a:gd name="T3" fmla="*/ 3912 h 4035"/>
              <a:gd name="T4" fmla="*/ 2821 w 2821"/>
              <a:gd name="T5" fmla="*/ 3831 h 4035"/>
              <a:gd name="T6" fmla="*/ 2821 w 2821"/>
              <a:gd name="T7" fmla="*/ 3750 h 4035"/>
              <a:gd name="T8" fmla="*/ 2821 w 2821"/>
              <a:gd name="T9" fmla="*/ 3667 h 4035"/>
              <a:gd name="T10" fmla="*/ 2821 w 2821"/>
              <a:gd name="T11" fmla="*/ 3586 h 4035"/>
              <a:gd name="T12" fmla="*/ 2820 w 2821"/>
              <a:gd name="T13" fmla="*/ 3505 h 4035"/>
              <a:gd name="T14" fmla="*/ 2820 w 2821"/>
              <a:gd name="T15" fmla="*/ 3423 h 4035"/>
              <a:gd name="T16" fmla="*/ 2818 w 2821"/>
              <a:gd name="T17" fmla="*/ 3342 h 4035"/>
              <a:gd name="T18" fmla="*/ 2817 w 2821"/>
              <a:gd name="T19" fmla="*/ 3261 h 4035"/>
              <a:gd name="T20" fmla="*/ 2815 w 2821"/>
              <a:gd name="T21" fmla="*/ 3178 h 4035"/>
              <a:gd name="T22" fmla="*/ 2814 w 2821"/>
              <a:gd name="T23" fmla="*/ 3097 h 4035"/>
              <a:gd name="T24" fmla="*/ 2812 w 2821"/>
              <a:gd name="T25" fmla="*/ 3016 h 4035"/>
              <a:gd name="T26" fmla="*/ 2809 w 2821"/>
              <a:gd name="T27" fmla="*/ 2934 h 4035"/>
              <a:gd name="T28" fmla="*/ 2806 w 2821"/>
              <a:gd name="T29" fmla="*/ 2853 h 4035"/>
              <a:gd name="T30" fmla="*/ 2802 w 2821"/>
              <a:gd name="T31" fmla="*/ 2772 h 4035"/>
              <a:gd name="T32" fmla="*/ 2797 w 2821"/>
              <a:gd name="T33" fmla="*/ 2689 h 4035"/>
              <a:gd name="T34" fmla="*/ 2790 w 2821"/>
              <a:gd name="T35" fmla="*/ 2608 h 4035"/>
              <a:gd name="T36" fmla="*/ 2781 w 2821"/>
              <a:gd name="T37" fmla="*/ 2527 h 4035"/>
              <a:gd name="T38" fmla="*/ 2770 w 2821"/>
              <a:gd name="T39" fmla="*/ 2445 h 4035"/>
              <a:gd name="T40" fmla="*/ 2758 w 2821"/>
              <a:gd name="T41" fmla="*/ 2364 h 4035"/>
              <a:gd name="T42" fmla="*/ 2740 w 2821"/>
              <a:gd name="T43" fmla="*/ 2281 h 4035"/>
              <a:gd name="T44" fmla="*/ 2721 w 2821"/>
              <a:gd name="T45" fmla="*/ 2200 h 4035"/>
              <a:gd name="T46" fmla="*/ 2695 w 2821"/>
              <a:gd name="T47" fmla="*/ 2119 h 4035"/>
              <a:gd name="T48" fmla="*/ 2662 w 2821"/>
              <a:gd name="T49" fmla="*/ 2038 h 4035"/>
              <a:gd name="T50" fmla="*/ 2623 w 2821"/>
              <a:gd name="T51" fmla="*/ 1956 h 4035"/>
              <a:gd name="T52" fmla="*/ 2577 w 2821"/>
              <a:gd name="T53" fmla="*/ 1875 h 4035"/>
              <a:gd name="T54" fmla="*/ 2518 w 2821"/>
              <a:gd name="T55" fmla="*/ 1792 h 4035"/>
              <a:gd name="T56" fmla="*/ 2449 w 2821"/>
              <a:gd name="T57" fmla="*/ 1711 h 4035"/>
              <a:gd name="T58" fmla="*/ 2367 w 2821"/>
              <a:gd name="T59" fmla="*/ 1630 h 4035"/>
              <a:gd name="T60" fmla="*/ 2269 w 2821"/>
              <a:gd name="T61" fmla="*/ 1549 h 4035"/>
              <a:gd name="T62" fmla="*/ 2157 w 2821"/>
              <a:gd name="T63" fmla="*/ 1467 h 4035"/>
              <a:gd name="T64" fmla="*/ 2029 w 2821"/>
              <a:gd name="T65" fmla="*/ 1386 h 4035"/>
              <a:gd name="T66" fmla="*/ 1887 w 2821"/>
              <a:gd name="T67" fmla="*/ 1303 h 4035"/>
              <a:gd name="T68" fmla="*/ 1732 w 2821"/>
              <a:gd name="T69" fmla="*/ 1222 h 4035"/>
              <a:gd name="T70" fmla="*/ 1567 w 2821"/>
              <a:gd name="T71" fmla="*/ 1141 h 4035"/>
              <a:gd name="T72" fmla="*/ 1396 w 2821"/>
              <a:gd name="T73" fmla="*/ 1060 h 4035"/>
              <a:gd name="T74" fmla="*/ 1224 w 2821"/>
              <a:gd name="T75" fmla="*/ 978 h 4035"/>
              <a:gd name="T76" fmla="*/ 1054 w 2821"/>
              <a:gd name="T77" fmla="*/ 897 h 4035"/>
              <a:gd name="T78" fmla="*/ 892 w 2821"/>
              <a:gd name="T79" fmla="*/ 814 h 4035"/>
              <a:gd name="T80" fmla="*/ 741 w 2821"/>
              <a:gd name="T81" fmla="*/ 733 h 4035"/>
              <a:gd name="T82" fmla="*/ 603 w 2821"/>
              <a:gd name="T83" fmla="*/ 652 h 4035"/>
              <a:gd name="T84" fmla="*/ 480 w 2821"/>
              <a:gd name="T85" fmla="*/ 571 h 4035"/>
              <a:gd name="T86" fmla="*/ 372 w 2821"/>
              <a:gd name="T87" fmla="*/ 489 h 4035"/>
              <a:gd name="T88" fmla="*/ 280 w 2821"/>
              <a:gd name="T89" fmla="*/ 408 h 4035"/>
              <a:gd name="T90" fmla="*/ 201 w 2821"/>
              <a:gd name="T91" fmla="*/ 325 h 4035"/>
              <a:gd name="T92" fmla="*/ 136 w 2821"/>
              <a:gd name="T93" fmla="*/ 244 h 4035"/>
              <a:gd name="T94" fmla="*/ 81 w 2821"/>
              <a:gd name="T95" fmla="*/ 163 h 4035"/>
              <a:gd name="T96" fmla="*/ 37 w 2821"/>
              <a:gd name="T97" fmla="*/ 82 h 4035"/>
              <a:gd name="T98" fmla="*/ 0 w 2821"/>
              <a:gd name="T99" fmla="*/ 0 h 4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821" h="4035">
                <a:moveTo>
                  <a:pt x="2821" y="4035"/>
                </a:moveTo>
                <a:lnTo>
                  <a:pt x="2821" y="3994"/>
                </a:lnTo>
                <a:lnTo>
                  <a:pt x="2821" y="3952"/>
                </a:lnTo>
                <a:lnTo>
                  <a:pt x="2821" y="3912"/>
                </a:lnTo>
                <a:lnTo>
                  <a:pt x="2821" y="3871"/>
                </a:lnTo>
                <a:lnTo>
                  <a:pt x="2821" y="3831"/>
                </a:lnTo>
                <a:lnTo>
                  <a:pt x="2821" y="3790"/>
                </a:lnTo>
                <a:lnTo>
                  <a:pt x="2821" y="3750"/>
                </a:lnTo>
                <a:lnTo>
                  <a:pt x="2821" y="3709"/>
                </a:lnTo>
                <a:lnTo>
                  <a:pt x="2821" y="3667"/>
                </a:lnTo>
                <a:lnTo>
                  <a:pt x="2821" y="3627"/>
                </a:lnTo>
                <a:lnTo>
                  <a:pt x="2821" y="3586"/>
                </a:lnTo>
                <a:lnTo>
                  <a:pt x="2820" y="3546"/>
                </a:lnTo>
                <a:lnTo>
                  <a:pt x="2820" y="3505"/>
                </a:lnTo>
                <a:lnTo>
                  <a:pt x="2820" y="3463"/>
                </a:lnTo>
                <a:lnTo>
                  <a:pt x="2820" y="3423"/>
                </a:lnTo>
                <a:lnTo>
                  <a:pt x="2818" y="3382"/>
                </a:lnTo>
                <a:lnTo>
                  <a:pt x="2818" y="3342"/>
                </a:lnTo>
                <a:lnTo>
                  <a:pt x="2818" y="3301"/>
                </a:lnTo>
                <a:lnTo>
                  <a:pt x="2817" y="3261"/>
                </a:lnTo>
                <a:lnTo>
                  <a:pt x="2817" y="3220"/>
                </a:lnTo>
                <a:lnTo>
                  <a:pt x="2815" y="3178"/>
                </a:lnTo>
                <a:lnTo>
                  <a:pt x="2815" y="3138"/>
                </a:lnTo>
                <a:lnTo>
                  <a:pt x="2814" y="3097"/>
                </a:lnTo>
                <a:lnTo>
                  <a:pt x="2814" y="3057"/>
                </a:lnTo>
                <a:lnTo>
                  <a:pt x="2812" y="3016"/>
                </a:lnTo>
                <a:lnTo>
                  <a:pt x="2811" y="2974"/>
                </a:lnTo>
                <a:lnTo>
                  <a:pt x="2809" y="2934"/>
                </a:lnTo>
                <a:lnTo>
                  <a:pt x="2808" y="2893"/>
                </a:lnTo>
                <a:lnTo>
                  <a:pt x="2806" y="2853"/>
                </a:lnTo>
                <a:lnTo>
                  <a:pt x="2803" y="2812"/>
                </a:lnTo>
                <a:lnTo>
                  <a:pt x="2802" y="2772"/>
                </a:lnTo>
                <a:lnTo>
                  <a:pt x="2799" y="2731"/>
                </a:lnTo>
                <a:lnTo>
                  <a:pt x="2797" y="2689"/>
                </a:lnTo>
                <a:lnTo>
                  <a:pt x="2793" y="2649"/>
                </a:lnTo>
                <a:lnTo>
                  <a:pt x="2790" y="2608"/>
                </a:lnTo>
                <a:lnTo>
                  <a:pt x="2785" y="2568"/>
                </a:lnTo>
                <a:lnTo>
                  <a:pt x="2781" y="2527"/>
                </a:lnTo>
                <a:lnTo>
                  <a:pt x="2776" y="2485"/>
                </a:lnTo>
                <a:lnTo>
                  <a:pt x="2770" y="2445"/>
                </a:lnTo>
                <a:lnTo>
                  <a:pt x="2764" y="2404"/>
                </a:lnTo>
                <a:lnTo>
                  <a:pt x="2758" y="2364"/>
                </a:lnTo>
                <a:lnTo>
                  <a:pt x="2749" y="2323"/>
                </a:lnTo>
                <a:lnTo>
                  <a:pt x="2740" y="2281"/>
                </a:lnTo>
                <a:lnTo>
                  <a:pt x="2731" y="2242"/>
                </a:lnTo>
                <a:lnTo>
                  <a:pt x="2721" y="2200"/>
                </a:lnTo>
                <a:lnTo>
                  <a:pt x="2709" y="2160"/>
                </a:lnTo>
                <a:lnTo>
                  <a:pt x="2695" y="2119"/>
                </a:lnTo>
                <a:lnTo>
                  <a:pt x="2680" y="2079"/>
                </a:lnTo>
                <a:lnTo>
                  <a:pt x="2662" y="2038"/>
                </a:lnTo>
                <a:lnTo>
                  <a:pt x="2644" y="1996"/>
                </a:lnTo>
                <a:lnTo>
                  <a:pt x="2623" y="1956"/>
                </a:lnTo>
                <a:lnTo>
                  <a:pt x="2602" y="1915"/>
                </a:lnTo>
                <a:lnTo>
                  <a:pt x="2577" y="1875"/>
                </a:lnTo>
                <a:lnTo>
                  <a:pt x="2548" y="1834"/>
                </a:lnTo>
                <a:lnTo>
                  <a:pt x="2518" y="1792"/>
                </a:lnTo>
                <a:lnTo>
                  <a:pt x="2485" y="1753"/>
                </a:lnTo>
                <a:lnTo>
                  <a:pt x="2449" y="1711"/>
                </a:lnTo>
                <a:lnTo>
                  <a:pt x="2410" y="1671"/>
                </a:lnTo>
                <a:lnTo>
                  <a:pt x="2367" y="1630"/>
                </a:lnTo>
                <a:lnTo>
                  <a:pt x="2320" y="1590"/>
                </a:lnTo>
                <a:lnTo>
                  <a:pt x="2269" y="1549"/>
                </a:lnTo>
                <a:lnTo>
                  <a:pt x="2215" y="1507"/>
                </a:lnTo>
                <a:lnTo>
                  <a:pt x="2157" y="1467"/>
                </a:lnTo>
                <a:lnTo>
                  <a:pt x="2095" y="1426"/>
                </a:lnTo>
                <a:lnTo>
                  <a:pt x="2029" y="1386"/>
                </a:lnTo>
                <a:lnTo>
                  <a:pt x="1960" y="1345"/>
                </a:lnTo>
                <a:lnTo>
                  <a:pt x="1887" y="1303"/>
                </a:lnTo>
                <a:lnTo>
                  <a:pt x="1810" y="1263"/>
                </a:lnTo>
                <a:lnTo>
                  <a:pt x="1732" y="1222"/>
                </a:lnTo>
                <a:lnTo>
                  <a:pt x="1650" y="1182"/>
                </a:lnTo>
                <a:lnTo>
                  <a:pt x="1567" y="1141"/>
                </a:lnTo>
                <a:lnTo>
                  <a:pt x="1482" y="1101"/>
                </a:lnTo>
                <a:lnTo>
                  <a:pt x="1396" y="1060"/>
                </a:lnTo>
                <a:lnTo>
                  <a:pt x="1309" y="1018"/>
                </a:lnTo>
                <a:lnTo>
                  <a:pt x="1224" y="978"/>
                </a:lnTo>
                <a:lnTo>
                  <a:pt x="1138" y="937"/>
                </a:lnTo>
                <a:lnTo>
                  <a:pt x="1054" y="897"/>
                </a:lnTo>
                <a:lnTo>
                  <a:pt x="972" y="856"/>
                </a:lnTo>
                <a:lnTo>
                  <a:pt x="892" y="814"/>
                </a:lnTo>
                <a:lnTo>
                  <a:pt x="814" y="774"/>
                </a:lnTo>
                <a:lnTo>
                  <a:pt x="741" y="733"/>
                </a:lnTo>
                <a:lnTo>
                  <a:pt x="670" y="693"/>
                </a:lnTo>
                <a:lnTo>
                  <a:pt x="603" y="652"/>
                </a:lnTo>
                <a:lnTo>
                  <a:pt x="540" y="612"/>
                </a:lnTo>
                <a:lnTo>
                  <a:pt x="480" y="571"/>
                </a:lnTo>
                <a:lnTo>
                  <a:pt x="424" y="529"/>
                </a:lnTo>
                <a:lnTo>
                  <a:pt x="372" y="489"/>
                </a:lnTo>
                <a:lnTo>
                  <a:pt x="324" y="448"/>
                </a:lnTo>
                <a:lnTo>
                  <a:pt x="280" y="408"/>
                </a:lnTo>
                <a:lnTo>
                  <a:pt x="238" y="367"/>
                </a:lnTo>
                <a:lnTo>
                  <a:pt x="201" y="325"/>
                </a:lnTo>
                <a:lnTo>
                  <a:pt x="166" y="285"/>
                </a:lnTo>
                <a:lnTo>
                  <a:pt x="136" y="244"/>
                </a:lnTo>
                <a:lnTo>
                  <a:pt x="106" y="204"/>
                </a:lnTo>
                <a:lnTo>
                  <a:pt x="81" y="163"/>
                </a:lnTo>
                <a:lnTo>
                  <a:pt x="58" y="123"/>
                </a:lnTo>
                <a:lnTo>
                  <a:pt x="37" y="82"/>
                </a:lnTo>
                <a:lnTo>
                  <a:pt x="18" y="40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21" name="Freeform 485"/>
          <p:cNvSpPr>
            <a:spLocks/>
          </p:cNvSpPr>
          <p:nvPr/>
        </p:nvSpPr>
        <p:spPr bwMode="auto">
          <a:xfrm rot="5400000">
            <a:off x="2594769" y="18257"/>
            <a:ext cx="4476750" cy="6405562"/>
          </a:xfrm>
          <a:custGeom>
            <a:avLst/>
            <a:gdLst>
              <a:gd name="T0" fmla="*/ 2820 w 2820"/>
              <a:gd name="T1" fmla="*/ 3994 h 4035"/>
              <a:gd name="T2" fmla="*/ 2818 w 2820"/>
              <a:gd name="T3" fmla="*/ 3912 h 4035"/>
              <a:gd name="T4" fmla="*/ 2818 w 2820"/>
              <a:gd name="T5" fmla="*/ 3831 h 4035"/>
              <a:gd name="T6" fmla="*/ 2815 w 2820"/>
              <a:gd name="T7" fmla="*/ 3750 h 4035"/>
              <a:gd name="T8" fmla="*/ 2815 w 2820"/>
              <a:gd name="T9" fmla="*/ 3667 h 4035"/>
              <a:gd name="T10" fmla="*/ 2812 w 2820"/>
              <a:gd name="T11" fmla="*/ 3586 h 4035"/>
              <a:gd name="T12" fmla="*/ 2809 w 2820"/>
              <a:gd name="T13" fmla="*/ 3505 h 4035"/>
              <a:gd name="T14" fmla="*/ 2806 w 2820"/>
              <a:gd name="T15" fmla="*/ 3423 h 4035"/>
              <a:gd name="T16" fmla="*/ 2802 w 2820"/>
              <a:gd name="T17" fmla="*/ 3342 h 4035"/>
              <a:gd name="T18" fmla="*/ 2797 w 2820"/>
              <a:gd name="T19" fmla="*/ 3261 h 4035"/>
              <a:gd name="T20" fmla="*/ 2791 w 2820"/>
              <a:gd name="T21" fmla="*/ 3178 h 4035"/>
              <a:gd name="T22" fmla="*/ 2782 w 2820"/>
              <a:gd name="T23" fmla="*/ 3097 h 4035"/>
              <a:gd name="T24" fmla="*/ 2772 w 2820"/>
              <a:gd name="T25" fmla="*/ 3016 h 4035"/>
              <a:gd name="T26" fmla="*/ 2758 w 2820"/>
              <a:gd name="T27" fmla="*/ 2934 h 4035"/>
              <a:gd name="T28" fmla="*/ 2743 w 2820"/>
              <a:gd name="T29" fmla="*/ 2853 h 4035"/>
              <a:gd name="T30" fmla="*/ 2722 w 2820"/>
              <a:gd name="T31" fmla="*/ 2772 h 4035"/>
              <a:gd name="T32" fmla="*/ 2697 w 2820"/>
              <a:gd name="T33" fmla="*/ 2689 h 4035"/>
              <a:gd name="T34" fmla="*/ 2667 w 2820"/>
              <a:gd name="T35" fmla="*/ 2608 h 4035"/>
              <a:gd name="T36" fmla="*/ 2628 w 2820"/>
              <a:gd name="T37" fmla="*/ 2527 h 4035"/>
              <a:gd name="T38" fmla="*/ 2581 w 2820"/>
              <a:gd name="T39" fmla="*/ 2445 h 4035"/>
              <a:gd name="T40" fmla="*/ 2524 w 2820"/>
              <a:gd name="T41" fmla="*/ 2364 h 4035"/>
              <a:gd name="T42" fmla="*/ 2457 w 2820"/>
              <a:gd name="T43" fmla="*/ 2281 h 4035"/>
              <a:gd name="T44" fmla="*/ 2376 w 2820"/>
              <a:gd name="T45" fmla="*/ 2200 h 4035"/>
              <a:gd name="T46" fmla="*/ 2281 w 2820"/>
              <a:gd name="T47" fmla="*/ 2119 h 4035"/>
              <a:gd name="T48" fmla="*/ 2173 w 2820"/>
              <a:gd name="T49" fmla="*/ 2038 h 4035"/>
              <a:gd name="T50" fmla="*/ 2049 w 2820"/>
              <a:gd name="T51" fmla="*/ 1956 h 4035"/>
              <a:gd name="T52" fmla="*/ 1911 w 2820"/>
              <a:gd name="T53" fmla="*/ 1875 h 4035"/>
              <a:gd name="T54" fmla="*/ 1761 w 2820"/>
              <a:gd name="T55" fmla="*/ 1792 h 4035"/>
              <a:gd name="T56" fmla="*/ 1602 w 2820"/>
              <a:gd name="T57" fmla="*/ 1711 h 4035"/>
              <a:gd name="T58" fmla="*/ 1437 w 2820"/>
              <a:gd name="T59" fmla="*/ 1630 h 4035"/>
              <a:gd name="T60" fmla="*/ 1272 w 2820"/>
              <a:gd name="T61" fmla="*/ 1549 h 4035"/>
              <a:gd name="T62" fmla="*/ 1110 w 2820"/>
              <a:gd name="T63" fmla="*/ 1467 h 4035"/>
              <a:gd name="T64" fmla="*/ 955 w 2820"/>
              <a:gd name="T65" fmla="*/ 1386 h 4035"/>
              <a:gd name="T66" fmla="*/ 811 w 2820"/>
              <a:gd name="T67" fmla="*/ 1303 h 4035"/>
              <a:gd name="T68" fmla="*/ 679 w 2820"/>
              <a:gd name="T69" fmla="*/ 1222 h 4035"/>
              <a:gd name="T70" fmla="*/ 564 w 2820"/>
              <a:gd name="T71" fmla="*/ 1141 h 4035"/>
              <a:gd name="T72" fmla="*/ 462 w 2820"/>
              <a:gd name="T73" fmla="*/ 1060 h 4035"/>
              <a:gd name="T74" fmla="*/ 375 w 2820"/>
              <a:gd name="T75" fmla="*/ 978 h 4035"/>
              <a:gd name="T76" fmla="*/ 301 w 2820"/>
              <a:gd name="T77" fmla="*/ 897 h 4035"/>
              <a:gd name="T78" fmla="*/ 238 w 2820"/>
              <a:gd name="T79" fmla="*/ 814 h 4035"/>
              <a:gd name="T80" fmla="*/ 187 w 2820"/>
              <a:gd name="T81" fmla="*/ 733 h 4035"/>
              <a:gd name="T82" fmla="*/ 145 w 2820"/>
              <a:gd name="T83" fmla="*/ 652 h 4035"/>
              <a:gd name="T84" fmla="*/ 111 w 2820"/>
              <a:gd name="T85" fmla="*/ 571 h 4035"/>
              <a:gd name="T86" fmla="*/ 84 w 2820"/>
              <a:gd name="T87" fmla="*/ 489 h 4035"/>
              <a:gd name="T88" fmla="*/ 61 w 2820"/>
              <a:gd name="T89" fmla="*/ 408 h 4035"/>
              <a:gd name="T90" fmla="*/ 43 w 2820"/>
              <a:gd name="T91" fmla="*/ 325 h 4035"/>
              <a:gd name="T92" fmla="*/ 28 w 2820"/>
              <a:gd name="T93" fmla="*/ 244 h 4035"/>
              <a:gd name="T94" fmla="*/ 16 w 2820"/>
              <a:gd name="T95" fmla="*/ 163 h 4035"/>
              <a:gd name="T96" fmla="*/ 7 w 2820"/>
              <a:gd name="T97" fmla="*/ 82 h 4035"/>
              <a:gd name="T98" fmla="*/ 0 w 2820"/>
              <a:gd name="T99" fmla="*/ 0 h 4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820" h="4035">
                <a:moveTo>
                  <a:pt x="2820" y="4035"/>
                </a:moveTo>
                <a:lnTo>
                  <a:pt x="2820" y="3994"/>
                </a:lnTo>
                <a:lnTo>
                  <a:pt x="2818" y="3952"/>
                </a:lnTo>
                <a:lnTo>
                  <a:pt x="2818" y="3912"/>
                </a:lnTo>
                <a:lnTo>
                  <a:pt x="2818" y="3871"/>
                </a:lnTo>
                <a:lnTo>
                  <a:pt x="2818" y="3831"/>
                </a:lnTo>
                <a:lnTo>
                  <a:pt x="2817" y="3790"/>
                </a:lnTo>
                <a:lnTo>
                  <a:pt x="2815" y="3750"/>
                </a:lnTo>
                <a:lnTo>
                  <a:pt x="2815" y="3709"/>
                </a:lnTo>
                <a:lnTo>
                  <a:pt x="2815" y="3667"/>
                </a:lnTo>
                <a:lnTo>
                  <a:pt x="2814" y="3627"/>
                </a:lnTo>
                <a:lnTo>
                  <a:pt x="2812" y="3586"/>
                </a:lnTo>
                <a:lnTo>
                  <a:pt x="2811" y="3546"/>
                </a:lnTo>
                <a:lnTo>
                  <a:pt x="2809" y="3505"/>
                </a:lnTo>
                <a:lnTo>
                  <a:pt x="2808" y="3463"/>
                </a:lnTo>
                <a:lnTo>
                  <a:pt x="2806" y="3423"/>
                </a:lnTo>
                <a:lnTo>
                  <a:pt x="2805" y="3382"/>
                </a:lnTo>
                <a:lnTo>
                  <a:pt x="2802" y="3342"/>
                </a:lnTo>
                <a:lnTo>
                  <a:pt x="2800" y="3301"/>
                </a:lnTo>
                <a:lnTo>
                  <a:pt x="2797" y="3261"/>
                </a:lnTo>
                <a:lnTo>
                  <a:pt x="2794" y="3220"/>
                </a:lnTo>
                <a:lnTo>
                  <a:pt x="2791" y="3178"/>
                </a:lnTo>
                <a:lnTo>
                  <a:pt x="2787" y="3138"/>
                </a:lnTo>
                <a:lnTo>
                  <a:pt x="2782" y="3097"/>
                </a:lnTo>
                <a:lnTo>
                  <a:pt x="2778" y="3057"/>
                </a:lnTo>
                <a:lnTo>
                  <a:pt x="2772" y="3016"/>
                </a:lnTo>
                <a:lnTo>
                  <a:pt x="2766" y="2974"/>
                </a:lnTo>
                <a:lnTo>
                  <a:pt x="2758" y="2934"/>
                </a:lnTo>
                <a:lnTo>
                  <a:pt x="2751" y="2893"/>
                </a:lnTo>
                <a:lnTo>
                  <a:pt x="2743" y="2853"/>
                </a:lnTo>
                <a:lnTo>
                  <a:pt x="2733" y="2812"/>
                </a:lnTo>
                <a:lnTo>
                  <a:pt x="2722" y="2772"/>
                </a:lnTo>
                <a:lnTo>
                  <a:pt x="2710" y="2731"/>
                </a:lnTo>
                <a:lnTo>
                  <a:pt x="2697" y="2689"/>
                </a:lnTo>
                <a:lnTo>
                  <a:pt x="2683" y="2649"/>
                </a:lnTo>
                <a:lnTo>
                  <a:pt x="2667" y="2608"/>
                </a:lnTo>
                <a:lnTo>
                  <a:pt x="2647" y="2568"/>
                </a:lnTo>
                <a:lnTo>
                  <a:pt x="2628" y="2527"/>
                </a:lnTo>
                <a:lnTo>
                  <a:pt x="2605" y="2485"/>
                </a:lnTo>
                <a:lnTo>
                  <a:pt x="2581" y="2445"/>
                </a:lnTo>
                <a:lnTo>
                  <a:pt x="2554" y="2404"/>
                </a:lnTo>
                <a:lnTo>
                  <a:pt x="2524" y="2364"/>
                </a:lnTo>
                <a:lnTo>
                  <a:pt x="2493" y="2323"/>
                </a:lnTo>
                <a:lnTo>
                  <a:pt x="2457" y="2281"/>
                </a:lnTo>
                <a:lnTo>
                  <a:pt x="2419" y="2242"/>
                </a:lnTo>
                <a:lnTo>
                  <a:pt x="2376" y="2200"/>
                </a:lnTo>
                <a:lnTo>
                  <a:pt x="2331" y="2160"/>
                </a:lnTo>
                <a:lnTo>
                  <a:pt x="2281" y="2119"/>
                </a:lnTo>
                <a:lnTo>
                  <a:pt x="2229" y="2079"/>
                </a:lnTo>
                <a:lnTo>
                  <a:pt x="2173" y="2038"/>
                </a:lnTo>
                <a:lnTo>
                  <a:pt x="2112" y="1996"/>
                </a:lnTo>
                <a:lnTo>
                  <a:pt x="2049" y="1956"/>
                </a:lnTo>
                <a:lnTo>
                  <a:pt x="1981" y="1915"/>
                </a:lnTo>
                <a:lnTo>
                  <a:pt x="1911" y="1875"/>
                </a:lnTo>
                <a:lnTo>
                  <a:pt x="1837" y="1834"/>
                </a:lnTo>
                <a:lnTo>
                  <a:pt x="1761" y="1792"/>
                </a:lnTo>
                <a:lnTo>
                  <a:pt x="1681" y="1753"/>
                </a:lnTo>
                <a:lnTo>
                  <a:pt x="1602" y="1711"/>
                </a:lnTo>
                <a:lnTo>
                  <a:pt x="1519" y="1671"/>
                </a:lnTo>
                <a:lnTo>
                  <a:pt x="1437" y="1630"/>
                </a:lnTo>
                <a:lnTo>
                  <a:pt x="1354" y="1590"/>
                </a:lnTo>
                <a:lnTo>
                  <a:pt x="1272" y="1549"/>
                </a:lnTo>
                <a:lnTo>
                  <a:pt x="1189" y="1507"/>
                </a:lnTo>
                <a:lnTo>
                  <a:pt x="1110" y="1467"/>
                </a:lnTo>
                <a:lnTo>
                  <a:pt x="1032" y="1426"/>
                </a:lnTo>
                <a:lnTo>
                  <a:pt x="955" y="1386"/>
                </a:lnTo>
                <a:lnTo>
                  <a:pt x="882" y="1345"/>
                </a:lnTo>
                <a:lnTo>
                  <a:pt x="811" y="1303"/>
                </a:lnTo>
                <a:lnTo>
                  <a:pt x="744" y="1263"/>
                </a:lnTo>
                <a:lnTo>
                  <a:pt x="679" y="1222"/>
                </a:lnTo>
                <a:lnTo>
                  <a:pt x="619" y="1182"/>
                </a:lnTo>
                <a:lnTo>
                  <a:pt x="564" y="1141"/>
                </a:lnTo>
                <a:lnTo>
                  <a:pt x="511" y="1101"/>
                </a:lnTo>
                <a:lnTo>
                  <a:pt x="462" y="1060"/>
                </a:lnTo>
                <a:lnTo>
                  <a:pt x="417" y="1018"/>
                </a:lnTo>
                <a:lnTo>
                  <a:pt x="375" y="978"/>
                </a:lnTo>
                <a:lnTo>
                  <a:pt x="336" y="937"/>
                </a:lnTo>
                <a:lnTo>
                  <a:pt x="301" y="897"/>
                </a:lnTo>
                <a:lnTo>
                  <a:pt x="268" y="856"/>
                </a:lnTo>
                <a:lnTo>
                  <a:pt x="238" y="814"/>
                </a:lnTo>
                <a:lnTo>
                  <a:pt x="211" y="774"/>
                </a:lnTo>
                <a:lnTo>
                  <a:pt x="187" y="733"/>
                </a:lnTo>
                <a:lnTo>
                  <a:pt x="165" y="693"/>
                </a:lnTo>
                <a:lnTo>
                  <a:pt x="145" y="652"/>
                </a:lnTo>
                <a:lnTo>
                  <a:pt x="127" y="612"/>
                </a:lnTo>
                <a:lnTo>
                  <a:pt x="111" y="571"/>
                </a:lnTo>
                <a:lnTo>
                  <a:pt x="97" y="529"/>
                </a:lnTo>
                <a:lnTo>
                  <a:pt x="84" y="489"/>
                </a:lnTo>
                <a:lnTo>
                  <a:pt x="72" y="448"/>
                </a:lnTo>
                <a:lnTo>
                  <a:pt x="61" y="408"/>
                </a:lnTo>
                <a:lnTo>
                  <a:pt x="51" y="367"/>
                </a:lnTo>
                <a:lnTo>
                  <a:pt x="43" y="325"/>
                </a:lnTo>
                <a:lnTo>
                  <a:pt x="34" y="285"/>
                </a:lnTo>
                <a:lnTo>
                  <a:pt x="28" y="244"/>
                </a:lnTo>
                <a:lnTo>
                  <a:pt x="22" y="204"/>
                </a:lnTo>
                <a:lnTo>
                  <a:pt x="16" y="163"/>
                </a:lnTo>
                <a:lnTo>
                  <a:pt x="12" y="123"/>
                </a:lnTo>
                <a:lnTo>
                  <a:pt x="7" y="82"/>
                </a:lnTo>
                <a:lnTo>
                  <a:pt x="4" y="40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22" name="Freeform 486"/>
          <p:cNvSpPr>
            <a:spLocks/>
          </p:cNvSpPr>
          <p:nvPr/>
        </p:nvSpPr>
        <p:spPr bwMode="auto">
          <a:xfrm rot="5400000">
            <a:off x="2615406" y="-2380"/>
            <a:ext cx="4435475" cy="6405562"/>
          </a:xfrm>
          <a:custGeom>
            <a:avLst/>
            <a:gdLst>
              <a:gd name="T0" fmla="*/ 2791 w 2794"/>
              <a:gd name="T1" fmla="*/ 3994 h 4035"/>
              <a:gd name="T2" fmla="*/ 2782 w 2794"/>
              <a:gd name="T3" fmla="*/ 3912 h 4035"/>
              <a:gd name="T4" fmla="*/ 2773 w 2794"/>
              <a:gd name="T5" fmla="*/ 3831 h 4035"/>
              <a:gd name="T6" fmla="*/ 2760 w 2794"/>
              <a:gd name="T7" fmla="*/ 3750 h 4035"/>
              <a:gd name="T8" fmla="*/ 2745 w 2794"/>
              <a:gd name="T9" fmla="*/ 3667 h 4035"/>
              <a:gd name="T10" fmla="*/ 2725 w 2794"/>
              <a:gd name="T11" fmla="*/ 3586 h 4035"/>
              <a:gd name="T12" fmla="*/ 2700 w 2794"/>
              <a:gd name="T13" fmla="*/ 3505 h 4035"/>
              <a:gd name="T14" fmla="*/ 2670 w 2794"/>
              <a:gd name="T15" fmla="*/ 3423 h 4035"/>
              <a:gd name="T16" fmla="*/ 2632 w 2794"/>
              <a:gd name="T17" fmla="*/ 3342 h 4035"/>
              <a:gd name="T18" fmla="*/ 2587 w 2794"/>
              <a:gd name="T19" fmla="*/ 3261 h 4035"/>
              <a:gd name="T20" fmla="*/ 2532 w 2794"/>
              <a:gd name="T21" fmla="*/ 3178 h 4035"/>
              <a:gd name="T22" fmla="*/ 2464 w 2794"/>
              <a:gd name="T23" fmla="*/ 3097 h 4035"/>
              <a:gd name="T24" fmla="*/ 2386 w 2794"/>
              <a:gd name="T25" fmla="*/ 3016 h 4035"/>
              <a:gd name="T26" fmla="*/ 2293 w 2794"/>
              <a:gd name="T27" fmla="*/ 2934 h 4035"/>
              <a:gd name="T28" fmla="*/ 2185 w 2794"/>
              <a:gd name="T29" fmla="*/ 2853 h 4035"/>
              <a:gd name="T30" fmla="*/ 2064 w 2794"/>
              <a:gd name="T31" fmla="*/ 2772 h 4035"/>
              <a:gd name="T32" fmla="*/ 1927 w 2794"/>
              <a:gd name="T33" fmla="*/ 2689 h 4035"/>
              <a:gd name="T34" fmla="*/ 1780 w 2794"/>
              <a:gd name="T35" fmla="*/ 2608 h 4035"/>
              <a:gd name="T36" fmla="*/ 1623 w 2794"/>
              <a:gd name="T37" fmla="*/ 2527 h 4035"/>
              <a:gd name="T38" fmla="*/ 1459 w 2794"/>
              <a:gd name="T39" fmla="*/ 2445 h 4035"/>
              <a:gd name="T40" fmla="*/ 1296 w 2794"/>
              <a:gd name="T41" fmla="*/ 2364 h 4035"/>
              <a:gd name="T42" fmla="*/ 1135 w 2794"/>
              <a:gd name="T43" fmla="*/ 2281 h 4035"/>
              <a:gd name="T44" fmla="*/ 981 w 2794"/>
              <a:gd name="T45" fmla="*/ 2200 h 4035"/>
              <a:gd name="T46" fmla="*/ 838 w 2794"/>
              <a:gd name="T47" fmla="*/ 2119 h 4035"/>
              <a:gd name="T48" fmla="*/ 706 w 2794"/>
              <a:gd name="T49" fmla="*/ 2038 h 4035"/>
              <a:gd name="T50" fmla="*/ 591 w 2794"/>
              <a:gd name="T51" fmla="*/ 1956 h 4035"/>
              <a:gd name="T52" fmla="*/ 489 w 2794"/>
              <a:gd name="T53" fmla="*/ 1875 h 4035"/>
              <a:gd name="T54" fmla="*/ 402 w 2794"/>
              <a:gd name="T55" fmla="*/ 1792 h 4035"/>
              <a:gd name="T56" fmla="*/ 328 w 2794"/>
              <a:gd name="T57" fmla="*/ 1711 h 4035"/>
              <a:gd name="T58" fmla="*/ 265 w 2794"/>
              <a:gd name="T59" fmla="*/ 1630 h 4035"/>
              <a:gd name="T60" fmla="*/ 214 w 2794"/>
              <a:gd name="T61" fmla="*/ 1549 h 4035"/>
              <a:gd name="T62" fmla="*/ 172 w 2794"/>
              <a:gd name="T63" fmla="*/ 1467 h 4035"/>
              <a:gd name="T64" fmla="*/ 138 w 2794"/>
              <a:gd name="T65" fmla="*/ 1386 h 4035"/>
              <a:gd name="T66" fmla="*/ 109 w 2794"/>
              <a:gd name="T67" fmla="*/ 1303 h 4035"/>
              <a:gd name="T68" fmla="*/ 87 w 2794"/>
              <a:gd name="T69" fmla="*/ 1222 h 4035"/>
              <a:gd name="T70" fmla="*/ 69 w 2794"/>
              <a:gd name="T71" fmla="*/ 1141 h 4035"/>
              <a:gd name="T72" fmla="*/ 54 w 2794"/>
              <a:gd name="T73" fmla="*/ 1060 h 4035"/>
              <a:gd name="T74" fmla="*/ 43 w 2794"/>
              <a:gd name="T75" fmla="*/ 978 h 4035"/>
              <a:gd name="T76" fmla="*/ 33 w 2794"/>
              <a:gd name="T77" fmla="*/ 897 h 4035"/>
              <a:gd name="T78" fmla="*/ 25 w 2794"/>
              <a:gd name="T79" fmla="*/ 814 h 4035"/>
              <a:gd name="T80" fmla="*/ 19 w 2794"/>
              <a:gd name="T81" fmla="*/ 733 h 4035"/>
              <a:gd name="T82" fmla="*/ 15 w 2794"/>
              <a:gd name="T83" fmla="*/ 652 h 4035"/>
              <a:gd name="T84" fmla="*/ 12 w 2794"/>
              <a:gd name="T85" fmla="*/ 571 h 4035"/>
              <a:gd name="T86" fmla="*/ 9 w 2794"/>
              <a:gd name="T87" fmla="*/ 489 h 4035"/>
              <a:gd name="T88" fmla="*/ 6 w 2794"/>
              <a:gd name="T89" fmla="*/ 408 h 4035"/>
              <a:gd name="T90" fmla="*/ 4 w 2794"/>
              <a:gd name="T91" fmla="*/ 325 h 4035"/>
              <a:gd name="T92" fmla="*/ 3 w 2794"/>
              <a:gd name="T93" fmla="*/ 244 h 4035"/>
              <a:gd name="T94" fmla="*/ 1 w 2794"/>
              <a:gd name="T95" fmla="*/ 163 h 4035"/>
              <a:gd name="T96" fmla="*/ 1 w 2794"/>
              <a:gd name="T97" fmla="*/ 82 h 4035"/>
              <a:gd name="T98" fmla="*/ 0 w 2794"/>
              <a:gd name="T99" fmla="*/ 0 h 4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794" h="4035">
                <a:moveTo>
                  <a:pt x="2794" y="4035"/>
                </a:moveTo>
                <a:lnTo>
                  <a:pt x="2791" y="3994"/>
                </a:lnTo>
                <a:lnTo>
                  <a:pt x="2787" y="3952"/>
                </a:lnTo>
                <a:lnTo>
                  <a:pt x="2782" y="3912"/>
                </a:lnTo>
                <a:lnTo>
                  <a:pt x="2778" y="3871"/>
                </a:lnTo>
                <a:lnTo>
                  <a:pt x="2773" y="3831"/>
                </a:lnTo>
                <a:lnTo>
                  <a:pt x="2767" y="3790"/>
                </a:lnTo>
                <a:lnTo>
                  <a:pt x="2760" y="3750"/>
                </a:lnTo>
                <a:lnTo>
                  <a:pt x="2752" y="3709"/>
                </a:lnTo>
                <a:lnTo>
                  <a:pt x="2745" y="3667"/>
                </a:lnTo>
                <a:lnTo>
                  <a:pt x="2734" y="3627"/>
                </a:lnTo>
                <a:lnTo>
                  <a:pt x="2725" y="3586"/>
                </a:lnTo>
                <a:lnTo>
                  <a:pt x="2713" y="3546"/>
                </a:lnTo>
                <a:lnTo>
                  <a:pt x="2700" y="3505"/>
                </a:lnTo>
                <a:lnTo>
                  <a:pt x="2686" y="3463"/>
                </a:lnTo>
                <a:lnTo>
                  <a:pt x="2670" y="3423"/>
                </a:lnTo>
                <a:lnTo>
                  <a:pt x="2652" y="3382"/>
                </a:lnTo>
                <a:lnTo>
                  <a:pt x="2632" y="3342"/>
                </a:lnTo>
                <a:lnTo>
                  <a:pt x="2611" y="3301"/>
                </a:lnTo>
                <a:lnTo>
                  <a:pt x="2587" y="3261"/>
                </a:lnTo>
                <a:lnTo>
                  <a:pt x="2560" y="3220"/>
                </a:lnTo>
                <a:lnTo>
                  <a:pt x="2532" y="3178"/>
                </a:lnTo>
                <a:lnTo>
                  <a:pt x="2500" y="3138"/>
                </a:lnTo>
                <a:lnTo>
                  <a:pt x="2464" y="3097"/>
                </a:lnTo>
                <a:lnTo>
                  <a:pt x="2427" y="3057"/>
                </a:lnTo>
                <a:lnTo>
                  <a:pt x="2386" y="3016"/>
                </a:lnTo>
                <a:lnTo>
                  <a:pt x="2341" y="2974"/>
                </a:lnTo>
                <a:lnTo>
                  <a:pt x="2293" y="2934"/>
                </a:lnTo>
                <a:lnTo>
                  <a:pt x="2241" y="2893"/>
                </a:lnTo>
                <a:lnTo>
                  <a:pt x="2185" y="2853"/>
                </a:lnTo>
                <a:lnTo>
                  <a:pt x="2125" y="2812"/>
                </a:lnTo>
                <a:lnTo>
                  <a:pt x="2064" y="2772"/>
                </a:lnTo>
                <a:lnTo>
                  <a:pt x="1996" y="2731"/>
                </a:lnTo>
                <a:lnTo>
                  <a:pt x="1927" y="2689"/>
                </a:lnTo>
                <a:lnTo>
                  <a:pt x="1855" y="2649"/>
                </a:lnTo>
                <a:lnTo>
                  <a:pt x="1780" y="2608"/>
                </a:lnTo>
                <a:lnTo>
                  <a:pt x="1702" y="2568"/>
                </a:lnTo>
                <a:lnTo>
                  <a:pt x="1623" y="2527"/>
                </a:lnTo>
                <a:lnTo>
                  <a:pt x="1542" y="2485"/>
                </a:lnTo>
                <a:lnTo>
                  <a:pt x="1459" y="2445"/>
                </a:lnTo>
                <a:lnTo>
                  <a:pt x="1378" y="2404"/>
                </a:lnTo>
                <a:lnTo>
                  <a:pt x="1296" y="2364"/>
                </a:lnTo>
                <a:lnTo>
                  <a:pt x="1215" y="2323"/>
                </a:lnTo>
                <a:lnTo>
                  <a:pt x="1135" y="2281"/>
                </a:lnTo>
                <a:lnTo>
                  <a:pt x="1057" y="2242"/>
                </a:lnTo>
                <a:lnTo>
                  <a:pt x="981" y="2200"/>
                </a:lnTo>
                <a:lnTo>
                  <a:pt x="907" y="2160"/>
                </a:lnTo>
                <a:lnTo>
                  <a:pt x="838" y="2119"/>
                </a:lnTo>
                <a:lnTo>
                  <a:pt x="771" y="2079"/>
                </a:lnTo>
                <a:lnTo>
                  <a:pt x="706" y="2038"/>
                </a:lnTo>
                <a:lnTo>
                  <a:pt x="646" y="1996"/>
                </a:lnTo>
                <a:lnTo>
                  <a:pt x="591" y="1956"/>
                </a:lnTo>
                <a:lnTo>
                  <a:pt x="538" y="1915"/>
                </a:lnTo>
                <a:lnTo>
                  <a:pt x="489" y="1875"/>
                </a:lnTo>
                <a:lnTo>
                  <a:pt x="444" y="1834"/>
                </a:lnTo>
                <a:lnTo>
                  <a:pt x="402" y="1792"/>
                </a:lnTo>
                <a:lnTo>
                  <a:pt x="363" y="1753"/>
                </a:lnTo>
                <a:lnTo>
                  <a:pt x="328" y="1711"/>
                </a:lnTo>
                <a:lnTo>
                  <a:pt x="295" y="1671"/>
                </a:lnTo>
                <a:lnTo>
                  <a:pt x="265" y="1630"/>
                </a:lnTo>
                <a:lnTo>
                  <a:pt x="238" y="1590"/>
                </a:lnTo>
                <a:lnTo>
                  <a:pt x="214" y="1549"/>
                </a:lnTo>
                <a:lnTo>
                  <a:pt x="192" y="1507"/>
                </a:lnTo>
                <a:lnTo>
                  <a:pt x="172" y="1467"/>
                </a:lnTo>
                <a:lnTo>
                  <a:pt x="154" y="1426"/>
                </a:lnTo>
                <a:lnTo>
                  <a:pt x="138" y="1386"/>
                </a:lnTo>
                <a:lnTo>
                  <a:pt x="123" y="1345"/>
                </a:lnTo>
                <a:lnTo>
                  <a:pt x="109" y="1303"/>
                </a:lnTo>
                <a:lnTo>
                  <a:pt x="97" y="1263"/>
                </a:lnTo>
                <a:lnTo>
                  <a:pt x="87" y="1222"/>
                </a:lnTo>
                <a:lnTo>
                  <a:pt x="78" y="1182"/>
                </a:lnTo>
                <a:lnTo>
                  <a:pt x="69" y="1141"/>
                </a:lnTo>
                <a:lnTo>
                  <a:pt x="61" y="1101"/>
                </a:lnTo>
                <a:lnTo>
                  <a:pt x="54" y="1060"/>
                </a:lnTo>
                <a:lnTo>
                  <a:pt x="48" y="1018"/>
                </a:lnTo>
                <a:lnTo>
                  <a:pt x="43" y="978"/>
                </a:lnTo>
                <a:lnTo>
                  <a:pt x="37" y="937"/>
                </a:lnTo>
                <a:lnTo>
                  <a:pt x="33" y="897"/>
                </a:lnTo>
                <a:lnTo>
                  <a:pt x="30" y="856"/>
                </a:lnTo>
                <a:lnTo>
                  <a:pt x="25" y="814"/>
                </a:lnTo>
                <a:lnTo>
                  <a:pt x="22" y="774"/>
                </a:lnTo>
                <a:lnTo>
                  <a:pt x="19" y="733"/>
                </a:lnTo>
                <a:lnTo>
                  <a:pt x="18" y="693"/>
                </a:lnTo>
                <a:lnTo>
                  <a:pt x="15" y="652"/>
                </a:lnTo>
                <a:lnTo>
                  <a:pt x="13" y="612"/>
                </a:lnTo>
                <a:lnTo>
                  <a:pt x="12" y="571"/>
                </a:lnTo>
                <a:lnTo>
                  <a:pt x="10" y="529"/>
                </a:lnTo>
                <a:lnTo>
                  <a:pt x="9" y="489"/>
                </a:lnTo>
                <a:lnTo>
                  <a:pt x="7" y="448"/>
                </a:lnTo>
                <a:lnTo>
                  <a:pt x="6" y="408"/>
                </a:lnTo>
                <a:lnTo>
                  <a:pt x="6" y="367"/>
                </a:lnTo>
                <a:lnTo>
                  <a:pt x="4" y="325"/>
                </a:lnTo>
                <a:lnTo>
                  <a:pt x="4" y="285"/>
                </a:lnTo>
                <a:lnTo>
                  <a:pt x="3" y="244"/>
                </a:lnTo>
                <a:lnTo>
                  <a:pt x="3" y="204"/>
                </a:lnTo>
                <a:lnTo>
                  <a:pt x="1" y="163"/>
                </a:lnTo>
                <a:lnTo>
                  <a:pt x="1" y="123"/>
                </a:lnTo>
                <a:lnTo>
                  <a:pt x="1" y="82"/>
                </a:lnTo>
                <a:lnTo>
                  <a:pt x="1" y="40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23" name="Rectangle 487"/>
          <p:cNvSpPr>
            <a:spLocks noChangeArrowheads="1"/>
          </p:cNvSpPr>
          <p:nvPr/>
        </p:nvSpPr>
        <p:spPr bwMode="auto">
          <a:xfrm rot="5400000">
            <a:off x="2592388" y="20638"/>
            <a:ext cx="4481512" cy="6405562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8425" name="Text Box 489"/>
          <p:cNvSpPr txBox="1">
            <a:spLocks noChangeArrowheads="1"/>
          </p:cNvSpPr>
          <p:nvPr/>
        </p:nvSpPr>
        <p:spPr bwMode="auto">
          <a:xfrm rot="-5400000">
            <a:off x="-843757" y="3050382"/>
            <a:ext cx="3357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probability result is true</a:t>
            </a:r>
          </a:p>
        </p:txBody>
      </p:sp>
      <p:sp>
        <p:nvSpPr>
          <p:cNvPr id="808426" name="Text Box 490"/>
          <p:cNvSpPr txBox="1">
            <a:spLocks noChangeArrowheads="1"/>
          </p:cNvSpPr>
          <p:nvPr/>
        </p:nvSpPr>
        <p:spPr bwMode="auto">
          <a:xfrm>
            <a:off x="3486076" y="5803900"/>
            <a:ext cx="24032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prior </a:t>
            </a:r>
            <a:r>
              <a:rPr lang="en-US" sz="2400" dirty="0" smtClean="0"/>
              <a:t>probability</a:t>
            </a:r>
            <a:endParaRPr lang="en-US" sz="2400" dirty="0"/>
          </a:p>
        </p:txBody>
      </p:sp>
      <p:sp>
        <p:nvSpPr>
          <p:cNvPr id="808427" name="Text Box 491"/>
          <p:cNvSpPr txBox="1">
            <a:spLocks noChangeArrowheads="1"/>
          </p:cNvSpPr>
          <p:nvPr/>
        </p:nvSpPr>
        <p:spPr bwMode="auto">
          <a:xfrm>
            <a:off x="5832475" y="3041650"/>
            <a:ext cx="104298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/>
              <a:t>p</a:t>
            </a:r>
            <a:r>
              <a:rPr lang="en-US" sz="2400"/>
              <a:t>=0.05</a:t>
            </a:r>
          </a:p>
        </p:txBody>
      </p:sp>
      <p:sp>
        <p:nvSpPr>
          <p:cNvPr id="808428" name="Text Box 492"/>
          <p:cNvSpPr txBox="1">
            <a:spLocks noChangeArrowheads="1"/>
          </p:cNvSpPr>
          <p:nvPr/>
        </p:nvSpPr>
        <p:spPr bwMode="auto">
          <a:xfrm>
            <a:off x="5156200" y="2508250"/>
            <a:ext cx="104298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/>
              <a:t>p</a:t>
            </a:r>
            <a:r>
              <a:rPr lang="en-US" sz="2400"/>
              <a:t>=0.01</a:t>
            </a:r>
          </a:p>
        </p:txBody>
      </p:sp>
      <p:sp>
        <p:nvSpPr>
          <p:cNvPr id="808429" name="Text Box 493"/>
          <p:cNvSpPr txBox="1">
            <a:spLocks noChangeArrowheads="1"/>
          </p:cNvSpPr>
          <p:nvPr/>
        </p:nvSpPr>
        <p:spPr bwMode="auto">
          <a:xfrm>
            <a:off x="4175125" y="1841500"/>
            <a:ext cx="119538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/>
              <a:t>p</a:t>
            </a:r>
            <a:r>
              <a:rPr lang="en-US" sz="2400"/>
              <a:t>=0.001</a:t>
            </a:r>
          </a:p>
        </p:txBody>
      </p:sp>
      <p:sp>
        <p:nvSpPr>
          <p:cNvPr id="808430" name="Text Box 494"/>
          <p:cNvSpPr txBox="1">
            <a:spLocks noChangeArrowheads="1"/>
          </p:cNvSpPr>
          <p:nvPr/>
        </p:nvSpPr>
        <p:spPr bwMode="auto">
          <a:xfrm>
            <a:off x="2999722" y="279400"/>
            <a:ext cx="3715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smtClean="0"/>
              <a:t>power =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1-</a:t>
            </a:r>
            <a:r>
              <a:rPr lang="el-GR" sz="2400" dirty="0">
                <a:solidFill>
                  <a:srgbClr val="FF0000"/>
                </a:solidFill>
              </a:rPr>
              <a:t>β </a:t>
            </a:r>
            <a:r>
              <a:rPr lang="en-US" sz="2400" dirty="0" smtClean="0"/>
              <a:t>= 1 </a:t>
            </a:r>
            <a:r>
              <a:rPr lang="en-US" sz="2400" dirty="0"/>
              <a:t>(big effect)</a:t>
            </a:r>
          </a:p>
        </p:txBody>
      </p:sp>
    </p:spTree>
    <p:extLst>
      <p:ext uri="{BB962C8B-B14F-4D97-AF65-F5344CB8AC3E}">
        <p14:creationId xmlns:p14="http://schemas.microsoft.com/office/powerpoint/2010/main" val="260197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563" name="Text Box 91"/>
          <p:cNvSpPr txBox="1">
            <a:spLocks noChangeArrowheads="1"/>
          </p:cNvSpPr>
          <p:nvPr/>
        </p:nvSpPr>
        <p:spPr bwMode="auto">
          <a:xfrm rot="-5400000">
            <a:off x="-843757" y="3050382"/>
            <a:ext cx="3357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probability result is true</a:t>
            </a:r>
          </a:p>
        </p:txBody>
      </p:sp>
      <p:sp>
        <p:nvSpPr>
          <p:cNvPr id="873751" name="Freeform 279"/>
          <p:cNvSpPr>
            <a:spLocks/>
          </p:cNvSpPr>
          <p:nvPr/>
        </p:nvSpPr>
        <p:spPr bwMode="auto">
          <a:xfrm rot="5400000">
            <a:off x="2573338" y="30163"/>
            <a:ext cx="4481512" cy="6405562"/>
          </a:xfrm>
          <a:custGeom>
            <a:avLst/>
            <a:gdLst>
              <a:gd name="T0" fmla="*/ 2823 w 2823"/>
              <a:gd name="T1" fmla="*/ 3994 h 4035"/>
              <a:gd name="T2" fmla="*/ 2823 w 2823"/>
              <a:gd name="T3" fmla="*/ 3912 h 4035"/>
              <a:gd name="T4" fmla="*/ 2823 w 2823"/>
              <a:gd name="T5" fmla="*/ 3831 h 4035"/>
              <a:gd name="T6" fmla="*/ 2823 w 2823"/>
              <a:gd name="T7" fmla="*/ 3750 h 4035"/>
              <a:gd name="T8" fmla="*/ 2823 w 2823"/>
              <a:gd name="T9" fmla="*/ 3667 h 4035"/>
              <a:gd name="T10" fmla="*/ 2823 w 2823"/>
              <a:gd name="T11" fmla="*/ 3586 h 4035"/>
              <a:gd name="T12" fmla="*/ 2823 w 2823"/>
              <a:gd name="T13" fmla="*/ 3505 h 4035"/>
              <a:gd name="T14" fmla="*/ 2821 w 2823"/>
              <a:gd name="T15" fmla="*/ 3423 h 4035"/>
              <a:gd name="T16" fmla="*/ 2821 w 2823"/>
              <a:gd name="T17" fmla="*/ 3342 h 4035"/>
              <a:gd name="T18" fmla="*/ 2821 w 2823"/>
              <a:gd name="T19" fmla="*/ 3261 h 4035"/>
              <a:gd name="T20" fmla="*/ 2821 w 2823"/>
              <a:gd name="T21" fmla="*/ 3178 h 4035"/>
              <a:gd name="T22" fmla="*/ 2821 w 2823"/>
              <a:gd name="T23" fmla="*/ 3097 h 4035"/>
              <a:gd name="T24" fmla="*/ 2821 w 2823"/>
              <a:gd name="T25" fmla="*/ 3016 h 4035"/>
              <a:gd name="T26" fmla="*/ 2821 w 2823"/>
              <a:gd name="T27" fmla="*/ 2934 h 4035"/>
              <a:gd name="T28" fmla="*/ 2821 w 2823"/>
              <a:gd name="T29" fmla="*/ 2853 h 4035"/>
              <a:gd name="T30" fmla="*/ 2821 w 2823"/>
              <a:gd name="T31" fmla="*/ 2772 h 4035"/>
              <a:gd name="T32" fmla="*/ 2820 w 2823"/>
              <a:gd name="T33" fmla="*/ 2689 h 4035"/>
              <a:gd name="T34" fmla="*/ 2818 w 2823"/>
              <a:gd name="T35" fmla="*/ 2608 h 4035"/>
              <a:gd name="T36" fmla="*/ 2818 w 2823"/>
              <a:gd name="T37" fmla="*/ 2527 h 4035"/>
              <a:gd name="T38" fmla="*/ 2817 w 2823"/>
              <a:gd name="T39" fmla="*/ 2445 h 4035"/>
              <a:gd name="T40" fmla="*/ 2815 w 2823"/>
              <a:gd name="T41" fmla="*/ 2364 h 4035"/>
              <a:gd name="T42" fmla="*/ 2814 w 2823"/>
              <a:gd name="T43" fmla="*/ 2281 h 4035"/>
              <a:gd name="T44" fmla="*/ 2812 w 2823"/>
              <a:gd name="T45" fmla="*/ 2200 h 4035"/>
              <a:gd name="T46" fmla="*/ 2809 w 2823"/>
              <a:gd name="T47" fmla="*/ 2119 h 4035"/>
              <a:gd name="T48" fmla="*/ 2806 w 2823"/>
              <a:gd name="T49" fmla="*/ 2038 h 4035"/>
              <a:gd name="T50" fmla="*/ 2802 w 2823"/>
              <a:gd name="T51" fmla="*/ 1956 h 4035"/>
              <a:gd name="T52" fmla="*/ 2796 w 2823"/>
              <a:gd name="T53" fmla="*/ 1875 h 4035"/>
              <a:gd name="T54" fmla="*/ 2788 w 2823"/>
              <a:gd name="T55" fmla="*/ 1792 h 4035"/>
              <a:gd name="T56" fmla="*/ 2779 w 2823"/>
              <a:gd name="T57" fmla="*/ 1711 h 4035"/>
              <a:gd name="T58" fmla="*/ 2769 w 2823"/>
              <a:gd name="T59" fmla="*/ 1630 h 4035"/>
              <a:gd name="T60" fmla="*/ 2755 w 2823"/>
              <a:gd name="T61" fmla="*/ 1549 h 4035"/>
              <a:gd name="T62" fmla="*/ 2737 w 2823"/>
              <a:gd name="T63" fmla="*/ 1467 h 4035"/>
              <a:gd name="T64" fmla="*/ 2716 w 2823"/>
              <a:gd name="T65" fmla="*/ 1386 h 4035"/>
              <a:gd name="T66" fmla="*/ 2689 w 2823"/>
              <a:gd name="T67" fmla="*/ 1303 h 4035"/>
              <a:gd name="T68" fmla="*/ 2655 w 2823"/>
              <a:gd name="T69" fmla="*/ 1222 h 4035"/>
              <a:gd name="T70" fmla="*/ 2613 w 2823"/>
              <a:gd name="T71" fmla="*/ 1141 h 4035"/>
              <a:gd name="T72" fmla="*/ 2560 w 2823"/>
              <a:gd name="T73" fmla="*/ 1060 h 4035"/>
              <a:gd name="T74" fmla="*/ 2496 w 2823"/>
              <a:gd name="T75" fmla="*/ 978 h 4035"/>
              <a:gd name="T76" fmla="*/ 2416 w 2823"/>
              <a:gd name="T77" fmla="*/ 897 h 4035"/>
              <a:gd name="T78" fmla="*/ 2320 w 2823"/>
              <a:gd name="T79" fmla="*/ 814 h 4035"/>
              <a:gd name="T80" fmla="*/ 2203 w 2823"/>
              <a:gd name="T81" fmla="*/ 733 h 4035"/>
              <a:gd name="T82" fmla="*/ 2062 w 2823"/>
              <a:gd name="T83" fmla="*/ 652 h 4035"/>
              <a:gd name="T84" fmla="*/ 1896 w 2823"/>
              <a:gd name="T85" fmla="*/ 571 h 4035"/>
              <a:gd name="T86" fmla="*/ 1702 w 2823"/>
              <a:gd name="T87" fmla="*/ 489 h 4035"/>
              <a:gd name="T88" fmla="*/ 1479 w 2823"/>
              <a:gd name="T89" fmla="*/ 408 h 4035"/>
              <a:gd name="T90" fmla="*/ 1225 w 2823"/>
              <a:gd name="T91" fmla="*/ 325 h 4035"/>
              <a:gd name="T92" fmla="*/ 946 w 2823"/>
              <a:gd name="T93" fmla="*/ 244 h 4035"/>
              <a:gd name="T94" fmla="*/ 645 w 2823"/>
              <a:gd name="T95" fmla="*/ 163 h 4035"/>
              <a:gd name="T96" fmla="*/ 327 w 2823"/>
              <a:gd name="T97" fmla="*/ 82 h 4035"/>
              <a:gd name="T98" fmla="*/ 0 w 2823"/>
              <a:gd name="T99" fmla="*/ 0 h 4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823" h="4035">
                <a:moveTo>
                  <a:pt x="2823" y="4035"/>
                </a:moveTo>
                <a:lnTo>
                  <a:pt x="2823" y="3994"/>
                </a:lnTo>
                <a:lnTo>
                  <a:pt x="2823" y="3952"/>
                </a:lnTo>
                <a:lnTo>
                  <a:pt x="2823" y="3912"/>
                </a:lnTo>
                <a:lnTo>
                  <a:pt x="2823" y="3871"/>
                </a:lnTo>
                <a:lnTo>
                  <a:pt x="2823" y="3831"/>
                </a:lnTo>
                <a:lnTo>
                  <a:pt x="2823" y="3790"/>
                </a:lnTo>
                <a:lnTo>
                  <a:pt x="2823" y="3750"/>
                </a:lnTo>
                <a:lnTo>
                  <a:pt x="2823" y="3709"/>
                </a:lnTo>
                <a:lnTo>
                  <a:pt x="2823" y="3667"/>
                </a:lnTo>
                <a:lnTo>
                  <a:pt x="2823" y="3627"/>
                </a:lnTo>
                <a:lnTo>
                  <a:pt x="2823" y="3586"/>
                </a:lnTo>
                <a:lnTo>
                  <a:pt x="2823" y="3546"/>
                </a:lnTo>
                <a:lnTo>
                  <a:pt x="2823" y="3505"/>
                </a:lnTo>
                <a:lnTo>
                  <a:pt x="2823" y="3463"/>
                </a:lnTo>
                <a:lnTo>
                  <a:pt x="2821" y="3423"/>
                </a:lnTo>
                <a:lnTo>
                  <a:pt x="2821" y="3382"/>
                </a:lnTo>
                <a:lnTo>
                  <a:pt x="2821" y="3342"/>
                </a:lnTo>
                <a:lnTo>
                  <a:pt x="2821" y="3301"/>
                </a:lnTo>
                <a:lnTo>
                  <a:pt x="2821" y="3261"/>
                </a:lnTo>
                <a:lnTo>
                  <a:pt x="2821" y="3220"/>
                </a:lnTo>
                <a:lnTo>
                  <a:pt x="2821" y="3178"/>
                </a:lnTo>
                <a:lnTo>
                  <a:pt x="2821" y="3138"/>
                </a:lnTo>
                <a:lnTo>
                  <a:pt x="2821" y="3097"/>
                </a:lnTo>
                <a:lnTo>
                  <a:pt x="2821" y="3057"/>
                </a:lnTo>
                <a:lnTo>
                  <a:pt x="2821" y="3016"/>
                </a:lnTo>
                <a:lnTo>
                  <a:pt x="2821" y="2974"/>
                </a:lnTo>
                <a:lnTo>
                  <a:pt x="2821" y="2934"/>
                </a:lnTo>
                <a:lnTo>
                  <a:pt x="2821" y="2893"/>
                </a:lnTo>
                <a:lnTo>
                  <a:pt x="2821" y="2853"/>
                </a:lnTo>
                <a:lnTo>
                  <a:pt x="2821" y="2812"/>
                </a:lnTo>
                <a:lnTo>
                  <a:pt x="2821" y="2772"/>
                </a:lnTo>
                <a:lnTo>
                  <a:pt x="2820" y="2731"/>
                </a:lnTo>
                <a:lnTo>
                  <a:pt x="2820" y="2689"/>
                </a:lnTo>
                <a:lnTo>
                  <a:pt x="2820" y="2649"/>
                </a:lnTo>
                <a:lnTo>
                  <a:pt x="2818" y="2608"/>
                </a:lnTo>
                <a:lnTo>
                  <a:pt x="2818" y="2568"/>
                </a:lnTo>
                <a:lnTo>
                  <a:pt x="2818" y="2527"/>
                </a:lnTo>
                <a:lnTo>
                  <a:pt x="2818" y="2485"/>
                </a:lnTo>
                <a:lnTo>
                  <a:pt x="2817" y="2445"/>
                </a:lnTo>
                <a:lnTo>
                  <a:pt x="2817" y="2404"/>
                </a:lnTo>
                <a:lnTo>
                  <a:pt x="2815" y="2364"/>
                </a:lnTo>
                <a:lnTo>
                  <a:pt x="2815" y="2323"/>
                </a:lnTo>
                <a:lnTo>
                  <a:pt x="2814" y="2281"/>
                </a:lnTo>
                <a:lnTo>
                  <a:pt x="2812" y="2242"/>
                </a:lnTo>
                <a:lnTo>
                  <a:pt x="2812" y="2200"/>
                </a:lnTo>
                <a:lnTo>
                  <a:pt x="2811" y="2160"/>
                </a:lnTo>
                <a:lnTo>
                  <a:pt x="2809" y="2119"/>
                </a:lnTo>
                <a:lnTo>
                  <a:pt x="2808" y="2079"/>
                </a:lnTo>
                <a:lnTo>
                  <a:pt x="2806" y="2038"/>
                </a:lnTo>
                <a:lnTo>
                  <a:pt x="2803" y="1996"/>
                </a:lnTo>
                <a:lnTo>
                  <a:pt x="2802" y="1956"/>
                </a:lnTo>
                <a:lnTo>
                  <a:pt x="2799" y="1915"/>
                </a:lnTo>
                <a:lnTo>
                  <a:pt x="2796" y="1875"/>
                </a:lnTo>
                <a:lnTo>
                  <a:pt x="2793" y="1834"/>
                </a:lnTo>
                <a:lnTo>
                  <a:pt x="2788" y="1792"/>
                </a:lnTo>
                <a:lnTo>
                  <a:pt x="2785" y="1753"/>
                </a:lnTo>
                <a:lnTo>
                  <a:pt x="2779" y="1711"/>
                </a:lnTo>
                <a:lnTo>
                  <a:pt x="2775" y="1671"/>
                </a:lnTo>
                <a:lnTo>
                  <a:pt x="2769" y="1630"/>
                </a:lnTo>
                <a:lnTo>
                  <a:pt x="2763" y="1590"/>
                </a:lnTo>
                <a:lnTo>
                  <a:pt x="2755" y="1549"/>
                </a:lnTo>
                <a:lnTo>
                  <a:pt x="2746" y="1507"/>
                </a:lnTo>
                <a:lnTo>
                  <a:pt x="2737" y="1467"/>
                </a:lnTo>
                <a:lnTo>
                  <a:pt x="2728" y="1426"/>
                </a:lnTo>
                <a:lnTo>
                  <a:pt x="2716" y="1386"/>
                </a:lnTo>
                <a:lnTo>
                  <a:pt x="2704" y="1345"/>
                </a:lnTo>
                <a:lnTo>
                  <a:pt x="2689" y="1303"/>
                </a:lnTo>
                <a:lnTo>
                  <a:pt x="2673" y="1263"/>
                </a:lnTo>
                <a:lnTo>
                  <a:pt x="2655" y="1222"/>
                </a:lnTo>
                <a:lnTo>
                  <a:pt x="2635" y="1182"/>
                </a:lnTo>
                <a:lnTo>
                  <a:pt x="2613" y="1141"/>
                </a:lnTo>
                <a:lnTo>
                  <a:pt x="2589" y="1101"/>
                </a:lnTo>
                <a:lnTo>
                  <a:pt x="2560" y="1060"/>
                </a:lnTo>
                <a:lnTo>
                  <a:pt x="2530" y="1018"/>
                </a:lnTo>
                <a:lnTo>
                  <a:pt x="2496" y="978"/>
                </a:lnTo>
                <a:lnTo>
                  <a:pt x="2458" y="937"/>
                </a:lnTo>
                <a:lnTo>
                  <a:pt x="2416" y="897"/>
                </a:lnTo>
                <a:lnTo>
                  <a:pt x="2371" y="856"/>
                </a:lnTo>
                <a:lnTo>
                  <a:pt x="2320" y="814"/>
                </a:lnTo>
                <a:lnTo>
                  <a:pt x="2265" y="774"/>
                </a:lnTo>
                <a:lnTo>
                  <a:pt x="2203" y="733"/>
                </a:lnTo>
                <a:lnTo>
                  <a:pt x="2136" y="693"/>
                </a:lnTo>
                <a:lnTo>
                  <a:pt x="2062" y="652"/>
                </a:lnTo>
                <a:lnTo>
                  <a:pt x="1983" y="612"/>
                </a:lnTo>
                <a:lnTo>
                  <a:pt x="1896" y="571"/>
                </a:lnTo>
                <a:lnTo>
                  <a:pt x="1803" y="529"/>
                </a:lnTo>
                <a:lnTo>
                  <a:pt x="1702" y="489"/>
                </a:lnTo>
                <a:lnTo>
                  <a:pt x="1594" y="448"/>
                </a:lnTo>
                <a:lnTo>
                  <a:pt x="1479" y="408"/>
                </a:lnTo>
                <a:lnTo>
                  <a:pt x="1356" y="367"/>
                </a:lnTo>
                <a:lnTo>
                  <a:pt x="1225" y="325"/>
                </a:lnTo>
                <a:lnTo>
                  <a:pt x="1089" y="285"/>
                </a:lnTo>
                <a:lnTo>
                  <a:pt x="946" y="244"/>
                </a:lnTo>
                <a:lnTo>
                  <a:pt x="798" y="204"/>
                </a:lnTo>
                <a:lnTo>
                  <a:pt x="645" y="163"/>
                </a:lnTo>
                <a:lnTo>
                  <a:pt x="487" y="123"/>
                </a:lnTo>
                <a:lnTo>
                  <a:pt x="327" y="82"/>
                </a:lnTo>
                <a:lnTo>
                  <a:pt x="163" y="40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73752" name="Freeform 280"/>
          <p:cNvSpPr>
            <a:spLocks/>
          </p:cNvSpPr>
          <p:nvPr/>
        </p:nvSpPr>
        <p:spPr bwMode="auto">
          <a:xfrm rot="5400000">
            <a:off x="2573338" y="30163"/>
            <a:ext cx="4481512" cy="6405562"/>
          </a:xfrm>
          <a:custGeom>
            <a:avLst/>
            <a:gdLst>
              <a:gd name="T0" fmla="*/ 2821 w 2823"/>
              <a:gd name="T1" fmla="*/ 3994 h 4035"/>
              <a:gd name="T2" fmla="*/ 2821 w 2823"/>
              <a:gd name="T3" fmla="*/ 3912 h 4035"/>
              <a:gd name="T4" fmla="*/ 2821 w 2823"/>
              <a:gd name="T5" fmla="*/ 3831 h 4035"/>
              <a:gd name="T6" fmla="*/ 2821 w 2823"/>
              <a:gd name="T7" fmla="*/ 3750 h 4035"/>
              <a:gd name="T8" fmla="*/ 2821 w 2823"/>
              <a:gd name="T9" fmla="*/ 3667 h 4035"/>
              <a:gd name="T10" fmla="*/ 2821 w 2823"/>
              <a:gd name="T11" fmla="*/ 3586 h 4035"/>
              <a:gd name="T12" fmla="*/ 2821 w 2823"/>
              <a:gd name="T13" fmla="*/ 3505 h 4035"/>
              <a:gd name="T14" fmla="*/ 2821 w 2823"/>
              <a:gd name="T15" fmla="*/ 3423 h 4035"/>
              <a:gd name="T16" fmla="*/ 2821 w 2823"/>
              <a:gd name="T17" fmla="*/ 3342 h 4035"/>
              <a:gd name="T18" fmla="*/ 2820 w 2823"/>
              <a:gd name="T19" fmla="*/ 3261 h 4035"/>
              <a:gd name="T20" fmla="*/ 2820 w 2823"/>
              <a:gd name="T21" fmla="*/ 3178 h 4035"/>
              <a:gd name="T22" fmla="*/ 2818 w 2823"/>
              <a:gd name="T23" fmla="*/ 3097 h 4035"/>
              <a:gd name="T24" fmla="*/ 2817 w 2823"/>
              <a:gd name="T25" fmla="*/ 3016 h 4035"/>
              <a:gd name="T26" fmla="*/ 2815 w 2823"/>
              <a:gd name="T27" fmla="*/ 2934 h 4035"/>
              <a:gd name="T28" fmla="*/ 2814 w 2823"/>
              <a:gd name="T29" fmla="*/ 2853 h 4035"/>
              <a:gd name="T30" fmla="*/ 2812 w 2823"/>
              <a:gd name="T31" fmla="*/ 2772 h 4035"/>
              <a:gd name="T32" fmla="*/ 2809 w 2823"/>
              <a:gd name="T33" fmla="*/ 2689 h 4035"/>
              <a:gd name="T34" fmla="*/ 2806 w 2823"/>
              <a:gd name="T35" fmla="*/ 2608 h 4035"/>
              <a:gd name="T36" fmla="*/ 2802 w 2823"/>
              <a:gd name="T37" fmla="*/ 2527 h 4035"/>
              <a:gd name="T38" fmla="*/ 2796 w 2823"/>
              <a:gd name="T39" fmla="*/ 2445 h 4035"/>
              <a:gd name="T40" fmla="*/ 2790 w 2823"/>
              <a:gd name="T41" fmla="*/ 2364 h 4035"/>
              <a:gd name="T42" fmla="*/ 2781 w 2823"/>
              <a:gd name="T43" fmla="*/ 2281 h 4035"/>
              <a:gd name="T44" fmla="*/ 2770 w 2823"/>
              <a:gd name="T45" fmla="*/ 2200 h 4035"/>
              <a:gd name="T46" fmla="*/ 2757 w 2823"/>
              <a:gd name="T47" fmla="*/ 2119 h 4035"/>
              <a:gd name="T48" fmla="*/ 2740 w 2823"/>
              <a:gd name="T49" fmla="*/ 2038 h 4035"/>
              <a:gd name="T50" fmla="*/ 2719 w 2823"/>
              <a:gd name="T51" fmla="*/ 1956 h 4035"/>
              <a:gd name="T52" fmla="*/ 2694 w 2823"/>
              <a:gd name="T53" fmla="*/ 1875 h 4035"/>
              <a:gd name="T54" fmla="*/ 2662 w 2823"/>
              <a:gd name="T55" fmla="*/ 1792 h 4035"/>
              <a:gd name="T56" fmla="*/ 2623 w 2823"/>
              <a:gd name="T57" fmla="*/ 1711 h 4035"/>
              <a:gd name="T58" fmla="*/ 2575 w 2823"/>
              <a:gd name="T59" fmla="*/ 1630 h 4035"/>
              <a:gd name="T60" fmla="*/ 2515 w 2823"/>
              <a:gd name="T61" fmla="*/ 1549 h 4035"/>
              <a:gd name="T62" fmla="*/ 2445 w 2823"/>
              <a:gd name="T63" fmla="*/ 1467 h 4035"/>
              <a:gd name="T64" fmla="*/ 2361 w 2823"/>
              <a:gd name="T65" fmla="*/ 1386 h 4035"/>
              <a:gd name="T66" fmla="*/ 2262 w 2823"/>
              <a:gd name="T67" fmla="*/ 1303 h 4035"/>
              <a:gd name="T68" fmla="*/ 2146 w 2823"/>
              <a:gd name="T69" fmla="*/ 1222 h 4035"/>
              <a:gd name="T70" fmla="*/ 2014 w 2823"/>
              <a:gd name="T71" fmla="*/ 1141 h 4035"/>
              <a:gd name="T72" fmla="*/ 1867 w 2823"/>
              <a:gd name="T73" fmla="*/ 1060 h 4035"/>
              <a:gd name="T74" fmla="*/ 1707 w 2823"/>
              <a:gd name="T75" fmla="*/ 978 h 4035"/>
              <a:gd name="T76" fmla="*/ 1534 w 2823"/>
              <a:gd name="T77" fmla="*/ 897 h 4035"/>
              <a:gd name="T78" fmla="*/ 1354 w 2823"/>
              <a:gd name="T79" fmla="*/ 814 h 4035"/>
              <a:gd name="T80" fmla="*/ 1173 w 2823"/>
              <a:gd name="T81" fmla="*/ 733 h 4035"/>
              <a:gd name="T82" fmla="*/ 993 w 2823"/>
              <a:gd name="T83" fmla="*/ 652 h 4035"/>
              <a:gd name="T84" fmla="*/ 820 w 2823"/>
              <a:gd name="T85" fmla="*/ 571 h 4035"/>
              <a:gd name="T86" fmla="*/ 658 w 2823"/>
              <a:gd name="T87" fmla="*/ 489 h 4035"/>
              <a:gd name="T88" fmla="*/ 508 w 2823"/>
              <a:gd name="T89" fmla="*/ 408 h 4035"/>
              <a:gd name="T90" fmla="*/ 376 w 2823"/>
              <a:gd name="T91" fmla="*/ 325 h 4035"/>
              <a:gd name="T92" fmla="*/ 259 w 2823"/>
              <a:gd name="T93" fmla="*/ 244 h 4035"/>
              <a:gd name="T94" fmla="*/ 157 w 2823"/>
              <a:gd name="T95" fmla="*/ 163 h 4035"/>
              <a:gd name="T96" fmla="*/ 72 w 2823"/>
              <a:gd name="T97" fmla="*/ 82 h 4035"/>
              <a:gd name="T98" fmla="*/ 0 w 2823"/>
              <a:gd name="T99" fmla="*/ 0 h 4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823" h="4035">
                <a:moveTo>
                  <a:pt x="2823" y="4035"/>
                </a:moveTo>
                <a:lnTo>
                  <a:pt x="2821" y="3994"/>
                </a:lnTo>
                <a:lnTo>
                  <a:pt x="2821" y="3952"/>
                </a:lnTo>
                <a:lnTo>
                  <a:pt x="2821" y="3912"/>
                </a:lnTo>
                <a:lnTo>
                  <a:pt x="2821" y="3871"/>
                </a:lnTo>
                <a:lnTo>
                  <a:pt x="2821" y="3831"/>
                </a:lnTo>
                <a:lnTo>
                  <a:pt x="2821" y="3790"/>
                </a:lnTo>
                <a:lnTo>
                  <a:pt x="2821" y="3750"/>
                </a:lnTo>
                <a:lnTo>
                  <a:pt x="2821" y="3709"/>
                </a:lnTo>
                <a:lnTo>
                  <a:pt x="2821" y="3667"/>
                </a:lnTo>
                <a:lnTo>
                  <a:pt x="2821" y="3627"/>
                </a:lnTo>
                <a:lnTo>
                  <a:pt x="2821" y="3586"/>
                </a:lnTo>
                <a:lnTo>
                  <a:pt x="2821" y="3546"/>
                </a:lnTo>
                <a:lnTo>
                  <a:pt x="2821" y="3505"/>
                </a:lnTo>
                <a:lnTo>
                  <a:pt x="2821" y="3463"/>
                </a:lnTo>
                <a:lnTo>
                  <a:pt x="2821" y="3423"/>
                </a:lnTo>
                <a:lnTo>
                  <a:pt x="2821" y="3382"/>
                </a:lnTo>
                <a:lnTo>
                  <a:pt x="2821" y="3342"/>
                </a:lnTo>
                <a:lnTo>
                  <a:pt x="2820" y="3301"/>
                </a:lnTo>
                <a:lnTo>
                  <a:pt x="2820" y="3261"/>
                </a:lnTo>
                <a:lnTo>
                  <a:pt x="2820" y="3220"/>
                </a:lnTo>
                <a:lnTo>
                  <a:pt x="2820" y="3178"/>
                </a:lnTo>
                <a:lnTo>
                  <a:pt x="2818" y="3138"/>
                </a:lnTo>
                <a:lnTo>
                  <a:pt x="2818" y="3097"/>
                </a:lnTo>
                <a:lnTo>
                  <a:pt x="2818" y="3057"/>
                </a:lnTo>
                <a:lnTo>
                  <a:pt x="2817" y="3016"/>
                </a:lnTo>
                <a:lnTo>
                  <a:pt x="2817" y="2974"/>
                </a:lnTo>
                <a:lnTo>
                  <a:pt x="2815" y="2934"/>
                </a:lnTo>
                <a:lnTo>
                  <a:pt x="2815" y="2893"/>
                </a:lnTo>
                <a:lnTo>
                  <a:pt x="2814" y="2853"/>
                </a:lnTo>
                <a:lnTo>
                  <a:pt x="2814" y="2812"/>
                </a:lnTo>
                <a:lnTo>
                  <a:pt x="2812" y="2772"/>
                </a:lnTo>
                <a:lnTo>
                  <a:pt x="2811" y="2731"/>
                </a:lnTo>
                <a:lnTo>
                  <a:pt x="2809" y="2689"/>
                </a:lnTo>
                <a:lnTo>
                  <a:pt x="2808" y="2649"/>
                </a:lnTo>
                <a:lnTo>
                  <a:pt x="2806" y="2608"/>
                </a:lnTo>
                <a:lnTo>
                  <a:pt x="2803" y="2568"/>
                </a:lnTo>
                <a:lnTo>
                  <a:pt x="2802" y="2527"/>
                </a:lnTo>
                <a:lnTo>
                  <a:pt x="2799" y="2485"/>
                </a:lnTo>
                <a:lnTo>
                  <a:pt x="2796" y="2445"/>
                </a:lnTo>
                <a:lnTo>
                  <a:pt x="2793" y="2404"/>
                </a:lnTo>
                <a:lnTo>
                  <a:pt x="2790" y="2364"/>
                </a:lnTo>
                <a:lnTo>
                  <a:pt x="2785" y="2323"/>
                </a:lnTo>
                <a:lnTo>
                  <a:pt x="2781" y="2281"/>
                </a:lnTo>
                <a:lnTo>
                  <a:pt x="2776" y="2242"/>
                </a:lnTo>
                <a:lnTo>
                  <a:pt x="2770" y="2200"/>
                </a:lnTo>
                <a:lnTo>
                  <a:pt x="2764" y="2160"/>
                </a:lnTo>
                <a:lnTo>
                  <a:pt x="2757" y="2119"/>
                </a:lnTo>
                <a:lnTo>
                  <a:pt x="2749" y="2079"/>
                </a:lnTo>
                <a:lnTo>
                  <a:pt x="2740" y="2038"/>
                </a:lnTo>
                <a:lnTo>
                  <a:pt x="2731" y="1996"/>
                </a:lnTo>
                <a:lnTo>
                  <a:pt x="2719" y="1956"/>
                </a:lnTo>
                <a:lnTo>
                  <a:pt x="2707" y="1915"/>
                </a:lnTo>
                <a:lnTo>
                  <a:pt x="2694" y="1875"/>
                </a:lnTo>
                <a:lnTo>
                  <a:pt x="2679" y="1834"/>
                </a:lnTo>
                <a:lnTo>
                  <a:pt x="2662" y="1792"/>
                </a:lnTo>
                <a:lnTo>
                  <a:pt x="2643" y="1753"/>
                </a:lnTo>
                <a:lnTo>
                  <a:pt x="2623" y="1711"/>
                </a:lnTo>
                <a:lnTo>
                  <a:pt x="2599" y="1671"/>
                </a:lnTo>
                <a:lnTo>
                  <a:pt x="2575" y="1630"/>
                </a:lnTo>
                <a:lnTo>
                  <a:pt x="2547" y="1590"/>
                </a:lnTo>
                <a:lnTo>
                  <a:pt x="2515" y="1549"/>
                </a:lnTo>
                <a:lnTo>
                  <a:pt x="2482" y="1507"/>
                </a:lnTo>
                <a:lnTo>
                  <a:pt x="2445" y="1467"/>
                </a:lnTo>
                <a:lnTo>
                  <a:pt x="2404" y="1426"/>
                </a:lnTo>
                <a:lnTo>
                  <a:pt x="2361" y="1386"/>
                </a:lnTo>
                <a:lnTo>
                  <a:pt x="2313" y="1345"/>
                </a:lnTo>
                <a:lnTo>
                  <a:pt x="2262" y="1303"/>
                </a:lnTo>
                <a:lnTo>
                  <a:pt x="2206" y="1263"/>
                </a:lnTo>
                <a:lnTo>
                  <a:pt x="2146" y="1222"/>
                </a:lnTo>
                <a:lnTo>
                  <a:pt x="2083" y="1182"/>
                </a:lnTo>
                <a:lnTo>
                  <a:pt x="2014" y="1141"/>
                </a:lnTo>
                <a:lnTo>
                  <a:pt x="1944" y="1101"/>
                </a:lnTo>
                <a:lnTo>
                  <a:pt x="1867" y="1060"/>
                </a:lnTo>
                <a:lnTo>
                  <a:pt x="1789" y="1018"/>
                </a:lnTo>
                <a:lnTo>
                  <a:pt x="1707" y="978"/>
                </a:lnTo>
                <a:lnTo>
                  <a:pt x="1621" y="937"/>
                </a:lnTo>
                <a:lnTo>
                  <a:pt x="1534" y="897"/>
                </a:lnTo>
                <a:lnTo>
                  <a:pt x="1446" y="856"/>
                </a:lnTo>
                <a:lnTo>
                  <a:pt x="1354" y="814"/>
                </a:lnTo>
                <a:lnTo>
                  <a:pt x="1264" y="774"/>
                </a:lnTo>
                <a:lnTo>
                  <a:pt x="1173" y="733"/>
                </a:lnTo>
                <a:lnTo>
                  <a:pt x="1083" y="693"/>
                </a:lnTo>
                <a:lnTo>
                  <a:pt x="993" y="652"/>
                </a:lnTo>
                <a:lnTo>
                  <a:pt x="906" y="612"/>
                </a:lnTo>
                <a:lnTo>
                  <a:pt x="820" y="571"/>
                </a:lnTo>
                <a:lnTo>
                  <a:pt x="738" y="529"/>
                </a:lnTo>
                <a:lnTo>
                  <a:pt x="658" y="489"/>
                </a:lnTo>
                <a:lnTo>
                  <a:pt x="582" y="448"/>
                </a:lnTo>
                <a:lnTo>
                  <a:pt x="508" y="408"/>
                </a:lnTo>
                <a:lnTo>
                  <a:pt x="441" y="367"/>
                </a:lnTo>
                <a:lnTo>
                  <a:pt x="376" y="325"/>
                </a:lnTo>
                <a:lnTo>
                  <a:pt x="315" y="285"/>
                </a:lnTo>
                <a:lnTo>
                  <a:pt x="259" y="244"/>
                </a:lnTo>
                <a:lnTo>
                  <a:pt x="207" y="204"/>
                </a:lnTo>
                <a:lnTo>
                  <a:pt x="157" y="163"/>
                </a:lnTo>
                <a:lnTo>
                  <a:pt x="114" y="123"/>
                </a:lnTo>
                <a:lnTo>
                  <a:pt x="72" y="82"/>
                </a:lnTo>
                <a:lnTo>
                  <a:pt x="34" y="40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73753" name="Freeform 281"/>
          <p:cNvSpPr>
            <a:spLocks/>
          </p:cNvSpPr>
          <p:nvPr/>
        </p:nvSpPr>
        <p:spPr bwMode="auto">
          <a:xfrm rot="5400000">
            <a:off x="2575719" y="27782"/>
            <a:ext cx="4476750" cy="6405562"/>
          </a:xfrm>
          <a:custGeom>
            <a:avLst/>
            <a:gdLst>
              <a:gd name="T0" fmla="*/ 2820 w 2820"/>
              <a:gd name="T1" fmla="*/ 3994 h 4035"/>
              <a:gd name="T2" fmla="*/ 2818 w 2820"/>
              <a:gd name="T3" fmla="*/ 3912 h 4035"/>
              <a:gd name="T4" fmla="*/ 2818 w 2820"/>
              <a:gd name="T5" fmla="*/ 3831 h 4035"/>
              <a:gd name="T6" fmla="*/ 2815 w 2820"/>
              <a:gd name="T7" fmla="*/ 3750 h 4035"/>
              <a:gd name="T8" fmla="*/ 2815 w 2820"/>
              <a:gd name="T9" fmla="*/ 3667 h 4035"/>
              <a:gd name="T10" fmla="*/ 2812 w 2820"/>
              <a:gd name="T11" fmla="*/ 3586 h 4035"/>
              <a:gd name="T12" fmla="*/ 2809 w 2820"/>
              <a:gd name="T13" fmla="*/ 3505 h 4035"/>
              <a:gd name="T14" fmla="*/ 2806 w 2820"/>
              <a:gd name="T15" fmla="*/ 3423 h 4035"/>
              <a:gd name="T16" fmla="*/ 2802 w 2820"/>
              <a:gd name="T17" fmla="*/ 3342 h 4035"/>
              <a:gd name="T18" fmla="*/ 2797 w 2820"/>
              <a:gd name="T19" fmla="*/ 3261 h 4035"/>
              <a:gd name="T20" fmla="*/ 2791 w 2820"/>
              <a:gd name="T21" fmla="*/ 3178 h 4035"/>
              <a:gd name="T22" fmla="*/ 2782 w 2820"/>
              <a:gd name="T23" fmla="*/ 3097 h 4035"/>
              <a:gd name="T24" fmla="*/ 2772 w 2820"/>
              <a:gd name="T25" fmla="*/ 3016 h 4035"/>
              <a:gd name="T26" fmla="*/ 2758 w 2820"/>
              <a:gd name="T27" fmla="*/ 2934 h 4035"/>
              <a:gd name="T28" fmla="*/ 2743 w 2820"/>
              <a:gd name="T29" fmla="*/ 2853 h 4035"/>
              <a:gd name="T30" fmla="*/ 2722 w 2820"/>
              <a:gd name="T31" fmla="*/ 2772 h 4035"/>
              <a:gd name="T32" fmla="*/ 2697 w 2820"/>
              <a:gd name="T33" fmla="*/ 2689 h 4035"/>
              <a:gd name="T34" fmla="*/ 2667 w 2820"/>
              <a:gd name="T35" fmla="*/ 2608 h 4035"/>
              <a:gd name="T36" fmla="*/ 2628 w 2820"/>
              <a:gd name="T37" fmla="*/ 2527 h 4035"/>
              <a:gd name="T38" fmla="*/ 2581 w 2820"/>
              <a:gd name="T39" fmla="*/ 2445 h 4035"/>
              <a:gd name="T40" fmla="*/ 2524 w 2820"/>
              <a:gd name="T41" fmla="*/ 2364 h 4035"/>
              <a:gd name="T42" fmla="*/ 2457 w 2820"/>
              <a:gd name="T43" fmla="*/ 2281 h 4035"/>
              <a:gd name="T44" fmla="*/ 2376 w 2820"/>
              <a:gd name="T45" fmla="*/ 2200 h 4035"/>
              <a:gd name="T46" fmla="*/ 2281 w 2820"/>
              <a:gd name="T47" fmla="*/ 2119 h 4035"/>
              <a:gd name="T48" fmla="*/ 2173 w 2820"/>
              <a:gd name="T49" fmla="*/ 2038 h 4035"/>
              <a:gd name="T50" fmla="*/ 2049 w 2820"/>
              <a:gd name="T51" fmla="*/ 1956 h 4035"/>
              <a:gd name="T52" fmla="*/ 1911 w 2820"/>
              <a:gd name="T53" fmla="*/ 1875 h 4035"/>
              <a:gd name="T54" fmla="*/ 1761 w 2820"/>
              <a:gd name="T55" fmla="*/ 1792 h 4035"/>
              <a:gd name="T56" fmla="*/ 1602 w 2820"/>
              <a:gd name="T57" fmla="*/ 1711 h 4035"/>
              <a:gd name="T58" fmla="*/ 1437 w 2820"/>
              <a:gd name="T59" fmla="*/ 1630 h 4035"/>
              <a:gd name="T60" fmla="*/ 1272 w 2820"/>
              <a:gd name="T61" fmla="*/ 1549 h 4035"/>
              <a:gd name="T62" fmla="*/ 1110 w 2820"/>
              <a:gd name="T63" fmla="*/ 1467 h 4035"/>
              <a:gd name="T64" fmla="*/ 955 w 2820"/>
              <a:gd name="T65" fmla="*/ 1386 h 4035"/>
              <a:gd name="T66" fmla="*/ 811 w 2820"/>
              <a:gd name="T67" fmla="*/ 1303 h 4035"/>
              <a:gd name="T68" fmla="*/ 679 w 2820"/>
              <a:gd name="T69" fmla="*/ 1222 h 4035"/>
              <a:gd name="T70" fmla="*/ 564 w 2820"/>
              <a:gd name="T71" fmla="*/ 1141 h 4035"/>
              <a:gd name="T72" fmla="*/ 462 w 2820"/>
              <a:gd name="T73" fmla="*/ 1060 h 4035"/>
              <a:gd name="T74" fmla="*/ 375 w 2820"/>
              <a:gd name="T75" fmla="*/ 978 h 4035"/>
              <a:gd name="T76" fmla="*/ 301 w 2820"/>
              <a:gd name="T77" fmla="*/ 897 h 4035"/>
              <a:gd name="T78" fmla="*/ 238 w 2820"/>
              <a:gd name="T79" fmla="*/ 814 h 4035"/>
              <a:gd name="T80" fmla="*/ 187 w 2820"/>
              <a:gd name="T81" fmla="*/ 733 h 4035"/>
              <a:gd name="T82" fmla="*/ 145 w 2820"/>
              <a:gd name="T83" fmla="*/ 652 h 4035"/>
              <a:gd name="T84" fmla="*/ 111 w 2820"/>
              <a:gd name="T85" fmla="*/ 571 h 4035"/>
              <a:gd name="T86" fmla="*/ 84 w 2820"/>
              <a:gd name="T87" fmla="*/ 489 h 4035"/>
              <a:gd name="T88" fmla="*/ 61 w 2820"/>
              <a:gd name="T89" fmla="*/ 408 h 4035"/>
              <a:gd name="T90" fmla="*/ 43 w 2820"/>
              <a:gd name="T91" fmla="*/ 325 h 4035"/>
              <a:gd name="T92" fmla="*/ 28 w 2820"/>
              <a:gd name="T93" fmla="*/ 244 h 4035"/>
              <a:gd name="T94" fmla="*/ 16 w 2820"/>
              <a:gd name="T95" fmla="*/ 163 h 4035"/>
              <a:gd name="T96" fmla="*/ 7 w 2820"/>
              <a:gd name="T97" fmla="*/ 82 h 4035"/>
              <a:gd name="T98" fmla="*/ 0 w 2820"/>
              <a:gd name="T99" fmla="*/ 0 h 4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820" h="4035">
                <a:moveTo>
                  <a:pt x="2820" y="4035"/>
                </a:moveTo>
                <a:lnTo>
                  <a:pt x="2820" y="3994"/>
                </a:lnTo>
                <a:lnTo>
                  <a:pt x="2818" y="3952"/>
                </a:lnTo>
                <a:lnTo>
                  <a:pt x="2818" y="3912"/>
                </a:lnTo>
                <a:lnTo>
                  <a:pt x="2818" y="3871"/>
                </a:lnTo>
                <a:lnTo>
                  <a:pt x="2818" y="3831"/>
                </a:lnTo>
                <a:lnTo>
                  <a:pt x="2817" y="3790"/>
                </a:lnTo>
                <a:lnTo>
                  <a:pt x="2815" y="3750"/>
                </a:lnTo>
                <a:lnTo>
                  <a:pt x="2815" y="3709"/>
                </a:lnTo>
                <a:lnTo>
                  <a:pt x="2815" y="3667"/>
                </a:lnTo>
                <a:lnTo>
                  <a:pt x="2814" y="3627"/>
                </a:lnTo>
                <a:lnTo>
                  <a:pt x="2812" y="3586"/>
                </a:lnTo>
                <a:lnTo>
                  <a:pt x="2811" y="3546"/>
                </a:lnTo>
                <a:lnTo>
                  <a:pt x="2809" y="3505"/>
                </a:lnTo>
                <a:lnTo>
                  <a:pt x="2808" y="3463"/>
                </a:lnTo>
                <a:lnTo>
                  <a:pt x="2806" y="3423"/>
                </a:lnTo>
                <a:lnTo>
                  <a:pt x="2805" y="3382"/>
                </a:lnTo>
                <a:lnTo>
                  <a:pt x="2802" y="3342"/>
                </a:lnTo>
                <a:lnTo>
                  <a:pt x="2800" y="3301"/>
                </a:lnTo>
                <a:lnTo>
                  <a:pt x="2797" y="3261"/>
                </a:lnTo>
                <a:lnTo>
                  <a:pt x="2794" y="3220"/>
                </a:lnTo>
                <a:lnTo>
                  <a:pt x="2791" y="3178"/>
                </a:lnTo>
                <a:lnTo>
                  <a:pt x="2787" y="3138"/>
                </a:lnTo>
                <a:lnTo>
                  <a:pt x="2782" y="3097"/>
                </a:lnTo>
                <a:lnTo>
                  <a:pt x="2778" y="3057"/>
                </a:lnTo>
                <a:lnTo>
                  <a:pt x="2772" y="3016"/>
                </a:lnTo>
                <a:lnTo>
                  <a:pt x="2766" y="2974"/>
                </a:lnTo>
                <a:lnTo>
                  <a:pt x="2758" y="2934"/>
                </a:lnTo>
                <a:lnTo>
                  <a:pt x="2751" y="2893"/>
                </a:lnTo>
                <a:lnTo>
                  <a:pt x="2743" y="2853"/>
                </a:lnTo>
                <a:lnTo>
                  <a:pt x="2733" y="2812"/>
                </a:lnTo>
                <a:lnTo>
                  <a:pt x="2722" y="2772"/>
                </a:lnTo>
                <a:lnTo>
                  <a:pt x="2710" y="2731"/>
                </a:lnTo>
                <a:lnTo>
                  <a:pt x="2697" y="2689"/>
                </a:lnTo>
                <a:lnTo>
                  <a:pt x="2683" y="2649"/>
                </a:lnTo>
                <a:lnTo>
                  <a:pt x="2667" y="2608"/>
                </a:lnTo>
                <a:lnTo>
                  <a:pt x="2647" y="2568"/>
                </a:lnTo>
                <a:lnTo>
                  <a:pt x="2628" y="2527"/>
                </a:lnTo>
                <a:lnTo>
                  <a:pt x="2605" y="2485"/>
                </a:lnTo>
                <a:lnTo>
                  <a:pt x="2581" y="2445"/>
                </a:lnTo>
                <a:lnTo>
                  <a:pt x="2554" y="2404"/>
                </a:lnTo>
                <a:lnTo>
                  <a:pt x="2524" y="2364"/>
                </a:lnTo>
                <a:lnTo>
                  <a:pt x="2493" y="2323"/>
                </a:lnTo>
                <a:lnTo>
                  <a:pt x="2457" y="2281"/>
                </a:lnTo>
                <a:lnTo>
                  <a:pt x="2419" y="2242"/>
                </a:lnTo>
                <a:lnTo>
                  <a:pt x="2376" y="2200"/>
                </a:lnTo>
                <a:lnTo>
                  <a:pt x="2331" y="2160"/>
                </a:lnTo>
                <a:lnTo>
                  <a:pt x="2281" y="2119"/>
                </a:lnTo>
                <a:lnTo>
                  <a:pt x="2229" y="2079"/>
                </a:lnTo>
                <a:lnTo>
                  <a:pt x="2173" y="2038"/>
                </a:lnTo>
                <a:lnTo>
                  <a:pt x="2112" y="1996"/>
                </a:lnTo>
                <a:lnTo>
                  <a:pt x="2049" y="1956"/>
                </a:lnTo>
                <a:lnTo>
                  <a:pt x="1981" y="1915"/>
                </a:lnTo>
                <a:lnTo>
                  <a:pt x="1911" y="1875"/>
                </a:lnTo>
                <a:lnTo>
                  <a:pt x="1837" y="1834"/>
                </a:lnTo>
                <a:lnTo>
                  <a:pt x="1761" y="1792"/>
                </a:lnTo>
                <a:lnTo>
                  <a:pt x="1681" y="1753"/>
                </a:lnTo>
                <a:lnTo>
                  <a:pt x="1602" y="1711"/>
                </a:lnTo>
                <a:lnTo>
                  <a:pt x="1519" y="1671"/>
                </a:lnTo>
                <a:lnTo>
                  <a:pt x="1437" y="1630"/>
                </a:lnTo>
                <a:lnTo>
                  <a:pt x="1354" y="1590"/>
                </a:lnTo>
                <a:lnTo>
                  <a:pt x="1272" y="1549"/>
                </a:lnTo>
                <a:lnTo>
                  <a:pt x="1189" y="1507"/>
                </a:lnTo>
                <a:lnTo>
                  <a:pt x="1110" y="1467"/>
                </a:lnTo>
                <a:lnTo>
                  <a:pt x="1032" y="1426"/>
                </a:lnTo>
                <a:lnTo>
                  <a:pt x="955" y="1386"/>
                </a:lnTo>
                <a:lnTo>
                  <a:pt x="882" y="1345"/>
                </a:lnTo>
                <a:lnTo>
                  <a:pt x="811" y="1303"/>
                </a:lnTo>
                <a:lnTo>
                  <a:pt x="744" y="1263"/>
                </a:lnTo>
                <a:lnTo>
                  <a:pt x="679" y="1222"/>
                </a:lnTo>
                <a:lnTo>
                  <a:pt x="619" y="1182"/>
                </a:lnTo>
                <a:lnTo>
                  <a:pt x="564" y="1141"/>
                </a:lnTo>
                <a:lnTo>
                  <a:pt x="511" y="1101"/>
                </a:lnTo>
                <a:lnTo>
                  <a:pt x="462" y="1060"/>
                </a:lnTo>
                <a:lnTo>
                  <a:pt x="417" y="1018"/>
                </a:lnTo>
                <a:lnTo>
                  <a:pt x="375" y="978"/>
                </a:lnTo>
                <a:lnTo>
                  <a:pt x="336" y="937"/>
                </a:lnTo>
                <a:lnTo>
                  <a:pt x="301" y="897"/>
                </a:lnTo>
                <a:lnTo>
                  <a:pt x="268" y="856"/>
                </a:lnTo>
                <a:lnTo>
                  <a:pt x="238" y="814"/>
                </a:lnTo>
                <a:lnTo>
                  <a:pt x="211" y="774"/>
                </a:lnTo>
                <a:lnTo>
                  <a:pt x="187" y="733"/>
                </a:lnTo>
                <a:lnTo>
                  <a:pt x="165" y="693"/>
                </a:lnTo>
                <a:lnTo>
                  <a:pt x="145" y="652"/>
                </a:lnTo>
                <a:lnTo>
                  <a:pt x="127" y="612"/>
                </a:lnTo>
                <a:lnTo>
                  <a:pt x="111" y="571"/>
                </a:lnTo>
                <a:lnTo>
                  <a:pt x="97" y="529"/>
                </a:lnTo>
                <a:lnTo>
                  <a:pt x="84" y="489"/>
                </a:lnTo>
                <a:lnTo>
                  <a:pt x="72" y="448"/>
                </a:lnTo>
                <a:lnTo>
                  <a:pt x="61" y="408"/>
                </a:lnTo>
                <a:lnTo>
                  <a:pt x="51" y="367"/>
                </a:lnTo>
                <a:lnTo>
                  <a:pt x="43" y="325"/>
                </a:lnTo>
                <a:lnTo>
                  <a:pt x="34" y="285"/>
                </a:lnTo>
                <a:lnTo>
                  <a:pt x="28" y="244"/>
                </a:lnTo>
                <a:lnTo>
                  <a:pt x="22" y="204"/>
                </a:lnTo>
                <a:lnTo>
                  <a:pt x="16" y="163"/>
                </a:lnTo>
                <a:lnTo>
                  <a:pt x="12" y="123"/>
                </a:lnTo>
                <a:lnTo>
                  <a:pt x="7" y="82"/>
                </a:lnTo>
                <a:lnTo>
                  <a:pt x="4" y="40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73756" name="Group 284"/>
          <p:cNvGrpSpPr>
            <a:grpSpLocks/>
          </p:cNvGrpSpPr>
          <p:nvPr/>
        </p:nvGrpSpPr>
        <p:grpSpPr bwMode="auto">
          <a:xfrm>
            <a:off x="1373188" y="930275"/>
            <a:ext cx="6694487" cy="4711700"/>
            <a:chOff x="865" y="586"/>
            <a:chExt cx="4217" cy="2968"/>
          </a:xfrm>
        </p:grpSpPr>
        <p:sp>
          <p:nvSpPr>
            <p:cNvPr id="873757" name="Line 285"/>
            <p:cNvSpPr>
              <a:spLocks noChangeShapeType="1"/>
            </p:cNvSpPr>
            <p:nvPr/>
          </p:nvSpPr>
          <p:spPr bwMode="auto">
            <a:xfrm rot="5400000" flipV="1">
              <a:off x="1047" y="3423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58" name="Freeform 286"/>
            <p:cNvSpPr>
              <a:spLocks noEditPoints="1"/>
            </p:cNvSpPr>
            <p:nvPr/>
          </p:nvSpPr>
          <p:spPr bwMode="auto">
            <a:xfrm rot="5400000">
              <a:off x="923" y="3420"/>
              <a:ext cx="61" cy="39"/>
            </a:xfrm>
            <a:custGeom>
              <a:avLst/>
              <a:gdLst>
                <a:gd name="T0" fmla="*/ 30 w 61"/>
                <a:gd name="T1" fmla="*/ 39 h 39"/>
                <a:gd name="T2" fmla="*/ 24 w 61"/>
                <a:gd name="T3" fmla="*/ 39 h 39"/>
                <a:gd name="T4" fmla="*/ 18 w 61"/>
                <a:gd name="T5" fmla="*/ 37 h 39"/>
                <a:gd name="T6" fmla="*/ 13 w 61"/>
                <a:gd name="T7" fmla="*/ 37 h 39"/>
                <a:gd name="T8" fmla="*/ 7 w 61"/>
                <a:gd name="T9" fmla="*/ 34 h 39"/>
                <a:gd name="T10" fmla="*/ 3 w 61"/>
                <a:gd name="T11" fmla="*/ 30 h 39"/>
                <a:gd name="T12" fmla="*/ 1 w 61"/>
                <a:gd name="T13" fmla="*/ 25 h 39"/>
                <a:gd name="T14" fmla="*/ 0 w 61"/>
                <a:gd name="T15" fmla="*/ 19 h 39"/>
                <a:gd name="T16" fmla="*/ 0 w 61"/>
                <a:gd name="T17" fmla="*/ 15 h 39"/>
                <a:gd name="T18" fmla="*/ 1 w 61"/>
                <a:gd name="T19" fmla="*/ 10 h 39"/>
                <a:gd name="T20" fmla="*/ 4 w 61"/>
                <a:gd name="T21" fmla="*/ 7 h 39"/>
                <a:gd name="T22" fmla="*/ 7 w 61"/>
                <a:gd name="T23" fmla="*/ 4 h 39"/>
                <a:gd name="T24" fmla="*/ 12 w 61"/>
                <a:gd name="T25" fmla="*/ 3 h 39"/>
                <a:gd name="T26" fmla="*/ 16 w 61"/>
                <a:gd name="T27" fmla="*/ 1 h 39"/>
                <a:gd name="T28" fmla="*/ 22 w 61"/>
                <a:gd name="T29" fmla="*/ 0 h 39"/>
                <a:gd name="T30" fmla="*/ 30 w 61"/>
                <a:gd name="T31" fmla="*/ 0 h 39"/>
                <a:gd name="T32" fmla="*/ 37 w 61"/>
                <a:gd name="T33" fmla="*/ 0 h 39"/>
                <a:gd name="T34" fmla="*/ 43 w 61"/>
                <a:gd name="T35" fmla="*/ 0 h 39"/>
                <a:gd name="T36" fmla="*/ 48 w 61"/>
                <a:gd name="T37" fmla="*/ 1 h 39"/>
                <a:gd name="T38" fmla="*/ 54 w 61"/>
                <a:gd name="T39" fmla="*/ 4 h 39"/>
                <a:gd name="T40" fmla="*/ 58 w 61"/>
                <a:gd name="T41" fmla="*/ 9 h 39"/>
                <a:gd name="T42" fmla="*/ 60 w 61"/>
                <a:gd name="T43" fmla="*/ 13 h 39"/>
                <a:gd name="T44" fmla="*/ 61 w 61"/>
                <a:gd name="T45" fmla="*/ 19 h 39"/>
                <a:gd name="T46" fmla="*/ 60 w 61"/>
                <a:gd name="T47" fmla="*/ 24 h 39"/>
                <a:gd name="T48" fmla="*/ 58 w 61"/>
                <a:gd name="T49" fmla="*/ 30 h 39"/>
                <a:gd name="T50" fmla="*/ 55 w 61"/>
                <a:gd name="T51" fmla="*/ 33 h 39"/>
                <a:gd name="T52" fmla="*/ 45 w 61"/>
                <a:gd name="T53" fmla="*/ 37 h 39"/>
                <a:gd name="T54" fmla="*/ 30 w 61"/>
                <a:gd name="T55" fmla="*/ 39 h 39"/>
                <a:gd name="T56" fmla="*/ 30 w 61"/>
                <a:gd name="T57" fmla="*/ 31 h 39"/>
                <a:gd name="T58" fmla="*/ 37 w 61"/>
                <a:gd name="T59" fmla="*/ 31 h 39"/>
                <a:gd name="T60" fmla="*/ 42 w 61"/>
                <a:gd name="T61" fmla="*/ 30 h 39"/>
                <a:gd name="T62" fmla="*/ 46 w 61"/>
                <a:gd name="T63" fmla="*/ 28 h 39"/>
                <a:gd name="T64" fmla="*/ 49 w 61"/>
                <a:gd name="T65" fmla="*/ 27 h 39"/>
                <a:gd name="T66" fmla="*/ 52 w 61"/>
                <a:gd name="T67" fmla="*/ 25 h 39"/>
                <a:gd name="T68" fmla="*/ 54 w 61"/>
                <a:gd name="T69" fmla="*/ 22 h 39"/>
                <a:gd name="T70" fmla="*/ 54 w 61"/>
                <a:gd name="T71" fmla="*/ 19 h 39"/>
                <a:gd name="T72" fmla="*/ 54 w 61"/>
                <a:gd name="T73" fmla="*/ 16 h 39"/>
                <a:gd name="T74" fmla="*/ 52 w 61"/>
                <a:gd name="T75" fmla="*/ 13 h 39"/>
                <a:gd name="T76" fmla="*/ 49 w 61"/>
                <a:gd name="T77" fmla="*/ 10 h 39"/>
                <a:gd name="T78" fmla="*/ 46 w 61"/>
                <a:gd name="T79" fmla="*/ 9 h 39"/>
                <a:gd name="T80" fmla="*/ 42 w 61"/>
                <a:gd name="T81" fmla="*/ 9 h 39"/>
                <a:gd name="T82" fmla="*/ 37 w 61"/>
                <a:gd name="T83" fmla="*/ 7 h 39"/>
                <a:gd name="T84" fmla="*/ 30 w 61"/>
                <a:gd name="T85" fmla="*/ 7 h 39"/>
                <a:gd name="T86" fmla="*/ 22 w 61"/>
                <a:gd name="T87" fmla="*/ 7 h 39"/>
                <a:gd name="T88" fmla="*/ 16 w 61"/>
                <a:gd name="T89" fmla="*/ 9 h 39"/>
                <a:gd name="T90" fmla="*/ 12 w 61"/>
                <a:gd name="T91" fmla="*/ 10 h 39"/>
                <a:gd name="T92" fmla="*/ 9 w 61"/>
                <a:gd name="T93" fmla="*/ 13 h 39"/>
                <a:gd name="T94" fmla="*/ 7 w 61"/>
                <a:gd name="T95" fmla="*/ 16 h 39"/>
                <a:gd name="T96" fmla="*/ 7 w 61"/>
                <a:gd name="T97" fmla="*/ 19 h 39"/>
                <a:gd name="T98" fmla="*/ 7 w 61"/>
                <a:gd name="T99" fmla="*/ 24 h 39"/>
                <a:gd name="T100" fmla="*/ 10 w 61"/>
                <a:gd name="T101" fmla="*/ 27 h 39"/>
                <a:gd name="T102" fmla="*/ 15 w 61"/>
                <a:gd name="T103" fmla="*/ 30 h 39"/>
                <a:gd name="T104" fmla="*/ 22 w 61"/>
                <a:gd name="T105" fmla="*/ 30 h 39"/>
                <a:gd name="T106" fmla="*/ 30 w 61"/>
                <a:gd name="T107" fmla="*/ 3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39">
                  <a:moveTo>
                    <a:pt x="30" y="39"/>
                  </a:moveTo>
                  <a:lnTo>
                    <a:pt x="24" y="39"/>
                  </a:lnTo>
                  <a:lnTo>
                    <a:pt x="18" y="37"/>
                  </a:lnTo>
                  <a:lnTo>
                    <a:pt x="13" y="37"/>
                  </a:lnTo>
                  <a:lnTo>
                    <a:pt x="7" y="34"/>
                  </a:lnTo>
                  <a:lnTo>
                    <a:pt x="3" y="30"/>
                  </a:lnTo>
                  <a:lnTo>
                    <a:pt x="1" y="25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4" y="7"/>
                  </a:lnTo>
                  <a:lnTo>
                    <a:pt x="7" y="4"/>
                  </a:lnTo>
                  <a:lnTo>
                    <a:pt x="12" y="3"/>
                  </a:lnTo>
                  <a:lnTo>
                    <a:pt x="16" y="1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8" y="1"/>
                  </a:lnTo>
                  <a:lnTo>
                    <a:pt x="54" y="4"/>
                  </a:lnTo>
                  <a:lnTo>
                    <a:pt x="58" y="9"/>
                  </a:lnTo>
                  <a:lnTo>
                    <a:pt x="60" y="13"/>
                  </a:lnTo>
                  <a:lnTo>
                    <a:pt x="61" y="19"/>
                  </a:lnTo>
                  <a:lnTo>
                    <a:pt x="60" y="24"/>
                  </a:lnTo>
                  <a:lnTo>
                    <a:pt x="58" y="30"/>
                  </a:lnTo>
                  <a:lnTo>
                    <a:pt x="55" y="33"/>
                  </a:lnTo>
                  <a:lnTo>
                    <a:pt x="45" y="37"/>
                  </a:lnTo>
                  <a:lnTo>
                    <a:pt x="30" y="39"/>
                  </a:lnTo>
                  <a:close/>
                  <a:moveTo>
                    <a:pt x="30" y="31"/>
                  </a:moveTo>
                  <a:lnTo>
                    <a:pt x="37" y="31"/>
                  </a:lnTo>
                  <a:lnTo>
                    <a:pt x="42" y="30"/>
                  </a:lnTo>
                  <a:lnTo>
                    <a:pt x="46" y="28"/>
                  </a:lnTo>
                  <a:lnTo>
                    <a:pt x="49" y="27"/>
                  </a:lnTo>
                  <a:lnTo>
                    <a:pt x="52" y="25"/>
                  </a:lnTo>
                  <a:lnTo>
                    <a:pt x="54" y="22"/>
                  </a:lnTo>
                  <a:lnTo>
                    <a:pt x="54" y="19"/>
                  </a:lnTo>
                  <a:lnTo>
                    <a:pt x="54" y="16"/>
                  </a:lnTo>
                  <a:lnTo>
                    <a:pt x="52" y="13"/>
                  </a:lnTo>
                  <a:lnTo>
                    <a:pt x="49" y="10"/>
                  </a:lnTo>
                  <a:lnTo>
                    <a:pt x="46" y="9"/>
                  </a:lnTo>
                  <a:lnTo>
                    <a:pt x="42" y="9"/>
                  </a:lnTo>
                  <a:lnTo>
                    <a:pt x="37" y="7"/>
                  </a:lnTo>
                  <a:lnTo>
                    <a:pt x="30" y="7"/>
                  </a:lnTo>
                  <a:lnTo>
                    <a:pt x="22" y="7"/>
                  </a:lnTo>
                  <a:lnTo>
                    <a:pt x="16" y="9"/>
                  </a:lnTo>
                  <a:lnTo>
                    <a:pt x="12" y="10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7" y="19"/>
                  </a:lnTo>
                  <a:lnTo>
                    <a:pt x="7" y="24"/>
                  </a:lnTo>
                  <a:lnTo>
                    <a:pt x="10" y="27"/>
                  </a:lnTo>
                  <a:lnTo>
                    <a:pt x="15" y="30"/>
                  </a:lnTo>
                  <a:lnTo>
                    <a:pt x="22" y="30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59" name="Line 287"/>
            <p:cNvSpPr>
              <a:spLocks noChangeShapeType="1"/>
            </p:cNvSpPr>
            <p:nvPr/>
          </p:nvSpPr>
          <p:spPr bwMode="auto">
            <a:xfrm rot="5400000" flipV="1">
              <a:off x="1047" y="3141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60" name="Freeform 288"/>
            <p:cNvSpPr>
              <a:spLocks noEditPoints="1"/>
            </p:cNvSpPr>
            <p:nvPr/>
          </p:nvSpPr>
          <p:spPr bwMode="auto">
            <a:xfrm rot="5400000">
              <a:off x="854" y="3138"/>
              <a:ext cx="61" cy="40"/>
            </a:xfrm>
            <a:custGeom>
              <a:avLst/>
              <a:gdLst>
                <a:gd name="T0" fmla="*/ 30 w 61"/>
                <a:gd name="T1" fmla="*/ 40 h 40"/>
                <a:gd name="T2" fmla="*/ 24 w 61"/>
                <a:gd name="T3" fmla="*/ 39 h 40"/>
                <a:gd name="T4" fmla="*/ 18 w 61"/>
                <a:gd name="T5" fmla="*/ 39 h 40"/>
                <a:gd name="T6" fmla="*/ 13 w 61"/>
                <a:gd name="T7" fmla="*/ 37 h 40"/>
                <a:gd name="T8" fmla="*/ 7 w 61"/>
                <a:gd name="T9" fmla="*/ 34 h 40"/>
                <a:gd name="T10" fmla="*/ 3 w 61"/>
                <a:gd name="T11" fmla="*/ 31 h 40"/>
                <a:gd name="T12" fmla="*/ 1 w 61"/>
                <a:gd name="T13" fmla="*/ 27 h 40"/>
                <a:gd name="T14" fmla="*/ 0 w 61"/>
                <a:gd name="T15" fmla="*/ 21 h 40"/>
                <a:gd name="T16" fmla="*/ 0 w 61"/>
                <a:gd name="T17" fmla="*/ 15 h 40"/>
                <a:gd name="T18" fmla="*/ 1 w 61"/>
                <a:gd name="T19" fmla="*/ 12 h 40"/>
                <a:gd name="T20" fmla="*/ 4 w 61"/>
                <a:gd name="T21" fmla="*/ 7 h 40"/>
                <a:gd name="T22" fmla="*/ 7 w 61"/>
                <a:gd name="T23" fmla="*/ 6 h 40"/>
                <a:gd name="T24" fmla="*/ 12 w 61"/>
                <a:gd name="T25" fmla="*/ 3 h 40"/>
                <a:gd name="T26" fmla="*/ 16 w 61"/>
                <a:gd name="T27" fmla="*/ 1 h 40"/>
                <a:gd name="T28" fmla="*/ 22 w 61"/>
                <a:gd name="T29" fmla="*/ 1 h 40"/>
                <a:gd name="T30" fmla="*/ 30 w 61"/>
                <a:gd name="T31" fmla="*/ 0 h 40"/>
                <a:gd name="T32" fmla="*/ 37 w 61"/>
                <a:gd name="T33" fmla="*/ 1 h 40"/>
                <a:gd name="T34" fmla="*/ 43 w 61"/>
                <a:gd name="T35" fmla="*/ 1 h 40"/>
                <a:gd name="T36" fmla="*/ 48 w 61"/>
                <a:gd name="T37" fmla="*/ 3 h 40"/>
                <a:gd name="T38" fmla="*/ 54 w 61"/>
                <a:gd name="T39" fmla="*/ 6 h 40"/>
                <a:gd name="T40" fmla="*/ 58 w 61"/>
                <a:gd name="T41" fmla="*/ 9 h 40"/>
                <a:gd name="T42" fmla="*/ 60 w 61"/>
                <a:gd name="T43" fmla="*/ 13 h 40"/>
                <a:gd name="T44" fmla="*/ 61 w 61"/>
                <a:gd name="T45" fmla="*/ 21 h 40"/>
                <a:gd name="T46" fmla="*/ 60 w 61"/>
                <a:gd name="T47" fmla="*/ 25 h 40"/>
                <a:gd name="T48" fmla="*/ 58 w 61"/>
                <a:gd name="T49" fmla="*/ 30 h 40"/>
                <a:gd name="T50" fmla="*/ 55 w 61"/>
                <a:gd name="T51" fmla="*/ 34 h 40"/>
                <a:gd name="T52" fmla="*/ 45 w 61"/>
                <a:gd name="T53" fmla="*/ 39 h 40"/>
                <a:gd name="T54" fmla="*/ 30 w 61"/>
                <a:gd name="T55" fmla="*/ 40 h 40"/>
                <a:gd name="T56" fmla="*/ 30 w 61"/>
                <a:gd name="T57" fmla="*/ 31 h 40"/>
                <a:gd name="T58" fmla="*/ 37 w 61"/>
                <a:gd name="T59" fmla="*/ 31 h 40"/>
                <a:gd name="T60" fmla="*/ 42 w 61"/>
                <a:gd name="T61" fmla="*/ 31 h 40"/>
                <a:gd name="T62" fmla="*/ 46 w 61"/>
                <a:gd name="T63" fmla="*/ 30 h 40"/>
                <a:gd name="T64" fmla="*/ 49 w 61"/>
                <a:gd name="T65" fmla="*/ 28 h 40"/>
                <a:gd name="T66" fmla="*/ 52 w 61"/>
                <a:gd name="T67" fmla="*/ 25 h 40"/>
                <a:gd name="T68" fmla="*/ 54 w 61"/>
                <a:gd name="T69" fmla="*/ 24 h 40"/>
                <a:gd name="T70" fmla="*/ 54 w 61"/>
                <a:gd name="T71" fmla="*/ 21 h 40"/>
                <a:gd name="T72" fmla="*/ 54 w 61"/>
                <a:gd name="T73" fmla="*/ 16 h 40"/>
                <a:gd name="T74" fmla="*/ 52 w 61"/>
                <a:gd name="T75" fmla="*/ 15 h 40"/>
                <a:gd name="T76" fmla="*/ 49 w 61"/>
                <a:gd name="T77" fmla="*/ 12 h 40"/>
                <a:gd name="T78" fmla="*/ 46 w 61"/>
                <a:gd name="T79" fmla="*/ 10 h 40"/>
                <a:gd name="T80" fmla="*/ 42 w 61"/>
                <a:gd name="T81" fmla="*/ 9 h 40"/>
                <a:gd name="T82" fmla="*/ 37 w 61"/>
                <a:gd name="T83" fmla="*/ 9 h 40"/>
                <a:gd name="T84" fmla="*/ 30 w 61"/>
                <a:gd name="T85" fmla="*/ 9 h 40"/>
                <a:gd name="T86" fmla="*/ 22 w 61"/>
                <a:gd name="T87" fmla="*/ 9 h 40"/>
                <a:gd name="T88" fmla="*/ 16 w 61"/>
                <a:gd name="T89" fmla="*/ 10 h 40"/>
                <a:gd name="T90" fmla="*/ 12 w 61"/>
                <a:gd name="T91" fmla="*/ 12 h 40"/>
                <a:gd name="T92" fmla="*/ 9 w 61"/>
                <a:gd name="T93" fmla="*/ 13 h 40"/>
                <a:gd name="T94" fmla="*/ 7 w 61"/>
                <a:gd name="T95" fmla="*/ 16 h 40"/>
                <a:gd name="T96" fmla="*/ 7 w 61"/>
                <a:gd name="T97" fmla="*/ 21 h 40"/>
                <a:gd name="T98" fmla="*/ 7 w 61"/>
                <a:gd name="T99" fmla="*/ 25 h 40"/>
                <a:gd name="T100" fmla="*/ 10 w 61"/>
                <a:gd name="T101" fmla="*/ 28 h 40"/>
                <a:gd name="T102" fmla="*/ 15 w 61"/>
                <a:gd name="T103" fmla="*/ 30 h 40"/>
                <a:gd name="T104" fmla="*/ 22 w 61"/>
                <a:gd name="T105" fmla="*/ 31 h 40"/>
                <a:gd name="T106" fmla="*/ 30 w 61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40">
                  <a:moveTo>
                    <a:pt x="30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3" y="37"/>
                  </a:lnTo>
                  <a:lnTo>
                    <a:pt x="7" y="34"/>
                  </a:lnTo>
                  <a:lnTo>
                    <a:pt x="3" y="31"/>
                  </a:lnTo>
                  <a:lnTo>
                    <a:pt x="1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1" y="12"/>
                  </a:lnTo>
                  <a:lnTo>
                    <a:pt x="4" y="7"/>
                  </a:lnTo>
                  <a:lnTo>
                    <a:pt x="7" y="6"/>
                  </a:lnTo>
                  <a:lnTo>
                    <a:pt x="12" y="3"/>
                  </a:lnTo>
                  <a:lnTo>
                    <a:pt x="16" y="1"/>
                  </a:lnTo>
                  <a:lnTo>
                    <a:pt x="22" y="1"/>
                  </a:lnTo>
                  <a:lnTo>
                    <a:pt x="30" y="0"/>
                  </a:lnTo>
                  <a:lnTo>
                    <a:pt x="37" y="1"/>
                  </a:lnTo>
                  <a:lnTo>
                    <a:pt x="43" y="1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8" y="9"/>
                  </a:lnTo>
                  <a:lnTo>
                    <a:pt x="60" y="13"/>
                  </a:lnTo>
                  <a:lnTo>
                    <a:pt x="61" y="21"/>
                  </a:lnTo>
                  <a:lnTo>
                    <a:pt x="60" y="25"/>
                  </a:lnTo>
                  <a:lnTo>
                    <a:pt x="58" y="30"/>
                  </a:lnTo>
                  <a:lnTo>
                    <a:pt x="55" y="34"/>
                  </a:lnTo>
                  <a:lnTo>
                    <a:pt x="45" y="39"/>
                  </a:lnTo>
                  <a:lnTo>
                    <a:pt x="30" y="40"/>
                  </a:lnTo>
                  <a:close/>
                  <a:moveTo>
                    <a:pt x="30" y="31"/>
                  </a:moveTo>
                  <a:lnTo>
                    <a:pt x="37" y="31"/>
                  </a:lnTo>
                  <a:lnTo>
                    <a:pt x="42" y="31"/>
                  </a:lnTo>
                  <a:lnTo>
                    <a:pt x="46" y="30"/>
                  </a:lnTo>
                  <a:lnTo>
                    <a:pt x="49" y="28"/>
                  </a:lnTo>
                  <a:lnTo>
                    <a:pt x="52" y="25"/>
                  </a:lnTo>
                  <a:lnTo>
                    <a:pt x="54" y="24"/>
                  </a:lnTo>
                  <a:lnTo>
                    <a:pt x="54" y="21"/>
                  </a:lnTo>
                  <a:lnTo>
                    <a:pt x="54" y="16"/>
                  </a:lnTo>
                  <a:lnTo>
                    <a:pt x="52" y="15"/>
                  </a:lnTo>
                  <a:lnTo>
                    <a:pt x="49" y="12"/>
                  </a:lnTo>
                  <a:lnTo>
                    <a:pt x="46" y="10"/>
                  </a:lnTo>
                  <a:lnTo>
                    <a:pt x="42" y="9"/>
                  </a:lnTo>
                  <a:lnTo>
                    <a:pt x="37" y="9"/>
                  </a:lnTo>
                  <a:lnTo>
                    <a:pt x="30" y="9"/>
                  </a:lnTo>
                  <a:lnTo>
                    <a:pt x="22" y="9"/>
                  </a:lnTo>
                  <a:lnTo>
                    <a:pt x="16" y="10"/>
                  </a:lnTo>
                  <a:lnTo>
                    <a:pt x="12" y="12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7" y="21"/>
                  </a:lnTo>
                  <a:lnTo>
                    <a:pt x="7" y="25"/>
                  </a:lnTo>
                  <a:lnTo>
                    <a:pt x="10" y="28"/>
                  </a:lnTo>
                  <a:lnTo>
                    <a:pt x="15" y="30"/>
                  </a:lnTo>
                  <a:lnTo>
                    <a:pt x="22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61" name="Rectangle 289"/>
            <p:cNvSpPr>
              <a:spLocks noChangeArrowheads="1"/>
            </p:cNvSpPr>
            <p:nvPr/>
          </p:nvSpPr>
          <p:spPr bwMode="auto">
            <a:xfrm rot="5400000">
              <a:off x="915" y="3179"/>
              <a:ext cx="8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62" name="Freeform 290"/>
            <p:cNvSpPr>
              <a:spLocks/>
            </p:cNvSpPr>
            <p:nvPr/>
          </p:nvSpPr>
          <p:spPr bwMode="auto">
            <a:xfrm rot="5400000">
              <a:off x="921" y="3146"/>
              <a:ext cx="60" cy="21"/>
            </a:xfrm>
            <a:custGeom>
              <a:avLst/>
              <a:gdLst>
                <a:gd name="T0" fmla="*/ 60 w 60"/>
                <a:gd name="T1" fmla="*/ 0 h 21"/>
                <a:gd name="T2" fmla="*/ 60 w 60"/>
                <a:gd name="T3" fmla="*/ 7 h 21"/>
                <a:gd name="T4" fmla="*/ 13 w 60"/>
                <a:gd name="T5" fmla="*/ 7 h 21"/>
                <a:gd name="T6" fmla="*/ 16 w 60"/>
                <a:gd name="T7" fmla="*/ 10 h 21"/>
                <a:gd name="T8" fmla="*/ 18 w 60"/>
                <a:gd name="T9" fmla="*/ 15 h 21"/>
                <a:gd name="T10" fmla="*/ 21 w 60"/>
                <a:gd name="T11" fmla="*/ 18 h 21"/>
                <a:gd name="T12" fmla="*/ 22 w 60"/>
                <a:gd name="T13" fmla="*/ 21 h 21"/>
                <a:gd name="T14" fmla="*/ 15 w 60"/>
                <a:gd name="T15" fmla="*/ 21 h 21"/>
                <a:gd name="T16" fmla="*/ 12 w 60"/>
                <a:gd name="T17" fmla="*/ 16 h 21"/>
                <a:gd name="T18" fmla="*/ 7 w 60"/>
                <a:gd name="T19" fmla="*/ 12 h 21"/>
                <a:gd name="T20" fmla="*/ 4 w 60"/>
                <a:gd name="T21" fmla="*/ 7 h 21"/>
                <a:gd name="T22" fmla="*/ 0 w 60"/>
                <a:gd name="T23" fmla="*/ 4 h 21"/>
                <a:gd name="T24" fmla="*/ 0 w 60"/>
                <a:gd name="T25" fmla="*/ 0 h 21"/>
                <a:gd name="T26" fmla="*/ 60 w 60"/>
                <a:gd name="T2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21">
                  <a:moveTo>
                    <a:pt x="60" y="0"/>
                  </a:moveTo>
                  <a:lnTo>
                    <a:pt x="60" y="7"/>
                  </a:lnTo>
                  <a:lnTo>
                    <a:pt x="13" y="7"/>
                  </a:lnTo>
                  <a:lnTo>
                    <a:pt x="16" y="10"/>
                  </a:lnTo>
                  <a:lnTo>
                    <a:pt x="18" y="15"/>
                  </a:lnTo>
                  <a:lnTo>
                    <a:pt x="21" y="18"/>
                  </a:lnTo>
                  <a:lnTo>
                    <a:pt x="22" y="21"/>
                  </a:lnTo>
                  <a:lnTo>
                    <a:pt x="15" y="21"/>
                  </a:lnTo>
                  <a:lnTo>
                    <a:pt x="12" y="16"/>
                  </a:lnTo>
                  <a:lnTo>
                    <a:pt x="7" y="12"/>
                  </a:lnTo>
                  <a:lnTo>
                    <a:pt x="4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63" name="Line 291"/>
            <p:cNvSpPr>
              <a:spLocks noChangeShapeType="1"/>
            </p:cNvSpPr>
            <p:nvPr/>
          </p:nvSpPr>
          <p:spPr bwMode="auto">
            <a:xfrm rot="5400000" flipV="1">
              <a:off x="1047" y="2857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64" name="Freeform 292"/>
            <p:cNvSpPr>
              <a:spLocks noEditPoints="1"/>
            </p:cNvSpPr>
            <p:nvPr/>
          </p:nvSpPr>
          <p:spPr bwMode="auto">
            <a:xfrm rot="5400000">
              <a:off x="855" y="2855"/>
              <a:ext cx="60" cy="40"/>
            </a:xfrm>
            <a:custGeom>
              <a:avLst/>
              <a:gdLst>
                <a:gd name="T0" fmla="*/ 30 w 60"/>
                <a:gd name="T1" fmla="*/ 40 h 40"/>
                <a:gd name="T2" fmla="*/ 24 w 60"/>
                <a:gd name="T3" fmla="*/ 39 h 40"/>
                <a:gd name="T4" fmla="*/ 18 w 60"/>
                <a:gd name="T5" fmla="*/ 39 h 40"/>
                <a:gd name="T6" fmla="*/ 12 w 60"/>
                <a:gd name="T7" fmla="*/ 37 h 40"/>
                <a:gd name="T8" fmla="*/ 7 w 60"/>
                <a:gd name="T9" fmla="*/ 34 h 40"/>
                <a:gd name="T10" fmla="*/ 3 w 60"/>
                <a:gd name="T11" fmla="*/ 31 h 40"/>
                <a:gd name="T12" fmla="*/ 0 w 60"/>
                <a:gd name="T13" fmla="*/ 27 h 40"/>
                <a:gd name="T14" fmla="*/ 0 w 60"/>
                <a:gd name="T15" fmla="*/ 21 h 40"/>
                <a:gd name="T16" fmla="*/ 0 w 60"/>
                <a:gd name="T17" fmla="*/ 15 h 40"/>
                <a:gd name="T18" fmla="*/ 1 w 60"/>
                <a:gd name="T19" fmla="*/ 12 h 40"/>
                <a:gd name="T20" fmla="*/ 3 w 60"/>
                <a:gd name="T21" fmla="*/ 7 h 40"/>
                <a:gd name="T22" fmla="*/ 7 w 60"/>
                <a:gd name="T23" fmla="*/ 6 h 40"/>
                <a:gd name="T24" fmla="*/ 10 w 60"/>
                <a:gd name="T25" fmla="*/ 3 h 40"/>
                <a:gd name="T26" fmla="*/ 16 w 60"/>
                <a:gd name="T27" fmla="*/ 1 h 40"/>
                <a:gd name="T28" fmla="*/ 22 w 60"/>
                <a:gd name="T29" fmla="*/ 1 h 40"/>
                <a:gd name="T30" fmla="*/ 30 w 60"/>
                <a:gd name="T31" fmla="*/ 0 h 40"/>
                <a:gd name="T32" fmla="*/ 36 w 60"/>
                <a:gd name="T33" fmla="*/ 1 h 40"/>
                <a:gd name="T34" fmla="*/ 42 w 60"/>
                <a:gd name="T35" fmla="*/ 1 h 40"/>
                <a:gd name="T36" fmla="*/ 46 w 60"/>
                <a:gd name="T37" fmla="*/ 3 h 40"/>
                <a:gd name="T38" fmla="*/ 52 w 60"/>
                <a:gd name="T39" fmla="*/ 6 h 40"/>
                <a:gd name="T40" fmla="*/ 57 w 60"/>
                <a:gd name="T41" fmla="*/ 9 h 40"/>
                <a:gd name="T42" fmla="*/ 60 w 60"/>
                <a:gd name="T43" fmla="*/ 13 h 40"/>
                <a:gd name="T44" fmla="*/ 60 w 60"/>
                <a:gd name="T45" fmla="*/ 21 h 40"/>
                <a:gd name="T46" fmla="*/ 60 w 60"/>
                <a:gd name="T47" fmla="*/ 25 h 40"/>
                <a:gd name="T48" fmla="*/ 58 w 60"/>
                <a:gd name="T49" fmla="*/ 30 h 40"/>
                <a:gd name="T50" fmla="*/ 55 w 60"/>
                <a:gd name="T51" fmla="*/ 34 h 40"/>
                <a:gd name="T52" fmla="*/ 45 w 60"/>
                <a:gd name="T53" fmla="*/ 39 h 40"/>
                <a:gd name="T54" fmla="*/ 30 w 60"/>
                <a:gd name="T55" fmla="*/ 40 h 40"/>
                <a:gd name="T56" fmla="*/ 30 w 60"/>
                <a:gd name="T57" fmla="*/ 31 h 40"/>
                <a:gd name="T58" fmla="*/ 36 w 60"/>
                <a:gd name="T59" fmla="*/ 31 h 40"/>
                <a:gd name="T60" fmla="*/ 42 w 60"/>
                <a:gd name="T61" fmla="*/ 31 h 40"/>
                <a:gd name="T62" fmla="*/ 46 w 60"/>
                <a:gd name="T63" fmla="*/ 30 h 40"/>
                <a:gd name="T64" fmla="*/ 49 w 60"/>
                <a:gd name="T65" fmla="*/ 28 h 40"/>
                <a:gd name="T66" fmla="*/ 51 w 60"/>
                <a:gd name="T67" fmla="*/ 25 h 40"/>
                <a:gd name="T68" fmla="*/ 52 w 60"/>
                <a:gd name="T69" fmla="*/ 24 h 40"/>
                <a:gd name="T70" fmla="*/ 54 w 60"/>
                <a:gd name="T71" fmla="*/ 21 h 40"/>
                <a:gd name="T72" fmla="*/ 52 w 60"/>
                <a:gd name="T73" fmla="*/ 16 h 40"/>
                <a:gd name="T74" fmla="*/ 51 w 60"/>
                <a:gd name="T75" fmla="*/ 15 h 40"/>
                <a:gd name="T76" fmla="*/ 49 w 60"/>
                <a:gd name="T77" fmla="*/ 12 h 40"/>
                <a:gd name="T78" fmla="*/ 46 w 60"/>
                <a:gd name="T79" fmla="*/ 10 h 40"/>
                <a:gd name="T80" fmla="*/ 42 w 60"/>
                <a:gd name="T81" fmla="*/ 9 h 40"/>
                <a:gd name="T82" fmla="*/ 36 w 60"/>
                <a:gd name="T83" fmla="*/ 9 h 40"/>
                <a:gd name="T84" fmla="*/ 30 w 60"/>
                <a:gd name="T85" fmla="*/ 9 h 40"/>
                <a:gd name="T86" fmla="*/ 21 w 60"/>
                <a:gd name="T87" fmla="*/ 9 h 40"/>
                <a:gd name="T88" fmla="*/ 15 w 60"/>
                <a:gd name="T89" fmla="*/ 10 h 40"/>
                <a:gd name="T90" fmla="*/ 10 w 60"/>
                <a:gd name="T91" fmla="*/ 12 h 40"/>
                <a:gd name="T92" fmla="*/ 9 w 60"/>
                <a:gd name="T93" fmla="*/ 13 h 40"/>
                <a:gd name="T94" fmla="*/ 7 w 60"/>
                <a:gd name="T95" fmla="*/ 16 h 40"/>
                <a:gd name="T96" fmla="*/ 6 w 60"/>
                <a:gd name="T97" fmla="*/ 21 h 40"/>
                <a:gd name="T98" fmla="*/ 7 w 60"/>
                <a:gd name="T99" fmla="*/ 25 h 40"/>
                <a:gd name="T100" fmla="*/ 10 w 60"/>
                <a:gd name="T101" fmla="*/ 28 h 40"/>
                <a:gd name="T102" fmla="*/ 15 w 60"/>
                <a:gd name="T103" fmla="*/ 30 h 40"/>
                <a:gd name="T104" fmla="*/ 21 w 60"/>
                <a:gd name="T105" fmla="*/ 31 h 40"/>
                <a:gd name="T106" fmla="*/ 30 w 60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" h="40">
                  <a:moveTo>
                    <a:pt x="30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2" y="37"/>
                  </a:lnTo>
                  <a:lnTo>
                    <a:pt x="7" y="34"/>
                  </a:lnTo>
                  <a:lnTo>
                    <a:pt x="3" y="31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1" y="12"/>
                  </a:lnTo>
                  <a:lnTo>
                    <a:pt x="3" y="7"/>
                  </a:lnTo>
                  <a:lnTo>
                    <a:pt x="7" y="6"/>
                  </a:lnTo>
                  <a:lnTo>
                    <a:pt x="10" y="3"/>
                  </a:lnTo>
                  <a:lnTo>
                    <a:pt x="16" y="1"/>
                  </a:lnTo>
                  <a:lnTo>
                    <a:pt x="22" y="1"/>
                  </a:lnTo>
                  <a:lnTo>
                    <a:pt x="30" y="0"/>
                  </a:lnTo>
                  <a:lnTo>
                    <a:pt x="36" y="1"/>
                  </a:lnTo>
                  <a:lnTo>
                    <a:pt x="42" y="1"/>
                  </a:lnTo>
                  <a:lnTo>
                    <a:pt x="46" y="3"/>
                  </a:lnTo>
                  <a:lnTo>
                    <a:pt x="52" y="6"/>
                  </a:lnTo>
                  <a:lnTo>
                    <a:pt x="57" y="9"/>
                  </a:lnTo>
                  <a:lnTo>
                    <a:pt x="60" y="13"/>
                  </a:lnTo>
                  <a:lnTo>
                    <a:pt x="60" y="21"/>
                  </a:lnTo>
                  <a:lnTo>
                    <a:pt x="60" y="25"/>
                  </a:lnTo>
                  <a:lnTo>
                    <a:pt x="58" y="30"/>
                  </a:lnTo>
                  <a:lnTo>
                    <a:pt x="55" y="34"/>
                  </a:lnTo>
                  <a:lnTo>
                    <a:pt x="45" y="39"/>
                  </a:lnTo>
                  <a:lnTo>
                    <a:pt x="30" y="40"/>
                  </a:lnTo>
                  <a:close/>
                  <a:moveTo>
                    <a:pt x="30" y="31"/>
                  </a:moveTo>
                  <a:lnTo>
                    <a:pt x="36" y="31"/>
                  </a:lnTo>
                  <a:lnTo>
                    <a:pt x="42" y="31"/>
                  </a:lnTo>
                  <a:lnTo>
                    <a:pt x="46" y="30"/>
                  </a:lnTo>
                  <a:lnTo>
                    <a:pt x="49" y="28"/>
                  </a:lnTo>
                  <a:lnTo>
                    <a:pt x="51" y="25"/>
                  </a:lnTo>
                  <a:lnTo>
                    <a:pt x="52" y="24"/>
                  </a:lnTo>
                  <a:lnTo>
                    <a:pt x="54" y="21"/>
                  </a:lnTo>
                  <a:lnTo>
                    <a:pt x="52" y="16"/>
                  </a:lnTo>
                  <a:lnTo>
                    <a:pt x="51" y="15"/>
                  </a:lnTo>
                  <a:lnTo>
                    <a:pt x="49" y="12"/>
                  </a:lnTo>
                  <a:lnTo>
                    <a:pt x="46" y="10"/>
                  </a:lnTo>
                  <a:lnTo>
                    <a:pt x="42" y="9"/>
                  </a:lnTo>
                  <a:lnTo>
                    <a:pt x="36" y="9"/>
                  </a:lnTo>
                  <a:lnTo>
                    <a:pt x="30" y="9"/>
                  </a:lnTo>
                  <a:lnTo>
                    <a:pt x="21" y="9"/>
                  </a:lnTo>
                  <a:lnTo>
                    <a:pt x="15" y="10"/>
                  </a:lnTo>
                  <a:lnTo>
                    <a:pt x="10" y="12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6" y="21"/>
                  </a:lnTo>
                  <a:lnTo>
                    <a:pt x="7" y="25"/>
                  </a:lnTo>
                  <a:lnTo>
                    <a:pt x="10" y="28"/>
                  </a:lnTo>
                  <a:lnTo>
                    <a:pt x="15" y="30"/>
                  </a:lnTo>
                  <a:lnTo>
                    <a:pt x="21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65" name="Rectangle 293"/>
            <p:cNvSpPr>
              <a:spLocks noChangeArrowheads="1"/>
            </p:cNvSpPr>
            <p:nvPr/>
          </p:nvSpPr>
          <p:spPr bwMode="auto">
            <a:xfrm rot="5400000">
              <a:off x="915" y="2897"/>
              <a:ext cx="8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66" name="Freeform 294"/>
            <p:cNvSpPr>
              <a:spLocks/>
            </p:cNvSpPr>
            <p:nvPr/>
          </p:nvSpPr>
          <p:spPr bwMode="auto">
            <a:xfrm rot="5400000">
              <a:off x="924" y="2855"/>
              <a:ext cx="60" cy="40"/>
            </a:xfrm>
            <a:custGeom>
              <a:avLst/>
              <a:gdLst>
                <a:gd name="T0" fmla="*/ 52 w 60"/>
                <a:gd name="T1" fmla="*/ 0 h 40"/>
                <a:gd name="T2" fmla="*/ 60 w 60"/>
                <a:gd name="T3" fmla="*/ 0 h 40"/>
                <a:gd name="T4" fmla="*/ 60 w 60"/>
                <a:gd name="T5" fmla="*/ 40 h 40"/>
                <a:gd name="T6" fmla="*/ 57 w 60"/>
                <a:gd name="T7" fmla="*/ 39 h 40"/>
                <a:gd name="T8" fmla="*/ 54 w 60"/>
                <a:gd name="T9" fmla="*/ 39 h 40"/>
                <a:gd name="T10" fmla="*/ 49 w 60"/>
                <a:gd name="T11" fmla="*/ 37 h 40"/>
                <a:gd name="T12" fmla="*/ 46 w 60"/>
                <a:gd name="T13" fmla="*/ 34 h 40"/>
                <a:gd name="T14" fmla="*/ 42 w 60"/>
                <a:gd name="T15" fmla="*/ 31 h 40"/>
                <a:gd name="T16" fmla="*/ 37 w 60"/>
                <a:gd name="T17" fmla="*/ 25 h 40"/>
                <a:gd name="T18" fmla="*/ 31 w 60"/>
                <a:gd name="T19" fmla="*/ 19 h 40"/>
                <a:gd name="T20" fmla="*/ 28 w 60"/>
                <a:gd name="T21" fmla="*/ 15 h 40"/>
                <a:gd name="T22" fmla="*/ 24 w 60"/>
                <a:gd name="T23" fmla="*/ 12 h 40"/>
                <a:gd name="T24" fmla="*/ 19 w 60"/>
                <a:gd name="T25" fmla="*/ 10 h 40"/>
                <a:gd name="T26" fmla="*/ 16 w 60"/>
                <a:gd name="T27" fmla="*/ 9 h 40"/>
                <a:gd name="T28" fmla="*/ 12 w 60"/>
                <a:gd name="T29" fmla="*/ 10 h 40"/>
                <a:gd name="T30" fmla="*/ 9 w 60"/>
                <a:gd name="T31" fmla="*/ 12 h 40"/>
                <a:gd name="T32" fmla="*/ 7 w 60"/>
                <a:gd name="T33" fmla="*/ 15 h 40"/>
                <a:gd name="T34" fmla="*/ 6 w 60"/>
                <a:gd name="T35" fmla="*/ 19 h 40"/>
                <a:gd name="T36" fmla="*/ 7 w 60"/>
                <a:gd name="T37" fmla="*/ 24 h 40"/>
                <a:gd name="T38" fmla="*/ 9 w 60"/>
                <a:gd name="T39" fmla="*/ 28 h 40"/>
                <a:gd name="T40" fmla="*/ 12 w 60"/>
                <a:gd name="T41" fmla="*/ 30 h 40"/>
                <a:gd name="T42" fmla="*/ 16 w 60"/>
                <a:gd name="T43" fmla="*/ 31 h 40"/>
                <a:gd name="T44" fmla="*/ 16 w 60"/>
                <a:gd name="T45" fmla="*/ 39 h 40"/>
                <a:gd name="T46" fmla="*/ 10 w 60"/>
                <a:gd name="T47" fmla="*/ 37 h 40"/>
                <a:gd name="T48" fmla="*/ 7 w 60"/>
                <a:gd name="T49" fmla="*/ 36 h 40"/>
                <a:gd name="T50" fmla="*/ 3 w 60"/>
                <a:gd name="T51" fmla="*/ 33 h 40"/>
                <a:gd name="T52" fmla="*/ 1 w 60"/>
                <a:gd name="T53" fmla="*/ 30 h 40"/>
                <a:gd name="T54" fmla="*/ 0 w 60"/>
                <a:gd name="T55" fmla="*/ 25 h 40"/>
                <a:gd name="T56" fmla="*/ 0 w 60"/>
                <a:gd name="T57" fmla="*/ 19 h 40"/>
                <a:gd name="T58" fmla="*/ 0 w 60"/>
                <a:gd name="T59" fmla="*/ 15 h 40"/>
                <a:gd name="T60" fmla="*/ 1 w 60"/>
                <a:gd name="T61" fmla="*/ 10 h 40"/>
                <a:gd name="T62" fmla="*/ 4 w 60"/>
                <a:gd name="T63" fmla="*/ 6 h 40"/>
                <a:gd name="T64" fmla="*/ 7 w 60"/>
                <a:gd name="T65" fmla="*/ 3 h 40"/>
                <a:gd name="T66" fmla="*/ 12 w 60"/>
                <a:gd name="T67" fmla="*/ 1 h 40"/>
                <a:gd name="T68" fmla="*/ 16 w 60"/>
                <a:gd name="T69" fmla="*/ 1 h 40"/>
                <a:gd name="T70" fmla="*/ 19 w 60"/>
                <a:gd name="T71" fmla="*/ 1 h 40"/>
                <a:gd name="T72" fmla="*/ 22 w 60"/>
                <a:gd name="T73" fmla="*/ 3 h 40"/>
                <a:gd name="T74" fmla="*/ 27 w 60"/>
                <a:gd name="T75" fmla="*/ 4 h 40"/>
                <a:gd name="T76" fmla="*/ 30 w 60"/>
                <a:gd name="T77" fmla="*/ 7 h 40"/>
                <a:gd name="T78" fmla="*/ 33 w 60"/>
                <a:gd name="T79" fmla="*/ 9 h 40"/>
                <a:gd name="T80" fmla="*/ 36 w 60"/>
                <a:gd name="T81" fmla="*/ 13 h 40"/>
                <a:gd name="T82" fmla="*/ 40 w 60"/>
                <a:gd name="T83" fmla="*/ 18 h 40"/>
                <a:gd name="T84" fmla="*/ 43 w 60"/>
                <a:gd name="T85" fmla="*/ 22 h 40"/>
                <a:gd name="T86" fmla="*/ 46 w 60"/>
                <a:gd name="T87" fmla="*/ 24 h 40"/>
                <a:gd name="T88" fmla="*/ 48 w 60"/>
                <a:gd name="T89" fmla="*/ 27 h 40"/>
                <a:gd name="T90" fmla="*/ 49 w 60"/>
                <a:gd name="T91" fmla="*/ 28 h 40"/>
                <a:gd name="T92" fmla="*/ 52 w 60"/>
                <a:gd name="T93" fmla="*/ 30 h 40"/>
                <a:gd name="T94" fmla="*/ 52 w 60"/>
                <a:gd name="T9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0" h="40">
                  <a:moveTo>
                    <a:pt x="52" y="0"/>
                  </a:moveTo>
                  <a:lnTo>
                    <a:pt x="60" y="0"/>
                  </a:lnTo>
                  <a:lnTo>
                    <a:pt x="60" y="40"/>
                  </a:lnTo>
                  <a:lnTo>
                    <a:pt x="57" y="39"/>
                  </a:lnTo>
                  <a:lnTo>
                    <a:pt x="54" y="39"/>
                  </a:lnTo>
                  <a:lnTo>
                    <a:pt x="49" y="37"/>
                  </a:lnTo>
                  <a:lnTo>
                    <a:pt x="46" y="34"/>
                  </a:lnTo>
                  <a:lnTo>
                    <a:pt x="42" y="31"/>
                  </a:lnTo>
                  <a:lnTo>
                    <a:pt x="37" y="25"/>
                  </a:lnTo>
                  <a:lnTo>
                    <a:pt x="31" y="19"/>
                  </a:lnTo>
                  <a:lnTo>
                    <a:pt x="28" y="15"/>
                  </a:lnTo>
                  <a:lnTo>
                    <a:pt x="24" y="12"/>
                  </a:lnTo>
                  <a:lnTo>
                    <a:pt x="19" y="10"/>
                  </a:lnTo>
                  <a:lnTo>
                    <a:pt x="16" y="9"/>
                  </a:lnTo>
                  <a:lnTo>
                    <a:pt x="12" y="10"/>
                  </a:lnTo>
                  <a:lnTo>
                    <a:pt x="9" y="12"/>
                  </a:lnTo>
                  <a:lnTo>
                    <a:pt x="7" y="15"/>
                  </a:lnTo>
                  <a:lnTo>
                    <a:pt x="6" y="19"/>
                  </a:lnTo>
                  <a:lnTo>
                    <a:pt x="7" y="24"/>
                  </a:lnTo>
                  <a:lnTo>
                    <a:pt x="9" y="28"/>
                  </a:lnTo>
                  <a:lnTo>
                    <a:pt x="12" y="30"/>
                  </a:lnTo>
                  <a:lnTo>
                    <a:pt x="16" y="31"/>
                  </a:lnTo>
                  <a:lnTo>
                    <a:pt x="16" y="39"/>
                  </a:lnTo>
                  <a:lnTo>
                    <a:pt x="10" y="37"/>
                  </a:lnTo>
                  <a:lnTo>
                    <a:pt x="7" y="36"/>
                  </a:lnTo>
                  <a:lnTo>
                    <a:pt x="3" y="33"/>
                  </a:lnTo>
                  <a:lnTo>
                    <a:pt x="1" y="30"/>
                  </a:lnTo>
                  <a:lnTo>
                    <a:pt x="0" y="25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4" y="6"/>
                  </a:lnTo>
                  <a:lnTo>
                    <a:pt x="7" y="3"/>
                  </a:lnTo>
                  <a:lnTo>
                    <a:pt x="12" y="1"/>
                  </a:lnTo>
                  <a:lnTo>
                    <a:pt x="16" y="1"/>
                  </a:lnTo>
                  <a:lnTo>
                    <a:pt x="19" y="1"/>
                  </a:lnTo>
                  <a:lnTo>
                    <a:pt x="22" y="3"/>
                  </a:lnTo>
                  <a:lnTo>
                    <a:pt x="27" y="4"/>
                  </a:lnTo>
                  <a:lnTo>
                    <a:pt x="30" y="7"/>
                  </a:lnTo>
                  <a:lnTo>
                    <a:pt x="33" y="9"/>
                  </a:lnTo>
                  <a:lnTo>
                    <a:pt x="36" y="13"/>
                  </a:lnTo>
                  <a:lnTo>
                    <a:pt x="40" y="18"/>
                  </a:lnTo>
                  <a:lnTo>
                    <a:pt x="43" y="22"/>
                  </a:lnTo>
                  <a:lnTo>
                    <a:pt x="46" y="24"/>
                  </a:lnTo>
                  <a:lnTo>
                    <a:pt x="48" y="27"/>
                  </a:lnTo>
                  <a:lnTo>
                    <a:pt x="49" y="28"/>
                  </a:lnTo>
                  <a:lnTo>
                    <a:pt x="52" y="3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67" name="Line 295"/>
            <p:cNvSpPr>
              <a:spLocks noChangeShapeType="1"/>
            </p:cNvSpPr>
            <p:nvPr/>
          </p:nvSpPr>
          <p:spPr bwMode="auto">
            <a:xfrm rot="5400000" flipV="1">
              <a:off x="1047" y="2575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68" name="Freeform 296"/>
            <p:cNvSpPr>
              <a:spLocks noEditPoints="1"/>
            </p:cNvSpPr>
            <p:nvPr/>
          </p:nvSpPr>
          <p:spPr bwMode="auto">
            <a:xfrm rot="5400000">
              <a:off x="855" y="2573"/>
              <a:ext cx="60" cy="40"/>
            </a:xfrm>
            <a:custGeom>
              <a:avLst/>
              <a:gdLst>
                <a:gd name="T0" fmla="*/ 30 w 60"/>
                <a:gd name="T1" fmla="*/ 40 h 40"/>
                <a:gd name="T2" fmla="*/ 24 w 60"/>
                <a:gd name="T3" fmla="*/ 39 h 40"/>
                <a:gd name="T4" fmla="*/ 18 w 60"/>
                <a:gd name="T5" fmla="*/ 39 h 40"/>
                <a:gd name="T6" fmla="*/ 12 w 60"/>
                <a:gd name="T7" fmla="*/ 37 h 40"/>
                <a:gd name="T8" fmla="*/ 7 w 60"/>
                <a:gd name="T9" fmla="*/ 34 h 40"/>
                <a:gd name="T10" fmla="*/ 3 w 60"/>
                <a:gd name="T11" fmla="*/ 31 h 40"/>
                <a:gd name="T12" fmla="*/ 0 w 60"/>
                <a:gd name="T13" fmla="*/ 27 h 40"/>
                <a:gd name="T14" fmla="*/ 0 w 60"/>
                <a:gd name="T15" fmla="*/ 21 h 40"/>
                <a:gd name="T16" fmla="*/ 0 w 60"/>
                <a:gd name="T17" fmla="*/ 15 h 40"/>
                <a:gd name="T18" fmla="*/ 1 w 60"/>
                <a:gd name="T19" fmla="*/ 12 h 40"/>
                <a:gd name="T20" fmla="*/ 3 w 60"/>
                <a:gd name="T21" fmla="*/ 7 h 40"/>
                <a:gd name="T22" fmla="*/ 7 w 60"/>
                <a:gd name="T23" fmla="*/ 6 h 40"/>
                <a:gd name="T24" fmla="*/ 10 w 60"/>
                <a:gd name="T25" fmla="*/ 3 h 40"/>
                <a:gd name="T26" fmla="*/ 16 w 60"/>
                <a:gd name="T27" fmla="*/ 1 h 40"/>
                <a:gd name="T28" fmla="*/ 22 w 60"/>
                <a:gd name="T29" fmla="*/ 1 h 40"/>
                <a:gd name="T30" fmla="*/ 30 w 60"/>
                <a:gd name="T31" fmla="*/ 0 h 40"/>
                <a:gd name="T32" fmla="*/ 36 w 60"/>
                <a:gd name="T33" fmla="*/ 1 h 40"/>
                <a:gd name="T34" fmla="*/ 42 w 60"/>
                <a:gd name="T35" fmla="*/ 1 h 40"/>
                <a:gd name="T36" fmla="*/ 46 w 60"/>
                <a:gd name="T37" fmla="*/ 3 h 40"/>
                <a:gd name="T38" fmla="*/ 52 w 60"/>
                <a:gd name="T39" fmla="*/ 6 h 40"/>
                <a:gd name="T40" fmla="*/ 57 w 60"/>
                <a:gd name="T41" fmla="*/ 9 h 40"/>
                <a:gd name="T42" fmla="*/ 60 w 60"/>
                <a:gd name="T43" fmla="*/ 13 h 40"/>
                <a:gd name="T44" fmla="*/ 60 w 60"/>
                <a:gd name="T45" fmla="*/ 21 h 40"/>
                <a:gd name="T46" fmla="*/ 60 w 60"/>
                <a:gd name="T47" fmla="*/ 25 h 40"/>
                <a:gd name="T48" fmla="*/ 58 w 60"/>
                <a:gd name="T49" fmla="*/ 30 h 40"/>
                <a:gd name="T50" fmla="*/ 55 w 60"/>
                <a:gd name="T51" fmla="*/ 34 h 40"/>
                <a:gd name="T52" fmla="*/ 45 w 60"/>
                <a:gd name="T53" fmla="*/ 39 h 40"/>
                <a:gd name="T54" fmla="*/ 30 w 60"/>
                <a:gd name="T55" fmla="*/ 40 h 40"/>
                <a:gd name="T56" fmla="*/ 30 w 60"/>
                <a:gd name="T57" fmla="*/ 31 h 40"/>
                <a:gd name="T58" fmla="*/ 36 w 60"/>
                <a:gd name="T59" fmla="*/ 31 h 40"/>
                <a:gd name="T60" fmla="*/ 42 w 60"/>
                <a:gd name="T61" fmla="*/ 31 h 40"/>
                <a:gd name="T62" fmla="*/ 46 w 60"/>
                <a:gd name="T63" fmla="*/ 30 h 40"/>
                <a:gd name="T64" fmla="*/ 49 w 60"/>
                <a:gd name="T65" fmla="*/ 28 h 40"/>
                <a:gd name="T66" fmla="*/ 51 w 60"/>
                <a:gd name="T67" fmla="*/ 25 h 40"/>
                <a:gd name="T68" fmla="*/ 52 w 60"/>
                <a:gd name="T69" fmla="*/ 24 h 40"/>
                <a:gd name="T70" fmla="*/ 54 w 60"/>
                <a:gd name="T71" fmla="*/ 21 h 40"/>
                <a:gd name="T72" fmla="*/ 52 w 60"/>
                <a:gd name="T73" fmla="*/ 16 h 40"/>
                <a:gd name="T74" fmla="*/ 51 w 60"/>
                <a:gd name="T75" fmla="*/ 15 h 40"/>
                <a:gd name="T76" fmla="*/ 49 w 60"/>
                <a:gd name="T77" fmla="*/ 12 h 40"/>
                <a:gd name="T78" fmla="*/ 46 w 60"/>
                <a:gd name="T79" fmla="*/ 10 h 40"/>
                <a:gd name="T80" fmla="*/ 42 w 60"/>
                <a:gd name="T81" fmla="*/ 9 h 40"/>
                <a:gd name="T82" fmla="*/ 36 w 60"/>
                <a:gd name="T83" fmla="*/ 9 h 40"/>
                <a:gd name="T84" fmla="*/ 30 w 60"/>
                <a:gd name="T85" fmla="*/ 9 h 40"/>
                <a:gd name="T86" fmla="*/ 21 w 60"/>
                <a:gd name="T87" fmla="*/ 9 h 40"/>
                <a:gd name="T88" fmla="*/ 15 w 60"/>
                <a:gd name="T89" fmla="*/ 10 h 40"/>
                <a:gd name="T90" fmla="*/ 10 w 60"/>
                <a:gd name="T91" fmla="*/ 12 h 40"/>
                <a:gd name="T92" fmla="*/ 9 w 60"/>
                <a:gd name="T93" fmla="*/ 13 h 40"/>
                <a:gd name="T94" fmla="*/ 7 w 60"/>
                <a:gd name="T95" fmla="*/ 16 h 40"/>
                <a:gd name="T96" fmla="*/ 6 w 60"/>
                <a:gd name="T97" fmla="*/ 21 h 40"/>
                <a:gd name="T98" fmla="*/ 7 w 60"/>
                <a:gd name="T99" fmla="*/ 25 h 40"/>
                <a:gd name="T100" fmla="*/ 10 w 60"/>
                <a:gd name="T101" fmla="*/ 28 h 40"/>
                <a:gd name="T102" fmla="*/ 15 w 60"/>
                <a:gd name="T103" fmla="*/ 30 h 40"/>
                <a:gd name="T104" fmla="*/ 21 w 60"/>
                <a:gd name="T105" fmla="*/ 31 h 40"/>
                <a:gd name="T106" fmla="*/ 30 w 60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" h="40">
                  <a:moveTo>
                    <a:pt x="30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2" y="37"/>
                  </a:lnTo>
                  <a:lnTo>
                    <a:pt x="7" y="34"/>
                  </a:lnTo>
                  <a:lnTo>
                    <a:pt x="3" y="31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1" y="12"/>
                  </a:lnTo>
                  <a:lnTo>
                    <a:pt x="3" y="7"/>
                  </a:lnTo>
                  <a:lnTo>
                    <a:pt x="7" y="6"/>
                  </a:lnTo>
                  <a:lnTo>
                    <a:pt x="10" y="3"/>
                  </a:lnTo>
                  <a:lnTo>
                    <a:pt x="16" y="1"/>
                  </a:lnTo>
                  <a:lnTo>
                    <a:pt x="22" y="1"/>
                  </a:lnTo>
                  <a:lnTo>
                    <a:pt x="30" y="0"/>
                  </a:lnTo>
                  <a:lnTo>
                    <a:pt x="36" y="1"/>
                  </a:lnTo>
                  <a:lnTo>
                    <a:pt x="42" y="1"/>
                  </a:lnTo>
                  <a:lnTo>
                    <a:pt x="46" y="3"/>
                  </a:lnTo>
                  <a:lnTo>
                    <a:pt x="52" y="6"/>
                  </a:lnTo>
                  <a:lnTo>
                    <a:pt x="57" y="9"/>
                  </a:lnTo>
                  <a:lnTo>
                    <a:pt x="60" y="13"/>
                  </a:lnTo>
                  <a:lnTo>
                    <a:pt x="60" y="21"/>
                  </a:lnTo>
                  <a:lnTo>
                    <a:pt x="60" y="25"/>
                  </a:lnTo>
                  <a:lnTo>
                    <a:pt x="58" y="30"/>
                  </a:lnTo>
                  <a:lnTo>
                    <a:pt x="55" y="34"/>
                  </a:lnTo>
                  <a:lnTo>
                    <a:pt x="45" y="39"/>
                  </a:lnTo>
                  <a:lnTo>
                    <a:pt x="30" y="40"/>
                  </a:lnTo>
                  <a:close/>
                  <a:moveTo>
                    <a:pt x="30" y="31"/>
                  </a:moveTo>
                  <a:lnTo>
                    <a:pt x="36" y="31"/>
                  </a:lnTo>
                  <a:lnTo>
                    <a:pt x="42" y="31"/>
                  </a:lnTo>
                  <a:lnTo>
                    <a:pt x="46" y="30"/>
                  </a:lnTo>
                  <a:lnTo>
                    <a:pt x="49" y="28"/>
                  </a:lnTo>
                  <a:lnTo>
                    <a:pt x="51" y="25"/>
                  </a:lnTo>
                  <a:lnTo>
                    <a:pt x="52" y="24"/>
                  </a:lnTo>
                  <a:lnTo>
                    <a:pt x="54" y="21"/>
                  </a:lnTo>
                  <a:lnTo>
                    <a:pt x="52" y="16"/>
                  </a:lnTo>
                  <a:lnTo>
                    <a:pt x="51" y="15"/>
                  </a:lnTo>
                  <a:lnTo>
                    <a:pt x="49" y="12"/>
                  </a:lnTo>
                  <a:lnTo>
                    <a:pt x="46" y="10"/>
                  </a:lnTo>
                  <a:lnTo>
                    <a:pt x="42" y="9"/>
                  </a:lnTo>
                  <a:lnTo>
                    <a:pt x="36" y="9"/>
                  </a:lnTo>
                  <a:lnTo>
                    <a:pt x="30" y="9"/>
                  </a:lnTo>
                  <a:lnTo>
                    <a:pt x="21" y="9"/>
                  </a:lnTo>
                  <a:lnTo>
                    <a:pt x="15" y="10"/>
                  </a:lnTo>
                  <a:lnTo>
                    <a:pt x="10" y="12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6" y="21"/>
                  </a:lnTo>
                  <a:lnTo>
                    <a:pt x="7" y="25"/>
                  </a:lnTo>
                  <a:lnTo>
                    <a:pt x="10" y="28"/>
                  </a:lnTo>
                  <a:lnTo>
                    <a:pt x="15" y="30"/>
                  </a:lnTo>
                  <a:lnTo>
                    <a:pt x="21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69" name="Rectangle 297"/>
            <p:cNvSpPr>
              <a:spLocks noChangeArrowheads="1"/>
            </p:cNvSpPr>
            <p:nvPr/>
          </p:nvSpPr>
          <p:spPr bwMode="auto">
            <a:xfrm rot="5400000">
              <a:off x="915" y="2615"/>
              <a:ext cx="8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70" name="Freeform 298"/>
            <p:cNvSpPr>
              <a:spLocks/>
            </p:cNvSpPr>
            <p:nvPr/>
          </p:nvSpPr>
          <p:spPr bwMode="auto">
            <a:xfrm rot="5400000">
              <a:off x="924" y="2573"/>
              <a:ext cx="60" cy="39"/>
            </a:xfrm>
            <a:custGeom>
              <a:avLst/>
              <a:gdLst>
                <a:gd name="T0" fmla="*/ 43 w 60"/>
                <a:gd name="T1" fmla="*/ 31 h 39"/>
                <a:gd name="T2" fmla="*/ 51 w 60"/>
                <a:gd name="T3" fmla="*/ 27 h 39"/>
                <a:gd name="T4" fmla="*/ 54 w 60"/>
                <a:gd name="T5" fmla="*/ 19 h 39"/>
                <a:gd name="T6" fmla="*/ 49 w 60"/>
                <a:gd name="T7" fmla="*/ 10 h 39"/>
                <a:gd name="T8" fmla="*/ 42 w 60"/>
                <a:gd name="T9" fmla="*/ 7 h 39"/>
                <a:gd name="T10" fmla="*/ 33 w 60"/>
                <a:gd name="T11" fmla="*/ 10 h 39"/>
                <a:gd name="T12" fmla="*/ 30 w 60"/>
                <a:gd name="T13" fmla="*/ 19 h 39"/>
                <a:gd name="T14" fmla="*/ 31 w 60"/>
                <a:gd name="T15" fmla="*/ 24 h 39"/>
                <a:gd name="T16" fmla="*/ 24 w 60"/>
                <a:gd name="T17" fmla="*/ 22 h 39"/>
                <a:gd name="T18" fmla="*/ 24 w 60"/>
                <a:gd name="T19" fmla="*/ 18 h 39"/>
                <a:gd name="T20" fmla="*/ 19 w 60"/>
                <a:gd name="T21" fmla="*/ 12 h 39"/>
                <a:gd name="T22" fmla="*/ 12 w 60"/>
                <a:gd name="T23" fmla="*/ 12 h 39"/>
                <a:gd name="T24" fmla="*/ 7 w 60"/>
                <a:gd name="T25" fmla="*/ 16 h 39"/>
                <a:gd name="T26" fmla="*/ 7 w 60"/>
                <a:gd name="T27" fmla="*/ 24 h 39"/>
                <a:gd name="T28" fmla="*/ 12 w 60"/>
                <a:gd name="T29" fmla="*/ 28 h 39"/>
                <a:gd name="T30" fmla="*/ 15 w 60"/>
                <a:gd name="T31" fmla="*/ 37 h 39"/>
                <a:gd name="T32" fmla="*/ 6 w 60"/>
                <a:gd name="T33" fmla="*/ 34 h 39"/>
                <a:gd name="T34" fmla="*/ 1 w 60"/>
                <a:gd name="T35" fmla="*/ 28 h 39"/>
                <a:gd name="T36" fmla="*/ 0 w 60"/>
                <a:gd name="T37" fmla="*/ 21 h 39"/>
                <a:gd name="T38" fmla="*/ 1 w 60"/>
                <a:gd name="T39" fmla="*/ 12 h 39"/>
                <a:gd name="T40" fmla="*/ 7 w 60"/>
                <a:gd name="T41" fmla="*/ 6 h 39"/>
                <a:gd name="T42" fmla="*/ 15 w 60"/>
                <a:gd name="T43" fmla="*/ 3 h 39"/>
                <a:gd name="T44" fmla="*/ 21 w 60"/>
                <a:gd name="T45" fmla="*/ 4 h 39"/>
                <a:gd name="T46" fmla="*/ 27 w 60"/>
                <a:gd name="T47" fmla="*/ 12 h 39"/>
                <a:gd name="T48" fmla="*/ 31 w 60"/>
                <a:gd name="T49" fmla="*/ 3 h 39"/>
                <a:gd name="T50" fmla="*/ 42 w 60"/>
                <a:gd name="T51" fmla="*/ 0 h 39"/>
                <a:gd name="T52" fmla="*/ 51 w 60"/>
                <a:gd name="T53" fmla="*/ 1 h 39"/>
                <a:gd name="T54" fmla="*/ 58 w 60"/>
                <a:gd name="T55" fmla="*/ 9 h 39"/>
                <a:gd name="T56" fmla="*/ 60 w 60"/>
                <a:gd name="T57" fmla="*/ 19 h 39"/>
                <a:gd name="T58" fmla="*/ 58 w 60"/>
                <a:gd name="T59" fmla="*/ 28 h 39"/>
                <a:gd name="T60" fmla="*/ 52 w 60"/>
                <a:gd name="T61" fmla="*/ 36 h 39"/>
                <a:gd name="T62" fmla="*/ 43 w 60"/>
                <a:gd name="T6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0" h="39">
                  <a:moveTo>
                    <a:pt x="43" y="39"/>
                  </a:moveTo>
                  <a:lnTo>
                    <a:pt x="43" y="31"/>
                  </a:lnTo>
                  <a:lnTo>
                    <a:pt x="48" y="30"/>
                  </a:lnTo>
                  <a:lnTo>
                    <a:pt x="51" y="27"/>
                  </a:lnTo>
                  <a:lnTo>
                    <a:pt x="52" y="24"/>
                  </a:lnTo>
                  <a:lnTo>
                    <a:pt x="54" y="19"/>
                  </a:lnTo>
                  <a:lnTo>
                    <a:pt x="52" y="15"/>
                  </a:lnTo>
                  <a:lnTo>
                    <a:pt x="49" y="10"/>
                  </a:lnTo>
                  <a:lnTo>
                    <a:pt x="46" y="9"/>
                  </a:lnTo>
                  <a:lnTo>
                    <a:pt x="42" y="7"/>
                  </a:lnTo>
                  <a:lnTo>
                    <a:pt x="37" y="9"/>
                  </a:lnTo>
                  <a:lnTo>
                    <a:pt x="33" y="10"/>
                  </a:lnTo>
                  <a:lnTo>
                    <a:pt x="31" y="15"/>
                  </a:lnTo>
                  <a:lnTo>
                    <a:pt x="30" y="19"/>
                  </a:lnTo>
                  <a:lnTo>
                    <a:pt x="30" y="21"/>
                  </a:lnTo>
                  <a:lnTo>
                    <a:pt x="31" y="24"/>
                  </a:lnTo>
                  <a:lnTo>
                    <a:pt x="24" y="24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4" y="18"/>
                  </a:lnTo>
                  <a:lnTo>
                    <a:pt x="21" y="15"/>
                  </a:lnTo>
                  <a:lnTo>
                    <a:pt x="19" y="12"/>
                  </a:lnTo>
                  <a:lnTo>
                    <a:pt x="15" y="10"/>
                  </a:lnTo>
                  <a:lnTo>
                    <a:pt x="12" y="12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6" y="19"/>
                  </a:lnTo>
                  <a:lnTo>
                    <a:pt x="7" y="24"/>
                  </a:lnTo>
                  <a:lnTo>
                    <a:pt x="9" y="27"/>
                  </a:lnTo>
                  <a:lnTo>
                    <a:pt x="12" y="28"/>
                  </a:lnTo>
                  <a:lnTo>
                    <a:pt x="16" y="30"/>
                  </a:lnTo>
                  <a:lnTo>
                    <a:pt x="15" y="37"/>
                  </a:lnTo>
                  <a:lnTo>
                    <a:pt x="10" y="37"/>
                  </a:lnTo>
                  <a:lnTo>
                    <a:pt x="6" y="34"/>
                  </a:lnTo>
                  <a:lnTo>
                    <a:pt x="3" y="31"/>
                  </a:lnTo>
                  <a:lnTo>
                    <a:pt x="1" y="28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1" y="12"/>
                  </a:lnTo>
                  <a:lnTo>
                    <a:pt x="4" y="7"/>
                  </a:lnTo>
                  <a:lnTo>
                    <a:pt x="7" y="6"/>
                  </a:lnTo>
                  <a:lnTo>
                    <a:pt x="10" y="3"/>
                  </a:lnTo>
                  <a:lnTo>
                    <a:pt x="15" y="3"/>
                  </a:lnTo>
                  <a:lnTo>
                    <a:pt x="18" y="3"/>
                  </a:lnTo>
                  <a:lnTo>
                    <a:pt x="21" y="4"/>
                  </a:lnTo>
                  <a:lnTo>
                    <a:pt x="24" y="7"/>
                  </a:lnTo>
                  <a:lnTo>
                    <a:pt x="27" y="12"/>
                  </a:lnTo>
                  <a:lnTo>
                    <a:pt x="28" y="6"/>
                  </a:lnTo>
                  <a:lnTo>
                    <a:pt x="31" y="3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1" y="1"/>
                  </a:lnTo>
                  <a:lnTo>
                    <a:pt x="55" y="6"/>
                  </a:lnTo>
                  <a:lnTo>
                    <a:pt x="58" y="9"/>
                  </a:lnTo>
                  <a:lnTo>
                    <a:pt x="60" y="15"/>
                  </a:lnTo>
                  <a:lnTo>
                    <a:pt x="60" y="19"/>
                  </a:lnTo>
                  <a:lnTo>
                    <a:pt x="60" y="25"/>
                  </a:lnTo>
                  <a:lnTo>
                    <a:pt x="58" y="28"/>
                  </a:lnTo>
                  <a:lnTo>
                    <a:pt x="55" y="33"/>
                  </a:lnTo>
                  <a:lnTo>
                    <a:pt x="52" y="36"/>
                  </a:lnTo>
                  <a:lnTo>
                    <a:pt x="48" y="37"/>
                  </a:lnTo>
                  <a:lnTo>
                    <a:pt x="43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71" name="Line 299"/>
            <p:cNvSpPr>
              <a:spLocks noChangeShapeType="1"/>
            </p:cNvSpPr>
            <p:nvPr/>
          </p:nvSpPr>
          <p:spPr bwMode="auto">
            <a:xfrm rot="5400000" flipV="1">
              <a:off x="1047" y="2293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72" name="Freeform 300"/>
            <p:cNvSpPr>
              <a:spLocks noEditPoints="1"/>
            </p:cNvSpPr>
            <p:nvPr/>
          </p:nvSpPr>
          <p:spPr bwMode="auto">
            <a:xfrm rot="5400000">
              <a:off x="854" y="2290"/>
              <a:ext cx="62" cy="40"/>
            </a:xfrm>
            <a:custGeom>
              <a:avLst/>
              <a:gdLst>
                <a:gd name="T0" fmla="*/ 32 w 62"/>
                <a:gd name="T1" fmla="*/ 40 h 40"/>
                <a:gd name="T2" fmla="*/ 24 w 62"/>
                <a:gd name="T3" fmla="*/ 39 h 40"/>
                <a:gd name="T4" fmla="*/ 18 w 62"/>
                <a:gd name="T5" fmla="*/ 39 h 40"/>
                <a:gd name="T6" fmla="*/ 14 w 62"/>
                <a:gd name="T7" fmla="*/ 37 h 40"/>
                <a:gd name="T8" fmla="*/ 8 w 62"/>
                <a:gd name="T9" fmla="*/ 34 h 40"/>
                <a:gd name="T10" fmla="*/ 3 w 62"/>
                <a:gd name="T11" fmla="*/ 31 h 40"/>
                <a:gd name="T12" fmla="*/ 2 w 62"/>
                <a:gd name="T13" fmla="*/ 27 h 40"/>
                <a:gd name="T14" fmla="*/ 0 w 62"/>
                <a:gd name="T15" fmla="*/ 21 h 40"/>
                <a:gd name="T16" fmla="*/ 0 w 62"/>
                <a:gd name="T17" fmla="*/ 15 h 40"/>
                <a:gd name="T18" fmla="*/ 2 w 62"/>
                <a:gd name="T19" fmla="*/ 12 h 40"/>
                <a:gd name="T20" fmla="*/ 5 w 62"/>
                <a:gd name="T21" fmla="*/ 7 h 40"/>
                <a:gd name="T22" fmla="*/ 8 w 62"/>
                <a:gd name="T23" fmla="*/ 6 h 40"/>
                <a:gd name="T24" fmla="*/ 12 w 62"/>
                <a:gd name="T25" fmla="*/ 3 h 40"/>
                <a:gd name="T26" fmla="*/ 17 w 62"/>
                <a:gd name="T27" fmla="*/ 1 h 40"/>
                <a:gd name="T28" fmla="*/ 23 w 62"/>
                <a:gd name="T29" fmla="*/ 1 h 40"/>
                <a:gd name="T30" fmla="*/ 32 w 62"/>
                <a:gd name="T31" fmla="*/ 0 h 40"/>
                <a:gd name="T32" fmla="*/ 38 w 62"/>
                <a:gd name="T33" fmla="*/ 1 h 40"/>
                <a:gd name="T34" fmla="*/ 44 w 62"/>
                <a:gd name="T35" fmla="*/ 1 h 40"/>
                <a:gd name="T36" fmla="*/ 48 w 62"/>
                <a:gd name="T37" fmla="*/ 3 h 40"/>
                <a:gd name="T38" fmla="*/ 54 w 62"/>
                <a:gd name="T39" fmla="*/ 6 h 40"/>
                <a:gd name="T40" fmla="*/ 59 w 62"/>
                <a:gd name="T41" fmla="*/ 9 h 40"/>
                <a:gd name="T42" fmla="*/ 60 w 62"/>
                <a:gd name="T43" fmla="*/ 13 h 40"/>
                <a:gd name="T44" fmla="*/ 62 w 62"/>
                <a:gd name="T45" fmla="*/ 21 h 40"/>
                <a:gd name="T46" fmla="*/ 62 w 62"/>
                <a:gd name="T47" fmla="*/ 25 h 40"/>
                <a:gd name="T48" fmla="*/ 59 w 62"/>
                <a:gd name="T49" fmla="*/ 30 h 40"/>
                <a:gd name="T50" fmla="*/ 56 w 62"/>
                <a:gd name="T51" fmla="*/ 34 h 40"/>
                <a:gd name="T52" fmla="*/ 45 w 62"/>
                <a:gd name="T53" fmla="*/ 39 h 40"/>
                <a:gd name="T54" fmla="*/ 32 w 62"/>
                <a:gd name="T55" fmla="*/ 40 h 40"/>
                <a:gd name="T56" fmla="*/ 32 w 62"/>
                <a:gd name="T57" fmla="*/ 31 h 40"/>
                <a:gd name="T58" fmla="*/ 38 w 62"/>
                <a:gd name="T59" fmla="*/ 31 h 40"/>
                <a:gd name="T60" fmla="*/ 44 w 62"/>
                <a:gd name="T61" fmla="*/ 31 h 40"/>
                <a:gd name="T62" fmla="*/ 47 w 62"/>
                <a:gd name="T63" fmla="*/ 30 h 40"/>
                <a:gd name="T64" fmla="*/ 50 w 62"/>
                <a:gd name="T65" fmla="*/ 28 h 40"/>
                <a:gd name="T66" fmla="*/ 53 w 62"/>
                <a:gd name="T67" fmla="*/ 25 h 40"/>
                <a:gd name="T68" fmla="*/ 54 w 62"/>
                <a:gd name="T69" fmla="*/ 24 h 40"/>
                <a:gd name="T70" fmla="*/ 54 w 62"/>
                <a:gd name="T71" fmla="*/ 21 h 40"/>
                <a:gd name="T72" fmla="*/ 54 w 62"/>
                <a:gd name="T73" fmla="*/ 16 h 40"/>
                <a:gd name="T74" fmla="*/ 53 w 62"/>
                <a:gd name="T75" fmla="*/ 15 h 40"/>
                <a:gd name="T76" fmla="*/ 50 w 62"/>
                <a:gd name="T77" fmla="*/ 12 h 40"/>
                <a:gd name="T78" fmla="*/ 47 w 62"/>
                <a:gd name="T79" fmla="*/ 10 h 40"/>
                <a:gd name="T80" fmla="*/ 44 w 62"/>
                <a:gd name="T81" fmla="*/ 9 h 40"/>
                <a:gd name="T82" fmla="*/ 38 w 62"/>
                <a:gd name="T83" fmla="*/ 9 h 40"/>
                <a:gd name="T84" fmla="*/ 32 w 62"/>
                <a:gd name="T85" fmla="*/ 9 h 40"/>
                <a:gd name="T86" fmla="*/ 23 w 62"/>
                <a:gd name="T87" fmla="*/ 9 h 40"/>
                <a:gd name="T88" fmla="*/ 17 w 62"/>
                <a:gd name="T89" fmla="*/ 10 h 40"/>
                <a:gd name="T90" fmla="*/ 12 w 62"/>
                <a:gd name="T91" fmla="*/ 12 h 40"/>
                <a:gd name="T92" fmla="*/ 9 w 62"/>
                <a:gd name="T93" fmla="*/ 13 h 40"/>
                <a:gd name="T94" fmla="*/ 8 w 62"/>
                <a:gd name="T95" fmla="*/ 16 h 40"/>
                <a:gd name="T96" fmla="*/ 8 w 62"/>
                <a:gd name="T97" fmla="*/ 21 h 40"/>
                <a:gd name="T98" fmla="*/ 9 w 62"/>
                <a:gd name="T99" fmla="*/ 25 h 40"/>
                <a:gd name="T100" fmla="*/ 12 w 62"/>
                <a:gd name="T101" fmla="*/ 28 h 40"/>
                <a:gd name="T102" fmla="*/ 17 w 62"/>
                <a:gd name="T103" fmla="*/ 30 h 40"/>
                <a:gd name="T104" fmla="*/ 23 w 62"/>
                <a:gd name="T105" fmla="*/ 31 h 40"/>
                <a:gd name="T106" fmla="*/ 32 w 62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2" h="40">
                  <a:moveTo>
                    <a:pt x="32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4" y="37"/>
                  </a:lnTo>
                  <a:lnTo>
                    <a:pt x="8" y="34"/>
                  </a:lnTo>
                  <a:lnTo>
                    <a:pt x="3" y="31"/>
                  </a:lnTo>
                  <a:lnTo>
                    <a:pt x="2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2" y="12"/>
                  </a:lnTo>
                  <a:lnTo>
                    <a:pt x="5" y="7"/>
                  </a:lnTo>
                  <a:lnTo>
                    <a:pt x="8" y="6"/>
                  </a:lnTo>
                  <a:lnTo>
                    <a:pt x="12" y="3"/>
                  </a:lnTo>
                  <a:lnTo>
                    <a:pt x="17" y="1"/>
                  </a:lnTo>
                  <a:lnTo>
                    <a:pt x="23" y="1"/>
                  </a:lnTo>
                  <a:lnTo>
                    <a:pt x="32" y="0"/>
                  </a:lnTo>
                  <a:lnTo>
                    <a:pt x="38" y="1"/>
                  </a:lnTo>
                  <a:lnTo>
                    <a:pt x="44" y="1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9" y="9"/>
                  </a:lnTo>
                  <a:lnTo>
                    <a:pt x="60" y="13"/>
                  </a:lnTo>
                  <a:lnTo>
                    <a:pt x="62" y="21"/>
                  </a:lnTo>
                  <a:lnTo>
                    <a:pt x="62" y="25"/>
                  </a:lnTo>
                  <a:lnTo>
                    <a:pt x="59" y="30"/>
                  </a:lnTo>
                  <a:lnTo>
                    <a:pt x="56" y="34"/>
                  </a:lnTo>
                  <a:lnTo>
                    <a:pt x="45" y="39"/>
                  </a:lnTo>
                  <a:lnTo>
                    <a:pt x="32" y="40"/>
                  </a:lnTo>
                  <a:close/>
                  <a:moveTo>
                    <a:pt x="32" y="31"/>
                  </a:moveTo>
                  <a:lnTo>
                    <a:pt x="38" y="31"/>
                  </a:lnTo>
                  <a:lnTo>
                    <a:pt x="44" y="31"/>
                  </a:lnTo>
                  <a:lnTo>
                    <a:pt x="47" y="30"/>
                  </a:lnTo>
                  <a:lnTo>
                    <a:pt x="50" y="28"/>
                  </a:lnTo>
                  <a:lnTo>
                    <a:pt x="53" y="25"/>
                  </a:lnTo>
                  <a:lnTo>
                    <a:pt x="54" y="24"/>
                  </a:lnTo>
                  <a:lnTo>
                    <a:pt x="54" y="21"/>
                  </a:lnTo>
                  <a:lnTo>
                    <a:pt x="54" y="16"/>
                  </a:lnTo>
                  <a:lnTo>
                    <a:pt x="53" y="15"/>
                  </a:lnTo>
                  <a:lnTo>
                    <a:pt x="50" y="12"/>
                  </a:lnTo>
                  <a:lnTo>
                    <a:pt x="47" y="10"/>
                  </a:lnTo>
                  <a:lnTo>
                    <a:pt x="44" y="9"/>
                  </a:lnTo>
                  <a:lnTo>
                    <a:pt x="38" y="9"/>
                  </a:lnTo>
                  <a:lnTo>
                    <a:pt x="32" y="9"/>
                  </a:lnTo>
                  <a:lnTo>
                    <a:pt x="23" y="9"/>
                  </a:lnTo>
                  <a:lnTo>
                    <a:pt x="17" y="10"/>
                  </a:lnTo>
                  <a:lnTo>
                    <a:pt x="12" y="12"/>
                  </a:lnTo>
                  <a:lnTo>
                    <a:pt x="9" y="13"/>
                  </a:lnTo>
                  <a:lnTo>
                    <a:pt x="8" y="16"/>
                  </a:lnTo>
                  <a:lnTo>
                    <a:pt x="8" y="21"/>
                  </a:lnTo>
                  <a:lnTo>
                    <a:pt x="9" y="25"/>
                  </a:lnTo>
                  <a:lnTo>
                    <a:pt x="12" y="28"/>
                  </a:lnTo>
                  <a:lnTo>
                    <a:pt x="17" y="30"/>
                  </a:lnTo>
                  <a:lnTo>
                    <a:pt x="23" y="31"/>
                  </a:lnTo>
                  <a:lnTo>
                    <a:pt x="32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73" name="Rectangle 301"/>
            <p:cNvSpPr>
              <a:spLocks noChangeArrowheads="1"/>
            </p:cNvSpPr>
            <p:nvPr/>
          </p:nvSpPr>
          <p:spPr bwMode="auto">
            <a:xfrm rot="5400000">
              <a:off x="915" y="2332"/>
              <a:ext cx="7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74" name="Freeform 302"/>
            <p:cNvSpPr>
              <a:spLocks noEditPoints="1"/>
            </p:cNvSpPr>
            <p:nvPr/>
          </p:nvSpPr>
          <p:spPr bwMode="auto">
            <a:xfrm rot="5400000">
              <a:off x="924" y="2289"/>
              <a:ext cx="58" cy="42"/>
            </a:xfrm>
            <a:custGeom>
              <a:avLst/>
              <a:gdLst>
                <a:gd name="T0" fmla="*/ 58 w 58"/>
                <a:gd name="T1" fmla="*/ 15 h 42"/>
                <a:gd name="T2" fmla="*/ 45 w 58"/>
                <a:gd name="T3" fmla="*/ 15 h 42"/>
                <a:gd name="T4" fmla="*/ 45 w 58"/>
                <a:gd name="T5" fmla="*/ 42 h 42"/>
                <a:gd name="T6" fmla="*/ 37 w 58"/>
                <a:gd name="T7" fmla="*/ 42 h 42"/>
                <a:gd name="T8" fmla="*/ 0 w 58"/>
                <a:gd name="T9" fmla="*/ 12 h 42"/>
                <a:gd name="T10" fmla="*/ 0 w 58"/>
                <a:gd name="T11" fmla="*/ 6 h 42"/>
                <a:gd name="T12" fmla="*/ 37 w 58"/>
                <a:gd name="T13" fmla="*/ 6 h 42"/>
                <a:gd name="T14" fmla="*/ 37 w 58"/>
                <a:gd name="T15" fmla="*/ 0 h 42"/>
                <a:gd name="T16" fmla="*/ 45 w 58"/>
                <a:gd name="T17" fmla="*/ 0 h 42"/>
                <a:gd name="T18" fmla="*/ 45 w 58"/>
                <a:gd name="T19" fmla="*/ 6 h 42"/>
                <a:gd name="T20" fmla="*/ 58 w 58"/>
                <a:gd name="T21" fmla="*/ 6 h 42"/>
                <a:gd name="T22" fmla="*/ 58 w 58"/>
                <a:gd name="T23" fmla="*/ 15 h 42"/>
                <a:gd name="T24" fmla="*/ 37 w 58"/>
                <a:gd name="T25" fmla="*/ 15 h 42"/>
                <a:gd name="T26" fmla="*/ 15 w 58"/>
                <a:gd name="T27" fmla="*/ 15 h 42"/>
                <a:gd name="T28" fmla="*/ 37 w 58"/>
                <a:gd name="T29" fmla="*/ 31 h 42"/>
                <a:gd name="T30" fmla="*/ 37 w 58"/>
                <a:gd name="T31" fmla="*/ 1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42">
                  <a:moveTo>
                    <a:pt x="58" y="15"/>
                  </a:moveTo>
                  <a:lnTo>
                    <a:pt x="45" y="15"/>
                  </a:lnTo>
                  <a:lnTo>
                    <a:pt x="45" y="42"/>
                  </a:lnTo>
                  <a:lnTo>
                    <a:pt x="37" y="4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37" y="6"/>
                  </a:lnTo>
                  <a:lnTo>
                    <a:pt x="37" y="0"/>
                  </a:lnTo>
                  <a:lnTo>
                    <a:pt x="45" y="0"/>
                  </a:lnTo>
                  <a:lnTo>
                    <a:pt x="45" y="6"/>
                  </a:lnTo>
                  <a:lnTo>
                    <a:pt x="58" y="6"/>
                  </a:lnTo>
                  <a:lnTo>
                    <a:pt x="58" y="15"/>
                  </a:lnTo>
                  <a:close/>
                  <a:moveTo>
                    <a:pt x="37" y="15"/>
                  </a:moveTo>
                  <a:lnTo>
                    <a:pt x="15" y="15"/>
                  </a:lnTo>
                  <a:lnTo>
                    <a:pt x="37" y="31"/>
                  </a:lnTo>
                  <a:lnTo>
                    <a:pt x="37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75" name="Line 303"/>
            <p:cNvSpPr>
              <a:spLocks noChangeShapeType="1"/>
            </p:cNvSpPr>
            <p:nvPr/>
          </p:nvSpPr>
          <p:spPr bwMode="auto">
            <a:xfrm rot="5400000" flipV="1">
              <a:off x="1047" y="2011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76" name="Freeform 304"/>
            <p:cNvSpPr>
              <a:spLocks noEditPoints="1"/>
            </p:cNvSpPr>
            <p:nvPr/>
          </p:nvSpPr>
          <p:spPr bwMode="auto">
            <a:xfrm rot="5400000">
              <a:off x="854" y="2008"/>
              <a:ext cx="62" cy="40"/>
            </a:xfrm>
            <a:custGeom>
              <a:avLst/>
              <a:gdLst>
                <a:gd name="T0" fmla="*/ 32 w 62"/>
                <a:gd name="T1" fmla="*/ 40 h 40"/>
                <a:gd name="T2" fmla="*/ 24 w 62"/>
                <a:gd name="T3" fmla="*/ 39 h 40"/>
                <a:gd name="T4" fmla="*/ 18 w 62"/>
                <a:gd name="T5" fmla="*/ 39 h 40"/>
                <a:gd name="T6" fmla="*/ 14 w 62"/>
                <a:gd name="T7" fmla="*/ 37 h 40"/>
                <a:gd name="T8" fmla="*/ 8 w 62"/>
                <a:gd name="T9" fmla="*/ 34 h 40"/>
                <a:gd name="T10" fmla="*/ 3 w 62"/>
                <a:gd name="T11" fmla="*/ 31 h 40"/>
                <a:gd name="T12" fmla="*/ 2 w 62"/>
                <a:gd name="T13" fmla="*/ 27 h 40"/>
                <a:gd name="T14" fmla="*/ 0 w 62"/>
                <a:gd name="T15" fmla="*/ 21 h 40"/>
                <a:gd name="T16" fmla="*/ 0 w 62"/>
                <a:gd name="T17" fmla="*/ 15 h 40"/>
                <a:gd name="T18" fmla="*/ 2 w 62"/>
                <a:gd name="T19" fmla="*/ 12 h 40"/>
                <a:gd name="T20" fmla="*/ 5 w 62"/>
                <a:gd name="T21" fmla="*/ 7 h 40"/>
                <a:gd name="T22" fmla="*/ 8 w 62"/>
                <a:gd name="T23" fmla="*/ 6 h 40"/>
                <a:gd name="T24" fmla="*/ 12 w 62"/>
                <a:gd name="T25" fmla="*/ 3 h 40"/>
                <a:gd name="T26" fmla="*/ 17 w 62"/>
                <a:gd name="T27" fmla="*/ 1 h 40"/>
                <a:gd name="T28" fmla="*/ 23 w 62"/>
                <a:gd name="T29" fmla="*/ 1 h 40"/>
                <a:gd name="T30" fmla="*/ 32 w 62"/>
                <a:gd name="T31" fmla="*/ 0 h 40"/>
                <a:gd name="T32" fmla="*/ 38 w 62"/>
                <a:gd name="T33" fmla="*/ 1 h 40"/>
                <a:gd name="T34" fmla="*/ 44 w 62"/>
                <a:gd name="T35" fmla="*/ 1 h 40"/>
                <a:gd name="T36" fmla="*/ 48 w 62"/>
                <a:gd name="T37" fmla="*/ 3 h 40"/>
                <a:gd name="T38" fmla="*/ 54 w 62"/>
                <a:gd name="T39" fmla="*/ 6 h 40"/>
                <a:gd name="T40" fmla="*/ 59 w 62"/>
                <a:gd name="T41" fmla="*/ 9 h 40"/>
                <a:gd name="T42" fmla="*/ 60 w 62"/>
                <a:gd name="T43" fmla="*/ 13 h 40"/>
                <a:gd name="T44" fmla="*/ 62 w 62"/>
                <a:gd name="T45" fmla="*/ 21 h 40"/>
                <a:gd name="T46" fmla="*/ 62 w 62"/>
                <a:gd name="T47" fmla="*/ 25 h 40"/>
                <a:gd name="T48" fmla="*/ 59 w 62"/>
                <a:gd name="T49" fmla="*/ 30 h 40"/>
                <a:gd name="T50" fmla="*/ 56 w 62"/>
                <a:gd name="T51" fmla="*/ 34 h 40"/>
                <a:gd name="T52" fmla="*/ 45 w 62"/>
                <a:gd name="T53" fmla="*/ 39 h 40"/>
                <a:gd name="T54" fmla="*/ 32 w 62"/>
                <a:gd name="T55" fmla="*/ 40 h 40"/>
                <a:gd name="T56" fmla="*/ 32 w 62"/>
                <a:gd name="T57" fmla="*/ 31 h 40"/>
                <a:gd name="T58" fmla="*/ 38 w 62"/>
                <a:gd name="T59" fmla="*/ 31 h 40"/>
                <a:gd name="T60" fmla="*/ 44 w 62"/>
                <a:gd name="T61" fmla="*/ 31 h 40"/>
                <a:gd name="T62" fmla="*/ 47 w 62"/>
                <a:gd name="T63" fmla="*/ 30 h 40"/>
                <a:gd name="T64" fmla="*/ 50 w 62"/>
                <a:gd name="T65" fmla="*/ 28 h 40"/>
                <a:gd name="T66" fmla="*/ 53 w 62"/>
                <a:gd name="T67" fmla="*/ 25 h 40"/>
                <a:gd name="T68" fmla="*/ 54 w 62"/>
                <a:gd name="T69" fmla="*/ 24 h 40"/>
                <a:gd name="T70" fmla="*/ 54 w 62"/>
                <a:gd name="T71" fmla="*/ 21 h 40"/>
                <a:gd name="T72" fmla="*/ 54 w 62"/>
                <a:gd name="T73" fmla="*/ 16 h 40"/>
                <a:gd name="T74" fmla="*/ 53 w 62"/>
                <a:gd name="T75" fmla="*/ 15 h 40"/>
                <a:gd name="T76" fmla="*/ 50 w 62"/>
                <a:gd name="T77" fmla="*/ 12 h 40"/>
                <a:gd name="T78" fmla="*/ 47 w 62"/>
                <a:gd name="T79" fmla="*/ 10 h 40"/>
                <a:gd name="T80" fmla="*/ 44 w 62"/>
                <a:gd name="T81" fmla="*/ 9 h 40"/>
                <a:gd name="T82" fmla="*/ 38 w 62"/>
                <a:gd name="T83" fmla="*/ 9 h 40"/>
                <a:gd name="T84" fmla="*/ 32 w 62"/>
                <a:gd name="T85" fmla="*/ 9 h 40"/>
                <a:gd name="T86" fmla="*/ 23 w 62"/>
                <a:gd name="T87" fmla="*/ 9 h 40"/>
                <a:gd name="T88" fmla="*/ 17 w 62"/>
                <a:gd name="T89" fmla="*/ 10 h 40"/>
                <a:gd name="T90" fmla="*/ 12 w 62"/>
                <a:gd name="T91" fmla="*/ 12 h 40"/>
                <a:gd name="T92" fmla="*/ 9 w 62"/>
                <a:gd name="T93" fmla="*/ 13 h 40"/>
                <a:gd name="T94" fmla="*/ 8 w 62"/>
                <a:gd name="T95" fmla="*/ 16 h 40"/>
                <a:gd name="T96" fmla="*/ 8 w 62"/>
                <a:gd name="T97" fmla="*/ 21 h 40"/>
                <a:gd name="T98" fmla="*/ 9 w 62"/>
                <a:gd name="T99" fmla="*/ 25 h 40"/>
                <a:gd name="T100" fmla="*/ 12 w 62"/>
                <a:gd name="T101" fmla="*/ 28 h 40"/>
                <a:gd name="T102" fmla="*/ 17 w 62"/>
                <a:gd name="T103" fmla="*/ 30 h 40"/>
                <a:gd name="T104" fmla="*/ 23 w 62"/>
                <a:gd name="T105" fmla="*/ 31 h 40"/>
                <a:gd name="T106" fmla="*/ 32 w 62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2" h="40">
                  <a:moveTo>
                    <a:pt x="32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4" y="37"/>
                  </a:lnTo>
                  <a:lnTo>
                    <a:pt x="8" y="34"/>
                  </a:lnTo>
                  <a:lnTo>
                    <a:pt x="3" y="31"/>
                  </a:lnTo>
                  <a:lnTo>
                    <a:pt x="2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2" y="12"/>
                  </a:lnTo>
                  <a:lnTo>
                    <a:pt x="5" y="7"/>
                  </a:lnTo>
                  <a:lnTo>
                    <a:pt x="8" y="6"/>
                  </a:lnTo>
                  <a:lnTo>
                    <a:pt x="12" y="3"/>
                  </a:lnTo>
                  <a:lnTo>
                    <a:pt x="17" y="1"/>
                  </a:lnTo>
                  <a:lnTo>
                    <a:pt x="23" y="1"/>
                  </a:lnTo>
                  <a:lnTo>
                    <a:pt x="32" y="0"/>
                  </a:lnTo>
                  <a:lnTo>
                    <a:pt x="38" y="1"/>
                  </a:lnTo>
                  <a:lnTo>
                    <a:pt x="44" y="1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9" y="9"/>
                  </a:lnTo>
                  <a:lnTo>
                    <a:pt x="60" y="13"/>
                  </a:lnTo>
                  <a:lnTo>
                    <a:pt x="62" y="21"/>
                  </a:lnTo>
                  <a:lnTo>
                    <a:pt x="62" y="25"/>
                  </a:lnTo>
                  <a:lnTo>
                    <a:pt x="59" y="30"/>
                  </a:lnTo>
                  <a:lnTo>
                    <a:pt x="56" y="34"/>
                  </a:lnTo>
                  <a:lnTo>
                    <a:pt x="45" y="39"/>
                  </a:lnTo>
                  <a:lnTo>
                    <a:pt x="32" y="40"/>
                  </a:lnTo>
                  <a:close/>
                  <a:moveTo>
                    <a:pt x="32" y="31"/>
                  </a:moveTo>
                  <a:lnTo>
                    <a:pt x="38" y="31"/>
                  </a:lnTo>
                  <a:lnTo>
                    <a:pt x="44" y="31"/>
                  </a:lnTo>
                  <a:lnTo>
                    <a:pt x="47" y="30"/>
                  </a:lnTo>
                  <a:lnTo>
                    <a:pt x="50" y="28"/>
                  </a:lnTo>
                  <a:lnTo>
                    <a:pt x="53" y="25"/>
                  </a:lnTo>
                  <a:lnTo>
                    <a:pt x="54" y="24"/>
                  </a:lnTo>
                  <a:lnTo>
                    <a:pt x="54" y="21"/>
                  </a:lnTo>
                  <a:lnTo>
                    <a:pt x="54" y="16"/>
                  </a:lnTo>
                  <a:lnTo>
                    <a:pt x="53" y="15"/>
                  </a:lnTo>
                  <a:lnTo>
                    <a:pt x="50" y="12"/>
                  </a:lnTo>
                  <a:lnTo>
                    <a:pt x="47" y="10"/>
                  </a:lnTo>
                  <a:lnTo>
                    <a:pt x="44" y="9"/>
                  </a:lnTo>
                  <a:lnTo>
                    <a:pt x="38" y="9"/>
                  </a:lnTo>
                  <a:lnTo>
                    <a:pt x="32" y="9"/>
                  </a:lnTo>
                  <a:lnTo>
                    <a:pt x="23" y="9"/>
                  </a:lnTo>
                  <a:lnTo>
                    <a:pt x="17" y="10"/>
                  </a:lnTo>
                  <a:lnTo>
                    <a:pt x="12" y="12"/>
                  </a:lnTo>
                  <a:lnTo>
                    <a:pt x="9" y="13"/>
                  </a:lnTo>
                  <a:lnTo>
                    <a:pt x="8" y="16"/>
                  </a:lnTo>
                  <a:lnTo>
                    <a:pt x="8" y="21"/>
                  </a:lnTo>
                  <a:lnTo>
                    <a:pt x="9" y="25"/>
                  </a:lnTo>
                  <a:lnTo>
                    <a:pt x="12" y="28"/>
                  </a:lnTo>
                  <a:lnTo>
                    <a:pt x="17" y="30"/>
                  </a:lnTo>
                  <a:lnTo>
                    <a:pt x="23" y="31"/>
                  </a:lnTo>
                  <a:lnTo>
                    <a:pt x="32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77" name="Rectangle 305"/>
            <p:cNvSpPr>
              <a:spLocks noChangeArrowheads="1"/>
            </p:cNvSpPr>
            <p:nvPr/>
          </p:nvSpPr>
          <p:spPr bwMode="auto">
            <a:xfrm rot="5400000">
              <a:off x="915" y="2050"/>
              <a:ext cx="7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78" name="Freeform 306"/>
            <p:cNvSpPr>
              <a:spLocks/>
            </p:cNvSpPr>
            <p:nvPr/>
          </p:nvSpPr>
          <p:spPr bwMode="auto">
            <a:xfrm rot="5400000">
              <a:off x="924" y="2009"/>
              <a:ext cx="60" cy="39"/>
            </a:xfrm>
            <a:custGeom>
              <a:avLst/>
              <a:gdLst>
                <a:gd name="T0" fmla="*/ 43 w 60"/>
                <a:gd name="T1" fmla="*/ 39 h 39"/>
                <a:gd name="T2" fmla="*/ 42 w 60"/>
                <a:gd name="T3" fmla="*/ 31 h 39"/>
                <a:gd name="T4" fmla="*/ 46 w 60"/>
                <a:gd name="T5" fmla="*/ 30 h 39"/>
                <a:gd name="T6" fmla="*/ 51 w 60"/>
                <a:gd name="T7" fmla="*/ 27 h 39"/>
                <a:gd name="T8" fmla="*/ 52 w 60"/>
                <a:gd name="T9" fmla="*/ 24 h 39"/>
                <a:gd name="T10" fmla="*/ 52 w 60"/>
                <a:gd name="T11" fmla="*/ 19 h 39"/>
                <a:gd name="T12" fmla="*/ 52 w 60"/>
                <a:gd name="T13" fmla="*/ 16 h 39"/>
                <a:gd name="T14" fmla="*/ 51 w 60"/>
                <a:gd name="T15" fmla="*/ 13 h 39"/>
                <a:gd name="T16" fmla="*/ 49 w 60"/>
                <a:gd name="T17" fmla="*/ 10 h 39"/>
                <a:gd name="T18" fmla="*/ 45 w 60"/>
                <a:gd name="T19" fmla="*/ 9 h 39"/>
                <a:gd name="T20" fmla="*/ 39 w 60"/>
                <a:gd name="T21" fmla="*/ 7 h 39"/>
                <a:gd name="T22" fmla="*/ 33 w 60"/>
                <a:gd name="T23" fmla="*/ 7 h 39"/>
                <a:gd name="T24" fmla="*/ 30 w 60"/>
                <a:gd name="T25" fmla="*/ 10 h 39"/>
                <a:gd name="T26" fmla="*/ 27 w 60"/>
                <a:gd name="T27" fmla="*/ 13 h 39"/>
                <a:gd name="T28" fmla="*/ 25 w 60"/>
                <a:gd name="T29" fmla="*/ 16 h 39"/>
                <a:gd name="T30" fmla="*/ 25 w 60"/>
                <a:gd name="T31" fmla="*/ 19 h 39"/>
                <a:gd name="T32" fmla="*/ 25 w 60"/>
                <a:gd name="T33" fmla="*/ 24 h 39"/>
                <a:gd name="T34" fmla="*/ 27 w 60"/>
                <a:gd name="T35" fmla="*/ 25 h 39"/>
                <a:gd name="T36" fmla="*/ 28 w 60"/>
                <a:gd name="T37" fmla="*/ 28 h 39"/>
                <a:gd name="T38" fmla="*/ 31 w 60"/>
                <a:gd name="T39" fmla="*/ 30 h 39"/>
                <a:gd name="T40" fmla="*/ 30 w 60"/>
                <a:gd name="T41" fmla="*/ 37 h 39"/>
                <a:gd name="T42" fmla="*/ 0 w 60"/>
                <a:gd name="T43" fmla="*/ 31 h 39"/>
                <a:gd name="T44" fmla="*/ 0 w 60"/>
                <a:gd name="T45" fmla="*/ 3 h 39"/>
                <a:gd name="T46" fmla="*/ 7 w 60"/>
                <a:gd name="T47" fmla="*/ 3 h 39"/>
                <a:gd name="T48" fmla="*/ 7 w 60"/>
                <a:gd name="T49" fmla="*/ 25 h 39"/>
                <a:gd name="T50" fmla="*/ 22 w 60"/>
                <a:gd name="T51" fmla="*/ 28 h 39"/>
                <a:gd name="T52" fmla="*/ 19 w 60"/>
                <a:gd name="T53" fmla="*/ 22 h 39"/>
                <a:gd name="T54" fmla="*/ 19 w 60"/>
                <a:gd name="T55" fmla="*/ 18 h 39"/>
                <a:gd name="T56" fmla="*/ 19 w 60"/>
                <a:gd name="T57" fmla="*/ 13 h 39"/>
                <a:gd name="T58" fmla="*/ 21 w 60"/>
                <a:gd name="T59" fmla="*/ 9 h 39"/>
                <a:gd name="T60" fmla="*/ 24 w 60"/>
                <a:gd name="T61" fmla="*/ 4 h 39"/>
                <a:gd name="T62" fmla="*/ 28 w 60"/>
                <a:gd name="T63" fmla="*/ 1 h 39"/>
                <a:gd name="T64" fmla="*/ 33 w 60"/>
                <a:gd name="T65" fmla="*/ 0 h 39"/>
                <a:gd name="T66" fmla="*/ 39 w 60"/>
                <a:gd name="T67" fmla="*/ 0 h 39"/>
                <a:gd name="T68" fmla="*/ 43 w 60"/>
                <a:gd name="T69" fmla="*/ 0 h 39"/>
                <a:gd name="T70" fmla="*/ 48 w 60"/>
                <a:gd name="T71" fmla="*/ 1 h 39"/>
                <a:gd name="T72" fmla="*/ 52 w 60"/>
                <a:gd name="T73" fmla="*/ 4 h 39"/>
                <a:gd name="T74" fmla="*/ 57 w 60"/>
                <a:gd name="T75" fmla="*/ 9 h 39"/>
                <a:gd name="T76" fmla="*/ 58 w 60"/>
                <a:gd name="T77" fmla="*/ 13 h 39"/>
                <a:gd name="T78" fmla="*/ 60 w 60"/>
                <a:gd name="T79" fmla="*/ 19 h 39"/>
                <a:gd name="T80" fmla="*/ 60 w 60"/>
                <a:gd name="T81" fmla="*/ 25 h 39"/>
                <a:gd name="T82" fmla="*/ 58 w 60"/>
                <a:gd name="T83" fmla="*/ 30 h 39"/>
                <a:gd name="T84" fmla="*/ 55 w 60"/>
                <a:gd name="T85" fmla="*/ 33 h 39"/>
                <a:gd name="T86" fmla="*/ 52 w 60"/>
                <a:gd name="T87" fmla="*/ 36 h 39"/>
                <a:gd name="T88" fmla="*/ 48 w 60"/>
                <a:gd name="T89" fmla="*/ 37 h 39"/>
                <a:gd name="T90" fmla="*/ 43 w 60"/>
                <a:gd name="T91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0" h="39">
                  <a:moveTo>
                    <a:pt x="43" y="39"/>
                  </a:moveTo>
                  <a:lnTo>
                    <a:pt x="42" y="31"/>
                  </a:lnTo>
                  <a:lnTo>
                    <a:pt x="46" y="30"/>
                  </a:lnTo>
                  <a:lnTo>
                    <a:pt x="51" y="27"/>
                  </a:lnTo>
                  <a:lnTo>
                    <a:pt x="52" y="24"/>
                  </a:lnTo>
                  <a:lnTo>
                    <a:pt x="52" y="19"/>
                  </a:lnTo>
                  <a:lnTo>
                    <a:pt x="52" y="16"/>
                  </a:lnTo>
                  <a:lnTo>
                    <a:pt x="51" y="13"/>
                  </a:lnTo>
                  <a:lnTo>
                    <a:pt x="49" y="10"/>
                  </a:lnTo>
                  <a:lnTo>
                    <a:pt x="45" y="9"/>
                  </a:lnTo>
                  <a:lnTo>
                    <a:pt x="39" y="7"/>
                  </a:lnTo>
                  <a:lnTo>
                    <a:pt x="33" y="7"/>
                  </a:lnTo>
                  <a:lnTo>
                    <a:pt x="30" y="10"/>
                  </a:lnTo>
                  <a:lnTo>
                    <a:pt x="27" y="13"/>
                  </a:lnTo>
                  <a:lnTo>
                    <a:pt x="25" y="16"/>
                  </a:lnTo>
                  <a:lnTo>
                    <a:pt x="25" y="19"/>
                  </a:lnTo>
                  <a:lnTo>
                    <a:pt x="25" y="24"/>
                  </a:lnTo>
                  <a:lnTo>
                    <a:pt x="27" y="25"/>
                  </a:lnTo>
                  <a:lnTo>
                    <a:pt x="28" y="28"/>
                  </a:lnTo>
                  <a:lnTo>
                    <a:pt x="31" y="30"/>
                  </a:lnTo>
                  <a:lnTo>
                    <a:pt x="30" y="37"/>
                  </a:lnTo>
                  <a:lnTo>
                    <a:pt x="0" y="31"/>
                  </a:lnTo>
                  <a:lnTo>
                    <a:pt x="0" y="3"/>
                  </a:lnTo>
                  <a:lnTo>
                    <a:pt x="7" y="3"/>
                  </a:lnTo>
                  <a:lnTo>
                    <a:pt x="7" y="25"/>
                  </a:lnTo>
                  <a:lnTo>
                    <a:pt x="22" y="28"/>
                  </a:lnTo>
                  <a:lnTo>
                    <a:pt x="19" y="22"/>
                  </a:lnTo>
                  <a:lnTo>
                    <a:pt x="19" y="18"/>
                  </a:lnTo>
                  <a:lnTo>
                    <a:pt x="19" y="13"/>
                  </a:lnTo>
                  <a:lnTo>
                    <a:pt x="21" y="9"/>
                  </a:lnTo>
                  <a:lnTo>
                    <a:pt x="24" y="4"/>
                  </a:lnTo>
                  <a:lnTo>
                    <a:pt x="28" y="1"/>
                  </a:lnTo>
                  <a:lnTo>
                    <a:pt x="33" y="0"/>
                  </a:lnTo>
                  <a:lnTo>
                    <a:pt x="39" y="0"/>
                  </a:lnTo>
                  <a:lnTo>
                    <a:pt x="43" y="0"/>
                  </a:lnTo>
                  <a:lnTo>
                    <a:pt x="48" y="1"/>
                  </a:lnTo>
                  <a:lnTo>
                    <a:pt x="52" y="4"/>
                  </a:lnTo>
                  <a:lnTo>
                    <a:pt x="57" y="9"/>
                  </a:lnTo>
                  <a:lnTo>
                    <a:pt x="58" y="13"/>
                  </a:lnTo>
                  <a:lnTo>
                    <a:pt x="60" y="19"/>
                  </a:lnTo>
                  <a:lnTo>
                    <a:pt x="60" y="25"/>
                  </a:lnTo>
                  <a:lnTo>
                    <a:pt x="58" y="30"/>
                  </a:lnTo>
                  <a:lnTo>
                    <a:pt x="55" y="33"/>
                  </a:lnTo>
                  <a:lnTo>
                    <a:pt x="52" y="36"/>
                  </a:lnTo>
                  <a:lnTo>
                    <a:pt x="48" y="37"/>
                  </a:lnTo>
                  <a:lnTo>
                    <a:pt x="43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79" name="Line 307"/>
            <p:cNvSpPr>
              <a:spLocks noChangeShapeType="1"/>
            </p:cNvSpPr>
            <p:nvPr/>
          </p:nvSpPr>
          <p:spPr bwMode="auto">
            <a:xfrm rot="5400000" flipV="1">
              <a:off x="1047" y="1729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80" name="Freeform 308"/>
            <p:cNvSpPr>
              <a:spLocks noEditPoints="1"/>
            </p:cNvSpPr>
            <p:nvPr/>
          </p:nvSpPr>
          <p:spPr bwMode="auto">
            <a:xfrm rot="5400000">
              <a:off x="854" y="1726"/>
              <a:ext cx="62" cy="40"/>
            </a:xfrm>
            <a:custGeom>
              <a:avLst/>
              <a:gdLst>
                <a:gd name="T0" fmla="*/ 32 w 62"/>
                <a:gd name="T1" fmla="*/ 40 h 40"/>
                <a:gd name="T2" fmla="*/ 24 w 62"/>
                <a:gd name="T3" fmla="*/ 39 h 40"/>
                <a:gd name="T4" fmla="*/ 18 w 62"/>
                <a:gd name="T5" fmla="*/ 39 h 40"/>
                <a:gd name="T6" fmla="*/ 14 w 62"/>
                <a:gd name="T7" fmla="*/ 37 h 40"/>
                <a:gd name="T8" fmla="*/ 8 w 62"/>
                <a:gd name="T9" fmla="*/ 34 h 40"/>
                <a:gd name="T10" fmla="*/ 3 w 62"/>
                <a:gd name="T11" fmla="*/ 31 h 40"/>
                <a:gd name="T12" fmla="*/ 2 w 62"/>
                <a:gd name="T13" fmla="*/ 27 h 40"/>
                <a:gd name="T14" fmla="*/ 0 w 62"/>
                <a:gd name="T15" fmla="*/ 21 h 40"/>
                <a:gd name="T16" fmla="*/ 0 w 62"/>
                <a:gd name="T17" fmla="*/ 15 h 40"/>
                <a:gd name="T18" fmla="*/ 2 w 62"/>
                <a:gd name="T19" fmla="*/ 12 h 40"/>
                <a:gd name="T20" fmla="*/ 5 w 62"/>
                <a:gd name="T21" fmla="*/ 7 h 40"/>
                <a:gd name="T22" fmla="*/ 8 w 62"/>
                <a:gd name="T23" fmla="*/ 6 h 40"/>
                <a:gd name="T24" fmla="*/ 12 w 62"/>
                <a:gd name="T25" fmla="*/ 3 h 40"/>
                <a:gd name="T26" fmla="*/ 17 w 62"/>
                <a:gd name="T27" fmla="*/ 1 h 40"/>
                <a:gd name="T28" fmla="*/ 23 w 62"/>
                <a:gd name="T29" fmla="*/ 1 h 40"/>
                <a:gd name="T30" fmla="*/ 32 w 62"/>
                <a:gd name="T31" fmla="*/ 0 h 40"/>
                <a:gd name="T32" fmla="*/ 38 w 62"/>
                <a:gd name="T33" fmla="*/ 1 h 40"/>
                <a:gd name="T34" fmla="*/ 44 w 62"/>
                <a:gd name="T35" fmla="*/ 1 h 40"/>
                <a:gd name="T36" fmla="*/ 48 w 62"/>
                <a:gd name="T37" fmla="*/ 3 h 40"/>
                <a:gd name="T38" fmla="*/ 54 w 62"/>
                <a:gd name="T39" fmla="*/ 6 h 40"/>
                <a:gd name="T40" fmla="*/ 59 w 62"/>
                <a:gd name="T41" fmla="*/ 9 h 40"/>
                <a:gd name="T42" fmla="*/ 60 w 62"/>
                <a:gd name="T43" fmla="*/ 13 h 40"/>
                <a:gd name="T44" fmla="*/ 62 w 62"/>
                <a:gd name="T45" fmla="*/ 21 h 40"/>
                <a:gd name="T46" fmla="*/ 62 w 62"/>
                <a:gd name="T47" fmla="*/ 25 h 40"/>
                <a:gd name="T48" fmla="*/ 59 w 62"/>
                <a:gd name="T49" fmla="*/ 30 h 40"/>
                <a:gd name="T50" fmla="*/ 56 w 62"/>
                <a:gd name="T51" fmla="*/ 34 h 40"/>
                <a:gd name="T52" fmla="*/ 45 w 62"/>
                <a:gd name="T53" fmla="*/ 39 h 40"/>
                <a:gd name="T54" fmla="*/ 32 w 62"/>
                <a:gd name="T55" fmla="*/ 40 h 40"/>
                <a:gd name="T56" fmla="*/ 32 w 62"/>
                <a:gd name="T57" fmla="*/ 31 h 40"/>
                <a:gd name="T58" fmla="*/ 38 w 62"/>
                <a:gd name="T59" fmla="*/ 31 h 40"/>
                <a:gd name="T60" fmla="*/ 44 w 62"/>
                <a:gd name="T61" fmla="*/ 31 h 40"/>
                <a:gd name="T62" fmla="*/ 47 w 62"/>
                <a:gd name="T63" fmla="*/ 30 h 40"/>
                <a:gd name="T64" fmla="*/ 50 w 62"/>
                <a:gd name="T65" fmla="*/ 28 h 40"/>
                <a:gd name="T66" fmla="*/ 53 w 62"/>
                <a:gd name="T67" fmla="*/ 25 h 40"/>
                <a:gd name="T68" fmla="*/ 54 w 62"/>
                <a:gd name="T69" fmla="*/ 24 h 40"/>
                <a:gd name="T70" fmla="*/ 54 w 62"/>
                <a:gd name="T71" fmla="*/ 21 h 40"/>
                <a:gd name="T72" fmla="*/ 54 w 62"/>
                <a:gd name="T73" fmla="*/ 16 h 40"/>
                <a:gd name="T74" fmla="*/ 53 w 62"/>
                <a:gd name="T75" fmla="*/ 15 h 40"/>
                <a:gd name="T76" fmla="*/ 50 w 62"/>
                <a:gd name="T77" fmla="*/ 12 h 40"/>
                <a:gd name="T78" fmla="*/ 47 w 62"/>
                <a:gd name="T79" fmla="*/ 10 h 40"/>
                <a:gd name="T80" fmla="*/ 44 w 62"/>
                <a:gd name="T81" fmla="*/ 9 h 40"/>
                <a:gd name="T82" fmla="*/ 38 w 62"/>
                <a:gd name="T83" fmla="*/ 9 h 40"/>
                <a:gd name="T84" fmla="*/ 32 w 62"/>
                <a:gd name="T85" fmla="*/ 9 h 40"/>
                <a:gd name="T86" fmla="*/ 23 w 62"/>
                <a:gd name="T87" fmla="*/ 9 h 40"/>
                <a:gd name="T88" fmla="*/ 17 w 62"/>
                <a:gd name="T89" fmla="*/ 10 h 40"/>
                <a:gd name="T90" fmla="*/ 12 w 62"/>
                <a:gd name="T91" fmla="*/ 12 h 40"/>
                <a:gd name="T92" fmla="*/ 9 w 62"/>
                <a:gd name="T93" fmla="*/ 13 h 40"/>
                <a:gd name="T94" fmla="*/ 8 w 62"/>
                <a:gd name="T95" fmla="*/ 16 h 40"/>
                <a:gd name="T96" fmla="*/ 8 w 62"/>
                <a:gd name="T97" fmla="*/ 21 h 40"/>
                <a:gd name="T98" fmla="*/ 9 w 62"/>
                <a:gd name="T99" fmla="*/ 25 h 40"/>
                <a:gd name="T100" fmla="*/ 12 w 62"/>
                <a:gd name="T101" fmla="*/ 28 h 40"/>
                <a:gd name="T102" fmla="*/ 17 w 62"/>
                <a:gd name="T103" fmla="*/ 30 h 40"/>
                <a:gd name="T104" fmla="*/ 23 w 62"/>
                <a:gd name="T105" fmla="*/ 31 h 40"/>
                <a:gd name="T106" fmla="*/ 32 w 62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2" h="40">
                  <a:moveTo>
                    <a:pt x="32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4" y="37"/>
                  </a:lnTo>
                  <a:lnTo>
                    <a:pt x="8" y="34"/>
                  </a:lnTo>
                  <a:lnTo>
                    <a:pt x="3" y="31"/>
                  </a:lnTo>
                  <a:lnTo>
                    <a:pt x="2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2" y="12"/>
                  </a:lnTo>
                  <a:lnTo>
                    <a:pt x="5" y="7"/>
                  </a:lnTo>
                  <a:lnTo>
                    <a:pt x="8" y="6"/>
                  </a:lnTo>
                  <a:lnTo>
                    <a:pt x="12" y="3"/>
                  </a:lnTo>
                  <a:lnTo>
                    <a:pt x="17" y="1"/>
                  </a:lnTo>
                  <a:lnTo>
                    <a:pt x="23" y="1"/>
                  </a:lnTo>
                  <a:lnTo>
                    <a:pt x="32" y="0"/>
                  </a:lnTo>
                  <a:lnTo>
                    <a:pt x="38" y="1"/>
                  </a:lnTo>
                  <a:lnTo>
                    <a:pt x="44" y="1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9" y="9"/>
                  </a:lnTo>
                  <a:lnTo>
                    <a:pt x="60" y="13"/>
                  </a:lnTo>
                  <a:lnTo>
                    <a:pt x="62" y="21"/>
                  </a:lnTo>
                  <a:lnTo>
                    <a:pt x="62" y="25"/>
                  </a:lnTo>
                  <a:lnTo>
                    <a:pt x="59" y="30"/>
                  </a:lnTo>
                  <a:lnTo>
                    <a:pt x="56" y="34"/>
                  </a:lnTo>
                  <a:lnTo>
                    <a:pt x="45" y="39"/>
                  </a:lnTo>
                  <a:lnTo>
                    <a:pt x="32" y="40"/>
                  </a:lnTo>
                  <a:close/>
                  <a:moveTo>
                    <a:pt x="32" y="31"/>
                  </a:moveTo>
                  <a:lnTo>
                    <a:pt x="38" y="31"/>
                  </a:lnTo>
                  <a:lnTo>
                    <a:pt x="44" y="31"/>
                  </a:lnTo>
                  <a:lnTo>
                    <a:pt x="47" y="30"/>
                  </a:lnTo>
                  <a:lnTo>
                    <a:pt x="50" y="28"/>
                  </a:lnTo>
                  <a:lnTo>
                    <a:pt x="53" y="25"/>
                  </a:lnTo>
                  <a:lnTo>
                    <a:pt x="54" y="24"/>
                  </a:lnTo>
                  <a:lnTo>
                    <a:pt x="54" y="21"/>
                  </a:lnTo>
                  <a:lnTo>
                    <a:pt x="54" y="16"/>
                  </a:lnTo>
                  <a:lnTo>
                    <a:pt x="53" y="15"/>
                  </a:lnTo>
                  <a:lnTo>
                    <a:pt x="50" y="12"/>
                  </a:lnTo>
                  <a:lnTo>
                    <a:pt x="47" y="10"/>
                  </a:lnTo>
                  <a:lnTo>
                    <a:pt x="44" y="9"/>
                  </a:lnTo>
                  <a:lnTo>
                    <a:pt x="38" y="9"/>
                  </a:lnTo>
                  <a:lnTo>
                    <a:pt x="32" y="9"/>
                  </a:lnTo>
                  <a:lnTo>
                    <a:pt x="23" y="9"/>
                  </a:lnTo>
                  <a:lnTo>
                    <a:pt x="17" y="10"/>
                  </a:lnTo>
                  <a:lnTo>
                    <a:pt x="12" y="12"/>
                  </a:lnTo>
                  <a:lnTo>
                    <a:pt x="9" y="13"/>
                  </a:lnTo>
                  <a:lnTo>
                    <a:pt x="8" y="16"/>
                  </a:lnTo>
                  <a:lnTo>
                    <a:pt x="8" y="21"/>
                  </a:lnTo>
                  <a:lnTo>
                    <a:pt x="9" y="25"/>
                  </a:lnTo>
                  <a:lnTo>
                    <a:pt x="12" y="28"/>
                  </a:lnTo>
                  <a:lnTo>
                    <a:pt x="17" y="30"/>
                  </a:lnTo>
                  <a:lnTo>
                    <a:pt x="23" y="31"/>
                  </a:lnTo>
                  <a:lnTo>
                    <a:pt x="32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81" name="Rectangle 309"/>
            <p:cNvSpPr>
              <a:spLocks noChangeArrowheads="1"/>
            </p:cNvSpPr>
            <p:nvPr/>
          </p:nvSpPr>
          <p:spPr bwMode="auto">
            <a:xfrm rot="5400000">
              <a:off x="915" y="1768"/>
              <a:ext cx="7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82" name="Freeform 310"/>
            <p:cNvSpPr>
              <a:spLocks noEditPoints="1"/>
            </p:cNvSpPr>
            <p:nvPr/>
          </p:nvSpPr>
          <p:spPr bwMode="auto">
            <a:xfrm rot="5400000">
              <a:off x="923" y="1726"/>
              <a:ext cx="62" cy="40"/>
            </a:xfrm>
            <a:custGeom>
              <a:avLst/>
              <a:gdLst>
                <a:gd name="T0" fmla="*/ 17 w 62"/>
                <a:gd name="T1" fmla="*/ 9 h 40"/>
                <a:gd name="T2" fmla="*/ 11 w 62"/>
                <a:gd name="T3" fmla="*/ 10 h 40"/>
                <a:gd name="T4" fmla="*/ 8 w 62"/>
                <a:gd name="T5" fmla="*/ 18 h 40"/>
                <a:gd name="T6" fmla="*/ 9 w 62"/>
                <a:gd name="T7" fmla="*/ 25 h 40"/>
                <a:gd name="T8" fmla="*/ 17 w 62"/>
                <a:gd name="T9" fmla="*/ 30 h 40"/>
                <a:gd name="T10" fmla="*/ 24 w 62"/>
                <a:gd name="T11" fmla="*/ 31 h 40"/>
                <a:gd name="T12" fmla="*/ 26 w 62"/>
                <a:gd name="T13" fmla="*/ 28 h 40"/>
                <a:gd name="T14" fmla="*/ 21 w 62"/>
                <a:gd name="T15" fmla="*/ 21 h 40"/>
                <a:gd name="T16" fmla="*/ 23 w 62"/>
                <a:gd name="T17" fmla="*/ 12 h 40"/>
                <a:gd name="T18" fmla="*/ 27 w 62"/>
                <a:gd name="T19" fmla="*/ 4 h 40"/>
                <a:gd name="T20" fmla="*/ 36 w 62"/>
                <a:gd name="T21" fmla="*/ 0 h 40"/>
                <a:gd name="T22" fmla="*/ 47 w 62"/>
                <a:gd name="T23" fmla="*/ 0 h 40"/>
                <a:gd name="T24" fmla="*/ 56 w 62"/>
                <a:gd name="T25" fmla="*/ 4 h 40"/>
                <a:gd name="T26" fmla="*/ 62 w 62"/>
                <a:gd name="T27" fmla="*/ 13 h 40"/>
                <a:gd name="T28" fmla="*/ 60 w 62"/>
                <a:gd name="T29" fmla="*/ 24 h 40"/>
                <a:gd name="T30" fmla="*/ 54 w 62"/>
                <a:gd name="T31" fmla="*/ 34 h 40"/>
                <a:gd name="T32" fmla="*/ 45 w 62"/>
                <a:gd name="T33" fmla="*/ 39 h 40"/>
                <a:gd name="T34" fmla="*/ 33 w 62"/>
                <a:gd name="T35" fmla="*/ 40 h 40"/>
                <a:gd name="T36" fmla="*/ 8 w 62"/>
                <a:gd name="T37" fmla="*/ 33 h 40"/>
                <a:gd name="T38" fmla="*/ 2 w 62"/>
                <a:gd name="T39" fmla="*/ 24 h 40"/>
                <a:gd name="T40" fmla="*/ 0 w 62"/>
                <a:gd name="T41" fmla="*/ 13 h 40"/>
                <a:gd name="T42" fmla="*/ 5 w 62"/>
                <a:gd name="T43" fmla="*/ 6 h 40"/>
                <a:gd name="T44" fmla="*/ 12 w 62"/>
                <a:gd name="T45" fmla="*/ 1 h 40"/>
                <a:gd name="T46" fmla="*/ 41 w 62"/>
                <a:gd name="T47" fmla="*/ 31 h 40"/>
                <a:gd name="T48" fmla="*/ 48 w 62"/>
                <a:gd name="T49" fmla="*/ 30 h 40"/>
                <a:gd name="T50" fmla="*/ 53 w 62"/>
                <a:gd name="T51" fmla="*/ 25 h 40"/>
                <a:gd name="T52" fmla="*/ 54 w 62"/>
                <a:gd name="T53" fmla="*/ 19 h 40"/>
                <a:gd name="T54" fmla="*/ 51 w 62"/>
                <a:gd name="T55" fmla="*/ 10 h 40"/>
                <a:gd name="T56" fmla="*/ 41 w 62"/>
                <a:gd name="T57" fmla="*/ 7 h 40"/>
                <a:gd name="T58" fmla="*/ 32 w 62"/>
                <a:gd name="T59" fmla="*/ 10 h 40"/>
                <a:gd name="T60" fmla="*/ 29 w 62"/>
                <a:gd name="T61" fmla="*/ 19 h 40"/>
                <a:gd name="T62" fmla="*/ 32 w 62"/>
                <a:gd name="T63" fmla="*/ 28 h 40"/>
                <a:gd name="T64" fmla="*/ 41 w 62"/>
                <a:gd name="T65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2" h="40">
                  <a:moveTo>
                    <a:pt x="17" y="0"/>
                  </a:moveTo>
                  <a:lnTo>
                    <a:pt x="17" y="9"/>
                  </a:lnTo>
                  <a:lnTo>
                    <a:pt x="14" y="9"/>
                  </a:lnTo>
                  <a:lnTo>
                    <a:pt x="11" y="10"/>
                  </a:lnTo>
                  <a:lnTo>
                    <a:pt x="8" y="15"/>
                  </a:lnTo>
                  <a:lnTo>
                    <a:pt x="8" y="18"/>
                  </a:lnTo>
                  <a:lnTo>
                    <a:pt x="8" y="22"/>
                  </a:lnTo>
                  <a:lnTo>
                    <a:pt x="9" y="25"/>
                  </a:lnTo>
                  <a:lnTo>
                    <a:pt x="12" y="27"/>
                  </a:lnTo>
                  <a:lnTo>
                    <a:pt x="17" y="30"/>
                  </a:lnTo>
                  <a:lnTo>
                    <a:pt x="20" y="31"/>
                  </a:lnTo>
                  <a:lnTo>
                    <a:pt x="24" y="31"/>
                  </a:lnTo>
                  <a:lnTo>
                    <a:pt x="29" y="31"/>
                  </a:lnTo>
                  <a:lnTo>
                    <a:pt x="26" y="28"/>
                  </a:lnTo>
                  <a:lnTo>
                    <a:pt x="23" y="25"/>
                  </a:lnTo>
                  <a:lnTo>
                    <a:pt x="21" y="21"/>
                  </a:lnTo>
                  <a:lnTo>
                    <a:pt x="21" y="18"/>
                  </a:lnTo>
                  <a:lnTo>
                    <a:pt x="23" y="12"/>
                  </a:lnTo>
                  <a:lnTo>
                    <a:pt x="24" y="9"/>
                  </a:lnTo>
                  <a:lnTo>
                    <a:pt x="27" y="4"/>
                  </a:lnTo>
                  <a:lnTo>
                    <a:pt x="30" y="1"/>
                  </a:lnTo>
                  <a:lnTo>
                    <a:pt x="36" y="0"/>
                  </a:lnTo>
                  <a:lnTo>
                    <a:pt x="41" y="0"/>
                  </a:lnTo>
                  <a:lnTo>
                    <a:pt x="47" y="0"/>
                  </a:lnTo>
                  <a:lnTo>
                    <a:pt x="51" y="1"/>
                  </a:lnTo>
                  <a:lnTo>
                    <a:pt x="56" y="4"/>
                  </a:lnTo>
                  <a:lnTo>
                    <a:pt x="59" y="9"/>
                  </a:lnTo>
                  <a:lnTo>
                    <a:pt x="62" y="13"/>
                  </a:lnTo>
                  <a:lnTo>
                    <a:pt x="62" y="18"/>
                  </a:lnTo>
                  <a:lnTo>
                    <a:pt x="60" y="24"/>
                  </a:lnTo>
                  <a:lnTo>
                    <a:pt x="59" y="30"/>
                  </a:lnTo>
                  <a:lnTo>
                    <a:pt x="54" y="34"/>
                  </a:lnTo>
                  <a:lnTo>
                    <a:pt x="51" y="36"/>
                  </a:lnTo>
                  <a:lnTo>
                    <a:pt x="45" y="39"/>
                  </a:lnTo>
                  <a:lnTo>
                    <a:pt x="39" y="39"/>
                  </a:lnTo>
                  <a:lnTo>
                    <a:pt x="33" y="40"/>
                  </a:lnTo>
                  <a:lnTo>
                    <a:pt x="18" y="37"/>
                  </a:lnTo>
                  <a:lnTo>
                    <a:pt x="8" y="33"/>
                  </a:lnTo>
                  <a:lnTo>
                    <a:pt x="3" y="28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0" y="13"/>
                  </a:lnTo>
                  <a:lnTo>
                    <a:pt x="2" y="9"/>
                  </a:lnTo>
                  <a:lnTo>
                    <a:pt x="5" y="6"/>
                  </a:lnTo>
                  <a:lnTo>
                    <a:pt x="8" y="3"/>
                  </a:lnTo>
                  <a:lnTo>
                    <a:pt x="12" y="1"/>
                  </a:lnTo>
                  <a:lnTo>
                    <a:pt x="17" y="0"/>
                  </a:lnTo>
                  <a:close/>
                  <a:moveTo>
                    <a:pt x="41" y="31"/>
                  </a:moveTo>
                  <a:lnTo>
                    <a:pt x="44" y="31"/>
                  </a:lnTo>
                  <a:lnTo>
                    <a:pt x="48" y="30"/>
                  </a:lnTo>
                  <a:lnTo>
                    <a:pt x="51" y="28"/>
                  </a:lnTo>
                  <a:lnTo>
                    <a:pt x="53" y="25"/>
                  </a:lnTo>
                  <a:lnTo>
                    <a:pt x="54" y="22"/>
                  </a:lnTo>
                  <a:lnTo>
                    <a:pt x="54" y="19"/>
                  </a:lnTo>
                  <a:lnTo>
                    <a:pt x="54" y="15"/>
                  </a:lnTo>
                  <a:lnTo>
                    <a:pt x="51" y="10"/>
                  </a:lnTo>
                  <a:lnTo>
                    <a:pt x="47" y="9"/>
                  </a:lnTo>
                  <a:lnTo>
                    <a:pt x="41" y="7"/>
                  </a:lnTo>
                  <a:lnTo>
                    <a:pt x="36" y="9"/>
                  </a:lnTo>
                  <a:lnTo>
                    <a:pt x="32" y="10"/>
                  </a:lnTo>
                  <a:lnTo>
                    <a:pt x="29" y="15"/>
                  </a:lnTo>
                  <a:lnTo>
                    <a:pt x="29" y="19"/>
                  </a:lnTo>
                  <a:lnTo>
                    <a:pt x="29" y="24"/>
                  </a:lnTo>
                  <a:lnTo>
                    <a:pt x="32" y="28"/>
                  </a:lnTo>
                  <a:lnTo>
                    <a:pt x="36" y="31"/>
                  </a:lnTo>
                  <a:lnTo>
                    <a:pt x="41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83" name="Line 311"/>
            <p:cNvSpPr>
              <a:spLocks noChangeShapeType="1"/>
            </p:cNvSpPr>
            <p:nvPr/>
          </p:nvSpPr>
          <p:spPr bwMode="auto">
            <a:xfrm rot="5400000" flipV="1">
              <a:off x="1047" y="1447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84" name="Freeform 312"/>
            <p:cNvSpPr>
              <a:spLocks noEditPoints="1"/>
            </p:cNvSpPr>
            <p:nvPr/>
          </p:nvSpPr>
          <p:spPr bwMode="auto">
            <a:xfrm rot="5400000">
              <a:off x="854" y="1444"/>
              <a:ext cx="62" cy="40"/>
            </a:xfrm>
            <a:custGeom>
              <a:avLst/>
              <a:gdLst>
                <a:gd name="T0" fmla="*/ 30 w 62"/>
                <a:gd name="T1" fmla="*/ 40 h 40"/>
                <a:gd name="T2" fmla="*/ 24 w 62"/>
                <a:gd name="T3" fmla="*/ 39 h 40"/>
                <a:gd name="T4" fmla="*/ 18 w 62"/>
                <a:gd name="T5" fmla="*/ 39 h 40"/>
                <a:gd name="T6" fmla="*/ 14 w 62"/>
                <a:gd name="T7" fmla="*/ 37 h 40"/>
                <a:gd name="T8" fmla="*/ 8 w 62"/>
                <a:gd name="T9" fmla="*/ 34 h 40"/>
                <a:gd name="T10" fmla="*/ 3 w 62"/>
                <a:gd name="T11" fmla="*/ 31 h 40"/>
                <a:gd name="T12" fmla="*/ 0 w 62"/>
                <a:gd name="T13" fmla="*/ 27 h 40"/>
                <a:gd name="T14" fmla="*/ 0 w 62"/>
                <a:gd name="T15" fmla="*/ 21 h 40"/>
                <a:gd name="T16" fmla="*/ 0 w 62"/>
                <a:gd name="T17" fmla="*/ 15 h 40"/>
                <a:gd name="T18" fmla="*/ 2 w 62"/>
                <a:gd name="T19" fmla="*/ 12 h 40"/>
                <a:gd name="T20" fmla="*/ 5 w 62"/>
                <a:gd name="T21" fmla="*/ 7 h 40"/>
                <a:gd name="T22" fmla="*/ 8 w 62"/>
                <a:gd name="T23" fmla="*/ 6 h 40"/>
                <a:gd name="T24" fmla="*/ 11 w 62"/>
                <a:gd name="T25" fmla="*/ 3 h 40"/>
                <a:gd name="T26" fmla="*/ 17 w 62"/>
                <a:gd name="T27" fmla="*/ 1 h 40"/>
                <a:gd name="T28" fmla="*/ 23 w 62"/>
                <a:gd name="T29" fmla="*/ 1 h 40"/>
                <a:gd name="T30" fmla="*/ 30 w 62"/>
                <a:gd name="T31" fmla="*/ 0 h 40"/>
                <a:gd name="T32" fmla="*/ 38 w 62"/>
                <a:gd name="T33" fmla="*/ 1 h 40"/>
                <a:gd name="T34" fmla="*/ 42 w 62"/>
                <a:gd name="T35" fmla="*/ 1 h 40"/>
                <a:gd name="T36" fmla="*/ 48 w 62"/>
                <a:gd name="T37" fmla="*/ 3 h 40"/>
                <a:gd name="T38" fmla="*/ 54 w 62"/>
                <a:gd name="T39" fmla="*/ 6 h 40"/>
                <a:gd name="T40" fmla="*/ 57 w 62"/>
                <a:gd name="T41" fmla="*/ 9 h 40"/>
                <a:gd name="T42" fmla="*/ 60 w 62"/>
                <a:gd name="T43" fmla="*/ 13 h 40"/>
                <a:gd name="T44" fmla="*/ 62 w 62"/>
                <a:gd name="T45" fmla="*/ 21 h 40"/>
                <a:gd name="T46" fmla="*/ 60 w 62"/>
                <a:gd name="T47" fmla="*/ 25 h 40"/>
                <a:gd name="T48" fmla="*/ 59 w 62"/>
                <a:gd name="T49" fmla="*/ 30 h 40"/>
                <a:gd name="T50" fmla="*/ 56 w 62"/>
                <a:gd name="T51" fmla="*/ 34 h 40"/>
                <a:gd name="T52" fmla="*/ 45 w 62"/>
                <a:gd name="T53" fmla="*/ 39 h 40"/>
                <a:gd name="T54" fmla="*/ 30 w 62"/>
                <a:gd name="T55" fmla="*/ 40 h 40"/>
                <a:gd name="T56" fmla="*/ 30 w 62"/>
                <a:gd name="T57" fmla="*/ 31 h 40"/>
                <a:gd name="T58" fmla="*/ 38 w 62"/>
                <a:gd name="T59" fmla="*/ 31 h 40"/>
                <a:gd name="T60" fmla="*/ 42 w 62"/>
                <a:gd name="T61" fmla="*/ 31 h 40"/>
                <a:gd name="T62" fmla="*/ 47 w 62"/>
                <a:gd name="T63" fmla="*/ 30 h 40"/>
                <a:gd name="T64" fmla="*/ 50 w 62"/>
                <a:gd name="T65" fmla="*/ 28 h 40"/>
                <a:gd name="T66" fmla="*/ 53 w 62"/>
                <a:gd name="T67" fmla="*/ 25 h 40"/>
                <a:gd name="T68" fmla="*/ 54 w 62"/>
                <a:gd name="T69" fmla="*/ 24 h 40"/>
                <a:gd name="T70" fmla="*/ 54 w 62"/>
                <a:gd name="T71" fmla="*/ 21 h 40"/>
                <a:gd name="T72" fmla="*/ 54 w 62"/>
                <a:gd name="T73" fmla="*/ 16 h 40"/>
                <a:gd name="T74" fmla="*/ 53 w 62"/>
                <a:gd name="T75" fmla="*/ 15 h 40"/>
                <a:gd name="T76" fmla="*/ 50 w 62"/>
                <a:gd name="T77" fmla="*/ 12 h 40"/>
                <a:gd name="T78" fmla="*/ 47 w 62"/>
                <a:gd name="T79" fmla="*/ 10 h 40"/>
                <a:gd name="T80" fmla="*/ 42 w 62"/>
                <a:gd name="T81" fmla="*/ 9 h 40"/>
                <a:gd name="T82" fmla="*/ 38 w 62"/>
                <a:gd name="T83" fmla="*/ 9 h 40"/>
                <a:gd name="T84" fmla="*/ 30 w 62"/>
                <a:gd name="T85" fmla="*/ 9 h 40"/>
                <a:gd name="T86" fmla="*/ 23 w 62"/>
                <a:gd name="T87" fmla="*/ 9 h 40"/>
                <a:gd name="T88" fmla="*/ 15 w 62"/>
                <a:gd name="T89" fmla="*/ 10 h 40"/>
                <a:gd name="T90" fmla="*/ 12 w 62"/>
                <a:gd name="T91" fmla="*/ 12 h 40"/>
                <a:gd name="T92" fmla="*/ 9 w 62"/>
                <a:gd name="T93" fmla="*/ 13 h 40"/>
                <a:gd name="T94" fmla="*/ 8 w 62"/>
                <a:gd name="T95" fmla="*/ 16 h 40"/>
                <a:gd name="T96" fmla="*/ 6 w 62"/>
                <a:gd name="T97" fmla="*/ 21 h 40"/>
                <a:gd name="T98" fmla="*/ 8 w 62"/>
                <a:gd name="T99" fmla="*/ 25 h 40"/>
                <a:gd name="T100" fmla="*/ 11 w 62"/>
                <a:gd name="T101" fmla="*/ 28 h 40"/>
                <a:gd name="T102" fmla="*/ 15 w 62"/>
                <a:gd name="T103" fmla="*/ 30 h 40"/>
                <a:gd name="T104" fmla="*/ 23 w 62"/>
                <a:gd name="T105" fmla="*/ 31 h 40"/>
                <a:gd name="T106" fmla="*/ 30 w 62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2" h="40">
                  <a:moveTo>
                    <a:pt x="30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4" y="37"/>
                  </a:lnTo>
                  <a:lnTo>
                    <a:pt x="8" y="34"/>
                  </a:lnTo>
                  <a:lnTo>
                    <a:pt x="3" y="31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2" y="12"/>
                  </a:lnTo>
                  <a:lnTo>
                    <a:pt x="5" y="7"/>
                  </a:lnTo>
                  <a:lnTo>
                    <a:pt x="8" y="6"/>
                  </a:lnTo>
                  <a:lnTo>
                    <a:pt x="11" y="3"/>
                  </a:lnTo>
                  <a:lnTo>
                    <a:pt x="17" y="1"/>
                  </a:lnTo>
                  <a:lnTo>
                    <a:pt x="23" y="1"/>
                  </a:lnTo>
                  <a:lnTo>
                    <a:pt x="30" y="0"/>
                  </a:lnTo>
                  <a:lnTo>
                    <a:pt x="38" y="1"/>
                  </a:lnTo>
                  <a:lnTo>
                    <a:pt x="42" y="1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7" y="9"/>
                  </a:lnTo>
                  <a:lnTo>
                    <a:pt x="60" y="13"/>
                  </a:lnTo>
                  <a:lnTo>
                    <a:pt x="62" y="21"/>
                  </a:lnTo>
                  <a:lnTo>
                    <a:pt x="60" y="25"/>
                  </a:lnTo>
                  <a:lnTo>
                    <a:pt x="59" y="30"/>
                  </a:lnTo>
                  <a:lnTo>
                    <a:pt x="56" y="34"/>
                  </a:lnTo>
                  <a:lnTo>
                    <a:pt x="45" y="39"/>
                  </a:lnTo>
                  <a:lnTo>
                    <a:pt x="30" y="40"/>
                  </a:lnTo>
                  <a:close/>
                  <a:moveTo>
                    <a:pt x="30" y="31"/>
                  </a:moveTo>
                  <a:lnTo>
                    <a:pt x="38" y="31"/>
                  </a:lnTo>
                  <a:lnTo>
                    <a:pt x="42" y="31"/>
                  </a:lnTo>
                  <a:lnTo>
                    <a:pt x="47" y="30"/>
                  </a:lnTo>
                  <a:lnTo>
                    <a:pt x="50" y="28"/>
                  </a:lnTo>
                  <a:lnTo>
                    <a:pt x="53" y="25"/>
                  </a:lnTo>
                  <a:lnTo>
                    <a:pt x="54" y="24"/>
                  </a:lnTo>
                  <a:lnTo>
                    <a:pt x="54" y="21"/>
                  </a:lnTo>
                  <a:lnTo>
                    <a:pt x="54" y="16"/>
                  </a:lnTo>
                  <a:lnTo>
                    <a:pt x="53" y="15"/>
                  </a:lnTo>
                  <a:lnTo>
                    <a:pt x="50" y="12"/>
                  </a:lnTo>
                  <a:lnTo>
                    <a:pt x="47" y="10"/>
                  </a:lnTo>
                  <a:lnTo>
                    <a:pt x="42" y="9"/>
                  </a:lnTo>
                  <a:lnTo>
                    <a:pt x="38" y="9"/>
                  </a:lnTo>
                  <a:lnTo>
                    <a:pt x="30" y="9"/>
                  </a:lnTo>
                  <a:lnTo>
                    <a:pt x="23" y="9"/>
                  </a:lnTo>
                  <a:lnTo>
                    <a:pt x="15" y="10"/>
                  </a:lnTo>
                  <a:lnTo>
                    <a:pt x="12" y="12"/>
                  </a:lnTo>
                  <a:lnTo>
                    <a:pt x="9" y="13"/>
                  </a:lnTo>
                  <a:lnTo>
                    <a:pt x="8" y="16"/>
                  </a:lnTo>
                  <a:lnTo>
                    <a:pt x="6" y="21"/>
                  </a:lnTo>
                  <a:lnTo>
                    <a:pt x="8" y="25"/>
                  </a:lnTo>
                  <a:lnTo>
                    <a:pt x="11" y="28"/>
                  </a:lnTo>
                  <a:lnTo>
                    <a:pt x="15" y="30"/>
                  </a:lnTo>
                  <a:lnTo>
                    <a:pt x="23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85" name="Rectangle 313"/>
            <p:cNvSpPr>
              <a:spLocks noChangeArrowheads="1"/>
            </p:cNvSpPr>
            <p:nvPr/>
          </p:nvSpPr>
          <p:spPr bwMode="auto">
            <a:xfrm rot="5400000">
              <a:off x="915" y="1486"/>
              <a:ext cx="7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86" name="Freeform 314"/>
            <p:cNvSpPr>
              <a:spLocks/>
            </p:cNvSpPr>
            <p:nvPr/>
          </p:nvSpPr>
          <p:spPr bwMode="auto">
            <a:xfrm rot="5400000">
              <a:off x="925" y="1444"/>
              <a:ext cx="60" cy="37"/>
            </a:xfrm>
            <a:custGeom>
              <a:avLst/>
              <a:gdLst>
                <a:gd name="T0" fmla="*/ 9 w 60"/>
                <a:gd name="T1" fmla="*/ 37 h 37"/>
                <a:gd name="T2" fmla="*/ 0 w 60"/>
                <a:gd name="T3" fmla="*/ 37 h 37"/>
                <a:gd name="T4" fmla="*/ 0 w 60"/>
                <a:gd name="T5" fmla="*/ 0 h 37"/>
                <a:gd name="T6" fmla="*/ 8 w 60"/>
                <a:gd name="T7" fmla="*/ 0 h 37"/>
                <a:gd name="T8" fmla="*/ 14 w 60"/>
                <a:gd name="T9" fmla="*/ 4 h 37"/>
                <a:gd name="T10" fmla="*/ 23 w 60"/>
                <a:gd name="T11" fmla="*/ 10 h 37"/>
                <a:gd name="T12" fmla="*/ 33 w 60"/>
                <a:gd name="T13" fmla="*/ 15 h 37"/>
                <a:gd name="T14" fmla="*/ 44 w 60"/>
                <a:gd name="T15" fmla="*/ 19 h 37"/>
                <a:gd name="T16" fmla="*/ 51 w 60"/>
                <a:gd name="T17" fmla="*/ 21 h 37"/>
                <a:gd name="T18" fmla="*/ 60 w 60"/>
                <a:gd name="T19" fmla="*/ 21 h 37"/>
                <a:gd name="T20" fmla="*/ 60 w 60"/>
                <a:gd name="T21" fmla="*/ 30 h 37"/>
                <a:gd name="T22" fmla="*/ 53 w 60"/>
                <a:gd name="T23" fmla="*/ 28 h 37"/>
                <a:gd name="T24" fmla="*/ 44 w 60"/>
                <a:gd name="T25" fmla="*/ 27 h 37"/>
                <a:gd name="T26" fmla="*/ 33 w 60"/>
                <a:gd name="T27" fmla="*/ 22 h 37"/>
                <a:gd name="T28" fmla="*/ 24 w 60"/>
                <a:gd name="T29" fmla="*/ 18 h 37"/>
                <a:gd name="T30" fmla="*/ 15 w 60"/>
                <a:gd name="T31" fmla="*/ 13 h 37"/>
                <a:gd name="T32" fmla="*/ 9 w 60"/>
                <a:gd name="T33" fmla="*/ 7 h 37"/>
                <a:gd name="T34" fmla="*/ 9 w 60"/>
                <a:gd name="T3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0" h="37">
                  <a:moveTo>
                    <a:pt x="9" y="37"/>
                  </a:moveTo>
                  <a:lnTo>
                    <a:pt x="0" y="37"/>
                  </a:lnTo>
                  <a:lnTo>
                    <a:pt x="0" y="0"/>
                  </a:lnTo>
                  <a:lnTo>
                    <a:pt x="8" y="0"/>
                  </a:lnTo>
                  <a:lnTo>
                    <a:pt x="14" y="4"/>
                  </a:lnTo>
                  <a:lnTo>
                    <a:pt x="23" y="10"/>
                  </a:lnTo>
                  <a:lnTo>
                    <a:pt x="33" y="15"/>
                  </a:lnTo>
                  <a:lnTo>
                    <a:pt x="44" y="19"/>
                  </a:lnTo>
                  <a:lnTo>
                    <a:pt x="51" y="21"/>
                  </a:lnTo>
                  <a:lnTo>
                    <a:pt x="60" y="21"/>
                  </a:lnTo>
                  <a:lnTo>
                    <a:pt x="60" y="30"/>
                  </a:lnTo>
                  <a:lnTo>
                    <a:pt x="53" y="28"/>
                  </a:lnTo>
                  <a:lnTo>
                    <a:pt x="44" y="27"/>
                  </a:lnTo>
                  <a:lnTo>
                    <a:pt x="33" y="22"/>
                  </a:lnTo>
                  <a:lnTo>
                    <a:pt x="24" y="18"/>
                  </a:lnTo>
                  <a:lnTo>
                    <a:pt x="15" y="13"/>
                  </a:lnTo>
                  <a:lnTo>
                    <a:pt x="9" y="7"/>
                  </a:lnTo>
                  <a:lnTo>
                    <a:pt x="9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87" name="Line 315"/>
            <p:cNvSpPr>
              <a:spLocks noChangeShapeType="1"/>
            </p:cNvSpPr>
            <p:nvPr/>
          </p:nvSpPr>
          <p:spPr bwMode="auto">
            <a:xfrm rot="5400000" flipV="1">
              <a:off x="1047" y="1165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88" name="Freeform 316"/>
            <p:cNvSpPr>
              <a:spLocks noEditPoints="1"/>
            </p:cNvSpPr>
            <p:nvPr/>
          </p:nvSpPr>
          <p:spPr bwMode="auto">
            <a:xfrm rot="5400000">
              <a:off x="854" y="1162"/>
              <a:ext cx="62" cy="40"/>
            </a:xfrm>
            <a:custGeom>
              <a:avLst/>
              <a:gdLst>
                <a:gd name="T0" fmla="*/ 30 w 62"/>
                <a:gd name="T1" fmla="*/ 40 h 40"/>
                <a:gd name="T2" fmla="*/ 24 w 62"/>
                <a:gd name="T3" fmla="*/ 39 h 40"/>
                <a:gd name="T4" fmla="*/ 18 w 62"/>
                <a:gd name="T5" fmla="*/ 39 h 40"/>
                <a:gd name="T6" fmla="*/ 14 w 62"/>
                <a:gd name="T7" fmla="*/ 37 h 40"/>
                <a:gd name="T8" fmla="*/ 8 w 62"/>
                <a:gd name="T9" fmla="*/ 34 h 40"/>
                <a:gd name="T10" fmla="*/ 3 w 62"/>
                <a:gd name="T11" fmla="*/ 31 h 40"/>
                <a:gd name="T12" fmla="*/ 0 w 62"/>
                <a:gd name="T13" fmla="*/ 27 h 40"/>
                <a:gd name="T14" fmla="*/ 0 w 62"/>
                <a:gd name="T15" fmla="*/ 21 h 40"/>
                <a:gd name="T16" fmla="*/ 0 w 62"/>
                <a:gd name="T17" fmla="*/ 15 h 40"/>
                <a:gd name="T18" fmla="*/ 2 w 62"/>
                <a:gd name="T19" fmla="*/ 12 h 40"/>
                <a:gd name="T20" fmla="*/ 5 w 62"/>
                <a:gd name="T21" fmla="*/ 7 h 40"/>
                <a:gd name="T22" fmla="*/ 8 w 62"/>
                <a:gd name="T23" fmla="*/ 6 h 40"/>
                <a:gd name="T24" fmla="*/ 11 w 62"/>
                <a:gd name="T25" fmla="*/ 3 h 40"/>
                <a:gd name="T26" fmla="*/ 17 w 62"/>
                <a:gd name="T27" fmla="*/ 1 h 40"/>
                <a:gd name="T28" fmla="*/ 23 w 62"/>
                <a:gd name="T29" fmla="*/ 1 h 40"/>
                <a:gd name="T30" fmla="*/ 30 w 62"/>
                <a:gd name="T31" fmla="*/ 0 h 40"/>
                <a:gd name="T32" fmla="*/ 38 w 62"/>
                <a:gd name="T33" fmla="*/ 1 h 40"/>
                <a:gd name="T34" fmla="*/ 42 w 62"/>
                <a:gd name="T35" fmla="*/ 1 h 40"/>
                <a:gd name="T36" fmla="*/ 48 w 62"/>
                <a:gd name="T37" fmla="*/ 3 h 40"/>
                <a:gd name="T38" fmla="*/ 54 w 62"/>
                <a:gd name="T39" fmla="*/ 6 h 40"/>
                <a:gd name="T40" fmla="*/ 57 w 62"/>
                <a:gd name="T41" fmla="*/ 9 h 40"/>
                <a:gd name="T42" fmla="*/ 60 w 62"/>
                <a:gd name="T43" fmla="*/ 13 h 40"/>
                <a:gd name="T44" fmla="*/ 62 w 62"/>
                <a:gd name="T45" fmla="*/ 21 h 40"/>
                <a:gd name="T46" fmla="*/ 60 w 62"/>
                <a:gd name="T47" fmla="*/ 25 h 40"/>
                <a:gd name="T48" fmla="*/ 59 w 62"/>
                <a:gd name="T49" fmla="*/ 30 h 40"/>
                <a:gd name="T50" fmla="*/ 56 w 62"/>
                <a:gd name="T51" fmla="*/ 34 h 40"/>
                <a:gd name="T52" fmla="*/ 45 w 62"/>
                <a:gd name="T53" fmla="*/ 39 h 40"/>
                <a:gd name="T54" fmla="*/ 30 w 62"/>
                <a:gd name="T55" fmla="*/ 40 h 40"/>
                <a:gd name="T56" fmla="*/ 30 w 62"/>
                <a:gd name="T57" fmla="*/ 31 h 40"/>
                <a:gd name="T58" fmla="*/ 38 w 62"/>
                <a:gd name="T59" fmla="*/ 31 h 40"/>
                <a:gd name="T60" fmla="*/ 42 w 62"/>
                <a:gd name="T61" fmla="*/ 31 h 40"/>
                <a:gd name="T62" fmla="*/ 47 w 62"/>
                <a:gd name="T63" fmla="*/ 30 h 40"/>
                <a:gd name="T64" fmla="*/ 50 w 62"/>
                <a:gd name="T65" fmla="*/ 28 h 40"/>
                <a:gd name="T66" fmla="*/ 53 w 62"/>
                <a:gd name="T67" fmla="*/ 25 h 40"/>
                <a:gd name="T68" fmla="*/ 54 w 62"/>
                <a:gd name="T69" fmla="*/ 24 h 40"/>
                <a:gd name="T70" fmla="*/ 54 w 62"/>
                <a:gd name="T71" fmla="*/ 21 h 40"/>
                <a:gd name="T72" fmla="*/ 54 w 62"/>
                <a:gd name="T73" fmla="*/ 16 h 40"/>
                <a:gd name="T74" fmla="*/ 53 w 62"/>
                <a:gd name="T75" fmla="*/ 15 h 40"/>
                <a:gd name="T76" fmla="*/ 50 w 62"/>
                <a:gd name="T77" fmla="*/ 12 h 40"/>
                <a:gd name="T78" fmla="*/ 47 w 62"/>
                <a:gd name="T79" fmla="*/ 10 h 40"/>
                <a:gd name="T80" fmla="*/ 42 w 62"/>
                <a:gd name="T81" fmla="*/ 9 h 40"/>
                <a:gd name="T82" fmla="*/ 38 w 62"/>
                <a:gd name="T83" fmla="*/ 9 h 40"/>
                <a:gd name="T84" fmla="*/ 30 w 62"/>
                <a:gd name="T85" fmla="*/ 9 h 40"/>
                <a:gd name="T86" fmla="*/ 23 w 62"/>
                <a:gd name="T87" fmla="*/ 9 h 40"/>
                <a:gd name="T88" fmla="*/ 15 w 62"/>
                <a:gd name="T89" fmla="*/ 10 h 40"/>
                <a:gd name="T90" fmla="*/ 12 w 62"/>
                <a:gd name="T91" fmla="*/ 12 h 40"/>
                <a:gd name="T92" fmla="*/ 9 w 62"/>
                <a:gd name="T93" fmla="*/ 13 h 40"/>
                <a:gd name="T94" fmla="*/ 8 w 62"/>
                <a:gd name="T95" fmla="*/ 16 h 40"/>
                <a:gd name="T96" fmla="*/ 6 w 62"/>
                <a:gd name="T97" fmla="*/ 21 h 40"/>
                <a:gd name="T98" fmla="*/ 8 w 62"/>
                <a:gd name="T99" fmla="*/ 25 h 40"/>
                <a:gd name="T100" fmla="*/ 11 w 62"/>
                <a:gd name="T101" fmla="*/ 28 h 40"/>
                <a:gd name="T102" fmla="*/ 15 w 62"/>
                <a:gd name="T103" fmla="*/ 30 h 40"/>
                <a:gd name="T104" fmla="*/ 23 w 62"/>
                <a:gd name="T105" fmla="*/ 31 h 40"/>
                <a:gd name="T106" fmla="*/ 30 w 62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2" h="40">
                  <a:moveTo>
                    <a:pt x="30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4" y="37"/>
                  </a:lnTo>
                  <a:lnTo>
                    <a:pt x="8" y="34"/>
                  </a:lnTo>
                  <a:lnTo>
                    <a:pt x="3" y="31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2" y="12"/>
                  </a:lnTo>
                  <a:lnTo>
                    <a:pt x="5" y="7"/>
                  </a:lnTo>
                  <a:lnTo>
                    <a:pt x="8" y="6"/>
                  </a:lnTo>
                  <a:lnTo>
                    <a:pt x="11" y="3"/>
                  </a:lnTo>
                  <a:lnTo>
                    <a:pt x="17" y="1"/>
                  </a:lnTo>
                  <a:lnTo>
                    <a:pt x="23" y="1"/>
                  </a:lnTo>
                  <a:lnTo>
                    <a:pt x="30" y="0"/>
                  </a:lnTo>
                  <a:lnTo>
                    <a:pt x="38" y="1"/>
                  </a:lnTo>
                  <a:lnTo>
                    <a:pt x="42" y="1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7" y="9"/>
                  </a:lnTo>
                  <a:lnTo>
                    <a:pt x="60" y="13"/>
                  </a:lnTo>
                  <a:lnTo>
                    <a:pt x="62" y="21"/>
                  </a:lnTo>
                  <a:lnTo>
                    <a:pt x="60" y="25"/>
                  </a:lnTo>
                  <a:lnTo>
                    <a:pt x="59" y="30"/>
                  </a:lnTo>
                  <a:lnTo>
                    <a:pt x="56" y="34"/>
                  </a:lnTo>
                  <a:lnTo>
                    <a:pt x="45" y="39"/>
                  </a:lnTo>
                  <a:lnTo>
                    <a:pt x="30" y="40"/>
                  </a:lnTo>
                  <a:close/>
                  <a:moveTo>
                    <a:pt x="30" y="31"/>
                  </a:moveTo>
                  <a:lnTo>
                    <a:pt x="38" y="31"/>
                  </a:lnTo>
                  <a:lnTo>
                    <a:pt x="42" y="31"/>
                  </a:lnTo>
                  <a:lnTo>
                    <a:pt x="47" y="30"/>
                  </a:lnTo>
                  <a:lnTo>
                    <a:pt x="50" y="28"/>
                  </a:lnTo>
                  <a:lnTo>
                    <a:pt x="53" y="25"/>
                  </a:lnTo>
                  <a:lnTo>
                    <a:pt x="54" y="24"/>
                  </a:lnTo>
                  <a:lnTo>
                    <a:pt x="54" y="21"/>
                  </a:lnTo>
                  <a:lnTo>
                    <a:pt x="54" y="16"/>
                  </a:lnTo>
                  <a:lnTo>
                    <a:pt x="53" y="15"/>
                  </a:lnTo>
                  <a:lnTo>
                    <a:pt x="50" y="12"/>
                  </a:lnTo>
                  <a:lnTo>
                    <a:pt x="47" y="10"/>
                  </a:lnTo>
                  <a:lnTo>
                    <a:pt x="42" y="9"/>
                  </a:lnTo>
                  <a:lnTo>
                    <a:pt x="38" y="9"/>
                  </a:lnTo>
                  <a:lnTo>
                    <a:pt x="30" y="9"/>
                  </a:lnTo>
                  <a:lnTo>
                    <a:pt x="23" y="9"/>
                  </a:lnTo>
                  <a:lnTo>
                    <a:pt x="15" y="10"/>
                  </a:lnTo>
                  <a:lnTo>
                    <a:pt x="12" y="12"/>
                  </a:lnTo>
                  <a:lnTo>
                    <a:pt x="9" y="13"/>
                  </a:lnTo>
                  <a:lnTo>
                    <a:pt x="8" y="16"/>
                  </a:lnTo>
                  <a:lnTo>
                    <a:pt x="6" y="21"/>
                  </a:lnTo>
                  <a:lnTo>
                    <a:pt x="8" y="25"/>
                  </a:lnTo>
                  <a:lnTo>
                    <a:pt x="11" y="28"/>
                  </a:lnTo>
                  <a:lnTo>
                    <a:pt x="15" y="30"/>
                  </a:lnTo>
                  <a:lnTo>
                    <a:pt x="23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89" name="Rectangle 317"/>
            <p:cNvSpPr>
              <a:spLocks noChangeArrowheads="1"/>
            </p:cNvSpPr>
            <p:nvPr/>
          </p:nvSpPr>
          <p:spPr bwMode="auto">
            <a:xfrm rot="5400000">
              <a:off x="915" y="1204"/>
              <a:ext cx="7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90" name="Freeform 318"/>
            <p:cNvSpPr>
              <a:spLocks noEditPoints="1"/>
            </p:cNvSpPr>
            <p:nvPr/>
          </p:nvSpPr>
          <p:spPr bwMode="auto">
            <a:xfrm rot="5400000">
              <a:off x="923" y="1162"/>
              <a:ext cx="62" cy="39"/>
            </a:xfrm>
            <a:custGeom>
              <a:avLst/>
              <a:gdLst>
                <a:gd name="T0" fmla="*/ 24 w 62"/>
                <a:gd name="T1" fmla="*/ 31 h 39"/>
                <a:gd name="T2" fmla="*/ 18 w 62"/>
                <a:gd name="T3" fmla="*/ 36 h 39"/>
                <a:gd name="T4" fmla="*/ 11 w 62"/>
                <a:gd name="T5" fmla="*/ 36 h 39"/>
                <a:gd name="T6" fmla="*/ 5 w 62"/>
                <a:gd name="T7" fmla="*/ 33 h 39"/>
                <a:gd name="T8" fmla="*/ 0 w 62"/>
                <a:gd name="T9" fmla="*/ 24 h 39"/>
                <a:gd name="T10" fmla="*/ 0 w 62"/>
                <a:gd name="T11" fmla="*/ 15 h 39"/>
                <a:gd name="T12" fmla="*/ 5 w 62"/>
                <a:gd name="T13" fmla="*/ 7 h 39"/>
                <a:gd name="T14" fmla="*/ 11 w 62"/>
                <a:gd name="T15" fmla="*/ 3 h 39"/>
                <a:gd name="T16" fmla="*/ 18 w 62"/>
                <a:gd name="T17" fmla="*/ 3 h 39"/>
                <a:gd name="T18" fmla="*/ 24 w 62"/>
                <a:gd name="T19" fmla="*/ 7 h 39"/>
                <a:gd name="T20" fmla="*/ 29 w 62"/>
                <a:gd name="T21" fmla="*/ 6 h 39"/>
                <a:gd name="T22" fmla="*/ 38 w 62"/>
                <a:gd name="T23" fmla="*/ 1 h 39"/>
                <a:gd name="T24" fmla="*/ 48 w 62"/>
                <a:gd name="T25" fmla="*/ 1 h 39"/>
                <a:gd name="T26" fmla="*/ 56 w 62"/>
                <a:gd name="T27" fmla="*/ 6 h 39"/>
                <a:gd name="T28" fmla="*/ 60 w 62"/>
                <a:gd name="T29" fmla="*/ 15 h 39"/>
                <a:gd name="T30" fmla="*/ 60 w 62"/>
                <a:gd name="T31" fmla="*/ 25 h 39"/>
                <a:gd name="T32" fmla="*/ 56 w 62"/>
                <a:gd name="T33" fmla="*/ 33 h 39"/>
                <a:gd name="T34" fmla="*/ 47 w 62"/>
                <a:gd name="T35" fmla="*/ 39 h 39"/>
                <a:gd name="T36" fmla="*/ 36 w 62"/>
                <a:gd name="T37" fmla="*/ 39 h 39"/>
                <a:gd name="T38" fmla="*/ 29 w 62"/>
                <a:gd name="T39" fmla="*/ 33 h 39"/>
                <a:gd name="T40" fmla="*/ 15 w 62"/>
                <a:gd name="T41" fmla="*/ 30 h 39"/>
                <a:gd name="T42" fmla="*/ 21 w 62"/>
                <a:gd name="T43" fmla="*/ 27 h 39"/>
                <a:gd name="T44" fmla="*/ 24 w 62"/>
                <a:gd name="T45" fmla="*/ 19 h 39"/>
                <a:gd name="T46" fmla="*/ 21 w 62"/>
                <a:gd name="T47" fmla="*/ 12 h 39"/>
                <a:gd name="T48" fmla="*/ 15 w 62"/>
                <a:gd name="T49" fmla="*/ 10 h 39"/>
                <a:gd name="T50" fmla="*/ 9 w 62"/>
                <a:gd name="T51" fmla="*/ 12 h 39"/>
                <a:gd name="T52" fmla="*/ 6 w 62"/>
                <a:gd name="T53" fmla="*/ 19 h 39"/>
                <a:gd name="T54" fmla="*/ 9 w 62"/>
                <a:gd name="T55" fmla="*/ 27 h 39"/>
                <a:gd name="T56" fmla="*/ 15 w 62"/>
                <a:gd name="T57" fmla="*/ 30 h 39"/>
                <a:gd name="T58" fmla="*/ 45 w 62"/>
                <a:gd name="T59" fmla="*/ 31 h 39"/>
                <a:gd name="T60" fmla="*/ 51 w 62"/>
                <a:gd name="T61" fmla="*/ 28 h 39"/>
                <a:gd name="T62" fmla="*/ 54 w 62"/>
                <a:gd name="T63" fmla="*/ 22 h 39"/>
                <a:gd name="T64" fmla="*/ 53 w 62"/>
                <a:gd name="T65" fmla="*/ 15 h 39"/>
                <a:gd name="T66" fmla="*/ 47 w 62"/>
                <a:gd name="T67" fmla="*/ 9 h 39"/>
                <a:gd name="T68" fmla="*/ 38 w 62"/>
                <a:gd name="T69" fmla="*/ 9 h 39"/>
                <a:gd name="T70" fmla="*/ 32 w 62"/>
                <a:gd name="T71" fmla="*/ 15 h 39"/>
                <a:gd name="T72" fmla="*/ 32 w 62"/>
                <a:gd name="T73" fmla="*/ 24 h 39"/>
                <a:gd name="T74" fmla="*/ 38 w 62"/>
                <a:gd name="T75" fmla="*/ 3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39">
                  <a:moveTo>
                    <a:pt x="27" y="28"/>
                  </a:moveTo>
                  <a:lnTo>
                    <a:pt x="24" y="31"/>
                  </a:lnTo>
                  <a:lnTo>
                    <a:pt x="23" y="34"/>
                  </a:lnTo>
                  <a:lnTo>
                    <a:pt x="18" y="36"/>
                  </a:lnTo>
                  <a:lnTo>
                    <a:pt x="15" y="37"/>
                  </a:lnTo>
                  <a:lnTo>
                    <a:pt x="11" y="36"/>
                  </a:lnTo>
                  <a:lnTo>
                    <a:pt x="8" y="34"/>
                  </a:lnTo>
                  <a:lnTo>
                    <a:pt x="5" y="33"/>
                  </a:lnTo>
                  <a:lnTo>
                    <a:pt x="2" y="28"/>
                  </a:lnTo>
                  <a:lnTo>
                    <a:pt x="0" y="24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2" y="10"/>
                  </a:lnTo>
                  <a:lnTo>
                    <a:pt x="5" y="7"/>
                  </a:lnTo>
                  <a:lnTo>
                    <a:pt x="8" y="4"/>
                  </a:lnTo>
                  <a:lnTo>
                    <a:pt x="11" y="3"/>
                  </a:lnTo>
                  <a:lnTo>
                    <a:pt x="15" y="1"/>
                  </a:lnTo>
                  <a:lnTo>
                    <a:pt x="18" y="3"/>
                  </a:lnTo>
                  <a:lnTo>
                    <a:pt x="23" y="4"/>
                  </a:lnTo>
                  <a:lnTo>
                    <a:pt x="24" y="7"/>
                  </a:lnTo>
                  <a:lnTo>
                    <a:pt x="27" y="12"/>
                  </a:lnTo>
                  <a:lnTo>
                    <a:pt x="29" y="6"/>
                  </a:lnTo>
                  <a:lnTo>
                    <a:pt x="33" y="3"/>
                  </a:lnTo>
                  <a:lnTo>
                    <a:pt x="38" y="1"/>
                  </a:lnTo>
                  <a:lnTo>
                    <a:pt x="42" y="0"/>
                  </a:lnTo>
                  <a:lnTo>
                    <a:pt x="48" y="1"/>
                  </a:lnTo>
                  <a:lnTo>
                    <a:pt x="51" y="3"/>
                  </a:lnTo>
                  <a:lnTo>
                    <a:pt x="56" y="6"/>
                  </a:lnTo>
                  <a:lnTo>
                    <a:pt x="59" y="9"/>
                  </a:lnTo>
                  <a:lnTo>
                    <a:pt x="60" y="15"/>
                  </a:lnTo>
                  <a:lnTo>
                    <a:pt x="62" y="19"/>
                  </a:lnTo>
                  <a:lnTo>
                    <a:pt x="60" y="25"/>
                  </a:lnTo>
                  <a:lnTo>
                    <a:pt x="59" y="30"/>
                  </a:lnTo>
                  <a:lnTo>
                    <a:pt x="56" y="33"/>
                  </a:lnTo>
                  <a:lnTo>
                    <a:pt x="51" y="36"/>
                  </a:lnTo>
                  <a:lnTo>
                    <a:pt x="47" y="39"/>
                  </a:lnTo>
                  <a:lnTo>
                    <a:pt x="42" y="39"/>
                  </a:lnTo>
                  <a:lnTo>
                    <a:pt x="36" y="39"/>
                  </a:lnTo>
                  <a:lnTo>
                    <a:pt x="32" y="36"/>
                  </a:lnTo>
                  <a:lnTo>
                    <a:pt x="29" y="33"/>
                  </a:lnTo>
                  <a:lnTo>
                    <a:pt x="27" y="28"/>
                  </a:lnTo>
                  <a:close/>
                  <a:moveTo>
                    <a:pt x="15" y="30"/>
                  </a:moveTo>
                  <a:lnTo>
                    <a:pt x="18" y="28"/>
                  </a:lnTo>
                  <a:lnTo>
                    <a:pt x="21" y="27"/>
                  </a:lnTo>
                  <a:lnTo>
                    <a:pt x="23" y="24"/>
                  </a:lnTo>
                  <a:lnTo>
                    <a:pt x="24" y="19"/>
                  </a:lnTo>
                  <a:lnTo>
                    <a:pt x="23" y="15"/>
                  </a:lnTo>
                  <a:lnTo>
                    <a:pt x="21" y="12"/>
                  </a:lnTo>
                  <a:lnTo>
                    <a:pt x="18" y="10"/>
                  </a:lnTo>
                  <a:lnTo>
                    <a:pt x="15" y="10"/>
                  </a:lnTo>
                  <a:lnTo>
                    <a:pt x="12" y="10"/>
                  </a:lnTo>
                  <a:lnTo>
                    <a:pt x="9" y="12"/>
                  </a:lnTo>
                  <a:lnTo>
                    <a:pt x="8" y="15"/>
                  </a:lnTo>
                  <a:lnTo>
                    <a:pt x="6" y="19"/>
                  </a:lnTo>
                  <a:lnTo>
                    <a:pt x="8" y="24"/>
                  </a:lnTo>
                  <a:lnTo>
                    <a:pt x="9" y="27"/>
                  </a:lnTo>
                  <a:lnTo>
                    <a:pt x="12" y="28"/>
                  </a:lnTo>
                  <a:lnTo>
                    <a:pt x="15" y="30"/>
                  </a:lnTo>
                  <a:close/>
                  <a:moveTo>
                    <a:pt x="42" y="31"/>
                  </a:moveTo>
                  <a:lnTo>
                    <a:pt x="45" y="31"/>
                  </a:lnTo>
                  <a:lnTo>
                    <a:pt x="48" y="30"/>
                  </a:lnTo>
                  <a:lnTo>
                    <a:pt x="51" y="28"/>
                  </a:lnTo>
                  <a:lnTo>
                    <a:pt x="53" y="25"/>
                  </a:lnTo>
                  <a:lnTo>
                    <a:pt x="54" y="22"/>
                  </a:lnTo>
                  <a:lnTo>
                    <a:pt x="54" y="19"/>
                  </a:lnTo>
                  <a:lnTo>
                    <a:pt x="53" y="15"/>
                  </a:lnTo>
                  <a:lnTo>
                    <a:pt x="51" y="12"/>
                  </a:lnTo>
                  <a:lnTo>
                    <a:pt x="47" y="9"/>
                  </a:lnTo>
                  <a:lnTo>
                    <a:pt x="42" y="9"/>
                  </a:lnTo>
                  <a:lnTo>
                    <a:pt x="38" y="9"/>
                  </a:lnTo>
                  <a:lnTo>
                    <a:pt x="33" y="12"/>
                  </a:lnTo>
                  <a:lnTo>
                    <a:pt x="32" y="15"/>
                  </a:lnTo>
                  <a:lnTo>
                    <a:pt x="30" y="19"/>
                  </a:lnTo>
                  <a:lnTo>
                    <a:pt x="32" y="24"/>
                  </a:lnTo>
                  <a:lnTo>
                    <a:pt x="33" y="28"/>
                  </a:lnTo>
                  <a:lnTo>
                    <a:pt x="38" y="30"/>
                  </a:lnTo>
                  <a:lnTo>
                    <a:pt x="42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91" name="Line 319"/>
            <p:cNvSpPr>
              <a:spLocks noChangeShapeType="1"/>
            </p:cNvSpPr>
            <p:nvPr/>
          </p:nvSpPr>
          <p:spPr bwMode="auto">
            <a:xfrm rot="5400000" flipV="1">
              <a:off x="1047" y="882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92" name="Freeform 320"/>
            <p:cNvSpPr>
              <a:spLocks noEditPoints="1"/>
            </p:cNvSpPr>
            <p:nvPr/>
          </p:nvSpPr>
          <p:spPr bwMode="auto">
            <a:xfrm rot="5400000">
              <a:off x="854" y="879"/>
              <a:ext cx="61" cy="40"/>
            </a:xfrm>
            <a:custGeom>
              <a:avLst/>
              <a:gdLst>
                <a:gd name="T0" fmla="*/ 31 w 61"/>
                <a:gd name="T1" fmla="*/ 40 h 40"/>
                <a:gd name="T2" fmla="*/ 24 w 61"/>
                <a:gd name="T3" fmla="*/ 39 h 40"/>
                <a:gd name="T4" fmla="*/ 18 w 61"/>
                <a:gd name="T5" fmla="*/ 39 h 40"/>
                <a:gd name="T6" fmla="*/ 13 w 61"/>
                <a:gd name="T7" fmla="*/ 37 h 40"/>
                <a:gd name="T8" fmla="*/ 7 w 61"/>
                <a:gd name="T9" fmla="*/ 34 h 40"/>
                <a:gd name="T10" fmla="*/ 4 w 61"/>
                <a:gd name="T11" fmla="*/ 31 h 40"/>
                <a:gd name="T12" fmla="*/ 1 w 61"/>
                <a:gd name="T13" fmla="*/ 27 h 40"/>
                <a:gd name="T14" fmla="*/ 0 w 61"/>
                <a:gd name="T15" fmla="*/ 21 h 40"/>
                <a:gd name="T16" fmla="*/ 1 w 61"/>
                <a:gd name="T17" fmla="*/ 15 h 40"/>
                <a:gd name="T18" fmla="*/ 3 w 61"/>
                <a:gd name="T19" fmla="*/ 12 h 40"/>
                <a:gd name="T20" fmla="*/ 4 w 61"/>
                <a:gd name="T21" fmla="*/ 7 h 40"/>
                <a:gd name="T22" fmla="*/ 7 w 61"/>
                <a:gd name="T23" fmla="*/ 6 h 40"/>
                <a:gd name="T24" fmla="*/ 12 w 61"/>
                <a:gd name="T25" fmla="*/ 3 h 40"/>
                <a:gd name="T26" fmla="*/ 16 w 61"/>
                <a:gd name="T27" fmla="*/ 1 h 40"/>
                <a:gd name="T28" fmla="*/ 22 w 61"/>
                <a:gd name="T29" fmla="*/ 1 h 40"/>
                <a:gd name="T30" fmla="*/ 31 w 61"/>
                <a:gd name="T31" fmla="*/ 0 h 40"/>
                <a:gd name="T32" fmla="*/ 37 w 61"/>
                <a:gd name="T33" fmla="*/ 1 h 40"/>
                <a:gd name="T34" fmla="*/ 43 w 61"/>
                <a:gd name="T35" fmla="*/ 1 h 40"/>
                <a:gd name="T36" fmla="*/ 48 w 61"/>
                <a:gd name="T37" fmla="*/ 3 h 40"/>
                <a:gd name="T38" fmla="*/ 54 w 61"/>
                <a:gd name="T39" fmla="*/ 6 h 40"/>
                <a:gd name="T40" fmla="*/ 58 w 61"/>
                <a:gd name="T41" fmla="*/ 9 h 40"/>
                <a:gd name="T42" fmla="*/ 61 w 61"/>
                <a:gd name="T43" fmla="*/ 13 h 40"/>
                <a:gd name="T44" fmla="*/ 61 w 61"/>
                <a:gd name="T45" fmla="*/ 21 h 40"/>
                <a:gd name="T46" fmla="*/ 61 w 61"/>
                <a:gd name="T47" fmla="*/ 25 h 40"/>
                <a:gd name="T48" fmla="*/ 58 w 61"/>
                <a:gd name="T49" fmla="*/ 30 h 40"/>
                <a:gd name="T50" fmla="*/ 55 w 61"/>
                <a:gd name="T51" fmla="*/ 34 h 40"/>
                <a:gd name="T52" fmla="*/ 46 w 61"/>
                <a:gd name="T53" fmla="*/ 39 h 40"/>
                <a:gd name="T54" fmla="*/ 31 w 61"/>
                <a:gd name="T55" fmla="*/ 40 h 40"/>
                <a:gd name="T56" fmla="*/ 31 w 61"/>
                <a:gd name="T57" fmla="*/ 31 h 40"/>
                <a:gd name="T58" fmla="*/ 37 w 61"/>
                <a:gd name="T59" fmla="*/ 31 h 40"/>
                <a:gd name="T60" fmla="*/ 43 w 61"/>
                <a:gd name="T61" fmla="*/ 31 h 40"/>
                <a:gd name="T62" fmla="*/ 48 w 61"/>
                <a:gd name="T63" fmla="*/ 30 h 40"/>
                <a:gd name="T64" fmla="*/ 51 w 61"/>
                <a:gd name="T65" fmla="*/ 28 h 40"/>
                <a:gd name="T66" fmla="*/ 52 w 61"/>
                <a:gd name="T67" fmla="*/ 25 h 40"/>
                <a:gd name="T68" fmla="*/ 54 w 61"/>
                <a:gd name="T69" fmla="*/ 24 h 40"/>
                <a:gd name="T70" fmla="*/ 55 w 61"/>
                <a:gd name="T71" fmla="*/ 21 h 40"/>
                <a:gd name="T72" fmla="*/ 54 w 61"/>
                <a:gd name="T73" fmla="*/ 16 h 40"/>
                <a:gd name="T74" fmla="*/ 52 w 61"/>
                <a:gd name="T75" fmla="*/ 15 h 40"/>
                <a:gd name="T76" fmla="*/ 51 w 61"/>
                <a:gd name="T77" fmla="*/ 12 h 40"/>
                <a:gd name="T78" fmla="*/ 48 w 61"/>
                <a:gd name="T79" fmla="*/ 10 h 40"/>
                <a:gd name="T80" fmla="*/ 43 w 61"/>
                <a:gd name="T81" fmla="*/ 9 h 40"/>
                <a:gd name="T82" fmla="*/ 37 w 61"/>
                <a:gd name="T83" fmla="*/ 9 h 40"/>
                <a:gd name="T84" fmla="*/ 31 w 61"/>
                <a:gd name="T85" fmla="*/ 9 h 40"/>
                <a:gd name="T86" fmla="*/ 22 w 61"/>
                <a:gd name="T87" fmla="*/ 9 h 40"/>
                <a:gd name="T88" fmla="*/ 16 w 61"/>
                <a:gd name="T89" fmla="*/ 10 h 40"/>
                <a:gd name="T90" fmla="*/ 12 w 61"/>
                <a:gd name="T91" fmla="*/ 12 h 40"/>
                <a:gd name="T92" fmla="*/ 9 w 61"/>
                <a:gd name="T93" fmla="*/ 13 h 40"/>
                <a:gd name="T94" fmla="*/ 7 w 61"/>
                <a:gd name="T95" fmla="*/ 16 h 40"/>
                <a:gd name="T96" fmla="*/ 7 w 61"/>
                <a:gd name="T97" fmla="*/ 21 h 40"/>
                <a:gd name="T98" fmla="*/ 9 w 61"/>
                <a:gd name="T99" fmla="*/ 25 h 40"/>
                <a:gd name="T100" fmla="*/ 12 w 61"/>
                <a:gd name="T101" fmla="*/ 28 h 40"/>
                <a:gd name="T102" fmla="*/ 16 w 61"/>
                <a:gd name="T103" fmla="*/ 30 h 40"/>
                <a:gd name="T104" fmla="*/ 22 w 61"/>
                <a:gd name="T105" fmla="*/ 31 h 40"/>
                <a:gd name="T106" fmla="*/ 31 w 61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40">
                  <a:moveTo>
                    <a:pt x="31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3" y="37"/>
                  </a:lnTo>
                  <a:lnTo>
                    <a:pt x="7" y="34"/>
                  </a:lnTo>
                  <a:lnTo>
                    <a:pt x="4" y="31"/>
                  </a:lnTo>
                  <a:lnTo>
                    <a:pt x="1" y="27"/>
                  </a:lnTo>
                  <a:lnTo>
                    <a:pt x="0" y="21"/>
                  </a:lnTo>
                  <a:lnTo>
                    <a:pt x="1" y="15"/>
                  </a:lnTo>
                  <a:lnTo>
                    <a:pt x="3" y="12"/>
                  </a:lnTo>
                  <a:lnTo>
                    <a:pt x="4" y="7"/>
                  </a:lnTo>
                  <a:lnTo>
                    <a:pt x="7" y="6"/>
                  </a:lnTo>
                  <a:lnTo>
                    <a:pt x="12" y="3"/>
                  </a:lnTo>
                  <a:lnTo>
                    <a:pt x="16" y="1"/>
                  </a:lnTo>
                  <a:lnTo>
                    <a:pt x="22" y="1"/>
                  </a:lnTo>
                  <a:lnTo>
                    <a:pt x="31" y="0"/>
                  </a:lnTo>
                  <a:lnTo>
                    <a:pt x="37" y="1"/>
                  </a:lnTo>
                  <a:lnTo>
                    <a:pt x="43" y="1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8" y="9"/>
                  </a:lnTo>
                  <a:lnTo>
                    <a:pt x="61" y="13"/>
                  </a:lnTo>
                  <a:lnTo>
                    <a:pt x="61" y="21"/>
                  </a:lnTo>
                  <a:lnTo>
                    <a:pt x="61" y="25"/>
                  </a:lnTo>
                  <a:lnTo>
                    <a:pt x="58" y="30"/>
                  </a:lnTo>
                  <a:lnTo>
                    <a:pt x="55" y="34"/>
                  </a:lnTo>
                  <a:lnTo>
                    <a:pt x="46" y="39"/>
                  </a:lnTo>
                  <a:lnTo>
                    <a:pt x="31" y="40"/>
                  </a:lnTo>
                  <a:close/>
                  <a:moveTo>
                    <a:pt x="31" y="31"/>
                  </a:moveTo>
                  <a:lnTo>
                    <a:pt x="37" y="31"/>
                  </a:lnTo>
                  <a:lnTo>
                    <a:pt x="43" y="31"/>
                  </a:lnTo>
                  <a:lnTo>
                    <a:pt x="48" y="30"/>
                  </a:lnTo>
                  <a:lnTo>
                    <a:pt x="51" y="28"/>
                  </a:lnTo>
                  <a:lnTo>
                    <a:pt x="52" y="25"/>
                  </a:lnTo>
                  <a:lnTo>
                    <a:pt x="54" y="24"/>
                  </a:lnTo>
                  <a:lnTo>
                    <a:pt x="55" y="21"/>
                  </a:lnTo>
                  <a:lnTo>
                    <a:pt x="54" y="16"/>
                  </a:lnTo>
                  <a:lnTo>
                    <a:pt x="52" y="15"/>
                  </a:lnTo>
                  <a:lnTo>
                    <a:pt x="51" y="12"/>
                  </a:lnTo>
                  <a:lnTo>
                    <a:pt x="48" y="10"/>
                  </a:lnTo>
                  <a:lnTo>
                    <a:pt x="43" y="9"/>
                  </a:lnTo>
                  <a:lnTo>
                    <a:pt x="37" y="9"/>
                  </a:lnTo>
                  <a:lnTo>
                    <a:pt x="31" y="9"/>
                  </a:lnTo>
                  <a:lnTo>
                    <a:pt x="22" y="9"/>
                  </a:lnTo>
                  <a:lnTo>
                    <a:pt x="16" y="10"/>
                  </a:lnTo>
                  <a:lnTo>
                    <a:pt x="12" y="12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7" y="21"/>
                  </a:lnTo>
                  <a:lnTo>
                    <a:pt x="9" y="25"/>
                  </a:lnTo>
                  <a:lnTo>
                    <a:pt x="12" y="28"/>
                  </a:lnTo>
                  <a:lnTo>
                    <a:pt x="16" y="30"/>
                  </a:lnTo>
                  <a:lnTo>
                    <a:pt x="22" y="31"/>
                  </a:lnTo>
                  <a:lnTo>
                    <a:pt x="31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93" name="Rectangle 321"/>
            <p:cNvSpPr>
              <a:spLocks noChangeArrowheads="1"/>
            </p:cNvSpPr>
            <p:nvPr/>
          </p:nvSpPr>
          <p:spPr bwMode="auto">
            <a:xfrm rot="5400000">
              <a:off x="914" y="921"/>
              <a:ext cx="9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94" name="Freeform 322"/>
            <p:cNvSpPr>
              <a:spLocks noEditPoints="1"/>
            </p:cNvSpPr>
            <p:nvPr/>
          </p:nvSpPr>
          <p:spPr bwMode="auto">
            <a:xfrm rot="5400000">
              <a:off x="923" y="879"/>
              <a:ext cx="61" cy="39"/>
            </a:xfrm>
            <a:custGeom>
              <a:avLst/>
              <a:gdLst>
                <a:gd name="T0" fmla="*/ 45 w 61"/>
                <a:gd name="T1" fmla="*/ 30 h 39"/>
                <a:gd name="T2" fmla="*/ 52 w 61"/>
                <a:gd name="T3" fmla="*/ 27 h 39"/>
                <a:gd name="T4" fmla="*/ 55 w 61"/>
                <a:gd name="T5" fmla="*/ 21 h 39"/>
                <a:gd name="T6" fmla="*/ 54 w 61"/>
                <a:gd name="T7" fmla="*/ 15 h 39"/>
                <a:gd name="T8" fmla="*/ 49 w 61"/>
                <a:gd name="T9" fmla="*/ 10 h 39"/>
                <a:gd name="T10" fmla="*/ 43 w 61"/>
                <a:gd name="T11" fmla="*/ 9 h 39"/>
                <a:gd name="T12" fmla="*/ 34 w 61"/>
                <a:gd name="T13" fmla="*/ 7 h 39"/>
                <a:gd name="T14" fmla="*/ 33 w 61"/>
                <a:gd name="T15" fmla="*/ 7 h 39"/>
                <a:gd name="T16" fmla="*/ 39 w 61"/>
                <a:gd name="T17" fmla="*/ 13 h 39"/>
                <a:gd name="T18" fmla="*/ 40 w 61"/>
                <a:gd name="T19" fmla="*/ 21 h 39"/>
                <a:gd name="T20" fmla="*/ 39 w 61"/>
                <a:gd name="T21" fmla="*/ 30 h 39"/>
                <a:gd name="T22" fmla="*/ 31 w 61"/>
                <a:gd name="T23" fmla="*/ 36 h 39"/>
                <a:gd name="T24" fmla="*/ 21 w 61"/>
                <a:gd name="T25" fmla="*/ 39 h 39"/>
                <a:gd name="T26" fmla="*/ 10 w 61"/>
                <a:gd name="T27" fmla="*/ 36 h 39"/>
                <a:gd name="T28" fmla="*/ 3 w 61"/>
                <a:gd name="T29" fmla="*/ 30 h 39"/>
                <a:gd name="T30" fmla="*/ 0 w 61"/>
                <a:gd name="T31" fmla="*/ 19 h 39"/>
                <a:gd name="T32" fmla="*/ 3 w 61"/>
                <a:gd name="T33" fmla="*/ 9 h 39"/>
                <a:gd name="T34" fmla="*/ 12 w 61"/>
                <a:gd name="T35" fmla="*/ 1 h 39"/>
                <a:gd name="T36" fmla="*/ 22 w 61"/>
                <a:gd name="T37" fmla="*/ 0 h 39"/>
                <a:gd name="T38" fmla="*/ 36 w 61"/>
                <a:gd name="T39" fmla="*/ 0 h 39"/>
                <a:gd name="T40" fmla="*/ 48 w 61"/>
                <a:gd name="T41" fmla="*/ 1 h 39"/>
                <a:gd name="T42" fmla="*/ 58 w 61"/>
                <a:gd name="T43" fmla="*/ 9 h 39"/>
                <a:gd name="T44" fmla="*/ 61 w 61"/>
                <a:gd name="T45" fmla="*/ 21 h 39"/>
                <a:gd name="T46" fmla="*/ 60 w 61"/>
                <a:gd name="T47" fmla="*/ 30 h 39"/>
                <a:gd name="T48" fmla="*/ 54 w 61"/>
                <a:gd name="T49" fmla="*/ 36 h 39"/>
                <a:gd name="T50" fmla="*/ 46 w 61"/>
                <a:gd name="T51" fmla="*/ 37 h 39"/>
                <a:gd name="T52" fmla="*/ 15 w 61"/>
                <a:gd name="T53" fmla="*/ 9 h 39"/>
                <a:gd name="T54" fmla="*/ 9 w 61"/>
                <a:gd name="T55" fmla="*/ 15 h 39"/>
                <a:gd name="T56" fmla="*/ 9 w 61"/>
                <a:gd name="T57" fmla="*/ 24 h 39"/>
                <a:gd name="T58" fmla="*/ 16 w 61"/>
                <a:gd name="T59" fmla="*/ 30 h 39"/>
                <a:gd name="T60" fmla="*/ 27 w 61"/>
                <a:gd name="T61" fmla="*/ 30 h 39"/>
                <a:gd name="T62" fmla="*/ 33 w 61"/>
                <a:gd name="T63" fmla="*/ 24 h 39"/>
                <a:gd name="T64" fmla="*/ 33 w 61"/>
                <a:gd name="T65" fmla="*/ 15 h 39"/>
                <a:gd name="T66" fmla="*/ 25 w 61"/>
                <a:gd name="T67" fmla="*/ 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1" h="39">
                  <a:moveTo>
                    <a:pt x="46" y="37"/>
                  </a:moveTo>
                  <a:lnTo>
                    <a:pt x="45" y="30"/>
                  </a:lnTo>
                  <a:lnTo>
                    <a:pt x="49" y="28"/>
                  </a:lnTo>
                  <a:lnTo>
                    <a:pt x="52" y="27"/>
                  </a:lnTo>
                  <a:lnTo>
                    <a:pt x="54" y="24"/>
                  </a:lnTo>
                  <a:lnTo>
                    <a:pt x="55" y="21"/>
                  </a:lnTo>
                  <a:lnTo>
                    <a:pt x="54" y="18"/>
                  </a:lnTo>
                  <a:lnTo>
                    <a:pt x="54" y="15"/>
                  </a:lnTo>
                  <a:lnTo>
                    <a:pt x="51" y="12"/>
                  </a:lnTo>
                  <a:lnTo>
                    <a:pt x="49" y="10"/>
                  </a:lnTo>
                  <a:lnTo>
                    <a:pt x="46" y="9"/>
                  </a:lnTo>
                  <a:lnTo>
                    <a:pt x="43" y="9"/>
                  </a:lnTo>
                  <a:lnTo>
                    <a:pt x="39" y="7"/>
                  </a:lnTo>
                  <a:lnTo>
                    <a:pt x="34" y="7"/>
                  </a:lnTo>
                  <a:lnTo>
                    <a:pt x="33" y="7"/>
                  </a:lnTo>
                  <a:lnTo>
                    <a:pt x="33" y="7"/>
                  </a:lnTo>
                  <a:lnTo>
                    <a:pt x="36" y="10"/>
                  </a:lnTo>
                  <a:lnTo>
                    <a:pt x="39" y="13"/>
                  </a:lnTo>
                  <a:lnTo>
                    <a:pt x="40" y="18"/>
                  </a:lnTo>
                  <a:lnTo>
                    <a:pt x="40" y="21"/>
                  </a:lnTo>
                  <a:lnTo>
                    <a:pt x="40" y="25"/>
                  </a:lnTo>
                  <a:lnTo>
                    <a:pt x="39" y="30"/>
                  </a:lnTo>
                  <a:lnTo>
                    <a:pt x="36" y="34"/>
                  </a:lnTo>
                  <a:lnTo>
                    <a:pt x="31" y="36"/>
                  </a:lnTo>
                  <a:lnTo>
                    <a:pt x="27" y="39"/>
                  </a:lnTo>
                  <a:lnTo>
                    <a:pt x="21" y="39"/>
                  </a:lnTo>
                  <a:lnTo>
                    <a:pt x="15" y="39"/>
                  </a:lnTo>
                  <a:lnTo>
                    <a:pt x="10" y="36"/>
                  </a:lnTo>
                  <a:lnTo>
                    <a:pt x="6" y="33"/>
                  </a:lnTo>
                  <a:lnTo>
                    <a:pt x="3" y="30"/>
                  </a:lnTo>
                  <a:lnTo>
                    <a:pt x="1" y="25"/>
                  </a:lnTo>
                  <a:lnTo>
                    <a:pt x="0" y="19"/>
                  </a:lnTo>
                  <a:lnTo>
                    <a:pt x="1" y="15"/>
                  </a:lnTo>
                  <a:lnTo>
                    <a:pt x="3" y="9"/>
                  </a:lnTo>
                  <a:lnTo>
                    <a:pt x="7" y="4"/>
                  </a:lnTo>
                  <a:lnTo>
                    <a:pt x="12" y="1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3" y="0"/>
                  </a:lnTo>
                  <a:lnTo>
                    <a:pt x="48" y="1"/>
                  </a:lnTo>
                  <a:lnTo>
                    <a:pt x="54" y="4"/>
                  </a:lnTo>
                  <a:lnTo>
                    <a:pt x="58" y="9"/>
                  </a:lnTo>
                  <a:lnTo>
                    <a:pt x="61" y="15"/>
                  </a:lnTo>
                  <a:lnTo>
                    <a:pt x="61" y="21"/>
                  </a:lnTo>
                  <a:lnTo>
                    <a:pt x="61" y="25"/>
                  </a:lnTo>
                  <a:lnTo>
                    <a:pt x="60" y="30"/>
                  </a:lnTo>
                  <a:lnTo>
                    <a:pt x="57" y="33"/>
                  </a:lnTo>
                  <a:lnTo>
                    <a:pt x="54" y="36"/>
                  </a:lnTo>
                  <a:lnTo>
                    <a:pt x="51" y="37"/>
                  </a:lnTo>
                  <a:lnTo>
                    <a:pt x="46" y="37"/>
                  </a:lnTo>
                  <a:close/>
                  <a:moveTo>
                    <a:pt x="21" y="7"/>
                  </a:moveTo>
                  <a:lnTo>
                    <a:pt x="15" y="9"/>
                  </a:lnTo>
                  <a:lnTo>
                    <a:pt x="10" y="10"/>
                  </a:lnTo>
                  <a:lnTo>
                    <a:pt x="9" y="15"/>
                  </a:lnTo>
                  <a:lnTo>
                    <a:pt x="7" y="19"/>
                  </a:lnTo>
                  <a:lnTo>
                    <a:pt x="9" y="24"/>
                  </a:lnTo>
                  <a:lnTo>
                    <a:pt x="12" y="27"/>
                  </a:lnTo>
                  <a:lnTo>
                    <a:pt x="16" y="30"/>
                  </a:lnTo>
                  <a:lnTo>
                    <a:pt x="21" y="31"/>
                  </a:lnTo>
                  <a:lnTo>
                    <a:pt x="27" y="30"/>
                  </a:lnTo>
                  <a:lnTo>
                    <a:pt x="30" y="28"/>
                  </a:lnTo>
                  <a:lnTo>
                    <a:pt x="33" y="24"/>
                  </a:lnTo>
                  <a:lnTo>
                    <a:pt x="34" y="19"/>
                  </a:lnTo>
                  <a:lnTo>
                    <a:pt x="33" y="15"/>
                  </a:lnTo>
                  <a:lnTo>
                    <a:pt x="30" y="10"/>
                  </a:lnTo>
                  <a:lnTo>
                    <a:pt x="25" y="9"/>
                  </a:lnTo>
                  <a:lnTo>
                    <a:pt x="21" y="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95" name="Line 323"/>
            <p:cNvSpPr>
              <a:spLocks noChangeShapeType="1"/>
            </p:cNvSpPr>
            <p:nvPr/>
          </p:nvSpPr>
          <p:spPr bwMode="auto">
            <a:xfrm rot="5400000" flipV="1">
              <a:off x="1047" y="600"/>
              <a:ext cx="0" cy="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96" name="Freeform 324"/>
            <p:cNvSpPr>
              <a:spLocks/>
            </p:cNvSpPr>
            <p:nvPr/>
          </p:nvSpPr>
          <p:spPr bwMode="auto">
            <a:xfrm rot="5400000">
              <a:off x="920" y="606"/>
              <a:ext cx="61" cy="21"/>
            </a:xfrm>
            <a:custGeom>
              <a:avLst/>
              <a:gdLst>
                <a:gd name="T0" fmla="*/ 61 w 61"/>
                <a:gd name="T1" fmla="*/ 0 h 21"/>
                <a:gd name="T2" fmla="*/ 61 w 61"/>
                <a:gd name="T3" fmla="*/ 7 h 21"/>
                <a:gd name="T4" fmla="*/ 13 w 61"/>
                <a:gd name="T5" fmla="*/ 7 h 21"/>
                <a:gd name="T6" fmla="*/ 16 w 61"/>
                <a:gd name="T7" fmla="*/ 10 h 21"/>
                <a:gd name="T8" fmla="*/ 19 w 61"/>
                <a:gd name="T9" fmla="*/ 15 h 21"/>
                <a:gd name="T10" fmla="*/ 21 w 61"/>
                <a:gd name="T11" fmla="*/ 18 h 21"/>
                <a:gd name="T12" fmla="*/ 22 w 61"/>
                <a:gd name="T13" fmla="*/ 21 h 21"/>
                <a:gd name="T14" fmla="*/ 15 w 61"/>
                <a:gd name="T15" fmla="*/ 21 h 21"/>
                <a:gd name="T16" fmla="*/ 12 w 61"/>
                <a:gd name="T17" fmla="*/ 16 h 21"/>
                <a:gd name="T18" fmla="*/ 9 w 61"/>
                <a:gd name="T19" fmla="*/ 12 h 21"/>
                <a:gd name="T20" fmla="*/ 4 w 61"/>
                <a:gd name="T21" fmla="*/ 7 h 21"/>
                <a:gd name="T22" fmla="*/ 0 w 61"/>
                <a:gd name="T23" fmla="*/ 4 h 21"/>
                <a:gd name="T24" fmla="*/ 0 w 61"/>
                <a:gd name="T25" fmla="*/ 0 h 21"/>
                <a:gd name="T26" fmla="*/ 61 w 61"/>
                <a:gd name="T2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21">
                  <a:moveTo>
                    <a:pt x="61" y="0"/>
                  </a:moveTo>
                  <a:lnTo>
                    <a:pt x="61" y="7"/>
                  </a:lnTo>
                  <a:lnTo>
                    <a:pt x="13" y="7"/>
                  </a:lnTo>
                  <a:lnTo>
                    <a:pt x="16" y="10"/>
                  </a:lnTo>
                  <a:lnTo>
                    <a:pt x="19" y="15"/>
                  </a:lnTo>
                  <a:lnTo>
                    <a:pt x="21" y="18"/>
                  </a:lnTo>
                  <a:lnTo>
                    <a:pt x="22" y="21"/>
                  </a:lnTo>
                  <a:lnTo>
                    <a:pt x="15" y="21"/>
                  </a:lnTo>
                  <a:lnTo>
                    <a:pt x="12" y="16"/>
                  </a:lnTo>
                  <a:lnTo>
                    <a:pt x="9" y="12"/>
                  </a:lnTo>
                  <a:lnTo>
                    <a:pt x="4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97" name="Line 325"/>
            <p:cNvSpPr>
              <a:spLocks noChangeShapeType="1"/>
            </p:cNvSpPr>
            <p:nvPr/>
          </p:nvSpPr>
          <p:spPr bwMode="auto">
            <a:xfrm rot="5400000">
              <a:off x="1009" y="3461"/>
              <a:ext cx="3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798" name="Freeform 326"/>
            <p:cNvSpPr>
              <a:spLocks/>
            </p:cNvSpPr>
            <p:nvPr/>
          </p:nvSpPr>
          <p:spPr bwMode="auto">
            <a:xfrm rot="5400000">
              <a:off x="923" y="3512"/>
              <a:ext cx="60" cy="21"/>
            </a:xfrm>
            <a:custGeom>
              <a:avLst/>
              <a:gdLst>
                <a:gd name="T0" fmla="*/ 60 w 60"/>
                <a:gd name="T1" fmla="*/ 0 h 21"/>
                <a:gd name="T2" fmla="*/ 60 w 60"/>
                <a:gd name="T3" fmla="*/ 8 h 21"/>
                <a:gd name="T4" fmla="*/ 13 w 60"/>
                <a:gd name="T5" fmla="*/ 8 h 21"/>
                <a:gd name="T6" fmla="*/ 16 w 60"/>
                <a:gd name="T7" fmla="*/ 11 h 21"/>
                <a:gd name="T8" fmla="*/ 18 w 60"/>
                <a:gd name="T9" fmla="*/ 14 h 21"/>
                <a:gd name="T10" fmla="*/ 21 w 60"/>
                <a:gd name="T11" fmla="*/ 18 h 21"/>
                <a:gd name="T12" fmla="*/ 22 w 60"/>
                <a:gd name="T13" fmla="*/ 21 h 21"/>
                <a:gd name="T14" fmla="*/ 15 w 60"/>
                <a:gd name="T15" fmla="*/ 21 h 21"/>
                <a:gd name="T16" fmla="*/ 12 w 60"/>
                <a:gd name="T17" fmla="*/ 17 h 21"/>
                <a:gd name="T18" fmla="*/ 7 w 60"/>
                <a:gd name="T19" fmla="*/ 11 h 21"/>
                <a:gd name="T20" fmla="*/ 4 w 60"/>
                <a:gd name="T21" fmla="*/ 8 h 21"/>
                <a:gd name="T22" fmla="*/ 0 w 60"/>
                <a:gd name="T23" fmla="*/ 5 h 21"/>
                <a:gd name="T24" fmla="*/ 0 w 60"/>
                <a:gd name="T25" fmla="*/ 0 h 21"/>
                <a:gd name="T26" fmla="*/ 60 w 60"/>
                <a:gd name="T2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21">
                  <a:moveTo>
                    <a:pt x="60" y="0"/>
                  </a:moveTo>
                  <a:lnTo>
                    <a:pt x="60" y="8"/>
                  </a:lnTo>
                  <a:lnTo>
                    <a:pt x="13" y="8"/>
                  </a:lnTo>
                  <a:lnTo>
                    <a:pt x="16" y="11"/>
                  </a:lnTo>
                  <a:lnTo>
                    <a:pt x="18" y="14"/>
                  </a:lnTo>
                  <a:lnTo>
                    <a:pt x="21" y="18"/>
                  </a:lnTo>
                  <a:lnTo>
                    <a:pt x="22" y="21"/>
                  </a:lnTo>
                  <a:lnTo>
                    <a:pt x="15" y="21"/>
                  </a:lnTo>
                  <a:lnTo>
                    <a:pt x="12" y="17"/>
                  </a:lnTo>
                  <a:lnTo>
                    <a:pt x="7" y="11"/>
                  </a:lnTo>
                  <a:lnTo>
                    <a:pt x="4" y="8"/>
                  </a:lnTo>
                  <a:lnTo>
                    <a:pt x="0" y="5"/>
                  </a:lnTo>
                  <a:lnTo>
                    <a:pt x="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799" name="Freeform 327"/>
            <p:cNvSpPr>
              <a:spLocks noEditPoints="1"/>
            </p:cNvSpPr>
            <p:nvPr/>
          </p:nvSpPr>
          <p:spPr bwMode="auto">
            <a:xfrm rot="5400000">
              <a:off x="979" y="3511"/>
              <a:ext cx="46" cy="39"/>
            </a:xfrm>
            <a:custGeom>
              <a:avLst/>
              <a:gdLst>
                <a:gd name="T0" fmla="*/ 31 w 46"/>
                <a:gd name="T1" fmla="*/ 7 h 39"/>
                <a:gd name="T2" fmla="*/ 33 w 46"/>
                <a:gd name="T3" fmla="*/ 0 h 39"/>
                <a:gd name="T4" fmla="*/ 39 w 46"/>
                <a:gd name="T5" fmla="*/ 1 h 39"/>
                <a:gd name="T6" fmla="*/ 42 w 46"/>
                <a:gd name="T7" fmla="*/ 6 h 39"/>
                <a:gd name="T8" fmla="*/ 45 w 46"/>
                <a:gd name="T9" fmla="*/ 10 h 39"/>
                <a:gd name="T10" fmla="*/ 46 w 46"/>
                <a:gd name="T11" fmla="*/ 13 h 39"/>
                <a:gd name="T12" fmla="*/ 46 w 46"/>
                <a:gd name="T13" fmla="*/ 19 h 39"/>
                <a:gd name="T14" fmla="*/ 45 w 46"/>
                <a:gd name="T15" fmla="*/ 25 h 39"/>
                <a:gd name="T16" fmla="*/ 43 w 46"/>
                <a:gd name="T17" fmla="*/ 30 h 39"/>
                <a:gd name="T18" fmla="*/ 40 w 46"/>
                <a:gd name="T19" fmla="*/ 34 h 39"/>
                <a:gd name="T20" fmla="*/ 36 w 46"/>
                <a:gd name="T21" fmla="*/ 37 h 39"/>
                <a:gd name="T22" fmla="*/ 30 w 46"/>
                <a:gd name="T23" fmla="*/ 39 h 39"/>
                <a:gd name="T24" fmla="*/ 24 w 46"/>
                <a:gd name="T25" fmla="*/ 39 h 39"/>
                <a:gd name="T26" fmla="*/ 16 w 46"/>
                <a:gd name="T27" fmla="*/ 39 h 39"/>
                <a:gd name="T28" fmla="*/ 12 w 46"/>
                <a:gd name="T29" fmla="*/ 37 h 39"/>
                <a:gd name="T30" fmla="*/ 6 w 46"/>
                <a:gd name="T31" fmla="*/ 34 h 39"/>
                <a:gd name="T32" fmla="*/ 3 w 46"/>
                <a:gd name="T33" fmla="*/ 30 h 39"/>
                <a:gd name="T34" fmla="*/ 1 w 46"/>
                <a:gd name="T35" fmla="*/ 25 h 39"/>
                <a:gd name="T36" fmla="*/ 0 w 46"/>
                <a:gd name="T37" fmla="*/ 19 h 39"/>
                <a:gd name="T38" fmla="*/ 1 w 46"/>
                <a:gd name="T39" fmla="*/ 13 h 39"/>
                <a:gd name="T40" fmla="*/ 3 w 46"/>
                <a:gd name="T41" fmla="*/ 9 h 39"/>
                <a:gd name="T42" fmla="*/ 6 w 46"/>
                <a:gd name="T43" fmla="*/ 4 h 39"/>
                <a:gd name="T44" fmla="*/ 10 w 46"/>
                <a:gd name="T45" fmla="*/ 1 h 39"/>
                <a:gd name="T46" fmla="*/ 16 w 46"/>
                <a:gd name="T47" fmla="*/ 0 h 39"/>
                <a:gd name="T48" fmla="*/ 22 w 46"/>
                <a:gd name="T49" fmla="*/ 0 h 39"/>
                <a:gd name="T50" fmla="*/ 24 w 46"/>
                <a:gd name="T51" fmla="*/ 0 h 39"/>
                <a:gd name="T52" fmla="*/ 25 w 46"/>
                <a:gd name="T53" fmla="*/ 0 h 39"/>
                <a:gd name="T54" fmla="*/ 25 w 46"/>
                <a:gd name="T55" fmla="*/ 31 h 39"/>
                <a:gd name="T56" fmla="*/ 30 w 46"/>
                <a:gd name="T57" fmla="*/ 31 h 39"/>
                <a:gd name="T58" fmla="*/ 33 w 46"/>
                <a:gd name="T59" fmla="*/ 30 h 39"/>
                <a:gd name="T60" fmla="*/ 36 w 46"/>
                <a:gd name="T61" fmla="*/ 27 h 39"/>
                <a:gd name="T62" fmla="*/ 39 w 46"/>
                <a:gd name="T63" fmla="*/ 24 h 39"/>
                <a:gd name="T64" fmla="*/ 39 w 46"/>
                <a:gd name="T65" fmla="*/ 18 h 39"/>
                <a:gd name="T66" fmla="*/ 39 w 46"/>
                <a:gd name="T67" fmla="*/ 15 h 39"/>
                <a:gd name="T68" fmla="*/ 37 w 46"/>
                <a:gd name="T69" fmla="*/ 12 h 39"/>
                <a:gd name="T70" fmla="*/ 36 w 46"/>
                <a:gd name="T71" fmla="*/ 9 h 39"/>
                <a:gd name="T72" fmla="*/ 31 w 46"/>
                <a:gd name="T73" fmla="*/ 7 h 39"/>
                <a:gd name="T74" fmla="*/ 18 w 46"/>
                <a:gd name="T75" fmla="*/ 31 h 39"/>
                <a:gd name="T76" fmla="*/ 18 w 46"/>
                <a:gd name="T77" fmla="*/ 7 h 39"/>
                <a:gd name="T78" fmla="*/ 13 w 46"/>
                <a:gd name="T79" fmla="*/ 7 h 39"/>
                <a:gd name="T80" fmla="*/ 12 w 46"/>
                <a:gd name="T81" fmla="*/ 10 h 39"/>
                <a:gd name="T82" fmla="*/ 9 w 46"/>
                <a:gd name="T83" fmla="*/ 13 h 39"/>
                <a:gd name="T84" fmla="*/ 7 w 46"/>
                <a:gd name="T85" fmla="*/ 19 h 39"/>
                <a:gd name="T86" fmla="*/ 9 w 46"/>
                <a:gd name="T87" fmla="*/ 24 h 39"/>
                <a:gd name="T88" fmla="*/ 10 w 46"/>
                <a:gd name="T89" fmla="*/ 28 h 39"/>
                <a:gd name="T90" fmla="*/ 13 w 46"/>
                <a:gd name="T91" fmla="*/ 30 h 39"/>
                <a:gd name="T92" fmla="*/ 18 w 46"/>
                <a:gd name="T93" fmla="*/ 3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" h="39">
                  <a:moveTo>
                    <a:pt x="31" y="7"/>
                  </a:moveTo>
                  <a:lnTo>
                    <a:pt x="33" y="0"/>
                  </a:lnTo>
                  <a:lnTo>
                    <a:pt x="39" y="1"/>
                  </a:lnTo>
                  <a:lnTo>
                    <a:pt x="42" y="6"/>
                  </a:lnTo>
                  <a:lnTo>
                    <a:pt x="45" y="10"/>
                  </a:lnTo>
                  <a:lnTo>
                    <a:pt x="46" y="13"/>
                  </a:lnTo>
                  <a:lnTo>
                    <a:pt x="46" y="19"/>
                  </a:lnTo>
                  <a:lnTo>
                    <a:pt x="45" y="25"/>
                  </a:lnTo>
                  <a:lnTo>
                    <a:pt x="43" y="30"/>
                  </a:lnTo>
                  <a:lnTo>
                    <a:pt x="40" y="34"/>
                  </a:lnTo>
                  <a:lnTo>
                    <a:pt x="36" y="37"/>
                  </a:lnTo>
                  <a:lnTo>
                    <a:pt x="30" y="39"/>
                  </a:lnTo>
                  <a:lnTo>
                    <a:pt x="24" y="39"/>
                  </a:lnTo>
                  <a:lnTo>
                    <a:pt x="16" y="39"/>
                  </a:lnTo>
                  <a:lnTo>
                    <a:pt x="12" y="37"/>
                  </a:lnTo>
                  <a:lnTo>
                    <a:pt x="6" y="34"/>
                  </a:lnTo>
                  <a:lnTo>
                    <a:pt x="3" y="30"/>
                  </a:lnTo>
                  <a:lnTo>
                    <a:pt x="1" y="25"/>
                  </a:lnTo>
                  <a:lnTo>
                    <a:pt x="0" y="19"/>
                  </a:lnTo>
                  <a:lnTo>
                    <a:pt x="1" y="13"/>
                  </a:lnTo>
                  <a:lnTo>
                    <a:pt x="3" y="9"/>
                  </a:lnTo>
                  <a:lnTo>
                    <a:pt x="6" y="4"/>
                  </a:lnTo>
                  <a:lnTo>
                    <a:pt x="10" y="1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5" y="31"/>
                  </a:lnTo>
                  <a:lnTo>
                    <a:pt x="30" y="31"/>
                  </a:lnTo>
                  <a:lnTo>
                    <a:pt x="33" y="30"/>
                  </a:lnTo>
                  <a:lnTo>
                    <a:pt x="36" y="27"/>
                  </a:lnTo>
                  <a:lnTo>
                    <a:pt x="39" y="24"/>
                  </a:lnTo>
                  <a:lnTo>
                    <a:pt x="39" y="18"/>
                  </a:lnTo>
                  <a:lnTo>
                    <a:pt x="39" y="15"/>
                  </a:lnTo>
                  <a:lnTo>
                    <a:pt x="37" y="12"/>
                  </a:lnTo>
                  <a:lnTo>
                    <a:pt x="36" y="9"/>
                  </a:lnTo>
                  <a:lnTo>
                    <a:pt x="31" y="7"/>
                  </a:lnTo>
                  <a:close/>
                  <a:moveTo>
                    <a:pt x="18" y="31"/>
                  </a:moveTo>
                  <a:lnTo>
                    <a:pt x="18" y="7"/>
                  </a:lnTo>
                  <a:lnTo>
                    <a:pt x="13" y="7"/>
                  </a:lnTo>
                  <a:lnTo>
                    <a:pt x="12" y="10"/>
                  </a:lnTo>
                  <a:lnTo>
                    <a:pt x="9" y="13"/>
                  </a:lnTo>
                  <a:lnTo>
                    <a:pt x="7" y="19"/>
                  </a:lnTo>
                  <a:lnTo>
                    <a:pt x="9" y="24"/>
                  </a:lnTo>
                  <a:lnTo>
                    <a:pt x="10" y="28"/>
                  </a:lnTo>
                  <a:lnTo>
                    <a:pt x="13" y="30"/>
                  </a:lnTo>
                  <a:lnTo>
                    <a:pt x="18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00" name="Rectangle 328"/>
            <p:cNvSpPr>
              <a:spLocks noChangeArrowheads="1"/>
            </p:cNvSpPr>
            <p:nvPr/>
          </p:nvSpPr>
          <p:spPr bwMode="auto">
            <a:xfrm rot="5400000">
              <a:off x="1036" y="3519"/>
              <a:ext cx="8" cy="2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01" name="Freeform 329"/>
            <p:cNvSpPr>
              <a:spLocks noEditPoints="1"/>
            </p:cNvSpPr>
            <p:nvPr/>
          </p:nvSpPr>
          <p:spPr bwMode="auto">
            <a:xfrm rot="5400000">
              <a:off x="1046" y="3504"/>
              <a:ext cx="61" cy="39"/>
            </a:xfrm>
            <a:custGeom>
              <a:avLst/>
              <a:gdLst>
                <a:gd name="T0" fmla="*/ 30 w 61"/>
                <a:gd name="T1" fmla="*/ 39 h 39"/>
                <a:gd name="T2" fmla="*/ 24 w 61"/>
                <a:gd name="T3" fmla="*/ 39 h 39"/>
                <a:gd name="T4" fmla="*/ 18 w 61"/>
                <a:gd name="T5" fmla="*/ 39 h 39"/>
                <a:gd name="T6" fmla="*/ 13 w 61"/>
                <a:gd name="T7" fmla="*/ 37 h 39"/>
                <a:gd name="T8" fmla="*/ 7 w 61"/>
                <a:gd name="T9" fmla="*/ 34 h 39"/>
                <a:gd name="T10" fmla="*/ 3 w 61"/>
                <a:gd name="T11" fmla="*/ 30 h 39"/>
                <a:gd name="T12" fmla="*/ 1 w 61"/>
                <a:gd name="T13" fmla="*/ 25 h 39"/>
                <a:gd name="T14" fmla="*/ 0 w 61"/>
                <a:gd name="T15" fmla="*/ 19 h 39"/>
                <a:gd name="T16" fmla="*/ 0 w 61"/>
                <a:gd name="T17" fmla="*/ 15 h 39"/>
                <a:gd name="T18" fmla="*/ 1 w 61"/>
                <a:gd name="T19" fmla="*/ 10 h 39"/>
                <a:gd name="T20" fmla="*/ 4 w 61"/>
                <a:gd name="T21" fmla="*/ 7 h 39"/>
                <a:gd name="T22" fmla="*/ 7 w 61"/>
                <a:gd name="T23" fmla="*/ 4 h 39"/>
                <a:gd name="T24" fmla="*/ 12 w 61"/>
                <a:gd name="T25" fmla="*/ 3 h 39"/>
                <a:gd name="T26" fmla="*/ 16 w 61"/>
                <a:gd name="T27" fmla="*/ 1 h 39"/>
                <a:gd name="T28" fmla="*/ 22 w 61"/>
                <a:gd name="T29" fmla="*/ 0 h 39"/>
                <a:gd name="T30" fmla="*/ 30 w 61"/>
                <a:gd name="T31" fmla="*/ 0 h 39"/>
                <a:gd name="T32" fmla="*/ 37 w 61"/>
                <a:gd name="T33" fmla="*/ 0 h 39"/>
                <a:gd name="T34" fmla="*/ 43 w 61"/>
                <a:gd name="T35" fmla="*/ 1 h 39"/>
                <a:gd name="T36" fmla="*/ 48 w 61"/>
                <a:gd name="T37" fmla="*/ 1 h 39"/>
                <a:gd name="T38" fmla="*/ 54 w 61"/>
                <a:gd name="T39" fmla="*/ 4 h 39"/>
                <a:gd name="T40" fmla="*/ 58 w 61"/>
                <a:gd name="T41" fmla="*/ 9 h 39"/>
                <a:gd name="T42" fmla="*/ 60 w 61"/>
                <a:gd name="T43" fmla="*/ 13 h 39"/>
                <a:gd name="T44" fmla="*/ 61 w 61"/>
                <a:gd name="T45" fmla="*/ 19 h 39"/>
                <a:gd name="T46" fmla="*/ 60 w 61"/>
                <a:gd name="T47" fmla="*/ 25 h 39"/>
                <a:gd name="T48" fmla="*/ 58 w 61"/>
                <a:gd name="T49" fmla="*/ 30 h 39"/>
                <a:gd name="T50" fmla="*/ 55 w 61"/>
                <a:gd name="T51" fmla="*/ 33 h 39"/>
                <a:gd name="T52" fmla="*/ 45 w 61"/>
                <a:gd name="T53" fmla="*/ 37 h 39"/>
                <a:gd name="T54" fmla="*/ 30 w 61"/>
                <a:gd name="T55" fmla="*/ 39 h 39"/>
                <a:gd name="T56" fmla="*/ 30 w 61"/>
                <a:gd name="T57" fmla="*/ 31 h 39"/>
                <a:gd name="T58" fmla="*/ 37 w 61"/>
                <a:gd name="T59" fmla="*/ 31 h 39"/>
                <a:gd name="T60" fmla="*/ 42 w 61"/>
                <a:gd name="T61" fmla="*/ 30 h 39"/>
                <a:gd name="T62" fmla="*/ 46 w 61"/>
                <a:gd name="T63" fmla="*/ 30 h 39"/>
                <a:gd name="T64" fmla="*/ 49 w 61"/>
                <a:gd name="T65" fmla="*/ 28 h 39"/>
                <a:gd name="T66" fmla="*/ 52 w 61"/>
                <a:gd name="T67" fmla="*/ 25 h 39"/>
                <a:gd name="T68" fmla="*/ 54 w 61"/>
                <a:gd name="T69" fmla="*/ 22 h 39"/>
                <a:gd name="T70" fmla="*/ 54 w 61"/>
                <a:gd name="T71" fmla="*/ 19 h 39"/>
                <a:gd name="T72" fmla="*/ 54 w 61"/>
                <a:gd name="T73" fmla="*/ 16 h 39"/>
                <a:gd name="T74" fmla="*/ 52 w 61"/>
                <a:gd name="T75" fmla="*/ 13 h 39"/>
                <a:gd name="T76" fmla="*/ 49 w 61"/>
                <a:gd name="T77" fmla="*/ 12 h 39"/>
                <a:gd name="T78" fmla="*/ 46 w 61"/>
                <a:gd name="T79" fmla="*/ 10 h 39"/>
                <a:gd name="T80" fmla="*/ 42 w 61"/>
                <a:gd name="T81" fmla="*/ 9 h 39"/>
                <a:gd name="T82" fmla="*/ 37 w 61"/>
                <a:gd name="T83" fmla="*/ 7 h 39"/>
                <a:gd name="T84" fmla="*/ 30 w 61"/>
                <a:gd name="T85" fmla="*/ 7 h 39"/>
                <a:gd name="T86" fmla="*/ 22 w 61"/>
                <a:gd name="T87" fmla="*/ 9 h 39"/>
                <a:gd name="T88" fmla="*/ 16 w 61"/>
                <a:gd name="T89" fmla="*/ 9 h 39"/>
                <a:gd name="T90" fmla="*/ 12 w 61"/>
                <a:gd name="T91" fmla="*/ 10 h 39"/>
                <a:gd name="T92" fmla="*/ 9 w 61"/>
                <a:gd name="T93" fmla="*/ 13 h 39"/>
                <a:gd name="T94" fmla="*/ 7 w 61"/>
                <a:gd name="T95" fmla="*/ 16 h 39"/>
                <a:gd name="T96" fmla="*/ 7 w 61"/>
                <a:gd name="T97" fmla="*/ 19 h 39"/>
                <a:gd name="T98" fmla="*/ 7 w 61"/>
                <a:gd name="T99" fmla="*/ 24 h 39"/>
                <a:gd name="T100" fmla="*/ 10 w 61"/>
                <a:gd name="T101" fmla="*/ 28 h 39"/>
                <a:gd name="T102" fmla="*/ 15 w 61"/>
                <a:gd name="T103" fmla="*/ 30 h 39"/>
                <a:gd name="T104" fmla="*/ 22 w 61"/>
                <a:gd name="T105" fmla="*/ 31 h 39"/>
                <a:gd name="T106" fmla="*/ 30 w 61"/>
                <a:gd name="T107" fmla="*/ 3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39">
                  <a:moveTo>
                    <a:pt x="30" y="39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3" y="37"/>
                  </a:lnTo>
                  <a:lnTo>
                    <a:pt x="7" y="34"/>
                  </a:lnTo>
                  <a:lnTo>
                    <a:pt x="3" y="30"/>
                  </a:lnTo>
                  <a:lnTo>
                    <a:pt x="1" y="25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4" y="7"/>
                  </a:lnTo>
                  <a:lnTo>
                    <a:pt x="7" y="4"/>
                  </a:lnTo>
                  <a:lnTo>
                    <a:pt x="12" y="3"/>
                  </a:lnTo>
                  <a:lnTo>
                    <a:pt x="16" y="1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3" y="1"/>
                  </a:lnTo>
                  <a:lnTo>
                    <a:pt x="48" y="1"/>
                  </a:lnTo>
                  <a:lnTo>
                    <a:pt x="54" y="4"/>
                  </a:lnTo>
                  <a:lnTo>
                    <a:pt x="58" y="9"/>
                  </a:lnTo>
                  <a:lnTo>
                    <a:pt x="60" y="13"/>
                  </a:lnTo>
                  <a:lnTo>
                    <a:pt x="61" y="19"/>
                  </a:lnTo>
                  <a:lnTo>
                    <a:pt x="60" y="25"/>
                  </a:lnTo>
                  <a:lnTo>
                    <a:pt x="58" y="30"/>
                  </a:lnTo>
                  <a:lnTo>
                    <a:pt x="55" y="33"/>
                  </a:lnTo>
                  <a:lnTo>
                    <a:pt x="45" y="37"/>
                  </a:lnTo>
                  <a:lnTo>
                    <a:pt x="30" y="39"/>
                  </a:lnTo>
                  <a:close/>
                  <a:moveTo>
                    <a:pt x="30" y="31"/>
                  </a:moveTo>
                  <a:lnTo>
                    <a:pt x="37" y="31"/>
                  </a:lnTo>
                  <a:lnTo>
                    <a:pt x="42" y="30"/>
                  </a:lnTo>
                  <a:lnTo>
                    <a:pt x="46" y="30"/>
                  </a:lnTo>
                  <a:lnTo>
                    <a:pt x="49" y="28"/>
                  </a:lnTo>
                  <a:lnTo>
                    <a:pt x="52" y="25"/>
                  </a:lnTo>
                  <a:lnTo>
                    <a:pt x="54" y="22"/>
                  </a:lnTo>
                  <a:lnTo>
                    <a:pt x="54" y="19"/>
                  </a:lnTo>
                  <a:lnTo>
                    <a:pt x="54" y="16"/>
                  </a:lnTo>
                  <a:lnTo>
                    <a:pt x="52" y="13"/>
                  </a:lnTo>
                  <a:lnTo>
                    <a:pt x="49" y="12"/>
                  </a:lnTo>
                  <a:lnTo>
                    <a:pt x="46" y="10"/>
                  </a:lnTo>
                  <a:lnTo>
                    <a:pt x="42" y="9"/>
                  </a:lnTo>
                  <a:lnTo>
                    <a:pt x="37" y="7"/>
                  </a:lnTo>
                  <a:lnTo>
                    <a:pt x="30" y="7"/>
                  </a:lnTo>
                  <a:lnTo>
                    <a:pt x="22" y="9"/>
                  </a:lnTo>
                  <a:lnTo>
                    <a:pt x="16" y="9"/>
                  </a:lnTo>
                  <a:lnTo>
                    <a:pt x="12" y="10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7" y="19"/>
                  </a:lnTo>
                  <a:lnTo>
                    <a:pt x="7" y="24"/>
                  </a:lnTo>
                  <a:lnTo>
                    <a:pt x="10" y="28"/>
                  </a:lnTo>
                  <a:lnTo>
                    <a:pt x="15" y="30"/>
                  </a:lnTo>
                  <a:lnTo>
                    <a:pt x="22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02" name="Freeform 330"/>
            <p:cNvSpPr>
              <a:spLocks/>
            </p:cNvSpPr>
            <p:nvPr/>
          </p:nvSpPr>
          <p:spPr bwMode="auto">
            <a:xfrm rot="5400000">
              <a:off x="1094" y="3504"/>
              <a:ext cx="60" cy="39"/>
            </a:xfrm>
            <a:custGeom>
              <a:avLst/>
              <a:gdLst>
                <a:gd name="T0" fmla="*/ 44 w 60"/>
                <a:gd name="T1" fmla="*/ 39 h 39"/>
                <a:gd name="T2" fmla="*/ 42 w 60"/>
                <a:gd name="T3" fmla="*/ 32 h 39"/>
                <a:gd name="T4" fmla="*/ 47 w 60"/>
                <a:gd name="T5" fmla="*/ 30 h 39"/>
                <a:gd name="T6" fmla="*/ 50 w 60"/>
                <a:gd name="T7" fmla="*/ 29 h 39"/>
                <a:gd name="T8" fmla="*/ 53 w 60"/>
                <a:gd name="T9" fmla="*/ 24 h 39"/>
                <a:gd name="T10" fmla="*/ 53 w 60"/>
                <a:gd name="T11" fmla="*/ 21 h 39"/>
                <a:gd name="T12" fmla="*/ 53 w 60"/>
                <a:gd name="T13" fmla="*/ 17 h 39"/>
                <a:gd name="T14" fmla="*/ 51 w 60"/>
                <a:gd name="T15" fmla="*/ 14 h 39"/>
                <a:gd name="T16" fmla="*/ 50 w 60"/>
                <a:gd name="T17" fmla="*/ 12 h 39"/>
                <a:gd name="T18" fmla="*/ 45 w 60"/>
                <a:gd name="T19" fmla="*/ 9 h 39"/>
                <a:gd name="T20" fmla="*/ 39 w 60"/>
                <a:gd name="T21" fmla="*/ 8 h 39"/>
                <a:gd name="T22" fmla="*/ 33 w 60"/>
                <a:gd name="T23" fmla="*/ 9 h 39"/>
                <a:gd name="T24" fmla="*/ 29 w 60"/>
                <a:gd name="T25" fmla="*/ 11 h 39"/>
                <a:gd name="T26" fmla="*/ 27 w 60"/>
                <a:gd name="T27" fmla="*/ 14 h 39"/>
                <a:gd name="T28" fmla="*/ 26 w 60"/>
                <a:gd name="T29" fmla="*/ 17 h 39"/>
                <a:gd name="T30" fmla="*/ 26 w 60"/>
                <a:gd name="T31" fmla="*/ 21 h 39"/>
                <a:gd name="T32" fmla="*/ 26 w 60"/>
                <a:gd name="T33" fmla="*/ 24 h 39"/>
                <a:gd name="T34" fmla="*/ 27 w 60"/>
                <a:gd name="T35" fmla="*/ 27 h 39"/>
                <a:gd name="T36" fmla="*/ 29 w 60"/>
                <a:gd name="T37" fmla="*/ 29 h 39"/>
                <a:gd name="T38" fmla="*/ 32 w 60"/>
                <a:gd name="T39" fmla="*/ 32 h 39"/>
                <a:gd name="T40" fmla="*/ 30 w 60"/>
                <a:gd name="T41" fmla="*/ 39 h 39"/>
                <a:gd name="T42" fmla="*/ 0 w 60"/>
                <a:gd name="T43" fmla="*/ 33 h 39"/>
                <a:gd name="T44" fmla="*/ 0 w 60"/>
                <a:gd name="T45" fmla="*/ 3 h 39"/>
                <a:gd name="T46" fmla="*/ 8 w 60"/>
                <a:gd name="T47" fmla="*/ 3 h 39"/>
                <a:gd name="T48" fmla="*/ 8 w 60"/>
                <a:gd name="T49" fmla="*/ 26 h 39"/>
                <a:gd name="T50" fmla="*/ 23 w 60"/>
                <a:gd name="T51" fmla="*/ 29 h 39"/>
                <a:gd name="T52" fmla="*/ 20 w 60"/>
                <a:gd name="T53" fmla="*/ 24 h 39"/>
                <a:gd name="T54" fmla="*/ 18 w 60"/>
                <a:gd name="T55" fmla="*/ 18 h 39"/>
                <a:gd name="T56" fmla="*/ 20 w 60"/>
                <a:gd name="T57" fmla="*/ 14 h 39"/>
                <a:gd name="T58" fmla="*/ 21 w 60"/>
                <a:gd name="T59" fmla="*/ 9 h 39"/>
                <a:gd name="T60" fmla="*/ 24 w 60"/>
                <a:gd name="T61" fmla="*/ 6 h 39"/>
                <a:gd name="T62" fmla="*/ 29 w 60"/>
                <a:gd name="T63" fmla="*/ 3 h 39"/>
                <a:gd name="T64" fmla="*/ 33 w 60"/>
                <a:gd name="T65" fmla="*/ 0 h 39"/>
                <a:gd name="T66" fmla="*/ 38 w 60"/>
                <a:gd name="T67" fmla="*/ 0 h 39"/>
                <a:gd name="T68" fmla="*/ 44 w 60"/>
                <a:gd name="T69" fmla="*/ 0 h 39"/>
                <a:gd name="T70" fmla="*/ 48 w 60"/>
                <a:gd name="T71" fmla="*/ 2 h 39"/>
                <a:gd name="T72" fmla="*/ 53 w 60"/>
                <a:gd name="T73" fmla="*/ 5 h 39"/>
                <a:gd name="T74" fmla="*/ 57 w 60"/>
                <a:gd name="T75" fmla="*/ 9 h 39"/>
                <a:gd name="T76" fmla="*/ 59 w 60"/>
                <a:gd name="T77" fmla="*/ 15 h 39"/>
                <a:gd name="T78" fmla="*/ 60 w 60"/>
                <a:gd name="T79" fmla="*/ 21 h 39"/>
                <a:gd name="T80" fmla="*/ 59 w 60"/>
                <a:gd name="T81" fmla="*/ 26 h 39"/>
                <a:gd name="T82" fmla="*/ 57 w 60"/>
                <a:gd name="T83" fmla="*/ 30 h 39"/>
                <a:gd name="T84" fmla="*/ 56 w 60"/>
                <a:gd name="T85" fmla="*/ 33 h 39"/>
                <a:gd name="T86" fmla="*/ 53 w 60"/>
                <a:gd name="T87" fmla="*/ 36 h 39"/>
                <a:gd name="T88" fmla="*/ 48 w 60"/>
                <a:gd name="T89" fmla="*/ 39 h 39"/>
                <a:gd name="T90" fmla="*/ 44 w 60"/>
                <a:gd name="T91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0" h="39">
                  <a:moveTo>
                    <a:pt x="44" y="39"/>
                  </a:moveTo>
                  <a:lnTo>
                    <a:pt x="42" y="32"/>
                  </a:lnTo>
                  <a:lnTo>
                    <a:pt x="47" y="30"/>
                  </a:lnTo>
                  <a:lnTo>
                    <a:pt x="50" y="29"/>
                  </a:lnTo>
                  <a:lnTo>
                    <a:pt x="53" y="24"/>
                  </a:lnTo>
                  <a:lnTo>
                    <a:pt x="53" y="21"/>
                  </a:lnTo>
                  <a:lnTo>
                    <a:pt x="53" y="17"/>
                  </a:lnTo>
                  <a:lnTo>
                    <a:pt x="51" y="14"/>
                  </a:lnTo>
                  <a:lnTo>
                    <a:pt x="50" y="12"/>
                  </a:lnTo>
                  <a:lnTo>
                    <a:pt x="45" y="9"/>
                  </a:lnTo>
                  <a:lnTo>
                    <a:pt x="39" y="8"/>
                  </a:lnTo>
                  <a:lnTo>
                    <a:pt x="33" y="9"/>
                  </a:lnTo>
                  <a:lnTo>
                    <a:pt x="29" y="11"/>
                  </a:lnTo>
                  <a:lnTo>
                    <a:pt x="27" y="14"/>
                  </a:lnTo>
                  <a:lnTo>
                    <a:pt x="26" y="17"/>
                  </a:lnTo>
                  <a:lnTo>
                    <a:pt x="26" y="21"/>
                  </a:lnTo>
                  <a:lnTo>
                    <a:pt x="26" y="24"/>
                  </a:lnTo>
                  <a:lnTo>
                    <a:pt x="27" y="27"/>
                  </a:lnTo>
                  <a:lnTo>
                    <a:pt x="29" y="29"/>
                  </a:lnTo>
                  <a:lnTo>
                    <a:pt x="32" y="32"/>
                  </a:lnTo>
                  <a:lnTo>
                    <a:pt x="30" y="39"/>
                  </a:lnTo>
                  <a:lnTo>
                    <a:pt x="0" y="33"/>
                  </a:lnTo>
                  <a:lnTo>
                    <a:pt x="0" y="3"/>
                  </a:lnTo>
                  <a:lnTo>
                    <a:pt x="8" y="3"/>
                  </a:lnTo>
                  <a:lnTo>
                    <a:pt x="8" y="26"/>
                  </a:lnTo>
                  <a:lnTo>
                    <a:pt x="23" y="29"/>
                  </a:lnTo>
                  <a:lnTo>
                    <a:pt x="20" y="24"/>
                  </a:lnTo>
                  <a:lnTo>
                    <a:pt x="18" y="18"/>
                  </a:lnTo>
                  <a:lnTo>
                    <a:pt x="20" y="14"/>
                  </a:lnTo>
                  <a:lnTo>
                    <a:pt x="21" y="9"/>
                  </a:lnTo>
                  <a:lnTo>
                    <a:pt x="24" y="6"/>
                  </a:lnTo>
                  <a:lnTo>
                    <a:pt x="29" y="3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4" y="0"/>
                  </a:lnTo>
                  <a:lnTo>
                    <a:pt x="48" y="2"/>
                  </a:lnTo>
                  <a:lnTo>
                    <a:pt x="53" y="5"/>
                  </a:lnTo>
                  <a:lnTo>
                    <a:pt x="57" y="9"/>
                  </a:lnTo>
                  <a:lnTo>
                    <a:pt x="59" y="15"/>
                  </a:lnTo>
                  <a:lnTo>
                    <a:pt x="60" y="21"/>
                  </a:lnTo>
                  <a:lnTo>
                    <a:pt x="59" y="26"/>
                  </a:lnTo>
                  <a:lnTo>
                    <a:pt x="57" y="30"/>
                  </a:lnTo>
                  <a:lnTo>
                    <a:pt x="56" y="33"/>
                  </a:lnTo>
                  <a:lnTo>
                    <a:pt x="53" y="36"/>
                  </a:lnTo>
                  <a:lnTo>
                    <a:pt x="48" y="39"/>
                  </a:lnTo>
                  <a:lnTo>
                    <a:pt x="44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03" name="Line 331"/>
            <p:cNvSpPr>
              <a:spLocks noChangeShapeType="1"/>
            </p:cNvSpPr>
            <p:nvPr/>
          </p:nvSpPr>
          <p:spPr bwMode="auto">
            <a:xfrm rot="5400000">
              <a:off x="1262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04" name="Line 332"/>
            <p:cNvSpPr>
              <a:spLocks noChangeShapeType="1"/>
            </p:cNvSpPr>
            <p:nvPr/>
          </p:nvSpPr>
          <p:spPr bwMode="auto">
            <a:xfrm rot="5400000">
              <a:off x="1583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05" name="Line 333"/>
            <p:cNvSpPr>
              <a:spLocks noChangeShapeType="1"/>
            </p:cNvSpPr>
            <p:nvPr/>
          </p:nvSpPr>
          <p:spPr bwMode="auto">
            <a:xfrm rot="5400000">
              <a:off x="1748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06" name="Line 334"/>
            <p:cNvSpPr>
              <a:spLocks noChangeShapeType="1"/>
            </p:cNvSpPr>
            <p:nvPr/>
          </p:nvSpPr>
          <p:spPr bwMode="auto">
            <a:xfrm rot="5400000">
              <a:off x="1816" y="3461"/>
              <a:ext cx="3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07" name="Freeform 335"/>
            <p:cNvSpPr>
              <a:spLocks/>
            </p:cNvSpPr>
            <p:nvPr/>
          </p:nvSpPr>
          <p:spPr bwMode="auto">
            <a:xfrm rot="5400000">
              <a:off x="1730" y="3512"/>
              <a:ext cx="60" cy="21"/>
            </a:xfrm>
            <a:custGeom>
              <a:avLst/>
              <a:gdLst>
                <a:gd name="T0" fmla="*/ 60 w 60"/>
                <a:gd name="T1" fmla="*/ 0 h 21"/>
                <a:gd name="T2" fmla="*/ 60 w 60"/>
                <a:gd name="T3" fmla="*/ 8 h 21"/>
                <a:gd name="T4" fmla="*/ 13 w 60"/>
                <a:gd name="T5" fmla="*/ 8 h 21"/>
                <a:gd name="T6" fmla="*/ 16 w 60"/>
                <a:gd name="T7" fmla="*/ 11 h 21"/>
                <a:gd name="T8" fmla="*/ 18 w 60"/>
                <a:gd name="T9" fmla="*/ 14 h 21"/>
                <a:gd name="T10" fmla="*/ 21 w 60"/>
                <a:gd name="T11" fmla="*/ 18 h 21"/>
                <a:gd name="T12" fmla="*/ 22 w 60"/>
                <a:gd name="T13" fmla="*/ 21 h 21"/>
                <a:gd name="T14" fmla="*/ 15 w 60"/>
                <a:gd name="T15" fmla="*/ 21 h 21"/>
                <a:gd name="T16" fmla="*/ 12 w 60"/>
                <a:gd name="T17" fmla="*/ 17 h 21"/>
                <a:gd name="T18" fmla="*/ 7 w 60"/>
                <a:gd name="T19" fmla="*/ 11 h 21"/>
                <a:gd name="T20" fmla="*/ 4 w 60"/>
                <a:gd name="T21" fmla="*/ 8 h 21"/>
                <a:gd name="T22" fmla="*/ 0 w 60"/>
                <a:gd name="T23" fmla="*/ 5 h 21"/>
                <a:gd name="T24" fmla="*/ 0 w 60"/>
                <a:gd name="T25" fmla="*/ 0 h 21"/>
                <a:gd name="T26" fmla="*/ 60 w 60"/>
                <a:gd name="T2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21">
                  <a:moveTo>
                    <a:pt x="60" y="0"/>
                  </a:moveTo>
                  <a:lnTo>
                    <a:pt x="60" y="8"/>
                  </a:lnTo>
                  <a:lnTo>
                    <a:pt x="13" y="8"/>
                  </a:lnTo>
                  <a:lnTo>
                    <a:pt x="16" y="11"/>
                  </a:lnTo>
                  <a:lnTo>
                    <a:pt x="18" y="14"/>
                  </a:lnTo>
                  <a:lnTo>
                    <a:pt x="21" y="18"/>
                  </a:lnTo>
                  <a:lnTo>
                    <a:pt x="22" y="21"/>
                  </a:lnTo>
                  <a:lnTo>
                    <a:pt x="15" y="21"/>
                  </a:lnTo>
                  <a:lnTo>
                    <a:pt x="12" y="17"/>
                  </a:lnTo>
                  <a:lnTo>
                    <a:pt x="7" y="11"/>
                  </a:lnTo>
                  <a:lnTo>
                    <a:pt x="4" y="8"/>
                  </a:lnTo>
                  <a:lnTo>
                    <a:pt x="0" y="5"/>
                  </a:lnTo>
                  <a:lnTo>
                    <a:pt x="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08" name="Freeform 336"/>
            <p:cNvSpPr>
              <a:spLocks noEditPoints="1"/>
            </p:cNvSpPr>
            <p:nvPr/>
          </p:nvSpPr>
          <p:spPr bwMode="auto">
            <a:xfrm rot="5400000">
              <a:off x="1786" y="3511"/>
              <a:ext cx="46" cy="39"/>
            </a:xfrm>
            <a:custGeom>
              <a:avLst/>
              <a:gdLst>
                <a:gd name="T0" fmla="*/ 31 w 46"/>
                <a:gd name="T1" fmla="*/ 7 h 39"/>
                <a:gd name="T2" fmla="*/ 33 w 46"/>
                <a:gd name="T3" fmla="*/ 0 h 39"/>
                <a:gd name="T4" fmla="*/ 39 w 46"/>
                <a:gd name="T5" fmla="*/ 1 h 39"/>
                <a:gd name="T6" fmla="*/ 42 w 46"/>
                <a:gd name="T7" fmla="*/ 6 h 39"/>
                <a:gd name="T8" fmla="*/ 45 w 46"/>
                <a:gd name="T9" fmla="*/ 10 h 39"/>
                <a:gd name="T10" fmla="*/ 46 w 46"/>
                <a:gd name="T11" fmla="*/ 13 h 39"/>
                <a:gd name="T12" fmla="*/ 46 w 46"/>
                <a:gd name="T13" fmla="*/ 19 h 39"/>
                <a:gd name="T14" fmla="*/ 45 w 46"/>
                <a:gd name="T15" fmla="*/ 25 h 39"/>
                <a:gd name="T16" fmla="*/ 43 w 46"/>
                <a:gd name="T17" fmla="*/ 30 h 39"/>
                <a:gd name="T18" fmla="*/ 40 w 46"/>
                <a:gd name="T19" fmla="*/ 34 h 39"/>
                <a:gd name="T20" fmla="*/ 36 w 46"/>
                <a:gd name="T21" fmla="*/ 37 h 39"/>
                <a:gd name="T22" fmla="*/ 30 w 46"/>
                <a:gd name="T23" fmla="*/ 39 h 39"/>
                <a:gd name="T24" fmla="*/ 24 w 46"/>
                <a:gd name="T25" fmla="*/ 39 h 39"/>
                <a:gd name="T26" fmla="*/ 16 w 46"/>
                <a:gd name="T27" fmla="*/ 39 h 39"/>
                <a:gd name="T28" fmla="*/ 12 w 46"/>
                <a:gd name="T29" fmla="*/ 37 h 39"/>
                <a:gd name="T30" fmla="*/ 6 w 46"/>
                <a:gd name="T31" fmla="*/ 34 h 39"/>
                <a:gd name="T32" fmla="*/ 3 w 46"/>
                <a:gd name="T33" fmla="*/ 30 h 39"/>
                <a:gd name="T34" fmla="*/ 1 w 46"/>
                <a:gd name="T35" fmla="*/ 25 h 39"/>
                <a:gd name="T36" fmla="*/ 0 w 46"/>
                <a:gd name="T37" fmla="*/ 19 h 39"/>
                <a:gd name="T38" fmla="*/ 1 w 46"/>
                <a:gd name="T39" fmla="*/ 13 h 39"/>
                <a:gd name="T40" fmla="*/ 3 w 46"/>
                <a:gd name="T41" fmla="*/ 9 h 39"/>
                <a:gd name="T42" fmla="*/ 6 w 46"/>
                <a:gd name="T43" fmla="*/ 4 h 39"/>
                <a:gd name="T44" fmla="*/ 10 w 46"/>
                <a:gd name="T45" fmla="*/ 1 h 39"/>
                <a:gd name="T46" fmla="*/ 16 w 46"/>
                <a:gd name="T47" fmla="*/ 0 h 39"/>
                <a:gd name="T48" fmla="*/ 22 w 46"/>
                <a:gd name="T49" fmla="*/ 0 h 39"/>
                <a:gd name="T50" fmla="*/ 24 w 46"/>
                <a:gd name="T51" fmla="*/ 0 h 39"/>
                <a:gd name="T52" fmla="*/ 25 w 46"/>
                <a:gd name="T53" fmla="*/ 0 h 39"/>
                <a:gd name="T54" fmla="*/ 25 w 46"/>
                <a:gd name="T55" fmla="*/ 31 h 39"/>
                <a:gd name="T56" fmla="*/ 30 w 46"/>
                <a:gd name="T57" fmla="*/ 31 h 39"/>
                <a:gd name="T58" fmla="*/ 33 w 46"/>
                <a:gd name="T59" fmla="*/ 30 h 39"/>
                <a:gd name="T60" fmla="*/ 36 w 46"/>
                <a:gd name="T61" fmla="*/ 27 h 39"/>
                <a:gd name="T62" fmla="*/ 39 w 46"/>
                <a:gd name="T63" fmla="*/ 24 h 39"/>
                <a:gd name="T64" fmla="*/ 39 w 46"/>
                <a:gd name="T65" fmla="*/ 18 h 39"/>
                <a:gd name="T66" fmla="*/ 39 w 46"/>
                <a:gd name="T67" fmla="*/ 15 h 39"/>
                <a:gd name="T68" fmla="*/ 37 w 46"/>
                <a:gd name="T69" fmla="*/ 12 h 39"/>
                <a:gd name="T70" fmla="*/ 36 w 46"/>
                <a:gd name="T71" fmla="*/ 9 h 39"/>
                <a:gd name="T72" fmla="*/ 31 w 46"/>
                <a:gd name="T73" fmla="*/ 7 h 39"/>
                <a:gd name="T74" fmla="*/ 18 w 46"/>
                <a:gd name="T75" fmla="*/ 31 h 39"/>
                <a:gd name="T76" fmla="*/ 18 w 46"/>
                <a:gd name="T77" fmla="*/ 7 h 39"/>
                <a:gd name="T78" fmla="*/ 13 w 46"/>
                <a:gd name="T79" fmla="*/ 7 h 39"/>
                <a:gd name="T80" fmla="*/ 12 w 46"/>
                <a:gd name="T81" fmla="*/ 10 h 39"/>
                <a:gd name="T82" fmla="*/ 9 w 46"/>
                <a:gd name="T83" fmla="*/ 13 h 39"/>
                <a:gd name="T84" fmla="*/ 7 w 46"/>
                <a:gd name="T85" fmla="*/ 19 h 39"/>
                <a:gd name="T86" fmla="*/ 9 w 46"/>
                <a:gd name="T87" fmla="*/ 24 h 39"/>
                <a:gd name="T88" fmla="*/ 10 w 46"/>
                <a:gd name="T89" fmla="*/ 28 h 39"/>
                <a:gd name="T90" fmla="*/ 13 w 46"/>
                <a:gd name="T91" fmla="*/ 30 h 39"/>
                <a:gd name="T92" fmla="*/ 18 w 46"/>
                <a:gd name="T93" fmla="*/ 3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" h="39">
                  <a:moveTo>
                    <a:pt x="31" y="7"/>
                  </a:moveTo>
                  <a:lnTo>
                    <a:pt x="33" y="0"/>
                  </a:lnTo>
                  <a:lnTo>
                    <a:pt x="39" y="1"/>
                  </a:lnTo>
                  <a:lnTo>
                    <a:pt x="42" y="6"/>
                  </a:lnTo>
                  <a:lnTo>
                    <a:pt x="45" y="10"/>
                  </a:lnTo>
                  <a:lnTo>
                    <a:pt x="46" y="13"/>
                  </a:lnTo>
                  <a:lnTo>
                    <a:pt x="46" y="19"/>
                  </a:lnTo>
                  <a:lnTo>
                    <a:pt x="45" y="25"/>
                  </a:lnTo>
                  <a:lnTo>
                    <a:pt x="43" y="30"/>
                  </a:lnTo>
                  <a:lnTo>
                    <a:pt x="40" y="34"/>
                  </a:lnTo>
                  <a:lnTo>
                    <a:pt x="36" y="37"/>
                  </a:lnTo>
                  <a:lnTo>
                    <a:pt x="30" y="39"/>
                  </a:lnTo>
                  <a:lnTo>
                    <a:pt x="24" y="39"/>
                  </a:lnTo>
                  <a:lnTo>
                    <a:pt x="16" y="39"/>
                  </a:lnTo>
                  <a:lnTo>
                    <a:pt x="12" y="37"/>
                  </a:lnTo>
                  <a:lnTo>
                    <a:pt x="6" y="34"/>
                  </a:lnTo>
                  <a:lnTo>
                    <a:pt x="3" y="30"/>
                  </a:lnTo>
                  <a:lnTo>
                    <a:pt x="1" y="25"/>
                  </a:lnTo>
                  <a:lnTo>
                    <a:pt x="0" y="19"/>
                  </a:lnTo>
                  <a:lnTo>
                    <a:pt x="1" y="13"/>
                  </a:lnTo>
                  <a:lnTo>
                    <a:pt x="3" y="9"/>
                  </a:lnTo>
                  <a:lnTo>
                    <a:pt x="6" y="4"/>
                  </a:lnTo>
                  <a:lnTo>
                    <a:pt x="10" y="1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5" y="31"/>
                  </a:lnTo>
                  <a:lnTo>
                    <a:pt x="30" y="31"/>
                  </a:lnTo>
                  <a:lnTo>
                    <a:pt x="33" y="30"/>
                  </a:lnTo>
                  <a:lnTo>
                    <a:pt x="36" y="27"/>
                  </a:lnTo>
                  <a:lnTo>
                    <a:pt x="39" y="24"/>
                  </a:lnTo>
                  <a:lnTo>
                    <a:pt x="39" y="18"/>
                  </a:lnTo>
                  <a:lnTo>
                    <a:pt x="39" y="15"/>
                  </a:lnTo>
                  <a:lnTo>
                    <a:pt x="37" y="12"/>
                  </a:lnTo>
                  <a:lnTo>
                    <a:pt x="36" y="9"/>
                  </a:lnTo>
                  <a:lnTo>
                    <a:pt x="31" y="7"/>
                  </a:lnTo>
                  <a:close/>
                  <a:moveTo>
                    <a:pt x="18" y="31"/>
                  </a:moveTo>
                  <a:lnTo>
                    <a:pt x="18" y="7"/>
                  </a:lnTo>
                  <a:lnTo>
                    <a:pt x="13" y="7"/>
                  </a:lnTo>
                  <a:lnTo>
                    <a:pt x="12" y="10"/>
                  </a:lnTo>
                  <a:lnTo>
                    <a:pt x="9" y="13"/>
                  </a:lnTo>
                  <a:lnTo>
                    <a:pt x="7" y="19"/>
                  </a:lnTo>
                  <a:lnTo>
                    <a:pt x="9" y="24"/>
                  </a:lnTo>
                  <a:lnTo>
                    <a:pt x="10" y="28"/>
                  </a:lnTo>
                  <a:lnTo>
                    <a:pt x="13" y="30"/>
                  </a:lnTo>
                  <a:lnTo>
                    <a:pt x="18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09" name="Rectangle 337"/>
            <p:cNvSpPr>
              <a:spLocks noChangeArrowheads="1"/>
            </p:cNvSpPr>
            <p:nvPr/>
          </p:nvSpPr>
          <p:spPr bwMode="auto">
            <a:xfrm rot="5400000">
              <a:off x="1843" y="3519"/>
              <a:ext cx="8" cy="2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10" name="Freeform 338"/>
            <p:cNvSpPr>
              <a:spLocks noEditPoints="1"/>
            </p:cNvSpPr>
            <p:nvPr/>
          </p:nvSpPr>
          <p:spPr bwMode="auto">
            <a:xfrm rot="5400000">
              <a:off x="1853" y="3504"/>
              <a:ext cx="61" cy="39"/>
            </a:xfrm>
            <a:custGeom>
              <a:avLst/>
              <a:gdLst>
                <a:gd name="T0" fmla="*/ 30 w 61"/>
                <a:gd name="T1" fmla="*/ 39 h 39"/>
                <a:gd name="T2" fmla="*/ 24 w 61"/>
                <a:gd name="T3" fmla="*/ 39 h 39"/>
                <a:gd name="T4" fmla="*/ 18 w 61"/>
                <a:gd name="T5" fmla="*/ 39 h 39"/>
                <a:gd name="T6" fmla="*/ 13 w 61"/>
                <a:gd name="T7" fmla="*/ 37 h 39"/>
                <a:gd name="T8" fmla="*/ 7 w 61"/>
                <a:gd name="T9" fmla="*/ 34 h 39"/>
                <a:gd name="T10" fmla="*/ 3 w 61"/>
                <a:gd name="T11" fmla="*/ 30 h 39"/>
                <a:gd name="T12" fmla="*/ 1 w 61"/>
                <a:gd name="T13" fmla="*/ 25 h 39"/>
                <a:gd name="T14" fmla="*/ 0 w 61"/>
                <a:gd name="T15" fmla="*/ 19 h 39"/>
                <a:gd name="T16" fmla="*/ 0 w 61"/>
                <a:gd name="T17" fmla="*/ 15 h 39"/>
                <a:gd name="T18" fmla="*/ 1 w 61"/>
                <a:gd name="T19" fmla="*/ 10 h 39"/>
                <a:gd name="T20" fmla="*/ 4 w 61"/>
                <a:gd name="T21" fmla="*/ 7 h 39"/>
                <a:gd name="T22" fmla="*/ 7 w 61"/>
                <a:gd name="T23" fmla="*/ 4 h 39"/>
                <a:gd name="T24" fmla="*/ 12 w 61"/>
                <a:gd name="T25" fmla="*/ 3 h 39"/>
                <a:gd name="T26" fmla="*/ 16 w 61"/>
                <a:gd name="T27" fmla="*/ 1 h 39"/>
                <a:gd name="T28" fmla="*/ 22 w 61"/>
                <a:gd name="T29" fmla="*/ 0 h 39"/>
                <a:gd name="T30" fmla="*/ 30 w 61"/>
                <a:gd name="T31" fmla="*/ 0 h 39"/>
                <a:gd name="T32" fmla="*/ 37 w 61"/>
                <a:gd name="T33" fmla="*/ 0 h 39"/>
                <a:gd name="T34" fmla="*/ 43 w 61"/>
                <a:gd name="T35" fmla="*/ 1 h 39"/>
                <a:gd name="T36" fmla="*/ 48 w 61"/>
                <a:gd name="T37" fmla="*/ 1 h 39"/>
                <a:gd name="T38" fmla="*/ 54 w 61"/>
                <a:gd name="T39" fmla="*/ 4 h 39"/>
                <a:gd name="T40" fmla="*/ 58 w 61"/>
                <a:gd name="T41" fmla="*/ 9 h 39"/>
                <a:gd name="T42" fmla="*/ 60 w 61"/>
                <a:gd name="T43" fmla="*/ 13 h 39"/>
                <a:gd name="T44" fmla="*/ 61 w 61"/>
                <a:gd name="T45" fmla="*/ 19 h 39"/>
                <a:gd name="T46" fmla="*/ 60 w 61"/>
                <a:gd name="T47" fmla="*/ 25 h 39"/>
                <a:gd name="T48" fmla="*/ 58 w 61"/>
                <a:gd name="T49" fmla="*/ 30 h 39"/>
                <a:gd name="T50" fmla="*/ 55 w 61"/>
                <a:gd name="T51" fmla="*/ 33 h 39"/>
                <a:gd name="T52" fmla="*/ 45 w 61"/>
                <a:gd name="T53" fmla="*/ 37 h 39"/>
                <a:gd name="T54" fmla="*/ 30 w 61"/>
                <a:gd name="T55" fmla="*/ 39 h 39"/>
                <a:gd name="T56" fmla="*/ 30 w 61"/>
                <a:gd name="T57" fmla="*/ 31 h 39"/>
                <a:gd name="T58" fmla="*/ 37 w 61"/>
                <a:gd name="T59" fmla="*/ 31 h 39"/>
                <a:gd name="T60" fmla="*/ 42 w 61"/>
                <a:gd name="T61" fmla="*/ 30 h 39"/>
                <a:gd name="T62" fmla="*/ 46 w 61"/>
                <a:gd name="T63" fmla="*/ 30 h 39"/>
                <a:gd name="T64" fmla="*/ 49 w 61"/>
                <a:gd name="T65" fmla="*/ 28 h 39"/>
                <a:gd name="T66" fmla="*/ 52 w 61"/>
                <a:gd name="T67" fmla="*/ 25 h 39"/>
                <a:gd name="T68" fmla="*/ 54 w 61"/>
                <a:gd name="T69" fmla="*/ 22 h 39"/>
                <a:gd name="T70" fmla="*/ 54 w 61"/>
                <a:gd name="T71" fmla="*/ 19 h 39"/>
                <a:gd name="T72" fmla="*/ 54 w 61"/>
                <a:gd name="T73" fmla="*/ 16 h 39"/>
                <a:gd name="T74" fmla="*/ 52 w 61"/>
                <a:gd name="T75" fmla="*/ 13 h 39"/>
                <a:gd name="T76" fmla="*/ 49 w 61"/>
                <a:gd name="T77" fmla="*/ 12 h 39"/>
                <a:gd name="T78" fmla="*/ 46 w 61"/>
                <a:gd name="T79" fmla="*/ 10 h 39"/>
                <a:gd name="T80" fmla="*/ 42 w 61"/>
                <a:gd name="T81" fmla="*/ 9 h 39"/>
                <a:gd name="T82" fmla="*/ 37 w 61"/>
                <a:gd name="T83" fmla="*/ 7 h 39"/>
                <a:gd name="T84" fmla="*/ 30 w 61"/>
                <a:gd name="T85" fmla="*/ 7 h 39"/>
                <a:gd name="T86" fmla="*/ 22 w 61"/>
                <a:gd name="T87" fmla="*/ 9 h 39"/>
                <a:gd name="T88" fmla="*/ 16 w 61"/>
                <a:gd name="T89" fmla="*/ 9 h 39"/>
                <a:gd name="T90" fmla="*/ 12 w 61"/>
                <a:gd name="T91" fmla="*/ 10 h 39"/>
                <a:gd name="T92" fmla="*/ 9 w 61"/>
                <a:gd name="T93" fmla="*/ 13 h 39"/>
                <a:gd name="T94" fmla="*/ 7 w 61"/>
                <a:gd name="T95" fmla="*/ 16 h 39"/>
                <a:gd name="T96" fmla="*/ 7 w 61"/>
                <a:gd name="T97" fmla="*/ 19 h 39"/>
                <a:gd name="T98" fmla="*/ 7 w 61"/>
                <a:gd name="T99" fmla="*/ 24 h 39"/>
                <a:gd name="T100" fmla="*/ 10 w 61"/>
                <a:gd name="T101" fmla="*/ 28 h 39"/>
                <a:gd name="T102" fmla="*/ 15 w 61"/>
                <a:gd name="T103" fmla="*/ 30 h 39"/>
                <a:gd name="T104" fmla="*/ 22 w 61"/>
                <a:gd name="T105" fmla="*/ 31 h 39"/>
                <a:gd name="T106" fmla="*/ 30 w 61"/>
                <a:gd name="T107" fmla="*/ 3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39">
                  <a:moveTo>
                    <a:pt x="30" y="39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3" y="37"/>
                  </a:lnTo>
                  <a:lnTo>
                    <a:pt x="7" y="34"/>
                  </a:lnTo>
                  <a:lnTo>
                    <a:pt x="3" y="30"/>
                  </a:lnTo>
                  <a:lnTo>
                    <a:pt x="1" y="25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4" y="7"/>
                  </a:lnTo>
                  <a:lnTo>
                    <a:pt x="7" y="4"/>
                  </a:lnTo>
                  <a:lnTo>
                    <a:pt x="12" y="3"/>
                  </a:lnTo>
                  <a:lnTo>
                    <a:pt x="16" y="1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3" y="1"/>
                  </a:lnTo>
                  <a:lnTo>
                    <a:pt x="48" y="1"/>
                  </a:lnTo>
                  <a:lnTo>
                    <a:pt x="54" y="4"/>
                  </a:lnTo>
                  <a:lnTo>
                    <a:pt x="58" y="9"/>
                  </a:lnTo>
                  <a:lnTo>
                    <a:pt x="60" y="13"/>
                  </a:lnTo>
                  <a:lnTo>
                    <a:pt x="61" y="19"/>
                  </a:lnTo>
                  <a:lnTo>
                    <a:pt x="60" y="25"/>
                  </a:lnTo>
                  <a:lnTo>
                    <a:pt x="58" y="30"/>
                  </a:lnTo>
                  <a:lnTo>
                    <a:pt x="55" y="33"/>
                  </a:lnTo>
                  <a:lnTo>
                    <a:pt x="45" y="37"/>
                  </a:lnTo>
                  <a:lnTo>
                    <a:pt x="30" y="39"/>
                  </a:lnTo>
                  <a:close/>
                  <a:moveTo>
                    <a:pt x="30" y="31"/>
                  </a:moveTo>
                  <a:lnTo>
                    <a:pt x="37" y="31"/>
                  </a:lnTo>
                  <a:lnTo>
                    <a:pt x="42" y="30"/>
                  </a:lnTo>
                  <a:lnTo>
                    <a:pt x="46" y="30"/>
                  </a:lnTo>
                  <a:lnTo>
                    <a:pt x="49" y="28"/>
                  </a:lnTo>
                  <a:lnTo>
                    <a:pt x="52" y="25"/>
                  </a:lnTo>
                  <a:lnTo>
                    <a:pt x="54" y="22"/>
                  </a:lnTo>
                  <a:lnTo>
                    <a:pt x="54" y="19"/>
                  </a:lnTo>
                  <a:lnTo>
                    <a:pt x="54" y="16"/>
                  </a:lnTo>
                  <a:lnTo>
                    <a:pt x="52" y="13"/>
                  </a:lnTo>
                  <a:lnTo>
                    <a:pt x="49" y="12"/>
                  </a:lnTo>
                  <a:lnTo>
                    <a:pt x="46" y="10"/>
                  </a:lnTo>
                  <a:lnTo>
                    <a:pt x="42" y="9"/>
                  </a:lnTo>
                  <a:lnTo>
                    <a:pt x="37" y="7"/>
                  </a:lnTo>
                  <a:lnTo>
                    <a:pt x="30" y="7"/>
                  </a:lnTo>
                  <a:lnTo>
                    <a:pt x="22" y="9"/>
                  </a:lnTo>
                  <a:lnTo>
                    <a:pt x="16" y="9"/>
                  </a:lnTo>
                  <a:lnTo>
                    <a:pt x="12" y="10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7" y="19"/>
                  </a:lnTo>
                  <a:lnTo>
                    <a:pt x="7" y="24"/>
                  </a:lnTo>
                  <a:lnTo>
                    <a:pt x="10" y="28"/>
                  </a:lnTo>
                  <a:lnTo>
                    <a:pt x="15" y="30"/>
                  </a:lnTo>
                  <a:lnTo>
                    <a:pt x="22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11" name="Freeform 339"/>
            <p:cNvSpPr>
              <a:spLocks noEditPoints="1"/>
            </p:cNvSpPr>
            <p:nvPr/>
          </p:nvSpPr>
          <p:spPr bwMode="auto">
            <a:xfrm rot="5400000">
              <a:off x="1900" y="3503"/>
              <a:ext cx="59" cy="42"/>
            </a:xfrm>
            <a:custGeom>
              <a:avLst/>
              <a:gdLst>
                <a:gd name="T0" fmla="*/ 59 w 59"/>
                <a:gd name="T1" fmla="*/ 15 h 42"/>
                <a:gd name="T2" fmla="*/ 45 w 59"/>
                <a:gd name="T3" fmla="*/ 15 h 42"/>
                <a:gd name="T4" fmla="*/ 45 w 59"/>
                <a:gd name="T5" fmla="*/ 42 h 42"/>
                <a:gd name="T6" fmla="*/ 38 w 59"/>
                <a:gd name="T7" fmla="*/ 42 h 42"/>
                <a:gd name="T8" fmla="*/ 0 w 59"/>
                <a:gd name="T9" fmla="*/ 14 h 42"/>
                <a:gd name="T10" fmla="*/ 0 w 59"/>
                <a:gd name="T11" fmla="*/ 8 h 42"/>
                <a:gd name="T12" fmla="*/ 38 w 59"/>
                <a:gd name="T13" fmla="*/ 8 h 42"/>
                <a:gd name="T14" fmla="*/ 38 w 59"/>
                <a:gd name="T15" fmla="*/ 0 h 42"/>
                <a:gd name="T16" fmla="*/ 45 w 59"/>
                <a:gd name="T17" fmla="*/ 0 h 42"/>
                <a:gd name="T18" fmla="*/ 45 w 59"/>
                <a:gd name="T19" fmla="*/ 8 h 42"/>
                <a:gd name="T20" fmla="*/ 59 w 59"/>
                <a:gd name="T21" fmla="*/ 8 h 42"/>
                <a:gd name="T22" fmla="*/ 59 w 59"/>
                <a:gd name="T23" fmla="*/ 15 h 42"/>
                <a:gd name="T24" fmla="*/ 38 w 59"/>
                <a:gd name="T25" fmla="*/ 15 h 42"/>
                <a:gd name="T26" fmla="*/ 14 w 59"/>
                <a:gd name="T27" fmla="*/ 15 h 42"/>
                <a:gd name="T28" fmla="*/ 38 w 59"/>
                <a:gd name="T29" fmla="*/ 33 h 42"/>
                <a:gd name="T30" fmla="*/ 38 w 59"/>
                <a:gd name="T31" fmla="*/ 1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9" h="42">
                  <a:moveTo>
                    <a:pt x="59" y="15"/>
                  </a:moveTo>
                  <a:lnTo>
                    <a:pt x="45" y="15"/>
                  </a:lnTo>
                  <a:lnTo>
                    <a:pt x="45" y="42"/>
                  </a:lnTo>
                  <a:lnTo>
                    <a:pt x="38" y="42"/>
                  </a:lnTo>
                  <a:lnTo>
                    <a:pt x="0" y="14"/>
                  </a:lnTo>
                  <a:lnTo>
                    <a:pt x="0" y="8"/>
                  </a:lnTo>
                  <a:lnTo>
                    <a:pt x="38" y="8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45" y="8"/>
                  </a:lnTo>
                  <a:lnTo>
                    <a:pt x="59" y="8"/>
                  </a:lnTo>
                  <a:lnTo>
                    <a:pt x="59" y="15"/>
                  </a:lnTo>
                  <a:close/>
                  <a:moveTo>
                    <a:pt x="38" y="15"/>
                  </a:moveTo>
                  <a:lnTo>
                    <a:pt x="14" y="15"/>
                  </a:lnTo>
                  <a:lnTo>
                    <a:pt x="38" y="33"/>
                  </a:lnTo>
                  <a:lnTo>
                    <a:pt x="38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12" name="Line 340"/>
            <p:cNvSpPr>
              <a:spLocks noChangeShapeType="1"/>
            </p:cNvSpPr>
            <p:nvPr/>
          </p:nvSpPr>
          <p:spPr bwMode="auto">
            <a:xfrm rot="5400000">
              <a:off x="2069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13" name="Line 341"/>
            <p:cNvSpPr>
              <a:spLocks noChangeShapeType="1"/>
            </p:cNvSpPr>
            <p:nvPr/>
          </p:nvSpPr>
          <p:spPr bwMode="auto">
            <a:xfrm rot="5400000">
              <a:off x="2390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14" name="Line 342"/>
            <p:cNvSpPr>
              <a:spLocks noChangeShapeType="1"/>
            </p:cNvSpPr>
            <p:nvPr/>
          </p:nvSpPr>
          <p:spPr bwMode="auto">
            <a:xfrm rot="5400000">
              <a:off x="2555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15" name="Line 343"/>
            <p:cNvSpPr>
              <a:spLocks noChangeShapeType="1"/>
            </p:cNvSpPr>
            <p:nvPr/>
          </p:nvSpPr>
          <p:spPr bwMode="auto">
            <a:xfrm rot="5400000">
              <a:off x="2623" y="3461"/>
              <a:ext cx="3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16" name="Freeform 344"/>
            <p:cNvSpPr>
              <a:spLocks noEditPoints="1"/>
            </p:cNvSpPr>
            <p:nvPr/>
          </p:nvSpPr>
          <p:spPr bwMode="auto">
            <a:xfrm rot="5400000">
              <a:off x="2542" y="3504"/>
              <a:ext cx="61" cy="39"/>
            </a:xfrm>
            <a:custGeom>
              <a:avLst/>
              <a:gdLst>
                <a:gd name="T0" fmla="*/ 30 w 61"/>
                <a:gd name="T1" fmla="*/ 39 h 39"/>
                <a:gd name="T2" fmla="*/ 24 w 61"/>
                <a:gd name="T3" fmla="*/ 39 h 39"/>
                <a:gd name="T4" fmla="*/ 18 w 61"/>
                <a:gd name="T5" fmla="*/ 39 h 39"/>
                <a:gd name="T6" fmla="*/ 13 w 61"/>
                <a:gd name="T7" fmla="*/ 38 h 39"/>
                <a:gd name="T8" fmla="*/ 7 w 61"/>
                <a:gd name="T9" fmla="*/ 35 h 39"/>
                <a:gd name="T10" fmla="*/ 3 w 61"/>
                <a:gd name="T11" fmla="*/ 30 h 39"/>
                <a:gd name="T12" fmla="*/ 1 w 61"/>
                <a:gd name="T13" fmla="*/ 26 h 39"/>
                <a:gd name="T14" fmla="*/ 0 w 61"/>
                <a:gd name="T15" fmla="*/ 20 h 39"/>
                <a:gd name="T16" fmla="*/ 0 w 61"/>
                <a:gd name="T17" fmla="*/ 15 h 39"/>
                <a:gd name="T18" fmla="*/ 1 w 61"/>
                <a:gd name="T19" fmla="*/ 11 h 39"/>
                <a:gd name="T20" fmla="*/ 4 w 61"/>
                <a:gd name="T21" fmla="*/ 8 h 39"/>
                <a:gd name="T22" fmla="*/ 7 w 61"/>
                <a:gd name="T23" fmla="*/ 5 h 39"/>
                <a:gd name="T24" fmla="*/ 12 w 61"/>
                <a:gd name="T25" fmla="*/ 3 h 39"/>
                <a:gd name="T26" fmla="*/ 16 w 61"/>
                <a:gd name="T27" fmla="*/ 2 h 39"/>
                <a:gd name="T28" fmla="*/ 22 w 61"/>
                <a:gd name="T29" fmla="*/ 0 h 39"/>
                <a:gd name="T30" fmla="*/ 30 w 61"/>
                <a:gd name="T31" fmla="*/ 0 h 39"/>
                <a:gd name="T32" fmla="*/ 37 w 61"/>
                <a:gd name="T33" fmla="*/ 0 h 39"/>
                <a:gd name="T34" fmla="*/ 43 w 61"/>
                <a:gd name="T35" fmla="*/ 2 h 39"/>
                <a:gd name="T36" fmla="*/ 48 w 61"/>
                <a:gd name="T37" fmla="*/ 3 h 39"/>
                <a:gd name="T38" fmla="*/ 54 w 61"/>
                <a:gd name="T39" fmla="*/ 5 h 39"/>
                <a:gd name="T40" fmla="*/ 58 w 61"/>
                <a:gd name="T41" fmla="*/ 9 h 39"/>
                <a:gd name="T42" fmla="*/ 60 w 61"/>
                <a:gd name="T43" fmla="*/ 14 h 39"/>
                <a:gd name="T44" fmla="*/ 61 w 61"/>
                <a:gd name="T45" fmla="*/ 20 h 39"/>
                <a:gd name="T46" fmla="*/ 60 w 61"/>
                <a:gd name="T47" fmla="*/ 26 h 39"/>
                <a:gd name="T48" fmla="*/ 58 w 61"/>
                <a:gd name="T49" fmla="*/ 30 h 39"/>
                <a:gd name="T50" fmla="*/ 55 w 61"/>
                <a:gd name="T51" fmla="*/ 33 h 39"/>
                <a:gd name="T52" fmla="*/ 45 w 61"/>
                <a:gd name="T53" fmla="*/ 38 h 39"/>
                <a:gd name="T54" fmla="*/ 30 w 61"/>
                <a:gd name="T55" fmla="*/ 39 h 39"/>
                <a:gd name="T56" fmla="*/ 30 w 61"/>
                <a:gd name="T57" fmla="*/ 32 h 39"/>
                <a:gd name="T58" fmla="*/ 37 w 61"/>
                <a:gd name="T59" fmla="*/ 32 h 39"/>
                <a:gd name="T60" fmla="*/ 42 w 61"/>
                <a:gd name="T61" fmla="*/ 30 h 39"/>
                <a:gd name="T62" fmla="*/ 46 w 61"/>
                <a:gd name="T63" fmla="*/ 30 h 39"/>
                <a:gd name="T64" fmla="*/ 49 w 61"/>
                <a:gd name="T65" fmla="*/ 29 h 39"/>
                <a:gd name="T66" fmla="*/ 52 w 61"/>
                <a:gd name="T67" fmla="*/ 26 h 39"/>
                <a:gd name="T68" fmla="*/ 54 w 61"/>
                <a:gd name="T69" fmla="*/ 23 h 39"/>
                <a:gd name="T70" fmla="*/ 54 w 61"/>
                <a:gd name="T71" fmla="*/ 20 h 39"/>
                <a:gd name="T72" fmla="*/ 54 w 61"/>
                <a:gd name="T73" fmla="*/ 17 h 39"/>
                <a:gd name="T74" fmla="*/ 52 w 61"/>
                <a:gd name="T75" fmla="*/ 14 h 39"/>
                <a:gd name="T76" fmla="*/ 49 w 61"/>
                <a:gd name="T77" fmla="*/ 12 h 39"/>
                <a:gd name="T78" fmla="*/ 46 w 61"/>
                <a:gd name="T79" fmla="*/ 11 h 39"/>
                <a:gd name="T80" fmla="*/ 42 w 61"/>
                <a:gd name="T81" fmla="*/ 9 h 39"/>
                <a:gd name="T82" fmla="*/ 37 w 61"/>
                <a:gd name="T83" fmla="*/ 8 h 39"/>
                <a:gd name="T84" fmla="*/ 30 w 61"/>
                <a:gd name="T85" fmla="*/ 8 h 39"/>
                <a:gd name="T86" fmla="*/ 22 w 61"/>
                <a:gd name="T87" fmla="*/ 9 h 39"/>
                <a:gd name="T88" fmla="*/ 16 w 61"/>
                <a:gd name="T89" fmla="*/ 9 h 39"/>
                <a:gd name="T90" fmla="*/ 12 w 61"/>
                <a:gd name="T91" fmla="*/ 11 h 39"/>
                <a:gd name="T92" fmla="*/ 9 w 61"/>
                <a:gd name="T93" fmla="*/ 14 h 39"/>
                <a:gd name="T94" fmla="*/ 7 w 61"/>
                <a:gd name="T95" fmla="*/ 17 h 39"/>
                <a:gd name="T96" fmla="*/ 7 w 61"/>
                <a:gd name="T97" fmla="*/ 20 h 39"/>
                <a:gd name="T98" fmla="*/ 7 w 61"/>
                <a:gd name="T99" fmla="*/ 24 h 39"/>
                <a:gd name="T100" fmla="*/ 10 w 61"/>
                <a:gd name="T101" fmla="*/ 29 h 39"/>
                <a:gd name="T102" fmla="*/ 15 w 61"/>
                <a:gd name="T103" fmla="*/ 30 h 39"/>
                <a:gd name="T104" fmla="*/ 22 w 61"/>
                <a:gd name="T105" fmla="*/ 32 h 39"/>
                <a:gd name="T106" fmla="*/ 30 w 61"/>
                <a:gd name="T10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39">
                  <a:moveTo>
                    <a:pt x="30" y="39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3" y="38"/>
                  </a:lnTo>
                  <a:lnTo>
                    <a:pt x="7" y="35"/>
                  </a:lnTo>
                  <a:lnTo>
                    <a:pt x="3" y="30"/>
                  </a:lnTo>
                  <a:lnTo>
                    <a:pt x="1" y="26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1" y="11"/>
                  </a:lnTo>
                  <a:lnTo>
                    <a:pt x="4" y="8"/>
                  </a:lnTo>
                  <a:lnTo>
                    <a:pt x="7" y="5"/>
                  </a:lnTo>
                  <a:lnTo>
                    <a:pt x="12" y="3"/>
                  </a:lnTo>
                  <a:lnTo>
                    <a:pt x="16" y="2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3" y="2"/>
                  </a:lnTo>
                  <a:lnTo>
                    <a:pt x="48" y="3"/>
                  </a:lnTo>
                  <a:lnTo>
                    <a:pt x="54" y="5"/>
                  </a:lnTo>
                  <a:lnTo>
                    <a:pt x="58" y="9"/>
                  </a:lnTo>
                  <a:lnTo>
                    <a:pt x="60" y="14"/>
                  </a:lnTo>
                  <a:lnTo>
                    <a:pt x="61" y="20"/>
                  </a:lnTo>
                  <a:lnTo>
                    <a:pt x="60" y="26"/>
                  </a:lnTo>
                  <a:lnTo>
                    <a:pt x="58" y="30"/>
                  </a:lnTo>
                  <a:lnTo>
                    <a:pt x="55" y="33"/>
                  </a:lnTo>
                  <a:lnTo>
                    <a:pt x="45" y="38"/>
                  </a:lnTo>
                  <a:lnTo>
                    <a:pt x="30" y="39"/>
                  </a:lnTo>
                  <a:close/>
                  <a:moveTo>
                    <a:pt x="30" y="32"/>
                  </a:moveTo>
                  <a:lnTo>
                    <a:pt x="37" y="32"/>
                  </a:lnTo>
                  <a:lnTo>
                    <a:pt x="42" y="30"/>
                  </a:lnTo>
                  <a:lnTo>
                    <a:pt x="46" y="30"/>
                  </a:lnTo>
                  <a:lnTo>
                    <a:pt x="49" y="29"/>
                  </a:lnTo>
                  <a:lnTo>
                    <a:pt x="52" y="26"/>
                  </a:lnTo>
                  <a:lnTo>
                    <a:pt x="54" y="23"/>
                  </a:lnTo>
                  <a:lnTo>
                    <a:pt x="54" y="20"/>
                  </a:lnTo>
                  <a:lnTo>
                    <a:pt x="54" y="17"/>
                  </a:lnTo>
                  <a:lnTo>
                    <a:pt x="52" y="14"/>
                  </a:lnTo>
                  <a:lnTo>
                    <a:pt x="49" y="12"/>
                  </a:lnTo>
                  <a:lnTo>
                    <a:pt x="46" y="11"/>
                  </a:lnTo>
                  <a:lnTo>
                    <a:pt x="42" y="9"/>
                  </a:lnTo>
                  <a:lnTo>
                    <a:pt x="37" y="8"/>
                  </a:lnTo>
                  <a:lnTo>
                    <a:pt x="30" y="8"/>
                  </a:lnTo>
                  <a:lnTo>
                    <a:pt x="22" y="9"/>
                  </a:lnTo>
                  <a:lnTo>
                    <a:pt x="16" y="9"/>
                  </a:lnTo>
                  <a:lnTo>
                    <a:pt x="12" y="11"/>
                  </a:lnTo>
                  <a:lnTo>
                    <a:pt x="9" y="14"/>
                  </a:lnTo>
                  <a:lnTo>
                    <a:pt x="7" y="17"/>
                  </a:lnTo>
                  <a:lnTo>
                    <a:pt x="7" y="20"/>
                  </a:lnTo>
                  <a:lnTo>
                    <a:pt x="7" y="24"/>
                  </a:lnTo>
                  <a:lnTo>
                    <a:pt x="10" y="29"/>
                  </a:lnTo>
                  <a:lnTo>
                    <a:pt x="15" y="30"/>
                  </a:lnTo>
                  <a:lnTo>
                    <a:pt x="22" y="32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17" name="Rectangle 345"/>
            <p:cNvSpPr>
              <a:spLocks noChangeArrowheads="1"/>
            </p:cNvSpPr>
            <p:nvPr/>
          </p:nvSpPr>
          <p:spPr bwMode="auto">
            <a:xfrm rot="5400000">
              <a:off x="2604" y="3545"/>
              <a:ext cx="8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18" name="Freeform 346"/>
            <p:cNvSpPr>
              <a:spLocks noEditPoints="1"/>
            </p:cNvSpPr>
            <p:nvPr/>
          </p:nvSpPr>
          <p:spPr bwMode="auto">
            <a:xfrm rot="5400000">
              <a:off x="2612" y="3504"/>
              <a:ext cx="61" cy="40"/>
            </a:xfrm>
            <a:custGeom>
              <a:avLst/>
              <a:gdLst>
                <a:gd name="T0" fmla="*/ 30 w 61"/>
                <a:gd name="T1" fmla="*/ 40 h 40"/>
                <a:gd name="T2" fmla="*/ 24 w 61"/>
                <a:gd name="T3" fmla="*/ 39 h 40"/>
                <a:gd name="T4" fmla="*/ 18 w 61"/>
                <a:gd name="T5" fmla="*/ 39 h 40"/>
                <a:gd name="T6" fmla="*/ 13 w 61"/>
                <a:gd name="T7" fmla="*/ 37 h 40"/>
                <a:gd name="T8" fmla="*/ 7 w 61"/>
                <a:gd name="T9" fmla="*/ 34 h 40"/>
                <a:gd name="T10" fmla="*/ 3 w 61"/>
                <a:gd name="T11" fmla="*/ 31 h 40"/>
                <a:gd name="T12" fmla="*/ 1 w 61"/>
                <a:gd name="T13" fmla="*/ 27 h 40"/>
                <a:gd name="T14" fmla="*/ 0 w 61"/>
                <a:gd name="T15" fmla="*/ 21 h 40"/>
                <a:gd name="T16" fmla="*/ 0 w 61"/>
                <a:gd name="T17" fmla="*/ 15 h 40"/>
                <a:gd name="T18" fmla="*/ 1 w 61"/>
                <a:gd name="T19" fmla="*/ 12 h 40"/>
                <a:gd name="T20" fmla="*/ 4 w 61"/>
                <a:gd name="T21" fmla="*/ 7 h 40"/>
                <a:gd name="T22" fmla="*/ 7 w 61"/>
                <a:gd name="T23" fmla="*/ 6 h 40"/>
                <a:gd name="T24" fmla="*/ 12 w 61"/>
                <a:gd name="T25" fmla="*/ 3 h 40"/>
                <a:gd name="T26" fmla="*/ 16 w 61"/>
                <a:gd name="T27" fmla="*/ 1 h 40"/>
                <a:gd name="T28" fmla="*/ 22 w 61"/>
                <a:gd name="T29" fmla="*/ 1 h 40"/>
                <a:gd name="T30" fmla="*/ 30 w 61"/>
                <a:gd name="T31" fmla="*/ 0 h 40"/>
                <a:gd name="T32" fmla="*/ 37 w 61"/>
                <a:gd name="T33" fmla="*/ 1 h 40"/>
                <a:gd name="T34" fmla="*/ 43 w 61"/>
                <a:gd name="T35" fmla="*/ 1 h 40"/>
                <a:gd name="T36" fmla="*/ 48 w 61"/>
                <a:gd name="T37" fmla="*/ 3 h 40"/>
                <a:gd name="T38" fmla="*/ 54 w 61"/>
                <a:gd name="T39" fmla="*/ 6 h 40"/>
                <a:gd name="T40" fmla="*/ 58 w 61"/>
                <a:gd name="T41" fmla="*/ 9 h 40"/>
                <a:gd name="T42" fmla="*/ 60 w 61"/>
                <a:gd name="T43" fmla="*/ 13 h 40"/>
                <a:gd name="T44" fmla="*/ 61 w 61"/>
                <a:gd name="T45" fmla="*/ 21 h 40"/>
                <a:gd name="T46" fmla="*/ 60 w 61"/>
                <a:gd name="T47" fmla="*/ 25 h 40"/>
                <a:gd name="T48" fmla="*/ 58 w 61"/>
                <a:gd name="T49" fmla="*/ 30 h 40"/>
                <a:gd name="T50" fmla="*/ 55 w 61"/>
                <a:gd name="T51" fmla="*/ 34 h 40"/>
                <a:gd name="T52" fmla="*/ 45 w 61"/>
                <a:gd name="T53" fmla="*/ 39 h 40"/>
                <a:gd name="T54" fmla="*/ 30 w 61"/>
                <a:gd name="T55" fmla="*/ 40 h 40"/>
                <a:gd name="T56" fmla="*/ 30 w 61"/>
                <a:gd name="T57" fmla="*/ 31 h 40"/>
                <a:gd name="T58" fmla="*/ 37 w 61"/>
                <a:gd name="T59" fmla="*/ 31 h 40"/>
                <a:gd name="T60" fmla="*/ 42 w 61"/>
                <a:gd name="T61" fmla="*/ 31 h 40"/>
                <a:gd name="T62" fmla="*/ 46 w 61"/>
                <a:gd name="T63" fmla="*/ 30 h 40"/>
                <a:gd name="T64" fmla="*/ 49 w 61"/>
                <a:gd name="T65" fmla="*/ 28 h 40"/>
                <a:gd name="T66" fmla="*/ 52 w 61"/>
                <a:gd name="T67" fmla="*/ 25 h 40"/>
                <a:gd name="T68" fmla="*/ 54 w 61"/>
                <a:gd name="T69" fmla="*/ 24 h 40"/>
                <a:gd name="T70" fmla="*/ 54 w 61"/>
                <a:gd name="T71" fmla="*/ 21 h 40"/>
                <a:gd name="T72" fmla="*/ 54 w 61"/>
                <a:gd name="T73" fmla="*/ 16 h 40"/>
                <a:gd name="T74" fmla="*/ 52 w 61"/>
                <a:gd name="T75" fmla="*/ 15 h 40"/>
                <a:gd name="T76" fmla="*/ 49 w 61"/>
                <a:gd name="T77" fmla="*/ 12 h 40"/>
                <a:gd name="T78" fmla="*/ 46 w 61"/>
                <a:gd name="T79" fmla="*/ 10 h 40"/>
                <a:gd name="T80" fmla="*/ 42 w 61"/>
                <a:gd name="T81" fmla="*/ 9 h 40"/>
                <a:gd name="T82" fmla="*/ 37 w 61"/>
                <a:gd name="T83" fmla="*/ 9 h 40"/>
                <a:gd name="T84" fmla="*/ 30 w 61"/>
                <a:gd name="T85" fmla="*/ 9 h 40"/>
                <a:gd name="T86" fmla="*/ 22 w 61"/>
                <a:gd name="T87" fmla="*/ 9 h 40"/>
                <a:gd name="T88" fmla="*/ 16 w 61"/>
                <a:gd name="T89" fmla="*/ 10 h 40"/>
                <a:gd name="T90" fmla="*/ 12 w 61"/>
                <a:gd name="T91" fmla="*/ 12 h 40"/>
                <a:gd name="T92" fmla="*/ 9 w 61"/>
                <a:gd name="T93" fmla="*/ 13 h 40"/>
                <a:gd name="T94" fmla="*/ 7 w 61"/>
                <a:gd name="T95" fmla="*/ 16 h 40"/>
                <a:gd name="T96" fmla="*/ 7 w 61"/>
                <a:gd name="T97" fmla="*/ 21 h 40"/>
                <a:gd name="T98" fmla="*/ 7 w 61"/>
                <a:gd name="T99" fmla="*/ 25 h 40"/>
                <a:gd name="T100" fmla="*/ 10 w 61"/>
                <a:gd name="T101" fmla="*/ 28 h 40"/>
                <a:gd name="T102" fmla="*/ 15 w 61"/>
                <a:gd name="T103" fmla="*/ 30 h 40"/>
                <a:gd name="T104" fmla="*/ 22 w 61"/>
                <a:gd name="T105" fmla="*/ 31 h 40"/>
                <a:gd name="T106" fmla="*/ 30 w 61"/>
                <a:gd name="T107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40">
                  <a:moveTo>
                    <a:pt x="30" y="40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3" y="37"/>
                  </a:lnTo>
                  <a:lnTo>
                    <a:pt x="7" y="34"/>
                  </a:lnTo>
                  <a:lnTo>
                    <a:pt x="3" y="31"/>
                  </a:lnTo>
                  <a:lnTo>
                    <a:pt x="1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1" y="12"/>
                  </a:lnTo>
                  <a:lnTo>
                    <a:pt x="4" y="7"/>
                  </a:lnTo>
                  <a:lnTo>
                    <a:pt x="7" y="6"/>
                  </a:lnTo>
                  <a:lnTo>
                    <a:pt x="12" y="3"/>
                  </a:lnTo>
                  <a:lnTo>
                    <a:pt x="16" y="1"/>
                  </a:lnTo>
                  <a:lnTo>
                    <a:pt x="22" y="1"/>
                  </a:lnTo>
                  <a:lnTo>
                    <a:pt x="30" y="0"/>
                  </a:lnTo>
                  <a:lnTo>
                    <a:pt x="37" y="1"/>
                  </a:lnTo>
                  <a:lnTo>
                    <a:pt x="43" y="1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8" y="9"/>
                  </a:lnTo>
                  <a:lnTo>
                    <a:pt x="60" y="13"/>
                  </a:lnTo>
                  <a:lnTo>
                    <a:pt x="61" y="21"/>
                  </a:lnTo>
                  <a:lnTo>
                    <a:pt x="60" y="25"/>
                  </a:lnTo>
                  <a:lnTo>
                    <a:pt x="58" y="30"/>
                  </a:lnTo>
                  <a:lnTo>
                    <a:pt x="55" y="34"/>
                  </a:lnTo>
                  <a:lnTo>
                    <a:pt x="45" y="39"/>
                  </a:lnTo>
                  <a:lnTo>
                    <a:pt x="30" y="40"/>
                  </a:lnTo>
                  <a:close/>
                  <a:moveTo>
                    <a:pt x="30" y="31"/>
                  </a:moveTo>
                  <a:lnTo>
                    <a:pt x="37" y="31"/>
                  </a:lnTo>
                  <a:lnTo>
                    <a:pt x="42" y="31"/>
                  </a:lnTo>
                  <a:lnTo>
                    <a:pt x="46" y="30"/>
                  </a:lnTo>
                  <a:lnTo>
                    <a:pt x="49" y="28"/>
                  </a:lnTo>
                  <a:lnTo>
                    <a:pt x="52" y="25"/>
                  </a:lnTo>
                  <a:lnTo>
                    <a:pt x="54" y="24"/>
                  </a:lnTo>
                  <a:lnTo>
                    <a:pt x="54" y="21"/>
                  </a:lnTo>
                  <a:lnTo>
                    <a:pt x="54" y="16"/>
                  </a:lnTo>
                  <a:lnTo>
                    <a:pt x="52" y="15"/>
                  </a:lnTo>
                  <a:lnTo>
                    <a:pt x="49" y="12"/>
                  </a:lnTo>
                  <a:lnTo>
                    <a:pt x="46" y="10"/>
                  </a:lnTo>
                  <a:lnTo>
                    <a:pt x="42" y="9"/>
                  </a:lnTo>
                  <a:lnTo>
                    <a:pt x="37" y="9"/>
                  </a:lnTo>
                  <a:lnTo>
                    <a:pt x="30" y="9"/>
                  </a:lnTo>
                  <a:lnTo>
                    <a:pt x="22" y="9"/>
                  </a:lnTo>
                  <a:lnTo>
                    <a:pt x="16" y="10"/>
                  </a:lnTo>
                  <a:lnTo>
                    <a:pt x="12" y="12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7" y="21"/>
                  </a:lnTo>
                  <a:lnTo>
                    <a:pt x="7" y="25"/>
                  </a:lnTo>
                  <a:lnTo>
                    <a:pt x="10" y="28"/>
                  </a:lnTo>
                  <a:lnTo>
                    <a:pt x="15" y="30"/>
                  </a:lnTo>
                  <a:lnTo>
                    <a:pt x="22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19" name="Freeform 347"/>
            <p:cNvSpPr>
              <a:spLocks noEditPoints="1"/>
            </p:cNvSpPr>
            <p:nvPr/>
          </p:nvSpPr>
          <p:spPr bwMode="auto">
            <a:xfrm rot="5400000">
              <a:off x="2658" y="3503"/>
              <a:ext cx="61" cy="41"/>
            </a:xfrm>
            <a:custGeom>
              <a:avLst/>
              <a:gdLst>
                <a:gd name="T0" fmla="*/ 30 w 61"/>
                <a:gd name="T1" fmla="*/ 41 h 41"/>
                <a:gd name="T2" fmla="*/ 24 w 61"/>
                <a:gd name="T3" fmla="*/ 41 h 41"/>
                <a:gd name="T4" fmla="*/ 18 w 61"/>
                <a:gd name="T5" fmla="*/ 39 h 41"/>
                <a:gd name="T6" fmla="*/ 13 w 61"/>
                <a:gd name="T7" fmla="*/ 38 h 41"/>
                <a:gd name="T8" fmla="*/ 7 w 61"/>
                <a:gd name="T9" fmla="*/ 35 h 41"/>
                <a:gd name="T10" fmla="*/ 3 w 61"/>
                <a:gd name="T11" fmla="*/ 32 h 41"/>
                <a:gd name="T12" fmla="*/ 1 w 61"/>
                <a:gd name="T13" fmla="*/ 27 h 41"/>
                <a:gd name="T14" fmla="*/ 0 w 61"/>
                <a:gd name="T15" fmla="*/ 21 h 41"/>
                <a:gd name="T16" fmla="*/ 0 w 61"/>
                <a:gd name="T17" fmla="*/ 17 h 41"/>
                <a:gd name="T18" fmla="*/ 1 w 61"/>
                <a:gd name="T19" fmla="*/ 12 h 41"/>
                <a:gd name="T20" fmla="*/ 4 w 61"/>
                <a:gd name="T21" fmla="*/ 8 h 41"/>
                <a:gd name="T22" fmla="*/ 7 w 61"/>
                <a:gd name="T23" fmla="*/ 6 h 41"/>
                <a:gd name="T24" fmla="*/ 12 w 61"/>
                <a:gd name="T25" fmla="*/ 3 h 41"/>
                <a:gd name="T26" fmla="*/ 16 w 61"/>
                <a:gd name="T27" fmla="*/ 2 h 41"/>
                <a:gd name="T28" fmla="*/ 22 w 61"/>
                <a:gd name="T29" fmla="*/ 2 h 41"/>
                <a:gd name="T30" fmla="*/ 30 w 61"/>
                <a:gd name="T31" fmla="*/ 0 h 41"/>
                <a:gd name="T32" fmla="*/ 37 w 61"/>
                <a:gd name="T33" fmla="*/ 2 h 41"/>
                <a:gd name="T34" fmla="*/ 43 w 61"/>
                <a:gd name="T35" fmla="*/ 2 h 41"/>
                <a:gd name="T36" fmla="*/ 48 w 61"/>
                <a:gd name="T37" fmla="*/ 3 h 41"/>
                <a:gd name="T38" fmla="*/ 54 w 61"/>
                <a:gd name="T39" fmla="*/ 6 h 41"/>
                <a:gd name="T40" fmla="*/ 58 w 61"/>
                <a:gd name="T41" fmla="*/ 9 h 41"/>
                <a:gd name="T42" fmla="*/ 60 w 61"/>
                <a:gd name="T43" fmla="*/ 15 h 41"/>
                <a:gd name="T44" fmla="*/ 61 w 61"/>
                <a:gd name="T45" fmla="*/ 21 h 41"/>
                <a:gd name="T46" fmla="*/ 60 w 61"/>
                <a:gd name="T47" fmla="*/ 26 h 41"/>
                <a:gd name="T48" fmla="*/ 58 w 61"/>
                <a:gd name="T49" fmla="*/ 30 h 41"/>
                <a:gd name="T50" fmla="*/ 55 w 61"/>
                <a:gd name="T51" fmla="*/ 35 h 41"/>
                <a:gd name="T52" fmla="*/ 45 w 61"/>
                <a:gd name="T53" fmla="*/ 39 h 41"/>
                <a:gd name="T54" fmla="*/ 30 w 61"/>
                <a:gd name="T55" fmla="*/ 41 h 41"/>
                <a:gd name="T56" fmla="*/ 30 w 61"/>
                <a:gd name="T57" fmla="*/ 32 h 41"/>
                <a:gd name="T58" fmla="*/ 37 w 61"/>
                <a:gd name="T59" fmla="*/ 32 h 41"/>
                <a:gd name="T60" fmla="*/ 42 w 61"/>
                <a:gd name="T61" fmla="*/ 32 h 41"/>
                <a:gd name="T62" fmla="*/ 46 w 61"/>
                <a:gd name="T63" fmla="*/ 30 h 41"/>
                <a:gd name="T64" fmla="*/ 49 w 61"/>
                <a:gd name="T65" fmla="*/ 29 h 41"/>
                <a:gd name="T66" fmla="*/ 52 w 61"/>
                <a:gd name="T67" fmla="*/ 27 h 41"/>
                <a:gd name="T68" fmla="*/ 54 w 61"/>
                <a:gd name="T69" fmla="*/ 24 h 41"/>
                <a:gd name="T70" fmla="*/ 54 w 61"/>
                <a:gd name="T71" fmla="*/ 21 h 41"/>
                <a:gd name="T72" fmla="*/ 54 w 61"/>
                <a:gd name="T73" fmla="*/ 17 h 41"/>
                <a:gd name="T74" fmla="*/ 52 w 61"/>
                <a:gd name="T75" fmla="*/ 15 h 41"/>
                <a:gd name="T76" fmla="*/ 49 w 61"/>
                <a:gd name="T77" fmla="*/ 12 h 41"/>
                <a:gd name="T78" fmla="*/ 46 w 61"/>
                <a:gd name="T79" fmla="*/ 11 h 41"/>
                <a:gd name="T80" fmla="*/ 42 w 61"/>
                <a:gd name="T81" fmla="*/ 9 h 41"/>
                <a:gd name="T82" fmla="*/ 37 w 61"/>
                <a:gd name="T83" fmla="*/ 9 h 41"/>
                <a:gd name="T84" fmla="*/ 30 w 61"/>
                <a:gd name="T85" fmla="*/ 9 h 41"/>
                <a:gd name="T86" fmla="*/ 22 w 61"/>
                <a:gd name="T87" fmla="*/ 9 h 41"/>
                <a:gd name="T88" fmla="*/ 16 w 61"/>
                <a:gd name="T89" fmla="*/ 11 h 41"/>
                <a:gd name="T90" fmla="*/ 12 w 61"/>
                <a:gd name="T91" fmla="*/ 12 h 41"/>
                <a:gd name="T92" fmla="*/ 9 w 61"/>
                <a:gd name="T93" fmla="*/ 15 h 41"/>
                <a:gd name="T94" fmla="*/ 7 w 61"/>
                <a:gd name="T95" fmla="*/ 17 h 41"/>
                <a:gd name="T96" fmla="*/ 7 w 61"/>
                <a:gd name="T97" fmla="*/ 21 h 41"/>
                <a:gd name="T98" fmla="*/ 7 w 61"/>
                <a:gd name="T99" fmla="*/ 26 h 41"/>
                <a:gd name="T100" fmla="*/ 10 w 61"/>
                <a:gd name="T101" fmla="*/ 29 h 41"/>
                <a:gd name="T102" fmla="*/ 15 w 61"/>
                <a:gd name="T103" fmla="*/ 30 h 41"/>
                <a:gd name="T104" fmla="*/ 22 w 61"/>
                <a:gd name="T105" fmla="*/ 32 h 41"/>
                <a:gd name="T106" fmla="*/ 30 w 61"/>
                <a:gd name="T107" fmla="*/ 3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41">
                  <a:moveTo>
                    <a:pt x="30" y="41"/>
                  </a:moveTo>
                  <a:lnTo>
                    <a:pt x="24" y="41"/>
                  </a:lnTo>
                  <a:lnTo>
                    <a:pt x="18" y="39"/>
                  </a:lnTo>
                  <a:lnTo>
                    <a:pt x="13" y="38"/>
                  </a:lnTo>
                  <a:lnTo>
                    <a:pt x="7" y="35"/>
                  </a:lnTo>
                  <a:lnTo>
                    <a:pt x="3" y="32"/>
                  </a:lnTo>
                  <a:lnTo>
                    <a:pt x="1" y="27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4" y="8"/>
                  </a:lnTo>
                  <a:lnTo>
                    <a:pt x="7" y="6"/>
                  </a:lnTo>
                  <a:lnTo>
                    <a:pt x="12" y="3"/>
                  </a:lnTo>
                  <a:lnTo>
                    <a:pt x="16" y="2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7" y="2"/>
                  </a:lnTo>
                  <a:lnTo>
                    <a:pt x="43" y="2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8" y="9"/>
                  </a:lnTo>
                  <a:lnTo>
                    <a:pt x="60" y="15"/>
                  </a:lnTo>
                  <a:lnTo>
                    <a:pt x="61" y="21"/>
                  </a:lnTo>
                  <a:lnTo>
                    <a:pt x="60" y="26"/>
                  </a:lnTo>
                  <a:lnTo>
                    <a:pt x="58" y="30"/>
                  </a:lnTo>
                  <a:lnTo>
                    <a:pt x="55" y="35"/>
                  </a:lnTo>
                  <a:lnTo>
                    <a:pt x="45" y="39"/>
                  </a:lnTo>
                  <a:lnTo>
                    <a:pt x="30" y="41"/>
                  </a:lnTo>
                  <a:close/>
                  <a:moveTo>
                    <a:pt x="30" y="32"/>
                  </a:moveTo>
                  <a:lnTo>
                    <a:pt x="37" y="32"/>
                  </a:lnTo>
                  <a:lnTo>
                    <a:pt x="42" y="32"/>
                  </a:lnTo>
                  <a:lnTo>
                    <a:pt x="46" y="30"/>
                  </a:lnTo>
                  <a:lnTo>
                    <a:pt x="49" y="29"/>
                  </a:lnTo>
                  <a:lnTo>
                    <a:pt x="52" y="27"/>
                  </a:lnTo>
                  <a:lnTo>
                    <a:pt x="54" y="24"/>
                  </a:lnTo>
                  <a:lnTo>
                    <a:pt x="54" y="21"/>
                  </a:lnTo>
                  <a:lnTo>
                    <a:pt x="54" y="17"/>
                  </a:lnTo>
                  <a:lnTo>
                    <a:pt x="52" y="15"/>
                  </a:lnTo>
                  <a:lnTo>
                    <a:pt x="49" y="12"/>
                  </a:lnTo>
                  <a:lnTo>
                    <a:pt x="46" y="11"/>
                  </a:lnTo>
                  <a:lnTo>
                    <a:pt x="42" y="9"/>
                  </a:lnTo>
                  <a:lnTo>
                    <a:pt x="37" y="9"/>
                  </a:lnTo>
                  <a:lnTo>
                    <a:pt x="30" y="9"/>
                  </a:lnTo>
                  <a:lnTo>
                    <a:pt x="22" y="9"/>
                  </a:lnTo>
                  <a:lnTo>
                    <a:pt x="16" y="11"/>
                  </a:lnTo>
                  <a:lnTo>
                    <a:pt x="12" y="12"/>
                  </a:lnTo>
                  <a:lnTo>
                    <a:pt x="9" y="15"/>
                  </a:lnTo>
                  <a:lnTo>
                    <a:pt x="7" y="17"/>
                  </a:lnTo>
                  <a:lnTo>
                    <a:pt x="7" y="21"/>
                  </a:lnTo>
                  <a:lnTo>
                    <a:pt x="7" y="26"/>
                  </a:lnTo>
                  <a:lnTo>
                    <a:pt x="10" y="29"/>
                  </a:lnTo>
                  <a:lnTo>
                    <a:pt x="15" y="30"/>
                  </a:lnTo>
                  <a:lnTo>
                    <a:pt x="22" y="32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20" name="Freeform 348"/>
            <p:cNvSpPr>
              <a:spLocks/>
            </p:cNvSpPr>
            <p:nvPr/>
          </p:nvSpPr>
          <p:spPr bwMode="auto">
            <a:xfrm rot="5400000">
              <a:off x="2702" y="3512"/>
              <a:ext cx="60" cy="21"/>
            </a:xfrm>
            <a:custGeom>
              <a:avLst/>
              <a:gdLst>
                <a:gd name="T0" fmla="*/ 60 w 60"/>
                <a:gd name="T1" fmla="*/ 0 h 21"/>
                <a:gd name="T2" fmla="*/ 60 w 60"/>
                <a:gd name="T3" fmla="*/ 8 h 21"/>
                <a:gd name="T4" fmla="*/ 13 w 60"/>
                <a:gd name="T5" fmla="*/ 8 h 21"/>
                <a:gd name="T6" fmla="*/ 16 w 60"/>
                <a:gd name="T7" fmla="*/ 11 h 21"/>
                <a:gd name="T8" fmla="*/ 18 w 60"/>
                <a:gd name="T9" fmla="*/ 14 h 21"/>
                <a:gd name="T10" fmla="*/ 21 w 60"/>
                <a:gd name="T11" fmla="*/ 18 h 21"/>
                <a:gd name="T12" fmla="*/ 22 w 60"/>
                <a:gd name="T13" fmla="*/ 21 h 21"/>
                <a:gd name="T14" fmla="*/ 15 w 60"/>
                <a:gd name="T15" fmla="*/ 21 h 21"/>
                <a:gd name="T16" fmla="*/ 12 w 60"/>
                <a:gd name="T17" fmla="*/ 17 h 21"/>
                <a:gd name="T18" fmla="*/ 7 w 60"/>
                <a:gd name="T19" fmla="*/ 11 h 21"/>
                <a:gd name="T20" fmla="*/ 4 w 60"/>
                <a:gd name="T21" fmla="*/ 8 h 21"/>
                <a:gd name="T22" fmla="*/ 0 w 60"/>
                <a:gd name="T23" fmla="*/ 5 h 21"/>
                <a:gd name="T24" fmla="*/ 0 w 60"/>
                <a:gd name="T25" fmla="*/ 0 h 21"/>
                <a:gd name="T26" fmla="*/ 60 w 60"/>
                <a:gd name="T2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21">
                  <a:moveTo>
                    <a:pt x="60" y="0"/>
                  </a:moveTo>
                  <a:lnTo>
                    <a:pt x="60" y="8"/>
                  </a:lnTo>
                  <a:lnTo>
                    <a:pt x="13" y="8"/>
                  </a:lnTo>
                  <a:lnTo>
                    <a:pt x="16" y="11"/>
                  </a:lnTo>
                  <a:lnTo>
                    <a:pt x="18" y="14"/>
                  </a:lnTo>
                  <a:lnTo>
                    <a:pt x="21" y="18"/>
                  </a:lnTo>
                  <a:lnTo>
                    <a:pt x="22" y="21"/>
                  </a:lnTo>
                  <a:lnTo>
                    <a:pt x="15" y="21"/>
                  </a:lnTo>
                  <a:lnTo>
                    <a:pt x="12" y="17"/>
                  </a:lnTo>
                  <a:lnTo>
                    <a:pt x="7" y="11"/>
                  </a:lnTo>
                  <a:lnTo>
                    <a:pt x="4" y="8"/>
                  </a:lnTo>
                  <a:lnTo>
                    <a:pt x="0" y="5"/>
                  </a:lnTo>
                  <a:lnTo>
                    <a:pt x="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21" name="Line 349"/>
            <p:cNvSpPr>
              <a:spLocks noChangeShapeType="1"/>
            </p:cNvSpPr>
            <p:nvPr/>
          </p:nvSpPr>
          <p:spPr bwMode="auto">
            <a:xfrm rot="5400000">
              <a:off x="2876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22" name="Line 350"/>
            <p:cNvSpPr>
              <a:spLocks noChangeShapeType="1"/>
            </p:cNvSpPr>
            <p:nvPr/>
          </p:nvSpPr>
          <p:spPr bwMode="auto">
            <a:xfrm rot="5400000">
              <a:off x="3197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23" name="Line 351"/>
            <p:cNvSpPr>
              <a:spLocks noChangeShapeType="1"/>
            </p:cNvSpPr>
            <p:nvPr/>
          </p:nvSpPr>
          <p:spPr bwMode="auto">
            <a:xfrm rot="5400000">
              <a:off x="3362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24" name="Line 352"/>
            <p:cNvSpPr>
              <a:spLocks noChangeShapeType="1"/>
            </p:cNvSpPr>
            <p:nvPr/>
          </p:nvSpPr>
          <p:spPr bwMode="auto">
            <a:xfrm rot="5400000">
              <a:off x="3430" y="3461"/>
              <a:ext cx="3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25" name="Freeform 353"/>
            <p:cNvSpPr>
              <a:spLocks noEditPoints="1"/>
            </p:cNvSpPr>
            <p:nvPr/>
          </p:nvSpPr>
          <p:spPr bwMode="auto">
            <a:xfrm rot="5400000">
              <a:off x="3371" y="3504"/>
              <a:ext cx="61" cy="39"/>
            </a:xfrm>
            <a:custGeom>
              <a:avLst/>
              <a:gdLst>
                <a:gd name="T0" fmla="*/ 30 w 61"/>
                <a:gd name="T1" fmla="*/ 39 h 39"/>
                <a:gd name="T2" fmla="*/ 24 w 61"/>
                <a:gd name="T3" fmla="*/ 39 h 39"/>
                <a:gd name="T4" fmla="*/ 18 w 61"/>
                <a:gd name="T5" fmla="*/ 39 h 39"/>
                <a:gd name="T6" fmla="*/ 13 w 61"/>
                <a:gd name="T7" fmla="*/ 37 h 39"/>
                <a:gd name="T8" fmla="*/ 7 w 61"/>
                <a:gd name="T9" fmla="*/ 34 h 39"/>
                <a:gd name="T10" fmla="*/ 3 w 61"/>
                <a:gd name="T11" fmla="*/ 30 h 39"/>
                <a:gd name="T12" fmla="*/ 1 w 61"/>
                <a:gd name="T13" fmla="*/ 25 h 39"/>
                <a:gd name="T14" fmla="*/ 0 w 61"/>
                <a:gd name="T15" fmla="*/ 19 h 39"/>
                <a:gd name="T16" fmla="*/ 0 w 61"/>
                <a:gd name="T17" fmla="*/ 15 h 39"/>
                <a:gd name="T18" fmla="*/ 1 w 61"/>
                <a:gd name="T19" fmla="*/ 10 h 39"/>
                <a:gd name="T20" fmla="*/ 4 w 61"/>
                <a:gd name="T21" fmla="*/ 7 h 39"/>
                <a:gd name="T22" fmla="*/ 7 w 61"/>
                <a:gd name="T23" fmla="*/ 4 h 39"/>
                <a:gd name="T24" fmla="*/ 12 w 61"/>
                <a:gd name="T25" fmla="*/ 3 h 39"/>
                <a:gd name="T26" fmla="*/ 16 w 61"/>
                <a:gd name="T27" fmla="*/ 1 h 39"/>
                <a:gd name="T28" fmla="*/ 22 w 61"/>
                <a:gd name="T29" fmla="*/ 0 h 39"/>
                <a:gd name="T30" fmla="*/ 30 w 61"/>
                <a:gd name="T31" fmla="*/ 0 h 39"/>
                <a:gd name="T32" fmla="*/ 37 w 61"/>
                <a:gd name="T33" fmla="*/ 0 h 39"/>
                <a:gd name="T34" fmla="*/ 43 w 61"/>
                <a:gd name="T35" fmla="*/ 1 h 39"/>
                <a:gd name="T36" fmla="*/ 48 w 61"/>
                <a:gd name="T37" fmla="*/ 1 h 39"/>
                <a:gd name="T38" fmla="*/ 54 w 61"/>
                <a:gd name="T39" fmla="*/ 4 h 39"/>
                <a:gd name="T40" fmla="*/ 58 w 61"/>
                <a:gd name="T41" fmla="*/ 9 h 39"/>
                <a:gd name="T42" fmla="*/ 60 w 61"/>
                <a:gd name="T43" fmla="*/ 13 h 39"/>
                <a:gd name="T44" fmla="*/ 61 w 61"/>
                <a:gd name="T45" fmla="*/ 19 h 39"/>
                <a:gd name="T46" fmla="*/ 60 w 61"/>
                <a:gd name="T47" fmla="*/ 25 h 39"/>
                <a:gd name="T48" fmla="*/ 58 w 61"/>
                <a:gd name="T49" fmla="*/ 30 h 39"/>
                <a:gd name="T50" fmla="*/ 55 w 61"/>
                <a:gd name="T51" fmla="*/ 33 h 39"/>
                <a:gd name="T52" fmla="*/ 45 w 61"/>
                <a:gd name="T53" fmla="*/ 37 h 39"/>
                <a:gd name="T54" fmla="*/ 30 w 61"/>
                <a:gd name="T55" fmla="*/ 39 h 39"/>
                <a:gd name="T56" fmla="*/ 30 w 61"/>
                <a:gd name="T57" fmla="*/ 31 h 39"/>
                <a:gd name="T58" fmla="*/ 37 w 61"/>
                <a:gd name="T59" fmla="*/ 31 h 39"/>
                <a:gd name="T60" fmla="*/ 42 w 61"/>
                <a:gd name="T61" fmla="*/ 30 h 39"/>
                <a:gd name="T62" fmla="*/ 46 w 61"/>
                <a:gd name="T63" fmla="*/ 30 h 39"/>
                <a:gd name="T64" fmla="*/ 49 w 61"/>
                <a:gd name="T65" fmla="*/ 28 h 39"/>
                <a:gd name="T66" fmla="*/ 52 w 61"/>
                <a:gd name="T67" fmla="*/ 25 h 39"/>
                <a:gd name="T68" fmla="*/ 54 w 61"/>
                <a:gd name="T69" fmla="*/ 22 h 39"/>
                <a:gd name="T70" fmla="*/ 54 w 61"/>
                <a:gd name="T71" fmla="*/ 19 h 39"/>
                <a:gd name="T72" fmla="*/ 54 w 61"/>
                <a:gd name="T73" fmla="*/ 16 h 39"/>
                <a:gd name="T74" fmla="*/ 52 w 61"/>
                <a:gd name="T75" fmla="*/ 13 h 39"/>
                <a:gd name="T76" fmla="*/ 49 w 61"/>
                <a:gd name="T77" fmla="*/ 12 h 39"/>
                <a:gd name="T78" fmla="*/ 46 w 61"/>
                <a:gd name="T79" fmla="*/ 10 h 39"/>
                <a:gd name="T80" fmla="*/ 42 w 61"/>
                <a:gd name="T81" fmla="*/ 9 h 39"/>
                <a:gd name="T82" fmla="*/ 37 w 61"/>
                <a:gd name="T83" fmla="*/ 7 h 39"/>
                <a:gd name="T84" fmla="*/ 30 w 61"/>
                <a:gd name="T85" fmla="*/ 7 h 39"/>
                <a:gd name="T86" fmla="*/ 22 w 61"/>
                <a:gd name="T87" fmla="*/ 7 h 39"/>
                <a:gd name="T88" fmla="*/ 16 w 61"/>
                <a:gd name="T89" fmla="*/ 9 h 39"/>
                <a:gd name="T90" fmla="*/ 12 w 61"/>
                <a:gd name="T91" fmla="*/ 10 h 39"/>
                <a:gd name="T92" fmla="*/ 9 w 61"/>
                <a:gd name="T93" fmla="*/ 13 h 39"/>
                <a:gd name="T94" fmla="*/ 7 w 61"/>
                <a:gd name="T95" fmla="*/ 16 h 39"/>
                <a:gd name="T96" fmla="*/ 7 w 61"/>
                <a:gd name="T97" fmla="*/ 19 h 39"/>
                <a:gd name="T98" fmla="*/ 7 w 61"/>
                <a:gd name="T99" fmla="*/ 24 h 39"/>
                <a:gd name="T100" fmla="*/ 10 w 61"/>
                <a:gd name="T101" fmla="*/ 28 h 39"/>
                <a:gd name="T102" fmla="*/ 15 w 61"/>
                <a:gd name="T103" fmla="*/ 30 h 39"/>
                <a:gd name="T104" fmla="*/ 22 w 61"/>
                <a:gd name="T105" fmla="*/ 31 h 39"/>
                <a:gd name="T106" fmla="*/ 30 w 61"/>
                <a:gd name="T107" fmla="*/ 3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39">
                  <a:moveTo>
                    <a:pt x="30" y="39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3" y="37"/>
                  </a:lnTo>
                  <a:lnTo>
                    <a:pt x="7" y="34"/>
                  </a:lnTo>
                  <a:lnTo>
                    <a:pt x="3" y="30"/>
                  </a:lnTo>
                  <a:lnTo>
                    <a:pt x="1" y="25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4" y="7"/>
                  </a:lnTo>
                  <a:lnTo>
                    <a:pt x="7" y="4"/>
                  </a:lnTo>
                  <a:lnTo>
                    <a:pt x="12" y="3"/>
                  </a:lnTo>
                  <a:lnTo>
                    <a:pt x="16" y="1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3" y="1"/>
                  </a:lnTo>
                  <a:lnTo>
                    <a:pt x="48" y="1"/>
                  </a:lnTo>
                  <a:lnTo>
                    <a:pt x="54" y="4"/>
                  </a:lnTo>
                  <a:lnTo>
                    <a:pt x="58" y="9"/>
                  </a:lnTo>
                  <a:lnTo>
                    <a:pt x="60" y="13"/>
                  </a:lnTo>
                  <a:lnTo>
                    <a:pt x="61" y="19"/>
                  </a:lnTo>
                  <a:lnTo>
                    <a:pt x="60" y="25"/>
                  </a:lnTo>
                  <a:lnTo>
                    <a:pt x="58" y="30"/>
                  </a:lnTo>
                  <a:lnTo>
                    <a:pt x="55" y="33"/>
                  </a:lnTo>
                  <a:lnTo>
                    <a:pt x="45" y="37"/>
                  </a:lnTo>
                  <a:lnTo>
                    <a:pt x="30" y="39"/>
                  </a:lnTo>
                  <a:close/>
                  <a:moveTo>
                    <a:pt x="30" y="31"/>
                  </a:moveTo>
                  <a:lnTo>
                    <a:pt x="37" y="31"/>
                  </a:lnTo>
                  <a:lnTo>
                    <a:pt x="42" y="30"/>
                  </a:lnTo>
                  <a:lnTo>
                    <a:pt x="46" y="30"/>
                  </a:lnTo>
                  <a:lnTo>
                    <a:pt x="49" y="28"/>
                  </a:lnTo>
                  <a:lnTo>
                    <a:pt x="52" y="25"/>
                  </a:lnTo>
                  <a:lnTo>
                    <a:pt x="54" y="22"/>
                  </a:lnTo>
                  <a:lnTo>
                    <a:pt x="54" y="19"/>
                  </a:lnTo>
                  <a:lnTo>
                    <a:pt x="54" y="16"/>
                  </a:lnTo>
                  <a:lnTo>
                    <a:pt x="52" y="13"/>
                  </a:lnTo>
                  <a:lnTo>
                    <a:pt x="49" y="12"/>
                  </a:lnTo>
                  <a:lnTo>
                    <a:pt x="46" y="10"/>
                  </a:lnTo>
                  <a:lnTo>
                    <a:pt x="42" y="9"/>
                  </a:lnTo>
                  <a:lnTo>
                    <a:pt x="37" y="7"/>
                  </a:lnTo>
                  <a:lnTo>
                    <a:pt x="30" y="7"/>
                  </a:lnTo>
                  <a:lnTo>
                    <a:pt x="22" y="7"/>
                  </a:lnTo>
                  <a:lnTo>
                    <a:pt x="16" y="9"/>
                  </a:lnTo>
                  <a:lnTo>
                    <a:pt x="12" y="10"/>
                  </a:lnTo>
                  <a:lnTo>
                    <a:pt x="9" y="13"/>
                  </a:lnTo>
                  <a:lnTo>
                    <a:pt x="7" y="16"/>
                  </a:lnTo>
                  <a:lnTo>
                    <a:pt x="7" y="19"/>
                  </a:lnTo>
                  <a:lnTo>
                    <a:pt x="7" y="24"/>
                  </a:lnTo>
                  <a:lnTo>
                    <a:pt x="10" y="28"/>
                  </a:lnTo>
                  <a:lnTo>
                    <a:pt x="15" y="30"/>
                  </a:lnTo>
                  <a:lnTo>
                    <a:pt x="22" y="3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26" name="Rectangle 354"/>
            <p:cNvSpPr>
              <a:spLocks noChangeArrowheads="1"/>
            </p:cNvSpPr>
            <p:nvPr/>
          </p:nvSpPr>
          <p:spPr bwMode="auto">
            <a:xfrm rot="5400000">
              <a:off x="3434" y="3545"/>
              <a:ext cx="8" cy="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27" name="Freeform 355"/>
            <p:cNvSpPr>
              <a:spLocks noEditPoints="1"/>
            </p:cNvSpPr>
            <p:nvPr/>
          </p:nvSpPr>
          <p:spPr bwMode="auto">
            <a:xfrm rot="5400000">
              <a:off x="3441" y="3503"/>
              <a:ext cx="61" cy="41"/>
            </a:xfrm>
            <a:custGeom>
              <a:avLst/>
              <a:gdLst>
                <a:gd name="T0" fmla="*/ 30 w 61"/>
                <a:gd name="T1" fmla="*/ 41 h 41"/>
                <a:gd name="T2" fmla="*/ 24 w 61"/>
                <a:gd name="T3" fmla="*/ 39 h 41"/>
                <a:gd name="T4" fmla="*/ 18 w 61"/>
                <a:gd name="T5" fmla="*/ 39 h 41"/>
                <a:gd name="T6" fmla="*/ 13 w 61"/>
                <a:gd name="T7" fmla="*/ 38 h 41"/>
                <a:gd name="T8" fmla="*/ 7 w 61"/>
                <a:gd name="T9" fmla="*/ 35 h 41"/>
                <a:gd name="T10" fmla="*/ 3 w 61"/>
                <a:gd name="T11" fmla="*/ 32 h 41"/>
                <a:gd name="T12" fmla="*/ 1 w 61"/>
                <a:gd name="T13" fmla="*/ 26 h 41"/>
                <a:gd name="T14" fmla="*/ 0 w 61"/>
                <a:gd name="T15" fmla="*/ 20 h 41"/>
                <a:gd name="T16" fmla="*/ 0 w 61"/>
                <a:gd name="T17" fmla="*/ 15 h 41"/>
                <a:gd name="T18" fmla="*/ 1 w 61"/>
                <a:gd name="T19" fmla="*/ 12 h 41"/>
                <a:gd name="T20" fmla="*/ 4 w 61"/>
                <a:gd name="T21" fmla="*/ 8 h 41"/>
                <a:gd name="T22" fmla="*/ 7 w 61"/>
                <a:gd name="T23" fmla="*/ 6 h 41"/>
                <a:gd name="T24" fmla="*/ 12 w 61"/>
                <a:gd name="T25" fmla="*/ 3 h 41"/>
                <a:gd name="T26" fmla="*/ 16 w 61"/>
                <a:gd name="T27" fmla="*/ 2 h 41"/>
                <a:gd name="T28" fmla="*/ 22 w 61"/>
                <a:gd name="T29" fmla="*/ 2 h 41"/>
                <a:gd name="T30" fmla="*/ 30 w 61"/>
                <a:gd name="T31" fmla="*/ 0 h 41"/>
                <a:gd name="T32" fmla="*/ 37 w 61"/>
                <a:gd name="T33" fmla="*/ 0 h 41"/>
                <a:gd name="T34" fmla="*/ 43 w 61"/>
                <a:gd name="T35" fmla="*/ 2 h 41"/>
                <a:gd name="T36" fmla="*/ 48 w 61"/>
                <a:gd name="T37" fmla="*/ 3 h 41"/>
                <a:gd name="T38" fmla="*/ 54 w 61"/>
                <a:gd name="T39" fmla="*/ 6 h 41"/>
                <a:gd name="T40" fmla="*/ 58 w 61"/>
                <a:gd name="T41" fmla="*/ 9 h 41"/>
                <a:gd name="T42" fmla="*/ 60 w 61"/>
                <a:gd name="T43" fmla="*/ 14 h 41"/>
                <a:gd name="T44" fmla="*/ 61 w 61"/>
                <a:gd name="T45" fmla="*/ 20 h 41"/>
                <a:gd name="T46" fmla="*/ 60 w 61"/>
                <a:gd name="T47" fmla="*/ 26 h 41"/>
                <a:gd name="T48" fmla="*/ 58 w 61"/>
                <a:gd name="T49" fmla="*/ 30 h 41"/>
                <a:gd name="T50" fmla="*/ 55 w 61"/>
                <a:gd name="T51" fmla="*/ 35 h 41"/>
                <a:gd name="T52" fmla="*/ 45 w 61"/>
                <a:gd name="T53" fmla="*/ 39 h 41"/>
                <a:gd name="T54" fmla="*/ 30 w 61"/>
                <a:gd name="T55" fmla="*/ 41 h 41"/>
                <a:gd name="T56" fmla="*/ 30 w 61"/>
                <a:gd name="T57" fmla="*/ 32 h 41"/>
                <a:gd name="T58" fmla="*/ 37 w 61"/>
                <a:gd name="T59" fmla="*/ 32 h 41"/>
                <a:gd name="T60" fmla="*/ 42 w 61"/>
                <a:gd name="T61" fmla="*/ 32 h 41"/>
                <a:gd name="T62" fmla="*/ 46 w 61"/>
                <a:gd name="T63" fmla="*/ 30 h 41"/>
                <a:gd name="T64" fmla="*/ 49 w 61"/>
                <a:gd name="T65" fmla="*/ 29 h 41"/>
                <a:gd name="T66" fmla="*/ 52 w 61"/>
                <a:gd name="T67" fmla="*/ 26 h 41"/>
                <a:gd name="T68" fmla="*/ 54 w 61"/>
                <a:gd name="T69" fmla="*/ 24 h 41"/>
                <a:gd name="T70" fmla="*/ 54 w 61"/>
                <a:gd name="T71" fmla="*/ 20 h 41"/>
                <a:gd name="T72" fmla="*/ 54 w 61"/>
                <a:gd name="T73" fmla="*/ 17 h 41"/>
                <a:gd name="T74" fmla="*/ 52 w 61"/>
                <a:gd name="T75" fmla="*/ 14 h 41"/>
                <a:gd name="T76" fmla="*/ 49 w 61"/>
                <a:gd name="T77" fmla="*/ 12 h 41"/>
                <a:gd name="T78" fmla="*/ 46 w 61"/>
                <a:gd name="T79" fmla="*/ 11 h 41"/>
                <a:gd name="T80" fmla="*/ 42 w 61"/>
                <a:gd name="T81" fmla="*/ 9 h 41"/>
                <a:gd name="T82" fmla="*/ 37 w 61"/>
                <a:gd name="T83" fmla="*/ 9 h 41"/>
                <a:gd name="T84" fmla="*/ 30 w 61"/>
                <a:gd name="T85" fmla="*/ 9 h 41"/>
                <a:gd name="T86" fmla="*/ 22 w 61"/>
                <a:gd name="T87" fmla="*/ 9 h 41"/>
                <a:gd name="T88" fmla="*/ 16 w 61"/>
                <a:gd name="T89" fmla="*/ 11 h 41"/>
                <a:gd name="T90" fmla="*/ 12 w 61"/>
                <a:gd name="T91" fmla="*/ 12 h 41"/>
                <a:gd name="T92" fmla="*/ 9 w 61"/>
                <a:gd name="T93" fmla="*/ 14 h 41"/>
                <a:gd name="T94" fmla="*/ 7 w 61"/>
                <a:gd name="T95" fmla="*/ 17 h 41"/>
                <a:gd name="T96" fmla="*/ 7 w 61"/>
                <a:gd name="T97" fmla="*/ 21 h 41"/>
                <a:gd name="T98" fmla="*/ 7 w 61"/>
                <a:gd name="T99" fmla="*/ 26 h 41"/>
                <a:gd name="T100" fmla="*/ 10 w 61"/>
                <a:gd name="T101" fmla="*/ 29 h 41"/>
                <a:gd name="T102" fmla="*/ 15 w 61"/>
                <a:gd name="T103" fmla="*/ 30 h 41"/>
                <a:gd name="T104" fmla="*/ 22 w 61"/>
                <a:gd name="T105" fmla="*/ 32 h 41"/>
                <a:gd name="T106" fmla="*/ 30 w 61"/>
                <a:gd name="T107" fmla="*/ 3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41">
                  <a:moveTo>
                    <a:pt x="30" y="41"/>
                  </a:moveTo>
                  <a:lnTo>
                    <a:pt x="24" y="39"/>
                  </a:lnTo>
                  <a:lnTo>
                    <a:pt x="18" y="39"/>
                  </a:lnTo>
                  <a:lnTo>
                    <a:pt x="13" y="38"/>
                  </a:lnTo>
                  <a:lnTo>
                    <a:pt x="7" y="35"/>
                  </a:lnTo>
                  <a:lnTo>
                    <a:pt x="3" y="32"/>
                  </a:lnTo>
                  <a:lnTo>
                    <a:pt x="1" y="26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1" y="12"/>
                  </a:lnTo>
                  <a:lnTo>
                    <a:pt x="4" y="8"/>
                  </a:lnTo>
                  <a:lnTo>
                    <a:pt x="7" y="6"/>
                  </a:lnTo>
                  <a:lnTo>
                    <a:pt x="12" y="3"/>
                  </a:lnTo>
                  <a:lnTo>
                    <a:pt x="16" y="2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3" y="2"/>
                  </a:lnTo>
                  <a:lnTo>
                    <a:pt x="48" y="3"/>
                  </a:lnTo>
                  <a:lnTo>
                    <a:pt x="54" y="6"/>
                  </a:lnTo>
                  <a:lnTo>
                    <a:pt x="58" y="9"/>
                  </a:lnTo>
                  <a:lnTo>
                    <a:pt x="60" y="14"/>
                  </a:lnTo>
                  <a:lnTo>
                    <a:pt x="61" y="20"/>
                  </a:lnTo>
                  <a:lnTo>
                    <a:pt x="60" y="26"/>
                  </a:lnTo>
                  <a:lnTo>
                    <a:pt x="58" y="30"/>
                  </a:lnTo>
                  <a:lnTo>
                    <a:pt x="55" y="35"/>
                  </a:lnTo>
                  <a:lnTo>
                    <a:pt x="45" y="39"/>
                  </a:lnTo>
                  <a:lnTo>
                    <a:pt x="30" y="41"/>
                  </a:lnTo>
                  <a:close/>
                  <a:moveTo>
                    <a:pt x="30" y="32"/>
                  </a:moveTo>
                  <a:lnTo>
                    <a:pt x="37" y="32"/>
                  </a:lnTo>
                  <a:lnTo>
                    <a:pt x="42" y="32"/>
                  </a:lnTo>
                  <a:lnTo>
                    <a:pt x="46" y="30"/>
                  </a:lnTo>
                  <a:lnTo>
                    <a:pt x="49" y="29"/>
                  </a:lnTo>
                  <a:lnTo>
                    <a:pt x="52" y="26"/>
                  </a:lnTo>
                  <a:lnTo>
                    <a:pt x="54" y="24"/>
                  </a:lnTo>
                  <a:lnTo>
                    <a:pt x="54" y="20"/>
                  </a:lnTo>
                  <a:lnTo>
                    <a:pt x="54" y="17"/>
                  </a:lnTo>
                  <a:lnTo>
                    <a:pt x="52" y="14"/>
                  </a:lnTo>
                  <a:lnTo>
                    <a:pt x="49" y="12"/>
                  </a:lnTo>
                  <a:lnTo>
                    <a:pt x="46" y="11"/>
                  </a:lnTo>
                  <a:lnTo>
                    <a:pt x="42" y="9"/>
                  </a:lnTo>
                  <a:lnTo>
                    <a:pt x="37" y="9"/>
                  </a:lnTo>
                  <a:lnTo>
                    <a:pt x="30" y="9"/>
                  </a:lnTo>
                  <a:lnTo>
                    <a:pt x="22" y="9"/>
                  </a:lnTo>
                  <a:lnTo>
                    <a:pt x="16" y="11"/>
                  </a:lnTo>
                  <a:lnTo>
                    <a:pt x="12" y="12"/>
                  </a:lnTo>
                  <a:lnTo>
                    <a:pt x="9" y="14"/>
                  </a:lnTo>
                  <a:lnTo>
                    <a:pt x="7" y="17"/>
                  </a:lnTo>
                  <a:lnTo>
                    <a:pt x="7" y="21"/>
                  </a:lnTo>
                  <a:lnTo>
                    <a:pt x="7" y="26"/>
                  </a:lnTo>
                  <a:lnTo>
                    <a:pt x="10" y="29"/>
                  </a:lnTo>
                  <a:lnTo>
                    <a:pt x="15" y="30"/>
                  </a:lnTo>
                  <a:lnTo>
                    <a:pt x="22" y="32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28" name="Freeform 356"/>
            <p:cNvSpPr>
              <a:spLocks/>
            </p:cNvSpPr>
            <p:nvPr/>
          </p:nvSpPr>
          <p:spPr bwMode="auto">
            <a:xfrm rot="5400000">
              <a:off x="3485" y="3512"/>
              <a:ext cx="60" cy="21"/>
            </a:xfrm>
            <a:custGeom>
              <a:avLst/>
              <a:gdLst>
                <a:gd name="T0" fmla="*/ 60 w 60"/>
                <a:gd name="T1" fmla="*/ 0 h 21"/>
                <a:gd name="T2" fmla="*/ 60 w 60"/>
                <a:gd name="T3" fmla="*/ 8 h 21"/>
                <a:gd name="T4" fmla="*/ 13 w 60"/>
                <a:gd name="T5" fmla="*/ 8 h 21"/>
                <a:gd name="T6" fmla="*/ 16 w 60"/>
                <a:gd name="T7" fmla="*/ 11 h 21"/>
                <a:gd name="T8" fmla="*/ 18 w 60"/>
                <a:gd name="T9" fmla="*/ 14 h 21"/>
                <a:gd name="T10" fmla="*/ 21 w 60"/>
                <a:gd name="T11" fmla="*/ 18 h 21"/>
                <a:gd name="T12" fmla="*/ 22 w 60"/>
                <a:gd name="T13" fmla="*/ 21 h 21"/>
                <a:gd name="T14" fmla="*/ 15 w 60"/>
                <a:gd name="T15" fmla="*/ 21 h 21"/>
                <a:gd name="T16" fmla="*/ 12 w 60"/>
                <a:gd name="T17" fmla="*/ 15 h 21"/>
                <a:gd name="T18" fmla="*/ 7 w 60"/>
                <a:gd name="T19" fmla="*/ 11 h 21"/>
                <a:gd name="T20" fmla="*/ 4 w 60"/>
                <a:gd name="T21" fmla="*/ 8 h 21"/>
                <a:gd name="T22" fmla="*/ 0 w 60"/>
                <a:gd name="T23" fmla="*/ 5 h 21"/>
                <a:gd name="T24" fmla="*/ 0 w 60"/>
                <a:gd name="T25" fmla="*/ 0 h 21"/>
                <a:gd name="T26" fmla="*/ 60 w 60"/>
                <a:gd name="T2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21">
                  <a:moveTo>
                    <a:pt x="60" y="0"/>
                  </a:moveTo>
                  <a:lnTo>
                    <a:pt x="60" y="8"/>
                  </a:lnTo>
                  <a:lnTo>
                    <a:pt x="13" y="8"/>
                  </a:lnTo>
                  <a:lnTo>
                    <a:pt x="16" y="11"/>
                  </a:lnTo>
                  <a:lnTo>
                    <a:pt x="18" y="14"/>
                  </a:lnTo>
                  <a:lnTo>
                    <a:pt x="21" y="18"/>
                  </a:lnTo>
                  <a:lnTo>
                    <a:pt x="22" y="21"/>
                  </a:lnTo>
                  <a:lnTo>
                    <a:pt x="15" y="21"/>
                  </a:lnTo>
                  <a:lnTo>
                    <a:pt x="12" y="15"/>
                  </a:lnTo>
                  <a:lnTo>
                    <a:pt x="7" y="11"/>
                  </a:lnTo>
                  <a:lnTo>
                    <a:pt x="4" y="8"/>
                  </a:lnTo>
                  <a:lnTo>
                    <a:pt x="0" y="5"/>
                  </a:lnTo>
                  <a:lnTo>
                    <a:pt x="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29" name="Line 357"/>
            <p:cNvSpPr>
              <a:spLocks noChangeShapeType="1"/>
            </p:cNvSpPr>
            <p:nvPr/>
          </p:nvSpPr>
          <p:spPr bwMode="auto">
            <a:xfrm rot="5400000">
              <a:off x="3683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30" name="Line 358"/>
            <p:cNvSpPr>
              <a:spLocks noChangeShapeType="1"/>
            </p:cNvSpPr>
            <p:nvPr/>
          </p:nvSpPr>
          <p:spPr bwMode="auto">
            <a:xfrm rot="5400000">
              <a:off x="4004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31" name="Line 359"/>
            <p:cNvSpPr>
              <a:spLocks noChangeShapeType="1"/>
            </p:cNvSpPr>
            <p:nvPr/>
          </p:nvSpPr>
          <p:spPr bwMode="auto">
            <a:xfrm rot="5400000">
              <a:off x="4169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32" name="Line 360"/>
            <p:cNvSpPr>
              <a:spLocks noChangeShapeType="1"/>
            </p:cNvSpPr>
            <p:nvPr/>
          </p:nvSpPr>
          <p:spPr bwMode="auto">
            <a:xfrm rot="5400000">
              <a:off x="4237" y="3461"/>
              <a:ext cx="3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33" name="Freeform 361"/>
            <p:cNvSpPr>
              <a:spLocks noEditPoints="1"/>
            </p:cNvSpPr>
            <p:nvPr/>
          </p:nvSpPr>
          <p:spPr bwMode="auto">
            <a:xfrm rot="5400000">
              <a:off x="4201" y="3504"/>
              <a:ext cx="61" cy="39"/>
            </a:xfrm>
            <a:custGeom>
              <a:avLst/>
              <a:gdLst>
                <a:gd name="T0" fmla="*/ 30 w 61"/>
                <a:gd name="T1" fmla="*/ 39 h 39"/>
                <a:gd name="T2" fmla="*/ 24 w 61"/>
                <a:gd name="T3" fmla="*/ 39 h 39"/>
                <a:gd name="T4" fmla="*/ 18 w 61"/>
                <a:gd name="T5" fmla="*/ 38 h 39"/>
                <a:gd name="T6" fmla="*/ 13 w 61"/>
                <a:gd name="T7" fmla="*/ 36 h 39"/>
                <a:gd name="T8" fmla="*/ 7 w 61"/>
                <a:gd name="T9" fmla="*/ 33 h 39"/>
                <a:gd name="T10" fmla="*/ 3 w 61"/>
                <a:gd name="T11" fmla="*/ 30 h 39"/>
                <a:gd name="T12" fmla="*/ 1 w 61"/>
                <a:gd name="T13" fmla="*/ 26 h 39"/>
                <a:gd name="T14" fmla="*/ 0 w 61"/>
                <a:gd name="T15" fmla="*/ 20 h 39"/>
                <a:gd name="T16" fmla="*/ 0 w 61"/>
                <a:gd name="T17" fmla="*/ 15 h 39"/>
                <a:gd name="T18" fmla="*/ 1 w 61"/>
                <a:gd name="T19" fmla="*/ 11 h 39"/>
                <a:gd name="T20" fmla="*/ 4 w 61"/>
                <a:gd name="T21" fmla="*/ 8 h 39"/>
                <a:gd name="T22" fmla="*/ 7 w 61"/>
                <a:gd name="T23" fmla="*/ 5 h 39"/>
                <a:gd name="T24" fmla="*/ 12 w 61"/>
                <a:gd name="T25" fmla="*/ 2 h 39"/>
                <a:gd name="T26" fmla="*/ 16 w 61"/>
                <a:gd name="T27" fmla="*/ 0 h 39"/>
                <a:gd name="T28" fmla="*/ 22 w 61"/>
                <a:gd name="T29" fmla="*/ 0 h 39"/>
                <a:gd name="T30" fmla="*/ 30 w 61"/>
                <a:gd name="T31" fmla="*/ 0 h 39"/>
                <a:gd name="T32" fmla="*/ 37 w 61"/>
                <a:gd name="T33" fmla="*/ 0 h 39"/>
                <a:gd name="T34" fmla="*/ 43 w 61"/>
                <a:gd name="T35" fmla="*/ 0 h 39"/>
                <a:gd name="T36" fmla="*/ 48 w 61"/>
                <a:gd name="T37" fmla="*/ 2 h 39"/>
                <a:gd name="T38" fmla="*/ 54 w 61"/>
                <a:gd name="T39" fmla="*/ 5 h 39"/>
                <a:gd name="T40" fmla="*/ 58 w 61"/>
                <a:gd name="T41" fmla="*/ 8 h 39"/>
                <a:gd name="T42" fmla="*/ 60 w 61"/>
                <a:gd name="T43" fmla="*/ 14 h 39"/>
                <a:gd name="T44" fmla="*/ 61 w 61"/>
                <a:gd name="T45" fmla="*/ 20 h 39"/>
                <a:gd name="T46" fmla="*/ 60 w 61"/>
                <a:gd name="T47" fmla="*/ 24 h 39"/>
                <a:gd name="T48" fmla="*/ 58 w 61"/>
                <a:gd name="T49" fmla="*/ 29 h 39"/>
                <a:gd name="T50" fmla="*/ 55 w 61"/>
                <a:gd name="T51" fmla="*/ 33 h 39"/>
                <a:gd name="T52" fmla="*/ 45 w 61"/>
                <a:gd name="T53" fmla="*/ 38 h 39"/>
                <a:gd name="T54" fmla="*/ 30 w 61"/>
                <a:gd name="T55" fmla="*/ 39 h 39"/>
                <a:gd name="T56" fmla="*/ 30 w 61"/>
                <a:gd name="T57" fmla="*/ 32 h 39"/>
                <a:gd name="T58" fmla="*/ 37 w 61"/>
                <a:gd name="T59" fmla="*/ 30 h 39"/>
                <a:gd name="T60" fmla="*/ 42 w 61"/>
                <a:gd name="T61" fmla="*/ 30 h 39"/>
                <a:gd name="T62" fmla="*/ 46 w 61"/>
                <a:gd name="T63" fmla="*/ 29 h 39"/>
                <a:gd name="T64" fmla="*/ 49 w 61"/>
                <a:gd name="T65" fmla="*/ 27 h 39"/>
                <a:gd name="T66" fmla="*/ 52 w 61"/>
                <a:gd name="T67" fmla="*/ 26 h 39"/>
                <a:gd name="T68" fmla="*/ 54 w 61"/>
                <a:gd name="T69" fmla="*/ 23 h 39"/>
                <a:gd name="T70" fmla="*/ 54 w 61"/>
                <a:gd name="T71" fmla="*/ 20 h 39"/>
                <a:gd name="T72" fmla="*/ 54 w 61"/>
                <a:gd name="T73" fmla="*/ 17 h 39"/>
                <a:gd name="T74" fmla="*/ 52 w 61"/>
                <a:gd name="T75" fmla="*/ 14 h 39"/>
                <a:gd name="T76" fmla="*/ 49 w 61"/>
                <a:gd name="T77" fmla="*/ 11 h 39"/>
                <a:gd name="T78" fmla="*/ 46 w 61"/>
                <a:gd name="T79" fmla="*/ 9 h 39"/>
                <a:gd name="T80" fmla="*/ 42 w 61"/>
                <a:gd name="T81" fmla="*/ 8 h 39"/>
                <a:gd name="T82" fmla="*/ 37 w 61"/>
                <a:gd name="T83" fmla="*/ 8 h 39"/>
                <a:gd name="T84" fmla="*/ 30 w 61"/>
                <a:gd name="T85" fmla="*/ 8 h 39"/>
                <a:gd name="T86" fmla="*/ 22 w 61"/>
                <a:gd name="T87" fmla="*/ 8 h 39"/>
                <a:gd name="T88" fmla="*/ 16 w 61"/>
                <a:gd name="T89" fmla="*/ 9 h 39"/>
                <a:gd name="T90" fmla="*/ 12 w 61"/>
                <a:gd name="T91" fmla="*/ 11 h 39"/>
                <a:gd name="T92" fmla="*/ 9 w 61"/>
                <a:gd name="T93" fmla="*/ 14 h 39"/>
                <a:gd name="T94" fmla="*/ 7 w 61"/>
                <a:gd name="T95" fmla="*/ 17 h 39"/>
                <a:gd name="T96" fmla="*/ 7 w 61"/>
                <a:gd name="T97" fmla="*/ 20 h 39"/>
                <a:gd name="T98" fmla="*/ 7 w 61"/>
                <a:gd name="T99" fmla="*/ 24 h 39"/>
                <a:gd name="T100" fmla="*/ 10 w 61"/>
                <a:gd name="T101" fmla="*/ 27 h 39"/>
                <a:gd name="T102" fmla="*/ 15 w 61"/>
                <a:gd name="T103" fmla="*/ 29 h 39"/>
                <a:gd name="T104" fmla="*/ 22 w 61"/>
                <a:gd name="T105" fmla="*/ 30 h 39"/>
                <a:gd name="T106" fmla="*/ 30 w 61"/>
                <a:gd name="T10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" h="39">
                  <a:moveTo>
                    <a:pt x="30" y="39"/>
                  </a:moveTo>
                  <a:lnTo>
                    <a:pt x="24" y="39"/>
                  </a:lnTo>
                  <a:lnTo>
                    <a:pt x="18" y="38"/>
                  </a:lnTo>
                  <a:lnTo>
                    <a:pt x="13" y="36"/>
                  </a:lnTo>
                  <a:lnTo>
                    <a:pt x="7" y="33"/>
                  </a:lnTo>
                  <a:lnTo>
                    <a:pt x="3" y="30"/>
                  </a:lnTo>
                  <a:lnTo>
                    <a:pt x="1" y="26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1" y="11"/>
                  </a:lnTo>
                  <a:lnTo>
                    <a:pt x="4" y="8"/>
                  </a:lnTo>
                  <a:lnTo>
                    <a:pt x="7" y="5"/>
                  </a:lnTo>
                  <a:lnTo>
                    <a:pt x="12" y="2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8" y="2"/>
                  </a:lnTo>
                  <a:lnTo>
                    <a:pt x="54" y="5"/>
                  </a:lnTo>
                  <a:lnTo>
                    <a:pt x="58" y="8"/>
                  </a:lnTo>
                  <a:lnTo>
                    <a:pt x="60" y="14"/>
                  </a:lnTo>
                  <a:lnTo>
                    <a:pt x="61" y="20"/>
                  </a:lnTo>
                  <a:lnTo>
                    <a:pt x="60" y="24"/>
                  </a:lnTo>
                  <a:lnTo>
                    <a:pt x="58" y="29"/>
                  </a:lnTo>
                  <a:lnTo>
                    <a:pt x="55" y="33"/>
                  </a:lnTo>
                  <a:lnTo>
                    <a:pt x="45" y="38"/>
                  </a:lnTo>
                  <a:lnTo>
                    <a:pt x="30" y="39"/>
                  </a:lnTo>
                  <a:close/>
                  <a:moveTo>
                    <a:pt x="30" y="32"/>
                  </a:moveTo>
                  <a:lnTo>
                    <a:pt x="37" y="30"/>
                  </a:lnTo>
                  <a:lnTo>
                    <a:pt x="42" y="30"/>
                  </a:lnTo>
                  <a:lnTo>
                    <a:pt x="46" y="29"/>
                  </a:lnTo>
                  <a:lnTo>
                    <a:pt x="49" y="27"/>
                  </a:lnTo>
                  <a:lnTo>
                    <a:pt x="52" y="26"/>
                  </a:lnTo>
                  <a:lnTo>
                    <a:pt x="54" y="23"/>
                  </a:lnTo>
                  <a:lnTo>
                    <a:pt x="54" y="20"/>
                  </a:lnTo>
                  <a:lnTo>
                    <a:pt x="54" y="17"/>
                  </a:lnTo>
                  <a:lnTo>
                    <a:pt x="52" y="14"/>
                  </a:lnTo>
                  <a:lnTo>
                    <a:pt x="49" y="11"/>
                  </a:lnTo>
                  <a:lnTo>
                    <a:pt x="46" y="9"/>
                  </a:lnTo>
                  <a:lnTo>
                    <a:pt x="42" y="8"/>
                  </a:lnTo>
                  <a:lnTo>
                    <a:pt x="37" y="8"/>
                  </a:lnTo>
                  <a:lnTo>
                    <a:pt x="30" y="8"/>
                  </a:lnTo>
                  <a:lnTo>
                    <a:pt x="22" y="8"/>
                  </a:lnTo>
                  <a:lnTo>
                    <a:pt x="16" y="9"/>
                  </a:lnTo>
                  <a:lnTo>
                    <a:pt x="12" y="11"/>
                  </a:lnTo>
                  <a:lnTo>
                    <a:pt x="9" y="14"/>
                  </a:lnTo>
                  <a:lnTo>
                    <a:pt x="7" y="17"/>
                  </a:lnTo>
                  <a:lnTo>
                    <a:pt x="7" y="20"/>
                  </a:lnTo>
                  <a:lnTo>
                    <a:pt x="7" y="24"/>
                  </a:lnTo>
                  <a:lnTo>
                    <a:pt x="10" y="27"/>
                  </a:lnTo>
                  <a:lnTo>
                    <a:pt x="15" y="29"/>
                  </a:lnTo>
                  <a:lnTo>
                    <a:pt x="22" y="30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34" name="Rectangle 362"/>
            <p:cNvSpPr>
              <a:spLocks noChangeArrowheads="1"/>
            </p:cNvSpPr>
            <p:nvPr/>
          </p:nvSpPr>
          <p:spPr bwMode="auto">
            <a:xfrm rot="5400000">
              <a:off x="4263" y="3545"/>
              <a:ext cx="8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35" name="Freeform 363"/>
            <p:cNvSpPr>
              <a:spLocks/>
            </p:cNvSpPr>
            <p:nvPr/>
          </p:nvSpPr>
          <p:spPr bwMode="auto">
            <a:xfrm rot="5400000">
              <a:off x="4269" y="3512"/>
              <a:ext cx="60" cy="22"/>
            </a:xfrm>
            <a:custGeom>
              <a:avLst/>
              <a:gdLst>
                <a:gd name="T0" fmla="*/ 60 w 60"/>
                <a:gd name="T1" fmla="*/ 0 h 22"/>
                <a:gd name="T2" fmla="*/ 60 w 60"/>
                <a:gd name="T3" fmla="*/ 7 h 22"/>
                <a:gd name="T4" fmla="*/ 13 w 60"/>
                <a:gd name="T5" fmla="*/ 7 h 22"/>
                <a:gd name="T6" fmla="*/ 16 w 60"/>
                <a:gd name="T7" fmla="*/ 10 h 22"/>
                <a:gd name="T8" fmla="*/ 18 w 60"/>
                <a:gd name="T9" fmla="*/ 15 h 22"/>
                <a:gd name="T10" fmla="*/ 21 w 60"/>
                <a:gd name="T11" fmla="*/ 18 h 22"/>
                <a:gd name="T12" fmla="*/ 22 w 60"/>
                <a:gd name="T13" fmla="*/ 22 h 22"/>
                <a:gd name="T14" fmla="*/ 15 w 60"/>
                <a:gd name="T15" fmla="*/ 22 h 22"/>
                <a:gd name="T16" fmla="*/ 12 w 60"/>
                <a:gd name="T17" fmla="*/ 16 h 22"/>
                <a:gd name="T18" fmla="*/ 7 w 60"/>
                <a:gd name="T19" fmla="*/ 12 h 22"/>
                <a:gd name="T20" fmla="*/ 4 w 60"/>
                <a:gd name="T21" fmla="*/ 7 h 22"/>
                <a:gd name="T22" fmla="*/ 0 w 60"/>
                <a:gd name="T23" fmla="*/ 4 h 22"/>
                <a:gd name="T24" fmla="*/ 0 w 60"/>
                <a:gd name="T25" fmla="*/ 0 h 22"/>
                <a:gd name="T26" fmla="*/ 60 w 60"/>
                <a:gd name="T2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22">
                  <a:moveTo>
                    <a:pt x="60" y="0"/>
                  </a:moveTo>
                  <a:lnTo>
                    <a:pt x="60" y="7"/>
                  </a:lnTo>
                  <a:lnTo>
                    <a:pt x="13" y="7"/>
                  </a:lnTo>
                  <a:lnTo>
                    <a:pt x="16" y="10"/>
                  </a:lnTo>
                  <a:lnTo>
                    <a:pt x="18" y="15"/>
                  </a:lnTo>
                  <a:lnTo>
                    <a:pt x="21" y="18"/>
                  </a:lnTo>
                  <a:lnTo>
                    <a:pt x="22" y="22"/>
                  </a:lnTo>
                  <a:lnTo>
                    <a:pt x="15" y="22"/>
                  </a:lnTo>
                  <a:lnTo>
                    <a:pt x="12" y="16"/>
                  </a:lnTo>
                  <a:lnTo>
                    <a:pt x="7" y="12"/>
                  </a:lnTo>
                  <a:lnTo>
                    <a:pt x="4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36" name="Line 364"/>
            <p:cNvSpPr>
              <a:spLocks noChangeShapeType="1"/>
            </p:cNvSpPr>
            <p:nvPr/>
          </p:nvSpPr>
          <p:spPr bwMode="auto">
            <a:xfrm rot="5400000">
              <a:off x="4490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37" name="Line 365"/>
            <p:cNvSpPr>
              <a:spLocks noChangeShapeType="1"/>
            </p:cNvSpPr>
            <p:nvPr/>
          </p:nvSpPr>
          <p:spPr bwMode="auto">
            <a:xfrm rot="5400000">
              <a:off x="4811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38" name="Line 366"/>
            <p:cNvSpPr>
              <a:spLocks noChangeShapeType="1"/>
            </p:cNvSpPr>
            <p:nvPr/>
          </p:nvSpPr>
          <p:spPr bwMode="auto">
            <a:xfrm rot="5400000">
              <a:off x="4976" y="345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39" name="Line 367"/>
            <p:cNvSpPr>
              <a:spLocks noChangeShapeType="1"/>
            </p:cNvSpPr>
            <p:nvPr/>
          </p:nvSpPr>
          <p:spPr bwMode="auto">
            <a:xfrm rot="5400000">
              <a:off x="5044" y="3461"/>
              <a:ext cx="3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40" name="Freeform 368"/>
            <p:cNvSpPr>
              <a:spLocks/>
            </p:cNvSpPr>
            <p:nvPr/>
          </p:nvSpPr>
          <p:spPr bwMode="auto">
            <a:xfrm rot="5400000">
              <a:off x="5041" y="3511"/>
              <a:ext cx="60" cy="23"/>
            </a:xfrm>
            <a:custGeom>
              <a:avLst/>
              <a:gdLst>
                <a:gd name="T0" fmla="*/ 60 w 60"/>
                <a:gd name="T1" fmla="*/ 0 h 23"/>
                <a:gd name="T2" fmla="*/ 60 w 60"/>
                <a:gd name="T3" fmla="*/ 9 h 23"/>
                <a:gd name="T4" fmla="*/ 13 w 60"/>
                <a:gd name="T5" fmla="*/ 9 h 23"/>
                <a:gd name="T6" fmla="*/ 16 w 60"/>
                <a:gd name="T7" fmla="*/ 12 h 23"/>
                <a:gd name="T8" fmla="*/ 18 w 60"/>
                <a:gd name="T9" fmla="*/ 15 h 23"/>
                <a:gd name="T10" fmla="*/ 21 w 60"/>
                <a:gd name="T11" fmla="*/ 20 h 23"/>
                <a:gd name="T12" fmla="*/ 22 w 60"/>
                <a:gd name="T13" fmla="*/ 23 h 23"/>
                <a:gd name="T14" fmla="*/ 15 w 60"/>
                <a:gd name="T15" fmla="*/ 23 h 23"/>
                <a:gd name="T16" fmla="*/ 12 w 60"/>
                <a:gd name="T17" fmla="*/ 17 h 23"/>
                <a:gd name="T18" fmla="*/ 7 w 60"/>
                <a:gd name="T19" fmla="*/ 12 h 23"/>
                <a:gd name="T20" fmla="*/ 4 w 60"/>
                <a:gd name="T21" fmla="*/ 8 h 23"/>
                <a:gd name="T22" fmla="*/ 0 w 60"/>
                <a:gd name="T23" fmla="*/ 6 h 23"/>
                <a:gd name="T24" fmla="*/ 0 w 60"/>
                <a:gd name="T25" fmla="*/ 0 h 23"/>
                <a:gd name="T26" fmla="*/ 60 w 60"/>
                <a:gd name="T2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23">
                  <a:moveTo>
                    <a:pt x="60" y="0"/>
                  </a:moveTo>
                  <a:lnTo>
                    <a:pt x="60" y="9"/>
                  </a:lnTo>
                  <a:lnTo>
                    <a:pt x="13" y="9"/>
                  </a:lnTo>
                  <a:lnTo>
                    <a:pt x="16" y="12"/>
                  </a:lnTo>
                  <a:lnTo>
                    <a:pt x="18" y="15"/>
                  </a:lnTo>
                  <a:lnTo>
                    <a:pt x="21" y="20"/>
                  </a:lnTo>
                  <a:lnTo>
                    <a:pt x="22" y="23"/>
                  </a:lnTo>
                  <a:lnTo>
                    <a:pt x="15" y="23"/>
                  </a:lnTo>
                  <a:lnTo>
                    <a:pt x="12" y="17"/>
                  </a:lnTo>
                  <a:lnTo>
                    <a:pt x="7" y="12"/>
                  </a:lnTo>
                  <a:lnTo>
                    <a:pt x="4" y="8"/>
                  </a:lnTo>
                  <a:lnTo>
                    <a:pt x="0" y="6"/>
                  </a:lnTo>
                  <a:lnTo>
                    <a:pt x="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3841" name="Rectangle 369"/>
            <p:cNvSpPr>
              <a:spLocks noChangeArrowheads="1"/>
            </p:cNvSpPr>
            <p:nvPr/>
          </p:nvSpPr>
          <p:spPr bwMode="auto">
            <a:xfrm rot="5400000">
              <a:off x="1633" y="13"/>
              <a:ext cx="2823" cy="403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3842" name="Rectangle 370"/>
            <p:cNvSpPr>
              <a:spLocks noChangeArrowheads="1"/>
            </p:cNvSpPr>
            <p:nvPr/>
          </p:nvSpPr>
          <p:spPr bwMode="auto">
            <a:xfrm rot="5400000">
              <a:off x="1633" y="13"/>
              <a:ext cx="2823" cy="4035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73843" name="Text Box 371"/>
          <p:cNvSpPr txBox="1">
            <a:spLocks noChangeArrowheads="1"/>
          </p:cNvSpPr>
          <p:nvPr/>
        </p:nvSpPr>
        <p:spPr bwMode="auto">
          <a:xfrm>
            <a:off x="6746875" y="3660775"/>
            <a:ext cx="104298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/>
              <a:t>p</a:t>
            </a:r>
            <a:r>
              <a:rPr lang="en-US" sz="2400"/>
              <a:t>=0.05</a:t>
            </a:r>
          </a:p>
        </p:txBody>
      </p:sp>
      <p:sp>
        <p:nvSpPr>
          <p:cNvPr id="873844" name="Text Box 372"/>
          <p:cNvSpPr txBox="1">
            <a:spLocks noChangeArrowheads="1"/>
          </p:cNvSpPr>
          <p:nvPr/>
        </p:nvSpPr>
        <p:spPr bwMode="auto">
          <a:xfrm>
            <a:off x="6099175" y="3127375"/>
            <a:ext cx="104298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/>
              <a:t>p</a:t>
            </a:r>
            <a:r>
              <a:rPr lang="en-US" sz="2400"/>
              <a:t>=0.01</a:t>
            </a:r>
          </a:p>
        </p:txBody>
      </p:sp>
      <p:sp>
        <p:nvSpPr>
          <p:cNvPr id="873845" name="Text Box 373"/>
          <p:cNvSpPr txBox="1">
            <a:spLocks noChangeArrowheads="1"/>
          </p:cNvSpPr>
          <p:nvPr/>
        </p:nvSpPr>
        <p:spPr bwMode="auto">
          <a:xfrm>
            <a:off x="5041900" y="2460625"/>
            <a:ext cx="119538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/>
              <a:t>p</a:t>
            </a:r>
            <a:r>
              <a:rPr lang="en-US" sz="2400"/>
              <a:t>=0.001</a:t>
            </a:r>
          </a:p>
        </p:txBody>
      </p:sp>
      <p:sp>
        <p:nvSpPr>
          <p:cNvPr id="98" name="Text Box 494"/>
          <p:cNvSpPr txBox="1">
            <a:spLocks noChangeArrowheads="1"/>
          </p:cNvSpPr>
          <p:nvPr/>
        </p:nvSpPr>
        <p:spPr bwMode="auto">
          <a:xfrm>
            <a:off x="2999722" y="279400"/>
            <a:ext cx="42362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smtClean="0"/>
              <a:t>power =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1-</a:t>
            </a:r>
            <a:r>
              <a:rPr lang="el-GR" sz="2400" dirty="0">
                <a:solidFill>
                  <a:srgbClr val="FF0000"/>
                </a:solidFill>
              </a:rPr>
              <a:t>β </a:t>
            </a:r>
            <a:r>
              <a:rPr lang="en-US" sz="2400" dirty="0" smtClean="0"/>
              <a:t>= 0.1 (small effect</a:t>
            </a:r>
            <a:r>
              <a:rPr lang="en-US" sz="2400" dirty="0"/>
              <a:t>)</a:t>
            </a:r>
          </a:p>
        </p:txBody>
      </p:sp>
      <p:sp>
        <p:nvSpPr>
          <p:cNvPr id="99" name="Text Box 490"/>
          <p:cNvSpPr txBox="1">
            <a:spLocks noChangeArrowheads="1"/>
          </p:cNvSpPr>
          <p:nvPr/>
        </p:nvSpPr>
        <p:spPr bwMode="auto">
          <a:xfrm>
            <a:off x="3486076" y="5803900"/>
            <a:ext cx="24032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prior </a:t>
            </a:r>
            <a:r>
              <a:rPr lang="en-US" sz="2400" dirty="0" smtClean="0"/>
              <a:t>probability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833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450850" y="279400"/>
            <a:ext cx="797365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err="1" smtClean="0"/>
              <a:t>Jager</a:t>
            </a:r>
            <a:r>
              <a:rPr lang="en-US" sz="2400" dirty="0" smtClean="0"/>
              <a:t> and Leek asked a different question:</a:t>
            </a:r>
            <a:endParaRPr lang="en-GB" sz="2400" dirty="0"/>
          </a:p>
          <a:p>
            <a:endParaRPr lang="en-GB" sz="2400" dirty="0" smtClean="0"/>
          </a:p>
          <a:p>
            <a:pPr lvl="1"/>
            <a:r>
              <a:rPr lang="en-GB" sz="2400" dirty="0" smtClean="0"/>
              <a:t>Given observations of </a:t>
            </a:r>
            <a:r>
              <a:rPr lang="en-GB" sz="2400" i="1" dirty="0" smtClean="0"/>
              <a:t>p</a:t>
            </a:r>
            <a:r>
              <a:rPr lang="en-GB" sz="2400" dirty="0" smtClean="0"/>
              <a:t>-values, how many false positives</a:t>
            </a:r>
          </a:p>
          <a:p>
            <a:pPr lvl="1"/>
            <a:r>
              <a:rPr lang="en-GB" sz="2400" dirty="0" smtClean="0"/>
              <a:t>are there?</a:t>
            </a:r>
            <a:endParaRPr lang="en-US" sz="2400" dirty="0" smtClean="0"/>
          </a:p>
        </p:txBody>
      </p:sp>
      <p:cxnSp>
        <p:nvCxnSpPr>
          <p:cNvPr id="5" name="Straight Connector 4"/>
          <p:cNvCxnSpPr/>
          <p:nvPr/>
        </p:nvCxnSpPr>
        <p:spPr bwMode="auto">
          <a:xfrm flipV="1">
            <a:off x="5651864" y="1558835"/>
            <a:ext cx="609600" cy="138466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4067224" y="3100251"/>
            <a:ext cx="401828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Null hypothesis is true even</a:t>
            </a:r>
          </a:p>
          <a:p>
            <a:r>
              <a:rPr lang="en-GB" sz="2400" dirty="0" smtClean="0"/>
              <a:t>though </a:t>
            </a:r>
            <a:r>
              <a:rPr lang="en-US" sz="2400" i="1" dirty="0" smtClean="0"/>
              <a:t>p</a:t>
            </a:r>
            <a:r>
              <a:rPr lang="en-US" sz="2400" dirty="0" smtClean="0"/>
              <a:t>&lt;</a:t>
            </a:r>
            <a:r>
              <a:rPr lang="el-GR" sz="2400" dirty="0" smtClean="0"/>
              <a:t>α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Probability of this happening</a:t>
            </a:r>
          </a:p>
          <a:p>
            <a:r>
              <a:rPr lang="en-US" sz="2400" dirty="0" smtClean="0"/>
              <a:t>is 1 – </a:t>
            </a:r>
            <a:r>
              <a:rPr lang="en-US" sz="2400" i="1" dirty="0" smtClean="0"/>
              <a:t>P</a:t>
            </a:r>
            <a:r>
              <a:rPr lang="en-US" sz="2400" dirty="0" smtClean="0"/>
              <a:t>(</a:t>
            </a:r>
            <a:r>
              <a:rPr lang="en-US" sz="2400" dirty="0" err="1" smtClean="0"/>
              <a:t>T|</a:t>
            </a:r>
            <a:r>
              <a:rPr lang="en-US" sz="2400" i="1" dirty="0" err="1" smtClean="0"/>
              <a:t>p</a:t>
            </a:r>
            <a:r>
              <a:rPr lang="en-US" sz="2400" dirty="0" smtClean="0"/>
              <a:t>&lt;</a:t>
            </a:r>
            <a:r>
              <a:rPr lang="el-GR" sz="2400" dirty="0"/>
              <a:t>α</a:t>
            </a:r>
            <a:r>
              <a:rPr lang="en-US" sz="2400" dirty="0" smtClean="0"/>
              <a:t>).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4178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450850" y="279400"/>
            <a:ext cx="704558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dirty="0" smtClean="0"/>
              <a:t>The idea:</a:t>
            </a:r>
          </a:p>
          <a:p>
            <a:endParaRPr lang="en-GB" sz="2400" dirty="0"/>
          </a:p>
          <a:p>
            <a:r>
              <a:rPr lang="en-GB" sz="2400" dirty="0"/>
              <a:t> </a:t>
            </a:r>
            <a:r>
              <a:rPr lang="en-GB" sz="2400" dirty="0" smtClean="0"/>
              <a:t>    If all results are </a:t>
            </a:r>
            <a:r>
              <a:rPr lang="en-GB" sz="2400" dirty="0" smtClean="0">
                <a:solidFill>
                  <a:srgbClr val="FF0000"/>
                </a:solidFill>
              </a:rPr>
              <a:t>false positives</a:t>
            </a:r>
            <a:r>
              <a:rPr lang="en-GB" sz="2400" dirty="0" smtClean="0"/>
              <a:t>, the distribution of</a:t>
            </a:r>
          </a:p>
          <a:p>
            <a:r>
              <a:rPr lang="en-GB" sz="2400" dirty="0" smtClean="0"/>
              <a:t>     </a:t>
            </a:r>
            <a:r>
              <a:rPr lang="en-GB" sz="2400" i="1" dirty="0" smtClean="0"/>
              <a:t>p</a:t>
            </a:r>
            <a:r>
              <a:rPr lang="en-GB" sz="2400" dirty="0" smtClean="0"/>
              <a:t>-values should be </a:t>
            </a:r>
            <a:r>
              <a:rPr lang="en-GB" sz="2400" dirty="0" smtClean="0">
                <a:solidFill>
                  <a:srgbClr val="FF0000"/>
                </a:solidFill>
              </a:rPr>
              <a:t>flat</a:t>
            </a:r>
            <a:r>
              <a:rPr lang="en-GB" sz="2400" dirty="0" smtClean="0"/>
              <a:t>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213463" y="2960901"/>
            <a:ext cx="2681650" cy="1557892"/>
            <a:chOff x="531813" y="3213337"/>
            <a:chExt cx="6915150" cy="1209675"/>
          </a:xfrm>
        </p:grpSpPr>
        <p:sp>
          <p:nvSpPr>
            <p:cNvPr id="14" name="Line 4"/>
            <p:cNvSpPr>
              <a:spLocks noChangeShapeType="1"/>
            </p:cNvSpPr>
            <p:nvPr/>
          </p:nvSpPr>
          <p:spPr bwMode="auto">
            <a:xfrm>
              <a:off x="531813" y="3213337"/>
              <a:ext cx="0" cy="12096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531813" y="4423012"/>
              <a:ext cx="69151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438110" y="3278182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P</a:t>
            </a:r>
            <a:r>
              <a:rPr lang="en-GB" sz="2400" dirty="0" smtClean="0"/>
              <a:t>(</a:t>
            </a:r>
            <a:r>
              <a:rPr lang="en-GB" sz="2400" i="1" dirty="0" smtClean="0"/>
              <a:t>p</a:t>
            </a:r>
            <a:r>
              <a:rPr lang="en-GB" sz="2400" dirty="0" smtClean="0"/>
              <a:t>)</a:t>
            </a:r>
            <a:endParaRPr lang="en-GB" sz="2400" dirty="0"/>
          </a:p>
        </p:txBody>
      </p:sp>
      <p:sp>
        <p:nvSpPr>
          <p:cNvPr id="17" name="Rectangle 16"/>
          <p:cNvSpPr/>
          <p:nvPr/>
        </p:nvSpPr>
        <p:spPr>
          <a:xfrm>
            <a:off x="4554288" y="450925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/>
              <a:t>p</a:t>
            </a:r>
            <a:endParaRPr lang="en-GB" sz="2400" dirty="0"/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3213463" y="4111138"/>
            <a:ext cx="26816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3031362" y="448228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0</a:t>
            </a:r>
            <a:endParaRPr lang="en-GB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533475" y="4482280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0.05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9507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 animBg="1"/>
      <p:bldP spid="9" grpId="0"/>
      <p:bldP spid="2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40278</TotalTime>
  <Words>474</Words>
  <Application>Microsoft Office PowerPoint</Application>
  <PresentationFormat>On-screen Show (4:3)</PresentationFormat>
  <Paragraphs>131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Henry 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pel</dc:creator>
  <cp:lastModifiedBy>Peter Latham</cp:lastModifiedBy>
  <cp:revision>1710</cp:revision>
  <dcterms:created xsi:type="dcterms:W3CDTF">2003-09-23T02:40:02Z</dcterms:created>
  <dcterms:modified xsi:type="dcterms:W3CDTF">2013-07-02T14:18:34Z</dcterms:modified>
</cp:coreProperties>
</file>