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59" r:id="rId5"/>
    <p:sldId id="266" r:id="rId6"/>
    <p:sldId id="260" r:id="rId7"/>
    <p:sldId id="262" r:id="rId8"/>
    <p:sldId id="265" r:id="rId9"/>
    <p:sldId id="268" r:id="rId10"/>
    <p:sldId id="267" r:id="rId11"/>
    <p:sldId id="263" r:id="rId12"/>
    <p:sldId id="269"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2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809E6D-4DC8-C44B-A1FD-4051273F81CC}" type="datetimeFigureOut">
              <a:rPr lang="en-US" smtClean="0"/>
              <a:t>5/29/14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7C0CF-D373-DF42-B4E1-9A8438DDAFBA}" type="slidenum">
              <a:rPr lang="en-US" smtClean="0"/>
              <a:t>‹#›</a:t>
            </a:fld>
            <a:endParaRPr lang="en-US"/>
          </a:p>
        </p:txBody>
      </p:sp>
    </p:spTree>
    <p:extLst>
      <p:ext uri="{BB962C8B-B14F-4D97-AF65-F5344CB8AC3E}">
        <p14:creationId xmlns:p14="http://schemas.microsoft.com/office/powerpoint/2010/main" val="2508433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2FF70-E807-B64A-9D56-9DADE8739D6D}" type="datetimeFigureOut">
              <a:rPr lang="en-US" smtClean="0"/>
              <a:t>5/29/14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66DCA-03FB-4749-BF3C-B7ED7441E19E}" type="slidenum">
              <a:rPr lang="en-US" smtClean="0"/>
              <a:t>‹#›</a:t>
            </a:fld>
            <a:endParaRPr lang="en-US"/>
          </a:p>
        </p:txBody>
      </p:sp>
    </p:spTree>
    <p:extLst>
      <p:ext uri="{BB962C8B-B14F-4D97-AF65-F5344CB8AC3E}">
        <p14:creationId xmlns:p14="http://schemas.microsoft.com/office/powerpoint/2010/main" val="18383065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a cross-trial average</a:t>
            </a:r>
          </a:p>
          <a:p>
            <a:r>
              <a:rPr lang="en-US" dirty="0" smtClean="0"/>
              <a:t>Star is end of grasping closure phase, point of alignment for generating histograms.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87D66DCA-03FB-4749-BF3C-B7ED7441E19E}" type="slidenum">
              <a:rPr lang="en-US" smtClean="0"/>
              <a:t>9</a:t>
            </a:fld>
            <a:endParaRPr lang="en-US"/>
          </a:p>
        </p:txBody>
      </p:sp>
    </p:spTree>
    <p:extLst>
      <p:ext uri="{BB962C8B-B14F-4D97-AF65-F5344CB8AC3E}">
        <p14:creationId xmlns:p14="http://schemas.microsoft.com/office/powerpoint/2010/main" val="160440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29/5/14</a:t>
            </a:r>
            <a:endParaRPr lang="en-US"/>
          </a:p>
        </p:txBody>
      </p:sp>
      <p:sp>
        <p:nvSpPr>
          <p:cNvPr id="6" name="Footer Placeholder 5"/>
          <p:cNvSpPr>
            <a:spLocks noGrp="1"/>
          </p:cNvSpPr>
          <p:nvPr>
            <p:ph type="ftr" sz="quarter" idx="11"/>
          </p:nvPr>
        </p:nvSpPr>
        <p:spPr/>
        <p:txBody>
          <a:bodyPr/>
          <a:lstStyle/>
          <a:p>
            <a:r>
              <a:rPr lang="en-US" smtClean="0"/>
              <a:t>When Pliers Become Fingers in the Monkey Motor System</a:t>
            </a: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29/5/14</a:t>
            </a:r>
            <a:endParaRPr lang="en-US"/>
          </a:p>
        </p:txBody>
      </p:sp>
      <p:sp>
        <p:nvSpPr>
          <p:cNvPr id="6" name="Footer Placeholder 5"/>
          <p:cNvSpPr>
            <a:spLocks noGrp="1"/>
          </p:cNvSpPr>
          <p:nvPr>
            <p:ph type="ftr" sz="quarter" idx="11"/>
          </p:nvPr>
        </p:nvSpPr>
        <p:spPr/>
        <p:txBody>
          <a:bodyPr/>
          <a:lstStyle/>
          <a:p>
            <a:r>
              <a:rPr lang="en-US" smtClean="0"/>
              <a:t>When Pliers Become Fingers in the Monkey Motor System</a:t>
            </a: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29/5/14</a:t>
            </a:r>
            <a:endParaRPr lang="en-US"/>
          </a:p>
        </p:txBody>
      </p:sp>
      <p:sp>
        <p:nvSpPr>
          <p:cNvPr id="8" name="Footer Placeholder 7"/>
          <p:cNvSpPr>
            <a:spLocks noGrp="1"/>
          </p:cNvSpPr>
          <p:nvPr>
            <p:ph type="ftr" sz="quarter" idx="11"/>
          </p:nvPr>
        </p:nvSpPr>
        <p:spPr/>
        <p:txBody>
          <a:bodyPr/>
          <a:lstStyle/>
          <a:p>
            <a:r>
              <a:rPr lang="en-US" smtClean="0"/>
              <a:t>When Pliers Become Fingers in the Monkey Motor System</a:t>
            </a:r>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29/5/14</a:t>
            </a:r>
            <a:endParaRPr lang="en-US"/>
          </a:p>
        </p:txBody>
      </p:sp>
      <p:sp>
        <p:nvSpPr>
          <p:cNvPr id="4" name="Footer Placeholder 3"/>
          <p:cNvSpPr>
            <a:spLocks noGrp="1"/>
          </p:cNvSpPr>
          <p:nvPr>
            <p:ph type="ftr" sz="quarter" idx="11"/>
          </p:nvPr>
        </p:nvSpPr>
        <p:spPr/>
        <p:txBody>
          <a:bodyPr/>
          <a:lstStyle/>
          <a:p>
            <a:r>
              <a:rPr lang="en-US" smtClean="0"/>
              <a:t>When Pliers Become Fingers in the Monkey Motor System</a:t>
            </a:r>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29/5/14</a:t>
            </a:r>
            <a:endParaRPr lang="en-US"/>
          </a:p>
        </p:txBody>
      </p:sp>
      <p:sp>
        <p:nvSpPr>
          <p:cNvPr id="3" name="Footer Placeholder 2"/>
          <p:cNvSpPr>
            <a:spLocks noGrp="1"/>
          </p:cNvSpPr>
          <p:nvPr>
            <p:ph type="ftr" sz="quarter" idx="11"/>
          </p:nvPr>
        </p:nvSpPr>
        <p:spPr/>
        <p:txBody>
          <a:bodyPr/>
          <a:lstStyle/>
          <a:p>
            <a:r>
              <a:rPr lang="en-US" smtClean="0"/>
              <a:t>When Pliers Become Fingers in the Monkey Motor System</a:t>
            </a:r>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29/5/14</a:t>
            </a:r>
            <a:endParaRPr lang="en-US"/>
          </a:p>
        </p:txBody>
      </p:sp>
      <p:sp>
        <p:nvSpPr>
          <p:cNvPr id="6" name="Footer Placeholder 5"/>
          <p:cNvSpPr>
            <a:spLocks noGrp="1"/>
          </p:cNvSpPr>
          <p:nvPr>
            <p:ph type="ftr" sz="quarter" idx="11"/>
          </p:nvPr>
        </p:nvSpPr>
        <p:spPr/>
        <p:txBody>
          <a:bodyPr/>
          <a:lstStyle/>
          <a:p>
            <a:r>
              <a:rPr lang="en-US" smtClean="0"/>
              <a:t>When Pliers Become Fingers in the Monkey Motor System</a:t>
            </a: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29/5/14</a:t>
            </a: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When Pliers Become Fingers in the Monkey Motor System</a:t>
            </a: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746249"/>
            <a:ext cx="6498158" cy="1724867"/>
          </a:xfrm>
        </p:spPr>
        <p:txBody>
          <a:bodyPr/>
          <a:lstStyle/>
          <a:p>
            <a:r>
              <a:rPr lang="en-US" dirty="0" smtClean="0"/>
              <a:t>When Pliers Become Fingers in the Monkey Motor System</a:t>
            </a:r>
            <a:endParaRPr lang="en-US" dirty="0"/>
          </a:p>
        </p:txBody>
      </p:sp>
      <p:sp>
        <p:nvSpPr>
          <p:cNvPr id="3" name="Subtitle 2"/>
          <p:cNvSpPr>
            <a:spLocks noGrp="1"/>
          </p:cNvSpPr>
          <p:nvPr>
            <p:ph type="subTitle" idx="1"/>
          </p:nvPr>
        </p:nvSpPr>
        <p:spPr>
          <a:xfrm>
            <a:off x="1322921" y="3521262"/>
            <a:ext cx="6498159" cy="916641"/>
          </a:xfrm>
        </p:spPr>
        <p:txBody>
          <a:bodyPr>
            <a:normAutofit lnSpcReduction="10000"/>
          </a:bodyPr>
          <a:lstStyle/>
          <a:p>
            <a:r>
              <a:rPr lang="en-US" dirty="0" smtClean="0"/>
              <a:t>M. A. </a:t>
            </a:r>
            <a:r>
              <a:rPr lang="en-US" dirty="0" err="1" smtClean="0"/>
              <a:t>Umiltà</a:t>
            </a:r>
            <a:r>
              <a:rPr lang="en-US" dirty="0" smtClean="0"/>
              <a:t>, L. </a:t>
            </a:r>
            <a:r>
              <a:rPr lang="en-US" dirty="0" err="1" smtClean="0"/>
              <a:t>Escola</a:t>
            </a:r>
            <a:r>
              <a:rPr lang="en-US" dirty="0" smtClean="0"/>
              <a:t>, I. </a:t>
            </a:r>
            <a:r>
              <a:rPr lang="en-US" dirty="0" err="1" smtClean="0"/>
              <a:t>Intskirveli</a:t>
            </a:r>
            <a:r>
              <a:rPr lang="en-US" dirty="0" smtClean="0"/>
              <a:t>, F. </a:t>
            </a:r>
            <a:r>
              <a:rPr lang="en-US" dirty="0" err="1" smtClean="0"/>
              <a:t>Grammont</a:t>
            </a:r>
            <a:r>
              <a:rPr lang="en-US" dirty="0" smtClean="0"/>
              <a:t>, M. </a:t>
            </a:r>
            <a:r>
              <a:rPr lang="en-US" dirty="0" err="1" smtClean="0"/>
              <a:t>Rochat</a:t>
            </a:r>
            <a:r>
              <a:rPr lang="en-US" dirty="0" smtClean="0"/>
              <a:t>, F. </a:t>
            </a:r>
            <a:r>
              <a:rPr lang="en-US" dirty="0" err="1" smtClean="0"/>
              <a:t>Caruana</a:t>
            </a:r>
            <a:r>
              <a:rPr lang="en-US" dirty="0" smtClean="0"/>
              <a:t>, A. </a:t>
            </a:r>
            <a:r>
              <a:rPr lang="en-US" dirty="0" err="1" smtClean="0"/>
              <a:t>Jezzini</a:t>
            </a:r>
            <a:r>
              <a:rPr lang="en-US" dirty="0" smtClean="0"/>
              <a:t>, V. </a:t>
            </a:r>
            <a:r>
              <a:rPr lang="en-US" dirty="0" err="1" smtClean="0"/>
              <a:t>Gallese</a:t>
            </a:r>
            <a:r>
              <a:rPr lang="en-US" dirty="0" smtClean="0"/>
              <a:t>, and G. </a:t>
            </a:r>
            <a:r>
              <a:rPr lang="en-US" dirty="0" err="1" smtClean="0"/>
              <a:t>Rizzolati</a:t>
            </a:r>
            <a:endParaRPr lang="en-US" dirty="0" smtClean="0"/>
          </a:p>
          <a:p>
            <a:r>
              <a:rPr lang="en-US" dirty="0" smtClean="0"/>
              <a:t>PNAS, 2008</a:t>
            </a:r>
          </a:p>
          <a:p>
            <a:endParaRPr lang="en-US" dirty="0"/>
          </a:p>
        </p:txBody>
      </p:sp>
      <p:sp>
        <p:nvSpPr>
          <p:cNvPr id="4" name="Subtitle 2"/>
          <p:cNvSpPr txBox="1">
            <a:spLocks/>
          </p:cNvSpPr>
          <p:nvPr/>
        </p:nvSpPr>
        <p:spPr>
          <a:xfrm>
            <a:off x="1322920" y="4593167"/>
            <a:ext cx="6498159" cy="37626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dirty="0" smtClean="0"/>
              <a:t>Tea Talk: Thomas Desautels</a:t>
            </a:r>
          </a:p>
          <a:p>
            <a:r>
              <a:rPr lang="en-US" dirty="0" smtClean="0"/>
              <a:t>29 May 2014</a:t>
            </a:r>
            <a:endParaRPr lang="en-US" dirty="0"/>
          </a:p>
        </p:txBody>
      </p:sp>
    </p:spTree>
    <p:extLst>
      <p:ext uri="{BB962C8B-B14F-4D97-AF65-F5344CB8AC3E}">
        <p14:creationId xmlns:p14="http://schemas.microsoft.com/office/powerpoint/2010/main" val="1271871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IV</a:t>
            </a:r>
            <a:endParaRPr lang="en-US" dirty="0"/>
          </a:p>
        </p:txBody>
      </p:sp>
      <p:sp>
        <p:nvSpPr>
          <p:cNvPr id="3" name="Content Placeholder 2"/>
          <p:cNvSpPr>
            <a:spLocks noGrp="1"/>
          </p:cNvSpPr>
          <p:nvPr>
            <p:ph idx="1"/>
          </p:nvPr>
        </p:nvSpPr>
        <p:spPr>
          <a:xfrm>
            <a:off x="549275" y="1600201"/>
            <a:ext cx="5080560" cy="4343400"/>
          </a:xfrm>
        </p:spPr>
        <p:txBody>
          <a:bodyPr>
            <a:normAutofit fontScale="92500" lnSpcReduction="20000"/>
          </a:bodyPr>
          <a:lstStyle/>
          <a:p>
            <a:r>
              <a:rPr lang="en-US" dirty="0" smtClean="0"/>
              <a:t>Looked at population level too, using 3 factors:</a:t>
            </a:r>
          </a:p>
          <a:p>
            <a:pPr lvl="1"/>
            <a:r>
              <a:rPr lang="en-US" dirty="0" smtClean="0"/>
              <a:t>Population (F5, F1g, F1m)</a:t>
            </a:r>
          </a:p>
          <a:p>
            <a:pPr lvl="1"/>
            <a:r>
              <a:rPr lang="en-US" dirty="0" smtClean="0"/>
              <a:t>Tool Condition (normal pliers, reverse pliers, hand grasping)</a:t>
            </a:r>
          </a:p>
          <a:p>
            <a:pPr lvl="1"/>
            <a:r>
              <a:rPr lang="en-US" dirty="0" smtClean="0"/>
              <a:t>Epoch </a:t>
            </a:r>
            <a:r>
              <a:rPr lang="en-US" dirty="0" smtClean="0"/>
              <a:t>(1: pre</a:t>
            </a:r>
            <a:r>
              <a:rPr lang="en-US" dirty="0" smtClean="0"/>
              <a:t>-grasp period, </a:t>
            </a:r>
            <a:r>
              <a:rPr lang="en-US" dirty="0" smtClean="0"/>
              <a:t>2: pliers </a:t>
            </a:r>
            <a:r>
              <a:rPr lang="en-US" dirty="0" smtClean="0"/>
              <a:t>opening, </a:t>
            </a:r>
            <a:r>
              <a:rPr lang="en-US" dirty="0" smtClean="0"/>
              <a:t>3: pliers </a:t>
            </a:r>
            <a:r>
              <a:rPr lang="en-US" dirty="0" smtClean="0"/>
              <a:t>closing, </a:t>
            </a:r>
            <a:r>
              <a:rPr lang="en-US" dirty="0" smtClean="0"/>
              <a:t> 4: post</a:t>
            </a:r>
            <a:r>
              <a:rPr lang="en-US" dirty="0" smtClean="0"/>
              <a:t>-grasp hold)</a:t>
            </a:r>
          </a:p>
          <a:p>
            <a:r>
              <a:rPr lang="en-US" dirty="0" smtClean="0"/>
              <a:t>For each population, ANOVA obtained significant (P &lt; 0.001) effects for both Tool Condition and Epoch, with significant </a:t>
            </a:r>
            <a:r>
              <a:rPr lang="en-US" dirty="0" smtClean="0"/>
              <a:t>interactions between these factors </a:t>
            </a:r>
            <a:r>
              <a:rPr lang="en-US" dirty="0" smtClean="0"/>
              <a:t>in F1g and F1m populations.</a:t>
            </a:r>
          </a:p>
        </p:txBody>
      </p:sp>
      <p:sp>
        <p:nvSpPr>
          <p:cNvPr id="5" name="Footer Placeholder 4"/>
          <p:cNvSpPr>
            <a:spLocks noGrp="1"/>
          </p:cNvSpPr>
          <p:nvPr>
            <p:ph type="ftr" sz="quarter" idx="11"/>
          </p:nvPr>
        </p:nvSpPr>
        <p:spPr/>
        <p:txBody>
          <a:bodyPr/>
          <a:lstStyle/>
          <a:p>
            <a:r>
              <a:rPr lang="en-US" dirty="0" smtClean="0"/>
              <a:t>When Pliers Become Fingers in the Monkey Motor System</a:t>
            </a:r>
            <a:endParaRPr lang="en-US" dirty="0"/>
          </a:p>
        </p:txBody>
      </p:sp>
      <p:grpSp>
        <p:nvGrpSpPr>
          <p:cNvPr id="9" name="Group 8"/>
          <p:cNvGrpSpPr/>
          <p:nvPr/>
        </p:nvGrpSpPr>
        <p:grpSpPr>
          <a:xfrm>
            <a:off x="6253562" y="1261546"/>
            <a:ext cx="2334192" cy="3691466"/>
            <a:chOff x="5841330" y="1600201"/>
            <a:chExt cx="2746424" cy="4343401"/>
          </a:xfrm>
        </p:grpSpPr>
        <p:pic>
          <p:nvPicPr>
            <p:cNvPr id="7" name="Picture 6"/>
            <p:cNvPicPr>
              <a:picLocks noChangeAspect="1"/>
            </p:cNvPicPr>
            <p:nvPr/>
          </p:nvPicPr>
          <p:blipFill>
            <a:blip r:embed="rId2"/>
            <a:stretch>
              <a:fillRect/>
            </a:stretch>
          </p:blipFill>
          <p:spPr>
            <a:xfrm>
              <a:off x="5841330" y="1600201"/>
              <a:ext cx="2746424" cy="4343401"/>
            </a:xfrm>
            <a:prstGeom prst="rect">
              <a:avLst/>
            </a:prstGeom>
            <a:ln w="12700">
              <a:solidFill>
                <a:schemeClr val="accent1"/>
              </a:solidFill>
            </a:ln>
          </p:spPr>
        </p:pic>
        <p:sp>
          <p:nvSpPr>
            <p:cNvPr id="8" name="TextBox 7"/>
            <p:cNvSpPr txBox="1"/>
            <p:nvPr/>
          </p:nvSpPr>
          <p:spPr>
            <a:xfrm>
              <a:off x="6307666" y="2804583"/>
              <a:ext cx="2000638" cy="217279"/>
            </a:xfrm>
            <a:prstGeom prst="rect">
              <a:avLst/>
            </a:prstGeom>
            <a:noFill/>
            <a:ln w="12700">
              <a:solidFill>
                <a:schemeClr val="accent1"/>
              </a:solidFill>
            </a:ln>
          </p:spPr>
          <p:txBody>
            <a:bodyPr wrap="square" rtlCol="0">
              <a:spAutoFit/>
            </a:bodyPr>
            <a:lstStyle/>
            <a:p>
              <a:r>
                <a:rPr lang="en-US" sz="600" dirty="0" smtClean="0"/>
                <a:t>Pre        Tips open    Tips Close       Post</a:t>
              </a:r>
              <a:endParaRPr lang="en-US" sz="600" dirty="0"/>
            </a:p>
          </p:txBody>
        </p:sp>
      </p:grpSp>
      <p:pic>
        <p:nvPicPr>
          <p:cNvPr id="10" name="Picture 9"/>
          <p:cNvPicPr>
            <a:picLocks noChangeAspect="1"/>
          </p:cNvPicPr>
          <p:nvPr/>
        </p:nvPicPr>
        <p:blipFill>
          <a:blip r:embed="rId3"/>
          <a:stretch>
            <a:fillRect/>
          </a:stretch>
        </p:blipFill>
        <p:spPr>
          <a:xfrm>
            <a:off x="6253562" y="4982329"/>
            <a:ext cx="2334192" cy="1332301"/>
          </a:xfrm>
          <a:prstGeom prst="rect">
            <a:avLst/>
          </a:prstGeom>
          <a:ln w="12700">
            <a:solidFill>
              <a:schemeClr val="accent6"/>
            </a:solidFill>
          </a:ln>
        </p:spPr>
      </p:pic>
    </p:spTree>
    <p:extLst>
      <p:ext uri="{BB962C8B-B14F-4D97-AF65-F5344CB8AC3E}">
        <p14:creationId xmlns:p14="http://schemas.microsoft.com/office/powerpoint/2010/main" val="29134674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present finding shows that, in addition to being incorporated into the body schema, the tool, after learning, is coded in the motor system as if it were an artificial hand able to interact with the external objects, as the natural hand is able to do.</a:t>
            </a:r>
            <a:br>
              <a:rPr lang="en-US" dirty="0" smtClean="0"/>
            </a:br>
            <a:r>
              <a:rPr lang="en-US" dirty="0" smtClean="0"/>
              <a:t>	“How can this embodiment take place? The most plausible explanation is that this occurs because both F5 and F1 contain neurons that code the goal of the motor act.”</a:t>
            </a:r>
          </a:p>
          <a:p>
            <a:r>
              <a:rPr lang="en-US" dirty="0" smtClean="0"/>
              <a:t>Further suggest: </a:t>
            </a:r>
          </a:p>
          <a:p>
            <a:pPr lvl="1"/>
            <a:r>
              <a:rPr lang="en-US" dirty="0"/>
              <a:t>G</a:t>
            </a:r>
            <a:r>
              <a:rPr lang="en-US" dirty="0" smtClean="0"/>
              <a:t>oal-related populations are connected to two separate populations of neurons which produce the motor pattern</a:t>
            </a:r>
          </a:p>
          <a:p>
            <a:pPr lvl="1"/>
            <a:r>
              <a:rPr lang="en-US" dirty="0" smtClean="0"/>
              <a:t>These connections are reinforced by trial success</a:t>
            </a:r>
            <a:endParaRPr lang="en-US"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11</a:t>
            </a:fld>
            <a:endParaRPr lang="en-US"/>
          </a:p>
        </p:txBody>
      </p:sp>
    </p:spTree>
    <p:extLst>
      <p:ext uri="{BB962C8B-B14F-4D97-AF65-F5344CB8AC3E}">
        <p14:creationId xmlns:p14="http://schemas.microsoft.com/office/powerpoint/2010/main" val="4037715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II</a:t>
            </a:r>
            <a:endParaRPr lang="en-US" dirty="0"/>
          </a:p>
        </p:txBody>
      </p:sp>
      <p:sp>
        <p:nvSpPr>
          <p:cNvPr id="3" name="Content Placeholder 2"/>
          <p:cNvSpPr>
            <a:spLocks noGrp="1"/>
          </p:cNvSpPr>
          <p:nvPr>
            <p:ph idx="1"/>
          </p:nvPr>
        </p:nvSpPr>
        <p:spPr/>
        <p:txBody>
          <a:bodyPr/>
          <a:lstStyle/>
          <a:p>
            <a:r>
              <a:rPr lang="en-US" dirty="0" smtClean="0"/>
              <a:t>The authors also argue that:</a:t>
            </a:r>
          </a:p>
          <a:p>
            <a:pPr lvl="1"/>
            <a:r>
              <a:rPr lang="en-US" dirty="0" smtClean="0"/>
              <a:t>This experiment shows that activity of F5 neurons is goal-related, not execution-related</a:t>
            </a:r>
          </a:p>
          <a:p>
            <a:pPr lvl="1"/>
            <a:r>
              <a:rPr lang="en-US" dirty="0" smtClean="0"/>
              <a:t>Suggest that this supports the argument that F5 neurons (mirror neurons) encode the goal of (self-executed and observed) motor acts.</a:t>
            </a:r>
          </a:p>
          <a:p>
            <a:r>
              <a:rPr lang="en-US" dirty="0" smtClean="0"/>
              <a:t>However, there has since been another 5 years of mirror neuron research, including quite a bit of criticism.</a:t>
            </a:r>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12</a:t>
            </a:fld>
            <a:endParaRPr lang="en-US"/>
          </a:p>
        </p:txBody>
      </p:sp>
    </p:spTree>
    <p:extLst>
      <p:ext uri="{BB962C8B-B14F-4D97-AF65-F5344CB8AC3E}">
        <p14:creationId xmlns:p14="http://schemas.microsoft.com/office/powerpoint/2010/main" val="27931924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Content Placeholder 2"/>
          <p:cNvSpPr>
            <a:spLocks noGrp="1"/>
          </p:cNvSpPr>
          <p:nvPr>
            <p:ph idx="1"/>
          </p:nvPr>
        </p:nvSpPr>
        <p:spPr/>
        <p:txBody>
          <a:bodyPr/>
          <a:lstStyle/>
          <a:p>
            <a:r>
              <a:rPr lang="en-US" dirty="0" smtClean="0"/>
              <a:t>G. </a:t>
            </a:r>
            <a:r>
              <a:rPr lang="en-US" dirty="0" err="1"/>
              <a:t>Rizzolatti</a:t>
            </a:r>
            <a:r>
              <a:rPr lang="en-US" dirty="0"/>
              <a:t> &amp; </a:t>
            </a:r>
            <a:r>
              <a:rPr lang="en-US" dirty="0" smtClean="0"/>
              <a:t>P. </a:t>
            </a:r>
            <a:r>
              <a:rPr lang="en-US" dirty="0" err="1" smtClean="0"/>
              <a:t>Strick</a:t>
            </a:r>
            <a:r>
              <a:rPr lang="en-US" dirty="0" smtClean="0"/>
              <a:t>, “Cognitive Functions of the Premotor Systems,” Chapter 19 in </a:t>
            </a:r>
            <a:r>
              <a:rPr lang="en-US" dirty="0" err="1" smtClean="0"/>
              <a:t>Kandel</a:t>
            </a:r>
            <a:r>
              <a:rPr lang="en-US" dirty="0" smtClean="0"/>
              <a:t>, Schwartz, </a:t>
            </a:r>
            <a:r>
              <a:rPr lang="en-US" dirty="0" err="1" smtClean="0"/>
              <a:t>Jessel</a:t>
            </a:r>
            <a:r>
              <a:rPr lang="en-US" dirty="0" smtClean="0"/>
              <a:t>, </a:t>
            </a:r>
            <a:r>
              <a:rPr lang="en-US" dirty="0" err="1" smtClean="0"/>
              <a:t>Siegelbaum</a:t>
            </a:r>
            <a:r>
              <a:rPr lang="en-US" dirty="0" smtClean="0"/>
              <a:t>, &amp; Hudspeth</a:t>
            </a:r>
            <a:r>
              <a:rPr lang="en-US" dirty="0"/>
              <a:t>,</a:t>
            </a:r>
            <a:r>
              <a:rPr lang="en-US" dirty="0" smtClean="0"/>
              <a:t> </a:t>
            </a:r>
            <a:r>
              <a:rPr lang="en-US" i="1" dirty="0" smtClean="0"/>
              <a:t>Principles of Neural Science</a:t>
            </a:r>
            <a:r>
              <a:rPr lang="en-US" dirty="0" smtClean="0"/>
              <a:t> (5</a:t>
            </a:r>
            <a:r>
              <a:rPr lang="en-US" baseline="30000" dirty="0" smtClean="0"/>
              <a:t>th</a:t>
            </a:r>
            <a:r>
              <a:rPr lang="en-US" dirty="0" smtClean="0"/>
              <a:t> Edition), 2013.</a:t>
            </a:r>
          </a:p>
          <a:p>
            <a:r>
              <a:rPr lang="en-US" dirty="0" smtClean="0"/>
              <a:t>G. </a:t>
            </a:r>
            <a:r>
              <a:rPr lang="en-US" dirty="0" err="1" smtClean="0"/>
              <a:t>Rizzolatti</a:t>
            </a:r>
            <a:r>
              <a:rPr lang="en-US" dirty="0" smtClean="0"/>
              <a:t> and L. </a:t>
            </a:r>
            <a:r>
              <a:rPr lang="en-US" dirty="0" err="1" smtClean="0"/>
              <a:t>Craighero</a:t>
            </a:r>
            <a:r>
              <a:rPr lang="en-US" dirty="0" smtClean="0"/>
              <a:t>, “The Mirror Neuron System,” Annual Review of Neuroscience, 2004.</a:t>
            </a:r>
          </a:p>
          <a:p>
            <a:endParaRPr lang="en-US"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13</a:t>
            </a:fld>
            <a:endParaRPr lang="en-US"/>
          </a:p>
        </p:txBody>
      </p:sp>
    </p:spTree>
    <p:extLst>
      <p:ext uri="{BB962C8B-B14F-4D97-AF65-F5344CB8AC3E}">
        <p14:creationId xmlns:p14="http://schemas.microsoft.com/office/powerpoint/2010/main" val="2403228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In area F5 of the macaque ventral premotor cortex (</a:t>
            </a:r>
            <a:r>
              <a:rPr lang="en-US" dirty="0" err="1" smtClean="0"/>
              <a:t>PMv</a:t>
            </a:r>
            <a:r>
              <a:rPr lang="en-US" dirty="0" smtClean="0"/>
              <a:t>), some neurons fire in grasping</a:t>
            </a:r>
          </a:p>
          <a:p>
            <a:pPr lvl="1"/>
            <a:r>
              <a:rPr lang="en-US" dirty="0" smtClean="0"/>
              <a:t>Respond to hand actions (e.g., opening, closing, opening and closing)</a:t>
            </a:r>
          </a:p>
          <a:p>
            <a:pPr lvl="1"/>
            <a:r>
              <a:rPr lang="en-US" dirty="0" smtClean="0"/>
              <a:t>Some fire selectively for certain grips (precision, whole-hand, and finger-grasp)</a:t>
            </a:r>
          </a:p>
          <a:p>
            <a:pPr lvl="1"/>
            <a:r>
              <a:rPr lang="en-US" i="1" dirty="0" smtClean="0"/>
              <a:t>Canonical Neurons: </a:t>
            </a:r>
            <a:r>
              <a:rPr lang="en-US" dirty="0" smtClean="0"/>
              <a:t>fire when the monkey observes an object, even without grasping or pre-grasping activity.</a:t>
            </a:r>
          </a:p>
          <a:p>
            <a:pPr lvl="2"/>
            <a:r>
              <a:rPr lang="en-US" dirty="0" smtClean="0"/>
              <a:t>Respond to particular potential grasp types</a:t>
            </a:r>
          </a:p>
          <a:p>
            <a:pPr lvl="3"/>
            <a:r>
              <a:rPr lang="en-US" dirty="0" smtClean="0"/>
              <a:t>May represent a </a:t>
            </a:r>
            <a:r>
              <a:rPr lang="en-US" i="1" dirty="0" smtClean="0"/>
              <a:t>potential</a:t>
            </a:r>
            <a:r>
              <a:rPr lang="en-US" dirty="0" smtClean="0"/>
              <a:t> motor act</a:t>
            </a:r>
          </a:p>
          <a:p>
            <a:pPr lvl="1"/>
            <a:r>
              <a:rPr lang="en-US" i="1" dirty="0" smtClean="0"/>
              <a:t>Mirror Neurons</a:t>
            </a:r>
            <a:r>
              <a:rPr lang="en-US" dirty="0" smtClean="0"/>
              <a:t>: fire in grasping, also when </a:t>
            </a:r>
            <a:r>
              <a:rPr lang="en-US" i="1" dirty="0" smtClean="0"/>
              <a:t>observing another individual performing that grasp</a:t>
            </a:r>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2</a:t>
            </a:fld>
            <a:endParaRPr lang="en-US"/>
          </a:p>
        </p:txBody>
      </p:sp>
      <p:sp>
        <p:nvSpPr>
          <p:cNvPr id="7" name="TextBox 6"/>
          <p:cNvSpPr txBox="1"/>
          <p:nvPr/>
        </p:nvSpPr>
        <p:spPr>
          <a:xfrm>
            <a:off x="5334000" y="5847834"/>
            <a:ext cx="3048001" cy="307777"/>
          </a:xfrm>
          <a:prstGeom prst="rect">
            <a:avLst/>
          </a:prstGeom>
          <a:noFill/>
        </p:spPr>
        <p:txBody>
          <a:bodyPr wrap="square" rtlCol="0">
            <a:spAutoFit/>
          </a:bodyPr>
          <a:lstStyle/>
          <a:p>
            <a:r>
              <a:rPr lang="en-US" sz="1400" dirty="0" smtClean="0"/>
              <a:t>See </a:t>
            </a:r>
            <a:r>
              <a:rPr lang="en-US" sz="1400" dirty="0" err="1" smtClean="0"/>
              <a:t>Kandel</a:t>
            </a:r>
            <a:r>
              <a:rPr lang="en-US" sz="1400" dirty="0" smtClean="0"/>
              <a:t> et al. (5</a:t>
            </a:r>
            <a:r>
              <a:rPr lang="en-US" sz="1400" baseline="30000" dirty="0" smtClean="0"/>
              <a:t>th</a:t>
            </a:r>
            <a:r>
              <a:rPr lang="en-US" sz="1400" dirty="0" smtClean="0"/>
              <a:t> ed.), </a:t>
            </a:r>
            <a:r>
              <a:rPr lang="en-US" sz="1400" dirty="0" err="1" smtClean="0"/>
              <a:t>Ch</a:t>
            </a:r>
            <a:r>
              <a:rPr lang="en-US" sz="1400" dirty="0" smtClean="0"/>
              <a:t> 19.</a:t>
            </a:r>
            <a:endParaRPr lang="en-US" sz="1400" dirty="0"/>
          </a:p>
        </p:txBody>
      </p:sp>
      <p:pic>
        <p:nvPicPr>
          <p:cNvPr id="8" name="Picture 7"/>
          <p:cNvPicPr>
            <a:picLocks noChangeAspect="1"/>
          </p:cNvPicPr>
          <p:nvPr/>
        </p:nvPicPr>
        <p:blipFill>
          <a:blip r:embed="rId2"/>
          <a:stretch>
            <a:fillRect/>
          </a:stretch>
        </p:blipFill>
        <p:spPr>
          <a:xfrm>
            <a:off x="549271" y="285490"/>
            <a:ext cx="7832726" cy="5990178"/>
          </a:xfrm>
          <a:prstGeom prst="rect">
            <a:avLst/>
          </a:prstGeom>
        </p:spPr>
      </p:pic>
    </p:spTree>
    <p:extLst>
      <p:ext uri="{BB962C8B-B14F-4D97-AF65-F5344CB8AC3E}">
        <p14:creationId xmlns:p14="http://schemas.microsoft.com/office/powerpoint/2010/main" val="1534523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Idea</a:t>
            </a:r>
            <a:endParaRPr lang="en-US" dirty="0"/>
          </a:p>
        </p:txBody>
      </p:sp>
      <p:sp>
        <p:nvSpPr>
          <p:cNvPr id="3" name="Content Placeholder 2"/>
          <p:cNvSpPr>
            <a:spLocks noGrp="1"/>
          </p:cNvSpPr>
          <p:nvPr>
            <p:ph idx="1"/>
          </p:nvPr>
        </p:nvSpPr>
        <p:spPr/>
        <p:txBody>
          <a:bodyPr/>
          <a:lstStyle/>
          <a:p>
            <a:r>
              <a:rPr lang="en-US" dirty="0" smtClean="0"/>
              <a:t>These neurons will have some firing pattern if the monkey grasps an </a:t>
            </a:r>
            <a:r>
              <a:rPr lang="en-US" dirty="0" smtClean="0"/>
              <a:t>object with its hand.</a:t>
            </a:r>
            <a:endParaRPr lang="en-US" dirty="0" smtClean="0"/>
          </a:p>
          <a:p>
            <a:r>
              <a:rPr lang="en-US" dirty="0" smtClean="0"/>
              <a:t>How would the responses change if the monkey grasps an object using a tool (pliers)? </a:t>
            </a:r>
          </a:p>
          <a:p>
            <a:r>
              <a:rPr lang="en-US" dirty="0" smtClean="0"/>
              <a:t>Can </a:t>
            </a:r>
            <a:r>
              <a:rPr lang="en-US" dirty="0"/>
              <a:t>these results tell us anything about the way the brain represents motor plans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3</a:t>
            </a:fld>
            <a:endParaRPr lang="en-US"/>
          </a:p>
        </p:txBody>
      </p:sp>
    </p:spTree>
    <p:extLst>
      <p:ext uri="{BB962C8B-B14F-4D97-AF65-F5344CB8AC3E}">
        <p14:creationId xmlns:p14="http://schemas.microsoft.com/office/powerpoint/2010/main" val="22260314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for Food with Pliers</a:t>
            </a:r>
            <a:endParaRPr lang="en-US" dirty="0"/>
          </a:p>
        </p:txBody>
      </p:sp>
      <p:sp>
        <p:nvSpPr>
          <p:cNvPr id="3" name="Content Placeholder 2"/>
          <p:cNvSpPr>
            <a:spLocks noGrp="1"/>
          </p:cNvSpPr>
          <p:nvPr>
            <p:ph idx="1"/>
          </p:nvPr>
        </p:nvSpPr>
        <p:spPr/>
        <p:txBody>
          <a:bodyPr/>
          <a:lstStyle/>
          <a:p>
            <a:r>
              <a:rPr lang="en-US" dirty="0" smtClean="0"/>
              <a:t>Animals (n = 2, </a:t>
            </a:r>
            <a:r>
              <a:rPr lang="en-US" i="1" dirty="0" err="1" smtClean="0"/>
              <a:t>Macaca</a:t>
            </a:r>
            <a:r>
              <a:rPr lang="en-US" i="1" dirty="0" smtClean="0"/>
              <a:t> </a:t>
            </a:r>
            <a:r>
              <a:rPr lang="en-US" i="1" dirty="0" err="1" smtClean="0"/>
              <a:t>nemestrina</a:t>
            </a:r>
            <a:r>
              <a:rPr lang="en-US" i="1" dirty="0" smtClean="0"/>
              <a:t>, </a:t>
            </a:r>
            <a:r>
              <a:rPr lang="en-US" dirty="0"/>
              <a:t>1</a:t>
            </a:r>
            <a:r>
              <a:rPr lang="en-US" dirty="0" smtClean="0"/>
              <a:t>♂, 1♀</a:t>
            </a:r>
            <a:r>
              <a:rPr lang="en-US" dirty="0"/>
              <a:t>) </a:t>
            </a:r>
            <a:r>
              <a:rPr lang="en-US" dirty="0" smtClean="0"/>
              <a:t>trained before recording (6-8 mos.).</a:t>
            </a:r>
          </a:p>
          <a:p>
            <a:r>
              <a:rPr lang="en-US" dirty="0" smtClean="0"/>
              <a:t>Grasp food with pliers: Videos 1 &amp; 2</a:t>
            </a:r>
          </a:p>
          <a:p>
            <a:r>
              <a:rPr lang="en-US" dirty="0" smtClean="0"/>
              <a:t>Plier trials are intermixed with manual grasping trials</a:t>
            </a:r>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4</a:t>
            </a:fld>
            <a:endParaRPr lang="en-US"/>
          </a:p>
        </p:txBody>
      </p:sp>
    </p:spTree>
    <p:extLst>
      <p:ext uri="{BB962C8B-B14F-4D97-AF65-F5344CB8AC3E}">
        <p14:creationId xmlns:p14="http://schemas.microsoft.com/office/powerpoint/2010/main" val="2461086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Pliers</a:t>
            </a:r>
            <a:endParaRPr lang="en-US" dirty="0"/>
          </a:p>
        </p:txBody>
      </p:sp>
      <p:sp>
        <p:nvSpPr>
          <p:cNvPr id="3" name="Content Placeholder 2"/>
          <p:cNvSpPr>
            <a:spLocks noGrp="1"/>
          </p:cNvSpPr>
          <p:nvPr>
            <p:ph idx="1"/>
          </p:nvPr>
        </p:nvSpPr>
        <p:spPr>
          <a:xfrm>
            <a:off x="549275" y="1600201"/>
            <a:ext cx="4533483" cy="4343400"/>
          </a:xfrm>
        </p:spPr>
        <p:txBody>
          <a:bodyPr>
            <a:normAutofit lnSpcReduction="10000"/>
          </a:bodyPr>
          <a:lstStyle/>
          <a:p>
            <a:r>
              <a:rPr lang="en-US" dirty="0" smtClean="0"/>
              <a:t>Normal Pliers: </a:t>
            </a:r>
          </a:p>
          <a:p>
            <a:pPr lvl="1"/>
            <a:r>
              <a:rPr lang="en-US" dirty="0"/>
              <a:t>H</a:t>
            </a:r>
            <a:r>
              <a:rPr lang="en-US" dirty="0" smtClean="0"/>
              <a:t>and opens </a:t>
            </a:r>
            <a:r>
              <a:rPr lang="en-US" dirty="0" smtClean="0">
                <a:sym typeface="Wingdings"/>
              </a:rPr>
              <a:t> pliers open</a:t>
            </a:r>
          </a:p>
          <a:p>
            <a:pPr lvl="1"/>
            <a:r>
              <a:rPr lang="en-US" dirty="0" smtClean="0">
                <a:sym typeface="Wingdings"/>
              </a:rPr>
              <a:t>Hand closes  pliers close</a:t>
            </a:r>
          </a:p>
          <a:p>
            <a:r>
              <a:rPr lang="en-US" dirty="0" smtClean="0"/>
              <a:t>Reverse Pliers:</a:t>
            </a:r>
          </a:p>
          <a:p>
            <a:pPr lvl="1"/>
            <a:r>
              <a:rPr lang="en-US" dirty="0" smtClean="0"/>
              <a:t>Hand </a:t>
            </a:r>
            <a:r>
              <a:rPr lang="en-US" dirty="0"/>
              <a:t>opens </a:t>
            </a:r>
            <a:r>
              <a:rPr lang="en-US" dirty="0" smtClean="0">
                <a:sym typeface="Wingdings"/>
              </a:rPr>
              <a:t> Pliers </a:t>
            </a:r>
            <a:r>
              <a:rPr lang="en-US" dirty="0" smtClean="0">
                <a:solidFill>
                  <a:srgbClr val="FF0000"/>
                </a:solidFill>
                <a:sym typeface="Wingdings"/>
              </a:rPr>
              <a:t>close</a:t>
            </a:r>
          </a:p>
          <a:p>
            <a:pPr lvl="1"/>
            <a:r>
              <a:rPr lang="en-US" dirty="0" smtClean="0">
                <a:sym typeface="Wingdings"/>
              </a:rPr>
              <a:t>Hand closes  pliers </a:t>
            </a:r>
            <a:r>
              <a:rPr lang="en-US" dirty="0" smtClean="0">
                <a:solidFill>
                  <a:srgbClr val="FF0000"/>
                </a:solidFill>
                <a:sym typeface="Wingdings"/>
              </a:rPr>
              <a:t>open</a:t>
            </a:r>
          </a:p>
          <a:p>
            <a:pPr lvl="1"/>
            <a:r>
              <a:rPr lang="en-US" dirty="0"/>
              <a:t>Videos 3 &amp; </a:t>
            </a:r>
            <a:r>
              <a:rPr lang="en-US" dirty="0" smtClean="0"/>
              <a:t>4</a:t>
            </a:r>
            <a:endParaRPr lang="en-US" dirty="0">
              <a:solidFill>
                <a:srgbClr val="FF0000"/>
              </a:solidFill>
              <a:sym typeface="Wingdings"/>
            </a:endParaRPr>
          </a:p>
          <a:p>
            <a:r>
              <a:rPr lang="en-US" dirty="0" smtClean="0">
                <a:solidFill>
                  <a:srgbClr val="FF0000"/>
                </a:solidFill>
                <a:sym typeface="Wingdings"/>
              </a:rPr>
              <a:t>Dissociate hand opening/closing from plier opening/closing</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5</a:t>
            </a:fld>
            <a:endParaRPr lang="en-US"/>
          </a:p>
        </p:txBody>
      </p:sp>
      <p:pic>
        <p:nvPicPr>
          <p:cNvPr id="9" name="Picture 8"/>
          <p:cNvPicPr>
            <a:picLocks noChangeAspect="1"/>
          </p:cNvPicPr>
          <p:nvPr/>
        </p:nvPicPr>
        <p:blipFill>
          <a:blip r:embed="rId2"/>
          <a:stretch>
            <a:fillRect/>
          </a:stretch>
        </p:blipFill>
        <p:spPr>
          <a:xfrm>
            <a:off x="5082758" y="1873250"/>
            <a:ext cx="3805747" cy="3037417"/>
          </a:xfrm>
          <a:prstGeom prst="rect">
            <a:avLst/>
          </a:prstGeom>
        </p:spPr>
      </p:pic>
    </p:spTree>
    <p:extLst>
      <p:ext uri="{BB962C8B-B14F-4D97-AF65-F5344CB8AC3E}">
        <p14:creationId xmlns:p14="http://schemas.microsoft.com/office/powerpoint/2010/main" val="14518708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Recordings</a:t>
            </a:r>
            <a:endParaRPr lang="en-US" dirty="0"/>
          </a:p>
        </p:txBody>
      </p:sp>
      <p:sp>
        <p:nvSpPr>
          <p:cNvPr id="3" name="Content Placeholder 2"/>
          <p:cNvSpPr>
            <a:spLocks noGrp="1"/>
          </p:cNvSpPr>
          <p:nvPr>
            <p:ph idx="1"/>
          </p:nvPr>
        </p:nvSpPr>
        <p:spPr/>
        <p:txBody>
          <a:bodyPr/>
          <a:lstStyle/>
          <a:p>
            <a:r>
              <a:rPr lang="en-US" dirty="0" smtClean="0"/>
              <a:t>Implanted recording chamber </a:t>
            </a:r>
            <a:r>
              <a:rPr lang="en-US" dirty="0" smtClean="0">
                <a:sym typeface="Wingdings"/>
              </a:rPr>
              <a:t> localization of F5 (also related F1 area in primary motor cortex)</a:t>
            </a:r>
          </a:p>
          <a:p>
            <a:r>
              <a:rPr lang="en-US" dirty="0" smtClean="0">
                <a:sym typeface="Wingdings"/>
              </a:rPr>
              <a:t>Single-unit recordings from these areas</a:t>
            </a:r>
            <a:endParaRPr lang="en-US" dirty="0"/>
          </a:p>
          <a:p>
            <a:r>
              <a:rPr lang="en-US" dirty="0" smtClean="0"/>
              <a:t>Potentiometer between pliers handles </a:t>
            </a:r>
            <a:r>
              <a:rPr lang="en-US" dirty="0" smtClean="0">
                <a:sym typeface="Wingdings"/>
              </a:rPr>
              <a:t> opening/closing</a:t>
            </a:r>
          </a:p>
          <a:p>
            <a:pPr lvl="1"/>
            <a:r>
              <a:rPr lang="en-US" dirty="0" smtClean="0">
                <a:sym typeface="Wingdings"/>
              </a:rPr>
              <a:t>Springiness  applied force via calibration</a:t>
            </a:r>
          </a:p>
          <a:p>
            <a:r>
              <a:rPr lang="en-US" dirty="0" smtClean="0">
                <a:sym typeface="Wingdings"/>
              </a:rPr>
              <a:t>Surface EMG in flexor </a:t>
            </a:r>
            <a:r>
              <a:rPr lang="en-US" dirty="0" err="1" smtClean="0">
                <a:sym typeface="Wingdings"/>
              </a:rPr>
              <a:t>digitorum</a:t>
            </a:r>
            <a:r>
              <a:rPr lang="en-US" dirty="0" smtClean="0">
                <a:sym typeface="Wingdings"/>
              </a:rPr>
              <a:t> </a:t>
            </a:r>
            <a:r>
              <a:rPr lang="en-US" dirty="0" err="1" smtClean="0">
                <a:sym typeface="Wingdings"/>
              </a:rPr>
              <a:t>superficialis</a:t>
            </a:r>
            <a:r>
              <a:rPr lang="en-US" dirty="0" smtClean="0">
                <a:sym typeface="Wingdings"/>
              </a:rPr>
              <a:t> (hand closing)</a:t>
            </a:r>
            <a:endParaRPr lang="en-US"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6</a:t>
            </a:fld>
            <a:endParaRPr lang="en-US"/>
          </a:p>
        </p:txBody>
      </p:sp>
    </p:spTree>
    <p:extLst>
      <p:ext uri="{BB962C8B-B14F-4D97-AF65-F5344CB8AC3E}">
        <p14:creationId xmlns:p14="http://schemas.microsoft.com/office/powerpoint/2010/main" val="10848270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118 neurons (55 from F5, 58 from F1)</a:t>
            </a:r>
          </a:p>
          <a:p>
            <a:pPr lvl="1"/>
            <a:r>
              <a:rPr lang="en-US" dirty="0" smtClean="0"/>
              <a:t>Locations defined functionally, confirmed by histology</a:t>
            </a:r>
          </a:p>
          <a:p>
            <a:r>
              <a:rPr lang="en-US" dirty="0" smtClean="0"/>
              <a:t>All of the F5 neurons fired during grasping with both normal and reverse pliers.  </a:t>
            </a:r>
          </a:p>
          <a:p>
            <a:r>
              <a:rPr lang="en-US" dirty="0" smtClean="0"/>
              <a:t>4 firing patterns during normal plier use:</a:t>
            </a:r>
          </a:p>
          <a:p>
            <a:pPr lvl="1"/>
            <a:r>
              <a:rPr lang="en-US" dirty="0"/>
              <a:t>Only during opening (2</a:t>
            </a:r>
            <a:r>
              <a:rPr lang="en-US" dirty="0" smtClean="0"/>
              <a:t>)</a:t>
            </a:r>
          </a:p>
          <a:p>
            <a:pPr lvl="1"/>
            <a:r>
              <a:rPr lang="en-US" dirty="0" smtClean="0"/>
              <a:t>Start firing during opening, max at start of closure (18)</a:t>
            </a:r>
          </a:p>
          <a:p>
            <a:pPr lvl="1"/>
            <a:r>
              <a:rPr lang="en-US" dirty="0" smtClean="0"/>
              <a:t>Hand closure only (28)</a:t>
            </a:r>
          </a:p>
          <a:p>
            <a:pPr lvl="1"/>
            <a:r>
              <a:rPr lang="en-US" dirty="0" smtClean="0"/>
              <a:t>Start during closure and continue through holding (7)</a:t>
            </a:r>
          </a:p>
          <a:p>
            <a:r>
              <a:rPr lang="en-US" dirty="0" smtClean="0">
                <a:solidFill>
                  <a:srgbClr val="FF0000"/>
                </a:solidFill>
              </a:rPr>
              <a:t>F5 patterns remained the same relative to plier tip opening/closing when using the reverse pliers</a:t>
            </a:r>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7</a:t>
            </a:fld>
            <a:endParaRPr lang="en-US"/>
          </a:p>
        </p:txBody>
      </p:sp>
    </p:spTree>
    <p:extLst>
      <p:ext uri="{BB962C8B-B14F-4D97-AF65-F5344CB8AC3E}">
        <p14:creationId xmlns:p14="http://schemas.microsoft.com/office/powerpoint/2010/main" val="33790038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II</a:t>
            </a:r>
            <a:endParaRPr lang="en-US" dirty="0"/>
          </a:p>
        </p:txBody>
      </p:sp>
      <p:sp>
        <p:nvSpPr>
          <p:cNvPr id="3" name="Content Placeholder 2"/>
          <p:cNvSpPr>
            <a:spLocks noGrp="1"/>
          </p:cNvSpPr>
          <p:nvPr>
            <p:ph idx="1"/>
          </p:nvPr>
        </p:nvSpPr>
        <p:spPr/>
        <p:txBody>
          <a:bodyPr/>
          <a:lstStyle/>
          <a:p>
            <a:r>
              <a:rPr lang="en-US" dirty="0" smtClean="0"/>
              <a:t>In F1, there were two sub-populations:</a:t>
            </a:r>
          </a:p>
          <a:p>
            <a:pPr lvl="1"/>
            <a:r>
              <a:rPr lang="en-US" dirty="0" smtClean="0"/>
              <a:t>F1g (“goal-related”, 26): Similar firing patterns to F5; retained relationship with plier tips</a:t>
            </a:r>
          </a:p>
          <a:p>
            <a:pPr lvl="1"/>
            <a:r>
              <a:rPr lang="en-US" dirty="0" smtClean="0"/>
              <a:t>F1m (“movement-related”, 32): Firing pattern related to hand movement, not plier tips.</a:t>
            </a:r>
            <a:endParaRPr lang="en-US"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8</a:t>
            </a:fld>
            <a:endParaRPr lang="en-US"/>
          </a:p>
        </p:txBody>
      </p:sp>
    </p:spTree>
    <p:extLst>
      <p:ext uri="{BB962C8B-B14F-4D97-AF65-F5344CB8AC3E}">
        <p14:creationId xmlns:p14="http://schemas.microsoft.com/office/powerpoint/2010/main" val="1643533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III</a:t>
            </a:r>
            <a:endParaRPr lang="en-US" dirty="0"/>
          </a:p>
        </p:txBody>
      </p:sp>
      <p:sp>
        <p:nvSpPr>
          <p:cNvPr id="4" name="Date Placeholder 3"/>
          <p:cNvSpPr>
            <a:spLocks noGrp="1"/>
          </p:cNvSpPr>
          <p:nvPr>
            <p:ph type="dt" sz="half" idx="10"/>
          </p:nvPr>
        </p:nvSpPr>
        <p:spPr/>
        <p:txBody>
          <a:bodyPr/>
          <a:lstStyle/>
          <a:p>
            <a:r>
              <a:rPr lang="en-US" smtClean="0"/>
              <a:t>29/5/14</a:t>
            </a:r>
            <a:endParaRPr lang="en-US"/>
          </a:p>
        </p:txBody>
      </p:sp>
      <p:sp>
        <p:nvSpPr>
          <p:cNvPr id="5" name="Footer Placeholder 4"/>
          <p:cNvSpPr>
            <a:spLocks noGrp="1"/>
          </p:cNvSpPr>
          <p:nvPr>
            <p:ph type="ftr" sz="quarter" idx="11"/>
          </p:nvPr>
        </p:nvSpPr>
        <p:spPr/>
        <p:txBody>
          <a:bodyPr/>
          <a:lstStyle/>
          <a:p>
            <a:r>
              <a:rPr lang="en-US" smtClean="0"/>
              <a:t>When Pliers Become Fingers in the Monkey Motor System</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9</a:t>
            </a:fld>
            <a:endParaRPr lang="en-US"/>
          </a:p>
        </p:txBody>
      </p:sp>
      <p:pic>
        <p:nvPicPr>
          <p:cNvPr id="8" name="Picture 7"/>
          <p:cNvPicPr>
            <a:picLocks noChangeAspect="1"/>
          </p:cNvPicPr>
          <p:nvPr/>
        </p:nvPicPr>
        <p:blipFill>
          <a:blip r:embed="rId3"/>
          <a:stretch>
            <a:fillRect/>
          </a:stretch>
        </p:blipFill>
        <p:spPr>
          <a:xfrm>
            <a:off x="533395" y="1969023"/>
            <a:ext cx="2679352" cy="2983196"/>
          </a:xfrm>
          <a:prstGeom prst="rect">
            <a:avLst/>
          </a:prstGeom>
        </p:spPr>
      </p:pic>
      <p:pic>
        <p:nvPicPr>
          <p:cNvPr id="9" name="Picture 8"/>
          <p:cNvPicPr>
            <a:picLocks noChangeAspect="1"/>
          </p:cNvPicPr>
          <p:nvPr/>
        </p:nvPicPr>
        <p:blipFill>
          <a:blip r:embed="rId4"/>
          <a:stretch>
            <a:fillRect/>
          </a:stretch>
        </p:blipFill>
        <p:spPr>
          <a:xfrm>
            <a:off x="3205251" y="1969023"/>
            <a:ext cx="5831417" cy="2979501"/>
          </a:xfrm>
          <a:prstGeom prst="rect">
            <a:avLst/>
          </a:prstGeom>
        </p:spPr>
      </p:pic>
      <p:sp>
        <p:nvSpPr>
          <p:cNvPr id="10" name="TextBox 9"/>
          <p:cNvSpPr txBox="1"/>
          <p:nvPr/>
        </p:nvSpPr>
        <p:spPr>
          <a:xfrm>
            <a:off x="1756829" y="1445683"/>
            <a:ext cx="455084" cy="369332"/>
          </a:xfrm>
          <a:prstGeom prst="rect">
            <a:avLst/>
          </a:prstGeom>
          <a:noFill/>
        </p:spPr>
        <p:txBody>
          <a:bodyPr wrap="square" rtlCol="0">
            <a:spAutoFit/>
          </a:bodyPr>
          <a:lstStyle/>
          <a:p>
            <a:r>
              <a:rPr lang="en-US" dirty="0" smtClean="0"/>
              <a:t>F5</a:t>
            </a:r>
            <a:endParaRPr lang="en-US" dirty="0"/>
          </a:p>
        </p:txBody>
      </p:sp>
      <p:sp>
        <p:nvSpPr>
          <p:cNvPr id="11" name="TextBox 10"/>
          <p:cNvSpPr txBox="1"/>
          <p:nvPr/>
        </p:nvSpPr>
        <p:spPr>
          <a:xfrm>
            <a:off x="7401973" y="1444532"/>
            <a:ext cx="771091" cy="369332"/>
          </a:xfrm>
          <a:prstGeom prst="rect">
            <a:avLst/>
          </a:prstGeom>
          <a:noFill/>
        </p:spPr>
        <p:txBody>
          <a:bodyPr wrap="square" rtlCol="0">
            <a:spAutoFit/>
          </a:bodyPr>
          <a:lstStyle/>
          <a:p>
            <a:r>
              <a:rPr lang="en-US" dirty="0" smtClean="0"/>
              <a:t>F1m</a:t>
            </a:r>
            <a:endParaRPr lang="en-US" dirty="0"/>
          </a:p>
        </p:txBody>
      </p:sp>
      <p:sp>
        <p:nvSpPr>
          <p:cNvPr id="12" name="TextBox 11"/>
          <p:cNvSpPr txBox="1"/>
          <p:nvPr/>
        </p:nvSpPr>
        <p:spPr>
          <a:xfrm>
            <a:off x="4516963" y="1445683"/>
            <a:ext cx="594784" cy="369332"/>
          </a:xfrm>
          <a:prstGeom prst="rect">
            <a:avLst/>
          </a:prstGeom>
          <a:noFill/>
        </p:spPr>
        <p:txBody>
          <a:bodyPr wrap="square" rtlCol="0">
            <a:spAutoFit/>
          </a:bodyPr>
          <a:lstStyle/>
          <a:p>
            <a:r>
              <a:rPr lang="en-US" dirty="0" smtClean="0"/>
              <a:t>F1g</a:t>
            </a:r>
            <a:endParaRPr lang="en-US" dirty="0"/>
          </a:p>
        </p:txBody>
      </p:sp>
      <p:sp>
        <p:nvSpPr>
          <p:cNvPr id="14" name="TextBox 13"/>
          <p:cNvSpPr txBox="1"/>
          <p:nvPr/>
        </p:nvSpPr>
        <p:spPr>
          <a:xfrm>
            <a:off x="965200" y="2095456"/>
            <a:ext cx="749300" cy="276999"/>
          </a:xfrm>
          <a:prstGeom prst="rect">
            <a:avLst/>
          </a:prstGeom>
          <a:solidFill>
            <a:schemeClr val="bg1"/>
          </a:solidFill>
          <a:ln>
            <a:solidFill>
              <a:schemeClr val="accent6"/>
            </a:solidFill>
          </a:ln>
        </p:spPr>
        <p:txBody>
          <a:bodyPr wrap="square" rtlCol="0">
            <a:spAutoFit/>
          </a:bodyPr>
          <a:lstStyle/>
          <a:p>
            <a:pPr algn="ctr"/>
            <a:r>
              <a:rPr lang="en-US" sz="1200" dirty="0" smtClean="0"/>
              <a:t>Spikes</a:t>
            </a:r>
            <a:endParaRPr lang="en-US" sz="1200" dirty="0"/>
          </a:p>
        </p:txBody>
      </p:sp>
      <p:sp>
        <p:nvSpPr>
          <p:cNvPr id="15" name="TextBox 14"/>
          <p:cNvSpPr txBox="1"/>
          <p:nvPr/>
        </p:nvSpPr>
        <p:spPr>
          <a:xfrm>
            <a:off x="591610" y="2999273"/>
            <a:ext cx="1533392" cy="461665"/>
          </a:xfrm>
          <a:prstGeom prst="rect">
            <a:avLst/>
          </a:prstGeom>
          <a:solidFill>
            <a:schemeClr val="bg1"/>
          </a:solidFill>
          <a:ln>
            <a:solidFill>
              <a:schemeClr val="accent6"/>
            </a:solidFill>
          </a:ln>
        </p:spPr>
        <p:txBody>
          <a:bodyPr wrap="square" rtlCol="0">
            <a:spAutoFit/>
          </a:bodyPr>
          <a:lstStyle/>
          <a:p>
            <a:pPr algn="ctr"/>
            <a:r>
              <a:rPr lang="en-US" sz="1200" dirty="0" smtClean="0"/>
              <a:t>Hand Opening Width</a:t>
            </a:r>
            <a:endParaRPr lang="en-US" sz="1200" dirty="0"/>
          </a:p>
        </p:txBody>
      </p:sp>
      <p:sp>
        <p:nvSpPr>
          <p:cNvPr id="16" name="TextBox 15"/>
          <p:cNvSpPr txBox="1"/>
          <p:nvPr/>
        </p:nvSpPr>
        <p:spPr>
          <a:xfrm>
            <a:off x="965200" y="2542590"/>
            <a:ext cx="749300" cy="276999"/>
          </a:xfrm>
          <a:prstGeom prst="rect">
            <a:avLst/>
          </a:prstGeom>
          <a:solidFill>
            <a:schemeClr val="bg1"/>
          </a:solidFill>
          <a:ln>
            <a:solidFill>
              <a:schemeClr val="accent6"/>
            </a:solidFill>
          </a:ln>
        </p:spPr>
        <p:txBody>
          <a:bodyPr wrap="square" rtlCol="0">
            <a:spAutoFit/>
          </a:bodyPr>
          <a:lstStyle/>
          <a:p>
            <a:pPr algn="ctr"/>
            <a:r>
              <a:rPr lang="en-US" sz="1200" dirty="0" smtClean="0"/>
              <a:t>PETH</a:t>
            </a:r>
            <a:endParaRPr lang="en-US" sz="1200" dirty="0"/>
          </a:p>
        </p:txBody>
      </p:sp>
      <p:sp>
        <p:nvSpPr>
          <p:cNvPr id="17" name="TextBox 16"/>
          <p:cNvSpPr txBox="1"/>
          <p:nvPr/>
        </p:nvSpPr>
        <p:spPr>
          <a:xfrm>
            <a:off x="3860799" y="2681133"/>
            <a:ext cx="1533392" cy="276999"/>
          </a:xfrm>
          <a:prstGeom prst="rect">
            <a:avLst/>
          </a:prstGeom>
          <a:solidFill>
            <a:schemeClr val="bg1"/>
          </a:solidFill>
          <a:ln>
            <a:solidFill>
              <a:schemeClr val="accent6"/>
            </a:solidFill>
          </a:ln>
        </p:spPr>
        <p:txBody>
          <a:bodyPr wrap="square" rtlCol="0">
            <a:spAutoFit/>
          </a:bodyPr>
          <a:lstStyle/>
          <a:p>
            <a:pPr algn="ctr"/>
            <a:r>
              <a:rPr lang="en-US" sz="1200" dirty="0" smtClean="0"/>
              <a:t>Normal Pliers</a:t>
            </a:r>
            <a:endParaRPr lang="en-US" sz="1200" dirty="0"/>
          </a:p>
        </p:txBody>
      </p:sp>
      <p:sp>
        <p:nvSpPr>
          <p:cNvPr id="18" name="TextBox 17"/>
          <p:cNvSpPr txBox="1"/>
          <p:nvPr/>
        </p:nvSpPr>
        <p:spPr>
          <a:xfrm>
            <a:off x="3860799" y="4188200"/>
            <a:ext cx="1533392" cy="276999"/>
          </a:xfrm>
          <a:prstGeom prst="rect">
            <a:avLst/>
          </a:prstGeom>
          <a:solidFill>
            <a:schemeClr val="bg1"/>
          </a:solidFill>
          <a:ln>
            <a:solidFill>
              <a:schemeClr val="accent6"/>
            </a:solidFill>
          </a:ln>
        </p:spPr>
        <p:txBody>
          <a:bodyPr wrap="square" rtlCol="0">
            <a:spAutoFit/>
          </a:bodyPr>
          <a:lstStyle/>
          <a:p>
            <a:pPr algn="ctr"/>
            <a:r>
              <a:rPr lang="en-US" sz="1200" dirty="0" smtClean="0"/>
              <a:t>Reverse Pliers</a:t>
            </a:r>
            <a:endParaRPr lang="en-US" sz="1200" dirty="0"/>
          </a:p>
        </p:txBody>
      </p:sp>
      <p:sp>
        <p:nvSpPr>
          <p:cNvPr id="20" name="TextBox 19"/>
          <p:cNvSpPr txBox="1"/>
          <p:nvPr/>
        </p:nvSpPr>
        <p:spPr>
          <a:xfrm>
            <a:off x="145683" y="2049290"/>
            <a:ext cx="264458" cy="215444"/>
          </a:xfrm>
          <a:prstGeom prst="rect">
            <a:avLst/>
          </a:prstGeom>
          <a:solidFill>
            <a:schemeClr val="bg1"/>
          </a:solidFill>
          <a:ln>
            <a:solidFill>
              <a:schemeClr val="accent6"/>
            </a:solidFill>
          </a:ln>
        </p:spPr>
        <p:txBody>
          <a:bodyPr wrap="square" rtlCol="0">
            <a:spAutoFit/>
          </a:bodyPr>
          <a:lstStyle/>
          <a:p>
            <a:pPr algn="ctr"/>
            <a:r>
              <a:rPr lang="en-US" sz="800" dirty="0" smtClean="0"/>
              <a:t>S</a:t>
            </a:r>
            <a:endParaRPr lang="en-US" sz="800" dirty="0"/>
          </a:p>
        </p:txBody>
      </p:sp>
      <p:sp>
        <p:nvSpPr>
          <p:cNvPr id="21" name="TextBox 20"/>
          <p:cNvSpPr txBox="1"/>
          <p:nvPr/>
        </p:nvSpPr>
        <p:spPr>
          <a:xfrm>
            <a:off x="58558" y="2953107"/>
            <a:ext cx="438709" cy="215444"/>
          </a:xfrm>
          <a:prstGeom prst="rect">
            <a:avLst/>
          </a:prstGeom>
          <a:solidFill>
            <a:schemeClr val="bg1"/>
          </a:solidFill>
          <a:ln>
            <a:solidFill>
              <a:schemeClr val="accent6"/>
            </a:solidFill>
          </a:ln>
        </p:spPr>
        <p:txBody>
          <a:bodyPr wrap="square" rtlCol="0">
            <a:spAutoFit/>
          </a:bodyPr>
          <a:lstStyle/>
          <a:p>
            <a:pPr algn="ctr"/>
            <a:r>
              <a:rPr lang="en-US" sz="800" dirty="0" smtClean="0"/>
              <a:t>HOW</a:t>
            </a:r>
            <a:endParaRPr lang="en-US" sz="800" dirty="0"/>
          </a:p>
        </p:txBody>
      </p:sp>
      <p:sp>
        <p:nvSpPr>
          <p:cNvPr id="22" name="TextBox 21"/>
          <p:cNvSpPr txBox="1"/>
          <p:nvPr/>
        </p:nvSpPr>
        <p:spPr>
          <a:xfrm>
            <a:off x="41243" y="2542590"/>
            <a:ext cx="473339" cy="215444"/>
          </a:xfrm>
          <a:prstGeom prst="rect">
            <a:avLst/>
          </a:prstGeom>
          <a:solidFill>
            <a:schemeClr val="bg1"/>
          </a:solidFill>
          <a:ln>
            <a:solidFill>
              <a:schemeClr val="accent6"/>
            </a:solidFill>
          </a:ln>
        </p:spPr>
        <p:txBody>
          <a:bodyPr wrap="square" rtlCol="0">
            <a:spAutoFit/>
          </a:bodyPr>
          <a:lstStyle/>
          <a:p>
            <a:pPr algn="ctr"/>
            <a:r>
              <a:rPr lang="en-US" sz="800" dirty="0" smtClean="0"/>
              <a:t>PETH</a:t>
            </a:r>
            <a:endParaRPr lang="en-US" sz="800" dirty="0"/>
          </a:p>
        </p:txBody>
      </p:sp>
      <p:cxnSp>
        <p:nvCxnSpPr>
          <p:cNvPr id="24" name="Straight Arrow Connector 23"/>
          <p:cNvCxnSpPr/>
          <p:nvPr/>
        </p:nvCxnSpPr>
        <p:spPr>
          <a:xfrm flipH="1">
            <a:off x="6836833" y="4042833"/>
            <a:ext cx="1693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8301566" y="4042833"/>
            <a:ext cx="1693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867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396</TotalTime>
  <Words>1019</Words>
  <Application>Microsoft Macintosh PowerPoint</Application>
  <PresentationFormat>On-screen Show (4:3)</PresentationFormat>
  <Paragraphs>120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When Pliers Become Fingers in the Monkey Motor System</vt:lpstr>
      <vt:lpstr>Background</vt:lpstr>
      <vt:lpstr>The Basic Idea</vt:lpstr>
      <vt:lpstr>Reaching for Food with Pliers</vt:lpstr>
      <vt:lpstr>Two Types of Pliers</vt:lpstr>
      <vt:lpstr>Recordings</vt:lpstr>
      <vt:lpstr>Results</vt:lpstr>
      <vt:lpstr>Results II</vt:lpstr>
      <vt:lpstr>Results III</vt:lpstr>
      <vt:lpstr>Results IV</vt:lpstr>
      <vt:lpstr>Discussion</vt:lpstr>
      <vt:lpstr>Discussion II</vt:lpstr>
      <vt:lpstr>Additional References</vt:lpstr>
    </vt:vector>
  </TitlesOfParts>
  <Company>California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Pliers Become Fingers in the Monkey Motor System</dc:title>
  <dc:creator>Thomas Desautels</dc:creator>
  <cp:lastModifiedBy>Thomas Desautels</cp:lastModifiedBy>
  <cp:revision>28</cp:revision>
  <dcterms:created xsi:type="dcterms:W3CDTF">2014-05-28T09:15:10Z</dcterms:created>
  <dcterms:modified xsi:type="dcterms:W3CDTF">2014-05-29T15:04:32Z</dcterms:modified>
</cp:coreProperties>
</file>