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02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8CEAC-3B4B-B847-A50B-FC595E42C32C}" type="datetimeFigureOut">
              <a:rPr lang="en-US" smtClean="0"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88F56-B338-0D42-89D2-C536F8D0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4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0B1A2-53B7-8D4B-9C1C-B84189726E84}" type="datetimeFigureOut">
              <a:rPr lang="en-US" smtClean="0"/>
              <a:t>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1D673-A345-AA49-AF84-89A472CD6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5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18F8-3579-B94C-B458-18C6F2CE19F5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543F-18DC-6144-8B21-2813DB704D9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BC74-EA30-E740-BD35-45D6DFBFE016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74B0-E6ED-C646-BB24-82062B34129C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A82D-73AC-5A4F-B736-EE12119DE518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442F-7B95-E842-955E-6E81FA1ED416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1C6B-1BC7-8140-85A5-F0623A375ED3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4680-06B2-5F40-97F7-339D0F69C93E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F87E-17AB-2645-98BA-F76CCC5A61F0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5221-DDAB-4F46-B20C-72B80F25D806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D394-53E0-C24F-9784-00F682C00D8A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9EBA04C-1768-0B4C-8F0B-898DA6F8A428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 smtClean="0"/>
              <a:t>Variational</a:t>
            </a:r>
            <a:r>
              <a:rPr lang="en-US" sz="3200" dirty="0" smtClean="0"/>
              <a:t> Inference for </a:t>
            </a:r>
            <a:r>
              <a:rPr lang="en-US" sz="3200" dirty="0" err="1" smtClean="0"/>
              <a:t>Mahalanobis</a:t>
            </a:r>
            <a:r>
              <a:rPr lang="en-US" sz="3200" dirty="0" smtClean="0"/>
              <a:t> Distance Metrics in Gaussian Process Regression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 Talk by Thomas Desautels</a:t>
            </a:r>
          </a:p>
          <a:p>
            <a:r>
              <a:rPr lang="en-US" dirty="0" smtClean="0"/>
              <a:t>Paper by M. K. </a:t>
            </a:r>
            <a:r>
              <a:rPr lang="en-US" dirty="0" err="1" smtClean="0"/>
              <a:t>Titsias</a:t>
            </a:r>
            <a:r>
              <a:rPr lang="en-US" dirty="0" smtClean="0"/>
              <a:t> and M. </a:t>
            </a:r>
            <a:r>
              <a:rPr lang="en-US" dirty="0" err="1" smtClean="0"/>
              <a:t>Lázaro-Gredilla</a:t>
            </a:r>
            <a:r>
              <a:rPr lang="en-US" dirty="0" smtClean="0"/>
              <a:t>,</a:t>
            </a:r>
          </a:p>
          <a:p>
            <a:r>
              <a:rPr lang="en-US" dirty="0" smtClean="0"/>
              <a:t>NIPS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 Idea #2: </a:t>
            </a:r>
            <a:r>
              <a:rPr lang="en-US" sz="3200" dirty="0" err="1" smtClean="0"/>
              <a:t>Variational</a:t>
            </a:r>
            <a:r>
              <a:rPr lang="en-US" sz="3200" dirty="0" smtClean="0"/>
              <a:t> Inference on Augmented Joint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an entirely new collection of m scalar variables    and associated          : let           .</a:t>
            </a:r>
          </a:p>
          <a:p>
            <a:r>
              <a:rPr lang="en-US" dirty="0" smtClean="0"/>
              <a:t>Then the joint over the </a:t>
            </a:r>
            <a:r>
              <a:rPr lang="en-US" dirty="0" err="1" smtClean="0"/>
              <a:t>latents</a:t>
            </a:r>
            <a:r>
              <a:rPr lang="en-US" dirty="0" smtClean="0"/>
              <a:t> f corresponding to the observed data and our newly-defined vector of u values is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thus: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65098"/>
              </p:ext>
            </p:extLst>
          </p:nvPr>
        </p:nvGraphicFramePr>
        <p:xfrm>
          <a:off x="2333741" y="2017692"/>
          <a:ext cx="259771" cy="40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3" imgW="139700" imgH="215900" progId="Equation.3">
                  <p:embed/>
                </p:oleObj>
              </mc:Choice>
              <mc:Fallback>
                <p:oleObj name="Equation" r:id="rId3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741" y="2017692"/>
                        <a:ext cx="259771" cy="401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51070"/>
              </p:ext>
            </p:extLst>
          </p:nvPr>
        </p:nvGraphicFramePr>
        <p:xfrm>
          <a:off x="4926818" y="2008090"/>
          <a:ext cx="794919" cy="36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5" imgW="520700" imgH="241300" progId="Equation.3">
                  <p:embed/>
                </p:oleObj>
              </mc:Choice>
              <mc:Fallback>
                <p:oleObj name="Equation" r:id="rId5" imgW="520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6818" y="2008090"/>
                        <a:ext cx="794919" cy="36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27515"/>
              </p:ext>
            </p:extLst>
          </p:nvPr>
        </p:nvGraphicFramePr>
        <p:xfrm>
          <a:off x="6431500" y="2028364"/>
          <a:ext cx="986159" cy="37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7" imgW="571500" imgH="215900" progId="Equation.3">
                  <p:embed/>
                </p:oleObj>
              </mc:Choice>
              <mc:Fallback>
                <p:oleObj name="Equation" r:id="rId7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1500" y="2028364"/>
                        <a:ext cx="986159" cy="37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989930"/>
              </p:ext>
            </p:extLst>
          </p:nvPr>
        </p:nvGraphicFramePr>
        <p:xfrm>
          <a:off x="1625817" y="3887889"/>
          <a:ext cx="3516178" cy="125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9" imgW="1739900" imgH="622300" progId="Equation.3">
                  <p:embed/>
                </p:oleObj>
              </mc:Choice>
              <mc:Fallback>
                <p:oleObj name="Equation" r:id="rId9" imgW="17399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25817" y="3887889"/>
                        <a:ext cx="3516178" cy="1257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204706"/>
              </p:ext>
            </p:extLst>
          </p:nvPr>
        </p:nvGraphicFramePr>
        <p:xfrm>
          <a:off x="5629835" y="4275166"/>
          <a:ext cx="2526958" cy="40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1" imgW="1409700" imgH="228600" progId="Equation.3">
                  <p:embed/>
                </p:oleObj>
              </mc:Choice>
              <mc:Fallback>
                <p:oleObj name="Equation" r:id="rId11" imgW="140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29835" y="4275166"/>
                        <a:ext cx="2526958" cy="409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61641"/>
              </p:ext>
            </p:extLst>
          </p:nvPr>
        </p:nvGraphicFramePr>
        <p:xfrm>
          <a:off x="2552698" y="5244277"/>
          <a:ext cx="3878801" cy="3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13" imgW="2552700" imgH="254000" progId="Equation.3">
                  <p:embed/>
                </p:oleObj>
              </mc:Choice>
              <mc:Fallback>
                <p:oleObj name="Equation" r:id="rId13" imgW="2552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52698" y="5244277"/>
                        <a:ext cx="3878801" cy="3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88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z enables us to tweak the distribution over f, since they are free parameters.</a:t>
            </a:r>
          </a:p>
          <a:p>
            <a:r>
              <a:rPr lang="en-US" dirty="0" smtClean="0"/>
              <a:t>Crucially,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u,u</a:t>
            </a:r>
            <a:r>
              <a:rPr lang="en-US" dirty="0" smtClean="0"/>
              <a:t> is </a:t>
            </a:r>
            <a:r>
              <a:rPr lang="en-US" u="sng" dirty="0" smtClean="0"/>
              <a:t>not</a:t>
            </a:r>
            <a:r>
              <a:rPr lang="en-US" dirty="0" smtClean="0"/>
              <a:t> a function of the </a:t>
            </a:r>
            <a:r>
              <a:rPr lang="en-US" dirty="0" err="1" smtClean="0"/>
              <a:t>hyperparameters</a:t>
            </a:r>
            <a:r>
              <a:rPr lang="en-US" dirty="0" smtClean="0"/>
              <a:t>, so we can write the augmented joint as follows: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76509"/>
              </p:ext>
            </p:extLst>
          </p:nvPr>
        </p:nvGraphicFramePr>
        <p:xfrm>
          <a:off x="1446527" y="3897404"/>
          <a:ext cx="6599671" cy="51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527" y="3897404"/>
                        <a:ext cx="6599671" cy="51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6205" y="5175849"/>
            <a:ext cx="194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Assume Gaussian noise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8671" y="5008045"/>
            <a:ext cx="148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Gaussian: Last slide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5182" y="5186489"/>
            <a:ext cx="133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Gaussian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46395" y="4920098"/>
            <a:ext cx="9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choice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0"/>
          </p:cNvCxnSpPr>
          <p:nvPr/>
        </p:nvCxnSpPr>
        <p:spPr>
          <a:xfrm flipV="1">
            <a:off x="3607438" y="4413900"/>
            <a:ext cx="565663" cy="761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flipV="1">
            <a:off x="5321927" y="4413901"/>
            <a:ext cx="388070" cy="594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</p:cNvCxnSpPr>
          <p:nvPr/>
        </p:nvCxnSpPr>
        <p:spPr>
          <a:xfrm flipV="1">
            <a:off x="6732238" y="4413901"/>
            <a:ext cx="173123" cy="772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</p:cNvCxnSpPr>
          <p:nvPr/>
        </p:nvCxnSpPr>
        <p:spPr>
          <a:xfrm flipH="1" flipV="1">
            <a:off x="7673810" y="4354118"/>
            <a:ext cx="224096" cy="565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3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Introduce:</a:t>
            </a:r>
          </a:p>
          <a:p>
            <a:endParaRPr lang="en-US" sz="1200" dirty="0"/>
          </a:p>
          <a:p>
            <a:r>
              <a:rPr lang="en-US" dirty="0" smtClean="0"/>
              <a:t>We now have the choice of</a:t>
            </a:r>
          </a:p>
          <a:p>
            <a:r>
              <a:rPr lang="en-US" dirty="0" smtClean="0"/>
              <a:t>Show q(u) should be Gaussian, choose q(W) as a factorized Gaussian with individual means and </a:t>
            </a:r>
            <a:r>
              <a:rPr lang="en-US" dirty="0" err="1" smtClean="0"/>
              <a:t>covariances</a:t>
            </a:r>
            <a:r>
              <a:rPr lang="en-US" dirty="0" smtClean="0"/>
              <a:t> </a:t>
            </a:r>
            <a:r>
              <a:rPr lang="en-US" dirty="0" err="1"/>
              <a:t>μ,</a:t>
            </a:r>
            <a:r>
              <a:rPr lang="en-US" dirty="0" err="1" smtClean="0"/>
              <a:t>σ</a:t>
            </a:r>
            <a:r>
              <a:rPr lang="en-US" dirty="0" smtClean="0"/>
              <a:t> for each weight.</a:t>
            </a:r>
          </a:p>
          <a:p>
            <a:r>
              <a:rPr lang="en-US" dirty="0" smtClean="0"/>
              <a:t>Minimize                              with respect to </a:t>
            </a:r>
            <a:r>
              <a:rPr lang="en-US" dirty="0" err="1" smtClean="0"/>
              <a:t>μ’s,σ</a:t>
            </a:r>
            <a:r>
              <a:rPr lang="en-US" dirty="0" err="1"/>
              <a:t>’s</a:t>
            </a:r>
            <a:r>
              <a:rPr lang="en-US" dirty="0" err="1" smtClean="0"/>
              <a:t>,z’s</a:t>
            </a:r>
            <a:r>
              <a:rPr lang="en-US" dirty="0" smtClean="0"/>
              <a:t>, </a:t>
            </a:r>
            <a:r>
              <a:rPr lang="en-US" dirty="0" err="1" smtClean="0"/>
              <a:t>σ</a:t>
            </a:r>
            <a:r>
              <a:rPr lang="en-US" dirty="0" smtClean="0"/>
              <a:t> (noise), and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f</a:t>
            </a:r>
            <a:r>
              <a:rPr lang="en-US" dirty="0" smtClean="0"/>
              <a:t> : gradient methods.</a:t>
            </a:r>
          </a:p>
          <a:p>
            <a:r>
              <a:rPr lang="en-US" dirty="0" smtClean="0"/>
              <a:t>Can also do some exact elimination.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Titsias</a:t>
            </a:r>
            <a:r>
              <a:rPr lang="tr-TR" dirty="0" smtClean="0"/>
              <a:t> &amp; </a:t>
            </a:r>
            <a:r>
              <a:rPr lang="tr-TR" dirty="0" err="1" smtClean="0"/>
              <a:t>Lázaro-Gredilla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138337"/>
              </p:ext>
            </p:extLst>
          </p:nvPr>
        </p:nvGraphicFramePr>
        <p:xfrm>
          <a:off x="1082406" y="2153496"/>
          <a:ext cx="7003254" cy="343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4140200" imgH="203200" progId="Equation.3">
                  <p:embed/>
                </p:oleObj>
              </mc:Choice>
              <mc:Fallback>
                <p:oleObj name="Equation" r:id="rId3" imgW="414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406" y="2153496"/>
                        <a:ext cx="7003254" cy="343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32033"/>
              </p:ext>
            </p:extLst>
          </p:nvPr>
        </p:nvGraphicFramePr>
        <p:xfrm>
          <a:off x="4933361" y="2597272"/>
          <a:ext cx="1232086" cy="36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685800" imgH="203200" progId="Equation.3">
                  <p:embed/>
                </p:oleObj>
              </mc:Choice>
              <mc:Fallback>
                <p:oleObj name="Equation" r:id="rId5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3361" y="2597272"/>
                        <a:ext cx="1232086" cy="36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14950"/>
              </p:ext>
            </p:extLst>
          </p:nvPr>
        </p:nvGraphicFramePr>
        <p:xfrm>
          <a:off x="2421571" y="4507534"/>
          <a:ext cx="2671650" cy="30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7" imgW="1803400" imgH="203200" progId="Equation.3">
                  <p:embed/>
                </p:oleObj>
              </mc:Choice>
              <mc:Fallback>
                <p:oleObj name="Equation" r:id="rId7" imgW="180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1571" y="4507534"/>
                        <a:ext cx="2671650" cy="30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16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were originally interested in predicting the value of y</a:t>
            </a:r>
            <a:r>
              <a:rPr lang="en-US" baseline="30000" dirty="0" smtClean="0"/>
              <a:t>*</a:t>
            </a:r>
            <a:r>
              <a:rPr lang="en-US" dirty="0" smtClean="0"/>
              <a:t> at some new point x</a:t>
            </a:r>
            <a:r>
              <a:rPr lang="en-US" baseline="30000" dirty="0" smtClean="0"/>
              <a:t>*</a:t>
            </a:r>
            <a:r>
              <a:rPr lang="en-US" dirty="0" smtClean="0"/>
              <a:t> (equivalently, f</a:t>
            </a:r>
            <a:r>
              <a:rPr lang="en-US" baseline="30000" dirty="0" smtClean="0"/>
              <a:t>*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Approximately marginalize over </a:t>
            </a:r>
            <a:r>
              <a:rPr lang="en-US" dirty="0" err="1" smtClean="0"/>
              <a:t>f,u,W</a:t>
            </a:r>
            <a:r>
              <a:rPr lang="en-US" dirty="0" smtClean="0"/>
              <a:t>, and f</a:t>
            </a:r>
            <a:r>
              <a:rPr lang="en-US" baseline="30000" dirty="0" smtClean="0"/>
              <a:t>*:</a:t>
            </a:r>
          </a:p>
          <a:p>
            <a:endParaRPr lang="en-US" sz="1800" baseline="30000" dirty="0"/>
          </a:p>
          <a:p>
            <a:r>
              <a:rPr lang="en-US" dirty="0" smtClean="0"/>
              <a:t>This reduces to </a:t>
            </a:r>
          </a:p>
          <a:p>
            <a:pPr marL="0" indent="0">
              <a:buNone/>
            </a:pPr>
            <a:endParaRPr lang="en-US" baseline="30000" dirty="0" smtClean="0"/>
          </a:p>
          <a:p>
            <a:r>
              <a:rPr lang="en-US" dirty="0" smtClean="0"/>
              <a:t>Which is still intractable, due to the dependence on W: sample </a:t>
            </a:r>
            <a:r>
              <a:rPr lang="en-US" dirty="0" err="1" smtClean="0"/>
              <a:t>W~q</a:t>
            </a:r>
            <a:r>
              <a:rPr lang="en-US" dirty="0" smtClean="0"/>
              <a:t>(W), and approximate q(y</a:t>
            </a:r>
            <a:r>
              <a:rPr lang="en-US" baseline="30000" dirty="0" smtClean="0"/>
              <a:t>*</a:t>
            </a:r>
            <a:r>
              <a:rPr lang="en-US" dirty="0" smtClean="0"/>
              <a:t>|y) as a mixture of Gaussians.</a:t>
            </a:r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08" y="2917354"/>
            <a:ext cx="7503043" cy="583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175"/>
          <a:stretch/>
        </p:blipFill>
        <p:spPr>
          <a:xfrm>
            <a:off x="1088508" y="3871661"/>
            <a:ext cx="6531810" cy="7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Whew!</a:t>
            </a:r>
            <a:br>
              <a:rPr lang="en-US" dirty="0" smtClean="0"/>
            </a:br>
            <a:r>
              <a:rPr lang="en-US" dirty="0" smtClean="0"/>
              <a:t>Now, Experiments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4128" r="-14128"/>
          <a:stretch>
            <a:fillRect/>
          </a:stretch>
        </p:blipFill>
        <p:spPr>
          <a:xfrm>
            <a:off x="22700" y="1383396"/>
            <a:ext cx="8042275" cy="4343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489824" y="2240400"/>
            <a:ext cx="547221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51700" y="1988153"/>
            <a:ext cx="138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algorithm:</a:t>
            </a:r>
          </a:p>
          <a:p>
            <a:r>
              <a:rPr lang="en-US" dirty="0" smtClean="0"/>
              <a:t>VDMGP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99008" y="5686894"/>
            <a:ext cx="559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NMSE: Normalized Mean Square Error</a:t>
            </a:r>
          </a:p>
          <a:p>
            <a:r>
              <a:rPr lang="en-US" dirty="0" smtClean="0"/>
              <a:t>NLPD: Negative Log Probability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1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10504" b="-110504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4260" y="1887835"/>
            <a:ext cx="203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one that catches up for large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7581900" y="2811165"/>
            <a:ext cx="181535" cy="30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43100" y="4470400"/>
            <a:ext cx="1028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29835" y="4457700"/>
            <a:ext cx="1114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Nifty!</a:t>
            </a:r>
          </a:p>
          <a:p>
            <a:r>
              <a:rPr lang="en-US" dirty="0" smtClean="0"/>
              <a:t>Not demonstrated to be much/at all better than the competition.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be </a:t>
            </a:r>
            <a:r>
              <a:rPr lang="en-US" dirty="0" smtClean="0"/>
              <a:t>discussing the guts of </a:t>
            </a:r>
            <a:r>
              <a:rPr lang="en-US" dirty="0" smtClean="0"/>
              <a:t>this paper in detail at the ML reading group on Thursday (4 PM); if you think this looks interesting, read it and join us!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Titsias</a:t>
            </a:r>
            <a:r>
              <a:rPr lang="en-US" dirty="0" smtClean="0"/>
              <a:t> and </a:t>
            </a:r>
            <a:r>
              <a:rPr lang="en-US" dirty="0" err="1" smtClean="0"/>
              <a:t>Lázaro-Gredilla</a:t>
            </a:r>
            <a:r>
              <a:rPr lang="en-US" dirty="0" smtClean="0"/>
              <a:t> present a neat method for GP regression which has some clever techniques and solves a difficult theoretical problem</a:t>
            </a:r>
          </a:p>
          <a:p>
            <a:r>
              <a:rPr lang="en-US" dirty="0" smtClean="0"/>
              <a:t>Their experiments don’t convincingly show a regime where this technique is superior to all competitors.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Titsias</a:t>
            </a:r>
            <a:r>
              <a:rPr lang="en-US" dirty="0" smtClean="0"/>
              <a:t> &amp; </a:t>
            </a:r>
            <a:r>
              <a:rPr lang="en-US" dirty="0" err="1" smtClean="0"/>
              <a:t>Lázaro-Gredilla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2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pesky kernel </a:t>
            </a:r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Gaussian process regression uses data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,</a:t>
            </a:r>
          </a:p>
          <a:p>
            <a:r>
              <a:rPr lang="en-US" dirty="0" smtClean="0"/>
              <a:t>Along with a kernel function           , these are used to predict values of a function,                    assumed to have generated the (noisy) data.</a:t>
            </a:r>
          </a:p>
          <a:p>
            <a:r>
              <a:rPr lang="en-US" i="1" dirty="0" smtClean="0"/>
              <a:t>Conditioned on the kernel </a:t>
            </a:r>
            <a:r>
              <a:rPr lang="en-US" i="1" dirty="0" err="1" smtClean="0"/>
              <a:t>hyperparameters</a:t>
            </a:r>
            <a:r>
              <a:rPr lang="en-US" i="1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, we have closed forms for                                 .</a:t>
            </a:r>
            <a:endParaRPr lang="en-US" dirty="0"/>
          </a:p>
          <a:p>
            <a:r>
              <a:rPr lang="en-US" dirty="0" smtClean="0"/>
              <a:t>How should we choose </a:t>
            </a:r>
            <a:r>
              <a:rPr lang="en-US" dirty="0" err="1" smtClean="0"/>
              <a:t>θ</a:t>
            </a:r>
            <a:r>
              <a:rPr lang="en-US" dirty="0" smtClean="0"/>
              <a:t>? Can we integrate it out?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02082"/>
              </p:ext>
            </p:extLst>
          </p:nvPr>
        </p:nvGraphicFramePr>
        <p:xfrm>
          <a:off x="4262181" y="2205212"/>
          <a:ext cx="18145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3" imgW="990600" imgH="241300" progId="Equation.3">
                  <p:embed/>
                </p:oleObj>
              </mc:Choice>
              <mc:Fallback>
                <p:oleObj name="Equation" r:id="rId3" imgW="990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2181" y="2205212"/>
                        <a:ext cx="1814512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05029"/>
              </p:ext>
            </p:extLst>
          </p:nvPr>
        </p:nvGraphicFramePr>
        <p:xfrm>
          <a:off x="5171047" y="2913595"/>
          <a:ext cx="917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5" imgW="533400" imgH="228600" progId="Equation.3">
                  <p:embed/>
                </p:oleObj>
              </mc:Choice>
              <mc:Fallback>
                <p:oleObj name="Equation" r:id="rId5" imgW="53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1047" y="2913595"/>
                        <a:ext cx="91757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44078"/>
              </p:ext>
            </p:extLst>
          </p:nvPr>
        </p:nvGraphicFramePr>
        <p:xfrm>
          <a:off x="4257747" y="4606044"/>
          <a:ext cx="29860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7" imgW="1917700" imgH="228600" progId="Equation.3">
                  <p:embed/>
                </p:oleObj>
              </mc:Choice>
              <mc:Fallback>
                <p:oleObj name="Equation" r:id="rId7" imgW="191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7747" y="4606044"/>
                        <a:ext cx="298608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7205"/>
              </p:ext>
            </p:extLst>
          </p:nvPr>
        </p:nvGraphicFramePr>
        <p:xfrm>
          <a:off x="2886988" y="2141180"/>
          <a:ext cx="1247642" cy="52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9" imgW="571500" imgH="241300" progId="Equation.3">
                  <p:embed/>
                </p:oleObj>
              </mc:Choice>
              <mc:Fallback>
                <p:oleObj name="Equation" r:id="rId9" imgW="571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6988" y="2141180"/>
                        <a:ext cx="1247642" cy="526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46505"/>
              </p:ext>
            </p:extLst>
          </p:nvPr>
        </p:nvGraphicFramePr>
        <p:xfrm>
          <a:off x="5608488" y="3275278"/>
          <a:ext cx="1141597" cy="34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11" imgW="762000" imgH="228600" progId="Equation.3">
                  <p:embed/>
                </p:oleObj>
              </mc:Choice>
              <mc:Fallback>
                <p:oleObj name="Equation" r:id="rId11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08488" y="3275278"/>
                        <a:ext cx="1141597" cy="342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70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 pesky kernel </a:t>
            </a:r>
            <a:r>
              <a:rPr lang="en-US" dirty="0" err="1"/>
              <a:t>hyperparameters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Typically, use relatively few </a:t>
            </a:r>
            <a:r>
              <a:rPr lang="en-US" dirty="0" err="1" smtClean="0"/>
              <a:t>hyperparameters</a:t>
            </a:r>
            <a:r>
              <a:rPr lang="en-US" dirty="0" smtClean="0"/>
              <a:t> and fit 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using the available data.</a:t>
            </a:r>
          </a:p>
          <a:p>
            <a:r>
              <a:rPr lang="en-US" dirty="0" smtClean="0"/>
              <a:t>This works OK: </a:t>
            </a:r>
            <a:r>
              <a:rPr lang="en-US" dirty="0"/>
              <a:t>often </a:t>
            </a:r>
            <a:r>
              <a:rPr lang="en-US" dirty="0" smtClean="0"/>
              <a:t>inexpressive as the dimensionality D of x becomes large or the dimensions have different natural scales.</a:t>
            </a:r>
          </a:p>
          <a:p>
            <a:r>
              <a:rPr lang="en-US" dirty="0" smtClean="0"/>
              <a:t>Natural fix would be to use more parameters, but this can </a:t>
            </a:r>
            <a:r>
              <a:rPr lang="en-US" dirty="0" err="1" smtClean="0"/>
              <a:t>overfit</a:t>
            </a:r>
            <a:r>
              <a:rPr lang="en-US" dirty="0" smtClean="0"/>
              <a:t> and generalize poorly.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7118"/>
              </p:ext>
            </p:extLst>
          </p:nvPr>
        </p:nvGraphicFramePr>
        <p:xfrm>
          <a:off x="3474817" y="2164166"/>
          <a:ext cx="2318291" cy="31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1511300" imgH="203200" progId="Equation.3">
                  <p:embed/>
                </p:oleObj>
              </mc:Choice>
              <mc:Fallback>
                <p:oleObj name="Equation" r:id="rId3" imgW="1511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4817" y="2164166"/>
                        <a:ext cx="2318291" cy="311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65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we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We’d really love to get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posterior over the </a:t>
            </a:r>
            <a:r>
              <a:rPr lang="en-US" dirty="0" err="1" smtClean="0"/>
              <a:t>hyperparameters</a:t>
            </a:r>
            <a:r>
              <a:rPr lang="en-US" dirty="0" smtClean="0"/>
              <a:t> is nasty, possibly multimodal, etc.</a:t>
            </a:r>
          </a:p>
          <a:p>
            <a:r>
              <a:rPr lang="en-US" dirty="0" smtClean="0"/>
              <a:t>Could use MCMC, but very expensive.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29579"/>
              </p:ext>
            </p:extLst>
          </p:nvPr>
        </p:nvGraphicFramePr>
        <p:xfrm>
          <a:off x="1179875" y="2177964"/>
          <a:ext cx="6678048" cy="89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2794000" imgH="368300" progId="Equation.3">
                  <p:embed/>
                </p:oleObj>
              </mc:Choice>
              <mc:Fallback>
                <p:oleObj name="Equation" r:id="rId3" imgW="2794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9875" y="2177964"/>
                        <a:ext cx="6678048" cy="892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2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settle for a </a:t>
            </a:r>
            <a:r>
              <a:rPr lang="en-US" dirty="0" err="1" smtClean="0"/>
              <a:t>variational</a:t>
            </a:r>
            <a:r>
              <a:rPr lang="en-US" dirty="0" smtClean="0"/>
              <a:t> approximation.</a:t>
            </a:r>
          </a:p>
          <a:p>
            <a:r>
              <a:rPr lang="en-US" dirty="0" smtClean="0"/>
              <a:t>Restriction: just square-exponential kernels.</a:t>
            </a:r>
          </a:p>
          <a:p>
            <a:r>
              <a:rPr lang="en-US" dirty="0" smtClean="0"/>
              <a:t>How do we get there?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#1: Standardized Representations of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kernel function		for            .</a:t>
            </a:r>
          </a:p>
          <a:p>
            <a:r>
              <a:rPr lang="en-US" dirty="0" smtClean="0"/>
              <a:t>Note that         has no </a:t>
            </a:r>
            <a:r>
              <a:rPr lang="en-US" dirty="0" err="1" smtClean="0"/>
              <a:t>hyperparameters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Denote a function drawn from the corresponding GP as                       .</a:t>
            </a:r>
          </a:p>
          <a:p>
            <a:r>
              <a:rPr lang="en-US" dirty="0" smtClean="0"/>
              <a:t>If we define the related function                  , then it works out that                   if                             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72121"/>
              </p:ext>
            </p:extLst>
          </p:nvPr>
        </p:nvGraphicFramePr>
        <p:xfrm>
          <a:off x="4574272" y="1570819"/>
          <a:ext cx="1402547" cy="46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3" imgW="1041400" imgH="342900" progId="Equation.3">
                  <p:embed/>
                </p:oleObj>
              </mc:Choice>
              <mc:Fallback>
                <p:oleObj name="Equation" r:id="rId3" imgW="10414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4272" y="1570819"/>
                        <a:ext cx="1402547" cy="46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64223"/>
              </p:ext>
            </p:extLst>
          </p:nvPr>
        </p:nvGraphicFramePr>
        <p:xfrm>
          <a:off x="6715613" y="1653561"/>
          <a:ext cx="999147" cy="34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5" imgW="622300" imgH="215900" progId="Equation.3">
                  <p:embed/>
                </p:oleObj>
              </mc:Choice>
              <mc:Fallback>
                <p:oleObj name="Equation" r:id="rId5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5613" y="1653561"/>
                        <a:ext cx="999147" cy="346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954995"/>
              </p:ext>
            </p:extLst>
          </p:nvPr>
        </p:nvGraphicFramePr>
        <p:xfrm>
          <a:off x="1947520" y="3293600"/>
          <a:ext cx="2060722" cy="33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7" imgW="1257300" imgH="203200" progId="Equation.3">
                  <p:embed/>
                </p:oleObj>
              </mc:Choice>
              <mc:Fallback>
                <p:oleObj name="Equation" r:id="rId7" imgW="1257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7520" y="3293600"/>
                        <a:ext cx="2060722" cy="333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661634"/>
              </p:ext>
            </p:extLst>
          </p:nvPr>
        </p:nvGraphicFramePr>
        <p:xfrm>
          <a:off x="5725013" y="3900111"/>
          <a:ext cx="1589662" cy="36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9" imgW="990600" imgH="228600" progId="Equation.3">
                  <p:embed/>
                </p:oleObj>
              </mc:Choice>
              <mc:Fallback>
                <p:oleObj name="Equation" r:id="rId9" imgW="990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5013" y="3900111"/>
                        <a:ext cx="1589662" cy="36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31066"/>
              </p:ext>
            </p:extLst>
          </p:nvPr>
        </p:nvGraphicFramePr>
        <p:xfrm>
          <a:off x="3157610" y="4305641"/>
          <a:ext cx="1654520" cy="31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11" imgW="1206500" imgH="228600" progId="Equation.3">
                  <p:embed/>
                </p:oleObj>
              </mc:Choice>
              <mc:Fallback>
                <p:oleObj name="Equation" r:id="rId11" imgW="1206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57610" y="4305641"/>
                        <a:ext cx="1654520" cy="31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065955"/>
              </p:ext>
            </p:extLst>
          </p:nvPr>
        </p:nvGraphicFramePr>
        <p:xfrm>
          <a:off x="5221381" y="4186415"/>
          <a:ext cx="26765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13" imgW="2120900" imgH="431800" progId="Equation.3">
                  <p:embed/>
                </p:oleObj>
              </mc:Choice>
              <mc:Fallback>
                <p:oleObj name="Equation" r:id="rId13" imgW="2120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1381" y="4186415"/>
                        <a:ext cx="267652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216489"/>
              </p:ext>
            </p:extLst>
          </p:nvPr>
        </p:nvGraphicFramePr>
        <p:xfrm>
          <a:off x="2469218" y="2332570"/>
          <a:ext cx="6508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15" imgW="482600" imgH="215900" progId="Equation.3">
                  <p:embed/>
                </p:oleObj>
              </mc:Choice>
              <mc:Fallback>
                <p:oleObj name="Equation" r:id="rId15" imgW="482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69218" y="2332570"/>
                        <a:ext cx="650875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23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handy because </a:t>
            </a:r>
            <a:r>
              <a:rPr lang="en-US" dirty="0" smtClean="0"/>
              <a:t>we’ve built a model with different conditional relationships: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we can express the GP bit meaningfully, even without having a particular assignment for </a:t>
            </a:r>
            <a:r>
              <a:rPr lang="en-US" dirty="0" err="1" smtClean="0"/>
              <a:t>θ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3A2-70E0-6742-B8EE-0B9F7B540B64}" type="datetime3">
              <a:rPr lang="en-US" smtClean="0"/>
              <a:t>11 February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Titsias &amp; Lázaro-Gredilla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57" y="2550572"/>
            <a:ext cx="671088" cy="2525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69" y="2550572"/>
            <a:ext cx="1908187" cy="252522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554073" y="3813186"/>
            <a:ext cx="1238055" cy="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9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352</TotalTime>
  <Words>726</Words>
  <Application>Microsoft Macintosh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Breeze</vt:lpstr>
      <vt:lpstr>Equation</vt:lpstr>
      <vt:lpstr>Variational Inference for Mahalanobis Distance Metrics in Gaussian Process Regression</vt:lpstr>
      <vt:lpstr>Teaser</vt:lpstr>
      <vt:lpstr>Conclusions</vt:lpstr>
      <vt:lpstr>Those pesky kernel hyperparameters</vt:lpstr>
      <vt:lpstr>Those pesky kernel hyperparameters</vt:lpstr>
      <vt:lpstr>What would we like?</vt:lpstr>
      <vt:lpstr>Variational Approximation</vt:lpstr>
      <vt:lpstr>Key Idea #1: Standardized Representations of GPs</vt:lpstr>
      <vt:lpstr>Why is this useful?</vt:lpstr>
      <vt:lpstr>Key Idea #2: Variational Inference on Augmented Joint</vt:lpstr>
      <vt:lpstr>Why bother?</vt:lpstr>
      <vt:lpstr>Variational Approximation</vt:lpstr>
      <vt:lpstr>Prediction</vt:lpstr>
      <vt:lpstr>Whew! Now, Experiments</vt:lpstr>
      <vt:lpstr>Run Time</vt:lpstr>
      <vt:lpstr>Conclusions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Inference for Mahalanobis Distance Metrics in Gaussian Process Regression</dc:title>
  <dc:creator>Thomas Desautels</dc:creator>
  <cp:lastModifiedBy>Thomas Desautels</cp:lastModifiedBy>
  <cp:revision>26</cp:revision>
  <dcterms:created xsi:type="dcterms:W3CDTF">2014-02-11T09:47:09Z</dcterms:created>
  <dcterms:modified xsi:type="dcterms:W3CDTF">2014-02-11T16:10:43Z</dcterms:modified>
</cp:coreProperties>
</file>