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ppt/tags/tag7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8" r:id="rId4"/>
    <p:sldMasterId id="2147483701" r:id="rId5"/>
    <p:sldMasterId id="2147483715" r:id="rId6"/>
    <p:sldMasterId id="2147483730" r:id="rId7"/>
  </p:sldMasterIdLst>
  <p:notesMasterIdLst>
    <p:notesMasterId r:id="rId66"/>
  </p:notesMasterIdLst>
  <p:sldIdLst>
    <p:sldId id="258" r:id="rId8"/>
    <p:sldId id="257" r:id="rId9"/>
    <p:sldId id="309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310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311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312" r:id="rId39"/>
    <p:sldId id="296" r:id="rId40"/>
    <p:sldId id="297" r:id="rId41"/>
    <p:sldId id="285" r:id="rId42"/>
    <p:sldId id="286" r:id="rId43"/>
    <p:sldId id="287" r:id="rId44"/>
    <p:sldId id="288" r:id="rId45"/>
    <p:sldId id="289" r:id="rId46"/>
    <p:sldId id="290" r:id="rId47"/>
    <p:sldId id="313" r:id="rId48"/>
    <p:sldId id="291" r:id="rId49"/>
    <p:sldId id="292" r:id="rId50"/>
    <p:sldId id="293" r:id="rId51"/>
    <p:sldId id="294" r:id="rId52"/>
    <p:sldId id="295" r:id="rId53"/>
    <p:sldId id="314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image" Target="../media/image10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4" Type="http://schemas.openxmlformats.org/officeDocument/2006/relationships/image" Target="../media/image1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638EB-E1F2-43D3-AA16-781B6A82CC6E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58154-5F0F-4EB5-A5F6-20EDDF7DE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42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4CEF0-2311-4BB3-B42D-C8D4B19B5F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2973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F013E-4FD6-42B6-88AC-CE9F4AFBDA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0984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CE420-27FB-49BE-B209-46BC3090A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7210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9C2EA-AE2A-494A-9101-E50BA23710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5308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EB6BD-417E-E046-90A3-6AC0614ABD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5562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03F6B-F142-B54A-B1CA-ACB8EF599B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0751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D8CE7-37B5-4A0B-8880-8EDA24003D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864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360F8-59D6-4C77-8F65-5AC02717CD9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306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F9440-2ECD-4FF8-8B50-80AC9076F76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34524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C06C1-70A4-4B1B-90EF-AD8C5079AD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38231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0F7D0-E434-4C45-9331-7004E937AB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he-IL" smtClean="0">
                <a:sym typeface="Symbol" pitchFamily="18" charset="2"/>
              </a:rPr>
              <a:t>Mention that the model has few parameters (basically the cost constants and the reward utility) but we will not try to fit any of these, but just look at principles</a:t>
            </a:r>
          </a:p>
        </p:txBody>
      </p:sp>
    </p:spTree>
    <p:extLst>
      <p:ext uri="{BB962C8B-B14F-4D97-AF65-F5344CB8AC3E}">
        <p14:creationId xmlns:p14="http://schemas.microsoft.com/office/powerpoint/2010/main" val="370867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CD8685-5620-464D-9B43-B2E2341569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5129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9FABB-C4FF-4D1E-A4E6-C77B4D5BF9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9859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595A-B508-4CAF-B40F-6B6B770AF5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65286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07A78-4265-4580-85A6-AC366D9367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3136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0B25F-E37E-4569-A52F-77CAC62A98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7546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A0DBC-CF1B-4858-A194-F1C7F8D20D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4928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5FC9A-A34E-4A98-BEAC-7D86991BE6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4810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AFF0B4-D248-4456-BCC5-897364335A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8710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613"/>
              </a:spcBef>
            </a:pPr>
            <a:r>
              <a:rPr lang="en-US" altLang="en-US" sz="1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also other evidence that extinction is not unlearning: spontaneous recovery, reinstatement</a:t>
            </a:r>
          </a:p>
        </p:txBody>
      </p:sp>
    </p:spTree>
    <p:extLst>
      <p:ext uri="{BB962C8B-B14F-4D97-AF65-F5344CB8AC3E}">
        <p14:creationId xmlns:p14="http://schemas.microsoft.com/office/powerpoint/2010/main" val="69503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there are many options for what the animal can be learning. maybe by modifying the learned association we can get insight regarding what was actually learned</a:t>
            </a:r>
          </a:p>
        </p:txBody>
      </p:sp>
    </p:spTree>
    <p:extLst>
      <p:ext uri="{BB962C8B-B14F-4D97-AF65-F5344CB8AC3E}">
        <p14:creationId xmlns:p14="http://schemas.microsoft.com/office/powerpoint/2010/main" val="2755017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613"/>
              </a:spcBef>
            </a:pPr>
            <a:r>
              <a:rPr lang="en-US" altLang="en-US" sz="1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these two processes compete to relieve the “explanatory tension” in the animal’s internal model</a:t>
            </a:r>
          </a:p>
        </p:txBody>
      </p:sp>
    </p:spTree>
    <p:extLst>
      <p:ext uri="{BB962C8B-B14F-4D97-AF65-F5344CB8AC3E}">
        <p14:creationId xmlns:p14="http://schemas.microsoft.com/office/powerpoint/2010/main" val="415923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613"/>
              </a:spcBef>
            </a:pPr>
            <a:r>
              <a:rPr lang="en-US" altLang="en-US" sz="1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N=16 except for group GR (15)</a:t>
            </a:r>
          </a:p>
        </p:txBody>
      </p:sp>
    </p:spTree>
    <p:extLst>
      <p:ext uri="{BB962C8B-B14F-4D97-AF65-F5344CB8AC3E}">
        <p14:creationId xmlns:p14="http://schemas.microsoft.com/office/powerpoint/2010/main" val="2066459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9D7E37-2F76-4A2F-B2F6-13AC556DB48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740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F013E-4FD6-42B6-88AC-CE9F4AFBDA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084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02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392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1916113"/>
            <a:ext cx="558006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  <a:defRPr/>
            </a:pPr>
            <a:endParaRPr lang="en-GB" sz="2000">
              <a:solidFill>
                <a:srgbClr val="FFFF99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76517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8275" y="38862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77C4B5-6CC7-4D08-8815-4641B5F8C5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14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97804-3234-4BA5-B1FB-C8B7024C93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55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B0BB-073C-4070-B156-8A5FCA4C2C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2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3" y="1350963"/>
            <a:ext cx="42179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350963"/>
            <a:ext cx="42195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C67B5-EE31-4F50-91A3-439FE1F445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21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49802-1B03-49D5-8A67-10828C2A10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55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E2255-7215-4618-9461-3CB6EB179F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78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FED35-5F76-48AB-80F5-A9EA062C83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51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6E534-7F60-4E51-A7AA-8C68B68822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3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2CA7-E66F-4B25-9B6F-CE63A8071E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1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48D6-B260-49AB-AB4C-F162832800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55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269875"/>
            <a:ext cx="2276475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69875"/>
            <a:ext cx="66802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6DC18-D89D-48D6-9764-F7C8470429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8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875"/>
            <a:ext cx="9109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3" y="1350963"/>
            <a:ext cx="4217987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3600" y="1350963"/>
            <a:ext cx="4219575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0F87-55E5-48B0-A0D7-B2ABDC253A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67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875"/>
            <a:ext cx="9109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3213" y="1350963"/>
            <a:ext cx="8589962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213" y="3689350"/>
            <a:ext cx="8589962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7DD03-6135-4896-A8A3-A209C32A78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30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875"/>
            <a:ext cx="9109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3" y="1350963"/>
            <a:ext cx="4217987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3600" y="1350963"/>
            <a:ext cx="4219575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3600" y="3689350"/>
            <a:ext cx="4219575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07A00-D0F4-492D-8CD0-CCE6E00370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38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0B8F4-2887-4001-99D8-37340525B6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946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11B5-7CD5-4BE9-9D7E-661986AB7C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41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874C0-B5D6-46C7-B2E5-73E3F8C3C4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20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9F536-CF96-46DD-AF63-2D19414946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70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050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BA6FC-D907-4CA0-8682-C96F2C4054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511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E3B96-8667-4144-9ADB-1972863836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45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137E4-20BF-407A-A9A0-841FA155CF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700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D5BF1-3254-435E-A094-D3BEE073F2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386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7B5A8-33B8-4C10-A8DD-0A97AB842A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34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21D93-8A0B-4CEF-B9F4-A625BFFB3A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27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4977E-A659-4D9F-B104-E6779DCD45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172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45BE-F1C9-40BC-BFF5-A60BE533D3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341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9B935-F835-427D-B305-F8C32C1280C8}" type="datetimeFigureOut">
              <a:rPr lang="en-GB"/>
              <a:pPr>
                <a:defRPr/>
              </a:pPr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90C4-3E51-436C-9CAD-AB1F0B14FF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3789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D17D-E93E-4DE9-9493-00CB468AFC7A}" type="datetimeFigureOut">
              <a:rPr lang="en-GB"/>
              <a:pPr>
                <a:defRPr/>
              </a:pPr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95CB0-6756-4E98-9287-0FD0286DC0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558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16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FFCBD-4E05-4ADF-94A3-A477DBE5C016}" type="datetimeFigureOut">
              <a:rPr lang="en-GB"/>
              <a:pPr>
                <a:defRPr/>
              </a:pPr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F1847-A460-4D4B-A28D-721FB2698C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6765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B05D3-7F88-4935-AB21-8E4C0B1CCFA4}" type="datetimeFigureOut">
              <a:rPr lang="en-GB"/>
              <a:pPr>
                <a:defRPr/>
              </a:pPr>
              <a:t>21/11/2016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A268B-5447-444E-ACAD-61A59D2395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48322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D6B75-FF0C-4CE9-BECE-E7D6A187DB4B}" type="datetimeFigureOut">
              <a:rPr lang="en-GB"/>
              <a:pPr>
                <a:defRPr/>
              </a:pPr>
              <a:t>21/11/2016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CFD08-8037-42D4-9B11-42EC411A4B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2175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5023E-04F2-47CA-AC1D-A9D0F559EEDB}" type="datetimeFigureOut">
              <a:rPr lang="en-GB"/>
              <a:pPr>
                <a:defRPr/>
              </a:pPr>
              <a:t>21/11/2016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6DC8C-3C6E-4FDA-8D04-79582F05A2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6957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6B7BF-1CD9-4E0A-AA85-7F75B9B933A0}" type="datetimeFigureOut">
              <a:rPr lang="en-GB"/>
              <a:pPr>
                <a:defRPr/>
              </a:pPr>
              <a:t>21/11/2016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A3B98-7768-4113-B6FC-904FDE27E7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2008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33AC-E39A-408E-A729-DC8F3EFDF718}" type="datetimeFigureOut">
              <a:rPr lang="en-GB"/>
              <a:pPr>
                <a:defRPr/>
              </a:pPr>
              <a:t>21/11/2016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3DBFE-7C7C-4D54-B424-F25D50A95F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10767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70146-4281-42C5-A588-851F842D9DEF}" type="datetimeFigureOut">
              <a:rPr lang="en-GB"/>
              <a:pPr>
                <a:defRPr/>
              </a:pPr>
              <a:t>21/11/2016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D2986-67A2-45B2-8739-2746742D53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5417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BDA98-71A7-49FD-A005-E4A6619A3816}" type="datetimeFigureOut">
              <a:rPr lang="en-GB"/>
              <a:pPr>
                <a:defRPr/>
              </a:pPr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1E594-095C-4CB7-B810-58B37D5AE7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14531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6A5C-4DBD-4310-9ED9-A311436161AC}" type="datetimeFigureOut">
              <a:rPr lang="en-GB"/>
              <a:pPr>
                <a:defRPr/>
              </a:pPr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A077A-5859-450B-8A35-D0BD7D14FA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8062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0E986D-5DE7-4B3E-BA1A-AE850657B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74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712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59E7-0716-4EBD-9CDB-B7EA25B8796E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5D85-F51E-40EA-9711-5C1ED09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725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59E7-0716-4EBD-9CDB-B7EA25B8796E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5D85-F51E-40EA-9711-5C1ED09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703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59E7-0716-4EBD-9CDB-B7EA25B8796E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5D85-F51E-40EA-9711-5C1ED09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141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59E7-0716-4EBD-9CDB-B7EA25B8796E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5D85-F51E-40EA-9711-5C1ED09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5051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59E7-0716-4EBD-9CDB-B7EA25B8796E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5D85-F51E-40EA-9711-5C1ED09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1061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59E7-0716-4EBD-9CDB-B7EA25B8796E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5D85-F51E-40EA-9711-5C1ED09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1475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59E7-0716-4EBD-9CDB-B7EA25B8796E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5D85-F51E-40EA-9711-5C1ED09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0188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59E7-0716-4EBD-9CDB-B7EA25B8796E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5D85-F51E-40EA-9711-5C1ED09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3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59E7-0716-4EBD-9CDB-B7EA25B8796E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5D85-F51E-40EA-9711-5C1ED09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328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59E7-0716-4EBD-9CDB-B7EA25B8796E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5D85-F51E-40EA-9711-5C1ED09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07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5599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59E7-0716-4EBD-9CDB-B7EA25B8796E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5D85-F51E-40EA-9711-5C1ED09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3247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6198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D7BCF-2999-4B07-8ACE-AD368B25C2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817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6198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CA5F5-0778-4B8B-8CD3-8962CB9FA9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6332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1916113"/>
            <a:ext cx="558006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76517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8275" y="38862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77C4B5-6CC7-4D08-8815-4641B5F8C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03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97804-3234-4BA5-B1FB-C8B7024C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288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B0BB-073C-4070-B156-8A5FCA4C2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502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3" y="1350963"/>
            <a:ext cx="42179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350963"/>
            <a:ext cx="42195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C67B5-EE31-4F50-91A3-439FE1F44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329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49802-1B03-49D5-8A67-10828C2A1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788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E2255-7215-4618-9461-3CB6EB179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598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FED35-5F76-48AB-80F5-A9EA062C8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4802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6E534-7F60-4E51-A7AA-8C68B6882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983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2CA7-E66F-4B25-9B6F-CE63A8071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363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48D6-B260-49AB-AB4C-F16283280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614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269875"/>
            <a:ext cx="2276475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69875"/>
            <a:ext cx="66802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6DC18-D89D-48D6-9764-F7C847042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017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875"/>
            <a:ext cx="9109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3" y="1350963"/>
            <a:ext cx="4217987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3600" y="1350963"/>
            <a:ext cx="4219575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0F87-55E5-48B0-A0D7-B2ABDC253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901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875"/>
            <a:ext cx="9109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3213" y="1350963"/>
            <a:ext cx="8589962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213" y="3689350"/>
            <a:ext cx="8589962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7DD03-6135-4896-A8A3-A209C32A7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867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875"/>
            <a:ext cx="9109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3" y="1350963"/>
            <a:ext cx="4217987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3600" y="1350963"/>
            <a:ext cx="4219575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3600" y="3689350"/>
            <a:ext cx="4219575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07A00-D0F4-492D-8CD0-CCE6E0037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61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743-D2A4-4AB1-893F-A6D639AF20B5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B48A-1CCC-4A9C-A9B3-A7C60151D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3259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743-D2A4-4AB1-893F-A6D639AF20B5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B48A-1CCC-4A9C-A9B3-A7C60151D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7202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743-D2A4-4AB1-893F-A6D639AF20B5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B48A-1CCC-4A9C-A9B3-A7C60151D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1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334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743-D2A4-4AB1-893F-A6D639AF20B5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B48A-1CCC-4A9C-A9B3-A7C60151D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1560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743-D2A4-4AB1-893F-A6D639AF20B5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B48A-1CCC-4A9C-A9B3-A7C60151D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708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743-D2A4-4AB1-893F-A6D639AF20B5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B48A-1CCC-4A9C-A9B3-A7C60151D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2943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743-D2A4-4AB1-893F-A6D639AF20B5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B48A-1CCC-4A9C-A9B3-A7C60151D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125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743-D2A4-4AB1-893F-A6D639AF20B5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B48A-1CCC-4A9C-A9B3-A7C60151D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5622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743-D2A4-4AB1-893F-A6D639AF20B5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B48A-1CCC-4A9C-A9B3-A7C60151D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3520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743-D2A4-4AB1-893F-A6D639AF20B5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B48A-1CCC-4A9C-A9B3-A7C60151D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521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743-D2A4-4AB1-893F-A6D639AF20B5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B48A-1CCC-4A9C-A9B3-A7C60151D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20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41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5048F-A7FA-4F31-89D7-AA69D27E69BB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66CF1-CDBB-4955-B3BC-4F417E197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87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9875"/>
            <a:ext cx="9109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1350963"/>
            <a:ext cx="8589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4FEC4F-B7C6-4E46-860A-1B8A78E00AE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96975"/>
            <a:ext cx="5435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  <a:defRPr/>
            </a:pPr>
            <a:endParaRPr lang="en-GB" sz="200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511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fld id="{1D62338E-B28E-4295-9FEE-2B168E71DF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5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8D6A5-FCED-4894-9D2F-83D96170F74E}" type="datetimeFigureOut">
              <a:rPr lang="en-GB"/>
              <a:pPr>
                <a:defRPr/>
              </a:pPr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6A3B045-5399-4CA4-BFA2-18BB83D7DFA3}" type="slidenum">
              <a:rPr lang="en-GB" altLang="en-US" smtClean="0">
                <a:cs typeface="Arial" panose="020B0604020202020204" pitchFamily="34" charset="0"/>
              </a:rPr>
              <a:pPr/>
              <a:t>‹#›</a:t>
            </a:fld>
            <a:endParaRPr lang="en-GB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A59E7-0716-4EBD-9CDB-B7EA25B8796E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F5D85-F51E-40EA-9711-5C1ED09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14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9875"/>
            <a:ext cx="9109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1350963"/>
            <a:ext cx="8589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4FEC4F-B7C6-4E46-860A-1B8A78E00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96975"/>
            <a:ext cx="5435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7733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6743-D2A4-4AB1-893F-A6D639AF20B5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7B48A-1CCC-4A9C-A9B3-A7C60151D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99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jpe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5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61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67.wmf"/><Relationship Id="rId4" Type="http://schemas.openxmlformats.org/officeDocument/2006/relationships/image" Target="../media/image69.png"/><Relationship Id="rId9" Type="http://schemas.openxmlformats.org/officeDocument/2006/relationships/oleObject" Target="../embeddings/oleObject1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7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30.bin"/><Relationship Id="rId3" Type="http://schemas.openxmlformats.org/officeDocument/2006/relationships/image" Target="../media/image89.png"/><Relationship Id="rId21" Type="http://schemas.openxmlformats.org/officeDocument/2006/relationships/image" Target="../media/image350.png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87.wmf"/><Relationship Id="rId2" Type="http://schemas.openxmlformats.org/officeDocument/2006/relationships/slideLayout" Target="../slideLayouts/slideLayout55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340.pn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84.wmf"/><Relationship Id="rId5" Type="http://schemas.openxmlformats.org/officeDocument/2006/relationships/image" Target="../media/image91.png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88.wmf"/><Relationship Id="rId4" Type="http://schemas.openxmlformats.org/officeDocument/2006/relationships/image" Target="../media/image90.png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28.bin"/><Relationship Id="rId22" Type="http://schemas.openxmlformats.org/officeDocument/2006/relationships/image" Target="../media/image3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image" Target="../media/image430.png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20.png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3.wmf"/><Relationship Id="rId11" Type="http://schemas.openxmlformats.org/officeDocument/2006/relationships/image" Target="../media/image89.png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96.jpeg"/><Relationship Id="rId4" Type="http://schemas.openxmlformats.org/officeDocument/2006/relationships/image" Target="../media/image92.wmf"/><Relationship Id="rId9" Type="http://schemas.openxmlformats.org/officeDocument/2006/relationships/image" Target="../media/image95.png"/><Relationship Id="rId14" Type="http://schemas.openxmlformats.org/officeDocument/2006/relationships/image" Target="../media/image4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8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99.png"/><Relationship Id="rId4" Type="http://schemas.openxmlformats.org/officeDocument/2006/relationships/image" Target="../media/image102.png"/><Relationship Id="rId9" Type="http://schemas.openxmlformats.org/officeDocument/2006/relationships/image" Target="../media/image101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3" Type="http://schemas.openxmlformats.org/officeDocument/2006/relationships/slideLayout" Target="../slideLayouts/slideLayout62.xml"/><Relationship Id="rId7" Type="http://schemas.openxmlformats.org/officeDocument/2006/relationships/oleObject" Target="../embeddings/oleObject37.bin"/><Relationship Id="rId2" Type="http://schemas.openxmlformats.org/officeDocument/2006/relationships/tags" Target="../tags/tag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4.emf"/><Relationship Id="rId5" Type="http://schemas.openxmlformats.org/officeDocument/2006/relationships/oleObject" Target="../embeddings/oleObject36.bin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10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8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109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3.xml"/><Relationship Id="rId5" Type="http://schemas.openxmlformats.org/officeDocument/2006/relationships/image" Target="../media/image111.emf"/><Relationship Id="rId4" Type="http://schemas.openxmlformats.org/officeDocument/2006/relationships/image" Target="../media/image11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slideLayout" Target="../slideLayouts/slideLayout62.xml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115.wmf"/><Relationship Id="rId2" Type="http://schemas.openxmlformats.org/officeDocument/2006/relationships/tags" Target="../tags/tag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114.wmf"/><Relationship Id="rId4" Type="http://schemas.openxmlformats.org/officeDocument/2006/relationships/notesSlide" Target="../notesSlides/notesSlide23.xml"/><Relationship Id="rId9" Type="http://schemas.openxmlformats.org/officeDocument/2006/relationships/oleObject" Target="../embeddings/oleObject4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18.jpe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6.xml"/><Relationship Id="rId6" Type="http://schemas.openxmlformats.org/officeDocument/2006/relationships/image" Target="../media/image117.png"/><Relationship Id="rId5" Type="http://schemas.openxmlformats.org/officeDocument/2006/relationships/image" Target="../media/image45.png"/><Relationship Id="rId4" Type="http://schemas.openxmlformats.org/officeDocument/2006/relationships/image" Target="../media/image116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7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 descr="http://truestorieswithgill.com/wp-content/uploads/2013/11/pavlovdo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6960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-media-cache-ak0.pinimg.com/236x/90/8f/82/908f826a50e4d9e58b8f3a319099574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08820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1438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Blocking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eaLnBrk="1" hangingPunct="1"/>
            <a:r>
              <a:rPr lang="en-US" smtClean="0"/>
              <a:t>forward blocking: error correction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backward blocking: -ve </a:t>
            </a:r>
            <a:r>
              <a:rPr lang="en-US" b="1" smtClean="0"/>
              <a:t>off-diag</a:t>
            </a:r>
            <a:r>
              <a:rPr lang="en-US" smtClean="0"/>
              <a:t> </a:t>
            </a:r>
          </a:p>
          <a:p>
            <a:pPr lvl="1" eaLnBrk="1" hangingPunct="1"/>
            <a:endParaRPr lang="en-US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785018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0" t="70990" r="6699" b="11365"/>
          <a:stretch>
            <a:fillRect/>
          </a:stretch>
        </p:blipFill>
        <p:spPr bwMode="auto">
          <a:xfrm>
            <a:off x="3203575" y="3068638"/>
            <a:ext cx="2160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716338"/>
            <a:ext cx="12969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73538"/>
            <a:ext cx="6759575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12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‘simple’ learning</a:t>
            </a:r>
          </a:p>
          <a:p>
            <a:pPr lvl="1"/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Rescorla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-Wagner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Pearce-Hall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contexts and extinction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temporal difference learning and dopamine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action-learning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model-free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model-based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vigour</a:t>
            </a:r>
          </a:p>
          <a:p>
            <a:pPr lvl="1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42875" y="139700"/>
            <a:ext cx="4625975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</a:t>
            </a:r>
            <a:r>
              <a:rPr lang="en-US" dirty="0" smtClean="0"/>
              <a:t>einstatement</a:t>
            </a:r>
            <a:endParaRPr lang="en-US" dirty="0"/>
          </a:p>
        </p:txBody>
      </p:sp>
      <p:grpSp>
        <p:nvGrpSpPr>
          <p:cNvPr id="96259" name="Group 4"/>
          <p:cNvGrpSpPr>
            <a:grpSpLocks/>
          </p:cNvGrpSpPr>
          <p:nvPr/>
        </p:nvGrpSpPr>
        <p:grpSpPr bwMode="auto">
          <a:xfrm>
            <a:off x="1050925" y="2027238"/>
            <a:ext cx="1839913" cy="2295525"/>
            <a:chOff x="0" y="0"/>
            <a:chExt cx="1649" cy="2056"/>
          </a:xfrm>
        </p:grpSpPr>
        <p:pic>
          <p:nvPicPr>
            <p:cNvPr id="9628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8"/>
              <a:ext cx="1649" cy="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83" name="Rectangle 3"/>
            <p:cNvSpPr>
              <a:spLocks/>
            </p:cNvSpPr>
            <p:nvPr/>
          </p:nvSpPr>
          <p:spPr bwMode="auto">
            <a:xfrm>
              <a:off x="241" y="0"/>
              <a:ext cx="90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Gill Sans"/>
                  <a:cs typeface="Gill Sans"/>
                </a:rPr>
                <a:t>Acquisition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endParaRPr>
            </a:p>
          </p:txBody>
        </p:sp>
      </p:grp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3313113" y="2027238"/>
            <a:ext cx="1839912" cy="2295525"/>
            <a:chOff x="0" y="0"/>
            <a:chExt cx="1649" cy="2056"/>
          </a:xfrm>
        </p:grpSpPr>
        <p:pic>
          <p:nvPicPr>
            <p:cNvPr id="962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8"/>
              <a:ext cx="1649" cy="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6278" name="Group 8"/>
            <p:cNvGrpSpPr>
              <a:grpSpLocks/>
            </p:cNvGrpSpPr>
            <p:nvPr/>
          </p:nvGrpSpPr>
          <p:grpSpPr bwMode="auto">
            <a:xfrm>
              <a:off x="64" y="0"/>
              <a:ext cx="1552" cy="2032"/>
              <a:chOff x="0" y="0"/>
              <a:chExt cx="1552" cy="2032"/>
            </a:xfrm>
          </p:grpSpPr>
          <p:sp>
            <p:nvSpPr>
              <p:cNvPr id="96280" name="Rectangle 6"/>
              <p:cNvSpPr>
                <a:spLocks/>
              </p:cNvSpPr>
              <p:nvPr/>
            </p:nvSpPr>
            <p:spPr bwMode="auto">
              <a:xfrm>
                <a:off x="0" y="1816"/>
                <a:ext cx="1552" cy="21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6281" name="Rectangle 7"/>
              <p:cNvSpPr>
                <a:spLocks/>
              </p:cNvSpPr>
              <p:nvPr/>
            </p:nvSpPr>
            <p:spPr bwMode="auto">
              <a:xfrm>
                <a:off x="209" y="0"/>
                <a:ext cx="810" cy="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Gill Sans"/>
                    <a:cs typeface="Gill Sans"/>
                  </a:rPr>
                  <a:t>Extinction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Gill Sans"/>
                  <a:cs typeface="Gill Sans"/>
                </a:endParaRPr>
              </a:p>
            </p:txBody>
          </p:sp>
        </p:grpSp>
        <p:sp>
          <p:nvSpPr>
            <p:cNvPr id="96279" name="Rectangle 9"/>
            <p:cNvSpPr>
              <a:spLocks/>
            </p:cNvSpPr>
            <p:nvPr/>
          </p:nvSpPr>
          <p:spPr bwMode="auto">
            <a:xfrm>
              <a:off x="440" y="1768"/>
              <a:ext cx="70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Gill Sans"/>
                  <a:cs typeface="Gill Sans"/>
                </a:rPr>
                <a:t>no shock</a:t>
              </a:r>
            </a:p>
          </p:txBody>
        </p:sp>
      </p:grpSp>
      <p:grpSp>
        <p:nvGrpSpPr>
          <p:cNvPr id="13330" name="Group 18"/>
          <p:cNvGrpSpPr>
            <a:grpSpLocks/>
          </p:cNvGrpSpPr>
          <p:nvPr/>
        </p:nvGrpSpPr>
        <p:grpSpPr bwMode="auto">
          <a:xfrm>
            <a:off x="5119688" y="517525"/>
            <a:ext cx="3168650" cy="2987675"/>
            <a:chOff x="0" y="0"/>
            <a:chExt cx="2839" cy="2676"/>
          </a:xfrm>
        </p:grpSpPr>
        <p:sp>
          <p:nvSpPr>
            <p:cNvPr id="96270" name="Line 11"/>
            <p:cNvSpPr>
              <a:spLocks noChangeShapeType="1"/>
            </p:cNvSpPr>
            <p:nvPr/>
          </p:nvSpPr>
          <p:spPr bwMode="auto">
            <a:xfrm flipH="1">
              <a:off x="0" y="1423"/>
              <a:ext cx="951" cy="1253"/>
            </a:xfrm>
            <a:prstGeom prst="line">
              <a:avLst/>
            </a:prstGeom>
            <a:noFill/>
            <a:ln w="63500">
              <a:solidFill>
                <a:srgbClr val="FFFF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6271" name="Group 17"/>
            <p:cNvGrpSpPr>
              <a:grpSpLocks/>
            </p:cNvGrpSpPr>
            <p:nvPr/>
          </p:nvGrpSpPr>
          <p:grpSpPr bwMode="auto">
            <a:xfrm>
              <a:off x="1189" y="0"/>
              <a:ext cx="1650" cy="2056"/>
              <a:chOff x="0" y="0"/>
              <a:chExt cx="1649" cy="2056"/>
            </a:xfrm>
          </p:grpSpPr>
          <p:pic>
            <p:nvPicPr>
              <p:cNvPr id="96272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88"/>
                <a:ext cx="1649" cy="1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6273" name="Group 15"/>
              <p:cNvGrpSpPr>
                <a:grpSpLocks/>
              </p:cNvGrpSpPr>
              <p:nvPr/>
            </p:nvGrpSpPr>
            <p:grpSpPr bwMode="auto">
              <a:xfrm>
                <a:off x="64" y="0"/>
                <a:ext cx="1552" cy="2032"/>
                <a:chOff x="0" y="0"/>
                <a:chExt cx="1552" cy="2032"/>
              </a:xfrm>
            </p:grpSpPr>
            <p:sp>
              <p:nvSpPr>
                <p:cNvPr id="96275" name="Rectangle 13"/>
                <p:cNvSpPr>
                  <a:spLocks/>
                </p:cNvSpPr>
                <p:nvPr/>
              </p:nvSpPr>
              <p:spPr bwMode="auto">
                <a:xfrm>
                  <a:off x="0" y="1816"/>
                  <a:ext cx="1552" cy="216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276" name="Rectangle 14"/>
                <p:cNvSpPr>
                  <a:spLocks/>
                </p:cNvSpPr>
                <p:nvPr/>
              </p:nvSpPr>
              <p:spPr bwMode="auto">
                <a:xfrm>
                  <a:off x="500" y="0"/>
                  <a:ext cx="320" cy="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7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Gill Sans"/>
                      <a:cs typeface="Gill Sans"/>
                    </a:rPr>
                    <a:t>Test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7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Gill Sans"/>
                    <a:cs typeface="Gill Sans"/>
                  </a:endParaRPr>
                </a:p>
              </p:txBody>
            </p:sp>
          </p:grpSp>
          <p:sp>
            <p:nvSpPr>
              <p:cNvPr id="96274" name="Rectangle 16"/>
              <p:cNvSpPr>
                <a:spLocks/>
              </p:cNvSpPr>
              <p:nvPr/>
            </p:nvSpPr>
            <p:spPr bwMode="auto">
              <a:xfrm>
                <a:off x="440" y="1768"/>
                <a:ext cx="703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Gill Sans"/>
                    <a:cs typeface="Gill Sans"/>
                  </a:rPr>
                  <a:t>no shock</a:t>
                </a:r>
              </a:p>
            </p:txBody>
          </p:sp>
        </p:grpSp>
      </p:grpSp>
      <p:grpSp>
        <p:nvGrpSpPr>
          <p:cNvPr id="13337" name="Group 25"/>
          <p:cNvGrpSpPr>
            <a:grpSpLocks/>
          </p:cNvGrpSpPr>
          <p:nvPr/>
        </p:nvGrpSpPr>
        <p:grpSpPr bwMode="auto">
          <a:xfrm>
            <a:off x="5116513" y="3535363"/>
            <a:ext cx="3171825" cy="2359025"/>
            <a:chOff x="0" y="0"/>
            <a:chExt cx="2841" cy="2112"/>
          </a:xfrm>
        </p:grpSpPr>
        <p:pic>
          <p:nvPicPr>
            <p:cNvPr id="96264" name="Picture 1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" y="768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6265" name="Group 23"/>
            <p:cNvGrpSpPr>
              <a:grpSpLocks/>
            </p:cNvGrpSpPr>
            <p:nvPr/>
          </p:nvGrpSpPr>
          <p:grpSpPr bwMode="auto">
            <a:xfrm>
              <a:off x="1192" y="544"/>
              <a:ext cx="1649" cy="1568"/>
              <a:chOff x="0" y="0"/>
              <a:chExt cx="1649" cy="1568"/>
            </a:xfrm>
          </p:grpSpPr>
          <p:pic>
            <p:nvPicPr>
              <p:cNvPr id="96267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649" cy="1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268" name="Rectangle 21"/>
              <p:cNvSpPr>
                <a:spLocks/>
              </p:cNvSpPr>
              <p:nvPr/>
            </p:nvSpPr>
            <p:spPr bwMode="auto">
              <a:xfrm>
                <a:off x="64" y="1328"/>
                <a:ext cx="1552" cy="21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6269" name="Rectangle 22"/>
              <p:cNvSpPr>
                <a:spLocks/>
              </p:cNvSpPr>
              <p:nvPr/>
            </p:nvSpPr>
            <p:spPr bwMode="auto">
              <a:xfrm>
                <a:off x="440" y="1280"/>
                <a:ext cx="704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Gill Sans"/>
                    <a:cs typeface="Gill Sans"/>
                  </a:rPr>
                  <a:t>no shock</a:t>
                </a:r>
              </a:p>
            </p:txBody>
          </p:sp>
        </p:grpSp>
        <p:sp>
          <p:nvSpPr>
            <p:cNvPr id="96266" name="Line 24"/>
            <p:cNvSpPr>
              <a:spLocks noChangeShapeType="1"/>
            </p:cNvSpPr>
            <p:nvPr/>
          </p:nvSpPr>
          <p:spPr bwMode="auto">
            <a:xfrm rot="10800000">
              <a:off x="0" y="0"/>
              <a:ext cx="951" cy="1252"/>
            </a:xfrm>
            <a:prstGeom prst="line">
              <a:avLst/>
            </a:prstGeom>
            <a:noFill/>
            <a:ln w="63500">
              <a:solidFill>
                <a:srgbClr val="FFFF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6263" name="TextBox 26"/>
          <p:cNvSpPr txBox="1">
            <a:spLocks noChangeArrowheads="1"/>
          </p:cNvSpPr>
          <p:nvPr/>
        </p:nvSpPr>
        <p:spPr bwMode="auto">
          <a:xfrm>
            <a:off x="6905625" y="6453188"/>
            <a:ext cx="2201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slides from Yael Niv</a:t>
            </a:r>
          </a:p>
        </p:txBody>
      </p:sp>
    </p:spTree>
    <p:extLst>
      <p:ext uri="{BB962C8B-B14F-4D97-AF65-F5344CB8AC3E}">
        <p14:creationId xmlns:p14="http://schemas.microsoft.com/office/powerpoint/2010/main" val="22509052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42875" y="139700"/>
            <a:ext cx="6119813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Lucida Grande" charset="0"/>
                <a:cs typeface="Lucida Grande" charset="0"/>
              </a:rPr>
              <a:t>extinction </a:t>
            </a:r>
            <a:r>
              <a:rPr lang="en-US" dirty="0">
                <a:ea typeface="Lucida Grande" charset="0"/>
                <a:cs typeface="Lucida Grande" charset="0"/>
              </a:rPr>
              <a:t>≠ </a:t>
            </a:r>
            <a:r>
              <a:rPr lang="en-US" dirty="0" smtClean="0">
                <a:ea typeface="Lucida Grande" charset="0"/>
                <a:cs typeface="Lucida Grande" charset="0"/>
              </a:rPr>
              <a:t>unlearning</a:t>
            </a:r>
            <a:endParaRPr lang="en-US" dirty="0"/>
          </a:p>
        </p:txBody>
      </p:sp>
      <p:grpSp>
        <p:nvGrpSpPr>
          <p:cNvPr id="97283" name="Group 4"/>
          <p:cNvGrpSpPr>
            <a:grpSpLocks/>
          </p:cNvGrpSpPr>
          <p:nvPr/>
        </p:nvGrpSpPr>
        <p:grpSpPr bwMode="auto">
          <a:xfrm>
            <a:off x="5284788" y="2032000"/>
            <a:ext cx="3402012" cy="2859088"/>
            <a:chOff x="0" y="0"/>
            <a:chExt cx="3048" cy="2560"/>
          </a:xfrm>
        </p:grpSpPr>
        <p:sp>
          <p:nvSpPr>
            <p:cNvPr id="97296" name="Rectangle 2"/>
            <p:cNvSpPr>
              <a:spLocks/>
            </p:cNvSpPr>
            <p:nvPr/>
          </p:nvSpPr>
          <p:spPr bwMode="auto">
            <a:xfrm>
              <a:off x="877" y="0"/>
              <a:ext cx="154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Gill Sans"/>
                  <a:cs typeface="Gill Sans"/>
                </a:rPr>
                <a:t>Test</a:t>
              </a:r>
            </a:p>
          </p:txBody>
        </p:sp>
        <p:sp>
          <p:nvSpPr>
            <p:cNvPr id="97297" name="Rectangle 3"/>
            <p:cNvSpPr>
              <a:spLocks/>
            </p:cNvSpPr>
            <p:nvPr/>
          </p:nvSpPr>
          <p:spPr bwMode="auto">
            <a:xfrm>
              <a:off x="0" y="2280"/>
              <a:ext cx="304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Gill Sans"/>
                  <a:cs typeface="Gill Sans"/>
                </a:rPr>
                <a:t>Storsve, McNally &amp; Richardson, 2012</a:t>
              </a:r>
            </a:p>
          </p:txBody>
        </p:sp>
      </p:grpSp>
      <p:grpSp>
        <p:nvGrpSpPr>
          <p:cNvPr id="97284" name="Group 7"/>
          <p:cNvGrpSpPr>
            <a:grpSpLocks/>
          </p:cNvGrpSpPr>
          <p:nvPr/>
        </p:nvGrpSpPr>
        <p:grpSpPr bwMode="auto">
          <a:xfrm>
            <a:off x="1050925" y="2027238"/>
            <a:ext cx="1839913" cy="2295525"/>
            <a:chOff x="0" y="0"/>
            <a:chExt cx="1649" cy="2056"/>
          </a:xfrm>
        </p:grpSpPr>
        <p:pic>
          <p:nvPicPr>
            <p:cNvPr id="9729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8"/>
              <a:ext cx="1649" cy="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295" name="Rectangle 6"/>
            <p:cNvSpPr>
              <a:spLocks/>
            </p:cNvSpPr>
            <p:nvPr/>
          </p:nvSpPr>
          <p:spPr bwMode="auto">
            <a:xfrm>
              <a:off x="241" y="0"/>
              <a:ext cx="90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Gill Sans"/>
                  <a:cs typeface="Gill Sans"/>
                </a:rPr>
                <a:t>Acquisition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endParaRPr>
            </a:p>
          </p:txBody>
        </p:sp>
      </p:grpSp>
      <p:grpSp>
        <p:nvGrpSpPr>
          <p:cNvPr id="97285" name="Group 13"/>
          <p:cNvGrpSpPr>
            <a:grpSpLocks/>
          </p:cNvGrpSpPr>
          <p:nvPr/>
        </p:nvGrpSpPr>
        <p:grpSpPr bwMode="auto">
          <a:xfrm>
            <a:off x="3313113" y="2027238"/>
            <a:ext cx="1839912" cy="2295525"/>
            <a:chOff x="0" y="0"/>
            <a:chExt cx="1649" cy="2056"/>
          </a:xfrm>
        </p:grpSpPr>
        <p:pic>
          <p:nvPicPr>
            <p:cNvPr id="9728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8"/>
              <a:ext cx="1649" cy="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7290" name="Group 11"/>
            <p:cNvGrpSpPr>
              <a:grpSpLocks/>
            </p:cNvGrpSpPr>
            <p:nvPr/>
          </p:nvGrpSpPr>
          <p:grpSpPr bwMode="auto">
            <a:xfrm>
              <a:off x="64" y="0"/>
              <a:ext cx="1552" cy="2032"/>
              <a:chOff x="0" y="0"/>
              <a:chExt cx="1552" cy="2032"/>
            </a:xfrm>
          </p:grpSpPr>
          <p:sp>
            <p:nvSpPr>
              <p:cNvPr id="97292" name="Rectangle 9"/>
              <p:cNvSpPr>
                <a:spLocks/>
              </p:cNvSpPr>
              <p:nvPr/>
            </p:nvSpPr>
            <p:spPr bwMode="auto">
              <a:xfrm>
                <a:off x="0" y="1816"/>
                <a:ext cx="1552" cy="21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7293" name="Rectangle 10"/>
              <p:cNvSpPr>
                <a:spLocks/>
              </p:cNvSpPr>
              <p:nvPr/>
            </p:nvSpPr>
            <p:spPr bwMode="auto">
              <a:xfrm>
                <a:off x="209" y="0"/>
                <a:ext cx="810" cy="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Gill Sans"/>
                    <a:cs typeface="Gill Sans"/>
                  </a:rPr>
                  <a:t>Extinction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Gill Sans"/>
                  <a:cs typeface="Gill Sans"/>
                </a:endParaRPr>
              </a:p>
            </p:txBody>
          </p:sp>
        </p:grpSp>
        <p:sp>
          <p:nvSpPr>
            <p:cNvPr id="97291" name="Rectangle 12"/>
            <p:cNvSpPr>
              <a:spLocks/>
            </p:cNvSpPr>
            <p:nvPr/>
          </p:nvSpPr>
          <p:spPr bwMode="auto">
            <a:xfrm>
              <a:off x="440" y="1768"/>
              <a:ext cx="70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Gill Sans"/>
                  <a:cs typeface="Gill Sans"/>
                </a:rPr>
                <a:t>no shock</a:t>
              </a:r>
            </a:p>
          </p:txBody>
        </p:sp>
      </p:grpSp>
      <p:pic>
        <p:nvPicPr>
          <p:cNvPr id="972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2357438"/>
            <a:ext cx="27876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1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4322763"/>
            <a:ext cx="1524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TextBox 16"/>
          <p:cNvSpPr txBox="1">
            <a:spLocks noChangeArrowheads="1"/>
          </p:cNvSpPr>
          <p:nvPr/>
        </p:nvSpPr>
        <p:spPr bwMode="auto">
          <a:xfrm>
            <a:off x="6905625" y="6453188"/>
            <a:ext cx="2201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slides from Yael Niv</a:t>
            </a:r>
          </a:p>
        </p:txBody>
      </p:sp>
    </p:spTree>
    <p:extLst>
      <p:ext uri="{BB962C8B-B14F-4D97-AF65-F5344CB8AC3E}">
        <p14:creationId xmlns:p14="http://schemas.microsoft.com/office/powerpoint/2010/main" val="13245260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Grp="1" noChangeArrowheads="1"/>
          </p:cNvSpPr>
          <p:nvPr>
            <p:ph type="title"/>
          </p:nvPr>
        </p:nvSpPr>
        <p:spPr>
          <a:xfrm>
            <a:off x="142875" y="-41275"/>
            <a:ext cx="8821738" cy="55245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learning causal structure: Gershman &amp; Niv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400175"/>
            <a:ext cx="44656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2303463"/>
            <a:ext cx="44704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4062413"/>
            <a:ext cx="4460875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Rectangle 6"/>
          <p:cNvSpPr>
            <a:spLocks/>
          </p:cNvSpPr>
          <p:nvPr/>
        </p:nvSpPr>
        <p:spPr bwMode="auto">
          <a:xfrm>
            <a:off x="7334250" y="2298700"/>
            <a:ext cx="14811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Sam Gershman</a:t>
            </a:r>
          </a:p>
        </p:txBody>
      </p:sp>
    </p:spTree>
    <p:extLst>
      <p:ext uri="{BB962C8B-B14F-4D97-AF65-F5344CB8AC3E}">
        <p14:creationId xmlns:p14="http://schemas.microsoft.com/office/powerpoint/2010/main" val="5815330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142875" y="-3175"/>
            <a:ext cx="69469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conditioning </a:t>
            </a:r>
            <a:r>
              <a:rPr lang="en-US" dirty="0"/>
              <a:t>as </a:t>
            </a:r>
            <a:r>
              <a:rPr lang="en-US" dirty="0" smtClean="0"/>
              <a:t>clustering: DPM</a:t>
            </a:r>
            <a:endParaRPr lang="en-US" dirty="0"/>
          </a:p>
        </p:txBody>
      </p:sp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884363"/>
            <a:ext cx="1874838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332" name="Group 6"/>
          <p:cNvGrpSpPr>
            <a:grpSpLocks/>
          </p:cNvGrpSpPr>
          <p:nvPr/>
        </p:nvGrpSpPr>
        <p:grpSpPr bwMode="auto">
          <a:xfrm>
            <a:off x="4608513" y="1081088"/>
            <a:ext cx="1231900" cy="650875"/>
            <a:chOff x="0" y="0"/>
            <a:chExt cx="1104" cy="584"/>
          </a:xfrm>
        </p:grpSpPr>
        <p:pic>
          <p:nvPicPr>
            <p:cNvPr id="9935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64"/>
              <a:ext cx="4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5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" y="64"/>
              <a:ext cx="4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60" name="Rectangle 5"/>
            <p:cNvSpPr>
              <a:spLocks/>
            </p:cNvSpPr>
            <p:nvPr/>
          </p:nvSpPr>
          <p:spPr bwMode="auto">
            <a:xfrm>
              <a:off x="0" y="0"/>
              <a:ext cx="1104" cy="584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9333" name="Group 10"/>
          <p:cNvGrpSpPr>
            <a:grpSpLocks/>
          </p:cNvGrpSpPr>
          <p:nvPr/>
        </p:nvGrpSpPr>
        <p:grpSpPr bwMode="auto">
          <a:xfrm>
            <a:off x="5099050" y="1884363"/>
            <a:ext cx="1231900" cy="650875"/>
            <a:chOff x="0" y="0"/>
            <a:chExt cx="1104" cy="584"/>
          </a:xfrm>
        </p:grpSpPr>
        <p:pic>
          <p:nvPicPr>
            <p:cNvPr id="9935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64"/>
              <a:ext cx="4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5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" y="64"/>
              <a:ext cx="4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57" name="Rectangle 9"/>
            <p:cNvSpPr>
              <a:spLocks/>
            </p:cNvSpPr>
            <p:nvPr/>
          </p:nvSpPr>
          <p:spPr bwMode="auto">
            <a:xfrm>
              <a:off x="0" y="0"/>
              <a:ext cx="1104" cy="584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9334" name="Group 14"/>
          <p:cNvGrpSpPr>
            <a:grpSpLocks/>
          </p:cNvGrpSpPr>
          <p:nvPr/>
        </p:nvGrpSpPr>
        <p:grpSpPr bwMode="auto">
          <a:xfrm>
            <a:off x="6224588" y="1098550"/>
            <a:ext cx="1231900" cy="652463"/>
            <a:chOff x="0" y="0"/>
            <a:chExt cx="1104" cy="584"/>
          </a:xfrm>
        </p:grpSpPr>
        <p:pic>
          <p:nvPicPr>
            <p:cNvPr id="99352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64"/>
              <a:ext cx="4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53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" y="64"/>
              <a:ext cx="4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54" name="Rectangle 13"/>
            <p:cNvSpPr>
              <a:spLocks/>
            </p:cNvSpPr>
            <p:nvPr/>
          </p:nvSpPr>
          <p:spPr bwMode="auto">
            <a:xfrm>
              <a:off x="0" y="0"/>
              <a:ext cx="1104" cy="584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9335" name="Group 18"/>
          <p:cNvGrpSpPr>
            <a:grpSpLocks/>
          </p:cNvGrpSpPr>
          <p:nvPr/>
        </p:nvGrpSpPr>
        <p:grpSpPr bwMode="auto">
          <a:xfrm>
            <a:off x="5919788" y="2768600"/>
            <a:ext cx="1233487" cy="650875"/>
            <a:chOff x="0" y="0"/>
            <a:chExt cx="1104" cy="584"/>
          </a:xfrm>
        </p:grpSpPr>
        <p:pic>
          <p:nvPicPr>
            <p:cNvPr id="99349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64"/>
              <a:ext cx="4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50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" y="64"/>
              <a:ext cx="4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51" name="Rectangle 17"/>
            <p:cNvSpPr>
              <a:spLocks/>
            </p:cNvSpPr>
            <p:nvPr/>
          </p:nvSpPr>
          <p:spPr bwMode="auto">
            <a:xfrm>
              <a:off x="0" y="0"/>
              <a:ext cx="1104" cy="584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9336" name="Group 21"/>
          <p:cNvGrpSpPr>
            <a:grpSpLocks/>
          </p:cNvGrpSpPr>
          <p:nvPr/>
        </p:nvGrpSpPr>
        <p:grpSpPr bwMode="auto">
          <a:xfrm>
            <a:off x="2982913" y="4224338"/>
            <a:ext cx="1231900" cy="650875"/>
            <a:chOff x="0" y="0"/>
            <a:chExt cx="1104" cy="584"/>
          </a:xfrm>
        </p:grpSpPr>
        <p:pic>
          <p:nvPicPr>
            <p:cNvPr id="99347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64"/>
              <a:ext cx="4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48" name="Rectangle 20"/>
            <p:cNvSpPr>
              <a:spLocks/>
            </p:cNvSpPr>
            <p:nvPr/>
          </p:nvSpPr>
          <p:spPr bwMode="auto">
            <a:xfrm>
              <a:off x="0" y="0"/>
              <a:ext cx="1104" cy="584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9337" name="Group 24"/>
          <p:cNvGrpSpPr>
            <a:grpSpLocks/>
          </p:cNvGrpSpPr>
          <p:nvPr/>
        </p:nvGrpSpPr>
        <p:grpSpPr bwMode="auto">
          <a:xfrm>
            <a:off x="2438400" y="5099050"/>
            <a:ext cx="1231900" cy="652463"/>
            <a:chOff x="0" y="0"/>
            <a:chExt cx="1104" cy="584"/>
          </a:xfrm>
        </p:grpSpPr>
        <p:pic>
          <p:nvPicPr>
            <p:cNvPr id="99345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64"/>
              <a:ext cx="4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46" name="Rectangle 23"/>
            <p:cNvSpPr>
              <a:spLocks/>
            </p:cNvSpPr>
            <p:nvPr/>
          </p:nvSpPr>
          <p:spPr bwMode="auto">
            <a:xfrm>
              <a:off x="0" y="0"/>
              <a:ext cx="1104" cy="584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9338" name="Group 27"/>
          <p:cNvGrpSpPr>
            <a:grpSpLocks/>
          </p:cNvGrpSpPr>
          <p:nvPr/>
        </p:nvGrpSpPr>
        <p:grpSpPr bwMode="auto">
          <a:xfrm>
            <a:off x="1473200" y="4357688"/>
            <a:ext cx="1231900" cy="652462"/>
            <a:chOff x="0" y="0"/>
            <a:chExt cx="1104" cy="584"/>
          </a:xfrm>
        </p:grpSpPr>
        <p:pic>
          <p:nvPicPr>
            <p:cNvPr id="99343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64"/>
              <a:ext cx="4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44" name="Rectangle 26"/>
            <p:cNvSpPr>
              <a:spLocks/>
            </p:cNvSpPr>
            <p:nvPr/>
          </p:nvSpPr>
          <p:spPr bwMode="auto">
            <a:xfrm>
              <a:off x="0" y="0"/>
              <a:ext cx="1104" cy="584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9339" name="Oval 28"/>
          <p:cNvSpPr>
            <a:spLocks/>
          </p:cNvSpPr>
          <p:nvPr/>
        </p:nvSpPr>
        <p:spPr bwMode="auto">
          <a:xfrm>
            <a:off x="3911600" y="642938"/>
            <a:ext cx="4375150" cy="3027362"/>
          </a:xfrm>
          <a:prstGeom prst="ellipse">
            <a:avLst/>
          </a:prstGeom>
          <a:noFill/>
          <a:ln w="12700">
            <a:solidFill>
              <a:srgbClr val="FFDA4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340" name="Oval 29"/>
          <p:cNvSpPr>
            <a:spLocks/>
          </p:cNvSpPr>
          <p:nvPr/>
        </p:nvSpPr>
        <p:spPr bwMode="auto">
          <a:xfrm>
            <a:off x="928688" y="3643313"/>
            <a:ext cx="3679825" cy="2509837"/>
          </a:xfrm>
          <a:prstGeom prst="ellipse">
            <a:avLst/>
          </a:prstGeom>
          <a:noFill/>
          <a:ln w="12700">
            <a:solidFill>
              <a:srgbClr val="FFDA4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30" name="Rectangle 30"/>
          <p:cNvSpPr>
            <a:spLocks/>
          </p:cNvSpPr>
          <p:nvPr/>
        </p:nvSpPr>
        <p:spPr bwMode="auto">
          <a:xfrm>
            <a:off x="4991100" y="4465638"/>
            <a:ext cx="33766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Within each cluster: “learning as usual”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(Rescorla-Wagner, RL etc.)</a:t>
            </a:r>
          </a:p>
        </p:txBody>
      </p:sp>
      <p:sp>
        <p:nvSpPr>
          <p:cNvPr id="99342" name="TextBox 1"/>
          <p:cNvSpPr txBox="1">
            <a:spLocks noChangeArrowheads="1"/>
          </p:cNvSpPr>
          <p:nvPr/>
        </p:nvSpPr>
        <p:spPr bwMode="auto">
          <a:xfrm>
            <a:off x="152400" y="549275"/>
            <a:ext cx="2674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Gershman &amp; Niv;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Daw &amp; Courville; Redish</a:t>
            </a:r>
          </a:p>
        </p:txBody>
      </p:sp>
    </p:spTree>
    <p:extLst>
      <p:ext uri="{BB962C8B-B14F-4D97-AF65-F5344CB8AC3E}">
        <p14:creationId xmlns:p14="http://schemas.microsoft.com/office/powerpoint/2010/main" val="35613610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884363"/>
            <a:ext cx="1874838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55" name="Group 5"/>
          <p:cNvGrpSpPr>
            <a:grpSpLocks/>
          </p:cNvGrpSpPr>
          <p:nvPr/>
        </p:nvGrpSpPr>
        <p:grpSpPr bwMode="auto">
          <a:xfrm>
            <a:off x="4608513" y="1081088"/>
            <a:ext cx="1231900" cy="650875"/>
            <a:chOff x="0" y="0"/>
            <a:chExt cx="1104" cy="584"/>
          </a:xfrm>
        </p:grpSpPr>
        <p:pic>
          <p:nvPicPr>
            <p:cNvPr id="10037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64"/>
              <a:ext cx="4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7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" y="64"/>
              <a:ext cx="4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74" name="Rectangle 4"/>
            <p:cNvSpPr>
              <a:spLocks/>
            </p:cNvSpPr>
            <p:nvPr/>
          </p:nvSpPr>
          <p:spPr bwMode="auto">
            <a:xfrm>
              <a:off x="0" y="0"/>
              <a:ext cx="1104" cy="584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0356" name="Group 9"/>
          <p:cNvGrpSpPr>
            <a:grpSpLocks/>
          </p:cNvGrpSpPr>
          <p:nvPr/>
        </p:nvGrpSpPr>
        <p:grpSpPr bwMode="auto">
          <a:xfrm>
            <a:off x="5099050" y="1884363"/>
            <a:ext cx="1231900" cy="650875"/>
            <a:chOff x="0" y="0"/>
            <a:chExt cx="1104" cy="584"/>
          </a:xfrm>
        </p:grpSpPr>
        <p:pic>
          <p:nvPicPr>
            <p:cNvPr id="10036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64"/>
              <a:ext cx="4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70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" y="64"/>
              <a:ext cx="4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71" name="Rectangle 8"/>
            <p:cNvSpPr>
              <a:spLocks/>
            </p:cNvSpPr>
            <p:nvPr/>
          </p:nvSpPr>
          <p:spPr bwMode="auto">
            <a:xfrm>
              <a:off x="0" y="0"/>
              <a:ext cx="1104" cy="584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0357" name="Group 13"/>
          <p:cNvGrpSpPr>
            <a:grpSpLocks/>
          </p:cNvGrpSpPr>
          <p:nvPr/>
        </p:nvGrpSpPr>
        <p:grpSpPr bwMode="auto">
          <a:xfrm>
            <a:off x="6224588" y="1098550"/>
            <a:ext cx="1231900" cy="652463"/>
            <a:chOff x="0" y="0"/>
            <a:chExt cx="1104" cy="584"/>
          </a:xfrm>
        </p:grpSpPr>
        <p:pic>
          <p:nvPicPr>
            <p:cNvPr id="100366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64"/>
              <a:ext cx="4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67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" y="64"/>
              <a:ext cx="4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68" name="Rectangle 12"/>
            <p:cNvSpPr>
              <a:spLocks/>
            </p:cNvSpPr>
            <p:nvPr/>
          </p:nvSpPr>
          <p:spPr bwMode="auto">
            <a:xfrm>
              <a:off x="0" y="0"/>
              <a:ext cx="1104" cy="584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928" name="Group 16"/>
          <p:cNvGrpSpPr>
            <a:grpSpLocks/>
          </p:cNvGrpSpPr>
          <p:nvPr/>
        </p:nvGrpSpPr>
        <p:grpSpPr bwMode="auto">
          <a:xfrm>
            <a:off x="3862388" y="4608513"/>
            <a:ext cx="1231900" cy="650875"/>
            <a:chOff x="0" y="0"/>
            <a:chExt cx="1104" cy="584"/>
          </a:xfrm>
        </p:grpSpPr>
        <p:pic>
          <p:nvPicPr>
            <p:cNvPr id="100364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64"/>
              <a:ext cx="4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65" name="Rectangle 15"/>
            <p:cNvSpPr>
              <a:spLocks/>
            </p:cNvSpPr>
            <p:nvPr/>
          </p:nvSpPr>
          <p:spPr bwMode="auto">
            <a:xfrm>
              <a:off x="0" y="0"/>
              <a:ext cx="1104" cy="584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0359" name="Oval 17"/>
          <p:cNvSpPr>
            <a:spLocks/>
          </p:cNvSpPr>
          <p:nvPr/>
        </p:nvSpPr>
        <p:spPr bwMode="auto">
          <a:xfrm>
            <a:off x="3911600" y="642938"/>
            <a:ext cx="4375150" cy="3027362"/>
          </a:xfrm>
          <a:prstGeom prst="ellipse">
            <a:avLst/>
          </a:prstGeom>
          <a:noFill/>
          <a:ln w="12700">
            <a:solidFill>
              <a:srgbClr val="FFDA4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30" name="Rectangle 18"/>
          <p:cNvSpPr>
            <a:spLocks/>
          </p:cNvSpPr>
          <p:nvPr/>
        </p:nvSpPr>
        <p:spPr bwMode="auto">
          <a:xfrm>
            <a:off x="1000125" y="5268913"/>
            <a:ext cx="30622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structural</a:t>
            </a: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 </a:t>
            </a:r>
            <a:r>
              <a:rPr kumimoji="0" lang="en-US" alt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learning</a:t>
            </a: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 </a:t>
            </a:r>
            <a:b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</a:b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(create new state)</a:t>
            </a:r>
          </a:p>
        </p:txBody>
      </p:sp>
      <p:sp>
        <p:nvSpPr>
          <p:cNvPr id="38931" name="Oval 19"/>
          <p:cNvSpPr>
            <a:spLocks/>
          </p:cNvSpPr>
          <p:nvPr/>
        </p:nvSpPr>
        <p:spPr bwMode="auto">
          <a:xfrm>
            <a:off x="1008063" y="3500438"/>
            <a:ext cx="2339975" cy="1598612"/>
          </a:xfrm>
          <a:prstGeom prst="ellipse">
            <a:avLst/>
          </a:prstGeom>
          <a:noFill/>
          <a:ln w="12700">
            <a:solidFill>
              <a:srgbClr val="FFDA4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362" name="Rectangle 20"/>
          <p:cNvSpPr>
            <a:spLocks/>
          </p:cNvSpPr>
          <p:nvPr/>
        </p:nvSpPr>
        <p:spPr bwMode="auto">
          <a:xfrm>
            <a:off x="142875" y="-41275"/>
            <a:ext cx="6197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364" tIns="80364" rIns="80364" bIns="80364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associative learning versus state learning</a:t>
            </a:r>
          </a:p>
        </p:txBody>
      </p:sp>
      <p:sp>
        <p:nvSpPr>
          <p:cNvPr id="100363" name="TextBox 21"/>
          <p:cNvSpPr txBox="1">
            <a:spLocks noChangeArrowheads="1"/>
          </p:cNvSpPr>
          <p:nvPr/>
        </p:nvSpPr>
        <p:spPr bwMode="auto">
          <a:xfrm>
            <a:off x="152400" y="549275"/>
            <a:ext cx="1998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Gershman &amp; Niv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2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0" grpId="0"/>
      <p:bldP spid="389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142875" y="115888"/>
            <a:ext cx="7367588" cy="554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</a:t>
            </a:r>
            <a:r>
              <a:rPr lang="en-US" dirty="0"/>
              <a:t>to erase a fear memory</a:t>
            </a:r>
          </a:p>
        </p:txBody>
      </p:sp>
      <p:sp>
        <p:nvSpPr>
          <p:cNvPr id="101379" name="Rectangle 2"/>
          <p:cNvSpPr>
            <a:spLocks/>
          </p:cNvSpPr>
          <p:nvPr/>
        </p:nvSpPr>
        <p:spPr bwMode="auto">
          <a:xfrm>
            <a:off x="500063" y="1071563"/>
            <a:ext cx="81343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hypothesis: prediction errors (dissimilar data) lead to new states</a:t>
            </a:r>
          </a:p>
        </p:txBody>
      </p:sp>
      <p:grpSp>
        <p:nvGrpSpPr>
          <p:cNvPr id="101380" name="Group 12"/>
          <p:cNvGrpSpPr>
            <a:grpSpLocks/>
          </p:cNvGrpSpPr>
          <p:nvPr/>
        </p:nvGrpSpPr>
        <p:grpSpPr bwMode="auto">
          <a:xfrm>
            <a:off x="785813" y="1847850"/>
            <a:ext cx="1660525" cy="1135063"/>
            <a:chOff x="0" y="0"/>
            <a:chExt cx="1488" cy="1016"/>
          </a:xfrm>
        </p:grpSpPr>
        <p:grpSp>
          <p:nvGrpSpPr>
            <p:cNvPr id="101404" name="Group 6"/>
            <p:cNvGrpSpPr>
              <a:grpSpLocks/>
            </p:cNvGrpSpPr>
            <p:nvPr/>
          </p:nvGrpSpPr>
          <p:grpSpPr bwMode="auto">
            <a:xfrm>
              <a:off x="0" y="368"/>
              <a:ext cx="616" cy="648"/>
              <a:chOff x="0" y="0"/>
              <a:chExt cx="616" cy="648"/>
            </a:xfrm>
          </p:grpSpPr>
          <p:sp>
            <p:nvSpPr>
              <p:cNvPr id="101410" name="Oval 3"/>
              <p:cNvSpPr>
                <a:spLocks/>
              </p:cNvSpPr>
              <p:nvPr/>
            </p:nvSpPr>
            <p:spPr bwMode="auto">
              <a:xfrm>
                <a:off x="0" y="0"/>
                <a:ext cx="616" cy="648"/>
              </a:xfrm>
              <a:prstGeom prst="ellipse">
                <a:avLst/>
              </a:prstGeom>
              <a:noFill/>
              <a:ln w="254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01411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82"/>
                <a:ext cx="296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12" name="Picture 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" y="133"/>
                <a:ext cx="248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1405" name="Group 10"/>
            <p:cNvGrpSpPr>
              <a:grpSpLocks/>
            </p:cNvGrpSpPr>
            <p:nvPr/>
          </p:nvGrpSpPr>
          <p:grpSpPr bwMode="auto">
            <a:xfrm>
              <a:off x="872" y="368"/>
              <a:ext cx="616" cy="648"/>
              <a:chOff x="0" y="0"/>
              <a:chExt cx="616" cy="648"/>
            </a:xfrm>
          </p:grpSpPr>
          <p:sp>
            <p:nvSpPr>
              <p:cNvPr id="101407" name="Oval 7"/>
              <p:cNvSpPr>
                <a:spLocks/>
              </p:cNvSpPr>
              <p:nvPr/>
            </p:nvSpPr>
            <p:spPr bwMode="auto">
              <a:xfrm>
                <a:off x="0" y="0"/>
                <a:ext cx="616" cy="648"/>
              </a:xfrm>
              <a:prstGeom prst="ellipse">
                <a:avLst/>
              </a:prstGeom>
              <a:noFill/>
              <a:ln w="254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01408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82"/>
                <a:ext cx="296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09" name="Picture 9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" y="133"/>
                <a:ext cx="248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1406" name="Rectangle 11"/>
            <p:cNvSpPr>
              <a:spLocks/>
            </p:cNvSpPr>
            <p:nvPr/>
          </p:nvSpPr>
          <p:spPr bwMode="auto">
            <a:xfrm>
              <a:off x="72" y="0"/>
              <a:ext cx="13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Gill Sans"/>
                  <a:cs typeface="Gill Sans"/>
                </a:rPr>
                <a:t>acquisition</a:t>
              </a:r>
            </a:p>
          </p:txBody>
        </p:sp>
      </p:grpSp>
      <p:grpSp>
        <p:nvGrpSpPr>
          <p:cNvPr id="101381" name="Group 32"/>
          <p:cNvGrpSpPr>
            <a:grpSpLocks/>
          </p:cNvGrpSpPr>
          <p:nvPr/>
        </p:nvGrpSpPr>
        <p:grpSpPr bwMode="auto">
          <a:xfrm>
            <a:off x="3071813" y="1847850"/>
            <a:ext cx="5554662" cy="1135063"/>
            <a:chOff x="0" y="0"/>
            <a:chExt cx="4976" cy="1016"/>
          </a:xfrm>
        </p:grpSpPr>
        <p:grpSp>
          <p:nvGrpSpPr>
            <p:cNvPr id="101385" name="Group 15"/>
            <p:cNvGrpSpPr>
              <a:grpSpLocks/>
            </p:cNvGrpSpPr>
            <p:nvPr/>
          </p:nvGrpSpPr>
          <p:grpSpPr bwMode="auto">
            <a:xfrm>
              <a:off x="0" y="368"/>
              <a:ext cx="616" cy="648"/>
              <a:chOff x="0" y="0"/>
              <a:chExt cx="616" cy="648"/>
            </a:xfrm>
          </p:grpSpPr>
          <p:sp>
            <p:nvSpPr>
              <p:cNvPr id="101402" name="Oval 13"/>
              <p:cNvSpPr>
                <a:spLocks/>
              </p:cNvSpPr>
              <p:nvPr/>
            </p:nvSpPr>
            <p:spPr bwMode="auto">
              <a:xfrm>
                <a:off x="0" y="0"/>
                <a:ext cx="616" cy="648"/>
              </a:xfrm>
              <a:prstGeom prst="ellipse">
                <a:avLst/>
              </a:prstGeom>
              <a:noFill/>
              <a:ln w="254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01403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82"/>
                <a:ext cx="296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1386" name="Group 18"/>
            <p:cNvGrpSpPr>
              <a:grpSpLocks/>
            </p:cNvGrpSpPr>
            <p:nvPr/>
          </p:nvGrpSpPr>
          <p:grpSpPr bwMode="auto">
            <a:xfrm>
              <a:off x="872" y="368"/>
              <a:ext cx="616" cy="648"/>
              <a:chOff x="0" y="0"/>
              <a:chExt cx="616" cy="648"/>
            </a:xfrm>
          </p:grpSpPr>
          <p:sp>
            <p:nvSpPr>
              <p:cNvPr id="101400" name="Oval 16"/>
              <p:cNvSpPr>
                <a:spLocks/>
              </p:cNvSpPr>
              <p:nvPr/>
            </p:nvSpPr>
            <p:spPr bwMode="auto">
              <a:xfrm>
                <a:off x="0" y="0"/>
                <a:ext cx="616" cy="648"/>
              </a:xfrm>
              <a:prstGeom prst="ellipse">
                <a:avLst/>
              </a:prstGeom>
              <a:noFill/>
              <a:ln w="254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01401" name="Picture 1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82"/>
                <a:ext cx="296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1387" name="Group 21"/>
            <p:cNvGrpSpPr>
              <a:grpSpLocks/>
            </p:cNvGrpSpPr>
            <p:nvPr/>
          </p:nvGrpSpPr>
          <p:grpSpPr bwMode="auto">
            <a:xfrm>
              <a:off x="1744" y="368"/>
              <a:ext cx="616" cy="648"/>
              <a:chOff x="0" y="0"/>
              <a:chExt cx="616" cy="648"/>
            </a:xfrm>
          </p:grpSpPr>
          <p:sp>
            <p:nvSpPr>
              <p:cNvPr id="101398" name="Oval 19"/>
              <p:cNvSpPr>
                <a:spLocks/>
              </p:cNvSpPr>
              <p:nvPr/>
            </p:nvSpPr>
            <p:spPr bwMode="auto">
              <a:xfrm>
                <a:off x="0" y="0"/>
                <a:ext cx="616" cy="648"/>
              </a:xfrm>
              <a:prstGeom prst="ellipse">
                <a:avLst/>
              </a:prstGeom>
              <a:noFill/>
              <a:ln w="254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01399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82"/>
                <a:ext cx="296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1388" name="Group 24"/>
            <p:cNvGrpSpPr>
              <a:grpSpLocks/>
            </p:cNvGrpSpPr>
            <p:nvPr/>
          </p:nvGrpSpPr>
          <p:grpSpPr bwMode="auto">
            <a:xfrm>
              <a:off x="2616" y="368"/>
              <a:ext cx="616" cy="648"/>
              <a:chOff x="0" y="0"/>
              <a:chExt cx="616" cy="648"/>
            </a:xfrm>
          </p:grpSpPr>
          <p:sp>
            <p:nvSpPr>
              <p:cNvPr id="101396" name="Oval 22"/>
              <p:cNvSpPr>
                <a:spLocks/>
              </p:cNvSpPr>
              <p:nvPr/>
            </p:nvSpPr>
            <p:spPr bwMode="auto">
              <a:xfrm>
                <a:off x="0" y="0"/>
                <a:ext cx="616" cy="648"/>
              </a:xfrm>
              <a:prstGeom prst="ellipse">
                <a:avLst/>
              </a:prstGeom>
              <a:noFill/>
              <a:ln w="254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01397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82"/>
                <a:ext cx="296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1389" name="Group 27"/>
            <p:cNvGrpSpPr>
              <a:grpSpLocks/>
            </p:cNvGrpSpPr>
            <p:nvPr/>
          </p:nvGrpSpPr>
          <p:grpSpPr bwMode="auto">
            <a:xfrm>
              <a:off x="3488" y="368"/>
              <a:ext cx="616" cy="648"/>
              <a:chOff x="0" y="0"/>
              <a:chExt cx="616" cy="648"/>
            </a:xfrm>
          </p:grpSpPr>
          <p:sp>
            <p:nvSpPr>
              <p:cNvPr id="101394" name="Oval 25"/>
              <p:cNvSpPr>
                <a:spLocks/>
              </p:cNvSpPr>
              <p:nvPr/>
            </p:nvSpPr>
            <p:spPr bwMode="auto">
              <a:xfrm>
                <a:off x="0" y="0"/>
                <a:ext cx="616" cy="648"/>
              </a:xfrm>
              <a:prstGeom prst="ellipse">
                <a:avLst/>
              </a:prstGeom>
              <a:noFill/>
              <a:ln w="254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01395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82"/>
                <a:ext cx="296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1390" name="Group 30"/>
            <p:cNvGrpSpPr>
              <a:grpSpLocks/>
            </p:cNvGrpSpPr>
            <p:nvPr/>
          </p:nvGrpSpPr>
          <p:grpSpPr bwMode="auto">
            <a:xfrm>
              <a:off x="4360" y="368"/>
              <a:ext cx="616" cy="648"/>
              <a:chOff x="0" y="0"/>
              <a:chExt cx="616" cy="648"/>
            </a:xfrm>
          </p:grpSpPr>
          <p:sp>
            <p:nvSpPr>
              <p:cNvPr id="101392" name="Oval 28"/>
              <p:cNvSpPr>
                <a:spLocks/>
              </p:cNvSpPr>
              <p:nvPr/>
            </p:nvSpPr>
            <p:spPr bwMode="auto">
              <a:xfrm>
                <a:off x="0" y="0"/>
                <a:ext cx="616" cy="648"/>
              </a:xfrm>
              <a:prstGeom prst="ellipse">
                <a:avLst/>
              </a:prstGeom>
              <a:noFill/>
              <a:ln w="254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01393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82"/>
                <a:ext cx="296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1391" name="Rectangle 31"/>
            <p:cNvSpPr>
              <a:spLocks/>
            </p:cNvSpPr>
            <p:nvPr/>
          </p:nvSpPr>
          <p:spPr bwMode="auto">
            <a:xfrm>
              <a:off x="1824" y="0"/>
              <a:ext cx="13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Gill Sans"/>
                  <a:cs typeface="Gill Sans"/>
                </a:rPr>
                <a:t>extinction</a:t>
              </a:r>
            </a:p>
          </p:txBody>
        </p:sp>
      </p:grpSp>
      <p:sp>
        <p:nvSpPr>
          <p:cNvPr id="101382" name="Line 33"/>
          <p:cNvSpPr>
            <a:spLocks noChangeShapeType="1"/>
          </p:cNvSpPr>
          <p:nvPr/>
        </p:nvSpPr>
        <p:spPr bwMode="auto">
          <a:xfrm flipH="1">
            <a:off x="2762250" y="1893888"/>
            <a:ext cx="0" cy="1457325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94" name="Rectangle 34"/>
          <p:cNvSpPr>
            <a:spLocks/>
          </p:cNvSpPr>
          <p:nvPr/>
        </p:nvSpPr>
        <p:spPr bwMode="auto">
          <a:xfrm>
            <a:off x="776288" y="3643313"/>
            <a:ext cx="78946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what if we make extinction a bit more similar to acquisition?</a:t>
            </a:r>
          </a:p>
        </p:txBody>
      </p:sp>
      <p:sp>
        <p:nvSpPr>
          <p:cNvPr id="101384" name="TextBox 35"/>
          <p:cNvSpPr txBox="1">
            <a:spLocks noChangeArrowheads="1"/>
          </p:cNvSpPr>
          <p:nvPr/>
        </p:nvSpPr>
        <p:spPr bwMode="auto">
          <a:xfrm>
            <a:off x="6905625" y="6453188"/>
            <a:ext cx="2201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slides from Yael Niv</a:t>
            </a:r>
          </a:p>
        </p:txBody>
      </p:sp>
    </p:spTree>
    <p:extLst>
      <p:ext uri="{BB962C8B-B14F-4D97-AF65-F5344CB8AC3E}">
        <p14:creationId xmlns:p14="http://schemas.microsoft.com/office/powerpoint/2010/main" val="7694764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17" name="Group 33"/>
          <p:cNvGrpSpPr>
            <a:grpSpLocks/>
          </p:cNvGrpSpPr>
          <p:nvPr/>
        </p:nvGrpSpPr>
        <p:grpSpPr bwMode="auto">
          <a:xfrm>
            <a:off x="295275" y="2813050"/>
            <a:ext cx="8447088" cy="938213"/>
            <a:chOff x="0" y="0"/>
            <a:chExt cx="7568" cy="840"/>
          </a:xfrm>
        </p:grpSpPr>
        <p:sp>
          <p:nvSpPr>
            <p:cNvPr id="102490" name="Rectangle 1"/>
            <p:cNvSpPr>
              <a:spLocks/>
            </p:cNvSpPr>
            <p:nvPr/>
          </p:nvSpPr>
          <p:spPr bwMode="auto">
            <a:xfrm>
              <a:off x="148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91" name="Rectangle 2"/>
            <p:cNvSpPr>
              <a:spLocks/>
            </p:cNvSpPr>
            <p:nvPr/>
          </p:nvSpPr>
          <p:spPr bwMode="auto">
            <a:xfrm>
              <a:off x="168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92" name="Rectangle 3"/>
            <p:cNvSpPr>
              <a:spLocks/>
            </p:cNvSpPr>
            <p:nvPr/>
          </p:nvSpPr>
          <p:spPr bwMode="auto">
            <a:xfrm>
              <a:off x="189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93" name="Rectangle 4"/>
            <p:cNvSpPr>
              <a:spLocks/>
            </p:cNvSpPr>
            <p:nvPr/>
          </p:nvSpPr>
          <p:spPr bwMode="auto">
            <a:xfrm>
              <a:off x="270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94" name="Rectangle 5"/>
            <p:cNvSpPr>
              <a:spLocks/>
            </p:cNvSpPr>
            <p:nvPr/>
          </p:nvSpPr>
          <p:spPr bwMode="auto">
            <a:xfrm>
              <a:off x="291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95" name="Rectangle 6"/>
            <p:cNvSpPr>
              <a:spLocks/>
            </p:cNvSpPr>
            <p:nvPr/>
          </p:nvSpPr>
          <p:spPr bwMode="auto">
            <a:xfrm>
              <a:off x="312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96" name="Rectangle 7"/>
            <p:cNvSpPr>
              <a:spLocks/>
            </p:cNvSpPr>
            <p:nvPr/>
          </p:nvSpPr>
          <p:spPr bwMode="auto">
            <a:xfrm>
              <a:off x="332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97" name="Rectangle 8"/>
            <p:cNvSpPr>
              <a:spLocks/>
            </p:cNvSpPr>
            <p:nvPr/>
          </p:nvSpPr>
          <p:spPr bwMode="auto">
            <a:xfrm>
              <a:off x="353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98" name="Rectangle 9"/>
            <p:cNvSpPr>
              <a:spLocks/>
            </p:cNvSpPr>
            <p:nvPr/>
          </p:nvSpPr>
          <p:spPr bwMode="auto">
            <a:xfrm>
              <a:off x="374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99" name="Rectangle 10"/>
            <p:cNvSpPr>
              <a:spLocks/>
            </p:cNvSpPr>
            <p:nvPr/>
          </p:nvSpPr>
          <p:spPr bwMode="auto">
            <a:xfrm>
              <a:off x="395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00" name="Rectangle 11"/>
            <p:cNvSpPr>
              <a:spLocks/>
            </p:cNvSpPr>
            <p:nvPr/>
          </p:nvSpPr>
          <p:spPr bwMode="auto">
            <a:xfrm>
              <a:off x="416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01" name="Rectangle 12"/>
            <p:cNvSpPr>
              <a:spLocks/>
            </p:cNvSpPr>
            <p:nvPr/>
          </p:nvSpPr>
          <p:spPr bwMode="auto">
            <a:xfrm>
              <a:off x="436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02" name="Rectangle 13"/>
            <p:cNvSpPr>
              <a:spLocks/>
            </p:cNvSpPr>
            <p:nvPr/>
          </p:nvSpPr>
          <p:spPr bwMode="auto">
            <a:xfrm>
              <a:off x="457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03" name="Rectangle 14"/>
            <p:cNvSpPr>
              <a:spLocks/>
            </p:cNvSpPr>
            <p:nvPr/>
          </p:nvSpPr>
          <p:spPr bwMode="auto">
            <a:xfrm>
              <a:off x="478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04" name="Rectangle 15"/>
            <p:cNvSpPr>
              <a:spLocks/>
            </p:cNvSpPr>
            <p:nvPr/>
          </p:nvSpPr>
          <p:spPr bwMode="auto">
            <a:xfrm>
              <a:off x="499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05" name="Rectangle 16"/>
            <p:cNvSpPr>
              <a:spLocks/>
            </p:cNvSpPr>
            <p:nvPr/>
          </p:nvSpPr>
          <p:spPr bwMode="auto">
            <a:xfrm>
              <a:off x="520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06" name="Rectangle 17"/>
            <p:cNvSpPr>
              <a:spLocks/>
            </p:cNvSpPr>
            <p:nvPr/>
          </p:nvSpPr>
          <p:spPr bwMode="auto">
            <a:xfrm>
              <a:off x="540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07" name="Rectangle 18"/>
            <p:cNvSpPr>
              <a:spLocks/>
            </p:cNvSpPr>
            <p:nvPr/>
          </p:nvSpPr>
          <p:spPr bwMode="auto">
            <a:xfrm>
              <a:off x="561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08" name="Rectangle 19"/>
            <p:cNvSpPr>
              <a:spLocks/>
            </p:cNvSpPr>
            <p:nvPr/>
          </p:nvSpPr>
          <p:spPr bwMode="auto">
            <a:xfrm>
              <a:off x="582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09" name="Rectangle 20"/>
            <p:cNvSpPr>
              <a:spLocks/>
            </p:cNvSpPr>
            <p:nvPr/>
          </p:nvSpPr>
          <p:spPr bwMode="auto">
            <a:xfrm>
              <a:off x="603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10" name="Rectangle 21"/>
            <p:cNvSpPr>
              <a:spLocks/>
            </p:cNvSpPr>
            <p:nvPr/>
          </p:nvSpPr>
          <p:spPr bwMode="auto">
            <a:xfrm>
              <a:off x="624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11" name="Rectangle 22"/>
            <p:cNvSpPr>
              <a:spLocks/>
            </p:cNvSpPr>
            <p:nvPr/>
          </p:nvSpPr>
          <p:spPr bwMode="auto">
            <a:xfrm>
              <a:off x="644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2512" name="Picture 2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3" name="Picture 2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4" name="Picture 2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5" name="Rectangle 26"/>
            <p:cNvSpPr>
              <a:spLocks/>
            </p:cNvSpPr>
            <p:nvPr/>
          </p:nvSpPr>
          <p:spPr bwMode="auto">
            <a:xfrm>
              <a:off x="665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16" name="Rectangle 27"/>
            <p:cNvSpPr>
              <a:spLocks/>
            </p:cNvSpPr>
            <p:nvPr/>
          </p:nvSpPr>
          <p:spPr bwMode="auto">
            <a:xfrm>
              <a:off x="686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2517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" y="407"/>
              <a:ext cx="344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8" name="Rectangle 29"/>
            <p:cNvSpPr>
              <a:spLocks/>
            </p:cNvSpPr>
            <p:nvPr/>
          </p:nvSpPr>
          <p:spPr bwMode="auto">
            <a:xfrm>
              <a:off x="0" y="232"/>
              <a:ext cx="1112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Gill Sans"/>
                  <a:cs typeface="Gill Sans"/>
                </a:rPr>
                <a:t>regular extinction</a:t>
              </a:r>
            </a:p>
          </p:txBody>
        </p:sp>
        <p:sp>
          <p:nvSpPr>
            <p:cNvPr id="102519" name="Rectangle 30"/>
            <p:cNvSpPr>
              <a:spLocks/>
            </p:cNvSpPr>
            <p:nvPr/>
          </p:nvSpPr>
          <p:spPr bwMode="auto">
            <a:xfrm>
              <a:off x="707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20" name="Rectangle 31"/>
            <p:cNvSpPr>
              <a:spLocks/>
            </p:cNvSpPr>
            <p:nvPr/>
          </p:nvSpPr>
          <p:spPr bwMode="auto">
            <a:xfrm>
              <a:off x="728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21" name="Rectangle 32"/>
            <p:cNvSpPr>
              <a:spLocks/>
            </p:cNvSpPr>
            <p:nvPr/>
          </p:nvSpPr>
          <p:spPr bwMode="auto">
            <a:xfrm>
              <a:off x="748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2018" name="Rectangle 34"/>
          <p:cNvSpPr>
            <a:spLocks noGrp="1" noChangeArrowheads="1"/>
          </p:cNvSpPr>
          <p:nvPr>
            <p:ph type="title"/>
          </p:nvPr>
        </p:nvSpPr>
        <p:spPr>
          <a:xfrm>
            <a:off x="142875" y="68263"/>
            <a:ext cx="5884863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gradual </a:t>
            </a:r>
            <a:r>
              <a:rPr lang="en-US" dirty="0"/>
              <a:t>extinction</a:t>
            </a:r>
          </a:p>
        </p:txBody>
      </p:sp>
      <p:sp>
        <p:nvSpPr>
          <p:cNvPr id="42019" name="Rectangle 35"/>
          <p:cNvSpPr>
            <a:spLocks/>
          </p:cNvSpPr>
          <p:nvPr/>
        </p:nvSpPr>
        <p:spPr bwMode="auto">
          <a:xfrm>
            <a:off x="3544888" y="1677988"/>
            <a:ext cx="88900" cy="43815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2022" name="Group 38"/>
          <p:cNvGrpSpPr>
            <a:grpSpLocks/>
          </p:cNvGrpSpPr>
          <p:nvPr/>
        </p:nvGrpSpPr>
        <p:grpSpPr bwMode="auto">
          <a:xfrm>
            <a:off x="4010025" y="1677988"/>
            <a:ext cx="320675" cy="438150"/>
            <a:chOff x="0" y="0"/>
            <a:chExt cx="288" cy="392"/>
          </a:xfrm>
        </p:grpSpPr>
        <p:sp>
          <p:nvSpPr>
            <p:cNvPr id="102488" name="Rectangle 36"/>
            <p:cNvSpPr>
              <a:spLocks/>
            </p:cNvSpPr>
            <p:nvPr/>
          </p:nvSpPr>
          <p:spPr bwMode="auto">
            <a:xfrm>
              <a:off x="0" y="0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89" name="Rectangle 37"/>
            <p:cNvSpPr>
              <a:spLocks/>
            </p:cNvSpPr>
            <p:nvPr/>
          </p:nvSpPr>
          <p:spPr bwMode="auto">
            <a:xfrm>
              <a:off x="208" y="0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2025" name="Group 41"/>
          <p:cNvGrpSpPr>
            <a:grpSpLocks/>
          </p:cNvGrpSpPr>
          <p:nvPr/>
        </p:nvGrpSpPr>
        <p:grpSpPr bwMode="auto">
          <a:xfrm>
            <a:off x="3259138" y="1214438"/>
            <a:ext cx="276225" cy="901700"/>
            <a:chOff x="0" y="0"/>
            <a:chExt cx="248" cy="808"/>
          </a:xfrm>
        </p:grpSpPr>
        <p:sp>
          <p:nvSpPr>
            <p:cNvPr id="102486" name="Rectangle 39"/>
            <p:cNvSpPr>
              <a:spLocks/>
            </p:cNvSpPr>
            <p:nvPr/>
          </p:nvSpPr>
          <p:spPr bwMode="auto">
            <a:xfrm>
              <a:off x="4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2487" name="Picture 4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28" name="Group 44"/>
          <p:cNvGrpSpPr>
            <a:grpSpLocks/>
          </p:cNvGrpSpPr>
          <p:nvPr/>
        </p:nvGrpSpPr>
        <p:grpSpPr bwMode="auto">
          <a:xfrm>
            <a:off x="3724275" y="1214438"/>
            <a:ext cx="276225" cy="901700"/>
            <a:chOff x="0" y="0"/>
            <a:chExt cx="248" cy="808"/>
          </a:xfrm>
        </p:grpSpPr>
        <p:sp>
          <p:nvSpPr>
            <p:cNvPr id="102484" name="Rectangle 42"/>
            <p:cNvSpPr>
              <a:spLocks/>
            </p:cNvSpPr>
            <p:nvPr/>
          </p:nvSpPr>
          <p:spPr bwMode="auto">
            <a:xfrm>
              <a:off x="4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2485" name="Picture 4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31" name="Group 47"/>
          <p:cNvGrpSpPr>
            <a:grpSpLocks/>
          </p:cNvGrpSpPr>
          <p:nvPr/>
        </p:nvGrpSpPr>
        <p:grpSpPr bwMode="auto">
          <a:xfrm>
            <a:off x="4438650" y="1214438"/>
            <a:ext cx="276225" cy="901700"/>
            <a:chOff x="0" y="0"/>
            <a:chExt cx="248" cy="808"/>
          </a:xfrm>
        </p:grpSpPr>
        <p:sp>
          <p:nvSpPr>
            <p:cNvPr id="102482" name="Rectangle 45"/>
            <p:cNvSpPr>
              <a:spLocks/>
            </p:cNvSpPr>
            <p:nvPr/>
          </p:nvSpPr>
          <p:spPr bwMode="auto">
            <a:xfrm>
              <a:off x="3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2483" name="Picture 4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09" name="Group 55"/>
          <p:cNvGrpSpPr>
            <a:grpSpLocks/>
          </p:cNvGrpSpPr>
          <p:nvPr/>
        </p:nvGrpSpPr>
        <p:grpSpPr bwMode="auto">
          <a:xfrm>
            <a:off x="1490663" y="1211263"/>
            <a:ext cx="1143000" cy="904875"/>
            <a:chOff x="0" y="0"/>
            <a:chExt cx="1024" cy="811"/>
          </a:xfrm>
        </p:grpSpPr>
        <p:sp>
          <p:nvSpPr>
            <p:cNvPr id="102475" name="Rectangle 48"/>
            <p:cNvSpPr>
              <a:spLocks/>
            </p:cNvSpPr>
            <p:nvPr/>
          </p:nvSpPr>
          <p:spPr bwMode="auto">
            <a:xfrm>
              <a:off x="408" y="419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76" name="Rectangle 49"/>
            <p:cNvSpPr>
              <a:spLocks/>
            </p:cNvSpPr>
            <p:nvPr/>
          </p:nvSpPr>
          <p:spPr bwMode="auto">
            <a:xfrm>
              <a:off x="616" y="419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77" name="Rectangle 50"/>
            <p:cNvSpPr>
              <a:spLocks/>
            </p:cNvSpPr>
            <p:nvPr/>
          </p:nvSpPr>
          <p:spPr bwMode="auto">
            <a:xfrm>
              <a:off x="824" y="419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2478" name="Picture 5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9" name="Picture 5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" y="3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0" name="Picture 5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" y="3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1" name="Picture 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9"/>
              <a:ext cx="344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10" name="Rectangle 56"/>
          <p:cNvSpPr>
            <a:spLocks/>
          </p:cNvSpPr>
          <p:nvPr/>
        </p:nvSpPr>
        <p:spPr bwMode="auto">
          <a:xfrm>
            <a:off x="1249363" y="741363"/>
            <a:ext cx="14747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acquisition</a:t>
            </a:r>
          </a:p>
        </p:txBody>
      </p:sp>
      <p:sp>
        <p:nvSpPr>
          <p:cNvPr id="42041" name="Rectangle 57"/>
          <p:cNvSpPr>
            <a:spLocks/>
          </p:cNvSpPr>
          <p:nvPr/>
        </p:nvSpPr>
        <p:spPr bwMode="auto">
          <a:xfrm>
            <a:off x="295275" y="1509713"/>
            <a:ext cx="12398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gradual extinction</a:t>
            </a:r>
          </a:p>
        </p:txBody>
      </p:sp>
      <p:grpSp>
        <p:nvGrpSpPr>
          <p:cNvPr id="42062" name="Group 78"/>
          <p:cNvGrpSpPr>
            <a:grpSpLocks/>
          </p:cNvGrpSpPr>
          <p:nvPr/>
        </p:nvGrpSpPr>
        <p:grpSpPr bwMode="auto">
          <a:xfrm>
            <a:off x="4705350" y="1214438"/>
            <a:ext cx="4037013" cy="901700"/>
            <a:chOff x="0" y="0"/>
            <a:chExt cx="3616" cy="808"/>
          </a:xfrm>
        </p:grpSpPr>
        <p:sp>
          <p:nvSpPr>
            <p:cNvPr id="102455" name="Rectangle 58"/>
            <p:cNvSpPr>
              <a:spLocks/>
            </p:cNvSpPr>
            <p:nvPr/>
          </p:nvSpPr>
          <p:spPr bwMode="auto">
            <a:xfrm>
              <a:off x="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56" name="Rectangle 59"/>
            <p:cNvSpPr>
              <a:spLocks/>
            </p:cNvSpPr>
            <p:nvPr/>
          </p:nvSpPr>
          <p:spPr bwMode="auto">
            <a:xfrm>
              <a:off x="20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57" name="Rectangle 60"/>
            <p:cNvSpPr>
              <a:spLocks/>
            </p:cNvSpPr>
            <p:nvPr/>
          </p:nvSpPr>
          <p:spPr bwMode="auto">
            <a:xfrm>
              <a:off x="41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58" name="Rectangle 61"/>
            <p:cNvSpPr>
              <a:spLocks/>
            </p:cNvSpPr>
            <p:nvPr/>
          </p:nvSpPr>
          <p:spPr bwMode="auto">
            <a:xfrm>
              <a:off x="62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59" name="Rectangle 62"/>
            <p:cNvSpPr>
              <a:spLocks/>
            </p:cNvSpPr>
            <p:nvPr/>
          </p:nvSpPr>
          <p:spPr bwMode="auto">
            <a:xfrm>
              <a:off x="83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60" name="Rectangle 63"/>
            <p:cNvSpPr>
              <a:spLocks/>
            </p:cNvSpPr>
            <p:nvPr/>
          </p:nvSpPr>
          <p:spPr bwMode="auto">
            <a:xfrm>
              <a:off x="104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61" name="Rectangle 64"/>
            <p:cNvSpPr>
              <a:spLocks/>
            </p:cNvSpPr>
            <p:nvPr/>
          </p:nvSpPr>
          <p:spPr bwMode="auto">
            <a:xfrm>
              <a:off x="124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62" name="Rectangle 65"/>
            <p:cNvSpPr>
              <a:spLocks/>
            </p:cNvSpPr>
            <p:nvPr/>
          </p:nvSpPr>
          <p:spPr bwMode="auto">
            <a:xfrm>
              <a:off x="145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63" name="Rectangle 66"/>
            <p:cNvSpPr>
              <a:spLocks/>
            </p:cNvSpPr>
            <p:nvPr/>
          </p:nvSpPr>
          <p:spPr bwMode="auto">
            <a:xfrm>
              <a:off x="166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64" name="Rectangle 67"/>
            <p:cNvSpPr>
              <a:spLocks/>
            </p:cNvSpPr>
            <p:nvPr/>
          </p:nvSpPr>
          <p:spPr bwMode="auto">
            <a:xfrm>
              <a:off x="187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65" name="Rectangle 68"/>
            <p:cNvSpPr>
              <a:spLocks/>
            </p:cNvSpPr>
            <p:nvPr/>
          </p:nvSpPr>
          <p:spPr bwMode="auto">
            <a:xfrm>
              <a:off x="208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66" name="Rectangle 69"/>
            <p:cNvSpPr>
              <a:spLocks/>
            </p:cNvSpPr>
            <p:nvPr/>
          </p:nvSpPr>
          <p:spPr bwMode="auto">
            <a:xfrm>
              <a:off x="228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67" name="Rectangle 70"/>
            <p:cNvSpPr>
              <a:spLocks/>
            </p:cNvSpPr>
            <p:nvPr/>
          </p:nvSpPr>
          <p:spPr bwMode="auto">
            <a:xfrm>
              <a:off x="249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2468" name="Picture 7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9" name="Picture 7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0" name="Rectangle 73"/>
            <p:cNvSpPr>
              <a:spLocks/>
            </p:cNvSpPr>
            <p:nvPr/>
          </p:nvSpPr>
          <p:spPr bwMode="auto">
            <a:xfrm>
              <a:off x="270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71" name="Rectangle 74"/>
            <p:cNvSpPr>
              <a:spLocks/>
            </p:cNvSpPr>
            <p:nvPr/>
          </p:nvSpPr>
          <p:spPr bwMode="auto">
            <a:xfrm>
              <a:off x="291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72" name="Rectangle 75"/>
            <p:cNvSpPr>
              <a:spLocks/>
            </p:cNvSpPr>
            <p:nvPr/>
          </p:nvSpPr>
          <p:spPr bwMode="auto">
            <a:xfrm>
              <a:off x="312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73" name="Rectangle 76"/>
            <p:cNvSpPr>
              <a:spLocks/>
            </p:cNvSpPr>
            <p:nvPr/>
          </p:nvSpPr>
          <p:spPr bwMode="auto">
            <a:xfrm>
              <a:off x="332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74" name="Rectangle 77"/>
            <p:cNvSpPr>
              <a:spLocks/>
            </p:cNvSpPr>
            <p:nvPr/>
          </p:nvSpPr>
          <p:spPr bwMode="auto">
            <a:xfrm>
              <a:off x="353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2100" name="Group 116"/>
          <p:cNvGrpSpPr>
            <a:grpSpLocks/>
          </p:cNvGrpSpPr>
          <p:nvPr/>
        </p:nvGrpSpPr>
        <p:grpSpPr bwMode="auto">
          <a:xfrm>
            <a:off x="295275" y="4429125"/>
            <a:ext cx="8447088" cy="973138"/>
            <a:chOff x="0" y="0"/>
            <a:chExt cx="7568" cy="872"/>
          </a:xfrm>
        </p:grpSpPr>
        <p:sp>
          <p:nvSpPr>
            <p:cNvPr id="102418" name="Rectangle 79"/>
            <p:cNvSpPr>
              <a:spLocks/>
            </p:cNvSpPr>
            <p:nvPr/>
          </p:nvSpPr>
          <p:spPr bwMode="auto">
            <a:xfrm>
              <a:off x="148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19" name="Rectangle 80"/>
            <p:cNvSpPr>
              <a:spLocks/>
            </p:cNvSpPr>
            <p:nvPr/>
          </p:nvSpPr>
          <p:spPr bwMode="auto">
            <a:xfrm>
              <a:off x="168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20" name="Rectangle 81"/>
            <p:cNvSpPr>
              <a:spLocks/>
            </p:cNvSpPr>
            <p:nvPr/>
          </p:nvSpPr>
          <p:spPr bwMode="auto">
            <a:xfrm>
              <a:off x="189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21" name="Rectangle 82"/>
            <p:cNvSpPr>
              <a:spLocks/>
            </p:cNvSpPr>
            <p:nvPr/>
          </p:nvSpPr>
          <p:spPr bwMode="auto">
            <a:xfrm>
              <a:off x="270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22" name="Rectangle 83"/>
            <p:cNvSpPr>
              <a:spLocks/>
            </p:cNvSpPr>
            <p:nvPr/>
          </p:nvSpPr>
          <p:spPr bwMode="auto">
            <a:xfrm>
              <a:off x="291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23" name="Rectangle 84"/>
            <p:cNvSpPr>
              <a:spLocks/>
            </p:cNvSpPr>
            <p:nvPr/>
          </p:nvSpPr>
          <p:spPr bwMode="auto">
            <a:xfrm>
              <a:off x="312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24" name="Rectangle 85"/>
            <p:cNvSpPr>
              <a:spLocks/>
            </p:cNvSpPr>
            <p:nvPr/>
          </p:nvSpPr>
          <p:spPr bwMode="auto">
            <a:xfrm>
              <a:off x="332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25" name="Rectangle 86"/>
            <p:cNvSpPr>
              <a:spLocks/>
            </p:cNvSpPr>
            <p:nvPr/>
          </p:nvSpPr>
          <p:spPr bwMode="auto">
            <a:xfrm>
              <a:off x="353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26" name="Rectangle 87"/>
            <p:cNvSpPr>
              <a:spLocks/>
            </p:cNvSpPr>
            <p:nvPr/>
          </p:nvSpPr>
          <p:spPr bwMode="auto">
            <a:xfrm>
              <a:off x="374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27" name="Rectangle 88"/>
            <p:cNvSpPr>
              <a:spLocks/>
            </p:cNvSpPr>
            <p:nvPr/>
          </p:nvSpPr>
          <p:spPr bwMode="auto">
            <a:xfrm>
              <a:off x="395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28" name="Rectangle 89"/>
            <p:cNvSpPr>
              <a:spLocks/>
            </p:cNvSpPr>
            <p:nvPr/>
          </p:nvSpPr>
          <p:spPr bwMode="auto">
            <a:xfrm>
              <a:off x="416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29" name="Rectangle 90"/>
            <p:cNvSpPr>
              <a:spLocks/>
            </p:cNvSpPr>
            <p:nvPr/>
          </p:nvSpPr>
          <p:spPr bwMode="auto">
            <a:xfrm>
              <a:off x="436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30" name="Rectangle 91"/>
            <p:cNvSpPr>
              <a:spLocks/>
            </p:cNvSpPr>
            <p:nvPr/>
          </p:nvSpPr>
          <p:spPr bwMode="auto">
            <a:xfrm>
              <a:off x="457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31" name="Rectangle 92"/>
            <p:cNvSpPr>
              <a:spLocks/>
            </p:cNvSpPr>
            <p:nvPr/>
          </p:nvSpPr>
          <p:spPr bwMode="auto">
            <a:xfrm>
              <a:off x="478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32" name="Rectangle 93"/>
            <p:cNvSpPr>
              <a:spLocks/>
            </p:cNvSpPr>
            <p:nvPr/>
          </p:nvSpPr>
          <p:spPr bwMode="auto">
            <a:xfrm>
              <a:off x="499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33" name="Rectangle 94"/>
            <p:cNvSpPr>
              <a:spLocks/>
            </p:cNvSpPr>
            <p:nvPr/>
          </p:nvSpPr>
          <p:spPr bwMode="auto">
            <a:xfrm>
              <a:off x="520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34" name="Rectangle 95"/>
            <p:cNvSpPr>
              <a:spLocks/>
            </p:cNvSpPr>
            <p:nvPr/>
          </p:nvSpPr>
          <p:spPr bwMode="auto">
            <a:xfrm>
              <a:off x="540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35" name="Rectangle 96"/>
            <p:cNvSpPr>
              <a:spLocks/>
            </p:cNvSpPr>
            <p:nvPr/>
          </p:nvSpPr>
          <p:spPr bwMode="auto">
            <a:xfrm>
              <a:off x="561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36" name="Rectangle 97"/>
            <p:cNvSpPr>
              <a:spLocks/>
            </p:cNvSpPr>
            <p:nvPr/>
          </p:nvSpPr>
          <p:spPr bwMode="auto">
            <a:xfrm>
              <a:off x="582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37" name="Rectangle 98"/>
            <p:cNvSpPr>
              <a:spLocks/>
            </p:cNvSpPr>
            <p:nvPr/>
          </p:nvSpPr>
          <p:spPr bwMode="auto">
            <a:xfrm>
              <a:off x="603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38" name="Rectangle 99"/>
            <p:cNvSpPr>
              <a:spLocks/>
            </p:cNvSpPr>
            <p:nvPr/>
          </p:nvSpPr>
          <p:spPr bwMode="auto">
            <a:xfrm>
              <a:off x="624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39" name="Rectangle 100"/>
            <p:cNvSpPr>
              <a:spLocks/>
            </p:cNvSpPr>
            <p:nvPr/>
          </p:nvSpPr>
          <p:spPr bwMode="auto">
            <a:xfrm>
              <a:off x="644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2440" name="Picture 10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1" name="Picture 10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2" name="Picture 10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3" name="Picture 10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6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4" name="Picture 10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5" name="Picture 10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6" name="Picture 10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7" name="Picture 10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48" name="Rectangle 109"/>
            <p:cNvSpPr>
              <a:spLocks/>
            </p:cNvSpPr>
            <p:nvPr/>
          </p:nvSpPr>
          <p:spPr bwMode="auto">
            <a:xfrm>
              <a:off x="665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49" name="Rectangle 110"/>
            <p:cNvSpPr>
              <a:spLocks/>
            </p:cNvSpPr>
            <p:nvPr/>
          </p:nvSpPr>
          <p:spPr bwMode="auto">
            <a:xfrm>
              <a:off x="686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2450" name="Picture 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" y="407"/>
              <a:ext cx="344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1" name="Rectangle 112"/>
            <p:cNvSpPr>
              <a:spLocks/>
            </p:cNvSpPr>
            <p:nvPr/>
          </p:nvSpPr>
          <p:spPr bwMode="auto">
            <a:xfrm>
              <a:off x="0" y="264"/>
              <a:ext cx="1112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Gill Sans"/>
                  <a:cs typeface="Gill Sans"/>
                </a:rPr>
                <a:t>gradual reverse</a:t>
              </a:r>
            </a:p>
          </p:txBody>
        </p:sp>
        <p:sp>
          <p:nvSpPr>
            <p:cNvPr id="102452" name="Rectangle 113"/>
            <p:cNvSpPr>
              <a:spLocks/>
            </p:cNvSpPr>
            <p:nvPr/>
          </p:nvSpPr>
          <p:spPr bwMode="auto">
            <a:xfrm>
              <a:off x="707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53" name="Rectangle 114"/>
            <p:cNvSpPr>
              <a:spLocks/>
            </p:cNvSpPr>
            <p:nvPr/>
          </p:nvSpPr>
          <p:spPr bwMode="auto">
            <a:xfrm>
              <a:off x="728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54" name="Rectangle 115"/>
            <p:cNvSpPr>
              <a:spLocks/>
            </p:cNvSpPr>
            <p:nvPr/>
          </p:nvSpPr>
          <p:spPr bwMode="auto">
            <a:xfrm>
              <a:off x="748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2103" name="Group 119"/>
          <p:cNvGrpSpPr>
            <a:grpSpLocks/>
          </p:cNvGrpSpPr>
          <p:nvPr/>
        </p:nvGrpSpPr>
        <p:grpSpPr bwMode="auto">
          <a:xfrm>
            <a:off x="2894013" y="741363"/>
            <a:ext cx="3749675" cy="4722812"/>
            <a:chOff x="0" y="0"/>
            <a:chExt cx="3358" cy="4231"/>
          </a:xfrm>
        </p:grpSpPr>
        <p:sp>
          <p:nvSpPr>
            <p:cNvPr id="102416" name="Rectangle 117"/>
            <p:cNvSpPr>
              <a:spLocks/>
            </p:cNvSpPr>
            <p:nvPr/>
          </p:nvSpPr>
          <p:spPr bwMode="auto">
            <a:xfrm>
              <a:off x="2038" y="0"/>
              <a:ext cx="13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Gill Sans"/>
                  <a:cs typeface="Gill Sans"/>
                </a:rPr>
                <a:t>extinction</a:t>
              </a:r>
            </a:p>
          </p:txBody>
        </p:sp>
        <p:sp>
          <p:nvSpPr>
            <p:cNvPr id="102417" name="Line 118"/>
            <p:cNvSpPr>
              <a:spLocks noChangeShapeType="1"/>
            </p:cNvSpPr>
            <p:nvPr/>
          </p:nvSpPr>
          <p:spPr bwMode="auto">
            <a:xfrm>
              <a:off x="4" y="360"/>
              <a:ext cx="0" cy="387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415" name="Rectangle 120"/>
          <p:cNvSpPr>
            <a:spLocks/>
          </p:cNvSpPr>
          <p:nvPr/>
        </p:nvSpPr>
        <p:spPr bwMode="auto">
          <a:xfrm>
            <a:off x="5402003" y="6580981"/>
            <a:ext cx="3687259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Gershman</a:t>
            </a: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, Jones, Norman, </a:t>
            </a:r>
            <a:r>
              <a:rPr kumimoji="0" lang="en-US" alt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Monfils</a:t>
            </a: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 &amp; </a:t>
            </a:r>
            <a:r>
              <a:rPr kumimoji="0" lang="en-US" alt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Niv</a:t>
            </a:r>
            <a:r>
              <a:rPr kumimoji="0" lang="en-US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7925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9" grpId="0" animBg="1"/>
      <p:bldP spid="4204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33"/>
          <p:cNvGrpSpPr>
            <a:grpSpLocks/>
          </p:cNvGrpSpPr>
          <p:nvPr/>
        </p:nvGrpSpPr>
        <p:grpSpPr bwMode="auto">
          <a:xfrm>
            <a:off x="295275" y="2813050"/>
            <a:ext cx="8447088" cy="938213"/>
            <a:chOff x="0" y="0"/>
            <a:chExt cx="7568" cy="840"/>
          </a:xfrm>
        </p:grpSpPr>
        <p:sp>
          <p:nvSpPr>
            <p:cNvPr id="103515" name="Rectangle 1"/>
            <p:cNvSpPr>
              <a:spLocks/>
            </p:cNvSpPr>
            <p:nvPr/>
          </p:nvSpPr>
          <p:spPr bwMode="auto">
            <a:xfrm>
              <a:off x="148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16" name="Rectangle 2"/>
            <p:cNvSpPr>
              <a:spLocks/>
            </p:cNvSpPr>
            <p:nvPr/>
          </p:nvSpPr>
          <p:spPr bwMode="auto">
            <a:xfrm>
              <a:off x="168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17" name="Rectangle 3"/>
            <p:cNvSpPr>
              <a:spLocks/>
            </p:cNvSpPr>
            <p:nvPr/>
          </p:nvSpPr>
          <p:spPr bwMode="auto">
            <a:xfrm>
              <a:off x="189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18" name="Rectangle 4"/>
            <p:cNvSpPr>
              <a:spLocks/>
            </p:cNvSpPr>
            <p:nvPr/>
          </p:nvSpPr>
          <p:spPr bwMode="auto">
            <a:xfrm>
              <a:off x="270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19" name="Rectangle 5"/>
            <p:cNvSpPr>
              <a:spLocks/>
            </p:cNvSpPr>
            <p:nvPr/>
          </p:nvSpPr>
          <p:spPr bwMode="auto">
            <a:xfrm>
              <a:off x="291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20" name="Rectangle 6"/>
            <p:cNvSpPr>
              <a:spLocks/>
            </p:cNvSpPr>
            <p:nvPr/>
          </p:nvSpPr>
          <p:spPr bwMode="auto">
            <a:xfrm>
              <a:off x="312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21" name="Rectangle 7"/>
            <p:cNvSpPr>
              <a:spLocks/>
            </p:cNvSpPr>
            <p:nvPr/>
          </p:nvSpPr>
          <p:spPr bwMode="auto">
            <a:xfrm>
              <a:off x="332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22" name="Rectangle 8"/>
            <p:cNvSpPr>
              <a:spLocks/>
            </p:cNvSpPr>
            <p:nvPr/>
          </p:nvSpPr>
          <p:spPr bwMode="auto">
            <a:xfrm>
              <a:off x="353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23" name="Rectangle 9"/>
            <p:cNvSpPr>
              <a:spLocks/>
            </p:cNvSpPr>
            <p:nvPr/>
          </p:nvSpPr>
          <p:spPr bwMode="auto">
            <a:xfrm>
              <a:off x="374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24" name="Rectangle 10"/>
            <p:cNvSpPr>
              <a:spLocks/>
            </p:cNvSpPr>
            <p:nvPr/>
          </p:nvSpPr>
          <p:spPr bwMode="auto">
            <a:xfrm>
              <a:off x="395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25" name="Rectangle 11"/>
            <p:cNvSpPr>
              <a:spLocks/>
            </p:cNvSpPr>
            <p:nvPr/>
          </p:nvSpPr>
          <p:spPr bwMode="auto">
            <a:xfrm>
              <a:off x="416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26" name="Rectangle 12"/>
            <p:cNvSpPr>
              <a:spLocks/>
            </p:cNvSpPr>
            <p:nvPr/>
          </p:nvSpPr>
          <p:spPr bwMode="auto">
            <a:xfrm>
              <a:off x="436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27" name="Rectangle 13"/>
            <p:cNvSpPr>
              <a:spLocks/>
            </p:cNvSpPr>
            <p:nvPr/>
          </p:nvSpPr>
          <p:spPr bwMode="auto">
            <a:xfrm>
              <a:off x="457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28" name="Rectangle 14"/>
            <p:cNvSpPr>
              <a:spLocks/>
            </p:cNvSpPr>
            <p:nvPr/>
          </p:nvSpPr>
          <p:spPr bwMode="auto">
            <a:xfrm>
              <a:off x="478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29" name="Rectangle 15"/>
            <p:cNvSpPr>
              <a:spLocks/>
            </p:cNvSpPr>
            <p:nvPr/>
          </p:nvSpPr>
          <p:spPr bwMode="auto">
            <a:xfrm>
              <a:off x="499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30" name="Rectangle 16"/>
            <p:cNvSpPr>
              <a:spLocks/>
            </p:cNvSpPr>
            <p:nvPr/>
          </p:nvSpPr>
          <p:spPr bwMode="auto">
            <a:xfrm>
              <a:off x="520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31" name="Rectangle 17"/>
            <p:cNvSpPr>
              <a:spLocks/>
            </p:cNvSpPr>
            <p:nvPr/>
          </p:nvSpPr>
          <p:spPr bwMode="auto">
            <a:xfrm>
              <a:off x="540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32" name="Rectangle 18"/>
            <p:cNvSpPr>
              <a:spLocks/>
            </p:cNvSpPr>
            <p:nvPr/>
          </p:nvSpPr>
          <p:spPr bwMode="auto">
            <a:xfrm>
              <a:off x="561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33" name="Rectangle 19"/>
            <p:cNvSpPr>
              <a:spLocks/>
            </p:cNvSpPr>
            <p:nvPr/>
          </p:nvSpPr>
          <p:spPr bwMode="auto">
            <a:xfrm>
              <a:off x="582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34" name="Rectangle 20"/>
            <p:cNvSpPr>
              <a:spLocks/>
            </p:cNvSpPr>
            <p:nvPr/>
          </p:nvSpPr>
          <p:spPr bwMode="auto">
            <a:xfrm>
              <a:off x="603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35" name="Rectangle 21"/>
            <p:cNvSpPr>
              <a:spLocks/>
            </p:cNvSpPr>
            <p:nvPr/>
          </p:nvSpPr>
          <p:spPr bwMode="auto">
            <a:xfrm>
              <a:off x="624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36" name="Rectangle 22"/>
            <p:cNvSpPr>
              <a:spLocks/>
            </p:cNvSpPr>
            <p:nvPr/>
          </p:nvSpPr>
          <p:spPr bwMode="auto">
            <a:xfrm>
              <a:off x="644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3537" name="Picture 2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38" name="Picture 2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39" name="Picture 2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40" name="Rectangle 26"/>
            <p:cNvSpPr>
              <a:spLocks/>
            </p:cNvSpPr>
            <p:nvPr/>
          </p:nvSpPr>
          <p:spPr bwMode="auto">
            <a:xfrm>
              <a:off x="665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41" name="Rectangle 27"/>
            <p:cNvSpPr>
              <a:spLocks/>
            </p:cNvSpPr>
            <p:nvPr/>
          </p:nvSpPr>
          <p:spPr bwMode="auto">
            <a:xfrm>
              <a:off x="686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3542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" y="407"/>
              <a:ext cx="344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43" name="Rectangle 29"/>
            <p:cNvSpPr>
              <a:spLocks/>
            </p:cNvSpPr>
            <p:nvPr/>
          </p:nvSpPr>
          <p:spPr bwMode="auto">
            <a:xfrm>
              <a:off x="0" y="232"/>
              <a:ext cx="1112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Gill Sans"/>
                  <a:cs typeface="Gill Sans"/>
                </a:rPr>
                <a:t>regular extinction</a:t>
              </a:r>
            </a:p>
          </p:txBody>
        </p:sp>
        <p:sp>
          <p:nvSpPr>
            <p:cNvPr id="103544" name="Rectangle 30"/>
            <p:cNvSpPr>
              <a:spLocks/>
            </p:cNvSpPr>
            <p:nvPr/>
          </p:nvSpPr>
          <p:spPr bwMode="auto">
            <a:xfrm>
              <a:off x="707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45" name="Rectangle 31"/>
            <p:cNvSpPr>
              <a:spLocks/>
            </p:cNvSpPr>
            <p:nvPr/>
          </p:nvSpPr>
          <p:spPr bwMode="auto">
            <a:xfrm>
              <a:off x="728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46" name="Rectangle 32"/>
            <p:cNvSpPr>
              <a:spLocks/>
            </p:cNvSpPr>
            <p:nvPr/>
          </p:nvSpPr>
          <p:spPr bwMode="auto">
            <a:xfrm>
              <a:off x="748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042" name="Rectangle 34"/>
          <p:cNvSpPr>
            <a:spLocks noGrp="1" noChangeArrowheads="1"/>
          </p:cNvSpPr>
          <p:nvPr>
            <p:ph type="title"/>
          </p:nvPr>
        </p:nvSpPr>
        <p:spPr>
          <a:xfrm>
            <a:off x="142875" y="68263"/>
            <a:ext cx="5884863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gradual </a:t>
            </a:r>
            <a:r>
              <a:rPr lang="en-US" dirty="0"/>
              <a:t>extinction</a:t>
            </a:r>
          </a:p>
        </p:txBody>
      </p:sp>
      <p:sp>
        <p:nvSpPr>
          <p:cNvPr id="103428" name="Rectangle 35"/>
          <p:cNvSpPr>
            <a:spLocks/>
          </p:cNvSpPr>
          <p:nvPr/>
        </p:nvSpPr>
        <p:spPr bwMode="auto">
          <a:xfrm>
            <a:off x="3544888" y="1677988"/>
            <a:ext cx="88900" cy="43815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3429" name="Group 38"/>
          <p:cNvGrpSpPr>
            <a:grpSpLocks/>
          </p:cNvGrpSpPr>
          <p:nvPr/>
        </p:nvGrpSpPr>
        <p:grpSpPr bwMode="auto">
          <a:xfrm>
            <a:off x="4010025" y="1677988"/>
            <a:ext cx="320675" cy="438150"/>
            <a:chOff x="0" y="0"/>
            <a:chExt cx="288" cy="392"/>
          </a:xfrm>
        </p:grpSpPr>
        <p:sp>
          <p:nvSpPr>
            <p:cNvPr id="103513" name="Rectangle 36"/>
            <p:cNvSpPr>
              <a:spLocks/>
            </p:cNvSpPr>
            <p:nvPr/>
          </p:nvSpPr>
          <p:spPr bwMode="auto">
            <a:xfrm>
              <a:off x="0" y="0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14" name="Rectangle 37"/>
            <p:cNvSpPr>
              <a:spLocks/>
            </p:cNvSpPr>
            <p:nvPr/>
          </p:nvSpPr>
          <p:spPr bwMode="auto">
            <a:xfrm>
              <a:off x="208" y="0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430" name="Group 41"/>
          <p:cNvGrpSpPr>
            <a:grpSpLocks/>
          </p:cNvGrpSpPr>
          <p:nvPr/>
        </p:nvGrpSpPr>
        <p:grpSpPr bwMode="auto">
          <a:xfrm>
            <a:off x="3259138" y="1214438"/>
            <a:ext cx="276225" cy="901700"/>
            <a:chOff x="0" y="0"/>
            <a:chExt cx="248" cy="808"/>
          </a:xfrm>
        </p:grpSpPr>
        <p:sp>
          <p:nvSpPr>
            <p:cNvPr id="103511" name="Rectangle 39"/>
            <p:cNvSpPr>
              <a:spLocks/>
            </p:cNvSpPr>
            <p:nvPr/>
          </p:nvSpPr>
          <p:spPr bwMode="auto">
            <a:xfrm>
              <a:off x="4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3512" name="Picture 4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431" name="Group 44"/>
          <p:cNvGrpSpPr>
            <a:grpSpLocks/>
          </p:cNvGrpSpPr>
          <p:nvPr/>
        </p:nvGrpSpPr>
        <p:grpSpPr bwMode="auto">
          <a:xfrm>
            <a:off x="3724275" y="1214438"/>
            <a:ext cx="276225" cy="901700"/>
            <a:chOff x="0" y="0"/>
            <a:chExt cx="248" cy="808"/>
          </a:xfrm>
        </p:grpSpPr>
        <p:sp>
          <p:nvSpPr>
            <p:cNvPr id="103509" name="Rectangle 42"/>
            <p:cNvSpPr>
              <a:spLocks/>
            </p:cNvSpPr>
            <p:nvPr/>
          </p:nvSpPr>
          <p:spPr bwMode="auto">
            <a:xfrm>
              <a:off x="4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3510" name="Picture 4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432" name="Group 47"/>
          <p:cNvGrpSpPr>
            <a:grpSpLocks/>
          </p:cNvGrpSpPr>
          <p:nvPr/>
        </p:nvGrpSpPr>
        <p:grpSpPr bwMode="auto">
          <a:xfrm>
            <a:off x="4438650" y="1214438"/>
            <a:ext cx="276225" cy="901700"/>
            <a:chOff x="0" y="0"/>
            <a:chExt cx="248" cy="808"/>
          </a:xfrm>
        </p:grpSpPr>
        <p:sp>
          <p:nvSpPr>
            <p:cNvPr id="103507" name="Rectangle 45"/>
            <p:cNvSpPr>
              <a:spLocks/>
            </p:cNvSpPr>
            <p:nvPr/>
          </p:nvSpPr>
          <p:spPr bwMode="auto">
            <a:xfrm>
              <a:off x="3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3508" name="Picture 4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433" name="Group 55"/>
          <p:cNvGrpSpPr>
            <a:grpSpLocks/>
          </p:cNvGrpSpPr>
          <p:nvPr/>
        </p:nvGrpSpPr>
        <p:grpSpPr bwMode="auto">
          <a:xfrm>
            <a:off x="1490663" y="1211263"/>
            <a:ext cx="1143000" cy="904875"/>
            <a:chOff x="0" y="0"/>
            <a:chExt cx="1024" cy="811"/>
          </a:xfrm>
        </p:grpSpPr>
        <p:sp>
          <p:nvSpPr>
            <p:cNvPr id="103500" name="Rectangle 48"/>
            <p:cNvSpPr>
              <a:spLocks/>
            </p:cNvSpPr>
            <p:nvPr/>
          </p:nvSpPr>
          <p:spPr bwMode="auto">
            <a:xfrm>
              <a:off x="408" y="419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01" name="Rectangle 49"/>
            <p:cNvSpPr>
              <a:spLocks/>
            </p:cNvSpPr>
            <p:nvPr/>
          </p:nvSpPr>
          <p:spPr bwMode="auto">
            <a:xfrm>
              <a:off x="616" y="419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02" name="Rectangle 50"/>
            <p:cNvSpPr>
              <a:spLocks/>
            </p:cNvSpPr>
            <p:nvPr/>
          </p:nvSpPr>
          <p:spPr bwMode="auto">
            <a:xfrm>
              <a:off x="824" y="419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3503" name="Picture 5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04" name="Picture 5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" y="3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05" name="Picture 5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" y="3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06" name="Picture 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9"/>
              <a:ext cx="344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434" name="Rectangle 56"/>
          <p:cNvSpPr>
            <a:spLocks/>
          </p:cNvSpPr>
          <p:nvPr/>
        </p:nvSpPr>
        <p:spPr bwMode="auto">
          <a:xfrm>
            <a:off x="1249363" y="741363"/>
            <a:ext cx="14747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acquisition</a:t>
            </a:r>
          </a:p>
        </p:txBody>
      </p:sp>
      <p:sp>
        <p:nvSpPr>
          <p:cNvPr id="103435" name="Rectangle 57"/>
          <p:cNvSpPr>
            <a:spLocks/>
          </p:cNvSpPr>
          <p:nvPr/>
        </p:nvSpPr>
        <p:spPr bwMode="auto">
          <a:xfrm>
            <a:off x="295275" y="1509713"/>
            <a:ext cx="12398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gradual extinction</a:t>
            </a:r>
          </a:p>
        </p:txBody>
      </p:sp>
      <p:grpSp>
        <p:nvGrpSpPr>
          <p:cNvPr id="103436" name="Group 78"/>
          <p:cNvGrpSpPr>
            <a:grpSpLocks/>
          </p:cNvGrpSpPr>
          <p:nvPr/>
        </p:nvGrpSpPr>
        <p:grpSpPr bwMode="auto">
          <a:xfrm>
            <a:off x="4705350" y="1214438"/>
            <a:ext cx="4037013" cy="901700"/>
            <a:chOff x="0" y="0"/>
            <a:chExt cx="3616" cy="808"/>
          </a:xfrm>
        </p:grpSpPr>
        <p:sp>
          <p:nvSpPr>
            <p:cNvPr id="103480" name="Rectangle 58"/>
            <p:cNvSpPr>
              <a:spLocks/>
            </p:cNvSpPr>
            <p:nvPr/>
          </p:nvSpPr>
          <p:spPr bwMode="auto">
            <a:xfrm>
              <a:off x="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81" name="Rectangle 59"/>
            <p:cNvSpPr>
              <a:spLocks/>
            </p:cNvSpPr>
            <p:nvPr/>
          </p:nvSpPr>
          <p:spPr bwMode="auto">
            <a:xfrm>
              <a:off x="20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82" name="Rectangle 60"/>
            <p:cNvSpPr>
              <a:spLocks/>
            </p:cNvSpPr>
            <p:nvPr/>
          </p:nvSpPr>
          <p:spPr bwMode="auto">
            <a:xfrm>
              <a:off x="41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83" name="Rectangle 61"/>
            <p:cNvSpPr>
              <a:spLocks/>
            </p:cNvSpPr>
            <p:nvPr/>
          </p:nvSpPr>
          <p:spPr bwMode="auto">
            <a:xfrm>
              <a:off x="62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84" name="Rectangle 62"/>
            <p:cNvSpPr>
              <a:spLocks/>
            </p:cNvSpPr>
            <p:nvPr/>
          </p:nvSpPr>
          <p:spPr bwMode="auto">
            <a:xfrm>
              <a:off x="83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85" name="Rectangle 63"/>
            <p:cNvSpPr>
              <a:spLocks/>
            </p:cNvSpPr>
            <p:nvPr/>
          </p:nvSpPr>
          <p:spPr bwMode="auto">
            <a:xfrm>
              <a:off x="104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86" name="Rectangle 64"/>
            <p:cNvSpPr>
              <a:spLocks/>
            </p:cNvSpPr>
            <p:nvPr/>
          </p:nvSpPr>
          <p:spPr bwMode="auto">
            <a:xfrm>
              <a:off x="124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87" name="Rectangle 65"/>
            <p:cNvSpPr>
              <a:spLocks/>
            </p:cNvSpPr>
            <p:nvPr/>
          </p:nvSpPr>
          <p:spPr bwMode="auto">
            <a:xfrm>
              <a:off x="145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88" name="Rectangle 66"/>
            <p:cNvSpPr>
              <a:spLocks/>
            </p:cNvSpPr>
            <p:nvPr/>
          </p:nvSpPr>
          <p:spPr bwMode="auto">
            <a:xfrm>
              <a:off x="166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89" name="Rectangle 67"/>
            <p:cNvSpPr>
              <a:spLocks/>
            </p:cNvSpPr>
            <p:nvPr/>
          </p:nvSpPr>
          <p:spPr bwMode="auto">
            <a:xfrm>
              <a:off x="187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90" name="Rectangle 68"/>
            <p:cNvSpPr>
              <a:spLocks/>
            </p:cNvSpPr>
            <p:nvPr/>
          </p:nvSpPr>
          <p:spPr bwMode="auto">
            <a:xfrm>
              <a:off x="208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91" name="Rectangle 69"/>
            <p:cNvSpPr>
              <a:spLocks/>
            </p:cNvSpPr>
            <p:nvPr/>
          </p:nvSpPr>
          <p:spPr bwMode="auto">
            <a:xfrm>
              <a:off x="228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92" name="Rectangle 70"/>
            <p:cNvSpPr>
              <a:spLocks/>
            </p:cNvSpPr>
            <p:nvPr/>
          </p:nvSpPr>
          <p:spPr bwMode="auto">
            <a:xfrm>
              <a:off x="249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3493" name="Picture 7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94" name="Picture 7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95" name="Rectangle 73"/>
            <p:cNvSpPr>
              <a:spLocks/>
            </p:cNvSpPr>
            <p:nvPr/>
          </p:nvSpPr>
          <p:spPr bwMode="auto">
            <a:xfrm>
              <a:off x="270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96" name="Rectangle 74"/>
            <p:cNvSpPr>
              <a:spLocks/>
            </p:cNvSpPr>
            <p:nvPr/>
          </p:nvSpPr>
          <p:spPr bwMode="auto">
            <a:xfrm>
              <a:off x="291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97" name="Rectangle 75"/>
            <p:cNvSpPr>
              <a:spLocks/>
            </p:cNvSpPr>
            <p:nvPr/>
          </p:nvSpPr>
          <p:spPr bwMode="auto">
            <a:xfrm>
              <a:off x="312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98" name="Rectangle 76"/>
            <p:cNvSpPr>
              <a:spLocks/>
            </p:cNvSpPr>
            <p:nvPr/>
          </p:nvSpPr>
          <p:spPr bwMode="auto">
            <a:xfrm>
              <a:off x="332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99" name="Rectangle 77"/>
            <p:cNvSpPr>
              <a:spLocks/>
            </p:cNvSpPr>
            <p:nvPr/>
          </p:nvSpPr>
          <p:spPr bwMode="auto">
            <a:xfrm>
              <a:off x="353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437" name="Group 116"/>
          <p:cNvGrpSpPr>
            <a:grpSpLocks/>
          </p:cNvGrpSpPr>
          <p:nvPr/>
        </p:nvGrpSpPr>
        <p:grpSpPr bwMode="auto">
          <a:xfrm>
            <a:off x="295275" y="4429125"/>
            <a:ext cx="8447088" cy="973138"/>
            <a:chOff x="0" y="0"/>
            <a:chExt cx="7568" cy="872"/>
          </a:xfrm>
        </p:grpSpPr>
        <p:sp>
          <p:nvSpPr>
            <p:cNvPr id="103443" name="Rectangle 79"/>
            <p:cNvSpPr>
              <a:spLocks/>
            </p:cNvSpPr>
            <p:nvPr/>
          </p:nvSpPr>
          <p:spPr bwMode="auto">
            <a:xfrm>
              <a:off x="148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44" name="Rectangle 80"/>
            <p:cNvSpPr>
              <a:spLocks/>
            </p:cNvSpPr>
            <p:nvPr/>
          </p:nvSpPr>
          <p:spPr bwMode="auto">
            <a:xfrm>
              <a:off x="168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45" name="Rectangle 81"/>
            <p:cNvSpPr>
              <a:spLocks/>
            </p:cNvSpPr>
            <p:nvPr/>
          </p:nvSpPr>
          <p:spPr bwMode="auto">
            <a:xfrm>
              <a:off x="189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46" name="Rectangle 82"/>
            <p:cNvSpPr>
              <a:spLocks/>
            </p:cNvSpPr>
            <p:nvPr/>
          </p:nvSpPr>
          <p:spPr bwMode="auto">
            <a:xfrm>
              <a:off x="270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47" name="Rectangle 83"/>
            <p:cNvSpPr>
              <a:spLocks/>
            </p:cNvSpPr>
            <p:nvPr/>
          </p:nvSpPr>
          <p:spPr bwMode="auto">
            <a:xfrm>
              <a:off x="291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48" name="Rectangle 84"/>
            <p:cNvSpPr>
              <a:spLocks/>
            </p:cNvSpPr>
            <p:nvPr/>
          </p:nvSpPr>
          <p:spPr bwMode="auto">
            <a:xfrm>
              <a:off x="312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49" name="Rectangle 85"/>
            <p:cNvSpPr>
              <a:spLocks/>
            </p:cNvSpPr>
            <p:nvPr/>
          </p:nvSpPr>
          <p:spPr bwMode="auto">
            <a:xfrm>
              <a:off x="332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50" name="Rectangle 86"/>
            <p:cNvSpPr>
              <a:spLocks/>
            </p:cNvSpPr>
            <p:nvPr/>
          </p:nvSpPr>
          <p:spPr bwMode="auto">
            <a:xfrm>
              <a:off x="353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51" name="Rectangle 87"/>
            <p:cNvSpPr>
              <a:spLocks/>
            </p:cNvSpPr>
            <p:nvPr/>
          </p:nvSpPr>
          <p:spPr bwMode="auto">
            <a:xfrm>
              <a:off x="374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52" name="Rectangle 88"/>
            <p:cNvSpPr>
              <a:spLocks/>
            </p:cNvSpPr>
            <p:nvPr/>
          </p:nvSpPr>
          <p:spPr bwMode="auto">
            <a:xfrm>
              <a:off x="395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53" name="Rectangle 89"/>
            <p:cNvSpPr>
              <a:spLocks/>
            </p:cNvSpPr>
            <p:nvPr/>
          </p:nvSpPr>
          <p:spPr bwMode="auto">
            <a:xfrm>
              <a:off x="416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54" name="Rectangle 90"/>
            <p:cNvSpPr>
              <a:spLocks/>
            </p:cNvSpPr>
            <p:nvPr/>
          </p:nvSpPr>
          <p:spPr bwMode="auto">
            <a:xfrm>
              <a:off x="436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55" name="Rectangle 91"/>
            <p:cNvSpPr>
              <a:spLocks/>
            </p:cNvSpPr>
            <p:nvPr/>
          </p:nvSpPr>
          <p:spPr bwMode="auto">
            <a:xfrm>
              <a:off x="457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56" name="Rectangle 92"/>
            <p:cNvSpPr>
              <a:spLocks/>
            </p:cNvSpPr>
            <p:nvPr/>
          </p:nvSpPr>
          <p:spPr bwMode="auto">
            <a:xfrm>
              <a:off x="478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57" name="Rectangle 93"/>
            <p:cNvSpPr>
              <a:spLocks/>
            </p:cNvSpPr>
            <p:nvPr/>
          </p:nvSpPr>
          <p:spPr bwMode="auto">
            <a:xfrm>
              <a:off x="499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58" name="Rectangle 94"/>
            <p:cNvSpPr>
              <a:spLocks/>
            </p:cNvSpPr>
            <p:nvPr/>
          </p:nvSpPr>
          <p:spPr bwMode="auto">
            <a:xfrm>
              <a:off x="520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59" name="Rectangle 95"/>
            <p:cNvSpPr>
              <a:spLocks/>
            </p:cNvSpPr>
            <p:nvPr/>
          </p:nvSpPr>
          <p:spPr bwMode="auto">
            <a:xfrm>
              <a:off x="540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60" name="Rectangle 96"/>
            <p:cNvSpPr>
              <a:spLocks/>
            </p:cNvSpPr>
            <p:nvPr/>
          </p:nvSpPr>
          <p:spPr bwMode="auto">
            <a:xfrm>
              <a:off x="561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61" name="Rectangle 97"/>
            <p:cNvSpPr>
              <a:spLocks/>
            </p:cNvSpPr>
            <p:nvPr/>
          </p:nvSpPr>
          <p:spPr bwMode="auto">
            <a:xfrm>
              <a:off x="582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62" name="Rectangle 98"/>
            <p:cNvSpPr>
              <a:spLocks/>
            </p:cNvSpPr>
            <p:nvPr/>
          </p:nvSpPr>
          <p:spPr bwMode="auto">
            <a:xfrm>
              <a:off x="603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63" name="Rectangle 99"/>
            <p:cNvSpPr>
              <a:spLocks/>
            </p:cNvSpPr>
            <p:nvPr/>
          </p:nvSpPr>
          <p:spPr bwMode="auto">
            <a:xfrm>
              <a:off x="624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64" name="Rectangle 100"/>
            <p:cNvSpPr>
              <a:spLocks/>
            </p:cNvSpPr>
            <p:nvPr/>
          </p:nvSpPr>
          <p:spPr bwMode="auto">
            <a:xfrm>
              <a:off x="644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3465" name="Picture 10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66" name="Picture 10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67" name="Picture 10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68" name="Picture 10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6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69" name="Picture 10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70" name="Picture 10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71" name="Picture 10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72" name="Picture 10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" y="0"/>
              <a:ext cx="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73" name="Rectangle 109"/>
            <p:cNvSpPr>
              <a:spLocks/>
            </p:cNvSpPr>
            <p:nvPr/>
          </p:nvSpPr>
          <p:spPr bwMode="auto">
            <a:xfrm>
              <a:off x="6656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74" name="Rectangle 110"/>
            <p:cNvSpPr>
              <a:spLocks/>
            </p:cNvSpPr>
            <p:nvPr/>
          </p:nvSpPr>
          <p:spPr bwMode="auto">
            <a:xfrm>
              <a:off x="6864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3475" name="Picture 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" y="407"/>
              <a:ext cx="344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76" name="Rectangle 112"/>
            <p:cNvSpPr>
              <a:spLocks/>
            </p:cNvSpPr>
            <p:nvPr/>
          </p:nvSpPr>
          <p:spPr bwMode="auto">
            <a:xfrm>
              <a:off x="0" y="264"/>
              <a:ext cx="1112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Gill Sans"/>
                  <a:cs typeface="Gill Sans"/>
                </a:rPr>
                <a:t>gradual reverse</a:t>
              </a:r>
            </a:p>
          </p:txBody>
        </p:sp>
        <p:sp>
          <p:nvSpPr>
            <p:cNvPr id="103477" name="Rectangle 113"/>
            <p:cNvSpPr>
              <a:spLocks/>
            </p:cNvSpPr>
            <p:nvPr/>
          </p:nvSpPr>
          <p:spPr bwMode="auto">
            <a:xfrm>
              <a:off x="7072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78" name="Rectangle 114"/>
            <p:cNvSpPr>
              <a:spLocks/>
            </p:cNvSpPr>
            <p:nvPr/>
          </p:nvSpPr>
          <p:spPr bwMode="auto">
            <a:xfrm>
              <a:off x="7280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79" name="Rectangle 115"/>
            <p:cNvSpPr>
              <a:spLocks/>
            </p:cNvSpPr>
            <p:nvPr/>
          </p:nvSpPr>
          <p:spPr bwMode="auto">
            <a:xfrm>
              <a:off x="7488" y="416"/>
              <a:ext cx="80" cy="392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438" name="Group 119"/>
          <p:cNvGrpSpPr>
            <a:grpSpLocks/>
          </p:cNvGrpSpPr>
          <p:nvPr/>
        </p:nvGrpSpPr>
        <p:grpSpPr bwMode="auto">
          <a:xfrm>
            <a:off x="2894013" y="741363"/>
            <a:ext cx="3749675" cy="4722812"/>
            <a:chOff x="0" y="0"/>
            <a:chExt cx="3358" cy="4231"/>
          </a:xfrm>
        </p:grpSpPr>
        <p:sp>
          <p:nvSpPr>
            <p:cNvPr id="103441" name="Rectangle 117"/>
            <p:cNvSpPr>
              <a:spLocks/>
            </p:cNvSpPr>
            <p:nvPr/>
          </p:nvSpPr>
          <p:spPr bwMode="auto">
            <a:xfrm>
              <a:off x="2038" y="0"/>
              <a:ext cx="13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Gill Sans"/>
                  <a:cs typeface="Gill Sans"/>
                </a:rPr>
                <a:t>extinction</a:t>
              </a:r>
            </a:p>
          </p:txBody>
        </p:sp>
        <p:sp>
          <p:nvSpPr>
            <p:cNvPr id="103442" name="Line 118"/>
            <p:cNvSpPr>
              <a:spLocks noChangeShapeType="1"/>
            </p:cNvSpPr>
            <p:nvPr/>
          </p:nvSpPr>
          <p:spPr bwMode="auto">
            <a:xfrm>
              <a:off x="4" y="360"/>
              <a:ext cx="0" cy="387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3439" name="Rectangle 120"/>
          <p:cNvSpPr>
            <a:spLocks/>
          </p:cNvSpPr>
          <p:nvPr/>
        </p:nvSpPr>
        <p:spPr bwMode="auto">
          <a:xfrm>
            <a:off x="5813425" y="303213"/>
            <a:ext cx="3081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Gershman, Jones, Norman, Monfils &amp; Niv - under review</a:t>
            </a:r>
          </a:p>
        </p:txBody>
      </p:sp>
      <p:sp>
        <p:nvSpPr>
          <p:cNvPr id="103440" name="Rectangle 121"/>
          <p:cNvSpPr>
            <a:spLocks/>
          </p:cNvSpPr>
          <p:nvPr/>
        </p:nvSpPr>
        <p:spPr bwMode="auto">
          <a:xfrm>
            <a:off x="268288" y="5830888"/>
            <a:ext cx="8599487" cy="419100"/>
          </a:xfrm>
          <a:prstGeom prst="rect">
            <a:avLst/>
          </a:prstGeom>
          <a:noFill/>
          <a:ln w="12700">
            <a:solidFill>
              <a:srgbClr val="FFFBF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test one day (reinstatement) or 30 days later (spontaneous recovery)</a:t>
            </a:r>
          </a:p>
        </p:txBody>
      </p:sp>
    </p:spTree>
    <p:extLst>
      <p:ext uri="{BB962C8B-B14F-4D97-AF65-F5344CB8AC3E}">
        <p14:creationId xmlns:p14="http://schemas.microsoft.com/office/powerpoint/2010/main" val="1879758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BA38-0769-43B3-8553-7FA2549B99C2}" type="slidenum">
              <a:rPr lang="en-GB"/>
              <a:pPr/>
              <a:t>2</a:t>
            </a:fld>
            <a:endParaRPr lang="en-GB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7772400" cy="1143000"/>
          </a:xfrm>
        </p:spPr>
        <p:txBody>
          <a:bodyPr/>
          <a:lstStyle/>
          <a:p>
            <a:r>
              <a:rPr lang="en-US" dirty="0" err="1" smtClean="0"/>
              <a:t>Marrian</a:t>
            </a:r>
            <a:r>
              <a:rPr lang="en-US" dirty="0" smtClean="0"/>
              <a:t> Conditioning</a:t>
            </a:r>
            <a:endParaRPr lang="en-GB" dirty="0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1038" y="2276475"/>
            <a:ext cx="3810000" cy="2887663"/>
          </a:xfrm>
        </p:spPr>
        <p:txBody>
          <a:bodyPr/>
          <a:lstStyle/>
          <a:p>
            <a:r>
              <a:rPr lang="en-US" dirty="0">
                <a:solidFill>
                  <a:srgbClr val="FF3300"/>
                </a:solidFill>
              </a:rPr>
              <a:t>Ethology</a:t>
            </a:r>
          </a:p>
          <a:p>
            <a:pPr lvl="1"/>
            <a:r>
              <a:rPr lang="en-US" dirty="0"/>
              <a:t>optimality</a:t>
            </a:r>
          </a:p>
          <a:p>
            <a:pPr lvl="1"/>
            <a:r>
              <a:rPr lang="en-US" dirty="0"/>
              <a:t>appropriateness</a:t>
            </a:r>
          </a:p>
          <a:p>
            <a:r>
              <a:rPr lang="en-US" dirty="0">
                <a:solidFill>
                  <a:srgbClr val="FF3300"/>
                </a:solidFill>
              </a:rPr>
              <a:t>Psychology</a:t>
            </a:r>
          </a:p>
          <a:p>
            <a:pPr lvl="1"/>
            <a:r>
              <a:rPr lang="en-US" dirty="0"/>
              <a:t>classical/operant</a:t>
            </a:r>
          </a:p>
          <a:p>
            <a:pPr lvl="1">
              <a:buFontTx/>
              <a:buNone/>
            </a:pPr>
            <a:r>
              <a:rPr lang="en-US" dirty="0"/>
              <a:t>   conditioning</a:t>
            </a:r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276475"/>
            <a:ext cx="3810000" cy="2887663"/>
          </a:xfrm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Computation</a:t>
            </a:r>
          </a:p>
          <a:p>
            <a:pPr lvl="1"/>
            <a:r>
              <a:rPr lang="en-US"/>
              <a:t>dynamic progr.</a:t>
            </a:r>
          </a:p>
          <a:p>
            <a:pPr lvl="1"/>
            <a:r>
              <a:rPr lang="en-US"/>
              <a:t>Kalman filtering</a:t>
            </a:r>
          </a:p>
          <a:p>
            <a:r>
              <a:rPr lang="en-US">
                <a:solidFill>
                  <a:srgbClr val="FF3300"/>
                </a:solidFill>
              </a:rPr>
              <a:t>Algorithm</a:t>
            </a:r>
          </a:p>
          <a:p>
            <a:pPr lvl="1"/>
            <a:r>
              <a:rPr lang="en-US"/>
              <a:t>TD/delta rules</a:t>
            </a:r>
          </a:p>
          <a:p>
            <a:pPr lvl="1"/>
            <a:r>
              <a:rPr lang="en-US"/>
              <a:t>simple weights</a:t>
            </a:r>
            <a:endParaRPr lang="en-GB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2843213" y="5013325"/>
            <a:ext cx="5400675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US" sz="2800"/>
              <a:t> </a:t>
            </a:r>
            <a:r>
              <a:rPr lang="en-US" sz="2800">
                <a:solidFill>
                  <a:srgbClr val="FF3300"/>
                </a:solidFill>
              </a:rPr>
              <a:t>Neurobiology</a:t>
            </a:r>
            <a:endParaRPr lang="en-GB" sz="2400"/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1763713" y="5734050"/>
            <a:ext cx="184150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800"/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1692275" y="5445125"/>
            <a:ext cx="5314019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err="1"/>
              <a:t>neuromodulators</a:t>
            </a:r>
            <a:r>
              <a:rPr lang="en-US" sz="2400" dirty="0"/>
              <a:t>; </a:t>
            </a:r>
            <a:r>
              <a:rPr lang="en-US" sz="2400" dirty="0" smtClean="0"/>
              <a:t>midbrain; sub-cortical;</a:t>
            </a:r>
          </a:p>
          <a:p>
            <a:pPr algn="ctr"/>
            <a:r>
              <a:rPr lang="en-US" sz="2400" dirty="0" smtClean="0"/>
              <a:t>cortical structures</a:t>
            </a:r>
            <a:endParaRPr lang="en-GB" sz="2400" dirty="0"/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403350" y="1341438"/>
            <a:ext cx="4652877" cy="7078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prediction</a:t>
            </a:r>
            <a:r>
              <a:rPr lang="en-US" sz="2000" dirty="0"/>
              <a:t>: of important events</a:t>
            </a:r>
          </a:p>
          <a:p>
            <a:r>
              <a:rPr lang="en-US" sz="2000" dirty="0">
                <a:solidFill>
                  <a:srgbClr val="0000FF"/>
                </a:solidFill>
              </a:rPr>
              <a:t>control</a:t>
            </a:r>
            <a:r>
              <a:rPr lang="en-US" sz="2000" dirty="0"/>
              <a:t>:	     in the light of those predictions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3154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142875" y="68263"/>
            <a:ext cx="5884863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gradual </a:t>
            </a:r>
            <a:r>
              <a:rPr lang="en-US" dirty="0"/>
              <a:t>extinction</a:t>
            </a:r>
          </a:p>
        </p:txBody>
      </p:sp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874713" y="1465263"/>
            <a:ext cx="3751262" cy="3106737"/>
            <a:chOff x="0" y="0"/>
            <a:chExt cx="3360" cy="2784"/>
          </a:xfrm>
        </p:grpSpPr>
        <p:sp>
          <p:nvSpPr>
            <p:cNvPr id="104458" name="Rectangle 2"/>
            <p:cNvSpPr>
              <a:spLocks/>
            </p:cNvSpPr>
            <p:nvPr/>
          </p:nvSpPr>
          <p:spPr bwMode="auto">
            <a:xfrm>
              <a:off x="392" y="0"/>
              <a:ext cx="221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Gill Sans"/>
                  <a:cs typeface="Gill Sans"/>
                </a:rPr>
                <a:t>first trials of extinction</a:t>
              </a:r>
            </a:p>
          </p:txBody>
        </p:sp>
        <p:grpSp>
          <p:nvGrpSpPr>
            <p:cNvPr id="104459" name="Group 5"/>
            <p:cNvGrpSpPr>
              <a:grpSpLocks/>
            </p:cNvGrpSpPr>
            <p:nvPr/>
          </p:nvGrpSpPr>
          <p:grpSpPr bwMode="auto">
            <a:xfrm>
              <a:off x="0" y="264"/>
              <a:ext cx="3360" cy="2520"/>
              <a:chOff x="0" y="0"/>
              <a:chExt cx="3360" cy="2520"/>
            </a:xfrm>
          </p:grpSpPr>
          <p:sp>
            <p:nvSpPr>
              <p:cNvPr id="104460" name="Rectangle 3"/>
              <p:cNvSpPr>
                <a:spLocks/>
              </p:cNvSpPr>
              <p:nvPr/>
            </p:nvSpPr>
            <p:spPr bwMode="auto">
              <a:xfrm>
                <a:off x="0" y="160"/>
                <a:ext cx="3072" cy="22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04461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60" cy="2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4043" name="Group 11"/>
          <p:cNvGrpSpPr>
            <a:grpSpLocks/>
          </p:cNvGrpSpPr>
          <p:nvPr/>
        </p:nvGrpSpPr>
        <p:grpSpPr bwMode="auto">
          <a:xfrm>
            <a:off x="4714875" y="1465263"/>
            <a:ext cx="4044950" cy="3124200"/>
            <a:chOff x="0" y="0"/>
            <a:chExt cx="3624" cy="2800"/>
          </a:xfrm>
        </p:grpSpPr>
        <p:sp>
          <p:nvSpPr>
            <p:cNvPr id="104454" name="Rectangle 7"/>
            <p:cNvSpPr>
              <a:spLocks/>
            </p:cNvSpPr>
            <p:nvPr/>
          </p:nvSpPr>
          <p:spPr bwMode="auto">
            <a:xfrm>
              <a:off x="0" y="0"/>
              <a:ext cx="3624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Gill Sans"/>
                  <a:cs typeface="Gill Sans"/>
                </a:rPr>
                <a:t>last trials of extinction</a:t>
              </a:r>
            </a:p>
          </p:txBody>
        </p:sp>
        <p:grpSp>
          <p:nvGrpSpPr>
            <p:cNvPr id="104455" name="Group 10"/>
            <p:cNvGrpSpPr>
              <a:grpSpLocks/>
            </p:cNvGrpSpPr>
            <p:nvPr/>
          </p:nvGrpSpPr>
          <p:grpSpPr bwMode="auto">
            <a:xfrm>
              <a:off x="256" y="280"/>
              <a:ext cx="3360" cy="2520"/>
              <a:chOff x="0" y="0"/>
              <a:chExt cx="3360" cy="2520"/>
            </a:xfrm>
          </p:grpSpPr>
          <p:sp>
            <p:nvSpPr>
              <p:cNvPr id="104456" name="Rectangle 8"/>
              <p:cNvSpPr>
                <a:spLocks/>
              </p:cNvSpPr>
              <p:nvPr/>
            </p:nvSpPr>
            <p:spPr bwMode="auto">
              <a:xfrm>
                <a:off x="32" y="144"/>
                <a:ext cx="3072" cy="22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04457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60" cy="2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4453" name="Rectangle 12"/>
          <p:cNvSpPr>
            <a:spLocks/>
          </p:cNvSpPr>
          <p:nvPr/>
        </p:nvSpPr>
        <p:spPr bwMode="auto">
          <a:xfrm>
            <a:off x="5813425" y="303213"/>
            <a:ext cx="3081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Gershman, Jones, Norman, Monfils &amp; Niv - under review</a:t>
            </a:r>
          </a:p>
        </p:txBody>
      </p:sp>
    </p:spTree>
    <p:extLst>
      <p:ext uri="{BB962C8B-B14F-4D97-AF65-F5344CB8AC3E}">
        <p14:creationId xmlns:p14="http://schemas.microsoft.com/office/powerpoint/2010/main" val="2217158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142875" y="68263"/>
            <a:ext cx="5884863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gradual </a:t>
            </a:r>
            <a:r>
              <a:rPr lang="en-US" dirty="0"/>
              <a:t>extinction</a:t>
            </a:r>
          </a:p>
        </p:txBody>
      </p:sp>
      <p:sp>
        <p:nvSpPr>
          <p:cNvPr id="105475" name="Rectangle 2"/>
          <p:cNvSpPr>
            <a:spLocks/>
          </p:cNvSpPr>
          <p:nvPr/>
        </p:nvSpPr>
        <p:spPr bwMode="auto">
          <a:xfrm>
            <a:off x="1357313" y="4768850"/>
            <a:ext cx="6527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only gradual extinction group shows no reinstatement</a:t>
            </a:r>
          </a:p>
        </p:txBody>
      </p:sp>
      <p:pic>
        <p:nvPicPr>
          <p:cNvPr id="1054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660525"/>
            <a:ext cx="56800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Rectangle 4"/>
          <p:cNvSpPr>
            <a:spLocks/>
          </p:cNvSpPr>
          <p:nvPr/>
        </p:nvSpPr>
        <p:spPr bwMode="auto">
          <a:xfrm>
            <a:off x="5813425" y="303213"/>
            <a:ext cx="3081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ill Sans"/>
                <a:cs typeface="Gill Sans"/>
              </a:rPr>
              <a:t>Gershman, Jones, Norman, Monfils &amp; Niv - under review</a:t>
            </a:r>
          </a:p>
        </p:txBody>
      </p:sp>
    </p:spTree>
    <p:extLst>
      <p:ext uri="{BB962C8B-B14F-4D97-AF65-F5344CB8AC3E}">
        <p14:creationId xmlns:p14="http://schemas.microsoft.com/office/powerpoint/2010/main" val="4171417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‘simple’ learning</a:t>
            </a:r>
          </a:p>
          <a:p>
            <a:pPr lvl="1"/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Rescorla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-Wagner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Pearce-Hall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contexts and extinction</a:t>
            </a:r>
          </a:p>
          <a:p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temporal difference learning and dopamine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action-learning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model-free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model-based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vigour</a:t>
            </a:r>
          </a:p>
          <a:p>
            <a:pPr lvl="1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But: second order conditioning</a:t>
            </a:r>
            <a:endParaRPr lang="en-US" smtClean="0"/>
          </a:p>
        </p:txBody>
      </p:sp>
      <p:graphicFrame>
        <p:nvGraphicFramePr>
          <p:cNvPr id="333837" name="Object 13"/>
          <p:cNvGraphicFramePr>
            <a:graphicFrameLocks noChangeAspect="1"/>
          </p:cNvGraphicFramePr>
          <p:nvPr/>
        </p:nvGraphicFramePr>
        <p:xfrm>
          <a:off x="4953000" y="1524000"/>
          <a:ext cx="34671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hart" r:id="rId4" imgW="5713722" imgH="5315344" progId="MSGraph.Chart.8">
                  <p:embed followColorScheme="full"/>
                </p:oleObj>
              </mc:Choice>
              <mc:Fallback>
                <p:oleObj name="Chart" r:id="rId4" imgW="5713722" imgH="5315344" progId="MSGraph.Chart.8">
                  <p:embed followColorScheme="full"/>
                  <p:pic>
                    <p:nvPicPr>
                      <p:cNvPr id="3338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34671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8" name="Rectangle 14"/>
          <p:cNvSpPr>
            <a:spLocks noChangeArrowheads="1"/>
          </p:cNvSpPr>
          <p:nvPr/>
        </p:nvSpPr>
        <p:spPr bwMode="auto">
          <a:xfrm>
            <a:off x="381000" y="5610225"/>
            <a:ext cx="8302625" cy="790575"/>
          </a:xfrm>
          <a:prstGeom prst="rect">
            <a:avLst/>
          </a:prstGeom>
          <a:solidFill>
            <a:schemeClr val="bg1"/>
          </a:solidFill>
          <a:ln w="28575">
            <a:solidFill>
              <a:srgbClr val="FFCC00"/>
            </a:solidFill>
            <a:miter lim="800000"/>
            <a:headEnd/>
            <a:tailEnd/>
          </a:ln>
          <a:effectLst>
            <a:outerShdw dist="35921" dir="2700000" algn="ctr" rotWithShape="0">
              <a:srgbClr val="FFCC00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animals learn that a predictor of a predictor is also a predictor of reward!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itchFamily="18" charset="2"/>
              </a:rPr>
              <a:t> not interested solely in predicting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itchFamily="18" charset="2"/>
              </a:rPr>
              <a:t>immediate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itchFamily="18" charset="2"/>
              </a:rPr>
              <a:t> reward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609600" y="1701800"/>
            <a:ext cx="3886200" cy="25146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150" name="Group 20"/>
          <p:cNvGrpSpPr>
            <a:grpSpLocks/>
          </p:cNvGrpSpPr>
          <p:nvPr/>
        </p:nvGrpSpPr>
        <p:grpSpPr bwMode="auto">
          <a:xfrm>
            <a:off x="762000" y="1701800"/>
            <a:ext cx="3616325" cy="712788"/>
            <a:chOff x="480" y="1392"/>
            <a:chExt cx="2278" cy="449"/>
          </a:xfrm>
        </p:grpSpPr>
        <p:pic>
          <p:nvPicPr>
            <p:cNvPr id="6161" name="Picture 5" descr="be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96" y="1392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2" name="Picture 6" descr="steak"/>
            <p:cNvPicPr>
              <a:picLocks noChangeAspect="1" noChangeArrowheads="1"/>
            </p:cNvPicPr>
            <p:nvPr/>
          </p:nvPicPr>
          <p:blipFill>
            <a:blip r:embed="rId7" cstate="print"/>
            <a:srcRect t="10573" b="15419"/>
            <a:stretch>
              <a:fillRect/>
            </a:stretch>
          </p:blipFill>
          <p:spPr bwMode="auto">
            <a:xfrm>
              <a:off x="2304" y="1440"/>
              <a:ext cx="45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3" name="Line 8"/>
            <p:cNvSpPr>
              <a:spLocks noChangeShapeType="1"/>
            </p:cNvSpPr>
            <p:nvPr/>
          </p:nvSpPr>
          <p:spPr bwMode="auto">
            <a:xfrm>
              <a:off x="1824" y="1584"/>
              <a:ext cx="3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164" name="Rectangle 10"/>
            <p:cNvSpPr>
              <a:spLocks noChangeArrowheads="1"/>
            </p:cNvSpPr>
            <p:nvPr/>
          </p:nvSpPr>
          <p:spPr bwMode="auto">
            <a:xfrm>
              <a:off x="480" y="1488"/>
              <a:ext cx="66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phase 1: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62000" y="2616200"/>
            <a:ext cx="3616325" cy="712788"/>
            <a:chOff x="480" y="1951"/>
            <a:chExt cx="2278" cy="449"/>
          </a:xfrm>
        </p:grpSpPr>
        <p:pic>
          <p:nvPicPr>
            <p:cNvPr id="6157" name="Picture 7" descr="be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04" y="1951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8" name="Line 9"/>
            <p:cNvSpPr>
              <a:spLocks noChangeShapeType="1"/>
            </p:cNvSpPr>
            <p:nvPr/>
          </p:nvSpPr>
          <p:spPr bwMode="auto">
            <a:xfrm>
              <a:off x="1824" y="2160"/>
              <a:ext cx="3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159" name="Rectangle 11"/>
            <p:cNvSpPr>
              <a:spLocks noChangeArrowheads="1"/>
            </p:cNvSpPr>
            <p:nvPr/>
          </p:nvSpPr>
          <p:spPr bwMode="auto">
            <a:xfrm>
              <a:off x="480" y="2025"/>
              <a:ext cx="66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phase 2:</a:t>
              </a:r>
            </a:p>
          </p:txBody>
        </p:sp>
        <p:pic>
          <p:nvPicPr>
            <p:cNvPr id="6160" name="Picture 15" descr="light_bul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92" y="1968"/>
              <a:ext cx="240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62000" y="3378200"/>
            <a:ext cx="2438400" cy="762000"/>
            <a:chOff x="480" y="2400"/>
            <a:chExt cx="1536" cy="480"/>
          </a:xfrm>
        </p:grpSpPr>
        <p:sp>
          <p:nvSpPr>
            <p:cNvPr id="6154" name="Rectangle 12"/>
            <p:cNvSpPr>
              <a:spLocks noChangeArrowheads="1"/>
            </p:cNvSpPr>
            <p:nvPr/>
          </p:nvSpPr>
          <p:spPr bwMode="auto">
            <a:xfrm>
              <a:off x="480" y="2544"/>
              <a:ext cx="38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test:</a:t>
              </a:r>
            </a:p>
          </p:txBody>
        </p:sp>
        <p:pic>
          <p:nvPicPr>
            <p:cNvPr id="6155" name="Picture 16" descr="light_bul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92" y="2465"/>
              <a:ext cx="240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6" name="Rectangle 17"/>
            <p:cNvSpPr>
              <a:spLocks noChangeArrowheads="1"/>
            </p:cNvSpPr>
            <p:nvPr/>
          </p:nvSpPr>
          <p:spPr bwMode="auto">
            <a:xfrm>
              <a:off x="1704" y="2400"/>
              <a:ext cx="312" cy="4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?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02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33837" grpId="0"/>
      <p:bldP spid="3338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lets start over: this time from the top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3213" y="1350963"/>
            <a:ext cx="8589962" cy="1011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Marr’s 3 levels:</a:t>
            </a:r>
          </a:p>
          <a:p>
            <a:pPr eaLnBrk="1" hangingPunct="1"/>
            <a:r>
              <a:rPr lang="en-US" sz="2400" dirty="0" smtClean="0">
                <a:solidFill>
                  <a:srgbClr val="FFCC00"/>
                </a:solidFill>
              </a:rPr>
              <a:t>The problem:</a:t>
            </a:r>
            <a:r>
              <a:rPr lang="en-US" sz="2400" dirty="0" smtClean="0"/>
              <a:t> optimal prediction of </a:t>
            </a:r>
            <a:r>
              <a:rPr lang="en-US" sz="2400" dirty="0" smtClean="0">
                <a:solidFill>
                  <a:srgbClr val="FFCC00"/>
                </a:solidFill>
              </a:rPr>
              <a:t>future</a:t>
            </a:r>
            <a:r>
              <a:rPr lang="en-US" sz="2400" dirty="0" smtClean="0"/>
              <a:t> reward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what’s the obvious prediction error?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but…</a:t>
            </a:r>
          </a:p>
        </p:txBody>
      </p:sp>
      <p:graphicFrame>
        <p:nvGraphicFramePr>
          <p:cNvPr id="334857" name="Object 2"/>
          <p:cNvGraphicFramePr>
            <a:graphicFrameLocks noChangeAspect="1"/>
          </p:cNvGraphicFramePr>
          <p:nvPr/>
        </p:nvGraphicFramePr>
        <p:xfrm>
          <a:off x="2524125" y="2601913"/>
          <a:ext cx="1881188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4" imgW="774700" imgH="457200" progId="Equation.3">
                  <p:embed/>
                </p:oleObj>
              </mc:Choice>
              <mc:Fallback>
                <p:oleObj name="Equation" r:id="rId4" imgW="774700" imgH="457200" progId="Equation.3">
                  <p:embed/>
                  <p:pic>
                    <p:nvPicPr>
                      <p:cNvPr id="33485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2601913"/>
                        <a:ext cx="1881188" cy="11128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9" name="Rectangle 11"/>
          <p:cNvSpPr>
            <a:spLocks noChangeArrowheads="1"/>
          </p:cNvSpPr>
          <p:nvPr/>
        </p:nvSpPr>
        <p:spPr bwMode="auto">
          <a:xfrm>
            <a:off x="4710113" y="2874963"/>
            <a:ext cx="35052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 to predict expected sum of future reward in a trial/episode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500166" y="3857628"/>
            <a:ext cx="4046537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(N.B. here t indexes time within a trial)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108725" y="5164157"/>
          <a:ext cx="20351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6" imgW="838080" imgH="431640" progId="Equation.3">
                  <p:embed/>
                </p:oleObj>
              </mc:Choice>
              <mc:Fallback>
                <p:oleObj name="Equation" r:id="rId6" imgW="838080" imgH="431640" progId="Equation.3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25" y="5164157"/>
                        <a:ext cx="2035175" cy="1050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786446" y="4429132"/>
          <a:ext cx="20653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8" imgW="850680" imgH="241200" progId="Equation.3">
                  <p:embed/>
                </p:oleObj>
              </mc:Choice>
              <mc:Fallback>
                <p:oleObj name="Equation" r:id="rId8" imgW="850680" imgH="2412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4429132"/>
                        <a:ext cx="2065338" cy="587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712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9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lets start over: this time from the top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3213" y="1350963"/>
            <a:ext cx="8589962" cy="1011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Marr’s 3 levels:</a:t>
            </a:r>
          </a:p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The problem:</a:t>
            </a:r>
            <a:r>
              <a:rPr lang="en-US" sz="2400" smtClean="0"/>
              <a:t> optimal prediction of </a:t>
            </a:r>
            <a:r>
              <a:rPr lang="en-US" sz="2400" smtClean="0">
                <a:solidFill>
                  <a:srgbClr val="FFCC00"/>
                </a:solidFill>
              </a:rPr>
              <a:t>future</a:t>
            </a:r>
            <a:r>
              <a:rPr lang="en-US" sz="2400" smtClean="0"/>
              <a:t> reward</a:t>
            </a:r>
          </a:p>
        </p:txBody>
      </p:sp>
      <p:graphicFrame>
        <p:nvGraphicFramePr>
          <p:cNvPr id="334857" name="Object 2"/>
          <p:cNvGraphicFramePr>
            <a:graphicFrameLocks noChangeAspect="1"/>
          </p:cNvGraphicFramePr>
          <p:nvPr/>
        </p:nvGraphicFramePr>
        <p:xfrm>
          <a:off x="2524125" y="2601913"/>
          <a:ext cx="1881188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4" imgW="774700" imgH="457200" progId="Equation.3">
                  <p:embed/>
                </p:oleObj>
              </mc:Choice>
              <mc:Fallback>
                <p:oleObj name="Equation" r:id="rId4" imgW="774700" imgH="457200" progId="Equation.3">
                  <p:embed/>
                  <p:pic>
                    <p:nvPicPr>
                      <p:cNvPr id="33485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2601913"/>
                        <a:ext cx="1881188" cy="11128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9" name="Rectangle 11"/>
          <p:cNvSpPr>
            <a:spLocks noChangeArrowheads="1"/>
          </p:cNvSpPr>
          <p:nvPr/>
        </p:nvSpPr>
        <p:spPr bwMode="auto">
          <a:xfrm>
            <a:off x="4710113" y="2874963"/>
            <a:ext cx="35052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 to predict expected sum of future reward in a trial/episode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149475" y="4143380"/>
          <a:ext cx="428625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6" imgW="1765080" imgH="914400" progId="Equation.3">
                  <p:embed/>
                </p:oleObj>
              </mc:Choice>
              <mc:Fallback>
                <p:oleObj name="Equation" r:id="rId6" imgW="1765080" imgH="914400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4143380"/>
                        <a:ext cx="4286250" cy="2225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852613" y="4656138"/>
            <a:ext cx="4876800" cy="1143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852613" y="5214950"/>
            <a:ext cx="4862527" cy="651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46938" y="5072063"/>
            <a:ext cx="1611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Bellman eqn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policy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evaluation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714480" y="5786454"/>
            <a:ext cx="5019676" cy="648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48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lets start over: this time from the top</a:t>
            </a:r>
            <a:endParaRPr lang="en-US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Marr’s 3 levels:</a:t>
            </a:r>
          </a:p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The problem:</a:t>
            </a:r>
            <a:r>
              <a:rPr lang="en-US" sz="2400" smtClean="0"/>
              <a:t> optimal prediction of </a:t>
            </a:r>
            <a:r>
              <a:rPr lang="en-US" sz="2400" smtClean="0">
                <a:solidFill>
                  <a:srgbClr val="FFCC00"/>
                </a:solidFill>
              </a:rPr>
              <a:t>future</a:t>
            </a:r>
            <a:r>
              <a:rPr lang="en-US" sz="2400" smtClean="0"/>
              <a:t> reward</a:t>
            </a:r>
          </a:p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The algorithm:</a:t>
            </a:r>
            <a:r>
              <a:rPr lang="en-US" sz="2400" smtClean="0"/>
              <a:t> temporal difference learning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362200" y="2743200"/>
          <a:ext cx="4008438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4" imgW="1651000" imgH="660400" progId="Equation.3">
                  <p:embed/>
                </p:oleObj>
              </mc:Choice>
              <mc:Fallback>
                <p:oleObj name="Equation" r:id="rId4" imgW="1651000" imgH="660400" progId="Equation.3">
                  <p:embed/>
                  <p:pic>
                    <p:nvPicPr>
                      <p:cNvPr id="81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743200"/>
                        <a:ext cx="4008438" cy="16081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971800" y="4495803"/>
            <a:ext cx="4519613" cy="668338"/>
            <a:chOff x="1872" y="2832"/>
            <a:chExt cx="2847" cy="421"/>
          </a:xfrm>
        </p:grpSpPr>
        <p:sp>
          <p:nvSpPr>
            <p:cNvPr id="8203" name="Rectangle 5"/>
            <p:cNvSpPr>
              <a:spLocks noChangeArrowheads="1"/>
            </p:cNvSpPr>
            <p:nvPr/>
          </p:nvSpPr>
          <p:spPr bwMode="auto">
            <a:xfrm>
              <a:off x="1872" y="2984"/>
              <a:ext cx="2847" cy="2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temporal difference prediction error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Symbol" pitchFamily="18" charset="2"/>
                </a:rPr>
                <a:t>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Symbol" pitchFamily="18" charset="2"/>
                </a:rPr>
                <a:t>t</a:t>
              </a:r>
              <a:endPara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204" name="AutoShape 8"/>
            <p:cNvSpPr>
              <a:spLocks/>
            </p:cNvSpPr>
            <p:nvPr/>
          </p:nvSpPr>
          <p:spPr bwMode="auto">
            <a:xfrm rot="-5400000">
              <a:off x="3096" y="2376"/>
              <a:ext cx="192" cy="1104"/>
            </a:xfrm>
            <a:prstGeom prst="leftBrace">
              <a:avLst>
                <a:gd name="adj1" fmla="val 47917"/>
                <a:gd name="adj2" fmla="val 50000"/>
              </a:avLst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57244" y="5373688"/>
            <a:ext cx="4743451" cy="493712"/>
            <a:chOff x="477" y="3385"/>
            <a:chExt cx="2988" cy="311"/>
          </a:xfrm>
        </p:grpSpPr>
        <p:graphicFrame>
          <p:nvGraphicFramePr>
            <p:cNvPr id="8195" name="Object 9"/>
            <p:cNvGraphicFramePr>
              <a:graphicFrameLocks noChangeAspect="1"/>
            </p:cNvGraphicFramePr>
            <p:nvPr/>
          </p:nvGraphicFramePr>
          <p:xfrm>
            <a:off x="1345" y="3385"/>
            <a:ext cx="2120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" name="Equation" r:id="rId6" imgW="1384300" imgH="203200" progId="Equation.3">
                    <p:embed/>
                  </p:oleObj>
                </mc:Choice>
                <mc:Fallback>
                  <p:oleObj name="Equation" r:id="rId6" imgW="1384300" imgH="203200" progId="Equation.3">
                    <p:embed/>
                    <p:pic>
                      <p:nvPicPr>
                        <p:cNvPr id="8195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5" y="3385"/>
                          <a:ext cx="2120" cy="311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CC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477" y="3417"/>
              <a:ext cx="87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compare to: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6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E89F0-0A02-4262-9475-174014C668DE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US" altLang="en-US"/>
              <a:t>Dopamine</a:t>
            </a:r>
            <a:endParaRPr lang="en-GB" altLang="en-US"/>
          </a:p>
        </p:txBody>
      </p:sp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496887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28775"/>
            <a:ext cx="3995737" cy="395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5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453188"/>
            <a:ext cx="2133600" cy="476250"/>
          </a:xfr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45CDB-F430-44ED-A8EC-92BB01C3A943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207375" cy="1143000"/>
          </a:xfrm>
        </p:spPr>
        <p:txBody>
          <a:bodyPr/>
          <a:lstStyle/>
          <a:p>
            <a:pPr eaLnBrk="1" hangingPunct="1"/>
            <a:r>
              <a:rPr lang="en-US" smtClean="0"/>
              <a:t>dopamine and prediction error</a:t>
            </a:r>
            <a:endParaRPr lang="en-GB" smtClean="0"/>
          </a:p>
        </p:txBody>
      </p:sp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3" cstate="print"/>
          <a:srcRect b="71252"/>
          <a:stretch>
            <a:fillRect/>
          </a:stretch>
        </p:blipFill>
        <p:spPr bwMode="auto">
          <a:xfrm>
            <a:off x="250825" y="4573588"/>
            <a:ext cx="2686050" cy="12239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3" cstate="print"/>
          <a:srcRect t="28748" b="37434"/>
          <a:stretch>
            <a:fillRect/>
          </a:stretch>
        </p:blipFill>
        <p:spPr bwMode="auto">
          <a:xfrm>
            <a:off x="3275013" y="4429125"/>
            <a:ext cx="2686050" cy="14398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56682" name="Picture 10"/>
          <p:cNvPicPr>
            <a:picLocks noChangeAspect="1" noChangeArrowheads="1"/>
          </p:cNvPicPr>
          <p:nvPr/>
        </p:nvPicPr>
        <p:blipFill>
          <a:blip r:embed="rId3" cstate="print"/>
          <a:srcRect t="62566"/>
          <a:stretch>
            <a:fillRect/>
          </a:stretch>
        </p:blipFill>
        <p:spPr bwMode="auto">
          <a:xfrm>
            <a:off x="6227763" y="4502150"/>
            <a:ext cx="2686050" cy="1593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98525" y="6238875"/>
            <a:ext cx="1685925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 prediction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3419475" y="6238875"/>
            <a:ext cx="2282825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prediction, reward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6227763" y="6238875"/>
            <a:ext cx="2646362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prediction, no reward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1979613" y="1338263"/>
            <a:ext cx="125412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TD error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56688" name="Picture 16" descr="ccc3"/>
          <p:cNvPicPr>
            <a:picLocks noChangeAspect="1" noChangeArrowheads="1"/>
          </p:cNvPicPr>
          <p:nvPr/>
        </p:nvPicPr>
        <p:blipFill>
          <a:blip r:embed="rId4" cstate="print"/>
          <a:srcRect l="56168" t="32236" r="24063" b="55872"/>
          <a:stretch>
            <a:fillRect/>
          </a:stretch>
        </p:blipFill>
        <p:spPr bwMode="auto">
          <a:xfrm>
            <a:off x="684213" y="3636963"/>
            <a:ext cx="2159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9" name="Picture 17" descr="ccc3"/>
          <p:cNvPicPr>
            <a:picLocks noChangeAspect="1" noChangeArrowheads="1"/>
          </p:cNvPicPr>
          <p:nvPr/>
        </p:nvPicPr>
        <p:blipFill>
          <a:blip r:embed="rId4" cstate="print"/>
          <a:srcRect l="80513" t="78676" b="10097"/>
          <a:stretch>
            <a:fillRect/>
          </a:stretch>
        </p:blipFill>
        <p:spPr bwMode="auto">
          <a:xfrm>
            <a:off x="3203575" y="3636963"/>
            <a:ext cx="24479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0" name="Picture 18" descr="ccc3"/>
          <p:cNvPicPr>
            <a:picLocks noChangeAspect="1" noChangeArrowheads="1"/>
          </p:cNvPicPr>
          <p:nvPr/>
        </p:nvPicPr>
        <p:blipFill>
          <a:blip r:embed="rId4" cstate="print"/>
          <a:srcRect l="80513" t="62752" b="27039"/>
          <a:stretch>
            <a:fillRect/>
          </a:stretch>
        </p:blipFill>
        <p:spPr bwMode="auto">
          <a:xfrm>
            <a:off x="6084888" y="3636963"/>
            <a:ext cx="259238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1" name="Picture 19" descr="ccc3"/>
          <p:cNvPicPr>
            <a:picLocks noChangeAspect="1" noChangeArrowheads="1"/>
          </p:cNvPicPr>
          <p:nvPr/>
        </p:nvPicPr>
        <p:blipFill>
          <a:blip r:embed="rId4" cstate="print"/>
          <a:srcRect l="80194" t="46042" b="44742"/>
          <a:stretch>
            <a:fillRect/>
          </a:stretch>
        </p:blipFill>
        <p:spPr bwMode="auto">
          <a:xfrm>
            <a:off x="2987675" y="2700338"/>
            <a:ext cx="29511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93" name="Rectangle 21"/>
          <p:cNvSpPr>
            <a:spLocks noChangeArrowheads="1"/>
          </p:cNvSpPr>
          <p:nvPr/>
        </p:nvSpPr>
        <p:spPr bwMode="auto">
          <a:xfrm>
            <a:off x="2051050" y="2700338"/>
            <a:ext cx="960438" cy="523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</a:t>
            </a:r>
            <a:endParaRPr kumimoji="0" lang="en-GB" sz="2800" b="0" i="0" u="none" strike="noStrike" kern="1200" cap="none" spc="0" normalizeH="0" baseline="-2500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1974309" y="4183063"/>
            <a:ext cx="407484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6695" name="Text Box 23"/>
          <p:cNvSpPr txBox="1">
            <a:spLocks noChangeArrowheads="1"/>
          </p:cNvSpPr>
          <p:nvPr/>
        </p:nvSpPr>
        <p:spPr bwMode="auto">
          <a:xfrm>
            <a:off x="5358859" y="1981200"/>
            <a:ext cx="407484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6696" name="Rectangle 24"/>
          <p:cNvSpPr>
            <a:spLocks noChangeArrowheads="1"/>
          </p:cNvSpPr>
          <p:nvPr/>
        </p:nvSpPr>
        <p:spPr bwMode="auto">
          <a:xfrm>
            <a:off x="5292080" y="2000250"/>
            <a:ext cx="433387" cy="504825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4139113" y="1981200"/>
            <a:ext cx="356188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3424238" y="1357313"/>
          <a:ext cx="24368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5" imgW="1002960" imgH="228600" progId="Equation.3">
                  <p:embed/>
                </p:oleObj>
              </mc:Choice>
              <mc:Fallback>
                <p:oleObj name="Equation" r:id="rId5" imgW="1002960" imgH="228600" progId="Equation.3">
                  <p:embed/>
                  <p:pic>
                    <p:nvPicPr>
                      <p:cNvPr id="1024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1357313"/>
                        <a:ext cx="2436812" cy="5572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6" name="Object 4"/>
          <p:cNvGraphicFramePr>
            <a:graphicFrameLocks noChangeAspect="1"/>
          </p:cNvGraphicFramePr>
          <p:nvPr/>
        </p:nvGraphicFramePr>
        <p:xfrm>
          <a:off x="77788" y="3786188"/>
          <a:ext cx="5651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7" imgW="291960" imgH="203040" progId="Equation.3">
                  <p:embed/>
                </p:oleObj>
              </mc:Choice>
              <mc:Fallback>
                <p:oleObj name="Equation" r:id="rId7" imgW="291960" imgH="203040" progId="Equation.3">
                  <p:embed/>
                  <p:pic>
                    <p:nvPicPr>
                      <p:cNvPr id="387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3786188"/>
                        <a:ext cx="565150" cy="3952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5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3" grpId="0"/>
      <p:bldP spid="156684" grpId="0"/>
      <p:bldP spid="156685" grpId="0"/>
      <p:bldP spid="156693" grpId="0"/>
      <p:bldP spid="156694" grpId="0"/>
      <p:bldP spid="156695" grpId="0"/>
      <p:bldP spid="156696" grpId="0" animBg="1"/>
      <p:bldP spid="15669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2719406" y="0"/>
            <a:ext cx="435292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itchFamily="-65" charset="0"/>
                <a:cs typeface="Arial" pitchFamily="-65" charset="0"/>
              </a:rPr>
              <a:t>Risk Experiment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" pitchFamily="-65" charset="0"/>
              <a:cs typeface="Arial" pitchFamily="-65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101725" y="914400"/>
            <a:ext cx="2362200" cy="1447800"/>
            <a:chOff x="313" y="801"/>
            <a:chExt cx="2404" cy="1588"/>
          </a:xfrm>
        </p:grpSpPr>
        <p:sp>
          <p:nvSpPr>
            <p:cNvPr id="1064" name="AutoShape 40"/>
            <p:cNvSpPr>
              <a:spLocks noChangeArrowheads="1"/>
            </p:cNvSpPr>
            <p:nvPr/>
          </p:nvSpPr>
          <p:spPr bwMode="auto">
            <a:xfrm>
              <a:off x="313" y="801"/>
              <a:ext cx="2404" cy="1588"/>
            </a:xfrm>
            <a:prstGeom prst="roundRect">
              <a:avLst>
                <a:gd name="adj" fmla="val 9759"/>
              </a:avLst>
            </a:prstGeom>
            <a:solidFill>
              <a:srgbClr val="A5A1A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1279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" pitchFamily="-65" charset="0"/>
                <a:cs typeface="Arial" pitchFamily="-65" charset="0"/>
              </a:endParaRPr>
            </a:p>
          </p:txBody>
        </p:sp>
        <p:pic>
          <p:nvPicPr>
            <p:cNvPr id="1065" name="Picture 41" descr="Slot2_U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" y="983"/>
              <a:ext cx="804" cy="1105"/>
            </a:xfrm>
            <a:prstGeom prst="rect">
              <a:avLst/>
            </a:prstGeom>
            <a:solidFill>
              <a:srgbClr val="A5A1A1"/>
            </a:solidFill>
          </p:spPr>
        </p:pic>
        <p:pic>
          <p:nvPicPr>
            <p:cNvPr id="1066" name="Picture 42" descr="Slot3_U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3" y="983"/>
              <a:ext cx="804" cy="1105"/>
            </a:xfrm>
            <a:prstGeom prst="rect">
              <a:avLst/>
            </a:prstGeom>
            <a:solidFill>
              <a:srgbClr val="A5A1A1"/>
            </a:solidFill>
          </p:spPr>
        </p:pic>
        <p:pic>
          <p:nvPicPr>
            <p:cNvPr id="1067" name="Picture 43" descr="slot3symbol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0" y="1436"/>
              <a:ext cx="363" cy="363"/>
            </a:xfrm>
            <a:prstGeom prst="rect">
              <a:avLst/>
            </a:prstGeom>
            <a:solidFill>
              <a:srgbClr val="A5A1A1"/>
            </a:solidFill>
          </p:spPr>
        </p:pic>
        <p:pic>
          <p:nvPicPr>
            <p:cNvPr id="1068" name="Picture 44" descr="slot2symbol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6" y="1481"/>
              <a:ext cx="363" cy="363"/>
            </a:xfrm>
            <a:prstGeom prst="rect">
              <a:avLst/>
            </a:prstGeom>
            <a:solidFill>
              <a:srgbClr val="A5A1A1"/>
            </a:solidFill>
          </p:spPr>
        </p:pic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628900" y="1028700"/>
            <a:ext cx="2882900" cy="2598738"/>
            <a:chOff x="1656" y="648"/>
            <a:chExt cx="1816" cy="1637"/>
          </a:xfrm>
        </p:grpSpPr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1656" y="1344"/>
              <a:ext cx="1486" cy="941"/>
              <a:chOff x="1946" y="1845"/>
              <a:chExt cx="2404" cy="1588"/>
            </a:xfrm>
          </p:grpSpPr>
          <p:sp>
            <p:nvSpPr>
              <p:cNvPr id="1071" name="AutoShape 47"/>
              <p:cNvSpPr>
                <a:spLocks noChangeArrowheads="1"/>
              </p:cNvSpPr>
              <p:nvPr/>
            </p:nvSpPr>
            <p:spPr bwMode="auto">
              <a:xfrm>
                <a:off x="1946" y="1845"/>
                <a:ext cx="2404" cy="1588"/>
              </a:xfrm>
              <a:prstGeom prst="roundRect">
                <a:avLst>
                  <a:gd name="adj" fmla="val 9759"/>
                </a:avLst>
              </a:prstGeom>
              <a:solidFill>
                <a:srgbClr val="A5A1A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12795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Arial" pitchFamily="-65" charset="0"/>
                  <a:cs typeface="Arial" pitchFamily="-65" charset="0"/>
                </a:endParaRPr>
              </a:p>
            </p:txBody>
          </p:sp>
          <p:grpSp>
            <p:nvGrpSpPr>
              <p:cNvPr id="5" name="Group 48"/>
              <p:cNvGrpSpPr>
                <a:grpSpLocks/>
              </p:cNvGrpSpPr>
              <p:nvPr/>
            </p:nvGrpSpPr>
            <p:grpSpPr bwMode="auto">
              <a:xfrm>
                <a:off x="3306" y="2055"/>
                <a:ext cx="804" cy="1105"/>
                <a:chOff x="3306" y="2055"/>
                <a:chExt cx="804" cy="1105"/>
              </a:xfrm>
            </p:grpSpPr>
            <p:pic>
              <p:nvPicPr>
                <p:cNvPr id="1073" name="Picture 49" descr="Slot3_Up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306" y="2055"/>
                  <a:ext cx="804" cy="1105"/>
                </a:xfrm>
                <a:prstGeom prst="rect">
                  <a:avLst/>
                </a:prstGeom>
                <a:solidFill>
                  <a:srgbClr val="A5A1A1"/>
                </a:solidFill>
              </p:spPr>
            </p:pic>
            <p:pic>
              <p:nvPicPr>
                <p:cNvPr id="1074" name="Picture 50" descr="slot3symbolC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532" y="2525"/>
                  <a:ext cx="363" cy="363"/>
                </a:xfrm>
                <a:prstGeom prst="rect">
                  <a:avLst/>
                </a:prstGeom>
                <a:solidFill>
                  <a:srgbClr val="A5A1A1"/>
                </a:solidFill>
              </p:spPr>
            </p:pic>
          </p:grpSp>
          <p:grpSp>
            <p:nvGrpSpPr>
              <p:cNvPr id="6" name="Group 51"/>
              <p:cNvGrpSpPr>
                <a:grpSpLocks/>
              </p:cNvGrpSpPr>
              <p:nvPr/>
            </p:nvGrpSpPr>
            <p:grpSpPr bwMode="auto">
              <a:xfrm>
                <a:off x="2218" y="2055"/>
                <a:ext cx="804" cy="1105"/>
                <a:chOff x="2218" y="2055"/>
                <a:chExt cx="804" cy="1105"/>
              </a:xfrm>
            </p:grpSpPr>
            <p:pic>
              <p:nvPicPr>
                <p:cNvPr id="1076" name="Picture 52" descr="Slot2_Down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218" y="2055"/>
                  <a:ext cx="804" cy="1105"/>
                </a:xfrm>
                <a:prstGeom prst="rect">
                  <a:avLst/>
                </a:prstGeom>
                <a:solidFill>
                  <a:srgbClr val="A5A1A1"/>
                </a:solidFill>
              </p:spPr>
            </p:pic>
            <p:pic>
              <p:nvPicPr>
                <p:cNvPr id="1077" name="Picture 53" descr="spin2b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308" y="2377"/>
                  <a:ext cx="602" cy="647"/>
                </a:xfrm>
                <a:prstGeom prst="rect">
                  <a:avLst/>
                </a:prstGeom>
                <a:solidFill>
                  <a:srgbClr val="A5A1A1"/>
                </a:solidFill>
              </p:spPr>
            </p:pic>
            <p:pic>
              <p:nvPicPr>
                <p:cNvPr id="1078" name="Picture 54" descr="slot2symbolC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432" y="2537"/>
                  <a:ext cx="363" cy="363"/>
                </a:xfrm>
                <a:prstGeom prst="rect">
                  <a:avLst/>
                </a:prstGeom>
                <a:solidFill>
                  <a:srgbClr val="A5A1A1"/>
                </a:solidFill>
              </p:spPr>
            </p:pic>
          </p:grpSp>
        </p:grp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>
              <a:off x="2566" y="720"/>
              <a:ext cx="672" cy="4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0" name="Text Box 56"/>
            <p:cNvSpPr txBox="1">
              <a:spLocks noChangeArrowheads="1"/>
            </p:cNvSpPr>
            <p:nvPr/>
          </p:nvSpPr>
          <p:spPr bwMode="auto">
            <a:xfrm>
              <a:off x="2851" y="732"/>
              <a:ext cx="621" cy="26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279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urostile" pitchFamily="-65" charset="0"/>
                  <a:ea typeface="Arial" pitchFamily="-65" charset="0"/>
                  <a:cs typeface="Arial" pitchFamily="-65" charset="0"/>
                </a:rPr>
                <a:t>&lt; 1 sec</a:t>
              </a:r>
              <a:endPara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ile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 flipH="1">
              <a:off x="2526" y="648"/>
              <a:ext cx="88" cy="12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 flipH="1">
              <a:off x="3190" y="1128"/>
              <a:ext cx="88" cy="12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3616325" y="1016000"/>
            <a:ext cx="3990975" cy="3924300"/>
            <a:chOff x="2278" y="640"/>
            <a:chExt cx="2514" cy="2472"/>
          </a:xfrm>
        </p:grpSpPr>
        <p:sp>
          <p:nvSpPr>
            <p:cNvPr id="1084" name="Text Box 60"/>
            <p:cNvSpPr txBox="1">
              <a:spLocks noChangeArrowheads="1"/>
            </p:cNvSpPr>
            <p:nvPr/>
          </p:nvSpPr>
          <p:spPr bwMode="auto">
            <a:xfrm>
              <a:off x="4150" y="1996"/>
              <a:ext cx="642" cy="26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279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urostile" pitchFamily="-65" charset="0"/>
                  <a:ea typeface="Arial" pitchFamily="-65" charset="0"/>
                  <a:cs typeface="Arial" pitchFamily="-65" charset="0"/>
                </a:rPr>
                <a:t>0.5 sec</a:t>
              </a:r>
            </a:p>
          </p:txBody>
        </p:sp>
        <p:grpSp>
          <p:nvGrpSpPr>
            <p:cNvPr id="8" name="Group 61"/>
            <p:cNvGrpSpPr>
              <a:grpSpLocks/>
            </p:cNvGrpSpPr>
            <p:nvPr/>
          </p:nvGrpSpPr>
          <p:grpSpPr bwMode="auto">
            <a:xfrm>
              <a:off x="2278" y="640"/>
              <a:ext cx="1872" cy="2472"/>
              <a:chOff x="2278" y="640"/>
              <a:chExt cx="1872" cy="2472"/>
            </a:xfrm>
          </p:grpSpPr>
          <p:grpSp>
            <p:nvGrpSpPr>
              <p:cNvPr id="9" name="Group 62"/>
              <p:cNvGrpSpPr>
                <a:grpSpLocks/>
              </p:cNvGrpSpPr>
              <p:nvPr/>
            </p:nvGrpSpPr>
            <p:grpSpPr bwMode="auto">
              <a:xfrm>
                <a:off x="2662" y="2160"/>
                <a:ext cx="1488" cy="952"/>
                <a:chOff x="2448" y="2216"/>
                <a:chExt cx="1488" cy="952"/>
              </a:xfrm>
            </p:grpSpPr>
            <p:sp>
              <p:nvSpPr>
                <p:cNvPr id="1087" name="AutoShape 63"/>
                <p:cNvSpPr>
                  <a:spLocks noChangeArrowheads="1"/>
                </p:cNvSpPr>
                <p:nvPr/>
              </p:nvSpPr>
              <p:spPr bwMode="auto">
                <a:xfrm>
                  <a:off x="2448" y="2216"/>
                  <a:ext cx="1488" cy="952"/>
                </a:xfrm>
                <a:prstGeom prst="roundRect">
                  <a:avLst>
                    <a:gd name="adj" fmla="val 9759"/>
                  </a:avLst>
                </a:prstGeom>
                <a:solidFill>
                  <a:srgbClr val="A5A1A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127952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5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Arial" pitchFamily="-65" charset="0"/>
                    <a:cs typeface="Arial" pitchFamily="-65" charset="0"/>
                  </a:endParaRPr>
                </a:p>
              </p:txBody>
            </p:sp>
            <p:sp>
              <p:nvSpPr>
                <p:cNvPr id="1088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776" y="2438"/>
                  <a:ext cx="882" cy="543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127952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Eurostile" pitchFamily="-65" charset="0"/>
                      <a:ea typeface="Arial" pitchFamily="-65" charset="0"/>
                      <a:cs typeface="Arial" pitchFamily="-65" charset="0"/>
                    </a:rPr>
                    <a:t>You won</a:t>
                  </a:r>
                </a:p>
                <a:p>
                  <a:pPr marL="0" marR="0" lvl="0" indent="0" algn="ctr" defTabSz="127952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Eurostile" pitchFamily="-65" charset="0"/>
                      <a:ea typeface="Arial" pitchFamily="-65" charset="0"/>
                      <a:cs typeface="Arial" pitchFamily="-65" charset="0"/>
                    </a:rPr>
                    <a:t>40 cents</a:t>
                  </a:r>
                  <a:endPara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rostile" pitchFamily="-65" charset="0"/>
                    <a:ea typeface="Arial" pitchFamily="-65" charset="0"/>
                    <a:cs typeface="Arial" pitchFamily="-65" charset="0"/>
                  </a:endParaRPr>
                </a:p>
              </p:txBody>
            </p:sp>
          </p:grpSp>
          <p:sp>
            <p:nvSpPr>
              <p:cNvPr id="1089" name="Line 65"/>
              <p:cNvSpPr>
                <a:spLocks noChangeShapeType="1"/>
              </p:cNvSpPr>
              <p:nvPr/>
            </p:nvSpPr>
            <p:spPr bwMode="auto">
              <a:xfrm>
                <a:off x="2315" y="714"/>
                <a:ext cx="1787" cy="130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0" name="Text Box 66"/>
              <p:cNvSpPr txBox="1">
                <a:spLocks noChangeArrowheads="1"/>
              </p:cNvSpPr>
              <p:nvPr/>
            </p:nvSpPr>
            <p:spPr bwMode="auto">
              <a:xfrm>
                <a:off x="3574" y="1248"/>
                <a:ext cx="506" cy="46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12795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urostile" pitchFamily="-65" charset="0"/>
                    <a:ea typeface="Arial" pitchFamily="-65" charset="0"/>
                    <a:cs typeface="Arial" pitchFamily="-65" charset="0"/>
                  </a:rPr>
                  <a:t>5 sec</a:t>
                </a:r>
              </a:p>
              <a:p>
                <a:pPr marL="0" marR="0" lvl="0" indent="0" algn="ctr" defTabSz="12795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urostile" pitchFamily="-65" charset="0"/>
                    <a:ea typeface="Arial" pitchFamily="-65" charset="0"/>
                    <a:cs typeface="Arial" pitchFamily="-65" charset="0"/>
                  </a:rPr>
                  <a:t>ISI</a:t>
                </a:r>
                <a:endParaRPr kumimoji="0" lang="en-US" sz="2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urostile" pitchFamily="-65" charset="0"/>
                  <a:ea typeface="Arial" pitchFamily="-65" charset="0"/>
                  <a:cs typeface="Arial" pitchFamily="-65" charset="0"/>
                </a:endParaRPr>
              </a:p>
            </p:txBody>
          </p:sp>
          <p:sp>
            <p:nvSpPr>
              <p:cNvPr id="1091" name="Line 67"/>
              <p:cNvSpPr>
                <a:spLocks noChangeShapeType="1"/>
              </p:cNvSpPr>
              <p:nvPr/>
            </p:nvSpPr>
            <p:spPr bwMode="auto">
              <a:xfrm flipH="1">
                <a:off x="2278" y="640"/>
                <a:ext cx="88" cy="1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2" name="Line 68"/>
              <p:cNvSpPr>
                <a:spLocks noChangeShapeType="1"/>
              </p:cNvSpPr>
              <p:nvPr/>
            </p:nvSpPr>
            <p:spPr bwMode="auto">
              <a:xfrm flipH="1">
                <a:off x="4054" y="1944"/>
                <a:ext cx="88" cy="1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93" name="Text Box 69"/>
          <p:cNvSpPr txBox="1">
            <a:spLocks noChangeArrowheads="1"/>
          </p:cNvSpPr>
          <p:nvPr/>
        </p:nvSpPr>
        <p:spPr bwMode="auto">
          <a:xfrm>
            <a:off x="304800" y="5181600"/>
            <a:ext cx="4953000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4806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rostile" pitchFamily="-65" charset="0"/>
                <a:ea typeface="Arial" pitchFamily="-65" charset="0"/>
                <a:cs typeface="Arial" pitchFamily="-65" charset="0"/>
              </a:rPr>
              <a:t>19 subjects (dropped 3 non learners, N=16)</a:t>
            </a:r>
          </a:p>
          <a:p>
            <a:pPr marL="0" marR="0" lvl="0" indent="0" algn="l" defTabSz="4806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rostile" pitchFamily="-65" charset="0"/>
                <a:ea typeface="Arial" pitchFamily="-65" charset="0"/>
                <a:cs typeface="Arial" pitchFamily="-65" charset="0"/>
              </a:rPr>
              <a:t>3T scanner, TR=2sec, interleaved</a:t>
            </a:r>
          </a:p>
          <a:p>
            <a:pPr marL="0" marR="0" lvl="0" indent="0" algn="l" defTabSz="4806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rostile" pitchFamily="-65" charset="0"/>
                <a:ea typeface="Arial" pitchFamily="-65" charset="0"/>
                <a:cs typeface="Arial" pitchFamily="-65" charset="0"/>
              </a:rPr>
              <a:t>234 trials: 130 choice, 104 single stimulus</a:t>
            </a:r>
          </a:p>
          <a:p>
            <a:pPr marL="0" marR="0" lvl="0" indent="0" algn="l" defTabSz="4806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rostile" pitchFamily="-65" charset="0"/>
                <a:ea typeface="Arial" pitchFamily="-65" charset="0"/>
                <a:cs typeface="Arial" pitchFamily="-65" charset="0"/>
              </a:rPr>
              <a:t>randomly ordered and counterbalanced</a:t>
            </a:r>
          </a:p>
        </p:txBody>
      </p: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5597525" y="3657600"/>
            <a:ext cx="2632075" cy="2590800"/>
            <a:chOff x="3526" y="2304"/>
            <a:chExt cx="1658" cy="1632"/>
          </a:xfrm>
        </p:grpSpPr>
        <p:grpSp>
          <p:nvGrpSpPr>
            <p:cNvPr id="11" name="Group 71"/>
            <p:cNvGrpSpPr>
              <a:grpSpLocks/>
            </p:cNvGrpSpPr>
            <p:nvPr/>
          </p:nvGrpSpPr>
          <p:grpSpPr bwMode="auto">
            <a:xfrm>
              <a:off x="3526" y="2984"/>
              <a:ext cx="1488" cy="952"/>
              <a:chOff x="5302" y="4022"/>
              <a:chExt cx="2404" cy="1588"/>
            </a:xfrm>
          </p:grpSpPr>
          <p:sp>
            <p:nvSpPr>
              <p:cNvPr id="1096" name="AutoShape 72"/>
              <p:cNvSpPr>
                <a:spLocks noChangeArrowheads="1"/>
              </p:cNvSpPr>
              <p:nvPr/>
            </p:nvSpPr>
            <p:spPr bwMode="auto">
              <a:xfrm>
                <a:off x="5302" y="4022"/>
                <a:ext cx="2404" cy="1588"/>
              </a:xfrm>
              <a:prstGeom prst="roundRect">
                <a:avLst>
                  <a:gd name="adj" fmla="val 9759"/>
                </a:avLst>
              </a:prstGeom>
              <a:solidFill>
                <a:srgbClr val="A5A1A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12795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Arial" pitchFamily="-65" charset="0"/>
                  <a:cs typeface="Arial" pitchFamily="-65" charset="0"/>
                </a:endParaRPr>
              </a:p>
            </p:txBody>
          </p:sp>
          <p:grpSp>
            <p:nvGrpSpPr>
              <p:cNvPr id="12" name="Group 73"/>
              <p:cNvGrpSpPr>
                <a:grpSpLocks/>
              </p:cNvGrpSpPr>
              <p:nvPr/>
            </p:nvGrpSpPr>
            <p:grpSpPr bwMode="auto">
              <a:xfrm>
                <a:off x="6663" y="4278"/>
                <a:ext cx="804" cy="1105"/>
                <a:chOff x="5801" y="2843"/>
                <a:chExt cx="804" cy="1105"/>
              </a:xfrm>
            </p:grpSpPr>
            <p:pic>
              <p:nvPicPr>
                <p:cNvPr id="1098" name="Picture 74" descr="Slot4_Up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5801" y="2843"/>
                  <a:ext cx="804" cy="1105"/>
                </a:xfrm>
                <a:prstGeom prst="rect">
                  <a:avLst/>
                </a:prstGeom>
                <a:solidFill>
                  <a:srgbClr val="A5A1A1"/>
                </a:solidFill>
              </p:spPr>
            </p:pic>
            <p:pic>
              <p:nvPicPr>
                <p:cNvPr id="1099" name="Picture 75" descr="slot4symbolC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6028" y="3342"/>
                  <a:ext cx="363" cy="363"/>
                </a:xfrm>
                <a:prstGeom prst="rect">
                  <a:avLst/>
                </a:prstGeom>
                <a:solidFill>
                  <a:srgbClr val="A5A1A1"/>
                </a:solidFill>
              </p:spPr>
            </p:pic>
          </p:grpSp>
        </p:grpSp>
        <p:sp>
          <p:nvSpPr>
            <p:cNvPr id="1100" name="Line 76"/>
            <p:cNvSpPr>
              <a:spLocks noChangeShapeType="1"/>
            </p:cNvSpPr>
            <p:nvPr/>
          </p:nvSpPr>
          <p:spPr bwMode="auto">
            <a:xfrm>
              <a:off x="4284" y="2396"/>
              <a:ext cx="314" cy="22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1" name="Text Box 77"/>
            <p:cNvSpPr txBox="1">
              <a:spLocks noChangeArrowheads="1"/>
            </p:cNvSpPr>
            <p:nvPr/>
          </p:nvSpPr>
          <p:spPr bwMode="auto">
            <a:xfrm>
              <a:off x="4582" y="2304"/>
              <a:ext cx="602" cy="46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279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urostile" pitchFamily="-65" charset="0"/>
                  <a:ea typeface="Arial" pitchFamily="-65" charset="0"/>
                  <a:cs typeface="Arial" pitchFamily="-65" charset="0"/>
                </a:rPr>
                <a:t>2-5sec</a:t>
              </a:r>
            </a:p>
            <a:p>
              <a:pPr marL="0" marR="0" lvl="0" indent="0" algn="ctr" defTabSz="1279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urostile" pitchFamily="-65" charset="0"/>
                  <a:ea typeface="Arial" pitchFamily="-65" charset="0"/>
                  <a:cs typeface="Arial" pitchFamily="-65" charset="0"/>
                </a:rPr>
                <a:t>ITI</a:t>
              </a:r>
            </a:p>
          </p:txBody>
        </p:sp>
        <p:sp>
          <p:nvSpPr>
            <p:cNvPr id="1102" name="Line 78"/>
            <p:cNvSpPr>
              <a:spLocks noChangeShapeType="1"/>
            </p:cNvSpPr>
            <p:nvPr/>
          </p:nvSpPr>
          <p:spPr bwMode="auto">
            <a:xfrm flipH="1">
              <a:off x="4254" y="2328"/>
              <a:ext cx="88" cy="12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3" name="Line 79"/>
            <p:cNvSpPr>
              <a:spLocks noChangeShapeType="1"/>
            </p:cNvSpPr>
            <p:nvPr/>
          </p:nvSpPr>
          <p:spPr bwMode="auto">
            <a:xfrm flipH="1">
              <a:off x="4918" y="2808"/>
              <a:ext cx="88" cy="12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4" name="Line 80"/>
            <p:cNvSpPr>
              <a:spLocks noChangeShapeType="1"/>
            </p:cNvSpPr>
            <p:nvPr/>
          </p:nvSpPr>
          <p:spPr bwMode="auto">
            <a:xfrm>
              <a:off x="4648" y="2656"/>
              <a:ext cx="306" cy="21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5" name="Line 81"/>
            <p:cNvSpPr>
              <a:spLocks noChangeShapeType="1"/>
            </p:cNvSpPr>
            <p:nvPr/>
          </p:nvSpPr>
          <p:spPr bwMode="auto">
            <a:xfrm flipH="1">
              <a:off x="4616" y="2608"/>
              <a:ext cx="56" cy="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6" name="Line 82"/>
            <p:cNvSpPr>
              <a:spLocks noChangeShapeType="1"/>
            </p:cNvSpPr>
            <p:nvPr/>
          </p:nvSpPr>
          <p:spPr bwMode="auto">
            <a:xfrm flipH="1">
              <a:off x="4576" y="2576"/>
              <a:ext cx="56" cy="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07" name="Text Box 83"/>
          <p:cNvSpPr txBox="1">
            <a:spLocks noChangeArrowheads="1"/>
          </p:cNvSpPr>
          <p:nvPr/>
        </p:nvSpPr>
        <p:spPr bwMode="auto">
          <a:xfrm>
            <a:off x="7391400" y="457200"/>
            <a:ext cx="1219200" cy="2031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50000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1279525" rtl="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rostile" pitchFamily="-65" charset="0"/>
                <a:ea typeface="+mn-ea"/>
                <a:cs typeface="+mn-cs"/>
              </a:rPr>
              <a:t>5 stimuli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rostile" pitchFamily="-65" charset="0"/>
                <a:ea typeface="+mn-ea"/>
                <a:cs typeface="+mn-cs"/>
              </a:rPr>
              <a:t>:</a:t>
            </a:r>
          </a:p>
          <a:p>
            <a:pPr marL="0" marR="0" lvl="0" indent="0" algn="ctr" defTabSz="1279525" rtl="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rostile" pitchFamily="-65" charset="0"/>
                <a:ea typeface="+mn-ea"/>
                <a:cs typeface="+mn-cs"/>
              </a:rPr>
              <a:t>40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 pitchFamily="-65" charset="0"/>
                <a:ea typeface="+mn-ea"/>
                <a:cs typeface="+mn-cs"/>
              </a:rPr>
              <a:t>¢</a:t>
            </a:r>
          </a:p>
          <a:p>
            <a:pPr marL="0" marR="0" lvl="0" indent="0" algn="ctr" defTabSz="1279525" rtl="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rostile" pitchFamily="-65" charset="0"/>
                <a:ea typeface="+mn-ea"/>
                <a:cs typeface="+mn-cs"/>
              </a:rPr>
              <a:t>20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 pitchFamily="-65" charset="0"/>
                <a:ea typeface="+mn-ea"/>
                <a:cs typeface="+mn-cs"/>
              </a:rPr>
              <a:t>¢</a:t>
            </a:r>
          </a:p>
          <a:p>
            <a:pPr marL="0" marR="0" lvl="0" indent="0" algn="ctr" defTabSz="1279525" rtl="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urostile" pitchFamily="-65" charset="0"/>
                <a:ea typeface="+mn-ea"/>
                <a:cs typeface="+mn-cs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urostile" pitchFamily="-65" charset="0"/>
                <a:ea typeface="+mn-ea"/>
                <a:cs typeface="+mn-cs"/>
              </a:rPr>
              <a:t>40¢</a:t>
            </a:r>
          </a:p>
          <a:p>
            <a:pPr marL="0" marR="0" lvl="0" indent="0" algn="ctr" defTabSz="1279525" rtl="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rostile" pitchFamily="-65" charset="0"/>
                <a:ea typeface="+mn-ea"/>
                <a:cs typeface="+mn-cs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 pitchFamily="-65" charset="0"/>
                <a:ea typeface="+mn-ea"/>
                <a:cs typeface="+mn-cs"/>
              </a:rPr>
              <a:t>¢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rostile" pitchFamily="-65" charset="0"/>
              <a:ea typeface="+mn-ea"/>
              <a:cs typeface="+mn-cs"/>
            </a:endParaRPr>
          </a:p>
          <a:p>
            <a:pPr marL="0" marR="0" lvl="0" indent="0" algn="ctr" defTabSz="1279525" rtl="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rostile" pitchFamily="-65" charset="0"/>
                <a:ea typeface="+mn-ea"/>
                <a:cs typeface="+mn-cs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 pitchFamily="-65" charset="0"/>
                <a:ea typeface="+mn-ea"/>
                <a:cs typeface="+mn-cs"/>
              </a:rPr>
              <a:t>¢ </a:t>
            </a:r>
          </a:p>
        </p:txBody>
      </p:sp>
    </p:spTree>
    <p:extLst>
      <p:ext uri="{BB962C8B-B14F-4D97-AF65-F5344CB8AC3E}">
        <p14:creationId xmlns:p14="http://schemas.microsoft.com/office/powerpoint/2010/main" val="11122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‘simple’ learning</a:t>
            </a:r>
          </a:p>
          <a:p>
            <a:pPr lvl="1"/>
            <a:r>
              <a:rPr lang="en-GB" dirty="0" err="1" smtClean="0"/>
              <a:t>Rescorla</a:t>
            </a:r>
            <a:r>
              <a:rPr lang="en-GB" dirty="0" smtClean="0"/>
              <a:t>-Wagner</a:t>
            </a:r>
          </a:p>
          <a:p>
            <a:pPr lvl="1"/>
            <a:r>
              <a:rPr lang="en-GB" dirty="0" smtClean="0"/>
              <a:t>Pearce-Hall</a:t>
            </a:r>
          </a:p>
          <a:p>
            <a:pPr lvl="1"/>
            <a:r>
              <a:rPr lang="en-GB" dirty="0" smtClean="0"/>
              <a:t>contexts and extinction</a:t>
            </a:r>
          </a:p>
          <a:p>
            <a:r>
              <a:rPr lang="en-GB" dirty="0" smtClean="0"/>
              <a:t>temporal difference learning and dopamine</a:t>
            </a:r>
          </a:p>
          <a:p>
            <a:r>
              <a:rPr lang="en-GB" dirty="0" smtClean="0"/>
              <a:t>action-learning</a:t>
            </a:r>
          </a:p>
          <a:p>
            <a:pPr lvl="1"/>
            <a:r>
              <a:rPr lang="en-GB" dirty="0" smtClean="0"/>
              <a:t>model-free</a:t>
            </a:r>
          </a:p>
          <a:p>
            <a:pPr lvl="1"/>
            <a:r>
              <a:rPr lang="en-GB" dirty="0" smtClean="0"/>
              <a:t>model-based</a:t>
            </a:r>
          </a:p>
          <a:p>
            <a:pPr lvl="1"/>
            <a:r>
              <a:rPr lang="en-GB" dirty="0" smtClean="0"/>
              <a:t>vigour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43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642910" y="0"/>
            <a:ext cx="778194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itchFamily="-65" charset="0"/>
                <a:cs typeface="Arial" pitchFamily="-65" charset="0"/>
              </a:rPr>
              <a:t>Neural results: Prediction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itchFamily="-65" charset="0"/>
                <a:cs typeface="Arial" pitchFamily="-65" charset="0"/>
              </a:rPr>
              <a:t>Errors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" pitchFamily="-65" charset="0"/>
              <a:cs typeface="Arial" pitchFamily="-65" charset="0"/>
            </a:endParaRPr>
          </a:p>
        </p:txBody>
      </p:sp>
      <p:pic>
        <p:nvPicPr>
          <p:cNvPr id="29728" name="Picture 32" descr="Theory_expectedB"/>
          <p:cNvPicPr>
            <a:picLocks noChangeAspect="1" noChangeArrowheads="1"/>
          </p:cNvPicPr>
          <p:nvPr/>
        </p:nvPicPr>
        <p:blipFill>
          <a:blip r:embed="rId3" cstate="print"/>
          <a:srcRect l="5411" t="2530" r="8005" b="3848"/>
          <a:stretch>
            <a:fillRect/>
          </a:stretch>
        </p:blipFill>
        <p:spPr bwMode="auto">
          <a:xfrm>
            <a:off x="457200" y="1597025"/>
            <a:ext cx="2590800" cy="1997075"/>
          </a:xfrm>
          <a:prstGeom prst="rect">
            <a:avLst/>
          </a:prstGeom>
          <a:noFill/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334000" y="1612900"/>
            <a:ext cx="3429000" cy="2197100"/>
            <a:chOff x="3360" y="1016"/>
            <a:chExt cx="2160" cy="1384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3360" y="1544"/>
              <a:ext cx="96" cy="48"/>
              <a:chOff x="3216" y="1296"/>
              <a:chExt cx="144" cy="96"/>
            </a:xfrm>
          </p:grpSpPr>
          <p:sp>
            <p:nvSpPr>
              <p:cNvPr id="29730" name="Line 34"/>
              <p:cNvSpPr>
                <a:spLocks noChangeShapeType="1"/>
              </p:cNvSpPr>
              <p:nvPr/>
            </p:nvSpPr>
            <p:spPr bwMode="auto">
              <a:xfrm>
                <a:off x="3216" y="129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731" name="Line 35"/>
              <p:cNvSpPr>
                <a:spLocks noChangeShapeType="1"/>
              </p:cNvSpPr>
              <p:nvPr/>
            </p:nvSpPr>
            <p:spPr bwMode="auto">
              <a:xfrm>
                <a:off x="3216" y="139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29732" name="Picture 36" descr="TDexpectedB"/>
            <p:cNvPicPr>
              <a:picLocks noChangeAspect="1" noChangeArrowheads="1"/>
            </p:cNvPicPr>
            <p:nvPr/>
          </p:nvPicPr>
          <p:blipFill>
            <a:blip r:embed="rId4" cstate="print"/>
            <a:srcRect t="3130" r="9550"/>
            <a:stretch>
              <a:fillRect/>
            </a:stretch>
          </p:blipFill>
          <p:spPr bwMode="auto">
            <a:xfrm>
              <a:off x="3552" y="1016"/>
              <a:ext cx="1968" cy="1384"/>
            </a:xfrm>
            <a:prstGeom prst="rect">
              <a:avLst/>
            </a:prstGeom>
            <a:noFill/>
          </p:spPr>
        </p:pic>
      </p:grp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481013" y="762000"/>
            <a:ext cx="486626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itchFamily="-65" charset="0"/>
                <a:cs typeface="Arial" pitchFamily="-65" charset="0"/>
              </a:rPr>
              <a:t>what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itchFamily="-65" charset="0"/>
                <a:cs typeface="Arial" pitchFamily="-65" charset="0"/>
              </a:rPr>
              <a:t>would a prediction error look like (in BOLD)?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200400" y="1978025"/>
            <a:ext cx="2133600" cy="1298575"/>
            <a:chOff x="2016" y="1246"/>
            <a:chExt cx="1344" cy="818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2016" y="1544"/>
              <a:ext cx="96" cy="96"/>
              <a:chOff x="1872" y="1248"/>
              <a:chExt cx="176" cy="144"/>
            </a:xfrm>
          </p:grpSpPr>
          <p:sp>
            <p:nvSpPr>
              <p:cNvPr id="29725" name="Line 29"/>
              <p:cNvSpPr>
                <a:spLocks noChangeShapeType="1"/>
              </p:cNvSpPr>
              <p:nvPr/>
            </p:nvSpPr>
            <p:spPr bwMode="auto">
              <a:xfrm>
                <a:off x="1888" y="1248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726" name="Line 30"/>
              <p:cNvSpPr>
                <a:spLocks noChangeShapeType="1"/>
              </p:cNvSpPr>
              <p:nvPr/>
            </p:nvSpPr>
            <p:spPr bwMode="auto">
              <a:xfrm flipH="1">
                <a:off x="1888" y="1248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727" name="Line 31"/>
              <p:cNvSpPr>
                <a:spLocks noChangeShapeType="1"/>
              </p:cNvSpPr>
              <p:nvPr/>
            </p:nvSpPr>
            <p:spPr bwMode="auto">
              <a:xfrm>
                <a:off x="1872" y="1320"/>
                <a:ext cx="17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29734" name="Picture 38" descr="hrf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8" y="1246"/>
              <a:ext cx="1152" cy="81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8587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28596" y="0"/>
            <a:ext cx="906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itchFamily="-65" charset="0"/>
                <a:cs typeface="Arial" pitchFamily="-65" charset="0"/>
              </a:rPr>
              <a:t>Neural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itchFamily="-65" charset="0"/>
                <a:cs typeface="Arial" pitchFamily="-65" charset="0"/>
              </a:rPr>
              <a:t>results: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itchFamily="-65" charset="0"/>
                <a:cs typeface="Arial" pitchFamily="-65" charset="0"/>
              </a:rPr>
              <a:t>Prediction errors in NAC</a:t>
            </a:r>
          </a:p>
        </p:txBody>
      </p:sp>
      <p:pic>
        <p:nvPicPr>
          <p:cNvPr id="31754" name="Picture 10" descr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89100"/>
            <a:ext cx="1981200" cy="1711325"/>
          </a:xfrm>
          <a:prstGeom prst="rect">
            <a:avLst/>
          </a:prstGeom>
          <a:noFill/>
        </p:spPr>
      </p:pic>
      <p:pic>
        <p:nvPicPr>
          <p:cNvPr id="31755" name="Picture 11" descr="TDexpectedB"/>
          <p:cNvPicPr>
            <a:picLocks noChangeAspect="1" noChangeArrowheads="1"/>
          </p:cNvPicPr>
          <p:nvPr/>
        </p:nvPicPr>
        <p:blipFill>
          <a:blip r:embed="rId4" cstate="print"/>
          <a:srcRect t="3130" r="9550"/>
          <a:stretch>
            <a:fillRect/>
          </a:stretch>
        </p:blipFill>
        <p:spPr bwMode="auto">
          <a:xfrm>
            <a:off x="5638800" y="1612900"/>
            <a:ext cx="3124200" cy="2197100"/>
          </a:xfrm>
          <a:prstGeom prst="rect">
            <a:avLst/>
          </a:prstGeom>
          <a:noFill/>
        </p:spPr>
      </p:pic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52400" y="3552110"/>
            <a:ext cx="2366963" cy="8309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0" marR="0" lvl="0" indent="0" algn="ctr" defTabSz="822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itchFamily="-65" charset="0"/>
                <a:cs typeface="Arial" pitchFamily="-65" charset="0"/>
              </a:rPr>
              <a:t>unbiased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itchFamily="-65" charset="0"/>
                <a:cs typeface="Arial" pitchFamily="-65" charset="0"/>
              </a:rPr>
              <a:t>anatomical ROI in nucleus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itchFamily="-65" charset="0"/>
                <a:cs typeface="Arial" pitchFamily="-65" charset="0"/>
              </a:rPr>
              <a:t>accumbens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itchFamily="-65" charset="0"/>
                <a:cs typeface="Arial" pitchFamily="-65" charset="0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itchFamily="-65" charset="0"/>
                <a:cs typeface="Arial" pitchFamily="-65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itchFamily="-65" charset="0"/>
                <a:cs typeface="Arial" pitchFamily="-65" charset="0"/>
              </a:rPr>
              <a:t>(marked per subject*)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6100058" y="6185178"/>
            <a:ext cx="290336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rostile" pitchFamily="-65" charset="0"/>
                <a:ea typeface="Arial" pitchFamily="-65" charset="0"/>
                <a:cs typeface="Arial" pitchFamily="-65" charset="0"/>
              </a:rPr>
              <a:t>* thanks to Laura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rostile" pitchFamily="-65" charset="0"/>
                <a:ea typeface="Arial" pitchFamily="-65" charset="0"/>
                <a:cs typeface="Arial" pitchFamily="-65" charset="0"/>
              </a:rPr>
              <a:t>deSouza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rostile" pitchFamily="-65" charset="0"/>
              <a:ea typeface="Arial" pitchFamily="-65" charset="0"/>
              <a:cs typeface="Arial" pitchFamily="-65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405063" y="1600200"/>
            <a:ext cx="3157537" cy="2895600"/>
            <a:chOff x="1515" y="1008"/>
            <a:chExt cx="1989" cy="1824"/>
          </a:xfrm>
        </p:grpSpPr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>
              <a:off x="1869" y="2420"/>
              <a:ext cx="1539" cy="4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22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rial" pitchFamily="-65" charset="0"/>
                  <a:cs typeface="Arial" pitchFamily="-65" charset="0"/>
                </a:rPr>
                <a:t>raw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rial" pitchFamily="-65" charset="0"/>
                  <a:cs typeface="Arial" pitchFamily="-65" charset="0"/>
                </a:rPr>
                <a:t>BOLD</a:t>
              </a:r>
            </a:p>
            <a:p>
              <a:pPr marL="0" marR="0" lvl="0" indent="0" algn="ctr" defTabSz="822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rial" pitchFamily="-65" charset="0"/>
                  <a:cs typeface="Arial" pitchFamily="-65" charset="0"/>
                </a:rPr>
                <a:t>(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rial" pitchFamily="-65" charset="0"/>
                  <a:cs typeface="Arial" pitchFamily="-65" charset="0"/>
                </a:rPr>
                <a:t>avg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rial" pitchFamily="-65" charset="0"/>
                  <a:cs typeface="Arial" pitchFamily="-65" charset="0"/>
                </a:rPr>
                <a:t> over all subjects)</a:t>
              </a:r>
            </a:p>
          </p:txBody>
        </p:sp>
        <p:pic>
          <p:nvPicPr>
            <p:cNvPr id="31762" name="Picture 18" descr="NACrawNoSEM"/>
            <p:cNvPicPr>
              <a:picLocks noChangeAspect="1" noChangeArrowheads="1"/>
            </p:cNvPicPr>
            <p:nvPr/>
          </p:nvPicPr>
          <p:blipFill>
            <a:blip r:embed="rId5" cstate="print"/>
            <a:srcRect t="5000" r="8932"/>
            <a:stretch>
              <a:fillRect/>
            </a:stretch>
          </p:blipFill>
          <p:spPr bwMode="auto">
            <a:xfrm>
              <a:off x="1515" y="1008"/>
              <a:ext cx="1989" cy="1396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205855" y="5429264"/>
            <a:ext cx="8723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actually decide between different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neuroeconomic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models of risk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3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‘simple’ learning</a:t>
            </a:r>
          </a:p>
          <a:p>
            <a:pPr lvl="1"/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Rescorla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-Wagner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Pearce-Hall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contexts and extinction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temporal difference learning and dopamine</a:t>
            </a:r>
          </a:p>
          <a:p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action-learning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model-free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model-based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vigour</a:t>
            </a:r>
          </a:p>
          <a:p>
            <a:pPr lvl="1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Action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Immediate reinforcement:</a:t>
            </a:r>
          </a:p>
          <a:p>
            <a:pPr lvl="1"/>
            <a:r>
              <a:rPr lang="en-GB" dirty="0" smtClean="0"/>
              <a:t>leg flexion</a:t>
            </a:r>
          </a:p>
          <a:p>
            <a:pPr lvl="1"/>
            <a:r>
              <a:rPr lang="en-GB" dirty="0" smtClean="0"/>
              <a:t>Thorndike puzzle box</a:t>
            </a:r>
          </a:p>
          <a:p>
            <a:pPr lvl="1"/>
            <a:r>
              <a:rPr lang="en-GB" dirty="0" smtClean="0"/>
              <a:t>pigeon; rat; human matching</a:t>
            </a:r>
          </a:p>
          <a:p>
            <a:r>
              <a:rPr lang="en-GB" dirty="0" smtClean="0"/>
              <a:t>Delayed reinforcement:</a:t>
            </a:r>
          </a:p>
          <a:p>
            <a:pPr lvl="1"/>
            <a:r>
              <a:rPr lang="en-GB" dirty="0" smtClean="0"/>
              <a:t>these tasks</a:t>
            </a:r>
          </a:p>
          <a:p>
            <a:pPr lvl="1"/>
            <a:r>
              <a:rPr lang="en-GB" dirty="0" smtClean="0"/>
              <a:t>mazes</a:t>
            </a:r>
          </a:p>
          <a:p>
            <a:pPr lvl="1"/>
            <a:r>
              <a:rPr lang="en-GB" dirty="0" smtClean="0"/>
              <a:t>chess</a:t>
            </a:r>
          </a:p>
          <a:p>
            <a:r>
              <a:rPr lang="en-GB" dirty="0" smtClean="0"/>
              <a:t>Evolutionary specification</a:t>
            </a:r>
          </a:p>
        </p:txBody>
      </p:sp>
    </p:spTree>
    <p:extLst>
      <p:ext uri="{BB962C8B-B14F-4D97-AF65-F5344CB8AC3E}">
        <p14:creationId xmlns:p14="http://schemas.microsoft.com/office/powerpoint/2010/main" val="124602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>
          <a:xfrm>
            <a:off x="357158" y="1500174"/>
            <a:ext cx="5144858" cy="4714908"/>
            <a:chOff x="1944040" y="642918"/>
            <a:chExt cx="4365316" cy="4000512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9058" y="642918"/>
              <a:ext cx="2380298" cy="3873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3643314"/>
              <a:ext cx="1000116" cy="1000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2285992"/>
              <a:ext cx="1000116" cy="1000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785794"/>
              <a:ext cx="1000116" cy="1000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44040" y="2571744"/>
              <a:ext cx="913448" cy="373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Pavlovian</a:t>
            </a:r>
            <a:r>
              <a:rPr lang="en-GB" dirty="0" smtClean="0"/>
              <a:t> Control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-32" y="3000372"/>
            <a:ext cx="5429288" cy="1643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57158" y="4643446"/>
            <a:ext cx="5429288" cy="1643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14744" y="1428736"/>
            <a:ext cx="1357322" cy="1643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844675"/>
            <a:ext cx="3919538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190708" y="5286388"/>
            <a:ext cx="1953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Keay</a:t>
            </a:r>
            <a:r>
              <a:rPr lang="en-GB" sz="1600" dirty="0" smtClean="0"/>
              <a:t> &amp; </a:t>
            </a:r>
            <a:r>
              <a:rPr lang="en-GB" sz="1600" dirty="0" err="1" smtClean="0"/>
              <a:t>Bandler</a:t>
            </a:r>
            <a:r>
              <a:rPr lang="en-GB" sz="1600" dirty="0" smtClean="0"/>
              <a:t>, 2001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3440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6" name="Picture 4" descr="https://s-media-cache-ak0.pinimg.com/736x/21/c3/a2/21c3a27dae37a003129f38654ed26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968552" cy="653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Immediate Reinforcement</a:t>
            </a:r>
            <a:endParaRPr lang="en-GB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/>
          </a:p>
          <a:p>
            <a:r>
              <a:rPr lang="en-GB" smtClean="0"/>
              <a:t>stochastic policy: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based on action values:</a:t>
            </a:r>
          </a:p>
        </p:txBody>
      </p:sp>
      <p:sp>
        <p:nvSpPr>
          <p:cNvPr id="819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393EC281-8CD5-47AF-85DA-457B5DB30FF0}" type="slidenum">
              <a:rPr lang="en-GB" smtClean="0"/>
              <a:pPr algn="l" eaLnBrk="1" hangingPunct="1"/>
              <a:t>36</a:t>
            </a:fld>
            <a:endParaRPr lang="en-GB" smtClean="0"/>
          </a:p>
        </p:txBody>
      </p:sp>
      <p:sp>
        <p:nvSpPr>
          <p:cNvPr id="7" name="Rectangle 6"/>
          <p:cNvSpPr/>
          <p:nvPr/>
        </p:nvSpPr>
        <p:spPr>
          <a:xfrm>
            <a:off x="5562600" y="12954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34000" y="5257800"/>
            <a:ext cx="1143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199" name="Picture 10" descr="teacha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87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85975"/>
            <a:ext cx="904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4191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2333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igplo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5556" r="51682" b="50000"/>
          <a:stretch>
            <a:fillRect/>
          </a:stretch>
        </p:blipFill>
        <p:spPr bwMode="auto">
          <a:xfrm>
            <a:off x="6477000" y="16764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5486400" y="5029200"/>
          <a:ext cx="1447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9" imgW="469900" imgH="228600" progId="Equation.3">
                  <p:embed/>
                </p:oleObj>
              </mc:Choice>
              <mc:Fallback>
                <p:oleObj name="Equation" r:id="rId9" imgW="469900" imgH="228600" progId="Equation.3">
                  <p:embed/>
                  <p:pic>
                    <p:nvPicPr>
                      <p:cNvPr id="1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029200"/>
                        <a:ext cx="14478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50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 Actor</a:t>
            </a:r>
          </a:p>
        </p:txBody>
      </p:sp>
      <p:graphicFrame>
        <p:nvGraphicFramePr>
          <p:cNvPr id="10243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133600" y="1466850"/>
          <a:ext cx="32893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quation" r:id="rId3" imgW="1778000" imgH="279400" progId="Equation.3">
                  <p:embed/>
                </p:oleObj>
              </mc:Choice>
              <mc:Fallback>
                <p:oleObj name="Equation" r:id="rId3" imgW="1778000" imgH="279400" progId="Equation.3">
                  <p:embed/>
                  <p:pic>
                    <p:nvPicPr>
                      <p:cNvPr id="10243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466850"/>
                        <a:ext cx="32893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803400" y="2082800"/>
          <a:ext cx="564038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quation" r:id="rId5" imgW="2819400" imgH="584200" progId="Equation.3">
                  <p:embed/>
                </p:oleObj>
              </mc:Choice>
              <mc:Fallback>
                <p:oleObj name="Equation" r:id="rId5" imgW="2819400" imgH="584200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2082800"/>
                        <a:ext cx="5640388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876425" y="3086100"/>
          <a:ext cx="58959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7" imgW="2946400" imgH="393700" progId="Equation.DSMT4">
                  <p:embed/>
                </p:oleObj>
              </mc:Choice>
              <mc:Fallback>
                <p:oleObj name="Equation" r:id="rId7" imgW="2946400" imgH="3937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3086100"/>
                        <a:ext cx="58959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1928813" y="3924300"/>
          <a:ext cx="37861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9" imgW="1892300" imgH="393700" progId="Equation.DSMT4">
                  <p:embed/>
                </p:oleObj>
              </mc:Choice>
              <mc:Fallback>
                <p:oleObj name="Equation" r:id="rId9" imgW="1892300" imgH="393700" progId="Equation.DSMT4">
                  <p:embed/>
                  <p:pic>
                    <p:nvPicPr>
                      <p:cNvPr id="768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924300"/>
                        <a:ext cx="3786187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1920875" y="4889500"/>
          <a:ext cx="50768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11" imgW="2540000" imgH="393700" progId="Equation.DSMT4">
                  <p:embed/>
                </p:oleObj>
              </mc:Choice>
              <mc:Fallback>
                <p:oleObj name="Equation" r:id="rId11" imgW="2540000" imgH="393700" progId="Equation.DSMT4">
                  <p:embed/>
                  <p:pic>
                    <p:nvPicPr>
                      <p:cNvPr id="768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4889500"/>
                        <a:ext cx="50768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908175" y="6007100"/>
          <a:ext cx="6245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13" imgW="3124200" imgH="228600" progId="Equation.DSMT4">
                  <p:embed/>
                </p:oleObj>
              </mc:Choice>
              <mc:Fallback>
                <p:oleObj name="Equation" r:id="rId13" imgW="3124200" imgH="228600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6007100"/>
                        <a:ext cx="6245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3352800" y="5943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352800" y="5943600"/>
            <a:ext cx="762000" cy="609600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5C5314-4FDC-4017-89B1-F622FFDA146C}" type="slidenum">
              <a:rPr lang="en-GB" smtClean="0">
                <a:solidFill>
                  <a:srgbClr val="000000"/>
                </a:solidFill>
              </a:rPr>
              <a:pPr eaLnBrk="1" hangingPunct="1"/>
              <a:t>38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856662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Action at a (Temporal) Distance</a:t>
            </a:r>
            <a:endParaRPr lang="en-GB" sz="4000" dirty="0" smtClean="0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23850" y="4581525"/>
            <a:ext cx="8820150" cy="21875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learning an appropriate action at S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: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depends</a:t>
            </a:r>
            <a:r>
              <a:rPr lang="en-US" sz="2400" dirty="0" smtClean="0"/>
              <a:t> on the actions at S</a:t>
            </a:r>
            <a:r>
              <a:rPr lang="en-US" sz="2400" baseline="-25000" dirty="0" smtClean="0"/>
              <a:t>2 </a:t>
            </a:r>
            <a:r>
              <a:rPr lang="en-US" sz="2400" dirty="0"/>
              <a:t>and 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3</a:t>
            </a:r>
          </a:p>
          <a:p>
            <a:pPr lvl="1" eaLnBrk="1" hangingPunct="1"/>
            <a:r>
              <a:rPr lang="en-US" sz="2400" dirty="0" smtClean="0"/>
              <a:t>gains no </a:t>
            </a:r>
            <a:r>
              <a:rPr lang="en-US" sz="2400" dirty="0" smtClean="0">
                <a:solidFill>
                  <a:srgbClr val="FF0000"/>
                </a:solidFill>
              </a:rPr>
              <a:t>immediate</a:t>
            </a:r>
            <a:r>
              <a:rPr lang="en-US" sz="2400" dirty="0" smtClean="0"/>
              <a:t> feedback</a:t>
            </a:r>
          </a:p>
          <a:p>
            <a:pPr eaLnBrk="1" hangingPunct="1"/>
            <a:r>
              <a:rPr lang="en-US" sz="2800" dirty="0" smtClean="0"/>
              <a:t>idea: use prediction as </a:t>
            </a:r>
            <a:r>
              <a:rPr lang="en-US" sz="2800" dirty="0" smtClean="0">
                <a:solidFill>
                  <a:srgbClr val="FF0000"/>
                </a:solidFill>
              </a:rPr>
              <a:t>surrogate</a:t>
            </a:r>
            <a:r>
              <a:rPr lang="en-US" sz="2800" dirty="0" smtClean="0"/>
              <a:t> feedback</a:t>
            </a:r>
          </a:p>
          <a:p>
            <a:pPr lvl="1" eaLnBrk="1" hangingPunct="1"/>
            <a:endParaRPr lang="en-GB" sz="2400" dirty="0" smtClean="0"/>
          </a:p>
        </p:txBody>
      </p:sp>
      <p:pic>
        <p:nvPicPr>
          <p:cNvPr id="16" name="Picture 43" descr="car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82" y="2006064"/>
            <a:ext cx="579583" cy="38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4" descr="chees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5" y="2033381"/>
            <a:ext cx="580953" cy="37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00660" y="2136143"/>
            <a:ext cx="464489" cy="170403"/>
            <a:chOff x="4287335" y="2136143"/>
            <a:chExt cx="464489" cy="170403"/>
          </a:xfrm>
        </p:grpSpPr>
        <p:sp>
          <p:nvSpPr>
            <p:cNvPr id="18" name="Freeform 45"/>
            <p:cNvSpPr>
              <a:spLocks/>
            </p:cNvSpPr>
            <p:nvPr/>
          </p:nvSpPr>
          <p:spPr bwMode="auto">
            <a:xfrm>
              <a:off x="4287335" y="2136143"/>
              <a:ext cx="116465" cy="170403"/>
            </a:xfrm>
            <a:custGeom>
              <a:avLst/>
              <a:gdLst>
                <a:gd name="T0" fmla="*/ 0 w 772"/>
                <a:gd name="T1" fmla="*/ 11 h 996"/>
                <a:gd name="T2" fmla="*/ 16 w 772"/>
                <a:gd name="T3" fmla="*/ 36 h 996"/>
                <a:gd name="T4" fmla="*/ 15 w 772"/>
                <a:gd name="T5" fmla="*/ 69 h 996"/>
                <a:gd name="T6" fmla="*/ 12 w 772"/>
                <a:gd name="T7" fmla="*/ 94 h 996"/>
                <a:gd name="T8" fmla="*/ 12 w 772"/>
                <a:gd name="T9" fmla="*/ 108 h 996"/>
                <a:gd name="T10" fmla="*/ 36 w 772"/>
                <a:gd name="T11" fmla="*/ 131 h 996"/>
                <a:gd name="T12" fmla="*/ 65 w 772"/>
                <a:gd name="T13" fmla="*/ 129 h 996"/>
                <a:gd name="T14" fmla="*/ 82 w 772"/>
                <a:gd name="T15" fmla="*/ 112 h 996"/>
                <a:gd name="T16" fmla="*/ 85 w 772"/>
                <a:gd name="T17" fmla="*/ 98 h 996"/>
                <a:gd name="T18" fmla="*/ 77 w 772"/>
                <a:gd name="T19" fmla="*/ 54 h 996"/>
                <a:gd name="T20" fmla="*/ 70 w 772"/>
                <a:gd name="T21" fmla="*/ 41 h 996"/>
                <a:gd name="T22" fmla="*/ 63 w 772"/>
                <a:gd name="T23" fmla="*/ 31 h 996"/>
                <a:gd name="T24" fmla="*/ 46 w 772"/>
                <a:gd name="T25" fmla="*/ 11 h 996"/>
                <a:gd name="T26" fmla="*/ 37 w 772"/>
                <a:gd name="T27" fmla="*/ 8 h 996"/>
                <a:gd name="T28" fmla="*/ 32 w 772"/>
                <a:gd name="T29" fmla="*/ 5 h 996"/>
                <a:gd name="T30" fmla="*/ 0 w 772"/>
                <a:gd name="T31" fmla="*/ 11 h 9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2" h="996">
                  <a:moveTo>
                    <a:pt x="0" y="85"/>
                  </a:moveTo>
                  <a:cubicBezTo>
                    <a:pt x="75" y="136"/>
                    <a:pt x="127" y="187"/>
                    <a:pt x="148" y="277"/>
                  </a:cubicBezTo>
                  <a:cubicBezTo>
                    <a:pt x="145" y="358"/>
                    <a:pt x="145" y="440"/>
                    <a:pt x="140" y="521"/>
                  </a:cubicBezTo>
                  <a:cubicBezTo>
                    <a:pt x="136" y="586"/>
                    <a:pt x="113" y="649"/>
                    <a:pt x="105" y="713"/>
                  </a:cubicBezTo>
                  <a:cubicBezTo>
                    <a:pt x="108" y="748"/>
                    <a:pt x="105" y="784"/>
                    <a:pt x="113" y="818"/>
                  </a:cubicBezTo>
                  <a:cubicBezTo>
                    <a:pt x="139" y="924"/>
                    <a:pt x="239" y="950"/>
                    <a:pt x="323" y="993"/>
                  </a:cubicBezTo>
                  <a:cubicBezTo>
                    <a:pt x="413" y="990"/>
                    <a:pt x="504" y="996"/>
                    <a:pt x="593" y="984"/>
                  </a:cubicBezTo>
                  <a:cubicBezTo>
                    <a:pt x="634" y="978"/>
                    <a:pt x="709" y="885"/>
                    <a:pt x="742" y="853"/>
                  </a:cubicBezTo>
                  <a:cubicBezTo>
                    <a:pt x="754" y="817"/>
                    <a:pt x="761" y="786"/>
                    <a:pt x="768" y="748"/>
                  </a:cubicBezTo>
                  <a:cubicBezTo>
                    <a:pt x="761" y="611"/>
                    <a:pt x="772" y="517"/>
                    <a:pt x="698" y="408"/>
                  </a:cubicBezTo>
                  <a:cubicBezTo>
                    <a:pt x="677" y="377"/>
                    <a:pt x="666" y="340"/>
                    <a:pt x="637" y="312"/>
                  </a:cubicBezTo>
                  <a:cubicBezTo>
                    <a:pt x="624" y="275"/>
                    <a:pt x="599" y="263"/>
                    <a:pt x="576" y="233"/>
                  </a:cubicBezTo>
                  <a:cubicBezTo>
                    <a:pt x="538" y="184"/>
                    <a:pt x="475" y="113"/>
                    <a:pt x="419" y="85"/>
                  </a:cubicBezTo>
                  <a:cubicBezTo>
                    <a:pt x="394" y="73"/>
                    <a:pt x="366" y="68"/>
                    <a:pt x="340" y="59"/>
                  </a:cubicBezTo>
                  <a:cubicBezTo>
                    <a:pt x="323" y="53"/>
                    <a:pt x="288" y="41"/>
                    <a:pt x="288" y="41"/>
                  </a:cubicBezTo>
                  <a:cubicBezTo>
                    <a:pt x="286" y="41"/>
                    <a:pt x="29" y="0"/>
                    <a:pt x="0" y="85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46"/>
            <p:cNvSpPr>
              <a:spLocks/>
            </p:cNvSpPr>
            <p:nvPr/>
          </p:nvSpPr>
          <p:spPr bwMode="auto">
            <a:xfrm>
              <a:off x="4461347" y="2136143"/>
              <a:ext cx="116465" cy="170403"/>
            </a:xfrm>
            <a:custGeom>
              <a:avLst/>
              <a:gdLst>
                <a:gd name="T0" fmla="*/ 0 w 772"/>
                <a:gd name="T1" fmla="*/ 11 h 996"/>
                <a:gd name="T2" fmla="*/ 16 w 772"/>
                <a:gd name="T3" fmla="*/ 36 h 996"/>
                <a:gd name="T4" fmla="*/ 15 w 772"/>
                <a:gd name="T5" fmla="*/ 69 h 996"/>
                <a:gd name="T6" fmla="*/ 12 w 772"/>
                <a:gd name="T7" fmla="*/ 94 h 996"/>
                <a:gd name="T8" fmla="*/ 12 w 772"/>
                <a:gd name="T9" fmla="*/ 108 h 996"/>
                <a:gd name="T10" fmla="*/ 36 w 772"/>
                <a:gd name="T11" fmla="*/ 131 h 996"/>
                <a:gd name="T12" fmla="*/ 65 w 772"/>
                <a:gd name="T13" fmla="*/ 129 h 996"/>
                <a:gd name="T14" fmla="*/ 82 w 772"/>
                <a:gd name="T15" fmla="*/ 112 h 996"/>
                <a:gd name="T16" fmla="*/ 85 w 772"/>
                <a:gd name="T17" fmla="*/ 98 h 996"/>
                <a:gd name="T18" fmla="*/ 77 w 772"/>
                <a:gd name="T19" fmla="*/ 54 h 996"/>
                <a:gd name="T20" fmla="*/ 70 w 772"/>
                <a:gd name="T21" fmla="*/ 41 h 996"/>
                <a:gd name="T22" fmla="*/ 63 w 772"/>
                <a:gd name="T23" fmla="*/ 31 h 996"/>
                <a:gd name="T24" fmla="*/ 46 w 772"/>
                <a:gd name="T25" fmla="*/ 11 h 996"/>
                <a:gd name="T26" fmla="*/ 37 w 772"/>
                <a:gd name="T27" fmla="*/ 8 h 996"/>
                <a:gd name="T28" fmla="*/ 32 w 772"/>
                <a:gd name="T29" fmla="*/ 5 h 996"/>
                <a:gd name="T30" fmla="*/ 0 w 772"/>
                <a:gd name="T31" fmla="*/ 11 h 9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2" h="996">
                  <a:moveTo>
                    <a:pt x="0" y="85"/>
                  </a:moveTo>
                  <a:cubicBezTo>
                    <a:pt x="75" y="136"/>
                    <a:pt x="127" y="187"/>
                    <a:pt x="148" y="277"/>
                  </a:cubicBezTo>
                  <a:cubicBezTo>
                    <a:pt x="145" y="358"/>
                    <a:pt x="145" y="440"/>
                    <a:pt x="140" y="521"/>
                  </a:cubicBezTo>
                  <a:cubicBezTo>
                    <a:pt x="136" y="586"/>
                    <a:pt x="113" y="649"/>
                    <a:pt x="105" y="713"/>
                  </a:cubicBezTo>
                  <a:cubicBezTo>
                    <a:pt x="108" y="748"/>
                    <a:pt x="105" y="784"/>
                    <a:pt x="113" y="818"/>
                  </a:cubicBezTo>
                  <a:cubicBezTo>
                    <a:pt x="139" y="924"/>
                    <a:pt x="239" y="950"/>
                    <a:pt x="323" y="993"/>
                  </a:cubicBezTo>
                  <a:cubicBezTo>
                    <a:pt x="413" y="990"/>
                    <a:pt x="504" y="996"/>
                    <a:pt x="593" y="984"/>
                  </a:cubicBezTo>
                  <a:cubicBezTo>
                    <a:pt x="634" y="978"/>
                    <a:pt x="709" y="885"/>
                    <a:pt x="742" y="853"/>
                  </a:cubicBezTo>
                  <a:cubicBezTo>
                    <a:pt x="754" y="817"/>
                    <a:pt x="761" y="786"/>
                    <a:pt x="768" y="748"/>
                  </a:cubicBezTo>
                  <a:cubicBezTo>
                    <a:pt x="761" y="611"/>
                    <a:pt x="772" y="517"/>
                    <a:pt x="698" y="408"/>
                  </a:cubicBezTo>
                  <a:cubicBezTo>
                    <a:pt x="677" y="377"/>
                    <a:pt x="666" y="340"/>
                    <a:pt x="637" y="312"/>
                  </a:cubicBezTo>
                  <a:cubicBezTo>
                    <a:pt x="624" y="275"/>
                    <a:pt x="599" y="263"/>
                    <a:pt x="576" y="233"/>
                  </a:cubicBezTo>
                  <a:cubicBezTo>
                    <a:pt x="538" y="184"/>
                    <a:pt x="475" y="113"/>
                    <a:pt x="419" y="85"/>
                  </a:cubicBezTo>
                  <a:cubicBezTo>
                    <a:pt x="394" y="73"/>
                    <a:pt x="366" y="68"/>
                    <a:pt x="340" y="59"/>
                  </a:cubicBezTo>
                  <a:cubicBezTo>
                    <a:pt x="323" y="53"/>
                    <a:pt x="288" y="41"/>
                    <a:pt x="288" y="41"/>
                  </a:cubicBezTo>
                  <a:cubicBezTo>
                    <a:pt x="286" y="41"/>
                    <a:pt x="29" y="0"/>
                    <a:pt x="0" y="85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47"/>
            <p:cNvSpPr>
              <a:spLocks/>
            </p:cNvSpPr>
            <p:nvPr/>
          </p:nvSpPr>
          <p:spPr bwMode="auto">
            <a:xfrm>
              <a:off x="4635359" y="2136143"/>
              <a:ext cx="116465" cy="170403"/>
            </a:xfrm>
            <a:custGeom>
              <a:avLst/>
              <a:gdLst>
                <a:gd name="T0" fmla="*/ 0 w 772"/>
                <a:gd name="T1" fmla="*/ 11 h 996"/>
                <a:gd name="T2" fmla="*/ 16 w 772"/>
                <a:gd name="T3" fmla="*/ 36 h 996"/>
                <a:gd name="T4" fmla="*/ 15 w 772"/>
                <a:gd name="T5" fmla="*/ 69 h 996"/>
                <a:gd name="T6" fmla="*/ 12 w 772"/>
                <a:gd name="T7" fmla="*/ 94 h 996"/>
                <a:gd name="T8" fmla="*/ 12 w 772"/>
                <a:gd name="T9" fmla="*/ 108 h 996"/>
                <a:gd name="T10" fmla="*/ 36 w 772"/>
                <a:gd name="T11" fmla="*/ 131 h 996"/>
                <a:gd name="T12" fmla="*/ 65 w 772"/>
                <a:gd name="T13" fmla="*/ 129 h 996"/>
                <a:gd name="T14" fmla="*/ 82 w 772"/>
                <a:gd name="T15" fmla="*/ 112 h 996"/>
                <a:gd name="T16" fmla="*/ 85 w 772"/>
                <a:gd name="T17" fmla="*/ 98 h 996"/>
                <a:gd name="T18" fmla="*/ 77 w 772"/>
                <a:gd name="T19" fmla="*/ 54 h 996"/>
                <a:gd name="T20" fmla="*/ 70 w 772"/>
                <a:gd name="T21" fmla="*/ 41 h 996"/>
                <a:gd name="T22" fmla="*/ 63 w 772"/>
                <a:gd name="T23" fmla="*/ 31 h 996"/>
                <a:gd name="T24" fmla="*/ 46 w 772"/>
                <a:gd name="T25" fmla="*/ 11 h 996"/>
                <a:gd name="T26" fmla="*/ 37 w 772"/>
                <a:gd name="T27" fmla="*/ 8 h 996"/>
                <a:gd name="T28" fmla="*/ 32 w 772"/>
                <a:gd name="T29" fmla="*/ 5 h 996"/>
                <a:gd name="T30" fmla="*/ 0 w 772"/>
                <a:gd name="T31" fmla="*/ 11 h 9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2" h="996">
                  <a:moveTo>
                    <a:pt x="0" y="85"/>
                  </a:moveTo>
                  <a:cubicBezTo>
                    <a:pt x="75" y="136"/>
                    <a:pt x="127" y="187"/>
                    <a:pt x="148" y="277"/>
                  </a:cubicBezTo>
                  <a:cubicBezTo>
                    <a:pt x="145" y="358"/>
                    <a:pt x="145" y="440"/>
                    <a:pt x="140" y="521"/>
                  </a:cubicBezTo>
                  <a:cubicBezTo>
                    <a:pt x="136" y="586"/>
                    <a:pt x="113" y="649"/>
                    <a:pt x="105" y="713"/>
                  </a:cubicBezTo>
                  <a:cubicBezTo>
                    <a:pt x="108" y="748"/>
                    <a:pt x="105" y="784"/>
                    <a:pt x="113" y="818"/>
                  </a:cubicBezTo>
                  <a:cubicBezTo>
                    <a:pt x="139" y="924"/>
                    <a:pt x="239" y="950"/>
                    <a:pt x="323" y="993"/>
                  </a:cubicBezTo>
                  <a:cubicBezTo>
                    <a:pt x="413" y="990"/>
                    <a:pt x="504" y="996"/>
                    <a:pt x="593" y="984"/>
                  </a:cubicBezTo>
                  <a:cubicBezTo>
                    <a:pt x="634" y="978"/>
                    <a:pt x="709" y="885"/>
                    <a:pt x="742" y="853"/>
                  </a:cubicBezTo>
                  <a:cubicBezTo>
                    <a:pt x="754" y="817"/>
                    <a:pt x="761" y="786"/>
                    <a:pt x="768" y="748"/>
                  </a:cubicBezTo>
                  <a:cubicBezTo>
                    <a:pt x="761" y="611"/>
                    <a:pt x="772" y="517"/>
                    <a:pt x="698" y="408"/>
                  </a:cubicBezTo>
                  <a:cubicBezTo>
                    <a:pt x="677" y="377"/>
                    <a:pt x="666" y="340"/>
                    <a:pt x="637" y="312"/>
                  </a:cubicBezTo>
                  <a:cubicBezTo>
                    <a:pt x="624" y="275"/>
                    <a:pt x="599" y="263"/>
                    <a:pt x="576" y="233"/>
                  </a:cubicBezTo>
                  <a:cubicBezTo>
                    <a:pt x="538" y="184"/>
                    <a:pt x="475" y="113"/>
                    <a:pt x="419" y="85"/>
                  </a:cubicBezTo>
                  <a:cubicBezTo>
                    <a:pt x="394" y="73"/>
                    <a:pt x="366" y="68"/>
                    <a:pt x="340" y="59"/>
                  </a:cubicBezTo>
                  <a:cubicBezTo>
                    <a:pt x="323" y="53"/>
                    <a:pt x="288" y="41"/>
                    <a:pt x="288" y="41"/>
                  </a:cubicBezTo>
                  <a:cubicBezTo>
                    <a:pt x="286" y="41"/>
                    <a:pt x="29" y="0"/>
                    <a:pt x="0" y="85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Line 48"/>
          <p:cNvSpPr>
            <a:spLocks noChangeShapeType="1"/>
          </p:cNvSpPr>
          <p:nvPr/>
        </p:nvSpPr>
        <p:spPr bwMode="auto">
          <a:xfrm>
            <a:off x="2507483" y="3439532"/>
            <a:ext cx="1272889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2" name="Line 49"/>
          <p:cNvSpPr>
            <a:spLocks noChangeShapeType="1"/>
          </p:cNvSpPr>
          <p:nvPr/>
        </p:nvSpPr>
        <p:spPr bwMode="auto">
          <a:xfrm>
            <a:off x="3763930" y="3446036"/>
            <a:ext cx="0" cy="37332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" name="Line 50"/>
          <p:cNvSpPr>
            <a:spLocks noChangeShapeType="1"/>
          </p:cNvSpPr>
          <p:nvPr/>
        </p:nvSpPr>
        <p:spPr bwMode="auto">
          <a:xfrm>
            <a:off x="4229788" y="3439532"/>
            <a:ext cx="0" cy="37332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" name="Line 51"/>
          <p:cNvSpPr>
            <a:spLocks noChangeShapeType="1"/>
          </p:cNvSpPr>
          <p:nvPr/>
        </p:nvSpPr>
        <p:spPr bwMode="auto">
          <a:xfrm>
            <a:off x="2948678" y="3010272"/>
            <a:ext cx="200456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5" name="Line 52"/>
          <p:cNvSpPr>
            <a:spLocks noChangeShapeType="1"/>
          </p:cNvSpPr>
          <p:nvPr/>
        </p:nvSpPr>
        <p:spPr bwMode="auto">
          <a:xfrm>
            <a:off x="5388953" y="2436625"/>
            <a:ext cx="0" cy="100290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6" name="Line 53"/>
          <p:cNvSpPr>
            <a:spLocks noChangeShapeType="1"/>
          </p:cNvSpPr>
          <p:nvPr/>
        </p:nvSpPr>
        <p:spPr bwMode="auto">
          <a:xfrm>
            <a:off x="4953239" y="2436625"/>
            <a:ext cx="0" cy="58795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7" name="Line 54"/>
          <p:cNvSpPr>
            <a:spLocks noChangeShapeType="1"/>
          </p:cNvSpPr>
          <p:nvPr/>
        </p:nvSpPr>
        <p:spPr bwMode="auto">
          <a:xfrm flipV="1">
            <a:off x="4224308" y="1991755"/>
            <a:ext cx="2037445" cy="260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" name="Line 55"/>
          <p:cNvSpPr>
            <a:spLocks noChangeShapeType="1"/>
          </p:cNvSpPr>
          <p:nvPr/>
        </p:nvSpPr>
        <p:spPr bwMode="auto">
          <a:xfrm>
            <a:off x="5395804" y="2448332"/>
            <a:ext cx="870059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9" name="Line 56"/>
          <p:cNvSpPr>
            <a:spLocks noChangeShapeType="1"/>
          </p:cNvSpPr>
          <p:nvPr/>
        </p:nvSpPr>
        <p:spPr bwMode="auto">
          <a:xfrm>
            <a:off x="4209236" y="2448332"/>
            <a:ext cx="74400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30" name="Text Box 57"/>
          <p:cNvSpPr txBox="1">
            <a:spLocks noChangeArrowheads="1"/>
          </p:cNvSpPr>
          <p:nvPr/>
        </p:nvSpPr>
        <p:spPr bwMode="auto">
          <a:xfrm>
            <a:off x="3743377" y="3174172"/>
            <a:ext cx="500113" cy="45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CC3300"/>
                </a:solidFill>
              </a:rPr>
              <a:t>S</a:t>
            </a:r>
            <a:r>
              <a:rPr lang="en-US" sz="2400" b="1" baseline="-2500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31" name="Text Box 58"/>
          <p:cNvSpPr txBox="1">
            <a:spLocks noChangeArrowheads="1"/>
          </p:cNvSpPr>
          <p:nvPr/>
        </p:nvSpPr>
        <p:spPr bwMode="auto">
          <a:xfrm>
            <a:off x="4888841" y="2175167"/>
            <a:ext cx="500113" cy="45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CC3300"/>
                </a:solidFill>
              </a:rPr>
              <a:t>S</a:t>
            </a:r>
            <a:r>
              <a:rPr lang="en-US" sz="2400" b="1" baseline="-2500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2948678" y="2436625"/>
            <a:ext cx="0" cy="58795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33" name="Line 60"/>
          <p:cNvSpPr>
            <a:spLocks noChangeShapeType="1"/>
          </p:cNvSpPr>
          <p:nvPr/>
        </p:nvSpPr>
        <p:spPr bwMode="auto">
          <a:xfrm>
            <a:off x="2492411" y="2458738"/>
            <a:ext cx="0" cy="99510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34" name="Line 61"/>
          <p:cNvSpPr>
            <a:spLocks noChangeShapeType="1"/>
          </p:cNvSpPr>
          <p:nvPr/>
        </p:nvSpPr>
        <p:spPr bwMode="auto">
          <a:xfrm>
            <a:off x="1272958" y="2448332"/>
            <a:ext cx="1233154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35" name="Line 62"/>
          <p:cNvSpPr>
            <a:spLocks noChangeShapeType="1"/>
          </p:cNvSpPr>
          <p:nvPr/>
        </p:nvSpPr>
        <p:spPr bwMode="auto">
          <a:xfrm>
            <a:off x="1288030" y="1977447"/>
            <a:ext cx="1370" cy="4734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36" name="Line 63"/>
          <p:cNvSpPr>
            <a:spLocks noChangeShapeType="1"/>
          </p:cNvSpPr>
          <p:nvPr/>
        </p:nvSpPr>
        <p:spPr bwMode="auto">
          <a:xfrm>
            <a:off x="1271588" y="1991755"/>
            <a:ext cx="249782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37" name="Line 64"/>
          <p:cNvSpPr>
            <a:spLocks noChangeShapeType="1"/>
          </p:cNvSpPr>
          <p:nvPr/>
        </p:nvSpPr>
        <p:spPr bwMode="auto">
          <a:xfrm>
            <a:off x="2948678" y="2448332"/>
            <a:ext cx="831694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38" name="Text Box 65"/>
          <p:cNvSpPr txBox="1">
            <a:spLocks noChangeArrowheads="1"/>
          </p:cNvSpPr>
          <p:nvPr/>
        </p:nvSpPr>
        <p:spPr bwMode="auto">
          <a:xfrm>
            <a:off x="2460897" y="2175167"/>
            <a:ext cx="500113" cy="45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CC3300"/>
                </a:solidFill>
              </a:rPr>
              <a:t>S</a:t>
            </a:r>
            <a:r>
              <a:rPr lang="en-US" sz="2400" b="1" baseline="-25000">
                <a:solidFill>
                  <a:srgbClr val="CC3300"/>
                </a:solidFill>
              </a:rPr>
              <a:t>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32423" y="2127088"/>
            <a:ext cx="231559" cy="225036"/>
            <a:chOff x="3418647" y="2102322"/>
            <a:chExt cx="231559" cy="225036"/>
          </a:xfrm>
        </p:grpSpPr>
        <p:sp>
          <p:nvSpPr>
            <p:cNvPr id="39" name="Line 66"/>
            <p:cNvSpPr>
              <a:spLocks noChangeShapeType="1"/>
            </p:cNvSpPr>
            <p:nvPr/>
          </p:nvSpPr>
          <p:spPr bwMode="auto">
            <a:xfrm>
              <a:off x="3418647" y="2102322"/>
              <a:ext cx="231559" cy="2250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Line 67"/>
            <p:cNvSpPr>
              <a:spLocks noChangeShapeType="1"/>
            </p:cNvSpPr>
            <p:nvPr/>
          </p:nvSpPr>
          <p:spPr bwMode="auto">
            <a:xfrm flipH="1">
              <a:off x="3418647" y="2102322"/>
              <a:ext cx="230189" cy="2250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" name="Group 68"/>
          <p:cNvGrpSpPr>
            <a:grpSpLocks/>
          </p:cNvGrpSpPr>
          <p:nvPr/>
        </p:nvGrpSpPr>
        <p:grpSpPr bwMode="auto">
          <a:xfrm rot="5612519">
            <a:off x="4086267" y="3885459"/>
            <a:ext cx="115770" cy="112354"/>
            <a:chOff x="1837" y="2931"/>
            <a:chExt cx="227" cy="227"/>
          </a:xfrm>
        </p:grpSpPr>
        <p:sp>
          <p:nvSpPr>
            <p:cNvPr id="53" name="Line 69"/>
            <p:cNvSpPr>
              <a:spLocks noChangeShapeType="1"/>
            </p:cNvSpPr>
            <p:nvPr/>
          </p:nvSpPr>
          <p:spPr bwMode="auto">
            <a:xfrm flipH="1">
              <a:off x="1882" y="2931"/>
              <a:ext cx="182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4" name="Line 70"/>
            <p:cNvSpPr>
              <a:spLocks noChangeShapeType="1"/>
            </p:cNvSpPr>
            <p:nvPr/>
          </p:nvSpPr>
          <p:spPr bwMode="auto">
            <a:xfrm flipH="1">
              <a:off x="1837" y="2931"/>
              <a:ext cx="227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55" name="Line 71"/>
            <p:cNvSpPr>
              <a:spLocks noChangeShapeType="1"/>
            </p:cNvSpPr>
            <p:nvPr/>
          </p:nvSpPr>
          <p:spPr bwMode="auto">
            <a:xfrm flipH="1">
              <a:off x="1973" y="2931"/>
              <a:ext cx="91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</p:grpSp>
      <p:sp>
        <p:nvSpPr>
          <p:cNvPr id="42" name="Freeform 72"/>
          <p:cNvSpPr>
            <a:spLocks/>
          </p:cNvSpPr>
          <p:nvPr/>
        </p:nvSpPr>
        <p:spPr bwMode="auto">
          <a:xfrm>
            <a:off x="3736526" y="3840175"/>
            <a:ext cx="493262" cy="239345"/>
          </a:xfrm>
          <a:custGeom>
            <a:avLst/>
            <a:gdLst>
              <a:gd name="T0" fmla="*/ 346 w 998"/>
              <a:gd name="T1" fmla="*/ 128 h 468"/>
              <a:gd name="T2" fmla="*/ 215 w 998"/>
              <a:gd name="T3" fmla="*/ 39 h 468"/>
              <a:gd name="T4" fmla="*/ 117 w 998"/>
              <a:gd name="T5" fmla="*/ 3 h 468"/>
              <a:gd name="T6" fmla="*/ 19 w 998"/>
              <a:gd name="T7" fmla="*/ 57 h 468"/>
              <a:gd name="T8" fmla="*/ 19 w 998"/>
              <a:gd name="T9" fmla="*/ 145 h 468"/>
              <a:gd name="T10" fmla="*/ 134 w 998"/>
              <a:gd name="T11" fmla="*/ 181 h 468"/>
              <a:gd name="T12" fmla="*/ 346 w 998"/>
              <a:gd name="T13" fmla="*/ 128 h 4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98" h="468">
                <a:moveTo>
                  <a:pt x="960" y="325"/>
                </a:moveTo>
                <a:cubicBezTo>
                  <a:pt x="998" y="265"/>
                  <a:pt x="703" y="151"/>
                  <a:pt x="597" y="98"/>
                </a:cubicBezTo>
                <a:cubicBezTo>
                  <a:pt x="491" y="45"/>
                  <a:pt x="416" y="0"/>
                  <a:pt x="325" y="8"/>
                </a:cubicBezTo>
                <a:cubicBezTo>
                  <a:pt x="234" y="16"/>
                  <a:pt x="98" y="84"/>
                  <a:pt x="53" y="144"/>
                </a:cubicBezTo>
                <a:cubicBezTo>
                  <a:pt x="8" y="204"/>
                  <a:pt x="0" y="317"/>
                  <a:pt x="53" y="370"/>
                </a:cubicBezTo>
                <a:cubicBezTo>
                  <a:pt x="106" y="423"/>
                  <a:pt x="220" y="468"/>
                  <a:pt x="371" y="461"/>
                </a:cubicBezTo>
                <a:cubicBezTo>
                  <a:pt x="522" y="454"/>
                  <a:pt x="922" y="385"/>
                  <a:pt x="960" y="325"/>
                </a:cubicBezTo>
                <a:close/>
              </a:path>
            </a:pathLst>
          </a:custGeom>
          <a:solidFill>
            <a:schemeClr val="bg2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43" name="Group 73"/>
          <p:cNvGrpSpPr>
            <a:grpSpLocks/>
          </p:cNvGrpSpPr>
          <p:nvPr/>
        </p:nvGrpSpPr>
        <p:grpSpPr bwMode="auto">
          <a:xfrm>
            <a:off x="4076329" y="4006676"/>
            <a:ext cx="112354" cy="115770"/>
            <a:chOff x="1837" y="2931"/>
            <a:chExt cx="227" cy="227"/>
          </a:xfrm>
        </p:grpSpPr>
        <p:sp>
          <p:nvSpPr>
            <p:cNvPr id="50" name="Line 74"/>
            <p:cNvSpPr>
              <a:spLocks noChangeShapeType="1"/>
            </p:cNvSpPr>
            <p:nvPr/>
          </p:nvSpPr>
          <p:spPr bwMode="auto">
            <a:xfrm flipH="1">
              <a:off x="1882" y="2931"/>
              <a:ext cx="182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1" name="Line 75"/>
            <p:cNvSpPr>
              <a:spLocks noChangeShapeType="1"/>
            </p:cNvSpPr>
            <p:nvPr/>
          </p:nvSpPr>
          <p:spPr bwMode="auto">
            <a:xfrm flipH="1">
              <a:off x="1837" y="2931"/>
              <a:ext cx="227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auto">
            <a:xfrm flipH="1">
              <a:off x="1973" y="2931"/>
              <a:ext cx="91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</p:grpSp>
      <p:sp>
        <p:nvSpPr>
          <p:cNvPr id="44" name="Oval 77"/>
          <p:cNvSpPr>
            <a:spLocks noChangeArrowheads="1"/>
          </p:cNvSpPr>
          <p:nvPr/>
        </p:nvSpPr>
        <p:spPr bwMode="auto">
          <a:xfrm>
            <a:off x="4121545" y="3959848"/>
            <a:ext cx="21923" cy="23414"/>
          </a:xfrm>
          <a:prstGeom prst="ellipse">
            <a:avLst/>
          </a:prstGeom>
          <a:solidFill>
            <a:srgbClr val="FFFFCC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5" name="Freeform 78"/>
          <p:cNvSpPr>
            <a:spLocks/>
          </p:cNvSpPr>
          <p:nvPr/>
        </p:nvSpPr>
        <p:spPr bwMode="auto">
          <a:xfrm rot="506591">
            <a:off x="3359729" y="3937734"/>
            <a:ext cx="402830" cy="130079"/>
          </a:xfrm>
          <a:custGeom>
            <a:avLst/>
            <a:gdLst>
              <a:gd name="T0" fmla="*/ 294 w 997"/>
              <a:gd name="T1" fmla="*/ 23 h 257"/>
              <a:gd name="T2" fmla="*/ 201 w 997"/>
              <a:gd name="T3" fmla="*/ 76 h 257"/>
              <a:gd name="T4" fmla="*/ 107 w 997"/>
              <a:gd name="T5" fmla="*/ 23 h 257"/>
              <a:gd name="T6" fmla="*/ 27 w 997"/>
              <a:gd name="T7" fmla="*/ 6 h 257"/>
              <a:gd name="T8" fmla="*/ 0 w 997"/>
              <a:gd name="T9" fmla="*/ 59 h 257"/>
              <a:gd name="T10" fmla="*/ 27 w 997"/>
              <a:gd name="T11" fmla="*/ 94 h 257"/>
              <a:gd name="T12" fmla="*/ 53 w 997"/>
              <a:gd name="T13" fmla="*/ 94 h 2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97" h="257">
                <a:moveTo>
                  <a:pt x="997" y="60"/>
                </a:moveTo>
                <a:cubicBezTo>
                  <a:pt x="891" y="128"/>
                  <a:pt x="786" y="196"/>
                  <a:pt x="680" y="196"/>
                </a:cubicBezTo>
                <a:cubicBezTo>
                  <a:pt x="574" y="196"/>
                  <a:pt x="460" y="90"/>
                  <a:pt x="362" y="60"/>
                </a:cubicBezTo>
                <a:cubicBezTo>
                  <a:pt x="264" y="30"/>
                  <a:pt x="150" y="0"/>
                  <a:pt x="90" y="15"/>
                </a:cubicBezTo>
                <a:cubicBezTo>
                  <a:pt x="30" y="30"/>
                  <a:pt x="0" y="113"/>
                  <a:pt x="0" y="151"/>
                </a:cubicBezTo>
                <a:cubicBezTo>
                  <a:pt x="0" y="189"/>
                  <a:pt x="60" y="227"/>
                  <a:pt x="90" y="242"/>
                </a:cubicBezTo>
                <a:cubicBezTo>
                  <a:pt x="120" y="257"/>
                  <a:pt x="150" y="249"/>
                  <a:pt x="181" y="24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6" name="Line 79"/>
          <p:cNvSpPr>
            <a:spLocks noChangeShapeType="1"/>
          </p:cNvSpPr>
          <p:nvPr/>
        </p:nvSpPr>
        <p:spPr bwMode="auto">
          <a:xfrm>
            <a:off x="3763930" y="1976146"/>
            <a:ext cx="1370" cy="4734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47" name="Line 80"/>
          <p:cNvSpPr>
            <a:spLocks noChangeShapeType="1"/>
          </p:cNvSpPr>
          <p:nvPr/>
        </p:nvSpPr>
        <p:spPr bwMode="auto">
          <a:xfrm>
            <a:off x="4214716" y="3439532"/>
            <a:ext cx="118656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48" name="Line 81"/>
          <p:cNvSpPr>
            <a:spLocks noChangeShapeType="1"/>
          </p:cNvSpPr>
          <p:nvPr/>
        </p:nvSpPr>
        <p:spPr bwMode="auto">
          <a:xfrm>
            <a:off x="4220197" y="1976146"/>
            <a:ext cx="1370" cy="4734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49" name="Line 82"/>
          <p:cNvSpPr>
            <a:spLocks noChangeShapeType="1"/>
          </p:cNvSpPr>
          <p:nvPr/>
        </p:nvSpPr>
        <p:spPr bwMode="auto">
          <a:xfrm>
            <a:off x="6257642" y="1976146"/>
            <a:ext cx="0" cy="4734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259377" y="15591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1403648" y="15567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4</a:t>
            </a:r>
            <a:endParaRPr lang="en-GB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3248708" y="15567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46637" y="15652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7181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5613" y="6372225"/>
            <a:ext cx="2133600" cy="365125"/>
          </a:xfrm>
        </p:spPr>
        <p:txBody>
          <a:bodyPr/>
          <a:lstStyle/>
          <a:p>
            <a:fld id="{7DE88D95-81DF-47C6-ACD7-CD0C4BD92B75}" type="slidenum">
              <a:rPr lang="en-GB" altLang="en-US"/>
              <a:pPr/>
              <a:t>39</a:t>
            </a:fld>
            <a:endParaRPr lang="en-GB" altLang="en-US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2626" y="-155575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Direct Action Propensities</a:t>
            </a:r>
            <a:endParaRPr lang="en-GB" altLang="en-US" dirty="0"/>
          </a:p>
        </p:txBody>
      </p:sp>
      <p:pic>
        <p:nvPicPr>
          <p:cNvPr id="200709" name="Picture 5" descr="ma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2147888"/>
            <a:ext cx="21971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11" name="Picture 7" descr="tria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1931988"/>
            <a:ext cx="49530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4570413" y="1763524"/>
            <a:ext cx="369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S</a:t>
            </a:r>
            <a:r>
              <a:rPr lang="en-US" altLang="en-US" baseline="-25000" dirty="0" smtClean="0"/>
              <a:t>1</a:t>
            </a:r>
            <a:endParaRPr lang="en-GB" altLang="en-US" baseline="-25000" dirty="0"/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6154738" y="1763524"/>
            <a:ext cx="369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S</a:t>
            </a:r>
            <a:r>
              <a:rPr lang="en-US" altLang="en-US" baseline="-25000" dirty="0" smtClean="0"/>
              <a:t>2</a:t>
            </a:r>
            <a:endParaRPr lang="en-GB" altLang="en-US" baseline="-25000" dirty="0"/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7810501" y="1763524"/>
            <a:ext cx="369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 smtClean="0"/>
              <a:t>S</a:t>
            </a:r>
            <a:r>
              <a:rPr lang="en-US" altLang="en-US" sz="1800" baseline="-25000" dirty="0" smtClean="0"/>
              <a:t>3</a:t>
            </a:r>
            <a:endParaRPr lang="en-GB" altLang="en-US" sz="1800" baseline="-25000" dirty="0"/>
          </a:p>
        </p:txBody>
      </p:sp>
      <p:pic>
        <p:nvPicPr>
          <p:cNvPr id="200716" name="Picture 12" descr="m1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4306888"/>
            <a:ext cx="2197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17" name="Rectangle 13"/>
          <p:cNvSpPr>
            <a:spLocks noChangeArrowheads="1"/>
          </p:cNvSpPr>
          <p:nvPr/>
        </p:nvSpPr>
        <p:spPr bwMode="auto">
          <a:xfrm>
            <a:off x="3778251" y="509905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00718" name="Object 14"/>
          <p:cNvGraphicFramePr>
            <a:graphicFrameLocks noChangeAspect="1"/>
          </p:cNvGraphicFramePr>
          <p:nvPr>
            <p:extLst/>
          </p:nvPr>
        </p:nvGraphicFramePr>
        <p:xfrm>
          <a:off x="4079875" y="4090988"/>
          <a:ext cx="40322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6" imgW="1638000" imgH="203040" progId="Equation.3">
                  <p:embed/>
                </p:oleObj>
              </mc:Choice>
              <mc:Fallback>
                <p:oleObj name="Equation" r:id="rId6" imgW="1638000" imgH="203040" progId="Equation.3">
                  <p:embed/>
                  <p:pic>
                    <p:nvPicPr>
                      <p:cNvPr id="2007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4090988"/>
                        <a:ext cx="403225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20" name="Object 16"/>
          <p:cNvGraphicFramePr>
            <a:graphicFrameLocks noChangeAspect="1"/>
          </p:cNvGraphicFramePr>
          <p:nvPr>
            <p:extLst/>
          </p:nvPr>
        </p:nvGraphicFramePr>
        <p:xfrm>
          <a:off x="4076701" y="4595813"/>
          <a:ext cx="25939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8" imgW="1054080" imgH="203040" progId="Equation.3">
                  <p:embed/>
                </p:oleObj>
              </mc:Choice>
              <mc:Fallback>
                <p:oleObj name="Equation" r:id="rId8" imgW="1054080" imgH="203040" progId="Equation.3">
                  <p:embed/>
                  <p:pic>
                    <p:nvPicPr>
                      <p:cNvPr id="2007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1" y="4595813"/>
                        <a:ext cx="259397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21" name="Object 17"/>
          <p:cNvGraphicFramePr>
            <a:graphicFrameLocks noChangeAspect="1"/>
          </p:cNvGraphicFramePr>
          <p:nvPr>
            <p:extLst/>
          </p:nvPr>
        </p:nvGraphicFramePr>
        <p:xfrm>
          <a:off x="4092576" y="5100638"/>
          <a:ext cx="25304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10" imgW="1028520" imgH="203040" progId="Equation.3">
                  <p:embed/>
                </p:oleObj>
              </mc:Choice>
              <mc:Fallback>
                <p:oleObj name="Equation" r:id="rId10" imgW="1028520" imgH="203040" progId="Equation.3">
                  <p:embed/>
                  <p:pic>
                    <p:nvPicPr>
                      <p:cNvPr id="2007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6" y="5100638"/>
                        <a:ext cx="253047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22" name="Rectangle 18"/>
          <p:cNvSpPr>
            <a:spLocks noChangeArrowheads="1"/>
          </p:cNvSpPr>
          <p:nvPr/>
        </p:nvSpPr>
        <p:spPr bwMode="auto">
          <a:xfrm>
            <a:off x="1474788" y="4883150"/>
            <a:ext cx="358775" cy="144463"/>
          </a:xfrm>
          <a:prstGeom prst="rect">
            <a:avLst/>
          </a:prstGeom>
          <a:noFill/>
          <a:ln w="5715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0723" name="Rectangle 19"/>
          <p:cNvSpPr>
            <a:spLocks noChangeArrowheads="1"/>
          </p:cNvSpPr>
          <p:nvPr/>
        </p:nvSpPr>
        <p:spPr bwMode="auto">
          <a:xfrm>
            <a:off x="2122488" y="4883150"/>
            <a:ext cx="358775" cy="144463"/>
          </a:xfrm>
          <a:prstGeom prst="rect">
            <a:avLst/>
          </a:prstGeom>
          <a:noFill/>
          <a:ln w="5715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0724" name="Text Box 20"/>
          <p:cNvSpPr txBox="1">
            <a:spLocks noChangeArrowheads="1"/>
          </p:cNvSpPr>
          <p:nvPr/>
        </p:nvSpPr>
        <p:spPr bwMode="auto">
          <a:xfrm>
            <a:off x="6804248" y="4538638"/>
            <a:ext cx="4095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3300"/>
                </a:solidFill>
              </a:rPr>
              <a:t>1</a:t>
            </a:r>
            <a:endParaRPr lang="en-GB" altLang="en-US" sz="2800" dirty="0">
              <a:solidFill>
                <a:srgbClr val="FF3300"/>
              </a:solidFill>
            </a:endParaRPr>
          </a:p>
        </p:txBody>
      </p:sp>
      <p:sp>
        <p:nvSpPr>
          <p:cNvPr id="200725" name="Text Box 21"/>
          <p:cNvSpPr txBox="1">
            <a:spLocks noChangeArrowheads="1"/>
          </p:cNvSpPr>
          <p:nvPr/>
        </p:nvSpPr>
        <p:spPr bwMode="auto">
          <a:xfrm>
            <a:off x="6731001" y="5042694"/>
            <a:ext cx="571500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3300"/>
                </a:solidFill>
              </a:rPr>
              <a:t>-1</a:t>
            </a:r>
            <a:endParaRPr lang="en-GB" altLang="en-US" sz="2800" dirty="0">
              <a:solidFill>
                <a:srgbClr val="FF3300"/>
              </a:solidFill>
            </a:endParaRPr>
          </a:p>
        </p:txBody>
      </p:sp>
      <p:sp>
        <p:nvSpPr>
          <p:cNvPr id="200726" name="Text Box 22"/>
          <p:cNvSpPr txBox="1">
            <a:spLocks noChangeArrowheads="1"/>
          </p:cNvSpPr>
          <p:nvPr/>
        </p:nvSpPr>
        <p:spPr bwMode="auto">
          <a:xfrm>
            <a:off x="-1587" y="809526"/>
            <a:ext cx="278288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</a:rPr>
              <a:t>start</a:t>
            </a:r>
            <a:r>
              <a:rPr lang="en-US" altLang="en-US" sz="2400" dirty="0"/>
              <a:t> with policy:</a:t>
            </a:r>
            <a:endParaRPr lang="en-GB" altLang="en-US" sz="2400" dirty="0"/>
          </a:p>
        </p:txBody>
      </p:sp>
      <p:graphicFrame>
        <p:nvGraphicFramePr>
          <p:cNvPr id="200727" name="Object 23"/>
          <p:cNvGraphicFramePr>
            <a:graphicFrameLocks noChangeAspect="1"/>
          </p:cNvGraphicFramePr>
          <p:nvPr>
            <p:extLst/>
          </p:nvPr>
        </p:nvGraphicFramePr>
        <p:xfrm>
          <a:off x="2533650" y="776288"/>
          <a:ext cx="444341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12" imgW="1701720" imgH="228600" progId="Equation.3">
                  <p:embed/>
                </p:oleObj>
              </mc:Choice>
              <mc:Fallback>
                <p:oleObj name="Equation" r:id="rId12" imgW="1701720" imgH="228600" progId="Equation.3">
                  <p:embed/>
                  <p:pic>
                    <p:nvPicPr>
                      <p:cNvPr id="20072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776288"/>
                        <a:ext cx="4443413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28" name="Text Box 24"/>
          <p:cNvSpPr txBox="1">
            <a:spLocks noChangeArrowheads="1"/>
          </p:cNvSpPr>
          <p:nvPr/>
        </p:nvSpPr>
        <p:spPr bwMode="auto">
          <a:xfrm>
            <a:off x="-1587" y="1212850"/>
            <a:ext cx="204946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FF"/>
                </a:solidFill>
              </a:rPr>
              <a:t>evaluate</a:t>
            </a:r>
            <a:r>
              <a:rPr lang="en-US" altLang="en-US" sz="2400"/>
              <a:t> it: </a:t>
            </a:r>
            <a:endParaRPr lang="en-GB" altLang="en-US" sz="2400"/>
          </a:p>
        </p:txBody>
      </p:sp>
      <p:graphicFrame>
        <p:nvGraphicFramePr>
          <p:cNvPr id="200729" name="Object 25"/>
          <p:cNvGraphicFramePr>
            <a:graphicFrameLocks noChangeAspect="1"/>
          </p:cNvGraphicFramePr>
          <p:nvPr>
            <p:extLst/>
          </p:nvPr>
        </p:nvGraphicFramePr>
        <p:xfrm>
          <a:off x="1619672" y="1268760"/>
          <a:ext cx="236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14" imgW="1180800" imgH="228600" progId="Equation.3">
                  <p:embed/>
                </p:oleObj>
              </mc:Choice>
              <mc:Fallback>
                <p:oleObj name="Equation" r:id="rId14" imgW="1180800" imgH="228600" progId="Equation.3">
                  <p:embed/>
                  <p:pic>
                    <p:nvPicPr>
                      <p:cNvPr id="20072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268760"/>
                        <a:ext cx="236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0" name="Text Box 26"/>
          <p:cNvSpPr txBox="1">
            <a:spLocks noChangeArrowheads="1"/>
          </p:cNvSpPr>
          <p:nvPr/>
        </p:nvSpPr>
        <p:spPr bwMode="auto">
          <a:xfrm>
            <a:off x="-1587" y="3516313"/>
            <a:ext cx="19923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FF"/>
                </a:solidFill>
              </a:rPr>
              <a:t>improve</a:t>
            </a:r>
            <a:r>
              <a:rPr lang="en-US" altLang="en-US" sz="2400"/>
              <a:t> it: </a:t>
            </a:r>
            <a:endParaRPr lang="en-GB" altLang="en-US" sz="2400"/>
          </a:p>
        </p:txBody>
      </p:sp>
      <p:graphicFrame>
        <p:nvGraphicFramePr>
          <p:cNvPr id="200731" name="Object 27"/>
          <p:cNvGraphicFramePr>
            <a:graphicFrameLocks noChangeAspect="1"/>
          </p:cNvGraphicFramePr>
          <p:nvPr>
            <p:extLst/>
          </p:nvPr>
        </p:nvGraphicFramePr>
        <p:xfrm>
          <a:off x="1548011" y="3501008"/>
          <a:ext cx="24479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16" imgW="1079280" imgH="228600" progId="Equation.3">
                  <p:embed/>
                </p:oleObj>
              </mc:Choice>
              <mc:Fallback>
                <p:oleObj name="Equation" r:id="rId16" imgW="1079280" imgH="228600" progId="Equation.3">
                  <p:embed/>
                  <p:pic>
                    <p:nvPicPr>
                      <p:cNvPr id="20073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011" y="3501008"/>
                        <a:ext cx="24479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898526" y="5657850"/>
            <a:ext cx="5992812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thus choose L more frequently than R</a:t>
            </a:r>
            <a:endParaRPr lang="en-GB" altLang="en-US" sz="2400"/>
          </a:p>
        </p:txBody>
      </p:sp>
      <p:graphicFrame>
        <p:nvGraphicFramePr>
          <p:cNvPr id="200733" name="Object 29"/>
          <p:cNvGraphicFramePr>
            <a:graphicFrameLocks noChangeAspect="1"/>
          </p:cNvGraphicFramePr>
          <p:nvPr>
            <p:extLst/>
          </p:nvPr>
        </p:nvGraphicFramePr>
        <p:xfrm>
          <a:off x="6804025" y="5626100"/>
          <a:ext cx="1870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18" imgW="774360" imgH="228600" progId="Equation.3">
                  <p:embed/>
                </p:oleObj>
              </mc:Choice>
              <mc:Fallback>
                <p:oleObj name="Equation" r:id="rId18" imgW="774360" imgH="228600" progId="Equation.3">
                  <p:embed/>
                  <p:pic>
                    <p:nvPicPr>
                      <p:cNvPr id="20073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626100"/>
                        <a:ext cx="1870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924051" y="2724795"/>
            <a:ext cx="12608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419995" y="2364755"/>
            <a:ext cx="12608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482181" y="2364755"/>
            <a:ext cx="12608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80013" y="2303780"/>
                <a:ext cx="3690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200" b="0" i="0" smtClean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13" y="2303780"/>
                <a:ext cx="369012" cy="27699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28729" y="2663820"/>
                <a:ext cx="3654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200" b="0" i="0" smtClean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29" y="2663820"/>
                <a:ext cx="365420" cy="27699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85213" y="2298275"/>
                <a:ext cx="3690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200" b="0" i="0" smtClean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213" y="2298275"/>
                <a:ext cx="369012" cy="27699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41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2" grpId="0"/>
      <p:bldP spid="200713" grpId="0"/>
      <p:bldP spid="200714" grpId="0"/>
      <p:bldP spid="200722" grpId="0" animBg="1"/>
      <p:bldP spid="200722" grpId="1" animBg="1"/>
      <p:bldP spid="200723" grpId="0" animBg="1"/>
      <p:bldP spid="200724" grpId="0"/>
      <p:bldP spid="200725" grpId="0"/>
      <p:bldP spid="200728" grpId="0"/>
      <p:bldP spid="200730" grpId="0"/>
      <p:bldP spid="2007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589963" cy="5257800"/>
          </a:xfrm>
        </p:spPr>
        <p:txBody>
          <a:bodyPr/>
          <a:lstStyle/>
          <a:p>
            <a:pPr marL="285750" indent="-28575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FFCC00"/>
                </a:solidFill>
              </a:rPr>
              <a:t>error-driven learning:</a:t>
            </a:r>
            <a:r>
              <a:rPr lang="en-US" sz="2000" dirty="0" smtClean="0"/>
              <a:t> change in value</a:t>
            </a:r>
            <a:r>
              <a:rPr lang="en-US" sz="2000" dirty="0" smtClean="0">
                <a:sym typeface="Symbol" pitchFamily="18" charset="2"/>
              </a:rPr>
              <a:t> is proportional to the difference</a:t>
            </a:r>
          </a:p>
          <a:p>
            <a:pPr marL="285750" indent="-28575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ym typeface="Symbol" pitchFamily="18" charset="2"/>
              </a:rPr>
              <a:t>between actual and predicted outcome</a:t>
            </a:r>
          </a:p>
          <a:p>
            <a:pPr marL="285750" indent="-285750" eaLnBrk="1" hangingPunct="1">
              <a:spcBef>
                <a:spcPct val="40000"/>
              </a:spcBef>
              <a:buFontTx/>
              <a:buNone/>
            </a:pPr>
            <a:r>
              <a:rPr lang="en-US" sz="2000" dirty="0" smtClean="0">
                <a:sym typeface="Symbol" pitchFamily="18" charset="2"/>
              </a:rPr>
              <a:t>			</a:t>
            </a:r>
          </a:p>
          <a:p>
            <a:pPr marL="285750" indent="-285750" eaLnBrk="1" hangingPunct="1">
              <a:buFontTx/>
              <a:buNone/>
            </a:pPr>
            <a:endParaRPr lang="en-US" sz="2000" dirty="0" smtClean="0">
              <a:sym typeface="Symbol" pitchFamily="18" charset="2"/>
            </a:endParaRPr>
          </a:p>
          <a:p>
            <a:pPr marL="285750" indent="-285750" eaLnBrk="1" hangingPunct="1">
              <a:buFontTx/>
              <a:buNone/>
            </a:pPr>
            <a:endParaRPr lang="en-US" sz="2000" dirty="0" smtClean="0">
              <a:sym typeface="Symbol" pitchFamily="18" charset="2"/>
            </a:endParaRPr>
          </a:p>
          <a:p>
            <a:pPr marL="285750" indent="-285750" eaLnBrk="1" hangingPunct="1">
              <a:buFontTx/>
              <a:buNone/>
            </a:pPr>
            <a:r>
              <a:rPr lang="en-US" sz="2000" dirty="0" smtClean="0">
                <a:solidFill>
                  <a:srgbClr val="FFCC00"/>
                </a:solidFill>
                <a:sym typeface="Symbol" pitchFamily="18" charset="2"/>
              </a:rPr>
              <a:t>Assumptions: </a:t>
            </a:r>
          </a:p>
          <a:p>
            <a:pPr marL="285750" indent="-285750" eaLnBrk="1" hangingPunct="1">
              <a:buFontTx/>
              <a:buAutoNum type="arabicPeriod"/>
            </a:pPr>
            <a:r>
              <a:rPr lang="en-US" sz="2000" dirty="0" smtClean="0">
                <a:sym typeface="Symbol" pitchFamily="18" charset="2"/>
              </a:rPr>
              <a:t>learning is driven by error (formalizes notion of surprise)</a:t>
            </a:r>
          </a:p>
          <a:p>
            <a:pPr marL="285750" indent="-285750" eaLnBrk="1" hangingPunct="1">
              <a:buFontTx/>
              <a:buAutoNum type="arabicPeriod"/>
            </a:pPr>
            <a:r>
              <a:rPr lang="en-US" sz="2000" dirty="0" smtClean="0">
                <a:sym typeface="Symbol" pitchFamily="18" charset="2"/>
              </a:rPr>
              <a:t>summations of predictors is linear</a:t>
            </a:r>
          </a:p>
          <a:p>
            <a:pPr marL="285750" indent="-285750" eaLnBrk="1" hangingPunct="1">
              <a:buFontTx/>
              <a:buNone/>
            </a:pPr>
            <a:endParaRPr lang="en-US" sz="2000" dirty="0" smtClean="0">
              <a:sym typeface="Symbol" pitchFamily="18" charset="2"/>
            </a:endParaRPr>
          </a:p>
          <a:p>
            <a:pPr marL="285750" indent="-285750" eaLnBrk="1" hangingPunct="1">
              <a:buFontTx/>
              <a:buNone/>
            </a:pPr>
            <a:r>
              <a:rPr lang="en-US" sz="2000" dirty="0" smtClean="0">
                <a:solidFill>
                  <a:srgbClr val="FFCC00"/>
                </a:solidFill>
                <a:sym typeface="Symbol" pitchFamily="18" charset="2"/>
              </a:rPr>
              <a:t>A simple model - but very powerful!</a:t>
            </a:r>
            <a:endParaRPr lang="en-US" sz="2000" dirty="0" smtClean="0">
              <a:sym typeface="Symbol" pitchFamily="18" charset="2"/>
            </a:endParaRPr>
          </a:p>
          <a:p>
            <a:pPr marL="758825" lvl="1" indent="-282575" eaLnBrk="1" hangingPunct="1"/>
            <a:r>
              <a:rPr lang="en-US" sz="1800" dirty="0" smtClean="0">
                <a:sym typeface="Symbol" pitchFamily="18" charset="2"/>
              </a:rPr>
              <a:t>explains: gradual acquisition &amp; extinction, blocking, overshadowing, conditioned inhibition, and more..</a:t>
            </a:r>
          </a:p>
          <a:p>
            <a:pPr marL="758825" lvl="1" indent="-282575" eaLnBrk="1" hangingPunct="1"/>
            <a:r>
              <a:rPr lang="en-US" sz="1800" dirty="0" smtClean="0">
                <a:sym typeface="Symbol" pitchFamily="18" charset="2"/>
              </a:rPr>
              <a:t>predicted </a:t>
            </a:r>
            <a:r>
              <a:rPr lang="en-US" sz="1800" dirty="0" err="1" smtClean="0">
                <a:sym typeface="Symbol" pitchFamily="18" charset="2"/>
              </a:rPr>
              <a:t>overexpectation</a:t>
            </a:r>
            <a:endParaRPr lang="en-US" sz="1800" dirty="0" smtClean="0">
              <a:sym typeface="Symbol" pitchFamily="18" charset="2"/>
            </a:endParaRPr>
          </a:p>
          <a:p>
            <a:pPr marL="285750" indent="-285750" eaLnBrk="1" hangingPunct="1">
              <a:buFontTx/>
              <a:buNone/>
            </a:pPr>
            <a:r>
              <a:rPr lang="en-US" sz="2000" dirty="0" smtClean="0">
                <a:sym typeface="Symbol" pitchFamily="18" charset="2"/>
              </a:rPr>
              <a:t>note: US as “special stimulus”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Rescorla &amp; Wagner (1972)</a:t>
            </a:r>
            <a:endParaRPr lang="en-US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713038" y="2239963"/>
          <a:ext cx="3641725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1498320" imgH="482400" progId="Equation.3">
                  <p:embed/>
                </p:oleObj>
              </mc:Choice>
              <mc:Fallback>
                <p:oleObj name="Equation" r:id="rId4" imgW="1498320" imgH="482400" progId="Equation.3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2239963"/>
                        <a:ext cx="3641725" cy="11731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3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Policy</a:t>
            </a:r>
            <a:endParaRPr lang="en-GB" alt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365104"/>
            <a:ext cx="4690864" cy="1761059"/>
          </a:xfrm>
        </p:spPr>
        <p:txBody>
          <a:bodyPr/>
          <a:lstStyle/>
          <a:p>
            <a:r>
              <a:rPr lang="en-GB" dirty="0" err="1" smtClean="0"/>
              <a:t>spiraling</a:t>
            </a:r>
            <a:r>
              <a:rPr lang="en-GB" dirty="0" smtClean="0"/>
              <a:t> links between striatum and dopamine system: ventral to dorsal</a:t>
            </a:r>
            <a:endParaRPr lang="en-GB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746C-08A9-4356-BD45-773AFF3CE517}" type="slidenum">
              <a:rPr lang="en-GB" altLang="en-US"/>
              <a:pPr/>
              <a:t>40</a:t>
            </a:fld>
            <a:endParaRPr lang="en-GB" altLang="en-US"/>
          </a:p>
        </p:txBody>
      </p:sp>
      <p:graphicFrame>
        <p:nvGraphicFramePr>
          <p:cNvPr id="203781" name="Object 5"/>
          <p:cNvGraphicFramePr>
            <a:graphicFrameLocks noChangeAspect="1"/>
          </p:cNvGraphicFramePr>
          <p:nvPr/>
        </p:nvGraphicFramePr>
        <p:xfrm>
          <a:off x="468313" y="908050"/>
          <a:ext cx="13128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3" imgW="609480" imgH="190440" progId="Equation.3">
                  <p:embed/>
                </p:oleObj>
              </mc:Choice>
              <mc:Fallback>
                <p:oleObj name="Equation" r:id="rId3" imgW="609480" imgH="190440" progId="Equation.3">
                  <p:embed/>
                  <p:pic>
                    <p:nvPicPr>
                      <p:cNvPr id="2037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08050"/>
                        <a:ext cx="13128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50101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dirty="0"/>
              <a:t> value   is too pessimistic</a:t>
            </a:r>
          </a:p>
          <a:p>
            <a:pPr>
              <a:buFontTx/>
              <a:buChar char="•"/>
            </a:pPr>
            <a:r>
              <a:rPr lang="en-US" altLang="en-US" sz="2400" dirty="0"/>
              <a:t> action  is better than average</a:t>
            </a:r>
            <a:endParaRPr lang="en-GB" altLang="en-US" sz="2400" dirty="0"/>
          </a:p>
        </p:txBody>
      </p:sp>
      <p:graphicFrame>
        <p:nvGraphicFramePr>
          <p:cNvPr id="203783" name="Object 7"/>
          <p:cNvGraphicFramePr>
            <a:graphicFrameLocks noChangeAspect="1"/>
          </p:cNvGraphicFramePr>
          <p:nvPr>
            <p:extLst/>
          </p:nvPr>
        </p:nvGraphicFramePr>
        <p:xfrm>
          <a:off x="4949318" y="1124744"/>
          <a:ext cx="11255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5" imgW="431640" imgH="177480" progId="Equation.3">
                  <p:embed/>
                </p:oleObj>
              </mc:Choice>
              <mc:Fallback>
                <p:oleObj name="Equation" r:id="rId5" imgW="431640" imgH="177480" progId="Equation.3">
                  <p:embed/>
                  <p:pic>
                    <p:nvPicPr>
                      <p:cNvPr id="2037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318" y="1124744"/>
                        <a:ext cx="112553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4" name="Object 8"/>
          <p:cNvGraphicFramePr>
            <a:graphicFrameLocks noChangeAspect="1"/>
          </p:cNvGraphicFramePr>
          <p:nvPr>
            <p:extLst/>
          </p:nvPr>
        </p:nvGraphicFramePr>
        <p:xfrm>
          <a:off x="4949318" y="1525290"/>
          <a:ext cx="11588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7" imgW="444240" imgH="177480" progId="Equation.3">
                  <p:embed/>
                </p:oleObj>
              </mc:Choice>
              <mc:Fallback>
                <p:oleObj name="Equation" r:id="rId7" imgW="444240" imgH="177480" progId="Equation.3">
                  <p:embed/>
                  <p:pic>
                    <p:nvPicPr>
                      <p:cNvPr id="2037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318" y="1525290"/>
                        <a:ext cx="11588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3785" name="Picture 9" descr="tact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83073"/>
            <a:ext cx="4465637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ature.com/npp/journal/v35/n1/images/npp2009129f1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58" y="4077072"/>
            <a:ext cx="199822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3808" y="2780928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283968" y="2780928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796136" y="2780928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843808" y="1979548"/>
            <a:ext cx="369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S</a:t>
            </a:r>
            <a:r>
              <a:rPr lang="en-US" altLang="en-US" baseline="-25000" dirty="0" smtClean="0"/>
              <a:t>1</a:t>
            </a:r>
            <a:endParaRPr lang="en-GB" altLang="en-US" baseline="-25000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283968" y="1979548"/>
            <a:ext cx="369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S</a:t>
            </a:r>
            <a:r>
              <a:rPr lang="en-US" altLang="en-US" baseline="-25000" dirty="0" smtClean="0"/>
              <a:t>2</a:t>
            </a:r>
            <a:endParaRPr lang="en-GB" altLang="en-US" baseline="-25000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724128" y="1979548"/>
            <a:ext cx="369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 smtClean="0"/>
              <a:t>S</a:t>
            </a:r>
            <a:r>
              <a:rPr lang="en-US" altLang="en-US" sz="1800" baseline="-25000" dirty="0" smtClean="0"/>
              <a:t>3</a:t>
            </a:r>
            <a:endParaRPr lang="en-GB" altLang="en-US" sz="1800" baseline="-25000" dirty="0"/>
          </a:p>
        </p:txBody>
      </p:sp>
      <p:pic>
        <p:nvPicPr>
          <p:cNvPr id="18" name="Picture 5" descr="maz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96" y="188640"/>
            <a:ext cx="21971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937946" y="765547"/>
            <a:ext cx="12608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433890" y="405507"/>
            <a:ext cx="12608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8496076" y="405507"/>
            <a:ext cx="12608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293908" y="344532"/>
                <a:ext cx="3690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200" b="0" i="0" smtClean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908" y="344532"/>
                <a:ext cx="369012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842624" y="704572"/>
                <a:ext cx="3654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200" b="0" i="0" smtClean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624" y="704572"/>
                <a:ext cx="365420" cy="2769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399108" y="339027"/>
                <a:ext cx="3690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200" b="0" i="0" smtClean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108" y="339027"/>
                <a:ext cx="369012" cy="27699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496931" y="4365104"/>
            <a:ext cx="11539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vmPFC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OFC/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dACC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err="1" smtClean="0">
                <a:solidFill>
                  <a:srgbClr val="FFFF00"/>
                </a:solidFill>
              </a:rPr>
              <a:t>dPFC</a:t>
            </a:r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SMA</a:t>
            </a:r>
          </a:p>
          <a:p>
            <a:r>
              <a:rPr lang="en-GB" dirty="0" err="1" smtClean="0">
                <a:solidFill>
                  <a:srgbClr val="0070C0"/>
                </a:solidFill>
              </a:rPr>
              <a:t>Mx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/>
      <p:bldP spid="16" grpId="0"/>
      <p:bldP spid="17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‘simple’ learning</a:t>
            </a:r>
          </a:p>
          <a:p>
            <a:pPr lvl="1"/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Rescorla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-Wagner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Pearce-Hall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contexts and extinction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temporal difference learning and dopamine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action-learning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model-free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model-based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vigour</a:t>
            </a:r>
          </a:p>
          <a:p>
            <a:pPr lvl="1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Tree-Search/Model-Based System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err="1" smtClean="0"/>
              <a:t>Tolmanian</a:t>
            </a:r>
            <a:r>
              <a:rPr lang="en-GB" sz="2800" dirty="0" smtClean="0"/>
              <a:t> forward model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forwards/backwards tree search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motivationally flexible</a:t>
            </a:r>
          </a:p>
          <a:p>
            <a:pPr eaLnBrk="1" hangingPunct="1">
              <a:lnSpc>
                <a:spcPct val="80000"/>
              </a:lnSpc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OFC; </a:t>
            </a:r>
            <a:r>
              <a:rPr lang="en-GB" sz="2800" dirty="0" err="1" smtClean="0"/>
              <a:t>dlPFC</a:t>
            </a:r>
            <a:r>
              <a:rPr lang="en-GB" sz="2800" dirty="0" smtClean="0"/>
              <a:t>; </a:t>
            </a:r>
            <a:r>
              <a:rPr lang="en-GB" sz="2800" dirty="0" err="1" smtClean="0"/>
              <a:t>dorsomedial</a:t>
            </a:r>
            <a:r>
              <a:rPr lang="en-GB" sz="2800" dirty="0" smtClean="0"/>
              <a:t> striatum; BLA?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solidFill>
                  <a:schemeClr val="folHlink"/>
                </a:solidFill>
              </a:rPr>
              <a:t>statistically efficient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solidFill>
                  <a:srgbClr val="DB2529"/>
                </a:solidFill>
              </a:rPr>
              <a:t>computationally catastrophic</a:t>
            </a:r>
            <a:endParaRPr lang="en-US" sz="2800" dirty="0" smtClean="0">
              <a:solidFill>
                <a:srgbClr val="DB2529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t="17210" r="56950"/>
          <a:stretch>
            <a:fillRect/>
          </a:stretch>
        </p:blipFill>
        <p:spPr bwMode="auto">
          <a:xfrm>
            <a:off x="5580063" y="3063875"/>
            <a:ext cx="22320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52738"/>
            <a:ext cx="431165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5867400" y="3213100"/>
            <a:ext cx="1008063" cy="936625"/>
          </a:xfrm>
          <a:prstGeom prst="ellipse">
            <a:avLst/>
          </a:prstGeom>
          <a:gradFill rotWithShape="1">
            <a:gsLst>
              <a:gs pos="0">
                <a:srgbClr val="651113">
                  <a:alpha val="6000"/>
                </a:srgbClr>
              </a:gs>
              <a:gs pos="100000">
                <a:srgbClr val="DB2529">
                  <a:alpha val="39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77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Box 113"/>
          <p:cNvSpPr txBox="1">
            <a:spLocks noChangeArrowheads="1"/>
          </p:cNvSpPr>
          <p:nvPr/>
        </p:nvSpPr>
        <p:spPr bwMode="auto">
          <a:xfrm>
            <a:off x="4626006" y="5643247"/>
            <a:ext cx="34804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but how to choose when thirsty?</a:t>
            </a:r>
          </a:p>
        </p:txBody>
      </p:sp>
      <p:sp>
        <p:nvSpPr>
          <p:cNvPr id="119884" name="Rectangle 3"/>
          <p:cNvSpPr>
            <a:spLocks noChangeArrowheads="1"/>
          </p:cNvSpPr>
          <p:nvPr/>
        </p:nvSpPr>
        <p:spPr bwMode="auto">
          <a:xfrm>
            <a:off x="1369219" y="3412331"/>
            <a:ext cx="38004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 model (goal directed)</a:t>
            </a:r>
            <a:endParaRPr kumimoji="0" lang="he-IL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885" name="Rectangle 4"/>
          <p:cNvSpPr>
            <a:spLocks noChangeArrowheads="1"/>
          </p:cNvSpPr>
          <p:nvPr/>
        </p:nvSpPr>
        <p:spPr bwMode="auto">
          <a:xfrm>
            <a:off x="4464845" y="4146947"/>
            <a:ext cx="351235" cy="139541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886" name="Rectangle 5"/>
          <p:cNvSpPr>
            <a:spLocks noChangeArrowheads="1"/>
          </p:cNvSpPr>
          <p:nvPr/>
        </p:nvSpPr>
        <p:spPr bwMode="auto">
          <a:xfrm>
            <a:off x="4112419" y="4146947"/>
            <a:ext cx="352425" cy="139541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08128" y="4245770"/>
            <a:ext cx="1801836" cy="1282348"/>
            <a:chOff x="753503" y="4518025"/>
            <a:chExt cx="2402447" cy="1709796"/>
          </a:xfrm>
        </p:grpSpPr>
        <p:grpSp>
          <p:nvGrpSpPr>
            <p:cNvPr id="2" name="Group 1"/>
            <p:cNvGrpSpPr/>
            <p:nvPr/>
          </p:nvGrpSpPr>
          <p:grpSpPr>
            <a:xfrm>
              <a:off x="753503" y="4518025"/>
              <a:ext cx="2402447" cy="1465580"/>
              <a:chOff x="753503" y="4518025"/>
              <a:chExt cx="2402447" cy="1465580"/>
            </a:xfrm>
          </p:grpSpPr>
          <p:sp>
            <p:nvSpPr>
              <p:cNvPr id="119887" name="Text Box 6"/>
              <p:cNvSpPr txBox="1">
                <a:spLocks noChangeArrowheads="1"/>
              </p:cNvSpPr>
              <p:nvPr/>
            </p:nvSpPr>
            <p:spPr bwMode="auto">
              <a:xfrm>
                <a:off x="753503" y="5145087"/>
                <a:ext cx="564685" cy="492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FFCC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S</a:t>
                </a:r>
                <a:r>
                  <a:rPr kumimoji="0" lang="en-US" sz="18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9888" name="Text Box 7"/>
              <p:cNvSpPr txBox="1">
                <a:spLocks noChangeArrowheads="1"/>
              </p:cNvSpPr>
              <p:nvPr/>
            </p:nvSpPr>
            <p:spPr bwMode="auto">
              <a:xfrm>
                <a:off x="1894915" y="5491163"/>
                <a:ext cx="564685" cy="492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FFCC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S</a:t>
                </a:r>
                <a:r>
                  <a:rPr kumimoji="0" lang="en-US" sz="18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119889" name="Text Box 8"/>
              <p:cNvSpPr txBox="1">
                <a:spLocks noChangeArrowheads="1"/>
              </p:cNvSpPr>
              <p:nvPr/>
            </p:nvSpPr>
            <p:spPr bwMode="auto">
              <a:xfrm>
                <a:off x="1894915" y="4754564"/>
                <a:ext cx="564685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FFCC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S</a:t>
                </a:r>
                <a:r>
                  <a:rPr kumimoji="0" lang="en-US" sz="18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119890" name="Line 9"/>
              <p:cNvSpPr>
                <a:spLocks noChangeShapeType="1"/>
              </p:cNvSpPr>
              <p:nvPr/>
            </p:nvSpPr>
            <p:spPr bwMode="auto">
              <a:xfrm flipV="1">
                <a:off x="1204913" y="5100638"/>
                <a:ext cx="806450" cy="27622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891" name="Line 10"/>
              <p:cNvSpPr>
                <a:spLocks noChangeShapeType="1"/>
              </p:cNvSpPr>
              <p:nvPr/>
            </p:nvSpPr>
            <p:spPr bwMode="auto">
              <a:xfrm>
                <a:off x="1204913" y="5376863"/>
                <a:ext cx="806450" cy="20637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892" name="Text Box 11"/>
              <p:cNvSpPr txBox="1">
                <a:spLocks noChangeArrowheads="1"/>
              </p:cNvSpPr>
              <p:nvPr/>
            </p:nvSpPr>
            <p:spPr bwMode="auto">
              <a:xfrm>
                <a:off x="1317657" y="4956176"/>
                <a:ext cx="387285" cy="400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FFFF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L</a:t>
                </a:r>
              </a:p>
            </p:txBody>
          </p:sp>
          <p:sp>
            <p:nvSpPr>
              <p:cNvPr id="119893" name="Text Box 12"/>
              <p:cNvSpPr txBox="1">
                <a:spLocks noChangeArrowheads="1"/>
              </p:cNvSpPr>
              <p:nvPr/>
            </p:nvSpPr>
            <p:spPr bwMode="auto">
              <a:xfrm>
                <a:off x="1304832" y="5438776"/>
                <a:ext cx="412934" cy="400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FFFF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R</a:t>
                </a:r>
              </a:p>
            </p:txBody>
          </p:sp>
          <p:sp>
            <p:nvSpPr>
              <p:cNvPr id="119894" name="Line 13"/>
              <p:cNvSpPr>
                <a:spLocks noChangeShapeType="1"/>
              </p:cNvSpPr>
              <p:nvPr/>
            </p:nvSpPr>
            <p:spPr bwMode="auto">
              <a:xfrm flipV="1">
                <a:off x="2349500" y="4662488"/>
                <a:ext cx="806450" cy="27622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895" name="Line 14"/>
              <p:cNvSpPr>
                <a:spLocks noChangeShapeType="1"/>
              </p:cNvSpPr>
              <p:nvPr/>
            </p:nvSpPr>
            <p:spPr bwMode="auto">
              <a:xfrm>
                <a:off x="2349500" y="4938713"/>
                <a:ext cx="806450" cy="20637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896" name="Text Box 15"/>
              <p:cNvSpPr txBox="1">
                <a:spLocks noChangeArrowheads="1"/>
              </p:cNvSpPr>
              <p:nvPr/>
            </p:nvSpPr>
            <p:spPr bwMode="auto">
              <a:xfrm>
                <a:off x="2463833" y="4518025"/>
                <a:ext cx="387285" cy="400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FFFF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L</a:t>
                </a:r>
              </a:p>
            </p:txBody>
          </p:sp>
          <p:sp>
            <p:nvSpPr>
              <p:cNvPr id="119897" name="Text Box 16"/>
              <p:cNvSpPr txBox="1">
                <a:spLocks noChangeArrowheads="1"/>
              </p:cNvSpPr>
              <p:nvPr/>
            </p:nvSpPr>
            <p:spPr bwMode="auto">
              <a:xfrm>
                <a:off x="2451008" y="5000625"/>
                <a:ext cx="412934" cy="400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FFFF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R</a:t>
                </a:r>
              </a:p>
            </p:txBody>
          </p:sp>
          <p:sp>
            <p:nvSpPr>
              <p:cNvPr id="119898" name="Line 17"/>
              <p:cNvSpPr>
                <a:spLocks noChangeShapeType="1"/>
              </p:cNvSpPr>
              <p:nvPr/>
            </p:nvSpPr>
            <p:spPr bwMode="auto">
              <a:xfrm flipV="1">
                <a:off x="2349500" y="5489575"/>
                <a:ext cx="806450" cy="27622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899" name="Line 18"/>
              <p:cNvSpPr>
                <a:spLocks noChangeShapeType="1"/>
              </p:cNvSpPr>
              <p:nvPr/>
            </p:nvSpPr>
            <p:spPr bwMode="auto">
              <a:xfrm>
                <a:off x="2349500" y="5765800"/>
                <a:ext cx="806450" cy="20637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900" name="Text Box 19"/>
              <p:cNvSpPr txBox="1">
                <a:spLocks noChangeArrowheads="1"/>
              </p:cNvSpPr>
              <p:nvPr/>
            </p:nvSpPr>
            <p:spPr bwMode="auto">
              <a:xfrm>
                <a:off x="2463833" y="5345113"/>
                <a:ext cx="387285" cy="400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FFFF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L</a:t>
                </a:r>
              </a:p>
            </p:txBody>
          </p:sp>
        </p:grpSp>
        <p:sp>
          <p:nvSpPr>
            <p:cNvPr id="119901" name="Text Box 20"/>
            <p:cNvSpPr txBox="1">
              <a:spLocks noChangeArrowheads="1"/>
            </p:cNvSpPr>
            <p:nvPr/>
          </p:nvSpPr>
          <p:spPr bwMode="auto">
            <a:xfrm>
              <a:off x="2451008" y="5827712"/>
              <a:ext cx="412934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FFFF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</a:t>
              </a:r>
            </a:p>
          </p:txBody>
        </p:sp>
      </p:grpSp>
      <p:grpSp>
        <p:nvGrpSpPr>
          <p:cNvPr id="119902" name="Group 21"/>
          <p:cNvGrpSpPr>
            <a:grpSpLocks/>
          </p:cNvGrpSpPr>
          <p:nvPr/>
        </p:nvGrpSpPr>
        <p:grpSpPr bwMode="auto">
          <a:xfrm>
            <a:off x="3557589" y="4923236"/>
            <a:ext cx="403622" cy="154781"/>
            <a:chOff x="2200" y="773"/>
            <a:chExt cx="363" cy="136"/>
          </a:xfrm>
        </p:grpSpPr>
        <p:sp>
          <p:nvSpPr>
            <p:cNvPr id="119920" name="Freeform 22"/>
            <p:cNvSpPr>
              <a:spLocks/>
            </p:cNvSpPr>
            <p:nvPr/>
          </p:nvSpPr>
          <p:spPr bwMode="auto">
            <a:xfrm>
              <a:off x="2200" y="773"/>
              <a:ext cx="91" cy="136"/>
            </a:xfrm>
            <a:custGeom>
              <a:avLst/>
              <a:gdLst>
                <a:gd name="T0" fmla="*/ 0 w 772"/>
                <a:gd name="T1" fmla="*/ 12 h 996"/>
                <a:gd name="T2" fmla="*/ 17 w 772"/>
                <a:gd name="T3" fmla="*/ 38 h 996"/>
                <a:gd name="T4" fmla="*/ 17 w 772"/>
                <a:gd name="T5" fmla="*/ 71 h 996"/>
                <a:gd name="T6" fmla="*/ 12 w 772"/>
                <a:gd name="T7" fmla="*/ 97 h 996"/>
                <a:gd name="T8" fmla="*/ 13 w 772"/>
                <a:gd name="T9" fmla="*/ 112 h 996"/>
                <a:gd name="T10" fmla="*/ 38 w 772"/>
                <a:gd name="T11" fmla="*/ 136 h 996"/>
                <a:gd name="T12" fmla="*/ 70 w 772"/>
                <a:gd name="T13" fmla="*/ 134 h 996"/>
                <a:gd name="T14" fmla="*/ 87 w 772"/>
                <a:gd name="T15" fmla="*/ 116 h 996"/>
                <a:gd name="T16" fmla="*/ 91 w 772"/>
                <a:gd name="T17" fmla="*/ 102 h 996"/>
                <a:gd name="T18" fmla="*/ 82 w 772"/>
                <a:gd name="T19" fmla="*/ 56 h 996"/>
                <a:gd name="T20" fmla="*/ 75 w 772"/>
                <a:gd name="T21" fmla="*/ 43 h 996"/>
                <a:gd name="T22" fmla="*/ 68 w 772"/>
                <a:gd name="T23" fmla="*/ 32 h 996"/>
                <a:gd name="T24" fmla="*/ 49 w 772"/>
                <a:gd name="T25" fmla="*/ 12 h 996"/>
                <a:gd name="T26" fmla="*/ 40 w 772"/>
                <a:gd name="T27" fmla="*/ 8 h 996"/>
                <a:gd name="T28" fmla="*/ 34 w 772"/>
                <a:gd name="T29" fmla="*/ 6 h 996"/>
                <a:gd name="T30" fmla="*/ 0 w 772"/>
                <a:gd name="T31" fmla="*/ 12 h 9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2" h="996">
                  <a:moveTo>
                    <a:pt x="0" y="85"/>
                  </a:moveTo>
                  <a:cubicBezTo>
                    <a:pt x="75" y="136"/>
                    <a:pt x="127" y="187"/>
                    <a:pt x="148" y="277"/>
                  </a:cubicBezTo>
                  <a:cubicBezTo>
                    <a:pt x="145" y="358"/>
                    <a:pt x="145" y="440"/>
                    <a:pt x="140" y="521"/>
                  </a:cubicBezTo>
                  <a:cubicBezTo>
                    <a:pt x="136" y="586"/>
                    <a:pt x="113" y="649"/>
                    <a:pt x="105" y="713"/>
                  </a:cubicBezTo>
                  <a:cubicBezTo>
                    <a:pt x="108" y="748"/>
                    <a:pt x="105" y="784"/>
                    <a:pt x="113" y="818"/>
                  </a:cubicBezTo>
                  <a:cubicBezTo>
                    <a:pt x="139" y="924"/>
                    <a:pt x="239" y="950"/>
                    <a:pt x="323" y="993"/>
                  </a:cubicBezTo>
                  <a:cubicBezTo>
                    <a:pt x="413" y="990"/>
                    <a:pt x="504" y="996"/>
                    <a:pt x="593" y="984"/>
                  </a:cubicBezTo>
                  <a:cubicBezTo>
                    <a:pt x="634" y="978"/>
                    <a:pt x="709" y="885"/>
                    <a:pt x="742" y="853"/>
                  </a:cubicBezTo>
                  <a:cubicBezTo>
                    <a:pt x="754" y="817"/>
                    <a:pt x="761" y="786"/>
                    <a:pt x="768" y="748"/>
                  </a:cubicBezTo>
                  <a:cubicBezTo>
                    <a:pt x="761" y="611"/>
                    <a:pt x="772" y="517"/>
                    <a:pt x="698" y="408"/>
                  </a:cubicBezTo>
                  <a:cubicBezTo>
                    <a:pt x="677" y="377"/>
                    <a:pt x="666" y="340"/>
                    <a:pt x="637" y="312"/>
                  </a:cubicBezTo>
                  <a:cubicBezTo>
                    <a:pt x="624" y="275"/>
                    <a:pt x="599" y="263"/>
                    <a:pt x="576" y="233"/>
                  </a:cubicBezTo>
                  <a:cubicBezTo>
                    <a:pt x="538" y="184"/>
                    <a:pt x="475" y="113"/>
                    <a:pt x="419" y="85"/>
                  </a:cubicBezTo>
                  <a:cubicBezTo>
                    <a:pt x="394" y="73"/>
                    <a:pt x="366" y="68"/>
                    <a:pt x="340" y="59"/>
                  </a:cubicBezTo>
                  <a:cubicBezTo>
                    <a:pt x="323" y="53"/>
                    <a:pt x="288" y="41"/>
                    <a:pt x="288" y="41"/>
                  </a:cubicBezTo>
                  <a:cubicBezTo>
                    <a:pt x="286" y="41"/>
                    <a:pt x="29" y="0"/>
                    <a:pt x="0" y="85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921" name="Freeform 23"/>
            <p:cNvSpPr>
              <a:spLocks/>
            </p:cNvSpPr>
            <p:nvPr/>
          </p:nvSpPr>
          <p:spPr bwMode="auto">
            <a:xfrm>
              <a:off x="2336" y="773"/>
              <a:ext cx="91" cy="136"/>
            </a:xfrm>
            <a:custGeom>
              <a:avLst/>
              <a:gdLst>
                <a:gd name="T0" fmla="*/ 0 w 772"/>
                <a:gd name="T1" fmla="*/ 12 h 996"/>
                <a:gd name="T2" fmla="*/ 17 w 772"/>
                <a:gd name="T3" fmla="*/ 38 h 996"/>
                <a:gd name="T4" fmla="*/ 17 w 772"/>
                <a:gd name="T5" fmla="*/ 71 h 996"/>
                <a:gd name="T6" fmla="*/ 12 w 772"/>
                <a:gd name="T7" fmla="*/ 97 h 996"/>
                <a:gd name="T8" fmla="*/ 13 w 772"/>
                <a:gd name="T9" fmla="*/ 112 h 996"/>
                <a:gd name="T10" fmla="*/ 38 w 772"/>
                <a:gd name="T11" fmla="*/ 136 h 996"/>
                <a:gd name="T12" fmla="*/ 70 w 772"/>
                <a:gd name="T13" fmla="*/ 134 h 996"/>
                <a:gd name="T14" fmla="*/ 87 w 772"/>
                <a:gd name="T15" fmla="*/ 116 h 996"/>
                <a:gd name="T16" fmla="*/ 91 w 772"/>
                <a:gd name="T17" fmla="*/ 102 h 996"/>
                <a:gd name="T18" fmla="*/ 82 w 772"/>
                <a:gd name="T19" fmla="*/ 56 h 996"/>
                <a:gd name="T20" fmla="*/ 75 w 772"/>
                <a:gd name="T21" fmla="*/ 43 h 996"/>
                <a:gd name="T22" fmla="*/ 68 w 772"/>
                <a:gd name="T23" fmla="*/ 32 h 996"/>
                <a:gd name="T24" fmla="*/ 49 w 772"/>
                <a:gd name="T25" fmla="*/ 12 h 996"/>
                <a:gd name="T26" fmla="*/ 40 w 772"/>
                <a:gd name="T27" fmla="*/ 8 h 996"/>
                <a:gd name="T28" fmla="*/ 34 w 772"/>
                <a:gd name="T29" fmla="*/ 6 h 996"/>
                <a:gd name="T30" fmla="*/ 0 w 772"/>
                <a:gd name="T31" fmla="*/ 12 h 9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2" h="996">
                  <a:moveTo>
                    <a:pt x="0" y="85"/>
                  </a:moveTo>
                  <a:cubicBezTo>
                    <a:pt x="75" y="136"/>
                    <a:pt x="127" y="187"/>
                    <a:pt x="148" y="277"/>
                  </a:cubicBezTo>
                  <a:cubicBezTo>
                    <a:pt x="145" y="358"/>
                    <a:pt x="145" y="440"/>
                    <a:pt x="140" y="521"/>
                  </a:cubicBezTo>
                  <a:cubicBezTo>
                    <a:pt x="136" y="586"/>
                    <a:pt x="113" y="649"/>
                    <a:pt x="105" y="713"/>
                  </a:cubicBezTo>
                  <a:cubicBezTo>
                    <a:pt x="108" y="748"/>
                    <a:pt x="105" y="784"/>
                    <a:pt x="113" y="818"/>
                  </a:cubicBezTo>
                  <a:cubicBezTo>
                    <a:pt x="139" y="924"/>
                    <a:pt x="239" y="950"/>
                    <a:pt x="323" y="993"/>
                  </a:cubicBezTo>
                  <a:cubicBezTo>
                    <a:pt x="413" y="990"/>
                    <a:pt x="504" y="996"/>
                    <a:pt x="593" y="984"/>
                  </a:cubicBezTo>
                  <a:cubicBezTo>
                    <a:pt x="634" y="978"/>
                    <a:pt x="709" y="885"/>
                    <a:pt x="742" y="853"/>
                  </a:cubicBezTo>
                  <a:cubicBezTo>
                    <a:pt x="754" y="817"/>
                    <a:pt x="761" y="786"/>
                    <a:pt x="768" y="748"/>
                  </a:cubicBezTo>
                  <a:cubicBezTo>
                    <a:pt x="761" y="611"/>
                    <a:pt x="772" y="517"/>
                    <a:pt x="698" y="408"/>
                  </a:cubicBezTo>
                  <a:cubicBezTo>
                    <a:pt x="677" y="377"/>
                    <a:pt x="666" y="340"/>
                    <a:pt x="637" y="312"/>
                  </a:cubicBezTo>
                  <a:cubicBezTo>
                    <a:pt x="624" y="275"/>
                    <a:pt x="599" y="263"/>
                    <a:pt x="576" y="233"/>
                  </a:cubicBezTo>
                  <a:cubicBezTo>
                    <a:pt x="538" y="184"/>
                    <a:pt x="475" y="113"/>
                    <a:pt x="419" y="85"/>
                  </a:cubicBezTo>
                  <a:cubicBezTo>
                    <a:pt x="394" y="73"/>
                    <a:pt x="366" y="68"/>
                    <a:pt x="340" y="59"/>
                  </a:cubicBezTo>
                  <a:cubicBezTo>
                    <a:pt x="323" y="53"/>
                    <a:pt x="288" y="41"/>
                    <a:pt x="288" y="41"/>
                  </a:cubicBezTo>
                  <a:cubicBezTo>
                    <a:pt x="286" y="41"/>
                    <a:pt x="29" y="0"/>
                    <a:pt x="0" y="85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922" name="Freeform 24"/>
            <p:cNvSpPr>
              <a:spLocks/>
            </p:cNvSpPr>
            <p:nvPr/>
          </p:nvSpPr>
          <p:spPr bwMode="auto">
            <a:xfrm>
              <a:off x="2472" y="773"/>
              <a:ext cx="91" cy="136"/>
            </a:xfrm>
            <a:custGeom>
              <a:avLst/>
              <a:gdLst>
                <a:gd name="T0" fmla="*/ 0 w 772"/>
                <a:gd name="T1" fmla="*/ 12 h 996"/>
                <a:gd name="T2" fmla="*/ 17 w 772"/>
                <a:gd name="T3" fmla="*/ 38 h 996"/>
                <a:gd name="T4" fmla="*/ 17 w 772"/>
                <a:gd name="T5" fmla="*/ 71 h 996"/>
                <a:gd name="T6" fmla="*/ 12 w 772"/>
                <a:gd name="T7" fmla="*/ 97 h 996"/>
                <a:gd name="T8" fmla="*/ 13 w 772"/>
                <a:gd name="T9" fmla="*/ 112 h 996"/>
                <a:gd name="T10" fmla="*/ 38 w 772"/>
                <a:gd name="T11" fmla="*/ 136 h 996"/>
                <a:gd name="T12" fmla="*/ 70 w 772"/>
                <a:gd name="T13" fmla="*/ 134 h 996"/>
                <a:gd name="T14" fmla="*/ 87 w 772"/>
                <a:gd name="T15" fmla="*/ 116 h 996"/>
                <a:gd name="T16" fmla="*/ 91 w 772"/>
                <a:gd name="T17" fmla="*/ 102 h 996"/>
                <a:gd name="T18" fmla="*/ 82 w 772"/>
                <a:gd name="T19" fmla="*/ 56 h 996"/>
                <a:gd name="T20" fmla="*/ 75 w 772"/>
                <a:gd name="T21" fmla="*/ 43 h 996"/>
                <a:gd name="T22" fmla="*/ 68 w 772"/>
                <a:gd name="T23" fmla="*/ 32 h 996"/>
                <a:gd name="T24" fmla="*/ 49 w 772"/>
                <a:gd name="T25" fmla="*/ 12 h 996"/>
                <a:gd name="T26" fmla="*/ 40 w 772"/>
                <a:gd name="T27" fmla="*/ 8 h 996"/>
                <a:gd name="T28" fmla="*/ 34 w 772"/>
                <a:gd name="T29" fmla="*/ 6 h 996"/>
                <a:gd name="T30" fmla="*/ 0 w 772"/>
                <a:gd name="T31" fmla="*/ 12 h 9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2" h="996">
                  <a:moveTo>
                    <a:pt x="0" y="85"/>
                  </a:moveTo>
                  <a:cubicBezTo>
                    <a:pt x="75" y="136"/>
                    <a:pt x="127" y="187"/>
                    <a:pt x="148" y="277"/>
                  </a:cubicBezTo>
                  <a:cubicBezTo>
                    <a:pt x="145" y="358"/>
                    <a:pt x="145" y="440"/>
                    <a:pt x="140" y="521"/>
                  </a:cubicBezTo>
                  <a:cubicBezTo>
                    <a:pt x="136" y="586"/>
                    <a:pt x="113" y="649"/>
                    <a:pt x="105" y="713"/>
                  </a:cubicBezTo>
                  <a:cubicBezTo>
                    <a:pt x="108" y="748"/>
                    <a:pt x="105" y="784"/>
                    <a:pt x="113" y="818"/>
                  </a:cubicBezTo>
                  <a:cubicBezTo>
                    <a:pt x="139" y="924"/>
                    <a:pt x="239" y="950"/>
                    <a:pt x="323" y="993"/>
                  </a:cubicBezTo>
                  <a:cubicBezTo>
                    <a:pt x="413" y="990"/>
                    <a:pt x="504" y="996"/>
                    <a:pt x="593" y="984"/>
                  </a:cubicBezTo>
                  <a:cubicBezTo>
                    <a:pt x="634" y="978"/>
                    <a:pt x="709" y="885"/>
                    <a:pt x="742" y="853"/>
                  </a:cubicBezTo>
                  <a:cubicBezTo>
                    <a:pt x="754" y="817"/>
                    <a:pt x="761" y="786"/>
                    <a:pt x="768" y="748"/>
                  </a:cubicBezTo>
                  <a:cubicBezTo>
                    <a:pt x="761" y="611"/>
                    <a:pt x="772" y="517"/>
                    <a:pt x="698" y="408"/>
                  </a:cubicBezTo>
                  <a:cubicBezTo>
                    <a:pt x="677" y="377"/>
                    <a:pt x="666" y="340"/>
                    <a:pt x="637" y="312"/>
                  </a:cubicBezTo>
                  <a:cubicBezTo>
                    <a:pt x="624" y="275"/>
                    <a:pt x="599" y="263"/>
                    <a:pt x="576" y="233"/>
                  </a:cubicBezTo>
                  <a:cubicBezTo>
                    <a:pt x="538" y="184"/>
                    <a:pt x="475" y="113"/>
                    <a:pt x="419" y="85"/>
                  </a:cubicBezTo>
                  <a:cubicBezTo>
                    <a:pt x="394" y="73"/>
                    <a:pt x="366" y="68"/>
                    <a:pt x="340" y="59"/>
                  </a:cubicBezTo>
                  <a:cubicBezTo>
                    <a:pt x="323" y="53"/>
                    <a:pt x="288" y="41"/>
                    <a:pt x="288" y="41"/>
                  </a:cubicBezTo>
                  <a:cubicBezTo>
                    <a:pt x="286" y="41"/>
                    <a:pt x="29" y="0"/>
                    <a:pt x="0" y="85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9903" name="Picture 25" descr="chees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4199336"/>
            <a:ext cx="504825" cy="3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904" name="Picture 26" descr="carr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80" y="5189935"/>
            <a:ext cx="50363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9905" name="Group 27"/>
          <p:cNvGrpSpPr>
            <a:grpSpLocks/>
          </p:cNvGrpSpPr>
          <p:nvPr/>
        </p:nvGrpSpPr>
        <p:grpSpPr bwMode="auto">
          <a:xfrm>
            <a:off x="3658792" y="4612483"/>
            <a:ext cx="151210" cy="154781"/>
            <a:chOff x="1883" y="3083"/>
            <a:chExt cx="136" cy="136"/>
          </a:xfrm>
        </p:grpSpPr>
        <p:sp>
          <p:nvSpPr>
            <p:cNvPr id="119918" name="Line 28"/>
            <p:cNvSpPr>
              <a:spLocks noChangeShapeType="1"/>
            </p:cNvSpPr>
            <p:nvPr/>
          </p:nvSpPr>
          <p:spPr bwMode="auto">
            <a:xfrm>
              <a:off x="1883" y="3083"/>
              <a:ext cx="136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919" name="Line 29"/>
            <p:cNvSpPr>
              <a:spLocks noChangeShapeType="1"/>
            </p:cNvSpPr>
            <p:nvPr/>
          </p:nvSpPr>
          <p:spPr bwMode="auto">
            <a:xfrm flipH="1">
              <a:off x="1883" y="3083"/>
              <a:ext cx="136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9906" name="Group 30"/>
          <p:cNvGrpSpPr>
            <a:grpSpLocks/>
          </p:cNvGrpSpPr>
          <p:nvPr/>
        </p:nvGrpSpPr>
        <p:grpSpPr bwMode="auto">
          <a:xfrm>
            <a:off x="4112419" y="4212431"/>
            <a:ext cx="433478" cy="1366916"/>
            <a:chOff x="2200" y="2898"/>
            <a:chExt cx="390" cy="1199"/>
          </a:xfrm>
        </p:grpSpPr>
        <p:sp>
          <p:nvSpPr>
            <p:cNvPr id="119914" name="Text Box 31"/>
            <p:cNvSpPr txBox="1">
              <a:spLocks noChangeArrowheads="1"/>
            </p:cNvSpPr>
            <p:nvPr/>
          </p:nvSpPr>
          <p:spPr bwMode="auto">
            <a:xfrm>
              <a:off x="2203" y="2898"/>
              <a:ext cx="387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 4</a:t>
              </a:r>
            </a:p>
          </p:txBody>
        </p:sp>
        <p:sp>
          <p:nvSpPr>
            <p:cNvPr id="119915" name="Text Box 32"/>
            <p:cNvSpPr txBox="1">
              <a:spLocks noChangeArrowheads="1"/>
            </p:cNvSpPr>
            <p:nvPr/>
          </p:nvSpPr>
          <p:spPr bwMode="auto">
            <a:xfrm>
              <a:off x="2200" y="3203"/>
              <a:ext cx="387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 0</a:t>
              </a:r>
            </a:p>
          </p:txBody>
        </p:sp>
        <p:sp>
          <p:nvSpPr>
            <p:cNvPr id="119916" name="Text Box 33"/>
            <p:cNvSpPr txBox="1">
              <a:spLocks noChangeArrowheads="1"/>
            </p:cNvSpPr>
            <p:nvPr/>
          </p:nvSpPr>
          <p:spPr bwMode="auto">
            <a:xfrm>
              <a:off x="2203" y="3517"/>
              <a:ext cx="387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 2</a:t>
              </a:r>
            </a:p>
          </p:txBody>
        </p:sp>
        <p:sp>
          <p:nvSpPr>
            <p:cNvPr id="119917" name="Text Box 34"/>
            <p:cNvSpPr txBox="1">
              <a:spLocks noChangeArrowheads="1"/>
            </p:cNvSpPr>
            <p:nvPr/>
          </p:nvSpPr>
          <p:spPr bwMode="auto">
            <a:xfrm>
              <a:off x="2203" y="3834"/>
              <a:ext cx="387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 3</a:t>
              </a:r>
            </a:p>
          </p:txBody>
        </p:sp>
      </p:grpSp>
      <p:grpSp>
        <p:nvGrpSpPr>
          <p:cNvPr id="119907" name="Group 35"/>
          <p:cNvGrpSpPr>
            <a:grpSpLocks/>
          </p:cNvGrpSpPr>
          <p:nvPr/>
        </p:nvGrpSpPr>
        <p:grpSpPr bwMode="auto">
          <a:xfrm>
            <a:off x="4463654" y="4212431"/>
            <a:ext cx="433478" cy="1366916"/>
            <a:chOff x="2245" y="2898"/>
            <a:chExt cx="390" cy="1199"/>
          </a:xfrm>
        </p:grpSpPr>
        <p:sp>
          <p:nvSpPr>
            <p:cNvPr id="119910" name="Text Box 36"/>
            <p:cNvSpPr txBox="1">
              <a:spLocks noChangeArrowheads="1"/>
            </p:cNvSpPr>
            <p:nvPr/>
          </p:nvSpPr>
          <p:spPr bwMode="auto">
            <a:xfrm>
              <a:off x="2248" y="2898"/>
              <a:ext cx="387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 2</a:t>
              </a:r>
            </a:p>
          </p:txBody>
        </p:sp>
        <p:sp>
          <p:nvSpPr>
            <p:cNvPr id="119911" name="Text Box 37"/>
            <p:cNvSpPr txBox="1">
              <a:spLocks noChangeArrowheads="1"/>
            </p:cNvSpPr>
            <p:nvPr/>
          </p:nvSpPr>
          <p:spPr bwMode="auto">
            <a:xfrm>
              <a:off x="2245" y="3203"/>
              <a:ext cx="387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 0</a:t>
              </a:r>
            </a:p>
          </p:txBody>
        </p:sp>
        <p:sp>
          <p:nvSpPr>
            <p:cNvPr id="119912" name="Text Box 38"/>
            <p:cNvSpPr txBox="1">
              <a:spLocks noChangeArrowheads="1"/>
            </p:cNvSpPr>
            <p:nvPr/>
          </p:nvSpPr>
          <p:spPr bwMode="auto">
            <a:xfrm>
              <a:off x="2248" y="3517"/>
              <a:ext cx="387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 4</a:t>
              </a:r>
            </a:p>
          </p:txBody>
        </p:sp>
        <p:sp>
          <p:nvSpPr>
            <p:cNvPr id="119913" name="Text Box 39"/>
            <p:cNvSpPr txBox="1">
              <a:spLocks noChangeArrowheads="1"/>
            </p:cNvSpPr>
            <p:nvPr/>
          </p:nvSpPr>
          <p:spPr bwMode="auto">
            <a:xfrm>
              <a:off x="2248" y="3834"/>
              <a:ext cx="387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 1</a:t>
              </a:r>
            </a:p>
          </p:txBody>
        </p:sp>
      </p:grpSp>
      <p:sp>
        <p:nvSpPr>
          <p:cNvPr id="119908" name="Text Box 40"/>
          <p:cNvSpPr txBox="1">
            <a:spLocks noChangeArrowheads="1"/>
          </p:cNvSpPr>
          <p:nvPr/>
        </p:nvSpPr>
        <p:spPr bwMode="auto">
          <a:xfrm rot="19167147">
            <a:off x="4034012" y="3706394"/>
            <a:ext cx="75212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Hunger</a:t>
            </a:r>
          </a:p>
        </p:txBody>
      </p:sp>
      <p:sp>
        <p:nvSpPr>
          <p:cNvPr id="119909" name="Text Box 41"/>
          <p:cNvSpPr txBox="1">
            <a:spLocks noChangeArrowheads="1"/>
          </p:cNvSpPr>
          <p:nvPr/>
        </p:nvSpPr>
        <p:spPr bwMode="auto">
          <a:xfrm rot="19167147">
            <a:off x="4409709" y="3755209"/>
            <a:ext cx="61747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Thirst</a:t>
            </a:r>
          </a:p>
        </p:txBody>
      </p:sp>
      <p:grpSp>
        <p:nvGrpSpPr>
          <p:cNvPr id="119811" name="Group 42"/>
          <p:cNvGrpSpPr>
            <a:grpSpLocks/>
          </p:cNvGrpSpPr>
          <p:nvPr/>
        </p:nvGrpSpPr>
        <p:grpSpPr bwMode="auto">
          <a:xfrm>
            <a:off x="2934892" y="1791891"/>
            <a:ext cx="3745706" cy="1698504"/>
            <a:chOff x="1322" y="717"/>
            <a:chExt cx="3645" cy="1741"/>
          </a:xfrm>
        </p:grpSpPr>
        <p:pic>
          <p:nvPicPr>
            <p:cNvPr id="119844" name="Picture 43" descr="carro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" y="740"/>
              <a:ext cx="423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45" name="Picture 44" descr="chees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" y="761"/>
              <a:ext cx="42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46" name="Freeform 45"/>
            <p:cNvSpPr>
              <a:spLocks/>
            </p:cNvSpPr>
            <p:nvPr/>
          </p:nvSpPr>
          <p:spPr bwMode="auto">
            <a:xfrm>
              <a:off x="3523" y="840"/>
              <a:ext cx="85" cy="131"/>
            </a:xfrm>
            <a:custGeom>
              <a:avLst/>
              <a:gdLst>
                <a:gd name="T0" fmla="*/ 0 w 772"/>
                <a:gd name="T1" fmla="*/ 11 h 996"/>
                <a:gd name="T2" fmla="*/ 16 w 772"/>
                <a:gd name="T3" fmla="*/ 36 h 996"/>
                <a:gd name="T4" fmla="*/ 15 w 772"/>
                <a:gd name="T5" fmla="*/ 69 h 996"/>
                <a:gd name="T6" fmla="*/ 12 w 772"/>
                <a:gd name="T7" fmla="*/ 94 h 996"/>
                <a:gd name="T8" fmla="*/ 12 w 772"/>
                <a:gd name="T9" fmla="*/ 108 h 996"/>
                <a:gd name="T10" fmla="*/ 36 w 772"/>
                <a:gd name="T11" fmla="*/ 131 h 996"/>
                <a:gd name="T12" fmla="*/ 65 w 772"/>
                <a:gd name="T13" fmla="*/ 129 h 996"/>
                <a:gd name="T14" fmla="*/ 82 w 772"/>
                <a:gd name="T15" fmla="*/ 112 h 996"/>
                <a:gd name="T16" fmla="*/ 85 w 772"/>
                <a:gd name="T17" fmla="*/ 98 h 996"/>
                <a:gd name="T18" fmla="*/ 77 w 772"/>
                <a:gd name="T19" fmla="*/ 54 h 996"/>
                <a:gd name="T20" fmla="*/ 70 w 772"/>
                <a:gd name="T21" fmla="*/ 41 h 996"/>
                <a:gd name="T22" fmla="*/ 63 w 772"/>
                <a:gd name="T23" fmla="*/ 31 h 996"/>
                <a:gd name="T24" fmla="*/ 46 w 772"/>
                <a:gd name="T25" fmla="*/ 11 h 996"/>
                <a:gd name="T26" fmla="*/ 37 w 772"/>
                <a:gd name="T27" fmla="*/ 8 h 996"/>
                <a:gd name="T28" fmla="*/ 32 w 772"/>
                <a:gd name="T29" fmla="*/ 5 h 996"/>
                <a:gd name="T30" fmla="*/ 0 w 772"/>
                <a:gd name="T31" fmla="*/ 11 h 9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2" h="996">
                  <a:moveTo>
                    <a:pt x="0" y="85"/>
                  </a:moveTo>
                  <a:cubicBezTo>
                    <a:pt x="75" y="136"/>
                    <a:pt x="127" y="187"/>
                    <a:pt x="148" y="277"/>
                  </a:cubicBezTo>
                  <a:cubicBezTo>
                    <a:pt x="145" y="358"/>
                    <a:pt x="145" y="440"/>
                    <a:pt x="140" y="521"/>
                  </a:cubicBezTo>
                  <a:cubicBezTo>
                    <a:pt x="136" y="586"/>
                    <a:pt x="113" y="649"/>
                    <a:pt x="105" y="713"/>
                  </a:cubicBezTo>
                  <a:cubicBezTo>
                    <a:pt x="108" y="748"/>
                    <a:pt x="105" y="784"/>
                    <a:pt x="113" y="818"/>
                  </a:cubicBezTo>
                  <a:cubicBezTo>
                    <a:pt x="139" y="924"/>
                    <a:pt x="239" y="950"/>
                    <a:pt x="323" y="993"/>
                  </a:cubicBezTo>
                  <a:cubicBezTo>
                    <a:pt x="413" y="990"/>
                    <a:pt x="504" y="996"/>
                    <a:pt x="593" y="984"/>
                  </a:cubicBezTo>
                  <a:cubicBezTo>
                    <a:pt x="634" y="978"/>
                    <a:pt x="709" y="885"/>
                    <a:pt x="742" y="853"/>
                  </a:cubicBezTo>
                  <a:cubicBezTo>
                    <a:pt x="754" y="817"/>
                    <a:pt x="761" y="786"/>
                    <a:pt x="768" y="748"/>
                  </a:cubicBezTo>
                  <a:cubicBezTo>
                    <a:pt x="761" y="611"/>
                    <a:pt x="772" y="517"/>
                    <a:pt x="698" y="408"/>
                  </a:cubicBezTo>
                  <a:cubicBezTo>
                    <a:pt x="677" y="377"/>
                    <a:pt x="666" y="340"/>
                    <a:pt x="637" y="312"/>
                  </a:cubicBezTo>
                  <a:cubicBezTo>
                    <a:pt x="624" y="275"/>
                    <a:pt x="599" y="263"/>
                    <a:pt x="576" y="233"/>
                  </a:cubicBezTo>
                  <a:cubicBezTo>
                    <a:pt x="538" y="184"/>
                    <a:pt x="475" y="113"/>
                    <a:pt x="419" y="85"/>
                  </a:cubicBezTo>
                  <a:cubicBezTo>
                    <a:pt x="394" y="73"/>
                    <a:pt x="366" y="68"/>
                    <a:pt x="340" y="59"/>
                  </a:cubicBezTo>
                  <a:cubicBezTo>
                    <a:pt x="323" y="53"/>
                    <a:pt x="288" y="41"/>
                    <a:pt x="288" y="41"/>
                  </a:cubicBezTo>
                  <a:cubicBezTo>
                    <a:pt x="286" y="41"/>
                    <a:pt x="29" y="0"/>
                    <a:pt x="0" y="85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47" name="Freeform 46"/>
            <p:cNvSpPr>
              <a:spLocks/>
            </p:cNvSpPr>
            <p:nvPr/>
          </p:nvSpPr>
          <p:spPr bwMode="auto">
            <a:xfrm>
              <a:off x="3650" y="840"/>
              <a:ext cx="85" cy="131"/>
            </a:xfrm>
            <a:custGeom>
              <a:avLst/>
              <a:gdLst>
                <a:gd name="T0" fmla="*/ 0 w 772"/>
                <a:gd name="T1" fmla="*/ 11 h 996"/>
                <a:gd name="T2" fmla="*/ 16 w 772"/>
                <a:gd name="T3" fmla="*/ 36 h 996"/>
                <a:gd name="T4" fmla="*/ 15 w 772"/>
                <a:gd name="T5" fmla="*/ 69 h 996"/>
                <a:gd name="T6" fmla="*/ 12 w 772"/>
                <a:gd name="T7" fmla="*/ 94 h 996"/>
                <a:gd name="T8" fmla="*/ 12 w 772"/>
                <a:gd name="T9" fmla="*/ 108 h 996"/>
                <a:gd name="T10" fmla="*/ 36 w 772"/>
                <a:gd name="T11" fmla="*/ 131 h 996"/>
                <a:gd name="T12" fmla="*/ 65 w 772"/>
                <a:gd name="T13" fmla="*/ 129 h 996"/>
                <a:gd name="T14" fmla="*/ 82 w 772"/>
                <a:gd name="T15" fmla="*/ 112 h 996"/>
                <a:gd name="T16" fmla="*/ 85 w 772"/>
                <a:gd name="T17" fmla="*/ 98 h 996"/>
                <a:gd name="T18" fmla="*/ 77 w 772"/>
                <a:gd name="T19" fmla="*/ 54 h 996"/>
                <a:gd name="T20" fmla="*/ 70 w 772"/>
                <a:gd name="T21" fmla="*/ 41 h 996"/>
                <a:gd name="T22" fmla="*/ 63 w 772"/>
                <a:gd name="T23" fmla="*/ 31 h 996"/>
                <a:gd name="T24" fmla="*/ 46 w 772"/>
                <a:gd name="T25" fmla="*/ 11 h 996"/>
                <a:gd name="T26" fmla="*/ 37 w 772"/>
                <a:gd name="T27" fmla="*/ 8 h 996"/>
                <a:gd name="T28" fmla="*/ 32 w 772"/>
                <a:gd name="T29" fmla="*/ 5 h 996"/>
                <a:gd name="T30" fmla="*/ 0 w 772"/>
                <a:gd name="T31" fmla="*/ 11 h 9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2" h="996">
                  <a:moveTo>
                    <a:pt x="0" y="85"/>
                  </a:moveTo>
                  <a:cubicBezTo>
                    <a:pt x="75" y="136"/>
                    <a:pt x="127" y="187"/>
                    <a:pt x="148" y="277"/>
                  </a:cubicBezTo>
                  <a:cubicBezTo>
                    <a:pt x="145" y="358"/>
                    <a:pt x="145" y="440"/>
                    <a:pt x="140" y="521"/>
                  </a:cubicBezTo>
                  <a:cubicBezTo>
                    <a:pt x="136" y="586"/>
                    <a:pt x="113" y="649"/>
                    <a:pt x="105" y="713"/>
                  </a:cubicBezTo>
                  <a:cubicBezTo>
                    <a:pt x="108" y="748"/>
                    <a:pt x="105" y="784"/>
                    <a:pt x="113" y="818"/>
                  </a:cubicBezTo>
                  <a:cubicBezTo>
                    <a:pt x="139" y="924"/>
                    <a:pt x="239" y="950"/>
                    <a:pt x="323" y="993"/>
                  </a:cubicBezTo>
                  <a:cubicBezTo>
                    <a:pt x="413" y="990"/>
                    <a:pt x="504" y="996"/>
                    <a:pt x="593" y="984"/>
                  </a:cubicBezTo>
                  <a:cubicBezTo>
                    <a:pt x="634" y="978"/>
                    <a:pt x="709" y="885"/>
                    <a:pt x="742" y="853"/>
                  </a:cubicBezTo>
                  <a:cubicBezTo>
                    <a:pt x="754" y="817"/>
                    <a:pt x="761" y="786"/>
                    <a:pt x="768" y="748"/>
                  </a:cubicBezTo>
                  <a:cubicBezTo>
                    <a:pt x="761" y="611"/>
                    <a:pt x="772" y="517"/>
                    <a:pt x="698" y="408"/>
                  </a:cubicBezTo>
                  <a:cubicBezTo>
                    <a:pt x="677" y="377"/>
                    <a:pt x="666" y="340"/>
                    <a:pt x="637" y="312"/>
                  </a:cubicBezTo>
                  <a:cubicBezTo>
                    <a:pt x="624" y="275"/>
                    <a:pt x="599" y="263"/>
                    <a:pt x="576" y="233"/>
                  </a:cubicBezTo>
                  <a:cubicBezTo>
                    <a:pt x="538" y="184"/>
                    <a:pt x="475" y="113"/>
                    <a:pt x="419" y="85"/>
                  </a:cubicBezTo>
                  <a:cubicBezTo>
                    <a:pt x="394" y="73"/>
                    <a:pt x="366" y="68"/>
                    <a:pt x="340" y="59"/>
                  </a:cubicBezTo>
                  <a:cubicBezTo>
                    <a:pt x="323" y="53"/>
                    <a:pt x="288" y="41"/>
                    <a:pt x="288" y="41"/>
                  </a:cubicBezTo>
                  <a:cubicBezTo>
                    <a:pt x="286" y="41"/>
                    <a:pt x="29" y="0"/>
                    <a:pt x="0" y="85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48" name="Freeform 47"/>
            <p:cNvSpPr>
              <a:spLocks/>
            </p:cNvSpPr>
            <p:nvPr/>
          </p:nvSpPr>
          <p:spPr bwMode="auto">
            <a:xfrm>
              <a:off x="3777" y="840"/>
              <a:ext cx="85" cy="131"/>
            </a:xfrm>
            <a:custGeom>
              <a:avLst/>
              <a:gdLst>
                <a:gd name="T0" fmla="*/ 0 w 772"/>
                <a:gd name="T1" fmla="*/ 11 h 996"/>
                <a:gd name="T2" fmla="*/ 16 w 772"/>
                <a:gd name="T3" fmla="*/ 36 h 996"/>
                <a:gd name="T4" fmla="*/ 15 w 772"/>
                <a:gd name="T5" fmla="*/ 69 h 996"/>
                <a:gd name="T6" fmla="*/ 12 w 772"/>
                <a:gd name="T7" fmla="*/ 94 h 996"/>
                <a:gd name="T8" fmla="*/ 12 w 772"/>
                <a:gd name="T9" fmla="*/ 108 h 996"/>
                <a:gd name="T10" fmla="*/ 36 w 772"/>
                <a:gd name="T11" fmla="*/ 131 h 996"/>
                <a:gd name="T12" fmla="*/ 65 w 772"/>
                <a:gd name="T13" fmla="*/ 129 h 996"/>
                <a:gd name="T14" fmla="*/ 82 w 772"/>
                <a:gd name="T15" fmla="*/ 112 h 996"/>
                <a:gd name="T16" fmla="*/ 85 w 772"/>
                <a:gd name="T17" fmla="*/ 98 h 996"/>
                <a:gd name="T18" fmla="*/ 77 w 772"/>
                <a:gd name="T19" fmla="*/ 54 h 996"/>
                <a:gd name="T20" fmla="*/ 70 w 772"/>
                <a:gd name="T21" fmla="*/ 41 h 996"/>
                <a:gd name="T22" fmla="*/ 63 w 772"/>
                <a:gd name="T23" fmla="*/ 31 h 996"/>
                <a:gd name="T24" fmla="*/ 46 w 772"/>
                <a:gd name="T25" fmla="*/ 11 h 996"/>
                <a:gd name="T26" fmla="*/ 37 w 772"/>
                <a:gd name="T27" fmla="*/ 8 h 996"/>
                <a:gd name="T28" fmla="*/ 32 w 772"/>
                <a:gd name="T29" fmla="*/ 5 h 996"/>
                <a:gd name="T30" fmla="*/ 0 w 772"/>
                <a:gd name="T31" fmla="*/ 11 h 9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2" h="996">
                  <a:moveTo>
                    <a:pt x="0" y="85"/>
                  </a:moveTo>
                  <a:cubicBezTo>
                    <a:pt x="75" y="136"/>
                    <a:pt x="127" y="187"/>
                    <a:pt x="148" y="277"/>
                  </a:cubicBezTo>
                  <a:cubicBezTo>
                    <a:pt x="145" y="358"/>
                    <a:pt x="145" y="440"/>
                    <a:pt x="140" y="521"/>
                  </a:cubicBezTo>
                  <a:cubicBezTo>
                    <a:pt x="136" y="586"/>
                    <a:pt x="113" y="649"/>
                    <a:pt x="105" y="713"/>
                  </a:cubicBezTo>
                  <a:cubicBezTo>
                    <a:pt x="108" y="748"/>
                    <a:pt x="105" y="784"/>
                    <a:pt x="113" y="818"/>
                  </a:cubicBezTo>
                  <a:cubicBezTo>
                    <a:pt x="139" y="924"/>
                    <a:pt x="239" y="950"/>
                    <a:pt x="323" y="993"/>
                  </a:cubicBezTo>
                  <a:cubicBezTo>
                    <a:pt x="413" y="990"/>
                    <a:pt x="504" y="996"/>
                    <a:pt x="593" y="984"/>
                  </a:cubicBezTo>
                  <a:cubicBezTo>
                    <a:pt x="634" y="978"/>
                    <a:pt x="709" y="885"/>
                    <a:pt x="742" y="853"/>
                  </a:cubicBezTo>
                  <a:cubicBezTo>
                    <a:pt x="754" y="817"/>
                    <a:pt x="761" y="786"/>
                    <a:pt x="768" y="748"/>
                  </a:cubicBezTo>
                  <a:cubicBezTo>
                    <a:pt x="761" y="611"/>
                    <a:pt x="772" y="517"/>
                    <a:pt x="698" y="408"/>
                  </a:cubicBezTo>
                  <a:cubicBezTo>
                    <a:pt x="677" y="377"/>
                    <a:pt x="666" y="340"/>
                    <a:pt x="637" y="312"/>
                  </a:cubicBezTo>
                  <a:cubicBezTo>
                    <a:pt x="624" y="275"/>
                    <a:pt x="599" y="263"/>
                    <a:pt x="576" y="233"/>
                  </a:cubicBezTo>
                  <a:cubicBezTo>
                    <a:pt x="538" y="184"/>
                    <a:pt x="475" y="113"/>
                    <a:pt x="419" y="85"/>
                  </a:cubicBezTo>
                  <a:cubicBezTo>
                    <a:pt x="394" y="73"/>
                    <a:pt x="366" y="68"/>
                    <a:pt x="340" y="59"/>
                  </a:cubicBezTo>
                  <a:cubicBezTo>
                    <a:pt x="323" y="53"/>
                    <a:pt x="288" y="41"/>
                    <a:pt x="288" y="41"/>
                  </a:cubicBezTo>
                  <a:cubicBezTo>
                    <a:pt x="286" y="41"/>
                    <a:pt x="29" y="0"/>
                    <a:pt x="0" y="85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49" name="Line 48"/>
            <p:cNvSpPr>
              <a:spLocks noChangeShapeType="1"/>
            </p:cNvSpPr>
            <p:nvPr/>
          </p:nvSpPr>
          <p:spPr bwMode="auto">
            <a:xfrm>
              <a:off x="2224" y="1842"/>
              <a:ext cx="929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50" name="Line 49"/>
            <p:cNvSpPr>
              <a:spLocks noChangeShapeType="1"/>
            </p:cNvSpPr>
            <p:nvPr/>
          </p:nvSpPr>
          <p:spPr bwMode="auto">
            <a:xfrm>
              <a:off x="3141" y="1847"/>
              <a:ext cx="0" cy="28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51" name="Line 50"/>
            <p:cNvSpPr>
              <a:spLocks noChangeShapeType="1"/>
            </p:cNvSpPr>
            <p:nvPr/>
          </p:nvSpPr>
          <p:spPr bwMode="auto">
            <a:xfrm>
              <a:off x="3481" y="1842"/>
              <a:ext cx="0" cy="28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52" name="Line 51"/>
            <p:cNvSpPr>
              <a:spLocks noChangeShapeType="1"/>
            </p:cNvSpPr>
            <p:nvPr/>
          </p:nvSpPr>
          <p:spPr bwMode="auto">
            <a:xfrm>
              <a:off x="2546" y="1512"/>
              <a:ext cx="146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53" name="Line 52"/>
            <p:cNvSpPr>
              <a:spLocks noChangeShapeType="1"/>
            </p:cNvSpPr>
            <p:nvPr/>
          </p:nvSpPr>
          <p:spPr bwMode="auto">
            <a:xfrm>
              <a:off x="4327" y="1071"/>
              <a:ext cx="0" cy="77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54" name="Line 53"/>
            <p:cNvSpPr>
              <a:spLocks noChangeShapeType="1"/>
            </p:cNvSpPr>
            <p:nvPr/>
          </p:nvSpPr>
          <p:spPr bwMode="auto">
            <a:xfrm>
              <a:off x="4009" y="1071"/>
              <a:ext cx="0" cy="4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55" name="Line 54"/>
            <p:cNvSpPr>
              <a:spLocks noChangeShapeType="1"/>
            </p:cNvSpPr>
            <p:nvPr/>
          </p:nvSpPr>
          <p:spPr bwMode="auto">
            <a:xfrm flipV="1">
              <a:off x="3477" y="729"/>
              <a:ext cx="1487" cy="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56" name="Line 55"/>
            <p:cNvSpPr>
              <a:spLocks noChangeShapeType="1"/>
            </p:cNvSpPr>
            <p:nvPr/>
          </p:nvSpPr>
          <p:spPr bwMode="auto">
            <a:xfrm>
              <a:off x="4332" y="1080"/>
              <a:ext cx="63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57" name="Line 56"/>
            <p:cNvSpPr>
              <a:spLocks noChangeShapeType="1"/>
            </p:cNvSpPr>
            <p:nvPr/>
          </p:nvSpPr>
          <p:spPr bwMode="auto">
            <a:xfrm>
              <a:off x="3466" y="1080"/>
              <a:ext cx="54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58" name="Text Box 57"/>
            <p:cNvSpPr txBox="1">
              <a:spLocks noChangeArrowheads="1"/>
            </p:cNvSpPr>
            <p:nvPr/>
          </p:nvSpPr>
          <p:spPr bwMode="auto">
            <a:xfrm>
              <a:off x="3102" y="1638"/>
              <a:ext cx="412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</a:p>
          </p:txBody>
        </p:sp>
        <p:sp>
          <p:nvSpPr>
            <p:cNvPr id="119859" name="Text Box 58"/>
            <p:cNvSpPr txBox="1">
              <a:spLocks noChangeArrowheads="1"/>
            </p:cNvSpPr>
            <p:nvPr/>
          </p:nvSpPr>
          <p:spPr bwMode="auto">
            <a:xfrm>
              <a:off x="3938" y="870"/>
              <a:ext cx="412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</a:p>
          </p:txBody>
        </p:sp>
        <p:sp>
          <p:nvSpPr>
            <p:cNvPr id="119860" name="Line 59"/>
            <p:cNvSpPr>
              <a:spLocks noChangeShapeType="1"/>
            </p:cNvSpPr>
            <p:nvPr/>
          </p:nvSpPr>
          <p:spPr bwMode="auto">
            <a:xfrm>
              <a:off x="2546" y="1071"/>
              <a:ext cx="0" cy="4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61" name="Line 60"/>
            <p:cNvSpPr>
              <a:spLocks noChangeShapeType="1"/>
            </p:cNvSpPr>
            <p:nvPr/>
          </p:nvSpPr>
          <p:spPr bwMode="auto">
            <a:xfrm>
              <a:off x="2213" y="1088"/>
              <a:ext cx="0" cy="76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62" name="Line 61"/>
            <p:cNvSpPr>
              <a:spLocks noChangeShapeType="1"/>
            </p:cNvSpPr>
            <p:nvPr/>
          </p:nvSpPr>
          <p:spPr bwMode="auto">
            <a:xfrm>
              <a:off x="1323" y="1080"/>
              <a:ext cx="9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63" name="Line 62"/>
            <p:cNvSpPr>
              <a:spLocks noChangeShapeType="1"/>
            </p:cNvSpPr>
            <p:nvPr/>
          </p:nvSpPr>
          <p:spPr bwMode="auto">
            <a:xfrm>
              <a:off x="1334" y="718"/>
              <a:ext cx="1" cy="36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64" name="Line 63"/>
            <p:cNvSpPr>
              <a:spLocks noChangeShapeType="1"/>
            </p:cNvSpPr>
            <p:nvPr/>
          </p:nvSpPr>
          <p:spPr bwMode="auto">
            <a:xfrm>
              <a:off x="1322" y="729"/>
              <a:ext cx="182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65" name="Line 64"/>
            <p:cNvSpPr>
              <a:spLocks noChangeShapeType="1"/>
            </p:cNvSpPr>
            <p:nvPr/>
          </p:nvSpPr>
          <p:spPr bwMode="auto">
            <a:xfrm>
              <a:off x="2546" y="1080"/>
              <a:ext cx="60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66" name="Text Box 65"/>
            <p:cNvSpPr txBox="1">
              <a:spLocks noChangeArrowheads="1"/>
            </p:cNvSpPr>
            <p:nvPr/>
          </p:nvSpPr>
          <p:spPr bwMode="auto">
            <a:xfrm>
              <a:off x="2166" y="870"/>
              <a:ext cx="412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</a:p>
          </p:txBody>
        </p:sp>
        <p:sp>
          <p:nvSpPr>
            <p:cNvPr id="119867" name="Line 66"/>
            <p:cNvSpPr>
              <a:spLocks noChangeShapeType="1"/>
            </p:cNvSpPr>
            <p:nvPr/>
          </p:nvSpPr>
          <p:spPr bwMode="auto">
            <a:xfrm>
              <a:off x="2889" y="814"/>
              <a:ext cx="169" cy="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68" name="Line 67"/>
            <p:cNvSpPr>
              <a:spLocks noChangeShapeType="1"/>
            </p:cNvSpPr>
            <p:nvPr/>
          </p:nvSpPr>
          <p:spPr bwMode="auto">
            <a:xfrm flipH="1">
              <a:off x="2889" y="814"/>
              <a:ext cx="168" cy="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9869" name="Group 68"/>
            <p:cNvGrpSpPr>
              <a:grpSpLocks/>
            </p:cNvGrpSpPr>
            <p:nvPr/>
          </p:nvGrpSpPr>
          <p:grpSpPr bwMode="auto">
            <a:xfrm rot="5612519">
              <a:off x="3374" y="2187"/>
              <a:ext cx="89" cy="82"/>
              <a:chOff x="1837" y="2931"/>
              <a:chExt cx="227" cy="227"/>
            </a:xfrm>
          </p:grpSpPr>
          <p:sp>
            <p:nvSpPr>
              <p:cNvPr id="119881" name="Line 69"/>
              <p:cNvSpPr>
                <a:spLocks noChangeShapeType="1"/>
              </p:cNvSpPr>
              <p:nvPr/>
            </p:nvSpPr>
            <p:spPr bwMode="auto">
              <a:xfrm flipH="1">
                <a:off x="1882" y="2931"/>
                <a:ext cx="182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882" name="Line 70"/>
              <p:cNvSpPr>
                <a:spLocks noChangeShapeType="1"/>
              </p:cNvSpPr>
              <p:nvPr/>
            </p:nvSpPr>
            <p:spPr bwMode="auto">
              <a:xfrm flipH="1">
                <a:off x="1837" y="2931"/>
                <a:ext cx="227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883" name="Line 71"/>
              <p:cNvSpPr>
                <a:spLocks noChangeShapeType="1"/>
              </p:cNvSpPr>
              <p:nvPr/>
            </p:nvSpPr>
            <p:spPr bwMode="auto">
              <a:xfrm flipH="1">
                <a:off x="1973" y="2931"/>
                <a:ext cx="91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870" name="Freeform 72"/>
            <p:cNvSpPr>
              <a:spLocks/>
            </p:cNvSpPr>
            <p:nvPr/>
          </p:nvSpPr>
          <p:spPr bwMode="auto">
            <a:xfrm>
              <a:off x="3121" y="2150"/>
              <a:ext cx="360" cy="308"/>
            </a:xfrm>
            <a:custGeom>
              <a:avLst/>
              <a:gdLst>
                <a:gd name="T0" fmla="*/ 346 w 998"/>
                <a:gd name="T1" fmla="*/ 128 h 468"/>
                <a:gd name="T2" fmla="*/ 215 w 998"/>
                <a:gd name="T3" fmla="*/ 39 h 468"/>
                <a:gd name="T4" fmla="*/ 117 w 998"/>
                <a:gd name="T5" fmla="*/ 3 h 468"/>
                <a:gd name="T6" fmla="*/ 19 w 998"/>
                <a:gd name="T7" fmla="*/ 57 h 468"/>
                <a:gd name="T8" fmla="*/ 19 w 998"/>
                <a:gd name="T9" fmla="*/ 145 h 468"/>
                <a:gd name="T10" fmla="*/ 134 w 998"/>
                <a:gd name="T11" fmla="*/ 181 h 468"/>
                <a:gd name="T12" fmla="*/ 346 w 998"/>
                <a:gd name="T13" fmla="*/ 128 h 4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468">
                  <a:moveTo>
                    <a:pt x="960" y="325"/>
                  </a:moveTo>
                  <a:cubicBezTo>
                    <a:pt x="998" y="265"/>
                    <a:pt x="703" y="151"/>
                    <a:pt x="597" y="98"/>
                  </a:cubicBezTo>
                  <a:cubicBezTo>
                    <a:pt x="491" y="45"/>
                    <a:pt x="416" y="0"/>
                    <a:pt x="325" y="8"/>
                  </a:cubicBezTo>
                  <a:cubicBezTo>
                    <a:pt x="234" y="16"/>
                    <a:pt x="98" y="84"/>
                    <a:pt x="53" y="144"/>
                  </a:cubicBezTo>
                  <a:cubicBezTo>
                    <a:pt x="8" y="204"/>
                    <a:pt x="0" y="317"/>
                    <a:pt x="53" y="370"/>
                  </a:cubicBezTo>
                  <a:cubicBezTo>
                    <a:pt x="106" y="423"/>
                    <a:pt x="220" y="468"/>
                    <a:pt x="371" y="461"/>
                  </a:cubicBezTo>
                  <a:cubicBezTo>
                    <a:pt x="522" y="454"/>
                    <a:pt x="922" y="385"/>
                    <a:pt x="960" y="325"/>
                  </a:cubicBezTo>
                  <a:close/>
                </a:path>
              </a:pathLst>
            </a:custGeom>
            <a:solidFill>
              <a:schemeClr val="bg2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9871" name="Group 73"/>
            <p:cNvGrpSpPr>
              <a:grpSpLocks/>
            </p:cNvGrpSpPr>
            <p:nvPr/>
          </p:nvGrpSpPr>
          <p:grpSpPr bwMode="auto">
            <a:xfrm>
              <a:off x="3369" y="2278"/>
              <a:ext cx="82" cy="89"/>
              <a:chOff x="1837" y="2931"/>
              <a:chExt cx="227" cy="227"/>
            </a:xfrm>
          </p:grpSpPr>
          <p:sp>
            <p:nvSpPr>
              <p:cNvPr id="119878" name="Line 74"/>
              <p:cNvSpPr>
                <a:spLocks noChangeShapeType="1"/>
              </p:cNvSpPr>
              <p:nvPr/>
            </p:nvSpPr>
            <p:spPr bwMode="auto">
              <a:xfrm flipH="1">
                <a:off x="1882" y="2931"/>
                <a:ext cx="182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879" name="Line 75"/>
              <p:cNvSpPr>
                <a:spLocks noChangeShapeType="1"/>
              </p:cNvSpPr>
              <p:nvPr/>
            </p:nvSpPr>
            <p:spPr bwMode="auto">
              <a:xfrm flipH="1">
                <a:off x="1837" y="2931"/>
                <a:ext cx="227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880" name="Line 76"/>
              <p:cNvSpPr>
                <a:spLocks noChangeShapeType="1"/>
              </p:cNvSpPr>
              <p:nvPr/>
            </p:nvSpPr>
            <p:spPr bwMode="auto">
              <a:xfrm flipH="1">
                <a:off x="1973" y="2931"/>
                <a:ext cx="91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873" name="Freeform 78"/>
            <p:cNvSpPr>
              <a:spLocks/>
            </p:cNvSpPr>
            <p:nvPr/>
          </p:nvSpPr>
          <p:spPr bwMode="auto">
            <a:xfrm rot="506591">
              <a:off x="2846" y="2122"/>
              <a:ext cx="294" cy="308"/>
            </a:xfrm>
            <a:custGeom>
              <a:avLst/>
              <a:gdLst>
                <a:gd name="T0" fmla="*/ 294 w 997"/>
                <a:gd name="T1" fmla="*/ 23 h 257"/>
                <a:gd name="T2" fmla="*/ 201 w 997"/>
                <a:gd name="T3" fmla="*/ 76 h 257"/>
                <a:gd name="T4" fmla="*/ 107 w 997"/>
                <a:gd name="T5" fmla="*/ 23 h 257"/>
                <a:gd name="T6" fmla="*/ 27 w 997"/>
                <a:gd name="T7" fmla="*/ 6 h 257"/>
                <a:gd name="T8" fmla="*/ 0 w 997"/>
                <a:gd name="T9" fmla="*/ 59 h 257"/>
                <a:gd name="T10" fmla="*/ 27 w 997"/>
                <a:gd name="T11" fmla="*/ 94 h 257"/>
                <a:gd name="T12" fmla="*/ 53 w 997"/>
                <a:gd name="T13" fmla="*/ 94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257">
                  <a:moveTo>
                    <a:pt x="997" y="60"/>
                  </a:moveTo>
                  <a:cubicBezTo>
                    <a:pt x="891" y="128"/>
                    <a:pt x="786" y="196"/>
                    <a:pt x="680" y="196"/>
                  </a:cubicBezTo>
                  <a:cubicBezTo>
                    <a:pt x="574" y="196"/>
                    <a:pt x="460" y="90"/>
                    <a:pt x="362" y="60"/>
                  </a:cubicBezTo>
                  <a:cubicBezTo>
                    <a:pt x="264" y="30"/>
                    <a:pt x="150" y="0"/>
                    <a:pt x="90" y="15"/>
                  </a:cubicBezTo>
                  <a:cubicBezTo>
                    <a:pt x="30" y="30"/>
                    <a:pt x="0" y="113"/>
                    <a:pt x="0" y="151"/>
                  </a:cubicBezTo>
                  <a:cubicBezTo>
                    <a:pt x="0" y="189"/>
                    <a:pt x="60" y="227"/>
                    <a:pt x="90" y="242"/>
                  </a:cubicBezTo>
                  <a:cubicBezTo>
                    <a:pt x="120" y="257"/>
                    <a:pt x="150" y="249"/>
                    <a:pt x="181" y="242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74" name="Line 79"/>
            <p:cNvSpPr>
              <a:spLocks noChangeShapeType="1"/>
            </p:cNvSpPr>
            <p:nvPr/>
          </p:nvSpPr>
          <p:spPr bwMode="auto">
            <a:xfrm>
              <a:off x="3141" y="717"/>
              <a:ext cx="1" cy="36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75" name="Line 80"/>
            <p:cNvSpPr>
              <a:spLocks noChangeShapeType="1"/>
            </p:cNvSpPr>
            <p:nvPr/>
          </p:nvSpPr>
          <p:spPr bwMode="auto">
            <a:xfrm>
              <a:off x="3470" y="1842"/>
              <a:ext cx="86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76" name="Line 81"/>
            <p:cNvSpPr>
              <a:spLocks noChangeShapeType="1"/>
            </p:cNvSpPr>
            <p:nvPr/>
          </p:nvSpPr>
          <p:spPr bwMode="auto">
            <a:xfrm>
              <a:off x="3474" y="717"/>
              <a:ext cx="1" cy="36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77" name="Line 82"/>
            <p:cNvSpPr>
              <a:spLocks noChangeShapeType="1"/>
            </p:cNvSpPr>
            <p:nvPr/>
          </p:nvSpPr>
          <p:spPr bwMode="auto">
            <a:xfrm>
              <a:off x="4961" y="717"/>
              <a:ext cx="0" cy="36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27" name="Rectangle 83"/>
          <p:cNvSpPr>
            <a:spLocks noChangeArrowheads="1"/>
          </p:cNvSpPr>
          <p:nvPr/>
        </p:nvSpPr>
        <p:spPr bwMode="auto">
          <a:xfrm>
            <a:off x="5219700" y="3320654"/>
            <a:ext cx="2368154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caching (habitual)</a:t>
            </a:r>
            <a:endParaRPr kumimoji="0" lang="he-IL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28" name="Rectangle 84"/>
          <p:cNvSpPr>
            <a:spLocks noChangeArrowheads="1"/>
          </p:cNvSpPr>
          <p:nvPr/>
        </p:nvSpPr>
        <p:spPr bwMode="auto">
          <a:xfrm>
            <a:off x="5364956" y="3789761"/>
            <a:ext cx="2115741" cy="25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(NB: trained hungry)</a:t>
            </a:r>
            <a:endParaRPr kumimoji="0" lang="he-IL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229" name="Group 85"/>
          <p:cNvGrpSpPr>
            <a:grpSpLocks/>
          </p:cNvGrpSpPr>
          <p:nvPr/>
        </p:nvGrpSpPr>
        <p:grpSpPr bwMode="auto">
          <a:xfrm>
            <a:off x="5319714" y="4544615"/>
            <a:ext cx="1062189" cy="622685"/>
            <a:chOff x="3379" y="3325"/>
            <a:chExt cx="956" cy="547"/>
          </a:xfrm>
        </p:grpSpPr>
        <p:grpSp>
          <p:nvGrpSpPr>
            <p:cNvPr id="119836" name="Group 86"/>
            <p:cNvGrpSpPr>
              <a:grpSpLocks/>
            </p:cNvGrpSpPr>
            <p:nvPr/>
          </p:nvGrpSpPr>
          <p:grpSpPr bwMode="auto">
            <a:xfrm>
              <a:off x="3379" y="3325"/>
              <a:ext cx="956" cy="284"/>
              <a:chOff x="3379" y="3325"/>
              <a:chExt cx="956" cy="284"/>
            </a:xfrm>
          </p:grpSpPr>
          <p:sp>
            <p:nvSpPr>
              <p:cNvPr id="119841" name="Text Box 87"/>
              <p:cNvSpPr txBox="1">
                <a:spLocks noChangeArrowheads="1"/>
              </p:cNvSpPr>
              <p:nvPr/>
            </p:nvSpPr>
            <p:spPr bwMode="auto">
              <a:xfrm>
                <a:off x="3379" y="3339"/>
                <a:ext cx="544" cy="227"/>
              </a:xfrm>
              <a:prstGeom prst="rect">
                <a:avLst/>
              </a:prstGeom>
              <a:solidFill>
                <a:srgbClr val="FFFF66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500" tIns="8100" rIns="13500" bIns="8100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H;S</a:t>
                </a:r>
                <a:r>
                  <a:rPr kumimoji="0" lang="en-US" sz="15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</a:t>
                </a:r>
                <a:r>
                  <a: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,L</a:t>
                </a:r>
              </a:p>
            </p:txBody>
          </p:sp>
          <p:sp>
            <p:nvSpPr>
              <p:cNvPr id="119842" name="Line 88"/>
              <p:cNvSpPr>
                <a:spLocks noChangeShapeType="1"/>
              </p:cNvSpPr>
              <p:nvPr/>
            </p:nvSpPr>
            <p:spPr bwMode="auto">
              <a:xfrm>
                <a:off x="3935" y="3456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843" name="Text Box 89"/>
              <p:cNvSpPr txBox="1">
                <a:spLocks noChangeArrowheads="1"/>
              </p:cNvSpPr>
              <p:nvPr/>
            </p:nvSpPr>
            <p:spPr bwMode="auto">
              <a:xfrm>
                <a:off x="4072" y="3325"/>
                <a:ext cx="263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4</a:t>
                </a:r>
              </a:p>
            </p:txBody>
          </p:sp>
        </p:grpSp>
        <p:grpSp>
          <p:nvGrpSpPr>
            <p:cNvPr id="119837" name="Group 90"/>
            <p:cNvGrpSpPr>
              <a:grpSpLocks/>
            </p:cNvGrpSpPr>
            <p:nvPr/>
          </p:nvGrpSpPr>
          <p:grpSpPr bwMode="auto">
            <a:xfrm>
              <a:off x="3379" y="3588"/>
              <a:ext cx="956" cy="284"/>
              <a:chOff x="3379" y="3325"/>
              <a:chExt cx="956" cy="284"/>
            </a:xfrm>
          </p:grpSpPr>
          <p:sp>
            <p:nvSpPr>
              <p:cNvPr id="119838" name="Text Box 91"/>
              <p:cNvSpPr txBox="1">
                <a:spLocks noChangeArrowheads="1"/>
              </p:cNvSpPr>
              <p:nvPr/>
            </p:nvSpPr>
            <p:spPr bwMode="auto">
              <a:xfrm>
                <a:off x="3379" y="3339"/>
                <a:ext cx="544" cy="227"/>
              </a:xfrm>
              <a:prstGeom prst="rect">
                <a:avLst/>
              </a:prstGeom>
              <a:solidFill>
                <a:srgbClr val="FFFF66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500" tIns="8100" rIns="13500" bIns="8100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H;S</a:t>
                </a:r>
                <a:r>
                  <a:rPr kumimoji="0" lang="en-US" sz="15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</a:t>
                </a:r>
                <a:r>
                  <a: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,R</a:t>
                </a:r>
              </a:p>
            </p:txBody>
          </p:sp>
          <p:sp>
            <p:nvSpPr>
              <p:cNvPr id="119839" name="Line 92"/>
              <p:cNvSpPr>
                <a:spLocks noChangeShapeType="1"/>
              </p:cNvSpPr>
              <p:nvPr/>
            </p:nvSpPr>
            <p:spPr bwMode="auto">
              <a:xfrm>
                <a:off x="3935" y="3456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840" name="Text Box 93"/>
              <p:cNvSpPr txBox="1">
                <a:spLocks noChangeArrowheads="1"/>
              </p:cNvSpPr>
              <p:nvPr/>
            </p:nvSpPr>
            <p:spPr bwMode="auto">
              <a:xfrm>
                <a:off x="4072" y="3325"/>
                <a:ext cx="263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6238" name="Group 94"/>
          <p:cNvGrpSpPr>
            <a:grpSpLocks/>
          </p:cNvGrpSpPr>
          <p:nvPr/>
        </p:nvGrpSpPr>
        <p:grpSpPr bwMode="auto">
          <a:xfrm>
            <a:off x="6337697" y="4130281"/>
            <a:ext cx="1062137" cy="622788"/>
            <a:chOff x="3379" y="3325"/>
            <a:chExt cx="957" cy="546"/>
          </a:xfrm>
        </p:grpSpPr>
        <p:grpSp>
          <p:nvGrpSpPr>
            <p:cNvPr id="119828" name="Group 95"/>
            <p:cNvGrpSpPr>
              <a:grpSpLocks/>
            </p:cNvGrpSpPr>
            <p:nvPr/>
          </p:nvGrpSpPr>
          <p:grpSpPr bwMode="auto">
            <a:xfrm>
              <a:off x="3379" y="3325"/>
              <a:ext cx="957" cy="283"/>
              <a:chOff x="3379" y="3325"/>
              <a:chExt cx="957" cy="283"/>
            </a:xfrm>
          </p:grpSpPr>
          <p:sp>
            <p:nvSpPr>
              <p:cNvPr id="119833" name="Text Box 96"/>
              <p:cNvSpPr txBox="1">
                <a:spLocks noChangeArrowheads="1"/>
              </p:cNvSpPr>
              <p:nvPr/>
            </p:nvSpPr>
            <p:spPr bwMode="auto">
              <a:xfrm>
                <a:off x="3379" y="3339"/>
                <a:ext cx="544" cy="227"/>
              </a:xfrm>
              <a:prstGeom prst="rect">
                <a:avLst/>
              </a:prstGeom>
              <a:solidFill>
                <a:srgbClr val="FFFF66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500" tIns="8100" rIns="13500" bIns="8100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H;S</a:t>
                </a:r>
                <a:r>
                  <a:rPr kumimoji="0" lang="en-US" sz="15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</a:t>
                </a:r>
                <a:r>
                  <a: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,L</a:t>
                </a:r>
              </a:p>
            </p:txBody>
          </p:sp>
          <p:sp>
            <p:nvSpPr>
              <p:cNvPr id="119834" name="Line 97"/>
              <p:cNvSpPr>
                <a:spLocks noChangeShapeType="1"/>
              </p:cNvSpPr>
              <p:nvPr/>
            </p:nvSpPr>
            <p:spPr bwMode="auto">
              <a:xfrm>
                <a:off x="3935" y="3456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835" name="Text Box 98"/>
              <p:cNvSpPr txBox="1">
                <a:spLocks noChangeArrowheads="1"/>
              </p:cNvSpPr>
              <p:nvPr/>
            </p:nvSpPr>
            <p:spPr bwMode="auto">
              <a:xfrm>
                <a:off x="4073" y="3325"/>
                <a:ext cx="263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4</a:t>
                </a:r>
              </a:p>
            </p:txBody>
          </p:sp>
        </p:grpSp>
        <p:grpSp>
          <p:nvGrpSpPr>
            <p:cNvPr id="119829" name="Group 99"/>
            <p:cNvGrpSpPr>
              <a:grpSpLocks/>
            </p:cNvGrpSpPr>
            <p:nvPr/>
          </p:nvGrpSpPr>
          <p:grpSpPr bwMode="auto">
            <a:xfrm>
              <a:off x="3379" y="3588"/>
              <a:ext cx="957" cy="283"/>
              <a:chOff x="3379" y="3325"/>
              <a:chExt cx="957" cy="283"/>
            </a:xfrm>
          </p:grpSpPr>
          <p:sp>
            <p:nvSpPr>
              <p:cNvPr id="119830" name="Text Box 100"/>
              <p:cNvSpPr txBox="1">
                <a:spLocks noChangeArrowheads="1"/>
              </p:cNvSpPr>
              <p:nvPr/>
            </p:nvSpPr>
            <p:spPr bwMode="auto">
              <a:xfrm>
                <a:off x="3379" y="3339"/>
                <a:ext cx="544" cy="227"/>
              </a:xfrm>
              <a:prstGeom prst="rect">
                <a:avLst/>
              </a:prstGeom>
              <a:solidFill>
                <a:srgbClr val="FFFF66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500" tIns="8100" rIns="13500" bIns="8100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H;S</a:t>
                </a:r>
                <a:r>
                  <a:rPr kumimoji="0" lang="en-US" sz="15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</a:t>
                </a:r>
                <a:r>
                  <a: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,R</a:t>
                </a:r>
              </a:p>
            </p:txBody>
          </p:sp>
          <p:sp>
            <p:nvSpPr>
              <p:cNvPr id="119831" name="Line 101"/>
              <p:cNvSpPr>
                <a:spLocks noChangeShapeType="1"/>
              </p:cNvSpPr>
              <p:nvPr/>
            </p:nvSpPr>
            <p:spPr bwMode="auto">
              <a:xfrm>
                <a:off x="3935" y="3456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832" name="Text Box 102"/>
              <p:cNvSpPr txBox="1">
                <a:spLocks noChangeArrowheads="1"/>
              </p:cNvSpPr>
              <p:nvPr/>
            </p:nvSpPr>
            <p:spPr bwMode="auto">
              <a:xfrm>
                <a:off x="4073" y="3325"/>
                <a:ext cx="263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0</a:t>
                </a:r>
              </a:p>
            </p:txBody>
          </p:sp>
        </p:grpSp>
      </p:grpSp>
      <p:grpSp>
        <p:nvGrpSpPr>
          <p:cNvPr id="6247" name="Group 103"/>
          <p:cNvGrpSpPr>
            <a:grpSpLocks/>
          </p:cNvGrpSpPr>
          <p:nvPr/>
        </p:nvGrpSpPr>
        <p:grpSpPr bwMode="auto">
          <a:xfrm>
            <a:off x="6337697" y="4957765"/>
            <a:ext cx="1062137" cy="622788"/>
            <a:chOff x="3379" y="3325"/>
            <a:chExt cx="957" cy="546"/>
          </a:xfrm>
        </p:grpSpPr>
        <p:grpSp>
          <p:nvGrpSpPr>
            <p:cNvPr id="119820" name="Group 104"/>
            <p:cNvGrpSpPr>
              <a:grpSpLocks/>
            </p:cNvGrpSpPr>
            <p:nvPr/>
          </p:nvGrpSpPr>
          <p:grpSpPr bwMode="auto">
            <a:xfrm>
              <a:off x="3379" y="3325"/>
              <a:ext cx="957" cy="283"/>
              <a:chOff x="3379" y="3325"/>
              <a:chExt cx="957" cy="283"/>
            </a:xfrm>
          </p:grpSpPr>
          <p:sp>
            <p:nvSpPr>
              <p:cNvPr id="119825" name="Text Box 105"/>
              <p:cNvSpPr txBox="1">
                <a:spLocks noChangeArrowheads="1"/>
              </p:cNvSpPr>
              <p:nvPr/>
            </p:nvSpPr>
            <p:spPr bwMode="auto">
              <a:xfrm>
                <a:off x="3379" y="3339"/>
                <a:ext cx="544" cy="227"/>
              </a:xfrm>
              <a:prstGeom prst="rect">
                <a:avLst/>
              </a:prstGeom>
              <a:solidFill>
                <a:srgbClr val="FFFF66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500" tIns="8100" rIns="13500" bIns="8100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H;S</a:t>
                </a:r>
                <a:r>
                  <a:rPr kumimoji="0" lang="en-US" sz="15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r>
                  <a: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,L</a:t>
                </a:r>
              </a:p>
            </p:txBody>
          </p:sp>
          <p:sp>
            <p:nvSpPr>
              <p:cNvPr id="119826" name="Line 106"/>
              <p:cNvSpPr>
                <a:spLocks noChangeShapeType="1"/>
              </p:cNvSpPr>
              <p:nvPr/>
            </p:nvSpPr>
            <p:spPr bwMode="auto">
              <a:xfrm>
                <a:off x="3935" y="3456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827" name="Text Box 107"/>
              <p:cNvSpPr txBox="1">
                <a:spLocks noChangeArrowheads="1"/>
              </p:cNvSpPr>
              <p:nvPr/>
            </p:nvSpPr>
            <p:spPr bwMode="auto">
              <a:xfrm>
                <a:off x="4073" y="3325"/>
                <a:ext cx="263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</a:t>
                </a:r>
              </a:p>
            </p:txBody>
          </p:sp>
        </p:grpSp>
        <p:grpSp>
          <p:nvGrpSpPr>
            <p:cNvPr id="119821" name="Group 108"/>
            <p:cNvGrpSpPr>
              <a:grpSpLocks/>
            </p:cNvGrpSpPr>
            <p:nvPr/>
          </p:nvGrpSpPr>
          <p:grpSpPr bwMode="auto">
            <a:xfrm>
              <a:off x="3379" y="3588"/>
              <a:ext cx="957" cy="283"/>
              <a:chOff x="3379" y="3325"/>
              <a:chExt cx="957" cy="283"/>
            </a:xfrm>
          </p:grpSpPr>
          <p:sp>
            <p:nvSpPr>
              <p:cNvPr id="119822" name="Text Box 109"/>
              <p:cNvSpPr txBox="1">
                <a:spLocks noChangeArrowheads="1"/>
              </p:cNvSpPr>
              <p:nvPr/>
            </p:nvSpPr>
            <p:spPr bwMode="auto">
              <a:xfrm>
                <a:off x="3379" y="3339"/>
                <a:ext cx="544" cy="227"/>
              </a:xfrm>
              <a:prstGeom prst="rect">
                <a:avLst/>
              </a:prstGeom>
              <a:solidFill>
                <a:srgbClr val="FFFF66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500" tIns="8100" rIns="13500" bIns="8100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H;S</a:t>
                </a:r>
                <a:r>
                  <a:rPr kumimoji="0" lang="en-US" sz="15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r>
                  <a: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,R</a:t>
                </a:r>
              </a:p>
            </p:txBody>
          </p:sp>
          <p:sp>
            <p:nvSpPr>
              <p:cNvPr id="119823" name="Line 110"/>
              <p:cNvSpPr>
                <a:spLocks noChangeShapeType="1"/>
              </p:cNvSpPr>
              <p:nvPr/>
            </p:nvSpPr>
            <p:spPr bwMode="auto">
              <a:xfrm>
                <a:off x="3935" y="3456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824" name="Text Box 111"/>
              <p:cNvSpPr txBox="1">
                <a:spLocks noChangeArrowheads="1"/>
              </p:cNvSpPr>
              <p:nvPr/>
            </p:nvSpPr>
            <p:spPr bwMode="auto">
              <a:xfrm>
                <a:off x="4073" y="3325"/>
                <a:ext cx="263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</a:p>
            </p:txBody>
          </p:sp>
        </p:grpSp>
      </p:grpSp>
      <p:sp>
        <p:nvSpPr>
          <p:cNvPr id="119817" name="Rectangle 1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 more formally….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258" name="Text Box 114"/>
          <p:cNvSpPr txBox="1">
            <a:spLocks noChangeArrowheads="1"/>
          </p:cNvSpPr>
          <p:nvPr/>
        </p:nvSpPr>
        <p:spPr bwMode="auto">
          <a:xfrm>
            <a:off x="621988" y="5641964"/>
            <a:ext cx="38843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acquire with simple learning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rules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perform online planning (MCTS)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 rot="16200000">
            <a:off x="631371" y="2361613"/>
            <a:ext cx="13321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Daw &amp; </a:t>
            </a:r>
            <a:r>
              <a:rPr kumimoji="0" lang="en-GB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94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9884" grpId="0"/>
      <p:bldP spid="625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6696" t="7248" b="27297"/>
          <a:stretch>
            <a:fillRect/>
          </a:stretch>
        </p:blipFill>
        <p:spPr bwMode="auto">
          <a:xfrm>
            <a:off x="1890576" y="1220303"/>
            <a:ext cx="5084329" cy="36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Human Canary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6842"/>
            <a:ext cx="8229600" cy="1841157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if  </a:t>
            </a:r>
            <a:r>
              <a:rPr lang="en-GB" dirty="0" smtClean="0">
                <a:solidFill>
                  <a:srgbClr val="FF0000"/>
                </a:solidFill>
              </a:rPr>
              <a:t>a</a:t>
            </a: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 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c</a:t>
            </a:r>
            <a:r>
              <a:rPr lang="en-GB" dirty="0" smtClean="0">
                <a:sym typeface="Symbol"/>
              </a:rPr>
              <a:t> and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c</a:t>
            </a:r>
            <a:r>
              <a:rPr lang="en-GB" dirty="0" smtClean="0"/>
              <a:t>  </a:t>
            </a:r>
            <a:r>
              <a:rPr lang="en-GB" dirty="0" smtClean="0">
                <a:sym typeface="Symbol"/>
              </a:rPr>
              <a:t>   </a:t>
            </a:r>
            <a:r>
              <a:rPr lang="en-GB" b="1" dirty="0" smtClean="0">
                <a:solidFill>
                  <a:srgbClr val="FF0000"/>
                </a:solidFill>
                <a:sym typeface="Symbol"/>
              </a:rPr>
              <a:t>£££</a:t>
            </a:r>
            <a:r>
              <a:rPr lang="en-GB" dirty="0" smtClean="0">
                <a:sym typeface="Symbol"/>
              </a:rPr>
              <a:t> , then do more of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GB" dirty="0" smtClean="0">
                <a:sym typeface="Symbol"/>
              </a:rPr>
              <a:t> or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b</a:t>
            </a:r>
            <a:r>
              <a:rPr lang="en-GB" dirty="0" smtClean="0">
                <a:sym typeface="Symbol"/>
              </a:rPr>
              <a:t>?</a:t>
            </a:r>
          </a:p>
          <a:p>
            <a:pPr lvl="1"/>
            <a:r>
              <a:rPr lang="en-GB" dirty="0" smtClean="0">
                <a:sym typeface="Symbol"/>
              </a:rPr>
              <a:t>MB: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b</a:t>
            </a:r>
          </a:p>
          <a:p>
            <a:pPr lvl="1"/>
            <a:r>
              <a:rPr lang="en-GB" dirty="0" smtClean="0">
                <a:sym typeface="Symbol"/>
              </a:rPr>
              <a:t>MF: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GB" dirty="0" smtClean="0">
                <a:sym typeface="Symbol"/>
              </a:rPr>
              <a:t>  (or even no effect)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1" y="1309813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4975" y="1326292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9797" y="3443417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357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252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action values depend on both systems:</a:t>
            </a:r>
          </a:p>
          <a:p>
            <a:endParaRPr lang="en-GB" dirty="0"/>
          </a:p>
          <a:p>
            <a:r>
              <a:rPr lang="en-GB" dirty="0" smtClean="0"/>
              <a:t>expect that         will vary by subject (but be fixed)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3312" y="1672181"/>
            <a:ext cx="6407277" cy="207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55946" t="7823" b="24928"/>
          <a:stretch>
            <a:fillRect/>
          </a:stretch>
        </p:blipFill>
        <p:spPr bwMode="auto">
          <a:xfrm>
            <a:off x="7059182" y="195072"/>
            <a:ext cx="1840079" cy="132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412875" y="4478338"/>
          <a:ext cx="656272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6" imgW="2145960" imgH="228600" progId="Equation.3">
                  <p:embed/>
                </p:oleObj>
              </mc:Choice>
              <mc:Fallback>
                <p:oleObj name="Equation" r:id="rId6" imgW="2145960" imgH="2286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4478338"/>
                        <a:ext cx="6562725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10840" y="5193792"/>
          <a:ext cx="366522" cy="499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8" imgW="152280" imgH="203040" progId="Equation.3">
                  <p:embed/>
                </p:oleObj>
              </mc:Choice>
              <mc:Fallback>
                <p:oleObj name="Equation" r:id="rId8" imgW="152280" imgH="20304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0840" y="5193792"/>
                        <a:ext cx="366522" cy="499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75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Neural Prediction Errors (1</a:t>
            </a:r>
            <a:r>
              <a:rPr lang="en-GB" dirty="0" smtClean="0">
                <a:sym typeface="Symbol"/>
              </a:rPr>
              <a:t>2)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35168"/>
            <a:ext cx="8229600" cy="1121664"/>
          </a:xfrm>
        </p:spPr>
        <p:txBody>
          <a:bodyPr/>
          <a:lstStyle/>
          <a:p>
            <a:r>
              <a:rPr lang="en-GB" dirty="0" smtClean="0"/>
              <a:t>note that MB RL does </a:t>
            </a:r>
            <a:r>
              <a:rPr lang="en-GB" dirty="0" smtClean="0">
                <a:solidFill>
                  <a:srgbClr val="FF0000"/>
                </a:solidFill>
              </a:rPr>
              <a:t>not</a:t>
            </a:r>
            <a:r>
              <a:rPr lang="en-GB" dirty="0" smtClean="0"/>
              <a:t> use this prediction error – training signal?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304" y="1534661"/>
            <a:ext cx="5888736" cy="38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0304" y="3316224"/>
            <a:ext cx="185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 ventral striatum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9696" y="4157472"/>
            <a:ext cx="231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(anatomical definition)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5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‘simple’ learning</a:t>
            </a:r>
          </a:p>
          <a:p>
            <a:pPr lvl="1"/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Rescorla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-Wagner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Pearce-Hall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contexts and extinction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temporal difference learning and dopamine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action-learning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model-free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model-based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vigour</a:t>
            </a:r>
          </a:p>
          <a:p>
            <a:pPr lvl="1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DEA16-8100-4F57-BA28-990571B531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Vigour</a:t>
            </a:r>
            <a:endParaRPr lang="en-US" smtClean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 eaLnBrk="1" hangingPunct="1"/>
            <a:r>
              <a:rPr lang="en-GB" smtClean="0"/>
              <a:t>Two components to choice: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what</a:t>
            </a:r>
            <a:r>
              <a:rPr lang="en-GB" smtClean="0"/>
              <a:t>:</a:t>
            </a:r>
          </a:p>
          <a:p>
            <a:pPr lvl="2" eaLnBrk="1" hangingPunct="1"/>
            <a:r>
              <a:rPr lang="en-GB" smtClean="0"/>
              <a:t>lever pressing</a:t>
            </a:r>
          </a:p>
          <a:p>
            <a:pPr lvl="2" eaLnBrk="1" hangingPunct="1"/>
            <a:r>
              <a:rPr lang="en-GB" smtClean="0"/>
              <a:t>direction to run</a:t>
            </a:r>
          </a:p>
          <a:p>
            <a:pPr lvl="2" eaLnBrk="1" hangingPunct="1"/>
            <a:r>
              <a:rPr lang="en-GB" smtClean="0"/>
              <a:t>meal to choose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when/how fast/how vigorous</a:t>
            </a:r>
          </a:p>
          <a:p>
            <a:pPr lvl="2" eaLnBrk="1" hangingPunct="1"/>
            <a:r>
              <a:rPr lang="en-GB" smtClean="0"/>
              <a:t>free operant tasks</a:t>
            </a:r>
          </a:p>
          <a:p>
            <a:pPr lvl="2" eaLnBrk="1" hangingPunct="1"/>
            <a:endParaRPr lang="en-GB" smtClean="0"/>
          </a:p>
          <a:p>
            <a:pPr eaLnBrk="1" hangingPunct="1"/>
            <a:r>
              <a:rPr lang="en-GB" smtClean="0"/>
              <a:t>real-valued DP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6200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676B6-8F45-4FFB-84F1-E6CA68A761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model</a:t>
            </a:r>
          </a:p>
        </p:txBody>
      </p:sp>
      <p:sp>
        <p:nvSpPr>
          <p:cNvPr id="27652" name="Line 3"/>
          <p:cNvSpPr>
            <a:spLocks noChangeShapeType="1"/>
          </p:cNvSpPr>
          <p:nvPr/>
        </p:nvSpPr>
        <p:spPr bwMode="auto">
          <a:xfrm>
            <a:off x="34925" y="1125538"/>
            <a:ext cx="4537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6988" y="3879850"/>
            <a:ext cx="1385887" cy="1749425"/>
            <a:chOff x="2549" y="2399"/>
            <a:chExt cx="873" cy="1102"/>
          </a:xfrm>
        </p:grpSpPr>
        <p:sp>
          <p:nvSpPr>
            <p:cNvPr id="27738" name="Line 5"/>
            <p:cNvSpPr>
              <a:spLocks noChangeShapeType="1"/>
            </p:cNvSpPr>
            <p:nvPr/>
          </p:nvSpPr>
          <p:spPr bwMode="auto">
            <a:xfrm>
              <a:off x="2774" y="2399"/>
              <a:ext cx="192" cy="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39" name="Text Box 6"/>
            <p:cNvSpPr txBox="1">
              <a:spLocks noChangeArrowheads="1"/>
            </p:cNvSpPr>
            <p:nvPr/>
          </p:nvSpPr>
          <p:spPr bwMode="auto">
            <a:xfrm>
              <a:off x="2549" y="2848"/>
              <a:ext cx="873" cy="65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2232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choose</a:t>
              </a:r>
            </a:p>
            <a:p>
              <a:pPr marL="0" marR="0" lvl="0" indent="0" algn="ctr" defTabSz="82232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(action,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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) </a:t>
              </a:r>
              <a:b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= (LP,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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1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)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643063" y="3732213"/>
            <a:ext cx="2568575" cy="488950"/>
            <a:chOff x="1035" y="2306"/>
            <a:chExt cx="1618" cy="308"/>
          </a:xfrm>
        </p:grpSpPr>
        <p:sp>
          <p:nvSpPr>
            <p:cNvPr id="27736" name="Line 8"/>
            <p:cNvSpPr>
              <a:spLocks noChangeShapeType="1"/>
            </p:cNvSpPr>
            <p:nvPr/>
          </p:nvSpPr>
          <p:spPr bwMode="auto">
            <a:xfrm>
              <a:off x="1035" y="2389"/>
              <a:ext cx="1618" cy="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37" name="Text Box 9"/>
            <p:cNvSpPr txBox="1">
              <a:spLocks noChangeArrowheads="1"/>
            </p:cNvSpPr>
            <p:nvPr/>
          </p:nvSpPr>
          <p:spPr bwMode="auto">
            <a:xfrm>
              <a:off x="1108" y="2306"/>
              <a:ext cx="125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22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</a:t>
              </a:r>
              <a:r>
                <a:rPr kumimoji="0" lang="en-US" sz="2600" b="1" i="0" u="none" strike="noStrike" kern="1200" cap="none" spc="0" normalizeH="0" baseline="-2500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1</a:t>
              </a:r>
              <a:r>
                <a: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time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203575" y="3890963"/>
            <a:ext cx="1255713" cy="1403350"/>
            <a:chOff x="2018" y="2406"/>
            <a:chExt cx="791" cy="884"/>
          </a:xfrm>
        </p:grpSpPr>
        <p:sp>
          <p:nvSpPr>
            <p:cNvPr id="27734" name="Line 11"/>
            <p:cNvSpPr>
              <a:spLocks noChangeShapeType="1"/>
            </p:cNvSpPr>
            <p:nvPr/>
          </p:nvSpPr>
          <p:spPr bwMode="auto">
            <a:xfrm flipV="1">
              <a:off x="2381" y="2406"/>
              <a:ext cx="262" cy="4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35" name="Text Box 12"/>
            <p:cNvSpPr txBox="1">
              <a:spLocks noChangeArrowheads="1"/>
            </p:cNvSpPr>
            <p:nvPr/>
          </p:nvSpPr>
          <p:spPr bwMode="auto">
            <a:xfrm>
              <a:off x="2018" y="2840"/>
              <a:ext cx="791" cy="4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22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636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Costs</a:t>
              </a:r>
            </a:p>
            <a:p>
              <a:pPr marL="0" marR="0" lvl="0" indent="0" algn="ctr" defTabSz="822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66FF33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Rewards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643438" y="3879850"/>
            <a:ext cx="1316037" cy="1749425"/>
            <a:chOff x="2925" y="2399"/>
            <a:chExt cx="829" cy="1102"/>
          </a:xfrm>
        </p:grpSpPr>
        <p:sp>
          <p:nvSpPr>
            <p:cNvPr id="27732" name="Line 14"/>
            <p:cNvSpPr>
              <a:spLocks noChangeShapeType="1"/>
            </p:cNvSpPr>
            <p:nvPr/>
          </p:nvSpPr>
          <p:spPr bwMode="auto">
            <a:xfrm>
              <a:off x="3128" y="2399"/>
              <a:ext cx="192" cy="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33" name="Text Box 15"/>
            <p:cNvSpPr txBox="1">
              <a:spLocks noChangeArrowheads="1"/>
            </p:cNvSpPr>
            <p:nvPr/>
          </p:nvSpPr>
          <p:spPr bwMode="auto">
            <a:xfrm>
              <a:off x="2925" y="2848"/>
              <a:ext cx="829" cy="65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2232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choose</a:t>
              </a:r>
            </a:p>
            <a:p>
              <a:pPr marL="0" marR="0" lvl="0" indent="0" algn="ctr" defTabSz="82232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(action,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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)</a:t>
              </a:r>
              <a:b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= (LP,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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2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)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227763" y="3962400"/>
            <a:ext cx="1255712" cy="1331913"/>
            <a:chOff x="3833" y="2451"/>
            <a:chExt cx="791" cy="839"/>
          </a:xfrm>
        </p:grpSpPr>
        <p:sp>
          <p:nvSpPr>
            <p:cNvPr id="27730" name="Line 17"/>
            <p:cNvSpPr>
              <a:spLocks noChangeShapeType="1"/>
            </p:cNvSpPr>
            <p:nvPr/>
          </p:nvSpPr>
          <p:spPr bwMode="auto">
            <a:xfrm flipH="1" flipV="1">
              <a:off x="3958" y="2451"/>
              <a:ext cx="192" cy="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31" name="Text Box 18"/>
            <p:cNvSpPr txBox="1">
              <a:spLocks noChangeArrowheads="1"/>
            </p:cNvSpPr>
            <p:nvPr/>
          </p:nvSpPr>
          <p:spPr bwMode="auto">
            <a:xfrm>
              <a:off x="3833" y="2840"/>
              <a:ext cx="791" cy="4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22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636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Costs</a:t>
              </a:r>
            </a:p>
            <a:p>
              <a:pPr marL="0" marR="0" lvl="0" indent="0" algn="ctr" defTabSz="822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66FF33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Rewards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95338" y="1339850"/>
            <a:ext cx="1616075" cy="1312863"/>
            <a:chOff x="31" y="799"/>
            <a:chExt cx="1018" cy="827"/>
          </a:xfrm>
        </p:grpSpPr>
        <p:sp>
          <p:nvSpPr>
            <p:cNvPr id="27725" name="Freeform 20"/>
            <p:cNvSpPr>
              <a:spLocks/>
            </p:cNvSpPr>
            <p:nvPr/>
          </p:nvSpPr>
          <p:spPr bwMode="auto">
            <a:xfrm>
              <a:off x="249" y="845"/>
              <a:ext cx="726" cy="589"/>
            </a:xfrm>
            <a:custGeom>
              <a:avLst/>
              <a:gdLst>
                <a:gd name="T0" fmla="*/ 0 w 1089"/>
                <a:gd name="T1" fmla="*/ 0 h 862"/>
                <a:gd name="T2" fmla="*/ 6 w 1089"/>
                <a:gd name="T3" fmla="*/ 22 h 862"/>
                <a:gd name="T4" fmla="*/ 28 w 1089"/>
                <a:gd name="T5" fmla="*/ 27 h 862"/>
                <a:gd name="T6" fmla="*/ 0 60000 65536"/>
                <a:gd name="T7" fmla="*/ 0 60000 65536"/>
                <a:gd name="T8" fmla="*/ 0 60000 65536"/>
                <a:gd name="T9" fmla="*/ 0 w 1089"/>
                <a:gd name="T10" fmla="*/ 0 h 862"/>
                <a:gd name="T11" fmla="*/ 1089 w 1089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9" h="862">
                  <a:moveTo>
                    <a:pt x="0" y="0"/>
                  </a:moveTo>
                  <a:cubicBezTo>
                    <a:pt x="22" y="268"/>
                    <a:pt x="45" y="537"/>
                    <a:pt x="227" y="681"/>
                  </a:cubicBezTo>
                  <a:cubicBezTo>
                    <a:pt x="409" y="825"/>
                    <a:pt x="749" y="843"/>
                    <a:pt x="1089" y="862"/>
                  </a:cubicBezTo>
                </a:path>
              </a:pathLst>
            </a:custGeom>
            <a:noFill/>
            <a:ln w="28575">
              <a:solidFill>
                <a:srgbClr val="FF63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26" name="Line 21"/>
            <p:cNvSpPr>
              <a:spLocks noChangeShapeType="1"/>
            </p:cNvSpPr>
            <p:nvPr/>
          </p:nvSpPr>
          <p:spPr bwMode="auto">
            <a:xfrm>
              <a:off x="204" y="799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27" name="Line 22"/>
            <p:cNvSpPr>
              <a:spLocks noChangeShapeType="1"/>
            </p:cNvSpPr>
            <p:nvPr/>
          </p:nvSpPr>
          <p:spPr bwMode="auto">
            <a:xfrm>
              <a:off x="113" y="1480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28" name="Text Box 23"/>
            <p:cNvSpPr txBox="1">
              <a:spLocks noChangeArrowheads="1"/>
            </p:cNvSpPr>
            <p:nvPr/>
          </p:nvSpPr>
          <p:spPr bwMode="auto">
            <a:xfrm>
              <a:off x="884" y="1434"/>
              <a:ext cx="1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</a:t>
              </a:r>
            </a:p>
          </p:txBody>
        </p:sp>
        <p:sp>
          <p:nvSpPr>
            <p:cNvPr id="27729" name="Text Box 24"/>
            <p:cNvSpPr txBox="1">
              <a:spLocks noChangeArrowheads="1"/>
            </p:cNvSpPr>
            <p:nvPr/>
          </p:nvSpPr>
          <p:spPr bwMode="auto">
            <a:xfrm rot="-5400000">
              <a:off x="-28" y="858"/>
              <a:ext cx="2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cost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07950" y="2779713"/>
            <a:ext cx="1871663" cy="576262"/>
            <a:chOff x="431" y="2606"/>
            <a:chExt cx="1761" cy="552"/>
          </a:xfrm>
        </p:grpSpPr>
        <p:grpSp>
          <p:nvGrpSpPr>
            <p:cNvPr id="27714" name="Group 26"/>
            <p:cNvGrpSpPr>
              <a:grpSpLocks/>
            </p:cNvGrpSpPr>
            <p:nvPr/>
          </p:nvGrpSpPr>
          <p:grpSpPr bwMode="auto">
            <a:xfrm rot="5612519">
              <a:off x="1908" y="2688"/>
              <a:ext cx="227" cy="227"/>
              <a:chOff x="1837" y="2931"/>
              <a:chExt cx="227" cy="227"/>
            </a:xfrm>
          </p:grpSpPr>
          <p:sp>
            <p:nvSpPr>
              <p:cNvPr id="27722" name="Line 27"/>
              <p:cNvSpPr>
                <a:spLocks noChangeShapeType="1"/>
              </p:cNvSpPr>
              <p:nvPr/>
            </p:nvSpPr>
            <p:spPr bwMode="auto">
              <a:xfrm flipH="1">
                <a:off x="1882" y="2931"/>
                <a:ext cx="182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23" name="Line 28"/>
              <p:cNvSpPr>
                <a:spLocks noChangeShapeType="1"/>
              </p:cNvSpPr>
              <p:nvPr/>
            </p:nvSpPr>
            <p:spPr bwMode="auto">
              <a:xfrm flipH="1">
                <a:off x="1837" y="2931"/>
                <a:ext cx="227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24" name="Line 29"/>
              <p:cNvSpPr>
                <a:spLocks noChangeShapeType="1"/>
              </p:cNvSpPr>
              <p:nvPr/>
            </p:nvSpPr>
            <p:spPr bwMode="auto">
              <a:xfrm flipH="1">
                <a:off x="1973" y="2931"/>
                <a:ext cx="91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715" name="Freeform 30"/>
            <p:cNvSpPr>
              <a:spLocks/>
            </p:cNvSpPr>
            <p:nvPr/>
          </p:nvSpPr>
          <p:spPr bwMode="auto">
            <a:xfrm>
              <a:off x="1194" y="2606"/>
              <a:ext cx="998" cy="468"/>
            </a:xfrm>
            <a:custGeom>
              <a:avLst/>
              <a:gdLst>
                <a:gd name="T0" fmla="*/ 960 w 998"/>
                <a:gd name="T1" fmla="*/ 325 h 468"/>
                <a:gd name="T2" fmla="*/ 597 w 998"/>
                <a:gd name="T3" fmla="*/ 98 h 468"/>
                <a:gd name="T4" fmla="*/ 325 w 998"/>
                <a:gd name="T5" fmla="*/ 8 h 468"/>
                <a:gd name="T6" fmla="*/ 53 w 998"/>
                <a:gd name="T7" fmla="*/ 144 h 468"/>
                <a:gd name="T8" fmla="*/ 53 w 998"/>
                <a:gd name="T9" fmla="*/ 370 h 468"/>
                <a:gd name="T10" fmla="*/ 371 w 998"/>
                <a:gd name="T11" fmla="*/ 461 h 468"/>
                <a:gd name="T12" fmla="*/ 960 w 998"/>
                <a:gd name="T13" fmla="*/ 325 h 4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468"/>
                <a:gd name="T23" fmla="*/ 998 w 998"/>
                <a:gd name="T24" fmla="*/ 468 h 4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468">
                  <a:moveTo>
                    <a:pt x="960" y="325"/>
                  </a:moveTo>
                  <a:cubicBezTo>
                    <a:pt x="998" y="265"/>
                    <a:pt x="703" y="151"/>
                    <a:pt x="597" y="98"/>
                  </a:cubicBezTo>
                  <a:cubicBezTo>
                    <a:pt x="491" y="45"/>
                    <a:pt x="416" y="0"/>
                    <a:pt x="325" y="8"/>
                  </a:cubicBezTo>
                  <a:cubicBezTo>
                    <a:pt x="234" y="16"/>
                    <a:pt x="98" y="84"/>
                    <a:pt x="53" y="144"/>
                  </a:cubicBezTo>
                  <a:cubicBezTo>
                    <a:pt x="8" y="204"/>
                    <a:pt x="0" y="317"/>
                    <a:pt x="53" y="370"/>
                  </a:cubicBezTo>
                  <a:cubicBezTo>
                    <a:pt x="106" y="423"/>
                    <a:pt x="220" y="468"/>
                    <a:pt x="371" y="461"/>
                  </a:cubicBezTo>
                  <a:cubicBezTo>
                    <a:pt x="522" y="454"/>
                    <a:pt x="922" y="385"/>
                    <a:pt x="960" y="325"/>
                  </a:cubicBezTo>
                  <a:close/>
                </a:path>
              </a:pathLst>
            </a:custGeom>
            <a:solidFill>
              <a:srgbClr val="5F5F5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716" name="Group 31"/>
            <p:cNvGrpSpPr>
              <a:grpSpLocks/>
            </p:cNvGrpSpPr>
            <p:nvPr/>
          </p:nvGrpSpPr>
          <p:grpSpPr bwMode="auto">
            <a:xfrm>
              <a:off x="1882" y="2931"/>
              <a:ext cx="227" cy="227"/>
              <a:chOff x="1837" y="2931"/>
              <a:chExt cx="227" cy="227"/>
            </a:xfrm>
          </p:grpSpPr>
          <p:sp>
            <p:nvSpPr>
              <p:cNvPr id="27719" name="Line 32"/>
              <p:cNvSpPr>
                <a:spLocks noChangeShapeType="1"/>
              </p:cNvSpPr>
              <p:nvPr/>
            </p:nvSpPr>
            <p:spPr bwMode="auto">
              <a:xfrm flipH="1">
                <a:off x="1882" y="2931"/>
                <a:ext cx="182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20" name="Line 33"/>
              <p:cNvSpPr>
                <a:spLocks noChangeShapeType="1"/>
              </p:cNvSpPr>
              <p:nvPr/>
            </p:nvSpPr>
            <p:spPr bwMode="auto">
              <a:xfrm flipH="1">
                <a:off x="1837" y="2931"/>
                <a:ext cx="227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21" name="Line 34"/>
              <p:cNvSpPr>
                <a:spLocks noChangeShapeType="1"/>
              </p:cNvSpPr>
              <p:nvPr/>
            </p:nvSpPr>
            <p:spPr bwMode="auto">
              <a:xfrm flipH="1">
                <a:off x="1973" y="2931"/>
                <a:ext cx="91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717" name="Oval 35"/>
            <p:cNvSpPr>
              <a:spLocks noChangeArrowheads="1"/>
            </p:cNvSpPr>
            <p:nvPr/>
          </p:nvSpPr>
          <p:spPr bwMode="auto">
            <a:xfrm>
              <a:off x="1972" y="2840"/>
              <a:ext cx="46" cy="46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18" name="Freeform 36"/>
            <p:cNvSpPr>
              <a:spLocks/>
            </p:cNvSpPr>
            <p:nvPr/>
          </p:nvSpPr>
          <p:spPr bwMode="auto">
            <a:xfrm rot="506591">
              <a:off x="431" y="2795"/>
              <a:ext cx="816" cy="257"/>
            </a:xfrm>
            <a:custGeom>
              <a:avLst/>
              <a:gdLst>
                <a:gd name="T0" fmla="*/ 165 w 997"/>
                <a:gd name="T1" fmla="*/ 60 h 257"/>
                <a:gd name="T2" fmla="*/ 113 w 997"/>
                <a:gd name="T3" fmla="*/ 196 h 257"/>
                <a:gd name="T4" fmla="*/ 60 w 997"/>
                <a:gd name="T5" fmla="*/ 60 h 257"/>
                <a:gd name="T6" fmla="*/ 16 w 997"/>
                <a:gd name="T7" fmla="*/ 15 h 257"/>
                <a:gd name="T8" fmla="*/ 0 w 997"/>
                <a:gd name="T9" fmla="*/ 151 h 257"/>
                <a:gd name="T10" fmla="*/ 16 w 997"/>
                <a:gd name="T11" fmla="*/ 242 h 257"/>
                <a:gd name="T12" fmla="*/ 29 w 997"/>
                <a:gd name="T13" fmla="*/ 242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7"/>
                <a:gd name="T22" fmla="*/ 0 h 257"/>
                <a:gd name="T23" fmla="*/ 997 w 997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7" h="257">
                  <a:moveTo>
                    <a:pt x="997" y="60"/>
                  </a:moveTo>
                  <a:cubicBezTo>
                    <a:pt x="891" y="128"/>
                    <a:pt x="786" y="196"/>
                    <a:pt x="680" y="196"/>
                  </a:cubicBezTo>
                  <a:cubicBezTo>
                    <a:pt x="574" y="196"/>
                    <a:pt x="460" y="90"/>
                    <a:pt x="362" y="60"/>
                  </a:cubicBezTo>
                  <a:cubicBezTo>
                    <a:pt x="264" y="30"/>
                    <a:pt x="150" y="0"/>
                    <a:pt x="90" y="15"/>
                  </a:cubicBezTo>
                  <a:cubicBezTo>
                    <a:pt x="30" y="30"/>
                    <a:pt x="0" y="113"/>
                    <a:pt x="0" y="151"/>
                  </a:cubicBezTo>
                  <a:cubicBezTo>
                    <a:pt x="0" y="189"/>
                    <a:pt x="60" y="227"/>
                    <a:pt x="90" y="242"/>
                  </a:cubicBezTo>
                  <a:cubicBezTo>
                    <a:pt x="120" y="257"/>
                    <a:pt x="150" y="249"/>
                    <a:pt x="181" y="24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2051050" y="2420938"/>
            <a:ext cx="1524000" cy="1370012"/>
            <a:chOff x="1020" y="1910"/>
            <a:chExt cx="960" cy="863"/>
          </a:xfrm>
        </p:grpSpPr>
        <p:sp>
          <p:nvSpPr>
            <p:cNvPr id="27708" name="Line 38"/>
            <p:cNvSpPr>
              <a:spLocks noChangeShapeType="1"/>
            </p:cNvSpPr>
            <p:nvPr/>
          </p:nvSpPr>
          <p:spPr bwMode="auto">
            <a:xfrm flipV="1">
              <a:off x="1020" y="2024"/>
              <a:ext cx="454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09" name="Line 39"/>
            <p:cNvSpPr>
              <a:spLocks noChangeShapeType="1"/>
            </p:cNvSpPr>
            <p:nvPr/>
          </p:nvSpPr>
          <p:spPr bwMode="auto">
            <a:xfrm flipV="1">
              <a:off x="1020" y="2341"/>
              <a:ext cx="4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10" name="Line 40"/>
            <p:cNvSpPr>
              <a:spLocks noChangeShapeType="1"/>
            </p:cNvSpPr>
            <p:nvPr/>
          </p:nvSpPr>
          <p:spPr bwMode="auto">
            <a:xfrm>
              <a:off x="1020" y="2341"/>
              <a:ext cx="454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11" name="Text Box 41"/>
            <p:cNvSpPr txBox="1">
              <a:spLocks noChangeArrowheads="1"/>
            </p:cNvSpPr>
            <p:nvPr/>
          </p:nvSpPr>
          <p:spPr bwMode="auto">
            <a:xfrm>
              <a:off x="1438" y="1910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LP</a:t>
              </a:r>
            </a:p>
          </p:txBody>
        </p:sp>
        <p:sp>
          <p:nvSpPr>
            <p:cNvPr id="27712" name="Text Box 42"/>
            <p:cNvSpPr txBox="1">
              <a:spLocks noChangeArrowheads="1"/>
            </p:cNvSpPr>
            <p:nvPr/>
          </p:nvSpPr>
          <p:spPr bwMode="auto">
            <a:xfrm>
              <a:off x="1438" y="2228"/>
              <a:ext cx="3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NP</a:t>
              </a:r>
            </a:p>
          </p:txBody>
        </p:sp>
        <p:sp>
          <p:nvSpPr>
            <p:cNvPr id="27713" name="Text Box 43"/>
            <p:cNvSpPr txBox="1">
              <a:spLocks noChangeArrowheads="1"/>
            </p:cNvSpPr>
            <p:nvPr/>
          </p:nvSpPr>
          <p:spPr bwMode="auto">
            <a:xfrm>
              <a:off x="1438" y="2523"/>
              <a:ext cx="5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Other</a:t>
              </a:r>
            </a:p>
          </p:txBody>
        </p:sp>
      </p:grpSp>
      <p:sp>
        <p:nvSpPr>
          <p:cNvPr id="289836" name="Text Box 44"/>
          <p:cNvSpPr txBox="1">
            <a:spLocks noChangeArrowheads="1"/>
          </p:cNvSpPr>
          <p:nvPr/>
        </p:nvSpPr>
        <p:spPr bwMode="auto">
          <a:xfrm>
            <a:off x="1403350" y="2347913"/>
            <a:ext cx="401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?</a:t>
            </a:r>
          </a:p>
        </p:txBody>
      </p:sp>
      <p:sp>
        <p:nvSpPr>
          <p:cNvPr id="289837" name="AutoShape 45"/>
          <p:cNvSpPr>
            <a:spLocks noChangeArrowheads="1"/>
          </p:cNvSpPr>
          <p:nvPr/>
        </p:nvSpPr>
        <p:spPr bwMode="auto">
          <a:xfrm>
            <a:off x="1763713" y="1843088"/>
            <a:ext cx="1008062" cy="792162"/>
          </a:xfrm>
          <a:prstGeom prst="cloudCallout">
            <a:avLst>
              <a:gd name="adj1" fmla="val -39606"/>
              <a:gd name="adj2" fmla="val 68435"/>
            </a:avLst>
          </a:prstGeom>
          <a:noFill/>
          <a:ln w="28575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sym typeface="Symbol" pitchFamily="18" charset="2"/>
              </a:rPr>
              <a:t>how fast</a:t>
            </a:r>
          </a:p>
        </p:txBody>
      </p:sp>
      <p:sp>
        <p:nvSpPr>
          <p:cNvPr id="289838" name="Rectangle 46" descr="60%"/>
          <p:cNvSpPr>
            <a:spLocks noChangeArrowheads="1"/>
          </p:cNvSpPr>
          <p:nvPr/>
        </p:nvSpPr>
        <p:spPr bwMode="auto">
          <a:xfrm rot="-1552557">
            <a:off x="4283075" y="2995613"/>
            <a:ext cx="360363" cy="144462"/>
          </a:xfrm>
          <a:prstGeom prst="rect">
            <a:avLst/>
          </a:prstGeom>
          <a:pattFill prst="pct60">
            <a:fgClr>
              <a:srgbClr val="00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4932363" y="3732213"/>
            <a:ext cx="1511300" cy="488950"/>
            <a:chOff x="1035" y="2306"/>
            <a:chExt cx="1618" cy="308"/>
          </a:xfrm>
        </p:grpSpPr>
        <p:sp>
          <p:nvSpPr>
            <p:cNvPr id="27706" name="Line 48"/>
            <p:cNvSpPr>
              <a:spLocks noChangeShapeType="1"/>
            </p:cNvSpPr>
            <p:nvPr/>
          </p:nvSpPr>
          <p:spPr bwMode="auto">
            <a:xfrm>
              <a:off x="1035" y="2389"/>
              <a:ext cx="1618" cy="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07" name="Text Box 49"/>
            <p:cNvSpPr txBox="1">
              <a:spLocks noChangeArrowheads="1"/>
            </p:cNvSpPr>
            <p:nvPr/>
          </p:nvSpPr>
          <p:spPr bwMode="auto">
            <a:xfrm>
              <a:off x="1108" y="2306"/>
              <a:ext cx="1249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22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 </a:t>
              </a:r>
              <a:r>
                <a:rPr kumimoji="0" lang="en-US" sz="2600" b="1" i="0" u="none" strike="noStrike" kern="1200" cap="none" spc="0" normalizeH="0" baseline="-2500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2</a:t>
              </a:r>
              <a:r>
                <a: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time</a:t>
              </a:r>
            </a:p>
          </p:txBody>
        </p:sp>
      </p:grpSp>
      <p:sp>
        <p:nvSpPr>
          <p:cNvPr id="289842" name="AutoShape 50"/>
          <p:cNvSpPr>
            <a:spLocks noChangeArrowheads="1"/>
          </p:cNvSpPr>
          <p:nvPr/>
        </p:nvSpPr>
        <p:spPr bwMode="auto">
          <a:xfrm>
            <a:off x="6372225" y="2419350"/>
            <a:ext cx="431800" cy="4318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66FF33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843" name="Rectangle 51" descr="60%"/>
          <p:cNvSpPr>
            <a:spLocks noChangeArrowheads="1"/>
          </p:cNvSpPr>
          <p:nvPr/>
        </p:nvSpPr>
        <p:spPr bwMode="auto">
          <a:xfrm rot="-1552557">
            <a:off x="6372225" y="2995613"/>
            <a:ext cx="360363" cy="144462"/>
          </a:xfrm>
          <a:prstGeom prst="rect">
            <a:avLst/>
          </a:prstGeom>
          <a:pattFill prst="pct60">
            <a:fgClr>
              <a:srgbClr val="00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4246563" y="3511550"/>
            <a:ext cx="685800" cy="1027113"/>
            <a:chOff x="2675" y="2122"/>
            <a:chExt cx="432" cy="647"/>
          </a:xfrm>
        </p:grpSpPr>
        <p:grpSp>
          <p:nvGrpSpPr>
            <p:cNvPr id="27702" name="Group 53"/>
            <p:cNvGrpSpPr>
              <a:grpSpLocks/>
            </p:cNvGrpSpPr>
            <p:nvPr/>
          </p:nvGrpSpPr>
          <p:grpSpPr bwMode="auto">
            <a:xfrm>
              <a:off x="2675" y="2122"/>
              <a:ext cx="432" cy="426"/>
              <a:chOff x="2675" y="2167"/>
              <a:chExt cx="432" cy="426"/>
            </a:xfrm>
          </p:grpSpPr>
          <p:sp>
            <p:nvSpPr>
              <p:cNvPr id="27704" name="Oval 54"/>
              <p:cNvSpPr>
                <a:spLocks noChangeArrowheads="1"/>
              </p:cNvSpPr>
              <p:nvPr/>
            </p:nvSpPr>
            <p:spPr bwMode="auto">
              <a:xfrm>
                <a:off x="2675" y="2167"/>
                <a:ext cx="432" cy="426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05" name="Text Box 55"/>
              <p:cNvSpPr txBox="1">
                <a:spLocks noChangeArrowheads="1"/>
              </p:cNvSpPr>
              <p:nvPr/>
            </p:nvSpPr>
            <p:spPr bwMode="auto">
              <a:xfrm>
                <a:off x="2744" y="2220"/>
                <a:ext cx="30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8223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S</a:t>
                </a:r>
                <a:r>
                  <a:rPr kumimoji="0" lang="en-US" sz="22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27703" name="Text Box 56"/>
            <p:cNvSpPr txBox="1">
              <a:spLocks noChangeArrowheads="1"/>
            </p:cNvSpPr>
            <p:nvPr/>
          </p:nvSpPr>
          <p:spPr bwMode="auto">
            <a:xfrm>
              <a:off x="2830" y="2519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443663" y="3514725"/>
            <a:ext cx="1939925" cy="1030288"/>
            <a:chOff x="3971" y="2124"/>
            <a:chExt cx="1222" cy="649"/>
          </a:xfrm>
        </p:grpSpPr>
        <p:grpSp>
          <p:nvGrpSpPr>
            <p:cNvPr id="27694" name="Group 58"/>
            <p:cNvGrpSpPr>
              <a:grpSpLocks/>
            </p:cNvGrpSpPr>
            <p:nvPr/>
          </p:nvGrpSpPr>
          <p:grpSpPr bwMode="auto">
            <a:xfrm>
              <a:off x="3971" y="2124"/>
              <a:ext cx="1222" cy="426"/>
              <a:chOff x="4742" y="2169"/>
              <a:chExt cx="1222" cy="426"/>
            </a:xfrm>
          </p:grpSpPr>
          <p:sp>
            <p:nvSpPr>
              <p:cNvPr id="27696" name="Oval 59"/>
              <p:cNvSpPr>
                <a:spLocks noChangeArrowheads="1"/>
              </p:cNvSpPr>
              <p:nvPr/>
            </p:nvSpPr>
            <p:spPr bwMode="auto">
              <a:xfrm>
                <a:off x="5628" y="2436"/>
                <a:ext cx="48" cy="49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97" name="Oval 60"/>
              <p:cNvSpPr>
                <a:spLocks noChangeArrowheads="1"/>
              </p:cNvSpPr>
              <p:nvPr/>
            </p:nvSpPr>
            <p:spPr bwMode="auto">
              <a:xfrm>
                <a:off x="5772" y="2436"/>
                <a:ext cx="48" cy="49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98" name="Oval 61"/>
              <p:cNvSpPr>
                <a:spLocks noChangeArrowheads="1"/>
              </p:cNvSpPr>
              <p:nvPr/>
            </p:nvSpPr>
            <p:spPr bwMode="auto">
              <a:xfrm>
                <a:off x="5916" y="2436"/>
                <a:ext cx="48" cy="49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99" name="Oval 62"/>
              <p:cNvSpPr>
                <a:spLocks noChangeArrowheads="1"/>
              </p:cNvSpPr>
              <p:nvPr/>
            </p:nvSpPr>
            <p:spPr bwMode="auto">
              <a:xfrm>
                <a:off x="4742" y="2169"/>
                <a:ext cx="432" cy="426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00" name="Line 63"/>
              <p:cNvSpPr>
                <a:spLocks noChangeShapeType="1"/>
              </p:cNvSpPr>
              <p:nvPr/>
            </p:nvSpPr>
            <p:spPr bwMode="auto">
              <a:xfrm>
                <a:off x="5174" y="2401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01" name="Text Box 64"/>
              <p:cNvSpPr txBox="1">
                <a:spLocks noChangeArrowheads="1"/>
              </p:cNvSpPr>
              <p:nvPr/>
            </p:nvSpPr>
            <p:spPr bwMode="auto">
              <a:xfrm>
                <a:off x="4834" y="2222"/>
                <a:ext cx="30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8223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S</a:t>
                </a:r>
                <a:r>
                  <a:rPr kumimoji="0" lang="en-US" sz="22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27695" name="Text Box 65"/>
            <p:cNvSpPr txBox="1">
              <a:spLocks noChangeArrowheads="1"/>
            </p:cNvSpPr>
            <p:nvPr/>
          </p:nvSpPr>
          <p:spPr bwMode="auto">
            <a:xfrm>
              <a:off x="4347" y="2523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17" name="Group 66"/>
          <p:cNvGrpSpPr>
            <a:grpSpLocks/>
          </p:cNvGrpSpPr>
          <p:nvPr/>
        </p:nvGrpSpPr>
        <p:grpSpPr bwMode="auto">
          <a:xfrm>
            <a:off x="2484438" y="1412875"/>
            <a:ext cx="2552700" cy="1295400"/>
            <a:chOff x="1655" y="800"/>
            <a:chExt cx="1608" cy="816"/>
          </a:xfrm>
        </p:grpSpPr>
        <p:graphicFrame>
          <p:nvGraphicFramePr>
            <p:cNvPr id="27684" name="Object 2"/>
            <p:cNvGraphicFramePr>
              <a:graphicFrameLocks noChangeAspect="1"/>
            </p:cNvGraphicFramePr>
            <p:nvPr/>
          </p:nvGraphicFramePr>
          <p:xfrm>
            <a:off x="1973" y="972"/>
            <a:ext cx="227" cy="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8" name="Equation" r:id="rId5" imgW="247712" imgH="380970" progId="Equation.DSMT4">
                    <p:embed/>
                  </p:oleObj>
                </mc:Choice>
                <mc:Fallback>
                  <p:oleObj name="Equation" r:id="rId5" imgW="247712" imgH="380970" progId="Equation.DSMT4">
                    <p:embed/>
                    <p:pic>
                      <p:nvPicPr>
                        <p:cNvPr id="2768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972"/>
                          <a:ext cx="227" cy="4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503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85" name="Text Box 68"/>
            <p:cNvSpPr txBox="1">
              <a:spLocks noChangeArrowheads="1"/>
            </p:cNvSpPr>
            <p:nvPr/>
          </p:nvSpPr>
          <p:spPr bwMode="auto">
            <a:xfrm>
              <a:off x="1655" y="800"/>
              <a:ext cx="8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636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vigour cost</a:t>
              </a:r>
            </a:p>
          </p:txBody>
        </p:sp>
        <p:sp>
          <p:nvSpPr>
            <p:cNvPr id="27686" name="Line 69"/>
            <p:cNvSpPr>
              <a:spLocks noChangeShapeType="1"/>
            </p:cNvSpPr>
            <p:nvPr/>
          </p:nvSpPr>
          <p:spPr bwMode="auto">
            <a:xfrm flipV="1">
              <a:off x="1655" y="1389"/>
              <a:ext cx="741" cy="0"/>
            </a:xfrm>
            <a:prstGeom prst="line">
              <a:avLst/>
            </a:prstGeom>
            <a:noFill/>
            <a:ln w="9525">
              <a:solidFill>
                <a:srgbClr val="FF63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87" name="Line 70"/>
            <p:cNvSpPr>
              <a:spLocks noChangeShapeType="1"/>
            </p:cNvSpPr>
            <p:nvPr/>
          </p:nvSpPr>
          <p:spPr bwMode="auto">
            <a:xfrm flipV="1">
              <a:off x="1655" y="849"/>
              <a:ext cx="0" cy="544"/>
            </a:xfrm>
            <a:prstGeom prst="line">
              <a:avLst/>
            </a:prstGeom>
            <a:noFill/>
            <a:ln w="9525">
              <a:solidFill>
                <a:srgbClr val="FF63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88" name="Line 71"/>
            <p:cNvSpPr>
              <a:spLocks noChangeShapeType="1"/>
            </p:cNvSpPr>
            <p:nvPr/>
          </p:nvSpPr>
          <p:spPr bwMode="auto">
            <a:xfrm>
              <a:off x="2200" y="1389"/>
              <a:ext cx="272" cy="227"/>
            </a:xfrm>
            <a:prstGeom prst="line">
              <a:avLst/>
            </a:prstGeom>
            <a:noFill/>
            <a:ln w="28575">
              <a:solidFill>
                <a:srgbClr val="FF63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89" name="Line 72"/>
            <p:cNvSpPr>
              <a:spLocks noChangeShapeType="1"/>
            </p:cNvSpPr>
            <p:nvPr/>
          </p:nvSpPr>
          <p:spPr bwMode="auto">
            <a:xfrm flipH="1">
              <a:off x="2562" y="1389"/>
              <a:ext cx="454" cy="227"/>
            </a:xfrm>
            <a:prstGeom prst="line">
              <a:avLst/>
            </a:prstGeom>
            <a:noFill/>
            <a:ln w="28575">
              <a:solidFill>
                <a:srgbClr val="FF63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27690" name="Object 3"/>
            <p:cNvGraphicFramePr>
              <a:graphicFrameLocks noChangeAspect="1"/>
            </p:cNvGraphicFramePr>
            <p:nvPr/>
          </p:nvGraphicFramePr>
          <p:xfrm>
            <a:off x="2799" y="1147"/>
            <a:ext cx="228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9" name="משוואה" r:id="rId7" imgW="209623" imgH="218970" progId="Equation.3">
                    <p:embed/>
                  </p:oleObj>
                </mc:Choice>
                <mc:Fallback>
                  <p:oleObj name="משוואה" r:id="rId7" imgW="209623" imgH="218970" progId="Equation.3">
                    <p:embed/>
                    <p:pic>
                      <p:nvPicPr>
                        <p:cNvPr id="2769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9" y="1147"/>
                          <a:ext cx="228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503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91" name="Text Box 74"/>
            <p:cNvSpPr txBox="1">
              <a:spLocks noChangeArrowheads="1"/>
            </p:cNvSpPr>
            <p:nvPr/>
          </p:nvSpPr>
          <p:spPr bwMode="auto">
            <a:xfrm>
              <a:off x="2552" y="823"/>
              <a:ext cx="71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636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unit cost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6FF33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(reward)</a:t>
              </a:r>
            </a:p>
          </p:txBody>
        </p:sp>
        <p:sp>
          <p:nvSpPr>
            <p:cNvPr id="27692" name="Line 75"/>
            <p:cNvSpPr>
              <a:spLocks noChangeShapeType="1"/>
            </p:cNvSpPr>
            <p:nvPr/>
          </p:nvSpPr>
          <p:spPr bwMode="auto">
            <a:xfrm flipV="1">
              <a:off x="2562" y="1389"/>
              <a:ext cx="680" cy="0"/>
            </a:xfrm>
            <a:prstGeom prst="line">
              <a:avLst/>
            </a:prstGeom>
            <a:noFill/>
            <a:ln w="9525">
              <a:solidFill>
                <a:srgbClr val="FF63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93" name="Line 76"/>
            <p:cNvSpPr>
              <a:spLocks noChangeShapeType="1"/>
            </p:cNvSpPr>
            <p:nvPr/>
          </p:nvSpPr>
          <p:spPr bwMode="auto">
            <a:xfrm flipV="1">
              <a:off x="2562" y="849"/>
              <a:ext cx="0" cy="544"/>
            </a:xfrm>
            <a:prstGeom prst="line">
              <a:avLst/>
            </a:prstGeom>
            <a:noFill/>
            <a:ln w="9525">
              <a:solidFill>
                <a:srgbClr val="FF63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77"/>
          <p:cNvGrpSpPr>
            <a:grpSpLocks/>
          </p:cNvGrpSpPr>
          <p:nvPr/>
        </p:nvGrpSpPr>
        <p:grpSpPr bwMode="auto">
          <a:xfrm>
            <a:off x="250825" y="3494088"/>
            <a:ext cx="1371600" cy="676275"/>
            <a:chOff x="158" y="2201"/>
            <a:chExt cx="864" cy="426"/>
          </a:xfrm>
        </p:grpSpPr>
        <p:sp>
          <p:nvSpPr>
            <p:cNvPr id="27680" name="Oval 78"/>
            <p:cNvSpPr>
              <a:spLocks noChangeArrowheads="1"/>
            </p:cNvSpPr>
            <p:nvPr/>
          </p:nvSpPr>
          <p:spPr bwMode="auto">
            <a:xfrm>
              <a:off x="590" y="2201"/>
              <a:ext cx="432" cy="426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81" name="Text Box 79"/>
            <p:cNvSpPr txBox="1">
              <a:spLocks noChangeArrowheads="1"/>
            </p:cNvSpPr>
            <p:nvPr/>
          </p:nvSpPr>
          <p:spPr bwMode="auto">
            <a:xfrm>
              <a:off x="663" y="2265"/>
              <a:ext cx="30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822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</a:t>
              </a:r>
              <a:r>
                <a:rPr kumimoji="0" lang="en-US" sz="2200" b="1" i="0" u="none" strike="noStrike" kern="1200" cap="none" spc="0" normalizeH="0" baseline="-25000" noProof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27682" name="Oval 80"/>
            <p:cNvSpPr>
              <a:spLocks noChangeArrowheads="1"/>
            </p:cNvSpPr>
            <p:nvPr/>
          </p:nvSpPr>
          <p:spPr bwMode="auto">
            <a:xfrm>
              <a:off x="158" y="2360"/>
              <a:ext cx="144" cy="145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83" name="Line 81"/>
            <p:cNvSpPr>
              <a:spLocks noChangeShapeType="1"/>
            </p:cNvSpPr>
            <p:nvPr/>
          </p:nvSpPr>
          <p:spPr bwMode="auto">
            <a:xfrm>
              <a:off x="314" y="2433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7671" name="Picture 82" descr="SkinnerBoxModifi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4" t="11810" r="8858" b="16814"/>
          <a:stretch>
            <a:fillRect/>
          </a:stretch>
        </p:blipFill>
        <p:spPr bwMode="auto">
          <a:xfrm>
            <a:off x="5940425" y="0"/>
            <a:ext cx="32035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83"/>
          <p:cNvGrpSpPr>
            <a:grpSpLocks/>
          </p:cNvGrpSpPr>
          <p:nvPr/>
        </p:nvGrpSpPr>
        <p:grpSpPr bwMode="auto">
          <a:xfrm>
            <a:off x="4284663" y="1447800"/>
            <a:ext cx="1495425" cy="1643063"/>
            <a:chOff x="2699" y="912"/>
            <a:chExt cx="942" cy="1035"/>
          </a:xfrm>
        </p:grpSpPr>
        <p:sp>
          <p:nvSpPr>
            <p:cNvPr id="27674" name="Line 84"/>
            <p:cNvSpPr>
              <a:spLocks noChangeShapeType="1"/>
            </p:cNvSpPr>
            <p:nvPr/>
          </p:nvSpPr>
          <p:spPr bwMode="auto">
            <a:xfrm flipV="1">
              <a:off x="3288" y="1480"/>
              <a:ext cx="353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75" name="Line 85"/>
            <p:cNvSpPr>
              <a:spLocks noChangeShapeType="1"/>
            </p:cNvSpPr>
            <p:nvPr/>
          </p:nvSpPr>
          <p:spPr bwMode="auto">
            <a:xfrm flipV="1">
              <a:off x="3288" y="935"/>
              <a:ext cx="0" cy="545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76" name="Line 86"/>
            <p:cNvSpPr>
              <a:spLocks noChangeShapeType="1"/>
            </p:cNvSpPr>
            <p:nvPr/>
          </p:nvSpPr>
          <p:spPr bwMode="auto">
            <a:xfrm flipH="1">
              <a:off x="2699" y="1480"/>
              <a:ext cx="680" cy="271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77" name="AutoShape 87"/>
            <p:cNvSpPr>
              <a:spLocks noChangeAspect="1" noChangeArrowheads="1"/>
            </p:cNvSpPr>
            <p:nvPr/>
          </p:nvSpPr>
          <p:spPr bwMode="auto">
            <a:xfrm>
              <a:off x="3061" y="1676"/>
              <a:ext cx="272" cy="271"/>
            </a:xfrm>
            <a:prstGeom prst="smileyFace">
              <a:avLst>
                <a:gd name="adj" fmla="val -4653"/>
              </a:avLst>
            </a:prstGeom>
            <a:noFill/>
            <a:ln w="28575">
              <a:solidFill>
                <a:srgbClr val="FF636E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84250" algn="l"/>
                </a:tabLst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sym typeface="Symbol" pitchFamily="18" charset="2"/>
              </a:endParaRPr>
            </a:p>
          </p:txBody>
        </p:sp>
        <p:sp>
          <p:nvSpPr>
            <p:cNvPr id="27678" name="Text Box 88"/>
            <p:cNvSpPr txBox="1">
              <a:spLocks noChangeArrowheads="1"/>
            </p:cNvSpPr>
            <p:nvPr/>
          </p:nvSpPr>
          <p:spPr bwMode="auto">
            <a:xfrm>
              <a:off x="3324" y="1207"/>
              <a:ext cx="3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6FF33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66FF33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</a:t>
              </a:r>
            </a:p>
          </p:txBody>
        </p:sp>
        <p:sp>
          <p:nvSpPr>
            <p:cNvPr id="27679" name="Text Box 89"/>
            <p:cNvSpPr txBox="1">
              <a:spLocks noChangeArrowheads="1"/>
            </p:cNvSpPr>
            <p:nvPr/>
          </p:nvSpPr>
          <p:spPr bwMode="auto">
            <a:xfrm>
              <a:off x="3329" y="912"/>
              <a:ext cx="2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6FF33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66FF33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</a:t>
              </a:r>
            </a:p>
          </p:txBody>
        </p:sp>
      </p:grpSp>
      <p:sp>
        <p:nvSpPr>
          <p:cNvPr id="289882" name="Text Box 90"/>
          <p:cNvSpPr txBox="1">
            <a:spLocks noChangeArrowheads="1"/>
          </p:cNvSpPr>
          <p:nvPr/>
        </p:nvSpPr>
        <p:spPr bwMode="auto">
          <a:xfrm>
            <a:off x="8686800" y="6564313"/>
            <a:ext cx="422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goal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73202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70336E-6 L 0.48038 0.0002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36" grpId="0"/>
      <p:bldP spid="289836" grpId="1"/>
      <p:bldP spid="289836" grpId="2"/>
      <p:bldP spid="289837" grpId="0" animBg="1"/>
      <p:bldP spid="289837" grpId="1" animBg="1"/>
      <p:bldP spid="289838" grpId="0" animBg="1"/>
      <p:bldP spid="289838" grpId="1" animBg="1"/>
      <p:bldP spid="289842" grpId="0" animBg="1"/>
      <p:bldP spid="289843" grpId="0" animBg="1"/>
      <p:bldP spid="2898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3213" y="2209800"/>
            <a:ext cx="8688387" cy="4027512"/>
          </a:xfrm>
        </p:spPr>
        <p:txBody>
          <a:bodyPr/>
          <a:lstStyle/>
          <a:p>
            <a:pPr marL="385763" indent="-385763" eaLnBrk="1" hangingPunct="1">
              <a:spcBef>
                <a:spcPct val="40000"/>
              </a:spcBef>
            </a:pPr>
            <a:r>
              <a:rPr lang="en-US" sz="2000" dirty="0" smtClean="0">
                <a:sym typeface="Symbol" pitchFamily="18" charset="2"/>
              </a:rPr>
              <a:t>what about 50% reinforcement?</a:t>
            </a:r>
          </a:p>
          <a:p>
            <a:pPr marL="385763" indent="-385763" eaLnBrk="1" hangingPunct="1">
              <a:spcBef>
                <a:spcPct val="40000"/>
              </a:spcBef>
            </a:pPr>
            <a:endParaRPr lang="en-US" sz="2000" dirty="0">
              <a:sym typeface="Symbol" pitchFamily="18" charset="2"/>
            </a:endParaRPr>
          </a:p>
          <a:p>
            <a:pPr marL="385763" indent="-385763" eaLnBrk="1" hangingPunct="1">
              <a:spcBef>
                <a:spcPct val="40000"/>
              </a:spcBef>
            </a:pPr>
            <a:endParaRPr lang="en-US" sz="2000" dirty="0" smtClean="0">
              <a:sym typeface="Symbol" pitchFamily="18" charset="2"/>
            </a:endParaRPr>
          </a:p>
          <a:p>
            <a:pPr marL="385763" indent="-385763" eaLnBrk="1" hangingPunct="1">
              <a:spcBef>
                <a:spcPct val="40000"/>
              </a:spcBef>
            </a:pPr>
            <a:endParaRPr lang="en-US" sz="2000" dirty="0">
              <a:sym typeface="Symbol" pitchFamily="18" charset="2"/>
            </a:endParaRPr>
          </a:p>
          <a:p>
            <a:pPr marL="385763" indent="-385763" eaLnBrk="1" hangingPunct="1">
              <a:spcBef>
                <a:spcPct val="40000"/>
              </a:spcBef>
            </a:pPr>
            <a:endParaRPr lang="en-US" sz="2000" dirty="0" smtClean="0">
              <a:sym typeface="Symbol" pitchFamily="18" charset="2"/>
            </a:endParaRPr>
          </a:p>
          <a:p>
            <a:pPr marL="385763" indent="-385763" eaLnBrk="1" hangingPunct="1">
              <a:spcBef>
                <a:spcPct val="40000"/>
              </a:spcBef>
            </a:pPr>
            <a:endParaRPr lang="en-US" sz="2000" dirty="0">
              <a:sym typeface="Symbol" pitchFamily="18" charset="2"/>
            </a:endParaRPr>
          </a:p>
          <a:p>
            <a:pPr marL="385763" indent="-385763" eaLnBrk="1" hangingPunct="1">
              <a:spcBef>
                <a:spcPct val="40000"/>
              </a:spcBef>
            </a:pPr>
            <a:endParaRPr lang="en-US" sz="2000" dirty="0" smtClean="0">
              <a:sym typeface="Symbol" pitchFamily="18" charset="2"/>
            </a:endParaRPr>
          </a:p>
          <a:p>
            <a:pPr marL="385763" indent="-385763" eaLnBrk="1" hangingPunct="1">
              <a:spcBef>
                <a:spcPct val="40000"/>
              </a:spcBef>
            </a:pPr>
            <a:endParaRPr lang="en-US" sz="2000" dirty="0">
              <a:sym typeface="Symbol" pitchFamily="18" charset="2"/>
            </a:endParaRPr>
          </a:p>
          <a:p>
            <a:pPr marL="385763" indent="-385763" eaLnBrk="1" hangingPunct="1">
              <a:spcBef>
                <a:spcPct val="40000"/>
              </a:spcBef>
            </a:pPr>
            <a:r>
              <a:rPr lang="en-US" sz="2000" dirty="0" smtClean="0">
                <a:sym typeface="Symbol" pitchFamily="18" charset="2"/>
              </a:rPr>
              <a:t>note that extinction is not really like this – misses </a:t>
            </a:r>
            <a:r>
              <a:rPr lang="en-US" sz="2000" i="1" dirty="0" smtClean="0">
                <a:sym typeface="Symbol" pitchFamily="18" charset="2"/>
              </a:rPr>
              <a:t>savings</a:t>
            </a:r>
            <a:endParaRPr lang="en-US" sz="1800" i="1" dirty="0" smtClean="0">
              <a:sym typeface="Symbol" pitchFamily="18" charset="2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Rescorla-Wagner learning</a:t>
            </a:r>
            <a:endParaRPr lang="en-US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048000" y="1524000"/>
          <a:ext cx="29638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1219200" imgH="203200" progId="Equation.3">
                  <p:embed/>
                </p:oleObj>
              </mc:Choice>
              <mc:Fallback>
                <p:oleObj name="Equation" r:id="rId4" imgW="1219200" imgH="203200" progId="Equation.3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0"/>
                        <a:ext cx="2963863" cy="493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1781" name="Picture 5"/>
          <p:cNvPicPr>
            <a:picLocks noChangeAspect="1" noChangeArrowheads="1"/>
          </p:cNvPicPr>
          <p:nvPr/>
        </p:nvPicPr>
        <p:blipFill>
          <a:blip r:embed="rId6" cstate="print"/>
          <a:srcRect l="3653" t="3886" r="3197" b="5653"/>
          <a:stretch>
            <a:fillRect/>
          </a:stretch>
        </p:blipFill>
        <p:spPr bwMode="auto">
          <a:xfrm>
            <a:off x="2743200" y="270892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17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191ECA-C525-42B5-8B33-B56B932A65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model</a:t>
            </a:r>
          </a:p>
        </p:txBody>
      </p:sp>
      <p:sp>
        <p:nvSpPr>
          <p:cNvPr id="28676" name="Line 3"/>
          <p:cNvSpPr>
            <a:spLocks noChangeShapeType="1"/>
          </p:cNvSpPr>
          <p:nvPr/>
        </p:nvSpPr>
        <p:spPr bwMode="auto">
          <a:xfrm>
            <a:off x="34925" y="1125538"/>
            <a:ext cx="4537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677" name="Group 4"/>
          <p:cNvGrpSpPr>
            <a:grpSpLocks/>
          </p:cNvGrpSpPr>
          <p:nvPr/>
        </p:nvGrpSpPr>
        <p:grpSpPr bwMode="auto">
          <a:xfrm>
            <a:off x="1296988" y="3879850"/>
            <a:ext cx="1385887" cy="1749425"/>
            <a:chOff x="2549" y="2399"/>
            <a:chExt cx="873" cy="1102"/>
          </a:xfrm>
        </p:grpSpPr>
        <p:sp>
          <p:nvSpPr>
            <p:cNvPr id="28715" name="Line 5"/>
            <p:cNvSpPr>
              <a:spLocks noChangeShapeType="1"/>
            </p:cNvSpPr>
            <p:nvPr/>
          </p:nvSpPr>
          <p:spPr bwMode="auto">
            <a:xfrm>
              <a:off x="2774" y="2399"/>
              <a:ext cx="192" cy="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16" name="Text Box 6"/>
            <p:cNvSpPr txBox="1">
              <a:spLocks noChangeArrowheads="1"/>
            </p:cNvSpPr>
            <p:nvPr/>
          </p:nvSpPr>
          <p:spPr bwMode="auto">
            <a:xfrm>
              <a:off x="2549" y="2848"/>
              <a:ext cx="873" cy="65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2232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choose</a:t>
              </a:r>
            </a:p>
            <a:p>
              <a:pPr marL="0" marR="0" lvl="0" indent="0" algn="ctr" defTabSz="82232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(action,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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) </a:t>
              </a:r>
              <a:b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= (LP,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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1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)</a:t>
              </a:r>
            </a:p>
          </p:txBody>
        </p:sp>
      </p:grpSp>
      <p:grpSp>
        <p:nvGrpSpPr>
          <p:cNvPr id="28678" name="Group 7"/>
          <p:cNvGrpSpPr>
            <a:grpSpLocks/>
          </p:cNvGrpSpPr>
          <p:nvPr/>
        </p:nvGrpSpPr>
        <p:grpSpPr bwMode="auto">
          <a:xfrm>
            <a:off x="1643063" y="3732213"/>
            <a:ext cx="2568575" cy="488950"/>
            <a:chOff x="1035" y="2306"/>
            <a:chExt cx="1618" cy="308"/>
          </a:xfrm>
        </p:grpSpPr>
        <p:sp>
          <p:nvSpPr>
            <p:cNvPr id="28713" name="Line 8"/>
            <p:cNvSpPr>
              <a:spLocks noChangeShapeType="1"/>
            </p:cNvSpPr>
            <p:nvPr/>
          </p:nvSpPr>
          <p:spPr bwMode="auto">
            <a:xfrm>
              <a:off x="1035" y="2389"/>
              <a:ext cx="1618" cy="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14" name="Text Box 9"/>
            <p:cNvSpPr txBox="1">
              <a:spLocks noChangeArrowheads="1"/>
            </p:cNvSpPr>
            <p:nvPr/>
          </p:nvSpPr>
          <p:spPr bwMode="auto">
            <a:xfrm>
              <a:off x="1108" y="2306"/>
              <a:ext cx="125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22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</a:t>
              </a:r>
              <a:r>
                <a:rPr kumimoji="0" lang="en-US" sz="2600" b="1" i="0" u="none" strike="noStrike" kern="1200" cap="none" spc="0" normalizeH="0" baseline="-2500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1</a:t>
              </a:r>
              <a:r>
                <a: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time</a:t>
              </a:r>
            </a:p>
          </p:txBody>
        </p:sp>
      </p:grpSp>
      <p:grpSp>
        <p:nvGrpSpPr>
          <p:cNvPr id="28679" name="Group 10"/>
          <p:cNvGrpSpPr>
            <a:grpSpLocks/>
          </p:cNvGrpSpPr>
          <p:nvPr/>
        </p:nvGrpSpPr>
        <p:grpSpPr bwMode="auto">
          <a:xfrm>
            <a:off x="3203575" y="3890963"/>
            <a:ext cx="1255713" cy="1403350"/>
            <a:chOff x="2018" y="2406"/>
            <a:chExt cx="791" cy="884"/>
          </a:xfrm>
        </p:grpSpPr>
        <p:sp>
          <p:nvSpPr>
            <p:cNvPr id="28711" name="Line 11"/>
            <p:cNvSpPr>
              <a:spLocks noChangeShapeType="1"/>
            </p:cNvSpPr>
            <p:nvPr/>
          </p:nvSpPr>
          <p:spPr bwMode="auto">
            <a:xfrm flipV="1">
              <a:off x="2381" y="2406"/>
              <a:ext cx="262" cy="4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12" name="Text Box 12"/>
            <p:cNvSpPr txBox="1">
              <a:spLocks noChangeArrowheads="1"/>
            </p:cNvSpPr>
            <p:nvPr/>
          </p:nvSpPr>
          <p:spPr bwMode="auto">
            <a:xfrm>
              <a:off x="2018" y="2840"/>
              <a:ext cx="791" cy="4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22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636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Costs</a:t>
              </a:r>
            </a:p>
            <a:p>
              <a:pPr marL="0" marR="0" lvl="0" indent="0" algn="ctr" defTabSz="822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66FF33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Rewards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28680" name="Group 13"/>
          <p:cNvGrpSpPr>
            <a:grpSpLocks/>
          </p:cNvGrpSpPr>
          <p:nvPr/>
        </p:nvGrpSpPr>
        <p:grpSpPr bwMode="auto">
          <a:xfrm>
            <a:off x="4643438" y="3879850"/>
            <a:ext cx="1316037" cy="1749425"/>
            <a:chOff x="2925" y="2399"/>
            <a:chExt cx="829" cy="1102"/>
          </a:xfrm>
        </p:grpSpPr>
        <p:sp>
          <p:nvSpPr>
            <p:cNvPr id="28709" name="Line 14"/>
            <p:cNvSpPr>
              <a:spLocks noChangeShapeType="1"/>
            </p:cNvSpPr>
            <p:nvPr/>
          </p:nvSpPr>
          <p:spPr bwMode="auto">
            <a:xfrm>
              <a:off x="3128" y="2399"/>
              <a:ext cx="192" cy="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10" name="Text Box 15"/>
            <p:cNvSpPr txBox="1">
              <a:spLocks noChangeArrowheads="1"/>
            </p:cNvSpPr>
            <p:nvPr/>
          </p:nvSpPr>
          <p:spPr bwMode="auto">
            <a:xfrm>
              <a:off x="2925" y="2848"/>
              <a:ext cx="829" cy="65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2232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choose</a:t>
              </a:r>
            </a:p>
            <a:p>
              <a:pPr marL="0" marR="0" lvl="0" indent="0" algn="ctr" defTabSz="82232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(action,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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)</a:t>
              </a:r>
              <a:b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= (LP,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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2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)</a:t>
              </a:r>
            </a:p>
          </p:txBody>
        </p:sp>
      </p:grpSp>
      <p:grpSp>
        <p:nvGrpSpPr>
          <p:cNvPr id="28681" name="Group 16"/>
          <p:cNvGrpSpPr>
            <a:grpSpLocks/>
          </p:cNvGrpSpPr>
          <p:nvPr/>
        </p:nvGrpSpPr>
        <p:grpSpPr bwMode="auto">
          <a:xfrm>
            <a:off x="6227763" y="3962400"/>
            <a:ext cx="1255712" cy="1331913"/>
            <a:chOff x="3833" y="2451"/>
            <a:chExt cx="791" cy="839"/>
          </a:xfrm>
        </p:grpSpPr>
        <p:sp>
          <p:nvSpPr>
            <p:cNvPr id="28707" name="Line 17"/>
            <p:cNvSpPr>
              <a:spLocks noChangeShapeType="1"/>
            </p:cNvSpPr>
            <p:nvPr/>
          </p:nvSpPr>
          <p:spPr bwMode="auto">
            <a:xfrm flipH="1" flipV="1">
              <a:off x="3958" y="2451"/>
              <a:ext cx="192" cy="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08" name="Text Box 18"/>
            <p:cNvSpPr txBox="1">
              <a:spLocks noChangeArrowheads="1"/>
            </p:cNvSpPr>
            <p:nvPr/>
          </p:nvSpPr>
          <p:spPr bwMode="auto">
            <a:xfrm>
              <a:off x="3833" y="2840"/>
              <a:ext cx="791" cy="4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22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636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Costs</a:t>
              </a:r>
            </a:p>
            <a:p>
              <a:pPr marL="0" marR="0" lvl="0" indent="0" algn="ctr" defTabSz="822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66FF33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Rewards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28682" name="Group 19"/>
          <p:cNvGrpSpPr>
            <a:grpSpLocks/>
          </p:cNvGrpSpPr>
          <p:nvPr/>
        </p:nvGrpSpPr>
        <p:grpSpPr bwMode="auto">
          <a:xfrm>
            <a:off x="4932363" y="3732213"/>
            <a:ext cx="1511300" cy="488950"/>
            <a:chOff x="1035" y="2306"/>
            <a:chExt cx="1618" cy="308"/>
          </a:xfrm>
        </p:grpSpPr>
        <p:sp>
          <p:nvSpPr>
            <p:cNvPr id="28705" name="Line 20"/>
            <p:cNvSpPr>
              <a:spLocks noChangeShapeType="1"/>
            </p:cNvSpPr>
            <p:nvPr/>
          </p:nvSpPr>
          <p:spPr bwMode="auto">
            <a:xfrm>
              <a:off x="1035" y="2389"/>
              <a:ext cx="1618" cy="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06" name="Text Box 21"/>
            <p:cNvSpPr txBox="1">
              <a:spLocks noChangeArrowheads="1"/>
            </p:cNvSpPr>
            <p:nvPr/>
          </p:nvSpPr>
          <p:spPr bwMode="auto">
            <a:xfrm>
              <a:off x="1108" y="2306"/>
              <a:ext cx="1249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22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 </a:t>
              </a:r>
              <a:r>
                <a:rPr kumimoji="0" lang="en-US" sz="2600" b="1" i="0" u="none" strike="noStrike" kern="1200" cap="none" spc="0" normalizeH="0" baseline="-2500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2</a:t>
              </a:r>
              <a:r>
                <a: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time</a:t>
              </a:r>
            </a:p>
          </p:txBody>
        </p:sp>
      </p:grpSp>
      <p:grpSp>
        <p:nvGrpSpPr>
          <p:cNvPr id="28683" name="Group 22"/>
          <p:cNvGrpSpPr>
            <a:grpSpLocks/>
          </p:cNvGrpSpPr>
          <p:nvPr/>
        </p:nvGrpSpPr>
        <p:grpSpPr bwMode="auto">
          <a:xfrm>
            <a:off x="4246563" y="3511550"/>
            <a:ext cx="685800" cy="1027113"/>
            <a:chOff x="2675" y="2122"/>
            <a:chExt cx="432" cy="647"/>
          </a:xfrm>
        </p:grpSpPr>
        <p:grpSp>
          <p:nvGrpSpPr>
            <p:cNvPr id="28701" name="Group 23"/>
            <p:cNvGrpSpPr>
              <a:grpSpLocks/>
            </p:cNvGrpSpPr>
            <p:nvPr/>
          </p:nvGrpSpPr>
          <p:grpSpPr bwMode="auto">
            <a:xfrm>
              <a:off x="2675" y="2122"/>
              <a:ext cx="432" cy="426"/>
              <a:chOff x="2675" y="2167"/>
              <a:chExt cx="432" cy="426"/>
            </a:xfrm>
          </p:grpSpPr>
          <p:sp>
            <p:nvSpPr>
              <p:cNvPr id="28703" name="Oval 24"/>
              <p:cNvSpPr>
                <a:spLocks noChangeArrowheads="1"/>
              </p:cNvSpPr>
              <p:nvPr/>
            </p:nvSpPr>
            <p:spPr bwMode="auto">
              <a:xfrm>
                <a:off x="2675" y="2167"/>
                <a:ext cx="432" cy="426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704" name="Text Box 25"/>
              <p:cNvSpPr txBox="1">
                <a:spLocks noChangeArrowheads="1"/>
              </p:cNvSpPr>
              <p:nvPr/>
            </p:nvSpPr>
            <p:spPr bwMode="auto">
              <a:xfrm>
                <a:off x="2744" y="2220"/>
                <a:ext cx="30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8223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S</a:t>
                </a:r>
                <a:r>
                  <a:rPr kumimoji="0" lang="en-US" sz="22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28702" name="Text Box 26"/>
            <p:cNvSpPr txBox="1">
              <a:spLocks noChangeArrowheads="1"/>
            </p:cNvSpPr>
            <p:nvPr/>
          </p:nvSpPr>
          <p:spPr bwMode="auto">
            <a:xfrm>
              <a:off x="2830" y="2519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28684" name="Group 27"/>
          <p:cNvGrpSpPr>
            <a:grpSpLocks/>
          </p:cNvGrpSpPr>
          <p:nvPr/>
        </p:nvGrpSpPr>
        <p:grpSpPr bwMode="auto">
          <a:xfrm>
            <a:off x="6443663" y="3514725"/>
            <a:ext cx="1939925" cy="1030288"/>
            <a:chOff x="3971" y="2124"/>
            <a:chExt cx="1222" cy="649"/>
          </a:xfrm>
        </p:grpSpPr>
        <p:grpSp>
          <p:nvGrpSpPr>
            <p:cNvPr id="28693" name="Group 28"/>
            <p:cNvGrpSpPr>
              <a:grpSpLocks/>
            </p:cNvGrpSpPr>
            <p:nvPr/>
          </p:nvGrpSpPr>
          <p:grpSpPr bwMode="auto">
            <a:xfrm>
              <a:off x="3971" y="2124"/>
              <a:ext cx="1222" cy="426"/>
              <a:chOff x="4742" y="2169"/>
              <a:chExt cx="1222" cy="426"/>
            </a:xfrm>
          </p:grpSpPr>
          <p:sp>
            <p:nvSpPr>
              <p:cNvPr id="28695" name="Oval 29"/>
              <p:cNvSpPr>
                <a:spLocks noChangeArrowheads="1"/>
              </p:cNvSpPr>
              <p:nvPr/>
            </p:nvSpPr>
            <p:spPr bwMode="auto">
              <a:xfrm>
                <a:off x="5628" y="2436"/>
                <a:ext cx="48" cy="49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696" name="Oval 30"/>
              <p:cNvSpPr>
                <a:spLocks noChangeArrowheads="1"/>
              </p:cNvSpPr>
              <p:nvPr/>
            </p:nvSpPr>
            <p:spPr bwMode="auto">
              <a:xfrm>
                <a:off x="5772" y="2436"/>
                <a:ext cx="48" cy="49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697" name="Oval 31"/>
              <p:cNvSpPr>
                <a:spLocks noChangeArrowheads="1"/>
              </p:cNvSpPr>
              <p:nvPr/>
            </p:nvSpPr>
            <p:spPr bwMode="auto">
              <a:xfrm>
                <a:off x="5916" y="2436"/>
                <a:ext cx="48" cy="49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698" name="Oval 32"/>
              <p:cNvSpPr>
                <a:spLocks noChangeArrowheads="1"/>
              </p:cNvSpPr>
              <p:nvPr/>
            </p:nvSpPr>
            <p:spPr bwMode="auto">
              <a:xfrm>
                <a:off x="4742" y="2169"/>
                <a:ext cx="432" cy="426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699" name="Line 33"/>
              <p:cNvSpPr>
                <a:spLocks noChangeShapeType="1"/>
              </p:cNvSpPr>
              <p:nvPr/>
            </p:nvSpPr>
            <p:spPr bwMode="auto">
              <a:xfrm>
                <a:off x="5174" y="2401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700" name="Text Box 34"/>
              <p:cNvSpPr txBox="1">
                <a:spLocks noChangeArrowheads="1"/>
              </p:cNvSpPr>
              <p:nvPr/>
            </p:nvSpPr>
            <p:spPr bwMode="auto">
              <a:xfrm>
                <a:off x="4834" y="2222"/>
                <a:ext cx="30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8223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S</a:t>
                </a:r>
                <a:r>
                  <a:rPr kumimoji="0" lang="en-US" sz="22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28694" name="Text Box 35"/>
            <p:cNvSpPr txBox="1">
              <a:spLocks noChangeArrowheads="1"/>
            </p:cNvSpPr>
            <p:nvPr/>
          </p:nvSpPr>
          <p:spPr bwMode="auto">
            <a:xfrm>
              <a:off x="4347" y="2523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28685" name="Group 36"/>
          <p:cNvGrpSpPr>
            <a:grpSpLocks/>
          </p:cNvGrpSpPr>
          <p:nvPr/>
        </p:nvGrpSpPr>
        <p:grpSpPr bwMode="auto">
          <a:xfrm>
            <a:off x="250825" y="3494088"/>
            <a:ext cx="1371600" cy="676275"/>
            <a:chOff x="158" y="2201"/>
            <a:chExt cx="864" cy="426"/>
          </a:xfrm>
        </p:grpSpPr>
        <p:sp>
          <p:nvSpPr>
            <p:cNvPr id="28689" name="Oval 37"/>
            <p:cNvSpPr>
              <a:spLocks noChangeArrowheads="1"/>
            </p:cNvSpPr>
            <p:nvPr/>
          </p:nvSpPr>
          <p:spPr bwMode="auto">
            <a:xfrm>
              <a:off x="590" y="2201"/>
              <a:ext cx="432" cy="426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90" name="Text Box 38"/>
            <p:cNvSpPr txBox="1">
              <a:spLocks noChangeArrowheads="1"/>
            </p:cNvSpPr>
            <p:nvPr/>
          </p:nvSpPr>
          <p:spPr bwMode="auto">
            <a:xfrm>
              <a:off x="663" y="2265"/>
              <a:ext cx="30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822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</a:t>
              </a:r>
              <a:r>
                <a:rPr kumimoji="0" lang="en-US" sz="2200" b="1" i="0" u="none" strike="noStrike" kern="1200" cap="none" spc="0" normalizeH="0" baseline="-25000" noProof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28691" name="Oval 39"/>
            <p:cNvSpPr>
              <a:spLocks noChangeArrowheads="1"/>
            </p:cNvSpPr>
            <p:nvPr/>
          </p:nvSpPr>
          <p:spPr bwMode="auto">
            <a:xfrm>
              <a:off x="158" y="2360"/>
              <a:ext cx="144" cy="145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92" name="Line 40"/>
            <p:cNvSpPr>
              <a:spLocks noChangeShapeType="1"/>
            </p:cNvSpPr>
            <p:nvPr/>
          </p:nvSpPr>
          <p:spPr bwMode="auto">
            <a:xfrm>
              <a:off x="314" y="2433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686" name="Text Box 41"/>
          <p:cNvSpPr txBox="1">
            <a:spLocks noChangeArrowheads="1"/>
          </p:cNvSpPr>
          <p:nvPr/>
        </p:nvSpPr>
        <p:spPr bwMode="auto">
          <a:xfrm>
            <a:off x="179388" y="2205038"/>
            <a:ext cx="8640762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l"/>
                <a:tab pos="5257800" algn="l"/>
              </a:tabLst>
              <a:defRPr/>
            </a:pPr>
            <a:r>
              <a:rPr kumimoji="0" lang="en-US" sz="2600" b="0" i="0" u="sng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Goal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: Choose actions and latencies to maximize </a:t>
            </a:r>
            <a:b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</a:b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the </a:t>
            </a: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average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 </a:t>
            </a: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rate</a:t>
            </a: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 of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 </a:t>
            </a: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return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 (rewards minus costs per time)</a:t>
            </a:r>
            <a:endParaRPr kumimoji="0" lang="en-US" sz="2600" b="0" i="1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  <a:sym typeface="Symbol" pitchFamily="18" charset="2"/>
            </a:endParaRPr>
          </a:p>
        </p:txBody>
      </p:sp>
      <p:pic>
        <p:nvPicPr>
          <p:cNvPr id="28687" name="Picture 42" descr="SkinnerBoxModifi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4" t="11810" r="8858" b="16814"/>
          <a:stretch>
            <a:fillRect/>
          </a:stretch>
        </p:blipFill>
        <p:spPr bwMode="auto">
          <a:xfrm>
            <a:off x="5940425" y="0"/>
            <a:ext cx="32035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Text Box 43"/>
          <p:cNvSpPr txBox="1">
            <a:spLocks noChangeArrowheads="1"/>
          </p:cNvSpPr>
          <p:nvPr/>
        </p:nvSpPr>
        <p:spPr bwMode="auto">
          <a:xfrm>
            <a:off x="8678863" y="6564313"/>
            <a:ext cx="430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ARL</a:t>
            </a:r>
          </a:p>
        </p:txBody>
      </p:sp>
    </p:spTree>
    <p:extLst>
      <p:ext uri="{BB962C8B-B14F-4D97-AF65-F5344CB8AC3E}">
        <p14:creationId xmlns:p14="http://schemas.microsoft.com/office/powerpoint/2010/main" val="161958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FA7D-CEC1-4C74-9546-480698E65A2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50825" y="1300163"/>
            <a:ext cx="8929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Compute differential values of actions</a:t>
            </a:r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273050" y="1957388"/>
            <a:ext cx="2138363" cy="1903412"/>
            <a:chOff x="172" y="1233"/>
            <a:chExt cx="1347" cy="1199"/>
          </a:xfrm>
        </p:grpSpPr>
        <p:sp>
          <p:nvSpPr>
            <p:cNvPr id="29712" name="Text Box 4"/>
            <p:cNvSpPr txBox="1">
              <a:spLocks noChangeArrowheads="1"/>
            </p:cNvSpPr>
            <p:nvPr/>
          </p:nvSpPr>
          <p:spPr bwMode="auto">
            <a:xfrm>
              <a:off x="172" y="1233"/>
              <a:ext cx="1347" cy="88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Differential value of taking action 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L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with latency 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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 when in state x</a:t>
              </a:r>
            </a:p>
          </p:txBody>
        </p:sp>
        <p:sp>
          <p:nvSpPr>
            <p:cNvPr id="29713" name="Line 5"/>
            <p:cNvSpPr>
              <a:spLocks noChangeShapeType="1"/>
            </p:cNvSpPr>
            <p:nvPr/>
          </p:nvSpPr>
          <p:spPr bwMode="auto">
            <a:xfrm flipV="1">
              <a:off x="611" y="2115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lg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7235825" y="1916113"/>
            <a:ext cx="1657350" cy="13398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ρ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= average rewards minus costs, per unit time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Symbol" pitchFamily="18" charset="2"/>
            </a:endParaRPr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 flipV="1">
            <a:off x="8099425" y="3255963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7378700" y="2076450"/>
            <a:ext cx="1444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323850" y="5373688"/>
            <a:ext cx="669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steady state behavior (not learning dynamics)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5561013" y="6400800"/>
            <a:ext cx="3582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(Extension of Schwartz 1993)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266700" y="3765550"/>
            <a:ext cx="57451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</a:t>
            </a:r>
            <a:r>
              <a:rPr kumimoji="0" lang="en-US" sz="26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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(x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) 	= 	Rewards 	– 	Costs 	+ </a:t>
            </a:r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5848350" y="3622675"/>
            <a:ext cx="1387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Future Returns</a:t>
            </a:r>
          </a:p>
        </p:txBody>
      </p:sp>
      <p:sp>
        <p:nvSpPr>
          <p:cNvPr id="2970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Average Reward RL</a:t>
            </a:r>
            <a:endParaRPr lang="en-US" sz="4000" smtClean="0">
              <a:solidFill>
                <a:schemeClr val="tx1"/>
              </a:solidFill>
            </a:endParaRPr>
          </a:p>
        </p:txBody>
      </p:sp>
      <p:graphicFrame>
        <p:nvGraphicFramePr>
          <p:cNvPr id="2970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069013" y="4691063"/>
          <a:ext cx="7429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4" imgW="787058" imgH="393529" progId="Equation.3">
                  <p:embed/>
                </p:oleObj>
              </mc:Choice>
              <mc:Fallback>
                <p:oleObj name="Equation" r:id="rId4" imgW="787058" imgH="393529" progId="Equation.3">
                  <p:embed/>
                  <p:pic>
                    <p:nvPicPr>
                      <p:cNvPr id="2970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4691063"/>
                        <a:ext cx="7429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7291388" y="4010025"/>
          <a:ext cx="11572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6" imgW="634725" imgH="304668" progId="Equation.3">
                  <p:embed/>
                </p:oleObj>
              </mc:Choice>
              <mc:Fallback>
                <p:oleObj name="Equation" r:id="rId6" imgW="634725" imgH="304668" progId="Equation.3">
                  <p:embed/>
                  <p:pic>
                    <p:nvPicPr>
                      <p:cNvPr id="297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388" y="4010025"/>
                        <a:ext cx="11572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1" name="Object 18"/>
          <p:cNvGraphicFramePr>
            <a:graphicFrameLocks noChangeAspect="1"/>
          </p:cNvGraphicFramePr>
          <p:nvPr/>
        </p:nvGraphicFramePr>
        <p:xfrm>
          <a:off x="4179888" y="4343400"/>
          <a:ext cx="15509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8" imgW="634725" imgH="342751" progId="Equation.DSMT4">
                  <p:embed/>
                </p:oleObj>
              </mc:Choice>
              <mc:Fallback>
                <p:oleObj name="Equation" r:id="rId8" imgW="634725" imgH="342751" progId="Equation.DSMT4">
                  <p:embed/>
                  <p:pic>
                    <p:nvPicPr>
                      <p:cNvPr id="2971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4343400"/>
                        <a:ext cx="15509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2358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187826-3481-4C77-ACD6-8B3C6E2721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539750" y="1773238"/>
            <a:ext cx="8281988" cy="485775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65138" indent="-4651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65138" marR="0" lvl="0" indent="-465138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Choose action with largest expected reward minus cost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395288" y="1325563"/>
            <a:ext cx="439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marL="290513" indent="-2905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1. Which action to take?</a:t>
            </a: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4645025" y="3141663"/>
            <a:ext cx="428466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slow  delays (all) rewards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net rate of rewards = cost of delay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(opportunity cost of time)</a:t>
            </a:r>
          </a:p>
        </p:txBody>
      </p:sp>
      <p:sp>
        <p:nvSpPr>
          <p:cNvPr id="295942" name="Line 6"/>
          <p:cNvSpPr>
            <a:spLocks noChangeShapeType="1"/>
          </p:cNvSpPr>
          <p:nvPr/>
        </p:nvSpPr>
        <p:spPr bwMode="auto">
          <a:xfrm>
            <a:off x="396875" y="3213100"/>
            <a:ext cx="835183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468313" y="4941888"/>
            <a:ext cx="8281987" cy="485775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65138" indent="-4651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65138" marR="0" lvl="0" indent="-465138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Choose rate that balances vigour and opportunity costs</a:t>
            </a:r>
          </a:p>
        </p:txBody>
      </p:sp>
      <p:sp>
        <p:nvSpPr>
          <p:cNvPr id="295944" name="Text Box 8"/>
          <p:cNvSpPr txBox="1">
            <a:spLocks noChangeArrowheads="1"/>
          </p:cNvSpPr>
          <p:nvPr/>
        </p:nvSpPr>
        <p:spPr bwMode="auto">
          <a:xfrm>
            <a:off x="323850" y="2708275"/>
            <a:ext cx="43926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marL="290513" indent="-2905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How fast to perform it?</a:t>
            </a: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slow  less costly (vigour cost)</a:t>
            </a:r>
          </a:p>
        </p:txBody>
      </p:sp>
      <p:sp>
        <p:nvSpPr>
          <p:cNvPr id="295945" name="Line 9"/>
          <p:cNvSpPr>
            <a:spLocks noChangeShapeType="1"/>
          </p:cNvSpPr>
          <p:nvPr/>
        </p:nvSpPr>
        <p:spPr bwMode="auto">
          <a:xfrm>
            <a:off x="4645025" y="3213100"/>
            <a:ext cx="0" cy="15843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31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600" smtClean="0"/>
              <a:t>Average Reward Cost/benefit Tradeoffs</a:t>
            </a:r>
            <a:endParaRPr lang="en-US" sz="3600" smtClean="0"/>
          </a:p>
        </p:txBody>
      </p:sp>
      <p:sp>
        <p:nvSpPr>
          <p:cNvPr id="295947" name="Text Box 11"/>
          <p:cNvSpPr txBox="1">
            <a:spLocks noChangeArrowheads="1"/>
          </p:cNvSpPr>
          <p:nvPr/>
        </p:nvSpPr>
        <p:spPr bwMode="auto">
          <a:xfrm>
            <a:off x="468313" y="5537200"/>
            <a:ext cx="834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explains faster (irrelevant) actions under hunger, etc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5948" name="Text Box 12"/>
          <p:cNvSpPr txBox="1">
            <a:spLocks noChangeArrowheads="1"/>
          </p:cNvSpPr>
          <p:nvPr/>
        </p:nvSpPr>
        <p:spPr bwMode="auto">
          <a:xfrm>
            <a:off x="3563938" y="6197600"/>
            <a:ext cx="2185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masochism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4686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2" grpId="0" animBg="1"/>
      <p:bldP spid="295943" grpId="0" animBg="1"/>
      <p:bldP spid="295945" grpId="0" animBg="1"/>
      <p:bldP spid="295947" grpId="0"/>
      <p:bldP spid="29594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3B40B-6D8A-4D11-ABA9-B00C73DCC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333500" y="1268413"/>
            <a:ext cx="6623050" cy="2592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748" name="Picture 3" descr="RatesHung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4"/>
          <a:stretch>
            <a:fillRect/>
          </a:stretch>
        </p:blipFill>
        <p:spPr bwMode="auto">
          <a:xfrm>
            <a:off x="1331913" y="1628775"/>
            <a:ext cx="6551612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0" y="35083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Optimal response rates</a:t>
            </a:r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34925" y="1125538"/>
            <a:ext cx="4537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 rot="-5400000">
            <a:off x="7111207" y="2329656"/>
            <a:ext cx="223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Experimental data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5087938" y="1268413"/>
            <a:ext cx="2868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Niv, Dayan, Joel, unpublished</a:t>
            </a:r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2041525" y="1236663"/>
            <a:ext cx="1738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Nose poke</a:t>
            </a:r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4427538" y="3463925"/>
            <a:ext cx="3414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seconds since reinforcement</a:t>
            </a:r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 rot="-5400000">
            <a:off x="7181057" y="5139531"/>
            <a:ext cx="2090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Model simulation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331913" y="4046538"/>
            <a:ext cx="6624637" cy="2622550"/>
            <a:chOff x="1066" y="2549"/>
            <a:chExt cx="4173" cy="1652"/>
          </a:xfrm>
        </p:grpSpPr>
        <p:sp>
          <p:nvSpPr>
            <p:cNvPr id="31759" name="Rectangle 12"/>
            <p:cNvSpPr>
              <a:spLocks noChangeArrowheads="1"/>
            </p:cNvSpPr>
            <p:nvPr/>
          </p:nvSpPr>
          <p:spPr bwMode="auto">
            <a:xfrm>
              <a:off x="1067" y="2569"/>
              <a:ext cx="4172" cy="16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60" name="Text Box 13"/>
            <p:cNvSpPr txBox="1">
              <a:spLocks noChangeArrowheads="1"/>
            </p:cNvSpPr>
            <p:nvPr/>
          </p:nvSpPr>
          <p:spPr bwMode="auto">
            <a:xfrm>
              <a:off x="1513" y="2549"/>
              <a:ext cx="10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</a:t>
              </a:r>
              <a:r>
                <a: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st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Nose poke</a:t>
              </a:r>
            </a:p>
          </p:txBody>
        </p:sp>
        <p:sp>
          <p:nvSpPr>
            <p:cNvPr id="31761" name="Text Box 14"/>
            <p:cNvSpPr txBox="1">
              <a:spLocks noChangeArrowheads="1"/>
            </p:cNvSpPr>
            <p:nvPr/>
          </p:nvSpPr>
          <p:spPr bwMode="auto">
            <a:xfrm>
              <a:off x="3016" y="3951"/>
              <a:ext cx="21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seconds since reinforcement</a:t>
              </a:r>
            </a:p>
          </p:txBody>
        </p:sp>
        <p:pic>
          <p:nvPicPr>
            <p:cNvPr id="31762" name="Picture 15" descr="ModelRat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47"/>
            <a:stretch>
              <a:fillRect/>
            </a:stretch>
          </p:blipFill>
          <p:spPr bwMode="auto">
            <a:xfrm>
              <a:off x="1066" y="2777"/>
              <a:ext cx="4082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3" name="Text Box 16"/>
            <p:cNvSpPr txBox="1">
              <a:spLocks noChangeArrowheads="1"/>
            </p:cNvSpPr>
            <p:nvPr/>
          </p:nvSpPr>
          <p:spPr bwMode="auto">
            <a:xfrm>
              <a:off x="1746" y="3951"/>
              <a:ext cx="7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seconds</a:t>
              </a:r>
            </a:p>
          </p:txBody>
        </p:sp>
      </p:grpSp>
      <p:sp>
        <p:nvSpPr>
          <p:cNvPr id="31757" name="Text Box 17"/>
          <p:cNvSpPr txBox="1">
            <a:spLocks noChangeArrowheads="1"/>
          </p:cNvSpPr>
          <p:nvPr/>
        </p:nvSpPr>
        <p:spPr bwMode="auto">
          <a:xfrm>
            <a:off x="2411413" y="3463925"/>
            <a:ext cx="1130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seconds</a:t>
            </a:r>
          </a:p>
        </p:txBody>
      </p:sp>
      <p:sp>
        <p:nvSpPr>
          <p:cNvPr id="298002" name="Rectangle 18"/>
          <p:cNvSpPr>
            <a:spLocks noChangeArrowheads="1"/>
          </p:cNvSpPr>
          <p:nvPr/>
        </p:nvSpPr>
        <p:spPr bwMode="auto">
          <a:xfrm>
            <a:off x="1258888" y="1196975"/>
            <a:ext cx="2592387" cy="2663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653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4" grpId="0"/>
      <p:bldP spid="29800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1DF80-305E-4FF0-BBE6-02C4181B76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35083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Optimal response rates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30775" y="1412875"/>
            <a:ext cx="3744913" cy="3960813"/>
            <a:chOff x="3061" y="1071"/>
            <a:chExt cx="2359" cy="2495"/>
          </a:xfrm>
        </p:grpSpPr>
        <p:sp>
          <p:nvSpPr>
            <p:cNvPr id="32829" name="Text Box 4"/>
            <p:cNvSpPr txBox="1">
              <a:spLocks noChangeArrowheads="1"/>
            </p:cNvSpPr>
            <p:nvPr/>
          </p:nvSpPr>
          <p:spPr bwMode="auto">
            <a:xfrm>
              <a:off x="3604" y="1071"/>
              <a:ext cx="1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Model simulation</a:t>
              </a:r>
            </a:p>
          </p:txBody>
        </p:sp>
        <p:grpSp>
          <p:nvGrpSpPr>
            <p:cNvPr id="32830" name="Group 5"/>
            <p:cNvGrpSpPr>
              <a:grpSpLocks/>
            </p:cNvGrpSpPr>
            <p:nvPr/>
          </p:nvGrpSpPr>
          <p:grpSpPr bwMode="auto">
            <a:xfrm>
              <a:off x="3061" y="1434"/>
              <a:ext cx="2359" cy="2132"/>
              <a:chOff x="2744" y="1434"/>
              <a:chExt cx="2359" cy="2132"/>
            </a:xfrm>
          </p:grpSpPr>
          <p:sp>
            <p:nvSpPr>
              <p:cNvPr id="32831" name="Rectangle 6"/>
              <p:cNvSpPr>
                <a:spLocks noChangeArrowheads="1"/>
              </p:cNvSpPr>
              <p:nvPr/>
            </p:nvSpPr>
            <p:spPr bwMode="auto">
              <a:xfrm>
                <a:off x="2744" y="1434"/>
                <a:ext cx="2359" cy="21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32" name="Line 7"/>
              <p:cNvSpPr>
                <a:spLocks noChangeShapeType="1"/>
              </p:cNvSpPr>
              <p:nvPr/>
            </p:nvSpPr>
            <p:spPr bwMode="auto">
              <a:xfrm>
                <a:off x="3170" y="3183"/>
                <a:ext cx="1735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33" name="Line 8"/>
              <p:cNvSpPr>
                <a:spLocks noChangeShapeType="1"/>
              </p:cNvSpPr>
              <p:nvPr/>
            </p:nvSpPr>
            <p:spPr bwMode="auto">
              <a:xfrm flipV="1">
                <a:off x="3170" y="1596"/>
                <a:ext cx="1" cy="158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34" name="Line 9"/>
              <p:cNvSpPr>
                <a:spLocks noChangeShapeType="1"/>
              </p:cNvSpPr>
              <p:nvPr/>
            </p:nvSpPr>
            <p:spPr bwMode="auto">
              <a:xfrm flipV="1">
                <a:off x="3170" y="3161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35" name="Line 10"/>
              <p:cNvSpPr>
                <a:spLocks noChangeShapeType="1"/>
              </p:cNvSpPr>
              <p:nvPr/>
            </p:nvSpPr>
            <p:spPr bwMode="auto">
              <a:xfrm flipV="1">
                <a:off x="4905" y="3161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36" name="Line 11"/>
              <p:cNvSpPr>
                <a:spLocks noChangeShapeType="1"/>
              </p:cNvSpPr>
              <p:nvPr/>
            </p:nvSpPr>
            <p:spPr bwMode="auto">
              <a:xfrm>
                <a:off x="3170" y="3183"/>
                <a:ext cx="1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37" name="Line 12"/>
              <p:cNvSpPr>
                <a:spLocks noChangeShapeType="1"/>
              </p:cNvSpPr>
              <p:nvPr/>
            </p:nvSpPr>
            <p:spPr bwMode="auto">
              <a:xfrm>
                <a:off x="3170" y="159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38" name="Rectangle 13"/>
              <p:cNvSpPr>
                <a:spLocks noChangeArrowheads="1"/>
              </p:cNvSpPr>
              <p:nvPr/>
            </p:nvSpPr>
            <p:spPr bwMode="auto">
              <a:xfrm>
                <a:off x="2972" y="1497"/>
                <a:ext cx="13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ea typeface="+mn-ea"/>
                    <a:cs typeface="Arial" charset="0"/>
                  </a:rPr>
                  <a:t>50</a:t>
                </a: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839" name="Line 14"/>
              <p:cNvSpPr>
                <a:spLocks noChangeShapeType="1"/>
              </p:cNvSpPr>
              <p:nvPr/>
            </p:nvSpPr>
            <p:spPr bwMode="auto">
              <a:xfrm flipV="1">
                <a:off x="3170" y="1596"/>
                <a:ext cx="1735" cy="1587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40" name="Line 15"/>
              <p:cNvSpPr>
                <a:spLocks noChangeShapeType="1"/>
              </p:cNvSpPr>
              <p:nvPr/>
            </p:nvSpPr>
            <p:spPr bwMode="auto">
              <a:xfrm>
                <a:off x="4859" y="1596"/>
                <a:ext cx="91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41" name="Line 16"/>
              <p:cNvSpPr>
                <a:spLocks noChangeShapeType="1"/>
              </p:cNvSpPr>
              <p:nvPr/>
            </p:nvSpPr>
            <p:spPr bwMode="auto">
              <a:xfrm>
                <a:off x="4905" y="1552"/>
                <a:ext cx="0" cy="87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42" name="Line 17"/>
              <p:cNvSpPr>
                <a:spLocks noChangeShapeType="1"/>
              </p:cNvSpPr>
              <p:nvPr/>
            </p:nvSpPr>
            <p:spPr bwMode="auto">
              <a:xfrm>
                <a:off x="4758" y="1694"/>
                <a:ext cx="90" cy="0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43" name="Line 18"/>
              <p:cNvSpPr>
                <a:spLocks noChangeShapeType="1"/>
              </p:cNvSpPr>
              <p:nvPr/>
            </p:nvSpPr>
            <p:spPr bwMode="auto">
              <a:xfrm>
                <a:off x="4803" y="1650"/>
                <a:ext cx="0" cy="88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44" name="Line 19"/>
              <p:cNvSpPr>
                <a:spLocks noChangeShapeType="1"/>
              </p:cNvSpPr>
              <p:nvPr/>
            </p:nvSpPr>
            <p:spPr bwMode="auto">
              <a:xfrm>
                <a:off x="4656" y="1815"/>
                <a:ext cx="91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45" name="Line 20"/>
              <p:cNvSpPr>
                <a:spLocks noChangeShapeType="1"/>
              </p:cNvSpPr>
              <p:nvPr/>
            </p:nvSpPr>
            <p:spPr bwMode="auto">
              <a:xfrm>
                <a:off x="4702" y="1771"/>
                <a:ext cx="0" cy="87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46" name="Line 21"/>
              <p:cNvSpPr>
                <a:spLocks noChangeShapeType="1"/>
              </p:cNvSpPr>
              <p:nvPr/>
            </p:nvSpPr>
            <p:spPr bwMode="auto">
              <a:xfrm>
                <a:off x="4546" y="1957"/>
                <a:ext cx="89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47" name="Line 22"/>
              <p:cNvSpPr>
                <a:spLocks noChangeShapeType="1"/>
              </p:cNvSpPr>
              <p:nvPr/>
            </p:nvSpPr>
            <p:spPr bwMode="auto">
              <a:xfrm>
                <a:off x="4590" y="1913"/>
                <a:ext cx="1" cy="88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48" name="Line 23"/>
              <p:cNvSpPr>
                <a:spLocks noChangeShapeType="1"/>
              </p:cNvSpPr>
              <p:nvPr/>
            </p:nvSpPr>
            <p:spPr bwMode="auto">
              <a:xfrm>
                <a:off x="4422" y="2077"/>
                <a:ext cx="90" cy="2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49" name="Line 24"/>
              <p:cNvSpPr>
                <a:spLocks noChangeShapeType="1"/>
              </p:cNvSpPr>
              <p:nvPr/>
            </p:nvSpPr>
            <p:spPr bwMode="auto">
              <a:xfrm>
                <a:off x="4467" y="2034"/>
                <a:ext cx="1" cy="87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50" name="Line 25"/>
              <p:cNvSpPr>
                <a:spLocks noChangeShapeType="1"/>
              </p:cNvSpPr>
              <p:nvPr/>
            </p:nvSpPr>
            <p:spPr bwMode="auto">
              <a:xfrm>
                <a:off x="4277" y="2187"/>
                <a:ext cx="90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51" name="Line 26"/>
              <p:cNvSpPr>
                <a:spLocks noChangeShapeType="1"/>
              </p:cNvSpPr>
              <p:nvPr/>
            </p:nvSpPr>
            <p:spPr bwMode="auto">
              <a:xfrm>
                <a:off x="4322" y="2143"/>
                <a:ext cx="1" cy="89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52" name="Line 27"/>
              <p:cNvSpPr>
                <a:spLocks noChangeShapeType="1"/>
              </p:cNvSpPr>
              <p:nvPr/>
            </p:nvSpPr>
            <p:spPr bwMode="auto">
              <a:xfrm>
                <a:off x="4109" y="2317"/>
                <a:ext cx="90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53" name="Line 28"/>
              <p:cNvSpPr>
                <a:spLocks noChangeShapeType="1"/>
              </p:cNvSpPr>
              <p:nvPr/>
            </p:nvSpPr>
            <p:spPr bwMode="auto">
              <a:xfrm>
                <a:off x="4154" y="2274"/>
                <a:ext cx="1" cy="87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54" name="Line 29"/>
              <p:cNvSpPr>
                <a:spLocks noChangeShapeType="1"/>
              </p:cNvSpPr>
              <p:nvPr/>
            </p:nvSpPr>
            <p:spPr bwMode="auto">
              <a:xfrm>
                <a:off x="3919" y="2439"/>
                <a:ext cx="89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55" name="Line 30"/>
              <p:cNvSpPr>
                <a:spLocks noChangeShapeType="1"/>
              </p:cNvSpPr>
              <p:nvPr/>
            </p:nvSpPr>
            <p:spPr bwMode="auto">
              <a:xfrm>
                <a:off x="3964" y="2395"/>
                <a:ext cx="0" cy="88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56" name="Line 31"/>
              <p:cNvSpPr>
                <a:spLocks noChangeShapeType="1"/>
              </p:cNvSpPr>
              <p:nvPr/>
            </p:nvSpPr>
            <p:spPr bwMode="auto">
              <a:xfrm>
                <a:off x="3696" y="2592"/>
                <a:ext cx="89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57" name="Line 32"/>
              <p:cNvSpPr>
                <a:spLocks noChangeShapeType="1"/>
              </p:cNvSpPr>
              <p:nvPr/>
            </p:nvSpPr>
            <p:spPr bwMode="auto">
              <a:xfrm>
                <a:off x="3740" y="2548"/>
                <a:ext cx="0" cy="88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58" name="Line 33"/>
              <p:cNvSpPr>
                <a:spLocks noChangeShapeType="1"/>
              </p:cNvSpPr>
              <p:nvPr/>
            </p:nvSpPr>
            <p:spPr bwMode="auto">
              <a:xfrm>
                <a:off x="3438" y="2822"/>
                <a:ext cx="90" cy="0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59" name="Line 34"/>
              <p:cNvSpPr>
                <a:spLocks noChangeShapeType="1"/>
              </p:cNvSpPr>
              <p:nvPr/>
            </p:nvSpPr>
            <p:spPr bwMode="auto">
              <a:xfrm>
                <a:off x="3484" y="2778"/>
                <a:ext cx="0" cy="87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60" name="Line 35"/>
              <p:cNvSpPr>
                <a:spLocks noChangeShapeType="1"/>
              </p:cNvSpPr>
              <p:nvPr/>
            </p:nvSpPr>
            <p:spPr bwMode="auto">
              <a:xfrm>
                <a:off x="4881" y="1574"/>
                <a:ext cx="45" cy="42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61" name="Line 36"/>
              <p:cNvSpPr>
                <a:spLocks noChangeShapeType="1"/>
              </p:cNvSpPr>
              <p:nvPr/>
            </p:nvSpPr>
            <p:spPr bwMode="auto">
              <a:xfrm flipH="1">
                <a:off x="4881" y="1574"/>
                <a:ext cx="45" cy="42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62" name="Line 37"/>
              <p:cNvSpPr>
                <a:spLocks noChangeShapeType="1"/>
              </p:cNvSpPr>
              <p:nvPr/>
            </p:nvSpPr>
            <p:spPr bwMode="auto">
              <a:xfrm>
                <a:off x="4780" y="1672"/>
                <a:ext cx="45" cy="4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63" name="Line 38"/>
              <p:cNvSpPr>
                <a:spLocks noChangeShapeType="1"/>
              </p:cNvSpPr>
              <p:nvPr/>
            </p:nvSpPr>
            <p:spPr bwMode="auto">
              <a:xfrm flipH="1">
                <a:off x="4780" y="1672"/>
                <a:ext cx="45" cy="4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64" name="Line 39"/>
              <p:cNvSpPr>
                <a:spLocks noChangeShapeType="1"/>
              </p:cNvSpPr>
              <p:nvPr/>
            </p:nvSpPr>
            <p:spPr bwMode="auto">
              <a:xfrm>
                <a:off x="4680" y="1793"/>
                <a:ext cx="45" cy="4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65" name="Line 40"/>
              <p:cNvSpPr>
                <a:spLocks noChangeShapeType="1"/>
              </p:cNvSpPr>
              <p:nvPr/>
            </p:nvSpPr>
            <p:spPr bwMode="auto">
              <a:xfrm flipH="1">
                <a:off x="4680" y="1793"/>
                <a:ext cx="45" cy="4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66" name="Line 41"/>
              <p:cNvSpPr>
                <a:spLocks noChangeShapeType="1"/>
              </p:cNvSpPr>
              <p:nvPr/>
            </p:nvSpPr>
            <p:spPr bwMode="auto">
              <a:xfrm>
                <a:off x="4569" y="1935"/>
                <a:ext cx="44" cy="45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67" name="Line 42"/>
              <p:cNvSpPr>
                <a:spLocks noChangeShapeType="1"/>
              </p:cNvSpPr>
              <p:nvPr/>
            </p:nvSpPr>
            <p:spPr bwMode="auto">
              <a:xfrm flipH="1">
                <a:off x="4569" y="1935"/>
                <a:ext cx="44" cy="45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68" name="Line 43"/>
              <p:cNvSpPr>
                <a:spLocks noChangeShapeType="1"/>
              </p:cNvSpPr>
              <p:nvPr/>
            </p:nvSpPr>
            <p:spPr bwMode="auto">
              <a:xfrm>
                <a:off x="4445" y="2055"/>
                <a:ext cx="45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69" name="Line 44"/>
              <p:cNvSpPr>
                <a:spLocks noChangeShapeType="1"/>
              </p:cNvSpPr>
              <p:nvPr/>
            </p:nvSpPr>
            <p:spPr bwMode="auto">
              <a:xfrm flipH="1">
                <a:off x="4445" y="2055"/>
                <a:ext cx="45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70" name="Line 45"/>
              <p:cNvSpPr>
                <a:spLocks noChangeShapeType="1"/>
              </p:cNvSpPr>
              <p:nvPr/>
            </p:nvSpPr>
            <p:spPr bwMode="auto">
              <a:xfrm>
                <a:off x="4299" y="2165"/>
                <a:ext cx="46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71" name="Line 46"/>
              <p:cNvSpPr>
                <a:spLocks noChangeShapeType="1"/>
              </p:cNvSpPr>
              <p:nvPr/>
            </p:nvSpPr>
            <p:spPr bwMode="auto">
              <a:xfrm flipH="1">
                <a:off x="4299" y="2165"/>
                <a:ext cx="46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72" name="Line 47"/>
              <p:cNvSpPr>
                <a:spLocks noChangeShapeType="1"/>
              </p:cNvSpPr>
              <p:nvPr/>
            </p:nvSpPr>
            <p:spPr bwMode="auto">
              <a:xfrm>
                <a:off x="4132" y="2296"/>
                <a:ext cx="44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73" name="Line 48"/>
              <p:cNvSpPr>
                <a:spLocks noChangeShapeType="1"/>
              </p:cNvSpPr>
              <p:nvPr/>
            </p:nvSpPr>
            <p:spPr bwMode="auto">
              <a:xfrm flipH="1">
                <a:off x="4132" y="2296"/>
                <a:ext cx="44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74" name="Line 49"/>
              <p:cNvSpPr>
                <a:spLocks noChangeShapeType="1"/>
              </p:cNvSpPr>
              <p:nvPr/>
            </p:nvSpPr>
            <p:spPr bwMode="auto">
              <a:xfrm>
                <a:off x="3942" y="2417"/>
                <a:ext cx="45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75" name="Line 50"/>
              <p:cNvSpPr>
                <a:spLocks noChangeShapeType="1"/>
              </p:cNvSpPr>
              <p:nvPr/>
            </p:nvSpPr>
            <p:spPr bwMode="auto">
              <a:xfrm flipH="1">
                <a:off x="3942" y="2417"/>
                <a:ext cx="45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76" name="Line 51"/>
              <p:cNvSpPr>
                <a:spLocks noChangeShapeType="1"/>
              </p:cNvSpPr>
              <p:nvPr/>
            </p:nvSpPr>
            <p:spPr bwMode="auto">
              <a:xfrm>
                <a:off x="3718" y="2570"/>
                <a:ext cx="44" cy="4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77" name="Line 52"/>
              <p:cNvSpPr>
                <a:spLocks noChangeShapeType="1"/>
              </p:cNvSpPr>
              <p:nvPr/>
            </p:nvSpPr>
            <p:spPr bwMode="auto">
              <a:xfrm flipH="1">
                <a:off x="3718" y="2570"/>
                <a:ext cx="44" cy="4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78" name="Line 53"/>
              <p:cNvSpPr>
                <a:spLocks noChangeShapeType="1"/>
              </p:cNvSpPr>
              <p:nvPr/>
            </p:nvSpPr>
            <p:spPr bwMode="auto">
              <a:xfrm>
                <a:off x="3461" y="2800"/>
                <a:ext cx="45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79" name="Rectangle 54"/>
              <p:cNvSpPr>
                <a:spLocks noChangeArrowheads="1"/>
              </p:cNvSpPr>
              <p:nvPr/>
            </p:nvSpPr>
            <p:spPr bwMode="auto">
              <a:xfrm>
                <a:off x="4831" y="3207"/>
                <a:ext cx="134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ea typeface="+mn-ea"/>
                    <a:cs typeface="Arial" charset="0"/>
                  </a:rPr>
                  <a:t>50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880" name="Rectangle 55"/>
              <p:cNvSpPr>
                <a:spLocks noChangeArrowheads="1"/>
              </p:cNvSpPr>
              <p:nvPr/>
            </p:nvSpPr>
            <p:spPr bwMode="auto">
              <a:xfrm>
                <a:off x="3048" y="3073"/>
                <a:ext cx="6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ea typeface="+mn-ea"/>
                    <a:cs typeface="Arial" charset="0"/>
                  </a:rPr>
                  <a:t>0</a:t>
                </a: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881" name="Rectangle 56"/>
              <p:cNvSpPr>
                <a:spLocks noChangeArrowheads="1"/>
              </p:cNvSpPr>
              <p:nvPr/>
            </p:nvSpPr>
            <p:spPr bwMode="auto">
              <a:xfrm>
                <a:off x="3170" y="3207"/>
                <a:ext cx="6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  <a:ea typeface="+mn-ea"/>
                    <a:cs typeface="Arial" charset="0"/>
                  </a:rPr>
                  <a:t>0</a:t>
                </a: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882" name="Line 57"/>
              <p:cNvSpPr>
                <a:spLocks noChangeShapeType="1"/>
              </p:cNvSpPr>
              <p:nvPr/>
            </p:nvSpPr>
            <p:spPr bwMode="auto">
              <a:xfrm flipH="1">
                <a:off x="3465" y="2803"/>
                <a:ext cx="44" cy="4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83" name="Rectangle 58"/>
              <p:cNvSpPr>
                <a:spLocks noChangeArrowheads="1"/>
              </p:cNvSpPr>
              <p:nvPr/>
            </p:nvSpPr>
            <p:spPr bwMode="auto">
              <a:xfrm>
                <a:off x="3095" y="3355"/>
                <a:ext cx="188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% Reinforcements on lever A</a:t>
                </a:r>
                <a:endParaRPr kumimoji="0" 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884" name="Rectangle 59"/>
              <p:cNvSpPr>
                <a:spLocks noChangeArrowheads="1"/>
              </p:cNvSpPr>
              <p:nvPr/>
            </p:nvSpPr>
            <p:spPr bwMode="auto">
              <a:xfrm rot="-5400000">
                <a:off x="1944" y="2393"/>
                <a:ext cx="188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% Responses on lever A</a:t>
                </a:r>
                <a:endParaRPr kumimoji="0" 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885" name="Rectangle 60"/>
              <p:cNvSpPr>
                <a:spLocks noChangeArrowheads="1"/>
              </p:cNvSpPr>
              <p:nvPr/>
            </p:nvSpPr>
            <p:spPr bwMode="auto">
              <a:xfrm>
                <a:off x="3405" y="1616"/>
                <a:ext cx="32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Model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886" name="Rectangle 61"/>
              <p:cNvSpPr>
                <a:spLocks noChangeArrowheads="1"/>
              </p:cNvSpPr>
              <p:nvPr/>
            </p:nvSpPr>
            <p:spPr bwMode="auto">
              <a:xfrm>
                <a:off x="3405" y="1799"/>
                <a:ext cx="90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Perfect matching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887" name="Line 62"/>
              <p:cNvSpPr>
                <a:spLocks noChangeShapeType="1"/>
              </p:cNvSpPr>
              <p:nvPr/>
            </p:nvSpPr>
            <p:spPr bwMode="auto">
              <a:xfrm>
                <a:off x="3252" y="1864"/>
                <a:ext cx="99" cy="2"/>
              </a:xfrm>
              <a:prstGeom prst="line">
                <a:avLst/>
              </a:prstGeom>
              <a:noFill/>
              <a:ln w="3016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88" name="Rectangle 63"/>
              <p:cNvSpPr>
                <a:spLocks noChangeArrowheads="1"/>
              </p:cNvSpPr>
              <p:nvPr/>
            </p:nvSpPr>
            <p:spPr bwMode="auto">
              <a:xfrm>
                <a:off x="3219" y="1600"/>
                <a:ext cx="1158" cy="361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89" name="Line 64"/>
              <p:cNvSpPr>
                <a:spLocks noChangeShapeType="1"/>
              </p:cNvSpPr>
              <p:nvPr/>
            </p:nvSpPr>
            <p:spPr bwMode="auto">
              <a:xfrm>
                <a:off x="3260" y="1683"/>
                <a:ext cx="88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90" name="Line 65"/>
              <p:cNvSpPr>
                <a:spLocks noChangeShapeType="1"/>
              </p:cNvSpPr>
              <p:nvPr/>
            </p:nvSpPr>
            <p:spPr bwMode="auto">
              <a:xfrm>
                <a:off x="3303" y="1639"/>
                <a:ext cx="1" cy="88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91" name="Line 66"/>
              <p:cNvSpPr>
                <a:spLocks noChangeShapeType="1"/>
              </p:cNvSpPr>
              <p:nvPr/>
            </p:nvSpPr>
            <p:spPr bwMode="auto">
              <a:xfrm>
                <a:off x="3283" y="1661"/>
                <a:ext cx="44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92" name="Line 67"/>
              <p:cNvSpPr>
                <a:spLocks noChangeShapeType="1"/>
              </p:cNvSpPr>
              <p:nvPr/>
            </p:nvSpPr>
            <p:spPr bwMode="auto">
              <a:xfrm flipH="1">
                <a:off x="3283" y="1661"/>
                <a:ext cx="44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773" name="Line 68"/>
          <p:cNvSpPr>
            <a:spLocks noChangeShapeType="1"/>
          </p:cNvSpPr>
          <p:nvPr/>
        </p:nvSpPr>
        <p:spPr bwMode="auto">
          <a:xfrm>
            <a:off x="34925" y="1125538"/>
            <a:ext cx="4537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469900" y="1412875"/>
            <a:ext cx="3814763" cy="3959225"/>
            <a:chOff x="204" y="890"/>
            <a:chExt cx="2403" cy="2494"/>
          </a:xfrm>
        </p:grpSpPr>
        <p:grpSp>
          <p:nvGrpSpPr>
            <p:cNvPr id="32776" name="Group 70"/>
            <p:cNvGrpSpPr>
              <a:grpSpLocks/>
            </p:cNvGrpSpPr>
            <p:nvPr/>
          </p:nvGrpSpPr>
          <p:grpSpPr bwMode="auto">
            <a:xfrm>
              <a:off x="204" y="1253"/>
              <a:ext cx="2403" cy="2131"/>
              <a:chOff x="204" y="1253"/>
              <a:chExt cx="2403" cy="2131"/>
            </a:xfrm>
          </p:grpSpPr>
          <p:sp>
            <p:nvSpPr>
              <p:cNvPr id="32778" name="Rectangle 71"/>
              <p:cNvSpPr>
                <a:spLocks noChangeArrowheads="1"/>
              </p:cNvSpPr>
              <p:nvPr/>
            </p:nvSpPr>
            <p:spPr bwMode="auto">
              <a:xfrm>
                <a:off x="204" y="1253"/>
                <a:ext cx="2403" cy="21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2779" name="Group 72"/>
              <p:cNvGrpSpPr>
                <a:grpSpLocks/>
              </p:cNvGrpSpPr>
              <p:nvPr/>
            </p:nvGrpSpPr>
            <p:grpSpPr bwMode="auto">
              <a:xfrm>
                <a:off x="2361" y="1382"/>
                <a:ext cx="47" cy="49"/>
                <a:chOff x="2636" y="1085"/>
                <a:chExt cx="54" cy="58"/>
              </a:xfrm>
            </p:grpSpPr>
            <p:sp>
              <p:nvSpPr>
                <p:cNvPr id="32827" name="Oval 73"/>
                <p:cNvSpPr>
                  <a:spLocks noChangeArrowheads="1"/>
                </p:cNvSpPr>
                <p:nvPr/>
              </p:nvSpPr>
              <p:spPr bwMode="auto">
                <a:xfrm>
                  <a:off x="2636" y="1085"/>
                  <a:ext cx="54" cy="5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828" name="Oval 74"/>
                <p:cNvSpPr>
                  <a:spLocks noChangeArrowheads="1"/>
                </p:cNvSpPr>
                <p:nvPr/>
              </p:nvSpPr>
              <p:spPr bwMode="auto">
                <a:xfrm>
                  <a:off x="2636" y="1085"/>
                  <a:ext cx="54" cy="58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780" name="Line 75"/>
              <p:cNvSpPr>
                <a:spLocks noChangeShapeType="1"/>
              </p:cNvSpPr>
              <p:nvPr/>
            </p:nvSpPr>
            <p:spPr bwMode="auto">
              <a:xfrm>
                <a:off x="682" y="2964"/>
                <a:ext cx="1705" cy="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781" name="Line 76"/>
              <p:cNvSpPr>
                <a:spLocks noChangeShapeType="1"/>
              </p:cNvSpPr>
              <p:nvPr/>
            </p:nvSpPr>
            <p:spPr bwMode="auto">
              <a:xfrm flipV="1">
                <a:off x="682" y="1371"/>
                <a:ext cx="0" cy="159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782" name="Rectangle 77"/>
              <p:cNvSpPr>
                <a:spLocks noChangeArrowheads="1"/>
              </p:cNvSpPr>
              <p:nvPr/>
            </p:nvSpPr>
            <p:spPr bwMode="auto">
              <a:xfrm>
                <a:off x="679" y="2990"/>
                <a:ext cx="6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0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783" name="Rectangle 78"/>
              <p:cNvSpPr>
                <a:spLocks noChangeArrowheads="1"/>
              </p:cNvSpPr>
              <p:nvPr/>
            </p:nvSpPr>
            <p:spPr bwMode="auto">
              <a:xfrm>
                <a:off x="961" y="2990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20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784" name="Rectangle 79"/>
              <p:cNvSpPr>
                <a:spLocks noChangeArrowheads="1"/>
              </p:cNvSpPr>
              <p:nvPr/>
            </p:nvSpPr>
            <p:spPr bwMode="auto">
              <a:xfrm>
                <a:off x="1301" y="2990"/>
                <a:ext cx="12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40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785" name="Rectangle 80"/>
              <p:cNvSpPr>
                <a:spLocks noChangeArrowheads="1"/>
              </p:cNvSpPr>
              <p:nvPr/>
            </p:nvSpPr>
            <p:spPr bwMode="auto">
              <a:xfrm>
                <a:off x="1651" y="2990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60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786" name="Rectangle 81"/>
              <p:cNvSpPr>
                <a:spLocks noChangeArrowheads="1"/>
              </p:cNvSpPr>
              <p:nvPr/>
            </p:nvSpPr>
            <p:spPr bwMode="auto">
              <a:xfrm>
                <a:off x="1988" y="2990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80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787" name="Rectangle 82"/>
              <p:cNvSpPr>
                <a:spLocks noChangeArrowheads="1"/>
              </p:cNvSpPr>
              <p:nvPr/>
            </p:nvSpPr>
            <p:spPr bwMode="auto">
              <a:xfrm>
                <a:off x="2270" y="2990"/>
                <a:ext cx="18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100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788" name="Rectangle 83"/>
              <p:cNvSpPr>
                <a:spLocks noChangeArrowheads="1"/>
              </p:cNvSpPr>
              <p:nvPr/>
            </p:nvSpPr>
            <p:spPr bwMode="auto">
              <a:xfrm>
                <a:off x="464" y="1347"/>
                <a:ext cx="18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100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789" name="Rectangle 84"/>
              <p:cNvSpPr>
                <a:spLocks noChangeArrowheads="1"/>
              </p:cNvSpPr>
              <p:nvPr/>
            </p:nvSpPr>
            <p:spPr bwMode="auto">
              <a:xfrm>
                <a:off x="512" y="1654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80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790" name="Rectangle 85"/>
              <p:cNvSpPr>
                <a:spLocks noChangeArrowheads="1"/>
              </p:cNvSpPr>
              <p:nvPr/>
            </p:nvSpPr>
            <p:spPr bwMode="auto">
              <a:xfrm>
                <a:off x="512" y="1974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60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791" name="Rectangle 86"/>
              <p:cNvSpPr>
                <a:spLocks noChangeArrowheads="1"/>
              </p:cNvSpPr>
              <p:nvPr/>
            </p:nvSpPr>
            <p:spPr bwMode="auto">
              <a:xfrm>
                <a:off x="512" y="2293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40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792" name="Rectangle 87"/>
              <p:cNvSpPr>
                <a:spLocks noChangeArrowheads="1"/>
              </p:cNvSpPr>
              <p:nvPr/>
            </p:nvSpPr>
            <p:spPr bwMode="auto">
              <a:xfrm>
                <a:off x="512" y="2613"/>
                <a:ext cx="12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20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grpSp>
            <p:nvGrpSpPr>
              <p:cNvPr id="32793" name="Group 88"/>
              <p:cNvGrpSpPr>
                <a:grpSpLocks/>
              </p:cNvGrpSpPr>
              <p:nvPr/>
            </p:nvGrpSpPr>
            <p:grpSpPr bwMode="auto">
              <a:xfrm>
                <a:off x="958" y="2622"/>
                <a:ext cx="46" cy="48"/>
                <a:chOff x="966" y="2546"/>
                <a:chExt cx="55" cy="56"/>
              </a:xfrm>
            </p:grpSpPr>
            <p:sp>
              <p:nvSpPr>
                <p:cNvPr id="32825" name="Oval 89"/>
                <p:cNvSpPr>
                  <a:spLocks noChangeArrowheads="1"/>
                </p:cNvSpPr>
                <p:nvPr/>
              </p:nvSpPr>
              <p:spPr bwMode="auto">
                <a:xfrm>
                  <a:off x="966" y="2546"/>
                  <a:ext cx="55" cy="56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826" name="Oval 90"/>
                <p:cNvSpPr>
                  <a:spLocks noChangeArrowheads="1"/>
                </p:cNvSpPr>
                <p:nvPr/>
              </p:nvSpPr>
              <p:spPr bwMode="auto">
                <a:xfrm>
                  <a:off x="966" y="2546"/>
                  <a:ext cx="55" cy="5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794" name="Group 91"/>
              <p:cNvGrpSpPr>
                <a:grpSpLocks/>
              </p:cNvGrpSpPr>
              <p:nvPr/>
            </p:nvGrpSpPr>
            <p:grpSpPr bwMode="auto">
              <a:xfrm>
                <a:off x="1004" y="2548"/>
                <a:ext cx="46" cy="49"/>
                <a:chOff x="1021" y="2459"/>
                <a:chExt cx="55" cy="57"/>
              </a:xfrm>
            </p:grpSpPr>
            <p:sp>
              <p:nvSpPr>
                <p:cNvPr id="32823" name="Oval 92"/>
                <p:cNvSpPr>
                  <a:spLocks noChangeArrowheads="1"/>
                </p:cNvSpPr>
                <p:nvPr/>
              </p:nvSpPr>
              <p:spPr bwMode="auto">
                <a:xfrm>
                  <a:off x="1021" y="2459"/>
                  <a:ext cx="55" cy="57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824" name="Oval 93"/>
                <p:cNvSpPr>
                  <a:spLocks noChangeArrowheads="1"/>
                </p:cNvSpPr>
                <p:nvPr/>
              </p:nvSpPr>
              <p:spPr bwMode="auto">
                <a:xfrm>
                  <a:off x="1021" y="2459"/>
                  <a:ext cx="55" cy="57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795" name="Group 94"/>
              <p:cNvGrpSpPr>
                <a:grpSpLocks/>
              </p:cNvGrpSpPr>
              <p:nvPr/>
            </p:nvGrpSpPr>
            <p:grpSpPr bwMode="auto">
              <a:xfrm>
                <a:off x="1489" y="2082"/>
                <a:ext cx="45" cy="48"/>
                <a:chOff x="1598" y="1911"/>
                <a:chExt cx="54" cy="56"/>
              </a:xfrm>
            </p:grpSpPr>
            <p:sp>
              <p:nvSpPr>
                <p:cNvPr id="32821" name="Oval 95"/>
                <p:cNvSpPr>
                  <a:spLocks noChangeArrowheads="1"/>
                </p:cNvSpPr>
                <p:nvPr/>
              </p:nvSpPr>
              <p:spPr bwMode="auto">
                <a:xfrm>
                  <a:off x="1598" y="1911"/>
                  <a:ext cx="54" cy="56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822" name="Oval 96"/>
                <p:cNvSpPr>
                  <a:spLocks noChangeArrowheads="1"/>
                </p:cNvSpPr>
                <p:nvPr/>
              </p:nvSpPr>
              <p:spPr bwMode="auto">
                <a:xfrm>
                  <a:off x="1598" y="1911"/>
                  <a:ext cx="54" cy="5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796" name="Group 97"/>
              <p:cNvGrpSpPr>
                <a:grpSpLocks/>
              </p:cNvGrpSpPr>
              <p:nvPr/>
            </p:nvGrpSpPr>
            <p:grpSpPr bwMode="auto">
              <a:xfrm>
                <a:off x="1833" y="1910"/>
                <a:ext cx="48" cy="49"/>
                <a:chOff x="2009" y="1708"/>
                <a:chExt cx="55" cy="57"/>
              </a:xfrm>
            </p:grpSpPr>
            <p:sp>
              <p:nvSpPr>
                <p:cNvPr id="32819" name="Oval 98"/>
                <p:cNvSpPr>
                  <a:spLocks noChangeArrowheads="1"/>
                </p:cNvSpPr>
                <p:nvPr/>
              </p:nvSpPr>
              <p:spPr bwMode="auto">
                <a:xfrm>
                  <a:off x="2009" y="1708"/>
                  <a:ext cx="55" cy="57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820" name="Oval 99"/>
                <p:cNvSpPr>
                  <a:spLocks noChangeArrowheads="1"/>
                </p:cNvSpPr>
                <p:nvPr/>
              </p:nvSpPr>
              <p:spPr bwMode="auto">
                <a:xfrm>
                  <a:off x="2009" y="1708"/>
                  <a:ext cx="55" cy="57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797" name="Group 100"/>
              <p:cNvGrpSpPr>
                <a:grpSpLocks/>
              </p:cNvGrpSpPr>
              <p:nvPr/>
            </p:nvGrpSpPr>
            <p:grpSpPr bwMode="auto">
              <a:xfrm>
                <a:off x="2162" y="1753"/>
                <a:ext cx="47" cy="50"/>
                <a:chOff x="2399" y="1523"/>
                <a:chExt cx="55" cy="58"/>
              </a:xfrm>
            </p:grpSpPr>
            <p:sp>
              <p:nvSpPr>
                <p:cNvPr id="32817" name="Oval 101"/>
                <p:cNvSpPr>
                  <a:spLocks noChangeArrowheads="1"/>
                </p:cNvSpPr>
                <p:nvPr/>
              </p:nvSpPr>
              <p:spPr bwMode="auto">
                <a:xfrm>
                  <a:off x="2399" y="1523"/>
                  <a:ext cx="55" cy="5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818" name="Oval 102"/>
                <p:cNvSpPr>
                  <a:spLocks noChangeArrowheads="1"/>
                </p:cNvSpPr>
                <p:nvPr/>
              </p:nvSpPr>
              <p:spPr bwMode="auto">
                <a:xfrm>
                  <a:off x="2399" y="1523"/>
                  <a:ext cx="55" cy="58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798" name="Rectangle 103"/>
              <p:cNvSpPr>
                <a:spLocks noChangeArrowheads="1"/>
              </p:cNvSpPr>
              <p:nvPr/>
            </p:nvSpPr>
            <p:spPr bwMode="auto">
              <a:xfrm>
                <a:off x="958" y="2769"/>
                <a:ext cx="52" cy="54"/>
              </a:xfrm>
              <a:prstGeom prst="rect">
                <a:avLst/>
              </a:prstGeom>
              <a:noFill/>
              <a:ln w="301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799" name="Rectangle 104"/>
              <p:cNvSpPr>
                <a:spLocks noChangeArrowheads="1"/>
              </p:cNvSpPr>
              <p:nvPr/>
            </p:nvSpPr>
            <p:spPr bwMode="auto">
              <a:xfrm>
                <a:off x="1253" y="2401"/>
                <a:ext cx="52" cy="54"/>
              </a:xfrm>
              <a:prstGeom prst="rect">
                <a:avLst/>
              </a:prstGeom>
              <a:noFill/>
              <a:ln w="301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00" name="Rectangle 105"/>
              <p:cNvSpPr>
                <a:spLocks noChangeArrowheads="1"/>
              </p:cNvSpPr>
              <p:nvPr/>
            </p:nvSpPr>
            <p:spPr bwMode="auto">
              <a:xfrm>
                <a:off x="1531" y="2130"/>
                <a:ext cx="51" cy="54"/>
              </a:xfrm>
              <a:prstGeom prst="rect">
                <a:avLst/>
              </a:prstGeom>
              <a:noFill/>
              <a:ln w="301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01" name="Rectangle 106"/>
              <p:cNvSpPr>
                <a:spLocks noChangeArrowheads="1"/>
              </p:cNvSpPr>
              <p:nvPr/>
            </p:nvSpPr>
            <p:spPr bwMode="auto">
              <a:xfrm>
                <a:off x="2158" y="1494"/>
                <a:ext cx="51" cy="54"/>
              </a:xfrm>
              <a:prstGeom prst="rect">
                <a:avLst/>
              </a:prstGeom>
              <a:noFill/>
              <a:ln w="301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02" name="Rectangle 107"/>
              <p:cNvSpPr>
                <a:spLocks noChangeArrowheads="1"/>
              </p:cNvSpPr>
              <p:nvPr/>
            </p:nvSpPr>
            <p:spPr bwMode="auto">
              <a:xfrm>
                <a:off x="2360" y="1389"/>
                <a:ext cx="50" cy="56"/>
              </a:xfrm>
              <a:prstGeom prst="rect">
                <a:avLst/>
              </a:prstGeom>
              <a:noFill/>
              <a:ln w="301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03" name="Rectangle 108"/>
              <p:cNvSpPr>
                <a:spLocks noChangeArrowheads="1"/>
              </p:cNvSpPr>
              <p:nvPr/>
            </p:nvSpPr>
            <p:spPr bwMode="auto">
              <a:xfrm>
                <a:off x="790" y="1599"/>
                <a:ext cx="49" cy="54"/>
              </a:xfrm>
              <a:prstGeom prst="rect">
                <a:avLst/>
              </a:prstGeom>
              <a:noFill/>
              <a:ln w="301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2804" name="Group 109"/>
              <p:cNvGrpSpPr>
                <a:grpSpLocks/>
              </p:cNvGrpSpPr>
              <p:nvPr/>
            </p:nvGrpSpPr>
            <p:grpSpPr bwMode="auto">
              <a:xfrm>
                <a:off x="790" y="1456"/>
                <a:ext cx="46" cy="48"/>
                <a:chOff x="766" y="1173"/>
                <a:chExt cx="54" cy="57"/>
              </a:xfrm>
            </p:grpSpPr>
            <p:sp>
              <p:nvSpPr>
                <p:cNvPr id="32815" name="Oval 110"/>
                <p:cNvSpPr>
                  <a:spLocks noChangeArrowheads="1"/>
                </p:cNvSpPr>
                <p:nvPr/>
              </p:nvSpPr>
              <p:spPr bwMode="auto">
                <a:xfrm>
                  <a:off x="766" y="1173"/>
                  <a:ext cx="54" cy="57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816" name="Oval 111"/>
                <p:cNvSpPr>
                  <a:spLocks noChangeArrowheads="1"/>
                </p:cNvSpPr>
                <p:nvPr/>
              </p:nvSpPr>
              <p:spPr bwMode="auto">
                <a:xfrm>
                  <a:off x="766" y="1173"/>
                  <a:ext cx="54" cy="57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805" name="Rectangle 112"/>
              <p:cNvSpPr>
                <a:spLocks noChangeArrowheads="1"/>
              </p:cNvSpPr>
              <p:nvPr/>
            </p:nvSpPr>
            <p:spPr bwMode="auto">
              <a:xfrm>
                <a:off x="917" y="1417"/>
                <a:ext cx="4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Pigeon A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806" name="Rectangle 113"/>
              <p:cNvSpPr>
                <a:spLocks noChangeArrowheads="1"/>
              </p:cNvSpPr>
              <p:nvPr/>
            </p:nvSpPr>
            <p:spPr bwMode="auto">
              <a:xfrm>
                <a:off x="917" y="1563"/>
                <a:ext cx="4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Pigeon B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807" name="Rectangle 114"/>
              <p:cNvSpPr>
                <a:spLocks noChangeArrowheads="1"/>
              </p:cNvSpPr>
              <p:nvPr/>
            </p:nvSpPr>
            <p:spPr bwMode="auto">
              <a:xfrm>
                <a:off x="917" y="1709"/>
                <a:ext cx="906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Perfect matching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808" name="Rectangle 115"/>
              <p:cNvSpPr>
                <a:spLocks noChangeArrowheads="1"/>
              </p:cNvSpPr>
              <p:nvPr/>
            </p:nvSpPr>
            <p:spPr bwMode="auto">
              <a:xfrm>
                <a:off x="930" y="2823"/>
                <a:ext cx="51" cy="54"/>
              </a:xfrm>
              <a:prstGeom prst="rect">
                <a:avLst/>
              </a:prstGeom>
              <a:noFill/>
              <a:ln w="301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09" name="Rectangle 116"/>
              <p:cNvSpPr>
                <a:spLocks noChangeArrowheads="1"/>
              </p:cNvSpPr>
              <p:nvPr/>
            </p:nvSpPr>
            <p:spPr bwMode="auto">
              <a:xfrm>
                <a:off x="743" y="1383"/>
                <a:ext cx="1139" cy="464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10" name="Line 117"/>
              <p:cNvSpPr>
                <a:spLocks noChangeShapeType="1"/>
              </p:cNvSpPr>
              <p:nvPr/>
            </p:nvSpPr>
            <p:spPr bwMode="auto">
              <a:xfrm>
                <a:off x="774" y="1755"/>
                <a:ext cx="91" cy="1"/>
              </a:xfrm>
              <a:prstGeom prst="line">
                <a:avLst/>
              </a:prstGeom>
              <a:noFill/>
              <a:ln w="3016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11" name="Rectangle 118"/>
              <p:cNvSpPr>
                <a:spLocks noChangeArrowheads="1"/>
              </p:cNvSpPr>
              <p:nvPr/>
            </p:nvSpPr>
            <p:spPr bwMode="auto">
              <a:xfrm>
                <a:off x="582" y="3203"/>
                <a:ext cx="1794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% Reinforcements on key A</a:t>
                </a:r>
                <a:endParaRPr kumimoji="0" 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812" name="Rectangle 119"/>
              <p:cNvSpPr>
                <a:spLocks noChangeArrowheads="1"/>
              </p:cNvSpPr>
              <p:nvPr/>
            </p:nvSpPr>
            <p:spPr bwMode="auto">
              <a:xfrm rot="-5400000">
                <a:off x="-396" y="2280"/>
                <a:ext cx="149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% Responses on key A</a:t>
                </a:r>
                <a:endParaRPr kumimoji="0" 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813" name="Line 120"/>
              <p:cNvSpPr>
                <a:spLocks noChangeShapeType="1"/>
              </p:cNvSpPr>
              <p:nvPr/>
            </p:nvSpPr>
            <p:spPr bwMode="auto">
              <a:xfrm flipV="1">
                <a:off x="682" y="1369"/>
                <a:ext cx="1739" cy="1589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14" name="Text Box 121"/>
              <p:cNvSpPr txBox="1">
                <a:spLocks noChangeArrowheads="1"/>
              </p:cNvSpPr>
              <p:nvPr/>
            </p:nvSpPr>
            <p:spPr bwMode="auto">
              <a:xfrm>
                <a:off x="1400" y="2749"/>
                <a:ext cx="10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  <a:sym typeface="Symbol" pitchFamily="18" charset="2"/>
                  </a:rPr>
                  <a:t>Herrnstein 1961</a:t>
                </a:r>
              </a:p>
            </p:txBody>
          </p:sp>
        </p:grpSp>
        <p:sp>
          <p:nvSpPr>
            <p:cNvPr id="32777" name="Text Box 122"/>
            <p:cNvSpPr txBox="1">
              <a:spLocks noChangeArrowheads="1"/>
            </p:cNvSpPr>
            <p:nvPr/>
          </p:nvSpPr>
          <p:spPr bwMode="auto">
            <a:xfrm>
              <a:off x="748" y="890"/>
              <a:ext cx="14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Experimental data</a:t>
              </a:r>
            </a:p>
          </p:txBody>
        </p:sp>
      </p:grpSp>
      <p:sp>
        <p:nvSpPr>
          <p:cNvPr id="300155" name="Text Box 123"/>
          <p:cNvSpPr txBox="1">
            <a:spLocks noChangeArrowheads="1"/>
          </p:cNvSpPr>
          <p:nvPr/>
        </p:nvSpPr>
        <p:spPr bwMode="auto">
          <a:xfrm>
            <a:off x="6877050" y="4567238"/>
            <a:ext cx="2287588" cy="2317750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000000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More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# responses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interval length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amount of reward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ratio vs. interval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breaking point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temporal structure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etc.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146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15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75941-0D6C-4E42-AE04-B14A31450A2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Effects of motivation (in the model)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3016250" y="1268413"/>
            <a:ext cx="83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RR25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34925" y="1125538"/>
            <a:ext cx="4537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292725" y="2781300"/>
            <a:ext cx="503238" cy="431800"/>
            <a:chOff x="3334" y="1797"/>
            <a:chExt cx="317" cy="272"/>
          </a:xfrm>
        </p:grpSpPr>
        <p:sp>
          <p:nvSpPr>
            <p:cNvPr id="33838" name="Line 11"/>
            <p:cNvSpPr>
              <a:spLocks noChangeShapeType="1"/>
            </p:cNvSpPr>
            <p:nvPr/>
          </p:nvSpPr>
          <p:spPr bwMode="auto">
            <a:xfrm>
              <a:off x="3334" y="1888"/>
              <a:ext cx="22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39" name="Line 12"/>
            <p:cNvSpPr>
              <a:spLocks noChangeShapeType="1"/>
            </p:cNvSpPr>
            <p:nvPr/>
          </p:nvSpPr>
          <p:spPr bwMode="auto">
            <a:xfrm>
              <a:off x="3334" y="1979"/>
              <a:ext cx="22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40" name="Line 13"/>
            <p:cNvSpPr>
              <a:spLocks noChangeShapeType="1"/>
            </p:cNvSpPr>
            <p:nvPr/>
          </p:nvSpPr>
          <p:spPr bwMode="auto">
            <a:xfrm>
              <a:off x="3560" y="1797"/>
              <a:ext cx="91" cy="1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41" name="Line 14"/>
            <p:cNvSpPr>
              <a:spLocks noChangeShapeType="1"/>
            </p:cNvSpPr>
            <p:nvPr/>
          </p:nvSpPr>
          <p:spPr bwMode="auto">
            <a:xfrm flipH="1">
              <a:off x="3560" y="1933"/>
              <a:ext cx="91" cy="1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806" name="Group 16"/>
          <p:cNvGrpSpPr>
            <a:grpSpLocks/>
          </p:cNvGrpSpPr>
          <p:nvPr/>
        </p:nvGrpSpPr>
        <p:grpSpPr bwMode="auto">
          <a:xfrm>
            <a:off x="5211763" y="4076700"/>
            <a:ext cx="3779837" cy="2773363"/>
            <a:chOff x="3152" y="2568"/>
            <a:chExt cx="2381" cy="1747"/>
          </a:xfrm>
        </p:grpSpPr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 flipH="1">
              <a:off x="4876" y="3158"/>
              <a:ext cx="181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10" name="Rectangle 18"/>
            <p:cNvSpPr>
              <a:spLocks noChangeArrowheads="1"/>
            </p:cNvSpPr>
            <p:nvPr/>
          </p:nvSpPr>
          <p:spPr bwMode="auto">
            <a:xfrm>
              <a:off x="3152" y="2568"/>
              <a:ext cx="2381" cy="169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>
              <a:off x="3554" y="4078"/>
              <a:ext cx="158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 flipV="1">
              <a:off x="3554" y="2696"/>
              <a:ext cx="1" cy="13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 flipV="1">
              <a:off x="3996" y="4061"/>
              <a:ext cx="1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14" name="Line 22"/>
            <p:cNvSpPr>
              <a:spLocks noChangeShapeType="1"/>
            </p:cNvSpPr>
            <p:nvPr/>
          </p:nvSpPr>
          <p:spPr bwMode="auto">
            <a:xfrm flipV="1">
              <a:off x="4874" y="4061"/>
              <a:ext cx="1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>
              <a:off x="3554" y="4078"/>
              <a:ext cx="1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16" name="Freeform 24"/>
            <p:cNvSpPr>
              <a:spLocks noEditPoints="1"/>
            </p:cNvSpPr>
            <p:nvPr/>
          </p:nvSpPr>
          <p:spPr bwMode="auto">
            <a:xfrm>
              <a:off x="3455" y="4029"/>
              <a:ext cx="64" cy="101"/>
            </a:xfrm>
            <a:custGeom>
              <a:avLst/>
              <a:gdLst>
                <a:gd name="T0" fmla="*/ 0 w 52"/>
                <a:gd name="T1" fmla="*/ 275 h 82"/>
                <a:gd name="T2" fmla="*/ 0 w 52"/>
                <a:gd name="T3" fmla="*/ 208 h 82"/>
                <a:gd name="T4" fmla="*/ 2 w 52"/>
                <a:gd name="T5" fmla="*/ 169 h 82"/>
                <a:gd name="T6" fmla="*/ 2 w 52"/>
                <a:gd name="T7" fmla="*/ 118 h 82"/>
                <a:gd name="T8" fmla="*/ 39 w 52"/>
                <a:gd name="T9" fmla="*/ 63 h 82"/>
                <a:gd name="T10" fmla="*/ 76 w 52"/>
                <a:gd name="T11" fmla="*/ 39 h 82"/>
                <a:gd name="T12" fmla="*/ 116 w 52"/>
                <a:gd name="T13" fmla="*/ 2 h 82"/>
                <a:gd name="T14" fmla="*/ 169 w 52"/>
                <a:gd name="T15" fmla="*/ 0 h 82"/>
                <a:gd name="T16" fmla="*/ 208 w 52"/>
                <a:gd name="T17" fmla="*/ 2 h 82"/>
                <a:gd name="T18" fmla="*/ 245 w 52"/>
                <a:gd name="T19" fmla="*/ 26 h 82"/>
                <a:gd name="T20" fmla="*/ 273 w 52"/>
                <a:gd name="T21" fmla="*/ 39 h 82"/>
                <a:gd name="T22" fmla="*/ 298 w 52"/>
                <a:gd name="T23" fmla="*/ 63 h 82"/>
                <a:gd name="T24" fmla="*/ 315 w 52"/>
                <a:gd name="T25" fmla="*/ 107 h 82"/>
                <a:gd name="T26" fmla="*/ 329 w 52"/>
                <a:gd name="T27" fmla="*/ 145 h 82"/>
                <a:gd name="T28" fmla="*/ 336 w 52"/>
                <a:gd name="T29" fmla="*/ 208 h 82"/>
                <a:gd name="T30" fmla="*/ 336 w 52"/>
                <a:gd name="T31" fmla="*/ 275 h 82"/>
                <a:gd name="T32" fmla="*/ 336 w 52"/>
                <a:gd name="T33" fmla="*/ 329 h 82"/>
                <a:gd name="T34" fmla="*/ 336 w 52"/>
                <a:gd name="T35" fmla="*/ 376 h 82"/>
                <a:gd name="T36" fmla="*/ 329 w 52"/>
                <a:gd name="T37" fmla="*/ 418 h 82"/>
                <a:gd name="T38" fmla="*/ 298 w 52"/>
                <a:gd name="T39" fmla="*/ 469 h 82"/>
                <a:gd name="T40" fmla="*/ 257 w 52"/>
                <a:gd name="T41" fmla="*/ 506 h 82"/>
                <a:gd name="T42" fmla="*/ 222 w 52"/>
                <a:gd name="T43" fmla="*/ 535 h 82"/>
                <a:gd name="T44" fmla="*/ 169 w 52"/>
                <a:gd name="T45" fmla="*/ 535 h 82"/>
                <a:gd name="T46" fmla="*/ 132 w 52"/>
                <a:gd name="T47" fmla="*/ 535 h 82"/>
                <a:gd name="T48" fmla="*/ 76 w 52"/>
                <a:gd name="T49" fmla="*/ 525 h 82"/>
                <a:gd name="T50" fmla="*/ 50 w 52"/>
                <a:gd name="T51" fmla="*/ 480 h 82"/>
                <a:gd name="T52" fmla="*/ 2 w 52"/>
                <a:gd name="T53" fmla="*/ 405 h 82"/>
                <a:gd name="T54" fmla="*/ 0 w 52"/>
                <a:gd name="T55" fmla="*/ 275 h 82"/>
                <a:gd name="T56" fmla="*/ 62 w 52"/>
                <a:gd name="T57" fmla="*/ 275 h 82"/>
                <a:gd name="T58" fmla="*/ 62 w 52"/>
                <a:gd name="T59" fmla="*/ 329 h 82"/>
                <a:gd name="T60" fmla="*/ 76 w 52"/>
                <a:gd name="T61" fmla="*/ 376 h 82"/>
                <a:gd name="T62" fmla="*/ 90 w 52"/>
                <a:gd name="T63" fmla="*/ 418 h 82"/>
                <a:gd name="T64" fmla="*/ 107 w 52"/>
                <a:gd name="T65" fmla="*/ 441 h 82"/>
                <a:gd name="T66" fmla="*/ 116 w 52"/>
                <a:gd name="T67" fmla="*/ 457 h 82"/>
                <a:gd name="T68" fmla="*/ 143 w 52"/>
                <a:gd name="T69" fmla="*/ 469 h 82"/>
                <a:gd name="T70" fmla="*/ 169 w 52"/>
                <a:gd name="T71" fmla="*/ 480 h 82"/>
                <a:gd name="T72" fmla="*/ 197 w 52"/>
                <a:gd name="T73" fmla="*/ 469 h 82"/>
                <a:gd name="T74" fmla="*/ 222 w 52"/>
                <a:gd name="T75" fmla="*/ 457 h 82"/>
                <a:gd name="T76" fmla="*/ 245 w 52"/>
                <a:gd name="T77" fmla="*/ 441 h 82"/>
                <a:gd name="T78" fmla="*/ 257 w 52"/>
                <a:gd name="T79" fmla="*/ 418 h 82"/>
                <a:gd name="T80" fmla="*/ 257 w 52"/>
                <a:gd name="T81" fmla="*/ 376 h 82"/>
                <a:gd name="T82" fmla="*/ 273 w 52"/>
                <a:gd name="T83" fmla="*/ 329 h 82"/>
                <a:gd name="T84" fmla="*/ 273 w 52"/>
                <a:gd name="T85" fmla="*/ 275 h 82"/>
                <a:gd name="T86" fmla="*/ 273 w 52"/>
                <a:gd name="T87" fmla="*/ 198 h 82"/>
                <a:gd name="T88" fmla="*/ 257 w 52"/>
                <a:gd name="T89" fmla="*/ 145 h 82"/>
                <a:gd name="T90" fmla="*/ 245 w 52"/>
                <a:gd name="T91" fmla="*/ 107 h 82"/>
                <a:gd name="T92" fmla="*/ 222 w 52"/>
                <a:gd name="T93" fmla="*/ 78 h 82"/>
                <a:gd name="T94" fmla="*/ 197 w 52"/>
                <a:gd name="T95" fmla="*/ 63 h 82"/>
                <a:gd name="T96" fmla="*/ 169 w 52"/>
                <a:gd name="T97" fmla="*/ 63 h 82"/>
                <a:gd name="T98" fmla="*/ 132 w 52"/>
                <a:gd name="T99" fmla="*/ 78 h 82"/>
                <a:gd name="T100" fmla="*/ 107 w 52"/>
                <a:gd name="T101" fmla="*/ 107 h 82"/>
                <a:gd name="T102" fmla="*/ 76 w 52"/>
                <a:gd name="T103" fmla="*/ 145 h 82"/>
                <a:gd name="T104" fmla="*/ 76 w 52"/>
                <a:gd name="T105" fmla="*/ 198 h 82"/>
                <a:gd name="T106" fmla="*/ 62 w 52"/>
                <a:gd name="T107" fmla="*/ 275 h 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2"/>
                <a:gd name="T164" fmla="*/ 52 w 52"/>
                <a:gd name="T165" fmla="*/ 82 h 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2">
                  <a:moveTo>
                    <a:pt x="0" y="42"/>
                  </a:moveTo>
                  <a:lnTo>
                    <a:pt x="0" y="32"/>
                  </a:lnTo>
                  <a:lnTo>
                    <a:pt x="2" y="26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50" y="22"/>
                  </a:lnTo>
                  <a:lnTo>
                    <a:pt x="52" y="32"/>
                  </a:lnTo>
                  <a:lnTo>
                    <a:pt x="52" y="42"/>
                  </a:lnTo>
                  <a:lnTo>
                    <a:pt x="52" y="50"/>
                  </a:lnTo>
                  <a:lnTo>
                    <a:pt x="52" y="58"/>
                  </a:lnTo>
                  <a:lnTo>
                    <a:pt x="50" y="64"/>
                  </a:lnTo>
                  <a:lnTo>
                    <a:pt x="46" y="72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26" y="82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8" y="74"/>
                  </a:lnTo>
                  <a:lnTo>
                    <a:pt x="2" y="62"/>
                  </a:lnTo>
                  <a:lnTo>
                    <a:pt x="0" y="42"/>
                  </a:lnTo>
                  <a:close/>
                  <a:moveTo>
                    <a:pt x="10" y="42"/>
                  </a:moveTo>
                  <a:lnTo>
                    <a:pt x="10" y="50"/>
                  </a:lnTo>
                  <a:lnTo>
                    <a:pt x="12" y="58"/>
                  </a:lnTo>
                  <a:lnTo>
                    <a:pt x="14" y="64"/>
                  </a:lnTo>
                  <a:lnTo>
                    <a:pt x="16" y="68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8" y="68"/>
                  </a:lnTo>
                  <a:lnTo>
                    <a:pt x="40" y="64"/>
                  </a:lnTo>
                  <a:lnTo>
                    <a:pt x="40" y="58"/>
                  </a:lnTo>
                  <a:lnTo>
                    <a:pt x="42" y="50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40" y="22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2"/>
                  </a:lnTo>
                  <a:lnTo>
                    <a:pt x="12" y="3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17" name="Line 25"/>
            <p:cNvSpPr>
              <a:spLocks noChangeShapeType="1"/>
            </p:cNvSpPr>
            <p:nvPr/>
          </p:nvSpPr>
          <p:spPr bwMode="auto">
            <a:xfrm>
              <a:off x="3554" y="3684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18" name="Freeform 26"/>
            <p:cNvSpPr>
              <a:spLocks/>
            </p:cNvSpPr>
            <p:nvPr/>
          </p:nvSpPr>
          <p:spPr bwMode="auto">
            <a:xfrm>
              <a:off x="3453" y="3634"/>
              <a:ext cx="66" cy="99"/>
            </a:xfrm>
            <a:custGeom>
              <a:avLst/>
              <a:gdLst>
                <a:gd name="T0" fmla="*/ 330 w 54"/>
                <a:gd name="T1" fmla="*/ 481 h 80"/>
                <a:gd name="T2" fmla="*/ 330 w 54"/>
                <a:gd name="T3" fmla="*/ 546 h 80"/>
                <a:gd name="T4" fmla="*/ 0 w 54"/>
                <a:gd name="T5" fmla="*/ 546 h 80"/>
                <a:gd name="T6" fmla="*/ 2 w 54"/>
                <a:gd name="T7" fmla="*/ 531 h 80"/>
                <a:gd name="T8" fmla="*/ 2 w 54"/>
                <a:gd name="T9" fmla="*/ 504 h 80"/>
                <a:gd name="T10" fmla="*/ 24 w 54"/>
                <a:gd name="T11" fmla="*/ 464 h 80"/>
                <a:gd name="T12" fmla="*/ 49 w 54"/>
                <a:gd name="T13" fmla="*/ 424 h 80"/>
                <a:gd name="T14" fmla="*/ 73 w 54"/>
                <a:gd name="T15" fmla="*/ 376 h 80"/>
                <a:gd name="T16" fmla="*/ 119 w 54"/>
                <a:gd name="T17" fmla="*/ 343 h 80"/>
                <a:gd name="T18" fmla="*/ 170 w 54"/>
                <a:gd name="T19" fmla="*/ 297 h 80"/>
                <a:gd name="T20" fmla="*/ 208 w 54"/>
                <a:gd name="T21" fmla="*/ 257 h 80"/>
                <a:gd name="T22" fmla="*/ 224 w 54"/>
                <a:gd name="T23" fmla="*/ 230 h 80"/>
                <a:gd name="T24" fmla="*/ 243 w 54"/>
                <a:gd name="T25" fmla="*/ 192 h 80"/>
                <a:gd name="T26" fmla="*/ 254 w 54"/>
                <a:gd name="T27" fmla="*/ 149 h 80"/>
                <a:gd name="T28" fmla="*/ 243 w 54"/>
                <a:gd name="T29" fmla="*/ 120 h 80"/>
                <a:gd name="T30" fmla="*/ 224 w 54"/>
                <a:gd name="T31" fmla="*/ 95 h 80"/>
                <a:gd name="T32" fmla="*/ 208 w 54"/>
                <a:gd name="T33" fmla="*/ 71 h 80"/>
                <a:gd name="T34" fmla="*/ 170 w 54"/>
                <a:gd name="T35" fmla="*/ 71 h 80"/>
                <a:gd name="T36" fmla="*/ 133 w 54"/>
                <a:gd name="T37" fmla="*/ 71 h 80"/>
                <a:gd name="T38" fmla="*/ 97 w 54"/>
                <a:gd name="T39" fmla="*/ 95 h 80"/>
                <a:gd name="T40" fmla="*/ 88 w 54"/>
                <a:gd name="T41" fmla="*/ 120 h 80"/>
                <a:gd name="T42" fmla="*/ 73 w 54"/>
                <a:gd name="T43" fmla="*/ 167 h 80"/>
                <a:gd name="T44" fmla="*/ 2 w 54"/>
                <a:gd name="T45" fmla="*/ 149 h 80"/>
                <a:gd name="T46" fmla="*/ 24 w 54"/>
                <a:gd name="T47" fmla="*/ 110 h 80"/>
                <a:gd name="T48" fmla="*/ 35 w 54"/>
                <a:gd name="T49" fmla="*/ 71 h 80"/>
                <a:gd name="T50" fmla="*/ 60 w 54"/>
                <a:gd name="T51" fmla="*/ 40 h 80"/>
                <a:gd name="T52" fmla="*/ 88 w 54"/>
                <a:gd name="T53" fmla="*/ 2 h 80"/>
                <a:gd name="T54" fmla="*/ 119 w 54"/>
                <a:gd name="T55" fmla="*/ 0 h 80"/>
                <a:gd name="T56" fmla="*/ 170 w 54"/>
                <a:gd name="T57" fmla="*/ 0 h 80"/>
                <a:gd name="T58" fmla="*/ 208 w 54"/>
                <a:gd name="T59" fmla="*/ 0 h 80"/>
                <a:gd name="T60" fmla="*/ 243 w 54"/>
                <a:gd name="T61" fmla="*/ 2 h 80"/>
                <a:gd name="T62" fmla="*/ 274 w 54"/>
                <a:gd name="T63" fmla="*/ 40 h 80"/>
                <a:gd name="T64" fmla="*/ 304 w 54"/>
                <a:gd name="T65" fmla="*/ 88 h 80"/>
                <a:gd name="T66" fmla="*/ 318 w 54"/>
                <a:gd name="T67" fmla="*/ 110 h 80"/>
                <a:gd name="T68" fmla="*/ 318 w 54"/>
                <a:gd name="T69" fmla="*/ 149 h 80"/>
                <a:gd name="T70" fmla="*/ 318 w 54"/>
                <a:gd name="T71" fmla="*/ 192 h 80"/>
                <a:gd name="T72" fmla="*/ 304 w 54"/>
                <a:gd name="T73" fmla="*/ 224 h 80"/>
                <a:gd name="T74" fmla="*/ 295 w 54"/>
                <a:gd name="T75" fmla="*/ 246 h 80"/>
                <a:gd name="T76" fmla="*/ 270 w 54"/>
                <a:gd name="T77" fmla="*/ 285 h 80"/>
                <a:gd name="T78" fmla="*/ 243 w 54"/>
                <a:gd name="T79" fmla="*/ 317 h 80"/>
                <a:gd name="T80" fmla="*/ 221 w 54"/>
                <a:gd name="T81" fmla="*/ 343 h 80"/>
                <a:gd name="T82" fmla="*/ 182 w 54"/>
                <a:gd name="T83" fmla="*/ 376 h 80"/>
                <a:gd name="T84" fmla="*/ 145 w 54"/>
                <a:gd name="T85" fmla="*/ 407 h 80"/>
                <a:gd name="T86" fmla="*/ 133 w 54"/>
                <a:gd name="T87" fmla="*/ 424 h 80"/>
                <a:gd name="T88" fmla="*/ 109 w 54"/>
                <a:gd name="T89" fmla="*/ 452 h 80"/>
                <a:gd name="T90" fmla="*/ 97 w 54"/>
                <a:gd name="T91" fmla="*/ 464 h 80"/>
                <a:gd name="T92" fmla="*/ 88 w 54"/>
                <a:gd name="T93" fmla="*/ 481 h 80"/>
                <a:gd name="T94" fmla="*/ 330 w 54"/>
                <a:gd name="T95" fmla="*/ 481 h 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80"/>
                <a:gd name="T146" fmla="*/ 54 w 54"/>
                <a:gd name="T147" fmla="*/ 80 h 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80">
                  <a:moveTo>
                    <a:pt x="54" y="70"/>
                  </a:moveTo>
                  <a:lnTo>
                    <a:pt x="54" y="80"/>
                  </a:lnTo>
                  <a:lnTo>
                    <a:pt x="0" y="80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4" y="68"/>
                  </a:lnTo>
                  <a:lnTo>
                    <a:pt x="8" y="62"/>
                  </a:lnTo>
                  <a:lnTo>
                    <a:pt x="12" y="56"/>
                  </a:lnTo>
                  <a:lnTo>
                    <a:pt x="20" y="50"/>
                  </a:lnTo>
                  <a:lnTo>
                    <a:pt x="28" y="44"/>
                  </a:lnTo>
                  <a:lnTo>
                    <a:pt x="34" y="38"/>
                  </a:lnTo>
                  <a:lnTo>
                    <a:pt x="38" y="34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2" y="10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2" y="24"/>
                  </a:lnTo>
                  <a:lnTo>
                    <a:pt x="2" y="2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16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48" y="36"/>
                  </a:lnTo>
                  <a:lnTo>
                    <a:pt x="44" y="42"/>
                  </a:lnTo>
                  <a:lnTo>
                    <a:pt x="40" y="46"/>
                  </a:lnTo>
                  <a:lnTo>
                    <a:pt x="36" y="50"/>
                  </a:lnTo>
                  <a:lnTo>
                    <a:pt x="30" y="56"/>
                  </a:lnTo>
                  <a:lnTo>
                    <a:pt x="24" y="60"/>
                  </a:lnTo>
                  <a:lnTo>
                    <a:pt x="22" y="62"/>
                  </a:lnTo>
                  <a:lnTo>
                    <a:pt x="18" y="66"/>
                  </a:lnTo>
                  <a:lnTo>
                    <a:pt x="16" y="68"/>
                  </a:lnTo>
                  <a:lnTo>
                    <a:pt x="14" y="70"/>
                  </a:lnTo>
                  <a:lnTo>
                    <a:pt x="5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>
              <a:off x="3554" y="3289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20" name="Freeform 28"/>
            <p:cNvSpPr>
              <a:spLocks noEditPoints="1"/>
            </p:cNvSpPr>
            <p:nvPr/>
          </p:nvSpPr>
          <p:spPr bwMode="auto">
            <a:xfrm>
              <a:off x="3450" y="3242"/>
              <a:ext cx="69" cy="96"/>
            </a:xfrm>
            <a:custGeom>
              <a:avLst/>
              <a:gdLst>
                <a:gd name="T0" fmla="*/ 235 w 56"/>
                <a:gd name="T1" fmla="*/ 503 h 78"/>
                <a:gd name="T2" fmla="*/ 235 w 56"/>
                <a:gd name="T3" fmla="*/ 389 h 78"/>
                <a:gd name="T4" fmla="*/ 0 w 56"/>
                <a:gd name="T5" fmla="*/ 389 h 78"/>
                <a:gd name="T6" fmla="*/ 0 w 56"/>
                <a:gd name="T7" fmla="*/ 329 h 78"/>
                <a:gd name="T8" fmla="*/ 258 w 56"/>
                <a:gd name="T9" fmla="*/ 0 h 78"/>
                <a:gd name="T10" fmla="*/ 315 w 56"/>
                <a:gd name="T11" fmla="*/ 0 h 78"/>
                <a:gd name="T12" fmla="*/ 315 w 56"/>
                <a:gd name="T13" fmla="*/ 329 h 78"/>
                <a:gd name="T14" fmla="*/ 367 w 56"/>
                <a:gd name="T15" fmla="*/ 329 h 78"/>
                <a:gd name="T16" fmla="*/ 367 w 56"/>
                <a:gd name="T17" fmla="*/ 389 h 78"/>
                <a:gd name="T18" fmla="*/ 315 w 56"/>
                <a:gd name="T19" fmla="*/ 389 h 78"/>
                <a:gd name="T20" fmla="*/ 315 w 56"/>
                <a:gd name="T21" fmla="*/ 503 h 78"/>
                <a:gd name="T22" fmla="*/ 235 w 56"/>
                <a:gd name="T23" fmla="*/ 503 h 78"/>
                <a:gd name="T24" fmla="*/ 235 w 56"/>
                <a:gd name="T25" fmla="*/ 329 h 78"/>
                <a:gd name="T26" fmla="*/ 235 w 56"/>
                <a:gd name="T27" fmla="*/ 132 h 78"/>
                <a:gd name="T28" fmla="*/ 90 w 56"/>
                <a:gd name="T29" fmla="*/ 329 h 78"/>
                <a:gd name="T30" fmla="*/ 235 w 56"/>
                <a:gd name="T31" fmla="*/ 329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78"/>
                <a:gd name="T50" fmla="*/ 56 w 56"/>
                <a:gd name="T51" fmla="*/ 78 h 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78">
                  <a:moveTo>
                    <a:pt x="36" y="78"/>
                  </a:moveTo>
                  <a:lnTo>
                    <a:pt x="36" y="60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50"/>
                  </a:lnTo>
                  <a:lnTo>
                    <a:pt x="56" y="50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36" y="78"/>
                  </a:lnTo>
                  <a:close/>
                  <a:moveTo>
                    <a:pt x="36" y="50"/>
                  </a:moveTo>
                  <a:lnTo>
                    <a:pt x="36" y="20"/>
                  </a:lnTo>
                  <a:lnTo>
                    <a:pt x="14" y="50"/>
                  </a:lnTo>
                  <a:lnTo>
                    <a:pt x="3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auto">
            <a:xfrm>
              <a:off x="3554" y="2894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22" name="Freeform 30"/>
            <p:cNvSpPr>
              <a:spLocks noEditPoints="1"/>
            </p:cNvSpPr>
            <p:nvPr/>
          </p:nvSpPr>
          <p:spPr bwMode="auto">
            <a:xfrm>
              <a:off x="3453" y="2844"/>
              <a:ext cx="66" cy="102"/>
            </a:xfrm>
            <a:custGeom>
              <a:avLst/>
              <a:gdLst>
                <a:gd name="T0" fmla="*/ 254 w 54"/>
                <a:gd name="T1" fmla="*/ 157 h 82"/>
                <a:gd name="T2" fmla="*/ 243 w 54"/>
                <a:gd name="T3" fmla="*/ 96 h 82"/>
                <a:gd name="T4" fmla="*/ 182 w 54"/>
                <a:gd name="T5" fmla="*/ 71 h 82"/>
                <a:gd name="T6" fmla="*/ 119 w 54"/>
                <a:gd name="T7" fmla="*/ 88 h 82"/>
                <a:gd name="T8" fmla="*/ 88 w 54"/>
                <a:gd name="T9" fmla="*/ 147 h 82"/>
                <a:gd name="T10" fmla="*/ 73 w 54"/>
                <a:gd name="T11" fmla="*/ 229 h 82"/>
                <a:gd name="T12" fmla="*/ 97 w 54"/>
                <a:gd name="T13" fmla="*/ 243 h 82"/>
                <a:gd name="T14" fmla="*/ 161 w 54"/>
                <a:gd name="T15" fmla="*/ 204 h 82"/>
                <a:gd name="T16" fmla="*/ 224 w 54"/>
                <a:gd name="T17" fmla="*/ 204 h 82"/>
                <a:gd name="T18" fmla="*/ 295 w 54"/>
                <a:gd name="T19" fmla="*/ 259 h 82"/>
                <a:gd name="T20" fmla="*/ 330 w 54"/>
                <a:gd name="T21" fmla="*/ 345 h 82"/>
                <a:gd name="T22" fmla="*/ 330 w 54"/>
                <a:gd name="T23" fmla="*/ 442 h 82"/>
                <a:gd name="T24" fmla="*/ 295 w 54"/>
                <a:gd name="T25" fmla="*/ 527 h 82"/>
                <a:gd name="T26" fmla="*/ 221 w 54"/>
                <a:gd name="T27" fmla="*/ 571 h 82"/>
                <a:gd name="T28" fmla="*/ 133 w 54"/>
                <a:gd name="T29" fmla="*/ 571 h 82"/>
                <a:gd name="T30" fmla="*/ 49 w 54"/>
                <a:gd name="T31" fmla="*/ 514 h 82"/>
                <a:gd name="T32" fmla="*/ 2 w 54"/>
                <a:gd name="T33" fmla="*/ 429 h 82"/>
                <a:gd name="T34" fmla="*/ 0 w 54"/>
                <a:gd name="T35" fmla="*/ 316 h 82"/>
                <a:gd name="T36" fmla="*/ 60 w 54"/>
                <a:gd name="T37" fmla="*/ 71 h 82"/>
                <a:gd name="T38" fmla="*/ 133 w 54"/>
                <a:gd name="T39" fmla="*/ 2 h 82"/>
                <a:gd name="T40" fmla="*/ 221 w 54"/>
                <a:gd name="T41" fmla="*/ 0 h 82"/>
                <a:gd name="T42" fmla="*/ 274 w 54"/>
                <a:gd name="T43" fmla="*/ 40 h 82"/>
                <a:gd name="T44" fmla="*/ 318 w 54"/>
                <a:gd name="T45" fmla="*/ 118 h 82"/>
                <a:gd name="T46" fmla="*/ 73 w 54"/>
                <a:gd name="T47" fmla="*/ 381 h 82"/>
                <a:gd name="T48" fmla="*/ 88 w 54"/>
                <a:gd name="T49" fmla="*/ 459 h 82"/>
                <a:gd name="T50" fmla="*/ 119 w 54"/>
                <a:gd name="T51" fmla="*/ 499 h 82"/>
                <a:gd name="T52" fmla="*/ 170 w 54"/>
                <a:gd name="T53" fmla="*/ 514 h 82"/>
                <a:gd name="T54" fmla="*/ 243 w 54"/>
                <a:gd name="T55" fmla="*/ 489 h 82"/>
                <a:gd name="T56" fmla="*/ 270 w 54"/>
                <a:gd name="T57" fmla="*/ 381 h 82"/>
                <a:gd name="T58" fmla="*/ 243 w 54"/>
                <a:gd name="T59" fmla="*/ 302 h 82"/>
                <a:gd name="T60" fmla="*/ 170 w 54"/>
                <a:gd name="T61" fmla="*/ 267 h 82"/>
                <a:gd name="T62" fmla="*/ 97 w 54"/>
                <a:gd name="T63" fmla="*/ 302 h 82"/>
                <a:gd name="T64" fmla="*/ 73 w 54"/>
                <a:gd name="T65" fmla="*/ 381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"/>
                <a:gd name="T100" fmla="*/ 0 h 82"/>
                <a:gd name="T101" fmla="*/ 54 w 5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" h="82">
                  <a:moveTo>
                    <a:pt x="54" y="22"/>
                  </a:moveTo>
                  <a:lnTo>
                    <a:pt x="42" y="22"/>
                  </a:lnTo>
                  <a:lnTo>
                    <a:pt x="42" y="18"/>
                  </a:lnTo>
                  <a:lnTo>
                    <a:pt x="40" y="14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2" y="26"/>
                  </a:lnTo>
                  <a:lnTo>
                    <a:pt x="12" y="32"/>
                  </a:lnTo>
                  <a:lnTo>
                    <a:pt x="12" y="38"/>
                  </a:lnTo>
                  <a:lnTo>
                    <a:pt x="16" y="34"/>
                  </a:lnTo>
                  <a:lnTo>
                    <a:pt x="20" y="30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8" y="28"/>
                  </a:lnTo>
                  <a:lnTo>
                    <a:pt x="42" y="32"/>
                  </a:lnTo>
                  <a:lnTo>
                    <a:pt x="48" y="36"/>
                  </a:lnTo>
                  <a:lnTo>
                    <a:pt x="52" y="40"/>
                  </a:lnTo>
                  <a:lnTo>
                    <a:pt x="54" y="48"/>
                  </a:lnTo>
                  <a:lnTo>
                    <a:pt x="54" y="54"/>
                  </a:lnTo>
                  <a:lnTo>
                    <a:pt x="54" y="62"/>
                  </a:lnTo>
                  <a:lnTo>
                    <a:pt x="52" y="68"/>
                  </a:lnTo>
                  <a:lnTo>
                    <a:pt x="48" y="74"/>
                  </a:lnTo>
                  <a:lnTo>
                    <a:pt x="42" y="78"/>
                  </a:lnTo>
                  <a:lnTo>
                    <a:pt x="36" y="80"/>
                  </a:lnTo>
                  <a:lnTo>
                    <a:pt x="30" y="82"/>
                  </a:lnTo>
                  <a:lnTo>
                    <a:pt x="22" y="80"/>
                  </a:lnTo>
                  <a:lnTo>
                    <a:pt x="14" y="78"/>
                  </a:lnTo>
                  <a:lnTo>
                    <a:pt x="8" y="72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4" y="24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52" y="16"/>
                  </a:lnTo>
                  <a:lnTo>
                    <a:pt x="54" y="22"/>
                  </a:lnTo>
                  <a:close/>
                  <a:moveTo>
                    <a:pt x="12" y="54"/>
                  </a:moveTo>
                  <a:lnTo>
                    <a:pt x="12" y="58"/>
                  </a:lnTo>
                  <a:lnTo>
                    <a:pt x="14" y="64"/>
                  </a:lnTo>
                  <a:lnTo>
                    <a:pt x="16" y="68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34" y="72"/>
                  </a:lnTo>
                  <a:lnTo>
                    <a:pt x="40" y="68"/>
                  </a:lnTo>
                  <a:lnTo>
                    <a:pt x="42" y="62"/>
                  </a:lnTo>
                  <a:lnTo>
                    <a:pt x="44" y="54"/>
                  </a:lnTo>
                  <a:lnTo>
                    <a:pt x="42" y="48"/>
                  </a:lnTo>
                  <a:lnTo>
                    <a:pt x="40" y="42"/>
                  </a:lnTo>
                  <a:lnTo>
                    <a:pt x="34" y="38"/>
                  </a:lnTo>
                  <a:lnTo>
                    <a:pt x="28" y="38"/>
                  </a:lnTo>
                  <a:lnTo>
                    <a:pt x="22" y="38"/>
                  </a:lnTo>
                  <a:lnTo>
                    <a:pt x="16" y="42"/>
                  </a:lnTo>
                  <a:lnTo>
                    <a:pt x="12" y="48"/>
                  </a:lnTo>
                  <a:lnTo>
                    <a:pt x="12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23" name="Rectangle 31"/>
            <p:cNvSpPr>
              <a:spLocks noChangeArrowheads="1"/>
            </p:cNvSpPr>
            <p:nvPr/>
          </p:nvSpPr>
          <p:spPr bwMode="auto">
            <a:xfrm>
              <a:off x="3702" y="2820"/>
              <a:ext cx="195" cy="1258"/>
            </a:xfrm>
            <a:prstGeom prst="rect">
              <a:avLst/>
            </a:prstGeom>
            <a:solidFill>
              <a:srgbClr val="07057B"/>
            </a:solidFill>
            <a:ln w="0">
              <a:solidFill>
                <a:srgbClr val="07057B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24" name="Rectangle 32"/>
            <p:cNvSpPr>
              <a:spLocks noChangeArrowheads="1"/>
            </p:cNvSpPr>
            <p:nvPr/>
          </p:nvSpPr>
          <p:spPr bwMode="auto">
            <a:xfrm>
              <a:off x="3702" y="2820"/>
              <a:ext cx="195" cy="125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25" name="Rectangle 33"/>
            <p:cNvSpPr>
              <a:spLocks noChangeArrowheads="1"/>
            </p:cNvSpPr>
            <p:nvPr/>
          </p:nvSpPr>
          <p:spPr bwMode="auto">
            <a:xfrm>
              <a:off x="4580" y="3089"/>
              <a:ext cx="198" cy="989"/>
            </a:xfrm>
            <a:prstGeom prst="rect">
              <a:avLst/>
            </a:prstGeom>
            <a:solidFill>
              <a:srgbClr val="07057B"/>
            </a:solidFill>
            <a:ln w="0">
              <a:solidFill>
                <a:srgbClr val="07057B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26" name="Rectangle 34"/>
            <p:cNvSpPr>
              <a:spLocks noChangeArrowheads="1"/>
            </p:cNvSpPr>
            <p:nvPr/>
          </p:nvSpPr>
          <p:spPr bwMode="auto">
            <a:xfrm>
              <a:off x="4580" y="3089"/>
              <a:ext cx="198" cy="989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27" name="Rectangle 35"/>
            <p:cNvSpPr>
              <a:spLocks noChangeArrowheads="1"/>
            </p:cNvSpPr>
            <p:nvPr/>
          </p:nvSpPr>
          <p:spPr bwMode="auto">
            <a:xfrm>
              <a:off x="3897" y="3141"/>
              <a:ext cx="195" cy="937"/>
            </a:xfrm>
            <a:prstGeom prst="rect">
              <a:avLst/>
            </a:prstGeom>
            <a:solidFill>
              <a:srgbClr val="FF8600"/>
            </a:solidFill>
            <a:ln w="0">
              <a:solidFill>
                <a:srgbClr val="FF86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28" name="Rectangle 36"/>
            <p:cNvSpPr>
              <a:spLocks noChangeArrowheads="1"/>
            </p:cNvSpPr>
            <p:nvPr/>
          </p:nvSpPr>
          <p:spPr bwMode="auto">
            <a:xfrm>
              <a:off x="3897" y="3141"/>
              <a:ext cx="195" cy="937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29" name="Rectangle 37"/>
            <p:cNvSpPr>
              <a:spLocks noChangeArrowheads="1"/>
            </p:cNvSpPr>
            <p:nvPr/>
          </p:nvSpPr>
          <p:spPr bwMode="auto">
            <a:xfrm>
              <a:off x="4778" y="3336"/>
              <a:ext cx="195" cy="742"/>
            </a:xfrm>
            <a:prstGeom prst="rect">
              <a:avLst/>
            </a:prstGeom>
            <a:solidFill>
              <a:srgbClr val="FF8600"/>
            </a:solidFill>
            <a:ln w="0">
              <a:solidFill>
                <a:srgbClr val="FF86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30" name="Rectangle 38"/>
            <p:cNvSpPr>
              <a:spLocks noChangeArrowheads="1"/>
            </p:cNvSpPr>
            <p:nvPr/>
          </p:nvSpPr>
          <p:spPr bwMode="auto">
            <a:xfrm>
              <a:off x="4778" y="3336"/>
              <a:ext cx="195" cy="74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31" name="Rectangle 39"/>
            <p:cNvSpPr>
              <a:spLocks noChangeArrowheads="1"/>
            </p:cNvSpPr>
            <p:nvPr/>
          </p:nvSpPr>
          <p:spPr bwMode="auto">
            <a:xfrm>
              <a:off x="4286" y="2645"/>
              <a:ext cx="182" cy="90"/>
            </a:xfrm>
            <a:prstGeom prst="rect">
              <a:avLst/>
            </a:prstGeom>
            <a:solidFill>
              <a:srgbClr val="000066"/>
            </a:solidFill>
            <a:ln w="28575" algn="ctr">
              <a:solidFill>
                <a:srgbClr val="000066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32" name="Text Box 40"/>
            <p:cNvSpPr txBox="1">
              <a:spLocks noChangeArrowheads="1"/>
            </p:cNvSpPr>
            <p:nvPr/>
          </p:nvSpPr>
          <p:spPr bwMode="auto">
            <a:xfrm>
              <a:off x="4468" y="2569"/>
              <a:ext cx="70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low utility</a:t>
              </a:r>
            </a:p>
          </p:txBody>
        </p:sp>
        <p:sp>
          <p:nvSpPr>
            <p:cNvPr id="33833" name="Rectangle 41"/>
            <p:cNvSpPr>
              <a:spLocks noChangeArrowheads="1"/>
            </p:cNvSpPr>
            <p:nvPr/>
          </p:nvSpPr>
          <p:spPr bwMode="auto">
            <a:xfrm>
              <a:off x="4286" y="2781"/>
              <a:ext cx="182" cy="90"/>
            </a:xfrm>
            <a:prstGeom prst="rect">
              <a:avLst/>
            </a:prstGeom>
            <a:solidFill>
              <a:srgbClr val="FF9900"/>
            </a:solidFill>
            <a:ln w="28575" algn="ctr">
              <a:solidFill>
                <a:srgbClr val="FF9900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34" name="Text Box 42"/>
            <p:cNvSpPr txBox="1">
              <a:spLocks noChangeArrowheads="1"/>
            </p:cNvSpPr>
            <p:nvPr/>
          </p:nvSpPr>
          <p:spPr bwMode="auto">
            <a:xfrm>
              <a:off x="4468" y="2719"/>
              <a:ext cx="7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high utility</a:t>
              </a:r>
            </a:p>
          </p:txBody>
        </p:sp>
        <p:sp>
          <p:nvSpPr>
            <p:cNvPr id="33835" name="Rectangle 43"/>
            <p:cNvSpPr>
              <a:spLocks noChangeArrowheads="1"/>
            </p:cNvSpPr>
            <p:nvPr/>
          </p:nvSpPr>
          <p:spPr bwMode="auto">
            <a:xfrm>
              <a:off x="4196" y="2599"/>
              <a:ext cx="1043" cy="33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36" name="Text Box 44"/>
            <p:cNvSpPr txBox="1">
              <a:spLocks noChangeArrowheads="1"/>
            </p:cNvSpPr>
            <p:nvPr/>
          </p:nvSpPr>
          <p:spPr bwMode="auto">
            <a:xfrm rot="-5400000">
              <a:off x="2712" y="3280"/>
              <a:ext cx="11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mean latency</a:t>
              </a:r>
            </a:p>
          </p:txBody>
        </p:sp>
        <p:sp>
          <p:nvSpPr>
            <p:cNvPr id="33837" name="Text Box 45"/>
            <p:cNvSpPr txBox="1">
              <a:spLocks noChangeArrowheads="1"/>
            </p:cNvSpPr>
            <p:nvPr/>
          </p:nvSpPr>
          <p:spPr bwMode="auto">
            <a:xfrm>
              <a:off x="3747" y="4065"/>
              <a:ext cx="13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249363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LP	Other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24800" y="4594225"/>
            <a:ext cx="1301750" cy="635001"/>
            <a:chOff x="2667000" y="4594225"/>
            <a:chExt cx="1301750" cy="635001"/>
          </a:xfrm>
        </p:grpSpPr>
        <p:sp>
          <p:nvSpPr>
            <p:cNvPr id="33807" name="Rectangle 46"/>
            <p:cNvSpPr>
              <a:spLocks noChangeArrowheads="1"/>
            </p:cNvSpPr>
            <p:nvPr/>
          </p:nvSpPr>
          <p:spPr bwMode="auto">
            <a:xfrm>
              <a:off x="2667000" y="4594225"/>
              <a:ext cx="1301750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84250" algn="l"/>
                </a:tabLst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  <a:sym typeface="Symbol" pitchFamily="18" charset="2"/>
                </a:rPr>
                <a:t>energizing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84250" algn="l"/>
                </a:tabLst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  <a:sym typeface="Symbol" pitchFamily="18" charset="2"/>
                </a:rPr>
                <a:t>effect</a:t>
              </a:r>
            </a:p>
          </p:txBody>
        </p:sp>
        <p:sp>
          <p:nvSpPr>
            <p:cNvPr id="33808" name="Line 47"/>
            <p:cNvSpPr>
              <a:spLocks noChangeShapeType="1"/>
            </p:cNvSpPr>
            <p:nvPr/>
          </p:nvSpPr>
          <p:spPr bwMode="auto">
            <a:xfrm flipH="1">
              <a:off x="2667000" y="4941888"/>
              <a:ext cx="215900" cy="2873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33802" name="Object 2"/>
          <p:cNvGraphicFramePr>
            <a:graphicFrameLocks noChangeAspect="1"/>
          </p:cNvGraphicFramePr>
          <p:nvPr>
            <p:extLst/>
          </p:nvPr>
        </p:nvGraphicFramePr>
        <p:xfrm>
          <a:off x="1143000" y="1500188"/>
          <a:ext cx="62214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5" imgW="2489040" imgH="393480" progId="Equation.3">
                  <p:embed/>
                </p:oleObj>
              </mc:Choice>
              <mc:Fallback>
                <p:oleObj name="Equation" r:id="rId5" imgW="2489040" imgH="393480" progId="Equation.3">
                  <p:embed/>
                  <p:pic>
                    <p:nvPicPr>
                      <p:cNvPr id="338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00188"/>
                        <a:ext cx="6221413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338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4"/>
          <p:cNvGraphicFramePr>
            <a:graphicFrameLocks noChangeAspect="1"/>
          </p:cNvGraphicFramePr>
          <p:nvPr>
            <p:extLst/>
          </p:nvPr>
        </p:nvGraphicFramePr>
        <p:xfrm>
          <a:off x="1112838" y="2508250"/>
          <a:ext cx="37719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9" imgW="1511280" imgH="393480" progId="Equation.3">
                  <p:embed/>
                </p:oleObj>
              </mc:Choice>
              <mc:Fallback>
                <p:oleObj name="Equation" r:id="rId9" imgW="1511280" imgH="393480" progId="Equation.3">
                  <p:embed/>
                  <p:pic>
                    <p:nvPicPr>
                      <p:cNvPr id="338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2508250"/>
                        <a:ext cx="37719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5"/>
          <p:cNvGraphicFramePr>
            <a:graphicFrameLocks noChangeAspect="1"/>
          </p:cNvGraphicFramePr>
          <p:nvPr/>
        </p:nvGraphicFramePr>
        <p:xfrm>
          <a:off x="6102350" y="2420938"/>
          <a:ext cx="2286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11" imgW="914400" imgH="482600" progId="Equation.3">
                  <p:embed/>
                </p:oleObj>
              </mc:Choice>
              <mc:Fallback>
                <p:oleObj name="Equation" r:id="rId11" imgW="914400" imgH="482600" progId="Equation.3">
                  <p:embed/>
                  <p:pic>
                    <p:nvPicPr>
                      <p:cNvPr id="338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2420938"/>
                        <a:ext cx="2286000" cy="12065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01966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9F346-1707-429E-843A-8BB19877B4E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323850" y="4854575"/>
            <a:ext cx="4824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What about tonic dopamine?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Symbol" pitchFamily="18" charset="2"/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8424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Phasic dopamine firing = reward prediction error</a:t>
            </a:r>
          </a:p>
        </p:txBody>
      </p:sp>
      <p:sp>
        <p:nvSpPr>
          <p:cNvPr id="36869" name="Line 4"/>
          <p:cNvSpPr>
            <a:spLocks noChangeShapeType="1"/>
          </p:cNvSpPr>
          <p:nvPr/>
        </p:nvSpPr>
        <p:spPr bwMode="auto">
          <a:xfrm>
            <a:off x="2413000" y="3573463"/>
            <a:ext cx="1295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 flipV="1">
            <a:off x="3708400" y="3068638"/>
            <a:ext cx="71438" cy="5048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3779838" y="3068638"/>
            <a:ext cx="71437" cy="5048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72" name="Line 7"/>
          <p:cNvSpPr>
            <a:spLocks noChangeShapeType="1"/>
          </p:cNvSpPr>
          <p:nvPr/>
        </p:nvSpPr>
        <p:spPr bwMode="auto">
          <a:xfrm>
            <a:off x="3851275" y="3573463"/>
            <a:ext cx="151288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73" name="Line 8"/>
          <p:cNvSpPr>
            <a:spLocks noChangeShapeType="1"/>
          </p:cNvSpPr>
          <p:nvPr/>
        </p:nvSpPr>
        <p:spPr bwMode="auto">
          <a:xfrm>
            <a:off x="5364163" y="3573463"/>
            <a:ext cx="71437" cy="2159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74" name="Line 9"/>
          <p:cNvSpPr>
            <a:spLocks noChangeShapeType="1"/>
          </p:cNvSpPr>
          <p:nvPr/>
        </p:nvSpPr>
        <p:spPr bwMode="auto">
          <a:xfrm flipV="1">
            <a:off x="5435600" y="3573463"/>
            <a:ext cx="73025" cy="2159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75" name="Line 10"/>
          <p:cNvSpPr>
            <a:spLocks noChangeShapeType="1"/>
          </p:cNvSpPr>
          <p:nvPr/>
        </p:nvSpPr>
        <p:spPr bwMode="auto">
          <a:xfrm>
            <a:off x="5508625" y="3573463"/>
            <a:ext cx="79216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876" name="Picture 11" descr="MCj042607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789363"/>
            <a:ext cx="361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66" r="4559" b="27420"/>
          <a:stretch>
            <a:fillRect/>
          </a:stretch>
        </p:blipFill>
        <p:spPr bwMode="auto">
          <a:xfrm>
            <a:off x="2268538" y="2276475"/>
            <a:ext cx="41767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4325" y="5337175"/>
            <a:ext cx="8383588" cy="1260475"/>
            <a:chOff x="198" y="3362"/>
            <a:chExt cx="5281" cy="794"/>
          </a:xfrm>
        </p:grpSpPr>
        <p:pic>
          <p:nvPicPr>
            <p:cNvPr id="36882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20"/>
            <a:stretch>
              <a:fillRect/>
            </a:stretch>
          </p:blipFill>
          <p:spPr bwMode="auto">
            <a:xfrm>
              <a:off x="613" y="3677"/>
              <a:ext cx="816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</p:pic>
        <p:pic>
          <p:nvPicPr>
            <p:cNvPr id="36883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08" b="15955"/>
            <a:stretch>
              <a:fillRect/>
            </a:stretch>
          </p:blipFill>
          <p:spPr bwMode="auto">
            <a:xfrm>
              <a:off x="3878" y="3666"/>
              <a:ext cx="1088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</p:pic>
        <p:sp>
          <p:nvSpPr>
            <p:cNvPr id="36884" name="Line 16"/>
            <p:cNvSpPr>
              <a:spLocks noChangeShapeType="1"/>
            </p:cNvSpPr>
            <p:nvPr/>
          </p:nvSpPr>
          <p:spPr bwMode="auto">
            <a:xfrm>
              <a:off x="612" y="3521"/>
              <a:ext cx="435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arrow" w="lg" len="med"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85" name="Line 17"/>
            <p:cNvSpPr>
              <a:spLocks noChangeShapeType="1"/>
            </p:cNvSpPr>
            <p:nvPr/>
          </p:nvSpPr>
          <p:spPr bwMode="auto">
            <a:xfrm>
              <a:off x="2789" y="3475"/>
              <a:ext cx="0" cy="9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86" name="Text Box 18"/>
            <p:cNvSpPr txBox="1">
              <a:spLocks noChangeArrowheads="1"/>
            </p:cNvSpPr>
            <p:nvPr/>
          </p:nvSpPr>
          <p:spPr bwMode="auto">
            <a:xfrm>
              <a:off x="4972" y="3362"/>
              <a:ext cx="5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more</a:t>
              </a:r>
            </a:p>
          </p:txBody>
        </p:sp>
        <p:sp>
          <p:nvSpPr>
            <p:cNvPr id="36887" name="Text Box 19"/>
            <p:cNvSpPr txBox="1">
              <a:spLocks noChangeArrowheads="1"/>
            </p:cNvSpPr>
            <p:nvPr/>
          </p:nvSpPr>
          <p:spPr bwMode="auto">
            <a:xfrm>
              <a:off x="198" y="3362"/>
              <a:ext cx="4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less</a:t>
              </a:r>
            </a:p>
          </p:txBody>
        </p:sp>
      </p:grpSp>
      <p:sp>
        <p:nvSpPr>
          <p:cNvPr id="36879" name="Line 20"/>
          <p:cNvSpPr>
            <a:spLocks noChangeShapeType="1"/>
          </p:cNvSpPr>
          <p:nvPr/>
        </p:nvSpPr>
        <p:spPr bwMode="auto">
          <a:xfrm>
            <a:off x="5291138" y="3933825"/>
            <a:ext cx="288925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80" name="Line 21"/>
          <p:cNvSpPr>
            <a:spLocks noChangeShapeType="1"/>
          </p:cNvSpPr>
          <p:nvPr/>
        </p:nvSpPr>
        <p:spPr bwMode="auto">
          <a:xfrm flipH="1">
            <a:off x="5292725" y="3933825"/>
            <a:ext cx="28575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81" name="Rectangle 2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Relation to Dopamine</a:t>
            </a:r>
            <a:endParaRPr lang="en-US" sz="400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817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C9866-515F-4316-93B2-4E8C6D52B2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Tonic dopamine hypothesis</a:t>
            </a:r>
            <a:endParaRPr lang="en-US" smtClean="0"/>
          </a:p>
        </p:txBody>
      </p:sp>
      <p:grpSp>
        <p:nvGrpSpPr>
          <p:cNvPr id="38916" name="Group 3"/>
          <p:cNvGrpSpPr>
            <a:grpSpLocks/>
          </p:cNvGrpSpPr>
          <p:nvPr/>
        </p:nvGrpSpPr>
        <p:grpSpPr bwMode="auto">
          <a:xfrm>
            <a:off x="323850" y="3259138"/>
            <a:ext cx="8712200" cy="3200400"/>
            <a:chOff x="204" y="2053"/>
            <a:chExt cx="5488" cy="2016"/>
          </a:xfrm>
        </p:grpSpPr>
        <p:sp>
          <p:nvSpPr>
            <p:cNvPr id="38938" name="Text Box 4"/>
            <p:cNvSpPr txBox="1">
              <a:spLocks noChangeArrowheads="1"/>
            </p:cNvSpPr>
            <p:nvPr/>
          </p:nvSpPr>
          <p:spPr bwMode="auto">
            <a:xfrm>
              <a:off x="755" y="3838"/>
              <a:ext cx="16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Satoh and Kimura 2003</a:t>
              </a:r>
            </a:p>
          </p:txBody>
        </p:sp>
        <p:pic>
          <p:nvPicPr>
            <p:cNvPr id="3893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489"/>
              <a:ext cx="2190" cy="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</p:pic>
        <p:sp>
          <p:nvSpPr>
            <p:cNvPr id="38940" name="Text Box 6"/>
            <p:cNvSpPr txBox="1">
              <a:spLocks noChangeArrowheads="1"/>
            </p:cNvSpPr>
            <p:nvPr/>
          </p:nvSpPr>
          <p:spPr bwMode="auto">
            <a:xfrm>
              <a:off x="2931" y="3840"/>
              <a:ext cx="249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Ljungberg, Apicella and Schultz 1992</a:t>
              </a:r>
            </a:p>
          </p:txBody>
        </p:sp>
        <p:grpSp>
          <p:nvGrpSpPr>
            <p:cNvPr id="38941" name="Group 7"/>
            <p:cNvGrpSpPr>
              <a:grpSpLocks/>
            </p:cNvGrpSpPr>
            <p:nvPr/>
          </p:nvGrpSpPr>
          <p:grpSpPr bwMode="auto">
            <a:xfrm>
              <a:off x="567" y="2492"/>
              <a:ext cx="2041" cy="1358"/>
              <a:chOff x="431" y="2356"/>
              <a:chExt cx="2041" cy="1358"/>
            </a:xfrm>
          </p:grpSpPr>
          <p:sp>
            <p:nvSpPr>
              <p:cNvPr id="38943" name="Rectangle 8"/>
              <p:cNvSpPr>
                <a:spLocks noChangeArrowheads="1"/>
              </p:cNvSpPr>
              <p:nvPr/>
            </p:nvSpPr>
            <p:spPr bwMode="auto">
              <a:xfrm>
                <a:off x="431" y="2356"/>
                <a:ext cx="2041" cy="13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8944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" y="2356"/>
                <a:ext cx="1837" cy="1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 type="none" w="lg" len="med"/>
                  </a14:hiddenLine>
                </a:ext>
              </a:extLst>
            </p:spPr>
          </p:pic>
          <p:sp>
            <p:nvSpPr>
              <p:cNvPr id="38945" name="Text Box 10"/>
              <p:cNvSpPr txBox="1">
                <a:spLocks noChangeArrowheads="1"/>
              </p:cNvSpPr>
              <p:nvPr/>
            </p:nvSpPr>
            <p:spPr bwMode="auto">
              <a:xfrm>
                <a:off x="1124" y="3477"/>
                <a:ext cx="940" cy="2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 type="none" w="lg" len="med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  <a:sym typeface="Symbol" pitchFamily="18" charset="2"/>
                  </a:rPr>
                  <a:t>reaction time</a:t>
                </a:r>
              </a:p>
            </p:txBody>
          </p:sp>
          <p:sp>
            <p:nvSpPr>
              <p:cNvPr id="38946" name="Text Box 11"/>
              <p:cNvSpPr txBox="1">
                <a:spLocks noChangeArrowheads="1"/>
              </p:cNvSpPr>
              <p:nvPr/>
            </p:nvSpPr>
            <p:spPr bwMode="auto">
              <a:xfrm rot="-5400000">
                <a:off x="171" y="2778"/>
                <a:ext cx="716" cy="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 type="none" w="lg" len="med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  <a:sym typeface="Symbol" pitchFamily="18" charset="2"/>
                  </a:rPr>
                  <a:t>firing rate</a:t>
                </a:r>
              </a:p>
            </p:txBody>
          </p:sp>
        </p:grpSp>
        <p:sp>
          <p:nvSpPr>
            <p:cNvPr id="38942" name="Text Box 12"/>
            <p:cNvSpPr txBox="1">
              <a:spLocks noChangeArrowheads="1"/>
            </p:cNvSpPr>
            <p:nvPr/>
          </p:nvSpPr>
          <p:spPr bwMode="auto">
            <a:xfrm>
              <a:off x="204" y="2053"/>
              <a:ext cx="5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69875" indent="-2698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69875" marR="0" lvl="0" indent="-269875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…also explains effects of phasic dopamine on response times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endParaRPr>
            </a:p>
          </p:txBody>
        </p:sp>
      </p:grpSp>
      <p:grpSp>
        <p:nvGrpSpPr>
          <p:cNvPr id="38917" name="Group 13"/>
          <p:cNvGrpSpPr>
            <a:grpSpLocks/>
          </p:cNvGrpSpPr>
          <p:nvPr/>
        </p:nvGrpSpPr>
        <p:grpSpPr bwMode="auto">
          <a:xfrm>
            <a:off x="992188" y="1341438"/>
            <a:ext cx="7043737" cy="1203325"/>
            <a:chOff x="625" y="845"/>
            <a:chExt cx="4437" cy="758"/>
          </a:xfrm>
        </p:grpSpPr>
        <p:sp>
          <p:nvSpPr>
            <p:cNvPr id="38932" name="Freeform 14"/>
            <p:cNvSpPr>
              <a:spLocks/>
            </p:cNvSpPr>
            <p:nvPr/>
          </p:nvSpPr>
          <p:spPr bwMode="auto">
            <a:xfrm>
              <a:off x="625" y="1075"/>
              <a:ext cx="896" cy="298"/>
            </a:xfrm>
            <a:custGeom>
              <a:avLst/>
              <a:gdLst>
                <a:gd name="T0" fmla="*/ 55 w 756"/>
                <a:gd name="T1" fmla="*/ 12847 h 180"/>
                <a:gd name="T2" fmla="*/ 141 w 756"/>
                <a:gd name="T3" fmla="*/ 12847 h 180"/>
                <a:gd name="T4" fmla="*/ 225 w 756"/>
                <a:gd name="T5" fmla="*/ 13417 h 180"/>
                <a:gd name="T6" fmla="*/ 302 w 756"/>
                <a:gd name="T7" fmla="*/ 13417 h 180"/>
                <a:gd name="T8" fmla="*/ 392 w 756"/>
                <a:gd name="T9" fmla="*/ 14003 h 180"/>
                <a:gd name="T10" fmla="*/ 468 w 756"/>
                <a:gd name="T11" fmla="*/ 14003 h 180"/>
                <a:gd name="T12" fmla="*/ 552 w 756"/>
                <a:gd name="T13" fmla="*/ 14003 h 180"/>
                <a:gd name="T14" fmla="*/ 639 w 756"/>
                <a:gd name="T15" fmla="*/ 14551 h 180"/>
                <a:gd name="T16" fmla="*/ 721 w 756"/>
                <a:gd name="T17" fmla="*/ 14551 h 180"/>
                <a:gd name="T18" fmla="*/ 802 w 756"/>
                <a:gd name="T19" fmla="*/ 14551 h 180"/>
                <a:gd name="T20" fmla="*/ 887 w 756"/>
                <a:gd name="T21" fmla="*/ 15138 h 180"/>
                <a:gd name="T22" fmla="*/ 971 w 756"/>
                <a:gd name="T23" fmla="*/ 15138 h 180"/>
                <a:gd name="T24" fmla="*/ 1051 w 756"/>
                <a:gd name="T25" fmla="*/ 15691 h 180"/>
                <a:gd name="T26" fmla="*/ 1137 w 756"/>
                <a:gd name="T27" fmla="*/ 15691 h 180"/>
                <a:gd name="T28" fmla="*/ 1216 w 756"/>
                <a:gd name="T29" fmla="*/ 15691 h 180"/>
                <a:gd name="T30" fmla="*/ 1300 w 756"/>
                <a:gd name="T31" fmla="*/ 16264 h 180"/>
                <a:gd name="T32" fmla="*/ 1387 w 756"/>
                <a:gd name="T33" fmla="*/ 16264 h 180"/>
                <a:gd name="T34" fmla="*/ 1468 w 756"/>
                <a:gd name="T35" fmla="*/ 16264 h 180"/>
                <a:gd name="T36" fmla="*/ 1553 w 756"/>
                <a:gd name="T37" fmla="*/ 16804 h 180"/>
                <a:gd name="T38" fmla="*/ 1633 w 756"/>
                <a:gd name="T39" fmla="*/ 16804 h 180"/>
                <a:gd name="T40" fmla="*/ 1690 w 756"/>
                <a:gd name="T41" fmla="*/ 6131 h 180"/>
                <a:gd name="T42" fmla="*/ 1769 w 756"/>
                <a:gd name="T43" fmla="*/ 6715 h 180"/>
                <a:gd name="T44" fmla="*/ 1852 w 756"/>
                <a:gd name="T45" fmla="*/ 6715 h 180"/>
                <a:gd name="T46" fmla="*/ 1935 w 756"/>
                <a:gd name="T47" fmla="*/ 6715 h 180"/>
                <a:gd name="T48" fmla="*/ 2021 w 756"/>
                <a:gd name="T49" fmla="*/ 7288 h 180"/>
                <a:gd name="T50" fmla="*/ 2106 w 756"/>
                <a:gd name="T51" fmla="*/ 7288 h 180"/>
                <a:gd name="T52" fmla="*/ 2185 w 756"/>
                <a:gd name="T53" fmla="*/ 7851 h 180"/>
                <a:gd name="T54" fmla="*/ 2271 w 756"/>
                <a:gd name="T55" fmla="*/ 7851 h 180"/>
                <a:gd name="T56" fmla="*/ 2353 w 756"/>
                <a:gd name="T57" fmla="*/ 7851 h 180"/>
                <a:gd name="T58" fmla="*/ 2437 w 756"/>
                <a:gd name="T59" fmla="*/ 8423 h 180"/>
                <a:gd name="T60" fmla="*/ 2517 w 756"/>
                <a:gd name="T61" fmla="*/ 8423 h 180"/>
                <a:gd name="T62" fmla="*/ 2601 w 756"/>
                <a:gd name="T63" fmla="*/ 8423 h 180"/>
                <a:gd name="T64" fmla="*/ 2686 w 756"/>
                <a:gd name="T65" fmla="*/ 8952 h 180"/>
                <a:gd name="T66" fmla="*/ 2769 w 756"/>
                <a:gd name="T67" fmla="*/ 8952 h 180"/>
                <a:gd name="T68" fmla="*/ 2853 w 756"/>
                <a:gd name="T69" fmla="*/ 9546 h 180"/>
                <a:gd name="T70" fmla="*/ 2938 w 756"/>
                <a:gd name="T71" fmla="*/ 9546 h 180"/>
                <a:gd name="T72" fmla="*/ 3019 w 756"/>
                <a:gd name="T73" fmla="*/ 9546 h 180"/>
                <a:gd name="T74" fmla="*/ 3099 w 756"/>
                <a:gd name="T75" fmla="*/ 10086 h 180"/>
                <a:gd name="T76" fmla="*/ 3183 w 756"/>
                <a:gd name="T77" fmla="*/ 10086 h 180"/>
                <a:gd name="T78" fmla="*/ 3264 w 756"/>
                <a:gd name="T79" fmla="*/ 10086 h 180"/>
                <a:gd name="T80" fmla="*/ 3347 w 756"/>
                <a:gd name="T81" fmla="*/ 10667 h 180"/>
                <a:gd name="T82" fmla="*/ 3433 w 756"/>
                <a:gd name="T83" fmla="*/ 10667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6"/>
                <a:gd name="T127" fmla="*/ 0 h 180"/>
                <a:gd name="T128" fmla="*/ 756 w 756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6" h="180">
                  <a:moveTo>
                    <a:pt x="0" y="138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18" y="138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6" y="144"/>
                  </a:lnTo>
                  <a:lnTo>
                    <a:pt x="42" y="144"/>
                  </a:lnTo>
                  <a:lnTo>
                    <a:pt x="48" y="144"/>
                  </a:lnTo>
                  <a:lnTo>
                    <a:pt x="54" y="144"/>
                  </a:lnTo>
                  <a:lnTo>
                    <a:pt x="60" y="144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44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56"/>
                  </a:lnTo>
                  <a:lnTo>
                    <a:pt x="144" y="156"/>
                  </a:lnTo>
                  <a:lnTo>
                    <a:pt x="150" y="156"/>
                  </a:lnTo>
                  <a:lnTo>
                    <a:pt x="156" y="156"/>
                  </a:lnTo>
                  <a:lnTo>
                    <a:pt x="162" y="156"/>
                  </a:lnTo>
                  <a:lnTo>
                    <a:pt x="168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6" y="162"/>
                  </a:lnTo>
                  <a:lnTo>
                    <a:pt x="192" y="162"/>
                  </a:lnTo>
                  <a:lnTo>
                    <a:pt x="198" y="162"/>
                  </a:lnTo>
                  <a:lnTo>
                    <a:pt x="204" y="162"/>
                  </a:lnTo>
                  <a:lnTo>
                    <a:pt x="210" y="162"/>
                  </a:lnTo>
                  <a:lnTo>
                    <a:pt x="216" y="162"/>
                  </a:lnTo>
                  <a:lnTo>
                    <a:pt x="222" y="162"/>
                  </a:lnTo>
                  <a:lnTo>
                    <a:pt x="228" y="168"/>
                  </a:lnTo>
                  <a:lnTo>
                    <a:pt x="234" y="168"/>
                  </a:lnTo>
                  <a:lnTo>
                    <a:pt x="240" y="168"/>
                  </a:lnTo>
                  <a:lnTo>
                    <a:pt x="246" y="168"/>
                  </a:lnTo>
                  <a:lnTo>
                    <a:pt x="252" y="168"/>
                  </a:lnTo>
                  <a:lnTo>
                    <a:pt x="258" y="168"/>
                  </a:lnTo>
                  <a:lnTo>
                    <a:pt x="264" y="168"/>
                  </a:lnTo>
                  <a:lnTo>
                    <a:pt x="270" y="168"/>
                  </a:lnTo>
                  <a:lnTo>
                    <a:pt x="276" y="174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294" y="174"/>
                  </a:lnTo>
                  <a:lnTo>
                    <a:pt x="300" y="174"/>
                  </a:lnTo>
                  <a:lnTo>
                    <a:pt x="306" y="174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24" y="180"/>
                  </a:lnTo>
                  <a:lnTo>
                    <a:pt x="330" y="180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0"/>
                  </a:lnTo>
                  <a:lnTo>
                    <a:pt x="354" y="180"/>
                  </a:lnTo>
                  <a:lnTo>
                    <a:pt x="360" y="180"/>
                  </a:lnTo>
                  <a:lnTo>
                    <a:pt x="366" y="180"/>
                  </a:lnTo>
                  <a:lnTo>
                    <a:pt x="366" y="66"/>
                  </a:lnTo>
                  <a:lnTo>
                    <a:pt x="372" y="66"/>
                  </a:lnTo>
                  <a:lnTo>
                    <a:pt x="378" y="66"/>
                  </a:lnTo>
                  <a:lnTo>
                    <a:pt x="384" y="72"/>
                  </a:lnTo>
                  <a:lnTo>
                    <a:pt x="390" y="72"/>
                  </a:lnTo>
                  <a:lnTo>
                    <a:pt x="396" y="72"/>
                  </a:lnTo>
                  <a:lnTo>
                    <a:pt x="402" y="72"/>
                  </a:lnTo>
                  <a:lnTo>
                    <a:pt x="408" y="72"/>
                  </a:lnTo>
                  <a:lnTo>
                    <a:pt x="414" y="72"/>
                  </a:lnTo>
                  <a:lnTo>
                    <a:pt x="420" y="72"/>
                  </a:lnTo>
                  <a:lnTo>
                    <a:pt x="426" y="78"/>
                  </a:lnTo>
                  <a:lnTo>
                    <a:pt x="432" y="78"/>
                  </a:lnTo>
                  <a:lnTo>
                    <a:pt x="438" y="78"/>
                  </a:lnTo>
                  <a:lnTo>
                    <a:pt x="444" y="78"/>
                  </a:lnTo>
                  <a:lnTo>
                    <a:pt x="450" y="78"/>
                  </a:lnTo>
                  <a:lnTo>
                    <a:pt x="456" y="78"/>
                  </a:lnTo>
                  <a:lnTo>
                    <a:pt x="462" y="78"/>
                  </a:lnTo>
                  <a:lnTo>
                    <a:pt x="468" y="78"/>
                  </a:lnTo>
                  <a:lnTo>
                    <a:pt x="474" y="84"/>
                  </a:lnTo>
                  <a:lnTo>
                    <a:pt x="480" y="84"/>
                  </a:lnTo>
                  <a:lnTo>
                    <a:pt x="486" y="84"/>
                  </a:lnTo>
                  <a:lnTo>
                    <a:pt x="492" y="84"/>
                  </a:lnTo>
                  <a:lnTo>
                    <a:pt x="498" y="84"/>
                  </a:lnTo>
                  <a:lnTo>
                    <a:pt x="504" y="84"/>
                  </a:lnTo>
                  <a:lnTo>
                    <a:pt x="510" y="84"/>
                  </a:lnTo>
                  <a:lnTo>
                    <a:pt x="516" y="84"/>
                  </a:lnTo>
                  <a:lnTo>
                    <a:pt x="522" y="90"/>
                  </a:lnTo>
                  <a:lnTo>
                    <a:pt x="528" y="90"/>
                  </a:lnTo>
                  <a:lnTo>
                    <a:pt x="534" y="90"/>
                  </a:lnTo>
                  <a:lnTo>
                    <a:pt x="540" y="90"/>
                  </a:lnTo>
                  <a:lnTo>
                    <a:pt x="546" y="90"/>
                  </a:lnTo>
                  <a:lnTo>
                    <a:pt x="552" y="90"/>
                  </a:lnTo>
                  <a:lnTo>
                    <a:pt x="558" y="90"/>
                  </a:lnTo>
                  <a:lnTo>
                    <a:pt x="564" y="90"/>
                  </a:lnTo>
                  <a:lnTo>
                    <a:pt x="570" y="96"/>
                  </a:lnTo>
                  <a:lnTo>
                    <a:pt x="576" y="96"/>
                  </a:lnTo>
                  <a:lnTo>
                    <a:pt x="582" y="96"/>
                  </a:lnTo>
                  <a:lnTo>
                    <a:pt x="588" y="96"/>
                  </a:lnTo>
                  <a:lnTo>
                    <a:pt x="594" y="96"/>
                  </a:lnTo>
                  <a:lnTo>
                    <a:pt x="600" y="96"/>
                  </a:lnTo>
                  <a:lnTo>
                    <a:pt x="606" y="96"/>
                  </a:lnTo>
                  <a:lnTo>
                    <a:pt x="612" y="96"/>
                  </a:lnTo>
                  <a:lnTo>
                    <a:pt x="618" y="102"/>
                  </a:lnTo>
                  <a:lnTo>
                    <a:pt x="624" y="102"/>
                  </a:lnTo>
                  <a:lnTo>
                    <a:pt x="630" y="102"/>
                  </a:lnTo>
                  <a:lnTo>
                    <a:pt x="636" y="102"/>
                  </a:lnTo>
                  <a:lnTo>
                    <a:pt x="642" y="102"/>
                  </a:lnTo>
                  <a:lnTo>
                    <a:pt x="648" y="102"/>
                  </a:lnTo>
                  <a:lnTo>
                    <a:pt x="654" y="102"/>
                  </a:lnTo>
                  <a:lnTo>
                    <a:pt x="660" y="102"/>
                  </a:lnTo>
                  <a:lnTo>
                    <a:pt x="666" y="108"/>
                  </a:lnTo>
                  <a:lnTo>
                    <a:pt x="672" y="108"/>
                  </a:lnTo>
                  <a:lnTo>
                    <a:pt x="678" y="108"/>
                  </a:lnTo>
                  <a:lnTo>
                    <a:pt x="684" y="108"/>
                  </a:lnTo>
                  <a:lnTo>
                    <a:pt x="690" y="108"/>
                  </a:lnTo>
                  <a:lnTo>
                    <a:pt x="696" y="108"/>
                  </a:lnTo>
                  <a:lnTo>
                    <a:pt x="702" y="108"/>
                  </a:lnTo>
                  <a:lnTo>
                    <a:pt x="708" y="108"/>
                  </a:lnTo>
                  <a:lnTo>
                    <a:pt x="714" y="114"/>
                  </a:lnTo>
                  <a:lnTo>
                    <a:pt x="720" y="114"/>
                  </a:lnTo>
                  <a:lnTo>
                    <a:pt x="726" y="114"/>
                  </a:lnTo>
                  <a:lnTo>
                    <a:pt x="732" y="114"/>
                  </a:lnTo>
                  <a:lnTo>
                    <a:pt x="738" y="114"/>
                  </a:lnTo>
                  <a:lnTo>
                    <a:pt x="744" y="114"/>
                  </a:lnTo>
                  <a:lnTo>
                    <a:pt x="750" y="0"/>
                  </a:lnTo>
                  <a:lnTo>
                    <a:pt x="756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933" name="Freeform 15"/>
            <p:cNvSpPr>
              <a:spLocks/>
            </p:cNvSpPr>
            <p:nvPr/>
          </p:nvSpPr>
          <p:spPr bwMode="auto">
            <a:xfrm>
              <a:off x="1521" y="1075"/>
              <a:ext cx="903" cy="169"/>
            </a:xfrm>
            <a:custGeom>
              <a:avLst/>
              <a:gdLst>
                <a:gd name="T0" fmla="*/ 55 w 762"/>
                <a:gd name="T1" fmla="*/ 573 h 102"/>
                <a:gd name="T2" fmla="*/ 141 w 762"/>
                <a:gd name="T3" fmla="*/ 573 h 102"/>
                <a:gd name="T4" fmla="*/ 225 w 762"/>
                <a:gd name="T5" fmla="*/ 573 h 102"/>
                <a:gd name="T6" fmla="*/ 301 w 762"/>
                <a:gd name="T7" fmla="*/ 1137 h 102"/>
                <a:gd name="T8" fmla="*/ 390 w 762"/>
                <a:gd name="T9" fmla="*/ 1137 h 102"/>
                <a:gd name="T10" fmla="*/ 468 w 762"/>
                <a:gd name="T11" fmla="*/ 1725 h 102"/>
                <a:gd name="T12" fmla="*/ 552 w 762"/>
                <a:gd name="T13" fmla="*/ 1725 h 102"/>
                <a:gd name="T14" fmla="*/ 639 w 762"/>
                <a:gd name="T15" fmla="*/ 1725 h 102"/>
                <a:gd name="T16" fmla="*/ 721 w 762"/>
                <a:gd name="T17" fmla="*/ 2260 h 102"/>
                <a:gd name="T18" fmla="*/ 799 w 762"/>
                <a:gd name="T19" fmla="*/ 2260 h 102"/>
                <a:gd name="T20" fmla="*/ 885 w 762"/>
                <a:gd name="T21" fmla="*/ 2260 h 102"/>
                <a:gd name="T22" fmla="*/ 971 w 762"/>
                <a:gd name="T23" fmla="*/ 2858 h 102"/>
                <a:gd name="T24" fmla="*/ 1049 w 762"/>
                <a:gd name="T25" fmla="*/ 2858 h 102"/>
                <a:gd name="T26" fmla="*/ 1136 w 762"/>
                <a:gd name="T27" fmla="*/ 3398 h 102"/>
                <a:gd name="T28" fmla="*/ 1216 w 762"/>
                <a:gd name="T29" fmla="*/ 3398 h 102"/>
                <a:gd name="T30" fmla="*/ 1300 w 762"/>
                <a:gd name="T31" fmla="*/ 3398 h 102"/>
                <a:gd name="T32" fmla="*/ 1386 w 762"/>
                <a:gd name="T33" fmla="*/ 3970 h 102"/>
                <a:gd name="T34" fmla="*/ 1467 w 762"/>
                <a:gd name="T35" fmla="*/ 3970 h 102"/>
                <a:gd name="T36" fmla="*/ 1546 w 762"/>
                <a:gd name="T37" fmla="*/ 4556 h 102"/>
                <a:gd name="T38" fmla="*/ 1633 w 762"/>
                <a:gd name="T39" fmla="*/ 4556 h 102"/>
                <a:gd name="T40" fmla="*/ 1717 w 762"/>
                <a:gd name="T41" fmla="*/ 4556 h 102"/>
                <a:gd name="T42" fmla="*/ 1793 w 762"/>
                <a:gd name="T43" fmla="*/ 5040 h 102"/>
                <a:gd name="T44" fmla="*/ 1877 w 762"/>
                <a:gd name="T45" fmla="*/ 5040 h 102"/>
                <a:gd name="T46" fmla="*/ 1962 w 762"/>
                <a:gd name="T47" fmla="*/ 5630 h 102"/>
                <a:gd name="T48" fmla="*/ 2044 w 762"/>
                <a:gd name="T49" fmla="*/ 5630 h 102"/>
                <a:gd name="T50" fmla="*/ 2125 w 762"/>
                <a:gd name="T51" fmla="*/ 5630 h 102"/>
                <a:gd name="T52" fmla="*/ 2214 w 762"/>
                <a:gd name="T53" fmla="*/ 6205 h 102"/>
                <a:gd name="T54" fmla="*/ 2293 w 762"/>
                <a:gd name="T55" fmla="*/ 6205 h 102"/>
                <a:gd name="T56" fmla="*/ 2376 w 762"/>
                <a:gd name="T57" fmla="*/ 6205 h 102"/>
                <a:gd name="T58" fmla="*/ 2461 w 762"/>
                <a:gd name="T59" fmla="*/ 6745 h 102"/>
                <a:gd name="T60" fmla="*/ 2543 w 762"/>
                <a:gd name="T61" fmla="*/ 6745 h 102"/>
                <a:gd name="T62" fmla="*/ 2625 w 762"/>
                <a:gd name="T63" fmla="*/ 7340 h 102"/>
                <a:gd name="T64" fmla="*/ 2710 w 762"/>
                <a:gd name="T65" fmla="*/ 7340 h 102"/>
                <a:gd name="T66" fmla="*/ 2792 w 762"/>
                <a:gd name="T67" fmla="*/ 7340 h 102"/>
                <a:gd name="T68" fmla="*/ 2876 w 762"/>
                <a:gd name="T69" fmla="*/ 7873 h 102"/>
                <a:gd name="T70" fmla="*/ 2960 w 762"/>
                <a:gd name="T71" fmla="*/ 7873 h 102"/>
                <a:gd name="T72" fmla="*/ 3043 w 762"/>
                <a:gd name="T73" fmla="*/ 8463 h 102"/>
                <a:gd name="T74" fmla="*/ 3124 w 762"/>
                <a:gd name="T75" fmla="*/ 8463 h 102"/>
                <a:gd name="T76" fmla="*/ 3209 w 762"/>
                <a:gd name="T77" fmla="*/ 8463 h 102"/>
                <a:gd name="T78" fmla="*/ 3293 w 762"/>
                <a:gd name="T79" fmla="*/ 9015 h 102"/>
                <a:gd name="T80" fmla="*/ 3370 w 762"/>
                <a:gd name="T81" fmla="*/ 9015 h 102"/>
                <a:gd name="T82" fmla="*/ 3456 w 762"/>
                <a:gd name="T83" fmla="*/ 9015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62"/>
                <a:gd name="T127" fmla="*/ 0 h 102"/>
                <a:gd name="T128" fmla="*/ 762 w 762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62" h="102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8"/>
                  </a:lnTo>
                  <a:lnTo>
                    <a:pt x="108" y="18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24"/>
                  </a:lnTo>
                  <a:lnTo>
                    <a:pt x="168" y="24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6" y="24"/>
                  </a:lnTo>
                  <a:lnTo>
                    <a:pt x="192" y="24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210" y="30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8" y="30"/>
                  </a:lnTo>
                  <a:lnTo>
                    <a:pt x="234" y="30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64" y="36"/>
                  </a:lnTo>
                  <a:lnTo>
                    <a:pt x="270" y="36"/>
                  </a:lnTo>
                  <a:lnTo>
                    <a:pt x="276" y="36"/>
                  </a:lnTo>
                  <a:lnTo>
                    <a:pt x="282" y="36"/>
                  </a:lnTo>
                  <a:lnTo>
                    <a:pt x="288" y="42"/>
                  </a:lnTo>
                  <a:lnTo>
                    <a:pt x="294" y="42"/>
                  </a:lnTo>
                  <a:lnTo>
                    <a:pt x="300" y="42"/>
                  </a:lnTo>
                  <a:lnTo>
                    <a:pt x="306" y="42"/>
                  </a:lnTo>
                  <a:lnTo>
                    <a:pt x="312" y="42"/>
                  </a:lnTo>
                  <a:lnTo>
                    <a:pt x="318" y="42"/>
                  </a:lnTo>
                  <a:lnTo>
                    <a:pt x="324" y="42"/>
                  </a:lnTo>
                  <a:lnTo>
                    <a:pt x="330" y="42"/>
                  </a:lnTo>
                  <a:lnTo>
                    <a:pt x="336" y="48"/>
                  </a:lnTo>
                  <a:lnTo>
                    <a:pt x="342" y="48"/>
                  </a:lnTo>
                  <a:lnTo>
                    <a:pt x="348" y="48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6" y="48"/>
                  </a:lnTo>
                  <a:lnTo>
                    <a:pt x="372" y="48"/>
                  </a:lnTo>
                  <a:lnTo>
                    <a:pt x="378" y="48"/>
                  </a:lnTo>
                  <a:lnTo>
                    <a:pt x="384" y="54"/>
                  </a:lnTo>
                  <a:lnTo>
                    <a:pt x="390" y="54"/>
                  </a:lnTo>
                  <a:lnTo>
                    <a:pt x="396" y="54"/>
                  </a:lnTo>
                  <a:lnTo>
                    <a:pt x="402" y="54"/>
                  </a:lnTo>
                  <a:lnTo>
                    <a:pt x="408" y="54"/>
                  </a:lnTo>
                  <a:lnTo>
                    <a:pt x="414" y="54"/>
                  </a:lnTo>
                  <a:lnTo>
                    <a:pt x="420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8" y="60"/>
                  </a:lnTo>
                  <a:lnTo>
                    <a:pt x="444" y="60"/>
                  </a:lnTo>
                  <a:lnTo>
                    <a:pt x="450" y="60"/>
                  </a:lnTo>
                  <a:lnTo>
                    <a:pt x="456" y="60"/>
                  </a:lnTo>
                  <a:lnTo>
                    <a:pt x="462" y="60"/>
                  </a:lnTo>
                  <a:lnTo>
                    <a:pt x="468" y="60"/>
                  </a:lnTo>
                  <a:lnTo>
                    <a:pt x="474" y="66"/>
                  </a:lnTo>
                  <a:lnTo>
                    <a:pt x="480" y="66"/>
                  </a:lnTo>
                  <a:lnTo>
                    <a:pt x="486" y="66"/>
                  </a:lnTo>
                  <a:lnTo>
                    <a:pt x="492" y="66"/>
                  </a:lnTo>
                  <a:lnTo>
                    <a:pt x="498" y="66"/>
                  </a:lnTo>
                  <a:lnTo>
                    <a:pt x="504" y="66"/>
                  </a:lnTo>
                  <a:lnTo>
                    <a:pt x="510" y="66"/>
                  </a:lnTo>
                  <a:lnTo>
                    <a:pt x="516" y="66"/>
                  </a:lnTo>
                  <a:lnTo>
                    <a:pt x="522" y="72"/>
                  </a:lnTo>
                  <a:lnTo>
                    <a:pt x="528" y="72"/>
                  </a:lnTo>
                  <a:lnTo>
                    <a:pt x="534" y="72"/>
                  </a:lnTo>
                  <a:lnTo>
                    <a:pt x="540" y="72"/>
                  </a:lnTo>
                  <a:lnTo>
                    <a:pt x="546" y="72"/>
                  </a:lnTo>
                  <a:lnTo>
                    <a:pt x="552" y="72"/>
                  </a:lnTo>
                  <a:lnTo>
                    <a:pt x="558" y="72"/>
                  </a:lnTo>
                  <a:lnTo>
                    <a:pt x="564" y="78"/>
                  </a:lnTo>
                  <a:lnTo>
                    <a:pt x="570" y="78"/>
                  </a:lnTo>
                  <a:lnTo>
                    <a:pt x="576" y="78"/>
                  </a:lnTo>
                  <a:lnTo>
                    <a:pt x="582" y="78"/>
                  </a:lnTo>
                  <a:lnTo>
                    <a:pt x="588" y="78"/>
                  </a:lnTo>
                  <a:lnTo>
                    <a:pt x="594" y="78"/>
                  </a:lnTo>
                  <a:lnTo>
                    <a:pt x="600" y="78"/>
                  </a:lnTo>
                  <a:lnTo>
                    <a:pt x="606" y="78"/>
                  </a:lnTo>
                  <a:lnTo>
                    <a:pt x="612" y="84"/>
                  </a:lnTo>
                  <a:lnTo>
                    <a:pt x="618" y="84"/>
                  </a:lnTo>
                  <a:lnTo>
                    <a:pt x="624" y="84"/>
                  </a:lnTo>
                  <a:lnTo>
                    <a:pt x="630" y="84"/>
                  </a:lnTo>
                  <a:lnTo>
                    <a:pt x="636" y="84"/>
                  </a:lnTo>
                  <a:lnTo>
                    <a:pt x="642" y="84"/>
                  </a:lnTo>
                  <a:lnTo>
                    <a:pt x="648" y="84"/>
                  </a:lnTo>
                  <a:lnTo>
                    <a:pt x="654" y="84"/>
                  </a:lnTo>
                  <a:lnTo>
                    <a:pt x="660" y="90"/>
                  </a:lnTo>
                  <a:lnTo>
                    <a:pt x="666" y="90"/>
                  </a:lnTo>
                  <a:lnTo>
                    <a:pt x="672" y="90"/>
                  </a:lnTo>
                  <a:lnTo>
                    <a:pt x="678" y="90"/>
                  </a:lnTo>
                  <a:lnTo>
                    <a:pt x="684" y="90"/>
                  </a:lnTo>
                  <a:lnTo>
                    <a:pt x="690" y="90"/>
                  </a:lnTo>
                  <a:lnTo>
                    <a:pt x="696" y="90"/>
                  </a:lnTo>
                  <a:lnTo>
                    <a:pt x="702" y="90"/>
                  </a:lnTo>
                  <a:lnTo>
                    <a:pt x="708" y="96"/>
                  </a:lnTo>
                  <a:lnTo>
                    <a:pt x="714" y="96"/>
                  </a:lnTo>
                  <a:lnTo>
                    <a:pt x="720" y="96"/>
                  </a:lnTo>
                  <a:lnTo>
                    <a:pt x="726" y="96"/>
                  </a:lnTo>
                  <a:lnTo>
                    <a:pt x="732" y="96"/>
                  </a:lnTo>
                  <a:lnTo>
                    <a:pt x="738" y="96"/>
                  </a:lnTo>
                  <a:lnTo>
                    <a:pt x="744" y="96"/>
                  </a:lnTo>
                  <a:lnTo>
                    <a:pt x="750" y="96"/>
                  </a:lnTo>
                  <a:lnTo>
                    <a:pt x="756" y="102"/>
                  </a:lnTo>
                  <a:lnTo>
                    <a:pt x="762" y="102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934" name="Freeform 16"/>
            <p:cNvSpPr>
              <a:spLocks/>
            </p:cNvSpPr>
            <p:nvPr/>
          </p:nvSpPr>
          <p:spPr bwMode="auto">
            <a:xfrm>
              <a:off x="2424" y="1184"/>
              <a:ext cx="896" cy="189"/>
            </a:xfrm>
            <a:custGeom>
              <a:avLst/>
              <a:gdLst>
                <a:gd name="T0" fmla="*/ 55 w 756"/>
                <a:gd name="T1" fmla="*/ 3409 h 114"/>
                <a:gd name="T2" fmla="*/ 141 w 756"/>
                <a:gd name="T3" fmla="*/ 3409 h 114"/>
                <a:gd name="T4" fmla="*/ 225 w 756"/>
                <a:gd name="T5" fmla="*/ 3982 h 114"/>
                <a:gd name="T6" fmla="*/ 302 w 756"/>
                <a:gd name="T7" fmla="*/ 3982 h 114"/>
                <a:gd name="T8" fmla="*/ 392 w 756"/>
                <a:gd name="T9" fmla="*/ 3982 h 114"/>
                <a:gd name="T10" fmla="*/ 468 w 756"/>
                <a:gd name="T11" fmla="*/ 4584 h 114"/>
                <a:gd name="T12" fmla="*/ 552 w 756"/>
                <a:gd name="T13" fmla="*/ 4584 h 114"/>
                <a:gd name="T14" fmla="*/ 639 w 756"/>
                <a:gd name="T15" fmla="*/ 5121 h 114"/>
                <a:gd name="T16" fmla="*/ 721 w 756"/>
                <a:gd name="T17" fmla="*/ 5121 h 114"/>
                <a:gd name="T18" fmla="*/ 802 w 756"/>
                <a:gd name="T19" fmla="*/ 5121 h 114"/>
                <a:gd name="T20" fmla="*/ 887 w 756"/>
                <a:gd name="T21" fmla="*/ 5652 h 114"/>
                <a:gd name="T22" fmla="*/ 971 w 756"/>
                <a:gd name="T23" fmla="*/ 5652 h 114"/>
                <a:gd name="T24" fmla="*/ 1051 w 756"/>
                <a:gd name="T25" fmla="*/ 6225 h 114"/>
                <a:gd name="T26" fmla="*/ 1137 w 756"/>
                <a:gd name="T27" fmla="*/ 6225 h 114"/>
                <a:gd name="T28" fmla="*/ 1216 w 756"/>
                <a:gd name="T29" fmla="*/ 6225 h 114"/>
                <a:gd name="T30" fmla="*/ 1300 w 756"/>
                <a:gd name="T31" fmla="*/ 6789 h 114"/>
                <a:gd name="T32" fmla="*/ 1387 w 756"/>
                <a:gd name="T33" fmla="*/ 6789 h 114"/>
                <a:gd name="T34" fmla="*/ 1468 w 756"/>
                <a:gd name="T35" fmla="*/ 6789 h 114"/>
                <a:gd name="T36" fmla="*/ 1553 w 756"/>
                <a:gd name="T37" fmla="*/ 7383 h 114"/>
                <a:gd name="T38" fmla="*/ 1633 w 756"/>
                <a:gd name="T39" fmla="*/ 7383 h 114"/>
                <a:gd name="T40" fmla="*/ 1717 w 756"/>
                <a:gd name="T41" fmla="*/ 7916 h 114"/>
                <a:gd name="T42" fmla="*/ 1798 w 756"/>
                <a:gd name="T43" fmla="*/ 7916 h 114"/>
                <a:gd name="T44" fmla="*/ 1886 w 756"/>
                <a:gd name="T45" fmla="*/ 7916 h 114"/>
                <a:gd name="T46" fmla="*/ 1967 w 756"/>
                <a:gd name="T47" fmla="*/ 8490 h 114"/>
                <a:gd name="T48" fmla="*/ 2047 w 756"/>
                <a:gd name="T49" fmla="*/ 8490 h 114"/>
                <a:gd name="T50" fmla="*/ 2131 w 756"/>
                <a:gd name="T51" fmla="*/ 8490 h 114"/>
                <a:gd name="T52" fmla="*/ 2214 w 756"/>
                <a:gd name="T53" fmla="*/ 9095 h 114"/>
                <a:gd name="T54" fmla="*/ 2293 w 756"/>
                <a:gd name="T55" fmla="*/ 9095 h 114"/>
                <a:gd name="T56" fmla="*/ 2382 w 756"/>
                <a:gd name="T57" fmla="*/ 9634 h 114"/>
                <a:gd name="T58" fmla="*/ 2464 w 756"/>
                <a:gd name="T59" fmla="*/ 9634 h 114"/>
                <a:gd name="T60" fmla="*/ 2547 w 756"/>
                <a:gd name="T61" fmla="*/ 9634 h 114"/>
                <a:gd name="T62" fmla="*/ 2631 w 756"/>
                <a:gd name="T63" fmla="*/ 10223 h 114"/>
                <a:gd name="T64" fmla="*/ 2714 w 756"/>
                <a:gd name="T65" fmla="*/ 10223 h 114"/>
                <a:gd name="T66" fmla="*/ 2796 w 756"/>
                <a:gd name="T67" fmla="*/ 10223 h 114"/>
                <a:gd name="T68" fmla="*/ 2878 w 756"/>
                <a:gd name="T69" fmla="*/ 10771 h 114"/>
                <a:gd name="T70" fmla="*/ 2938 w 756"/>
                <a:gd name="T71" fmla="*/ 0 h 114"/>
                <a:gd name="T72" fmla="*/ 3019 w 756"/>
                <a:gd name="T73" fmla="*/ 0 h 114"/>
                <a:gd name="T74" fmla="*/ 3099 w 756"/>
                <a:gd name="T75" fmla="*/ 575 h 114"/>
                <a:gd name="T76" fmla="*/ 3183 w 756"/>
                <a:gd name="T77" fmla="*/ 575 h 114"/>
                <a:gd name="T78" fmla="*/ 3264 w 756"/>
                <a:gd name="T79" fmla="*/ 575 h 114"/>
                <a:gd name="T80" fmla="*/ 3347 w 756"/>
                <a:gd name="T81" fmla="*/ 1137 h 114"/>
                <a:gd name="T82" fmla="*/ 3433 w 756"/>
                <a:gd name="T83" fmla="*/ 1137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6"/>
                <a:gd name="T127" fmla="*/ 0 h 114"/>
                <a:gd name="T128" fmla="*/ 756 w 756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6" h="114">
                  <a:moveTo>
                    <a:pt x="0" y="36"/>
                  </a:moveTo>
                  <a:lnTo>
                    <a:pt x="6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42" y="42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2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8" y="48"/>
                  </a:lnTo>
                  <a:lnTo>
                    <a:pt x="114" y="48"/>
                  </a:lnTo>
                  <a:lnTo>
                    <a:pt x="120" y="48"/>
                  </a:lnTo>
                  <a:lnTo>
                    <a:pt x="126" y="48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6" y="54"/>
                  </a:lnTo>
                  <a:lnTo>
                    <a:pt x="162" y="54"/>
                  </a:lnTo>
                  <a:lnTo>
                    <a:pt x="168" y="54"/>
                  </a:lnTo>
                  <a:lnTo>
                    <a:pt x="174" y="54"/>
                  </a:lnTo>
                  <a:lnTo>
                    <a:pt x="180" y="6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8" y="60"/>
                  </a:lnTo>
                  <a:lnTo>
                    <a:pt x="204" y="60"/>
                  </a:lnTo>
                  <a:lnTo>
                    <a:pt x="210" y="60"/>
                  </a:lnTo>
                  <a:lnTo>
                    <a:pt x="216" y="60"/>
                  </a:lnTo>
                  <a:lnTo>
                    <a:pt x="222" y="60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0" y="66"/>
                  </a:lnTo>
                  <a:lnTo>
                    <a:pt x="246" y="66"/>
                  </a:lnTo>
                  <a:lnTo>
                    <a:pt x="252" y="66"/>
                  </a:lnTo>
                  <a:lnTo>
                    <a:pt x="258" y="66"/>
                  </a:lnTo>
                  <a:lnTo>
                    <a:pt x="264" y="66"/>
                  </a:lnTo>
                  <a:lnTo>
                    <a:pt x="270" y="66"/>
                  </a:lnTo>
                  <a:lnTo>
                    <a:pt x="276" y="72"/>
                  </a:lnTo>
                  <a:lnTo>
                    <a:pt x="282" y="72"/>
                  </a:lnTo>
                  <a:lnTo>
                    <a:pt x="288" y="72"/>
                  </a:lnTo>
                  <a:lnTo>
                    <a:pt x="294" y="72"/>
                  </a:lnTo>
                  <a:lnTo>
                    <a:pt x="300" y="72"/>
                  </a:lnTo>
                  <a:lnTo>
                    <a:pt x="306" y="72"/>
                  </a:lnTo>
                  <a:lnTo>
                    <a:pt x="312" y="72"/>
                  </a:lnTo>
                  <a:lnTo>
                    <a:pt x="318" y="72"/>
                  </a:lnTo>
                  <a:lnTo>
                    <a:pt x="324" y="72"/>
                  </a:lnTo>
                  <a:lnTo>
                    <a:pt x="330" y="78"/>
                  </a:lnTo>
                  <a:lnTo>
                    <a:pt x="336" y="78"/>
                  </a:lnTo>
                  <a:lnTo>
                    <a:pt x="342" y="78"/>
                  </a:lnTo>
                  <a:lnTo>
                    <a:pt x="348" y="78"/>
                  </a:lnTo>
                  <a:lnTo>
                    <a:pt x="354" y="78"/>
                  </a:lnTo>
                  <a:lnTo>
                    <a:pt x="360" y="78"/>
                  </a:lnTo>
                  <a:lnTo>
                    <a:pt x="366" y="78"/>
                  </a:lnTo>
                  <a:lnTo>
                    <a:pt x="372" y="84"/>
                  </a:lnTo>
                  <a:lnTo>
                    <a:pt x="378" y="84"/>
                  </a:lnTo>
                  <a:lnTo>
                    <a:pt x="384" y="84"/>
                  </a:lnTo>
                  <a:lnTo>
                    <a:pt x="390" y="84"/>
                  </a:lnTo>
                  <a:lnTo>
                    <a:pt x="396" y="84"/>
                  </a:lnTo>
                  <a:lnTo>
                    <a:pt x="402" y="84"/>
                  </a:lnTo>
                  <a:lnTo>
                    <a:pt x="408" y="84"/>
                  </a:lnTo>
                  <a:lnTo>
                    <a:pt x="414" y="84"/>
                  </a:lnTo>
                  <a:lnTo>
                    <a:pt x="420" y="90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38" y="90"/>
                  </a:lnTo>
                  <a:lnTo>
                    <a:pt x="444" y="90"/>
                  </a:lnTo>
                  <a:lnTo>
                    <a:pt x="450" y="90"/>
                  </a:lnTo>
                  <a:lnTo>
                    <a:pt x="456" y="90"/>
                  </a:lnTo>
                  <a:lnTo>
                    <a:pt x="462" y="90"/>
                  </a:lnTo>
                  <a:lnTo>
                    <a:pt x="468" y="96"/>
                  </a:lnTo>
                  <a:lnTo>
                    <a:pt x="474" y="96"/>
                  </a:lnTo>
                  <a:lnTo>
                    <a:pt x="480" y="96"/>
                  </a:lnTo>
                  <a:lnTo>
                    <a:pt x="486" y="96"/>
                  </a:lnTo>
                  <a:lnTo>
                    <a:pt x="492" y="96"/>
                  </a:lnTo>
                  <a:lnTo>
                    <a:pt x="498" y="96"/>
                  </a:lnTo>
                  <a:lnTo>
                    <a:pt x="504" y="96"/>
                  </a:lnTo>
                  <a:lnTo>
                    <a:pt x="510" y="96"/>
                  </a:lnTo>
                  <a:lnTo>
                    <a:pt x="516" y="102"/>
                  </a:lnTo>
                  <a:lnTo>
                    <a:pt x="522" y="102"/>
                  </a:lnTo>
                  <a:lnTo>
                    <a:pt x="528" y="102"/>
                  </a:lnTo>
                  <a:lnTo>
                    <a:pt x="534" y="102"/>
                  </a:lnTo>
                  <a:lnTo>
                    <a:pt x="540" y="102"/>
                  </a:lnTo>
                  <a:lnTo>
                    <a:pt x="546" y="102"/>
                  </a:lnTo>
                  <a:lnTo>
                    <a:pt x="552" y="102"/>
                  </a:lnTo>
                  <a:lnTo>
                    <a:pt x="558" y="102"/>
                  </a:lnTo>
                  <a:lnTo>
                    <a:pt x="564" y="102"/>
                  </a:lnTo>
                  <a:lnTo>
                    <a:pt x="570" y="108"/>
                  </a:lnTo>
                  <a:lnTo>
                    <a:pt x="576" y="108"/>
                  </a:lnTo>
                  <a:lnTo>
                    <a:pt x="582" y="108"/>
                  </a:lnTo>
                  <a:lnTo>
                    <a:pt x="588" y="108"/>
                  </a:lnTo>
                  <a:lnTo>
                    <a:pt x="594" y="108"/>
                  </a:lnTo>
                  <a:lnTo>
                    <a:pt x="600" y="108"/>
                  </a:lnTo>
                  <a:lnTo>
                    <a:pt x="606" y="108"/>
                  </a:lnTo>
                  <a:lnTo>
                    <a:pt x="612" y="108"/>
                  </a:lnTo>
                  <a:lnTo>
                    <a:pt x="618" y="114"/>
                  </a:lnTo>
                  <a:lnTo>
                    <a:pt x="624" y="114"/>
                  </a:lnTo>
                  <a:lnTo>
                    <a:pt x="630" y="114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6"/>
                  </a:lnTo>
                  <a:lnTo>
                    <a:pt x="678" y="6"/>
                  </a:lnTo>
                  <a:lnTo>
                    <a:pt x="684" y="6"/>
                  </a:lnTo>
                  <a:lnTo>
                    <a:pt x="690" y="6"/>
                  </a:lnTo>
                  <a:lnTo>
                    <a:pt x="696" y="6"/>
                  </a:lnTo>
                  <a:lnTo>
                    <a:pt x="702" y="6"/>
                  </a:lnTo>
                  <a:lnTo>
                    <a:pt x="708" y="6"/>
                  </a:lnTo>
                  <a:lnTo>
                    <a:pt x="714" y="6"/>
                  </a:lnTo>
                  <a:lnTo>
                    <a:pt x="720" y="12"/>
                  </a:lnTo>
                  <a:lnTo>
                    <a:pt x="726" y="12"/>
                  </a:lnTo>
                  <a:lnTo>
                    <a:pt x="732" y="12"/>
                  </a:lnTo>
                  <a:lnTo>
                    <a:pt x="738" y="12"/>
                  </a:lnTo>
                  <a:lnTo>
                    <a:pt x="744" y="12"/>
                  </a:lnTo>
                  <a:lnTo>
                    <a:pt x="750" y="12"/>
                  </a:lnTo>
                  <a:lnTo>
                    <a:pt x="756" y="12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935" name="Freeform 17"/>
            <p:cNvSpPr>
              <a:spLocks/>
            </p:cNvSpPr>
            <p:nvPr/>
          </p:nvSpPr>
          <p:spPr bwMode="auto">
            <a:xfrm>
              <a:off x="3320" y="1093"/>
              <a:ext cx="896" cy="190"/>
            </a:xfrm>
            <a:custGeom>
              <a:avLst/>
              <a:gdLst>
                <a:gd name="T0" fmla="*/ 55 w 756"/>
                <a:gd name="T1" fmla="*/ 7138 h 114"/>
                <a:gd name="T2" fmla="*/ 141 w 756"/>
                <a:gd name="T3" fmla="*/ 7138 h 114"/>
                <a:gd name="T4" fmla="*/ 225 w 756"/>
                <a:gd name="T5" fmla="*/ 7138 h 114"/>
                <a:gd name="T6" fmla="*/ 302 w 756"/>
                <a:gd name="T7" fmla="*/ 7755 h 114"/>
                <a:gd name="T8" fmla="*/ 392 w 756"/>
                <a:gd name="T9" fmla="*/ 7755 h 114"/>
                <a:gd name="T10" fmla="*/ 468 w 756"/>
                <a:gd name="T11" fmla="*/ 8320 h 114"/>
                <a:gd name="T12" fmla="*/ 552 w 756"/>
                <a:gd name="T13" fmla="*/ 8320 h 114"/>
                <a:gd name="T14" fmla="*/ 639 w 756"/>
                <a:gd name="T15" fmla="*/ 8320 h 114"/>
                <a:gd name="T16" fmla="*/ 721 w 756"/>
                <a:gd name="T17" fmla="*/ 8937 h 114"/>
                <a:gd name="T18" fmla="*/ 802 w 756"/>
                <a:gd name="T19" fmla="*/ 8937 h 114"/>
                <a:gd name="T20" fmla="*/ 887 w 756"/>
                <a:gd name="T21" fmla="*/ 8937 h 114"/>
                <a:gd name="T22" fmla="*/ 971 w 756"/>
                <a:gd name="T23" fmla="*/ 9547 h 114"/>
                <a:gd name="T24" fmla="*/ 1051 w 756"/>
                <a:gd name="T25" fmla="*/ 9547 h 114"/>
                <a:gd name="T26" fmla="*/ 1137 w 756"/>
                <a:gd name="T27" fmla="*/ 10125 h 114"/>
                <a:gd name="T28" fmla="*/ 1216 w 756"/>
                <a:gd name="T29" fmla="*/ 10125 h 114"/>
                <a:gd name="T30" fmla="*/ 1300 w 756"/>
                <a:gd name="T31" fmla="*/ 10125 h 114"/>
                <a:gd name="T32" fmla="*/ 1387 w 756"/>
                <a:gd name="T33" fmla="*/ 10708 h 114"/>
                <a:gd name="T34" fmla="*/ 1468 w 756"/>
                <a:gd name="T35" fmla="*/ 10708 h 114"/>
                <a:gd name="T36" fmla="*/ 1553 w 756"/>
                <a:gd name="T37" fmla="*/ 10708 h 114"/>
                <a:gd name="T38" fmla="*/ 1633 w 756"/>
                <a:gd name="T39" fmla="*/ 11320 h 114"/>
                <a:gd name="T40" fmla="*/ 1717 w 756"/>
                <a:gd name="T41" fmla="*/ 11320 h 114"/>
                <a:gd name="T42" fmla="*/ 1769 w 756"/>
                <a:gd name="T43" fmla="*/ 0 h 114"/>
                <a:gd name="T44" fmla="*/ 1852 w 756"/>
                <a:gd name="T45" fmla="*/ 603 h 114"/>
                <a:gd name="T46" fmla="*/ 1935 w 756"/>
                <a:gd name="T47" fmla="*/ 603 h 114"/>
                <a:gd name="T48" fmla="*/ 2021 w 756"/>
                <a:gd name="T49" fmla="*/ 603 h 114"/>
                <a:gd name="T50" fmla="*/ 2106 w 756"/>
                <a:gd name="T51" fmla="*/ 1180 h 114"/>
                <a:gd name="T52" fmla="*/ 2185 w 756"/>
                <a:gd name="T53" fmla="*/ 1180 h 114"/>
                <a:gd name="T54" fmla="*/ 2271 w 756"/>
                <a:gd name="T55" fmla="*/ 1772 h 114"/>
                <a:gd name="T56" fmla="*/ 2353 w 756"/>
                <a:gd name="T57" fmla="*/ 1772 h 114"/>
                <a:gd name="T58" fmla="*/ 2437 w 756"/>
                <a:gd name="T59" fmla="*/ 1772 h 114"/>
                <a:gd name="T60" fmla="*/ 2517 w 756"/>
                <a:gd name="T61" fmla="*/ 2408 h 114"/>
                <a:gd name="T62" fmla="*/ 2601 w 756"/>
                <a:gd name="T63" fmla="*/ 2408 h 114"/>
                <a:gd name="T64" fmla="*/ 2686 w 756"/>
                <a:gd name="T65" fmla="*/ 2953 h 114"/>
                <a:gd name="T66" fmla="*/ 2769 w 756"/>
                <a:gd name="T67" fmla="*/ 2953 h 114"/>
                <a:gd name="T68" fmla="*/ 2853 w 756"/>
                <a:gd name="T69" fmla="*/ 2953 h 114"/>
                <a:gd name="T70" fmla="*/ 2938 w 756"/>
                <a:gd name="T71" fmla="*/ 3575 h 114"/>
                <a:gd name="T72" fmla="*/ 3019 w 756"/>
                <a:gd name="T73" fmla="*/ 3575 h 114"/>
                <a:gd name="T74" fmla="*/ 3099 w 756"/>
                <a:gd name="T75" fmla="*/ 4180 h 114"/>
                <a:gd name="T76" fmla="*/ 3183 w 756"/>
                <a:gd name="T77" fmla="*/ 4180 h 114"/>
                <a:gd name="T78" fmla="*/ 3264 w 756"/>
                <a:gd name="T79" fmla="*/ 4180 h 114"/>
                <a:gd name="T80" fmla="*/ 3347 w 756"/>
                <a:gd name="T81" fmla="*/ 4758 h 114"/>
                <a:gd name="T82" fmla="*/ 3433 w 756"/>
                <a:gd name="T83" fmla="*/ 4758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6"/>
                <a:gd name="T127" fmla="*/ 0 h 114"/>
                <a:gd name="T128" fmla="*/ 756 w 756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6" h="114">
                  <a:moveTo>
                    <a:pt x="0" y="66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30" y="72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8"/>
                  </a:lnTo>
                  <a:lnTo>
                    <a:pt x="96" y="78"/>
                  </a:lnTo>
                  <a:lnTo>
                    <a:pt x="102" y="84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0" y="84"/>
                  </a:lnTo>
                  <a:lnTo>
                    <a:pt x="126" y="84"/>
                  </a:lnTo>
                  <a:lnTo>
                    <a:pt x="132" y="84"/>
                  </a:lnTo>
                  <a:lnTo>
                    <a:pt x="138" y="84"/>
                  </a:lnTo>
                  <a:lnTo>
                    <a:pt x="144" y="84"/>
                  </a:lnTo>
                  <a:lnTo>
                    <a:pt x="150" y="90"/>
                  </a:lnTo>
                  <a:lnTo>
                    <a:pt x="156" y="90"/>
                  </a:lnTo>
                  <a:lnTo>
                    <a:pt x="162" y="90"/>
                  </a:lnTo>
                  <a:lnTo>
                    <a:pt x="168" y="90"/>
                  </a:lnTo>
                  <a:lnTo>
                    <a:pt x="174" y="90"/>
                  </a:lnTo>
                  <a:lnTo>
                    <a:pt x="180" y="90"/>
                  </a:lnTo>
                  <a:lnTo>
                    <a:pt x="186" y="90"/>
                  </a:lnTo>
                  <a:lnTo>
                    <a:pt x="192" y="90"/>
                  </a:lnTo>
                  <a:lnTo>
                    <a:pt x="198" y="96"/>
                  </a:lnTo>
                  <a:lnTo>
                    <a:pt x="204" y="96"/>
                  </a:lnTo>
                  <a:lnTo>
                    <a:pt x="210" y="96"/>
                  </a:lnTo>
                  <a:lnTo>
                    <a:pt x="216" y="96"/>
                  </a:lnTo>
                  <a:lnTo>
                    <a:pt x="222" y="96"/>
                  </a:lnTo>
                  <a:lnTo>
                    <a:pt x="228" y="96"/>
                  </a:lnTo>
                  <a:lnTo>
                    <a:pt x="234" y="96"/>
                  </a:lnTo>
                  <a:lnTo>
                    <a:pt x="240" y="96"/>
                  </a:lnTo>
                  <a:lnTo>
                    <a:pt x="246" y="102"/>
                  </a:lnTo>
                  <a:lnTo>
                    <a:pt x="252" y="102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0" y="102"/>
                  </a:lnTo>
                  <a:lnTo>
                    <a:pt x="276" y="102"/>
                  </a:lnTo>
                  <a:lnTo>
                    <a:pt x="282" y="102"/>
                  </a:lnTo>
                  <a:lnTo>
                    <a:pt x="288" y="102"/>
                  </a:lnTo>
                  <a:lnTo>
                    <a:pt x="294" y="108"/>
                  </a:lnTo>
                  <a:lnTo>
                    <a:pt x="300" y="108"/>
                  </a:lnTo>
                  <a:lnTo>
                    <a:pt x="306" y="108"/>
                  </a:lnTo>
                  <a:lnTo>
                    <a:pt x="312" y="108"/>
                  </a:lnTo>
                  <a:lnTo>
                    <a:pt x="318" y="108"/>
                  </a:lnTo>
                  <a:lnTo>
                    <a:pt x="324" y="108"/>
                  </a:lnTo>
                  <a:lnTo>
                    <a:pt x="330" y="108"/>
                  </a:lnTo>
                  <a:lnTo>
                    <a:pt x="336" y="108"/>
                  </a:lnTo>
                  <a:lnTo>
                    <a:pt x="342" y="114"/>
                  </a:lnTo>
                  <a:lnTo>
                    <a:pt x="348" y="114"/>
                  </a:lnTo>
                  <a:lnTo>
                    <a:pt x="354" y="114"/>
                  </a:lnTo>
                  <a:lnTo>
                    <a:pt x="360" y="114"/>
                  </a:lnTo>
                  <a:lnTo>
                    <a:pt x="366" y="114"/>
                  </a:lnTo>
                  <a:lnTo>
                    <a:pt x="372" y="114"/>
                  </a:lnTo>
                  <a:lnTo>
                    <a:pt x="378" y="114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6"/>
                  </a:lnTo>
                  <a:lnTo>
                    <a:pt x="402" y="6"/>
                  </a:lnTo>
                  <a:lnTo>
                    <a:pt x="408" y="6"/>
                  </a:lnTo>
                  <a:lnTo>
                    <a:pt x="414" y="6"/>
                  </a:lnTo>
                  <a:lnTo>
                    <a:pt x="420" y="6"/>
                  </a:lnTo>
                  <a:lnTo>
                    <a:pt x="426" y="6"/>
                  </a:lnTo>
                  <a:lnTo>
                    <a:pt x="432" y="6"/>
                  </a:lnTo>
                  <a:lnTo>
                    <a:pt x="438" y="6"/>
                  </a:lnTo>
                  <a:lnTo>
                    <a:pt x="444" y="12"/>
                  </a:lnTo>
                  <a:lnTo>
                    <a:pt x="450" y="12"/>
                  </a:lnTo>
                  <a:lnTo>
                    <a:pt x="456" y="12"/>
                  </a:lnTo>
                  <a:lnTo>
                    <a:pt x="462" y="12"/>
                  </a:lnTo>
                  <a:lnTo>
                    <a:pt x="468" y="12"/>
                  </a:lnTo>
                  <a:lnTo>
                    <a:pt x="474" y="12"/>
                  </a:lnTo>
                  <a:lnTo>
                    <a:pt x="480" y="12"/>
                  </a:lnTo>
                  <a:lnTo>
                    <a:pt x="486" y="12"/>
                  </a:lnTo>
                  <a:lnTo>
                    <a:pt x="492" y="18"/>
                  </a:lnTo>
                  <a:lnTo>
                    <a:pt x="498" y="18"/>
                  </a:lnTo>
                  <a:lnTo>
                    <a:pt x="504" y="18"/>
                  </a:lnTo>
                  <a:lnTo>
                    <a:pt x="510" y="18"/>
                  </a:lnTo>
                  <a:lnTo>
                    <a:pt x="516" y="18"/>
                  </a:lnTo>
                  <a:lnTo>
                    <a:pt x="522" y="18"/>
                  </a:lnTo>
                  <a:lnTo>
                    <a:pt x="528" y="18"/>
                  </a:lnTo>
                  <a:lnTo>
                    <a:pt x="534" y="24"/>
                  </a:lnTo>
                  <a:lnTo>
                    <a:pt x="540" y="24"/>
                  </a:lnTo>
                  <a:lnTo>
                    <a:pt x="546" y="24"/>
                  </a:lnTo>
                  <a:lnTo>
                    <a:pt x="552" y="24"/>
                  </a:lnTo>
                  <a:lnTo>
                    <a:pt x="558" y="24"/>
                  </a:lnTo>
                  <a:lnTo>
                    <a:pt x="564" y="24"/>
                  </a:lnTo>
                  <a:lnTo>
                    <a:pt x="570" y="24"/>
                  </a:lnTo>
                  <a:lnTo>
                    <a:pt x="576" y="24"/>
                  </a:lnTo>
                  <a:lnTo>
                    <a:pt x="582" y="30"/>
                  </a:lnTo>
                  <a:lnTo>
                    <a:pt x="588" y="30"/>
                  </a:lnTo>
                  <a:lnTo>
                    <a:pt x="594" y="30"/>
                  </a:lnTo>
                  <a:lnTo>
                    <a:pt x="600" y="30"/>
                  </a:lnTo>
                  <a:lnTo>
                    <a:pt x="606" y="30"/>
                  </a:lnTo>
                  <a:lnTo>
                    <a:pt x="612" y="30"/>
                  </a:lnTo>
                  <a:lnTo>
                    <a:pt x="618" y="30"/>
                  </a:lnTo>
                  <a:lnTo>
                    <a:pt x="624" y="30"/>
                  </a:lnTo>
                  <a:lnTo>
                    <a:pt x="630" y="36"/>
                  </a:lnTo>
                  <a:lnTo>
                    <a:pt x="636" y="36"/>
                  </a:lnTo>
                  <a:lnTo>
                    <a:pt x="642" y="36"/>
                  </a:lnTo>
                  <a:lnTo>
                    <a:pt x="648" y="36"/>
                  </a:lnTo>
                  <a:lnTo>
                    <a:pt x="654" y="36"/>
                  </a:lnTo>
                  <a:lnTo>
                    <a:pt x="660" y="36"/>
                  </a:lnTo>
                  <a:lnTo>
                    <a:pt x="666" y="36"/>
                  </a:lnTo>
                  <a:lnTo>
                    <a:pt x="672" y="42"/>
                  </a:lnTo>
                  <a:lnTo>
                    <a:pt x="678" y="42"/>
                  </a:lnTo>
                  <a:lnTo>
                    <a:pt x="684" y="42"/>
                  </a:lnTo>
                  <a:lnTo>
                    <a:pt x="690" y="42"/>
                  </a:lnTo>
                  <a:lnTo>
                    <a:pt x="696" y="42"/>
                  </a:lnTo>
                  <a:lnTo>
                    <a:pt x="702" y="42"/>
                  </a:lnTo>
                  <a:lnTo>
                    <a:pt x="708" y="42"/>
                  </a:lnTo>
                  <a:lnTo>
                    <a:pt x="714" y="42"/>
                  </a:lnTo>
                  <a:lnTo>
                    <a:pt x="720" y="48"/>
                  </a:lnTo>
                  <a:lnTo>
                    <a:pt x="726" y="48"/>
                  </a:lnTo>
                  <a:lnTo>
                    <a:pt x="732" y="48"/>
                  </a:lnTo>
                  <a:lnTo>
                    <a:pt x="738" y="48"/>
                  </a:lnTo>
                  <a:lnTo>
                    <a:pt x="744" y="48"/>
                  </a:lnTo>
                  <a:lnTo>
                    <a:pt x="750" y="48"/>
                  </a:lnTo>
                  <a:lnTo>
                    <a:pt x="756" y="48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936" name="Freeform 18"/>
            <p:cNvSpPr>
              <a:spLocks/>
            </p:cNvSpPr>
            <p:nvPr/>
          </p:nvSpPr>
          <p:spPr bwMode="auto">
            <a:xfrm>
              <a:off x="4216" y="845"/>
              <a:ext cx="846" cy="359"/>
            </a:xfrm>
            <a:custGeom>
              <a:avLst/>
              <a:gdLst>
                <a:gd name="T0" fmla="*/ 25 w 714"/>
                <a:gd name="T1" fmla="*/ 19160 h 216"/>
                <a:gd name="T2" fmla="*/ 84 w 714"/>
                <a:gd name="T3" fmla="*/ 19732 h 216"/>
                <a:gd name="T4" fmla="*/ 140 w 714"/>
                <a:gd name="T5" fmla="*/ 19732 h 216"/>
                <a:gd name="T6" fmla="*/ 192 w 714"/>
                <a:gd name="T7" fmla="*/ 19732 h 216"/>
                <a:gd name="T8" fmla="*/ 250 w 714"/>
                <a:gd name="T9" fmla="*/ 19732 h 216"/>
                <a:gd name="T10" fmla="*/ 301 w 714"/>
                <a:gd name="T11" fmla="*/ 20320 h 216"/>
                <a:gd name="T12" fmla="*/ 357 w 714"/>
                <a:gd name="T13" fmla="*/ 20320 h 216"/>
                <a:gd name="T14" fmla="*/ 416 w 714"/>
                <a:gd name="T15" fmla="*/ 20320 h 216"/>
                <a:gd name="T16" fmla="*/ 468 w 714"/>
                <a:gd name="T17" fmla="*/ 20917 h 216"/>
                <a:gd name="T18" fmla="*/ 525 w 714"/>
                <a:gd name="T19" fmla="*/ 20917 h 216"/>
                <a:gd name="T20" fmla="*/ 583 w 714"/>
                <a:gd name="T21" fmla="*/ 20917 h 216"/>
                <a:gd name="T22" fmla="*/ 605 w 714"/>
                <a:gd name="T23" fmla="*/ 9902 h 216"/>
                <a:gd name="T24" fmla="*/ 668 w 714"/>
                <a:gd name="T25" fmla="*/ 9902 h 216"/>
                <a:gd name="T26" fmla="*/ 717 w 714"/>
                <a:gd name="T27" fmla="*/ 9902 h 216"/>
                <a:gd name="T28" fmla="*/ 775 w 714"/>
                <a:gd name="T29" fmla="*/ 10477 h 216"/>
                <a:gd name="T30" fmla="*/ 826 w 714"/>
                <a:gd name="T31" fmla="*/ 10477 h 216"/>
                <a:gd name="T32" fmla="*/ 883 w 714"/>
                <a:gd name="T33" fmla="*/ 10477 h 216"/>
                <a:gd name="T34" fmla="*/ 942 w 714"/>
                <a:gd name="T35" fmla="*/ 11011 h 216"/>
                <a:gd name="T36" fmla="*/ 993 w 714"/>
                <a:gd name="T37" fmla="*/ 11011 h 216"/>
                <a:gd name="T38" fmla="*/ 1047 w 714"/>
                <a:gd name="T39" fmla="*/ 11011 h 216"/>
                <a:gd name="T40" fmla="*/ 1104 w 714"/>
                <a:gd name="T41" fmla="*/ 11011 h 216"/>
                <a:gd name="T42" fmla="*/ 1133 w 714"/>
                <a:gd name="T43" fmla="*/ 0 h 216"/>
                <a:gd name="T44" fmla="*/ 1187 w 714"/>
                <a:gd name="T45" fmla="*/ 597 h 216"/>
                <a:gd name="T46" fmla="*/ 1241 w 714"/>
                <a:gd name="T47" fmla="*/ 597 h 216"/>
                <a:gd name="T48" fmla="*/ 1299 w 714"/>
                <a:gd name="T49" fmla="*/ 597 h 216"/>
                <a:gd name="T50" fmla="*/ 1351 w 714"/>
                <a:gd name="T51" fmla="*/ 597 h 216"/>
                <a:gd name="T52" fmla="*/ 1406 w 714"/>
                <a:gd name="T53" fmla="*/ 1152 h 216"/>
                <a:gd name="T54" fmla="*/ 1467 w 714"/>
                <a:gd name="T55" fmla="*/ 1152 h 216"/>
                <a:gd name="T56" fmla="*/ 1518 w 714"/>
                <a:gd name="T57" fmla="*/ 1152 h 216"/>
                <a:gd name="T58" fmla="*/ 1575 w 714"/>
                <a:gd name="T59" fmla="*/ 1152 h 216"/>
                <a:gd name="T60" fmla="*/ 1628 w 714"/>
                <a:gd name="T61" fmla="*/ 1748 h 216"/>
                <a:gd name="T62" fmla="*/ 1685 w 714"/>
                <a:gd name="T63" fmla="*/ 1748 h 216"/>
                <a:gd name="T64" fmla="*/ 1739 w 714"/>
                <a:gd name="T65" fmla="*/ 1748 h 216"/>
                <a:gd name="T66" fmla="*/ 1793 w 714"/>
                <a:gd name="T67" fmla="*/ 2317 h 216"/>
                <a:gd name="T68" fmla="*/ 1846 w 714"/>
                <a:gd name="T69" fmla="*/ 2317 h 216"/>
                <a:gd name="T70" fmla="*/ 1909 w 714"/>
                <a:gd name="T71" fmla="*/ 2317 h 216"/>
                <a:gd name="T72" fmla="*/ 1961 w 714"/>
                <a:gd name="T73" fmla="*/ 2317 h 216"/>
                <a:gd name="T74" fmla="*/ 2018 w 714"/>
                <a:gd name="T75" fmla="*/ 2905 h 216"/>
                <a:gd name="T76" fmla="*/ 2071 w 714"/>
                <a:gd name="T77" fmla="*/ 2905 h 216"/>
                <a:gd name="T78" fmla="*/ 2124 w 714"/>
                <a:gd name="T79" fmla="*/ 2905 h 216"/>
                <a:gd name="T80" fmla="*/ 2185 w 714"/>
                <a:gd name="T81" fmla="*/ 3502 h 216"/>
                <a:gd name="T82" fmla="*/ 2235 w 714"/>
                <a:gd name="T83" fmla="*/ 3502 h 216"/>
                <a:gd name="T84" fmla="*/ 2292 w 714"/>
                <a:gd name="T85" fmla="*/ 3502 h 216"/>
                <a:gd name="T86" fmla="*/ 2347 w 714"/>
                <a:gd name="T87" fmla="*/ 3502 h 216"/>
                <a:gd name="T88" fmla="*/ 2405 w 714"/>
                <a:gd name="T89" fmla="*/ 4077 h 216"/>
                <a:gd name="T90" fmla="*/ 2460 w 714"/>
                <a:gd name="T91" fmla="*/ 4077 h 216"/>
                <a:gd name="T92" fmla="*/ 2515 w 714"/>
                <a:gd name="T93" fmla="*/ 4077 h 216"/>
                <a:gd name="T94" fmla="*/ 2568 w 714"/>
                <a:gd name="T95" fmla="*/ 4077 h 216"/>
                <a:gd name="T96" fmla="*/ 2624 w 714"/>
                <a:gd name="T97" fmla="*/ 4655 h 216"/>
                <a:gd name="T98" fmla="*/ 2680 w 714"/>
                <a:gd name="T99" fmla="*/ 4655 h 216"/>
                <a:gd name="T100" fmla="*/ 2734 w 714"/>
                <a:gd name="T101" fmla="*/ 4655 h 216"/>
                <a:gd name="T102" fmla="*/ 2789 w 714"/>
                <a:gd name="T103" fmla="*/ 4655 h 216"/>
                <a:gd name="T104" fmla="*/ 2843 w 714"/>
                <a:gd name="T105" fmla="*/ 5249 h 216"/>
                <a:gd name="T106" fmla="*/ 2898 w 714"/>
                <a:gd name="T107" fmla="*/ 5249 h 216"/>
                <a:gd name="T108" fmla="*/ 2959 w 714"/>
                <a:gd name="T109" fmla="*/ 5249 h 216"/>
                <a:gd name="T110" fmla="*/ 3008 w 714"/>
                <a:gd name="T111" fmla="*/ 5820 h 216"/>
                <a:gd name="T112" fmla="*/ 3068 w 714"/>
                <a:gd name="T113" fmla="*/ 5820 h 216"/>
                <a:gd name="T114" fmla="*/ 3116 w 714"/>
                <a:gd name="T115" fmla="*/ 5820 h 216"/>
                <a:gd name="T116" fmla="*/ 3175 w 714"/>
                <a:gd name="T117" fmla="*/ 5820 h 216"/>
                <a:gd name="T118" fmla="*/ 3232 w 714"/>
                <a:gd name="T119" fmla="*/ 6401 h 216"/>
                <a:gd name="T120" fmla="*/ 3283 w 714"/>
                <a:gd name="T121" fmla="*/ 6401 h 2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4"/>
                <a:gd name="T184" fmla="*/ 0 h 216"/>
                <a:gd name="T185" fmla="*/ 714 w 714"/>
                <a:gd name="T186" fmla="*/ 216 h 2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4" h="216">
                  <a:moveTo>
                    <a:pt x="0" y="198"/>
                  </a:moveTo>
                  <a:lnTo>
                    <a:pt x="6" y="198"/>
                  </a:lnTo>
                  <a:lnTo>
                    <a:pt x="12" y="204"/>
                  </a:lnTo>
                  <a:lnTo>
                    <a:pt x="18" y="204"/>
                  </a:lnTo>
                  <a:lnTo>
                    <a:pt x="24" y="204"/>
                  </a:lnTo>
                  <a:lnTo>
                    <a:pt x="30" y="204"/>
                  </a:lnTo>
                  <a:lnTo>
                    <a:pt x="36" y="204"/>
                  </a:lnTo>
                  <a:lnTo>
                    <a:pt x="42" y="204"/>
                  </a:lnTo>
                  <a:lnTo>
                    <a:pt x="48" y="204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6" y="210"/>
                  </a:lnTo>
                  <a:lnTo>
                    <a:pt x="72" y="210"/>
                  </a:lnTo>
                  <a:lnTo>
                    <a:pt x="78" y="210"/>
                  </a:lnTo>
                  <a:lnTo>
                    <a:pt x="84" y="210"/>
                  </a:lnTo>
                  <a:lnTo>
                    <a:pt x="90" y="210"/>
                  </a:lnTo>
                  <a:lnTo>
                    <a:pt x="96" y="210"/>
                  </a:lnTo>
                  <a:lnTo>
                    <a:pt x="102" y="216"/>
                  </a:lnTo>
                  <a:lnTo>
                    <a:pt x="108" y="216"/>
                  </a:lnTo>
                  <a:lnTo>
                    <a:pt x="114" y="216"/>
                  </a:lnTo>
                  <a:lnTo>
                    <a:pt x="120" y="216"/>
                  </a:lnTo>
                  <a:lnTo>
                    <a:pt x="126" y="216"/>
                  </a:lnTo>
                  <a:lnTo>
                    <a:pt x="132" y="216"/>
                  </a:lnTo>
                  <a:lnTo>
                    <a:pt x="132" y="102"/>
                  </a:lnTo>
                  <a:lnTo>
                    <a:pt x="138" y="102"/>
                  </a:lnTo>
                  <a:lnTo>
                    <a:pt x="144" y="102"/>
                  </a:lnTo>
                  <a:lnTo>
                    <a:pt x="150" y="102"/>
                  </a:lnTo>
                  <a:lnTo>
                    <a:pt x="156" y="102"/>
                  </a:lnTo>
                  <a:lnTo>
                    <a:pt x="162" y="108"/>
                  </a:lnTo>
                  <a:lnTo>
                    <a:pt x="168" y="108"/>
                  </a:lnTo>
                  <a:lnTo>
                    <a:pt x="174" y="108"/>
                  </a:lnTo>
                  <a:lnTo>
                    <a:pt x="180" y="108"/>
                  </a:lnTo>
                  <a:lnTo>
                    <a:pt x="186" y="108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204" y="114"/>
                  </a:lnTo>
                  <a:lnTo>
                    <a:pt x="210" y="114"/>
                  </a:lnTo>
                  <a:lnTo>
                    <a:pt x="216" y="114"/>
                  </a:lnTo>
                  <a:lnTo>
                    <a:pt x="222" y="114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14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6"/>
                  </a:lnTo>
                  <a:lnTo>
                    <a:pt x="264" y="6"/>
                  </a:lnTo>
                  <a:lnTo>
                    <a:pt x="270" y="6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300" y="12"/>
                  </a:lnTo>
                  <a:lnTo>
                    <a:pt x="306" y="12"/>
                  </a:lnTo>
                  <a:lnTo>
                    <a:pt x="312" y="12"/>
                  </a:lnTo>
                  <a:lnTo>
                    <a:pt x="318" y="12"/>
                  </a:lnTo>
                  <a:lnTo>
                    <a:pt x="324" y="12"/>
                  </a:lnTo>
                  <a:lnTo>
                    <a:pt x="330" y="12"/>
                  </a:lnTo>
                  <a:lnTo>
                    <a:pt x="336" y="12"/>
                  </a:lnTo>
                  <a:lnTo>
                    <a:pt x="342" y="12"/>
                  </a:lnTo>
                  <a:lnTo>
                    <a:pt x="348" y="18"/>
                  </a:lnTo>
                  <a:lnTo>
                    <a:pt x="354" y="18"/>
                  </a:lnTo>
                  <a:lnTo>
                    <a:pt x="360" y="18"/>
                  </a:lnTo>
                  <a:lnTo>
                    <a:pt x="366" y="18"/>
                  </a:lnTo>
                  <a:lnTo>
                    <a:pt x="372" y="18"/>
                  </a:lnTo>
                  <a:lnTo>
                    <a:pt x="378" y="18"/>
                  </a:lnTo>
                  <a:lnTo>
                    <a:pt x="384" y="18"/>
                  </a:lnTo>
                  <a:lnTo>
                    <a:pt x="390" y="24"/>
                  </a:lnTo>
                  <a:lnTo>
                    <a:pt x="396" y="24"/>
                  </a:lnTo>
                  <a:lnTo>
                    <a:pt x="402" y="24"/>
                  </a:lnTo>
                  <a:lnTo>
                    <a:pt x="408" y="24"/>
                  </a:lnTo>
                  <a:lnTo>
                    <a:pt x="414" y="24"/>
                  </a:lnTo>
                  <a:lnTo>
                    <a:pt x="420" y="24"/>
                  </a:lnTo>
                  <a:lnTo>
                    <a:pt x="426" y="24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50" y="30"/>
                  </a:lnTo>
                  <a:lnTo>
                    <a:pt x="456" y="30"/>
                  </a:lnTo>
                  <a:lnTo>
                    <a:pt x="462" y="30"/>
                  </a:lnTo>
                  <a:lnTo>
                    <a:pt x="468" y="30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498" y="36"/>
                  </a:lnTo>
                  <a:lnTo>
                    <a:pt x="504" y="36"/>
                  </a:lnTo>
                  <a:lnTo>
                    <a:pt x="510" y="36"/>
                  </a:lnTo>
                  <a:lnTo>
                    <a:pt x="516" y="36"/>
                  </a:lnTo>
                  <a:lnTo>
                    <a:pt x="522" y="42"/>
                  </a:lnTo>
                  <a:lnTo>
                    <a:pt x="528" y="42"/>
                  </a:lnTo>
                  <a:lnTo>
                    <a:pt x="534" y="42"/>
                  </a:lnTo>
                  <a:lnTo>
                    <a:pt x="540" y="42"/>
                  </a:lnTo>
                  <a:lnTo>
                    <a:pt x="546" y="42"/>
                  </a:lnTo>
                  <a:lnTo>
                    <a:pt x="552" y="42"/>
                  </a:lnTo>
                  <a:lnTo>
                    <a:pt x="558" y="42"/>
                  </a:lnTo>
                  <a:lnTo>
                    <a:pt x="564" y="48"/>
                  </a:lnTo>
                  <a:lnTo>
                    <a:pt x="570" y="48"/>
                  </a:lnTo>
                  <a:lnTo>
                    <a:pt x="576" y="48"/>
                  </a:lnTo>
                  <a:lnTo>
                    <a:pt x="582" y="48"/>
                  </a:lnTo>
                  <a:lnTo>
                    <a:pt x="588" y="48"/>
                  </a:lnTo>
                  <a:lnTo>
                    <a:pt x="594" y="48"/>
                  </a:lnTo>
                  <a:lnTo>
                    <a:pt x="600" y="48"/>
                  </a:lnTo>
                  <a:lnTo>
                    <a:pt x="606" y="48"/>
                  </a:lnTo>
                  <a:lnTo>
                    <a:pt x="612" y="54"/>
                  </a:lnTo>
                  <a:lnTo>
                    <a:pt x="618" y="54"/>
                  </a:lnTo>
                  <a:lnTo>
                    <a:pt x="624" y="54"/>
                  </a:lnTo>
                  <a:lnTo>
                    <a:pt x="630" y="54"/>
                  </a:lnTo>
                  <a:lnTo>
                    <a:pt x="636" y="54"/>
                  </a:lnTo>
                  <a:lnTo>
                    <a:pt x="642" y="54"/>
                  </a:lnTo>
                  <a:lnTo>
                    <a:pt x="648" y="54"/>
                  </a:lnTo>
                  <a:lnTo>
                    <a:pt x="654" y="60"/>
                  </a:lnTo>
                  <a:lnTo>
                    <a:pt x="660" y="60"/>
                  </a:lnTo>
                  <a:lnTo>
                    <a:pt x="666" y="60"/>
                  </a:lnTo>
                  <a:lnTo>
                    <a:pt x="672" y="60"/>
                  </a:lnTo>
                  <a:lnTo>
                    <a:pt x="678" y="60"/>
                  </a:lnTo>
                  <a:lnTo>
                    <a:pt x="684" y="60"/>
                  </a:lnTo>
                  <a:lnTo>
                    <a:pt x="690" y="60"/>
                  </a:lnTo>
                  <a:lnTo>
                    <a:pt x="696" y="66"/>
                  </a:lnTo>
                  <a:lnTo>
                    <a:pt x="702" y="66"/>
                  </a:lnTo>
                  <a:lnTo>
                    <a:pt x="708" y="66"/>
                  </a:lnTo>
                  <a:lnTo>
                    <a:pt x="714" y="66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937" name="Freeform 19"/>
            <p:cNvSpPr>
              <a:spLocks/>
            </p:cNvSpPr>
            <p:nvPr/>
          </p:nvSpPr>
          <p:spPr bwMode="auto">
            <a:xfrm>
              <a:off x="625" y="1414"/>
              <a:ext cx="4437" cy="189"/>
            </a:xfrm>
            <a:custGeom>
              <a:avLst/>
              <a:gdLst>
                <a:gd name="T0" fmla="*/ 0 w 3744"/>
                <a:gd name="T1" fmla="*/ 8490 h 114"/>
                <a:gd name="T2" fmla="*/ 0 w 3744"/>
                <a:gd name="T3" fmla="*/ 10771 h 114"/>
                <a:gd name="T4" fmla="*/ 1601 w 3744"/>
                <a:gd name="T5" fmla="*/ 10771 h 114"/>
                <a:gd name="T6" fmla="*/ 1688 w 3744"/>
                <a:gd name="T7" fmla="*/ 0 h 114"/>
                <a:gd name="T8" fmla="*/ 1798 w 3744"/>
                <a:gd name="T9" fmla="*/ 10771 h 114"/>
                <a:gd name="T10" fmla="*/ 3347 w 3744"/>
                <a:gd name="T11" fmla="*/ 10771 h 114"/>
                <a:gd name="T12" fmla="*/ 3460 w 3744"/>
                <a:gd name="T13" fmla="*/ 0 h 114"/>
                <a:gd name="T14" fmla="*/ 3541 w 3744"/>
                <a:gd name="T15" fmla="*/ 10771 h 114"/>
                <a:gd name="T16" fmla="*/ 9821 w 3744"/>
                <a:gd name="T17" fmla="*/ 10771 h 114"/>
                <a:gd name="T18" fmla="*/ 9903 w 3744"/>
                <a:gd name="T19" fmla="*/ 0 h 114"/>
                <a:gd name="T20" fmla="*/ 10015 w 3744"/>
                <a:gd name="T21" fmla="*/ 10771 h 114"/>
                <a:gd name="T22" fmla="*/ 12148 w 3744"/>
                <a:gd name="T23" fmla="*/ 10771 h 114"/>
                <a:gd name="T24" fmla="*/ 12227 w 3744"/>
                <a:gd name="T25" fmla="*/ 0 h 114"/>
                <a:gd name="T26" fmla="*/ 12338 w 3744"/>
                <a:gd name="T27" fmla="*/ 10771 h 114"/>
                <a:gd name="T28" fmla="*/ 14497 w 3744"/>
                <a:gd name="T29" fmla="*/ 10771 h 114"/>
                <a:gd name="T30" fmla="*/ 14578 w 3744"/>
                <a:gd name="T31" fmla="*/ 0 h 114"/>
                <a:gd name="T32" fmla="*/ 14692 w 3744"/>
                <a:gd name="T33" fmla="*/ 10771 h 114"/>
                <a:gd name="T34" fmla="*/ 14993 w 3744"/>
                <a:gd name="T35" fmla="*/ 10771 h 114"/>
                <a:gd name="T36" fmla="*/ 15077 w 3744"/>
                <a:gd name="T37" fmla="*/ 0 h 114"/>
                <a:gd name="T38" fmla="*/ 15189 w 3744"/>
                <a:gd name="T39" fmla="*/ 10771 h 114"/>
                <a:gd name="T40" fmla="*/ 17262 w 3744"/>
                <a:gd name="T41" fmla="*/ 10771 h 1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44"/>
                <a:gd name="T64" fmla="*/ 0 h 114"/>
                <a:gd name="T65" fmla="*/ 3744 w 3744"/>
                <a:gd name="T66" fmla="*/ 114 h 1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44" h="114">
                  <a:moveTo>
                    <a:pt x="0" y="90"/>
                  </a:moveTo>
                  <a:lnTo>
                    <a:pt x="0" y="114"/>
                  </a:lnTo>
                  <a:lnTo>
                    <a:pt x="348" y="114"/>
                  </a:lnTo>
                  <a:lnTo>
                    <a:pt x="366" y="0"/>
                  </a:lnTo>
                  <a:lnTo>
                    <a:pt x="390" y="114"/>
                  </a:lnTo>
                  <a:lnTo>
                    <a:pt x="726" y="114"/>
                  </a:lnTo>
                  <a:lnTo>
                    <a:pt x="750" y="0"/>
                  </a:lnTo>
                  <a:lnTo>
                    <a:pt x="768" y="114"/>
                  </a:lnTo>
                  <a:lnTo>
                    <a:pt x="2130" y="114"/>
                  </a:lnTo>
                  <a:lnTo>
                    <a:pt x="2148" y="0"/>
                  </a:lnTo>
                  <a:lnTo>
                    <a:pt x="2172" y="114"/>
                  </a:lnTo>
                  <a:lnTo>
                    <a:pt x="2634" y="114"/>
                  </a:lnTo>
                  <a:lnTo>
                    <a:pt x="2652" y="0"/>
                  </a:lnTo>
                  <a:lnTo>
                    <a:pt x="2676" y="114"/>
                  </a:lnTo>
                  <a:lnTo>
                    <a:pt x="3144" y="114"/>
                  </a:lnTo>
                  <a:lnTo>
                    <a:pt x="3162" y="0"/>
                  </a:lnTo>
                  <a:lnTo>
                    <a:pt x="3186" y="114"/>
                  </a:lnTo>
                  <a:lnTo>
                    <a:pt x="3252" y="114"/>
                  </a:lnTo>
                  <a:lnTo>
                    <a:pt x="3270" y="0"/>
                  </a:lnTo>
                  <a:lnTo>
                    <a:pt x="3294" y="114"/>
                  </a:lnTo>
                  <a:lnTo>
                    <a:pt x="3744" y="11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918" name="Group 20"/>
          <p:cNvGrpSpPr>
            <a:grpSpLocks/>
          </p:cNvGrpSpPr>
          <p:nvPr/>
        </p:nvGrpSpPr>
        <p:grpSpPr bwMode="auto">
          <a:xfrm>
            <a:off x="1858963" y="2636838"/>
            <a:ext cx="5808662" cy="457200"/>
            <a:chOff x="945" y="1661"/>
            <a:chExt cx="3659" cy="288"/>
          </a:xfrm>
        </p:grpSpPr>
        <p:sp>
          <p:nvSpPr>
            <p:cNvPr id="38926" name="Text Box 21"/>
            <p:cNvSpPr txBox="1">
              <a:spLocks noChangeArrowheads="1"/>
            </p:cNvSpPr>
            <p:nvPr/>
          </p:nvSpPr>
          <p:spPr bwMode="auto">
            <a:xfrm>
              <a:off x="945" y="166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66FF33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$</a:t>
              </a:r>
            </a:p>
          </p:txBody>
        </p:sp>
        <p:sp>
          <p:nvSpPr>
            <p:cNvPr id="38927" name="Text Box 22"/>
            <p:cNvSpPr txBox="1">
              <a:spLocks noChangeArrowheads="1"/>
            </p:cNvSpPr>
            <p:nvPr/>
          </p:nvSpPr>
          <p:spPr bwMode="auto">
            <a:xfrm>
              <a:off x="1405" y="166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66FF33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$</a:t>
              </a:r>
            </a:p>
          </p:txBody>
        </p:sp>
        <p:sp>
          <p:nvSpPr>
            <p:cNvPr id="38928" name="Text Box 23"/>
            <p:cNvSpPr txBox="1">
              <a:spLocks noChangeArrowheads="1"/>
            </p:cNvSpPr>
            <p:nvPr/>
          </p:nvSpPr>
          <p:spPr bwMode="auto">
            <a:xfrm>
              <a:off x="3065" y="166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66FF33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$</a:t>
              </a:r>
            </a:p>
          </p:txBody>
        </p:sp>
        <p:sp>
          <p:nvSpPr>
            <p:cNvPr id="38929" name="Text Box 24"/>
            <p:cNvSpPr txBox="1">
              <a:spLocks noChangeArrowheads="1"/>
            </p:cNvSpPr>
            <p:nvPr/>
          </p:nvSpPr>
          <p:spPr bwMode="auto">
            <a:xfrm>
              <a:off x="3669" y="166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66FF33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$</a:t>
              </a:r>
            </a:p>
          </p:txBody>
        </p:sp>
        <p:sp>
          <p:nvSpPr>
            <p:cNvPr id="38930" name="Text Box 25"/>
            <p:cNvSpPr txBox="1">
              <a:spLocks noChangeArrowheads="1"/>
            </p:cNvSpPr>
            <p:nvPr/>
          </p:nvSpPr>
          <p:spPr bwMode="auto">
            <a:xfrm>
              <a:off x="4247" y="166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66FF33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$</a:t>
              </a:r>
            </a:p>
          </p:txBody>
        </p:sp>
        <p:sp>
          <p:nvSpPr>
            <p:cNvPr id="38931" name="Text Box 26"/>
            <p:cNvSpPr txBox="1">
              <a:spLocks noChangeArrowheads="1"/>
            </p:cNvSpPr>
            <p:nvPr/>
          </p:nvSpPr>
          <p:spPr bwMode="auto">
            <a:xfrm>
              <a:off x="4381" y="166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66FF33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$</a:t>
              </a:r>
            </a:p>
          </p:txBody>
        </p:sp>
      </p:grpSp>
      <p:grpSp>
        <p:nvGrpSpPr>
          <p:cNvPr id="38919" name="Group 27"/>
          <p:cNvGrpSpPr>
            <a:grpSpLocks/>
          </p:cNvGrpSpPr>
          <p:nvPr/>
        </p:nvGrpSpPr>
        <p:grpSpPr bwMode="auto">
          <a:xfrm>
            <a:off x="1476375" y="2636838"/>
            <a:ext cx="5867400" cy="457200"/>
            <a:chOff x="945" y="1661"/>
            <a:chExt cx="3696" cy="288"/>
          </a:xfrm>
        </p:grpSpPr>
        <p:sp>
          <p:nvSpPr>
            <p:cNvPr id="38920" name="Text Box 28"/>
            <p:cNvSpPr txBox="1">
              <a:spLocks noChangeArrowheads="1"/>
            </p:cNvSpPr>
            <p:nvPr/>
          </p:nvSpPr>
          <p:spPr bwMode="auto">
            <a:xfrm>
              <a:off x="945" y="166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♫</a:t>
              </a:r>
            </a:p>
          </p:txBody>
        </p:sp>
        <p:sp>
          <p:nvSpPr>
            <p:cNvPr id="38921" name="Text Box 29"/>
            <p:cNvSpPr txBox="1">
              <a:spLocks noChangeArrowheads="1"/>
            </p:cNvSpPr>
            <p:nvPr/>
          </p:nvSpPr>
          <p:spPr bwMode="auto">
            <a:xfrm>
              <a:off x="1405" y="166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♫</a:t>
              </a:r>
            </a:p>
          </p:txBody>
        </p:sp>
        <p:sp>
          <p:nvSpPr>
            <p:cNvPr id="38922" name="Text Box 30"/>
            <p:cNvSpPr txBox="1">
              <a:spLocks noChangeArrowheads="1"/>
            </p:cNvSpPr>
            <p:nvPr/>
          </p:nvSpPr>
          <p:spPr bwMode="auto">
            <a:xfrm>
              <a:off x="3065" y="166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♫</a:t>
              </a:r>
            </a:p>
          </p:txBody>
        </p:sp>
        <p:sp>
          <p:nvSpPr>
            <p:cNvPr id="38923" name="Text Box 31"/>
            <p:cNvSpPr txBox="1">
              <a:spLocks noChangeArrowheads="1"/>
            </p:cNvSpPr>
            <p:nvPr/>
          </p:nvSpPr>
          <p:spPr bwMode="auto">
            <a:xfrm>
              <a:off x="3669" y="166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♫</a:t>
              </a:r>
            </a:p>
          </p:txBody>
        </p:sp>
        <p:sp>
          <p:nvSpPr>
            <p:cNvPr id="38924" name="Text Box 32"/>
            <p:cNvSpPr txBox="1">
              <a:spLocks noChangeArrowheads="1"/>
            </p:cNvSpPr>
            <p:nvPr/>
          </p:nvSpPr>
          <p:spPr bwMode="auto">
            <a:xfrm>
              <a:off x="4247" y="166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♫</a:t>
              </a:r>
            </a:p>
          </p:txBody>
        </p:sp>
        <p:sp>
          <p:nvSpPr>
            <p:cNvPr id="38925" name="Text Box 33"/>
            <p:cNvSpPr txBox="1">
              <a:spLocks noChangeArrowheads="1"/>
            </p:cNvSpPr>
            <p:nvPr/>
          </p:nvSpPr>
          <p:spPr bwMode="auto">
            <a:xfrm>
              <a:off x="4381" y="166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Symbol" pitchFamily="18" charset="2"/>
                </a:rPr>
                <a:t>♫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47230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4B23885-D88C-41D8-A182-567FDF3DD8AC}" type="slidenum">
              <a:rPr lang="en-GB" altLang="en-US" sz="1400">
                <a:solidFill>
                  <a:schemeClr val="tx1"/>
                </a:solidFill>
              </a:rPr>
              <a:pPr eaLnBrk="1" hangingPunct="1"/>
              <a:t>58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158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Conditioning</a:t>
            </a:r>
            <a:endParaRPr lang="en-GB" altLang="en-US" smtClean="0"/>
          </a:p>
        </p:txBody>
      </p:sp>
      <p:sp>
        <p:nvSpPr>
          <p:cNvPr id="4915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1038" y="2276475"/>
            <a:ext cx="3810000" cy="288766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3300"/>
                </a:solidFill>
              </a:rPr>
              <a:t>Ethology</a:t>
            </a:r>
          </a:p>
          <a:p>
            <a:pPr lvl="1" eaLnBrk="1" hangingPunct="1"/>
            <a:r>
              <a:rPr lang="en-US" altLang="en-US" sz="2400" smtClean="0"/>
              <a:t>optimality</a:t>
            </a:r>
          </a:p>
          <a:p>
            <a:pPr lvl="1" eaLnBrk="1" hangingPunct="1"/>
            <a:r>
              <a:rPr lang="en-US" altLang="en-US" sz="2400" smtClean="0"/>
              <a:t>appropriateness</a:t>
            </a:r>
          </a:p>
          <a:p>
            <a:pPr eaLnBrk="1" hangingPunct="1"/>
            <a:r>
              <a:rPr lang="en-US" altLang="en-US" sz="2800" smtClean="0">
                <a:solidFill>
                  <a:srgbClr val="FF3300"/>
                </a:solidFill>
              </a:rPr>
              <a:t>Psychology</a:t>
            </a:r>
          </a:p>
          <a:p>
            <a:pPr lvl="1" eaLnBrk="1" hangingPunct="1"/>
            <a:r>
              <a:rPr lang="en-US" altLang="en-US" sz="2400" smtClean="0"/>
              <a:t>classical/operant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/>
              <a:t>   conditioning</a:t>
            </a:r>
          </a:p>
          <a:p>
            <a:pPr eaLnBrk="1" hangingPunct="1">
              <a:buFontTx/>
              <a:buNone/>
            </a:pPr>
            <a:endParaRPr lang="en-GB" altLang="en-US" sz="2800" smtClean="0"/>
          </a:p>
        </p:txBody>
      </p:sp>
      <p:sp>
        <p:nvSpPr>
          <p:cNvPr id="4915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2276475"/>
            <a:ext cx="3810000" cy="288766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3300"/>
                </a:solidFill>
              </a:rPr>
              <a:t>Computation</a:t>
            </a:r>
          </a:p>
          <a:p>
            <a:pPr lvl="1" eaLnBrk="1" hangingPunct="1"/>
            <a:r>
              <a:rPr lang="en-US" altLang="en-US" sz="2400" smtClean="0"/>
              <a:t>dynamic progr.</a:t>
            </a:r>
          </a:p>
          <a:p>
            <a:pPr lvl="1" eaLnBrk="1" hangingPunct="1"/>
            <a:r>
              <a:rPr lang="en-US" altLang="en-US" sz="2400" smtClean="0"/>
              <a:t>Kalman filtering</a:t>
            </a:r>
          </a:p>
          <a:p>
            <a:pPr eaLnBrk="1" hangingPunct="1"/>
            <a:r>
              <a:rPr lang="en-US" altLang="en-US" sz="2800" smtClean="0">
                <a:solidFill>
                  <a:srgbClr val="FF3300"/>
                </a:solidFill>
              </a:rPr>
              <a:t>Algorithm</a:t>
            </a:r>
          </a:p>
          <a:p>
            <a:pPr lvl="1" eaLnBrk="1" hangingPunct="1"/>
            <a:r>
              <a:rPr lang="en-US" altLang="en-US" sz="2400" smtClean="0"/>
              <a:t>TD/delta rules</a:t>
            </a:r>
          </a:p>
          <a:p>
            <a:pPr lvl="1" eaLnBrk="1" hangingPunct="1"/>
            <a:r>
              <a:rPr lang="en-US" altLang="en-US" sz="2400" smtClean="0"/>
              <a:t>simple weights</a:t>
            </a:r>
            <a:endParaRPr lang="en-GB" altLang="en-US" sz="2400" smtClean="0"/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2843213" y="5013325"/>
            <a:ext cx="5400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 </a:t>
            </a:r>
            <a:r>
              <a:rPr lang="en-US" altLang="en-US" sz="2800">
                <a:solidFill>
                  <a:srgbClr val="FF3300"/>
                </a:solidFill>
              </a:rPr>
              <a:t>Neurobiology</a:t>
            </a:r>
            <a:endParaRPr lang="en-GB" altLang="en-US" sz="2400">
              <a:solidFill>
                <a:schemeClr val="tx1"/>
              </a:solidFill>
            </a:endParaRPr>
          </a:p>
        </p:txBody>
      </p:sp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1763713" y="5734050"/>
            <a:ext cx="184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49160" name="Text Box 10"/>
          <p:cNvSpPr txBox="1">
            <a:spLocks noChangeArrowheads="1"/>
          </p:cNvSpPr>
          <p:nvPr/>
        </p:nvSpPr>
        <p:spPr bwMode="auto">
          <a:xfrm>
            <a:off x="1692275" y="5445125"/>
            <a:ext cx="57435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neuromodulators; amygdala; OFC</a:t>
            </a: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nucleus accumbens; dorsal striatum</a:t>
            </a:r>
            <a:endParaRPr lang="en-GB" altLang="en-US" sz="2400">
              <a:solidFill>
                <a:schemeClr val="tx1"/>
              </a:solidFill>
            </a:endParaRPr>
          </a:p>
        </p:txBody>
      </p:sp>
      <p:sp>
        <p:nvSpPr>
          <p:cNvPr id="49161" name="Text Box 11"/>
          <p:cNvSpPr txBox="1">
            <a:spLocks noChangeArrowheads="1"/>
          </p:cNvSpPr>
          <p:nvPr/>
        </p:nvSpPr>
        <p:spPr bwMode="auto">
          <a:xfrm>
            <a:off x="1403350" y="1341438"/>
            <a:ext cx="50974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FF"/>
                </a:solidFill>
              </a:rPr>
              <a:t>prediction</a:t>
            </a:r>
            <a:r>
              <a:rPr lang="en-US" altLang="en-US" sz="1800">
                <a:solidFill>
                  <a:schemeClr val="tx1"/>
                </a:solidFill>
              </a:rPr>
              <a:t>: of important events</a:t>
            </a:r>
          </a:p>
          <a:p>
            <a:pPr eaLnBrk="1" hangingPunct="1"/>
            <a:r>
              <a:rPr lang="en-US" altLang="en-US" sz="1800">
                <a:solidFill>
                  <a:srgbClr val="0000FF"/>
                </a:solidFill>
              </a:rPr>
              <a:t>control</a:t>
            </a:r>
            <a:r>
              <a:rPr lang="en-US" altLang="en-US" sz="1800">
                <a:solidFill>
                  <a:schemeClr val="tx1"/>
                </a:solidFill>
              </a:rPr>
              <a:t>:	     in the light of those predictions</a:t>
            </a:r>
            <a:endParaRPr lang="en-GB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62200"/>
            <a:ext cx="8915400" cy="533400"/>
          </a:xfrm>
        </p:spPr>
        <p:txBody>
          <a:bodyPr/>
          <a:lstStyle/>
          <a:p>
            <a:pPr marL="385763" indent="-385763" eaLnBrk="1" hangingPunct="1">
              <a:spcBef>
                <a:spcPct val="40000"/>
              </a:spcBef>
              <a:buFontTx/>
              <a:buNone/>
            </a:pPr>
            <a:r>
              <a:rPr lang="en-US" sz="2000" dirty="0" smtClean="0">
                <a:sym typeface="Symbol" pitchFamily="18" charset="2"/>
              </a:rPr>
              <a:t>prediction on trial (t) as a function of rewards in trials (t-1), (t-2), …?</a:t>
            </a:r>
            <a:endParaRPr lang="en-US" sz="2400" dirty="0" smtClean="0">
              <a:sym typeface="Symbol" pitchFamily="18" charset="2"/>
            </a:endParaRP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Rescorla-Wagner learning</a:t>
            </a:r>
            <a:endParaRPr lang="en-US" smtClean="0"/>
          </a:p>
        </p:txBody>
      </p:sp>
      <p:graphicFrame>
        <p:nvGraphicFramePr>
          <p:cNvPr id="332804" name="Object 4"/>
          <p:cNvGraphicFramePr>
            <a:graphicFrameLocks noChangeAspect="1"/>
          </p:cNvGraphicFramePr>
          <p:nvPr/>
        </p:nvGraphicFramePr>
        <p:xfrm>
          <a:off x="3124200" y="3962400"/>
          <a:ext cx="2819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" imgW="1155700" imgH="431800" progId="Equation.3">
                  <p:embed/>
                </p:oleObj>
              </mc:Choice>
              <mc:Fallback>
                <p:oleObj name="Equation" r:id="rId4" imgW="1155700" imgH="431800" progId="Equation.3">
                  <p:embed/>
                  <p:pic>
                    <p:nvPicPr>
                      <p:cNvPr id="3328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2400"/>
                        <a:ext cx="2819400" cy="1054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3078163" y="1493838"/>
          <a:ext cx="29019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6" imgW="1193760" imgH="228600" progId="Equation.3">
                  <p:embed/>
                </p:oleObj>
              </mc:Choice>
              <mc:Fallback>
                <p:oleObj name="Equation" r:id="rId6" imgW="1193760" imgH="228600" progId="Equation.3">
                  <p:embed/>
                  <p:pic>
                    <p:nvPicPr>
                      <p:cNvPr id="40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1493838"/>
                        <a:ext cx="2901950" cy="555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6" name="Object 6"/>
          <p:cNvGraphicFramePr>
            <a:graphicFrameLocks noChangeAspect="1"/>
          </p:cNvGraphicFramePr>
          <p:nvPr/>
        </p:nvGraphicFramePr>
        <p:xfrm>
          <a:off x="990600" y="4899025"/>
          <a:ext cx="389731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Worksheet" r:id="rId8" imgW="5016287" imgH="2705363" progId="Excel.Sheet.8">
                  <p:embed/>
                </p:oleObj>
              </mc:Choice>
              <mc:Fallback>
                <p:oleObj name="Worksheet" r:id="rId8" imgW="5016287" imgH="2705363" progId="Excel.Sheet.8">
                  <p:embed/>
                  <p:pic>
                    <p:nvPicPr>
                      <p:cNvPr id="3328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99025"/>
                        <a:ext cx="389731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7" name="Object 7"/>
          <p:cNvGraphicFramePr>
            <a:graphicFrameLocks noChangeAspect="1"/>
          </p:cNvGraphicFramePr>
          <p:nvPr/>
        </p:nvGraphicFramePr>
        <p:xfrm>
          <a:off x="3062288" y="3041650"/>
          <a:ext cx="2933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0" imgW="1206500" imgH="177800" progId="Equation.3">
                  <p:embed/>
                </p:oleObj>
              </mc:Choice>
              <mc:Fallback>
                <p:oleObj name="Equation" r:id="rId10" imgW="1206500" imgH="177800" progId="Equation.3">
                  <p:embed/>
                  <p:pic>
                    <p:nvPicPr>
                      <p:cNvPr id="3328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3041650"/>
                        <a:ext cx="2933700" cy="431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08" name="Rectangle 8"/>
          <p:cNvSpPr>
            <a:spLocks noChangeArrowheads="1"/>
          </p:cNvSpPr>
          <p:nvPr/>
        </p:nvSpPr>
        <p:spPr bwMode="auto">
          <a:xfrm>
            <a:off x="5033963" y="5410200"/>
            <a:ext cx="3749744" cy="7571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recent rewards weigh more heavily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rate = forgetting rate!</a:t>
            </a:r>
          </a:p>
        </p:txBody>
      </p: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6059488" y="3886200"/>
            <a:ext cx="3084512" cy="1190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R-W rule estimates expected reward using a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weighted average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 past rewards</a:t>
            </a:r>
          </a:p>
        </p:txBody>
      </p:sp>
    </p:spTree>
    <p:extLst>
      <p:ext uri="{BB962C8B-B14F-4D97-AF65-F5344CB8AC3E}">
        <p14:creationId xmlns:p14="http://schemas.microsoft.com/office/powerpoint/2010/main" val="64354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32806" grpId="0"/>
      <p:bldP spid="332808" grpId="0" build="p"/>
      <p:bldP spid="3328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Kalman Filter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084763"/>
            <a:ext cx="8435975" cy="17732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Markov random walk (or OU process)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no punctate changes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additive model of combination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forward inference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pic>
        <p:nvPicPr>
          <p:cNvPr id="4100" name="Picture 4" descr="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39850"/>
            <a:ext cx="4643437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66"/>
          <a:stretch>
            <a:fillRect/>
          </a:stretch>
        </p:blipFill>
        <p:spPr bwMode="auto">
          <a:xfrm>
            <a:off x="5003800" y="1844675"/>
            <a:ext cx="201612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9"/>
          <a:stretch>
            <a:fillRect/>
          </a:stretch>
        </p:blipFill>
        <p:spPr bwMode="auto">
          <a:xfrm>
            <a:off x="6948488" y="1844675"/>
            <a:ext cx="1960562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1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12875"/>
            <a:ext cx="77041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Kalman Posterior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8459788" y="3357563"/>
            <a:ext cx="392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ε</a:t>
            </a:r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7235825" y="3789363"/>
            <a:ext cx="720725" cy="503237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H="1">
            <a:off x="7740650" y="3789363"/>
            <a:ext cx="719138" cy="2159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572000" y="6096000"/>
            <a:ext cx="428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</a:t>
            </a:r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4211638" y="5084763"/>
            <a:ext cx="576262" cy="503237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 flipH="1" flipV="1">
            <a:off x="4572000" y="5589588"/>
            <a:ext cx="215900" cy="6477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1763713" y="4652963"/>
            <a:ext cx="6696075" cy="2205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5003800" y="3357563"/>
            <a:ext cx="371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^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827088" y="3141663"/>
            <a:ext cx="8316912" cy="1366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7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4" grpId="0" animBg="1"/>
      <p:bldP spid="58375" grpId="0" animBg="1"/>
      <p:bldP spid="58376" grpId="0"/>
      <p:bldP spid="58377" grpId="0" animBg="1"/>
      <p:bldP spid="58378" grpId="0" animBg="1"/>
      <p:bldP spid="58380" grpId="0" animBg="1"/>
      <p:bldP spid="583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Assumed Density KF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624388"/>
            <a:ext cx="8229600" cy="2233612"/>
          </a:xfrm>
        </p:spPr>
        <p:txBody>
          <a:bodyPr/>
          <a:lstStyle/>
          <a:p>
            <a:pPr eaLnBrk="1" hangingPunct="1"/>
            <a:r>
              <a:rPr lang="en-US" smtClean="0"/>
              <a:t>Rescorla-Wagner error correction</a:t>
            </a:r>
          </a:p>
          <a:p>
            <a:pPr eaLnBrk="1" hangingPunct="1"/>
            <a:r>
              <a:rPr lang="en-US" smtClean="0"/>
              <a:t>competitive allocation of learning</a:t>
            </a:r>
          </a:p>
          <a:p>
            <a:pPr lvl="1" eaLnBrk="1" hangingPunct="1"/>
            <a:r>
              <a:rPr lang="en-US" smtClean="0"/>
              <a:t>P&amp;H,  M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7056438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7272337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5580063" y="3429000"/>
            <a:ext cx="1728787" cy="719138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V="1">
            <a:off x="4140200" y="4076700"/>
            <a:ext cx="1800225" cy="72072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3851275" y="3141663"/>
            <a:ext cx="1873250" cy="1368425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2987675" y="4437063"/>
            <a:ext cx="1368425" cy="93662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99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  <p:bldP spid="59398" grpId="1" animBg="1"/>
      <p:bldP spid="59399" grpId="0" animBg="1"/>
      <p:bldP spid="59399" grpId="1" animBg="1"/>
      <p:bldP spid="59400" grpId="0" animBg="1"/>
      <p:bldP spid="5940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|1.5|4.5|17.3|11.5|7.3|7.5|28.1|0.9|46.4|24.6|29.|1.5|6.1|2.2|2.4|9.3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5.3|13.5|12.1|12.8|6.5|10.6|35.8|3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9|2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8.|1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6.8|4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"/>
</p:tagLst>
</file>

<file path=ppt/theme/theme1.xml><?xml version="1.0" encoding="utf-8"?>
<a:theme xmlns:a="http://schemas.openxmlformats.org/drawingml/2006/main" name="my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theme" id="{7698C03D-9E9F-46E1-8364-43BCFA41C0F2}" vid="{42761FF3-CD0A-419D-AE66-D3504D84DF04}"/>
    </a:ext>
  </a:extLst>
</a:theme>
</file>

<file path=ppt/theme/theme2.xml><?xml version="1.0" encoding="utf-8"?>
<a:theme xmlns:a="http://schemas.openxmlformats.org/drawingml/2006/main" name="Yael">
  <a:themeElements>
    <a:clrScheme name="Yael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Ya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Ya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Yael">
  <a:themeElements>
    <a:clrScheme name="Yael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Ya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Ya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</TotalTime>
  <Words>1697</Words>
  <Application>Microsoft Office PowerPoint</Application>
  <PresentationFormat>On-screen Show (4:3)</PresentationFormat>
  <Paragraphs>594</Paragraphs>
  <Slides>58</Slides>
  <Notes>25</Notes>
  <HiddenSlides>5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84" baseType="lpstr">
      <vt:lpstr>ＭＳ Ｐゴシック</vt:lpstr>
      <vt:lpstr>Arial</vt:lpstr>
      <vt:lpstr>Calibri</vt:lpstr>
      <vt:lpstr>Calibri Light</vt:lpstr>
      <vt:lpstr>Cambria Math</vt:lpstr>
      <vt:lpstr>Comic Sans MS</vt:lpstr>
      <vt:lpstr>Eurostile</vt:lpstr>
      <vt:lpstr>Gill Sans</vt:lpstr>
      <vt:lpstr>Helvetica</vt:lpstr>
      <vt:lpstr>Lucida Grande</vt:lpstr>
      <vt:lpstr>Symbol</vt:lpstr>
      <vt:lpstr>Tahoma</vt:lpstr>
      <vt:lpstr>Times New Roman</vt:lpstr>
      <vt:lpstr>Verdana</vt:lpstr>
      <vt:lpstr>Wingdings</vt:lpstr>
      <vt:lpstr>mytheme</vt:lpstr>
      <vt:lpstr>Yael</vt:lpstr>
      <vt:lpstr>1_Default Design</vt:lpstr>
      <vt:lpstr>1_Office Theme</vt:lpstr>
      <vt:lpstr>Office Theme</vt:lpstr>
      <vt:lpstr>1_Yael</vt:lpstr>
      <vt:lpstr>2_Office Theme</vt:lpstr>
      <vt:lpstr>Equation</vt:lpstr>
      <vt:lpstr>Microsoft Excel 97-2003 Worksheet</vt:lpstr>
      <vt:lpstr>Chart</vt:lpstr>
      <vt:lpstr>משוואה</vt:lpstr>
      <vt:lpstr>PowerPoint Presentation</vt:lpstr>
      <vt:lpstr>Marrian Conditioning</vt:lpstr>
      <vt:lpstr>Plan</vt:lpstr>
      <vt:lpstr>Rescorla &amp; Wagner (1972)</vt:lpstr>
      <vt:lpstr>Rescorla-Wagner learning</vt:lpstr>
      <vt:lpstr>Rescorla-Wagner learning</vt:lpstr>
      <vt:lpstr>Kalman Filter</vt:lpstr>
      <vt:lpstr>Kalman Posterior</vt:lpstr>
      <vt:lpstr>Assumed Density KF</vt:lpstr>
      <vt:lpstr>Blocking</vt:lpstr>
      <vt:lpstr>Plan</vt:lpstr>
      <vt:lpstr>reinstatement</vt:lpstr>
      <vt:lpstr>extinction ≠ unlearning</vt:lpstr>
      <vt:lpstr>learning causal structure: Gershman &amp; Niv</vt:lpstr>
      <vt:lpstr>conditioning as clustering: DPM</vt:lpstr>
      <vt:lpstr>PowerPoint Presentation</vt:lpstr>
      <vt:lpstr>how to erase a fear memory</vt:lpstr>
      <vt:lpstr>gradual extinction</vt:lpstr>
      <vt:lpstr>gradual extinction</vt:lpstr>
      <vt:lpstr>gradual extinction</vt:lpstr>
      <vt:lpstr>gradual extinction</vt:lpstr>
      <vt:lpstr>Plan</vt:lpstr>
      <vt:lpstr>But: second order conditioning</vt:lpstr>
      <vt:lpstr>lets start over: this time from the top</vt:lpstr>
      <vt:lpstr>lets start over: this time from the top</vt:lpstr>
      <vt:lpstr>lets start over: this time from the top</vt:lpstr>
      <vt:lpstr>Dopamine</vt:lpstr>
      <vt:lpstr>dopamine and prediction error</vt:lpstr>
      <vt:lpstr>PowerPoint Presentation</vt:lpstr>
      <vt:lpstr>PowerPoint Presentation</vt:lpstr>
      <vt:lpstr>PowerPoint Presentation</vt:lpstr>
      <vt:lpstr>Plan</vt:lpstr>
      <vt:lpstr>Action Selection</vt:lpstr>
      <vt:lpstr>Pavlovian Control</vt:lpstr>
      <vt:lpstr>PowerPoint Presentation</vt:lpstr>
      <vt:lpstr>Immediate Reinforcement</vt:lpstr>
      <vt:lpstr>Direct Actor</vt:lpstr>
      <vt:lpstr>Action at a (Temporal) Distance</vt:lpstr>
      <vt:lpstr>Direct Action Propensities</vt:lpstr>
      <vt:lpstr>Policy</vt:lpstr>
      <vt:lpstr>Plan</vt:lpstr>
      <vt:lpstr>Tree-Search/Model-Based System</vt:lpstr>
      <vt:lpstr>Or more formally….</vt:lpstr>
      <vt:lpstr>Human Canary</vt:lpstr>
      <vt:lpstr>Behaviour</vt:lpstr>
      <vt:lpstr>Neural Prediction Errors (12)</vt:lpstr>
      <vt:lpstr>Plan</vt:lpstr>
      <vt:lpstr>Vigour</vt:lpstr>
      <vt:lpstr>PowerPoint Presentation</vt:lpstr>
      <vt:lpstr>PowerPoint Presentation</vt:lpstr>
      <vt:lpstr>Average Reward RL</vt:lpstr>
      <vt:lpstr>Average Reward Cost/benefit Tradeoffs</vt:lpstr>
      <vt:lpstr>PowerPoint Presentation</vt:lpstr>
      <vt:lpstr>PowerPoint Presentation</vt:lpstr>
      <vt:lpstr>PowerPoint Presentation</vt:lpstr>
      <vt:lpstr>Relation to Dopamine</vt:lpstr>
      <vt:lpstr>Tonic dopamine hypothesis</vt:lpstr>
      <vt:lpstr>Conditioning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dayan@mit.edu</dc:creator>
  <cp:lastModifiedBy>dayan@mit.edu</cp:lastModifiedBy>
  <cp:revision>5</cp:revision>
  <dcterms:created xsi:type="dcterms:W3CDTF">2016-11-21T23:48:14Z</dcterms:created>
  <dcterms:modified xsi:type="dcterms:W3CDTF">2016-11-22T00:03:13Z</dcterms:modified>
</cp:coreProperties>
</file>