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1730" r:id="rId2"/>
    <p:sldId id="1731" r:id="rId3"/>
    <p:sldId id="1732" r:id="rId4"/>
    <p:sldId id="1626" r:id="rId5"/>
    <p:sldId id="1681" r:id="rId6"/>
    <p:sldId id="1682" r:id="rId7"/>
    <p:sldId id="1683" r:id="rId8"/>
    <p:sldId id="1686" r:id="rId9"/>
    <p:sldId id="1762" r:id="rId10"/>
    <p:sldId id="1763" r:id="rId11"/>
    <p:sldId id="1688" r:id="rId12"/>
    <p:sldId id="1567" r:id="rId13"/>
    <p:sldId id="1627" r:id="rId14"/>
    <p:sldId id="1576" r:id="rId15"/>
    <p:sldId id="1593" r:id="rId16"/>
    <p:sldId id="1570" r:id="rId17"/>
    <p:sldId id="1628" r:id="rId18"/>
    <p:sldId id="1571" r:id="rId19"/>
    <p:sldId id="1572" r:id="rId20"/>
    <p:sldId id="1573" r:id="rId21"/>
    <p:sldId id="1574" r:id="rId22"/>
    <p:sldId id="1599" r:id="rId23"/>
    <p:sldId id="1595" r:id="rId24"/>
    <p:sldId id="1596" r:id="rId25"/>
    <p:sldId id="1597" r:id="rId26"/>
    <p:sldId id="1733" r:id="rId27"/>
    <p:sldId id="1639" r:id="rId28"/>
    <p:sldId id="1734" r:id="rId29"/>
    <p:sldId id="1600" r:id="rId30"/>
    <p:sldId id="1601" r:id="rId31"/>
    <p:sldId id="1641" r:id="rId32"/>
    <p:sldId id="1642" r:id="rId33"/>
    <p:sldId id="1602" r:id="rId34"/>
    <p:sldId id="1616" r:id="rId35"/>
    <p:sldId id="1735" r:id="rId36"/>
    <p:sldId id="1736" r:id="rId37"/>
    <p:sldId id="1737" r:id="rId38"/>
    <p:sldId id="1738" r:id="rId39"/>
    <p:sldId id="1739" r:id="rId40"/>
    <p:sldId id="1740" r:id="rId41"/>
    <p:sldId id="1741" r:id="rId42"/>
    <p:sldId id="1742" r:id="rId43"/>
    <p:sldId id="1743" r:id="rId44"/>
    <p:sldId id="1644" r:id="rId45"/>
    <p:sldId id="1744" r:id="rId46"/>
    <p:sldId id="1645" r:id="rId47"/>
    <p:sldId id="1581" r:id="rId48"/>
    <p:sldId id="1591" r:id="rId49"/>
    <p:sldId id="1620" r:id="rId50"/>
    <p:sldId id="1547" r:id="rId51"/>
    <p:sldId id="1712" r:id="rId52"/>
    <p:sldId id="1713" r:id="rId53"/>
    <p:sldId id="1714" r:id="rId54"/>
    <p:sldId id="1711" r:id="rId55"/>
    <p:sldId id="1647" r:id="rId56"/>
    <p:sldId id="1649" r:id="rId57"/>
    <p:sldId id="1728" r:id="rId58"/>
    <p:sldId id="1729" r:id="rId59"/>
    <p:sldId id="1646" r:id="rId60"/>
    <p:sldId id="1651" r:id="rId61"/>
    <p:sldId id="1703" r:id="rId62"/>
    <p:sldId id="1759" r:id="rId63"/>
    <p:sldId id="1653" r:id="rId64"/>
    <p:sldId id="1654" r:id="rId65"/>
    <p:sldId id="1655" r:id="rId66"/>
    <p:sldId id="1656" r:id="rId67"/>
    <p:sldId id="1657" r:id="rId68"/>
    <p:sldId id="1658" r:id="rId69"/>
    <p:sldId id="1659" r:id="rId70"/>
    <p:sldId id="1660" r:id="rId71"/>
    <p:sldId id="1760" r:id="rId72"/>
    <p:sldId id="1661" r:id="rId73"/>
    <p:sldId id="1704" r:id="rId74"/>
    <p:sldId id="1662" r:id="rId75"/>
    <p:sldId id="1716" r:id="rId76"/>
    <p:sldId id="1722" r:id="rId77"/>
    <p:sldId id="1696" r:id="rId78"/>
    <p:sldId id="1697" r:id="rId79"/>
    <p:sldId id="1702" r:id="rId80"/>
    <p:sldId id="1699" r:id="rId81"/>
    <p:sldId id="1717" r:id="rId82"/>
    <p:sldId id="1745" r:id="rId83"/>
    <p:sldId id="1710" r:id="rId84"/>
    <p:sldId id="1746" r:id="rId85"/>
    <p:sldId id="1720" r:id="rId86"/>
    <p:sldId id="1747" r:id="rId87"/>
    <p:sldId id="1750" r:id="rId88"/>
    <p:sldId id="1751" r:id="rId89"/>
    <p:sldId id="1752" r:id="rId90"/>
    <p:sldId id="1753" r:id="rId91"/>
    <p:sldId id="1754" r:id="rId92"/>
    <p:sldId id="1755" r:id="rId93"/>
    <p:sldId id="1756" r:id="rId94"/>
    <p:sldId id="1757" r:id="rId95"/>
    <p:sldId id="1761" r:id="rId96"/>
    <p:sldId id="1748" r:id="rId97"/>
    <p:sldId id="1758" r:id="rId98"/>
    <p:sldId id="1749" r:id="rId99"/>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560">
          <p15:clr>
            <a:srgbClr val="A4A3A4"/>
          </p15:clr>
        </p15:guide>
        <p15:guide id="2" pos="76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CC00"/>
    <a:srgbClr val="FFFF00"/>
    <a:srgbClr val="FFFFFF"/>
    <a:srgbClr val="0000FF"/>
    <a:srgbClr val="C0C0C0"/>
    <a:srgbClr val="FF0000"/>
    <a:srgbClr val="00808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25050" autoAdjust="0"/>
    <p:restoredTop sz="82159" autoAdjust="0"/>
  </p:normalViewPr>
  <p:slideViewPr>
    <p:cSldViewPr snapToGrid="0">
      <p:cViewPr varScale="1">
        <p:scale>
          <a:sx n="89" d="100"/>
          <a:sy n="89" d="100"/>
        </p:scale>
        <p:origin x="1290" y="78"/>
      </p:cViewPr>
      <p:guideLst>
        <p:guide orient="horz" pos="1560"/>
        <p:guide pos="764"/>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7" d="100"/>
          <a:sy n="67" d="100"/>
        </p:scale>
        <p:origin x="-3348" y="-9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27.xml"/><Relationship Id="rId13" Type="http://schemas.openxmlformats.org/officeDocument/2006/relationships/slide" Target="slides/slide32.xml"/><Relationship Id="rId18" Type="http://schemas.openxmlformats.org/officeDocument/2006/relationships/slide" Target="slides/slide42.xml"/><Relationship Id="rId26" Type="http://schemas.openxmlformats.org/officeDocument/2006/relationships/slide" Target="slides/slide64.xml"/><Relationship Id="rId3" Type="http://schemas.openxmlformats.org/officeDocument/2006/relationships/slide" Target="slides/slide22.xml"/><Relationship Id="rId21" Type="http://schemas.openxmlformats.org/officeDocument/2006/relationships/slide" Target="slides/slide45.xml"/><Relationship Id="rId7" Type="http://schemas.openxmlformats.org/officeDocument/2006/relationships/slide" Target="slides/slide26.xml"/><Relationship Id="rId12" Type="http://schemas.openxmlformats.org/officeDocument/2006/relationships/slide" Target="slides/slide31.xml"/><Relationship Id="rId17" Type="http://schemas.openxmlformats.org/officeDocument/2006/relationships/slide" Target="slides/slide41.xml"/><Relationship Id="rId25" Type="http://schemas.openxmlformats.org/officeDocument/2006/relationships/slide" Target="slides/slide49.xml"/><Relationship Id="rId2" Type="http://schemas.openxmlformats.org/officeDocument/2006/relationships/slide" Target="slides/slide4.xml"/><Relationship Id="rId16" Type="http://schemas.openxmlformats.org/officeDocument/2006/relationships/slide" Target="slides/slide40.xml"/><Relationship Id="rId20" Type="http://schemas.openxmlformats.org/officeDocument/2006/relationships/slide" Target="slides/slide44.xml"/><Relationship Id="rId1" Type="http://schemas.openxmlformats.org/officeDocument/2006/relationships/slide" Target="slides/slide1.xml"/><Relationship Id="rId6" Type="http://schemas.openxmlformats.org/officeDocument/2006/relationships/slide" Target="slides/slide25.xml"/><Relationship Id="rId11" Type="http://schemas.openxmlformats.org/officeDocument/2006/relationships/slide" Target="slides/slide30.xml"/><Relationship Id="rId24" Type="http://schemas.openxmlformats.org/officeDocument/2006/relationships/slide" Target="slides/slide48.xml"/><Relationship Id="rId5" Type="http://schemas.openxmlformats.org/officeDocument/2006/relationships/slide" Target="slides/slide24.xml"/><Relationship Id="rId15" Type="http://schemas.openxmlformats.org/officeDocument/2006/relationships/slide" Target="slides/slide34.xml"/><Relationship Id="rId23" Type="http://schemas.openxmlformats.org/officeDocument/2006/relationships/slide" Target="slides/slide47.xml"/><Relationship Id="rId28" Type="http://schemas.openxmlformats.org/officeDocument/2006/relationships/slide" Target="slides/slide84.xml"/><Relationship Id="rId10" Type="http://schemas.openxmlformats.org/officeDocument/2006/relationships/slide" Target="slides/slide29.xml"/><Relationship Id="rId19" Type="http://schemas.openxmlformats.org/officeDocument/2006/relationships/slide" Target="slides/slide43.xml"/><Relationship Id="rId4" Type="http://schemas.openxmlformats.org/officeDocument/2006/relationships/slide" Target="slides/slide23.xml"/><Relationship Id="rId9" Type="http://schemas.openxmlformats.org/officeDocument/2006/relationships/slide" Target="slides/slide28.xml"/><Relationship Id="rId14" Type="http://schemas.openxmlformats.org/officeDocument/2006/relationships/slide" Target="slides/slide33.xml"/><Relationship Id="rId22" Type="http://schemas.openxmlformats.org/officeDocument/2006/relationships/slide" Target="slides/slide46.xml"/><Relationship Id="rId27" Type="http://schemas.openxmlformats.org/officeDocument/2006/relationships/slide" Target="slides/slide7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B813A246-356A-486B-B509-73286408213F}" type="datetimeFigureOut">
              <a:rPr lang="en-US"/>
              <a:pPr>
                <a:defRPr/>
              </a:pPr>
              <a:t>10/6/2015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F8930C1-B746-4E97-9AEA-22A5F27753C9}" type="slidenum">
              <a:rPr lang="en-GB"/>
              <a:pPr>
                <a:defRPr/>
              </a:pPr>
              <a:t>‹#›</a:t>
            </a:fld>
            <a:endParaRPr lang="en-GB"/>
          </a:p>
        </p:txBody>
      </p:sp>
    </p:spTree>
    <p:extLst>
      <p:ext uri="{BB962C8B-B14F-4D97-AF65-F5344CB8AC3E}">
        <p14:creationId xmlns:p14="http://schemas.microsoft.com/office/powerpoint/2010/main" val="35678223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C40C7F-38F1-4E4B-903D-E5656B5081E6}" type="slidenum">
              <a:rPr lang="en-GB" altLang="en-US">
                <a:latin typeface="Times New Roman" panose="02020603050405020304" pitchFamily="18" charset="0"/>
              </a:rPr>
              <a:pPr>
                <a:spcBef>
                  <a:spcPct val="0"/>
                </a:spcBef>
              </a:pPr>
              <a:t>1</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776331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DF11D9-E106-4BD2-9827-FFE6EC35206B}" type="slidenum">
              <a:rPr lang="en-GB" altLang="en-US">
                <a:latin typeface="Times New Roman" panose="02020603050405020304" pitchFamily="18" charset="0"/>
              </a:rPr>
              <a:pPr>
                <a:spcBef>
                  <a:spcPct val="0"/>
                </a:spcBef>
              </a:pPr>
              <a:t>10</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780641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main point: the brain is really really complicatd</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03B6E1-AF72-4444-887B-9D744CA58265}" type="slidenum">
              <a:rPr lang="en-GB" altLang="en-US">
                <a:latin typeface="Times New Roman" panose="02020603050405020304" pitchFamily="18" charset="0"/>
              </a:rPr>
              <a:pPr>
                <a:spcBef>
                  <a:spcPct val="0"/>
                </a:spcBef>
              </a:pPr>
              <a:t>11</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40060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Here through “</a:t>
            </a:r>
            <a:r>
              <a:rPr lang="en-US" altLang="en-US" smtClean="0">
                <a:solidFill>
                  <a:srgbClr val="000000"/>
                </a:solidFill>
              </a:rPr>
              <a:t>A bigger picture view of the brain” I’m telling them basic facts about neurons and networks.</a:t>
            </a:r>
          </a:p>
          <a:p>
            <a:pPr eaLnBrk="1" hangingPunct="1">
              <a:spcBef>
                <a:spcPct val="0"/>
              </a:spcBef>
            </a:pPr>
            <a:endParaRPr lang="en-GB"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2DBE56-8125-4183-950E-BBCD905129D9}" type="slidenum">
              <a:rPr lang="en-GB" altLang="en-US">
                <a:latin typeface="Times New Roman" panose="02020603050405020304" pitchFamily="18" charset="0"/>
              </a:rPr>
              <a:pPr>
                <a:spcBef>
                  <a:spcPct val="0"/>
                </a:spcBef>
              </a:pPr>
              <a:t>12</a:t>
            </a:fld>
            <a:endParaRPr lang="en-GB" altLang="en-US">
              <a:latin typeface="Times New Roman" panose="02020603050405020304" pitchFamily="18" charset="0"/>
            </a:endParaRPr>
          </a:p>
        </p:txBody>
      </p:sp>
    </p:spTree>
    <p:extLst>
      <p:ext uri="{BB962C8B-B14F-4D97-AF65-F5344CB8AC3E}">
        <p14:creationId xmlns:p14="http://schemas.microsoft.com/office/powerpoint/2010/main" val="834136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Here through “</a:t>
            </a:r>
            <a:r>
              <a:rPr lang="en-US" altLang="en-US" smtClean="0">
                <a:solidFill>
                  <a:srgbClr val="000000"/>
                </a:solidFill>
              </a:rPr>
              <a:t>A bigger picture view of the brain” I’m telling them basic facts about neurons and networks.</a:t>
            </a:r>
          </a:p>
          <a:p>
            <a:pPr eaLnBrk="1" hangingPunct="1">
              <a:spcBef>
                <a:spcPct val="0"/>
              </a:spcBef>
            </a:pPr>
            <a:endParaRPr lang="en-GB"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2DBE56-8125-4183-950E-BBCD905129D9}" type="slidenum">
              <a:rPr lang="en-GB" altLang="en-US">
                <a:latin typeface="Times New Roman" panose="02020603050405020304" pitchFamily="18" charset="0"/>
              </a:rPr>
              <a:pPr>
                <a:spcBef>
                  <a:spcPct val="0"/>
                </a:spcBef>
              </a:pPr>
              <a:t>13</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855320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Here through “</a:t>
            </a:r>
            <a:r>
              <a:rPr lang="en-US" altLang="en-US" smtClean="0">
                <a:solidFill>
                  <a:srgbClr val="000000"/>
                </a:solidFill>
              </a:rPr>
              <a:t>A bigger picture view of the brain” I’m telling them basic facts about neurons and networks.</a:t>
            </a:r>
          </a:p>
          <a:p>
            <a:pPr eaLnBrk="1" hangingPunct="1">
              <a:spcBef>
                <a:spcPct val="0"/>
              </a:spcBef>
            </a:pPr>
            <a:endParaRPr lang="en-GB"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2DBE56-8125-4183-950E-BBCD905129D9}" type="slidenum">
              <a:rPr lang="en-GB" altLang="en-US">
                <a:latin typeface="Times New Roman" panose="02020603050405020304" pitchFamily="18" charset="0"/>
              </a:rPr>
              <a:pPr>
                <a:spcBef>
                  <a:spcPct val="0"/>
                </a:spcBef>
              </a:pPr>
              <a:t>14</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385947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Here through “</a:t>
            </a:r>
            <a:r>
              <a:rPr lang="en-US" altLang="en-US" smtClean="0">
                <a:solidFill>
                  <a:srgbClr val="000000"/>
                </a:solidFill>
              </a:rPr>
              <a:t>A bigger picture view of the brain” I’m telling them basic facts about neurons and networks.</a:t>
            </a:r>
          </a:p>
          <a:p>
            <a:pPr eaLnBrk="1" hangingPunct="1">
              <a:spcBef>
                <a:spcPct val="0"/>
              </a:spcBef>
            </a:pPr>
            <a:endParaRPr lang="en-GB"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2DBE56-8125-4183-950E-BBCD905129D9}" type="slidenum">
              <a:rPr lang="en-GB" altLang="en-US">
                <a:latin typeface="Times New Roman" panose="02020603050405020304" pitchFamily="18" charset="0"/>
              </a:rPr>
              <a:pPr>
                <a:spcBef>
                  <a:spcPct val="0"/>
                </a:spcBef>
              </a:pPr>
              <a:t>15</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227821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6249C8-B4E3-44A8-A460-F451EDBA6E49}" type="slidenum">
              <a:rPr lang="en-GB" altLang="en-US">
                <a:latin typeface="Times New Roman" panose="02020603050405020304" pitchFamily="18" charset="0"/>
              </a:rPr>
              <a:pPr>
                <a:spcBef>
                  <a:spcPct val="0"/>
                </a:spcBef>
              </a:pPr>
              <a:t>16</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380698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6249C8-B4E3-44A8-A460-F451EDBA6E49}" type="slidenum">
              <a:rPr lang="en-GB" altLang="en-US">
                <a:latin typeface="Times New Roman" panose="02020603050405020304" pitchFamily="18" charset="0"/>
              </a:rPr>
              <a:pPr>
                <a:spcBef>
                  <a:spcPct val="0"/>
                </a:spcBef>
              </a:pPr>
              <a:t>17</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807724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EF4354-43B5-45C4-8D2F-ED7FCD7842E8}" type="slidenum">
              <a:rPr lang="en-GB" altLang="en-US">
                <a:latin typeface="Times New Roman" panose="02020603050405020304" pitchFamily="18" charset="0"/>
              </a:rPr>
              <a:pPr>
                <a:spcBef>
                  <a:spcPct val="0"/>
                </a:spcBef>
              </a:pPr>
              <a:t>18</a:t>
            </a:fld>
            <a:endParaRPr lang="en-GB" altLang="en-US">
              <a:latin typeface="Times New Roman" panose="02020603050405020304" pitchFamily="18" charset="0"/>
            </a:endParaRPr>
          </a:p>
        </p:txBody>
      </p:sp>
    </p:spTree>
    <p:extLst>
      <p:ext uri="{BB962C8B-B14F-4D97-AF65-F5344CB8AC3E}">
        <p14:creationId xmlns:p14="http://schemas.microsoft.com/office/powerpoint/2010/main" val="622929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21380D0-EF8A-4113-B199-8DAC266CD8EA}" type="slidenum">
              <a:rPr lang="en-GB" altLang="en-US">
                <a:latin typeface="Times New Roman" panose="02020603050405020304" pitchFamily="18" charset="0"/>
              </a:rPr>
              <a:pPr>
                <a:spcBef>
                  <a:spcPct val="0"/>
                </a:spcBef>
              </a:pPr>
              <a:t>19</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131574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2</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974922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5F5B25-E572-4341-A9A3-E221A9EE06AC}" type="slidenum">
              <a:rPr lang="en-GB" altLang="en-US">
                <a:latin typeface="Times New Roman" panose="02020603050405020304" pitchFamily="18" charset="0"/>
              </a:rPr>
              <a:pPr>
                <a:spcBef>
                  <a:spcPct val="0"/>
                </a:spcBef>
              </a:pPr>
              <a:t>20</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380907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A61A35-83A2-4338-BD7C-1191FA039669}" type="slidenum">
              <a:rPr lang="en-GB" altLang="en-US">
                <a:latin typeface="Times New Roman" panose="02020603050405020304" pitchFamily="18" charset="0"/>
              </a:rPr>
              <a:pPr>
                <a:spcBef>
                  <a:spcPct val="0"/>
                </a:spcBef>
              </a:pPr>
              <a:t>21</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916488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22</a:t>
            </a:fld>
            <a:endParaRPr lang="en-GB" altLang="en-US">
              <a:latin typeface="Times New Roman" panose="02020603050405020304" pitchFamily="18" charset="0"/>
            </a:endParaRPr>
          </a:p>
        </p:txBody>
      </p:sp>
    </p:spTree>
    <p:extLst>
      <p:ext uri="{BB962C8B-B14F-4D97-AF65-F5344CB8AC3E}">
        <p14:creationId xmlns:p14="http://schemas.microsoft.com/office/powerpoint/2010/main" val="451011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23</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561211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24</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906964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25</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260004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26</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607062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27</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173677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28</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1144459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29</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246277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3</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821949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30</a:t>
            </a:fld>
            <a:endParaRPr lang="en-GB" altLang="en-US">
              <a:latin typeface="Times New Roman" panose="02020603050405020304" pitchFamily="18" charset="0"/>
            </a:endParaRPr>
          </a:p>
        </p:txBody>
      </p:sp>
    </p:spTree>
    <p:extLst>
      <p:ext uri="{BB962C8B-B14F-4D97-AF65-F5344CB8AC3E}">
        <p14:creationId xmlns:p14="http://schemas.microsoft.com/office/powerpoint/2010/main" val="4058333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31</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4381404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32</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4018544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33</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310979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34</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118917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35</a:t>
            </a:fld>
            <a:endParaRPr lang="en-GB" altLang="en-US">
              <a:latin typeface="Times New Roman" panose="02020603050405020304" pitchFamily="18" charset="0"/>
            </a:endParaRPr>
          </a:p>
        </p:txBody>
      </p:sp>
    </p:spTree>
    <p:extLst>
      <p:ext uri="{BB962C8B-B14F-4D97-AF65-F5344CB8AC3E}">
        <p14:creationId xmlns:p14="http://schemas.microsoft.com/office/powerpoint/2010/main" val="994949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36</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388629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37</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059145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38</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5836428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39</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484417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4</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7978022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40</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4893164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41</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274545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42</a:t>
            </a:fld>
            <a:endParaRPr lang="en-GB" altLang="en-US">
              <a:latin typeface="Times New Roman" panose="02020603050405020304" pitchFamily="18" charset="0"/>
            </a:endParaRPr>
          </a:p>
        </p:txBody>
      </p:sp>
    </p:spTree>
    <p:extLst>
      <p:ext uri="{BB962C8B-B14F-4D97-AF65-F5344CB8AC3E}">
        <p14:creationId xmlns:p14="http://schemas.microsoft.com/office/powerpoint/2010/main" val="42314741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43</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699420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44</a:t>
            </a:fld>
            <a:endParaRPr lang="en-GB" altLang="en-US">
              <a:latin typeface="Times New Roman" panose="02020603050405020304" pitchFamily="18" charset="0"/>
            </a:endParaRPr>
          </a:p>
        </p:txBody>
      </p:sp>
    </p:spTree>
    <p:extLst>
      <p:ext uri="{BB962C8B-B14F-4D97-AF65-F5344CB8AC3E}">
        <p14:creationId xmlns:p14="http://schemas.microsoft.com/office/powerpoint/2010/main" val="5590022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45</a:t>
            </a:fld>
            <a:endParaRPr lang="en-GB" altLang="en-US">
              <a:latin typeface="Times New Roman" panose="02020603050405020304" pitchFamily="18" charset="0"/>
            </a:endParaRPr>
          </a:p>
        </p:txBody>
      </p:sp>
    </p:spTree>
    <p:extLst>
      <p:ext uri="{BB962C8B-B14F-4D97-AF65-F5344CB8AC3E}">
        <p14:creationId xmlns:p14="http://schemas.microsoft.com/office/powerpoint/2010/main" val="9220714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46</a:t>
            </a:fld>
            <a:endParaRPr lang="en-GB" altLang="en-US">
              <a:latin typeface="Times New Roman" panose="02020603050405020304" pitchFamily="18" charset="0"/>
            </a:endParaRPr>
          </a:p>
        </p:txBody>
      </p:sp>
    </p:spTree>
    <p:extLst>
      <p:ext uri="{BB962C8B-B14F-4D97-AF65-F5344CB8AC3E}">
        <p14:creationId xmlns:p14="http://schemas.microsoft.com/office/powerpoint/2010/main" val="511793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47</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6113419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48</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4421979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49</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571225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881437-D62E-4D26-A795-94608EF08683}" type="slidenum">
              <a:rPr lang="en-GB" altLang="en-US">
                <a:latin typeface="Times New Roman" panose="02020603050405020304" pitchFamily="18" charset="0"/>
              </a:rPr>
              <a:pPr>
                <a:spcBef>
                  <a:spcPct val="0"/>
                </a:spcBef>
              </a:pPr>
              <a:t>5</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0891981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3DCE79-D832-4144-B7B3-BDC82B3BF8D7}" type="slidenum">
              <a:rPr lang="en-GB" altLang="en-US">
                <a:latin typeface="Times New Roman" panose="02020603050405020304" pitchFamily="18" charset="0"/>
              </a:rPr>
              <a:pPr>
                <a:spcBef>
                  <a:spcPct val="0"/>
                </a:spcBef>
              </a:pPr>
              <a:t>50</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6675637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B1118F5-5BCF-4646-9071-CD1A81A39253}" type="slidenum">
              <a:rPr lang="en-GB" smtClean="0"/>
              <a:pPr>
                <a:defRPr/>
              </a:pPr>
              <a:t>51</a:t>
            </a:fld>
            <a:endParaRPr lang="en-GB"/>
          </a:p>
        </p:txBody>
      </p:sp>
    </p:spTree>
    <p:extLst>
      <p:ext uri="{BB962C8B-B14F-4D97-AF65-F5344CB8AC3E}">
        <p14:creationId xmlns:p14="http://schemas.microsoft.com/office/powerpoint/2010/main" val="5875009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52</a:t>
            </a:fld>
            <a:endParaRPr lang="en-GB" smtClean="0"/>
          </a:p>
        </p:txBody>
      </p:sp>
    </p:spTree>
    <p:extLst>
      <p:ext uri="{BB962C8B-B14F-4D97-AF65-F5344CB8AC3E}">
        <p14:creationId xmlns:p14="http://schemas.microsoft.com/office/powerpoint/2010/main" val="33755479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B1118F5-5BCF-4646-9071-CD1A81A39253}" type="slidenum">
              <a:rPr lang="en-GB" smtClean="0"/>
              <a:pPr>
                <a:defRPr/>
              </a:pPr>
              <a:t>53</a:t>
            </a:fld>
            <a:endParaRPr lang="en-GB"/>
          </a:p>
        </p:txBody>
      </p:sp>
    </p:spTree>
    <p:extLst>
      <p:ext uri="{BB962C8B-B14F-4D97-AF65-F5344CB8AC3E}">
        <p14:creationId xmlns:p14="http://schemas.microsoft.com/office/powerpoint/2010/main" val="30807149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3DCE79-D832-4144-B7B3-BDC82B3BF8D7}" type="slidenum">
              <a:rPr lang="en-GB" altLang="en-US">
                <a:latin typeface="Times New Roman" panose="02020603050405020304" pitchFamily="18" charset="0"/>
              </a:rPr>
              <a:pPr>
                <a:spcBef>
                  <a:spcPct val="0"/>
                </a:spcBef>
              </a:pPr>
              <a:t>54</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2680793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55</a:t>
            </a:fld>
            <a:endParaRPr lang="en-GB" smtClean="0"/>
          </a:p>
        </p:txBody>
      </p:sp>
    </p:spTree>
    <p:extLst>
      <p:ext uri="{BB962C8B-B14F-4D97-AF65-F5344CB8AC3E}">
        <p14:creationId xmlns:p14="http://schemas.microsoft.com/office/powerpoint/2010/main" val="18948435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56</a:t>
            </a:fld>
            <a:endParaRPr lang="en-GB" smtClean="0"/>
          </a:p>
        </p:txBody>
      </p:sp>
    </p:spTree>
    <p:extLst>
      <p:ext uri="{BB962C8B-B14F-4D97-AF65-F5344CB8AC3E}">
        <p14:creationId xmlns:p14="http://schemas.microsoft.com/office/powerpoint/2010/main" val="8140117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3DCE79-D832-4144-B7B3-BDC82B3BF8D7}" type="slidenum">
              <a:rPr lang="en-GB" altLang="en-US">
                <a:latin typeface="Times New Roman" panose="02020603050405020304" pitchFamily="18" charset="0"/>
              </a:rPr>
              <a:pPr>
                <a:spcBef>
                  <a:spcPct val="0"/>
                </a:spcBef>
              </a:pPr>
              <a:t>57</a:t>
            </a:fld>
            <a:endParaRPr lang="en-GB" altLang="en-US">
              <a:latin typeface="Times New Roman" panose="02020603050405020304" pitchFamily="18" charset="0"/>
            </a:endParaRPr>
          </a:p>
        </p:txBody>
      </p:sp>
    </p:spTree>
    <p:extLst>
      <p:ext uri="{BB962C8B-B14F-4D97-AF65-F5344CB8AC3E}">
        <p14:creationId xmlns:p14="http://schemas.microsoft.com/office/powerpoint/2010/main" val="40893746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58</a:t>
            </a:fld>
            <a:endParaRPr lang="en-GB" smtClean="0"/>
          </a:p>
        </p:txBody>
      </p:sp>
    </p:spTree>
    <p:extLst>
      <p:ext uri="{BB962C8B-B14F-4D97-AF65-F5344CB8AC3E}">
        <p14:creationId xmlns:p14="http://schemas.microsoft.com/office/powerpoint/2010/main" val="31379336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6AEF51-CBB3-437B-BEA7-48A4C44C94B6}" type="slidenum">
              <a:rPr lang="en-GB" altLang="en-US">
                <a:latin typeface="Times New Roman" panose="02020603050405020304" pitchFamily="18" charset="0"/>
              </a:rPr>
              <a:pPr>
                <a:spcBef>
                  <a:spcPct val="0"/>
                </a:spcBef>
              </a:pPr>
              <a:t>59</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068618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522844-6E3B-4C2E-933F-26C4B6DF739B}" type="slidenum">
              <a:rPr lang="en-GB" altLang="en-US">
                <a:latin typeface="Times New Roman" panose="02020603050405020304" pitchFamily="18" charset="0"/>
              </a:rPr>
              <a:pPr>
                <a:spcBef>
                  <a:spcPct val="0"/>
                </a:spcBef>
              </a:pPr>
              <a:t>6</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0321233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60</a:t>
            </a:fld>
            <a:endParaRPr lang="en-GB" smtClean="0"/>
          </a:p>
        </p:txBody>
      </p:sp>
    </p:spTree>
    <p:extLst>
      <p:ext uri="{BB962C8B-B14F-4D97-AF65-F5344CB8AC3E}">
        <p14:creationId xmlns:p14="http://schemas.microsoft.com/office/powerpoint/2010/main" val="29962386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61</a:t>
            </a:fld>
            <a:endParaRPr lang="en-GB" smtClean="0"/>
          </a:p>
        </p:txBody>
      </p:sp>
    </p:spTree>
    <p:extLst>
      <p:ext uri="{BB962C8B-B14F-4D97-AF65-F5344CB8AC3E}">
        <p14:creationId xmlns:p14="http://schemas.microsoft.com/office/powerpoint/2010/main" val="6605055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62</a:t>
            </a:fld>
            <a:endParaRPr lang="en-GB" smtClean="0"/>
          </a:p>
        </p:txBody>
      </p:sp>
    </p:spTree>
    <p:extLst>
      <p:ext uri="{BB962C8B-B14F-4D97-AF65-F5344CB8AC3E}">
        <p14:creationId xmlns:p14="http://schemas.microsoft.com/office/powerpoint/2010/main" val="1110531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63</a:t>
            </a:fld>
            <a:endParaRPr lang="en-GB" smtClean="0"/>
          </a:p>
        </p:txBody>
      </p:sp>
    </p:spTree>
    <p:extLst>
      <p:ext uri="{BB962C8B-B14F-4D97-AF65-F5344CB8AC3E}">
        <p14:creationId xmlns:p14="http://schemas.microsoft.com/office/powerpoint/2010/main" val="25322078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64</a:t>
            </a:fld>
            <a:endParaRPr lang="en-GB" altLang="en-US">
              <a:latin typeface="Times New Roman" panose="02020603050405020304" pitchFamily="18" charset="0"/>
            </a:endParaRPr>
          </a:p>
        </p:txBody>
      </p:sp>
    </p:spTree>
    <p:extLst>
      <p:ext uri="{BB962C8B-B14F-4D97-AF65-F5344CB8AC3E}">
        <p14:creationId xmlns:p14="http://schemas.microsoft.com/office/powerpoint/2010/main" val="82773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65</a:t>
            </a:fld>
            <a:endParaRPr lang="en-GB" smtClean="0"/>
          </a:p>
        </p:txBody>
      </p:sp>
    </p:spTree>
    <p:extLst>
      <p:ext uri="{BB962C8B-B14F-4D97-AF65-F5344CB8AC3E}">
        <p14:creationId xmlns:p14="http://schemas.microsoft.com/office/powerpoint/2010/main" val="33694442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66</a:t>
            </a:fld>
            <a:endParaRPr lang="en-GB" smtClean="0"/>
          </a:p>
        </p:txBody>
      </p:sp>
    </p:spTree>
    <p:extLst>
      <p:ext uri="{BB962C8B-B14F-4D97-AF65-F5344CB8AC3E}">
        <p14:creationId xmlns:p14="http://schemas.microsoft.com/office/powerpoint/2010/main" val="24839027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67</a:t>
            </a:fld>
            <a:endParaRPr lang="en-GB" smtClean="0"/>
          </a:p>
        </p:txBody>
      </p:sp>
    </p:spTree>
    <p:extLst>
      <p:ext uri="{BB962C8B-B14F-4D97-AF65-F5344CB8AC3E}">
        <p14:creationId xmlns:p14="http://schemas.microsoft.com/office/powerpoint/2010/main" val="27482744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68</a:t>
            </a:fld>
            <a:endParaRPr lang="en-GB" smtClean="0"/>
          </a:p>
        </p:txBody>
      </p:sp>
    </p:spTree>
    <p:extLst>
      <p:ext uri="{BB962C8B-B14F-4D97-AF65-F5344CB8AC3E}">
        <p14:creationId xmlns:p14="http://schemas.microsoft.com/office/powerpoint/2010/main" val="3019167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69</a:t>
            </a:fld>
            <a:endParaRPr lang="en-GB" smtClean="0"/>
          </a:p>
        </p:txBody>
      </p:sp>
    </p:spTree>
    <p:extLst>
      <p:ext uri="{BB962C8B-B14F-4D97-AF65-F5344CB8AC3E}">
        <p14:creationId xmlns:p14="http://schemas.microsoft.com/office/powerpoint/2010/main" val="2198029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DEA14C-B76C-43CC-B5EB-1E239934A6DF}" type="slidenum">
              <a:rPr lang="en-GB" altLang="en-US">
                <a:latin typeface="Times New Roman" panose="02020603050405020304" pitchFamily="18" charset="0"/>
              </a:rPr>
              <a:pPr>
                <a:spcBef>
                  <a:spcPct val="0"/>
                </a:spcBef>
              </a:pPr>
              <a:t>7</a:t>
            </a:fld>
            <a:endParaRPr lang="en-GB" altLang="en-US">
              <a:latin typeface="Times New Roman" panose="02020603050405020304" pitchFamily="18" charset="0"/>
            </a:endParaRPr>
          </a:p>
        </p:txBody>
      </p:sp>
    </p:spTree>
    <p:extLst>
      <p:ext uri="{BB962C8B-B14F-4D97-AF65-F5344CB8AC3E}">
        <p14:creationId xmlns:p14="http://schemas.microsoft.com/office/powerpoint/2010/main" val="40438127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70</a:t>
            </a:fld>
            <a:endParaRPr lang="en-GB" smtClean="0"/>
          </a:p>
        </p:txBody>
      </p:sp>
    </p:spTree>
    <p:extLst>
      <p:ext uri="{BB962C8B-B14F-4D97-AF65-F5344CB8AC3E}">
        <p14:creationId xmlns:p14="http://schemas.microsoft.com/office/powerpoint/2010/main" val="20296398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71</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7556795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72</a:t>
            </a:fld>
            <a:endParaRPr lang="en-GB" smtClean="0"/>
          </a:p>
        </p:txBody>
      </p:sp>
    </p:spTree>
    <p:extLst>
      <p:ext uri="{BB962C8B-B14F-4D97-AF65-F5344CB8AC3E}">
        <p14:creationId xmlns:p14="http://schemas.microsoft.com/office/powerpoint/2010/main" val="7604983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73</a:t>
            </a:fld>
            <a:endParaRPr lang="en-GB" smtClean="0"/>
          </a:p>
        </p:txBody>
      </p:sp>
    </p:spTree>
    <p:extLst>
      <p:ext uri="{BB962C8B-B14F-4D97-AF65-F5344CB8AC3E}">
        <p14:creationId xmlns:p14="http://schemas.microsoft.com/office/powerpoint/2010/main" val="27335053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74</a:t>
            </a:fld>
            <a:endParaRPr lang="en-GB" smtClean="0"/>
          </a:p>
        </p:txBody>
      </p:sp>
    </p:spTree>
    <p:extLst>
      <p:ext uri="{BB962C8B-B14F-4D97-AF65-F5344CB8AC3E}">
        <p14:creationId xmlns:p14="http://schemas.microsoft.com/office/powerpoint/2010/main" val="287299656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75</a:t>
            </a:fld>
            <a:endParaRPr lang="en-GB" smtClean="0"/>
          </a:p>
        </p:txBody>
      </p:sp>
    </p:spTree>
    <p:extLst>
      <p:ext uri="{BB962C8B-B14F-4D97-AF65-F5344CB8AC3E}">
        <p14:creationId xmlns:p14="http://schemas.microsoft.com/office/powerpoint/2010/main" val="28295502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76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3AD653-DD7D-4803-9126-FB17590E7BF4}" type="slidenum">
              <a:rPr lang="en-GB" altLang="en-US">
                <a:latin typeface="Times New Roman" panose="02020603050405020304" pitchFamily="18" charset="0"/>
              </a:rPr>
              <a:pPr>
                <a:spcBef>
                  <a:spcPct val="0"/>
                </a:spcBef>
              </a:pPr>
              <a:t>76</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12497892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76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3AD653-DD7D-4803-9126-FB17590E7BF4}" type="slidenum">
              <a:rPr lang="en-GB" altLang="en-US">
                <a:latin typeface="Times New Roman" panose="02020603050405020304" pitchFamily="18" charset="0"/>
              </a:rPr>
              <a:pPr>
                <a:spcBef>
                  <a:spcPct val="0"/>
                </a:spcBef>
              </a:pPr>
              <a:t>77</a:t>
            </a:fld>
            <a:endParaRPr lang="en-GB" altLang="en-US">
              <a:latin typeface="Times New Roman" panose="02020603050405020304" pitchFamily="18" charset="0"/>
            </a:endParaRPr>
          </a:p>
        </p:txBody>
      </p:sp>
    </p:spTree>
    <p:extLst>
      <p:ext uri="{BB962C8B-B14F-4D97-AF65-F5344CB8AC3E}">
        <p14:creationId xmlns:p14="http://schemas.microsoft.com/office/powerpoint/2010/main" val="75885733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I think lots of people haven’t thought much about unsupervised learning, so I spend a fair amount of time on this.</a:t>
            </a:r>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C2F102-5177-4AF9-BCD3-88395516DCE9}" type="slidenum">
              <a:rPr lang="en-GB" altLang="en-US">
                <a:latin typeface="Times New Roman" panose="02020603050405020304" pitchFamily="18" charset="0"/>
              </a:rPr>
              <a:pPr>
                <a:spcBef>
                  <a:spcPct val="0"/>
                </a:spcBef>
              </a:pPr>
              <a:t>78</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2444517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F2181F-B2B3-4DDA-A631-B00D08B994C0}" type="slidenum">
              <a:rPr lang="en-GB" altLang="en-US">
                <a:latin typeface="Times New Roman" panose="02020603050405020304" pitchFamily="18" charset="0"/>
              </a:rPr>
              <a:pPr>
                <a:spcBef>
                  <a:spcPct val="0"/>
                </a:spcBef>
              </a:pPr>
              <a:t>79</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205671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DF11D9-E106-4BD2-9827-FFE6EC35206B}" type="slidenum">
              <a:rPr lang="en-GB" altLang="en-US">
                <a:latin typeface="Times New Roman" panose="02020603050405020304" pitchFamily="18" charset="0"/>
              </a:rPr>
              <a:pPr>
                <a:spcBef>
                  <a:spcPct val="0"/>
                </a:spcBef>
              </a:pPr>
              <a:t>8</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03759242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B011ED-2EB3-48D7-92D3-02CDFA37AA1E}" type="slidenum">
              <a:rPr lang="en-US" smtClean="0"/>
              <a:pPr/>
              <a:t>80</a:t>
            </a:fld>
            <a:endParaRPr lang="en-US"/>
          </a:p>
        </p:txBody>
      </p:sp>
    </p:spTree>
    <p:extLst>
      <p:ext uri="{BB962C8B-B14F-4D97-AF65-F5344CB8AC3E}">
        <p14:creationId xmlns:p14="http://schemas.microsoft.com/office/powerpoint/2010/main" val="202772319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B011ED-2EB3-48D7-92D3-02CDFA37AA1E}" type="slidenum">
              <a:rPr lang="en-US" smtClean="0"/>
              <a:pPr/>
              <a:t>81</a:t>
            </a:fld>
            <a:endParaRPr lang="en-US"/>
          </a:p>
        </p:txBody>
      </p:sp>
    </p:spTree>
    <p:extLst>
      <p:ext uri="{BB962C8B-B14F-4D97-AF65-F5344CB8AC3E}">
        <p14:creationId xmlns:p14="http://schemas.microsoft.com/office/powerpoint/2010/main" val="61786048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B011ED-2EB3-48D7-92D3-02CDFA37AA1E}" type="slidenum">
              <a:rPr lang="en-US" smtClean="0"/>
              <a:pPr/>
              <a:t>82</a:t>
            </a:fld>
            <a:endParaRPr lang="en-US"/>
          </a:p>
        </p:txBody>
      </p:sp>
    </p:spTree>
    <p:extLst>
      <p:ext uri="{BB962C8B-B14F-4D97-AF65-F5344CB8AC3E}">
        <p14:creationId xmlns:p14="http://schemas.microsoft.com/office/powerpoint/2010/main" val="209320872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83</a:t>
            </a:fld>
            <a:endParaRPr lang="en-GB" smtClean="0"/>
          </a:p>
        </p:txBody>
      </p:sp>
    </p:spTree>
    <p:extLst>
      <p:ext uri="{BB962C8B-B14F-4D97-AF65-F5344CB8AC3E}">
        <p14:creationId xmlns:p14="http://schemas.microsoft.com/office/powerpoint/2010/main" val="177196427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84</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73655166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85</a:t>
            </a:fld>
            <a:endParaRPr lang="en-GB" smtClean="0"/>
          </a:p>
        </p:txBody>
      </p:sp>
    </p:spTree>
    <p:extLst>
      <p:ext uri="{BB962C8B-B14F-4D97-AF65-F5344CB8AC3E}">
        <p14:creationId xmlns:p14="http://schemas.microsoft.com/office/powerpoint/2010/main" val="304537710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86</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64949267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87</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48871557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88</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96981215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89</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544036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DF11D9-E106-4BD2-9827-FFE6EC35206B}" type="slidenum">
              <a:rPr lang="en-GB" altLang="en-US">
                <a:latin typeface="Times New Roman" panose="02020603050405020304" pitchFamily="18" charset="0"/>
              </a:rPr>
              <a:pPr>
                <a:spcBef>
                  <a:spcPct val="0"/>
                </a:spcBef>
              </a:pPr>
              <a:t>9</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57729972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90</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8433170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91</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83676802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92</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63360013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93</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93613209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94</a:t>
            </a:fld>
            <a:endParaRPr lang="en-GB" altLang="en-US">
              <a:latin typeface="Times New Roman" panose="02020603050405020304" pitchFamily="18" charset="0"/>
            </a:endParaRPr>
          </a:p>
        </p:txBody>
      </p:sp>
    </p:spTree>
    <p:extLst>
      <p:ext uri="{BB962C8B-B14F-4D97-AF65-F5344CB8AC3E}">
        <p14:creationId xmlns:p14="http://schemas.microsoft.com/office/powerpoint/2010/main" val="7608321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95</a:t>
            </a:fld>
            <a:endParaRPr lang="en-GB" altLang="en-US">
              <a:latin typeface="Times New Roman" panose="02020603050405020304" pitchFamily="18" charset="0"/>
            </a:endParaRPr>
          </a:p>
        </p:txBody>
      </p:sp>
    </p:spTree>
    <p:extLst>
      <p:ext uri="{BB962C8B-B14F-4D97-AF65-F5344CB8AC3E}">
        <p14:creationId xmlns:p14="http://schemas.microsoft.com/office/powerpoint/2010/main" val="41126254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96</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40459983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97</a:t>
            </a:fld>
            <a:endParaRPr lang="en-GB" altLang="en-US">
              <a:latin typeface="Times New Roman" panose="02020603050405020304" pitchFamily="18" charset="0"/>
            </a:endParaRPr>
          </a:p>
        </p:txBody>
      </p:sp>
    </p:spTree>
    <p:extLst>
      <p:ext uri="{BB962C8B-B14F-4D97-AF65-F5344CB8AC3E}">
        <p14:creationId xmlns:p14="http://schemas.microsoft.com/office/powerpoint/2010/main" val="88558257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98</a:t>
            </a:fld>
            <a:endParaRPr lang="en-GB" altLang="en-US">
              <a:latin typeface="Times New Roman" panose="02020603050405020304" pitchFamily="18" charset="0"/>
            </a:endParaRPr>
          </a:p>
        </p:txBody>
      </p:sp>
    </p:spTree>
    <p:extLst>
      <p:ext uri="{BB962C8B-B14F-4D97-AF65-F5344CB8AC3E}">
        <p14:creationId xmlns:p14="http://schemas.microsoft.com/office/powerpoint/2010/main" val="417478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71217C-B509-4071-9ACE-D89146D668D2}" type="slidenum">
              <a:rPr lang="en-US"/>
              <a:pPr>
                <a:defRPr/>
              </a:pPr>
              <a:t>‹#›</a:t>
            </a:fld>
            <a:endParaRPr lang="en-US"/>
          </a:p>
        </p:txBody>
      </p:sp>
    </p:spTree>
    <p:extLst>
      <p:ext uri="{BB962C8B-B14F-4D97-AF65-F5344CB8AC3E}">
        <p14:creationId xmlns:p14="http://schemas.microsoft.com/office/powerpoint/2010/main" val="1793465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728ECC-AD55-4724-927C-CFC5C56C4534}" type="slidenum">
              <a:rPr lang="en-US"/>
              <a:pPr>
                <a:defRPr/>
              </a:pPr>
              <a:t>‹#›</a:t>
            </a:fld>
            <a:endParaRPr lang="en-US"/>
          </a:p>
        </p:txBody>
      </p:sp>
    </p:spTree>
    <p:extLst>
      <p:ext uri="{BB962C8B-B14F-4D97-AF65-F5344CB8AC3E}">
        <p14:creationId xmlns:p14="http://schemas.microsoft.com/office/powerpoint/2010/main" val="1582341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B96361-7347-49C8-B5D5-D3FA21986E17}" type="slidenum">
              <a:rPr lang="en-US"/>
              <a:pPr>
                <a:defRPr/>
              </a:pPr>
              <a:t>‹#›</a:t>
            </a:fld>
            <a:endParaRPr lang="en-US"/>
          </a:p>
        </p:txBody>
      </p:sp>
    </p:spTree>
    <p:extLst>
      <p:ext uri="{BB962C8B-B14F-4D97-AF65-F5344CB8AC3E}">
        <p14:creationId xmlns:p14="http://schemas.microsoft.com/office/powerpoint/2010/main" val="425882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F4D1D9-BD81-4E87-B1ED-42588ADF09BE}" type="slidenum">
              <a:rPr lang="en-US"/>
              <a:pPr>
                <a:defRPr/>
              </a:pPr>
              <a:t>‹#›</a:t>
            </a:fld>
            <a:endParaRPr lang="en-US"/>
          </a:p>
        </p:txBody>
      </p:sp>
    </p:spTree>
    <p:extLst>
      <p:ext uri="{BB962C8B-B14F-4D97-AF65-F5344CB8AC3E}">
        <p14:creationId xmlns:p14="http://schemas.microsoft.com/office/powerpoint/2010/main" val="4243910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AE22EE-BA05-448C-B3C9-8E2F8A9DDD3A}" type="slidenum">
              <a:rPr lang="en-US"/>
              <a:pPr>
                <a:defRPr/>
              </a:pPr>
              <a:t>‹#›</a:t>
            </a:fld>
            <a:endParaRPr lang="en-US"/>
          </a:p>
        </p:txBody>
      </p:sp>
    </p:spTree>
    <p:extLst>
      <p:ext uri="{BB962C8B-B14F-4D97-AF65-F5344CB8AC3E}">
        <p14:creationId xmlns:p14="http://schemas.microsoft.com/office/powerpoint/2010/main" val="1576065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B394EF-1FE8-443F-A21C-AB2AA816F3AA}" type="slidenum">
              <a:rPr lang="en-US"/>
              <a:pPr>
                <a:defRPr/>
              </a:pPr>
              <a:t>‹#›</a:t>
            </a:fld>
            <a:endParaRPr lang="en-US"/>
          </a:p>
        </p:txBody>
      </p:sp>
    </p:spTree>
    <p:extLst>
      <p:ext uri="{BB962C8B-B14F-4D97-AF65-F5344CB8AC3E}">
        <p14:creationId xmlns:p14="http://schemas.microsoft.com/office/powerpoint/2010/main" val="296183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51C27AE-85B0-4FFF-B86A-38F1AC4438A4}" type="slidenum">
              <a:rPr lang="en-US"/>
              <a:pPr>
                <a:defRPr/>
              </a:pPr>
              <a:t>‹#›</a:t>
            </a:fld>
            <a:endParaRPr lang="en-US"/>
          </a:p>
        </p:txBody>
      </p:sp>
    </p:spTree>
    <p:extLst>
      <p:ext uri="{BB962C8B-B14F-4D97-AF65-F5344CB8AC3E}">
        <p14:creationId xmlns:p14="http://schemas.microsoft.com/office/powerpoint/2010/main" val="613922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6676C7-4255-4133-B325-7D59CBF16ABC}" type="slidenum">
              <a:rPr lang="en-US"/>
              <a:pPr>
                <a:defRPr/>
              </a:pPr>
              <a:t>‹#›</a:t>
            </a:fld>
            <a:endParaRPr lang="en-US"/>
          </a:p>
        </p:txBody>
      </p:sp>
    </p:spTree>
    <p:extLst>
      <p:ext uri="{BB962C8B-B14F-4D97-AF65-F5344CB8AC3E}">
        <p14:creationId xmlns:p14="http://schemas.microsoft.com/office/powerpoint/2010/main" val="2627130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7ECEFE5-3103-44BE-9C6A-36AE110EE302}" type="slidenum">
              <a:rPr lang="en-US"/>
              <a:pPr>
                <a:defRPr/>
              </a:pPr>
              <a:t>‹#›</a:t>
            </a:fld>
            <a:endParaRPr lang="en-US"/>
          </a:p>
        </p:txBody>
      </p:sp>
    </p:spTree>
    <p:extLst>
      <p:ext uri="{BB962C8B-B14F-4D97-AF65-F5344CB8AC3E}">
        <p14:creationId xmlns:p14="http://schemas.microsoft.com/office/powerpoint/2010/main" val="3032590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DB85B2-C6EA-4D2F-BB56-2E90E906E73D}" type="slidenum">
              <a:rPr lang="en-US"/>
              <a:pPr>
                <a:defRPr/>
              </a:pPr>
              <a:t>‹#›</a:t>
            </a:fld>
            <a:endParaRPr lang="en-US"/>
          </a:p>
        </p:txBody>
      </p:sp>
    </p:spTree>
    <p:extLst>
      <p:ext uri="{BB962C8B-B14F-4D97-AF65-F5344CB8AC3E}">
        <p14:creationId xmlns:p14="http://schemas.microsoft.com/office/powerpoint/2010/main" val="1235440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E1B8EE-8285-4216-B3BE-6DFE203C5CB9}" type="slidenum">
              <a:rPr lang="en-US"/>
              <a:pPr>
                <a:defRPr/>
              </a:pPr>
              <a:t>‹#›</a:t>
            </a:fld>
            <a:endParaRPr lang="en-US"/>
          </a:p>
        </p:txBody>
      </p:sp>
    </p:spTree>
    <p:extLst>
      <p:ext uri="{BB962C8B-B14F-4D97-AF65-F5344CB8AC3E}">
        <p14:creationId xmlns:p14="http://schemas.microsoft.com/office/powerpoint/2010/main" val="63753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latin typeface="Arial" panose="020B0604020202020204" pitchFamily="34" charset="0"/>
              </a:defRPr>
            </a:lvl1pPr>
          </a:lstStyle>
          <a:p>
            <a:pPr>
              <a:defRPr/>
            </a:pPr>
            <a:fld id="{BF6045FC-DC40-45CC-A5A8-285A5DFA9A4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5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Text Box 2"/>
          <p:cNvSpPr txBox="1">
            <a:spLocks noChangeArrowheads="1"/>
          </p:cNvSpPr>
          <p:nvPr/>
        </p:nvSpPr>
        <p:spPr bwMode="auto">
          <a:xfrm>
            <a:off x="286254" y="279045"/>
            <a:ext cx="8176918"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latin typeface="Times New Roman" panose="02020603050405020304" pitchFamily="18" charset="0"/>
              </a:rPr>
              <a:t>                  </a:t>
            </a:r>
            <a:r>
              <a:rPr lang="en-US" altLang="en-US" sz="2400" u="sng" dirty="0">
                <a:latin typeface="Times New Roman" panose="02020603050405020304" pitchFamily="18" charset="0"/>
              </a:rPr>
              <a:t>TNI: Computational Neuroscience</a:t>
            </a:r>
          </a:p>
          <a:p>
            <a:pPr eaLnBrk="1" hangingPunct="1">
              <a:spcBef>
                <a:spcPct val="0"/>
              </a:spcBef>
              <a:buFontTx/>
              <a:buNone/>
            </a:pPr>
            <a:endParaRPr lang="en-US" altLang="en-US" sz="2400" u="sng"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Instructors:	Peter Latham</a:t>
            </a:r>
          </a:p>
          <a:p>
            <a:pPr eaLnBrk="1" hangingPunct="1">
              <a:spcBef>
                <a:spcPct val="0"/>
              </a:spcBef>
              <a:buFontTx/>
              <a:buNone/>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Maneesh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Sahani</a:t>
            </a:r>
            <a:endParaRPr lang="en-US" altLang="en-US" sz="2400"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		Peter Dayan</a:t>
            </a: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TAs:		</a:t>
            </a:r>
            <a:r>
              <a:rPr lang="pt-BR" altLang="en-US" sz="2400" dirty="0">
                <a:latin typeface="Times New Roman" panose="02020603050405020304" pitchFamily="18" charset="0"/>
              </a:rPr>
              <a:t>Elena Zamfir &lt;elena.zamfir07@gmail.com</a:t>
            </a:r>
            <a:r>
              <a:rPr lang="pt-BR" altLang="en-US" sz="2400" dirty="0" smtClean="0">
                <a:latin typeface="Times New Roman" panose="02020603050405020304" pitchFamily="18" charset="0"/>
              </a:rPr>
              <a:t>&gt;</a:t>
            </a:r>
            <a:endParaRPr lang="pt-BR" altLang="en-US" sz="2400" dirty="0">
              <a:latin typeface="Times New Roman" panose="02020603050405020304" pitchFamily="18" charset="0"/>
            </a:endParaRPr>
          </a:p>
          <a:p>
            <a:pPr eaLnBrk="1" hangingPunct="1">
              <a:spcBef>
                <a:spcPct val="0"/>
              </a:spcBef>
              <a:buFontTx/>
              <a:buNone/>
            </a:pPr>
            <a:r>
              <a:rPr lang="pt-BR" altLang="en-US" sz="2400" dirty="0">
                <a:latin typeface="Times New Roman" panose="02020603050405020304" pitchFamily="18" charset="0"/>
              </a:rPr>
              <a:t>    </a:t>
            </a:r>
            <a:r>
              <a:rPr lang="pt-BR" altLang="en-US" sz="2400" dirty="0" smtClean="0">
                <a:latin typeface="Times New Roman" panose="02020603050405020304" pitchFamily="18" charset="0"/>
              </a:rPr>
              <a:t>		Eszter </a:t>
            </a:r>
            <a:r>
              <a:rPr lang="pt-BR" altLang="en-US" sz="2400" dirty="0">
                <a:latin typeface="Times New Roman" panose="02020603050405020304" pitchFamily="18" charset="0"/>
              </a:rPr>
              <a:t>Vértes &lt;vertes.eszter@gmail.com</a:t>
            </a:r>
            <a:r>
              <a:rPr lang="pt-BR" altLang="en-US" sz="2400" dirty="0" smtClean="0">
                <a:latin typeface="Times New Roman" panose="02020603050405020304" pitchFamily="18" charset="0"/>
              </a:rPr>
              <a:t>&gt;</a:t>
            </a:r>
            <a:endParaRPr lang="pt-BR" altLang="en-US" sz="2400" dirty="0">
              <a:latin typeface="Times New Roman" panose="02020603050405020304" pitchFamily="18" charset="0"/>
            </a:endParaRPr>
          </a:p>
          <a:p>
            <a:pPr eaLnBrk="1" hangingPunct="1">
              <a:spcBef>
                <a:spcPct val="0"/>
              </a:spcBef>
              <a:buFontTx/>
              <a:buNone/>
            </a:pPr>
            <a:r>
              <a:rPr lang="pt-BR" altLang="en-US" sz="2400" dirty="0">
                <a:latin typeface="Times New Roman" panose="02020603050405020304" pitchFamily="18" charset="0"/>
              </a:rPr>
              <a:t>    </a:t>
            </a:r>
            <a:r>
              <a:rPr lang="pt-BR" altLang="en-US" sz="2400" dirty="0" smtClean="0">
                <a:latin typeface="Times New Roman" panose="02020603050405020304" pitchFamily="18" charset="0"/>
              </a:rPr>
              <a:t>		Sofy </a:t>
            </a:r>
            <a:r>
              <a:rPr lang="pt-BR" altLang="en-US" sz="2400" dirty="0">
                <a:latin typeface="Times New Roman" panose="02020603050405020304" pitchFamily="18" charset="0"/>
              </a:rPr>
              <a:t>Jativa &lt;sofypyd@gmail.com&gt;</a:t>
            </a:r>
          </a:p>
          <a:p>
            <a:pPr eaLnBrk="1" hangingPunct="1">
              <a:spcBef>
                <a:spcPct val="0"/>
              </a:spcBef>
              <a:buFontTx/>
              <a:buNone/>
            </a:pPr>
            <a:r>
              <a:rPr lang="en-US" altLang="en-US" sz="2400" dirty="0" smtClean="0">
                <a:latin typeface="Times New Roman" panose="02020603050405020304" pitchFamily="18" charset="0"/>
              </a:rPr>
              <a:t>Website</a:t>
            </a:r>
            <a:r>
              <a:rPr lang="en-US" altLang="en-US" sz="2400" dirty="0">
                <a:latin typeface="Times New Roman" panose="02020603050405020304" pitchFamily="18" charset="0"/>
              </a:rPr>
              <a:t>:	</a:t>
            </a:r>
            <a:r>
              <a:rPr lang="en-US" altLang="en-US" sz="2400" dirty="0" smtClean="0">
                <a:latin typeface="Times New Roman" panose="02020603050405020304" pitchFamily="18" charset="0"/>
              </a:rPr>
              <a:t>http://</a:t>
            </a:r>
            <a:r>
              <a:rPr lang="en-US" altLang="en-US" sz="2400" dirty="0" smtClean="0">
                <a:latin typeface="Times New Roman" panose="02020603050405020304" pitchFamily="18" charset="0"/>
              </a:rPr>
              <a:t>www.gatsby.ucl.ac.uk/tn1</a:t>
            </a:r>
            <a:r>
              <a:rPr lang="en-US" altLang="en-US" sz="2400" dirty="0" smtClean="0">
                <a:latin typeface="Times New Roman" panose="02020603050405020304" pitchFamily="18" charset="0"/>
              </a:rPr>
              <a:t>/</a:t>
            </a:r>
            <a:endParaRPr lang="en-US" altLang="en-US" sz="2400"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		</a:t>
            </a:r>
          </a:p>
          <a:p>
            <a:pPr eaLnBrk="1" hangingPunct="1">
              <a:spcBef>
                <a:spcPct val="0"/>
              </a:spcBef>
              <a:buFontTx/>
              <a:buNone/>
            </a:pPr>
            <a:r>
              <a:rPr lang="en-US" altLang="en-US" sz="2400" dirty="0">
                <a:latin typeface="Times New Roman" panose="02020603050405020304" pitchFamily="18" charset="0"/>
              </a:rPr>
              <a:t>Lectures:	</a:t>
            </a:r>
            <a:r>
              <a:rPr lang="en-US" altLang="en-US" sz="2400" dirty="0" smtClean="0">
                <a:latin typeface="Times New Roman" panose="02020603050405020304" pitchFamily="18" charset="0"/>
              </a:rPr>
              <a:t>Tuesday and Friday</a:t>
            </a:r>
            <a:r>
              <a:rPr lang="en-US" altLang="en-US" sz="2400" dirty="0">
                <a:latin typeface="Times New Roman" panose="02020603050405020304" pitchFamily="18" charset="0"/>
              </a:rPr>
              <a:t>, 11:00-1:00.</a:t>
            </a:r>
          </a:p>
          <a:p>
            <a:pPr eaLnBrk="1" hangingPunct="1">
              <a:spcBef>
                <a:spcPct val="0"/>
              </a:spcBef>
              <a:buFontTx/>
              <a:buNone/>
            </a:pPr>
            <a:r>
              <a:rPr lang="en-US" altLang="en-US" sz="2400" dirty="0">
                <a:latin typeface="Times New Roman" panose="02020603050405020304" pitchFamily="18" charset="0"/>
              </a:rPr>
              <a:t>Review:	</a:t>
            </a:r>
            <a:r>
              <a:rPr lang="en-US" altLang="en-US" sz="2400" dirty="0" smtClean="0">
                <a:solidFill>
                  <a:srgbClr val="FF0000"/>
                </a:solidFill>
                <a:latin typeface="Times New Roman" panose="02020603050405020304" pitchFamily="18" charset="0"/>
              </a:rPr>
              <a:t>TBA</a:t>
            </a:r>
            <a:r>
              <a:rPr lang="en-US" altLang="en-US" sz="2400" dirty="0" smtClean="0">
                <a:latin typeface="Times New Roman" panose="02020603050405020304" pitchFamily="18" charset="0"/>
              </a:rPr>
              <a:t>.</a:t>
            </a:r>
            <a:endParaRPr lang="en-US" altLang="en-US" sz="2400" dirty="0">
              <a:latin typeface="Times New Roman" panose="02020603050405020304" pitchFamily="18" charset="0"/>
            </a:endParaRP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Homework:	Assigned Friday, due Friday (1 week later).</a:t>
            </a:r>
          </a:p>
          <a:p>
            <a:pPr eaLnBrk="1" hangingPunct="1">
              <a:spcBef>
                <a:spcPct val="0"/>
              </a:spcBef>
              <a:buFontTx/>
              <a:buNone/>
            </a:pPr>
            <a:r>
              <a:rPr lang="en-US" altLang="en-US" sz="2400" dirty="0">
                <a:latin typeface="Times New Roman" panose="02020603050405020304" pitchFamily="18" charset="0"/>
              </a:rPr>
              <a:t>		</a:t>
            </a:r>
            <a:r>
              <a:rPr lang="en-US" altLang="en-US" sz="2400" dirty="0">
                <a:solidFill>
                  <a:srgbClr val="FF0000"/>
                </a:solidFill>
                <a:latin typeface="Times New Roman" panose="02020603050405020304" pitchFamily="18" charset="0"/>
              </a:rPr>
              <a:t>first homework: assigned Oct. </a:t>
            </a:r>
            <a:r>
              <a:rPr lang="en-US" altLang="en-US" sz="2400" dirty="0" smtClean="0">
                <a:solidFill>
                  <a:srgbClr val="FF0000"/>
                </a:solidFill>
                <a:latin typeface="Times New Roman" panose="02020603050405020304" pitchFamily="18" charset="0"/>
              </a:rPr>
              <a:t>9, </a:t>
            </a:r>
            <a:r>
              <a:rPr lang="en-US" altLang="en-US" sz="2400" dirty="0">
                <a:solidFill>
                  <a:srgbClr val="FF0000"/>
                </a:solidFill>
                <a:latin typeface="Times New Roman" panose="02020603050405020304" pitchFamily="18" charset="0"/>
              </a:rPr>
              <a:t>due Oct. </a:t>
            </a:r>
            <a:r>
              <a:rPr lang="en-US" altLang="en-US" sz="2400" dirty="0" smtClean="0">
                <a:solidFill>
                  <a:srgbClr val="FF0000"/>
                </a:solidFill>
                <a:latin typeface="Times New Roman" panose="02020603050405020304" pitchFamily="18" charset="0"/>
              </a:rPr>
              <a:t>16.</a:t>
            </a:r>
            <a:endParaRPr lang="en-US" altLang="en-US" sz="2400"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256281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6739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127000" y="155575"/>
            <a:ext cx="3738524"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latin typeface="Times New Roman" panose="02020603050405020304" pitchFamily="18" charset="0"/>
              </a:rPr>
              <a:t>1 mm</a:t>
            </a:r>
            <a:r>
              <a:rPr lang="en-US" altLang="en-US" sz="2400" baseline="30000" dirty="0">
                <a:latin typeface="Times New Roman" panose="02020603050405020304" pitchFamily="18" charset="0"/>
              </a:rPr>
              <a:t>3</a:t>
            </a:r>
            <a:r>
              <a:rPr lang="en-US" altLang="en-US" sz="2400" dirty="0">
                <a:latin typeface="Times New Roman" panose="02020603050405020304" pitchFamily="18" charset="0"/>
              </a:rPr>
              <a:t> of cortex:</a:t>
            </a: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50,000 neurons</a:t>
            </a:r>
          </a:p>
          <a:p>
            <a:pPr eaLnBrk="1" hangingPunct="1">
              <a:spcBef>
                <a:spcPct val="0"/>
              </a:spcBef>
              <a:buFontTx/>
              <a:buNone/>
            </a:pPr>
            <a:r>
              <a:rPr lang="en-US" altLang="en-US" sz="2400" dirty="0" smtClean="0">
                <a:latin typeface="Times New Roman" panose="02020603050405020304" pitchFamily="18" charset="0"/>
              </a:rPr>
              <a:t>1000 </a:t>
            </a:r>
            <a:r>
              <a:rPr lang="en-US" altLang="en-US" sz="2400" dirty="0">
                <a:latin typeface="Times New Roman" panose="02020603050405020304" pitchFamily="18" charset="0"/>
              </a:rPr>
              <a:t>connections/neuron</a:t>
            </a:r>
          </a:p>
          <a:p>
            <a:pPr eaLnBrk="1" hangingPunct="1">
              <a:spcBef>
                <a:spcPct val="0"/>
              </a:spcBef>
              <a:buFontTx/>
              <a:buNone/>
            </a:pPr>
            <a:r>
              <a:rPr lang="en-US" altLang="en-US" sz="2400" dirty="0">
                <a:latin typeface="Times New Roman" panose="02020603050405020304" pitchFamily="18" charset="0"/>
              </a:rPr>
              <a:t>(=&gt; </a:t>
            </a:r>
            <a:r>
              <a:rPr lang="en-US" altLang="en-US" sz="2400" dirty="0" smtClean="0">
                <a:latin typeface="Times New Roman" panose="02020603050405020304" pitchFamily="18" charset="0"/>
              </a:rPr>
              <a:t>50 </a:t>
            </a:r>
            <a:r>
              <a:rPr lang="en-US" altLang="en-US" sz="2400" dirty="0">
                <a:latin typeface="Times New Roman" panose="02020603050405020304" pitchFamily="18" charset="0"/>
              </a:rPr>
              <a:t>million connections)</a:t>
            </a:r>
          </a:p>
          <a:p>
            <a:pPr eaLnBrk="1" hangingPunct="1">
              <a:spcBef>
                <a:spcPct val="0"/>
              </a:spcBef>
              <a:buFontTx/>
              <a:buNone/>
            </a:pPr>
            <a:r>
              <a:rPr lang="en-US" altLang="en-US" sz="2400" dirty="0">
                <a:latin typeface="Times New Roman" panose="02020603050405020304" pitchFamily="18" charset="0"/>
              </a:rPr>
              <a:t>4 km of axons</a:t>
            </a: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whole brain  (2 kg):</a:t>
            </a: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10</a:t>
            </a:r>
            <a:r>
              <a:rPr lang="en-US" altLang="en-US" sz="2400" baseline="30000" dirty="0">
                <a:latin typeface="Times New Roman" panose="02020603050405020304" pitchFamily="18" charset="0"/>
              </a:rPr>
              <a:t>11</a:t>
            </a:r>
            <a:r>
              <a:rPr lang="en-US" altLang="en-US" sz="2400" dirty="0">
                <a:latin typeface="Times New Roman" panose="02020603050405020304" pitchFamily="18" charset="0"/>
              </a:rPr>
              <a:t> neurons</a:t>
            </a:r>
          </a:p>
          <a:p>
            <a:pPr eaLnBrk="1" hangingPunct="1">
              <a:spcBef>
                <a:spcPct val="0"/>
              </a:spcBef>
              <a:buFontTx/>
              <a:buNone/>
            </a:pPr>
            <a:r>
              <a:rPr lang="en-US" altLang="en-US" sz="2400" dirty="0" smtClean="0">
                <a:solidFill>
                  <a:srgbClr val="FF0000"/>
                </a:solidFill>
                <a:latin typeface="Times New Roman" panose="02020603050405020304" pitchFamily="18" charset="0"/>
              </a:rPr>
              <a:t>10</a:t>
            </a:r>
            <a:r>
              <a:rPr lang="en-US" altLang="en-US" sz="2400" baseline="30000" dirty="0" smtClean="0">
                <a:solidFill>
                  <a:srgbClr val="FF0000"/>
                </a:solidFill>
                <a:latin typeface="Times New Roman" panose="02020603050405020304" pitchFamily="18" charset="0"/>
              </a:rPr>
              <a:t>14</a:t>
            </a:r>
            <a:r>
              <a:rPr lang="en-US" altLang="en-US" sz="2400" dirty="0" smtClean="0">
                <a:solidFill>
                  <a:srgbClr val="FF0000"/>
                </a:solidFill>
                <a:latin typeface="Times New Roman" panose="02020603050405020304" pitchFamily="18" charset="0"/>
              </a:rPr>
              <a:t> </a:t>
            </a:r>
            <a:r>
              <a:rPr lang="en-US" altLang="en-US" sz="2400" dirty="0">
                <a:solidFill>
                  <a:srgbClr val="FF0000"/>
                </a:solidFill>
                <a:latin typeface="Times New Roman" panose="02020603050405020304" pitchFamily="18" charset="0"/>
              </a:rPr>
              <a:t>connections</a:t>
            </a:r>
          </a:p>
          <a:p>
            <a:pPr eaLnBrk="1" hangingPunct="1">
              <a:spcBef>
                <a:spcPct val="0"/>
              </a:spcBef>
              <a:buFontTx/>
              <a:buNone/>
            </a:pPr>
            <a:r>
              <a:rPr lang="en-US" altLang="en-US" sz="2400" dirty="0">
                <a:solidFill>
                  <a:srgbClr val="FF0000"/>
                </a:solidFill>
                <a:latin typeface="Times New Roman" panose="02020603050405020304" pitchFamily="18" charset="0"/>
              </a:rPr>
              <a:t>8 million km of </a:t>
            </a:r>
            <a:r>
              <a:rPr lang="en-US" altLang="en-US" sz="2400" dirty="0" smtClean="0">
                <a:solidFill>
                  <a:srgbClr val="FF0000"/>
                </a:solidFill>
                <a:latin typeface="Times New Roman" panose="02020603050405020304" pitchFamily="18" charset="0"/>
              </a:rPr>
              <a:t>axons</a:t>
            </a:r>
          </a:p>
          <a:p>
            <a:pPr eaLnBrk="1" hangingPunct="1">
              <a:spcBef>
                <a:spcPct val="0"/>
              </a:spcBef>
              <a:buFontTx/>
              <a:buNone/>
            </a:pPr>
            <a:r>
              <a:rPr lang="en-US" altLang="en-US" sz="2400" dirty="0" smtClean="0">
                <a:solidFill>
                  <a:srgbClr val="FF00FF"/>
                </a:solidFill>
                <a:latin typeface="Times New Roman" panose="02020603050405020304" pitchFamily="18" charset="0"/>
              </a:rPr>
              <a:t>20 watts</a:t>
            </a:r>
            <a:endParaRPr lang="en-US" altLang="en-US" sz="2400" dirty="0">
              <a:solidFill>
                <a:srgbClr val="FF00FF"/>
              </a:solidFill>
              <a:latin typeface="Times New Roman" panose="02020603050405020304" pitchFamily="18" charset="0"/>
            </a:endParaRPr>
          </a:p>
        </p:txBody>
      </p:sp>
      <p:sp>
        <p:nvSpPr>
          <p:cNvPr id="68611" name="Text Box 3"/>
          <p:cNvSpPr txBox="1">
            <a:spLocks noChangeArrowheads="1"/>
          </p:cNvSpPr>
          <p:nvPr/>
        </p:nvSpPr>
        <p:spPr bwMode="auto">
          <a:xfrm>
            <a:off x="5441950" y="155575"/>
            <a:ext cx="3584636"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latin typeface="Times New Roman" panose="02020603050405020304" pitchFamily="18" charset="0"/>
              </a:rPr>
              <a:t>1 mm</a:t>
            </a:r>
            <a:r>
              <a:rPr lang="en-US" altLang="en-US" sz="2400" baseline="30000" dirty="0">
                <a:latin typeface="Times New Roman" panose="02020603050405020304" pitchFamily="18" charset="0"/>
              </a:rPr>
              <a:t>2</a:t>
            </a:r>
            <a:r>
              <a:rPr lang="en-US" altLang="en-US" sz="2400" dirty="0">
                <a:latin typeface="Times New Roman" panose="02020603050405020304" pitchFamily="18" charset="0"/>
              </a:rPr>
              <a:t> of a CPU:</a:t>
            </a: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1 million transistors</a:t>
            </a:r>
          </a:p>
          <a:p>
            <a:pPr eaLnBrk="1" hangingPunct="1">
              <a:spcBef>
                <a:spcPct val="0"/>
              </a:spcBef>
              <a:buFontTx/>
              <a:buNone/>
            </a:pPr>
            <a:r>
              <a:rPr lang="en-US" altLang="en-US" sz="2400" dirty="0">
                <a:latin typeface="Times New Roman" panose="02020603050405020304" pitchFamily="18" charset="0"/>
              </a:rPr>
              <a:t>2 connections/transistor</a:t>
            </a:r>
          </a:p>
          <a:p>
            <a:pPr eaLnBrk="1" hangingPunct="1">
              <a:spcBef>
                <a:spcPct val="0"/>
              </a:spcBef>
              <a:buFontTx/>
              <a:buNone/>
            </a:pPr>
            <a:r>
              <a:rPr lang="en-US" altLang="en-US" sz="2400" dirty="0">
                <a:latin typeface="Times New Roman" panose="02020603050405020304" pitchFamily="18" charset="0"/>
              </a:rPr>
              <a:t>(=&gt; 2 million connections)</a:t>
            </a:r>
          </a:p>
          <a:p>
            <a:pPr eaLnBrk="1" hangingPunct="1">
              <a:spcBef>
                <a:spcPct val="0"/>
              </a:spcBef>
              <a:buFontTx/>
              <a:buNone/>
            </a:pPr>
            <a:r>
              <a:rPr lang="en-US" altLang="en-US" sz="2400" dirty="0">
                <a:latin typeface="Times New Roman" panose="02020603050405020304" pitchFamily="18" charset="0"/>
              </a:rPr>
              <a:t>.002 km of wire</a:t>
            </a: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whole CPU:</a:t>
            </a: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10</a:t>
            </a:r>
            <a:r>
              <a:rPr lang="en-US" altLang="en-US" sz="2400" baseline="30000" dirty="0">
                <a:latin typeface="Times New Roman" panose="02020603050405020304" pitchFamily="18" charset="0"/>
              </a:rPr>
              <a:t>9</a:t>
            </a:r>
            <a:r>
              <a:rPr lang="en-US" altLang="en-US" sz="2400" dirty="0">
                <a:latin typeface="Times New Roman" panose="02020603050405020304" pitchFamily="18" charset="0"/>
              </a:rPr>
              <a:t> transistors</a:t>
            </a:r>
          </a:p>
          <a:p>
            <a:pPr eaLnBrk="1" hangingPunct="1">
              <a:spcBef>
                <a:spcPct val="0"/>
              </a:spcBef>
              <a:buFontTx/>
              <a:buNone/>
            </a:pPr>
            <a:r>
              <a:rPr lang="en-US" altLang="en-US" sz="2400" dirty="0" smtClean="0">
                <a:solidFill>
                  <a:srgbClr val="FF0000"/>
                </a:solidFill>
                <a:latin typeface="Times New Roman" panose="02020603050405020304" pitchFamily="18" charset="0"/>
              </a:rPr>
              <a:t>2</a:t>
            </a:r>
            <a:r>
              <a:rPr lang="en-US" altLang="en-US" sz="2400" dirty="0" smtClean="0">
                <a:solidFill>
                  <a:srgbClr val="FF0000"/>
                </a:solidFill>
                <a:latin typeface="Times New Roman" panose="02020603050405020304" pitchFamily="18" charset="0"/>
                <a:sym typeface="Symbol" panose="05050102010706020507" pitchFamily="18" charset="2"/>
              </a:rPr>
              <a:t></a:t>
            </a:r>
            <a:r>
              <a:rPr lang="en-US" altLang="en-US" sz="2400" dirty="0" smtClean="0">
                <a:solidFill>
                  <a:srgbClr val="FF0000"/>
                </a:solidFill>
                <a:latin typeface="Times New Roman" panose="02020603050405020304" pitchFamily="18" charset="0"/>
              </a:rPr>
              <a:t>10</a:t>
            </a:r>
            <a:r>
              <a:rPr lang="en-US" altLang="en-US" sz="2400" baseline="30000" dirty="0" smtClean="0">
                <a:solidFill>
                  <a:srgbClr val="FF0000"/>
                </a:solidFill>
                <a:latin typeface="Times New Roman" panose="02020603050405020304" pitchFamily="18" charset="0"/>
              </a:rPr>
              <a:t>9</a:t>
            </a:r>
            <a:r>
              <a:rPr lang="en-US" altLang="en-US" sz="2400" dirty="0" smtClean="0">
                <a:solidFill>
                  <a:srgbClr val="FF0000"/>
                </a:solidFill>
                <a:latin typeface="Times New Roman" panose="02020603050405020304" pitchFamily="18" charset="0"/>
              </a:rPr>
              <a:t> </a:t>
            </a:r>
            <a:r>
              <a:rPr lang="en-US" altLang="en-US" sz="2400" dirty="0">
                <a:solidFill>
                  <a:srgbClr val="FF0000"/>
                </a:solidFill>
                <a:latin typeface="Times New Roman" panose="02020603050405020304" pitchFamily="18" charset="0"/>
              </a:rPr>
              <a:t>connections</a:t>
            </a:r>
          </a:p>
          <a:p>
            <a:pPr eaLnBrk="1" hangingPunct="1">
              <a:spcBef>
                <a:spcPct val="0"/>
              </a:spcBef>
              <a:buFontTx/>
              <a:buNone/>
            </a:pPr>
            <a:r>
              <a:rPr lang="en-US" altLang="en-US" sz="2400" dirty="0">
                <a:solidFill>
                  <a:srgbClr val="FF0000"/>
                </a:solidFill>
                <a:latin typeface="Times New Roman" panose="02020603050405020304" pitchFamily="18" charset="0"/>
              </a:rPr>
              <a:t>2 km of </a:t>
            </a:r>
            <a:r>
              <a:rPr lang="en-US" altLang="en-US" sz="2400" dirty="0" smtClean="0">
                <a:solidFill>
                  <a:srgbClr val="FF0000"/>
                </a:solidFill>
                <a:latin typeface="Times New Roman" panose="02020603050405020304" pitchFamily="18" charset="0"/>
              </a:rPr>
              <a:t>wire</a:t>
            </a:r>
          </a:p>
          <a:p>
            <a:pPr eaLnBrk="1" hangingPunct="1">
              <a:spcBef>
                <a:spcPct val="0"/>
              </a:spcBef>
              <a:buFontTx/>
              <a:buNone/>
            </a:pPr>
            <a:r>
              <a:rPr lang="en-US" altLang="en-US" sz="2400" dirty="0" smtClean="0">
                <a:solidFill>
                  <a:srgbClr val="FF00FF"/>
                </a:solidFill>
                <a:latin typeface="Times New Roman" panose="02020603050405020304" pitchFamily="18" charset="0"/>
              </a:rPr>
              <a:t>scaled to brain: MW</a:t>
            </a:r>
            <a:endParaRPr lang="en-US" altLang="en-US" sz="2400" dirty="0">
              <a:solidFill>
                <a:srgbClr val="FF00FF"/>
              </a:solidFill>
              <a:latin typeface="Times New Roman" panose="02020603050405020304" pitchFamily="18" charset="0"/>
            </a:endParaRPr>
          </a:p>
        </p:txBody>
      </p:sp>
    </p:spTree>
    <p:extLst>
      <p:ext uri="{BB962C8B-B14F-4D97-AF65-F5344CB8AC3E}">
        <p14:creationId xmlns:p14="http://schemas.microsoft.com/office/powerpoint/2010/main" val="483346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1362075"/>
            <a:ext cx="54864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Line 9"/>
          <p:cNvSpPr>
            <a:spLocks noChangeShapeType="1"/>
          </p:cNvSpPr>
          <p:nvPr/>
        </p:nvSpPr>
        <p:spPr bwMode="auto">
          <a:xfrm flipV="1">
            <a:off x="4495800" y="5924550"/>
            <a:ext cx="27241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72" name="Text Box 10"/>
          <p:cNvSpPr txBox="1">
            <a:spLocks noChangeArrowheads="1"/>
          </p:cNvSpPr>
          <p:nvPr/>
        </p:nvSpPr>
        <p:spPr bwMode="auto">
          <a:xfrm>
            <a:off x="5146675" y="5975350"/>
            <a:ext cx="16233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latin typeface="Times New Roman" panose="02020603050405020304" pitchFamily="18" charset="0"/>
              </a:rPr>
              <a:t>10 </a:t>
            </a:r>
            <a:r>
              <a:rPr lang="en-US" altLang="en-US" sz="2400" dirty="0" smtClean="0">
                <a:latin typeface="Times New Roman" panose="02020603050405020304" pitchFamily="18" charset="0"/>
              </a:rPr>
              <a:t>microns</a:t>
            </a:r>
          </a:p>
          <a:p>
            <a:pPr eaLnBrk="1" hangingPunct="1">
              <a:spcBef>
                <a:spcPct val="0"/>
              </a:spcBef>
              <a:buFontTx/>
              <a:buNone/>
            </a:pPr>
            <a:r>
              <a:rPr lang="en-US" altLang="en-US" sz="2400" dirty="0" smtClean="0">
                <a:latin typeface="Times New Roman" panose="02020603050405020304" pitchFamily="18" charset="0"/>
              </a:rPr>
              <a:t>.01 mm</a:t>
            </a:r>
            <a:endParaRPr lang="en-US" altLang="en-US" sz="2400" dirty="0">
              <a:latin typeface="Times New Roman" panose="02020603050405020304" pitchFamily="18" charset="0"/>
            </a:endParaRPr>
          </a:p>
        </p:txBody>
      </p:sp>
      <p:sp>
        <p:nvSpPr>
          <p:cNvPr id="1182732" name="Text Box 12"/>
          <p:cNvSpPr txBox="1">
            <a:spLocks noChangeArrowheads="1"/>
          </p:cNvSpPr>
          <p:nvPr/>
        </p:nvSpPr>
        <p:spPr bwMode="auto">
          <a:xfrm>
            <a:off x="2193925" y="250825"/>
            <a:ext cx="4703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There are about 10 billion cubes of</a:t>
            </a:r>
          </a:p>
          <a:p>
            <a:pPr eaLnBrk="1" hangingPunct="1">
              <a:spcBef>
                <a:spcPct val="0"/>
              </a:spcBef>
              <a:buFontTx/>
              <a:buNone/>
            </a:pPr>
            <a:r>
              <a:rPr lang="en-US" altLang="en-US" sz="2400">
                <a:latin typeface="Times New Roman" panose="02020603050405020304" pitchFamily="18" charset="0"/>
              </a:rPr>
              <a:t>this size in your brain!</a:t>
            </a:r>
          </a:p>
        </p:txBody>
      </p:sp>
    </p:spTree>
    <p:extLst>
      <p:ext uri="{BB962C8B-B14F-4D97-AF65-F5344CB8AC3E}">
        <p14:creationId xmlns:p14="http://schemas.microsoft.com/office/powerpoint/2010/main" val="165155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27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27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449513" y="1517650"/>
            <a:ext cx="1346200" cy="1368425"/>
            <a:chOff x="2449513" y="1517650"/>
            <a:chExt cx="1346200" cy="1368425"/>
          </a:xfrm>
        </p:grpSpPr>
        <p:sp>
          <p:nvSpPr>
            <p:cNvPr id="72706" name="Freeform 2"/>
            <p:cNvSpPr>
              <a:spLocks/>
            </p:cNvSpPr>
            <p:nvPr/>
          </p:nvSpPr>
          <p:spPr bwMode="auto">
            <a:xfrm rot="1705058" flipV="1">
              <a:off x="3041650" y="1936750"/>
              <a:ext cx="173038" cy="949325"/>
            </a:xfrm>
            <a:custGeom>
              <a:avLst/>
              <a:gdLst>
                <a:gd name="T0" fmla="*/ 2147483646 w 109"/>
                <a:gd name="T1" fmla="*/ 0 h 598"/>
                <a:gd name="T2" fmla="*/ 2147483646 w 109"/>
                <a:gd name="T3" fmla="*/ 2147483646 h 598"/>
                <a:gd name="T4" fmla="*/ 2147483646 w 109"/>
                <a:gd name="T5" fmla="*/ 2147483646 h 598"/>
                <a:gd name="T6" fmla="*/ 2147483646 w 109"/>
                <a:gd name="T7" fmla="*/ 2147483646 h 598"/>
                <a:gd name="T8" fmla="*/ 2147483646 w 109"/>
                <a:gd name="T9" fmla="*/ 2147483646 h 598"/>
                <a:gd name="T10" fmla="*/ 0 w 109"/>
                <a:gd name="T11" fmla="*/ 2147483646 h 598"/>
                <a:gd name="T12" fmla="*/ 2147483646 w 109"/>
                <a:gd name="T13" fmla="*/ 2147483646 h 598"/>
                <a:gd name="T14" fmla="*/ 2147483646 w 109"/>
                <a:gd name="T15" fmla="*/ 2147483646 h 598"/>
                <a:gd name="T16" fmla="*/ 2147483646 w 109"/>
                <a:gd name="T17" fmla="*/ 2147483646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07" name="Freeform 3"/>
            <p:cNvSpPr>
              <a:spLocks/>
            </p:cNvSpPr>
            <p:nvPr/>
          </p:nvSpPr>
          <p:spPr bwMode="auto">
            <a:xfrm rot="1705058" flipV="1">
              <a:off x="2646363" y="1847850"/>
              <a:ext cx="498475" cy="533400"/>
            </a:xfrm>
            <a:custGeom>
              <a:avLst/>
              <a:gdLst>
                <a:gd name="T0" fmla="*/ 2147483646 w 314"/>
                <a:gd name="T1" fmla="*/ 0 h 336"/>
                <a:gd name="T2" fmla="*/ 2147483646 w 314"/>
                <a:gd name="T3" fmla="*/ 2147483646 h 336"/>
                <a:gd name="T4" fmla="*/ 2147483646 w 314"/>
                <a:gd name="T5" fmla="*/ 2147483646 h 336"/>
                <a:gd name="T6" fmla="*/ 2147483646 w 314"/>
                <a:gd name="T7" fmla="*/ 2147483646 h 336"/>
                <a:gd name="T8" fmla="*/ 2147483646 w 314"/>
                <a:gd name="T9" fmla="*/ 2147483646 h 336"/>
                <a:gd name="T10" fmla="*/ 2147483646 w 314"/>
                <a:gd name="T11" fmla="*/ 2147483646 h 336"/>
                <a:gd name="T12" fmla="*/ 2147483646 w 314"/>
                <a:gd name="T13" fmla="*/ 2147483646 h 336"/>
                <a:gd name="T14" fmla="*/ 0 w 314"/>
                <a:gd name="T15" fmla="*/ 2147483646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08" name="Freeform 4"/>
            <p:cNvSpPr>
              <a:spLocks/>
            </p:cNvSpPr>
            <p:nvPr/>
          </p:nvSpPr>
          <p:spPr bwMode="auto">
            <a:xfrm rot="1705058" flipV="1">
              <a:off x="3116263" y="1517650"/>
              <a:ext cx="247650" cy="658813"/>
            </a:xfrm>
            <a:custGeom>
              <a:avLst/>
              <a:gdLst>
                <a:gd name="T0" fmla="*/ 2147483646 w 156"/>
                <a:gd name="T1" fmla="*/ 0 h 415"/>
                <a:gd name="T2" fmla="*/ 2147483646 w 156"/>
                <a:gd name="T3" fmla="*/ 2147483646 h 415"/>
                <a:gd name="T4" fmla="*/ 2147483646 w 156"/>
                <a:gd name="T5" fmla="*/ 2147483646 h 415"/>
                <a:gd name="T6" fmla="*/ 0 w 156"/>
                <a:gd name="T7" fmla="*/ 2147483646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09" name="Freeform 5"/>
            <p:cNvSpPr>
              <a:spLocks/>
            </p:cNvSpPr>
            <p:nvPr/>
          </p:nvSpPr>
          <p:spPr bwMode="auto">
            <a:xfrm rot="1705058" flipV="1">
              <a:off x="2889250" y="1827213"/>
              <a:ext cx="96838" cy="254000"/>
            </a:xfrm>
            <a:custGeom>
              <a:avLst/>
              <a:gdLst>
                <a:gd name="T0" fmla="*/ 0 w 61"/>
                <a:gd name="T1" fmla="*/ 0 h 160"/>
                <a:gd name="T2" fmla="*/ 2147483646 w 61"/>
                <a:gd name="T3" fmla="*/ 2147483646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10" name="Freeform 6"/>
            <p:cNvSpPr>
              <a:spLocks/>
            </p:cNvSpPr>
            <p:nvPr/>
          </p:nvSpPr>
          <p:spPr bwMode="auto">
            <a:xfrm rot="1705058" flipV="1">
              <a:off x="3065463" y="2420938"/>
              <a:ext cx="649287" cy="61912"/>
            </a:xfrm>
            <a:custGeom>
              <a:avLst/>
              <a:gdLst>
                <a:gd name="T0" fmla="*/ 0 w 409"/>
                <a:gd name="T1" fmla="*/ 2147483646 h 39"/>
                <a:gd name="T2" fmla="*/ 2147483646 w 409"/>
                <a:gd name="T3" fmla="*/ 0 h 39"/>
                <a:gd name="T4" fmla="*/ 2147483646 w 409"/>
                <a:gd name="T5" fmla="*/ 2147483646 h 39"/>
                <a:gd name="T6" fmla="*/ 2147483646 w 409"/>
                <a:gd name="T7" fmla="*/ 214748364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11" name="Freeform 7"/>
            <p:cNvSpPr>
              <a:spLocks/>
            </p:cNvSpPr>
            <p:nvPr/>
          </p:nvSpPr>
          <p:spPr bwMode="auto">
            <a:xfrm rot="1705058" flipV="1">
              <a:off x="3378200" y="1555750"/>
              <a:ext cx="417513" cy="369888"/>
            </a:xfrm>
            <a:custGeom>
              <a:avLst/>
              <a:gdLst>
                <a:gd name="T0" fmla="*/ 0 w 263"/>
                <a:gd name="T1" fmla="*/ 0 h 233"/>
                <a:gd name="T2" fmla="*/ 2147483646 w 263"/>
                <a:gd name="T3" fmla="*/ 2147483646 h 233"/>
                <a:gd name="T4" fmla="*/ 2147483646 w 263"/>
                <a:gd name="T5" fmla="*/ 2147483646 h 233"/>
                <a:gd name="T6" fmla="*/ 2147483646 w 263"/>
                <a:gd name="T7" fmla="*/ 2147483646 h 233"/>
                <a:gd name="T8" fmla="*/ 2147483646 w 263"/>
                <a:gd name="T9" fmla="*/ 2147483646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12" name="Freeform 8"/>
            <p:cNvSpPr>
              <a:spLocks/>
            </p:cNvSpPr>
            <p:nvPr/>
          </p:nvSpPr>
          <p:spPr bwMode="auto">
            <a:xfrm rot="1705058" flipV="1">
              <a:off x="2900363" y="1614488"/>
              <a:ext cx="358775" cy="658812"/>
            </a:xfrm>
            <a:custGeom>
              <a:avLst/>
              <a:gdLst>
                <a:gd name="T0" fmla="*/ 2147483646 w 226"/>
                <a:gd name="T1" fmla="*/ 0 h 415"/>
                <a:gd name="T2" fmla="*/ 2147483646 w 226"/>
                <a:gd name="T3" fmla="*/ 2147483646 h 415"/>
                <a:gd name="T4" fmla="*/ 2147483646 w 226"/>
                <a:gd name="T5" fmla="*/ 2147483646 h 415"/>
                <a:gd name="T6" fmla="*/ 2147483646 w 226"/>
                <a:gd name="T7" fmla="*/ 2147483646 h 415"/>
                <a:gd name="T8" fmla="*/ 2147483646 w 226"/>
                <a:gd name="T9" fmla="*/ 2147483646 h 415"/>
                <a:gd name="T10" fmla="*/ 2147483646 w 226"/>
                <a:gd name="T11" fmla="*/ 2147483646 h 415"/>
                <a:gd name="T12" fmla="*/ 0 w 226"/>
                <a:gd name="T13" fmla="*/ 2147483646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13" name="Freeform 9"/>
            <p:cNvSpPr>
              <a:spLocks/>
            </p:cNvSpPr>
            <p:nvPr/>
          </p:nvSpPr>
          <p:spPr bwMode="auto">
            <a:xfrm rot="1705058" flipV="1">
              <a:off x="2449513" y="2197100"/>
              <a:ext cx="601662" cy="242888"/>
            </a:xfrm>
            <a:custGeom>
              <a:avLst/>
              <a:gdLst>
                <a:gd name="T0" fmla="*/ 2147483646 w 379"/>
                <a:gd name="T1" fmla="*/ 0 h 153"/>
                <a:gd name="T2" fmla="*/ 2147483646 w 379"/>
                <a:gd name="T3" fmla="*/ 2147483646 h 153"/>
                <a:gd name="T4" fmla="*/ 2147483646 w 379"/>
                <a:gd name="T5" fmla="*/ 2147483646 h 153"/>
                <a:gd name="T6" fmla="*/ 0 w 379"/>
                <a:gd name="T7" fmla="*/ 2147483646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14" name="Freeform 10"/>
            <p:cNvSpPr>
              <a:spLocks/>
            </p:cNvSpPr>
            <p:nvPr/>
          </p:nvSpPr>
          <p:spPr bwMode="auto">
            <a:xfrm rot="1705058" flipV="1">
              <a:off x="2606675" y="1736725"/>
              <a:ext cx="149225" cy="406400"/>
            </a:xfrm>
            <a:custGeom>
              <a:avLst/>
              <a:gdLst>
                <a:gd name="T0" fmla="*/ 2147483646 w 94"/>
                <a:gd name="T1" fmla="*/ 0 h 256"/>
                <a:gd name="T2" fmla="*/ 2147483646 w 94"/>
                <a:gd name="T3" fmla="*/ 2147483646 h 256"/>
                <a:gd name="T4" fmla="*/ 2147483646 w 94"/>
                <a:gd name="T5" fmla="*/ 2147483646 h 256"/>
                <a:gd name="T6" fmla="*/ 0 w 94"/>
                <a:gd name="T7" fmla="*/ 214748364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72715" name="Freeform 11"/>
          <p:cNvSpPr>
            <a:spLocks/>
          </p:cNvSpPr>
          <p:nvPr/>
        </p:nvSpPr>
        <p:spPr bwMode="auto">
          <a:xfrm rot="6959852" flipV="1">
            <a:off x="2727326" y="2898775"/>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72729" name="Text Box 26"/>
          <p:cNvSpPr txBox="1">
            <a:spLocks noChangeArrowheads="1"/>
          </p:cNvSpPr>
          <p:nvPr/>
        </p:nvSpPr>
        <p:spPr bwMode="auto">
          <a:xfrm>
            <a:off x="3937000" y="631825"/>
            <a:ext cx="2378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dendrites (input)</a:t>
            </a:r>
          </a:p>
        </p:txBody>
      </p:sp>
      <p:sp>
        <p:nvSpPr>
          <p:cNvPr id="72730" name="Text Box 27"/>
          <p:cNvSpPr txBox="1">
            <a:spLocks noChangeArrowheads="1"/>
          </p:cNvSpPr>
          <p:nvPr/>
        </p:nvSpPr>
        <p:spPr bwMode="auto">
          <a:xfrm>
            <a:off x="4504250" y="1182176"/>
            <a:ext cx="869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smtClean="0">
                <a:latin typeface="Times New Roman" panose="02020603050405020304" pitchFamily="18" charset="0"/>
              </a:rPr>
              <a:t>soma</a:t>
            </a:r>
            <a:endParaRPr lang="en-US" altLang="en-US" sz="2400" dirty="0">
              <a:latin typeface="Times New Roman" panose="02020603050405020304" pitchFamily="18" charset="0"/>
            </a:endParaRPr>
          </a:p>
        </p:txBody>
      </p:sp>
      <p:sp>
        <p:nvSpPr>
          <p:cNvPr id="72731" name="Text Box 28"/>
          <p:cNvSpPr txBox="1">
            <a:spLocks noChangeArrowheads="1"/>
          </p:cNvSpPr>
          <p:nvPr/>
        </p:nvSpPr>
        <p:spPr bwMode="auto">
          <a:xfrm>
            <a:off x="5227100" y="1861344"/>
            <a:ext cx="195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latin typeface="Times New Roman" panose="02020603050405020304" pitchFamily="18" charset="0"/>
              </a:rPr>
              <a:t>axon (output)</a:t>
            </a:r>
          </a:p>
        </p:txBody>
      </p:sp>
      <p:sp>
        <p:nvSpPr>
          <p:cNvPr id="72732" name="Line 29"/>
          <p:cNvSpPr>
            <a:spLocks noChangeShapeType="1"/>
          </p:cNvSpPr>
          <p:nvPr/>
        </p:nvSpPr>
        <p:spPr bwMode="auto">
          <a:xfrm flipH="1">
            <a:off x="3562350" y="1049437"/>
            <a:ext cx="397771" cy="674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2733" name="Line 30"/>
          <p:cNvSpPr>
            <a:spLocks noChangeShapeType="1"/>
          </p:cNvSpPr>
          <p:nvPr/>
        </p:nvSpPr>
        <p:spPr bwMode="auto">
          <a:xfrm flipH="1">
            <a:off x="3040692" y="1639376"/>
            <a:ext cx="1582107" cy="16139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2734" name="Line 31"/>
          <p:cNvSpPr>
            <a:spLocks noChangeShapeType="1"/>
          </p:cNvSpPr>
          <p:nvPr/>
        </p:nvSpPr>
        <p:spPr bwMode="auto">
          <a:xfrm flipH="1">
            <a:off x="4648200" y="2318545"/>
            <a:ext cx="676128" cy="13771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4" name="Group 3"/>
          <p:cNvGrpSpPr/>
          <p:nvPr/>
        </p:nvGrpSpPr>
        <p:grpSpPr>
          <a:xfrm>
            <a:off x="3429000" y="1676400"/>
            <a:ext cx="5251450" cy="2743200"/>
            <a:chOff x="3429000" y="1676400"/>
            <a:chExt cx="5251450" cy="2743200"/>
          </a:xfrm>
        </p:grpSpPr>
        <p:sp>
          <p:nvSpPr>
            <p:cNvPr id="72726" name="Freeform 23"/>
            <p:cNvSpPr>
              <a:spLocks/>
            </p:cNvSpPr>
            <p:nvPr/>
          </p:nvSpPr>
          <p:spPr bwMode="auto">
            <a:xfrm>
              <a:off x="3429000" y="2895600"/>
              <a:ext cx="3705225" cy="838200"/>
            </a:xfrm>
            <a:custGeom>
              <a:avLst/>
              <a:gdLst>
                <a:gd name="T0" fmla="*/ 0 w 2334"/>
                <a:gd name="T1" fmla="*/ 2147483646 h 528"/>
                <a:gd name="T2" fmla="*/ 2147483646 w 2334"/>
                <a:gd name="T3" fmla="*/ 2147483646 h 528"/>
                <a:gd name="T4" fmla="*/ 2147483646 w 2334"/>
                <a:gd name="T5" fmla="*/ 2147483646 h 528"/>
                <a:gd name="T6" fmla="*/ 2147483646 w 2334"/>
                <a:gd name="T7" fmla="*/ 2147483646 h 528"/>
                <a:gd name="T8" fmla="*/ 2147483646 w 2334"/>
                <a:gd name="T9" fmla="*/ 2147483646 h 528"/>
                <a:gd name="T10" fmla="*/ 2147483646 w 2334"/>
                <a:gd name="T11" fmla="*/ 2147483646 h 528"/>
                <a:gd name="T12" fmla="*/ 2147483646 w 2334"/>
                <a:gd name="T13" fmla="*/ 2147483646 h 528"/>
                <a:gd name="T14" fmla="*/ 2147483646 w 2334"/>
                <a:gd name="T15" fmla="*/ 2147483646 h 528"/>
                <a:gd name="T16" fmla="*/ 2147483646 w 2334"/>
                <a:gd name="T17" fmla="*/ 2147483646 h 528"/>
                <a:gd name="T18" fmla="*/ 2147483646 w 2334"/>
                <a:gd name="T19" fmla="*/ 2147483646 h 528"/>
                <a:gd name="T20" fmla="*/ 2147483646 w 2334"/>
                <a:gd name="T21" fmla="*/ 2147483646 h 528"/>
                <a:gd name="T22" fmla="*/ 2147483646 w 2334"/>
                <a:gd name="T23" fmla="*/ 2147483646 h 528"/>
                <a:gd name="T24" fmla="*/ 2147483646 w 2334"/>
                <a:gd name="T25" fmla="*/ 2147483646 h 528"/>
                <a:gd name="T26" fmla="*/ 2147483646 w 2334"/>
                <a:gd name="T27" fmla="*/ 0 h 5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4"/>
                <a:gd name="T43" fmla="*/ 0 h 528"/>
                <a:gd name="T44" fmla="*/ 2334 w 2334"/>
                <a:gd name="T45" fmla="*/ 528 h 5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4" h="528">
                  <a:moveTo>
                    <a:pt x="0" y="378"/>
                  </a:moveTo>
                  <a:cubicBezTo>
                    <a:pt x="22" y="400"/>
                    <a:pt x="43" y="416"/>
                    <a:pt x="72" y="426"/>
                  </a:cubicBezTo>
                  <a:cubicBezTo>
                    <a:pt x="119" y="461"/>
                    <a:pt x="173" y="486"/>
                    <a:pt x="228" y="504"/>
                  </a:cubicBezTo>
                  <a:cubicBezTo>
                    <a:pt x="291" y="488"/>
                    <a:pt x="357" y="501"/>
                    <a:pt x="420" y="510"/>
                  </a:cubicBezTo>
                  <a:cubicBezTo>
                    <a:pt x="578" y="499"/>
                    <a:pt x="560" y="497"/>
                    <a:pt x="798" y="510"/>
                  </a:cubicBezTo>
                  <a:cubicBezTo>
                    <a:pt x="823" y="511"/>
                    <a:pt x="870" y="528"/>
                    <a:pt x="870" y="528"/>
                  </a:cubicBezTo>
                  <a:cubicBezTo>
                    <a:pt x="954" y="520"/>
                    <a:pt x="1033" y="501"/>
                    <a:pt x="1116" y="492"/>
                  </a:cubicBezTo>
                  <a:cubicBezTo>
                    <a:pt x="1180" y="485"/>
                    <a:pt x="1308" y="474"/>
                    <a:pt x="1308" y="474"/>
                  </a:cubicBezTo>
                  <a:cubicBezTo>
                    <a:pt x="1378" y="458"/>
                    <a:pt x="1443" y="437"/>
                    <a:pt x="1512" y="420"/>
                  </a:cubicBezTo>
                  <a:cubicBezTo>
                    <a:pt x="1538" y="402"/>
                    <a:pt x="1546" y="371"/>
                    <a:pt x="1572" y="354"/>
                  </a:cubicBezTo>
                  <a:cubicBezTo>
                    <a:pt x="1605" y="333"/>
                    <a:pt x="1622" y="329"/>
                    <a:pt x="1656" y="318"/>
                  </a:cubicBezTo>
                  <a:cubicBezTo>
                    <a:pt x="1718" y="256"/>
                    <a:pt x="1817" y="243"/>
                    <a:pt x="1896" y="210"/>
                  </a:cubicBezTo>
                  <a:cubicBezTo>
                    <a:pt x="1985" y="173"/>
                    <a:pt x="2074" y="133"/>
                    <a:pt x="2160" y="90"/>
                  </a:cubicBezTo>
                  <a:cubicBezTo>
                    <a:pt x="2220" y="60"/>
                    <a:pt x="2263" y="0"/>
                    <a:pt x="2334" y="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35" name="Freeform 32"/>
            <p:cNvSpPr>
              <a:spLocks/>
            </p:cNvSpPr>
            <p:nvPr/>
          </p:nvSpPr>
          <p:spPr bwMode="auto">
            <a:xfrm>
              <a:off x="6067425" y="2276475"/>
              <a:ext cx="400050" cy="1085850"/>
            </a:xfrm>
            <a:custGeom>
              <a:avLst/>
              <a:gdLst>
                <a:gd name="T0" fmla="*/ 2147483646 w 252"/>
                <a:gd name="T1" fmla="*/ 2147483646 h 684"/>
                <a:gd name="T2" fmla="*/ 2147483646 w 252"/>
                <a:gd name="T3" fmla="*/ 2147483646 h 684"/>
                <a:gd name="T4" fmla="*/ 2147483646 w 252"/>
                <a:gd name="T5" fmla="*/ 2147483646 h 684"/>
                <a:gd name="T6" fmla="*/ 2147483646 w 252"/>
                <a:gd name="T7" fmla="*/ 2147483646 h 684"/>
                <a:gd name="T8" fmla="*/ 2147483646 w 252"/>
                <a:gd name="T9" fmla="*/ 2147483646 h 684"/>
                <a:gd name="T10" fmla="*/ 2147483646 w 252"/>
                <a:gd name="T11" fmla="*/ 0 h 684"/>
                <a:gd name="T12" fmla="*/ 0 60000 65536"/>
                <a:gd name="T13" fmla="*/ 0 60000 65536"/>
                <a:gd name="T14" fmla="*/ 0 60000 65536"/>
                <a:gd name="T15" fmla="*/ 0 60000 65536"/>
                <a:gd name="T16" fmla="*/ 0 60000 65536"/>
                <a:gd name="T17" fmla="*/ 0 60000 65536"/>
                <a:gd name="T18" fmla="*/ 0 w 252"/>
                <a:gd name="T19" fmla="*/ 0 h 684"/>
                <a:gd name="T20" fmla="*/ 252 w 252"/>
                <a:gd name="T21" fmla="*/ 684 h 684"/>
              </a:gdLst>
              <a:ahLst/>
              <a:cxnLst>
                <a:cxn ang="T12">
                  <a:pos x="T0" y="T1"/>
                </a:cxn>
                <a:cxn ang="T13">
                  <a:pos x="T2" y="T3"/>
                </a:cxn>
                <a:cxn ang="T14">
                  <a:pos x="T4" y="T5"/>
                </a:cxn>
                <a:cxn ang="T15">
                  <a:pos x="T6" y="T7"/>
                </a:cxn>
                <a:cxn ang="T16">
                  <a:pos x="T8" y="T9"/>
                </a:cxn>
                <a:cxn ang="T17">
                  <a:pos x="T10" y="T11"/>
                </a:cxn>
              </a:cxnLst>
              <a:rect l="T18" t="T19" r="T20" b="T21"/>
              <a:pathLst>
                <a:path w="252" h="684">
                  <a:moveTo>
                    <a:pt x="12" y="684"/>
                  </a:moveTo>
                  <a:cubicBezTo>
                    <a:pt x="37" y="610"/>
                    <a:pt x="0" y="584"/>
                    <a:pt x="66" y="540"/>
                  </a:cubicBezTo>
                  <a:cubicBezTo>
                    <a:pt x="76" y="510"/>
                    <a:pt x="74" y="480"/>
                    <a:pt x="84" y="450"/>
                  </a:cubicBezTo>
                  <a:cubicBezTo>
                    <a:pt x="96" y="344"/>
                    <a:pt x="102" y="240"/>
                    <a:pt x="162" y="150"/>
                  </a:cubicBezTo>
                  <a:cubicBezTo>
                    <a:pt x="186" y="114"/>
                    <a:pt x="209" y="81"/>
                    <a:pt x="228" y="42"/>
                  </a:cubicBezTo>
                  <a:cubicBezTo>
                    <a:pt x="235" y="28"/>
                    <a:pt x="252" y="0"/>
                    <a:pt x="252" y="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36" name="Freeform 33"/>
            <p:cNvSpPr>
              <a:spLocks/>
            </p:cNvSpPr>
            <p:nvPr/>
          </p:nvSpPr>
          <p:spPr bwMode="auto">
            <a:xfrm>
              <a:off x="5181600" y="3686175"/>
              <a:ext cx="1600200" cy="733425"/>
            </a:xfrm>
            <a:custGeom>
              <a:avLst/>
              <a:gdLst>
                <a:gd name="T0" fmla="*/ 0 w 1008"/>
                <a:gd name="T1" fmla="*/ 0 h 462"/>
                <a:gd name="T2" fmla="*/ 2147483646 w 1008"/>
                <a:gd name="T3" fmla="*/ 2147483646 h 462"/>
                <a:gd name="T4" fmla="*/ 2147483646 w 1008"/>
                <a:gd name="T5" fmla="*/ 2147483646 h 462"/>
                <a:gd name="T6" fmla="*/ 2147483646 w 1008"/>
                <a:gd name="T7" fmla="*/ 2147483646 h 462"/>
                <a:gd name="T8" fmla="*/ 2147483646 w 1008"/>
                <a:gd name="T9" fmla="*/ 2147483646 h 462"/>
                <a:gd name="T10" fmla="*/ 2147483646 w 1008"/>
                <a:gd name="T11" fmla="*/ 2147483646 h 462"/>
                <a:gd name="T12" fmla="*/ 2147483646 w 1008"/>
                <a:gd name="T13" fmla="*/ 2147483646 h 462"/>
                <a:gd name="T14" fmla="*/ 2147483646 w 1008"/>
                <a:gd name="T15" fmla="*/ 2147483646 h 462"/>
                <a:gd name="T16" fmla="*/ 2147483646 w 1008"/>
                <a:gd name="T17" fmla="*/ 2147483646 h 462"/>
                <a:gd name="T18" fmla="*/ 2147483646 w 1008"/>
                <a:gd name="T19" fmla="*/ 2147483646 h 462"/>
                <a:gd name="T20" fmla="*/ 2147483646 w 1008"/>
                <a:gd name="T21" fmla="*/ 2147483646 h 462"/>
                <a:gd name="T22" fmla="*/ 2147483646 w 1008"/>
                <a:gd name="T23" fmla="*/ 2147483646 h 4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8"/>
                <a:gd name="T37" fmla="*/ 0 h 462"/>
                <a:gd name="T38" fmla="*/ 1008 w 1008"/>
                <a:gd name="T39" fmla="*/ 462 h 4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8" h="462">
                  <a:moveTo>
                    <a:pt x="0" y="0"/>
                  </a:moveTo>
                  <a:cubicBezTo>
                    <a:pt x="25" y="13"/>
                    <a:pt x="43" y="35"/>
                    <a:pt x="66" y="48"/>
                  </a:cubicBezTo>
                  <a:cubicBezTo>
                    <a:pt x="97" y="65"/>
                    <a:pt x="140" y="66"/>
                    <a:pt x="174" y="72"/>
                  </a:cubicBezTo>
                  <a:cubicBezTo>
                    <a:pt x="223" y="81"/>
                    <a:pt x="265" y="98"/>
                    <a:pt x="312" y="114"/>
                  </a:cubicBezTo>
                  <a:cubicBezTo>
                    <a:pt x="358" y="129"/>
                    <a:pt x="392" y="183"/>
                    <a:pt x="438" y="198"/>
                  </a:cubicBezTo>
                  <a:cubicBezTo>
                    <a:pt x="480" y="212"/>
                    <a:pt x="521" y="217"/>
                    <a:pt x="564" y="228"/>
                  </a:cubicBezTo>
                  <a:cubicBezTo>
                    <a:pt x="624" y="243"/>
                    <a:pt x="677" y="273"/>
                    <a:pt x="732" y="300"/>
                  </a:cubicBezTo>
                  <a:cubicBezTo>
                    <a:pt x="771" y="319"/>
                    <a:pt x="747" y="310"/>
                    <a:pt x="804" y="324"/>
                  </a:cubicBezTo>
                  <a:cubicBezTo>
                    <a:pt x="812" y="326"/>
                    <a:pt x="828" y="330"/>
                    <a:pt x="828" y="330"/>
                  </a:cubicBezTo>
                  <a:cubicBezTo>
                    <a:pt x="848" y="343"/>
                    <a:pt x="868" y="343"/>
                    <a:pt x="888" y="354"/>
                  </a:cubicBezTo>
                  <a:cubicBezTo>
                    <a:pt x="922" y="373"/>
                    <a:pt x="946" y="399"/>
                    <a:pt x="978" y="420"/>
                  </a:cubicBezTo>
                  <a:cubicBezTo>
                    <a:pt x="989" y="436"/>
                    <a:pt x="1008" y="443"/>
                    <a:pt x="1008" y="462"/>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37" name="Freeform 34"/>
            <p:cNvSpPr>
              <a:spLocks/>
            </p:cNvSpPr>
            <p:nvPr/>
          </p:nvSpPr>
          <p:spPr bwMode="auto">
            <a:xfrm>
              <a:off x="6619875" y="3162300"/>
              <a:ext cx="2060575" cy="601663"/>
            </a:xfrm>
            <a:custGeom>
              <a:avLst/>
              <a:gdLst>
                <a:gd name="T0" fmla="*/ 0 w 1298"/>
                <a:gd name="T1" fmla="*/ 0 h 379"/>
                <a:gd name="T2" fmla="*/ 2147483646 w 1298"/>
                <a:gd name="T3" fmla="*/ 2147483646 h 379"/>
                <a:gd name="T4" fmla="*/ 2147483646 w 1298"/>
                <a:gd name="T5" fmla="*/ 2147483646 h 379"/>
                <a:gd name="T6" fmla="*/ 2147483646 w 1298"/>
                <a:gd name="T7" fmla="*/ 2147483646 h 379"/>
                <a:gd name="T8" fmla="*/ 2147483646 w 1298"/>
                <a:gd name="T9" fmla="*/ 2147483646 h 379"/>
                <a:gd name="T10" fmla="*/ 2147483646 w 1298"/>
                <a:gd name="T11" fmla="*/ 2147483646 h 379"/>
                <a:gd name="T12" fmla="*/ 2147483646 w 1298"/>
                <a:gd name="T13" fmla="*/ 2147483646 h 379"/>
                <a:gd name="T14" fmla="*/ 2147483646 w 1298"/>
                <a:gd name="T15" fmla="*/ 2147483646 h 379"/>
                <a:gd name="T16" fmla="*/ 2147483646 w 1298"/>
                <a:gd name="T17" fmla="*/ 2147483646 h 379"/>
                <a:gd name="T18" fmla="*/ 2147483646 w 1298"/>
                <a:gd name="T19" fmla="*/ 2147483646 h 379"/>
                <a:gd name="T20" fmla="*/ 2147483646 w 1298"/>
                <a:gd name="T21" fmla="*/ 2147483646 h 379"/>
                <a:gd name="T22" fmla="*/ 2147483646 w 1298"/>
                <a:gd name="T23" fmla="*/ 2147483646 h 379"/>
                <a:gd name="T24" fmla="*/ 2147483646 w 1298"/>
                <a:gd name="T25" fmla="*/ 2147483646 h 379"/>
                <a:gd name="T26" fmla="*/ 2147483646 w 1298"/>
                <a:gd name="T27" fmla="*/ 2147483646 h 3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98"/>
                <a:gd name="T43" fmla="*/ 0 h 379"/>
                <a:gd name="T44" fmla="*/ 1298 w 1298"/>
                <a:gd name="T45" fmla="*/ 379 h 3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98" h="379">
                  <a:moveTo>
                    <a:pt x="0" y="0"/>
                  </a:moveTo>
                  <a:cubicBezTo>
                    <a:pt x="34" y="22"/>
                    <a:pt x="68" y="44"/>
                    <a:pt x="102" y="66"/>
                  </a:cubicBezTo>
                  <a:cubicBezTo>
                    <a:pt x="117" y="76"/>
                    <a:pt x="132" y="89"/>
                    <a:pt x="150" y="90"/>
                  </a:cubicBezTo>
                  <a:cubicBezTo>
                    <a:pt x="241" y="94"/>
                    <a:pt x="336" y="93"/>
                    <a:pt x="426" y="108"/>
                  </a:cubicBezTo>
                  <a:cubicBezTo>
                    <a:pt x="509" y="122"/>
                    <a:pt x="562" y="161"/>
                    <a:pt x="636" y="186"/>
                  </a:cubicBezTo>
                  <a:cubicBezTo>
                    <a:pt x="697" y="247"/>
                    <a:pt x="618" y="175"/>
                    <a:pt x="696" y="222"/>
                  </a:cubicBezTo>
                  <a:cubicBezTo>
                    <a:pt x="706" y="228"/>
                    <a:pt x="711" y="239"/>
                    <a:pt x="720" y="246"/>
                  </a:cubicBezTo>
                  <a:cubicBezTo>
                    <a:pt x="777" y="292"/>
                    <a:pt x="733" y="252"/>
                    <a:pt x="792" y="282"/>
                  </a:cubicBezTo>
                  <a:cubicBezTo>
                    <a:pt x="835" y="304"/>
                    <a:pt x="859" y="321"/>
                    <a:pt x="906" y="330"/>
                  </a:cubicBezTo>
                  <a:cubicBezTo>
                    <a:pt x="973" y="327"/>
                    <a:pt x="1025" y="327"/>
                    <a:pt x="1086" y="312"/>
                  </a:cubicBezTo>
                  <a:cubicBezTo>
                    <a:pt x="1135" y="316"/>
                    <a:pt x="1177" y="318"/>
                    <a:pt x="1224" y="330"/>
                  </a:cubicBezTo>
                  <a:cubicBezTo>
                    <a:pt x="1235" y="337"/>
                    <a:pt x="1249" y="341"/>
                    <a:pt x="1260" y="348"/>
                  </a:cubicBezTo>
                  <a:cubicBezTo>
                    <a:pt x="1267" y="353"/>
                    <a:pt x="1271" y="361"/>
                    <a:pt x="1278" y="366"/>
                  </a:cubicBezTo>
                  <a:cubicBezTo>
                    <a:pt x="1298" y="379"/>
                    <a:pt x="1296" y="364"/>
                    <a:pt x="1296" y="378"/>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38" name="Freeform 35"/>
            <p:cNvSpPr>
              <a:spLocks/>
            </p:cNvSpPr>
            <p:nvPr/>
          </p:nvSpPr>
          <p:spPr bwMode="auto">
            <a:xfrm>
              <a:off x="7343775" y="1676400"/>
              <a:ext cx="381000" cy="1663700"/>
            </a:xfrm>
            <a:custGeom>
              <a:avLst/>
              <a:gdLst>
                <a:gd name="T0" fmla="*/ 0 w 240"/>
                <a:gd name="T1" fmla="*/ 2147483646 h 1048"/>
                <a:gd name="T2" fmla="*/ 2147483646 w 240"/>
                <a:gd name="T3" fmla="*/ 2147483646 h 1048"/>
                <a:gd name="T4" fmla="*/ 2147483646 w 240"/>
                <a:gd name="T5" fmla="*/ 2147483646 h 1048"/>
                <a:gd name="T6" fmla="*/ 2147483646 w 240"/>
                <a:gd name="T7" fmla="*/ 2147483646 h 1048"/>
                <a:gd name="T8" fmla="*/ 2147483646 w 240"/>
                <a:gd name="T9" fmla="*/ 2147483646 h 1048"/>
                <a:gd name="T10" fmla="*/ 2147483646 w 240"/>
                <a:gd name="T11" fmla="*/ 2147483646 h 1048"/>
                <a:gd name="T12" fmla="*/ 2147483646 w 240"/>
                <a:gd name="T13" fmla="*/ 2147483646 h 1048"/>
                <a:gd name="T14" fmla="*/ 2147483646 w 240"/>
                <a:gd name="T15" fmla="*/ 2147483646 h 1048"/>
                <a:gd name="T16" fmla="*/ 2147483646 w 240"/>
                <a:gd name="T17" fmla="*/ 2147483646 h 1048"/>
                <a:gd name="T18" fmla="*/ 2147483646 w 240"/>
                <a:gd name="T19" fmla="*/ 0 h 10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0"/>
                <a:gd name="T31" fmla="*/ 0 h 1048"/>
                <a:gd name="T32" fmla="*/ 240 w 240"/>
                <a:gd name="T33" fmla="*/ 1048 h 10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0" h="1048">
                  <a:moveTo>
                    <a:pt x="0" y="1044"/>
                  </a:moveTo>
                  <a:cubicBezTo>
                    <a:pt x="14" y="1001"/>
                    <a:pt x="0" y="1048"/>
                    <a:pt x="12" y="960"/>
                  </a:cubicBezTo>
                  <a:cubicBezTo>
                    <a:pt x="18" y="912"/>
                    <a:pt x="32" y="856"/>
                    <a:pt x="42" y="810"/>
                  </a:cubicBezTo>
                  <a:cubicBezTo>
                    <a:pt x="63" y="716"/>
                    <a:pt x="91" y="624"/>
                    <a:pt x="102" y="528"/>
                  </a:cubicBezTo>
                  <a:cubicBezTo>
                    <a:pt x="95" y="506"/>
                    <a:pt x="85" y="487"/>
                    <a:pt x="72" y="468"/>
                  </a:cubicBezTo>
                  <a:cubicBezTo>
                    <a:pt x="70" y="460"/>
                    <a:pt x="68" y="452"/>
                    <a:pt x="66" y="444"/>
                  </a:cubicBezTo>
                  <a:cubicBezTo>
                    <a:pt x="62" y="432"/>
                    <a:pt x="54" y="408"/>
                    <a:pt x="54" y="408"/>
                  </a:cubicBezTo>
                  <a:cubicBezTo>
                    <a:pt x="66" y="347"/>
                    <a:pt x="70" y="266"/>
                    <a:pt x="114" y="222"/>
                  </a:cubicBezTo>
                  <a:cubicBezTo>
                    <a:pt x="132" y="169"/>
                    <a:pt x="153" y="122"/>
                    <a:pt x="186" y="78"/>
                  </a:cubicBezTo>
                  <a:cubicBezTo>
                    <a:pt x="208" y="49"/>
                    <a:pt x="240" y="36"/>
                    <a:pt x="240" y="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39" name="Freeform 36"/>
            <p:cNvSpPr>
              <a:spLocks/>
            </p:cNvSpPr>
            <p:nvPr/>
          </p:nvSpPr>
          <p:spPr bwMode="auto">
            <a:xfrm>
              <a:off x="6438900" y="3228975"/>
              <a:ext cx="1162050" cy="819150"/>
            </a:xfrm>
            <a:custGeom>
              <a:avLst/>
              <a:gdLst>
                <a:gd name="T0" fmla="*/ 0 w 732"/>
                <a:gd name="T1" fmla="*/ 0 h 516"/>
                <a:gd name="T2" fmla="*/ 2147483646 w 732"/>
                <a:gd name="T3" fmla="*/ 2147483646 h 516"/>
                <a:gd name="T4" fmla="*/ 2147483646 w 732"/>
                <a:gd name="T5" fmla="*/ 2147483646 h 516"/>
                <a:gd name="T6" fmla="*/ 2147483646 w 732"/>
                <a:gd name="T7" fmla="*/ 2147483646 h 516"/>
                <a:gd name="T8" fmla="*/ 2147483646 w 732"/>
                <a:gd name="T9" fmla="*/ 2147483646 h 516"/>
                <a:gd name="T10" fmla="*/ 2147483646 w 732"/>
                <a:gd name="T11" fmla="*/ 2147483646 h 516"/>
                <a:gd name="T12" fmla="*/ 2147483646 w 732"/>
                <a:gd name="T13" fmla="*/ 2147483646 h 516"/>
                <a:gd name="T14" fmla="*/ 2147483646 w 732"/>
                <a:gd name="T15" fmla="*/ 2147483646 h 516"/>
                <a:gd name="T16" fmla="*/ 2147483646 w 732"/>
                <a:gd name="T17" fmla="*/ 2147483646 h 516"/>
                <a:gd name="T18" fmla="*/ 2147483646 w 732"/>
                <a:gd name="T19" fmla="*/ 2147483646 h 516"/>
                <a:gd name="T20" fmla="*/ 2147483646 w 732"/>
                <a:gd name="T21" fmla="*/ 2147483646 h 516"/>
                <a:gd name="T22" fmla="*/ 2147483646 w 732"/>
                <a:gd name="T23" fmla="*/ 2147483646 h 5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2"/>
                <a:gd name="T37" fmla="*/ 0 h 516"/>
                <a:gd name="T38" fmla="*/ 732 w 732"/>
                <a:gd name="T39" fmla="*/ 516 h 5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2" h="516">
                  <a:moveTo>
                    <a:pt x="0" y="0"/>
                  </a:moveTo>
                  <a:cubicBezTo>
                    <a:pt x="34" y="34"/>
                    <a:pt x="46" y="85"/>
                    <a:pt x="78" y="120"/>
                  </a:cubicBezTo>
                  <a:cubicBezTo>
                    <a:pt x="103" y="147"/>
                    <a:pt x="130" y="172"/>
                    <a:pt x="156" y="198"/>
                  </a:cubicBezTo>
                  <a:cubicBezTo>
                    <a:pt x="169" y="211"/>
                    <a:pt x="189" y="212"/>
                    <a:pt x="204" y="222"/>
                  </a:cubicBezTo>
                  <a:cubicBezTo>
                    <a:pt x="234" y="242"/>
                    <a:pt x="264" y="262"/>
                    <a:pt x="294" y="282"/>
                  </a:cubicBezTo>
                  <a:cubicBezTo>
                    <a:pt x="309" y="292"/>
                    <a:pt x="321" y="308"/>
                    <a:pt x="336" y="318"/>
                  </a:cubicBezTo>
                  <a:cubicBezTo>
                    <a:pt x="390" y="354"/>
                    <a:pt x="372" y="327"/>
                    <a:pt x="408" y="360"/>
                  </a:cubicBezTo>
                  <a:cubicBezTo>
                    <a:pt x="427" y="377"/>
                    <a:pt x="452" y="418"/>
                    <a:pt x="474" y="432"/>
                  </a:cubicBezTo>
                  <a:cubicBezTo>
                    <a:pt x="487" y="440"/>
                    <a:pt x="502" y="444"/>
                    <a:pt x="516" y="450"/>
                  </a:cubicBezTo>
                  <a:cubicBezTo>
                    <a:pt x="528" y="455"/>
                    <a:pt x="552" y="462"/>
                    <a:pt x="552" y="462"/>
                  </a:cubicBezTo>
                  <a:cubicBezTo>
                    <a:pt x="592" y="502"/>
                    <a:pt x="592" y="508"/>
                    <a:pt x="648" y="516"/>
                  </a:cubicBezTo>
                  <a:cubicBezTo>
                    <a:pt x="720" y="509"/>
                    <a:pt x="692" y="510"/>
                    <a:pt x="732" y="51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2" name="TextBox 1"/>
          <p:cNvSpPr txBox="1"/>
          <p:nvPr/>
        </p:nvSpPr>
        <p:spPr>
          <a:xfrm>
            <a:off x="2518963" y="0"/>
            <a:ext cx="3970574" cy="461665"/>
          </a:xfrm>
          <a:prstGeom prst="rect">
            <a:avLst/>
          </a:prstGeom>
          <a:noFill/>
        </p:spPr>
        <p:txBody>
          <a:bodyPr wrap="none" rtlCol="0">
            <a:spAutoFit/>
          </a:bodyPr>
          <a:lstStyle/>
          <a:p>
            <a:r>
              <a:rPr lang="en-GB" dirty="0" smtClean="0"/>
              <a:t>Your  brain is full of neurons</a:t>
            </a:r>
            <a:endParaRPr lang="en-GB" dirty="0"/>
          </a:p>
        </p:txBody>
      </p:sp>
      <p:sp>
        <p:nvSpPr>
          <p:cNvPr id="5" name="TextBox 4"/>
          <p:cNvSpPr txBox="1"/>
          <p:nvPr/>
        </p:nvSpPr>
        <p:spPr>
          <a:xfrm>
            <a:off x="2493554" y="3540310"/>
            <a:ext cx="1003801" cy="461665"/>
          </a:xfrm>
          <a:prstGeom prst="rect">
            <a:avLst/>
          </a:prstGeom>
          <a:noFill/>
        </p:spPr>
        <p:txBody>
          <a:bodyPr wrap="none" rtlCol="0">
            <a:spAutoFit/>
          </a:bodyPr>
          <a:lstStyle/>
          <a:p>
            <a:r>
              <a:rPr lang="en-GB" dirty="0" smtClean="0"/>
              <a:t>20 </a:t>
            </a:r>
            <a:r>
              <a:rPr lang="en-GB" dirty="0" smtClean="0">
                <a:sym typeface="Symbol" panose="05050102010706020507" pitchFamily="18" charset="2"/>
              </a:rPr>
              <a:t>m</a:t>
            </a:r>
            <a:endParaRPr lang="en-GB" dirty="0"/>
          </a:p>
        </p:txBody>
      </p:sp>
      <p:cxnSp>
        <p:nvCxnSpPr>
          <p:cNvPr id="7" name="Straight Connector 6"/>
          <p:cNvCxnSpPr/>
          <p:nvPr/>
        </p:nvCxnSpPr>
        <p:spPr bwMode="auto">
          <a:xfrm flipV="1">
            <a:off x="2570695" y="3568026"/>
            <a:ext cx="889096" cy="689"/>
          </a:xfrm>
          <a:prstGeom prst="line">
            <a:avLst/>
          </a:prstGeom>
          <a:solidFill>
            <a:schemeClr val="accent1"/>
          </a:solidFill>
          <a:ln w="28575" cap="flat" cmpd="sng" algn="ctr">
            <a:solidFill>
              <a:schemeClr val="tx1"/>
            </a:solidFill>
            <a:prstDash val="solid"/>
            <a:round/>
            <a:headEnd type="triangle" w="med" len="med"/>
            <a:tailEnd type="triangle" w="med" len="med"/>
          </a:ln>
          <a:effectLst/>
        </p:spPr>
      </p:cxnSp>
      <p:cxnSp>
        <p:nvCxnSpPr>
          <p:cNvPr id="48" name="Straight Connector 47"/>
          <p:cNvCxnSpPr/>
          <p:nvPr/>
        </p:nvCxnSpPr>
        <p:spPr bwMode="auto">
          <a:xfrm flipV="1">
            <a:off x="2434847" y="1630864"/>
            <a:ext cx="6004" cy="1169242"/>
          </a:xfrm>
          <a:prstGeom prst="line">
            <a:avLst/>
          </a:prstGeom>
          <a:solidFill>
            <a:schemeClr val="accent1"/>
          </a:solidFill>
          <a:ln w="28575" cap="flat" cmpd="sng" algn="ctr">
            <a:solidFill>
              <a:schemeClr val="tx1"/>
            </a:solidFill>
            <a:prstDash val="solid"/>
            <a:round/>
            <a:headEnd type="triangle" w="med" len="med"/>
            <a:tailEnd type="triangle" w="med" len="med"/>
          </a:ln>
          <a:effectLst/>
        </p:spPr>
      </p:cxnSp>
      <p:sp>
        <p:nvSpPr>
          <p:cNvPr id="12" name="TextBox 11"/>
          <p:cNvSpPr txBox="1"/>
          <p:nvPr/>
        </p:nvSpPr>
        <p:spPr>
          <a:xfrm>
            <a:off x="1558476" y="1925492"/>
            <a:ext cx="928459" cy="461665"/>
          </a:xfrm>
          <a:prstGeom prst="rect">
            <a:avLst/>
          </a:prstGeom>
          <a:noFill/>
        </p:spPr>
        <p:txBody>
          <a:bodyPr wrap="none" rtlCol="0">
            <a:spAutoFit/>
          </a:bodyPr>
          <a:lstStyle/>
          <a:p>
            <a:r>
              <a:rPr lang="en-GB" dirty="0" smtClean="0"/>
              <a:t>1 mm</a:t>
            </a:r>
            <a:endParaRPr lang="en-GB" dirty="0"/>
          </a:p>
        </p:txBody>
      </p:sp>
      <p:cxnSp>
        <p:nvCxnSpPr>
          <p:cNvPr id="51" name="Straight Connector 50"/>
          <p:cNvCxnSpPr/>
          <p:nvPr/>
        </p:nvCxnSpPr>
        <p:spPr bwMode="auto">
          <a:xfrm>
            <a:off x="3507533" y="4020815"/>
            <a:ext cx="4854360" cy="5141"/>
          </a:xfrm>
          <a:prstGeom prst="line">
            <a:avLst/>
          </a:prstGeom>
          <a:solidFill>
            <a:schemeClr val="accent1"/>
          </a:solidFill>
          <a:ln w="28575" cap="flat" cmpd="sng" algn="ctr">
            <a:solidFill>
              <a:schemeClr val="tx1"/>
            </a:solidFill>
            <a:prstDash val="solid"/>
            <a:round/>
            <a:headEnd type="triangle" w="med" len="med"/>
            <a:tailEnd type="triangle" w="med" len="med"/>
          </a:ln>
          <a:effectLst/>
        </p:spPr>
      </p:cxnSp>
      <p:sp>
        <p:nvSpPr>
          <p:cNvPr id="14" name="TextBox 13"/>
          <p:cNvSpPr txBox="1"/>
          <p:nvPr/>
        </p:nvSpPr>
        <p:spPr>
          <a:xfrm>
            <a:off x="4853949" y="3993542"/>
            <a:ext cx="1721946" cy="461665"/>
          </a:xfrm>
          <a:prstGeom prst="rect">
            <a:avLst/>
          </a:prstGeom>
          <a:noFill/>
        </p:spPr>
        <p:txBody>
          <a:bodyPr wrap="none" rtlCol="0">
            <a:spAutoFit/>
          </a:bodyPr>
          <a:lstStyle/>
          <a:p>
            <a:r>
              <a:rPr lang="en-GB" dirty="0" smtClean="0"/>
              <a:t>mm - meter</a:t>
            </a:r>
            <a:endParaRPr lang="en-GB" dirty="0"/>
          </a:p>
        </p:txBody>
      </p:sp>
      <p:sp>
        <p:nvSpPr>
          <p:cNvPr id="6" name="TextBox 5"/>
          <p:cNvSpPr txBox="1"/>
          <p:nvPr/>
        </p:nvSpPr>
        <p:spPr>
          <a:xfrm>
            <a:off x="970173" y="2247006"/>
            <a:ext cx="1516762" cy="461665"/>
          </a:xfrm>
          <a:prstGeom prst="rect">
            <a:avLst/>
          </a:prstGeom>
          <a:noFill/>
        </p:spPr>
        <p:txBody>
          <a:bodyPr wrap="none" rtlCol="0">
            <a:spAutoFit/>
          </a:bodyPr>
          <a:lstStyle/>
          <a:p>
            <a:r>
              <a:rPr lang="en-GB" dirty="0" smtClean="0"/>
              <a:t>(1000 </a:t>
            </a:r>
            <a:r>
              <a:rPr lang="en-GB" dirty="0">
                <a:sym typeface="Symbol" panose="05050102010706020507" pitchFamily="18" charset="2"/>
              </a:rPr>
              <a:t>m</a:t>
            </a:r>
            <a:r>
              <a:rPr lang="en-GB" dirty="0" smtClean="0"/>
              <a:t>)</a:t>
            </a:r>
            <a:endParaRPr lang="en-GB" dirty="0"/>
          </a:p>
        </p:txBody>
      </p:sp>
      <p:sp>
        <p:nvSpPr>
          <p:cNvPr id="34" name="TextBox 33"/>
          <p:cNvSpPr txBox="1"/>
          <p:nvPr/>
        </p:nvSpPr>
        <p:spPr>
          <a:xfrm>
            <a:off x="4853949" y="4374870"/>
            <a:ext cx="2850460" cy="461665"/>
          </a:xfrm>
          <a:prstGeom prst="rect">
            <a:avLst/>
          </a:prstGeom>
          <a:noFill/>
        </p:spPr>
        <p:txBody>
          <a:bodyPr wrap="none" rtlCol="0">
            <a:spAutoFit/>
          </a:bodyPr>
          <a:lstStyle/>
          <a:p>
            <a:r>
              <a:rPr lang="en-GB" dirty="0" smtClean="0"/>
              <a:t>(1000-1,000,000 </a:t>
            </a:r>
            <a:r>
              <a:rPr lang="en-GB" dirty="0">
                <a:sym typeface="Symbol" panose="05050102010706020507" pitchFamily="18" charset="2"/>
              </a:rPr>
              <a:t>m</a:t>
            </a:r>
            <a:r>
              <a:rPr lang="en-GB" dirty="0" smtClean="0"/>
              <a:t>)</a:t>
            </a:r>
            <a:endParaRPr lang="en-GB" dirty="0"/>
          </a:p>
        </p:txBody>
      </p:sp>
      <p:sp>
        <p:nvSpPr>
          <p:cNvPr id="8" name="Rectangle 7"/>
          <p:cNvSpPr/>
          <p:nvPr/>
        </p:nvSpPr>
        <p:spPr>
          <a:xfrm>
            <a:off x="4804141" y="1521760"/>
            <a:ext cx="2347117" cy="461665"/>
          </a:xfrm>
          <a:prstGeom prst="rect">
            <a:avLst/>
          </a:prstGeom>
        </p:spPr>
        <p:txBody>
          <a:bodyPr wrap="none">
            <a:spAutoFit/>
          </a:bodyPr>
          <a:lstStyle/>
          <a:p>
            <a:r>
              <a:rPr lang="en-US" altLang="en-US" dirty="0"/>
              <a:t>spike generation</a:t>
            </a:r>
            <a:endParaRPr lang="en-GB" dirty="0"/>
          </a:p>
        </p:txBody>
      </p:sp>
      <p:cxnSp>
        <p:nvCxnSpPr>
          <p:cNvPr id="10" name="Straight Arrow Connector 9"/>
          <p:cNvCxnSpPr/>
          <p:nvPr/>
        </p:nvCxnSpPr>
        <p:spPr bwMode="auto">
          <a:xfrm flipH="1">
            <a:off x="3450516" y="1983156"/>
            <a:ext cx="1488308" cy="155757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55078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7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7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27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7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27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27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5" grpId="0" animBg="1"/>
      <p:bldP spid="72729" grpId="0"/>
      <p:bldP spid="72730" grpId="0"/>
      <p:bldP spid="72731" grpId="0"/>
      <p:bldP spid="72732" grpId="0" animBg="1"/>
      <p:bldP spid="72733" grpId="0" animBg="1"/>
      <p:bldP spid="72734" grpId="0" animBg="1"/>
      <p:bldP spid="5" grpId="0"/>
      <p:bldP spid="12" grpId="0"/>
      <p:bldP spid="14" grpId="0"/>
      <p:bldP spid="6" grpId="0"/>
      <p:bldP spid="34"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215" y="1370905"/>
            <a:ext cx="5311251" cy="266321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9346" y="1550490"/>
            <a:ext cx="2250254" cy="2250254"/>
          </a:xfrm>
          <a:prstGeom prst="rect">
            <a:avLst/>
          </a:prstGeom>
        </p:spPr>
      </p:pic>
      <p:cxnSp>
        <p:nvCxnSpPr>
          <p:cNvPr id="10" name="Straight Connector 9"/>
          <p:cNvCxnSpPr/>
          <p:nvPr/>
        </p:nvCxnSpPr>
        <p:spPr bwMode="auto">
          <a:xfrm>
            <a:off x="3872753" y="4410635"/>
            <a:ext cx="387276"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13" name="TextBox 12"/>
          <p:cNvSpPr txBox="1"/>
          <p:nvPr/>
        </p:nvSpPr>
        <p:spPr>
          <a:xfrm>
            <a:off x="3378686" y="4421395"/>
            <a:ext cx="1317990" cy="461665"/>
          </a:xfrm>
          <a:prstGeom prst="rect">
            <a:avLst/>
          </a:prstGeom>
          <a:noFill/>
        </p:spPr>
        <p:txBody>
          <a:bodyPr wrap="none" rtlCol="0">
            <a:spAutoFit/>
          </a:bodyPr>
          <a:lstStyle/>
          <a:p>
            <a:r>
              <a:rPr lang="en-GB" dirty="0" smtClean="0"/>
              <a:t>~100 </a:t>
            </a:r>
            <a:r>
              <a:rPr lang="en-GB" dirty="0" smtClean="0">
                <a:sym typeface="Symbol" panose="05050102010706020507" pitchFamily="18" charset="2"/>
              </a:rPr>
              <a:t>m</a:t>
            </a:r>
            <a:endParaRPr lang="en-GB" dirty="0"/>
          </a:p>
        </p:txBody>
      </p:sp>
      <p:sp>
        <p:nvSpPr>
          <p:cNvPr id="15" name="TextBox 14"/>
          <p:cNvSpPr txBox="1"/>
          <p:nvPr/>
        </p:nvSpPr>
        <p:spPr>
          <a:xfrm>
            <a:off x="1504206" y="983626"/>
            <a:ext cx="3273268" cy="461665"/>
          </a:xfrm>
          <a:prstGeom prst="rect">
            <a:avLst/>
          </a:prstGeom>
          <a:noFill/>
        </p:spPr>
        <p:txBody>
          <a:bodyPr wrap="none" rtlCol="0">
            <a:spAutoFit/>
          </a:bodyPr>
          <a:lstStyle/>
          <a:p>
            <a:r>
              <a:rPr lang="en-GB" dirty="0" smtClean="0"/>
              <a:t>~1900 (Ramon y </a:t>
            </a:r>
            <a:r>
              <a:rPr lang="en-GB" dirty="0" err="1" smtClean="0"/>
              <a:t>Cajal</a:t>
            </a:r>
            <a:r>
              <a:rPr lang="en-GB" dirty="0" smtClean="0"/>
              <a:t>)</a:t>
            </a:r>
            <a:endParaRPr lang="en-GB" dirty="0"/>
          </a:p>
        </p:txBody>
      </p:sp>
      <p:sp>
        <p:nvSpPr>
          <p:cNvPr id="40" name="TextBox 39"/>
          <p:cNvSpPr txBox="1"/>
          <p:nvPr/>
        </p:nvSpPr>
        <p:spPr>
          <a:xfrm>
            <a:off x="5496500" y="983626"/>
            <a:ext cx="3215945" cy="461665"/>
          </a:xfrm>
          <a:prstGeom prst="rect">
            <a:avLst/>
          </a:prstGeom>
          <a:noFill/>
        </p:spPr>
        <p:txBody>
          <a:bodyPr wrap="none" rtlCol="0">
            <a:spAutoFit/>
          </a:bodyPr>
          <a:lstStyle/>
          <a:p>
            <a:r>
              <a:rPr lang="en-GB" dirty="0" smtClean="0"/>
              <a:t>~2010 (Mandy George)</a:t>
            </a:r>
            <a:endParaRPr lang="en-GB" dirty="0"/>
          </a:p>
        </p:txBody>
      </p:sp>
    </p:spTree>
    <p:extLst>
      <p:ext uri="{BB962C8B-B14F-4D97-AF65-F5344CB8AC3E}">
        <p14:creationId xmlns:p14="http://schemas.microsoft.com/office/powerpoint/2010/main" val="273988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449513" y="1517650"/>
            <a:ext cx="1346200" cy="1368425"/>
            <a:chOff x="2449513" y="1517650"/>
            <a:chExt cx="1346200" cy="1368425"/>
          </a:xfrm>
        </p:grpSpPr>
        <p:sp>
          <p:nvSpPr>
            <p:cNvPr id="72706" name="Freeform 2"/>
            <p:cNvSpPr>
              <a:spLocks/>
            </p:cNvSpPr>
            <p:nvPr/>
          </p:nvSpPr>
          <p:spPr bwMode="auto">
            <a:xfrm rot="1705058" flipV="1">
              <a:off x="3041650" y="1936750"/>
              <a:ext cx="173038" cy="949325"/>
            </a:xfrm>
            <a:custGeom>
              <a:avLst/>
              <a:gdLst>
                <a:gd name="T0" fmla="*/ 2147483646 w 109"/>
                <a:gd name="T1" fmla="*/ 0 h 598"/>
                <a:gd name="T2" fmla="*/ 2147483646 w 109"/>
                <a:gd name="T3" fmla="*/ 2147483646 h 598"/>
                <a:gd name="T4" fmla="*/ 2147483646 w 109"/>
                <a:gd name="T5" fmla="*/ 2147483646 h 598"/>
                <a:gd name="T6" fmla="*/ 2147483646 w 109"/>
                <a:gd name="T7" fmla="*/ 2147483646 h 598"/>
                <a:gd name="T8" fmla="*/ 2147483646 w 109"/>
                <a:gd name="T9" fmla="*/ 2147483646 h 598"/>
                <a:gd name="T10" fmla="*/ 0 w 109"/>
                <a:gd name="T11" fmla="*/ 2147483646 h 598"/>
                <a:gd name="T12" fmla="*/ 2147483646 w 109"/>
                <a:gd name="T13" fmla="*/ 2147483646 h 598"/>
                <a:gd name="T14" fmla="*/ 2147483646 w 109"/>
                <a:gd name="T15" fmla="*/ 2147483646 h 598"/>
                <a:gd name="T16" fmla="*/ 2147483646 w 109"/>
                <a:gd name="T17" fmla="*/ 2147483646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07" name="Freeform 3"/>
            <p:cNvSpPr>
              <a:spLocks/>
            </p:cNvSpPr>
            <p:nvPr/>
          </p:nvSpPr>
          <p:spPr bwMode="auto">
            <a:xfrm rot="1705058" flipV="1">
              <a:off x="2646363" y="1847850"/>
              <a:ext cx="498475" cy="533400"/>
            </a:xfrm>
            <a:custGeom>
              <a:avLst/>
              <a:gdLst>
                <a:gd name="T0" fmla="*/ 2147483646 w 314"/>
                <a:gd name="T1" fmla="*/ 0 h 336"/>
                <a:gd name="T2" fmla="*/ 2147483646 w 314"/>
                <a:gd name="T3" fmla="*/ 2147483646 h 336"/>
                <a:gd name="T4" fmla="*/ 2147483646 w 314"/>
                <a:gd name="T5" fmla="*/ 2147483646 h 336"/>
                <a:gd name="T6" fmla="*/ 2147483646 w 314"/>
                <a:gd name="T7" fmla="*/ 2147483646 h 336"/>
                <a:gd name="T8" fmla="*/ 2147483646 w 314"/>
                <a:gd name="T9" fmla="*/ 2147483646 h 336"/>
                <a:gd name="T10" fmla="*/ 2147483646 w 314"/>
                <a:gd name="T11" fmla="*/ 2147483646 h 336"/>
                <a:gd name="T12" fmla="*/ 2147483646 w 314"/>
                <a:gd name="T13" fmla="*/ 2147483646 h 336"/>
                <a:gd name="T14" fmla="*/ 0 w 314"/>
                <a:gd name="T15" fmla="*/ 2147483646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08" name="Freeform 4"/>
            <p:cNvSpPr>
              <a:spLocks/>
            </p:cNvSpPr>
            <p:nvPr/>
          </p:nvSpPr>
          <p:spPr bwMode="auto">
            <a:xfrm rot="1705058" flipV="1">
              <a:off x="3116263" y="1517650"/>
              <a:ext cx="247650" cy="658813"/>
            </a:xfrm>
            <a:custGeom>
              <a:avLst/>
              <a:gdLst>
                <a:gd name="T0" fmla="*/ 2147483646 w 156"/>
                <a:gd name="T1" fmla="*/ 0 h 415"/>
                <a:gd name="T2" fmla="*/ 2147483646 w 156"/>
                <a:gd name="T3" fmla="*/ 2147483646 h 415"/>
                <a:gd name="T4" fmla="*/ 2147483646 w 156"/>
                <a:gd name="T5" fmla="*/ 2147483646 h 415"/>
                <a:gd name="T6" fmla="*/ 0 w 156"/>
                <a:gd name="T7" fmla="*/ 2147483646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09" name="Freeform 5"/>
            <p:cNvSpPr>
              <a:spLocks/>
            </p:cNvSpPr>
            <p:nvPr/>
          </p:nvSpPr>
          <p:spPr bwMode="auto">
            <a:xfrm rot="1705058" flipV="1">
              <a:off x="2889250" y="1827213"/>
              <a:ext cx="96838" cy="254000"/>
            </a:xfrm>
            <a:custGeom>
              <a:avLst/>
              <a:gdLst>
                <a:gd name="T0" fmla="*/ 0 w 61"/>
                <a:gd name="T1" fmla="*/ 0 h 160"/>
                <a:gd name="T2" fmla="*/ 2147483646 w 61"/>
                <a:gd name="T3" fmla="*/ 2147483646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10" name="Freeform 6"/>
            <p:cNvSpPr>
              <a:spLocks/>
            </p:cNvSpPr>
            <p:nvPr/>
          </p:nvSpPr>
          <p:spPr bwMode="auto">
            <a:xfrm rot="1705058" flipV="1">
              <a:off x="3065463" y="2420938"/>
              <a:ext cx="649287" cy="61912"/>
            </a:xfrm>
            <a:custGeom>
              <a:avLst/>
              <a:gdLst>
                <a:gd name="T0" fmla="*/ 0 w 409"/>
                <a:gd name="T1" fmla="*/ 2147483646 h 39"/>
                <a:gd name="T2" fmla="*/ 2147483646 w 409"/>
                <a:gd name="T3" fmla="*/ 0 h 39"/>
                <a:gd name="T4" fmla="*/ 2147483646 w 409"/>
                <a:gd name="T5" fmla="*/ 2147483646 h 39"/>
                <a:gd name="T6" fmla="*/ 2147483646 w 409"/>
                <a:gd name="T7" fmla="*/ 214748364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11" name="Freeform 7"/>
            <p:cNvSpPr>
              <a:spLocks/>
            </p:cNvSpPr>
            <p:nvPr/>
          </p:nvSpPr>
          <p:spPr bwMode="auto">
            <a:xfrm rot="1705058" flipV="1">
              <a:off x="3378200" y="1555750"/>
              <a:ext cx="417513" cy="369888"/>
            </a:xfrm>
            <a:custGeom>
              <a:avLst/>
              <a:gdLst>
                <a:gd name="T0" fmla="*/ 0 w 263"/>
                <a:gd name="T1" fmla="*/ 0 h 233"/>
                <a:gd name="T2" fmla="*/ 2147483646 w 263"/>
                <a:gd name="T3" fmla="*/ 2147483646 h 233"/>
                <a:gd name="T4" fmla="*/ 2147483646 w 263"/>
                <a:gd name="T5" fmla="*/ 2147483646 h 233"/>
                <a:gd name="T6" fmla="*/ 2147483646 w 263"/>
                <a:gd name="T7" fmla="*/ 2147483646 h 233"/>
                <a:gd name="T8" fmla="*/ 2147483646 w 263"/>
                <a:gd name="T9" fmla="*/ 2147483646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12" name="Freeform 8"/>
            <p:cNvSpPr>
              <a:spLocks/>
            </p:cNvSpPr>
            <p:nvPr/>
          </p:nvSpPr>
          <p:spPr bwMode="auto">
            <a:xfrm rot="1705058" flipV="1">
              <a:off x="2900363" y="1614488"/>
              <a:ext cx="358775" cy="658812"/>
            </a:xfrm>
            <a:custGeom>
              <a:avLst/>
              <a:gdLst>
                <a:gd name="T0" fmla="*/ 2147483646 w 226"/>
                <a:gd name="T1" fmla="*/ 0 h 415"/>
                <a:gd name="T2" fmla="*/ 2147483646 w 226"/>
                <a:gd name="T3" fmla="*/ 2147483646 h 415"/>
                <a:gd name="T4" fmla="*/ 2147483646 w 226"/>
                <a:gd name="T5" fmla="*/ 2147483646 h 415"/>
                <a:gd name="T6" fmla="*/ 2147483646 w 226"/>
                <a:gd name="T7" fmla="*/ 2147483646 h 415"/>
                <a:gd name="T8" fmla="*/ 2147483646 w 226"/>
                <a:gd name="T9" fmla="*/ 2147483646 h 415"/>
                <a:gd name="T10" fmla="*/ 2147483646 w 226"/>
                <a:gd name="T11" fmla="*/ 2147483646 h 415"/>
                <a:gd name="T12" fmla="*/ 0 w 226"/>
                <a:gd name="T13" fmla="*/ 2147483646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13" name="Freeform 9"/>
            <p:cNvSpPr>
              <a:spLocks/>
            </p:cNvSpPr>
            <p:nvPr/>
          </p:nvSpPr>
          <p:spPr bwMode="auto">
            <a:xfrm rot="1705058" flipV="1">
              <a:off x="2449513" y="2197100"/>
              <a:ext cx="601662" cy="242888"/>
            </a:xfrm>
            <a:custGeom>
              <a:avLst/>
              <a:gdLst>
                <a:gd name="T0" fmla="*/ 2147483646 w 379"/>
                <a:gd name="T1" fmla="*/ 0 h 153"/>
                <a:gd name="T2" fmla="*/ 2147483646 w 379"/>
                <a:gd name="T3" fmla="*/ 2147483646 h 153"/>
                <a:gd name="T4" fmla="*/ 2147483646 w 379"/>
                <a:gd name="T5" fmla="*/ 2147483646 h 153"/>
                <a:gd name="T6" fmla="*/ 0 w 379"/>
                <a:gd name="T7" fmla="*/ 2147483646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14" name="Freeform 10"/>
            <p:cNvSpPr>
              <a:spLocks/>
            </p:cNvSpPr>
            <p:nvPr/>
          </p:nvSpPr>
          <p:spPr bwMode="auto">
            <a:xfrm rot="1705058" flipV="1">
              <a:off x="2606675" y="1736725"/>
              <a:ext cx="149225" cy="406400"/>
            </a:xfrm>
            <a:custGeom>
              <a:avLst/>
              <a:gdLst>
                <a:gd name="T0" fmla="*/ 2147483646 w 94"/>
                <a:gd name="T1" fmla="*/ 0 h 256"/>
                <a:gd name="T2" fmla="*/ 2147483646 w 94"/>
                <a:gd name="T3" fmla="*/ 2147483646 h 256"/>
                <a:gd name="T4" fmla="*/ 2147483646 w 94"/>
                <a:gd name="T5" fmla="*/ 2147483646 h 256"/>
                <a:gd name="T6" fmla="*/ 0 w 94"/>
                <a:gd name="T7" fmla="*/ 214748364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72715" name="Freeform 11"/>
          <p:cNvSpPr>
            <a:spLocks/>
          </p:cNvSpPr>
          <p:nvPr/>
        </p:nvSpPr>
        <p:spPr bwMode="auto">
          <a:xfrm rot="6959852" flipV="1">
            <a:off x="2727326" y="2898775"/>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72716" name="Line 12"/>
          <p:cNvSpPr>
            <a:spLocks noChangeShapeType="1"/>
          </p:cNvSpPr>
          <p:nvPr/>
        </p:nvSpPr>
        <p:spPr bwMode="auto">
          <a:xfrm rot="5400000">
            <a:off x="908844" y="5244307"/>
            <a:ext cx="18811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17" name="Text Box 13"/>
          <p:cNvSpPr txBox="1">
            <a:spLocks noChangeArrowheads="1"/>
          </p:cNvSpPr>
          <p:nvPr/>
        </p:nvSpPr>
        <p:spPr bwMode="auto">
          <a:xfrm rot="-5400000">
            <a:off x="890587" y="5026026"/>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voltage</a:t>
            </a:r>
          </a:p>
        </p:txBody>
      </p:sp>
      <p:sp>
        <p:nvSpPr>
          <p:cNvPr id="72718" name="Text Box 14"/>
          <p:cNvSpPr txBox="1">
            <a:spLocks noChangeArrowheads="1"/>
          </p:cNvSpPr>
          <p:nvPr/>
        </p:nvSpPr>
        <p:spPr bwMode="auto">
          <a:xfrm>
            <a:off x="6515100" y="5907088"/>
            <a:ext cx="1090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latin typeface="Times New Roman" panose="02020603050405020304" pitchFamily="18" charset="0"/>
              </a:rPr>
              <a:t>100 ms</a:t>
            </a:r>
          </a:p>
        </p:txBody>
      </p:sp>
      <p:sp>
        <p:nvSpPr>
          <p:cNvPr id="72719" name="Line 15"/>
          <p:cNvSpPr>
            <a:spLocks noChangeShapeType="1"/>
          </p:cNvSpPr>
          <p:nvPr/>
        </p:nvSpPr>
        <p:spPr bwMode="auto">
          <a:xfrm>
            <a:off x="6759575" y="5932488"/>
            <a:ext cx="6286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20" name="Line 16"/>
          <p:cNvSpPr>
            <a:spLocks noChangeShapeType="1"/>
          </p:cNvSpPr>
          <p:nvPr/>
        </p:nvSpPr>
        <p:spPr bwMode="auto">
          <a:xfrm>
            <a:off x="1851025" y="5292725"/>
            <a:ext cx="58864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21" name="Freeform 17"/>
          <p:cNvSpPr>
            <a:spLocks/>
          </p:cNvSpPr>
          <p:nvPr/>
        </p:nvSpPr>
        <p:spPr bwMode="auto">
          <a:xfrm>
            <a:off x="1844675" y="4268788"/>
            <a:ext cx="5929313" cy="1471612"/>
          </a:xfrm>
          <a:custGeom>
            <a:avLst/>
            <a:gdLst>
              <a:gd name="T0" fmla="*/ 0 w 3735"/>
              <a:gd name="T1" fmla="*/ 2147483646 h 927"/>
              <a:gd name="T2" fmla="*/ 2147483646 w 3735"/>
              <a:gd name="T3" fmla="*/ 2147483646 h 927"/>
              <a:gd name="T4" fmla="*/ 2147483646 w 3735"/>
              <a:gd name="T5" fmla="*/ 2147483646 h 927"/>
              <a:gd name="T6" fmla="*/ 2147483646 w 3735"/>
              <a:gd name="T7" fmla="*/ 2147483646 h 927"/>
              <a:gd name="T8" fmla="*/ 2147483646 w 3735"/>
              <a:gd name="T9" fmla="*/ 2147483646 h 927"/>
              <a:gd name="T10" fmla="*/ 2147483646 w 3735"/>
              <a:gd name="T11" fmla="*/ 2147483646 h 927"/>
              <a:gd name="T12" fmla="*/ 2147483646 w 3735"/>
              <a:gd name="T13" fmla="*/ 2147483646 h 927"/>
              <a:gd name="T14" fmla="*/ 2147483646 w 3735"/>
              <a:gd name="T15" fmla="*/ 2147483646 h 927"/>
              <a:gd name="T16" fmla="*/ 2147483646 w 3735"/>
              <a:gd name="T17" fmla="*/ 2147483646 h 927"/>
              <a:gd name="T18" fmla="*/ 2147483646 w 3735"/>
              <a:gd name="T19" fmla="*/ 2147483646 h 927"/>
              <a:gd name="T20" fmla="*/ 2147483646 w 3735"/>
              <a:gd name="T21" fmla="*/ 2147483646 h 927"/>
              <a:gd name="T22" fmla="*/ 2147483646 w 3735"/>
              <a:gd name="T23" fmla="*/ 2147483646 h 927"/>
              <a:gd name="T24" fmla="*/ 2147483646 w 3735"/>
              <a:gd name="T25" fmla="*/ 2147483646 h 927"/>
              <a:gd name="T26" fmla="*/ 2147483646 w 3735"/>
              <a:gd name="T27" fmla="*/ 2147483646 h 927"/>
              <a:gd name="T28" fmla="*/ 2147483646 w 3735"/>
              <a:gd name="T29" fmla="*/ 2147483646 h 927"/>
              <a:gd name="T30" fmla="*/ 2147483646 w 3735"/>
              <a:gd name="T31" fmla="*/ 2147483646 h 927"/>
              <a:gd name="T32" fmla="*/ 2147483646 w 3735"/>
              <a:gd name="T33" fmla="*/ 2147483646 h 927"/>
              <a:gd name="T34" fmla="*/ 2147483646 w 3735"/>
              <a:gd name="T35" fmla="*/ 2147483646 h 927"/>
              <a:gd name="T36" fmla="*/ 2147483646 w 3735"/>
              <a:gd name="T37" fmla="*/ 2147483646 h 927"/>
              <a:gd name="T38" fmla="*/ 2147483646 w 3735"/>
              <a:gd name="T39" fmla="*/ 2147483646 h 927"/>
              <a:gd name="T40" fmla="*/ 2147483646 w 3735"/>
              <a:gd name="T41" fmla="*/ 2147483646 h 927"/>
              <a:gd name="T42" fmla="*/ 2147483646 w 3735"/>
              <a:gd name="T43" fmla="*/ 2147483646 h 927"/>
              <a:gd name="T44" fmla="*/ 2147483646 w 3735"/>
              <a:gd name="T45" fmla="*/ 2147483646 h 927"/>
              <a:gd name="T46" fmla="*/ 2147483646 w 3735"/>
              <a:gd name="T47" fmla="*/ 2147483646 h 927"/>
              <a:gd name="T48" fmla="*/ 2147483646 w 3735"/>
              <a:gd name="T49" fmla="*/ 2147483646 h 927"/>
              <a:gd name="T50" fmla="*/ 2147483646 w 3735"/>
              <a:gd name="T51" fmla="*/ 2147483646 h 927"/>
              <a:gd name="T52" fmla="*/ 2147483646 w 3735"/>
              <a:gd name="T53" fmla="*/ 2147483646 h 927"/>
              <a:gd name="T54" fmla="*/ 2147483646 w 3735"/>
              <a:gd name="T55" fmla="*/ 2147483646 h 927"/>
              <a:gd name="T56" fmla="*/ 2147483646 w 3735"/>
              <a:gd name="T57" fmla="*/ 2147483646 h 927"/>
              <a:gd name="T58" fmla="*/ 2147483646 w 3735"/>
              <a:gd name="T59" fmla="*/ 2147483646 h 927"/>
              <a:gd name="T60" fmla="*/ 2147483646 w 3735"/>
              <a:gd name="T61" fmla="*/ 2147483646 h 927"/>
              <a:gd name="T62" fmla="*/ 2147483646 w 3735"/>
              <a:gd name="T63" fmla="*/ 2147483646 h 927"/>
              <a:gd name="T64" fmla="*/ 2147483646 w 3735"/>
              <a:gd name="T65" fmla="*/ 2147483646 h 927"/>
              <a:gd name="T66" fmla="*/ 2147483646 w 3735"/>
              <a:gd name="T67" fmla="*/ 2147483646 h 927"/>
              <a:gd name="T68" fmla="*/ 2147483646 w 3735"/>
              <a:gd name="T69" fmla="*/ 2147483646 h 927"/>
              <a:gd name="T70" fmla="*/ 2147483646 w 3735"/>
              <a:gd name="T71" fmla="*/ 2147483646 h 927"/>
              <a:gd name="T72" fmla="*/ 2147483646 w 3735"/>
              <a:gd name="T73" fmla="*/ 2147483646 h 927"/>
              <a:gd name="T74" fmla="*/ 2147483646 w 3735"/>
              <a:gd name="T75" fmla="*/ 2147483646 h 927"/>
              <a:gd name="T76" fmla="*/ 2147483646 w 3735"/>
              <a:gd name="T77" fmla="*/ 2147483646 h 927"/>
              <a:gd name="T78" fmla="*/ 2147483646 w 3735"/>
              <a:gd name="T79" fmla="*/ 2147483646 h 927"/>
              <a:gd name="T80" fmla="*/ 2147483646 w 3735"/>
              <a:gd name="T81" fmla="*/ 2147483646 h 927"/>
              <a:gd name="T82" fmla="*/ 2147483646 w 3735"/>
              <a:gd name="T83" fmla="*/ 2147483646 h 927"/>
              <a:gd name="T84" fmla="*/ 2147483646 w 3735"/>
              <a:gd name="T85" fmla="*/ 2147483646 h 927"/>
              <a:gd name="T86" fmla="*/ 2147483646 w 3735"/>
              <a:gd name="T87" fmla="*/ 2147483646 h 927"/>
              <a:gd name="T88" fmla="*/ 2147483646 w 3735"/>
              <a:gd name="T89" fmla="*/ 2147483646 h 927"/>
              <a:gd name="T90" fmla="*/ 2147483646 w 3735"/>
              <a:gd name="T91" fmla="*/ 2147483646 h 927"/>
              <a:gd name="T92" fmla="*/ 2147483646 w 3735"/>
              <a:gd name="T93" fmla="*/ 2147483646 h 927"/>
              <a:gd name="T94" fmla="*/ 2147483646 w 3735"/>
              <a:gd name="T95" fmla="*/ 2147483646 h 927"/>
              <a:gd name="T96" fmla="*/ 2147483646 w 3735"/>
              <a:gd name="T97" fmla="*/ 2147483646 h 927"/>
              <a:gd name="T98" fmla="*/ 2147483646 w 3735"/>
              <a:gd name="T99" fmla="*/ 2147483646 h 927"/>
              <a:gd name="T100" fmla="*/ 2147483646 w 3735"/>
              <a:gd name="T101" fmla="*/ 2147483646 h 927"/>
              <a:gd name="T102" fmla="*/ 2147483646 w 3735"/>
              <a:gd name="T103" fmla="*/ 2147483646 h 927"/>
              <a:gd name="T104" fmla="*/ 2147483646 w 3735"/>
              <a:gd name="T105" fmla="*/ 2147483646 h 927"/>
              <a:gd name="T106" fmla="*/ 2147483646 w 3735"/>
              <a:gd name="T107" fmla="*/ 2147483646 h 927"/>
              <a:gd name="T108" fmla="*/ 2147483646 w 3735"/>
              <a:gd name="T109" fmla="*/ 2147483646 h 927"/>
              <a:gd name="T110" fmla="*/ 2147483646 w 3735"/>
              <a:gd name="T111" fmla="*/ 2147483646 h 927"/>
              <a:gd name="T112" fmla="*/ 2147483646 w 3735"/>
              <a:gd name="T113" fmla="*/ 2147483646 h 927"/>
              <a:gd name="T114" fmla="*/ 2147483646 w 3735"/>
              <a:gd name="T115" fmla="*/ 2147483646 h 927"/>
              <a:gd name="T116" fmla="*/ 2147483646 w 3735"/>
              <a:gd name="T117" fmla="*/ 2147483646 h 927"/>
              <a:gd name="T118" fmla="*/ 2147483646 w 3735"/>
              <a:gd name="T119" fmla="*/ 2147483646 h 927"/>
              <a:gd name="T120" fmla="*/ 2147483646 w 3735"/>
              <a:gd name="T121" fmla="*/ 0 h 927"/>
              <a:gd name="T122" fmla="*/ 2147483646 w 3735"/>
              <a:gd name="T123" fmla="*/ 2147483646 h 927"/>
              <a:gd name="T124" fmla="*/ 2147483646 w 3735"/>
              <a:gd name="T125" fmla="*/ 2147483646 h 9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35"/>
              <a:gd name="T190" fmla="*/ 0 h 927"/>
              <a:gd name="T191" fmla="*/ 3735 w 3735"/>
              <a:gd name="T192" fmla="*/ 927 h 9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35" h="927">
                <a:moveTo>
                  <a:pt x="0" y="908"/>
                </a:moveTo>
                <a:cubicBezTo>
                  <a:pt x="19" y="879"/>
                  <a:pt x="22" y="847"/>
                  <a:pt x="53" y="826"/>
                </a:cubicBezTo>
                <a:cubicBezTo>
                  <a:pt x="89" y="830"/>
                  <a:pt x="98" y="799"/>
                  <a:pt x="132" y="810"/>
                </a:cubicBezTo>
                <a:cubicBezTo>
                  <a:pt x="145" y="808"/>
                  <a:pt x="181" y="852"/>
                  <a:pt x="192" y="845"/>
                </a:cubicBezTo>
                <a:cubicBezTo>
                  <a:pt x="208" y="834"/>
                  <a:pt x="218" y="771"/>
                  <a:pt x="243" y="768"/>
                </a:cubicBezTo>
                <a:cubicBezTo>
                  <a:pt x="279" y="764"/>
                  <a:pt x="283" y="787"/>
                  <a:pt x="312" y="759"/>
                </a:cubicBezTo>
                <a:cubicBezTo>
                  <a:pt x="341" y="731"/>
                  <a:pt x="335" y="727"/>
                  <a:pt x="363" y="699"/>
                </a:cubicBezTo>
                <a:cubicBezTo>
                  <a:pt x="371" y="691"/>
                  <a:pt x="409" y="734"/>
                  <a:pt x="417" y="729"/>
                </a:cubicBezTo>
                <a:cubicBezTo>
                  <a:pt x="425" y="724"/>
                  <a:pt x="450" y="663"/>
                  <a:pt x="474" y="663"/>
                </a:cubicBezTo>
                <a:cubicBezTo>
                  <a:pt x="498" y="663"/>
                  <a:pt x="519" y="702"/>
                  <a:pt x="549" y="747"/>
                </a:cubicBezTo>
                <a:cubicBezTo>
                  <a:pt x="579" y="792"/>
                  <a:pt x="628" y="739"/>
                  <a:pt x="657" y="741"/>
                </a:cubicBezTo>
                <a:cubicBezTo>
                  <a:pt x="662" y="759"/>
                  <a:pt x="696" y="801"/>
                  <a:pt x="706" y="817"/>
                </a:cubicBezTo>
                <a:cubicBezTo>
                  <a:pt x="713" y="843"/>
                  <a:pt x="750" y="871"/>
                  <a:pt x="774" y="876"/>
                </a:cubicBezTo>
                <a:cubicBezTo>
                  <a:pt x="795" y="874"/>
                  <a:pt x="808" y="817"/>
                  <a:pt x="828" y="813"/>
                </a:cubicBezTo>
                <a:cubicBezTo>
                  <a:pt x="852" y="809"/>
                  <a:pt x="869" y="775"/>
                  <a:pt x="894" y="768"/>
                </a:cubicBezTo>
                <a:cubicBezTo>
                  <a:pt x="903" y="762"/>
                  <a:pt x="927" y="803"/>
                  <a:pt x="936" y="797"/>
                </a:cubicBezTo>
                <a:cubicBezTo>
                  <a:pt x="963" y="778"/>
                  <a:pt x="977" y="738"/>
                  <a:pt x="994" y="711"/>
                </a:cubicBezTo>
                <a:cubicBezTo>
                  <a:pt x="1002" y="685"/>
                  <a:pt x="1002" y="75"/>
                  <a:pt x="1008" y="3"/>
                </a:cubicBezTo>
                <a:cubicBezTo>
                  <a:pt x="1023" y="186"/>
                  <a:pt x="1041" y="765"/>
                  <a:pt x="1059" y="825"/>
                </a:cubicBezTo>
                <a:cubicBezTo>
                  <a:pt x="1077" y="885"/>
                  <a:pt x="1089" y="852"/>
                  <a:pt x="1098" y="876"/>
                </a:cubicBezTo>
                <a:cubicBezTo>
                  <a:pt x="1107" y="900"/>
                  <a:pt x="1150" y="771"/>
                  <a:pt x="1176" y="769"/>
                </a:cubicBezTo>
                <a:cubicBezTo>
                  <a:pt x="1202" y="767"/>
                  <a:pt x="1228" y="768"/>
                  <a:pt x="1253" y="764"/>
                </a:cubicBezTo>
                <a:cubicBezTo>
                  <a:pt x="1271" y="761"/>
                  <a:pt x="1291" y="721"/>
                  <a:pt x="1320" y="711"/>
                </a:cubicBezTo>
                <a:cubicBezTo>
                  <a:pt x="1354" y="723"/>
                  <a:pt x="1383" y="756"/>
                  <a:pt x="1421" y="769"/>
                </a:cubicBezTo>
                <a:cubicBezTo>
                  <a:pt x="1439" y="767"/>
                  <a:pt x="1457" y="769"/>
                  <a:pt x="1474" y="764"/>
                </a:cubicBezTo>
                <a:cubicBezTo>
                  <a:pt x="1506" y="755"/>
                  <a:pt x="1537" y="681"/>
                  <a:pt x="1566" y="663"/>
                </a:cubicBezTo>
                <a:cubicBezTo>
                  <a:pt x="1607" y="670"/>
                  <a:pt x="1598" y="691"/>
                  <a:pt x="1618" y="721"/>
                </a:cubicBezTo>
                <a:cubicBezTo>
                  <a:pt x="1632" y="737"/>
                  <a:pt x="1636" y="752"/>
                  <a:pt x="1651" y="769"/>
                </a:cubicBezTo>
                <a:cubicBezTo>
                  <a:pt x="1670" y="788"/>
                  <a:pt x="1693" y="803"/>
                  <a:pt x="1709" y="826"/>
                </a:cubicBezTo>
                <a:cubicBezTo>
                  <a:pt x="1741" y="822"/>
                  <a:pt x="1749" y="817"/>
                  <a:pt x="1776" y="807"/>
                </a:cubicBezTo>
                <a:cubicBezTo>
                  <a:pt x="1842" y="824"/>
                  <a:pt x="1872" y="907"/>
                  <a:pt x="1949" y="927"/>
                </a:cubicBezTo>
                <a:cubicBezTo>
                  <a:pt x="1971" y="925"/>
                  <a:pt x="1994" y="927"/>
                  <a:pt x="2016" y="922"/>
                </a:cubicBezTo>
                <a:cubicBezTo>
                  <a:pt x="2019" y="921"/>
                  <a:pt x="2034" y="895"/>
                  <a:pt x="2035" y="893"/>
                </a:cubicBezTo>
                <a:cubicBezTo>
                  <a:pt x="2054" y="864"/>
                  <a:pt x="2064" y="696"/>
                  <a:pt x="2082" y="681"/>
                </a:cubicBezTo>
                <a:cubicBezTo>
                  <a:pt x="2107" y="685"/>
                  <a:pt x="2119" y="848"/>
                  <a:pt x="2141" y="855"/>
                </a:cubicBezTo>
                <a:cubicBezTo>
                  <a:pt x="2159" y="853"/>
                  <a:pt x="2180" y="856"/>
                  <a:pt x="2194" y="845"/>
                </a:cubicBezTo>
                <a:cubicBezTo>
                  <a:pt x="2226" y="820"/>
                  <a:pt x="2179" y="839"/>
                  <a:pt x="2218" y="826"/>
                </a:cubicBezTo>
                <a:cubicBezTo>
                  <a:pt x="2264" y="754"/>
                  <a:pt x="2296" y="772"/>
                  <a:pt x="2386" y="769"/>
                </a:cubicBezTo>
                <a:cubicBezTo>
                  <a:pt x="2397" y="728"/>
                  <a:pt x="2381" y="781"/>
                  <a:pt x="2400" y="740"/>
                </a:cubicBezTo>
                <a:cubicBezTo>
                  <a:pt x="2410" y="719"/>
                  <a:pt x="2400" y="93"/>
                  <a:pt x="2405" y="20"/>
                </a:cubicBezTo>
                <a:cubicBezTo>
                  <a:pt x="2427" y="237"/>
                  <a:pt x="2403" y="684"/>
                  <a:pt x="2466" y="726"/>
                </a:cubicBezTo>
                <a:cubicBezTo>
                  <a:pt x="2529" y="768"/>
                  <a:pt x="2500" y="725"/>
                  <a:pt x="2544" y="693"/>
                </a:cubicBezTo>
                <a:cubicBezTo>
                  <a:pt x="2557" y="695"/>
                  <a:pt x="2590" y="662"/>
                  <a:pt x="2601" y="669"/>
                </a:cubicBezTo>
                <a:cubicBezTo>
                  <a:pt x="2627" y="684"/>
                  <a:pt x="2628" y="751"/>
                  <a:pt x="2664" y="769"/>
                </a:cubicBezTo>
                <a:cubicBezTo>
                  <a:pt x="2687" y="781"/>
                  <a:pt x="2715" y="776"/>
                  <a:pt x="2741" y="778"/>
                </a:cubicBezTo>
                <a:cubicBezTo>
                  <a:pt x="2762" y="786"/>
                  <a:pt x="2768" y="790"/>
                  <a:pt x="2798" y="778"/>
                </a:cubicBezTo>
                <a:cubicBezTo>
                  <a:pt x="2803" y="776"/>
                  <a:pt x="2800" y="768"/>
                  <a:pt x="2803" y="764"/>
                </a:cubicBezTo>
                <a:cubicBezTo>
                  <a:pt x="2807" y="759"/>
                  <a:pt x="2813" y="757"/>
                  <a:pt x="2818" y="754"/>
                </a:cubicBezTo>
                <a:cubicBezTo>
                  <a:pt x="2827" y="722"/>
                  <a:pt x="2881" y="700"/>
                  <a:pt x="2904" y="668"/>
                </a:cubicBezTo>
                <a:cubicBezTo>
                  <a:pt x="2919" y="670"/>
                  <a:pt x="2940" y="669"/>
                  <a:pt x="2952" y="682"/>
                </a:cubicBezTo>
                <a:cubicBezTo>
                  <a:pt x="2974" y="707"/>
                  <a:pt x="2962" y="709"/>
                  <a:pt x="2986" y="721"/>
                </a:cubicBezTo>
                <a:cubicBezTo>
                  <a:pt x="2999" y="727"/>
                  <a:pt x="3040" y="730"/>
                  <a:pt x="3043" y="730"/>
                </a:cubicBezTo>
                <a:cubicBezTo>
                  <a:pt x="3073" y="728"/>
                  <a:pt x="3104" y="729"/>
                  <a:pt x="3134" y="725"/>
                </a:cubicBezTo>
                <a:cubicBezTo>
                  <a:pt x="3139" y="724"/>
                  <a:pt x="3158" y="708"/>
                  <a:pt x="3163" y="706"/>
                </a:cubicBezTo>
                <a:cubicBezTo>
                  <a:pt x="3176" y="699"/>
                  <a:pt x="3196" y="686"/>
                  <a:pt x="3210" y="681"/>
                </a:cubicBezTo>
                <a:cubicBezTo>
                  <a:pt x="3236" y="690"/>
                  <a:pt x="3218" y="693"/>
                  <a:pt x="3240" y="725"/>
                </a:cubicBezTo>
                <a:cubicBezTo>
                  <a:pt x="3253" y="744"/>
                  <a:pt x="3287" y="746"/>
                  <a:pt x="3307" y="749"/>
                </a:cubicBezTo>
                <a:cubicBezTo>
                  <a:pt x="3362" y="785"/>
                  <a:pt x="3375" y="807"/>
                  <a:pt x="3442" y="817"/>
                </a:cubicBezTo>
                <a:cubicBezTo>
                  <a:pt x="3531" y="811"/>
                  <a:pt x="3521" y="806"/>
                  <a:pt x="3590" y="788"/>
                </a:cubicBezTo>
                <a:cubicBezTo>
                  <a:pt x="3609" y="759"/>
                  <a:pt x="3604" y="750"/>
                  <a:pt x="3610" y="711"/>
                </a:cubicBezTo>
                <a:cubicBezTo>
                  <a:pt x="3612" y="695"/>
                  <a:pt x="3615" y="168"/>
                  <a:pt x="3618" y="0"/>
                </a:cubicBezTo>
                <a:cubicBezTo>
                  <a:pt x="3630" y="123"/>
                  <a:pt x="3661" y="754"/>
                  <a:pt x="3699" y="774"/>
                </a:cubicBezTo>
                <a:cubicBezTo>
                  <a:pt x="3724" y="788"/>
                  <a:pt x="3714" y="735"/>
                  <a:pt x="3735" y="729"/>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22" name="Text Box 18"/>
          <p:cNvSpPr txBox="1">
            <a:spLocks noChangeArrowheads="1"/>
          </p:cNvSpPr>
          <p:nvPr/>
        </p:nvSpPr>
        <p:spPr bwMode="auto">
          <a:xfrm>
            <a:off x="4337050" y="5937250"/>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time</a:t>
            </a:r>
          </a:p>
        </p:txBody>
      </p:sp>
      <p:sp>
        <p:nvSpPr>
          <p:cNvPr id="72723" name="Text Box 19"/>
          <p:cNvSpPr txBox="1">
            <a:spLocks noChangeArrowheads="1"/>
          </p:cNvSpPr>
          <p:nvPr/>
        </p:nvSpPr>
        <p:spPr bwMode="auto">
          <a:xfrm>
            <a:off x="7880350" y="5032375"/>
            <a:ext cx="1141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-50 mV</a:t>
            </a:r>
          </a:p>
        </p:txBody>
      </p:sp>
      <p:sp>
        <p:nvSpPr>
          <p:cNvPr id="72724" name="Text Box 20"/>
          <p:cNvSpPr txBox="1">
            <a:spLocks noChangeArrowheads="1"/>
          </p:cNvSpPr>
          <p:nvPr/>
        </p:nvSpPr>
        <p:spPr bwMode="auto">
          <a:xfrm>
            <a:off x="7880350" y="4051300"/>
            <a:ext cx="1223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+20 mV</a:t>
            </a:r>
          </a:p>
        </p:txBody>
      </p:sp>
      <p:sp>
        <p:nvSpPr>
          <p:cNvPr id="72725" name="Freeform 21"/>
          <p:cNvSpPr>
            <a:spLocks/>
          </p:cNvSpPr>
          <p:nvPr/>
        </p:nvSpPr>
        <p:spPr bwMode="auto">
          <a:xfrm>
            <a:off x="1504950" y="2838450"/>
            <a:ext cx="1323975" cy="1857375"/>
          </a:xfrm>
          <a:custGeom>
            <a:avLst/>
            <a:gdLst>
              <a:gd name="T0" fmla="*/ 0 w 798"/>
              <a:gd name="T1" fmla="*/ 2147483646 h 1170"/>
              <a:gd name="T2" fmla="*/ 2147483646 w 798"/>
              <a:gd name="T3" fmla="*/ 2147483646 h 1170"/>
              <a:gd name="T4" fmla="*/ 0 60000 65536"/>
              <a:gd name="T5" fmla="*/ 0 60000 65536"/>
              <a:gd name="T6" fmla="*/ 0 w 798"/>
              <a:gd name="T7" fmla="*/ 0 h 1170"/>
              <a:gd name="T8" fmla="*/ 798 w 798"/>
              <a:gd name="T9" fmla="*/ 1170 h 1170"/>
            </a:gdLst>
            <a:ahLst/>
            <a:cxnLst>
              <a:cxn ang="T4">
                <a:pos x="T0" y="T1"/>
              </a:cxn>
              <a:cxn ang="T5">
                <a:pos x="T2" y="T3"/>
              </a:cxn>
            </a:cxnLst>
            <a:rect l="T6" t="T7" r="T8" b="T9"/>
            <a:pathLst>
              <a:path w="798" h="1170">
                <a:moveTo>
                  <a:pt x="0" y="1170"/>
                </a:moveTo>
                <a:cubicBezTo>
                  <a:pt x="18" y="714"/>
                  <a:pt x="402" y="0"/>
                  <a:pt x="798" y="228"/>
                </a:cubicBez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27" name="Line 24"/>
          <p:cNvSpPr>
            <a:spLocks noChangeShapeType="1"/>
          </p:cNvSpPr>
          <p:nvPr/>
        </p:nvSpPr>
        <p:spPr bwMode="auto">
          <a:xfrm>
            <a:off x="3786188" y="3521075"/>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40" name="Line 38"/>
          <p:cNvSpPr>
            <a:spLocks noChangeShapeType="1"/>
          </p:cNvSpPr>
          <p:nvPr/>
        </p:nvSpPr>
        <p:spPr bwMode="auto">
          <a:xfrm>
            <a:off x="3076575" y="4991100"/>
            <a:ext cx="3524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2741" name="Line 39"/>
          <p:cNvSpPr>
            <a:spLocks noChangeShapeType="1"/>
          </p:cNvSpPr>
          <p:nvPr/>
        </p:nvSpPr>
        <p:spPr bwMode="auto">
          <a:xfrm flipH="1">
            <a:off x="3494088" y="4991100"/>
            <a:ext cx="3524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2742" name="Text Box 40"/>
          <p:cNvSpPr txBox="1">
            <a:spLocks noChangeArrowheads="1"/>
          </p:cNvSpPr>
          <p:nvPr/>
        </p:nvSpPr>
        <p:spPr bwMode="auto">
          <a:xfrm>
            <a:off x="3813175" y="4718050"/>
            <a:ext cx="785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1 ms</a:t>
            </a:r>
          </a:p>
        </p:txBody>
      </p:sp>
      <p:sp>
        <p:nvSpPr>
          <p:cNvPr id="42" name="Freeform 148"/>
          <p:cNvSpPr>
            <a:spLocks/>
          </p:cNvSpPr>
          <p:nvPr/>
        </p:nvSpPr>
        <p:spPr bwMode="auto">
          <a:xfrm rot="5400000" flipV="1">
            <a:off x="3160365" y="3679019"/>
            <a:ext cx="728852" cy="423415"/>
          </a:xfrm>
          <a:custGeom>
            <a:avLst/>
            <a:gdLst>
              <a:gd name="T0" fmla="*/ 2147483646 w 10000"/>
              <a:gd name="T1" fmla="*/ 2147483646 h 10397"/>
              <a:gd name="T2" fmla="*/ 2147483646 w 10000"/>
              <a:gd name="T3" fmla="*/ 0 h 10397"/>
              <a:gd name="T4" fmla="*/ 0 60000 65536"/>
              <a:gd name="T5" fmla="*/ 0 60000 65536"/>
              <a:gd name="T6" fmla="*/ 0 w 10000"/>
              <a:gd name="T7" fmla="*/ 0 h 10397"/>
              <a:gd name="T8" fmla="*/ 10000 w 10000"/>
              <a:gd name="T9" fmla="*/ 10397 h 10397"/>
              <a:gd name="connsiteX0" fmla="*/ 5960 w 5960"/>
              <a:gd name="connsiteY0" fmla="*/ 3462 h 3462"/>
              <a:gd name="connsiteX1" fmla="*/ 3910 w 5960"/>
              <a:gd name="connsiteY1" fmla="*/ 0 h 3462"/>
              <a:gd name="connsiteX0" fmla="*/ 5465 w 20470"/>
              <a:gd name="connsiteY0" fmla="*/ 3 h 4727"/>
              <a:gd name="connsiteX1" fmla="*/ 20470 w 20470"/>
              <a:gd name="connsiteY1" fmla="*/ 586 h 4727"/>
              <a:gd name="connsiteX0" fmla="*/ 581 w 7911"/>
              <a:gd name="connsiteY0" fmla="*/ 7340 h 14029"/>
              <a:gd name="connsiteX1" fmla="*/ 7911 w 7911"/>
              <a:gd name="connsiteY1" fmla="*/ 8574 h 14029"/>
              <a:gd name="connsiteX0" fmla="*/ 846 w 8477"/>
              <a:gd name="connsiteY0" fmla="*/ 22204 h 22204"/>
              <a:gd name="connsiteX1" fmla="*/ 8477 w 8477"/>
              <a:gd name="connsiteY1" fmla="*/ 0 h 22204"/>
              <a:gd name="connsiteX0" fmla="*/ 3482 w 12484"/>
              <a:gd name="connsiteY0" fmla="*/ 16039 h 16039"/>
              <a:gd name="connsiteX1" fmla="*/ 12484 w 12484"/>
              <a:gd name="connsiteY1" fmla="*/ 6039 h 16039"/>
              <a:gd name="connsiteX0" fmla="*/ 3614 w 12616"/>
              <a:gd name="connsiteY0" fmla="*/ 18284 h 18284"/>
              <a:gd name="connsiteX1" fmla="*/ 12616 w 12616"/>
              <a:gd name="connsiteY1" fmla="*/ 8284 h 18284"/>
              <a:gd name="connsiteX0" fmla="*/ 3508 w 13217"/>
              <a:gd name="connsiteY0" fmla="*/ 18435 h 18435"/>
              <a:gd name="connsiteX1" fmla="*/ 13217 w 13217"/>
              <a:gd name="connsiteY1" fmla="*/ 8050 h 18435"/>
              <a:gd name="connsiteX0" fmla="*/ 4657 w 14366"/>
              <a:gd name="connsiteY0" fmla="*/ 17762 h 17762"/>
              <a:gd name="connsiteX1" fmla="*/ 14366 w 14366"/>
              <a:gd name="connsiteY1" fmla="*/ 7377 h 17762"/>
              <a:gd name="connsiteX0" fmla="*/ 4145 w 13854"/>
              <a:gd name="connsiteY0" fmla="*/ 17216 h 17216"/>
              <a:gd name="connsiteX1" fmla="*/ 13854 w 13854"/>
              <a:gd name="connsiteY1" fmla="*/ 6831 h 17216"/>
              <a:gd name="connsiteX0" fmla="*/ 3461 w 13170"/>
              <a:gd name="connsiteY0" fmla="*/ 15274 h 15274"/>
              <a:gd name="connsiteX1" fmla="*/ 13170 w 13170"/>
              <a:gd name="connsiteY1" fmla="*/ 4889 h 15274"/>
            </a:gdLst>
            <a:ahLst/>
            <a:cxnLst>
              <a:cxn ang="0">
                <a:pos x="connsiteX0" y="connsiteY0"/>
              </a:cxn>
              <a:cxn ang="0">
                <a:pos x="connsiteX1" y="connsiteY1"/>
              </a:cxn>
            </a:cxnLst>
            <a:rect l="l" t="t" r="r" b="b"/>
            <a:pathLst>
              <a:path w="13170" h="15274">
                <a:moveTo>
                  <a:pt x="3461" y="15274"/>
                </a:moveTo>
                <a:cubicBezTo>
                  <a:pt x="-4196" y="-12094"/>
                  <a:pt x="1655" y="5868"/>
                  <a:pt x="13170" y="4889"/>
                </a:cubicBezTo>
              </a:path>
            </a:pathLst>
          </a:custGeom>
          <a:noFill/>
          <a:ln w="12700">
            <a:solidFill>
              <a:schemeClr val="tx2"/>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3" name="Text Box 26"/>
          <p:cNvSpPr txBox="1">
            <a:spLocks noChangeArrowheads="1"/>
          </p:cNvSpPr>
          <p:nvPr/>
        </p:nvSpPr>
        <p:spPr bwMode="auto">
          <a:xfrm>
            <a:off x="3937000" y="631825"/>
            <a:ext cx="2378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dendrites (input)</a:t>
            </a:r>
          </a:p>
        </p:txBody>
      </p:sp>
      <p:sp>
        <p:nvSpPr>
          <p:cNvPr id="44" name="Text Box 27"/>
          <p:cNvSpPr txBox="1">
            <a:spLocks noChangeArrowheads="1"/>
          </p:cNvSpPr>
          <p:nvPr/>
        </p:nvSpPr>
        <p:spPr bwMode="auto">
          <a:xfrm>
            <a:off x="4504250" y="1182176"/>
            <a:ext cx="869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smtClean="0">
                <a:latin typeface="Times New Roman" panose="02020603050405020304" pitchFamily="18" charset="0"/>
              </a:rPr>
              <a:t>soma</a:t>
            </a:r>
            <a:endParaRPr lang="en-US" altLang="en-US" sz="2400" dirty="0">
              <a:latin typeface="Times New Roman" panose="02020603050405020304" pitchFamily="18" charset="0"/>
            </a:endParaRPr>
          </a:p>
        </p:txBody>
      </p:sp>
      <p:sp>
        <p:nvSpPr>
          <p:cNvPr id="45" name="Line 29"/>
          <p:cNvSpPr>
            <a:spLocks noChangeShapeType="1"/>
          </p:cNvSpPr>
          <p:nvPr/>
        </p:nvSpPr>
        <p:spPr bwMode="auto">
          <a:xfrm flipH="1">
            <a:off x="3562350" y="1049437"/>
            <a:ext cx="397771" cy="674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7" name="Line 31"/>
          <p:cNvSpPr>
            <a:spLocks noChangeShapeType="1"/>
          </p:cNvSpPr>
          <p:nvPr/>
        </p:nvSpPr>
        <p:spPr bwMode="auto">
          <a:xfrm flipH="1">
            <a:off x="4648200" y="2318545"/>
            <a:ext cx="676128" cy="13771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48" name="Group 47"/>
          <p:cNvGrpSpPr/>
          <p:nvPr/>
        </p:nvGrpSpPr>
        <p:grpSpPr>
          <a:xfrm>
            <a:off x="3429000" y="1676400"/>
            <a:ext cx="5251450" cy="2743200"/>
            <a:chOff x="3429000" y="1676400"/>
            <a:chExt cx="5251450" cy="2743200"/>
          </a:xfrm>
        </p:grpSpPr>
        <p:sp>
          <p:nvSpPr>
            <p:cNvPr id="49" name="Freeform 23"/>
            <p:cNvSpPr>
              <a:spLocks/>
            </p:cNvSpPr>
            <p:nvPr/>
          </p:nvSpPr>
          <p:spPr bwMode="auto">
            <a:xfrm>
              <a:off x="3429000" y="2895600"/>
              <a:ext cx="3705225" cy="838200"/>
            </a:xfrm>
            <a:custGeom>
              <a:avLst/>
              <a:gdLst>
                <a:gd name="T0" fmla="*/ 0 w 2334"/>
                <a:gd name="T1" fmla="*/ 2147483646 h 528"/>
                <a:gd name="T2" fmla="*/ 2147483646 w 2334"/>
                <a:gd name="T3" fmla="*/ 2147483646 h 528"/>
                <a:gd name="T4" fmla="*/ 2147483646 w 2334"/>
                <a:gd name="T5" fmla="*/ 2147483646 h 528"/>
                <a:gd name="T6" fmla="*/ 2147483646 w 2334"/>
                <a:gd name="T7" fmla="*/ 2147483646 h 528"/>
                <a:gd name="T8" fmla="*/ 2147483646 w 2334"/>
                <a:gd name="T9" fmla="*/ 2147483646 h 528"/>
                <a:gd name="T10" fmla="*/ 2147483646 w 2334"/>
                <a:gd name="T11" fmla="*/ 2147483646 h 528"/>
                <a:gd name="T12" fmla="*/ 2147483646 w 2334"/>
                <a:gd name="T13" fmla="*/ 2147483646 h 528"/>
                <a:gd name="T14" fmla="*/ 2147483646 w 2334"/>
                <a:gd name="T15" fmla="*/ 2147483646 h 528"/>
                <a:gd name="T16" fmla="*/ 2147483646 w 2334"/>
                <a:gd name="T17" fmla="*/ 2147483646 h 528"/>
                <a:gd name="T18" fmla="*/ 2147483646 w 2334"/>
                <a:gd name="T19" fmla="*/ 2147483646 h 528"/>
                <a:gd name="T20" fmla="*/ 2147483646 w 2334"/>
                <a:gd name="T21" fmla="*/ 2147483646 h 528"/>
                <a:gd name="T22" fmla="*/ 2147483646 w 2334"/>
                <a:gd name="T23" fmla="*/ 2147483646 h 528"/>
                <a:gd name="T24" fmla="*/ 2147483646 w 2334"/>
                <a:gd name="T25" fmla="*/ 2147483646 h 528"/>
                <a:gd name="T26" fmla="*/ 2147483646 w 2334"/>
                <a:gd name="T27" fmla="*/ 0 h 5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4"/>
                <a:gd name="T43" fmla="*/ 0 h 528"/>
                <a:gd name="T44" fmla="*/ 2334 w 2334"/>
                <a:gd name="T45" fmla="*/ 528 h 5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4" h="528">
                  <a:moveTo>
                    <a:pt x="0" y="378"/>
                  </a:moveTo>
                  <a:cubicBezTo>
                    <a:pt x="22" y="400"/>
                    <a:pt x="43" y="416"/>
                    <a:pt x="72" y="426"/>
                  </a:cubicBezTo>
                  <a:cubicBezTo>
                    <a:pt x="119" y="461"/>
                    <a:pt x="173" y="486"/>
                    <a:pt x="228" y="504"/>
                  </a:cubicBezTo>
                  <a:cubicBezTo>
                    <a:pt x="291" y="488"/>
                    <a:pt x="357" y="501"/>
                    <a:pt x="420" y="510"/>
                  </a:cubicBezTo>
                  <a:cubicBezTo>
                    <a:pt x="578" y="499"/>
                    <a:pt x="560" y="497"/>
                    <a:pt x="798" y="510"/>
                  </a:cubicBezTo>
                  <a:cubicBezTo>
                    <a:pt x="823" y="511"/>
                    <a:pt x="870" y="528"/>
                    <a:pt x="870" y="528"/>
                  </a:cubicBezTo>
                  <a:cubicBezTo>
                    <a:pt x="954" y="520"/>
                    <a:pt x="1033" y="501"/>
                    <a:pt x="1116" y="492"/>
                  </a:cubicBezTo>
                  <a:cubicBezTo>
                    <a:pt x="1180" y="485"/>
                    <a:pt x="1308" y="474"/>
                    <a:pt x="1308" y="474"/>
                  </a:cubicBezTo>
                  <a:cubicBezTo>
                    <a:pt x="1378" y="458"/>
                    <a:pt x="1443" y="437"/>
                    <a:pt x="1512" y="420"/>
                  </a:cubicBezTo>
                  <a:cubicBezTo>
                    <a:pt x="1538" y="402"/>
                    <a:pt x="1546" y="371"/>
                    <a:pt x="1572" y="354"/>
                  </a:cubicBezTo>
                  <a:cubicBezTo>
                    <a:pt x="1605" y="333"/>
                    <a:pt x="1622" y="329"/>
                    <a:pt x="1656" y="318"/>
                  </a:cubicBezTo>
                  <a:cubicBezTo>
                    <a:pt x="1718" y="256"/>
                    <a:pt x="1817" y="243"/>
                    <a:pt x="1896" y="210"/>
                  </a:cubicBezTo>
                  <a:cubicBezTo>
                    <a:pt x="1985" y="173"/>
                    <a:pt x="2074" y="133"/>
                    <a:pt x="2160" y="90"/>
                  </a:cubicBezTo>
                  <a:cubicBezTo>
                    <a:pt x="2220" y="60"/>
                    <a:pt x="2263" y="0"/>
                    <a:pt x="2334" y="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 name="Freeform 32"/>
            <p:cNvSpPr>
              <a:spLocks/>
            </p:cNvSpPr>
            <p:nvPr/>
          </p:nvSpPr>
          <p:spPr bwMode="auto">
            <a:xfrm>
              <a:off x="6067425" y="2276475"/>
              <a:ext cx="400050" cy="1085850"/>
            </a:xfrm>
            <a:custGeom>
              <a:avLst/>
              <a:gdLst>
                <a:gd name="T0" fmla="*/ 2147483646 w 252"/>
                <a:gd name="T1" fmla="*/ 2147483646 h 684"/>
                <a:gd name="T2" fmla="*/ 2147483646 w 252"/>
                <a:gd name="T3" fmla="*/ 2147483646 h 684"/>
                <a:gd name="T4" fmla="*/ 2147483646 w 252"/>
                <a:gd name="T5" fmla="*/ 2147483646 h 684"/>
                <a:gd name="T6" fmla="*/ 2147483646 w 252"/>
                <a:gd name="T7" fmla="*/ 2147483646 h 684"/>
                <a:gd name="T8" fmla="*/ 2147483646 w 252"/>
                <a:gd name="T9" fmla="*/ 2147483646 h 684"/>
                <a:gd name="T10" fmla="*/ 2147483646 w 252"/>
                <a:gd name="T11" fmla="*/ 0 h 684"/>
                <a:gd name="T12" fmla="*/ 0 60000 65536"/>
                <a:gd name="T13" fmla="*/ 0 60000 65536"/>
                <a:gd name="T14" fmla="*/ 0 60000 65536"/>
                <a:gd name="T15" fmla="*/ 0 60000 65536"/>
                <a:gd name="T16" fmla="*/ 0 60000 65536"/>
                <a:gd name="T17" fmla="*/ 0 60000 65536"/>
                <a:gd name="T18" fmla="*/ 0 w 252"/>
                <a:gd name="T19" fmla="*/ 0 h 684"/>
                <a:gd name="T20" fmla="*/ 252 w 252"/>
                <a:gd name="T21" fmla="*/ 684 h 684"/>
              </a:gdLst>
              <a:ahLst/>
              <a:cxnLst>
                <a:cxn ang="T12">
                  <a:pos x="T0" y="T1"/>
                </a:cxn>
                <a:cxn ang="T13">
                  <a:pos x="T2" y="T3"/>
                </a:cxn>
                <a:cxn ang="T14">
                  <a:pos x="T4" y="T5"/>
                </a:cxn>
                <a:cxn ang="T15">
                  <a:pos x="T6" y="T7"/>
                </a:cxn>
                <a:cxn ang="T16">
                  <a:pos x="T8" y="T9"/>
                </a:cxn>
                <a:cxn ang="T17">
                  <a:pos x="T10" y="T11"/>
                </a:cxn>
              </a:cxnLst>
              <a:rect l="T18" t="T19" r="T20" b="T21"/>
              <a:pathLst>
                <a:path w="252" h="684">
                  <a:moveTo>
                    <a:pt x="12" y="684"/>
                  </a:moveTo>
                  <a:cubicBezTo>
                    <a:pt x="37" y="610"/>
                    <a:pt x="0" y="584"/>
                    <a:pt x="66" y="540"/>
                  </a:cubicBezTo>
                  <a:cubicBezTo>
                    <a:pt x="76" y="510"/>
                    <a:pt x="74" y="480"/>
                    <a:pt x="84" y="450"/>
                  </a:cubicBezTo>
                  <a:cubicBezTo>
                    <a:pt x="96" y="344"/>
                    <a:pt x="102" y="240"/>
                    <a:pt x="162" y="150"/>
                  </a:cubicBezTo>
                  <a:cubicBezTo>
                    <a:pt x="186" y="114"/>
                    <a:pt x="209" y="81"/>
                    <a:pt x="228" y="42"/>
                  </a:cubicBezTo>
                  <a:cubicBezTo>
                    <a:pt x="235" y="28"/>
                    <a:pt x="252" y="0"/>
                    <a:pt x="252" y="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 name="Freeform 33"/>
            <p:cNvSpPr>
              <a:spLocks/>
            </p:cNvSpPr>
            <p:nvPr/>
          </p:nvSpPr>
          <p:spPr bwMode="auto">
            <a:xfrm>
              <a:off x="5181600" y="3686175"/>
              <a:ext cx="1600200" cy="733425"/>
            </a:xfrm>
            <a:custGeom>
              <a:avLst/>
              <a:gdLst>
                <a:gd name="T0" fmla="*/ 0 w 1008"/>
                <a:gd name="T1" fmla="*/ 0 h 462"/>
                <a:gd name="T2" fmla="*/ 2147483646 w 1008"/>
                <a:gd name="T3" fmla="*/ 2147483646 h 462"/>
                <a:gd name="T4" fmla="*/ 2147483646 w 1008"/>
                <a:gd name="T5" fmla="*/ 2147483646 h 462"/>
                <a:gd name="T6" fmla="*/ 2147483646 w 1008"/>
                <a:gd name="T7" fmla="*/ 2147483646 h 462"/>
                <a:gd name="T8" fmla="*/ 2147483646 w 1008"/>
                <a:gd name="T9" fmla="*/ 2147483646 h 462"/>
                <a:gd name="T10" fmla="*/ 2147483646 w 1008"/>
                <a:gd name="T11" fmla="*/ 2147483646 h 462"/>
                <a:gd name="T12" fmla="*/ 2147483646 w 1008"/>
                <a:gd name="T13" fmla="*/ 2147483646 h 462"/>
                <a:gd name="T14" fmla="*/ 2147483646 w 1008"/>
                <a:gd name="T15" fmla="*/ 2147483646 h 462"/>
                <a:gd name="T16" fmla="*/ 2147483646 w 1008"/>
                <a:gd name="T17" fmla="*/ 2147483646 h 462"/>
                <a:gd name="T18" fmla="*/ 2147483646 w 1008"/>
                <a:gd name="T19" fmla="*/ 2147483646 h 462"/>
                <a:gd name="T20" fmla="*/ 2147483646 w 1008"/>
                <a:gd name="T21" fmla="*/ 2147483646 h 462"/>
                <a:gd name="T22" fmla="*/ 2147483646 w 1008"/>
                <a:gd name="T23" fmla="*/ 2147483646 h 4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8"/>
                <a:gd name="T37" fmla="*/ 0 h 462"/>
                <a:gd name="T38" fmla="*/ 1008 w 1008"/>
                <a:gd name="T39" fmla="*/ 462 h 4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8" h="462">
                  <a:moveTo>
                    <a:pt x="0" y="0"/>
                  </a:moveTo>
                  <a:cubicBezTo>
                    <a:pt x="25" y="13"/>
                    <a:pt x="43" y="35"/>
                    <a:pt x="66" y="48"/>
                  </a:cubicBezTo>
                  <a:cubicBezTo>
                    <a:pt x="97" y="65"/>
                    <a:pt x="140" y="66"/>
                    <a:pt x="174" y="72"/>
                  </a:cubicBezTo>
                  <a:cubicBezTo>
                    <a:pt x="223" y="81"/>
                    <a:pt x="265" y="98"/>
                    <a:pt x="312" y="114"/>
                  </a:cubicBezTo>
                  <a:cubicBezTo>
                    <a:pt x="358" y="129"/>
                    <a:pt x="392" y="183"/>
                    <a:pt x="438" y="198"/>
                  </a:cubicBezTo>
                  <a:cubicBezTo>
                    <a:pt x="480" y="212"/>
                    <a:pt x="521" y="217"/>
                    <a:pt x="564" y="228"/>
                  </a:cubicBezTo>
                  <a:cubicBezTo>
                    <a:pt x="624" y="243"/>
                    <a:pt x="677" y="273"/>
                    <a:pt x="732" y="300"/>
                  </a:cubicBezTo>
                  <a:cubicBezTo>
                    <a:pt x="771" y="319"/>
                    <a:pt x="747" y="310"/>
                    <a:pt x="804" y="324"/>
                  </a:cubicBezTo>
                  <a:cubicBezTo>
                    <a:pt x="812" y="326"/>
                    <a:pt x="828" y="330"/>
                    <a:pt x="828" y="330"/>
                  </a:cubicBezTo>
                  <a:cubicBezTo>
                    <a:pt x="848" y="343"/>
                    <a:pt x="868" y="343"/>
                    <a:pt x="888" y="354"/>
                  </a:cubicBezTo>
                  <a:cubicBezTo>
                    <a:pt x="922" y="373"/>
                    <a:pt x="946" y="399"/>
                    <a:pt x="978" y="420"/>
                  </a:cubicBezTo>
                  <a:cubicBezTo>
                    <a:pt x="989" y="436"/>
                    <a:pt x="1008" y="443"/>
                    <a:pt x="1008" y="462"/>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2" name="Freeform 34"/>
            <p:cNvSpPr>
              <a:spLocks/>
            </p:cNvSpPr>
            <p:nvPr/>
          </p:nvSpPr>
          <p:spPr bwMode="auto">
            <a:xfrm>
              <a:off x="6619875" y="3162300"/>
              <a:ext cx="2060575" cy="601663"/>
            </a:xfrm>
            <a:custGeom>
              <a:avLst/>
              <a:gdLst>
                <a:gd name="T0" fmla="*/ 0 w 1298"/>
                <a:gd name="T1" fmla="*/ 0 h 379"/>
                <a:gd name="T2" fmla="*/ 2147483646 w 1298"/>
                <a:gd name="T3" fmla="*/ 2147483646 h 379"/>
                <a:gd name="T4" fmla="*/ 2147483646 w 1298"/>
                <a:gd name="T5" fmla="*/ 2147483646 h 379"/>
                <a:gd name="T6" fmla="*/ 2147483646 w 1298"/>
                <a:gd name="T7" fmla="*/ 2147483646 h 379"/>
                <a:gd name="T8" fmla="*/ 2147483646 w 1298"/>
                <a:gd name="T9" fmla="*/ 2147483646 h 379"/>
                <a:gd name="T10" fmla="*/ 2147483646 w 1298"/>
                <a:gd name="T11" fmla="*/ 2147483646 h 379"/>
                <a:gd name="T12" fmla="*/ 2147483646 w 1298"/>
                <a:gd name="T13" fmla="*/ 2147483646 h 379"/>
                <a:gd name="T14" fmla="*/ 2147483646 w 1298"/>
                <a:gd name="T15" fmla="*/ 2147483646 h 379"/>
                <a:gd name="T16" fmla="*/ 2147483646 w 1298"/>
                <a:gd name="T17" fmla="*/ 2147483646 h 379"/>
                <a:gd name="T18" fmla="*/ 2147483646 w 1298"/>
                <a:gd name="T19" fmla="*/ 2147483646 h 379"/>
                <a:gd name="T20" fmla="*/ 2147483646 w 1298"/>
                <a:gd name="T21" fmla="*/ 2147483646 h 379"/>
                <a:gd name="T22" fmla="*/ 2147483646 w 1298"/>
                <a:gd name="T23" fmla="*/ 2147483646 h 379"/>
                <a:gd name="T24" fmla="*/ 2147483646 w 1298"/>
                <a:gd name="T25" fmla="*/ 2147483646 h 379"/>
                <a:gd name="T26" fmla="*/ 2147483646 w 1298"/>
                <a:gd name="T27" fmla="*/ 2147483646 h 3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98"/>
                <a:gd name="T43" fmla="*/ 0 h 379"/>
                <a:gd name="T44" fmla="*/ 1298 w 1298"/>
                <a:gd name="T45" fmla="*/ 379 h 3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98" h="379">
                  <a:moveTo>
                    <a:pt x="0" y="0"/>
                  </a:moveTo>
                  <a:cubicBezTo>
                    <a:pt x="34" y="22"/>
                    <a:pt x="68" y="44"/>
                    <a:pt x="102" y="66"/>
                  </a:cubicBezTo>
                  <a:cubicBezTo>
                    <a:pt x="117" y="76"/>
                    <a:pt x="132" y="89"/>
                    <a:pt x="150" y="90"/>
                  </a:cubicBezTo>
                  <a:cubicBezTo>
                    <a:pt x="241" y="94"/>
                    <a:pt x="336" y="93"/>
                    <a:pt x="426" y="108"/>
                  </a:cubicBezTo>
                  <a:cubicBezTo>
                    <a:pt x="509" y="122"/>
                    <a:pt x="562" y="161"/>
                    <a:pt x="636" y="186"/>
                  </a:cubicBezTo>
                  <a:cubicBezTo>
                    <a:pt x="697" y="247"/>
                    <a:pt x="618" y="175"/>
                    <a:pt x="696" y="222"/>
                  </a:cubicBezTo>
                  <a:cubicBezTo>
                    <a:pt x="706" y="228"/>
                    <a:pt x="711" y="239"/>
                    <a:pt x="720" y="246"/>
                  </a:cubicBezTo>
                  <a:cubicBezTo>
                    <a:pt x="777" y="292"/>
                    <a:pt x="733" y="252"/>
                    <a:pt x="792" y="282"/>
                  </a:cubicBezTo>
                  <a:cubicBezTo>
                    <a:pt x="835" y="304"/>
                    <a:pt x="859" y="321"/>
                    <a:pt x="906" y="330"/>
                  </a:cubicBezTo>
                  <a:cubicBezTo>
                    <a:pt x="973" y="327"/>
                    <a:pt x="1025" y="327"/>
                    <a:pt x="1086" y="312"/>
                  </a:cubicBezTo>
                  <a:cubicBezTo>
                    <a:pt x="1135" y="316"/>
                    <a:pt x="1177" y="318"/>
                    <a:pt x="1224" y="330"/>
                  </a:cubicBezTo>
                  <a:cubicBezTo>
                    <a:pt x="1235" y="337"/>
                    <a:pt x="1249" y="341"/>
                    <a:pt x="1260" y="348"/>
                  </a:cubicBezTo>
                  <a:cubicBezTo>
                    <a:pt x="1267" y="353"/>
                    <a:pt x="1271" y="361"/>
                    <a:pt x="1278" y="366"/>
                  </a:cubicBezTo>
                  <a:cubicBezTo>
                    <a:pt x="1298" y="379"/>
                    <a:pt x="1296" y="364"/>
                    <a:pt x="1296" y="378"/>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 name="Freeform 35"/>
            <p:cNvSpPr>
              <a:spLocks/>
            </p:cNvSpPr>
            <p:nvPr/>
          </p:nvSpPr>
          <p:spPr bwMode="auto">
            <a:xfrm>
              <a:off x="7343775" y="1676400"/>
              <a:ext cx="381000" cy="1663700"/>
            </a:xfrm>
            <a:custGeom>
              <a:avLst/>
              <a:gdLst>
                <a:gd name="T0" fmla="*/ 0 w 240"/>
                <a:gd name="T1" fmla="*/ 2147483646 h 1048"/>
                <a:gd name="T2" fmla="*/ 2147483646 w 240"/>
                <a:gd name="T3" fmla="*/ 2147483646 h 1048"/>
                <a:gd name="T4" fmla="*/ 2147483646 w 240"/>
                <a:gd name="T5" fmla="*/ 2147483646 h 1048"/>
                <a:gd name="T6" fmla="*/ 2147483646 w 240"/>
                <a:gd name="T7" fmla="*/ 2147483646 h 1048"/>
                <a:gd name="T8" fmla="*/ 2147483646 w 240"/>
                <a:gd name="T9" fmla="*/ 2147483646 h 1048"/>
                <a:gd name="T10" fmla="*/ 2147483646 w 240"/>
                <a:gd name="T11" fmla="*/ 2147483646 h 1048"/>
                <a:gd name="T12" fmla="*/ 2147483646 w 240"/>
                <a:gd name="T13" fmla="*/ 2147483646 h 1048"/>
                <a:gd name="T14" fmla="*/ 2147483646 w 240"/>
                <a:gd name="T15" fmla="*/ 2147483646 h 1048"/>
                <a:gd name="T16" fmla="*/ 2147483646 w 240"/>
                <a:gd name="T17" fmla="*/ 2147483646 h 1048"/>
                <a:gd name="T18" fmla="*/ 2147483646 w 240"/>
                <a:gd name="T19" fmla="*/ 0 h 10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0"/>
                <a:gd name="T31" fmla="*/ 0 h 1048"/>
                <a:gd name="T32" fmla="*/ 240 w 240"/>
                <a:gd name="T33" fmla="*/ 1048 h 10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0" h="1048">
                  <a:moveTo>
                    <a:pt x="0" y="1044"/>
                  </a:moveTo>
                  <a:cubicBezTo>
                    <a:pt x="14" y="1001"/>
                    <a:pt x="0" y="1048"/>
                    <a:pt x="12" y="960"/>
                  </a:cubicBezTo>
                  <a:cubicBezTo>
                    <a:pt x="18" y="912"/>
                    <a:pt x="32" y="856"/>
                    <a:pt x="42" y="810"/>
                  </a:cubicBezTo>
                  <a:cubicBezTo>
                    <a:pt x="63" y="716"/>
                    <a:pt x="91" y="624"/>
                    <a:pt x="102" y="528"/>
                  </a:cubicBezTo>
                  <a:cubicBezTo>
                    <a:pt x="95" y="506"/>
                    <a:pt x="85" y="487"/>
                    <a:pt x="72" y="468"/>
                  </a:cubicBezTo>
                  <a:cubicBezTo>
                    <a:pt x="70" y="460"/>
                    <a:pt x="68" y="452"/>
                    <a:pt x="66" y="444"/>
                  </a:cubicBezTo>
                  <a:cubicBezTo>
                    <a:pt x="62" y="432"/>
                    <a:pt x="54" y="408"/>
                    <a:pt x="54" y="408"/>
                  </a:cubicBezTo>
                  <a:cubicBezTo>
                    <a:pt x="66" y="347"/>
                    <a:pt x="70" y="266"/>
                    <a:pt x="114" y="222"/>
                  </a:cubicBezTo>
                  <a:cubicBezTo>
                    <a:pt x="132" y="169"/>
                    <a:pt x="153" y="122"/>
                    <a:pt x="186" y="78"/>
                  </a:cubicBezTo>
                  <a:cubicBezTo>
                    <a:pt x="208" y="49"/>
                    <a:pt x="240" y="36"/>
                    <a:pt x="240" y="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 name="Freeform 36"/>
            <p:cNvSpPr>
              <a:spLocks/>
            </p:cNvSpPr>
            <p:nvPr/>
          </p:nvSpPr>
          <p:spPr bwMode="auto">
            <a:xfrm>
              <a:off x="6438900" y="3228975"/>
              <a:ext cx="1162050" cy="819150"/>
            </a:xfrm>
            <a:custGeom>
              <a:avLst/>
              <a:gdLst>
                <a:gd name="T0" fmla="*/ 0 w 732"/>
                <a:gd name="T1" fmla="*/ 0 h 516"/>
                <a:gd name="T2" fmla="*/ 2147483646 w 732"/>
                <a:gd name="T3" fmla="*/ 2147483646 h 516"/>
                <a:gd name="T4" fmla="*/ 2147483646 w 732"/>
                <a:gd name="T5" fmla="*/ 2147483646 h 516"/>
                <a:gd name="T6" fmla="*/ 2147483646 w 732"/>
                <a:gd name="T7" fmla="*/ 2147483646 h 516"/>
                <a:gd name="T8" fmla="*/ 2147483646 w 732"/>
                <a:gd name="T9" fmla="*/ 2147483646 h 516"/>
                <a:gd name="T10" fmla="*/ 2147483646 w 732"/>
                <a:gd name="T11" fmla="*/ 2147483646 h 516"/>
                <a:gd name="T12" fmla="*/ 2147483646 w 732"/>
                <a:gd name="T13" fmla="*/ 2147483646 h 516"/>
                <a:gd name="T14" fmla="*/ 2147483646 w 732"/>
                <a:gd name="T15" fmla="*/ 2147483646 h 516"/>
                <a:gd name="T16" fmla="*/ 2147483646 w 732"/>
                <a:gd name="T17" fmla="*/ 2147483646 h 516"/>
                <a:gd name="T18" fmla="*/ 2147483646 w 732"/>
                <a:gd name="T19" fmla="*/ 2147483646 h 516"/>
                <a:gd name="T20" fmla="*/ 2147483646 w 732"/>
                <a:gd name="T21" fmla="*/ 2147483646 h 516"/>
                <a:gd name="T22" fmla="*/ 2147483646 w 732"/>
                <a:gd name="T23" fmla="*/ 2147483646 h 5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2"/>
                <a:gd name="T37" fmla="*/ 0 h 516"/>
                <a:gd name="T38" fmla="*/ 732 w 732"/>
                <a:gd name="T39" fmla="*/ 516 h 5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2" h="516">
                  <a:moveTo>
                    <a:pt x="0" y="0"/>
                  </a:moveTo>
                  <a:cubicBezTo>
                    <a:pt x="34" y="34"/>
                    <a:pt x="46" y="85"/>
                    <a:pt x="78" y="120"/>
                  </a:cubicBezTo>
                  <a:cubicBezTo>
                    <a:pt x="103" y="147"/>
                    <a:pt x="130" y="172"/>
                    <a:pt x="156" y="198"/>
                  </a:cubicBezTo>
                  <a:cubicBezTo>
                    <a:pt x="169" y="211"/>
                    <a:pt x="189" y="212"/>
                    <a:pt x="204" y="222"/>
                  </a:cubicBezTo>
                  <a:cubicBezTo>
                    <a:pt x="234" y="242"/>
                    <a:pt x="264" y="262"/>
                    <a:pt x="294" y="282"/>
                  </a:cubicBezTo>
                  <a:cubicBezTo>
                    <a:pt x="309" y="292"/>
                    <a:pt x="321" y="308"/>
                    <a:pt x="336" y="318"/>
                  </a:cubicBezTo>
                  <a:cubicBezTo>
                    <a:pt x="390" y="354"/>
                    <a:pt x="372" y="327"/>
                    <a:pt x="408" y="360"/>
                  </a:cubicBezTo>
                  <a:cubicBezTo>
                    <a:pt x="427" y="377"/>
                    <a:pt x="452" y="418"/>
                    <a:pt x="474" y="432"/>
                  </a:cubicBezTo>
                  <a:cubicBezTo>
                    <a:pt x="487" y="440"/>
                    <a:pt x="502" y="444"/>
                    <a:pt x="516" y="450"/>
                  </a:cubicBezTo>
                  <a:cubicBezTo>
                    <a:pt x="528" y="455"/>
                    <a:pt x="552" y="462"/>
                    <a:pt x="552" y="462"/>
                  </a:cubicBezTo>
                  <a:cubicBezTo>
                    <a:pt x="592" y="502"/>
                    <a:pt x="592" y="508"/>
                    <a:pt x="648" y="516"/>
                  </a:cubicBezTo>
                  <a:cubicBezTo>
                    <a:pt x="720" y="509"/>
                    <a:pt x="692" y="510"/>
                    <a:pt x="732" y="51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55" name="Text Box 28"/>
          <p:cNvSpPr txBox="1">
            <a:spLocks noChangeArrowheads="1"/>
          </p:cNvSpPr>
          <p:nvPr/>
        </p:nvSpPr>
        <p:spPr bwMode="auto">
          <a:xfrm>
            <a:off x="5227100" y="1861344"/>
            <a:ext cx="195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latin typeface="Times New Roman" panose="02020603050405020304" pitchFamily="18" charset="0"/>
              </a:rPr>
              <a:t>axon (output)</a:t>
            </a:r>
          </a:p>
        </p:txBody>
      </p:sp>
      <p:sp>
        <p:nvSpPr>
          <p:cNvPr id="41" name="Rectangle 40"/>
          <p:cNvSpPr/>
          <p:nvPr/>
        </p:nvSpPr>
        <p:spPr>
          <a:xfrm>
            <a:off x="4804141" y="1521760"/>
            <a:ext cx="2347117" cy="461665"/>
          </a:xfrm>
          <a:prstGeom prst="rect">
            <a:avLst/>
          </a:prstGeom>
        </p:spPr>
        <p:txBody>
          <a:bodyPr wrap="none">
            <a:spAutoFit/>
          </a:bodyPr>
          <a:lstStyle/>
          <a:p>
            <a:r>
              <a:rPr lang="en-US" altLang="en-US" dirty="0"/>
              <a:t>spike generation</a:t>
            </a:r>
            <a:endParaRPr lang="en-GB" dirty="0"/>
          </a:p>
        </p:txBody>
      </p:sp>
      <p:cxnSp>
        <p:nvCxnSpPr>
          <p:cNvPr id="56" name="Straight Arrow Connector 55"/>
          <p:cNvCxnSpPr/>
          <p:nvPr/>
        </p:nvCxnSpPr>
        <p:spPr bwMode="auto">
          <a:xfrm flipH="1">
            <a:off x="3450516" y="1983156"/>
            <a:ext cx="1488308" cy="155757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7" name="Line 30"/>
          <p:cNvSpPr>
            <a:spLocks noChangeShapeType="1"/>
          </p:cNvSpPr>
          <p:nvPr/>
        </p:nvSpPr>
        <p:spPr bwMode="auto">
          <a:xfrm flipH="1">
            <a:off x="3040692" y="1639376"/>
            <a:ext cx="1582107" cy="16139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302713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7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7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7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7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7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7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7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7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7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7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27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7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27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6" grpId="0" animBg="1"/>
      <p:bldP spid="72717" grpId="0"/>
      <p:bldP spid="72718" grpId="0"/>
      <p:bldP spid="72719" grpId="0" animBg="1"/>
      <p:bldP spid="72720" grpId="0" animBg="1"/>
      <p:bldP spid="72721" grpId="0" animBg="1"/>
      <p:bldP spid="72722" grpId="0"/>
      <p:bldP spid="72723" grpId="0"/>
      <p:bldP spid="72724" grpId="0"/>
      <p:bldP spid="72725" grpId="0" animBg="1"/>
      <p:bldP spid="72727" grpId="0" animBg="1"/>
      <p:bldP spid="72740" grpId="0" animBg="1"/>
      <p:bldP spid="72741" grpId="0" animBg="1"/>
      <p:bldP spid="72742"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449513" y="1517650"/>
            <a:ext cx="1346200" cy="1368425"/>
            <a:chOff x="2449513" y="1517650"/>
            <a:chExt cx="1346200" cy="1368425"/>
          </a:xfrm>
        </p:grpSpPr>
        <p:sp>
          <p:nvSpPr>
            <p:cNvPr id="72706" name="Freeform 2"/>
            <p:cNvSpPr>
              <a:spLocks/>
            </p:cNvSpPr>
            <p:nvPr/>
          </p:nvSpPr>
          <p:spPr bwMode="auto">
            <a:xfrm rot="1705058" flipV="1">
              <a:off x="3041650" y="1936750"/>
              <a:ext cx="173038" cy="949325"/>
            </a:xfrm>
            <a:custGeom>
              <a:avLst/>
              <a:gdLst>
                <a:gd name="T0" fmla="*/ 2147483646 w 109"/>
                <a:gd name="T1" fmla="*/ 0 h 598"/>
                <a:gd name="T2" fmla="*/ 2147483646 w 109"/>
                <a:gd name="T3" fmla="*/ 2147483646 h 598"/>
                <a:gd name="T4" fmla="*/ 2147483646 w 109"/>
                <a:gd name="T5" fmla="*/ 2147483646 h 598"/>
                <a:gd name="T6" fmla="*/ 2147483646 w 109"/>
                <a:gd name="T7" fmla="*/ 2147483646 h 598"/>
                <a:gd name="T8" fmla="*/ 2147483646 w 109"/>
                <a:gd name="T9" fmla="*/ 2147483646 h 598"/>
                <a:gd name="T10" fmla="*/ 0 w 109"/>
                <a:gd name="T11" fmla="*/ 2147483646 h 598"/>
                <a:gd name="T12" fmla="*/ 2147483646 w 109"/>
                <a:gd name="T13" fmla="*/ 2147483646 h 598"/>
                <a:gd name="T14" fmla="*/ 2147483646 w 109"/>
                <a:gd name="T15" fmla="*/ 2147483646 h 598"/>
                <a:gd name="T16" fmla="*/ 2147483646 w 109"/>
                <a:gd name="T17" fmla="*/ 2147483646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07" name="Freeform 3"/>
            <p:cNvSpPr>
              <a:spLocks/>
            </p:cNvSpPr>
            <p:nvPr/>
          </p:nvSpPr>
          <p:spPr bwMode="auto">
            <a:xfrm rot="1705058" flipV="1">
              <a:off x="2646363" y="1847850"/>
              <a:ext cx="498475" cy="533400"/>
            </a:xfrm>
            <a:custGeom>
              <a:avLst/>
              <a:gdLst>
                <a:gd name="T0" fmla="*/ 2147483646 w 314"/>
                <a:gd name="T1" fmla="*/ 0 h 336"/>
                <a:gd name="T2" fmla="*/ 2147483646 w 314"/>
                <a:gd name="T3" fmla="*/ 2147483646 h 336"/>
                <a:gd name="T4" fmla="*/ 2147483646 w 314"/>
                <a:gd name="T5" fmla="*/ 2147483646 h 336"/>
                <a:gd name="T6" fmla="*/ 2147483646 w 314"/>
                <a:gd name="T7" fmla="*/ 2147483646 h 336"/>
                <a:gd name="T8" fmla="*/ 2147483646 w 314"/>
                <a:gd name="T9" fmla="*/ 2147483646 h 336"/>
                <a:gd name="T10" fmla="*/ 2147483646 w 314"/>
                <a:gd name="T11" fmla="*/ 2147483646 h 336"/>
                <a:gd name="T12" fmla="*/ 2147483646 w 314"/>
                <a:gd name="T13" fmla="*/ 2147483646 h 336"/>
                <a:gd name="T14" fmla="*/ 0 w 314"/>
                <a:gd name="T15" fmla="*/ 2147483646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08" name="Freeform 4"/>
            <p:cNvSpPr>
              <a:spLocks/>
            </p:cNvSpPr>
            <p:nvPr/>
          </p:nvSpPr>
          <p:spPr bwMode="auto">
            <a:xfrm rot="1705058" flipV="1">
              <a:off x="3116263" y="1517650"/>
              <a:ext cx="247650" cy="658813"/>
            </a:xfrm>
            <a:custGeom>
              <a:avLst/>
              <a:gdLst>
                <a:gd name="T0" fmla="*/ 2147483646 w 156"/>
                <a:gd name="T1" fmla="*/ 0 h 415"/>
                <a:gd name="T2" fmla="*/ 2147483646 w 156"/>
                <a:gd name="T3" fmla="*/ 2147483646 h 415"/>
                <a:gd name="T4" fmla="*/ 2147483646 w 156"/>
                <a:gd name="T5" fmla="*/ 2147483646 h 415"/>
                <a:gd name="T6" fmla="*/ 0 w 156"/>
                <a:gd name="T7" fmla="*/ 2147483646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09" name="Freeform 5"/>
            <p:cNvSpPr>
              <a:spLocks/>
            </p:cNvSpPr>
            <p:nvPr/>
          </p:nvSpPr>
          <p:spPr bwMode="auto">
            <a:xfrm rot="1705058" flipV="1">
              <a:off x="2889250" y="1827213"/>
              <a:ext cx="96838" cy="254000"/>
            </a:xfrm>
            <a:custGeom>
              <a:avLst/>
              <a:gdLst>
                <a:gd name="T0" fmla="*/ 0 w 61"/>
                <a:gd name="T1" fmla="*/ 0 h 160"/>
                <a:gd name="T2" fmla="*/ 2147483646 w 61"/>
                <a:gd name="T3" fmla="*/ 2147483646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10" name="Freeform 6"/>
            <p:cNvSpPr>
              <a:spLocks/>
            </p:cNvSpPr>
            <p:nvPr/>
          </p:nvSpPr>
          <p:spPr bwMode="auto">
            <a:xfrm rot="1705058" flipV="1">
              <a:off x="3065463" y="2420938"/>
              <a:ext cx="649287" cy="61912"/>
            </a:xfrm>
            <a:custGeom>
              <a:avLst/>
              <a:gdLst>
                <a:gd name="T0" fmla="*/ 0 w 409"/>
                <a:gd name="T1" fmla="*/ 2147483646 h 39"/>
                <a:gd name="T2" fmla="*/ 2147483646 w 409"/>
                <a:gd name="T3" fmla="*/ 0 h 39"/>
                <a:gd name="T4" fmla="*/ 2147483646 w 409"/>
                <a:gd name="T5" fmla="*/ 2147483646 h 39"/>
                <a:gd name="T6" fmla="*/ 2147483646 w 409"/>
                <a:gd name="T7" fmla="*/ 214748364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11" name="Freeform 7"/>
            <p:cNvSpPr>
              <a:spLocks/>
            </p:cNvSpPr>
            <p:nvPr/>
          </p:nvSpPr>
          <p:spPr bwMode="auto">
            <a:xfrm rot="1705058" flipV="1">
              <a:off x="3378200" y="1555750"/>
              <a:ext cx="417513" cy="369888"/>
            </a:xfrm>
            <a:custGeom>
              <a:avLst/>
              <a:gdLst>
                <a:gd name="T0" fmla="*/ 0 w 263"/>
                <a:gd name="T1" fmla="*/ 0 h 233"/>
                <a:gd name="T2" fmla="*/ 2147483646 w 263"/>
                <a:gd name="T3" fmla="*/ 2147483646 h 233"/>
                <a:gd name="T4" fmla="*/ 2147483646 w 263"/>
                <a:gd name="T5" fmla="*/ 2147483646 h 233"/>
                <a:gd name="T6" fmla="*/ 2147483646 w 263"/>
                <a:gd name="T7" fmla="*/ 2147483646 h 233"/>
                <a:gd name="T8" fmla="*/ 2147483646 w 263"/>
                <a:gd name="T9" fmla="*/ 2147483646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12" name="Freeform 8"/>
            <p:cNvSpPr>
              <a:spLocks/>
            </p:cNvSpPr>
            <p:nvPr/>
          </p:nvSpPr>
          <p:spPr bwMode="auto">
            <a:xfrm rot="1705058" flipV="1">
              <a:off x="2900363" y="1614488"/>
              <a:ext cx="358775" cy="658812"/>
            </a:xfrm>
            <a:custGeom>
              <a:avLst/>
              <a:gdLst>
                <a:gd name="T0" fmla="*/ 2147483646 w 226"/>
                <a:gd name="T1" fmla="*/ 0 h 415"/>
                <a:gd name="T2" fmla="*/ 2147483646 w 226"/>
                <a:gd name="T3" fmla="*/ 2147483646 h 415"/>
                <a:gd name="T4" fmla="*/ 2147483646 w 226"/>
                <a:gd name="T5" fmla="*/ 2147483646 h 415"/>
                <a:gd name="T6" fmla="*/ 2147483646 w 226"/>
                <a:gd name="T7" fmla="*/ 2147483646 h 415"/>
                <a:gd name="T8" fmla="*/ 2147483646 w 226"/>
                <a:gd name="T9" fmla="*/ 2147483646 h 415"/>
                <a:gd name="T10" fmla="*/ 2147483646 w 226"/>
                <a:gd name="T11" fmla="*/ 2147483646 h 415"/>
                <a:gd name="T12" fmla="*/ 0 w 226"/>
                <a:gd name="T13" fmla="*/ 2147483646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13" name="Freeform 9"/>
            <p:cNvSpPr>
              <a:spLocks/>
            </p:cNvSpPr>
            <p:nvPr/>
          </p:nvSpPr>
          <p:spPr bwMode="auto">
            <a:xfrm rot="1705058" flipV="1">
              <a:off x="2449513" y="2197100"/>
              <a:ext cx="601662" cy="242888"/>
            </a:xfrm>
            <a:custGeom>
              <a:avLst/>
              <a:gdLst>
                <a:gd name="T0" fmla="*/ 2147483646 w 379"/>
                <a:gd name="T1" fmla="*/ 0 h 153"/>
                <a:gd name="T2" fmla="*/ 2147483646 w 379"/>
                <a:gd name="T3" fmla="*/ 2147483646 h 153"/>
                <a:gd name="T4" fmla="*/ 2147483646 w 379"/>
                <a:gd name="T5" fmla="*/ 2147483646 h 153"/>
                <a:gd name="T6" fmla="*/ 0 w 379"/>
                <a:gd name="T7" fmla="*/ 2147483646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14" name="Freeform 10"/>
            <p:cNvSpPr>
              <a:spLocks/>
            </p:cNvSpPr>
            <p:nvPr/>
          </p:nvSpPr>
          <p:spPr bwMode="auto">
            <a:xfrm rot="1705058" flipV="1">
              <a:off x="2606675" y="1736725"/>
              <a:ext cx="149225" cy="406400"/>
            </a:xfrm>
            <a:custGeom>
              <a:avLst/>
              <a:gdLst>
                <a:gd name="T0" fmla="*/ 2147483646 w 94"/>
                <a:gd name="T1" fmla="*/ 0 h 256"/>
                <a:gd name="T2" fmla="*/ 2147483646 w 94"/>
                <a:gd name="T3" fmla="*/ 2147483646 h 256"/>
                <a:gd name="T4" fmla="*/ 2147483646 w 94"/>
                <a:gd name="T5" fmla="*/ 2147483646 h 256"/>
                <a:gd name="T6" fmla="*/ 0 w 94"/>
                <a:gd name="T7" fmla="*/ 214748364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72715" name="Freeform 11"/>
          <p:cNvSpPr>
            <a:spLocks/>
          </p:cNvSpPr>
          <p:nvPr/>
        </p:nvSpPr>
        <p:spPr bwMode="auto">
          <a:xfrm rot="6959852" flipV="1">
            <a:off x="2727326" y="2898775"/>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72716" name="Line 12"/>
          <p:cNvSpPr>
            <a:spLocks noChangeShapeType="1"/>
          </p:cNvSpPr>
          <p:nvPr/>
        </p:nvSpPr>
        <p:spPr bwMode="auto">
          <a:xfrm rot="5400000">
            <a:off x="908844" y="5244307"/>
            <a:ext cx="18811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17" name="Text Box 13"/>
          <p:cNvSpPr txBox="1">
            <a:spLocks noChangeArrowheads="1"/>
          </p:cNvSpPr>
          <p:nvPr/>
        </p:nvSpPr>
        <p:spPr bwMode="auto">
          <a:xfrm rot="-5400000">
            <a:off x="890587" y="5026026"/>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voltage</a:t>
            </a:r>
          </a:p>
        </p:txBody>
      </p:sp>
      <p:sp>
        <p:nvSpPr>
          <p:cNvPr id="72718" name="Text Box 14"/>
          <p:cNvSpPr txBox="1">
            <a:spLocks noChangeArrowheads="1"/>
          </p:cNvSpPr>
          <p:nvPr/>
        </p:nvSpPr>
        <p:spPr bwMode="auto">
          <a:xfrm>
            <a:off x="6515100" y="5907088"/>
            <a:ext cx="1090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latin typeface="Times New Roman" panose="02020603050405020304" pitchFamily="18" charset="0"/>
              </a:rPr>
              <a:t>100 ms</a:t>
            </a:r>
          </a:p>
        </p:txBody>
      </p:sp>
      <p:sp>
        <p:nvSpPr>
          <p:cNvPr id="72719" name="Line 15"/>
          <p:cNvSpPr>
            <a:spLocks noChangeShapeType="1"/>
          </p:cNvSpPr>
          <p:nvPr/>
        </p:nvSpPr>
        <p:spPr bwMode="auto">
          <a:xfrm>
            <a:off x="6759575" y="5932488"/>
            <a:ext cx="6286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20" name="Line 16"/>
          <p:cNvSpPr>
            <a:spLocks noChangeShapeType="1"/>
          </p:cNvSpPr>
          <p:nvPr/>
        </p:nvSpPr>
        <p:spPr bwMode="auto">
          <a:xfrm>
            <a:off x="1851025" y="5292725"/>
            <a:ext cx="58864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21" name="Freeform 17"/>
          <p:cNvSpPr>
            <a:spLocks/>
          </p:cNvSpPr>
          <p:nvPr/>
        </p:nvSpPr>
        <p:spPr bwMode="auto">
          <a:xfrm>
            <a:off x="1844675" y="4268788"/>
            <a:ext cx="5929313" cy="1471612"/>
          </a:xfrm>
          <a:custGeom>
            <a:avLst/>
            <a:gdLst>
              <a:gd name="T0" fmla="*/ 0 w 3735"/>
              <a:gd name="T1" fmla="*/ 2147483646 h 927"/>
              <a:gd name="T2" fmla="*/ 2147483646 w 3735"/>
              <a:gd name="T3" fmla="*/ 2147483646 h 927"/>
              <a:gd name="T4" fmla="*/ 2147483646 w 3735"/>
              <a:gd name="T5" fmla="*/ 2147483646 h 927"/>
              <a:gd name="T6" fmla="*/ 2147483646 w 3735"/>
              <a:gd name="T7" fmla="*/ 2147483646 h 927"/>
              <a:gd name="T8" fmla="*/ 2147483646 w 3735"/>
              <a:gd name="T9" fmla="*/ 2147483646 h 927"/>
              <a:gd name="T10" fmla="*/ 2147483646 w 3735"/>
              <a:gd name="T11" fmla="*/ 2147483646 h 927"/>
              <a:gd name="T12" fmla="*/ 2147483646 w 3735"/>
              <a:gd name="T13" fmla="*/ 2147483646 h 927"/>
              <a:gd name="T14" fmla="*/ 2147483646 w 3735"/>
              <a:gd name="T15" fmla="*/ 2147483646 h 927"/>
              <a:gd name="T16" fmla="*/ 2147483646 w 3735"/>
              <a:gd name="T17" fmla="*/ 2147483646 h 927"/>
              <a:gd name="T18" fmla="*/ 2147483646 w 3735"/>
              <a:gd name="T19" fmla="*/ 2147483646 h 927"/>
              <a:gd name="T20" fmla="*/ 2147483646 w 3735"/>
              <a:gd name="T21" fmla="*/ 2147483646 h 927"/>
              <a:gd name="T22" fmla="*/ 2147483646 w 3735"/>
              <a:gd name="T23" fmla="*/ 2147483646 h 927"/>
              <a:gd name="T24" fmla="*/ 2147483646 w 3735"/>
              <a:gd name="T25" fmla="*/ 2147483646 h 927"/>
              <a:gd name="T26" fmla="*/ 2147483646 w 3735"/>
              <a:gd name="T27" fmla="*/ 2147483646 h 927"/>
              <a:gd name="T28" fmla="*/ 2147483646 w 3735"/>
              <a:gd name="T29" fmla="*/ 2147483646 h 927"/>
              <a:gd name="T30" fmla="*/ 2147483646 w 3735"/>
              <a:gd name="T31" fmla="*/ 2147483646 h 927"/>
              <a:gd name="T32" fmla="*/ 2147483646 w 3735"/>
              <a:gd name="T33" fmla="*/ 2147483646 h 927"/>
              <a:gd name="T34" fmla="*/ 2147483646 w 3735"/>
              <a:gd name="T35" fmla="*/ 2147483646 h 927"/>
              <a:gd name="T36" fmla="*/ 2147483646 w 3735"/>
              <a:gd name="T37" fmla="*/ 2147483646 h 927"/>
              <a:gd name="T38" fmla="*/ 2147483646 w 3735"/>
              <a:gd name="T39" fmla="*/ 2147483646 h 927"/>
              <a:gd name="T40" fmla="*/ 2147483646 w 3735"/>
              <a:gd name="T41" fmla="*/ 2147483646 h 927"/>
              <a:gd name="T42" fmla="*/ 2147483646 w 3735"/>
              <a:gd name="T43" fmla="*/ 2147483646 h 927"/>
              <a:gd name="T44" fmla="*/ 2147483646 w 3735"/>
              <a:gd name="T45" fmla="*/ 2147483646 h 927"/>
              <a:gd name="T46" fmla="*/ 2147483646 w 3735"/>
              <a:gd name="T47" fmla="*/ 2147483646 h 927"/>
              <a:gd name="T48" fmla="*/ 2147483646 w 3735"/>
              <a:gd name="T49" fmla="*/ 2147483646 h 927"/>
              <a:gd name="T50" fmla="*/ 2147483646 w 3735"/>
              <a:gd name="T51" fmla="*/ 2147483646 h 927"/>
              <a:gd name="T52" fmla="*/ 2147483646 w 3735"/>
              <a:gd name="T53" fmla="*/ 2147483646 h 927"/>
              <a:gd name="T54" fmla="*/ 2147483646 w 3735"/>
              <a:gd name="T55" fmla="*/ 2147483646 h 927"/>
              <a:gd name="T56" fmla="*/ 2147483646 w 3735"/>
              <a:gd name="T57" fmla="*/ 2147483646 h 927"/>
              <a:gd name="T58" fmla="*/ 2147483646 w 3735"/>
              <a:gd name="T59" fmla="*/ 2147483646 h 927"/>
              <a:gd name="T60" fmla="*/ 2147483646 w 3735"/>
              <a:gd name="T61" fmla="*/ 2147483646 h 927"/>
              <a:gd name="T62" fmla="*/ 2147483646 w 3735"/>
              <a:gd name="T63" fmla="*/ 2147483646 h 927"/>
              <a:gd name="T64" fmla="*/ 2147483646 w 3735"/>
              <a:gd name="T65" fmla="*/ 2147483646 h 927"/>
              <a:gd name="T66" fmla="*/ 2147483646 w 3735"/>
              <a:gd name="T67" fmla="*/ 2147483646 h 927"/>
              <a:gd name="T68" fmla="*/ 2147483646 w 3735"/>
              <a:gd name="T69" fmla="*/ 2147483646 h 927"/>
              <a:gd name="T70" fmla="*/ 2147483646 w 3735"/>
              <a:gd name="T71" fmla="*/ 2147483646 h 927"/>
              <a:gd name="T72" fmla="*/ 2147483646 w 3735"/>
              <a:gd name="T73" fmla="*/ 2147483646 h 927"/>
              <a:gd name="T74" fmla="*/ 2147483646 w 3735"/>
              <a:gd name="T75" fmla="*/ 2147483646 h 927"/>
              <a:gd name="T76" fmla="*/ 2147483646 w 3735"/>
              <a:gd name="T77" fmla="*/ 2147483646 h 927"/>
              <a:gd name="T78" fmla="*/ 2147483646 w 3735"/>
              <a:gd name="T79" fmla="*/ 2147483646 h 927"/>
              <a:gd name="T80" fmla="*/ 2147483646 w 3735"/>
              <a:gd name="T81" fmla="*/ 2147483646 h 927"/>
              <a:gd name="T82" fmla="*/ 2147483646 w 3735"/>
              <a:gd name="T83" fmla="*/ 2147483646 h 927"/>
              <a:gd name="T84" fmla="*/ 2147483646 w 3735"/>
              <a:gd name="T85" fmla="*/ 2147483646 h 927"/>
              <a:gd name="T86" fmla="*/ 2147483646 w 3735"/>
              <a:gd name="T87" fmla="*/ 2147483646 h 927"/>
              <a:gd name="T88" fmla="*/ 2147483646 w 3735"/>
              <a:gd name="T89" fmla="*/ 2147483646 h 927"/>
              <a:gd name="T90" fmla="*/ 2147483646 w 3735"/>
              <a:gd name="T91" fmla="*/ 2147483646 h 927"/>
              <a:gd name="T92" fmla="*/ 2147483646 w 3735"/>
              <a:gd name="T93" fmla="*/ 2147483646 h 927"/>
              <a:gd name="T94" fmla="*/ 2147483646 w 3735"/>
              <a:gd name="T95" fmla="*/ 2147483646 h 927"/>
              <a:gd name="T96" fmla="*/ 2147483646 w 3735"/>
              <a:gd name="T97" fmla="*/ 2147483646 h 927"/>
              <a:gd name="T98" fmla="*/ 2147483646 w 3735"/>
              <a:gd name="T99" fmla="*/ 2147483646 h 927"/>
              <a:gd name="T100" fmla="*/ 2147483646 w 3735"/>
              <a:gd name="T101" fmla="*/ 2147483646 h 927"/>
              <a:gd name="T102" fmla="*/ 2147483646 w 3735"/>
              <a:gd name="T103" fmla="*/ 2147483646 h 927"/>
              <a:gd name="T104" fmla="*/ 2147483646 w 3735"/>
              <a:gd name="T105" fmla="*/ 2147483646 h 927"/>
              <a:gd name="T106" fmla="*/ 2147483646 w 3735"/>
              <a:gd name="T107" fmla="*/ 2147483646 h 927"/>
              <a:gd name="T108" fmla="*/ 2147483646 w 3735"/>
              <a:gd name="T109" fmla="*/ 2147483646 h 927"/>
              <a:gd name="T110" fmla="*/ 2147483646 w 3735"/>
              <a:gd name="T111" fmla="*/ 2147483646 h 927"/>
              <a:gd name="T112" fmla="*/ 2147483646 w 3735"/>
              <a:gd name="T113" fmla="*/ 2147483646 h 927"/>
              <a:gd name="T114" fmla="*/ 2147483646 w 3735"/>
              <a:gd name="T115" fmla="*/ 2147483646 h 927"/>
              <a:gd name="T116" fmla="*/ 2147483646 w 3735"/>
              <a:gd name="T117" fmla="*/ 2147483646 h 927"/>
              <a:gd name="T118" fmla="*/ 2147483646 w 3735"/>
              <a:gd name="T119" fmla="*/ 2147483646 h 927"/>
              <a:gd name="T120" fmla="*/ 2147483646 w 3735"/>
              <a:gd name="T121" fmla="*/ 0 h 927"/>
              <a:gd name="T122" fmla="*/ 2147483646 w 3735"/>
              <a:gd name="T123" fmla="*/ 2147483646 h 927"/>
              <a:gd name="T124" fmla="*/ 2147483646 w 3735"/>
              <a:gd name="T125" fmla="*/ 2147483646 h 9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35"/>
              <a:gd name="T190" fmla="*/ 0 h 927"/>
              <a:gd name="T191" fmla="*/ 3735 w 3735"/>
              <a:gd name="T192" fmla="*/ 927 h 9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35" h="927">
                <a:moveTo>
                  <a:pt x="0" y="908"/>
                </a:moveTo>
                <a:cubicBezTo>
                  <a:pt x="19" y="879"/>
                  <a:pt x="22" y="847"/>
                  <a:pt x="53" y="826"/>
                </a:cubicBezTo>
                <a:cubicBezTo>
                  <a:pt x="89" y="830"/>
                  <a:pt x="98" y="799"/>
                  <a:pt x="132" y="810"/>
                </a:cubicBezTo>
                <a:cubicBezTo>
                  <a:pt x="145" y="808"/>
                  <a:pt x="181" y="852"/>
                  <a:pt x="192" y="845"/>
                </a:cubicBezTo>
                <a:cubicBezTo>
                  <a:pt x="208" y="834"/>
                  <a:pt x="218" y="771"/>
                  <a:pt x="243" y="768"/>
                </a:cubicBezTo>
                <a:cubicBezTo>
                  <a:pt x="279" y="764"/>
                  <a:pt x="283" y="787"/>
                  <a:pt x="312" y="759"/>
                </a:cubicBezTo>
                <a:cubicBezTo>
                  <a:pt x="341" y="731"/>
                  <a:pt x="335" y="727"/>
                  <a:pt x="363" y="699"/>
                </a:cubicBezTo>
                <a:cubicBezTo>
                  <a:pt x="371" y="691"/>
                  <a:pt x="409" y="734"/>
                  <a:pt x="417" y="729"/>
                </a:cubicBezTo>
                <a:cubicBezTo>
                  <a:pt x="425" y="724"/>
                  <a:pt x="450" y="663"/>
                  <a:pt x="474" y="663"/>
                </a:cubicBezTo>
                <a:cubicBezTo>
                  <a:pt x="498" y="663"/>
                  <a:pt x="519" y="702"/>
                  <a:pt x="549" y="747"/>
                </a:cubicBezTo>
                <a:cubicBezTo>
                  <a:pt x="579" y="792"/>
                  <a:pt x="628" y="739"/>
                  <a:pt x="657" y="741"/>
                </a:cubicBezTo>
                <a:cubicBezTo>
                  <a:pt x="662" y="759"/>
                  <a:pt x="696" y="801"/>
                  <a:pt x="706" y="817"/>
                </a:cubicBezTo>
                <a:cubicBezTo>
                  <a:pt x="713" y="843"/>
                  <a:pt x="750" y="871"/>
                  <a:pt x="774" y="876"/>
                </a:cubicBezTo>
                <a:cubicBezTo>
                  <a:pt x="795" y="874"/>
                  <a:pt x="808" y="817"/>
                  <a:pt x="828" y="813"/>
                </a:cubicBezTo>
                <a:cubicBezTo>
                  <a:pt x="852" y="809"/>
                  <a:pt x="869" y="775"/>
                  <a:pt x="894" y="768"/>
                </a:cubicBezTo>
                <a:cubicBezTo>
                  <a:pt x="903" y="762"/>
                  <a:pt x="927" y="803"/>
                  <a:pt x="936" y="797"/>
                </a:cubicBezTo>
                <a:cubicBezTo>
                  <a:pt x="963" y="778"/>
                  <a:pt x="977" y="738"/>
                  <a:pt x="994" y="711"/>
                </a:cubicBezTo>
                <a:cubicBezTo>
                  <a:pt x="1002" y="685"/>
                  <a:pt x="1002" y="75"/>
                  <a:pt x="1008" y="3"/>
                </a:cubicBezTo>
                <a:cubicBezTo>
                  <a:pt x="1023" y="186"/>
                  <a:pt x="1041" y="765"/>
                  <a:pt x="1059" y="825"/>
                </a:cubicBezTo>
                <a:cubicBezTo>
                  <a:pt x="1077" y="885"/>
                  <a:pt x="1089" y="852"/>
                  <a:pt x="1098" y="876"/>
                </a:cubicBezTo>
                <a:cubicBezTo>
                  <a:pt x="1107" y="900"/>
                  <a:pt x="1150" y="771"/>
                  <a:pt x="1176" y="769"/>
                </a:cubicBezTo>
                <a:cubicBezTo>
                  <a:pt x="1202" y="767"/>
                  <a:pt x="1228" y="768"/>
                  <a:pt x="1253" y="764"/>
                </a:cubicBezTo>
                <a:cubicBezTo>
                  <a:pt x="1271" y="761"/>
                  <a:pt x="1291" y="721"/>
                  <a:pt x="1320" y="711"/>
                </a:cubicBezTo>
                <a:cubicBezTo>
                  <a:pt x="1354" y="723"/>
                  <a:pt x="1383" y="756"/>
                  <a:pt x="1421" y="769"/>
                </a:cubicBezTo>
                <a:cubicBezTo>
                  <a:pt x="1439" y="767"/>
                  <a:pt x="1457" y="769"/>
                  <a:pt x="1474" y="764"/>
                </a:cubicBezTo>
                <a:cubicBezTo>
                  <a:pt x="1506" y="755"/>
                  <a:pt x="1537" y="681"/>
                  <a:pt x="1566" y="663"/>
                </a:cubicBezTo>
                <a:cubicBezTo>
                  <a:pt x="1607" y="670"/>
                  <a:pt x="1598" y="691"/>
                  <a:pt x="1618" y="721"/>
                </a:cubicBezTo>
                <a:cubicBezTo>
                  <a:pt x="1632" y="737"/>
                  <a:pt x="1636" y="752"/>
                  <a:pt x="1651" y="769"/>
                </a:cubicBezTo>
                <a:cubicBezTo>
                  <a:pt x="1670" y="788"/>
                  <a:pt x="1693" y="803"/>
                  <a:pt x="1709" y="826"/>
                </a:cubicBezTo>
                <a:cubicBezTo>
                  <a:pt x="1741" y="822"/>
                  <a:pt x="1749" y="817"/>
                  <a:pt x="1776" y="807"/>
                </a:cubicBezTo>
                <a:cubicBezTo>
                  <a:pt x="1842" y="824"/>
                  <a:pt x="1872" y="907"/>
                  <a:pt x="1949" y="927"/>
                </a:cubicBezTo>
                <a:cubicBezTo>
                  <a:pt x="1971" y="925"/>
                  <a:pt x="1994" y="927"/>
                  <a:pt x="2016" y="922"/>
                </a:cubicBezTo>
                <a:cubicBezTo>
                  <a:pt x="2019" y="921"/>
                  <a:pt x="2034" y="895"/>
                  <a:pt x="2035" y="893"/>
                </a:cubicBezTo>
                <a:cubicBezTo>
                  <a:pt x="2054" y="864"/>
                  <a:pt x="2064" y="696"/>
                  <a:pt x="2082" y="681"/>
                </a:cubicBezTo>
                <a:cubicBezTo>
                  <a:pt x="2107" y="685"/>
                  <a:pt x="2119" y="848"/>
                  <a:pt x="2141" y="855"/>
                </a:cubicBezTo>
                <a:cubicBezTo>
                  <a:pt x="2159" y="853"/>
                  <a:pt x="2180" y="856"/>
                  <a:pt x="2194" y="845"/>
                </a:cubicBezTo>
                <a:cubicBezTo>
                  <a:pt x="2226" y="820"/>
                  <a:pt x="2179" y="839"/>
                  <a:pt x="2218" y="826"/>
                </a:cubicBezTo>
                <a:cubicBezTo>
                  <a:pt x="2264" y="754"/>
                  <a:pt x="2296" y="772"/>
                  <a:pt x="2386" y="769"/>
                </a:cubicBezTo>
                <a:cubicBezTo>
                  <a:pt x="2397" y="728"/>
                  <a:pt x="2381" y="781"/>
                  <a:pt x="2400" y="740"/>
                </a:cubicBezTo>
                <a:cubicBezTo>
                  <a:pt x="2410" y="719"/>
                  <a:pt x="2400" y="93"/>
                  <a:pt x="2405" y="20"/>
                </a:cubicBezTo>
                <a:cubicBezTo>
                  <a:pt x="2427" y="237"/>
                  <a:pt x="2403" y="684"/>
                  <a:pt x="2466" y="726"/>
                </a:cubicBezTo>
                <a:cubicBezTo>
                  <a:pt x="2529" y="768"/>
                  <a:pt x="2500" y="725"/>
                  <a:pt x="2544" y="693"/>
                </a:cubicBezTo>
                <a:cubicBezTo>
                  <a:pt x="2557" y="695"/>
                  <a:pt x="2590" y="662"/>
                  <a:pt x="2601" y="669"/>
                </a:cubicBezTo>
                <a:cubicBezTo>
                  <a:pt x="2627" y="684"/>
                  <a:pt x="2628" y="751"/>
                  <a:pt x="2664" y="769"/>
                </a:cubicBezTo>
                <a:cubicBezTo>
                  <a:pt x="2687" y="781"/>
                  <a:pt x="2715" y="776"/>
                  <a:pt x="2741" y="778"/>
                </a:cubicBezTo>
                <a:cubicBezTo>
                  <a:pt x="2762" y="786"/>
                  <a:pt x="2768" y="790"/>
                  <a:pt x="2798" y="778"/>
                </a:cubicBezTo>
                <a:cubicBezTo>
                  <a:pt x="2803" y="776"/>
                  <a:pt x="2800" y="768"/>
                  <a:pt x="2803" y="764"/>
                </a:cubicBezTo>
                <a:cubicBezTo>
                  <a:pt x="2807" y="759"/>
                  <a:pt x="2813" y="757"/>
                  <a:pt x="2818" y="754"/>
                </a:cubicBezTo>
                <a:cubicBezTo>
                  <a:pt x="2827" y="722"/>
                  <a:pt x="2881" y="700"/>
                  <a:pt x="2904" y="668"/>
                </a:cubicBezTo>
                <a:cubicBezTo>
                  <a:pt x="2919" y="670"/>
                  <a:pt x="2940" y="669"/>
                  <a:pt x="2952" y="682"/>
                </a:cubicBezTo>
                <a:cubicBezTo>
                  <a:pt x="2974" y="707"/>
                  <a:pt x="2962" y="709"/>
                  <a:pt x="2986" y="721"/>
                </a:cubicBezTo>
                <a:cubicBezTo>
                  <a:pt x="2999" y="727"/>
                  <a:pt x="3040" y="730"/>
                  <a:pt x="3043" y="730"/>
                </a:cubicBezTo>
                <a:cubicBezTo>
                  <a:pt x="3073" y="728"/>
                  <a:pt x="3104" y="729"/>
                  <a:pt x="3134" y="725"/>
                </a:cubicBezTo>
                <a:cubicBezTo>
                  <a:pt x="3139" y="724"/>
                  <a:pt x="3158" y="708"/>
                  <a:pt x="3163" y="706"/>
                </a:cubicBezTo>
                <a:cubicBezTo>
                  <a:pt x="3176" y="699"/>
                  <a:pt x="3196" y="686"/>
                  <a:pt x="3210" y="681"/>
                </a:cubicBezTo>
                <a:cubicBezTo>
                  <a:pt x="3236" y="690"/>
                  <a:pt x="3218" y="693"/>
                  <a:pt x="3240" y="725"/>
                </a:cubicBezTo>
                <a:cubicBezTo>
                  <a:pt x="3253" y="744"/>
                  <a:pt x="3287" y="746"/>
                  <a:pt x="3307" y="749"/>
                </a:cubicBezTo>
                <a:cubicBezTo>
                  <a:pt x="3362" y="785"/>
                  <a:pt x="3375" y="807"/>
                  <a:pt x="3442" y="817"/>
                </a:cubicBezTo>
                <a:cubicBezTo>
                  <a:pt x="3531" y="811"/>
                  <a:pt x="3521" y="806"/>
                  <a:pt x="3590" y="788"/>
                </a:cubicBezTo>
                <a:cubicBezTo>
                  <a:pt x="3609" y="759"/>
                  <a:pt x="3604" y="750"/>
                  <a:pt x="3610" y="711"/>
                </a:cubicBezTo>
                <a:cubicBezTo>
                  <a:pt x="3612" y="695"/>
                  <a:pt x="3615" y="168"/>
                  <a:pt x="3618" y="0"/>
                </a:cubicBezTo>
                <a:cubicBezTo>
                  <a:pt x="3630" y="123"/>
                  <a:pt x="3661" y="754"/>
                  <a:pt x="3699" y="774"/>
                </a:cubicBezTo>
                <a:cubicBezTo>
                  <a:pt x="3724" y="788"/>
                  <a:pt x="3714" y="735"/>
                  <a:pt x="3735" y="729"/>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22" name="Text Box 18"/>
          <p:cNvSpPr txBox="1">
            <a:spLocks noChangeArrowheads="1"/>
          </p:cNvSpPr>
          <p:nvPr/>
        </p:nvSpPr>
        <p:spPr bwMode="auto">
          <a:xfrm>
            <a:off x="4337050" y="5937250"/>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time</a:t>
            </a:r>
          </a:p>
        </p:txBody>
      </p:sp>
      <p:sp>
        <p:nvSpPr>
          <p:cNvPr id="72723" name="Text Box 19"/>
          <p:cNvSpPr txBox="1">
            <a:spLocks noChangeArrowheads="1"/>
          </p:cNvSpPr>
          <p:nvPr/>
        </p:nvSpPr>
        <p:spPr bwMode="auto">
          <a:xfrm>
            <a:off x="7880350" y="5032375"/>
            <a:ext cx="1141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-50 mV</a:t>
            </a:r>
          </a:p>
        </p:txBody>
      </p:sp>
      <p:sp>
        <p:nvSpPr>
          <p:cNvPr id="72724" name="Text Box 20"/>
          <p:cNvSpPr txBox="1">
            <a:spLocks noChangeArrowheads="1"/>
          </p:cNvSpPr>
          <p:nvPr/>
        </p:nvSpPr>
        <p:spPr bwMode="auto">
          <a:xfrm>
            <a:off x="7880350" y="4051300"/>
            <a:ext cx="1223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+20 mV</a:t>
            </a:r>
          </a:p>
        </p:txBody>
      </p:sp>
      <p:sp>
        <p:nvSpPr>
          <p:cNvPr id="72725" name="Freeform 21"/>
          <p:cNvSpPr>
            <a:spLocks/>
          </p:cNvSpPr>
          <p:nvPr/>
        </p:nvSpPr>
        <p:spPr bwMode="auto">
          <a:xfrm>
            <a:off x="1504950" y="2838450"/>
            <a:ext cx="1323975" cy="1857375"/>
          </a:xfrm>
          <a:custGeom>
            <a:avLst/>
            <a:gdLst>
              <a:gd name="T0" fmla="*/ 0 w 798"/>
              <a:gd name="T1" fmla="*/ 2147483646 h 1170"/>
              <a:gd name="T2" fmla="*/ 2147483646 w 798"/>
              <a:gd name="T3" fmla="*/ 2147483646 h 1170"/>
              <a:gd name="T4" fmla="*/ 0 60000 65536"/>
              <a:gd name="T5" fmla="*/ 0 60000 65536"/>
              <a:gd name="T6" fmla="*/ 0 w 798"/>
              <a:gd name="T7" fmla="*/ 0 h 1170"/>
              <a:gd name="T8" fmla="*/ 798 w 798"/>
              <a:gd name="T9" fmla="*/ 1170 h 1170"/>
            </a:gdLst>
            <a:ahLst/>
            <a:cxnLst>
              <a:cxn ang="T4">
                <a:pos x="T0" y="T1"/>
              </a:cxn>
              <a:cxn ang="T5">
                <a:pos x="T2" y="T3"/>
              </a:cxn>
            </a:cxnLst>
            <a:rect l="T6" t="T7" r="T8" b="T9"/>
            <a:pathLst>
              <a:path w="798" h="1170">
                <a:moveTo>
                  <a:pt x="0" y="1170"/>
                </a:moveTo>
                <a:cubicBezTo>
                  <a:pt x="18" y="714"/>
                  <a:pt x="402" y="0"/>
                  <a:pt x="798" y="228"/>
                </a:cubicBez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27" name="Line 24"/>
          <p:cNvSpPr>
            <a:spLocks noChangeShapeType="1"/>
          </p:cNvSpPr>
          <p:nvPr/>
        </p:nvSpPr>
        <p:spPr bwMode="auto">
          <a:xfrm>
            <a:off x="3786188" y="3521075"/>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40" name="Line 38"/>
          <p:cNvSpPr>
            <a:spLocks noChangeShapeType="1"/>
          </p:cNvSpPr>
          <p:nvPr/>
        </p:nvSpPr>
        <p:spPr bwMode="auto">
          <a:xfrm>
            <a:off x="3076575" y="4991100"/>
            <a:ext cx="3524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2741" name="Line 39"/>
          <p:cNvSpPr>
            <a:spLocks noChangeShapeType="1"/>
          </p:cNvSpPr>
          <p:nvPr/>
        </p:nvSpPr>
        <p:spPr bwMode="auto">
          <a:xfrm flipH="1">
            <a:off x="3494088" y="4991100"/>
            <a:ext cx="3524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2742" name="Text Box 40"/>
          <p:cNvSpPr txBox="1">
            <a:spLocks noChangeArrowheads="1"/>
          </p:cNvSpPr>
          <p:nvPr/>
        </p:nvSpPr>
        <p:spPr bwMode="auto">
          <a:xfrm>
            <a:off x="3813175" y="4718050"/>
            <a:ext cx="785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1 ms</a:t>
            </a:r>
          </a:p>
        </p:txBody>
      </p:sp>
      <p:sp>
        <p:nvSpPr>
          <p:cNvPr id="42" name="Freeform 148"/>
          <p:cNvSpPr>
            <a:spLocks/>
          </p:cNvSpPr>
          <p:nvPr/>
        </p:nvSpPr>
        <p:spPr bwMode="auto">
          <a:xfrm rot="5400000" flipV="1">
            <a:off x="3160365" y="3679019"/>
            <a:ext cx="728852" cy="423415"/>
          </a:xfrm>
          <a:custGeom>
            <a:avLst/>
            <a:gdLst>
              <a:gd name="T0" fmla="*/ 2147483646 w 10000"/>
              <a:gd name="T1" fmla="*/ 2147483646 h 10397"/>
              <a:gd name="T2" fmla="*/ 2147483646 w 10000"/>
              <a:gd name="T3" fmla="*/ 0 h 10397"/>
              <a:gd name="T4" fmla="*/ 0 60000 65536"/>
              <a:gd name="T5" fmla="*/ 0 60000 65536"/>
              <a:gd name="T6" fmla="*/ 0 w 10000"/>
              <a:gd name="T7" fmla="*/ 0 h 10397"/>
              <a:gd name="T8" fmla="*/ 10000 w 10000"/>
              <a:gd name="T9" fmla="*/ 10397 h 10397"/>
              <a:gd name="connsiteX0" fmla="*/ 5960 w 5960"/>
              <a:gd name="connsiteY0" fmla="*/ 3462 h 3462"/>
              <a:gd name="connsiteX1" fmla="*/ 3910 w 5960"/>
              <a:gd name="connsiteY1" fmla="*/ 0 h 3462"/>
              <a:gd name="connsiteX0" fmla="*/ 5465 w 20470"/>
              <a:gd name="connsiteY0" fmla="*/ 3 h 4727"/>
              <a:gd name="connsiteX1" fmla="*/ 20470 w 20470"/>
              <a:gd name="connsiteY1" fmla="*/ 586 h 4727"/>
              <a:gd name="connsiteX0" fmla="*/ 581 w 7911"/>
              <a:gd name="connsiteY0" fmla="*/ 7340 h 14029"/>
              <a:gd name="connsiteX1" fmla="*/ 7911 w 7911"/>
              <a:gd name="connsiteY1" fmla="*/ 8574 h 14029"/>
              <a:gd name="connsiteX0" fmla="*/ 846 w 8477"/>
              <a:gd name="connsiteY0" fmla="*/ 22204 h 22204"/>
              <a:gd name="connsiteX1" fmla="*/ 8477 w 8477"/>
              <a:gd name="connsiteY1" fmla="*/ 0 h 22204"/>
              <a:gd name="connsiteX0" fmla="*/ 3482 w 12484"/>
              <a:gd name="connsiteY0" fmla="*/ 16039 h 16039"/>
              <a:gd name="connsiteX1" fmla="*/ 12484 w 12484"/>
              <a:gd name="connsiteY1" fmla="*/ 6039 h 16039"/>
              <a:gd name="connsiteX0" fmla="*/ 3614 w 12616"/>
              <a:gd name="connsiteY0" fmla="*/ 18284 h 18284"/>
              <a:gd name="connsiteX1" fmla="*/ 12616 w 12616"/>
              <a:gd name="connsiteY1" fmla="*/ 8284 h 18284"/>
              <a:gd name="connsiteX0" fmla="*/ 3508 w 13217"/>
              <a:gd name="connsiteY0" fmla="*/ 18435 h 18435"/>
              <a:gd name="connsiteX1" fmla="*/ 13217 w 13217"/>
              <a:gd name="connsiteY1" fmla="*/ 8050 h 18435"/>
              <a:gd name="connsiteX0" fmla="*/ 4657 w 14366"/>
              <a:gd name="connsiteY0" fmla="*/ 17762 h 17762"/>
              <a:gd name="connsiteX1" fmla="*/ 14366 w 14366"/>
              <a:gd name="connsiteY1" fmla="*/ 7377 h 17762"/>
              <a:gd name="connsiteX0" fmla="*/ 4145 w 13854"/>
              <a:gd name="connsiteY0" fmla="*/ 17216 h 17216"/>
              <a:gd name="connsiteX1" fmla="*/ 13854 w 13854"/>
              <a:gd name="connsiteY1" fmla="*/ 6831 h 17216"/>
              <a:gd name="connsiteX0" fmla="*/ 3461 w 13170"/>
              <a:gd name="connsiteY0" fmla="*/ 15274 h 15274"/>
              <a:gd name="connsiteX1" fmla="*/ 13170 w 13170"/>
              <a:gd name="connsiteY1" fmla="*/ 4889 h 15274"/>
            </a:gdLst>
            <a:ahLst/>
            <a:cxnLst>
              <a:cxn ang="0">
                <a:pos x="connsiteX0" y="connsiteY0"/>
              </a:cxn>
              <a:cxn ang="0">
                <a:pos x="connsiteX1" y="connsiteY1"/>
              </a:cxn>
            </a:cxnLst>
            <a:rect l="l" t="t" r="r" b="b"/>
            <a:pathLst>
              <a:path w="13170" h="15274">
                <a:moveTo>
                  <a:pt x="3461" y="15274"/>
                </a:moveTo>
                <a:cubicBezTo>
                  <a:pt x="-4196" y="-12094"/>
                  <a:pt x="1655" y="5868"/>
                  <a:pt x="13170" y="4889"/>
                </a:cubicBezTo>
              </a:path>
            </a:pathLst>
          </a:custGeom>
          <a:noFill/>
          <a:ln w="12700">
            <a:solidFill>
              <a:schemeClr val="tx2"/>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3" name="Text Box 26"/>
          <p:cNvSpPr txBox="1">
            <a:spLocks noChangeArrowheads="1"/>
          </p:cNvSpPr>
          <p:nvPr/>
        </p:nvSpPr>
        <p:spPr bwMode="auto">
          <a:xfrm>
            <a:off x="3937000" y="631825"/>
            <a:ext cx="2378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dendrites (input)</a:t>
            </a:r>
          </a:p>
        </p:txBody>
      </p:sp>
      <p:sp>
        <p:nvSpPr>
          <p:cNvPr id="45" name="Line 29"/>
          <p:cNvSpPr>
            <a:spLocks noChangeShapeType="1"/>
          </p:cNvSpPr>
          <p:nvPr/>
        </p:nvSpPr>
        <p:spPr bwMode="auto">
          <a:xfrm flipH="1">
            <a:off x="3562350" y="1049437"/>
            <a:ext cx="397771" cy="674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7" name="Line 31"/>
          <p:cNvSpPr>
            <a:spLocks noChangeShapeType="1"/>
          </p:cNvSpPr>
          <p:nvPr/>
        </p:nvSpPr>
        <p:spPr bwMode="auto">
          <a:xfrm flipH="1">
            <a:off x="4648200" y="2318545"/>
            <a:ext cx="676128" cy="13771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48" name="Group 47"/>
          <p:cNvGrpSpPr/>
          <p:nvPr/>
        </p:nvGrpSpPr>
        <p:grpSpPr>
          <a:xfrm>
            <a:off x="3429000" y="1676400"/>
            <a:ext cx="5251450" cy="2743200"/>
            <a:chOff x="3429000" y="1676400"/>
            <a:chExt cx="5251450" cy="2743200"/>
          </a:xfrm>
        </p:grpSpPr>
        <p:sp>
          <p:nvSpPr>
            <p:cNvPr id="49" name="Freeform 23"/>
            <p:cNvSpPr>
              <a:spLocks/>
            </p:cNvSpPr>
            <p:nvPr/>
          </p:nvSpPr>
          <p:spPr bwMode="auto">
            <a:xfrm>
              <a:off x="3429000" y="2895600"/>
              <a:ext cx="3705225" cy="838200"/>
            </a:xfrm>
            <a:custGeom>
              <a:avLst/>
              <a:gdLst>
                <a:gd name="T0" fmla="*/ 0 w 2334"/>
                <a:gd name="T1" fmla="*/ 2147483646 h 528"/>
                <a:gd name="T2" fmla="*/ 2147483646 w 2334"/>
                <a:gd name="T3" fmla="*/ 2147483646 h 528"/>
                <a:gd name="T4" fmla="*/ 2147483646 w 2334"/>
                <a:gd name="T5" fmla="*/ 2147483646 h 528"/>
                <a:gd name="T6" fmla="*/ 2147483646 w 2334"/>
                <a:gd name="T7" fmla="*/ 2147483646 h 528"/>
                <a:gd name="T8" fmla="*/ 2147483646 w 2334"/>
                <a:gd name="T9" fmla="*/ 2147483646 h 528"/>
                <a:gd name="T10" fmla="*/ 2147483646 w 2334"/>
                <a:gd name="T11" fmla="*/ 2147483646 h 528"/>
                <a:gd name="T12" fmla="*/ 2147483646 w 2334"/>
                <a:gd name="T13" fmla="*/ 2147483646 h 528"/>
                <a:gd name="T14" fmla="*/ 2147483646 w 2334"/>
                <a:gd name="T15" fmla="*/ 2147483646 h 528"/>
                <a:gd name="T16" fmla="*/ 2147483646 w 2334"/>
                <a:gd name="T17" fmla="*/ 2147483646 h 528"/>
                <a:gd name="T18" fmla="*/ 2147483646 w 2334"/>
                <a:gd name="T19" fmla="*/ 2147483646 h 528"/>
                <a:gd name="T20" fmla="*/ 2147483646 w 2334"/>
                <a:gd name="T21" fmla="*/ 2147483646 h 528"/>
                <a:gd name="T22" fmla="*/ 2147483646 w 2334"/>
                <a:gd name="T23" fmla="*/ 2147483646 h 528"/>
                <a:gd name="T24" fmla="*/ 2147483646 w 2334"/>
                <a:gd name="T25" fmla="*/ 2147483646 h 528"/>
                <a:gd name="T26" fmla="*/ 2147483646 w 2334"/>
                <a:gd name="T27" fmla="*/ 0 h 5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4"/>
                <a:gd name="T43" fmla="*/ 0 h 528"/>
                <a:gd name="T44" fmla="*/ 2334 w 2334"/>
                <a:gd name="T45" fmla="*/ 528 h 5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4" h="528">
                  <a:moveTo>
                    <a:pt x="0" y="378"/>
                  </a:moveTo>
                  <a:cubicBezTo>
                    <a:pt x="22" y="400"/>
                    <a:pt x="43" y="416"/>
                    <a:pt x="72" y="426"/>
                  </a:cubicBezTo>
                  <a:cubicBezTo>
                    <a:pt x="119" y="461"/>
                    <a:pt x="173" y="486"/>
                    <a:pt x="228" y="504"/>
                  </a:cubicBezTo>
                  <a:cubicBezTo>
                    <a:pt x="291" y="488"/>
                    <a:pt x="357" y="501"/>
                    <a:pt x="420" y="510"/>
                  </a:cubicBezTo>
                  <a:cubicBezTo>
                    <a:pt x="578" y="499"/>
                    <a:pt x="560" y="497"/>
                    <a:pt x="798" y="510"/>
                  </a:cubicBezTo>
                  <a:cubicBezTo>
                    <a:pt x="823" y="511"/>
                    <a:pt x="870" y="528"/>
                    <a:pt x="870" y="528"/>
                  </a:cubicBezTo>
                  <a:cubicBezTo>
                    <a:pt x="954" y="520"/>
                    <a:pt x="1033" y="501"/>
                    <a:pt x="1116" y="492"/>
                  </a:cubicBezTo>
                  <a:cubicBezTo>
                    <a:pt x="1180" y="485"/>
                    <a:pt x="1308" y="474"/>
                    <a:pt x="1308" y="474"/>
                  </a:cubicBezTo>
                  <a:cubicBezTo>
                    <a:pt x="1378" y="458"/>
                    <a:pt x="1443" y="437"/>
                    <a:pt x="1512" y="420"/>
                  </a:cubicBezTo>
                  <a:cubicBezTo>
                    <a:pt x="1538" y="402"/>
                    <a:pt x="1546" y="371"/>
                    <a:pt x="1572" y="354"/>
                  </a:cubicBezTo>
                  <a:cubicBezTo>
                    <a:pt x="1605" y="333"/>
                    <a:pt x="1622" y="329"/>
                    <a:pt x="1656" y="318"/>
                  </a:cubicBezTo>
                  <a:cubicBezTo>
                    <a:pt x="1718" y="256"/>
                    <a:pt x="1817" y="243"/>
                    <a:pt x="1896" y="210"/>
                  </a:cubicBezTo>
                  <a:cubicBezTo>
                    <a:pt x="1985" y="173"/>
                    <a:pt x="2074" y="133"/>
                    <a:pt x="2160" y="90"/>
                  </a:cubicBezTo>
                  <a:cubicBezTo>
                    <a:pt x="2220" y="60"/>
                    <a:pt x="2263" y="0"/>
                    <a:pt x="2334" y="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 name="Freeform 32"/>
            <p:cNvSpPr>
              <a:spLocks/>
            </p:cNvSpPr>
            <p:nvPr/>
          </p:nvSpPr>
          <p:spPr bwMode="auto">
            <a:xfrm>
              <a:off x="6067425" y="2276475"/>
              <a:ext cx="400050" cy="1085850"/>
            </a:xfrm>
            <a:custGeom>
              <a:avLst/>
              <a:gdLst>
                <a:gd name="T0" fmla="*/ 2147483646 w 252"/>
                <a:gd name="T1" fmla="*/ 2147483646 h 684"/>
                <a:gd name="T2" fmla="*/ 2147483646 w 252"/>
                <a:gd name="T3" fmla="*/ 2147483646 h 684"/>
                <a:gd name="T4" fmla="*/ 2147483646 w 252"/>
                <a:gd name="T5" fmla="*/ 2147483646 h 684"/>
                <a:gd name="T6" fmla="*/ 2147483646 w 252"/>
                <a:gd name="T7" fmla="*/ 2147483646 h 684"/>
                <a:gd name="T8" fmla="*/ 2147483646 w 252"/>
                <a:gd name="T9" fmla="*/ 2147483646 h 684"/>
                <a:gd name="T10" fmla="*/ 2147483646 w 252"/>
                <a:gd name="T11" fmla="*/ 0 h 684"/>
                <a:gd name="T12" fmla="*/ 0 60000 65536"/>
                <a:gd name="T13" fmla="*/ 0 60000 65536"/>
                <a:gd name="T14" fmla="*/ 0 60000 65536"/>
                <a:gd name="T15" fmla="*/ 0 60000 65536"/>
                <a:gd name="T16" fmla="*/ 0 60000 65536"/>
                <a:gd name="T17" fmla="*/ 0 60000 65536"/>
                <a:gd name="T18" fmla="*/ 0 w 252"/>
                <a:gd name="T19" fmla="*/ 0 h 684"/>
                <a:gd name="T20" fmla="*/ 252 w 252"/>
                <a:gd name="T21" fmla="*/ 684 h 684"/>
              </a:gdLst>
              <a:ahLst/>
              <a:cxnLst>
                <a:cxn ang="T12">
                  <a:pos x="T0" y="T1"/>
                </a:cxn>
                <a:cxn ang="T13">
                  <a:pos x="T2" y="T3"/>
                </a:cxn>
                <a:cxn ang="T14">
                  <a:pos x="T4" y="T5"/>
                </a:cxn>
                <a:cxn ang="T15">
                  <a:pos x="T6" y="T7"/>
                </a:cxn>
                <a:cxn ang="T16">
                  <a:pos x="T8" y="T9"/>
                </a:cxn>
                <a:cxn ang="T17">
                  <a:pos x="T10" y="T11"/>
                </a:cxn>
              </a:cxnLst>
              <a:rect l="T18" t="T19" r="T20" b="T21"/>
              <a:pathLst>
                <a:path w="252" h="684">
                  <a:moveTo>
                    <a:pt x="12" y="684"/>
                  </a:moveTo>
                  <a:cubicBezTo>
                    <a:pt x="37" y="610"/>
                    <a:pt x="0" y="584"/>
                    <a:pt x="66" y="540"/>
                  </a:cubicBezTo>
                  <a:cubicBezTo>
                    <a:pt x="76" y="510"/>
                    <a:pt x="74" y="480"/>
                    <a:pt x="84" y="450"/>
                  </a:cubicBezTo>
                  <a:cubicBezTo>
                    <a:pt x="96" y="344"/>
                    <a:pt x="102" y="240"/>
                    <a:pt x="162" y="150"/>
                  </a:cubicBezTo>
                  <a:cubicBezTo>
                    <a:pt x="186" y="114"/>
                    <a:pt x="209" y="81"/>
                    <a:pt x="228" y="42"/>
                  </a:cubicBezTo>
                  <a:cubicBezTo>
                    <a:pt x="235" y="28"/>
                    <a:pt x="252" y="0"/>
                    <a:pt x="252" y="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 name="Freeform 33"/>
            <p:cNvSpPr>
              <a:spLocks/>
            </p:cNvSpPr>
            <p:nvPr/>
          </p:nvSpPr>
          <p:spPr bwMode="auto">
            <a:xfrm>
              <a:off x="5181600" y="3686175"/>
              <a:ext cx="1600200" cy="733425"/>
            </a:xfrm>
            <a:custGeom>
              <a:avLst/>
              <a:gdLst>
                <a:gd name="T0" fmla="*/ 0 w 1008"/>
                <a:gd name="T1" fmla="*/ 0 h 462"/>
                <a:gd name="T2" fmla="*/ 2147483646 w 1008"/>
                <a:gd name="T3" fmla="*/ 2147483646 h 462"/>
                <a:gd name="T4" fmla="*/ 2147483646 w 1008"/>
                <a:gd name="T5" fmla="*/ 2147483646 h 462"/>
                <a:gd name="T6" fmla="*/ 2147483646 w 1008"/>
                <a:gd name="T7" fmla="*/ 2147483646 h 462"/>
                <a:gd name="T8" fmla="*/ 2147483646 w 1008"/>
                <a:gd name="T9" fmla="*/ 2147483646 h 462"/>
                <a:gd name="T10" fmla="*/ 2147483646 w 1008"/>
                <a:gd name="T11" fmla="*/ 2147483646 h 462"/>
                <a:gd name="T12" fmla="*/ 2147483646 w 1008"/>
                <a:gd name="T13" fmla="*/ 2147483646 h 462"/>
                <a:gd name="T14" fmla="*/ 2147483646 w 1008"/>
                <a:gd name="T15" fmla="*/ 2147483646 h 462"/>
                <a:gd name="T16" fmla="*/ 2147483646 w 1008"/>
                <a:gd name="T17" fmla="*/ 2147483646 h 462"/>
                <a:gd name="T18" fmla="*/ 2147483646 w 1008"/>
                <a:gd name="T19" fmla="*/ 2147483646 h 462"/>
                <a:gd name="T20" fmla="*/ 2147483646 w 1008"/>
                <a:gd name="T21" fmla="*/ 2147483646 h 462"/>
                <a:gd name="T22" fmla="*/ 2147483646 w 1008"/>
                <a:gd name="T23" fmla="*/ 2147483646 h 4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8"/>
                <a:gd name="T37" fmla="*/ 0 h 462"/>
                <a:gd name="T38" fmla="*/ 1008 w 1008"/>
                <a:gd name="T39" fmla="*/ 462 h 4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8" h="462">
                  <a:moveTo>
                    <a:pt x="0" y="0"/>
                  </a:moveTo>
                  <a:cubicBezTo>
                    <a:pt x="25" y="13"/>
                    <a:pt x="43" y="35"/>
                    <a:pt x="66" y="48"/>
                  </a:cubicBezTo>
                  <a:cubicBezTo>
                    <a:pt x="97" y="65"/>
                    <a:pt x="140" y="66"/>
                    <a:pt x="174" y="72"/>
                  </a:cubicBezTo>
                  <a:cubicBezTo>
                    <a:pt x="223" y="81"/>
                    <a:pt x="265" y="98"/>
                    <a:pt x="312" y="114"/>
                  </a:cubicBezTo>
                  <a:cubicBezTo>
                    <a:pt x="358" y="129"/>
                    <a:pt x="392" y="183"/>
                    <a:pt x="438" y="198"/>
                  </a:cubicBezTo>
                  <a:cubicBezTo>
                    <a:pt x="480" y="212"/>
                    <a:pt x="521" y="217"/>
                    <a:pt x="564" y="228"/>
                  </a:cubicBezTo>
                  <a:cubicBezTo>
                    <a:pt x="624" y="243"/>
                    <a:pt x="677" y="273"/>
                    <a:pt x="732" y="300"/>
                  </a:cubicBezTo>
                  <a:cubicBezTo>
                    <a:pt x="771" y="319"/>
                    <a:pt x="747" y="310"/>
                    <a:pt x="804" y="324"/>
                  </a:cubicBezTo>
                  <a:cubicBezTo>
                    <a:pt x="812" y="326"/>
                    <a:pt x="828" y="330"/>
                    <a:pt x="828" y="330"/>
                  </a:cubicBezTo>
                  <a:cubicBezTo>
                    <a:pt x="848" y="343"/>
                    <a:pt x="868" y="343"/>
                    <a:pt x="888" y="354"/>
                  </a:cubicBezTo>
                  <a:cubicBezTo>
                    <a:pt x="922" y="373"/>
                    <a:pt x="946" y="399"/>
                    <a:pt x="978" y="420"/>
                  </a:cubicBezTo>
                  <a:cubicBezTo>
                    <a:pt x="989" y="436"/>
                    <a:pt x="1008" y="443"/>
                    <a:pt x="1008" y="462"/>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2" name="Freeform 34"/>
            <p:cNvSpPr>
              <a:spLocks/>
            </p:cNvSpPr>
            <p:nvPr/>
          </p:nvSpPr>
          <p:spPr bwMode="auto">
            <a:xfrm>
              <a:off x="6619875" y="3162300"/>
              <a:ext cx="2060575" cy="601663"/>
            </a:xfrm>
            <a:custGeom>
              <a:avLst/>
              <a:gdLst>
                <a:gd name="T0" fmla="*/ 0 w 1298"/>
                <a:gd name="T1" fmla="*/ 0 h 379"/>
                <a:gd name="T2" fmla="*/ 2147483646 w 1298"/>
                <a:gd name="T3" fmla="*/ 2147483646 h 379"/>
                <a:gd name="T4" fmla="*/ 2147483646 w 1298"/>
                <a:gd name="T5" fmla="*/ 2147483646 h 379"/>
                <a:gd name="T6" fmla="*/ 2147483646 w 1298"/>
                <a:gd name="T7" fmla="*/ 2147483646 h 379"/>
                <a:gd name="T8" fmla="*/ 2147483646 w 1298"/>
                <a:gd name="T9" fmla="*/ 2147483646 h 379"/>
                <a:gd name="T10" fmla="*/ 2147483646 w 1298"/>
                <a:gd name="T11" fmla="*/ 2147483646 h 379"/>
                <a:gd name="T12" fmla="*/ 2147483646 w 1298"/>
                <a:gd name="T13" fmla="*/ 2147483646 h 379"/>
                <a:gd name="T14" fmla="*/ 2147483646 w 1298"/>
                <a:gd name="T15" fmla="*/ 2147483646 h 379"/>
                <a:gd name="T16" fmla="*/ 2147483646 w 1298"/>
                <a:gd name="T17" fmla="*/ 2147483646 h 379"/>
                <a:gd name="T18" fmla="*/ 2147483646 w 1298"/>
                <a:gd name="T19" fmla="*/ 2147483646 h 379"/>
                <a:gd name="T20" fmla="*/ 2147483646 w 1298"/>
                <a:gd name="T21" fmla="*/ 2147483646 h 379"/>
                <a:gd name="T22" fmla="*/ 2147483646 w 1298"/>
                <a:gd name="T23" fmla="*/ 2147483646 h 379"/>
                <a:gd name="T24" fmla="*/ 2147483646 w 1298"/>
                <a:gd name="T25" fmla="*/ 2147483646 h 379"/>
                <a:gd name="T26" fmla="*/ 2147483646 w 1298"/>
                <a:gd name="T27" fmla="*/ 2147483646 h 3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98"/>
                <a:gd name="T43" fmla="*/ 0 h 379"/>
                <a:gd name="T44" fmla="*/ 1298 w 1298"/>
                <a:gd name="T45" fmla="*/ 379 h 3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98" h="379">
                  <a:moveTo>
                    <a:pt x="0" y="0"/>
                  </a:moveTo>
                  <a:cubicBezTo>
                    <a:pt x="34" y="22"/>
                    <a:pt x="68" y="44"/>
                    <a:pt x="102" y="66"/>
                  </a:cubicBezTo>
                  <a:cubicBezTo>
                    <a:pt x="117" y="76"/>
                    <a:pt x="132" y="89"/>
                    <a:pt x="150" y="90"/>
                  </a:cubicBezTo>
                  <a:cubicBezTo>
                    <a:pt x="241" y="94"/>
                    <a:pt x="336" y="93"/>
                    <a:pt x="426" y="108"/>
                  </a:cubicBezTo>
                  <a:cubicBezTo>
                    <a:pt x="509" y="122"/>
                    <a:pt x="562" y="161"/>
                    <a:pt x="636" y="186"/>
                  </a:cubicBezTo>
                  <a:cubicBezTo>
                    <a:pt x="697" y="247"/>
                    <a:pt x="618" y="175"/>
                    <a:pt x="696" y="222"/>
                  </a:cubicBezTo>
                  <a:cubicBezTo>
                    <a:pt x="706" y="228"/>
                    <a:pt x="711" y="239"/>
                    <a:pt x="720" y="246"/>
                  </a:cubicBezTo>
                  <a:cubicBezTo>
                    <a:pt x="777" y="292"/>
                    <a:pt x="733" y="252"/>
                    <a:pt x="792" y="282"/>
                  </a:cubicBezTo>
                  <a:cubicBezTo>
                    <a:pt x="835" y="304"/>
                    <a:pt x="859" y="321"/>
                    <a:pt x="906" y="330"/>
                  </a:cubicBezTo>
                  <a:cubicBezTo>
                    <a:pt x="973" y="327"/>
                    <a:pt x="1025" y="327"/>
                    <a:pt x="1086" y="312"/>
                  </a:cubicBezTo>
                  <a:cubicBezTo>
                    <a:pt x="1135" y="316"/>
                    <a:pt x="1177" y="318"/>
                    <a:pt x="1224" y="330"/>
                  </a:cubicBezTo>
                  <a:cubicBezTo>
                    <a:pt x="1235" y="337"/>
                    <a:pt x="1249" y="341"/>
                    <a:pt x="1260" y="348"/>
                  </a:cubicBezTo>
                  <a:cubicBezTo>
                    <a:pt x="1267" y="353"/>
                    <a:pt x="1271" y="361"/>
                    <a:pt x="1278" y="366"/>
                  </a:cubicBezTo>
                  <a:cubicBezTo>
                    <a:pt x="1298" y="379"/>
                    <a:pt x="1296" y="364"/>
                    <a:pt x="1296" y="378"/>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 name="Freeform 35"/>
            <p:cNvSpPr>
              <a:spLocks/>
            </p:cNvSpPr>
            <p:nvPr/>
          </p:nvSpPr>
          <p:spPr bwMode="auto">
            <a:xfrm>
              <a:off x="7343775" y="1676400"/>
              <a:ext cx="381000" cy="1663700"/>
            </a:xfrm>
            <a:custGeom>
              <a:avLst/>
              <a:gdLst>
                <a:gd name="T0" fmla="*/ 0 w 240"/>
                <a:gd name="T1" fmla="*/ 2147483646 h 1048"/>
                <a:gd name="T2" fmla="*/ 2147483646 w 240"/>
                <a:gd name="T3" fmla="*/ 2147483646 h 1048"/>
                <a:gd name="T4" fmla="*/ 2147483646 w 240"/>
                <a:gd name="T5" fmla="*/ 2147483646 h 1048"/>
                <a:gd name="T6" fmla="*/ 2147483646 w 240"/>
                <a:gd name="T7" fmla="*/ 2147483646 h 1048"/>
                <a:gd name="T8" fmla="*/ 2147483646 w 240"/>
                <a:gd name="T9" fmla="*/ 2147483646 h 1048"/>
                <a:gd name="T10" fmla="*/ 2147483646 w 240"/>
                <a:gd name="T11" fmla="*/ 2147483646 h 1048"/>
                <a:gd name="T12" fmla="*/ 2147483646 w 240"/>
                <a:gd name="T13" fmla="*/ 2147483646 h 1048"/>
                <a:gd name="T14" fmla="*/ 2147483646 w 240"/>
                <a:gd name="T15" fmla="*/ 2147483646 h 1048"/>
                <a:gd name="T16" fmla="*/ 2147483646 w 240"/>
                <a:gd name="T17" fmla="*/ 2147483646 h 1048"/>
                <a:gd name="T18" fmla="*/ 2147483646 w 240"/>
                <a:gd name="T19" fmla="*/ 0 h 10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0"/>
                <a:gd name="T31" fmla="*/ 0 h 1048"/>
                <a:gd name="T32" fmla="*/ 240 w 240"/>
                <a:gd name="T33" fmla="*/ 1048 h 10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0" h="1048">
                  <a:moveTo>
                    <a:pt x="0" y="1044"/>
                  </a:moveTo>
                  <a:cubicBezTo>
                    <a:pt x="14" y="1001"/>
                    <a:pt x="0" y="1048"/>
                    <a:pt x="12" y="960"/>
                  </a:cubicBezTo>
                  <a:cubicBezTo>
                    <a:pt x="18" y="912"/>
                    <a:pt x="32" y="856"/>
                    <a:pt x="42" y="810"/>
                  </a:cubicBezTo>
                  <a:cubicBezTo>
                    <a:pt x="63" y="716"/>
                    <a:pt x="91" y="624"/>
                    <a:pt x="102" y="528"/>
                  </a:cubicBezTo>
                  <a:cubicBezTo>
                    <a:pt x="95" y="506"/>
                    <a:pt x="85" y="487"/>
                    <a:pt x="72" y="468"/>
                  </a:cubicBezTo>
                  <a:cubicBezTo>
                    <a:pt x="70" y="460"/>
                    <a:pt x="68" y="452"/>
                    <a:pt x="66" y="444"/>
                  </a:cubicBezTo>
                  <a:cubicBezTo>
                    <a:pt x="62" y="432"/>
                    <a:pt x="54" y="408"/>
                    <a:pt x="54" y="408"/>
                  </a:cubicBezTo>
                  <a:cubicBezTo>
                    <a:pt x="66" y="347"/>
                    <a:pt x="70" y="266"/>
                    <a:pt x="114" y="222"/>
                  </a:cubicBezTo>
                  <a:cubicBezTo>
                    <a:pt x="132" y="169"/>
                    <a:pt x="153" y="122"/>
                    <a:pt x="186" y="78"/>
                  </a:cubicBezTo>
                  <a:cubicBezTo>
                    <a:pt x="208" y="49"/>
                    <a:pt x="240" y="36"/>
                    <a:pt x="240" y="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 name="Freeform 36"/>
            <p:cNvSpPr>
              <a:spLocks/>
            </p:cNvSpPr>
            <p:nvPr/>
          </p:nvSpPr>
          <p:spPr bwMode="auto">
            <a:xfrm>
              <a:off x="6438900" y="3228975"/>
              <a:ext cx="1162050" cy="819150"/>
            </a:xfrm>
            <a:custGeom>
              <a:avLst/>
              <a:gdLst>
                <a:gd name="T0" fmla="*/ 0 w 732"/>
                <a:gd name="T1" fmla="*/ 0 h 516"/>
                <a:gd name="T2" fmla="*/ 2147483646 w 732"/>
                <a:gd name="T3" fmla="*/ 2147483646 h 516"/>
                <a:gd name="T4" fmla="*/ 2147483646 w 732"/>
                <a:gd name="T5" fmla="*/ 2147483646 h 516"/>
                <a:gd name="T6" fmla="*/ 2147483646 w 732"/>
                <a:gd name="T7" fmla="*/ 2147483646 h 516"/>
                <a:gd name="T8" fmla="*/ 2147483646 w 732"/>
                <a:gd name="T9" fmla="*/ 2147483646 h 516"/>
                <a:gd name="T10" fmla="*/ 2147483646 w 732"/>
                <a:gd name="T11" fmla="*/ 2147483646 h 516"/>
                <a:gd name="T12" fmla="*/ 2147483646 w 732"/>
                <a:gd name="T13" fmla="*/ 2147483646 h 516"/>
                <a:gd name="T14" fmla="*/ 2147483646 w 732"/>
                <a:gd name="T15" fmla="*/ 2147483646 h 516"/>
                <a:gd name="T16" fmla="*/ 2147483646 w 732"/>
                <a:gd name="T17" fmla="*/ 2147483646 h 516"/>
                <a:gd name="T18" fmla="*/ 2147483646 w 732"/>
                <a:gd name="T19" fmla="*/ 2147483646 h 516"/>
                <a:gd name="T20" fmla="*/ 2147483646 w 732"/>
                <a:gd name="T21" fmla="*/ 2147483646 h 516"/>
                <a:gd name="T22" fmla="*/ 2147483646 w 732"/>
                <a:gd name="T23" fmla="*/ 2147483646 h 5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2"/>
                <a:gd name="T37" fmla="*/ 0 h 516"/>
                <a:gd name="T38" fmla="*/ 732 w 732"/>
                <a:gd name="T39" fmla="*/ 516 h 5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2" h="516">
                  <a:moveTo>
                    <a:pt x="0" y="0"/>
                  </a:moveTo>
                  <a:cubicBezTo>
                    <a:pt x="34" y="34"/>
                    <a:pt x="46" y="85"/>
                    <a:pt x="78" y="120"/>
                  </a:cubicBezTo>
                  <a:cubicBezTo>
                    <a:pt x="103" y="147"/>
                    <a:pt x="130" y="172"/>
                    <a:pt x="156" y="198"/>
                  </a:cubicBezTo>
                  <a:cubicBezTo>
                    <a:pt x="169" y="211"/>
                    <a:pt x="189" y="212"/>
                    <a:pt x="204" y="222"/>
                  </a:cubicBezTo>
                  <a:cubicBezTo>
                    <a:pt x="234" y="242"/>
                    <a:pt x="264" y="262"/>
                    <a:pt x="294" y="282"/>
                  </a:cubicBezTo>
                  <a:cubicBezTo>
                    <a:pt x="309" y="292"/>
                    <a:pt x="321" y="308"/>
                    <a:pt x="336" y="318"/>
                  </a:cubicBezTo>
                  <a:cubicBezTo>
                    <a:pt x="390" y="354"/>
                    <a:pt x="372" y="327"/>
                    <a:pt x="408" y="360"/>
                  </a:cubicBezTo>
                  <a:cubicBezTo>
                    <a:pt x="427" y="377"/>
                    <a:pt x="452" y="418"/>
                    <a:pt x="474" y="432"/>
                  </a:cubicBezTo>
                  <a:cubicBezTo>
                    <a:pt x="487" y="440"/>
                    <a:pt x="502" y="444"/>
                    <a:pt x="516" y="450"/>
                  </a:cubicBezTo>
                  <a:cubicBezTo>
                    <a:pt x="528" y="455"/>
                    <a:pt x="552" y="462"/>
                    <a:pt x="552" y="462"/>
                  </a:cubicBezTo>
                  <a:cubicBezTo>
                    <a:pt x="592" y="502"/>
                    <a:pt x="592" y="508"/>
                    <a:pt x="648" y="516"/>
                  </a:cubicBezTo>
                  <a:cubicBezTo>
                    <a:pt x="720" y="509"/>
                    <a:pt x="692" y="510"/>
                    <a:pt x="732" y="51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55" name="Text Box 28"/>
          <p:cNvSpPr txBox="1">
            <a:spLocks noChangeArrowheads="1"/>
          </p:cNvSpPr>
          <p:nvPr/>
        </p:nvSpPr>
        <p:spPr bwMode="auto">
          <a:xfrm>
            <a:off x="5227100" y="1861344"/>
            <a:ext cx="17949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latin typeface="Times New Roman" panose="02020603050405020304" pitchFamily="18" charset="0"/>
              </a:rPr>
              <a:t>axon </a:t>
            </a:r>
            <a:r>
              <a:rPr lang="en-US" altLang="en-US" sz="2400" dirty="0" smtClean="0">
                <a:latin typeface="Times New Roman" panose="02020603050405020304" pitchFamily="18" charset="0"/>
              </a:rPr>
              <a:t>(</a:t>
            </a:r>
            <a:r>
              <a:rPr lang="en-US" altLang="en-US" sz="2400" dirty="0" smtClean="0">
                <a:solidFill>
                  <a:srgbClr val="FF0000"/>
                </a:solidFill>
                <a:latin typeface="Times New Roman" panose="02020603050405020304" pitchFamily="18" charset="0"/>
              </a:rPr>
              <a:t>wires</a:t>
            </a:r>
            <a:r>
              <a:rPr lang="en-US" altLang="en-US" sz="2400" dirty="0" smtClean="0">
                <a:latin typeface="Times New Roman" panose="02020603050405020304" pitchFamily="18" charset="0"/>
              </a:rPr>
              <a:t>)</a:t>
            </a:r>
            <a:endParaRPr lang="en-US" altLang="en-US" sz="2400" dirty="0">
              <a:latin typeface="Times New Roman" panose="02020603050405020304" pitchFamily="18" charset="0"/>
            </a:endParaRPr>
          </a:p>
        </p:txBody>
      </p:sp>
      <p:sp>
        <p:nvSpPr>
          <p:cNvPr id="41" name="Text Box 27"/>
          <p:cNvSpPr txBox="1">
            <a:spLocks noChangeArrowheads="1"/>
          </p:cNvSpPr>
          <p:nvPr/>
        </p:nvSpPr>
        <p:spPr bwMode="auto">
          <a:xfrm>
            <a:off x="4504250" y="1182176"/>
            <a:ext cx="869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smtClean="0">
                <a:latin typeface="Times New Roman" panose="02020603050405020304" pitchFamily="18" charset="0"/>
              </a:rPr>
              <a:t>soma</a:t>
            </a:r>
            <a:endParaRPr lang="en-US" altLang="en-US" sz="2400" dirty="0">
              <a:latin typeface="Times New Roman" panose="02020603050405020304" pitchFamily="18" charset="0"/>
            </a:endParaRPr>
          </a:p>
        </p:txBody>
      </p:sp>
      <p:sp>
        <p:nvSpPr>
          <p:cNvPr id="56" name="Rectangle 55"/>
          <p:cNvSpPr/>
          <p:nvPr/>
        </p:nvSpPr>
        <p:spPr>
          <a:xfrm>
            <a:off x="4804141" y="1521760"/>
            <a:ext cx="2347117" cy="461665"/>
          </a:xfrm>
          <a:prstGeom prst="rect">
            <a:avLst/>
          </a:prstGeom>
        </p:spPr>
        <p:txBody>
          <a:bodyPr wrap="none">
            <a:spAutoFit/>
          </a:bodyPr>
          <a:lstStyle/>
          <a:p>
            <a:r>
              <a:rPr lang="en-US" altLang="en-US" dirty="0"/>
              <a:t>spike generation</a:t>
            </a:r>
            <a:endParaRPr lang="en-GB" dirty="0"/>
          </a:p>
        </p:txBody>
      </p:sp>
      <p:cxnSp>
        <p:nvCxnSpPr>
          <p:cNvPr id="57" name="Straight Arrow Connector 56"/>
          <p:cNvCxnSpPr/>
          <p:nvPr/>
        </p:nvCxnSpPr>
        <p:spPr bwMode="auto">
          <a:xfrm flipH="1">
            <a:off x="3450516" y="1983156"/>
            <a:ext cx="1488308" cy="155757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8" name="Line 30"/>
          <p:cNvSpPr>
            <a:spLocks noChangeShapeType="1"/>
          </p:cNvSpPr>
          <p:nvPr/>
        </p:nvSpPr>
        <p:spPr bwMode="auto">
          <a:xfrm flipH="1">
            <a:off x="3040692" y="1639376"/>
            <a:ext cx="1582107" cy="16139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2793239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0" name="Group 65"/>
          <p:cNvGrpSpPr>
            <a:grpSpLocks/>
          </p:cNvGrpSpPr>
          <p:nvPr/>
        </p:nvGrpSpPr>
        <p:grpSpPr bwMode="auto">
          <a:xfrm>
            <a:off x="5916613" y="2235200"/>
            <a:ext cx="1346200" cy="1368425"/>
            <a:chOff x="1543" y="956"/>
            <a:chExt cx="848" cy="862"/>
          </a:xfrm>
        </p:grpSpPr>
        <p:sp>
          <p:nvSpPr>
            <p:cNvPr id="78964" name="Freeform 66"/>
            <p:cNvSpPr>
              <a:spLocks/>
            </p:cNvSpPr>
            <p:nvPr/>
          </p:nvSpPr>
          <p:spPr bwMode="auto">
            <a:xfrm rot="1705058" flipV="1">
              <a:off x="1916" y="1220"/>
              <a:ext cx="109" cy="598"/>
            </a:xfrm>
            <a:custGeom>
              <a:avLst/>
              <a:gdLst>
                <a:gd name="T0" fmla="*/ 109 w 109"/>
                <a:gd name="T1" fmla="*/ 0 h 598"/>
                <a:gd name="T2" fmla="*/ 102 w 109"/>
                <a:gd name="T3" fmla="*/ 22 h 598"/>
                <a:gd name="T4" fmla="*/ 80 w 109"/>
                <a:gd name="T5" fmla="*/ 29 h 598"/>
                <a:gd name="T6" fmla="*/ 66 w 109"/>
                <a:gd name="T7" fmla="*/ 73 h 598"/>
                <a:gd name="T8" fmla="*/ 15 w 109"/>
                <a:gd name="T9" fmla="*/ 139 h 598"/>
                <a:gd name="T10" fmla="*/ 0 w 109"/>
                <a:gd name="T11" fmla="*/ 233 h 598"/>
                <a:gd name="T12" fmla="*/ 36 w 109"/>
                <a:gd name="T13" fmla="*/ 496 h 598"/>
                <a:gd name="T14" fmla="*/ 58 w 109"/>
                <a:gd name="T15" fmla="*/ 503 h 598"/>
                <a:gd name="T16" fmla="*/ 109 w 109"/>
                <a:gd name="T17" fmla="*/ 598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65" name="Freeform 67"/>
            <p:cNvSpPr>
              <a:spLocks/>
            </p:cNvSpPr>
            <p:nvPr/>
          </p:nvSpPr>
          <p:spPr bwMode="auto">
            <a:xfrm rot="1705058" flipV="1">
              <a:off x="1667" y="1164"/>
              <a:ext cx="314" cy="336"/>
            </a:xfrm>
            <a:custGeom>
              <a:avLst/>
              <a:gdLst>
                <a:gd name="T0" fmla="*/ 314 w 314"/>
                <a:gd name="T1" fmla="*/ 0 h 336"/>
                <a:gd name="T2" fmla="*/ 270 w 314"/>
                <a:gd name="T3" fmla="*/ 80 h 336"/>
                <a:gd name="T4" fmla="*/ 241 w 314"/>
                <a:gd name="T5" fmla="*/ 95 h 336"/>
                <a:gd name="T6" fmla="*/ 233 w 314"/>
                <a:gd name="T7" fmla="*/ 124 h 336"/>
                <a:gd name="T8" fmla="*/ 190 w 314"/>
                <a:gd name="T9" fmla="*/ 139 h 336"/>
                <a:gd name="T10" fmla="*/ 110 w 314"/>
                <a:gd name="T11" fmla="*/ 175 h 336"/>
                <a:gd name="T12" fmla="*/ 66 w 314"/>
                <a:gd name="T13" fmla="*/ 314 h 336"/>
                <a:gd name="T14" fmla="*/ 0 w 314"/>
                <a:gd name="T15" fmla="*/ 328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66" name="Freeform 68"/>
            <p:cNvSpPr>
              <a:spLocks/>
            </p:cNvSpPr>
            <p:nvPr/>
          </p:nvSpPr>
          <p:spPr bwMode="auto">
            <a:xfrm rot="1705058" flipV="1">
              <a:off x="1963" y="956"/>
              <a:ext cx="156" cy="415"/>
            </a:xfrm>
            <a:custGeom>
              <a:avLst/>
              <a:gdLst>
                <a:gd name="T0" fmla="*/ 146 w 156"/>
                <a:gd name="T1" fmla="*/ 0 h 415"/>
                <a:gd name="T2" fmla="*/ 109 w 156"/>
                <a:gd name="T3" fmla="*/ 240 h 415"/>
                <a:gd name="T4" fmla="*/ 29 w 156"/>
                <a:gd name="T5" fmla="*/ 284 h 415"/>
                <a:gd name="T6" fmla="*/ 0 w 156"/>
                <a:gd name="T7" fmla="*/ 415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67" name="Freeform 69"/>
            <p:cNvSpPr>
              <a:spLocks/>
            </p:cNvSpPr>
            <p:nvPr/>
          </p:nvSpPr>
          <p:spPr bwMode="auto">
            <a:xfrm rot="1705058" flipV="1">
              <a:off x="1820" y="1151"/>
              <a:ext cx="61" cy="160"/>
            </a:xfrm>
            <a:custGeom>
              <a:avLst/>
              <a:gdLst>
                <a:gd name="T0" fmla="*/ 0 w 61"/>
                <a:gd name="T1" fmla="*/ 0 h 160"/>
                <a:gd name="T2" fmla="*/ 59 w 61"/>
                <a:gd name="T3" fmla="*/ 160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68" name="Freeform 70"/>
            <p:cNvSpPr>
              <a:spLocks/>
            </p:cNvSpPr>
            <p:nvPr/>
          </p:nvSpPr>
          <p:spPr bwMode="auto">
            <a:xfrm rot="1705058" flipV="1">
              <a:off x="1931" y="1525"/>
              <a:ext cx="409" cy="39"/>
            </a:xfrm>
            <a:custGeom>
              <a:avLst/>
              <a:gdLst>
                <a:gd name="T0" fmla="*/ 0 w 409"/>
                <a:gd name="T1" fmla="*/ 36 h 39"/>
                <a:gd name="T2" fmla="*/ 102 w 409"/>
                <a:gd name="T3" fmla="*/ 0 h 39"/>
                <a:gd name="T4" fmla="*/ 212 w 409"/>
                <a:gd name="T5" fmla="*/ 29 h 39"/>
                <a:gd name="T6" fmla="*/ 409 w 409"/>
                <a:gd name="T7" fmla="*/ 3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69" name="Freeform 71"/>
            <p:cNvSpPr>
              <a:spLocks/>
            </p:cNvSpPr>
            <p:nvPr/>
          </p:nvSpPr>
          <p:spPr bwMode="auto">
            <a:xfrm rot="1705058" flipV="1">
              <a:off x="2128" y="980"/>
              <a:ext cx="263" cy="233"/>
            </a:xfrm>
            <a:custGeom>
              <a:avLst/>
              <a:gdLst>
                <a:gd name="T0" fmla="*/ 0 w 263"/>
                <a:gd name="T1" fmla="*/ 0 h 233"/>
                <a:gd name="T2" fmla="*/ 66 w 263"/>
                <a:gd name="T3" fmla="*/ 88 h 233"/>
                <a:gd name="T4" fmla="*/ 95 w 263"/>
                <a:gd name="T5" fmla="*/ 102 h 233"/>
                <a:gd name="T6" fmla="*/ 226 w 263"/>
                <a:gd name="T7" fmla="*/ 168 h 233"/>
                <a:gd name="T8" fmla="*/ 263 w 263"/>
                <a:gd name="T9" fmla="*/ 233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70" name="Freeform 72"/>
            <p:cNvSpPr>
              <a:spLocks/>
            </p:cNvSpPr>
            <p:nvPr/>
          </p:nvSpPr>
          <p:spPr bwMode="auto">
            <a:xfrm rot="1705058" flipV="1">
              <a:off x="1827" y="1017"/>
              <a:ext cx="226" cy="415"/>
            </a:xfrm>
            <a:custGeom>
              <a:avLst/>
              <a:gdLst>
                <a:gd name="T0" fmla="*/ 226 w 226"/>
                <a:gd name="T1" fmla="*/ 0 h 415"/>
                <a:gd name="T2" fmla="*/ 168 w 226"/>
                <a:gd name="T3" fmla="*/ 58 h 415"/>
                <a:gd name="T4" fmla="*/ 160 w 226"/>
                <a:gd name="T5" fmla="*/ 204 h 415"/>
                <a:gd name="T6" fmla="*/ 102 w 226"/>
                <a:gd name="T7" fmla="*/ 313 h 415"/>
                <a:gd name="T8" fmla="*/ 80 w 226"/>
                <a:gd name="T9" fmla="*/ 364 h 415"/>
                <a:gd name="T10" fmla="*/ 15 w 226"/>
                <a:gd name="T11" fmla="*/ 393 h 415"/>
                <a:gd name="T12" fmla="*/ 0 w 226"/>
                <a:gd name="T13" fmla="*/ 415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71" name="Freeform 73"/>
            <p:cNvSpPr>
              <a:spLocks/>
            </p:cNvSpPr>
            <p:nvPr/>
          </p:nvSpPr>
          <p:spPr bwMode="auto">
            <a:xfrm rot="1705058" flipV="1">
              <a:off x="1543" y="1384"/>
              <a:ext cx="379" cy="153"/>
            </a:xfrm>
            <a:custGeom>
              <a:avLst/>
              <a:gdLst>
                <a:gd name="T0" fmla="*/ 379 w 379"/>
                <a:gd name="T1" fmla="*/ 0 h 153"/>
                <a:gd name="T2" fmla="*/ 175 w 379"/>
                <a:gd name="T3" fmla="*/ 58 h 153"/>
                <a:gd name="T4" fmla="*/ 66 w 379"/>
                <a:gd name="T5" fmla="*/ 138 h 153"/>
                <a:gd name="T6" fmla="*/ 0 w 379"/>
                <a:gd name="T7" fmla="*/ 153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72" name="Freeform 74"/>
            <p:cNvSpPr>
              <a:spLocks/>
            </p:cNvSpPr>
            <p:nvPr/>
          </p:nvSpPr>
          <p:spPr bwMode="auto">
            <a:xfrm rot="1705058" flipV="1">
              <a:off x="1642" y="1094"/>
              <a:ext cx="94" cy="256"/>
            </a:xfrm>
            <a:custGeom>
              <a:avLst/>
              <a:gdLst>
                <a:gd name="T0" fmla="*/ 94 w 94"/>
                <a:gd name="T1" fmla="*/ 0 h 256"/>
                <a:gd name="T2" fmla="*/ 43 w 94"/>
                <a:gd name="T3" fmla="*/ 146 h 256"/>
                <a:gd name="T4" fmla="*/ 29 w 94"/>
                <a:gd name="T5" fmla="*/ 241 h 256"/>
                <a:gd name="T6" fmla="*/ 0 w 94"/>
                <a:gd name="T7" fmla="*/ 25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78851" name="Freeform 2"/>
          <p:cNvSpPr>
            <a:spLocks/>
          </p:cNvSpPr>
          <p:nvPr/>
        </p:nvSpPr>
        <p:spPr bwMode="auto">
          <a:xfrm>
            <a:off x="866775" y="3219450"/>
            <a:ext cx="6400800" cy="3400425"/>
          </a:xfrm>
          <a:custGeom>
            <a:avLst/>
            <a:gdLst>
              <a:gd name="T0" fmla="*/ 2147483646 w 4032"/>
              <a:gd name="T1" fmla="*/ 2147483646 h 2142"/>
              <a:gd name="T2" fmla="*/ 2147483646 w 4032"/>
              <a:gd name="T3" fmla="*/ 2147483646 h 2142"/>
              <a:gd name="T4" fmla="*/ 2147483646 w 4032"/>
              <a:gd name="T5" fmla="*/ 2147483646 h 2142"/>
              <a:gd name="T6" fmla="*/ 2147483646 w 4032"/>
              <a:gd name="T7" fmla="*/ 2147483646 h 2142"/>
              <a:gd name="T8" fmla="*/ 2147483646 w 4032"/>
              <a:gd name="T9" fmla="*/ 2147483646 h 2142"/>
              <a:gd name="T10" fmla="*/ 2147483646 w 4032"/>
              <a:gd name="T11" fmla="*/ 2147483646 h 2142"/>
              <a:gd name="T12" fmla="*/ 2147483646 w 4032"/>
              <a:gd name="T13" fmla="*/ 2147483646 h 2142"/>
              <a:gd name="T14" fmla="*/ 2147483646 w 4032"/>
              <a:gd name="T15" fmla="*/ 2147483646 h 2142"/>
              <a:gd name="T16" fmla="*/ 2147483646 w 4032"/>
              <a:gd name="T17" fmla="*/ 2147483646 h 2142"/>
              <a:gd name="T18" fmla="*/ 2147483646 w 4032"/>
              <a:gd name="T19" fmla="*/ 2147483646 h 2142"/>
              <a:gd name="T20" fmla="*/ 2147483646 w 4032"/>
              <a:gd name="T21" fmla="*/ 2147483646 h 2142"/>
              <a:gd name="T22" fmla="*/ 2147483646 w 4032"/>
              <a:gd name="T23" fmla="*/ 2147483646 h 2142"/>
              <a:gd name="T24" fmla="*/ 2147483646 w 4032"/>
              <a:gd name="T25" fmla="*/ 2147483646 h 2142"/>
              <a:gd name="T26" fmla="*/ 2147483646 w 4032"/>
              <a:gd name="T27" fmla="*/ 2147483646 h 2142"/>
              <a:gd name="T28" fmla="*/ 2147483646 w 4032"/>
              <a:gd name="T29" fmla="*/ 2147483646 h 2142"/>
              <a:gd name="T30" fmla="*/ 2147483646 w 4032"/>
              <a:gd name="T31" fmla="*/ 2147483646 h 2142"/>
              <a:gd name="T32" fmla="*/ 2147483646 w 4032"/>
              <a:gd name="T33" fmla="*/ 2147483646 h 2142"/>
              <a:gd name="T34" fmla="*/ 2147483646 w 4032"/>
              <a:gd name="T35" fmla="*/ 2147483646 h 2142"/>
              <a:gd name="T36" fmla="*/ 2147483646 w 4032"/>
              <a:gd name="T37" fmla="*/ 2147483646 h 2142"/>
              <a:gd name="T38" fmla="*/ 2147483646 w 4032"/>
              <a:gd name="T39" fmla="*/ 2147483646 h 2142"/>
              <a:gd name="T40" fmla="*/ 2147483646 w 4032"/>
              <a:gd name="T41" fmla="*/ 2147483646 h 2142"/>
              <a:gd name="T42" fmla="*/ 2147483646 w 4032"/>
              <a:gd name="T43" fmla="*/ 2147483646 h 2142"/>
              <a:gd name="T44" fmla="*/ 2147483646 w 4032"/>
              <a:gd name="T45" fmla="*/ 2147483646 h 2142"/>
              <a:gd name="T46" fmla="*/ 2147483646 w 4032"/>
              <a:gd name="T47" fmla="*/ 2147483646 h 2142"/>
              <a:gd name="T48" fmla="*/ 2147483646 w 4032"/>
              <a:gd name="T49" fmla="*/ 2147483646 h 2142"/>
              <a:gd name="T50" fmla="*/ 2147483646 w 4032"/>
              <a:gd name="T51" fmla="*/ 2147483646 h 2142"/>
              <a:gd name="T52" fmla="*/ 2147483646 w 4032"/>
              <a:gd name="T53" fmla="*/ 2147483646 h 2142"/>
              <a:gd name="T54" fmla="*/ 2147483646 w 4032"/>
              <a:gd name="T55" fmla="*/ 2147483646 h 2142"/>
              <a:gd name="T56" fmla="*/ 2147483646 w 4032"/>
              <a:gd name="T57" fmla="*/ 2147483646 h 2142"/>
              <a:gd name="T58" fmla="*/ 2147483646 w 4032"/>
              <a:gd name="T59" fmla="*/ 2147483646 h 2142"/>
              <a:gd name="T60" fmla="*/ 2147483646 w 4032"/>
              <a:gd name="T61" fmla="*/ 2147483646 h 2142"/>
              <a:gd name="T62" fmla="*/ 2147483646 w 4032"/>
              <a:gd name="T63" fmla="*/ 2147483646 h 2142"/>
              <a:gd name="T64" fmla="*/ 2147483646 w 4032"/>
              <a:gd name="T65" fmla="*/ 2147483646 h 2142"/>
              <a:gd name="T66" fmla="*/ 2147483646 w 4032"/>
              <a:gd name="T67" fmla="*/ 2147483646 h 2142"/>
              <a:gd name="T68" fmla="*/ 2147483646 w 4032"/>
              <a:gd name="T69" fmla="*/ 2147483646 h 2142"/>
              <a:gd name="T70" fmla="*/ 2147483646 w 4032"/>
              <a:gd name="T71" fmla="*/ 2147483646 h 2142"/>
              <a:gd name="T72" fmla="*/ 2147483646 w 4032"/>
              <a:gd name="T73" fmla="*/ 2147483646 h 2142"/>
              <a:gd name="T74" fmla="*/ 0 w 4032"/>
              <a:gd name="T75" fmla="*/ 2147483646 h 2142"/>
              <a:gd name="T76" fmla="*/ 2147483646 w 4032"/>
              <a:gd name="T77" fmla="*/ 2147483646 h 2142"/>
              <a:gd name="T78" fmla="*/ 2147483646 w 4032"/>
              <a:gd name="T79" fmla="*/ 2147483646 h 2142"/>
              <a:gd name="T80" fmla="*/ 2147483646 w 4032"/>
              <a:gd name="T81" fmla="*/ 2147483646 h 2142"/>
              <a:gd name="T82" fmla="*/ 2147483646 w 4032"/>
              <a:gd name="T83" fmla="*/ 2147483646 h 2142"/>
              <a:gd name="T84" fmla="*/ 2147483646 w 4032"/>
              <a:gd name="T85" fmla="*/ 2147483646 h 2142"/>
              <a:gd name="T86" fmla="*/ 2147483646 w 4032"/>
              <a:gd name="T87" fmla="*/ 0 h 21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32"/>
              <a:gd name="T133" fmla="*/ 0 h 2142"/>
              <a:gd name="T134" fmla="*/ 4032 w 4032"/>
              <a:gd name="T135" fmla="*/ 2142 h 21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32" h="2142">
                <a:moveTo>
                  <a:pt x="3450" y="780"/>
                </a:moveTo>
                <a:cubicBezTo>
                  <a:pt x="3470" y="841"/>
                  <a:pt x="3510" y="902"/>
                  <a:pt x="3576" y="918"/>
                </a:cubicBezTo>
                <a:cubicBezTo>
                  <a:pt x="3599" y="933"/>
                  <a:pt x="3628" y="950"/>
                  <a:pt x="3654" y="960"/>
                </a:cubicBezTo>
                <a:cubicBezTo>
                  <a:pt x="3666" y="965"/>
                  <a:pt x="3679" y="965"/>
                  <a:pt x="3690" y="972"/>
                </a:cubicBezTo>
                <a:cubicBezTo>
                  <a:pt x="3730" y="999"/>
                  <a:pt x="3775" y="1015"/>
                  <a:pt x="3816" y="1038"/>
                </a:cubicBezTo>
                <a:cubicBezTo>
                  <a:pt x="3845" y="1054"/>
                  <a:pt x="3878" y="1074"/>
                  <a:pt x="3906" y="1092"/>
                </a:cubicBezTo>
                <a:cubicBezTo>
                  <a:pt x="3918" y="1100"/>
                  <a:pt x="3942" y="1116"/>
                  <a:pt x="3942" y="1116"/>
                </a:cubicBezTo>
                <a:cubicBezTo>
                  <a:pt x="3974" y="1164"/>
                  <a:pt x="3932" y="1106"/>
                  <a:pt x="3972" y="1146"/>
                </a:cubicBezTo>
                <a:cubicBezTo>
                  <a:pt x="3983" y="1157"/>
                  <a:pt x="4008" y="1209"/>
                  <a:pt x="4014" y="1224"/>
                </a:cubicBezTo>
                <a:cubicBezTo>
                  <a:pt x="4021" y="1244"/>
                  <a:pt x="4032" y="1284"/>
                  <a:pt x="4032" y="1284"/>
                </a:cubicBezTo>
                <a:cubicBezTo>
                  <a:pt x="4031" y="1310"/>
                  <a:pt x="4032" y="1409"/>
                  <a:pt x="4020" y="1458"/>
                </a:cubicBezTo>
                <a:cubicBezTo>
                  <a:pt x="3997" y="1550"/>
                  <a:pt x="3914" y="1627"/>
                  <a:pt x="3858" y="1698"/>
                </a:cubicBezTo>
                <a:cubicBezTo>
                  <a:pt x="3804" y="1766"/>
                  <a:pt x="3744" y="1852"/>
                  <a:pt x="3666" y="1896"/>
                </a:cubicBezTo>
                <a:cubicBezTo>
                  <a:pt x="3621" y="1921"/>
                  <a:pt x="3630" y="1892"/>
                  <a:pt x="3582" y="1932"/>
                </a:cubicBezTo>
                <a:cubicBezTo>
                  <a:pt x="3527" y="1978"/>
                  <a:pt x="3561" y="1957"/>
                  <a:pt x="3474" y="1986"/>
                </a:cubicBezTo>
                <a:cubicBezTo>
                  <a:pt x="3460" y="1991"/>
                  <a:pt x="3452" y="2005"/>
                  <a:pt x="3438" y="2010"/>
                </a:cubicBezTo>
                <a:cubicBezTo>
                  <a:pt x="3407" y="2021"/>
                  <a:pt x="3372" y="2019"/>
                  <a:pt x="3342" y="2034"/>
                </a:cubicBezTo>
                <a:cubicBezTo>
                  <a:pt x="3326" y="2042"/>
                  <a:pt x="3311" y="2052"/>
                  <a:pt x="3294" y="2058"/>
                </a:cubicBezTo>
                <a:cubicBezTo>
                  <a:pt x="3188" y="2093"/>
                  <a:pt x="3056" y="2092"/>
                  <a:pt x="2946" y="2106"/>
                </a:cubicBezTo>
                <a:cubicBezTo>
                  <a:pt x="2871" y="2115"/>
                  <a:pt x="2799" y="2133"/>
                  <a:pt x="2724" y="2142"/>
                </a:cubicBezTo>
                <a:cubicBezTo>
                  <a:pt x="2409" y="2134"/>
                  <a:pt x="2122" y="2110"/>
                  <a:pt x="1812" y="2088"/>
                </a:cubicBezTo>
                <a:cubicBezTo>
                  <a:pt x="1645" y="2055"/>
                  <a:pt x="1911" y="2106"/>
                  <a:pt x="1620" y="2064"/>
                </a:cubicBezTo>
                <a:cubicBezTo>
                  <a:pt x="1580" y="2058"/>
                  <a:pt x="1540" y="2048"/>
                  <a:pt x="1500" y="2040"/>
                </a:cubicBezTo>
                <a:cubicBezTo>
                  <a:pt x="1480" y="2036"/>
                  <a:pt x="1440" y="2028"/>
                  <a:pt x="1440" y="2028"/>
                </a:cubicBezTo>
                <a:cubicBezTo>
                  <a:pt x="1329" y="1973"/>
                  <a:pt x="1379" y="1989"/>
                  <a:pt x="1296" y="1968"/>
                </a:cubicBezTo>
                <a:cubicBezTo>
                  <a:pt x="1245" y="1917"/>
                  <a:pt x="1303" y="1968"/>
                  <a:pt x="1236" y="1932"/>
                </a:cubicBezTo>
                <a:cubicBezTo>
                  <a:pt x="1137" y="1879"/>
                  <a:pt x="1214" y="1907"/>
                  <a:pt x="1164" y="1890"/>
                </a:cubicBezTo>
                <a:cubicBezTo>
                  <a:pt x="1084" y="1830"/>
                  <a:pt x="1001" y="1777"/>
                  <a:pt x="918" y="1722"/>
                </a:cubicBezTo>
                <a:cubicBezTo>
                  <a:pt x="880" y="1697"/>
                  <a:pt x="854" y="1665"/>
                  <a:pt x="810" y="1650"/>
                </a:cubicBezTo>
                <a:cubicBezTo>
                  <a:pt x="766" y="1606"/>
                  <a:pt x="729" y="1554"/>
                  <a:pt x="684" y="1512"/>
                </a:cubicBezTo>
                <a:cubicBezTo>
                  <a:pt x="637" y="1467"/>
                  <a:pt x="583" y="1434"/>
                  <a:pt x="534" y="1392"/>
                </a:cubicBezTo>
                <a:cubicBezTo>
                  <a:pt x="445" y="1315"/>
                  <a:pt x="360" y="1235"/>
                  <a:pt x="282" y="1146"/>
                </a:cubicBezTo>
                <a:cubicBezTo>
                  <a:pt x="242" y="1100"/>
                  <a:pt x="183" y="1061"/>
                  <a:pt x="150" y="1008"/>
                </a:cubicBezTo>
                <a:cubicBezTo>
                  <a:pt x="142" y="995"/>
                  <a:pt x="140" y="979"/>
                  <a:pt x="132" y="966"/>
                </a:cubicBezTo>
                <a:cubicBezTo>
                  <a:pt x="126" y="956"/>
                  <a:pt x="115" y="951"/>
                  <a:pt x="108" y="942"/>
                </a:cubicBezTo>
                <a:cubicBezTo>
                  <a:pt x="89" y="915"/>
                  <a:pt x="72" y="886"/>
                  <a:pt x="54" y="858"/>
                </a:cubicBezTo>
                <a:cubicBezTo>
                  <a:pt x="26" y="803"/>
                  <a:pt x="19" y="742"/>
                  <a:pt x="0" y="684"/>
                </a:cubicBezTo>
                <a:cubicBezTo>
                  <a:pt x="11" y="652"/>
                  <a:pt x="18" y="609"/>
                  <a:pt x="36" y="582"/>
                </a:cubicBezTo>
                <a:cubicBezTo>
                  <a:pt x="43" y="553"/>
                  <a:pt x="57" y="532"/>
                  <a:pt x="66" y="504"/>
                </a:cubicBezTo>
                <a:cubicBezTo>
                  <a:pt x="73" y="445"/>
                  <a:pt x="90" y="342"/>
                  <a:pt x="144" y="306"/>
                </a:cubicBezTo>
                <a:cubicBezTo>
                  <a:pt x="154" y="275"/>
                  <a:pt x="181" y="271"/>
                  <a:pt x="204" y="246"/>
                </a:cubicBezTo>
                <a:cubicBezTo>
                  <a:pt x="254" y="191"/>
                  <a:pt x="295" y="131"/>
                  <a:pt x="348" y="78"/>
                </a:cubicBezTo>
                <a:cubicBezTo>
                  <a:pt x="358" y="68"/>
                  <a:pt x="411" y="15"/>
                  <a:pt x="396" y="0"/>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53" name="Freeform 4"/>
          <p:cNvSpPr>
            <a:spLocks/>
          </p:cNvSpPr>
          <p:nvPr/>
        </p:nvSpPr>
        <p:spPr bwMode="auto">
          <a:xfrm rot="1705058" flipV="1">
            <a:off x="4394200" y="2679700"/>
            <a:ext cx="173038" cy="949325"/>
          </a:xfrm>
          <a:custGeom>
            <a:avLst/>
            <a:gdLst>
              <a:gd name="T0" fmla="*/ 2147483646 w 109"/>
              <a:gd name="T1" fmla="*/ 0 h 598"/>
              <a:gd name="T2" fmla="*/ 2147483646 w 109"/>
              <a:gd name="T3" fmla="*/ 2147483646 h 598"/>
              <a:gd name="T4" fmla="*/ 2147483646 w 109"/>
              <a:gd name="T5" fmla="*/ 2147483646 h 598"/>
              <a:gd name="T6" fmla="*/ 2147483646 w 109"/>
              <a:gd name="T7" fmla="*/ 2147483646 h 598"/>
              <a:gd name="T8" fmla="*/ 2147483646 w 109"/>
              <a:gd name="T9" fmla="*/ 2147483646 h 598"/>
              <a:gd name="T10" fmla="*/ 0 w 109"/>
              <a:gd name="T11" fmla="*/ 2147483646 h 598"/>
              <a:gd name="T12" fmla="*/ 2147483646 w 109"/>
              <a:gd name="T13" fmla="*/ 2147483646 h 598"/>
              <a:gd name="T14" fmla="*/ 2147483646 w 109"/>
              <a:gd name="T15" fmla="*/ 2147483646 h 598"/>
              <a:gd name="T16" fmla="*/ 2147483646 w 109"/>
              <a:gd name="T17" fmla="*/ 2147483646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54" name="Freeform 5"/>
          <p:cNvSpPr>
            <a:spLocks/>
          </p:cNvSpPr>
          <p:nvPr/>
        </p:nvSpPr>
        <p:spPr bwMode="auto">
          <a:xfrm rot="1705058" flipV="1">
            <a:off x="3998913" y="2590800"/>
            <a:ext cx="498475" cy="533400"/>
          </a:xfrm>
          <a:custGeom>
            <a:avLst/>
            <a:gdLst>
              <a:gd name="T0" fmla="*/ 2147483646 w 314"/>
              <a:gd name="T1" fmla="*/ 0 h 336"/>
              <a:gd name="T2" fmla="*/ 2147483646 w 314"/>
              <a:gd name="T3" fmla="*/ 2147483646 h 336"/>
              <a:gd name="T4" fmla="*/ 2147483646 w 314"/>
              <a:gd name="T5" fmla="*/ 2147483646 h 336"/>
              <a:gd name="T6" fmla="*/ 2147483646 w 314"/>
              <a:gd name="T7" fmla="*/ 2147483646 h 336"/>
              <a:gd name="T8" fmla="*/ 2147483646 w 314"/>
              <a:gd name="T9" fmla="*/ 2147483646 h 336"/>
              <a:gd name="T10" fmla="*/ 2147483646 w 314"/>
              <a:gd name="T11" fmla="*/ 2147483646 h 336"/>
              <a:gd name="T12" fmla="*/ 2147483646 w 314"/>
              <a:gd name="T13" fmla="*/ 2147483646 h 336"/>
              <a:gd name="T14" fmla="*/ 0 w 314"/>
              <a:gd name="T15" fmla="*/ 2147483646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55" name="Freeform 6"/>
          <p:cNvSpPr>
            <a:spLocks/>
          </p:cNvSpPr>
          <p:nvPr/>
        </p:nvSpPr>
        <p:spPr bwMode="auto">
          <a:xfrm rot="1705058" flipV="1">
            <a:off x="4468813" y="2260600"/>
            <a:ext cx="247650" cy="658813"/>
          </a:xfrm>
          <a:custGeom>
            <a:avLst/>
            <a:gdLst>
              <a:gd name="T0" fmla="*/ 2147483646 w 156"/>
              <a:gd name="T1" fmla="*/ 0 h 415"/>
              <a:gd name="T2" fmla="*/ 2147483646 w 156"/>
              <a:gd name="T3" fmla="*/ 2147483646 h 415"/>
              <a:gd name="T4" fmla="*/ 2147483646 w 156"/>
              <a:gd name="T5" fmla="*/ 2147483646 h 415"/>
              <a:gd name="T6" fmla="*/ 0 w 156"/>
              <a:gd name="T7" fmla="*/ 2147483646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56" name="Freeform 7"/>
          <p:cNvSpPr>
            <a:spLocks/>
          </p:cNvSpPr>
          <p:nvPr/>
        </p:nvSpPr>
        <p:spPr bwMode="auto">
          <a:xfrm rot="1705058" flipV="1">
            <a:off x="4241800" y="2570163"/>
            <a:ext cx="96838" cy="254000"/>
          </a:xfrm>
          <a:custGeom>
            <a:avLst/>
            <a:gdLst>
              <a:gd name="T0" fmla="*/ 0 w 61"/>
              <a:gd name="T1" fmla="*/ 0 h 160"/>
              <a:gd name="T2" fmla="*/ 2147483646 w 61"/>
              <a:gd name="T3" fmla="*/ 2147483646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57" name="Freeform 8"/>
          <p:cNvSpPr>
            <a:spLocks/>
          </p:cNvSpPr>
          <p:nvPr/>
        </p:nvSpPr>
        <p:spPr bwMode="auto">
          <a:xfrm rot="1705058" flipV="1">
            <a:off x="4418013" y="3163888"/>
            <a:ext cx="649287" cy="61912"/>
          </a:xfrm>
          <a:custGeom>
            <a:avLst/>
            <a:gdLst>
              <a:gd name="T0" fmla="*/ 0 w 409"/>
              <a:gd name="T1" fmla="*/ 2147483646 h 39"/>
              <a:gd name="T2" fmla="*/ 2147483646 w 409"/>
              <a:gd name="T3" fmla="*/ 0 h 39"/>
              <a:gd name="T4" fmla="*/ 2147483646 w 409"/>
              <a:gd name="T5" fmla="*/ 2147483646 h 39"/>
              <a:gd name="T6" fmla="*/ 2147483646 w 409"/>
              <a:gd name="T7" fmla="*/ 214748364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58" name="Freeform 9"/>
          <p:cNvSpPr>
            <a:spLocks/>
          </p:cNvSpPr>
          <p:nvPr/>
        </p:nvSpPr>
        <p:spPr bwMode="auto">
          <a:xfrm rot="1705058" flipV="1">
            <a:off x="4730750" y="2298700"/>
            <a:ext cx="417513" cy="369888"/>
          </a:xfrm>
          <a:custGeom>
            <a:avLst/>
            <a:gdLst>
              <a:gd name="T0" fmla="*/ 0 w 263"/>
              <a:gd name="T1" fmla="*/ 0 h 233"/>
              <a:gd name="T2" fmla="*/ 2147483646 w 263"/>
              <a:gd name="T3" fmla="*/ 2147483646 h 233"/>
              <a:gd name="T4" fmla="*/ 2147483646 w 263"/>
              <a:gd name="T5" fmla="*/ 2147483646 h 233"/>
              <a:gd name="T6" fmla="*/ 2147483646 w 263"/>
              <a:gd name="T7" fmla="*/ 2147483646 h 233"/>
              <a:gd name="T8" fmla="*/ 2147483646 w 263"/>
              <a:gd name="T9" fmla="*/ 2147483646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59" name="Freeform 10"/>
          <p:cNvSpPr>
            <a:spLocks/>
          </p:cNvSpPr>
          <p:nvPr/>
        </p:nvSpPr>
        <p:spPr bwMode="auto">
          <a:xfrm rot="1705058" flipV="1">
            <a:off x="4252913" y="2357438"/>
            <a:ext cx="358775" cy="658812"/>
          </a:xfrm>
          <a:custGeom>
            <a:avLst/>
            <a:gdLst>
              <a:gd name="T0" fmla="*/ 2147483646 w 226"/>
              <a:gd name="T1" fmla="*/ 0 h 415"/>
              <a:gd name="T2" fmla="*/ 2147483646 w 226"/>
              <a:gd name="T3" fmla="*/ 2147483646 h 415"/>
              <a:gd name="T4" fmla="*/ 2147483646 w 226"/>
              <a:gd name="T5" fmla="*/ 2147483646 h 415"/>
              <a:gd name="T6" fmla="*/ 2147483646 w 226"/>
              <a:gd name="T7" fmla="*/ 2147483646 h 415"/>
              <a:gd name="T8" fmla="*/ 2147483646 w 226"/>
              <a:gd name="T9" fmla="*/ 2147483646 h 415"/>
              <a:gd name="T10" fmla="*/ 2147483646 w 226"/>
              <a:gd name="T11" fmla="*/ 2147483646 h 415"/>
              <a:gd name="T12" fmla="*/ 0 w 226"/>
              <a:gd name="T13" fmla="*/ 2147483646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60" name="Freeform 11"/>
          <p:cNvSpPr>
            <a:spLocks/>
          </p:cNvSpPr>
          <p:nvPr/>
        </p:nvSpPr>
        <p:spPr bwMode="auto">
          <a:xfrm rot="1705058" flipV="1">
            <a:off x="3802063" y="2940050"/>
            <a:ext cx="601662" cy="242888"/>
          </a:xfrm>
          <a:custGeom>
            <a:avLst/>
            <a:gdLst>
              <a:gd name="T0" fmla="*/ 2147483646 w 379"/>
              <a:gd name="T1" fmla="*/ 0 h 153"/>
              <a:gd name="T2" fmla="*/ 2147483646 w 379"/>
              <a:gd name="T3" fmla="*/ 2147483646 h 153"/>
              <a:gd name="T4" fmla="*/ 2147483646 w 379"/>
              <a:gd name="T5" fmla="*/ 2147483646 h 153"/>
              <a:gd name="T6" fmla="*/ 0 w 379"/>
              <a:gd name="T7" fmla="*/ 2147483646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61" name="Freeform 12"/>
          <p:cNvSpPr>
            <a:spLocks/>
          </p:cNvSpPr>
          <p:nvPr/>
        </p:nvSpPr>
        <p:spPr bwMode="auto">
          <a:xfrm rot="1705058" flipV="1">
            <a:off x="3959225" y="2479675"/>
            <a:ext cx="149225" cy="406400"/>
          </a:xfrm>
          <a:custGeom>
            <a:avLst/>
            <a:gdLst>
              <a:gd name="T0" fmla="*/ 2147483646 w 94"/>
              <a:gd name="T1" fmla="*/ 0 h 256"/>
              <a:gd name="T2" fmla="*/ 2147483646 w 94"/>
              <a:gd name="T3" fmla="*/ 2147483646 h 256"/>
              <a:gd name="T4" fmla="*/ 2147483646 w 94"/>
              <a:gd name="T5" fmla="*/ 2147483646 h 256"/>
              <a:gd name="T6" fmla="*/ 0 w 94"/>
              <a:gd name="T7" fmla="*/ 214748364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62" name="Freeform 13"/>
          <p:cNvSpPr>
            <a:spLocks/>
          </p:cNvSpPr>
          <p:nvPr/>
        </p:nvSpPr>
        <p:spPr bwMode="auto">
          <a:xfrm rot="6959852" flipV="1">
            <a:off x="6202363" y="3630612"/>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78863" name="Freeform 14"/>
          <p:cNvSpPr>
            <a:spLocks/>
          </p:cNvSpPr>
          <p:nvPr/>
        </p:nvSpPr>
        <p:spPr bwMode="auto">
          <a:xfrm rot="-7105058" flipH="1" flipV="1">
            <a:off x="4514056" y="2656682"/>
            <a:ext cx="560387" cy="101600"/>
          </a:xfrm>
          <a:custGeom>
            <a:avLst/>
            <a:gdLst>
              <a:gd name="T0" fmla="*/ 2147483646 w 348"/>
              <a:gd name="T1" fmla="*/ 2147483646 h 56"/>
              <a:gd name="T2" fmla="*/ 2147483646 w 348"/>
              <a:gd name="T3" fmla="*/ 0 h 56"/>
              <a:gd name="T4" fmla="*/ 2147483646 w 348"/>
              <a:gd name="T5" fmla="*/ 2147483646 h 56"/>
              <a:gd name="T6" fmla="*/ 2147483646 w 348"/>
              <a:gd name="T7" fmla="*/ 0 h 56"/>
              <a:gd name="T8" fmla="*/ 2147483646 w 348"/>
              <a:gd name="T9" fmla="*/ 2147483646 h 56"/>
              <a:gd name="T10" fmla="*/ 2147483646 w 348"/>
              <a:gd name="T11" fmla="*/ 2147483646 h 56"/>
              <a:gd name="T12" fmla="*/ 2147483646 w 348"/>
              <a:gd name="T13" fmla="*/ 2147483646 h 56"/>
              <a:gd name="T14" fmla="*/ 0 w 348"/>
              <a:gd name="T15" fmla="*/ 2147483646 h 56"/>
              <a:gd name="T16" fmla="*/ 0 60000 65536"/>
              <a:gd name="T17" fmla="*/ 0 60000 65536"/>
              <a:gd name="T18" fmla="*/ 0 60000 65536"/>
              <a:gd name="T19" fmla="*/ 0 60000 65536"/>
              <a:gd name="T20" fmla="*/ 0 60000 65536"/>
              <a:gd name="T21" fmla="*/ 0 60000 65536"/>
              <a:gd name="T22" fmla="*/ 0 60000 65536"/>
              <a:gd name="T23" fmla="*/ 0 60000 65536"/>
              <a:gd name="T24" fmla="*/ 0 w 348"/>
              <a:gd name="T25" fmla="*/ 0 h 56"/>
              <a:gd name="T26" fmla="*/ 348 w 348"/>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8" h="56">
                <a:moveTo>
                  <a:pt x="348" y="12"/>
                </a:moveTo>
                <a:cubicBezTo>
                  <a:pt x="331" y="8"/>
                  <a:pt x="313" y="6"/>
                  <a:pt x="296" y="0"/>
                </a:cubicBezTo>
                <a:cubicBezTo>
                  <a:pt x="276" y="3"/>
                  <a:pt x="256" y="7"/>
                  <a:pt x="236" y="12"/>
                </a:cubicBezTo>
                <a:cubicBezTo>
                  <a:pt x="210" y="3"/>
                  <a:pt x="183" y="2"/>
                  <a:pt x="156" y="0"/>
                </a:cubicBezTo>
                <a:cubicBezTo>
                  <a:pt x="132" y="6"/>
                  <a:pt x="84" y="12"/>
                  <a:pt x="84" y="12"/>
                </a:cubicBezTo>
                <a:cubicBezTo>
                  <a:pt x="69" y="22"/>
                  <a:pt x="57" y="28"/>
                  <a:pt x="40" y="32"/>
                </a:cubicBezTo>
                <a:cubicBezTo>
                  <a:pt x="11" y="51"/>
                  <a:pt x="48" y="28"/>
                  <a:pt x="12" y="48"/>
                </a:cubicBezTo>
                <a:cubicBezTo>
                  <a:pt x="8" y="50"/>
                  <a:pt x="0" y="56"/>
                  <a:pt x="0" y="56"/>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64" name="Freeform 15"/>
          <p:cNvSpPr>
            <a:spLocks/>
          </p:cNvSpPr>
          <p:nvPr/>
        </p:nvSpPr>
        <p:spPr bwMode="auto">
          <a:xfrm rot="-7105058" flipH="1" flipV="1">
            <a:off x="4410075" y="2736850"/>
            <a:ext cx="419100" cy="38100"/>
          </a:xfrm>
          <a:custGeom>
            <a:avLst/>
            <a:gdLst>
              <a:gd name="T0" fmla="*/ 2147483646 w 264"/>
              <a:gd name="T1" fmla="*/ 2147483646 h 24"/>
              <a:gd name="T2" fmla="*/ 2147483646 w 264"/>
              <a:gd name="T3" fmla="*/ 0 h 24"/>
              <a:gd name="T4" fmla="*/ 2147483646 w 264"/>
              <a:gd name="T5" fmla="*/ 2147483646 h 24"/>
              <a:gd name="T6" fmla="*/ 2147483646 w 264"/>
              <a:gd name="T7" fmla="*/ 2147483646 h 24"/>
              <a:gd name="T8" fmla="*/ 0 w 264"/>
              <a:gd name="T9" fmla="*/ 2147483646 h 24"/>
              <a:gd name="T10" fmla="*/ 0 60000 65536"/>
              <a:gd name="T11" fmla="*/ 0 60000 65536"/>
              <a:gd name="T12" fmla="*/ 0 60000 65536"/>
              <a:gd name="T13" fmla="*/ 0 60000 65536"/>
              <a:gd name="T14" fmla="*/ 0 60000 65536"/>
              <a:gd name="T15" fmla="*/ 0 w 264"/>
              <a:gd name="T16" fmla="*/ 0 h 24"/>
              <a:gd name="T17" fmla="*/ 264 w 264"/>
              <a:gd name="T18" fmla="*/ 24 h 24"/>
            </a:gdLst>
            <a:ahLst/>
            <a:cxnLst>
              <a:cxn ang="T10">
                <a:pos x="T0" y="T1"/>
              </a:cxn>
              <a:cxn ang="T11">
                <a:pos x="T2" y="T3"/>
              </a:cxn>
              <a:cxn ang="T12">
                <a:pos x="T4" y="T5"/>
              </a:cxn>
              <a:cxn ang="T13">
                <a:pos x="T6" y="T7"/>
              </a:cxn>
              <a:cxn ang="T14">
                <a:pos x="T8" y="T9"/>
              </a:cxn>
            </a:cxnLst>
            <a:rect l="T15" t="T16" r="T17" b="T18"/>
            <a:pathLst>
              <a:path w="264" h="24">
                <a:moveTo>
                  <a:pt x="264" y="24"/>
                </a:moveTo>
                <a:cubicBezTo>
                  <a:pt x="217" y="1"/>
                  <a:pt x="162" y="14"/>
                  <a:pt x="112" y="0"/>
                </a:cubicBezTo>
                <a:cubicBezTo>
                  <a:pt x="79" y="3"/>
                  <a:pt x="59" y="7"/>
                  <a:pt x="28" y="12"/>
                </a:cubicBezTo>
                <a:cubicBezTo>
                  <a:pt x="24" y="15"/>
                  <a:pt x="20" y="18"/>
                  <a:pt x="16" y="20"/>
                </a:cubicBezTo>
                <a:cubicBezTo>
                  <a:pt x="11" y="22"/>
                  <a:pt x="0" y="24"/>
                  <a:pt x="0" y="24"/>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65" name="Freeform 16"/>
          <p:cNvSpPr>
            <a:spLocks/>
          </p:cNvSpPr>
          <p:nvPr/>
        </p:nvSpPr>
        <p:spPr bwMode="auto">
          <a:xfrm rot="6959852" flipV="1">
            <a:off x="4079876" y="3641725"/>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78866" name="Freeform 17"/>
          <p:cNvSpPr>
            <a:spLocks/>
          </p:cNvSpPr>
          <p:nvPr/>
        </p:nvSpPr>
        <p:spPr bwMode="auto">
          <a:xfrm>
            <a:off x="4127500" y="2933700"/>
            <a:ext cx="1943100" cy="1246188"/>
          </a:xfrm>
          <a:custGeom>
            <a:avLst/>
            <a:gdLst>
              <a:gd name="T0" fmla="*/ 2147483646 w 1224"/>
              <a:gd name="T1" fmla="*/ 2147483646 h 785"/>
              <a:gd name="T2" fmla="*/ 2147483646 w 1224"/>
              <a:gd name="T3" fmla="*/ 2147483646 h 785"/>
              <a:gd name="T4" fmla="*/ 2147483646 w 1224"/>
              <a:gd name="T5" fmla="*/ 2147483646 h 785"/>
              <a:gd name="T6" fmla="*/ 2147483646 w 1224"/>
              <a:gd name="T7" fmla="*/ 2147483646 h 785"/>
              <a:gd name="T8" fmla="*/ 2147483646 w 1224"/>
              <a:gd name="T9" fmla="*/ 2147483646 h 785"/>
              <a:gd name="T10" fmla="*/ 2147483646 w 1224"/>
              <a:gd name="T11" fmla="*/ 2147483646 h 785"/>
              <a:gd name="T12" fmla="*/ 2147483646 w 1224"/>
              <a:gd name="T13" fmla="*/ 2147483646 h 785"/>
              <a:gd name="T14" fmla="*/ 2147483646 w 1224"/>
              <a:gd name="T15" fmla="*/ 2147483646 h 785"/>
              <a:gd name="T16" fmla="*/ 2147483646 w 1224"/>
              <a:gd name="T17" fmla="*/ 2147483646 h 785"/>
              <a:gd name="T18" fmla="*/ 0 w 1224"/>
              <a:gd name="T19" fmla="*/ 2147483646 h 7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4"/>
              <a:gd name="T31" fmla="*/ 0 h 785"/>
              <a:gd name="T32" fmla="*/ 1224 w 1224"/>
              <a:gd name="T33" fmla="*/ 785 h 7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4" h="785">
                <a:moveTo>
                  <a:pt x="1224" y="785"/>
                </a:moveTo>
                <a:cubicBezTo>
                  <a:pt x="1208" y="777"/>
                  <a:pt x="1116" y="784"/>
                  <a:pt x="1063" y="778"/>
                </a:cubicBezTo>
                <a:cubicBezTo>
                  <a:pt x="1009" y="769"/>
                  <a:pt x="922" y="777"/>
                  <a:pt x="898" y="733"/>
                </a:cubicBezTo>
                <a:cubicBezTo>
                  <a:pt x="874" y="689"/>
                  <a:pt x="924" y="585"/>
                  <a:pt x="919" y="514"/>
                </a:cubicBezTo>
                <a:cubicBezTo>
                  <a:pt x="892" y="436"/>
                  <a:pt x="916" y="372"/>
                  <a:pt x="868" y="305"/>
                </a:cubicBezTo>
                <a:cubicBezTo>
                  <a:pt x="822" y="192"/>
                  <a:pt x="745" y="115"/>
                  <a:pt x="668" y="36"/>
                </a:cubicBezTo>
                <a:cubicBezTo>
                  <a:pt x="613" y="5"/>
                  <a:pt x="577" y="23"/>
                  <a:pt x="519" y="3"/>
                </a:cubicBezTo>
                <a:cubicBezTo>
                  <a:pt x="512" y="0"/>
                  <a:pt x="406" y="17"/>
                  <a:pt x="399" y="15"/>
                </a:cubicBezTo>
                <a:cubicBezTo>
                  <a:pt x="386" y="9"/>
                  <a:pt x="214" y="20"/>
                  <a:pt x="204" y="21"/>
                </a:cubicBezTo>
                <a:cubicBezTo>
                  <a:pt x="159" y="30"/>
                  <a:pt x="0" y="150"/>
                  <a:pt x="0" y="150"/>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67" name="Freeform 18"/>
          <p:cNvSpPr>
            <a:spLocks/>
          </p:cNvSpPr>
          <p:nvPr/>
        </p:nvSpPr>
        <p:spPr bwMode="auto">
          <a:xfrm>
            <a:off x="1847850" y="1743075"/>
            <a:ext cx="2600325" cy="1028700"/>
          </a:xfrm>
          <a:custGeom>
            <a:avLst/>
            <a:gdLst>
              <a:gd name="T0" fmla="*/ 0 w 1638"/>
              <a:gd name="T1" fmla="*/ 0 h 648"/>
              <a:gd name="T2" fmla="*/ 2147483646 w 1638"/>
              <a:gd name="T3" fmla="*/ 2147483646 h 648"/>
              <a:gd name="T4" fmla="*/ 2147483646 w 1638"/>
              <a:gd name="T5" fmla="*/ 2147483646 h 648"/>
              <a:gd name="T6" fmla="*/ 2147483646 w 1638"/>
              <a:gd name="T7" fmla="*/ 2147483646 h 648"/>
              <a:gd name="T8" fmla="*/ 2147483646 w 1638"/>
              <a:gd name="T9" fmla="*/ 2147483646 h 648"/>
              <a:gd name="T10" fmla="*/ 2147483646 w 1638"/>
              <a:gd name="T11" fmla="*/ 2147483646 h 648"/>
              <a:gd name="T12" fmla="*/ 2147483646 w 1638"/>
              <a:gd name="T13" fmla="*/ 2147483646 h 648"/>
              <a:gd name="T14" fmla="*/ 2147483646 w 1638"/>
              <a:gd name="T15" fmla="*/ 2147483646 h 648"/>
              <a:gd name="T16" fmla="*/ 2147483646 w 1638"/>
              <a:gd name="T17" fmla="*/ 2147483646 h 648"/>
              <a:gd name="T18" fmla="*/ 2147483646 w 1638"/>
              <a:gd name="T19" fmla="*/ 2147483646 h 648"/>
              <a:gd name="T20" fmla="*/ 2147483646 w 1638"/>
              <a:gd name="T21" fmla="*/ 2147483646 h 648"/>
              <a:gd name="T22" fmla="*/ 2147483646 w 1638"/>
              <a:gd name="T23" fmla="*/ 2147483646 h 648"/>
              <a:gd name="T24" fmla="*/ 2147483646 w 1638"/>
              <a:gd name="T25" fmla="*/ 2147483646 h 648"/>
              <a:gd name="T26" fmla="*/ 2147483646 w 1638"/>
              <a:gd name="T27" fmla="*/ 2147483646 h 648"/>
              <a:gd name="T28" fmla="*/ 2147483646 w 1638"/>
              <a:gd name="T29" fmla="*/ 2147483646 h 648"/>
              <a:gd name="T30" fmla="*/ 2147483646 w 1638"/>
              <a:gd name="T31" fmla="*/ 2147483646 h 648"/>
              <a:gd name="T32" fmla="*/ 2147483646 w 1638"/>
              <a:gd name="T33" fmla="*/ 2147483646 h 648"/>
              <a:gd name="T34" fmla="*/ 2147483646 w 1638"/>
              <a:gd name="T35" fmla="*/ 2147483646 h 6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38"/>
              <a:gd name="T55" fmla="*/ 0 h 648"/>
              <a:gd name="T56" fmla="*/ 1638 w 1638"/>
              <a:gd name="T57" fmla="*/ 648 h 6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38" h="648">
                <a:moveTo>
                  <a:pt x="0" y="0"/>
                </a:moveTo>
                <a:cubicBezTo>
                  <a:pt x="26" y="53"/>
                  <a:pt x="73" y="91"/>
                  <a:pt x="114" y="132"/>
                </a:cubicBezTo>
                <a:cubicBezTo>
                  <a:pt x="141" y="159"/>
                  <a:pt x="161" y="199"/>
                  <a:pt x="186" y="228"/>
                </a:cubicBezTo>
                <a:cubicBezTo>
                  <a:pt x="230" y="279"/>
                  <a:pt x="283" y="325"/>
                  <a:pt x="330" y="372"/>
                </a:cubicBezTo>
                <a:cubicBezTo>
                  <a:pt x="361" y="403"/>
                  <a:pt x="392" y="453"/>
                  <a:pt x="426" y="480"/>
                </a:cubicBezTo>
                <a:cubicBezTo>
                  <a:pt x="466" y="512"/>
                  <a:pt x="533" y="530"/>
                  <a:pt x="582" y="540"/>
                </a:cubicBezTo>
                <a:cubicBezTo>
                  <a:pt x="604" y="551"/>
                  <a:pt x="625" y="558"/>
                  <a:pt x="648" y="564"/>
                </a:cubicBezTo>
                <a:cubicBezTo>
                  <a:pt x="664" y="568"/>
                  <a:pt x="680" y="572"/>
                  <a:pt x="696" y="576"/>
                </a:cubicBezTo>
                <a:cubicBezTo>
                  <a:pt x="704" y="578"/>
                  <a:pt x="720" y="582"/>
                  <a:pt x="720" y="582"/>
                </a:cubicBezTo>
                <a:cubicBezTo>
                  <a:pt x="740" y="595"/>
                  <a:pt x="760" y="600"/>
                  <a:pt x="780" y="612"/>
                </a:cubicBezTo>
                <a:cubicBezTo>
                  <a:pt x="806" y="628"/>
                  <a:pt x="816" y="641"/>
                  <a:pt x="846" y="648"/>
                </a:cubicBezTo>
                <a:cubicBezTo>
                  <a:pt x="935" y="630"/>
                  <a:pt x="908" y="592"/>
                  <a:pt x="948" y="552"/>
                </a:cubicBezTo>
                <a:cubicBezTo>
                  <a:pt x="954" y="546"/>
                  <a:pt x="965" y="545"/>
                  <a:pt x="972" y="540"/>
                </a:cubicBezTo>
                <a:cubicBezTo>
                  <a:pt x="1006" y="514"/>
                  <a:pt x="1026" y="494"/>
                  <a:pt x="1068" y="480"/>
                </a:cubicBezTo>
                <a:cubicBezTo>
                  <a:pt x="1111" y="444"/>
                  <a:pt x="1177" y="390"/>
                  <a:pt x="1230" y="372"/>
                </a:cubicBezTo>
                <a:cubicBezTo>
                  <a:pt x="1305" y="379"/>
                  <a:pt x="1392" y="392"/>
                  <a:pt x="1464" y="414"/>
                </a:cubicBezTo>
                <a:cubicBezTo>
                  <a:pt x="1492" y="422"/>
                  <a:pt x="1510" y="435"/>
                  <a:pt x="1536" y="444"/>
                </a:cubicBezTo>
                <a:cubicBezTo>
                  <a:pt x="1574" y="440"/>
                  <a:pt x="1605" y="437"/>
                  <a:pt x="1638" y="420"/>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68" name="Freeform 19"/>
          <p:cNvSpPr>
            <a:spLocks/>
          </p:cNvSpPr>
          <p:nvPr/>
        </p:nvSpPr>
        <p:spPr bwMode="auto">
          <a:xfrm>
            <a:off x="3524250" y="1476375"/>
            <a:ext cx="514350" cy="1257300"/>
          </a:xfrm>
          <a:custGeom>
            <a:avLst/>
            <a:gdLst>
              <a:gd name="T0" fmla="*/ 2147483646 w 324"/>
              <a:gd name="T1" fmla="*/ 0 h 792"/>
              <a:gd name="T2" fmla="*/ 2147483646 w 324"/>
              <a:gd name="T3" fmla="*/ 2147483646 h 792"/>
              <a:gd name="T4" fmla="*/ 2147483646 w 324"/>
              <a:gd name="T5" fmla="*/ 2147483646 h 792"/>
              <a:gd name="T6" fmla="*/ 2147483646 w 324"/>
              <a:gd name="T7" fmla="*/ 2147483646 h 792"/>
              <a:gd name="T8" fmla="*/ 0 w 324"/>
              <a:gd name="T9" fmla="*/ 2147483646 h 792"/>
              <a:gd name="T10" fmla="*/ 2147483646 w 324"/>
              <a:gd name="T11" fmla="*/ 2147483646 h 792"/>
              <a:gd name="T12" fmla="*/ 2147483646 w 324"/>
              <a:gd name="T13" fmla="*/ 2147483646 h 792"/>
              <a:gd name="T14" fmla="*/ 2147483646 w 324"/>
              <a:gd name="T15" fmla="*/ 2147483646 h 792"/>
              <a:gd name="T16" fmla="*/ 2147483646 w 324"/>
              <a:gd name="T17" fmla="*/ 2147483646 h 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4"/>
              <a:gd name="T28" fmla="*/ 0 h 792"/>
              <a:gd name="T29" fmla="*/ 324 w 324"/>
              <a:gd name="T30" fmla="*/ 792 h 7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4" h="792">
                <a:moveTo>
                  <a:pt x="96" y="0"/>
                </a:moveTo>
                <a:cubicBezTo>
                  <a:pt x="116" y="60"/>
                  <a:pt x="123" y="123"/>
                  <a:pt x="132" y="186"/>
                </a:cubicBezTo>
                <a:cubicBezTo>
                  <a:pt x="125" y="258"/>
                  <a:pt x="132" y="326"/>
                  <a:pt x="84" y="384"/>
                </a:cubicBezTo>
                <a:cubicBezTo>
                  <a:pt x="70" y="401"/>
                  <a:pt x="52" y="416"/>
                  <a:pt x="36" y="432"/>
                </a:cubicBezTo>
                <a:cubicBezTo>
                  <a:pt x="27" y="441"/>
                  <a:pt x="0" y="444"/>
                  <a:pt x="0" y="444"/>
                </a:cubicBezTo>
                <a:cubicBezTo>
                  <a:pt x="44" y="466"/>
                  <a:pt x="73" y="505"/>
                  <a:pt x="108" y="540"/>
                </a:cubicBezTo>
                <a:cubicBezTo>
                  <a:pt x="153" y="585"/>
                  <a:pt x="197" y="631"/>
                  <a:pt x="240" y="678"/>
                </a:cubicBezTo>
                <a:cubicBezTo>
                  <a:pt x="255" y="695"/>
                  <a:pt x="275" y="707"/>
                  <a:pt x="288" y="726"/>
                </a:cubicBezTo>
                <a:cubicBezTo>
                  <a:pt x="303" y="749"/>
                  <a:pt x="305" y="773"/>
                  <a:pt x="324" y="792"/>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69" name="Freeform 20"/>
          <p:cNvSpPr>
            <a:spLocks/>
          </p:cNvSpPr>
          <p:nvPr/>
        </p:nvSpPr>
        <p:spPr bwMode="auto">
          <a:xfrm>
            <a:off x="2143125" y="3003550"/>
            <a:ext cx="2095500" cy="1216025"/>
          </a:xfrm>
          <a:custGeom>
            <a:avLst/>
            <a:gdLst>
              <a:gd name="T0" fmla="*/ 0 w 1320"/>
              <a:gd name="T1" fmla="*/ 2147483646 h 766"/>
              <a:gd name="T2" fmla="*/ 2147483646 w 1320"/>
              <a:gd name="T3" fmla="*/ 2147483646 h 766"/>
              <a:gd name="T4" fmla="*/ 2147483646 w 1320"/>
              <a:gd name="T5" fmla="*/ 2147483646 h 766"/>
              <a:gd name="T6" fmla="*/ 2147483646 w 1320"/>
              <a:gd name="T7" fmla="*/ 2147483646 h 766"/>
              <a:gd name="T8" fmla="*/ 2147483646 w 1320"/>
              <a:gd name="T9" fmla="*/ 2147483646 h 766"/>
              <a:gd name="T10" fmla="*/ 2147483646 w 1320"/>
              <a:gd name="T11" fmla="*/ 2147483646 h 766"/>
              <a:gd name="T12" fmla="*/ 2147483646 w 1320"/>
              <a:gd name="T13" fmla="*/ 2147483646 h 766"/>
              <a:gd name="T14" fmla="*/ 2147483646 w 1320"/>
              <a:gd name="T15" fmla="*/ 2147483646 h 766"/>
              <a:gd name="T16" fmla="*/ 2147483646 w 1320"/>
              <a:gd name="T17" fmla="*/ 2147483646 h 766"/>
              <a:gd name="T18" fmla="*/ 2147483646 w 1320"/>
              <a:gd name="T19" fmla="*/ 2147483646 h 766"/>
              <a:gd name="T20" fmla="*/ 2147483646 w 1320"/>
              <a:gd name="T21" fmla="*/ 2147483646 h 7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0"/>
              <a:gd name="T34" fmla="*/ 0 h 766"/>
              <a:gd name="T35" fmla="*/ 1320 w 1320"/>
              <a:gd name="T36" fmla="*/ 766 h 7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0" h="766">
                <a:moveTo>
                  <a:pt x="0" y="766"/>
                </a:moveTo>
                <a:cubicBezTo>
                  <a:pt x="16" y="688"/>
                  <a:pt x="71" y="617"/>
                  <a:pt x="132" y="568"/>
                </a:cubicBezTo>
                <a:cubicBezTo>
                  <a:pt x="164" y="542"/>
                  <a:pt x="152" y="543"/>
                  <a:pt x="180" y="508"/>
                </a:cubicBezTo>
                <a:cubicBezTo>
                  <a:pt x="206" y="476"/>
                  <a:pt x="205" y="488"/>
                  <a:pt x="240" y="460"/>
                </a:cubicBezTo>
                <a:cubicBezTo>
                  <a:pt x="275" y="432"/>
                  <a:pt x="315" y="386"/>
                  <a:pt x="360" y="376"/>
                </a:cubicBezTo>
                <a:cubicBezTo>
                  <a:pt x="424" y="362"/>
                  <a:pt x="487" y="344"/>
                  <a:pt x="552" y="334"/>
                </a:cubicBezTo>
                <a:cubicBezTo>
                  <a:pt x="580" y="330"/>
                  <a:pt x="636" y="322"/>
                  <a:pt x="636" y="322"/>
                </a:cubicBezTo>
                <a:cubicBezTo>
                  <a:pt x="674" y="297"/>
                  <a:pt x="731" y="290"/>
                  <a:pt x="774" y="274"/>
                </a:cubicBezTo>
                <a:cubicBezTo>
                  <a:pt x="820" y="257"/>
                  <a:pt x="858" y="208"/>
                  <a:pt x="894" y="178"/>
                </a:cubicBezTo>
                <a:cubicBezTo>
                  <a:pt x="972" y="113"/>
                  <a:pt x="949" y="144"/>
                  <a:pt x="978" y="100"/>
                </a:cubicBezTo>
                <a:cubicBezTo>
                  <a:pt x="998" y="0"/>
                  <a:pt x="1238" y="10"/>
                  <a:pt x="1320" y="10"/>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70" name="Freeform 21"/>
          <p:cNvSpPr>
            <a:spLocks/>
          </p:cNvSpPr>
          <p:nvPr/>
        </p:nvSpPr>
        <p:spPr bwMode="auto">
          <a:xfrm>
            <a:off x="3248025" y="2771775"/>
            <a:ext cx="771525" cy="3057525"/>
          </a:xfrm>
          <a:custGeom>
            <a:avLst/>
            <a:gdLst>
              <a:gd name="T0" fmla="*/ 2147483646 w 486"/>
              <a:gd name="T1" fmla="*/ 2147483646 h 1926"/>
              <a:gd name="T2" fmla="*/ 2147483646 w 486"/>
              <a:gd name="T3" fmla="*/ 2147483646 h 1926"/>
              <a:gd name="T4" fmla="*/ 2147483646 w 486"/>
              <a:gd name="T5" fmla="*/ 2147483646 h 1926"/>
              <a:gd name="T6" fmla="*/ 2147483646 w 486"/>
              <a:gd name="T7" fmla="*/ 2147483646 h 1926"/>
              <a:gd name="T8" fmla="*/ 0 w 486"/>
              <a:gd name="T9" fmla="*/ 2147483646 h 1926"/>
              <a:gd name="T10" fmla="*/ 2147483646 w 486"/>
              <a:gd name="T11" fmla="*/ 2147483646 h 1926"/>
              <a:gd name="T12" fmla="*/ 2147483646 w 486"/>
              <a:gd name="T13" fmla="*/ 2147483646 h 1926"/>
              <a:gd name="T14" fmla="*/ 2147483646 w 486"/>
              <a:gd name="T15" fmla="*/ 2147483646 h 1926"/>
              <a:gd name="T16" fmla="*/ 2147483646 w 486"/>
              <a:gd name="T17" fmla="*/ 2147483646 h 1926"/>
              <a:gd name="T18" fmla="*/ 2147483646 w 486"/>
              <a:gd name="T19" fmla="*/ 2147483646 h 1926"/>
              <a:gd name="T20" fmla="*/ 2147483646 w 486"/>
              <a:gd name="T21" fmla="*/ 2147483646 h 1926"/>
              <a:gd name="T22" fmla="*/ 2147483646 w 486"/>
              <a:gd name="T23" fmla="*/ 2147483646 h 1926"/>
              <a:gd name="T24" fmla="*/ 2147483646 w 486"/>
              <a:gd name="T25" fmla="*/ 2147483646 h 1926"/>
              <a:gd name="T26" fmla="*/ 2147483646 w 486"/>
              <a:gd name="T27" fmla="*/ 2147483646 h 1926"/>
              <a:gd name="T28" fmla="*/ 2147483646 w 486"/>
              <a:gd name="T29" fmla="*/ 2147483646 h 1926"/>
              <a:gd name="T30" fmla="*/ 2147483646 w 486"/>
              <a:gd name="T31" fmla="*/ 0 h 1926"/>
              <a:gd name="T32" fmla="*/ 2147483646 w 486"/>
              <a:gd name="T33" fmla="*/ 2147483646 h 19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6"/>
              <a:gd name="T52" fmla="*/ 0 h 1926"/>
              <a:gd name="T53" fmla="*/ 486 w 486"/>
              <a:gd name="T54" fmla="*/ 1926 h 19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6" h="1926">
                <a:moveTo>
                  <a:pt x="372" y="1926"/>
                </a:moveTo>
                <a:cubicBezTo>
                  <a:pt x="324" y="1853"/>
                  <a:pt x="246" y="1797"/>
                  <a:pt x="192" y="1728"/>
                </a:cubicBezTo>
                <a:cubicBezTo>
                  <a:pt x="133" y="1653"/>
                  <a:pt x="100" y="1566"/>
                  <a:pt x="48" y="1488"/>
                </a:cubicBezTo>
                <a:cubicBezTo>
                  <a:pt x="36" y="1440"/>
                  <a:pt x="24" y="1392"/>
                  <a:pt x="12" y="1344"/>
                </a:cubicBezTo>
                <a:cubicBezTo>
                  <a:pt x="8" y="1328"/>
                  <a:pt x="0" y="1296"/>
                  <a:pt x="0" y="1296"/>
                </a:cubicBezTo>
                <a:cubicBezTo>
                  <a:pt x="3" y="1274"/>
                  <a:pt x="5" y="1192"/>
                  <a:pt x="24" y="1158"/>
                </a:cubicBezTo>
                <a:cubicBezTo>
                  <a:pt x="89" y="1040"/>
                  <a:pt x="225" y="916"/>
                  <a:pt x="330" y="828"/>
                </a:cubicBezTo>
                <a:cubicBezTo>
                  <a:pt x="359" y="769"/>
                  <a:pt x="351" y="798"/>
                  <a:pt x="360" y="744"/>
                </a:cubicBezTo>
                <a:cubicBezTo>
                  <a:pt x="358" y="724"/>
                  <a:pt x="358" y="704"/>
                  <a:pt x="354" y="684"/>
                </a:cubicBezTo>
                <a:cubicBezTo>
                  <a:pt x="352" y="675"/>
                  <a:pt x="343" y="669"/>
                  <a:pt x="342" y="660"/>
                </a:cubicBezTo>
                <a:cubicBezTo>
                  <a:pt x="334" y="610"/>
                  <a:pt x="336" y="565"/>
                  <a:pt x="324" y="516"/>
                </a:cubicBezTo>
                <a:cubicBezTo>
                  <a:pt x="317" y="435"/>
                  <a:pt x="300" y="403"/>
                  <a:pt x="276" y="330"/>
                </a:cubicBezTo>
                <a:cubicBezTo>
                  <a:pt x="276" y="330"/>
                  <a:pt x="261" y="270"/>
                  <a:pt x="258" y="258"/>
                </a:cubicBezTo>
                <a:cubicBezTo>
                  <a:pt x="256" y="250"/>
                  <a:pt x="252" y="234"/>
                  <a:pt x="252" y="234"/>
                </a:cubicBezTo>
                <a:cubicBezTo>
                  <a:pt x="257" y="162"/>
                  <a:pt x="260" y="47"/>
                  <a:pt x="342" y="12"/>
                </a:cubicBezTo>
                <a:cubicBezTo>
                  <a:pt x="355" y="6"/>
                  <a:pt x="370" y="5"/>
                  <a:pt x="384" y="0"/>
                </a:cubicBezTo>
                <a:cubicBezTo>
                  <a:pt x="420" y="5"/>
                  <a:pt x="453" y="8"/>
                  <a:pt x="486" y="24"/>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71" name="Freeform 22"/>
          <p:cNvSpPr>
            <a:spLocks/>
          </p:cNvSpPr>
          <p:nvPr/>
        </p:nvSpPr>
        <p:spPr bwMode="auto">
          <a:xfrm rot="6959852" flipV="1">
            <a:off x="1554163" y="1582737"/>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78872" name="Freeform 23"/>
          <p:cNvSpPr>
            <a:spLocks/>
          </p:cNvSpPr>
          <p:nvPr/>
        </p:nvSpPr>
        <p:spPr bwMode="auto">
          <a:xfrm rot="6959852" flipV="1">
            <a:off x="3773488" y="935037"/>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78873" name="Freeform 24"/>
          <p:cNvSpPr>
            <a:spLocks/>
          </p:cNvSpPr>
          <p:nvPr/>
        </p:nvSpPr>
        <p:spPr bwMode="auto">
          <a:xfrm rot="6959852" flipV="1">
            <a:off x="5849938" y="1230312"/>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78874" name="Freeform 25"/>
          <p:cNvSpPr>
            <a:spLocks/>
          </p:cNvSpPr>
          <p:nvPr/>
        </p:nvSpPr>
        <p:spPr bwMode="auto">
          <a:xfrm>
            <a:off x="4981575" y="1676400"/>
            <a:ext cx="733425" cy="809625"/>
          </a:xfrm>
          <a:custGeom>
            <a:avLst/>
            <a:gdLst>
              <a:gd name="T0" fmla="*/ 2147483646 w 462"/>
              <a:gd name="T1" fmla="*/ 2147483646 h 510"/>
              <a:gd name="T2" fmla="*/ 2147483646 w 462"/>
              <a:gd name="T3" fmla="*/ 2147483646 h 510"/>
              <a:gd name="T4" fmla="*/ 2147483646 w 462"/>
              <a:gd name="T5" fmla="*/ 0 h 510"/>
              <a:gd name="T6" fmla="*/ 2147483646 w 462"/>
              <a:gd name="T7" fmla="*/ 2147483646 h 510"/>
              <a:gd name="T8" fmla="*/ 2147483646 w 462"/>
              <a:gd name="T9" fmla="*/ 2147483646 h 510"/>
              <a:gd name="T10" fmla="*/ 2147483646 w 462"/>
              <a:gd name="T11" fmla="*/ 2147483646 h 510"/>
              <a:gd name="T12" fmla="*/ 2147483646 w 462"/>
              <a:gd name="T13" fmla="*/ 2147483646 h 510"/>
              <a:gd name="T14" fmla="*/ 2147483646 w 462"/>
              <a:gd name="T15" fmla="*/ 2147483646 h 510"/>
              <a:gd name="T16" fmla="*/ 0 w 462"/>
              <a:gd name="T17" fmla="*/ 2147483646 h 5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2"/>
              <a:gd name="T28" fmla="*/ 0 h 510"/>
              <a:gd name="T29" fmla="*/ 462 w 462"/>
              <a:gd name="T30" fmla="*/ 510 h 5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2" h="510">
                <a:moveTo>
                  <a:pt x="462" y="78"/>
                </a:moveTo>
                <a:cubicBezTo>
                  <a:pt x="442" y="48"/>
                  <a:pt x="443" y="41"/>
                  <a:pt x="414" y="24"/>
                </a:cubicBezTo>
                <a:cubicBezTo>
                  <a:pt x="399" y="15"/>
                  <a:pt x="366" y="0"/>
                  <a:pt x="366" y="0"/>
                </a:cubicBezTo>
                <a:cubicBezTo>
                  <a:pt x="305" y="3"/>
                  <a:pt x="245" y="3"/>
                  <a:pt x="186" y="18"/>
                </a:cubicBezTo>
                <a:cubicBezTo>
                  <a:pt x="166" y="38"/>
                  <a:pt x="165" y="52"/>
                  <a:pt x="156" y="78"/>
                </a:cubicBezTo>
                <a:cubicBezTo>
                  <a:pt x="147" y="159"/>
                  <a:pt x="131" y="216"/>
                  <a:pt x="60" y="264"/>
                </a:cubicBezTo>
                <a:cubicBezTo>
                  <a:pt x="28" y="312"/>
                  <a:pt x="40" y="410"/>
                  <a:pt x="36" y="456"/>
                </a:cubicBezTo>
                <a:cubicBezTo>
                  <a:pt x="35" y="471"/>
                  <a:pt x="29" y="487"/>
                  <a:pt x="18" y="498"/>
                </a:cubicBezTo>
                <a:cubicBezTo>
                  <a:pt x="13" y="503"/>
                  <a:pt x="0" y="510"/>
                  <a:pt x="0" y="510"/>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75" name="Line 26"/>
          <p:cNvSpPr>
            <a:spLocks noChangeShapeType="1"/>
          </p:cNvSpPr>
          <p:nvPr/>
        </p:nvSpPr>
        <p:spPr bwMode="auto">
          <a:xfrm>
            <a:off x="2235200" y="3865563"/>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76" name="Line 27"/>
          <p:cNvSpPr>
            <a:spLocks noChangeShapeType="1"/>
          </p:cNvSpPr>
          <p:nvPr/>
        </p:nvSpPr>
        <p:spPr bwMode="auto">
          <a:xfrm>
            <a:off x="2498725" y="3590925"/>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77" name="Line 28"/>
          <p:cNvSpPr>
            <a:spLocks noChangeShapeType="1"/>
          </p:cNvSpPr>
          <p:nvPr/>
        </p:nvSpPr>
        <p:spPr bwMode="auto">
          <a:xfrm>
            <a:off x="3221038" y="3322638"/>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78" name="Line 29"/>
          <p:cNvSpPr>
            <a:spLocks noChangeShapeType="1"/>
          </p:cNvSpPr>
          <p:nvPr/>
        </p:nvSpPr>
        <p:spPr bwMode="auto">
          <a:xfrm>
            <a:off x="3643313" y="1920875"/>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79" name="Line 30"/>
          <p:cNvSpPr>
            <a:spLocks noChangeShapeType="1"/>
          </p:cNvSpPr>
          <p:nvPr/>
        </p:nvSpPr>
        <p:spPr bwMode="auto">
          <a:xfrm>
            <a:off x="5478463" y="1512888"/>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0" name="Line 31"/>
          <p:cNvSpPr>
            <a:spLocks noChangeShapeType="1"/>
          </p:cNvSpPr>
          <p:nvPr/>
        </p:nvSpPr>
        <p:spPr bwMode="auto">
          <a:xfrm>
            <a:off x="5119688" y="1882775"/>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1" name="Line 32"/>
          <p:cNvSpPr>
            <a:spLocks noChangeShapeType="1"/>
          </p:cNvSpPr>
          <p:nvPr/>
        </p:nvSpPr>
        <p:spPr bwMode="auto">
          <a:xfrm>
            <a:off x="3163888" y="2589213"/>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2" name="Line 33"/>
          <p:cNvSpPr>
            <a:spLocks noChangeShapeType="1"/>
          </p:cNvSpPr>
          <p:nvPr/>
        </p:nvSpPr>
        <p:spPr bwMode="auto">
          <a:xfrm>
            <a:off x="3956050" y="2195513"/>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3" name="Line 34"/>
          <p:cNvSpPr>
            <a:spLocks noChangeShapeType="1"/>
          </p:cNvSpPr>
          <p:nvPr/>
        </p:nvSpPr>
        <p:spPr bwMode="auto">
          <a:xfrm>
            <a:off x="2466975" y="2292350"/>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4" name="Line 35"/>
          <p:cNvSpPr>
            <a:spLocks noChangeShapeType="1"/>
          </p:cNvSpPr>
          <p:nvPr/>
        </p:nvSpPr>
        <p:spPr bwMode="auto">
          <a:xfrm>
            <a:off x="3535363" y="5327650"/>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5" name="Line 36"/>
          <p:cNvSpPr>
            <a:spLocks noChangeShapeType="1"/>
          </p:cNvSpPr>
          <p:nvPr/>
        </p:nvSpPr>
        <p:spPr bwMode="auto">
          <a:xfrm>
            <a:off x="3532188" y="4138613"/>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6" name="Line 37"/>
          <p:cNvSpPr>
            <a:spLocks noChangeShapeType="1"/>
          </p:cNvSpPr>
          <p:nvPr/>
        </p:nvSpPr>
        <p:spPr bwMode="auto">
          <a:xfrm>
            <a:off x="5048250" y="2778125"/>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7" name="Line 38"/>
          <p:cNvSpPr>
            <a:spLocks noChangeShapeType="1"/>
          </p:cNvSpPr>
          <p:nvPr/>
        </p:nvSpPr>
        <p:spPr bwMode="auto">
          <a:xfrm>
            <a:off x="5256213" y="2890838"/>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8" name="Line 39"/>
          <p:cNvSpPr>
            <a:spLocks noChangeShapeType="1"/>
          </p:cNvSpPr>
          <p:nvPr/>
        </p:nvSpPr>
        <p:spPr bwMode="auto">
          <a:xfrm>
            <a:off x="5902325" y="4013200"/>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9" name="Line 40"/>
          <p:cNvSpPr>
            <a:spLocks noChangeShapeType="1"/>
          </p:cNvSpPr>
          <p:nvPr/>
        </p:nvSpPr>
        <p:spPr bwMode="auto">
          <a:xfrm>
            <a:off x="5575300" y="3462338"/>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90" name="Line 41"/>
          <p:cNvSpPr>
            <a:spLocks noChangeShapeType="1"/>
          </p:cNvSpPr>
          <p:nvPr/>
        </p:nvSpPr>
        <p:spPr bwMode="auto">
          <a:xfrm>
            <a:off x="4002088" y="2878138"/>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91" name="Freeform 52"/>
          <p:cNvSpPr>
            <a:spLocks/>
          </p:cNvSpPr>
          <p:nvPr/>
        </p:nvSpPr>
        <p:spPr bwMode="auto">
          <a:xfrm>
            <a:off x="6934200" y="2693988"/>
            <a:ext cx="1636713" cy="925512"/>
          </a:xfrm>
          <a:custGeom>
            <a:avLst/>
            <a:gdLst>
              <a:gd name="T0" fmla="*/ 2147483646 w 1031"/>
              <a:gd name="T1" fmla="*/ 2147483646 h 583"/>
              <a:gd name="T2" fmla="*/ 2147483646 w 1031"/>
              <a:gd name="T3" fmla="*/ 2147483646 h 583"/>
              <a:gd name="T4" fmla="*/ 2147483646 w 1031"/>
              <a:gd name="T5" fmla="*/ 2147483646 h 583"/>
              <a:gd name="T6" fmla="*/ 2147483646 w 1031"/>
              <a:gd name="T7" fmla="*/ 2147483646 h 583"/>
              <a:gd name="T8" fmla="*/ 2147483646 w 1031"/>
              <a:gd name="T9" fmla="*/ 2147483646 h 583"/>
              <a:gd name="T10" fmla="*/ 2147483646 w 1031"/>
              <a:gd name="T11" fmla="*/ 2147483646 h 583"/>
              <a:gd name="T12" fmla="*/ 2147483646 w 1031"/>
              <a:gd name="T13" fmla="*/ 2147483646 h 583"/>
              <a:gd name="T14" fmla="*/ 2147483646 w 1031"/>
              <a:gd name="T15" fmla="*/ 2147483646 h 583"/>
              <a:gd name="T16" fmla="*/ 2147483646 w 1031"/>
              <a:gd name="T17" fmla="*/ 2147483646 h 583"/>
              <a:gd name="T18" fmla="*/ 2147483646 w 1031"/>
              <a:gd name="T19" fmla="*/ 2147483646 h 583"/>
              <a:gd name="T20" fmla="*/ 2147483646 w 1031"/>
              <a:gd name="T21" fmla="*/ 2147483646 h 583"/>
              <a:gd name="T22" fmla="*/ 2147483646 w 1031"/>
              <a:gd name="T23" fmla="*/ 2147483646 h 583"/>
              <a:gd name="T24" fmla="*/ 0 w 1031"/>
              <a:gd name="T25" fmla="*/ 2147483646 h 5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
              <a:gd name="T40" fmla="*/ 0 h 583"/>
              <a:gd name="T41" fmla="*/ 1031 w 1031"/>
              <a:gd name="T42" fmla="*/ 583 h 5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 h="583">
                <a:moveTo>
                  <a:pt x="960" y="583"/>
                </a:moveTo>
                <a:cubicBezTo>
                  <a:pt x="988" y="564"/>
                  <a:pt x="997" y="551"/>
                  <a:pt x="1008" y="519"/>
                </a:cubicBezTo>
                <a:cubicBezTo>
                  <a:pt x="1003" y="415"/>
                  <a:pt x="1031" y="375"/>
                  <a:pt x="960" y="327"/>
                </a:cubicBezTo>
                <a:cubicBezTo>
                  <a:pt x="891" y="224"/>
                  <a:pt x="849" y="97"/>
                  <a:pt x="704" y="87"/>
                </a:cubicBezTo>
                <a:cubicBezTo>
                  <a:pt x="640" y="83"/>
                  <a:pt x="576" y="82"/>
                  <a:pt x="512" y="79"/>
                </a:cubicBezTo>
                <a:cubicBezTo>
                  <a:pt x="478" y="68"/>
                  <a:pt x="451" y="51"/>
                  <a:pt x="416" y="39"/>
                </a:cubicBezTo>
                <a:cubicBezTo>
                  <a:pt x="378" y="26"/>
                  <a:pt x="336" y="29"/>
                  <a:pt x="296" y="23"/>
                </a:cubicBezTo>
                <a:cubicBezTo>
                  <a:pt x="227" y="0"/>
                  <a:pt x="189" y="28"/>
                  <a:pt x="136" y="63"/>
                </a:cubicBezTo>
                <a:cubicBezTo>
                  <a:pt x="131" y="71"/>
                  <a:pt x="127" y="80"/>
                  <a:pt x="120" y="87"/>
                </a:cubicBezTo>
                <a:cubicBezTo>
                  <a:pt x="113" y="94"/>
                  <a:pt x="102" y="96"/>
                  <a:pt x="96" y="103"/>
                </a:cubicBezTo>
                <a:cubicBezTo>
                  <a:pt x="83" y="117"/>
                  <a:pt x="64" y="151"/>
                  <a:pt x="64" y="151"/>
                </a:cubicBezTo>
                <a:cubicBezTo>
                  <a:pt x="61" y="167"/>
                  <a:pt x="62" y="184"/>
                  <a:pt x="56" y="199"/>
                </a:cubicBezTo>
                <a:cubicBezTo>
                  <a:pt x="41" y="236"/>
                  <a:pt x="0" y="269"/>
                  <a:pt x="0" y="311"/>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92" name="Freeform 53"/>
          <p:cNvSpPr>
            <a:spLocks/>
          </p:cNvSpPr>
          <p:nvPr/>
        </p:nvSpPr>
        <p:spPr bwMode="auto">
          <a:xfrm>
            <a:off x="4762500" y="3629025"/>
            <a:ext cx="3705225" cy="838200"/>
          </a:xfrm>
          <a:custGeom>
            <a:avLst/>
            <a:gdLst>
              <a:gd name="T0" fmla="*/ 0 w 2334"/>
              <a:gd name="T1" fmla="*/ 2147483646 h 528"/>
              <a:gd name="T2" fmla="*/ 2147483646 w 2334"/>
              <a:gd name="T3" fmla="*/ 2147483646 h 528"/>
              <a:gd name="T4" fmla="*/ 2147483646 w 2334"/>
              <a:gd name="T5" fmla="*/ 2147483646 h 528"/>
              <a:gd name="T6" fmla="*/ 2147483646 w 2334"/>
              <a:gd name="T7" fmla="*/ 2147483646 h 528"/>
              <a:gd name="T8" fmla="*/ 2147483646 w 2334"/>
              <a:gd name="T9" fmla="*/ 2147483646 h 528"/>
              <a:gd name="T10" fmla="*/ 2147483646 w 2334"/>
              <a:gd name="T11" fmla="*/ 2147483646 h 528"/>
              <a:gd name="T12" fmla="*/ 2147483646 w 2334"/>
              <a:gd name="T13" fmla="*/ 2147483646 h 528"/>
              <a:gd name="T14" fmla="*/ 2147483646 w 2334"/>
              <a:gd name="T15" fmla="*/ 2147483646 h 528"/>
              <a:gd name="T16" fmla="*/ 2147483646 w 2334"/>
              <a:gd name="T17" fmla="*/ 2147483646 h 528"/>
              <a:gd name="T18" fmla="*/ 2147483646 w 2334"/>
              <a:gd name="T19" fmla="*/ 2147483646 h 528"/>
              <a:gd name="T20" fmla="*/ 2147483646 w 2334"/>
              <a:gd name="T21" fmla="*/ 2147483646 h 528"/>
              <a:gd name="T22" fmla="*/ 2147483646 w 2334"/>
              <a:gd name="T23" fmla="*/ 2147483646 h 528"/>
              <a:gd name="T24" fmla="*/ 2147483646 w 2334"/>
              <a:gd name="T25" fmla="*/ 2147483646 h 528"/>
              <a:gd name="T26" fmla="*/ 2147483646 w 2334"/>
              <a:gd name="T27" fmla="*/ 0 h 5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4"/>
              <a:gd name="T43" fmla="*/ 0 h 528"/>
              <a:gd name="T44" fmla="*/ 2334 w 2334"/>
              <a:gd name="T45" fmla="*/ 528 h 5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4" h="528">
                <a:moveTo>
                  <a:pt x="0" y="378"/>
                </a:moveTo>
                <a:cubicBezTo>
                  <a:pt x="22" y="400"/>
                  <a:pt x="43" y="416"/>
                  <a:pt x="72" y="426"/>
                </a:cubicBezTo>
                <a:cubicBezTo>
                  <a:pt x="119" y="461"/>
                  <a:pt x="173" y="486"/>
                  <a:pt x="228" y="504"/>
                </a:cubicBezTo>
                <a:cubicBezTo>
                  <a:pt x="291" y="488"/>
                  <a:pt x="357" y="501"/>
                  <a:pt x="420" y="510"/>
                </a:cubicBezTo>
                <a:cubicBezTo>
                  <a:pt x="578" y="499"/>
                  <a:pt x="560" y="497"/>
                  <a:pt x="798" y="510"/>
                </a:cubicBezTo>
                <a:cubicBezTo>
                  <a:pt x="823" y="511"/>
                  <a:pt x="870" y="528"/>
                  <a:pt x="870" y="528"/>
                </a:cubicBezTo>
                <a:cubicBezTo>
                  <a:pt x="954" y="520"/>
                  <a:pt x="1033" y="501"/>
                  <a:pt x="1116" y="492"/>
                </a:cubicBezTo>
                <a:cubicBezTo>
                  <a:pt x="1180" y="485"/>
                  <a:pt x="1308" y="474"/>
                  <a:pt x="1308" y="474"/>
                </a:cubicBezTo>
                <a:cubicBezTo>
                  <a:pt x="1378" y="458"/>
                  <a:pt x="1443" y="437"/>
                  <a:pt x="1512" y="420"/>
                </a:cubicBezTo>
                <a:cubicBezTo>
                  <a:pt x="1538" y="402"/>
                  <a:pt x="1546" y="371"/>
                  <a:pt x="1572" y="354"/>
                </a:cubicBezTo>
                <a:cubicBezTo>
                  <a:pt x="1605" y="333"/>
                  <a:pt x="1622" y="329"/>
                  <a:pt x="1656" y="318"/>
                </a:cubicBezTo>
                <a:cubicBezTo>
                  <a:pt x="1718" y="256"/>
                  <a:pt x="1817" y="243"/>
                  <a:pt x="1896" y="210"/>
                </a:cubicBezTo>
                <a:cubicBezTo>
                  <a:pt x="1985" y="173"/>
                  <a:pt x="2074" y="133"/>
                  <a:pt x="2160" y="90"/>
                </a:cubicBezTo>
                <a:cubicBezTo>
                  <a:pt x="2220" y="60"/>
                  <a:pt x="2263" y="0"/>
                  <a:pt x="2334" y="0"/>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93" name="Line 54"/>
          <p:cNvSpPr>
            <a:spLocks noChangeShapeType="1"/>
          </p:cNvSpPr>
          <p:nvPr/>
        </p:nvSpPr>
        <p:spPr bwMode="auto">
          <a:xfrm>
            <a:off x="5891213" y="4264025"/>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94" name="Line 55"/>
          <p:cNvSpPr>
            <a:spLocks noChangeShapeType="1"/>
          </p:cNvSpPr>
          <p:nvPr/>
        </p:nvSpPr>
        <p:spPr bwMode="auto">
          <a:xfrm>
            <a:off x="5365750" y="4271963"/>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78902" name="Group 75"/>
          <p:cNvGrpSpPr>
            <a:grpSpLocks/>
          </p:cNvGrpSpPr>
          <p:nvPr/>
        </p:nvGrpSpPr>
        <p:grpSpPr bwMode="auto">
          <a:xfrm>
            <a:off x="3895725" y="4576763"/>
            <a:ext cx="765175" cy="644525"/>
            <a:chOff x="1543" y="956"/>
            <a:chExt cx="848" cy="862"/>
          </a:xfrm>
        </p:grpSpPr>
        <p:sp>
          <p:nvSpPr>
            <p:cNvPr id="78955" name="Freeform 76"/>
            <p:cNvSpPr>
              <a:spLocks/>
            </p:cNvSpPr>
            <p:nvPr/>
          </p:nvSpPr>
          <p:spPr bwMode="auto">
            <a:xfrm rot="1705058" flipV="1">
              <a:off x="1916" y="1220"/>
              <a:ext cx="109" cy="598"/>
            </a:xfrm>
            <a:custGeom>
              <a:avLst/>
              <a:gdLst>
                <a:gd name="T0" fmla="*/ 109 w 109"/>
                <a:gd name="T1" fmla="*/ 0 h 598"/>
                <a:gd name="T2" fmla="*/ 102 w 109"/>
                <a:gd name="T3" fmla="*/ 22 h 598"/>
                <a:gd name="T4" fmla="*/ 80 w 109"/>
                <a:gd name="T5" fmla="*/ 29 h 598"/>
                <a:gd name="T6" fmla="*/ 66 w 109"/>
                <a:gd name="T7" fmla="*/ 73 h 598"/>
                <a:gd name="T8" fmla="*/ 15 w 109"/>
                <a:gd name="T9" fmla="*/ 139 h 598"/>
                <a:gd name="T10" fmla="*/ 0 w 109"/>
                <a:gd name="T11" fmla="*/ 233 h 598"/>
                <a:gd name="T12" fmla="*/ 36 w 109"/>
                <a:gd name="T13" fmla="*/ 496 h 598"/>
                <a:gd name="T14" fmla="*/ 58 w 109"/>
                <a:gd name="T15" fmla="*/ 503 h 598"/>
                <a:gd name="T16" fmla="*/ 109 w 109"/>
                <a:gd name="T17" fmla="*/ 598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56" name="Freeform 77"/>
            <p:cNvSpPr>
              <a:spLocks/>
            </p:cNvSpPr>
            <p:nvPr/>
          </p:nvSpPr>
          <p:spPr bwMode="auto">
            <a:xfrm rot="1705058" flipV="1">
              <a:off x="1667" y="1164"/>
              <a:ext cx="314" cy="336"/>
            </a:xfrm>
            <a:custGeom>
              <a:avLst/>
              <a:gdLst>
                <a:gd name="T0" fmla="*/ 314 w 314"/>
                <a:gd name="T1" fmla="*/ 0 h 336"/>
                <a:gd name="T2" fmla="*/ 270 w 314"/>
                <a:gd name="T3" fmla="*/ 80 h 336"/>
                <a:gd name="T4" fmla="*/ 241 w 314"/>
                <a:gd name="T5" fmla="*/ 95 h 336"/>
                <a:gd name="T6" fmla="*/ 233 w 314"/>
                <a:gd name="T7" fmla="*/ 124 h 336"/>
                <a:gd name="T8" fmla="*/ 190 w 314"/>
                <a:gd name="T9" fmla="*/ 139 h 336"/>
                <a:gd name="T10" fmla="*/ 110 w 314"/>
                <a:gd name="T11" fmla="*/ 175 h 336"/>
                <a:gd name="T12" fmla="*/ 66 w 314"/>
                <a:gd name="T13" fmla="*/ 314 h 336"/>
                <a:gd name="T14" fmla="*/ 0 w 314"/>
                <a:gd name="T15" fmla="*/ 328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57" name="Freeform 78"/>
            <p:cNvSpPr>
              <a:spLocks/>
            </p:cNvSpPr>
            <p:nvPr/>
          </p:nvSpPr>
          <p:spPr bwMode="auto">
            <a:xfrm rot="1705058" flipV="1">
              <a:off x="1963" y="956"/>
              <a:ext cx="156" cy="415"/>
            </a:xfrm>
            <a:custGeom>
              <a:avLst/>
              <a:gdLst>
                <a:gd name="T0" fmla="*/ 146 w 156"/>
                <a:gd name="T1" fmla="*/ 0 h 415"/>
                <a:gd name="T2" fmla="*/ 109 w 156"/>
                <a:gd name="T3" fmla="*/ 240 h 415"/>
                <a:gd name="T4" fmla="*/ 29 w 156"/>
                <a:gd name="T5" fmla="*/ 284 h 415"/>
                <a:gd name="T6" fmla="*/ 0 w 156"/>
                <a:gd name="T7" fmla="*/ 415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58" name="Freeform 79"/>
            <p:cNvSpPr>
              <a:spLocks/>
            </p:cNvSpPr>
            <p:nvPr/>
          </p:nvSpPr>
          <p:spPr bwMode="auto">
            <a:xfrm rot="1705058" flipV="1">
              <a:off x="1820" y="1151"/>
              <a:ext cx="61" cy="160"/>
            </a:xfrm>
            <a:custGeom>
              <a:avLst/>
              <a:gdLst>
                <a:gd name="T0" fmla="*/ 0 w 61"/>
                <a:gd name="T1" fmla="*/ 0 h 160"/>
                <a:gd name="T2" fmla="*/ 59 w 61"/>
                <a:gd name="T3" fmla="*/ 160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59" name="Freeform 80"/>
            <p:cNvSpPr>
              <a:spLocks/>
            </p:cNvSpPr>
            <p:nvPr/>
          </p:nvSpPr>
          <p:spPr bwMode="auto">
            <a:xfrm rot="1705058" flipV="1">
              <a:off x="1931" y="1525"/>
              <a:ext cx="409" cy="39"/>
            </a:xfrm>
            <a:custGeom>
              <a:avLst/>
              <a:gdLst>
                <a:gd name="T0" fmla="*/ 0 w 409"/>
                <a:gd name="T1" fmla="*/ 36 h 39"/>
                <a:gd name="T2" fmla="*/ 102 w 409"/>
                <a:gd name="T3" fmla="*/ 0 h 39"/>
                <a:gd name="T4" fmla="*/ 212 w 409"/>
                <a:gd name="T5" fmla="*/ 29 h 39"/>
                <a:gd name="T6" fmla="*/ 409 w 409"/>
                <a:gd name="T7" fmla="*/ 3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60" name="Freeform 81"/>
            <p:cNvSpPr>
              <a:spLocks/>
            </p:cNvSpPr>
            <p:nvPr/>
          </p:nvSpPr>
          <p:spPr bwMode="auto">
            <a:xfrm rot="1705058" flipV="1">
              <a:off x="2128" y="980"/>
              <a:ext cx="263" cy="233"/>
            </a:xfrm>
            <a:custGeom>
              <a:avLst/>
              <a:gdLst>
                <a:gd name="T0" fmla="*/ 0 w 263"/>
                <a:gd name="T1" fmla="*/ 0 h 233"/>
                <a:gd name="T2" fmla="*/ 66 w 263"/>
                <a:gd name="T3" fmla="*/ 88 h 233"/>
                <a:gd name="T4" fmla="*/ 95 w 263"/>
                <a:gd name="T5" fmla="*/ 102 h 233"/>
                <a:gd name="T6" fmla="*/ 226 w 263"/>
                <a:gd name="T7" fmla="*/ 168 h 233"/>
                <a:gd name="T8" fmla="*/ 263 w 263"/>
                <a:gd name="T9" fmla="*/ 233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61" name="Freeform 82"/>
            <p:cNvSpPr>
              <a:spLocks/>
            </p:cNvSpPr>
            <p:nvPr/>
          </p:nvSpPr>
          <p:spPr bwMode="auto">
            <a:xfrm rot="1705058" flipV="1">
              <a:off x="1827" y="1017"/>
              <a:ext cx="226" cy="415"/>
            </a:xfrm>
            <a:custGeom>
              <a:avLst/>
              <a:gdLst>
                <a:gd name="T0" fmla="*/ 226 w 226"/>
                <a:gd name="T1" fmla="*/ 0 h 415"/>
                <a:gd name="T2" fmla="*/ 168 w 226"/>
                <a:gd name="T3" fmla="*/ 58 h 415"/>
                <a:gd name="T4" fmla="*/ 160 w 226"/>
                <a:gd name="T5" fmla="*/ 204 h 415"/>
                <a:gd name="T6" fmla="*/ 102 w 226"/>
                <a:gd name="T7" fmla="*/ 313 h 415"/>
                <a:gd name="T8" fmla="*/ 80 w 226"/>
                <a:gd name="T9" fmla="*/ 364 h 415"/>
                <a:gd name="T10" fmla="*/ 15 w 226"/>
                <a:gd name="T11" fmla="*/ 393 h 415"/>
                <a:gd name="T12" fmla="*/ 0 w 226"/>
                <a:gd name="T13" fmla="*/ 415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62" name="Freeform 83"/>
            <p:cNvSpPr>
              <a:spLocks/>
            </p:cNvSpPr>
            <p:nvPr/>
          </p:nvSpPr>
          <p:spPr bwMode="auto">
            <a:xfrm rot="1705058" flipV="1">
              <a:off x="1543" y="1384"/>
              <a:ext cx="379" cy="153"/>
            </a:xfrm>
            <a:custGeom>
              <a:avLst/>
              <a:gdLst>
                <a:gd name="T0" fmla="*/ 379 w 379"/>
                <a:gd name="T1" fmla="*/ 0 h 153"/>
                <a:gd name="T2" fmla="*/ 175 w 379"/>
                <a:gd name="T3" fmla="*/ 58 h 153"/>
                <a:gd name="T4" fmla="*/ 66 w 379"/>
                <a:gd name="T5" fmla="*/ 138 h 153"/>
                <a:gd name="T6" fmla="*/ 0 w 379"/>
                <a:gd name="T7" fmla="*/ 153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63" name="Freeform 84"/>
            <p:cNvSpPr>
              <a:spLocks/>
            </p:cNvSpPr>
            <p:nvPr/>
          </p:nvSpPr>
          <p:spPr bwMode="auto">
            <a:xfrm rot="1705058" flipV="1">
              <a:off x="1642" y="1094"/>
              <a:ext cx="94" cy="256"/>
            </a:xfrm>
            <a:custGeom>
              <a:avLst/>
              <a:gdLst>
                <a:gd name="T0" fmla="*/ 94 w 94"/>
                <a:gd name="T1" fmla="*/ 0 h 256"/>
                <a:gd name="T2" fmla="*/ 43 w 94"/>
                <a:gd name="T3" fmla="*/ 146 h 256"/>
                <a:gd name="T4" fmla="*/ 29 w 94"/>
                <a:gd name="T5" fmla="*/ 241 h 256"/>
                <a:gd name="T6" fmla="*/ 0 w 94"/>
                <a:gd name="T7" fmla="*/ 25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8903" name="Group 85"/>
          <p:cNvGrpSpPr>
            <a:grpSpLocks/>
          </p:cNvGrpSpPr>
          <p:nvPr/>
        </p:nvGrpSpPr>
        <p:grpSpPr bwMode="auto">
          <a:xfrm>
            <a:off x="1258888" y="2625725"/>
            <a:ext cx="1098550" cy="977900"/>
            <a:chOff x="1543" y="956"/>
            <a:chExt cx="848" cy="862"/>
          </a:xfrm>
        </p:grpSpPr>
        <p:sp>
          <p:nvSpPr>
            <p:cNvPr id="78946" name="Freeform 86"/>
            <p:cNvSpPr>
              <a:spLocks/>
            </p:cNvSpPr>
            <p:nvPr/>
          </p:nvSpPr>
          <p:spPr bwMode="auto">
            <a:xfrm rot="1705058" flipV="1">
              <a:off x="1916" y="1220"/>
              <a:ext cx="109" cy="598"/>
            </a:xfrm>
            <a:custGeom>
              <a:avLst/>
              <a:gdLst>
                <a:gd name="T0" fmla="*/ 109 w 109"/>
                <a:gd name="T1" fmla="*/ 0 h 598"/>
                <a:gd name="T2" fmla="*/ 102 w 109"/>
                <a:gd name="T3" fmla="*/ 22 h 598"/>
                <a:gd name="T4" fmla="*/ 80 w 109"/>
                <a:gd name="T5" fmla="*/ 29 h 598"/>
                <a:gd name="T6" fmla="*/ 66 w 109"/>
                <a:gd name="T7" fmla="*/ 73 h 598"/>
                <a:gd name="T8" fmla="*/ 15 w 109"/>
                <a:gd name="T9" fmla="*/ 139 h 598"/>
                <a:gd name="T10" fmla="*/ 0 w 109"/>
                <a:gd name="T11" fmla="*/ 233 h 598"/>
                <a:gd name="T12" fmla="*/ 36 w 109"/>
                <a:gd name="T13" fmla="*/ 496 h 598"/>
                <a:gd name="T14" fmla="*/ 58 w 109"/>
                <a:gd name="T15" fmla="*/ 503 h 598"/>
                <a:gd name="T16" fmla="*/ 109 w 109"/>
                <a:gd name="T17" fmla="*/ 598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47" name="Freeform 87"/>
            <p:cNvSpPr>
              <a:spLocks/>
            </p:cNvSpPr>
            <p:nvPr/>
          </p:nvSpPr>
          <p:spPr bwMode="auto">
            <a:xfrm rot="1705058" flipV="1">
              <a:off x="1667" y="1164"/>
              <a:ext cx="314" cy="336"/>
            </a:xfrm>
            <a:custGeom>
              <a:avLst/>
              <a:gdLst>
                <a:gd name="T0" fmla="*/ 314 w 314"/>
                <a:gd name="T1" fmla="*/ 0 h 336"/>
                <a:gd name="T2" fmla="*/ 270 w 314"/>
                <a:gd name="T3" fmla="*/ 80 h 336"/>
                <a:gd name="T4" fmla="*/ 241 w 314"/>
                <a:gd name="T5" fmla="*/ 95 h 336"/>
                <a:gd name="T6" fmla="*/ 233 w 314"/>
                <a:gd name="T7" fmla="*/ 124 h 336"/>
                <a:gd name="T8" fmla="*/ 190 w 314"/>
                <a:gd name="T9" fmla="*/ 139 h 336"/>
                <a:gd name="T10" fmla="*/ 110 w 314"/>
                <a:gd name="T11" fmla="*/ 175 h 336"/>
                <a:gd name="T12" fmla="*/ 66 w 314"/>
                <a:gd name="T13" fmla="*/ 314 h 336"/>
                <a:gd name="T14" fmla="*/ 0 w 314"/>
                <a:gd name="T15" fmla="*/ 328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48" name="Freeform 88"/>
            <p:cNvSpPr>
              <a:spLocks/>
            </p:cNvSpPr>
            <p:nvPr/>
          </p:nvSpPr>
          <p:spPr bwMode="auto">
            <a:xfrm rot="1705058" flipV="1">
              <a:off x="1963" y="956"/>
              <a:ext cx="156" cy="415"/>
            </a:xfrm>
            <a:custGeom>
              <a:avLst/>
              <a:gdLst>
                <a:gd name="T0" fmla="*/ 146 w 156"/>
                <a:gd name="T1" fmla="*/ 0 h 415"/>
                <a:gd name="T2" fmla="*/ 109 w 156"/>
                <a:gd name="T3" fmla="*/ 240 h 415"/>
                <a:gd name="T4" fmla="*/ 29 w 156"/>
                <a:gd name="T5" fmla="*/ 284 h 415"/>
                <a:gd name="T6" fmla="*/ 0 w 156"/>
                <a:gd name="T7" fmla="*/ 415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49" name="Freeform 89"/>
            <p:cNvSpPr>
              <a:spLocks/>
            </p:cNvSpPr>
            <p:nvPr/>
          </p:nvSpPr>
          <p:spPr bwMode="auto">
            <a:xfrm rot="1705058" flipV="1">
              <a:off x="1820" y="1151"/>
              <a:ext cx="61" cy="160"/>
            </a:xfrm>
            <a:custGeom>
              <a:avLst/>
              <a:gdLst>
                <a:gd name="T0" fmla="*/ 0 w 61"/>
                <a:gd name="T1" fmla="*/ 0 h 160"/>
                <a:gd name="T2" fmla="*/ 59 w 61"/>
                <a:gd name="T3" fmla="*/ 160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50" name="Freeform 90"/>
            <p:cNvSpPr>
              <a:spLocks/>
            </p:cNvSpPr>
            <p:nvPr/>
          </p:nvSpPr>
          <p:spPr bwMode="auto">
            <a:xfrm rot="1705058" flipV="1">
              <a:off x="1931" y="1525"/>
              <a:ext cx="409" cy="39"/>
            </a:xfrm>
            <a:custGeom>
              <a:avLst/>
              <a:gdLst>
                <a:gd name="T0" fmla="*/ 0 w 409"/>
                <a:gd name="T1" fmla="*/ 36 h 39"/>
                <a:gd name="T2" fmla="*/ 102 w 409"/>
                <a:gd name="T3" fmla="*/ 0 h 39"/>
                <a:gd name="T4" fmla="*/ 212 w 409"/>
                <a:gd name="T5" fmla="*/ 29 h 39"/>
                <a:gd name="T6" fmla="*/ 409 w 409"/>
                <a:gd name="T7" fmla="*/ 3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51" name="Freeform 91"/>
            <p:cNvSpPr>
              <a:spLocks/>
            </p:cNvSpPr>
            <p:nvPr/>
          </p:nvSpPr>
          <p:spPr bwMode="auto">
            <a:xfrm rot="1705058" flipV="1">
              <a:off x="2128" y="980"/>
              <a:ext cx="263" cy="233"/>
            </a:xfrm>
            <a:custGeom>
              <a:avLst/>
              <a:gdLst>
                <a:gd name="T0" fmla="*/ 0 w 263"/>
                <a:gd name="T1" fmla="*/ 0 h 233"/>
                <a:gd name="T2" fmla="*/ 66 w 263"/>
                <a:gd name="T3" fmla="*/ 88 h 233"/>
                <a:gd name="T4" fmla="*/ 95 w 263"/>
                <a:gd name="T5" fmla="*/ 102 h 233"/>
                <a:gd name="T6" fmla="*/ 226 w 263"/>
                <a:gd name="T7" fmla="*/ 168 h 233"/>
                <a:gd name="T8" fmla="*/ 263 w 263"/>
                <a:gd name="T9" fmla="*/ 233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52" name="Freeform 92"/>
            <p:cNvSpPr>
              <a:spLocks/>
            </p:cNvSpPr>
            <p:nvPr/>
          </p:nvSpPr>
          <p:spPr bwMode="auto">
            <a:xfrm rot="1705058" flipV="1">
              <a:off x="1827" y="1017"/>
              <a:ext cx="226" cy="415"/>
            </a:xfrm>
            <a:custGeom>
              <a:avLst/>
              <a:gdLst>
                <a:gd name="T0" fmla="*/ 226 w 226"/>
                <a:gd name="T1" fmla="*/ 0 h 415"/>
                <a:gd name="T2" fmla="*/ 168 w 226"/>
                <a:gd name="T3" fmla="*/ 58 h 415"/>
                <a:gd name="T4" fmla="*/ 160 w 226"/>
                <a:gd name="T5" fmla="*/ 204 h 415"/>
                <a:gd name="T6" fmla="*/ 102 w 226"/>
                <a:gd name="T7" fmla="*/ 313 h 415"/>
                <a:gd name="T8" fmla="*/ 80 w 226"/>
                <a:gd name="T9" fmla="*/ 364 h 415"/>
                <a:gd name="T10" fmla="*/ 15 w 226"/>
                <a:gd name="T11" fmla="*/ 393 h 415"/>
                <a:gd name="T12" fmla="*/ 0 w 226"/>
                <a:gd name="T13" fmla="*/ 415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53" name="Freeform 93"/>
            <p:cNvSpPr>
              <a:spLocks/>
            </p:cNvSpPr>
            <p:nvPr/>
          </p:nvSpPr>
          <p:spPr bwMode="auto">
            <a:xfrm rot="1705058" flipV="1">
              <a:off x="1543" y="1384"/>
              <a:ext cx="379" cy="153"/>
            </a:xfrm>
            <a:custGeom>
              <a:avLst/>
              <a:gdLst>
                <a:gd name="T0" fmla="*/ 379 w 379"/>
                <a:gd name="T1" fmla="*/ 0 h 153"/>
                <a:gd name="T2" fmla="*/ 175 w 379"/>
                <a:gd name="T3" fmla="*/ 58 h 153"/>
                <a:gd name="T4" fmla="*/ 66 w 379"/>
                <a:gd name="T5" fmla="*/ 138 h 153"/>
                <a:gd name="T6" fmla="*/ 0 w 379"/>
                <a:gd name="T7" fmla="*/ 153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54" name="Freeform 94"/>
            <p:cNvSpPr>
              <a:spLocks/>
            </p:cNvSpPr>
            <p:nvPr/>
          </p:nvSpPr>
          <p:spPr bwMode="auto">
            <a:xfrm rot="1705058" flipV="1">
              <a:off x="1642" y="1094"/>
              <a:ext cx="94" cy="256"/>
            </a:xfrm>
            <a:custGeom>
              <a:avLst/>
              <a:gdLst>
                <a:gd name="T0" fmla="*/ 94 w 94"/>
                <a:gd name="T1" fmla="*/ 0 h 256"/>
                <a:gd name="T2" fmla="*/ 43 w 94"/>
                <a:gd name="T3" fmla="*/ 146 h 256"/>
                <a:gd name="T4" fmla="*/ 29 w 94"/>
                <a:gd name="T5" fmla="*/ 241 h 256"/>
                <a:gd name="T6" fmla="*/ 0 w 94"/>
                <a:gd name="T7" fmla="*/ 25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8904" name="Group 95"/>
          <p:cNvGrpSpPr>
            <a:grpSpLocks/>
          </p:cNvGrpSpPr>
          <p:nvPr/>
        </p:nvGrpSpPr>
        <p:grpSpPr bwMode="auto">
          <a:xfrm>
            <a:off x="3722688" y="250825"/>
            <a:ext cx="765175" cy="644525"/>
            <a:chOff x="1543" y="956"/>
            <a:chExt cx="848" cy="862"/>
          </a:xfrm>
        </p:grpSpPr>
        <p:sp>
          <p:nvSpPr>
            <p:cNvPr id="78937" name="Freeform 96"/>
            <p:cNvSpPr>
              <a:spLocks/>
            </p:cNvSpPr>
            <p:nvPr/>
          </p:nvSpPr>
          <p:spPr bwMode="auto">
            <a:xfrm rot="1705058" flipV="1">
              <a:off x="1916" y="1220"/>
              <a:ext cx="109" cy="598"/>
            </a:xfrm>
            <a:custGeom>
              <a:avLst/>
              <a:gdLst>
                <a:gd name="T0" fmla="*/ 109 w 109"/>
                <a:gd name="T1" fmla="*/ 0 h 598"/>
                <a:gd name="T2" fmla="*/ 102 w 109"/>
                <a:gd name="T3" fmla="*/ 22 h 598"/>
                <a:gd name="T4" fmla="*/ 80 w 109"/>
                <a:gd name="T5" fmla="*/ 29 h 598"/>
                <a:gd name="T6" fmla="*/ 66 w 109"/>
                <a:gd name="T7" fmla="*/ 73 h 598"/>
                <a:gd name="T8" fmla="*/ 15 w 109"/>
                <a:gd name="T9" fmla="*/ 139 h 598"/>
                <a:gd name="T10" fmla="*/ 0 w 109"/>
                <a:gd name="T11" fmla="*/ 233 h 598"/>
                <a:gd name="T12" fmla="*/ 36 w 109"/>
                <a:gd name="T13" fmla="*/ 496 h 598"/>
                <a:gd name="T14" fmla="*/ 58 w 109"/>
                <a:gd name="T15" fmla="*/ 503 h 598"/>
                <a:gd name="T16" fmla="*/ 109 w 109"/>
                <a:gd name="T17" fmla="*/ 598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38" name="Freeform 97"/>
            <p:cNvSpPr>
              <a:spLocks/>
            </p:cNvSpPr>
            <p:nvPr/>
          </p:nvSpPr>
          <p:spPr bwMode="auto">
            <a:xfrm rot="1705058" flipV="1">
              <a:off x="1667" y="1164"/>
              <a:ext cx="314" cy="336"/>
            </a:xfrm>
            <a:custGeom>
              <a:avLst/>
              <a:gdLst>
                <a:gd name="T0" fmla="*/ 314 w 314"/>
                <a:gd name="T1" fmla="*/ 0 h 336"/>
                <a:gd name="T2" fmla="*/ 270 w 314"/>
                <a:gd name="T3" fmla="*/ 80 h 336"/>
                <a:gd name="T4" fmla="*/ 241 w 314"/>
                <a:gd name="T5" fmla="*/ 95 h 336"/>
                <a:gd name="T6" fmla="*/ 233 w 314"/>
                <a:gd name="T7" fmla="*/ 124 h 336"/>
                <a:gd name="T8" fmla="*/ 190 w 314"/>
                <a:gd name="T9" fmla="*/ 139 h 336"/>
                <a:gd name="T10" fmla="*/ 110 w 314"/>
                <a:gd name="T11" fmla="*/ 175 h 336"/>
                <a:gd name="T12" fmla="*/ 66 w 314"/>
                <a:gd name="T13" fmla="*/ 314 h 336"/>
                <a:gd name="T14" fmla="*/ 0 w 314"/>
                <a:gd name="T15" fmla="*/ 328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39" name="Freeform 98"/>
            <p:cNvSpPr>
              <a:spLocks/>
            </p:cNvSpPr>
            <p:nvPr/>
          </p:nvSpPr>
          <p:spPr bwMode="auto">
            <a:xfrm rot="1705058" flipV="1">
              <a:off x="1963" y="956"/>
              <a:ext cx="156" cy="415"/>
            </a:xfrm>
            <a:custGeom>
              <a:avLst/>
              <a:gdLst>
                <a:gd name="T0" fmla="*/ 146 w 156"/>
                <a:gd name="T1" fmla="*/ 0 h 415"/>
                <a:gd name="T2" fmla="*/ 109 w 156"/>
                <a:gd name="T3" fmla="*/ 240 h 415"/>
                <a:gd name="T4" fmla="*/ 29 w 156"/>
                <a:gd name="T5" fmla="*/ 284 h 415"/>
                <a:gd name="T6" fmla="*/ 0 w 156"/>
                <a:gd name="T7" fmla="*/ 415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40" name="Freeform 99"/>
            <p:cNvSpPr>
              <a:spLocks/>
            </p:cNvSpPr>
            <p:nvPr/>
          </p:nvSpPr>
          <p:spPr bwMode="auto">
            <a:xfrm rot="1705058" flipV="1">
              <a:off x="1820" y="1151"/>
              <a:ext cx="61" cy="160"/>
            </a:xfrm>
            <a:custGeom>
              <a:avLst/>
              <a:gdLst>
                <a:gd name="T0" fmla="*/ 0 w 61"/>
                <a:gd name="T1" fmla="*/ 0 h 160"/>
                <a:gd name="T2" fmla="*/ 59 w 61"/>
                <a:gd name="T3" fmla="*/ 160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41" name="Freeform 100"/>
            <p:cNvSpPr>
              <a:spLocks/>
            </p:cNvSpPr>
            <p:nvPr/>
          </p:nvSpPr>
          <p:spPr bwMode="auto">
            <a:xfrm rot="1705058" flipV="1">
              <a:off x="1931" y="1525"/>
              <a:ext cx="409" cy="39"/>
            </a:xfrm>
            <a:custGeom>
              <a:avLst/>
              <a:gdLst>
                <a:gd name="T0" fmla="*/ 0 w 409"/>
                <a:gd name="T1" fmla="*/ 36 h 39"/>
                <a:gd name="T2" fmla="*/ 102 w 409"/>
                <a:gd name="T3" fmla="*/ 0 h 39"/>
                <a:gd name="T4" fmla="*/ 212 w 409"/>
                <a:gd name="T5" fmla="*/ 29 h 39"/>
                <a:gd name="T6" fmla="*/ 409 w 409"/>
                <a:gd name="T7" fmla="*/ 3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42" name="Freeform 101"/>
            <p:cNvSpPr>
              <a:spLocks/>
            </p:cNvSpPr>
            <p:nvPr/>
          </p:nvSpPr>
          <p:spPr bwMode="auto">
            <a:xfrm rot="1705058" flipV="1">
              <a:off x="2128" y="980"/>
              <a:ext cx="263" cy="233"/>
            </a:xfrm>
            <a:custGeom>
              <a:avLst/>
              <a:gdLst>
                <a:gd name="T0" fmla="*/ 0 w 263"/>
                <a:gd name="T1" fmla="*/ 0 h 233"/>
                <a:gd name="T2" fmla="*/ 66 w 263"/>
                <a:gd name="T3" fmla="*/ 88 h 233"/>
                <a:gd name="T4" fmla="*/ 95 w 263"/>
                <a:gd name="T5" fmla="*/ 102 h 233"/>
                <a:gd name="T6" fmla="*/ 226 w 263"/>
                <a:gd name="T7" fmla="*/ 168 h 233"/>
                <a:gd name="T8" fmla="*/ 263 w 263"/>
                <a:gd name="T9" fmla="*/ 233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43" name="Freeform 102"/>
            <p:cNvSpPr>
              <a:spLocks/>
            </p:cNvSpPr>
            <p:nvPr/>
          </p:nvSpPr>
          <p:spPr bwMode="auto">
            <a:xfrm rot="1705058" flipV="1">
              <a:off x="1827" y="1017"/>
              <a:ext cx="226" cy="415"/>
            </a:xfrm>
            <a:custGeom>
              <a:avLst/>
              <a:gdLst>
                <a:gd name="T0" fmla="*/ 226 w 226"/>
                <a:gd name="T1" fmla="*/ 0 h 415"/>
                <a:gd name="T2" fmla="*/ 168 w 226"/>
                <a:gd name="T3" fmla="*/ 58 h 415"/>
                <a:gd name="T4" fmla="*/ 160 w 226"/>
                <a:gd name="T5" fmla="*/ 204 h 415"/>
                <a:gd name="T6" fmla="*/ 102 w 226"/>
                <a:gd name="T7" fmla="*/ 313 h 415"/>
                <a:gd name="T8" fmla="*/ 80 w 226"/>
                <a:gd name="T9" fmla="*/ 364 h 415"/>
                <a:gd name="T10" fmla="*/ 15 w 226"/>
                <a:gd name="T11" fmla="*/ 393 h 415"/>
                <a:gd name="T12" fmla="*/ 0 w 226"/>
                <a:gd name="T13" fmla="*/ 415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44" name="Freeform 103"/>
            <p:cNvSpPr>
              <a:spLocks/>
            </p:cNvSpPr>
            <p:nvPr/>
          </p:nvSpPr>
          <p:spPr bwMode="auto">
            <a:xfrm rot="1705058" flipV="1">
              <a:off x="1543" y="1384"/>
              <a:ext cx="379" cy="153"/>
            </a:xfrm>
            <a:custGeom>
              <a:avLst/>
              <a:gdLst>
                <a:gd name="T0" fmla="*/ 379 w 379"/>
                <a:gd name="T1" fmla="*/ 0 h 153"/>
                <a:gd name="T2" fmla="*/ 175 w 379"/>
                <a:gd name="T3" fmla="*/ 58 h 153"/>
                <a:gd name="T4" fmla="*/ 66 w 379"/>
                <a:gd name="T5" fmla="*/ 138 h 153"/>
                <a:gd name="T6" fmla="*/ 0 w 379"/>
                <a:gd name="T7" fmla="*/ 153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45" name="Freeform 104"/>
            <p:cNvSpPr>
              <a:spLocks/>
            </p:cNvSpPr>
            <p:nvPr/>
          </p:nvSpPr>
          <p:spPr bwMode="auto">
            <a:xfrm rot="1705058" flipV="1">
              <a:off x="1642" y="1094"/>
              <a:ext cx="94" cy="256"/>
            </a:xfrm>
            <a:custGeom>
              <a:avLst/>
              <a:gdLst>
                <a:gd name="T0" fmla="*/ 94 w 94"/>
                <a:gd name="T1" fmla="*/ 0 h 256"/>
                <a:gd name="T2" fmla="*/ 43 w 94"/>
                <a:gd name="T3" fmla="*/ 146 h 256"/>
                <a:gd name="T4" fmla="*/ 29 w 94"/>
                <a:gd name="T5" fmla="*/ 241 h 256"/>
                <a:gd name="T6" fmla="*/ 0 w 94"/>
                <a:gd name="T7" fmla="*/ 25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8905" name="Group 105"/>
          <p:cNvGrpSpPr>
            <a:grpSpLocks/>
          </p:cNvGrpSpPr>
          <p:nvPr/>
        </p:nvGrpSpPr>
        <p:grpSpPr bwMode="auto">
          <a:xfrm>
            <a:off x="5657850" y="223838"/>
            <a:ext cx="1098550" cy="977900"/>
            <a:chOff x="1543" y="956"/>
            <a:chExt cx="848" cy="862"/>
          </a:xfrm>
        </p:grpSpPr>
        <p:sp>
          <p:nvSpPr>
            <p:cNvPr id="78928" name="Freeform 106"/>
            <p:cNvSpPr>
              <a:spLocks/>
            </p:cNvSpPr>
            <p:nvPr/>
          </p:nvSpPr>
          <p:spPr bwMode="auto">
            <a:xfrm rot="1705058" flipV="1">
              <a:off x="1916" y="1220"/>
              <a:ext cx="109" cy="598"/>
            </a:xfrm>
            <a:custGeom>
              <a:avLst/>
              <a:gdLst>
                <a:gd name="T0" fmla="*/ 109 w 109"/>
                <a:gd name="T1" fmla="*/ 0 h 598"/>
                <a:gd name="T2" fmla="*/ 102 w 109"/>
                <a:gd name="T3" fmla="*/ 22 h 598"/>
                <a:gd name="T4" fmla="*/ 80 w 109"/>
                <a:gd name="T5" fmla="*/ 29 h 598"/>
                <a:gd name="T6" fmla="*/ 66 w 109"/>
                <a:gd name="T7" fmla="*/ 73 h 598"/>
                <a:gd name="T8" fmla="*/ 15 w 109"/>
                <a:gd name="T9" fmla="*/ 139 h 598"/>
                <a:gd name="T10" fmla="*/ 0 w 109"/>
                <a:gd name="T11" fmla="*/ 233 h 598"/>
                <a:gd name="T12" fmla="*/ 36 w 109"/>
                <a:gd name="T13" fmla="*/ 496 h 598"/>
                <a:gd name="T14" fmla="*/ 58 w 109"/>
                <a:gd name="T15" fmla="*/ 503 h 598"/>
                <a:gd name="T16" fmla="*/ 109 w 109"/>
                <a:gd name="T17" fmla="*/ 598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29" name="Freeform 107"/>
            <p:cNvSpPr>
              <a:spLocks/>
            </p:cNvSpPr>
            <p:nvPr/>
          </p:nvSpPr>
          <p:spPr bwMode="auto">
            <a:xfrm rot="1705058" flipV="1">
              <a:off x="1667" y="1164"/>
              <a:ext cx="314" cy="336"/>
            </a:xfrm>
            <a:custGeom>
              <a:avLst/>
              <a:gdLst>
                <a:gd name="T0" fmla="*/ 314 w 314"/>
                <a:gd name="T1" fmla="*/ 0 h 336"/>
                <a:gd name="T2" fmla="*/ 270 w 314"/>
                <a:gd name="T3" fmla="*/ 80 h 336"/>
                <a:gd name="T4" fmla="*/ 241 w 314"/>
                <a:gd name="T5" fmla="*/ 95 h 336"/>
                <a:gd name="T6" fmla="*/ 233 w 314"/>
                <a:gd name="T7" fmla="*/ 124 h 336"/>
                <a:gd name="T8" fmla="*/ 190 w 314"/>
                <a:gd name="T9" fmla="*/ 139 h 336"/>
                <a:gd name="T10" fmla="*/ 110 w 314"/>
                <a:gd name="T11" fmla="*/ 175 h 336"/>
                <a:gd name="T12" fmla="*/ 66 w 314"/>
                <a:gd name="T13" fmla="*/ 314 h 336"/>
                <a:gd name="T14" fmla="*/ 0 w 314"/>
                <a:gd name="T15" fmla="*/ 328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30" name="Freeform 108"/>
            <p:cNvSpPr>
              <a:spLocks/>
            </p:cNvSpPr>
            <p:nvPr/>
          </p:nvSpPr>
          <p:spPr bwMode="auto">
            <a:xfrm rot="1705058" flipV="1">
              <a:off x="1963" y="956"/>
              <a:ext cx="156" cy="415"/>
            </a:xfrm>
            <a:custGeom>
              <a:avLst/>
              <a:gdLst>
                <a:gd name="T0" fmla="*/ 146 w 156"/>
                <a:gd name="T1" fmla="*/ 0 h 415"/>
                <a:gd name="T2" fmla="*/ 109 w 156"/>
                <a:gd name="T3" fmla="*/ 240 h 415"/>
                <a:gd name="T4" fmla="*/ 29 w 156"/>
                <a:gd name="T5" fmla="*/ 284 h 415"/>
                <a:gd name="T6" fmla="*/ 0 w 156"/>
                <a:gd name="T7" fmla="*/ 415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31" name="Freeform 109"/>
            <p:cNvSpPr>
              <a:spLocks/>
            </p:cNvSpPr>
            <p:nvPr/>
          </p:nvSpPr>
          <p:spPr bwMode="auto">
            <a:xfrm rot="1705058" flipV="1">
              <a:off x="1820" y="1151"/>
              <a:ext cx="61" cy="160"/>
            </a:xfrm>
            <a:custGeom>
              <a:avLst/>
              <a:gdLst>
                <a:gd name="T0" fmla="*/ 0 w 61"/>
                <a:gd name="T1" fmla="*/ 0 h 160"/>
                <a:gd name="T2" fmla="*/ 59 w 61"/>
                <a:gd name="T3" fmla="*/ 160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32" name="Freeform 110"/>
            <p:cNvSpPr>
              <a:spLocks/>
            </p:cNvSpPr>
            <p:nvPr/>
          </p:nvSpPr>
          <p:spPr bwMode="auto">
            <a:xfrm rot="1705058" flipV="1">
              <a:off x="1931" y="1525"/>
              <a:ext cx="409" cy="39"/>
            </a:xfrm>
            <a:custGeom>
              <a:avLst/>
              <a:gdLst>
                <a:gd name="T0" fmla="*/ 0 w 409"/>
                <a:gd name="T1" fmla="*/ 36 h 39"/>
                <a:gd name="T2" fmla="*/ 102 w 409"/>
                <a:gd name="T3" fmla="*/ 0 h 39"/>
                <a:gd name="T4" fmla="*/ 212 w 409"/>
                <a:gd name="T5" fmla="*/ 29 h 39"/>
                <a:gd name="T6" fmla="*/ 409 w 409"/>
                <a:gd name="T7" fmla="*/ 3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33" name="Freeform 111"/>
            <p:cNvSpPr>
              <a:spLocks/>
            </p:cNvSpPr>
            <p:nvPr/>
          </p:nvSpPr>
          <p:spPr bwMode="auto">
            <a:xfrm rot="1705058" flipV="1">
              <a:off x="2128" y="980"/>
              <a:ext cx="263" cy="233"/>
            </a:xfrm>
            <a:custGeom>
              <a:avLst/>
              <a:gdLst>
                <a:gd name="T0" fmla="*/ 0 w 263"/>
                <a:gd name="T1" fmla="*/ 0 h 233"/>
                <a:gd name="T2" fmla="*/ 66 w 263"/>
                <a:gd name="T3" fmla="*/ 88 h 233"/>
                <a:gd name="T4" fmla="*/ 95 w 263"/>
                <a:gd name="T5" fmla="*/ 102 h 233"/>
                <a:gd name="T6" fmla="*/ 226 w 263"/>
                <a:gd name="T7" fmla="*/ 168 h 233"/>
                <a:gd name="T8" fmla="*/ 263 w 263"/>
                <a:gd name="T9" fmla="*/ 233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34" name="Freeform 112"/>
            <p:cNvSpPr>
              <a:spLocks/>
            </p:cNvSpPr>
            <p:nvPr/>
          </p:nvSpPr>
          <p:spPr bwMode="auto">
            <a:xfrm rot="1705058" flipV="1">
              <a:off x="1827" y="1017"/>
              <a:ext cx="226" cy="415"/>
            </a:xfrm>
            <a:custGeom>
              <a:avLst/>
              <a:gdLst>
                <a:gd name="T0" fmla="*/ 226 w 226"/>
                <a:gd name="T1" fmla="*/ 0 h 415"/>
                <a:gd name="T2" fmla="*/ 168 w 226"/>
                <a:gd name="T3" fmla="*/ 58 h 415"/>
                <a:gd name="T4" fmla="*/ 160 w 226"/>
                <a:gd name="T5" fmla="*/ 204 h 415"/>
                <a:gd name="T6" fmla="*/ 102 w 226"/>
                <a:gd name="T7" fmla="*/ 313 h 415"/>
                <a:gd name="T8" fmla="*/ 80 w 226"/>
                <a:gd name="T9" fmla="*/ 364 h 415"/>
                <a:gd name="T10" fmla="*/ 15 w 226"/>
                <a:gd name="T11" fmla="*/ 393 h 415"/>
                <a:gd name="T12" fmla="*/ 0 w 226"/>
                <a:gd name="T13" fmla="*/ 415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35" name="Freeform 113"/>
            <p:cNvSpPr>
              <a:spLocks/>
            </p:cNvSpPr>
            <p:nvPr/>
          </p:nvSpPr>
          <p:spPr bwMode="auto">
            <a:xfrm rot="1705058" flipV="1">
              <a:off x="1543" y="1384"/>
              <a:ext cx="379" cy="153"/>
            </a:xfrm>
            <a:custGeom>
              <a:avLst/>
              <a:gdLst>
                <a:gd name="T0" fmla="*/ 379 w 379"/>
                <a:gd name="T1" fmla="*/ 0 h 153"/>
                <a:gd name="T2" fmla="*/ 175 w 379"/>
                <a:gd name="T3" fmla="*/ 58 h 153"/>
                <a:gd name="T4" fmla="*/ 66 w 379"/>
                <a:gd name="T5" fmla="*/ 138 h 153"/>
                <a:gd name="T6" fmla="*/ 0 w 379"/>
                <a:gd name="T7" fmla="*/ 153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36" name="Freeform 114"/>
            <p:cNvSpPr>
              <a:spLocks/>
            </p:cNvSpPr>
            <p:nvPr/>
          </p:nvSpPr>
          <p:spPr bwMode="auto">
            <a:xfrm rot="1705058" flipV="1">
              <a:off x="1642" y="1094"/>
              <a:ext cx="94" cy="256"/>
            </a:xfrm>
            <a:custGeom>
              <a:avLst/>
              <a:gdLst>
                <a:gd name="T0" fmla="*/ 94 w 94"/>
                <a:gd name="T1" fmla="*/ 0 h 256"/>
                <a:gd name="T2" fmla="*/ 43 w 94"/>
                <a:gd name="T3" fmla="*/ 146 h 256"/>
                <a:gd name="T4" fmla="*/ 29 w 94"/>
                <a:gd name="T5" fmla="*/ 241 h 256"/>
                <a:gd name="T6" fmla="*/ 0 w 94"/>
                <a:gd name="T7" fmla="*/ 25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8906" name="Group 115"/>
          <p:cNvGrpSpPr>
            <a:grpSpLocks/>
          </p:cNvGrpSpPr>
          <p:nvPr/>
        </p:nvGrpSpPr>
        <p:grpSpPr bwMode="auto">
          <a:xfrm>
            <a:off x="1360488" y="593725"/>
            <a:ext cx="1098550" cy="977900"/>
            <a:chOff x="1543" y="956"/>
            <a:chExt cx="848" cy="862"/>
          </a:xfrm>
        </p:grpSpPr>
        <p:sp>
          <p:nvSpPr>
            <p:cNvPr id="78919" name="Freeform 116"/>
            <p:cNvSpPr>
              <a:spLocks/>
            </p:cNvSpPr>
            <p:nvPr/>
          </p:nvSpPr>
          <p:spPr bwMode="auto">
            <a:xfrm rot="1705058" flipV="1">
              <a:off x="1916" y="1220"/>
              <a:ext cx="109" cy="598"/>
            </a:xfrm>
            <a:custGeom>
              <a:avLst/>
              <a:gdLst>
                <a:gd name="T0" fmla="*/ 109 w 109"/>
                <a:gd name="T1" fmla="*/ 0 h 598"/>
                <a:gd name="T2" fmla="*/ 102 w 109"/>
                <a:gd name="T3" fmla="*/ 22 h 598"/>
                <a:gd name="T4" fmla="*/ 80 w 109"/>
                <a:gd name="T5" fmla="*/ 29 h 598"/>
                <a:gd name="T6" fmla="*/ 66 w 109"/>
                <a:gd name="T7" fmla="*/ 73 h 598"/>
                <a:gd name="T8" fmla="*/ 15 w 109"/>
                <a:gd name="T9" fmla="*/ 139 h 598"/>
                <a:gd name="T10" fmla="*/ 0 w 109"/>
                <a:gd name="T11" fmla="*/ 233 h 598"/>
                <a:gd name="T12" fmla="*/ 36 w 109"/>
                <a:gd name="T13" fmla="*/ 496 h 598"/>
                <a:gd name="T14" fmla="*/ 58 w 109"/>
                <a:gd name="T15" fmla="*/ 503 h 598"/>
                <a:gd name="T16" fmla="*/ 109 w 109"/>
                <a:gd name="T17" fmla="*/ 598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20" name="Freeform 117"/>
            <p:cNvSpPr>
              <a:spLocks/>
            </p:cNvSpPr>
            <p:nvPr/>
          </p:nvSpPr>
          <p:spPr bwMode="auto">
            <a:xfrm rot="1705058" flipV="1">
              <a:off x="1667" y="1164"/>
              <a:ext cx="314" cy="336"/>
            </a:xfrm>
            <a:custGeom>
              <a:avLst/>
              <a:gdLst>
                <a:gd name="T0" fmla="*/ 314 w 314"/>
                <a:gd name="T1" fmla="*/ 0 h 336"/>
                <a:gd name="T2" fmla="*/ 270 w 314"/>
                <a:gd name="T3" fmla="*/ 80 h 336"/>
                <a:gd name="T4" fmla="*/ 241 w 314"/>
                <a:gd name="T5" fmla="*/ 95 h 336"/>
                <a:gd name="T6" fmla="*/ 233 w 314"/>
                <a:gd name="T7" fmla="*/ 124 h 336"/>
                <a:gd name="T8" fmla="*/ 190 w 314"/>
                <a:gd name="T9" fmla="*/ 139 h 336"/>
                <a:gd name="T10" fmla="*/ 110 w 314"/>
                <a:gd name="T11" fmla="*/ 175 h 336"/>
                <a:gd name="T12" fmla="*/ 66 w 314"/>
                <a:gd name="T13" fmla="*/ 314 h 336"/>
                <a:gd name="T14" fmla="*/ 0 w 314"/>
                <a:gd name="T15" fmla="*/ 328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21" name="Freeform 118"/>
            <p:cNvSpPr>
              <a:spLocks/>
            </p:cNvSpPr>
            <p:nvPr/>
          </p:nvSpPr>
          <p:spPr bwMode="auto">
            <a:xfrm rot="1705058" flipV="1">
              <a:off x="1963" y="956"/>
              <a:ext cx="156" cy="415"/>
            </a:xfrm>
            <a:custGeom>
              <a:avLst/>
              <a:gdLst>
                <a:gd name="T0" fmla="*/ 146 w 156"/>
                <a:gd name="T1" fmla="*/ 0 h 415"/>
                <a:gd name="T2" fmla="*/ 109 w 156"/>
                <a:gd name="T3" fmla="*/ 240 h 415"/>
                <a:gd name="T4" fmla="*/ 29 w 156"/>
                <a:gd name="T5" fmla="*/ 284 h 415"/>
                <a:gd name="T6" fmla="*/ 0 w 156"/>
                <a:gd name="T7" fmla="*/ 415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22" name="Freeform 119"/>
            <p:cNvSpPr>
              <a:spLocks/>
            </p:cNvSpPr>
            <p:nvPr/>
          </p:nvSpPr>
          <p:spPr bwMode="auto">
            <a:xfrm rot="1705058" flipV="1">
              <a:off x="1820" y="1151"/>
              <a:ext cx="61" cy="160"/>
            </a:xfrm>
            <a:custGeom>
              <a:avLst/>
              <a:gdLst>
                <a:gd name="T0" fmla="*/ 0 w 61"/>
                <a:gd name="T1" fmla="*/ 0 h 160"/>
                <a:gd name="T2" fmla="*/ 59 w 61"/>
                <a:gd name="T3" fmla="*/ 160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23" name="Freeform 120"/>
            <p:cNvSpPr>
              <a:spLocks/>
            </p:cNvSpPr>
            <p:nvPr/>
          </p:nvSpPr>
          <p:spPr bwMode="auto">
            <a:xfrm rot="1705058" flipV="1">
              <a:off x="1931" y="1525"/>
              <a:ext cx="409" cy="39"/>
            </a:xfrm>
            <a:custGeom>
              <a:avLst/>
              <a:gdLst>
                <a:gd name="T0" fmla="*/ 0 w 409"/>
                <a:gd name="T1" fmla="*/ 36 h 39"/>
                <a:gd name="T2" fmla="*/ 102 w 409"/>
                <a:gd name="T3" fmla="*/ 0 h 39"/>
                <a:gd name="T4" fmla="*/ 212 w 409"/>
                <a:gd name="T5" fmla="*/ 29 h 39"/>
                <a:gd name="T6" fmla="*/ 409 w 409"/>
                <a:gd name="T7" fmla="*/ 3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24" name="Freeform 121"/>
            <p:cNvSpPr>
              <a:spLocks/>
            </p:cNvSpPr>
            <p:nvPr/>
          </p:nvSpPr>
          <p:spPr bwMode="auto">
            <a:xfrm rot="1705058" flipV="1">
              <a:off x="2128" y="980"/>
              <a:ext cx="263" cy="233"/>
            </a:xfrm>
            <a:custGeom>
              <a:avLst/>
              <a:gdLst>
                <a:gd name="T0" fmla="*/ 0 w 263"/>
                <a:gd name="T1" fmla="*/ 0 h 233"/>
                <a:gd name="T2" fmla="*/ 66 w 263"/>
                <a:gd name="T3" fmla="*/ 88 h 233"/>
                <a:gd name="T4" fmla="*/ 95 w 263"/>
                <a:gd name="T5" fmla="*/ 102 h 233"/>
                <a:gd name="T6" fmla="*/ 226 w 263"/>
                <a:gd name="T7" fmla="*/ 168 h 233"/>
                <a:gd name="T8" fmla="*/ 263 w 263"/>
                <a:gd name="T9" fmla="*/ 233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25" name="Freeform 122"/>
            <p:cNvSpPr>
              <a:spLocks/>
            </p:cNvSpPr>
            <p:nvPr/>
          </p:nvSpPr>
          <p:spPr bwMode="auto">
            <a:xfrm rot="1705058" flipV="1">
              <a:off x="1827" y="1017"/>
              <a:ext cx="226" cy="415"/>
            </a:xfrm>
            <a:custGeom>
              <a:avLst/>
              <a:gdLst>
                <a:gd name="T0" fmla="*/ 226 w 226"/>
                <a:gd name="T1" fmla="*/ 0 h 415"/>
                <a:gd name="T2" fmla="*/ 168 w 226"/>
                <a:gd name="T3" fmla="*/ 58 h 415"/>
                <a:gd name="T4" fmla="*/ 160 w 226"/>
                <a:gd name="T5" fmla="*/ 204 h 415"/>
                <a:gd name="T6" fmla="*/ 102 w 226"/>
                <a:gd name="T7" fmla="*/ 313 h 415"/>
                <a:gd name="T8" fmla="*/ 80 w 226"/>
                <a:gd name="T9" fmla="*/ 364 h 415"/>
                <a:gd name="T10" fmla="*/ 15 w 226"/>
                <a:gd name="T11" fmla="*/ 393 h 415"/>
                <a:gd name="T12" fmla="*/ 0 w 226"/>
                <a:gd name="T13" fmla="*/ 415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26" name="Freeform 123"/>
            <p:cNvSpPr>
              <a:spLocks/>
            </p:cNvSpPr>
            <p:nvPr/>
          </p:nvSpPr>
          <p:spPr bwMode="auto">
            <a:xfrm rot="1705058" flipV="1">
              <a:off x="1543" y="1384"/>
              <a:ext cx="379" cy="153"/>
            </a:xfrm>
            <a:custGeom>
              <a:avLst/>
              <a:gdLst>
                <a:gd name="T0" fmla="*/ 379 w 379"/>
                <a:gd name="T1" fmla="*/ 0 h 153"/>
                <a:gd name="T2" fmla="*/ 175 w 379"/>
                <a:gd name="T3" fmla="*/ 58 h 153"/>
                <a:gd name="T4" fmla="*/ 66 w 379"/>
                <a:gd name="T5" fmla="*/ 138 h 153"/>
                <a:gd name="T6" fmla="*/ 0 w 379"/>
                <a:gd name="T7" fmla="*/ 153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27" name="Freeform 124"/>
            <p:cNvSpPr>
              <a:spLocks/>
            </p:cNvSpPr>
            <p:nvPr/>
          </p:nvSpPr>
          <p:spPr bwMode="auto">
            <a:xfrm rot="1705058" flipV="1">
              <a:off x="1642" y="1094"/>
              <a:ext cx="94" cy="256"/>
            </a:xfrm>
            <a:custGeom>
              <a:avLst/>
              <a:gdLst>
                <a:gd name="T0" fmla="*/ 94 w 94"/>
                <a:gd name="T1" fmla="*/ 0 h 256"/>
                <a:gd name="T2" fmla="*/ 43 w 94"/>
                <a:gd name="T3" fmla="*/ 146 h 256"/>
                <a:gd name="T4" fmla="*/ 29 w 94"/>
                <a:gd name="T5" fmla="*/ 241 h 256"/>
                <a:gd name="T6" fmla="*/ 0 w 94"/>
                <a:gd name="T7" fmla="*/ 25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78907" name="Freeform 125"/>
          <p:cNvSpPr>
            <a:spLocks/>
          </p:cNvSpPr>
          <p:nvPr/>
        </p:nvSpPr>
        <p:spPr bwMode="auto">
          <a:xfrm rot="6959852" flipV="1">
            <a:off x="3944938" y="5268912"/>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78908" name="Freeform 126"/>
          <p:cNvSpPr>
            <a:spLocks/>
          </p:cNvSpPr>
          <p:nvPr/>
        </p:nvSpPr>
        <p:spPr bwMode="auto">
          <a:xfrm rot="6959852" flipV="1">
            <a:off x="1439863" y="3649662"/>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78909" name="Line 127"/>
          <p:cNvSpPr>
            <a:spLocks noChangeShapeType="1"/>
          </p:cNvSpPr>
          <p:nvPr/>
        </p:nvSpPr>
        <p:spPr bwMode="auto">
          <a:xfrm>
            <a:off x="7564438" y="3894138"/>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10" name="Line 128"/>
          <p:cNvSpPr>
            <a:spLocks noChangeShapeType="1"/>
          </p:cNvSpPr>
          <p:nvPr/>
        </p:nvSpPr>
        <p:spPr bwMode="auto">
          <a:xfrm>
            <a:off x="7277100" y="4025900"/>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11" name="Freeform 129"/>
          <p:cNvSpPr>
            <a:spLocks/>
          </p:cNvSpPr>
          <p:nvPr/>
        </p:nvSpPr>
        <p:spPr bwMode="auto">
          <a:xfrm>
            <a:off x="4543425" y="4457700"/>
            <a:ext cx="1552575" cy="600075"/>
          </a:xfrm>
          <a:custGeom>
            <a:avLst/>
            <a:gdLst>
              <a:gd name="T0" fmla="*/ 2147483646 w 978"/>
              <a:gd name="T1" fmla="*/ 0 h 378"/>
              <a:gd name="T2" fmla="*/ 2147483646 w 978"/>
              <a:gd name="T3" fmla="*/ 2147483646 h 378"/>
              <a:gd name="T4" fmla="*/ 2147483646 w 978"/>
              <a:gd name="T5" fmla="*/ 2147483646 h 378"/>
              <a:gd name="T6" fmla="*/ 2147483646 w 978"/>
              <a:gd name="T7" fmla="*/ 2147483646 h 378"/>
              <a:gd name="T8" fmla="*/ 2147483646 w 978"/>
              <a:gd name="T9" fmla="*/ 2147483646 h 378"/>
              <a:gd name="T10" fmla="*/ 2147483646 w 978"/>
              <a:gd name="T11" fmla="*/ 2147483646 h 378"/>
              <a:gd name="T12" fmla="*/ 2147483646 w 978"/>
              <a:gd name="T13" fmla="*/ 2147483646 h 378"/>
              <a:gd name="T14" fmla="*/ 2147483646 w 978"/>
              <a:gd name="T15" fmla="*/ 2147483646 h 378"/>
              <a:gd name="T16" fmla="*/ 2147483646 w 978"/>
              <a:gd name="T17" fmla="*/ 2147483646 h 378"/>
              <a:gd name="T18" fmla="*/ 2147483646 w 978"/>
              <a:gd name="T19" fmla="*/ 2147483646 h 378"/>
              <a:gd name="T20" fmla="*/ 0 w 978"/>
              <a:gd name="T21" fmla="*/ 2147483646 h 3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8"/>
              <a:gd name="T34" fmla="*/ 0 h 378"/>
              <a:gd name="T35" fmla="*/ 978 w 978"/>
              <a:gd name="T36" fmla="*/ 378 h 3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8" h="378">
                <a:moveTo>
                  <a:pt x="936" y="0"/>
                </a:moveTo>
                <a:cubicBezTo>
                  <a:pt x="943" y="20"/>
                  <a:pt x="959" y="34"/>
                  <a:pt x="966" y="54"/>
                </a:cubicBezTo>
                <a:cubicBezTo>
                  <a:pt x="970" y="66"/>
                  <a:pt x="978" y="90"/>
                  <a:pt x="978" y="90"/>
                </a:cubicBezTo>
                <a:cubicBezTo>
                  <a:pt x="973" y="146"/>
                  <a:pt x="970" y="171"/>
                  <a:pt x="948" y="216"/>
                </a:cubicBezTo>
                <a:cubicBezTo>
                  <a:pt x="945" y="222"/>
                  <a:pt x="948" y="231"/>
                  <a:pt x="942" y="234"/>
                </a:cubicBezTo>
                <a:cubicBezTo>
                  <a:pt x="930" y="241"/>
                  <a:pt x="882" y="248"/>
                  <a:pt x="864" y="252"/>
                </a:cubicBezTo>
                <a:cubicBezTo>
                  <a:pt x="786" y="271"/>
                  <a:pt x="710" y="281"/>
                  <a:pt x="630" y="288"/>
                </a:cubicBezTo>
                <a:cubicBezTo>
                  <a:pt x="565" y="282"/>
                  <a:pt x="502" y="275"/>
                  <a:pt x="438" y="264"/>
                </a:cubicBezTo>
                <a:cubicBezTo>
                  <a:pt x="294" y="269"/>
                  <a:pt x="278" y="272"/>
                  <a:pt x="168" y="294"/>
                </a:cubicBezTo>
                <a:cubicBezTo>
                  <a:pt x="129" y="320"/>
                  <a:pt x="79" y="336"/>
                  <a:pt x="36" y="354"/>
                </a:cubicBezTo>
                <a:cubicBezTo>
                  <a:pt x="24" y="359"/>
                  <a:pt x="0" y="361"/>
                  <a:pt x="0" y="378"/>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12" name="Line 130"/>
          <p:cNvSpPr>
            <a:spLocks noChangeShapeType="1"/>
          </p:cNvSpPr>
          <p:nvPr/>
        </p:nvSpPr>
        <p:spPr bwMode="auto">
          <a:xfrm>
            <a:off x="5002213" y="4746625"/>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13" name="Line 131"/>
          <p:cNvSpPr>
            <a:spLocks noChangeShapeType="1"/>
          </p:cNvSpPr>
          <p:nvPr/>
        </p:nvSpPr>
        <p:spPr bwMode="auto">
          <a:xfrm>
            <a:off x="4678363" y="4822825"/>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14" name="Line 132"/>
          <p:cNvSpPr>
            <a:spLocks noChangeShapeType="1"/>
          </p:cNvSpPr>
          <p:nvPr/>
        </p:nvSpPr>
        <p:spPr bwMode="auto">
          <a:xfrm>
            <a:off x="7258050" y="5026025"/>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15" name="Line 133"/>
          <p:cNvSpPr>
            <a:spLocks noChangeShapeType="1"/>
          </p:cNvSpPr>
          <p:nvPr/>
        </p:nvSpPr>
        <p:spPr bwMode="auto">
          <a:xfrm>
            <a:off x="7075488" y="4795838"/>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911089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0" name="Group 65"/>
          <p:cNvGrpSpPr>
            <a:grpSpLocks/>
          </p:cNvGrpSpPr>
          <p:nvPr/>
        </p:nvGrpSpPr>
        <p:grpSpPr bwMode="auto">
          <a:xfrm>
            <a:off x="5916613" y="2235200"/>
            <a:ext cx="1346200" cy="1368425"/>
            <a:chOff x="1543" y="956"/>
            <a:chExt cx="848" cy="862"/>
          </a:xfrm>
        </p:grpSpPr>
        <p:sp>
          <p:nvSpPr>
            <p:cNvPr id="78964" name="Freeform 66"/>
            <p:cNvSpPr>
              <a:spLocks/>
            </p:cNvSpPr>
            <p:nvPr/>
          </p:nvSpPr>
          <p:spPr bwMode="auto">
            <a:xfrm rot="1705058" flipV="1">
              <a:off x="1916" y="1220"/>
              <a:ext cx="109" cy="598"/>
            </a:xfrm>
            <a:custGeom>
              <a:avLst/>
              <a:gdLst>
                <a:gd name="T0" fmla="*/ 109 w 109"/>
                <a:gd name="T1" fmla="*/ 0 h 598"/>
                <a:gd name="T2" fmla="*/ 102 w 109"/>
                <a:gd name="T3" fmla="*/ 22 h 598"/>
                <a:gd name="T4" fmla="*/ 80 w 109"/>
                <a:gd name="T5" fmla="*/ 29 h 598"/>
                <a:gd name="T6" fmla="*/ 66 w 109"/>
                <a:gd name="T7" fmla="*/ 73 h 598"/>
                <a:gd name="T8" fmla="*/ 15 w 109"/>
                <a:gd name="T9" fmla="*/ 139 h 598"/>
                <a:gd name="T10" fmla="*/ 0 w 109"/>
                <a:gd name="T11" fmla="*/ 233 h 598"/>
                <a:gd name="T12" fmla="*/ 36 w 109"/>
                <a:gd name="T13" fmla="*/ 496 h 598"/>
                <a:gd name="T14" fmla="*/ 58 w 109"/>
                <a:gd name="T15" fmla="*/ 503 h 598"/>
                <a:gd name="T16" fmla="*/ 109 w 109"/>
                <a:gd name="T17" fmla="*/ 598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65" name="Freeform 67"/>
            <p:cNvSpPr>
              <a:spLocks/>
            </p:cNvSpPr>
            <p:nvPr/>
          </p:nvSpPr>
          <p:spPr bwMode="auto">
            <a:xfrm rot="1705058" flipV="1">
              <a:off x="1667" y="1164"/>
              <a:ext cx="314" cy="336"/>
            </a:xfrm>
            <a:custGeom>
              <a:avLst/>
              <a:gdLst>
                <a:gd name="T0" fmla="*/ 314 w 314"/>
                <a:gd name="T1" fmla="*/ 0 h 336"/>
                <a:gd name="T2" fmla="*/ 270 w 314"/>
                <a:gd name="T3" fmla="*/ 80 h 336"/>
                <a:gd name="T4" fmla="*/ 241 w 314"/>
                <a:gd name="T5" fmla="*/ 95 h 336"/>
                <a:gd name="T6" fmla="*/ 233 w 314"/>
                <a:gd name="T7" fmla="*/ 124 h 336"/>
                <a:gd name="T8" fmla="*/ 190 w 314"/>
                <a:gd name="T9" fmla="*/ 139 h 336"/>
                <a:gd name="T10" fmla="*/ 110 w 314"/>
                <a:gd name="T11" fmla="*/ 175 h 336"/>
                <a:gd name="T12" fmla="*/ 66 w 314"/>
                <a:gd name="T13" fmla="*/ 314 h 336"/>
                <a:gd name="T14" fmla="*/ 0 w 314"/>
                <a:gd name="T15" fmla="*/ 328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66" name="Freeform 68"/>
            <p:cNvSpPr>
              <a:spLocks/>
            </p:cNvSpPr>
            <p:nvPr/>
          </p:nvSpPr>
          <p:spPr bwMode="auto">
            <a:xfrm rot="1705058" flipV="1">
              <a:off x="1963" y="956"/>
              <a:ext cx="156" cy="415"/>
            </a:xfrm>
            <a:custGeom>
              <a:avLst/>
              <a:gdLst>
                <a:gd name="T0" fmla="*/ 146 w 156"/>
                <a:gd name="T1" fmla="*/ 0 h 415"/>
                <a:gd name="T2" fmla="*/ 109 w 156"/>
                <a:gd name="T3" fmla="*/ 240 h 415"/>
                <a:gd name="T4" fmla="*/ 29 w 156"/>
                <a:gd name="T5" fmla="*/ 284 h 415"/>
                <a:gd name="T6" fmla="*/ 0 w 156"/>
                <a:gd name="T7" fmla="*/ 415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67" name="Freeform 69"/>
            <p:cNvSpPr>
              <a:spLocks/>
            </p:cNvSpPr>
            <p:nvPr/>
          </p:nvSpPr>
          <p:spPr bwMode="auto">
            <a:xfrm rot="1705058" flipV="1">
              <a:off x="1820" y="1151"/>
              <a:ext cx="61" cy="160"/>
            </a:xfrm>
            <a:custGeom>
              <a:avLst/>
              <a:gdLst>
                <a:gd name="T0" fmla="*/ 0 w 61"/>
                <a:gd name="T1" fmla="*/ 0 h 160"/>
                <a:gd name="T2" fmla="*/ 59 w 61"/>
                <a:gd name="T3" fmla="*/ 160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68" name="Freeform 70"/>
            <p:cNvSpPr>
              <a:spLocks/>
            </p:cNvSpPr>
            <p:nvPr/>
          </p:nvSpPr>
          <p:spPr bwMode="auto">
            <a:xfrm rot="1705058" flipV="1">
              <a:off x="1931" y="1525"/>
              <a:ext cx="409" cy="39"/>
            </a:xfrm>
            <a:custGeom>
              <a:avLst/>
              <a:gdLst>
                <a:gd name="T0" fmla="*/ 0 w 409"/>
                <a:gd name="T1" fmla="*/ 36 h 39"/>
                <a:gd name="T2" fmla="*/ 102 w 409"/>
                <a:gd name="T3" fmla="*/ 0 h 39"/>
                <a:gd name="T4" fmla="*/ 212 w 409"/>
                <a:gd name="T5" fmla="*/ 29 h 39"/>
                <a:gd name="T6" fmla="*/ 409 w 409"/>
                <a:gd name="T7" fmla="*/ 3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69" name="Freeform 71"/>
            <p:cNvSpPr>
              <a:spLocks/>
            </p:cNvSpPr>
            <p:nvPr/>
          </p:nvSpPr>
          <p:spPr bwMode="auto">
            <a:xfrm rot="1705058" flipV="1">
              <a:off x="2128" y="980"/>
              <a:ext cx="263" cy="233"/>
            </a:xfrm>
            <a:custGeom>
              <a:avLst/>
              <a:gdLst>
                <a:gd name="T0" fmla="*/ 0 w 263"/>
                <a:gd name="T1" fmla="*/ 0 h 233"/>
                <a:gd name="T2" fmla="*/ 66 w 263"/>
                <a:gd name="T3" fmla="*/ 88 h 233"/>
                <a:gd name="T4" fmla="*/ 95 w 263"/>
                <a:gd name="T5" fmla="*/ 102 h 233"/>
                <a:gd name="T6" fmla="*/ 226 w 263"/>
                <a:gd name="T7" fmla="*/ 168 h 233"/>
                <a:gd name="T8" fmla="*/ 263 w 263"/>
                <a:gd name="T9" fmla="*/ 233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70" name="Freeform 72"/>
            <p:cNvSpPr>
              <a:spLocks/>
            </p:cNvSpPr>
            <p:nvPr/>
          </p:nvSpPr>
          <p:spPr bwMode="auto">
            <a:xfrm rot="1705058" flipV="1">
              <a:off x="1827" y="1017"/>
              <a:ext cx="226" cy="415"/>
            </a:xfrm>
            <a:custGeom>
              <a:avLst/>
              <a:gdLst>
                <a:gd name="T0" fmla="*/ 226 w 226"/>
                <a:gd name="T1" fmla="*/ 0 h 415"/>
                <a:gd name="T2" fmla="*/ 168 w 226"/>
                <a:gd name="T3" fmla="*/ 58 h 415"/>
                <a:gd name="T4" fmla="*/ 160 w 226"/>
                <a:gd name="T5" fmla="*/ 204 h 415"/>
                <a:gd name="T6" fmla="*/ 102 w 226"/>
                <a:gd name="T7" fmla="*/ 313 h 415"/>
                <a:gd name="T8" fmla="*/ 80 w 226"/>
                <a:gd name="T9" fmla="*/ 364 h 415"/>
                <a:gd name="T10" fmla="*/ 15 w 226"/>
                <a:gd name="T11" fmla="*/ 393 h 415"/>
                <a:gd name="T12" fmla="*/ 0 w 226"/>
                <a:gd name="T13" fmla="*/ 415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71" name="Freeform 73"/>
            <p:cNvSpPr>
              <a:spLocks/>
            </p:cNvSpPr>
            <p:nvPr/>
          </p:nvSpPr>
          <p:spPr bwMode="auto">
            <a:xfrm rot="1705058" flipV="1">
              <a:off x="1543" y="1384"/>
              <a:ext cx="379" cy="153"/>
            </a:xfrm>
            <a:custGeom>
              <a:avLst/>
              <a:gdLst>
                <a:gd name="T0" fmla="*/ 379 w 379"/>
                <a:gd name="T1" fmla="*/ 0 h 153"/>
                <a:gd name="T2" fmla="*/ 175 w 379"/>
                <a:gd name="T3" fmla="*/ 58 h 153"/>
                <a:gd name="T4" fmla="*/ 66 w 379"/>
                <a:gd name="T5" fmla="*/ 138 h 153"/>
                <a:gd name="T6" fmla="*/ 0 w 379"/>
                <a:gd name="T7" fmla="*/ 153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72" name="Freeform 74"/>
            <p:cNvSpPr>
              <a:spLocks/>
            </p:cNvSpPr>
            <p:nvPr/>
          </p:nvSpPr>
          <p:spPr bwMode="auto">
            <a:xfrm rot="1705058" flipV="1">
              <a:off x="1642" y="1094"/>
              <a:ext cx="94" cy="256"/>
            </a:xfrm>
            <a:custGeom>
              <a:avLst/>
              <a:gdLst>
                <a:gd name="T0" fmla="*/ 94 w 94"/>
                <a:gd name="T1" fmla="*/ 0 h 256"/>
                <a:gd name="T2" fmla="*/ 43 w 94"/>
                <a:gd name="T3" fmla="*/ 146 h 256"/>
                <a:gd name="T4" fmla="*/ 29 w 94"/>
                <a:gd name="T5" fmla="*/ 241 h 256"/>
                <a:gd name="T6" fmla="*/ 0 w 94"/>
                <a:gd name="T7" fmla="*/ 25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78851" name="Freeform 2"/>
          <p:cNvSpPr>
            <a:spLocks/>
          </p:cNvSpPr>
          <p:nvPr/>
        </p:nvSpPr>
        <p:spPr bwMode="auto">
          <a:xfrm>
            <a:off x="866775" y="3219450"/>
            <a:ext cx="6400800" cy="3400425"/>
          </a:xfrm>
          <a:custGeom>
            <a:avLst/>
            <a:gdLst>
              <a:gd name="T0" fmla="*/ 2147483646 w 4032"/>
              <a:gd name="T1" fmla="*/ 2147483646 h 2142"/>
              <a:gd name="T2" fmla="*/ 2147483646 w 4032"/>
              <a:gd name="T3" fmla="*/ 2147483646 h 2142"/>
              <a:gd name="T4" fmla="*/ 2147483646 w 4032"/>
              <a:gd name="T5" fmla="*/ 2147483646 h 2142"/>
              <a:gd name="T6" fmla="*/ 2147483646 w 4032"/>
              <a:gd name="T7" fmla="*/ 2147483646 h 2142"/>
              <a:gd name="T8" fmla="*/ 2147483646 w 4032"/>
              <a:gd name="T9" fmla="*/ 2147483646 h 2142"/>
              <a:gd name="T10" fmla="*/ 2147483646 w 4032"/>
              <a:gd name="T11" fmla="*/ 2147483646 h 2142"/>
              <a:gd name="T12" fmla="*/ 2147483646 w 4032"/>
              <a:gd name="T13" fmla="*/ 2147483646 h 2142"/>
              <a:gd name="T14" fmla="*/ 2147483646 w 4032"/>
              <a:gd name="T15" fmla="*/ 2147483646 h 2142"/>
              <a:gd name="T16" fmla="*/ 2147483646 w 4032"/>
              <a:gd name="T17" fmla="*/ 2147483646 h 2142"/>
              <a:gd name="T18" fmla="*/ 2147483646 w 4032"/>
              <a:gd name="T19" fmla="*/ 2147483646 h 2142"/>
              <a:gd name="T20" fmla="*/ 2147483646 w 4032"/>
              <a:gd name="T21" fmla="*/ 2147483646 h 2142"/>
              <a:gd name="T22" fmla="*/ 2147483646 w 4032"/>
              <a:gd name="T23" fmla="*/ 2147483646 h 2142"/>
              <a:gd name="T24" fmla="*/ 2147483646 w 4032"/>
              <a:gd name="T25" fmla="*/ 2147483646 h 2142"/>
              <a:gd name="T26" fmla="*/ 2147483646 w 4032"/>
              <a:gd name="T27" fmla="*/ 2147483646 h 2142"/>
              <a:gd name="T28" fmla="*/ 2147483646 w 4032"/>
              <a:gd name="T29" fmla="*/ 2147483646 h 2142"/>
              <a:gd name="T30" fmla="*/ 2147483646 w 4032"/>
              <a:gd name="T31" fmla="*/ 2147483646 h 2142"/>
              <a:gd name="T32" fmla="*/ 2147483646 w 4032"/>
              <a:gd name="T33" fmla="*/ 2147483646 h 2142"/>
              <a:gd name="T34" fmla="*/ 2147483646 w 4032"/>
              <a:gd name="T35" fmla="*/ 2147483646 h 2142"/>
              <a:gd name="T36" fmla="*/ 2147483646 w 4032"/>
              <a:gd name="T37" fmla="*/ 2147483646 h 2142"/>
              <a:gd name="T38" fmla="*/ 2147483646 w 4032"/>
              <a:gd name="T39" fmla="*/ 2147483646 h 2142"/>
              <a:gd name="T40" fmla="*/ 2147483646 w 4032"/>
              <a:gd name="T41" fmla="*/ 2147483646 h 2142"/>
              <a:gd name="T42" fmla="*/ 2147483646 w 4032"/>
              <a:gd name="T43" fmla="*/ 2147483646 h 2142"/>
              <a:gd name="T44" fmla="*/ 2147483646 w 4032"/>
              <a:gd name="T45" fmla="*/ 2147483646 h 2142"/>
              <a:gd name="T46" fmla="*/ 2147483646 w 4032"/>
              <a:gd name="T47" fmla="*/ 2147483646 h 2142"/>
              <a:gd name="T48" fmla="*/ 2147483646 w 4032"/>
              <a:gd name="T49" fmla="*/ 2147483646 h 2142"/>
              <a:gd name="T50" fmla="*/ 2147483646 w 4032"/>
              <a:gd name="T51" fmla="*/ 2147483646 h 2142"/>
              <a:gd name="T52" fmla="*/ 2147483646 w 4032"/>
              <a:gd name="T53" fmla="*/ 2147483646 h 2142"/>
              <a:gd name="T54" fmla="*/ 2147483646 w 4032"/>
              <a:gd name="T55" fmla="*/ 2147483646 h 2142"/>
              <a:gd name="T56" fmla="*/ 2147483646 w 4032"/>
              <a:gd name="T57" fmla="*/ 2147483646 h 2142"/>
              <a:gd name="T58" fmla="*/ 2147483646 w 4032"/>
              <a:gd name="T59" fmla="*/ 2147483646 h 2142"/>
              <a:gd name="T60" fmla="*/ 2147483646 w 4032"/>
              <a:gd name="T61" fmla="*/ 2147483646 h 2142"/>
              <a:gd name="T62" fmla="*/ 2147483646 w 4032"/>
              <a:gd name="T63" fmla="*/ 2147483646 h 2142"/>
              <a:gd name="T64" fmla="*/ 2147483646 w 4032"/>
              <a:gd name="T65" fmla="*/ 2147483646 h 2142"/>
              <a:gd name="T66" fmla="*/ 2147483646 w 4032"/>
              <a:gd name="T67" fmla="*/ 2147483646 h 2142"/>
              <a:gd name="T68" fmla="*/ 2147483646 w 4032"/>
              <a:gd name="T69" fmla="*/ 2147483646 h 2142"/>
              <a:gd name="T70" fmla="*/ 2147483646 w 4032"/>
              <a:gd name="T71" fmla="*/ 2147483646 h 2142"/>
              <a:gd name="T72" fmla="*/ 2147483646 w 4032"/>
              <a:gd name="T73" fmla="*/ 2147483646 h 2142"/>
              <a:gd name="T74" fmla="*/ 0 w 4032"/>
              <a:gd name="T75" fmla="*/ 2147483646 h 2142"/>
              <a:gd name="T76" fmla="*/ 2147483646 w 4032"/>
              <a:gd name="T77" fmla="*/ 2147483646 h 2142"/>
              <a:gd name="T78" fmla="*/ 2147483646 w 4032"/>
              <a:gd name="T79" fmla="*/ 2147483646 h 2142"/>
              <a:gd name="T80" fmla="*/ 2147483646 w 4032"/>
              <a:gd name="T81" fmla="*/ 2147483646 h 2142"/>
              <a:gd name="T82" fmla="*/ 2147483646 w 4032"/>
              <a:gd name="T83" fmla="*/ 2147483646 h 2142"/>
              <a:gd name="T84" fmla="*/ 2147483646 w 4032"/>
              <a:gd name="T85" fmla="*/ 2147483646 h 2142"/>
              <a:gd name="T86" fmla="*/ 2147483646 w 4032"/>
              <a:gd name="T87" fmla="*/ 0 h 21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32"/>
              <a:gd name="T133" fmla="*/ 0 h 2142"/>
              <a:gd name="T134" fmla="*/ 4032 w 4032"/>
              <a:gd name="T135" fmla="*/ 2142 h 21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32" h="2142">
                <a:moveTo>
                  <a:pt x="3450" y="780"/>
                </a:moveTo>
                <a:cubicBezTo>
                  <a:pt x="3470" y="841"/>
                  <a:pt x="3510" y="902"/>
                  <a:pt x="3576" y="918"/>
                </a:cubicBezTo>
                <a:cubicBezTo>
                  <a:pt x="3599" y="933"/>
                  <a:pt x="3628" y="950"/>
                  <a:pt x="3654" y="960"/>
                </a:cubicBezTo>
                <a:cubicBezTo>
                  <a:pt x="3666" y="965"/>
                  <a:pt x="3679" y="965"/>
                  <a:pt x="3690" y="972"/>
                </a:cubicBezTo>
                <a:cubicBezTo>
                  <a:pt x="3730" y="999"/>
                  <a:pt x="3775" y="1015"/>
                  <a:pt x="3816" y="1038"/>
                </a:cubicBezTo>
                <a:cubicBezTo>
                  <a:pt x="3845" y="1054"/>
                  <a:pt x="3878" y="1074"/>
                  <a:pt x="3906" y="1092"/>
                </a:cubicBezTo>
                <a:cubicBezTo>
                  <a:pt x="3918" y="1100"/>
                  <a:pt x="3942" y="1116"/>
                  <a:pt x="3942" y="1116"/>
                </a:cubicBezTo>
                <a:cubicBezTo>
                  <a:pt x="3974" y="1164"/>
                  <a:pt x="3932" y="1106"/>
                  <a:pt x="3972" y="1146"/>
                </a:cubicBezTo>
                <a:cubicBezTo>
                  <a:pt x="3983" y="1157"/>
                  <a:pt x="4008" y="1209"/>
                  <a:pt x="4014" y="1224"/>
                </a:cubicBezTo>
                <a:cubicBezTo>
                  <a:pt x="4021" y="1244"/>
                  <a:pt x="4032" y="1284"/>
                  <a:pt x="4032" y="1284"/>
                </a:cubicBezTo>
                <a:cubicBezTo>
                  <a:pt x="4031" y="1310"/>
                  <a:pt x="4032" y="1409"/>
                  <a:pt x="4020" y="1458"/>
                </a:cubicBezTo>
                <a:cubicBezTo>
                  <a:pt x="3997" y="1550"/>
                  <a:pt x="3914" y="1627"/>
                  <a:pt x="3858" y="1698"/>
                </a:cubicBezTo>
                <a:cubicBezTo>
                  <a:pt x="3804" y="1766"/>
                  <a:pt x="3744" y="1852"/>
                  <a:pt x="3666" y="1896"/>
                </a:cubicBezTo>
                <a:cubicBezTo>
                  <a:pt x="3621" y="1921"/>
                  <a:pt x="3630" y="1892"/>
                  <a:pt x="3582" y="1932"/>
                </a:cubicBezTo>
                <a:cubicBezTo>
                  <a:pt x="3527" y="1978"/>
                  <a:pt x="3561" y="1957"/>
                  <a:pt x="3474" y="1986"/>
                </a:cubicBezTo>
                <a:cubicBezTo>
                  <a:pt x="3460" y="1991"/>
                  <a:pt x="3452" y="2005"/>
                  <a:pt x="3438" y="2010"/>
                </a:cubicBezTo>
                <a:cubicBezTo>
                  <a:pt x="3407" y="2021"/>
                  <a:pt x="3372" y="2019"/>
                  <a:pt x="3342" y="2034"/>
                </a:cubicBezTo>
                <a:cubicBezTo>
                  <a:pt x="3326" y="2042"/>
                  <a:pt x="3311" y="2052"/>
                  <a:pt x="3294" y="2058"/>
                </a:cubicBezTo>
                <a:cubicBezTo>
                  <a:pt x="3188" y="2093"/>
                  <a:pt x="3056" y="2092"/>
                  <a:pt x="2946" y="2106"/>
                </a:cubicBezTo>
                <a:cubicBezTo>
                  <a:pt x="2871" y="2115"/>
                  <a:pt x="2799" y="2133"/>
                  <a:pt x="2724" y="2142"/>
                </a:cubicBezTo>
                <a:cubicBezTo>
                  <a:pt x="2409" y="2134"/>
                  <a:pt x="2122" y="2110"/>
                  <a:pt x="1812" y="2088"/>
                </a:cubicBezTo>
                <a:cubicBezTo>
                  <a:pt x="1645" y="2055"/>
                  <a:pt x="1911" y="2106"/>
                  <a:pt x="1620" y="2064"/>
                </a:cubicBezTo>
                <a:cubicBezTo>
                  <a:pt x="1580" y="2058"/>
                  <a:pt x="1540" y="2048"/>
                  <a:pt x="1500" y="2040"/>
                </a:cubicBezTo>
                <a:cubicBezTo>
                  <a:pt x="1480" y="2036"/>
                  <a:pt x="1440" y="2028"/>
                  <a:pt x="1440" y="2028"/>
                </a:cubicBezTo>
                <a:cubicBezTo>
                  <a:pt x="1329" y="1973"/>
                  <a:pt x="1379" y="1989"/>
                  <a:pt x="1296" y="1968"/>
                </a:cubicBezTo>
                <a:cubicBezTo>
                  <a:pt x="1245" y="1917"/>
                  <a:pt x="1303" y="1968"/>
                  <a:pt x="1236" y="1932"/>
                </a:cubicBezTo>
                <a:cubicBezTo>
                  <a:pt x="1137" y="1879"/>
                  <a:pt x="1214" y="1907"/>
                  <a:pt x="1164" y="1890"/>
                </a:cubicBezTo>
                <a:cubicBezTo>
                  <a:pt x="1084" y="1830"/>
                  <a:pt x="1001" y="1777"/>
                  <a:pt x="918" y="1722"/>
                </a:cubicBezTo>
                <a:cubicBezTo>
                  <a:pt x="880" y="1697"/>
                  <a:pt x="854" y="1665"/>
                  <a:pt x="810" y="1650"/>
                </a:cubicBezTo>
                <a:cubicBezTo>
                  <a:pt x="766" y="1606"/>
                  <a:pt x="729" y="1554"/>
                  <a:pt x="684" y="1512"/>
                </a:cubicBezTo>
                <a:cubicBezTo>
                  <a:pt x="637" y="1467"/>
                  <a:pt x="583" y="1434"/>
                  <a:pt x="534" y="1392"/>
                </a:cubicBezTo>
                <a:cubicBezTo>
                  <a:pt x="445" y="1315"/>
                  <a:pt x="360" y="1235"/>
                  <a:pt x="282" y="1146"/>
                </a:cubicBezTo>
                <a:cubicBezTo>
                  <a:pt x="242" y="1100"/>
                  <a:pt x="183" y="1061"/>
                  <a:pt x="150" y="1008"/>
                </a:cubicBezTo>
                <a:cubicBezTo>
                  <a:pt x="142" y="995"/>
                  <a:pt x="140" y="979"/>
                  <a:pt x="132" y="966"/>
                </a:cubicBezTo>
                <a:cubicBezTo>
                  <a:pt x="126" y="956"/>
                  <a:pt x="115" y="951"/>
                  <a:pt x="108" y="942"/>
                </a:cubicBezTo>
                <a:cubicBezTo>
                  <a:pt x="89" y="915"/>
                  <a:pt x="72" y="886"/>
                  <a:pt x="54" y="858"/>
                </a:cubicBezTo>
                <a:cubicBezTo>
                  <a:pt x="26" y="803"/>
                  <a:pt x="19" y="742"/>
                  <a:pt x="0" y="684"/>
                </a:cubicBezTo>
                <a:cubicBezTo>
                  <a:pt x="11" y="652"/>
                  <a:pt x="18" y="609"/>
                  <a:pt x="36" y="582"/>
                </a:cubicBezTo>
                <a:cubicBezTo>
                  <a:pt x="43" y="553"/>
                  <a:pt x="57" y="532"/>
                  <a:pt x="66" y="504"/>
                </a:cubicBezTo>
                <a:cubicBezTo>
                  <a:pt x="73" y="445"/>
                  <a:pt x="90" y="342"/>
                  <a:pt x="144" y="306"/>
                </a:cubicBezTo>
                <a:cubicBezTo>
                  <a:pt x="154" y="275"/>
                  <a:pt x="181" y="271"/>
                  <a:pt x="204" y="246"/>
                </a:cubicBezTo>
                <a:cubicBezTo>
                  <a:pt x="254" y="191"/>
                  <a:pt x="295" y="131"/>
                  <a:pt x="348" y="78"/>
                </a:cubicBezTo>
                <a:cubicBezTo>
                  <a:pt x="358" y="68"/>
                  <a:pt x="411" y="15"/>
                  <a:pt x="396" y="0"/>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52" name="Oval 3"/>
          <p:cNvSpPr>
            <a:spLocks noChangeArrowheads="1"/>
          </p:cNvSpPr>
          <p:nvPr/>
        </p:nvSpPr>
        <p:spPr bwMode="auto">
          <a:xfrm>
            <a:off x="5894388" y="5218113"/>
            <a:ext cx="1533525" cy="1524000"/>
          </a:xfrm>
          <a:prstGeom prst="ellipse">
            <a:avLst/>
          </a:prstGeom>
          <a:solidFill>
            <a:schemeClr val="bg1"/>
          </a:solidFill>
          <a:ln w="2857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78853" name="Freeform 4"/>
          <p:cNvSpPr>
            <a:spLocks/>
          </p:cNvSpPr>
          <p:nvPr/>
        </p:nvSpPr>
        <p:spPr bwMode="auto">
          <a:xfrm rot="1705058" flipV="1">
            <a:off x="4394200" y="2679700"/>
            <a:ext cx="173038" cy="949325"/>
          </a:xfrm>
          <a:custGeom>
            <a:avLst/>
            <a:gdLst>
              <a:gd name="T0" fmla="*/ 2147483646 w 109"/>
              <a:gd name="T1" fmla="*/ 0 h 598"/>
              <a:gd name="T2" fmla="*/ 2147483646 w 109"/>
              <a:gd name="T3" fmla="*/ 2147483646 h 598"/>
              <a:gd name="T4" fmla="*/ 2147483646 w 109"/>
              <a:gd name="T5" fmla="*/ 2147483646 h 598"/>
              <a:gd name="T6" fmla="*/ 2147483646 w 109"/>
              <a:gd name="T7" fmla="*/ 2147483646 h 598"/>
              <a:gd name="T8" fmla="*/ 2147483646 w 109"/>
              <a:gd name="T9" fmla="*/ 2147483646 h 598"/>
              <a:gd name="T10" fmla="*/ 0 w 109"/>
              <a:gd name="T11" fmla="*/ 2147483646 h 598"/>
              <a:gd name="T12" fmla="*/ 2147483646 w 109"/>
              <a:gd name="T13" fmla="*/ 2147483646 h 598"/>
              <a:gd name="T14" fmla="*/ 2147483646 w 109"/>
              <a:gd name="T15" fmla="*/ 2147483646 h 598"/>
              <a:gd name="T16" fmla="*/ 2147483646 w 109"/>
              <a:gd name="T17" fmla="*/ 2147483646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54" name="Freeform 5"/>
          <p:cNvSpPr>
            <a:spLocks/>
          </p:cNvSpPr>
          <p:nvPr/>
        </p:nvSpPr>
        <p:spPr bwMode="auto">
          <a:xfrm rot="1705058" flipV="1">
            <a:off x="3998913" y="2590800"/>
            <a:ext cx="498475" cy="533400"/>
          </a:xfrm>
          <a:custGeom>
            <a:avLst/>
            <a:gdLst>
              <a:gd name="T0" fmla="*/ 2147483646 w 314"/>
              <a:gd name="T1" fmla="*/ 0 h 336"/>
              <a:gd name="T2" fmla="*/ 2147483646 w 314"/>
              <a:gd name="T3" fmla="*/ 2147483646 h 336"/>
              <a:gd name="T4" fmla="*/ 2147483646 w 314"/>
              <a:gd name="T5" fmla="*/ 2147483646 h 336"/>
              <a:gd name="T6" fmla="*/ 2147483646 w 314"/>
              <a:gd name="T7" fmla="*/ 2147483646 h 336"/>
              <a:gd name="T8" fmla="*/ 2147483646 w 314"/>
              <a:gd name="T9" fmla="*/ 2147483646 h 336"/>
              <a:gd name="T10" fmla="*/ 2147483646 w 314"/>
              <a:gd name="T11" fmla="*/ 2147483646 h 336"/>
              <a:gd name="T12" fmla="*/ 2147483646 w 314"/>
              <a:gd name="T13" fmla="*/ 2147483646 h 336"/>
              <a:gd name="T14" fmla="*/ 0 w 314"/>
              <a:gd name="T15" fmla="*/ 2147483646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55" name="Freeform 6"/>
          <p:cNvSpPr>
            <a:spLocks/>
          </p:cNvSpPr>
          <p:nvPr/>
        </p:nvSpPr>
        <p:spPr bwMode="auto">
          <a:xfrm rot="1705058" flipV="1">
            <a:off x="4468813" y="2260600"/>
            <a:ext cx="247650" cy="658813"/>
          </a:xfrm>
          <a:custGeom>
            <a:avLst/>
            <a:gdLst>
              <a:gd name="T0" fmla="*/ 2147483646 w 156"/>
              <a:gd name="T1" fmla="*/ 0 h 415"/>
              <a:gd name="T2" fmla="*/ 2147483646 w 156"/>
              <a:gd name="T3" fmla="*/ 2147483646 h 415"/>
              <a:gd name="T4" fmla="*/ 2147483646 w 156"/>
              <a:gd name="T5" fmla="*/ 2147483646 h 415"/>
              <a:gd name="T6" fmla="*/ 0 w 156"/>
              <a:gd name="T7" fmla="*/ 2147483646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56" name="Freeform 7"/>
          <p:cNvSpPr>
            <a:spLocks/>
          </p:cNvSpPr>
          <p:nvPr/>
        </p:nvSpPr>
        <p:spPr bwMode="auto">
          <a:xfrm rot="1705058" flipV="1">
            <a:off x="4241800" y="2570163"/>
            <a:ext cx="96838" cy="254000"/>
          </a:xfrm>
          <a:custGeom>
            <a:avLst/>
            <a:gdLst>
              <a:gd name="T0" fmla="*/ 0 w 61"/>
              <a:gd name="T1" fmla="*/ 0 h 160"/>
              <a:gd name="T2" fmla="*/ 2147483646 w 61"/>
              <a:gd name="T3" fmla="*/ 2147483646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57" name="Freeform 8"/>
          <p:cNvSpPr>
            <a:spLocks/>
          </p:cNvSpPr>
          <p:nvPr/>
        </p:nvSpPr>
        <p:spPr bwMode="auto">
          <a:xfrm rot="1705058" flipV="1">
            <a:off x="4418013" y="3163888"/>
            <a:ext cx="649287" cy="61912"/>
          </a:xfrm>
          <a:custGeom>
            <a:avLst/>
            <a:gdLst>
              <a:gd name="T0" fmla="*/ 0 w 409"/>
              <a:gd name="T1" fmla="*/ 2147483646 h 39"/>
              <a:gd name="T2" fmla="*/ 2147483646 w 409"/>
              <a:gd name="T3" fmla="*/ 0 h 39"/>
              <a:gd name="T4" fmla="*/ 2147483646 w 409"/>
              <a:gd name="T5" fmla="*/ 2147483646 h 39"/>
              <a:gd name="T6" fmla="*/ 2147483646 w 409"/>
              <a:gd name="T7" fmla="*/ 214748364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58" name="Freeform 9"/>
          <p:cNvSpPr>
            <a:spLocks/>
          </p:cNvSpPr>
          <p:nvPr/>
        </p:nvSpPr>
        <p:spPr bwMode="auto">
          <a:xfrm rot="1705058" flipV="1">
            <a:off x="4730750" y="2298700"/>
            <a:ext cx="417513" cy="369888"/>
          </a:xfrm>
          <a:custGeom>
            <a:avLst/>
            <a:gdLst>
              <a:gd name="T0" fmla="*/ 0 w 263"/>
              <a:gd name="T1" fmla="*/ 0 h 233"/>
              <a:gd name="T2" fmla="*/ 2147483646 w 263"/>
              <a:gd name="T3" fmla="*/ 2147483646 h 233"/>
              <a:gd name="T4" fmla="*/ 2147483646 w 263"/>
              <a:gd name="T5" fmla="*/ 2147483646 h 233"/>
              <a:gd name="T6" fmla="*/ 2147483646 w 263"/>
              <a:gd name="T7" fmla="*/ 2147483646 h 233"/>
              <a:gd name="T8" fmla="*/ 2147483646 w 263"/>
              <a:gd name="T9" fmla="*/ 2147483646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59" name="Freeform 10"/>
          <p:cNvSpPr>
            <a:spLocks/>
          </p:cNvSpPr>
          <p:nvPr/>
        </p:nvSpPr>
        <p:spPr bwMode="auto">
          <a:xfrm rot="1705058" flipV="1">
            <a:off x="4252913" y="2357438"/>
            <a:ext cx="358775" cy="658812"/>
          </a:xfrm>
          <a:custGeom>
            <a:avLst/>
            <a:gdLst>
              <a:gd name="T0" fmla="*/ 2147483646 w 226"/>
              <a:gd name="T1" fmla="*/ 0 h 415"/>
              <a:gd name="T2" fmla="*/ 2147483646 w 226"/>
              <a:gd name="T3" fmla="*/ 2147483646 h 415"/>
              <a:gd name="T4" fmla="*/ 2147483646 w 226"/>
              <a:gd name="T5" fmla="*/ 2147483646 h 415"/>
              <a:gd name="T6" fmla="*/ 2147483646 w 226"/>
              <a:gd name="T7" fmla="*/ 2147483646 h 415"/>
              <a:gd name="T8" fmla="*/ 2147483646 w 226"/>
              <a:gd name="T9" fmla="*/ 2147483646 h 415"/>
              <a:gd name="T10" fmla="*/ 2147483646 w 226"/>
              <a:gd name="T11" fmla="*/ 2147483646 h 415"/>
              <a:gd name="T12" fmla="*/ 0 w 226"/>
              <a:gd name="T13" fmla="*/ 2147483646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60" name="Freeform 11"/>
          <p:cNvSpPr>
            <a:spLocks/>
          </p:cNvSpPr>
          <p:nvPr/>
        </p:nvSpPr>
        <p:spPr bwMode="auto">
          <a:xfrm rot="1705058" flipV="1">
            <a:off x="3802063" y="2940050"/>
            <a:ext cx="601662" cy="242888"/>
          </a:xfrm>
          <a:custGeom>
            <a:avLst/>
            <a:gdLst>
              <a:gd name="T0" fmla="*/ 2147483646 w 379"/>
              <a:gd name="T1" fmla="*/ 0 h 153"/>
              <a:gd name="T2" fmla="*/ 2147483646 w 379"/>
              <a:gd name="T3" fmla="*/ 2147483646 h 153"/>
              <a:gd name="T4" fmla="*/ 2147483646 w 379"/>
              <a:gd name="T5" fmla="*/ 2147483646 h 153"/>
              <a:gd name="T6" fmla="*/ 0 w 379"/>
              <a:gd name="T7" fmla="*/ 2147483646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61" name="Freeform 12"/>
          <p:cNvSpPr>
            <a:spLocks/>
          </p:cNvSpPr>
          <p:nvPr/>
        </p:nvSpPr>
        <p:spPr bwMode="auto">
          <a:xfrm rot="1705058" flipV="1">
            <a:off x="3959225" y="2479675"/>
            <a:ext cx="149225" cy="406400"/>
          </a:xfrm>
          <a:custGeom>
            <a:avLst/>
            <a:gdLst>
              <a:gd name="T0" fmla="*/ 2147483646 w 94"/>
              <a:gd name="T1" fmla="*/ 0 h 256"/>
              <a:gd name="T2" fmla="*/ 2147483646 w 94"/>
              <a:gd name="T3" fmla="*/ 2147483646 h 256"/>
              <a:gd name="T4" fmla="*/ 2147483646 w 94"/>
              <a:gd name="T5" fmla="*/ 2147483646 h 256"/>
              <a:gd name="T6" fmla="*/ 0 w 94"/>
              <a:gd name="T7" fmla="*/ 214748364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62" name="Freeform 13"/>
          <p:cNvSpPr>
            <a:spLocks/>
          </p:cNvSpPr>
          <p:nvPr/>
        </p:nvSpPr>
        <p:spPr bwMode="auto">
          <a:xfrm rot="6959852" flipV="1">
            <a:off x="6202363" y="3630612"/>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78863" name="Freeform 14"/>
          <p:cNvSpPr>
            <a:spLocks/>
          </p:cNvSpPr>
          <p:nvPr/>
        </p:nvSpPr>
        <p:spPr bwMode="auto">
          <a:xfrm rot="-7105058" flipH="1" flipV="1">
            <a:off x="4514056" y="2656682"/>
            <a:ext cx="560387" cy="101600"/>
          </a:xfrm>
          <a:custGeom>
            <a:avLst/>
            <a:gdLst>
              <a:gd name="T0" fmla="*/ 2147483646 w 348"/>
              <a:gd name="T1" fmla="*/ 2147483646 h 56"/>
              <a:gd name="T2" fmla="*/ 2147483646 w 348"/>
              <a:gd name="T3" fmla="*/ 0 h 56"/>
              <a:gd name="T4" fmla="*/ 2147483646 w 348"/>
              <a:gd name="T5" fmla="*/ 2147483646 h 56"/>
              <a:gd name="T6" fmla="*/ 2147483646 w 348"/>
              <a:gd name="T7" fmla="*/ 0 h 56"/>
              <a:gd name="T8" fmla="*/ 2147483646 w 348"/>
              <a:gd name="T9" fmla="*/ 2147483646 h 56"/>
              <a:gd name="T10" fmla="*/ 2147483646 w 348"/>
              <a:gd name="T11" fmla="*/ 2147483646 h 56"/>
              <a:gd name="T12" fmla="*/ 2147483646 w 348"/>
              <a:gd name="T13" fmla="*/ 2147483646 h 56"/>
              <a:gd name="T14" fmla="*/ 0 w 348"/>
              <a:gd name="T15" fmla="*/ 2147483646 h 56"/>
              <a:gd name="T16" fmla="*/ 0 60000 65536"/>
              <a:gd name="T17" fmla="*/ 0 60000 65536"/>
              <a:gd name="T18" fmla="*/ 0 60000 65536"/>
              <a:gd name="T19" fmla="*/ 0 60000 65536"/>
              <a:gd name="T20" fmla="*/ 0 60000 65536"/>
              <a:gd name="T21" fmla="*/ 0 60000 65536"/>
              <a:gd name="T22" fmla="*/ 0 60000 65536"/>
              <a:gd name="T23" fmla="*/ 0 60000 65536"/>
              <a:gd name="T24" fmla="*/ 0 w 348"/>
              <a:gd name="T25" fmla="*/ 0 h 56"/>
              <a:gd name="T26" fmla="*/ 348 w 348"/>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8" h="56">
                <a:moveTo>
                  <a:pt x="348" y="12"/>
                </a:moveTo>
                <a:cubicBezTo>
                  <a:pt x="331" y="8"/>
                  <a:pt x="313" y="6"/>
                  <a:pt x="296" y="0"/>
                </a:cubicBezTo>
                <a:cubicBezTo>
                  <a:pt x="276" y="3"/>
                  <a:pt x="256" y="7"/>
                  <a:pt x="236" y="12"/>
                </a:cubicBezTo>
                <a:cubicBezTo>
                  <a:pt x="210" y="3"/>
                  <a:pt x="183" y="2"/>
                  <a:pt x="156" y="0"/>
                </a:cubicBezTo>
                <a:cubicBezTo>
                  <a:pt x="132" y="6"/>
                  <a:pt x="84" y="12"/>
                  <a:pt x="84" y="12"/>
                </a:cubicBezTo>
                <a:cubicBezTo>
                  <a:pt x="69" y="22"/>
                  <a:pt x="57" y="28"/>
                  <a:pt x="40" y="32"/>
                </a:cubicBezTo>
                <a:cubicBezTo>
                  <a:pt x="11" y="51"/>
                  <a:pt x="48" y="28"/>
                  <a:pt x="12" y="48"/>
                </a:cubicBezTo>
                <a:cubicBezTo>
                  <a:pt x="8" y="50"/>
                  <a:pt x="0" y="56"/>
                  <a:pt x="0" y="56"/>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64" name="Freeform 15"/>
          <p:cNvSpPr>
            <a:spLocks/>
          </p:cNvSpPr>
          <p:nvPr/>
        </p:nvSpPr>
        <p:spPr bwMode="auto">
          <a:xfrm rot="-7105058" flipH="1" flipV="1">
            <a:off x="4410075" y="2736850"/>
            <a:ext cx="419100" cy="38100"/>
          </a:xfrm>
          <a:custGeom>
            <a:avLst/>
            <a:gdLst>
              <a:gd name="T0" fmla="*/ 2147483646 w 264"/>
              <a:gd name="T1" fmla="*/ 2147483646 h 24"/>
              <a:gd name="T2" fmla="*/ 2147483646 w 264"/>
              <a:gd name="T3" fmla="*/ 0 h 24"/>
              <a:gd name="T4" fmla="*/ 2147483646 w 264"/>
              <a:gd name="T5" fmla="*/ 2147483646 h 24"/>
              <a:gd name="T6" fmla="*/ 2147483646 w 264"/>
              <a:gd name="T7" fmla="*/ 2147483646 h 24"/>
              <a:gd name="T8" fmla="*/ 0 w 264"/>
              <a:gd name="T9" fmla="*/ 2147483646 h 24"/>
              <a:gd name="T10" fmla="*/ 0 60000 65536"/>
              <a:gd name="T11" fmla="*/ 0 60000 65536"/>
              <a:gd name="T12" fmla="*/ 0 60000 65536"/>
              <a:gd name="T13" fmla="*/ 0 60000 65536"/>
              <a:gd name="T14" fmla="*/ 0 60000 65536"/>
              <a:gd name="T15" fmla="*/ 0 w 264"/>
              <a:gd name="T16" fmla="*/ 0 h 24"/>
              <a:gd name="T17" fmla="*/ 264 w 264"/>
              <a:gd name="T18" fmla="*/ 24 h 24"/>
            </a:gdLst>
            <a:ahLst/>
            <a:cxnLst>
              <a:cxn ang="T10">
                <a:pos x="T0" y="T1"/>
              </a:cxn>
              <a:cxn ang="T11">
                <a:pos x="T2" y="T3"/>
              </a:cxn>
              <a:cxn ang="T12">
                <a:pos x="T4" y="T5"/>
              </a:cxn>
              <a:cxn ang="T13">
                <a:pos x="T6" y="T7"/>
              </a:cxn>
              <a:cxn ang="T14">
                <a:pos x="T8" y="T9"/>
              </a:cxn>
            </a:cxnLst>
            <a:rect l="T15" t="T16" r="T17" b="T18"/>
            <a:pathLst>
              <a:path w="264" h="24">
                <a:moveTo>
                  <a:pt x="264" y="24"/>
                </a:moveTo>
                <a:cubicBezTo>
                  <a:pt x="217" y="1"/>
                  <a:pt x="162" y="14"/>
                  <a:pt x="112" y="0"/>
                </a:cubicBezTo>
                <a:cubicBezTo>
                  <a:pt x="79" y="3"/>
                  <a:pt x="59" y="7"/>
                  <a:pt x="28" y="12"/>
                </a:cubicBezTo>
                <a:cubicBezTo>
                  <a:pt x="24" y="15"/>
                  <a:pt x="20" y="18"/>
                  <a:pt x="16" y="20"/>
                </a:cubicBezTo>
                <a:cubicBezTo>
                  <a:pt x="11" y="22"/>
                  <a:pt x="0" y="24"/>
                  <a:pt x="0" y="24"/>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65" name="Freeform 16"/>
          <p:cNvSpPr>
            <a:spLocks/>
          </p:cNvSpPr>
          <p:nvPr/>
        </p:nvSpPr>
        <p:spPr bwMode="auto">
          <a:xfrm rot="6959852" flipV="1">
            <a:off x="4079876" y="3641725"/>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78866" name="Freeform 17"/>
          <p:cNvSpPr>
            <a:spLocks/>
          </p:cNvSpPr>
          <p:nvPr/>
        </p:nvSpPr>
        <p:spPr bwMode="auto">
          <a:xfrm>
            <a:off x="4127500" y="2933700"/>
            <a:ext cx="1943100" cy="1246188"/>
          </a:xfrm>
          <a:custGeom>
            <a:avLst/>
            <a:gdLst>
              <a:gd name="T0" fmla="*/ 2147483646 w 1224"/>
              <a:gd name="T1" fmla="*/ 2147483646 h 785"/>
              <a:gd name="T2" fmla="*/ 2147483646 w 1224"/>
              <a:gd name="T3" fmla="*/ 2147483646 h 785"/>
              <a:gd name="T4" fmla="*/ 2147483646 w 1224"/>
              <a:gd name="T5" fmla="*/ 2147483646 h 785"/>
              <a:gd name="T6" fmla="*/ 2147483646 w 1224"/>
              <a:gd name="T7" fmla="*/ 2147483646 h 785"/>
              <a:gd name="T8" fmla="*/ 2147483646 w 1224"/>
              <a:gd name="T9" fmla="*/ 2147483646 h 785"/>
              <a:gd name="T10" fmla="*/ 2147483646 w 1224"/>
              <a:gd name="T11" fmla="*/ 2147483646 h 785"/>
              <a:gd name="T12" fmla="*/ 2147483646 w 1224"/>
              <a:gd name="T13" fmla="*/ 2147483646 h 785"/>
              <a:gd name="T14" fmla="*/ 2147483646 w 1224"/>
              <a:gd name="T15" fmla="*/ 2147483646 h 785"/>
              <a:gd name="T16" fmla="*/ 2147483646 w 1224"/>
              <a:gd name="T17" fmla="*/ 2147483646 h 785"/>
              <a:gd name="T18" fmla="*/ 0 w 1224"/>
              <a:gd name="T19" fmla="*/ 2147483646 h 7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4"/>
              <a:gd name="T31" fmla="*/ 0 h 785"/>
              <a:gd name="T32" fmla="*/ 1224 w 1224"/>
              <a:gd name="T33" fmla="*/ 785 h 7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4" h="785">
                <a:moveTo>
                  <a:pt x="1224" y="785"/>
                </a:moveTo>
                <a:cubicBezTo>
                  <a:pt x="1208" y="777"/>
                  <a:pt x="1116" y="784"/>
                  <a:pt x="1063" y="778"/>
                </a:cubicBezTo>
                <a:cubicBezTo>
                  <a:pt x="1009" y="769"/>
                  <a:pt x="922" y="777"/>
                  <a:pt x="898" y="733"/>
                </a:cubicBezTo>
                <a:cubicBezTo>
                  <a:pt x="874" y="689"/>
                  <a:pt x="924" y="585"/>
                  <a:pt x="919" y="514"/>
                </a:cubicBezTo>
                <a:cubicBezTo>
                  <a:pt x="892" y="436"/>
                  <a:pt x="916" y="372"/>
                  <a:pt x="868" y="305"/>
                </a:cubicBezTo>
                <a:cubicBezTo>
                  <a:pt x="822" y="192"/>
                  <a:pt x="745" y="115"/>
                  <a:pt x="668" y="36"/>
                </a:cubicBezTo>
                <a:cubicBezTo>
                  <a:pt x="613" y="5"/>
                  <a:pt x="577" y="23"/>
                  <a:pt x="519" y="3"/>
                </a:cubicBezTo>
                <a:cubicBezTo>
                  <a:pt x="512" y="0"/>
                  <a:pt x="406" y="17"/>
                  <a:pt x="399" y="15"/>
                </a:cubicBezTo>
                <a:cubicBezTo>
                  <a:pt x="386" y="9"/>
                  <a:pt x="214" y="20"/>
                  <a:pt x="204" y="21"/>
                </a:cubicBezTo>
                <a:cubicBezTo>
                  <a:pt x="159" y="30"/>
                  <a:pt x="0" y="150"/>
                  <a:pt x="0" y="150"/>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67" name="Freeform 18"/>
          <p:cNvSpPr>
            <a:spLocks/>
          </p:cNvSpPr>
          <p:nvPr/>
        </p:nvSpPr>
        <p:spPr bwMode="auto">
          <a:xfrm>
            <a:off x="1847850" y="1743075"/>
            <a:ext cx="2600325" cy="1028700"/>
          </a:xfrm>
          <a:custGeom>
            <a:avLst/>
            <a:gdLst>
              <a:gd name="T0" fmla="*/ 0 w 1638"/>
              <a:gd name="T1" fmla="*/ 0 h 648"/>
              <a:gd name="T2" fmla="*/ 2147483646 w 1638"/>
              <a:gd name="T3" fmla="*/ 2147483646 h 648"/>
              <a:gd name="T4" fmla="*/ 2147483646 w 1638"/>
              <a:gd name="T5" fmla="*/ 2147483646 h 648"/>
              <a:gd name="T6" fmla="*/ 2147483646 w 1638"/>
              <a:gd name="T7" fmla="*/ 2147483646 h 648"/>
              <a:gd name="T8" fmla="*/ 2147483646 w 1638"/>
              <a:gd name="T9" fmla="*/ 2147483646 h 648"/>
              <a:gd name="T10" fmla="*/ 2147483646 w 1638"/>
              <a:gd name="T11" fmla="*/ 2147483646 h 648"/>
              <a:gd name="T12" fmla="*/ 2147483646 w 1638"/>
              <a:gd name="T13" fmla="*/ 2147483646 h 648"/>
              <a:gd name="T14" fmla="*/ 2147483646 w 1638"/>
              <a:gd name="T15" fmla="*/ 2147483646 h 648"/>
              <a:gd name="T16" fmla="*/ 2147483646 w 1638"/>
              <a:gd name="T17" fmla="*/ 2147483646 h 648"/>
              <a:gd name="T18" fmla="*/ 2147483646 w 1638"/>
              <a:gd name="T19" fmla="*/ 2147483646 h 648"/>
              <a:gd name="T20" fmla="*/ 2147483646 w 1638"/>
              <a:gd name="T21" fmla="*/ 2147483646 h 648"/>
              <a:gd name="T22" fmla="*/ 2147483646 w 1638"/>
              <a:gd name="T23" fmla="*/ 2147483646 h 648"/>
              <a:gd name="T24" fmla="*/ 2147483646 w 1638"/>
              <a:gd name="T25" fmla="*/ 2147483646 h 648"/>
              <a:gd name="T26" fmla="*/ 2147483646 w 1638"/>
              <a:gd name="T27" fmla="*/ 2147483646 h 648"/>
              <a:gd name="T28" fmla="*/ 2147483646 w 1638"/>
              <a:gd name="T29" fmla="*/ 2147483646 h 648"/>
              <a:gd name="T30" fmla="*/ 2147483646 w 1638"/>
              <a:gd name="T31" fmla="*/ 2147483646 h 648"/>
              <a:gd name="T32" fmla="*/ 2147483646 w 1638"/>
              <a:gd name="T33" fmla="*/ 2147483646 h 648"/>
              <a:gd name="T34" fmla="*/ 2147483646 w 1638"/>
              <a:gd name="T35" fmla="*/ 2147483646 h 6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38"/>
              <a:gd name="T55" fmla="*/ 0 h 648"/>
              <a:gd name="T56" fmla="*/ 1638 w 1638"/>
              <a:gd name="T57" fmla="*/ 648 h 6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38" h="648">
                <a:moveTo>
                  <a:pt x="0" y="0"/>
                </a:moveTo>
                <a:cubicBezTo>
                  <a:pt x="26" y="53"/>
                  <a:pt x="73" y="91"/>
                  <a:pt x="114" y="132"/>
                </a:cubicBezTo>
                <a:cubicBezTo>
                  <a:pt x="141" y="159"/>
                  <a:pt x="161" y="199"/>
                  <a:pt x="186" y="228"/>
                </a:cubicBezTo>
                <a:cubicBezTo>
                  <a:pt x="230" y="279"/>
                  <a:pt x="283" y="325"/>
                  <a:pt x="330" y="372"/>
                </a:cubicBezTo>
                <a:cubicBezTo>
                  <a:pt x="361" y="403"/>
                  <a:pt x="392" y="453"/>
                  <a:pt x="426" y="480"/>
                </a:cubicBezTo>
                <a:cubicBezTo>
                  <a:pt x="466" y="512"/>
                  <a:pt x="533" y="530"/>
                  <a:pt x="582" y="540"/>
                </a:cubicBezTo>
                <a:cubicBezTo>
                  <a:pt x="604" y="551"/>
                  <a:pt x="625" y="558"/>
                  <a:pt x="648" y="564"/>
                </a:cubicBezTo>
                <a:cubicBezTo>
                  <a:pt x="664" y="568"/>
                  <a:pt x="680" y="572"/>
                  <a:pt x="696" y="576"/>
                </a:cubicBezTo>
                <a:cubicBezTo>
                  <a:pt x="704" y="578"/>
                  <a:pt x="720" y="582"/>
                  <a:pt x="720" y="582"/>
                </a:cubicBezTo>
                <a:cubicBezTo>
                  <a:pt x="740" y="595"/>
                  <a:pt x="760" y="600"/>
                  <a:pt x="780" y="612"/>
                </a:cubicBezTo>
                <a:cubicBezTo>
                  <a:pt x="806" y="628"/>
                  <a:pt x="816" y="641"/>
                  <a:pt x="846" y="648"/>
                </a:cubicBezTo>
                <a:cubicBezTo>
                  <a:pt x="935" y="630"/>
                  <a:pt x="908" y="592"/>
                  <a:pt x="948" y="552"/>
                </a:cubicBezTo>
                <a:cubicBezTo>
                  <a:pt x="954" y="546"/>
                  <a:pt x="965" y="545"/>
                  <a:pt x="972" y="540"/>
                </a:cubicBezTo>
                <a:cubicBezTo>
                  <a:pt x="1006" y="514"/>
                  <a:pt x="1026" y="494"/>
                  <a:pt x="1068" y="480"/>
                </a:cubicBezTo>
                <a:cubicBezTo>
                  <a:pt x="1111" y="444"/>
                  <a:pt x="1177" y="390"/>
                  <a:pt x="1230" y="372"/>
                </a:cubicBezTo>
                <a:cubicBezTo>
                  <a:pt x="1305" y="379"/>
                  <a:pt x="1392" y="392"/>
                  <a:pt x="1464" y="414"/>
                </a:cubicBezTo>
                <a:cubicBezTo>
                  <a:pt x="1492" y="422"/>
                  <a:pt x="1510" y="435"/>
                  <a:pt x="1536" y="444"/>
                </a:cubicBezTo>
                <a:cubicBezTo>
                  <a:pt x="1574" y="440"/>
                  <a:pt x="1605" y="437"/>
                  <a:pt x="1638" y="420"/>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68" name="Freeform 19"/>
          <p:cNvSpPr>
            <a:spLocks/>
          </p:cNvSpPr>
          <p:nvPr/>
        </p:nvSpPr>
        <p:spPr bwMode="auto">
          <a:xfrm>
            <a:off x="3524250" y="1476375"/>
            <a:ext cx="514350" cy="1257300"/>
          </a:xfrm>
          <a:custGeom>
            <a:avLst/>
            <a:gdLst>
              <a:gd name="T0" fmla="*/ 2147483646 w 324"/>
              <a:gd name="T1" fmla="*/ 0 h 792"/>
              <a:gd name="T2" fmla="*/ 2147483646 w 324"/>
              <a:gd name="T3" fmla="*/ 2147483646 h 792"/>
              <a:gd name="T4" fmla="*/ 2147483646 w 324"/>
              <a:gd name="T5" fmla="*/ 2147483646 h 792"/>
              <a:gd name="T6" fmla="*/ 2147483646 w 324"/>
              <a:gd name="T7" fmla="*/ 2147483646 h 792"/>
              <a:gd name="T8" fmla="*/ 0 w 324"/>
              <a:gd name="T9" fmla="*/ 2147483646 h 792"/>
              <a:gd name="T10" fmla="*/ 2147483646 w 324"/>
              <a:gd name="T11" fmla="*/ 2147483646 h 792"/>
              <a:gd name="T12" fmla="*/ 2147483646 w 324"/>
              <a:gd name="T13" fmla="*/ 2147483646 h 792"/>
              <a:gd name="T14" fmla="*/ 2147483646 w 324"/>
              <a:gd name="T15" fmla="*/ 2147483646 h 792"/>
              <a:gd name="T16" fmla="*/ 2147483646 w 324"/>
              <a:gd name="T17" fmla="*/ 2147483646 h 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4"/>
              <a:gd name="T28" fmla="*/ 0 h 792"/>
              <a:gd name="T29" fmla="*/ 324 w 324"/>
              <a:gd name="T30" fmla="*/ 792 h 7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4" h="792">
                <a:moveTo>
                  <a:pt x="96" y="0"/>
                </a:moveTo>
                <a:cubicBezTo>
                  <a:pt x="116" y="60"/>
                  <a:pt x="123" y="123"/>
                  <a:pt x="132" y="186"/>
                </a:cubicBezTo>
                <a:cubicBezTo>
                  <a:pt x="125" y="258"/>
                  <a:pt x="132" y="326"/>
                  <a:pt x="84" y="384"/>
                </a:cubicBezTo>
                <a:cubicBezTo>
                  <a:pt x="70" y="401"/>
                  <a:pt x="52" y="416"/>
                  <a:pt x="36" y="432"/>
                </a:cubicBezTo>
                <a:cubicBezTo>
                  <a:pt x="27" y="441"/>
                  <a:pt x="0" y="444"/>
                  <a:pt x="0" y="444"/>
                </a:cubicBezTo>
                <a:cubicBezTo>
                  <a:pt x="44" y="466"/>
                  <a:pt x="73" y="505"/>
                  <a:pt x="108" y="540"/>
                </a:cubicBezTo>
                <a:cubicBezTo>
                  <a:pt x="153" y="585"/>
                  <a:pt x="197" y="631"/>
                  <a:pt x="240" y="678"/>
                </a:cubicBezTo>
                <a:cubicBezTo>
                  <a:pt x="255" y="695"/>
                  <a:pt x="275" y="707"/>
                  <a:pt x="288" y="726"/>
                </a:cubicBezTo>
                <a:cubicBezTo>
                  <a:pt x="303" y="749"/>
                  <a:pt x="305" y="773"/>
                  <a:pt x="324" y="792"/>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69" name="Freeform 20"/>
          <p:cNvSpPr>
            <a:spLocks/>
          </p:cNvSpPr>
          <p:nvPr/>
        </p:nvSpPr>
        <p:spPr bwMode="auto">
          <a:xfrm>
            <a:off x="2143125" y="3003550"/>
            <a:ext cx="2095500" cy="1216025"/>
          </a:xfrm>
          <a:custGeom>
            <a:avLst/>
            <a:gdLst>
              <a:gd name="T0" fmla="*/ 0 w 1320"/>
              <a:gd name="T1" fmla="*/ 2147483646 h 766"/>
              <a:gd name="T2" fmla="*/ 2147483646 w 1320"/>
              <a:gd name="T3" fmla="*/ 2147483646 h 766"/>
              <a:gd name="T4" fmla="*/ 2147483646 w 1320"/>
              <a:gd name="T5" fmla="*/ 2147483646 h 766"/>
              <a:gd name="T6" fmla="*/ 2147483646 w 1320"/>
              <a:gd name="T7" fmla="*/ 2147483646 h 766"/>
              <a:gd name="T8" fmla="*/ 2147483646 w 1320"/>
              <a:gd name="T9" fmla="*/ 2147483646 h 766"/>
              <a:gd name="T10" fmla="*/ 2147483646 w 1320"/>
              <a:gd name="T11" fmla="*/ 2147483646 h 766"/>
              <a:gd name="T12" fmla="*/ 2147483646 w 1320"/>
              <a:gd name="T13" fmla="*/ 2147483646 h 766"/>
              <a:gd name="T14" fmla="*/ 2147483646 w 1320"/>
              <a:gd name="T15" fmla="*/ 2147483646 h 766"/>
              <a:gd name="T16" fmla="*/ 2147483646 w 1320"/>
              <a:gd name="T17" fmla="*/ 2147483646 h 766"/>
              <a:gd name="T18" fmla="*/ 2147483646 w 1320"/>
              <a:gd name="T19" fmla="*/ 2147483646 h 766"/>
              <a:gd name="T20" fmla="*/ 2147483646 w 1320"/>
              <a:gd name="T21" fmla="*/ 2147483646 h 7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0"/>
              <a:gd name="T34" fmla="*/ 0 h 766"/>
              <a:gd name="T35" fmla="*/ 1320 w 1320"/>
              <a:gd name="T36" fmla="*/ 766 h 7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0" h="766">
                <a:moveTo>
                  <a:pt x="0" y="766"/>
                </a:moveTo>
                <a:cubicBezTo>
                  <a:pt x="16" y="688"/>
                  <a:pt x="71" y="617"/>
                  <a:pt x="132" y="568"/>
                </a:cubicBezTo>
                <a:cubicBezTo>
                  <a:pt x="164" y="542"/>
                  <a:pt x="152" y="543"/>
                  <a:pt x="180" y="508"/>
                </a:cubicBezTo>
                <a:cubicBezTo>
                  <a:pt x="206" y="476"/>
                  <a:pt x="205" y="488"/>
                  <a:pt x="240" y="460"/>
                </a:cubicBezTo>
                <a:cubicBezTo>
                  <a:pt x="275" y="432"/>
                  <a:pt x="315" y="386"/>
                  <a:pt x="360" y="376"/>
                </a:cubicBezTo>
                <a:cubicBezTo>
                  <a:pt x="424" y="362"/>
                  <a:pt x="487" y="344"/>
                  <a:pt x="552" y="334"/>
                </a:cubicBezTo>
                <a:cubicBezTo>
                  <a:pt x="580" y="330"/>
                  <a:pt x="636" y="322"/>
                  <a:pt x="636" y="322"/>
                </a:cubicBezTo>
                <a:cubicBezTo>
                  <a:pt x="674" y="297"/>
                  <a:pt x="731" y="290"/>
                  <a:pt x="774" y="274"/>
                </a:cubicBezTo>
                <a:cubicBezTo>
                  <a:pt x="820" y="257"/>
                  <a:pt x="858" y="208"/>
                  <a:pt x="894" y="178"/>
                </a:cubicBezTo>
                <a:cubicBezTo>
                  <a:pt x="972" y="113"/>
                  <a:pt x="949" y="144"/>
                  <a:pt x="978" y="100"/>
                </a:cubicBezTo>
                <a:cubicBezTo>
                  <a:pt x="998" y="0"/>
                  <a:pt x="1238" y="10"/>
                  <a:pt x="1320" y="10"/>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70" name="Freeform 21"/>
          <p:cNvSpPr>
            <a:spLocks/>
          </p:cNvSpPr>
          <p:nvPr/>
        </p:nvSpPr>
        <p:spPr bwMode="auto">
          <a:xfrm>
            <a:off x="3248025" y="2771775"/>
            <a:ext cx="771525" cy="3057525"/>
          </a:xfrm>
          <a:custGeom>
            <a:avLst/>
            <a:gdLst>
              <a:gd name="T0" fmla="*/ 2147483646 w 486"/>
              <a:gd name="T1" fmla="*/ 2147483646 h 1926"/>
              <a:gd name="T2" fmla="*/ 2147483646 w 486"/>
              <a:gd name="T3" fmla="*/ 2147483646 h 1926"/>
              <a:gd name="T4" fmla="*/ 2147483646 w 486"/>
              <a:gd name="T5" fmla="*/ 2147483646 h 1926"/>
              <a:gd name="T6" fmla="*/ 2147483646 w 486"/>
              <a:gd name="T7" fmla="*/ 2147483646 h 1926"/>
              <a:gd name="T8" fmla="*/ 0 w 486"/>
              <a:gd name="T9" fmla="*/ 2147483646 h 1926"/>
              <a:gd name="T10" fmla="*/ 2147483646 w 486"/>
              <a:gd name="T11" fmla="*/ 2147483646 h 1926"/>
              <a:gd name="T12" fmla="*/ 2147483646 w 486"/>
              <a:gd name="T13" fmla="*/ 2147483646 h 1926"/>
              <a:gd name="T14" fmla="*/ 2147483646 w 486"/>
              <a:gd name="T15" fmla="*/ 2147483646 h 1926"/>
              <a:gd name="T16" fmla="*/ 2147483646 w 486"/>
              <a:gd name="T17" fmla="*/ 2147483646 h 1926"/>
              <a:gd name="T18" fmla="*/ 2147483646 w 486"/>
              <a:gd name="T19" fmla="*/ 2147483646 h 1926"/>
              <a:gd name="T20" fmla="*/ 2147483646 w 486"/>
              <a:gd name="T21" fmla="*/ 2147483646 h 1926"/>
              <a:gd name="T22" fmla="*/ 2147483646 w 486"/>
              <a:gd name="T23" fmla="*/ 2147483646 h 1926"/>
              <a:gd name="T24" fmla="*/ 2147483646 w 486"/>
              <a:gd name="T25" fmla="*/ 2147483646 h 1926"/>
              <a:gd name="T26" fmla="*/ 2147483646 w 486"/>
              <a:gd name="T27" fmla="*/ 2147483646 h 1926"/>
              <a:gd name="T28" fmla="*/ 2147483646 w 486"/>
              <a:gd name="T29" fmla="*/ 2147483646 h 1926"/>
              <a:gd name="T30" fmla="*/ 2147483646 w 486"/>
              <a:gd name="T31" fmla="*/ 0 h 1926"/>
              <a:gd name="T32" fmla="*/ 2147483646 w 486"/>
              <a:gd name="T33" fmla="*/ 2147483646 h 19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6"/>
              <a:gd name="T52" fmla="*/ 0 h 1926"/>
              <a:gd name="T53" fmla="*/ 486 w 486"/>
              <a:gd name="T54" fmla="*/ 1926 h 19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6" h="1926">
                <a:moveTo>
                  <a:pt x="372" y="1926"/>
                </a:moveTo>
                <a:cubicBezTo>
                  <a:pt x="324" y="1853"/>
                  <a:pt x="246" y="1797"/>
                  <a:pt x="192" y="1728"/>
                </a:cubicBezTo>
                <a:cubicBezTo>
                  <a:pt x="133" y="1653"/>
                  <a:pt x="100" y="1566"/>
                  <a:pt x="48" y="1488"/>
                </a:cubicBezTo>
                <a:cubicBezTo>
                  <a:pt x="36" y="1440"/>
                  <a:pt x="24" y="1392"/>
                  <a:pt x="12" y="1344"/>
                </a:cubicBezTo>
                <a:cubicBezTo>
                  <a:pt x="8" y="1328"/>
                  <a:pt x="0" y="1296"/>
                  <a:pt x="0" y="1296"/>
                </a:cubicBezTo>
                <a:cubicBezTo>
                  <a:pt x="3" y="1274"/>
                  <a:pt x="5" y="1192"/>
                  <a:pt x="24" y="1158"/>
                </a:cubicBezTo>
                <a:cubicBezTo>
                  <a:pt x="89" y="1040"/>
                  <a:pt x="225" y="916"/>
                  <a:pt x="330" y="828"/>
                </a:cubicBezTo>
                <a:cubicBezTo>
                  <a:pt x="359" y="769"/>
                  <a:pt x="351" y="798"/>
                  <a:pt x="360" y="744"/>
                </a:cubicBezTo>
                <a:cubicBezTo>
                  <a:pt x="358" y="724"/>
                  <a:pt x="358" y="704"/>
                  <a:pt x="354" y="684"/>
                </a:cubicBezTo>
                <a:cubicBezTo>
                  <a:pt x="352" y="675"/>
                  <a:pt x="343" y="669"/>
                  <a:pt x="342" y="660"/>
                </a:cubicBezTo>
                <a:cubicBezTo>
                  <a:pt x="334" y="610"/>
                  <a:pt x="336" y="565"/>
                  <a:pt x="324" y="516"/>
                </a:cubicBezTo>
                <a:cubicBezTo>
                  <a:pt x="317" y="435"/>
                  <a:pt x="300" y="403"/>
                  <a:pt x="276" y="330"/>
                </a:cubicBezTo>
                <a:cubicBezTo>
                  <a:pt x="276" y="330"/>
                  <a:pt x="261" y="270"/>
                  <a:pt x="258" y="258"/>
                </a:cubicBezTo>
                <a:cubicBezTo>
                  <a:pt x="256" y="250"/>
                  <a:pt x="252" y="234"/>
                  <a:pt x="252" y="234"/>
                </a:cubicBezTo>
                <a:cubicBezTo>
                  <a:pt x="257" y="162"/>
                  <a:pt x="260" y="47"/>
                  <a:pt x="342" y="12"/>
                </a:cubicBezTo>
                <a:cubicBezTo>
                  <a:pt x="355" y="6"/>
                  <a:pt x="370" y="5"/>
                  <a:pt x="384" y="0"/>
                </a:cubicBezTo>
                <a:cubicBezTo>
                  <a:pt x="420" y="5"/>
                  <a:pt x="453" y="8"/>
                  <a:pt x="486" y="24"/>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71" name="Freeform 22"/>
          <p:cNvSpPr>
            <a:spLocks/>
          </p:cNvSpPr>
          <p:nvPr/>
        </p:nvSpPr>
        <p:spPr bwMode="auto">
          <a:xfrm rot="6959852" flipV="1">
            <a:off x="1554163" y="1582737"/>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78872" name="Freeform 23"/>
          <p:cNvSpPr>
            <a:spLocks/>
          </p:cNvSpPr>
          <p:nvPr/>
        </p:nvSpPr>
        <p:spPr bwMode="auto">
          <a:xfrm rot="6959852" flipV="1">
            <a:off x="3773488" y="935037"/>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78873" name="Freeform 24"/>
          <p:cNvSpPr>
            <a:spLocks/>
          </p:cNvSpPr>
          <p:nvPr/>
        </p:nvSpPr>
        <p:spPr bwMode="auto">
          <a:xfrm rot="6959852" flipV="1">
            <a:off x="5849938" y="1230312"/>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78874" name="Freeform 25"/>
          <p:cNvSpPr>
            <a:spLocks/>
          </p:cNvSpPr>
          <p:nvPr/>
        </p:nvSpPr>
        <p:spPr bwMode="auto">
          <a:xfrm>
            <a:off x="4981575" y="1676400"/>
            <a:ext cx="733425" cy="809625"/>
          </a:xfrm>
          <a:custGeom>
            <a:avLst/>
            <a:gdLst>
              <a:gd name="T0" fmla="*/ 2147483646 w 462"/>
              <a:gd name="T1" fmla="*/ 2147483646 h 510"/>
              <a:gd name="T2" fmla="*/ 2147483646 w 462"/>
              <a:gd name="T3" fmla="*/ 2147483646 h 510"/>
              <a:gd name="T4" fmla="*/ 2147483646 w 462"/>
              <a:gd name="T5" fmla="*/ 0 h 510"/>
              <a:gd name="T6" fmla="*/ 2147483646 w 462"/>
              <a:gd name="T7" fmla="*/ 2147483646 h 510"/>
              <a:gd name="T8" fmla="*/ 2147483646 w 462"/>
              <a:gd name="T9" fmla="*/ 2147483646 h 510"/>
              <a:gd name="T10" fmla="*/ 2147483646 w 462"/>
              <a:gd name="T11" fmla="*/ 2147483646 h 510"/>
              <a:gd name="T12" fmla="*/ 2147483646 w 462"/>
              <a:gd name="T13" fmla="*/ 2147483646 h 510"/>
              <a:gd name="T14" fmla="*/ 2147483646 w 462"/>
              <a:gd name="T15" fmla="*/ 2147483646 h 510"/>
              <a:gd name="T16" fmla="*/ 0 w 462"/>
              <a:gd name="T17" fmla="*/ 2147483646 h 5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2"/>
              <a:gd name="T28" fmla="*/ 0 h 510"/>
              <a:gd name="T29" fmla="*/ 462 w 462"/>
              <a:gd name="T30" fmla="*/ 510 h 5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2" h="510">
                <a:moveTo>
                  <a:pt x="462" y="78"/>
                </a:moveTo>
                <a:cubicBezTo>
                  <a:pt x="442" y="48"/>
                  <a:pt x="443" y="41"/>
                  <a:pt x="414" y="24"/>
                </a:cubicBezTo>
                <a:cubicBezTo>
                  <a:pt x="399" y="15"/>
                  <a:pt x="366" y="0"/>
                  <a:pt x="366" y="0"/>
                </a:cubicBezTo>
                <a:cubicBezTo>
                  <a:pt x="305" y="3"/>
                  <a:pt x="245" y="3"/>
                  <a:pt x="186" y="18"/>
                </a:cubicBezTo>
                <a:cubicBezTo>
                  <a:pt x="166" y="38"/>
                  <a:pt x="165" y="52"/>
                  <a:pt x="156" y="78"/>
                </a:cubicBezTo>
                <a:cubicBezTo>
                  <a:pt x="147" y="159"/>
                  <a:pt x="131" y="216"/>
                  <a:pt x="60" y="264"/>
                </a:cubicBezTo>
                <a:cubicBezTo>
                  <a:pt x="28" y="312"/>
                  <a:pt x="40" y="410"/>
                  <a:pt x="36" y="456"/>
                </a:cubicBezTo>
                <a:cubicBezTo>
                  <a:pt x="35" y="471"/>
                  <a:pt x="29" y="487"/>
                  <a:pt x="18" y="498"/>
                </a:cubicBezTo>
                <a:cubicBezTo>
                  <a:pt x="13" y="503"/>
                  <a:pt x="0" y="510"/>
                  <a:pt x="0" y="510"/>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75" name="Line 26"/>
          <p:cNvSpPr>
            <a:spLocks noChangeShapeType="1"/>
          </p:cNvSpPr>
          <p:nvPr/>
        </p:nvSpPr>
        <p:spPr bwMode="auto">
          <a:xfrm>
            <a:off x="2235200" y="3865563"/>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76" name="Line 27"/>
          <p:cNvSpPr>
            <a:spLocks noChangeShapeType="1"/>
          </p:cNvSpPr>
          <p:nvPr/>
        </p:nvSpPr>
        <p:spPr bwMode="auto">
          <a:xfrm>
            <a:off x="2498725" y="3590925"/>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77" name="Line 28"/>
          <p:cNvSpPr>
            <a:spLocks noChangeShapeType="1"/>
          </p:cNvSpPr>
          <p:nvPr/>
        </p:nvSpPr>
        <p:spPr bwMode="auto">
          <a:xfrm>
            <a:off x="3221038" y="3322638"/>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78" name="Line 29"/>
          <p:cNvSpPr>
            <a:spLocks noChangeShapeType="1"/>
          </p:cNvSpPr>
          <p:nvPr/>
        </p:nvSpPr>
        <p:spPr bwMode="auto">
          <a:xfrm>
            <a:off x="3643313" y="1920875"/>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79" name="Line 30"/>
          <p:cNvSpPr>
            <a:spLocks noChangeShapeType="1"/>
          </p:cNvSpPr>
          <p:nvPr/>
        </p:nvSpPr>
        <p:spPr bwMode="auto">
          <a:xfrm>
            <a:off x="5478463" y="1512888"/>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0" name="Line 31"/>
          <p:cNvSpPr>
            <a:spLocks noChangeShapeType="1"/>
          </p:cNvSpPr>
          <p:nvPr/>
        </p:nvSpPr>
        <p:spPr bwMode="auto">
          <a:xfrm>
            <a:off x="5119688" y="1882775"/>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1" name="Line 32"/>
          <p:cNvSpPr>
            <a:spLocks noChangeShapeType="1"/>
          </p:cNvSpPr>
          <p:nvPr/>
        </p:nvSpPr>
        <p:spPr bwMode="auto">
          <a:xfrm>
            <a:off x="3163888" y="2589213"/>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2" name="Line 33"/>
          <p:cNvSpPr>
            <a:spLocks noChangeShapeType="1"/>
          </p:cNvSpPr>
          <p:nvPr/>
        </p:nvSpPr>
        <p:spPr bwMode="auto">
          <a:xfrm>
            <a:off x="3956050" y="2195513"/>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3" name="Line 34"/>
          <p:cNvSpPr>
            <a:spLocks noChangeShapeType="1"/>
          </p:cNvSpPr>
          <p:nvPr/>
        </p:nvSpPr>
        <p:spPr bwMode="auto">
          <a:xfrm>
            <a:off x="2466975" y="2292350"/>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4" name="Line 35"/>
          <p:cNvSpPr>
            <a:spLocks noChangeShapeType="1"/>
          </p:cNvSpPr>
          <p:nvPr/>
        </p:nvSpPr>
        <p:spPr bwMode="auto">
          <a:xfrm>
            <a:off x="3535363" y="5327650"/>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5" name="Line 36"/>
          <p:cNvSpPr>
            <a:spLocks noChangeShapeType="1"/>
          </p:cNvSpPr>
          <p:nvPr/>
        </p:nvSpPr>
        <p:spPr bwMode="auto">
          <a:xfrm>
            <a:off x="3532188" y="4138613"/>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6" name="Line 37"/>
          <p:cNvSpPr>
            <a:spLocks noChangeShapeType="1"/>
          </p:cNvSpPr>
          <p:nvPr/>
        </p:nvSpPr>
        <p:spPr bwMode="auto">
          <a:xfrm>
            <a:off x="5048250" y="2778125"/>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7" name="Line 38"/>
          <p:cNvSpPr>
            <a:spLocks noChangeShapeType="1"/>
          </p:cNvSpPr>
          <p:nvPr/>
        </p:nvSpPr>
        <p:spPr bwMode="auto">
          <a:xfrm>
            <a:off x="5256213" y="2890838"/>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8" name="Line 39"/>
          <p:cNvSpPr>
            <a:spLocks noChangeShapeType="1"/>
          </p:cNvSpPr>
          <p:nvPr/>
        </p:nvSpPr>
        <p:spPr bwMode="auto">
          <a:xfrm>
            <a:off x="5902325" y="4013200"/>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9" name="Line 40"/>
          <p:cNvSpPr>
            <a:spLocks noChangeShapeType="1"/>
          </p:cNvSpPr>
          <p:nvPr/>
        </p:nvSpPr>
        <p:spPr bwMode="auto">
          <a:xfrm>
            <a:off x="5575300" y="3462338"/>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90" name="Line 41"/>
          <p:cNvSpPr>
            <a:spLocks noChangeShapeType="1"/>
          </p:cNvSpPr>
          <p:nvPr/>
        </p:nvSpPr>
        <p:spPr bwMode="auto">
          <a:xfrm>
            <a:off x="4002088" y="2878138"/>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91" name="Freeform 52"/>
          <p:cNvSpPr>
            <a:spLocks/>
          </p:cNvSpPr>
          <p:nvPr/>
        </p:nvSpPr>
        <p:spPr bwMode="auto">
          <a:xfrm>
            <a:off x="6934200" y="2693988"/>
            <a:ext cx="1636713" cy="925512"/>
          </a:xfrm>
          <a:custGeom>
            <a:avLst/>
            <a:gdLst>
              <a:gd name="T0" fmla="*/ 2147483646 w 1031"/>
              <a:gd name="T1" fmla="*/ 2147483646 h 583"/>
              <a:gd name="T2" fmla="*/ 2147483646 w 1031"/>
              <a:gd name="T3" fmla="*/ 2147483646 h 583"/>
              <a:gd name="T4" fmla="*/ 2147483646 w 1031"/>
              <a:gd name="T5" fmla="*/ 2147483646 h 583"/>
              <a:gd name="T6" fmla="*/ 2147483646 w 1031"/>
              <a:gd name="T7" fmla="*/ 2147483646 h 583"/>
              <a:gd name="T8" fmla="*/ 2147483646 w 1031"/>
              <a:gd name="T9" fmla="*/ 2147483646 h 583"/>
              <a:gd name="T10" fmla="*/ 2147483646 w 1031"/>
              <a:gd name="T11" fmla="*/ 2147483646 h 583"/>
              <a:gd name="T12" fmla="*/ 2147483646 w 1031"/>
              <a:gd name="T13" fmla="*/ 2147483646 h 583"/>
              <a:gd name="T14" fmla="*/ 2147483646 w 1031"/>
              <a:gd name="T15" fmla="*/ 2147483646 h 583"/>
              <a:gd name="T16" fmla="*/ 2147483646 w 1031"/>
              <a:gd name="T17" fmla="*/ 2147483646 h 583"/>
              <a:gd name="T18" fmla="*/ 2147483646 w 1031"/>
              <a:gd name="T19" fmla="*/ 2147483646 h 583"/>
              <a:gd name="T20" fmla="*/ 2147483646 w 1031"/>
              <a:gd name="T21" fmla="*/ 2147483646 h 583"/>
              <a:gd name="T22" fmla="*/ 2147483646 w 1031"/>
              <a:gd name="T23" fmla="*/ 2147483646 h 583"/>
              <a:gd name="T24" fmla="*/ 0 w 1031"/>
              <a:gd name="T25" fmla="*/ 2147483646 h 5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
              <a:gd name="T40" fmla="*/ 0 h 583"/>
              <a:gd name="T41" fmla="*/ 1031 w 1031"/>
              <a:gd name="T42" fmla="*/ 583 h 5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 h="583">
                <a:moveTo>
                  <a:pt x="960" y="583"/>
                </a:moveTo>
                <a:cubicBezTo>
                  <a:pt x="988" y="564"/>
                  <a:pt x="997" y="551"/>
                  <a:pt x="1008" y="519"/>
                </a:cubicBezTo>
                <a:cubicBezTo>
                  <a:pt x="1003" y="415"/>
                  <a:pt x="1031" y="375"/>
                  <a:pt x="960" y="327"/>
                </a:cubicBezTo>
                <a:cubicBezTo>
                  <a:pt x="891" y="224"/>
                  <a:pt x="849" y="97"/>
                  <a:pt x="704" y="87"/>
                </a:cubicBezTo>
                <a:cubicBezTo>
                  <a:pt x="640" y="83"/>
                  <a:pt x="576" y="82"/>
                  <a:pt x="512" y="79"/>
                </a:cubicBezTo>
                <a:cubicBezTo>
                  <a:pt x="478" y="68"/>
                  <a:pt x="451" y="51"/>
                  <a:pt x="416" y="39"/>
                </a:cubicBezTo>
                <a:cubicBezTo>
                  <a:pt x="378" y="26"/>
                  <a:pt x="336" y="29"/>
                  <a:pt x="296" y="23"/>
                </a:cubicBezTo>
                <a:cubicBezTo>
                  <a:pt x="227" y="0"/>
                  <a:pt x="189" y="28"/>
                  <a:pt x="136" y="63"/>
                </a:cubicBezTo>
                <a:cubicBezTo>
                  <a:pt x="131" y="71"/>
                  <a:pt x="127" y="80"/>
                  <a:pt x="120" y="87"/>
                </a:cubicBezTo>
                <a:cubicBezTo>
                  <a:pt x="113" y="94"/>
                  <a:pt x="102" y="96"/>
                  <a:pt x="96" y="103"/>
                </a:cubicBezTo>
                <a:cubicBezTo>
                  <a:pt x="83" y="117"/>
                  <a:pt x="64" y="151"/>
                  <a:pt x="64" y="151"/>
                </a:cubicBezTo>
                <a:cubicBezTo>
                  <a:pt x="61" y="167"/>
                  <a:pt x="62" y="184"/>
                  <a:pt x="56" y="199"/>
                </a:cubicBezTo>
                <a:cubicBezTo>
                  <a:pt x="41" y="236"/>
                  <a:pt x="0" y="269"/>
                  <a:pt x="0" y="311"/>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92" name="Freeform 53"/>
          <p:cNvSpPr>
            <a:spLocks/>
          </p:cNvSpPr>
          <p:nvPr/>
        </p:nvSpPr>
        <p:spPr bwMode="auto">
          <a:xfrm>
            <a:off x="4762500" y="3629025"/>
            <a:ext cx="3705225" cy="838200"/>
          </a:xfrm>
          <a:custGeom>
            <a:avLst/>
            <a:gdLst>
              <a:gd name="T0" fmla="*/ 0 w 2334"/>
              <a:gd name="T1" fmla="*/ 2147483646 h 528"/>
              <a:gd name="T2" fmla="*/ 2147483646 w 2334"/>
              <a:gd name="T3" fmla="*/ 2147483646 h 528"/>
              <a:gd name="T4" fmla="*/ 2147483646 w 2334"/>
              <a:gd name="T5" fmla="*/ 2147483646 h 528"/>
              <a:gd name="T6" fmla="*/ 2147483646 w 2334"/>
              <a:gd name="T7" fmla="*/ 2147483646 h 528"/>
              <a:gd name="T8" fmla="*/ 2147483646 w 2334"/>
              <a:gd name="T9" fmla="*/ 2147483646 h 528"/>
              <a:gd name="T10" fmla="*/ 2147483646 w 2334"/>
              <a:gd name="T11" fmla="*/ 2147483646 h 528"/>
              <a:gd name="T12" fmla="*/ 2147483646 w 2334"/>
              <a:gd name="T13" fmla="*/ 2147483646 h 528"/>
              <a:gd name="T14" fmla="*/ 2147483646 w 2334"/>
              <a:gd name="T15" fmla="*/ 2147483646 h 528"/>
              <a:gd name="T16" fmla="*/ 2147483646 w 2334"/>
              <a:gd name="T17" fmla="*/ 2147483646 h 528"/>
              <a:gd name="T18" fmla="*/ 2147483646 w 2334"/>
              <a:gd name="T19" fmla="*/ 2147483646 h 528"/>
              <a:gd name="T20" fmla="*/ 2147483646 w 2334"/>
              <a:gd name="T21" fmla="*/ 2147483646 h 528"/>
              <a:gd name="T22" fmla="*/ 2147483646 w 2334"/>
              <a:gd name="T23" fmla="*/ 2147483646 h 528"/>
              <a:gd name="T24" fmla="*/ 2147483646 w 2334"/>
              <a:gd name="T25" fmla="*/ 2147483646 h 528"/>
              <a:gd name="T26" fmla="*/ 2147483646 w 2334"/>
              <a:gd name="T27" fmla="*/ 0 h 5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4"/>
              <a:gd name="T43" fmla="*/ 0 h 528"/>
              <a:gd name="T44" fmla="*/ 2334 w 2334"/>
              <a:gd name="T45" fmla="*/ 528 h 5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4" h="528">
                <a:moveTo>
                  <a:pt x="0" y="378"/>
                </a:moveTo>
                <a:cubicBezTo>
                  <a:pt x="22" y="400"/>
                  <a:pt x="43" y="416"/>
                  <a:pt x="72" y="426"/>
                </a:cubicBezTo>
                <a:cubicBezTo>
                  <a:pt x="119" y="461"/>
                  <a:pt x="173" y="486"/>
                  <a:pt x="228" y="504"/>
                </a:cubicBezTo>
                <a:cubicBezTo>
                  <a:pt x="291" y="488"/>
                  <a:pt x="357" y="501"/>
                  <a:pt x="420" y="510"/>
                </a:cubicBezTo>
                <a:cubicBezTo>
                  <a:pt x="578" y="499"/>
                  <a:pt x="560" y="497"/>
                  <a:pt x="798" y="510"/>
                </a:cubicBezTo>
                <a:cubicBezTo>
                  <a:pt x="823" y="511"/>
                  <a:pt x="870" y="528"/>
                  <a:pt x="870" y="528"/>
                </a:cubicBezTo>
                <a:cubicBezTo>
                  <a:pt x="954" y="520"/>
                  <a:pt x="1033" y="501"/>
                  <a:pt x="1116" y="492"/>
                </a:cubicBezTo>
                <a:cubicBezTo>
                  <a:pt x="1180" y="485"/>
                  <a:pt x="1308" y="474"/>
                  <a:pt x="1308" y="474"/>
                </a:cubicBezTo>
                <a:cubicBezTo>
                  <a:pt x="1378" y="458"/>
                  <a:pt x="1443" y="437"/>
                  <a:pt x="1512" y="420"/>
                </a:cubicBezTo>
                <a:cubicBezTo>
                  <a:pt x="1538" y="402"/>
                  <a:pt x="1546" y="371"/>
                  <a:pt x="1572" y="354"/>
                </a:cubicBezTo>
                <a:cubicBezTo>
                  <a:pt x="1605" y="333"/>
                  <a:pt x="1622" y="329"/>
                  <a:pt x="1656" y="318"/>
                </a:cubicBezTo>
                <a:cubicBezTo>
                  <a:pt x="1718" y="256"/>
                  <a:pt x="1817" y="243"/>
                  <a:pt x="1896" y="210"/>
                </a:cubicBezTo>
                <a:cubicBezTo>
                  <a:pt x="1985" y="173"/>
                  <a:pt x="2074" y="133"/>
                  <a:pt x="2160" y="90"/>
                </a:cubicBezTo>
                <a:cubicBezTo>
                  <a:pt x="2220" y="60"/>
                  <a:pt x="2263" y="0"/>
                  <a:pt x="2334" y="0"/>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93" name="Line 54"/>
          <p:cNvSpPr>
            <a:spLocks noChangeShapeType="1"/>
          </p:cNvSpPr>
          <p:nvPr/>
        </p:nvSpPr>
        <p:spPr bwMode="auto">
          <a:xfrm>
            <a:off x="5891213" y="4264025"/>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94" name="Line 55"/>
          <p:cNvSpPr>
            <a:spLocks noChangeShapeType="1"/>
          </p:cNvSpPr>
          <p:nvPr/>
        </p:nvSpPr>
        <p:spPr bwMode="auto">
          <a:xfrm>
            <a:off x="5365750" y="4271963"/>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95" name="Oval 56"/>
          <p:cNvSpPr>
            <a:spLocks noChangeArrowheads="1"/>
          </p:cNvSpPr>
          <p:nvPr/>
        </p:nvSpPr>
        <p:spPr bwMode="auto">
          <a:xfrm>
            <a:off x="3943350" y="2895600"/>
            <a:ext cx="228600" cy="23812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78896" name="Freeform 57"/>
          <p:cNvSpPr>
            <a:spLocks/>
          </p:cNvSpPr>
          <p:nvPr/>
        </p:nvSpPr>
        <p:spPr bwMode="auto">
          <a:xfrm>
            <a:off x="6200775" y="5400675"/>
            <a:ext cx="866775" cy="1200150"/>
          </a:xfrm>
          <a:custGeom>
            <a:avLst/>
            <a:gdLst>
              <a:gd name="T0" fmla="*/ 2147483646 w 546"/>
              <a:gd name="T1" fmla="*/ 2147483646 h 756"/>
              <a:gd name="T2" fmla="*/ 0 w 546"/>
              <a:gd name="T3" fmla="*/ 0 h 756"/>
              <a:gd name="T4" fmla="*/ 0 60000 65536"/>
              <a:gd name="T5" fmla="*/ 0 60000 65536"/>
              <a:gd name="T6" fmla="*/ 0 w 546"/>
              <a:gd name="T7" fmla="*/ 0 h 756"/>
              <a:gd name="T8" fmla="*/ 546 w 546"/>
              <a:gd name="T9" fmla="*/ 756 h 756"/>
            </a:gdLst>
            <a:ahLst/>
            <a:cxnLst>
              <a:cxn ang="T4">
                <a:pos x="T0" y="T1"/>
              </a:cxn>
              <a:cxn ang="T5">
                <a:pos x="T2" y="T3"/>
              </a:cxn>
            </a:cxnLst>
            <a:rect l="T6" t="T7" r="T8" b="T9"/>
            <a:pathLst>
              <a:path w="546" h="756">
                <a:moveTo>
                  <a:pt x="546" y="756"/>
                </a:moveTo>
                <a:cubicBezTo>
                  <a:pt x="114" y="390"/>
                  <a:pt x="492" y="360"/>
                  <a:pt x="0" y="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97" name="Freeform 58"/>
          <p:cNvSpPr>
            <a:spLocks/>
          </p:cNvSpPr>
          <p:nvPr/>
        </p:nvSpPr>
        <p:spPr bwMode="auto">
          <a:xfrm>
            <a:off x="5953125" y="5819775"/>
            <a:ext cx="1466850" cy="400050"/>
          </a:xfrm>
          <a:custGeom>
            <a:avLst/>
            <a:gdLst>
              <a:gd name="T0" fmla="*/ 2147483646 w 924"/>
              <a:gd name="T1" fmla="*/ 2147483646 h 252"/>
              <a:gd name="T2" fmla="*/ 0 w 924"/>
              <a:gd name="T3" fmla="*/ 2147483646 h 252"/>
              <a:gd name="T4" fmla="*/ 0 60000 65536"/>
              <a:gd name="T5" fmla="*/ 0 60000 65536"/>
              <a:gd name="T6" fmla="*/ 0 w 924"/>
              <a:gd name="T7" fmla="*/ 0 h 252"/>
              <a:gd name="T8" fmla="*/ 924 w 924"/>
              <a:gd name="T9" fmla="*/ 252 h 252"/>
            </a:gdLst>
            <a:ahLst/>
            <a:cxnLst>
              <a:cxn ang="T4">
                <a:pos x="T0" y="T1"/>
              </a:cxn>
              <a:cxn ang="T5">
                <a:pos x="T2" y="T3"/>
              </a:cxn>
            </a:cxnLst>
            <a:rect l="T6" t="T7" r="T8" b="T9"/>
            <a:pathLst>
              <a:path w="924" h="252">
                <a:moveTo>
                  <a:pt x="924" y="36"/>
                </a:moveTo>
                <a:cubicBezTo>
                  <a:pt x="684" y="0"/>
                  <a:pt x="246" y="252"/>
                  <a:pt x="0" y="222"/>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98" name="Freeform 59"/>
          <p:cNvSpPr>
            <a:spLocks/>
          </p:cNvSpPr>
          <p:nvPr/>
        </p:nvSpPr>
        <p:spPr bwMode="auto">
          <a:xfrm>
            <a:off x="6743700" y="6057900"/>
            <a:ext cx="342900" cy="457200"/>
          </a:xfrm>
          <a:custGeom>
            <a:avLst/>
            <a:gdLst>
              <a:gd name="T0" fmla="*/ 2147483646 w 216"/>
              <a:gd name="T1" fmla="*/ 2147483646 h 288"/>
              <a:gd name="T2" fmla="*/ 0 w 216"/>
              <a:gd name="T3" fmla="*/ 0 h 288"/>
              <a:gd name="T4" fmla="*/ 0 60000 65536"/>
              <a:gd name="T5" fmla="*/ 0 60000 65536"/>
              <a:gd name="T6" fmla="*/ 0 w 216"/>
              <a:gd name="T7" fmla="*/ 0 h 288"/>
              <a:gd name="T8" fmla="*/ 216 w 216"/>
              <a:gd name="T9" fmla="*/ 288 h 288"/>
            </a:gdLst>
            <a:ahLst/>
            <a:cxnLst>
              <a:cxn ang="T4">
                <a:pos x="T0" y="T1"/>
              </a:cxn>
              <a:cxn ang="T5">
                <a:pos x="T2" y="T3"/>
              </a:cxn>
            </a:cxnLst>
            <a:rect l="T6" t="T7" r="T8" b="T9"/>
            <a:pathLst>
              <a:path w="216" h="288">
                <a:moveTo>
                  <a:pt x="216" y="288"/>
                </a:moveTo>
                <a:cubicBezTo>
                  <a:pt x="0" y="84"/>
                  <a:pt x="60" y="96"/>
                  <a:pt x="0" y="0"/>
                </a:cubicBezTo>
              </a:path>
            </a:pathLst>
          </a:custGeom>
          <a:noFill/>
          <a:ln w="28575">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99" name="Text Box 60"/>
          <p:cNvSpPr txBox="1">
            <a:spLocks noChangeArrowheads="1"/>
          </p:cNvSpPr>
          <p:nvPr/>
        </p:nvSpPr>
        <p:spPr bwMode="auto">
          <a:xfrm>
            <a:off x="6794500" y="5927725"/>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latin typeface="Times New Roman" panose="02020603050405020304" pitchFamily="18" charset="0"/>
              </a:rPr>
              <a:t>current flow</a:t>
            </a:r>
          </a:p>
        </p:txBody>
      </p:sp>
      <p:sp>
        <p:nvSpPr>
          <p:cNvPr id="78900" name="Line 61"/>
          <p:cNvSpPr>
            <a:spLocks noChangeShapeType="1"/>
          </p:cNvSpPr>
          <p:nvPr/>
        </p:nvSpPr>
        <p:spPr bwMode="auto">
          <a:xfrm>
            <a:off x="6638925" y="5878513"/>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01" name="Freeform 62"/>
          <p:cNvSpPr>
            <a:spLocks/>
          </p:cNvSpPr>
          <p:nvPr/>
        </p:nvSpPr>
        <p:spPr bwMode="auto">
          <a:xfrm>
            <a:off x="3028950" y="3133725"/>
            <a:ext cx="2847975" cy="3400425"/>
          </a:xfrm>
          <a:custGeom>
            <a:avLst/>
            <a:gdLst>
              <a:gd name="T0" fmla="*/ 2147483646 w 1794"/>
              <a:gd name="T1" fmla="*/ 2147483646 h 2142"/>
              <a:gd name="T2" fmla="*/ 2147483646 w 1794"/>
              <a:gd name="T3" fmla="*/ 0 h 2142"/>
              <a:gd name="T4" fmla="*/ 0 60000 65536"/>
              <a:gd name="T5" fmla="*/ 0 60000 65536"/>
              <a:gd name="T6" fmla="*/ 0 w 1794"/>
              <a:gd name="T7" fmla="*/ 0 h 2142"/>
              <a:gd name="T8" fmla="*/ 1794 w 1794"/>
              <a:gd name="T9" fmla="*/ 2142 h 2142"/>
            </a:gdLst>
            <a:ahLst/>
            <a:cxnLst>
              <a:cxn ang="T4">
                <a:pos x="T0" y="T1"/>
              </a:cxn>
              <a:cxn ang="T5">
                <a:pos x="T2" y="T3"/>
              </a:cxn>
            </a:cxnLst>
            <a:rect l="T6" t="T7" r="T8" b="T9"/>
            <a:pathLst>
              <a:path w="1794" h="2142">
                <a:moveTo>
                  <a:pt x="1794" y="1812"/>
                </a:moveTo>
                <a:cubicBezTo>
                  <a:pt x="0" y="2142"/>
                  <a:pt x="522" y="198"/>
                  <a:pt x="600" y="0"/>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78902" name="Group 75"/>
          <p:cNvGrpSpPr>
            <a:grpSpLocks/>
          </p:cNvGrpSpPr>
          <p:nvPr/>
        </p:nvGrpSpPr>
        <p:grpSpPr bwMode="auto">
          <a:xfrm>
            <a:off x="3895725" y="4576763"/>
            <a:ext cx="765175" cy="644525"/>
            <a:chOff x="1543" y="956"/>
            <a:chExt cx="848" cy="862"/>
          </a:xfrm>
        </p:grpSpPr>
        <p:sp>
          <p:nvSpPr>
            <p:cNvPr id="78955" name="Freeform 76"/>
            <p:cNvSpPr>
              <a:spLocks/>
            </p:cNvSpPr>
            <p:nvPr/>
          </p:nvSpPr>
          <p:spPr bwMode="auto">
            <a:xfrm rot="1705058" flipV="1">
              <a:off x="1916" y="1220"/>
              <a:ext cx="109" cy="598"/>
            </a:xfrm>
            <a:custGeom>
              <a:avLst/>
              <a:gdLst>
                <a:gd name="T0" fmla="*/ 109 w 109"/>
                <a:gd name="T1" fmla="*/ 0 h 598"/>
                <a:gd name="T2" fmla="*/ 102 w 109"/>
                <a:gd name="T3" fmla="*/ 22 h 598"/>
                <a:gd name="T4" fmla="*/ 80 w 109"/>
                <a:gd name="T5" fmla="*/ 29 h 598"/>
                <a:gd name="T6" fmla="*/ 66 w 109"/>
                <a:gd name="T7" fmla="*/ 73 h 598"/>
                <a:gd name="T8" fmla="*/ 15 w 109"/>
                <a:gd name="T9" fmla="*/ 139 h 598"/>
                <a:gd name="T10" fmla="*/ 0 w 109"/>
                <a:gd name="T11" fmla="*/ 233 h 598"/>
                <a:gd name="T12" fmla="*/ 36 w 109"/>
                <a:gd name="T13" fmla="*/ 496 h 598"/>
                <a:gd name="T14" fmla="*/ 58 w 109"/>
                <a:gd name="T15" fmla="*/ 503 h 598"/>
                <a:gd name="T16" fmla="*/ 109 w 109"/>
                <a:gd name="T17" fmla="*/ 598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56" name="Freeform 77"/>
            <p:cNvSpPr>
              <a:spLocks/>
            </p:cNvSpPr>
            <p:nvPr/>
          </p:nvSpPr>
          <p:spPr bwMode="auto">
            <a:xfrm rot="1705058" flipV="1">
              <a:off x="1667" y="1164"/>
              <a:ext cx="314" cy="336"/>
            </a:xfrm>
            <a:custGeom>
              <a:avLst/>
              <a:gdLst>
                <a:gd name="T0" fmla="*/ 314 w 314"/>
                <a:gd name="T1" fmla="*/ 0 h 336"/>
                <a:gd name="T2" fmla="*/ 270 w 314"/>
                <a:gd name="T3" fmla="*/ 80 h 336"/>
                <a:gd name="T4" fmla="*/ 241 w 314"/>
                <a:gd name="T5" fmla="*/ 95 h 336"/>
                <a:gd name="T6" fmla="*/ 233 w 314"/>
                <a:gd name="T7" fmla="*/ 124 h 336"/>
                <a:gd name="T8" fmla="*/ 190 w 314"/>
                <a:gd name="T9" fmla="*/ 139 h 336"/>
                <a:gd name="T10" fmla="*/ 110 w 314"/>
                <a:gd name="T11" fmla="*/ 175 h 336"/>
                <a:gd name="T12" fmla="*/ 66 w 314"/>
                <a:gd name="T13" fmla="*/ 314 h 336"/>
                <a:gd name="T14" fmla="*/ 0 w 314"/>
                <a:gd name="T15" fmla="*/ 328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57" name="Freeform 78"/>
            <p:cNvSpPr>
              <a:spLocks/>
            </p:cNvSpPr>
            <p:nvPr/>
          </p:nvSpPr>
          <p:spPr bwMode="auto">
            <a:xfrm rot="1705058" flipV="1">
              <a:off x="1963" y="956"/>
              <a:ext cx="156" cy="415"/>
            </a:xfrm>
            <a:custGeom>
              <a:avLst/>
              <a:gdLst>
                <a:gd name="T0" fmla="*/ 146 w 156"/>
                <a:gd name="T1" fmla="*/ 0 h 415"/>
                <a:gd name="T2" fmla="*/ 109 w 156"/>
                <a:gd name="T3" fmla="*/ 240 h 415"/>
                <a:gd name="T4" fmla="*/ 29 w 156"/>
                <a:gd name="T5" fmla="*/ 284 h 415"/>
                <a:gd name="T6" fmla="*/ 0 w 156"/>
                <a:gd name="T7" fmla="*/ 415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58" name="Freeform 79"/>
            <p:cNvSpPr>
              <a:spLocks/>
            </p:cNvSpPr>
            <p:nvPr/>
          </p:nvSpPr>
          <p:spPr bwMode="auto">
            <a:xfrm rot="1705058" flipV="1">
              <a:off x="1820" y="1151"/>
              <a:ext cx="61" cy="160"/>
            </a:xfrm>
            <a:custGeom>
              <a:avLst/>
              <a:gdLst>
                <a:gd name="T0" fmla="*/ 0 w 61"/>
                <a:gd name="T1" fmla="*/ 0 h 160"/>
                <a:gd name="T2" fmla="*/ 59 w 61"/>
                <a:gd name="T3" fmla="*/ 160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59" name="Freeform 80"/>
            <p:cNvSpPr>
              <a:spLocks/>
            </p:cNvSpPr>
            <p:nvPr/>
          </p:nvSpPr>
          <p:spPr bwMode="auto">
            <a:xfrm rot="1705058" flipV="1">
              <a:off x="1931" y="1525"/>
              <a:ext cx="409" cy="39"/>
            </a:xfrm>
            <a:custGeom>
              <a:avLst/>
              <a:gdLst>
                <a:gd name="T0" fmla="*/ 0 w 409"/>
                <a:gd name="T1" fmla="*/ 36 h 39"/>
                <a:gd name="T2" fmla="*/ 102 w 409"/>
                <a:gd name="T3" fmla="*/ 0 h 39"/>
                <a:gd name="T4" fmla="*/ 212 w 409"/>
                <a:gd name="T5" fmla="*/ 29 h 39"/>
                <a:gd name="T6" fmla="*/ 409 w 409"/>
                <a:gd name="T7" fmla="*/ 3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60" name="Freeform 81"/>
            <p:cNvSpPr>
              <a:spLocks/>
            </p:cNvSpPr>
            <p:nvPr/>
          </p:nvSpPr>
          <p:spPr bwMode="auto">
            <a:xfrm rot="1705058" flipV="1">
              <a:off x="2128" y="980"/>
              <a:ext cx="263" cy="233"/>
            </a:xfrm>
            <a:custGeom>
              <a:avLst/>
              <a:gdLst>
                <a:gd name="T0" fmla="*/ 0 w 263"/>
                <a:gd name="T1" fmla="*/ 0 h 233"/>
                <a:gd name="T2" fmla="*/ 66 w 263"/>
                <a:gd name="T3" fmla="*/ 88 h 233"/>
                <a:gd name="T4" fmla="*/ 95 w 263"/>
                <a:gd name="T5" fmla="*/ 102 h 233"/>
                <a:gd name="T6" fmla="*/ 226 w 263"/>
                <a:gd name="T7" fmla="*/ 168 h 233"/>
                <a:gd name="T8" fmla="*/ 263 w 263"/>
                <a:gd name="T9" fmla="*/ 233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61" name="Freeform 82"/>
            <p:cNvSpPr>
              <a:spLocks/>
            </p:cNvSpPr>
            <p:nvPr/>
          </p:nvSpPr>
          <p:spPr bwMode="auto">
            <a:xfrm rot="1705058" flipV="1">
              <a:off x="1827" y="1017"/>
              <a:ext cx="226" cy="415"/>
            </a:xfrm>
            <a:custGeom>
              <a:avLst/>
              <a:gdLst>
                <a:gd name="T0" fmla="*/ 226 w 226"/>
                <a:gd name="T1" fmla="*/ 0 h 415"/>
                <a:gd name="T2" fmla="*/ 168 w 226"/>
                <a:gd name="T3" fmla="*/ 58 h 415"/>
                <a:gd name="T4" fmla="*/ 160 w 226"/>
                <a:gd name="T5" fmla="*/ 204 h 415"/>
                <a:gd name="T6" fmla="*/ 102 w 226"/>
                <a:gd name="T7" fmla="*/ 313 h 415"/>
                <a:gd name="T8" fmla="*/ 80 w 226"/>
                <a:gd name="T9" fmla="*/ 364 h 415"/>
                <a:gd name="T10" fmla="*/ 15 w 226"/>
                <a:gd name="T11" fmla="*/ 393 h 415"/>
                <a:gd name="T12" fmla="*/ 0 w 226"/>
                <a:gd name="T13" fmla="*/ 415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62" name="Freeform 83"/>
            <p:cNvSpPr>
              <a:spLocks/>
            </p:cNvSpPr>
            <p:nvPr/>
          </p:nvSpPr>
          <p:spPr bwMode="auto">
            <a:xfrm rot="1705058" flipV="1">
              <a:off x="1543" y="1384"/>
              <a:ext cx="379" cy="153"/>
            </a:xfrm>
            <a:custGeom>
              <a:avLst/>
              <a:gdLst>
                <a:gd name="T0" fmla="*/ 379 w 379"/>
                <a:gd name="T1" fmla="*/ 0 h 153"/>
                <a:gd name="T2" fmla="*/ 175 w 379"/>
                <a:gd name="T3" fmla="*/ 58 h 153"/>
                <a:gd name="T4" fmla="*/ 66 w 379"/>
                <a:gd name="T5" fmla="*/ 138 h 153"/>
                <a:gd name="T6" fmla="*/ 0 w 379"/>
                <a:gd name="T7" fmla="*/ 153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63" name="Freeform 84"/>
            <p:cNvSpPr>
              <a:spLocks/>
            </p:cNvSpPr>
            <p:nvPr/>
          </p:nvSpPr>
          <p:spPr bwMode="auto">
            <a:xfrm rot="1705058" flipV="1">
              <a:off x="1642" y="1094"/>
              <a:ext cx="94" cy="256"/>
            </a:xfrm>
            <a:custGeom>
              <a:avLst/>
              <a:gdLst>
                <a:gd name="T0" fmla="*/ 94 w 94"/>
                <a:gd name="T1" fmla="*/ 0 h 256"/>
                <a:gd name="T2" fmla="*/ 43 w 94"/>
                <a:gd name="T3" fmla="*/ 146 h 256"/>
                <a:gd name="T4" fmla="*/ 29 w 94"/>
                <a:gd name="T5" fmla="*/ 241 h 256"/>
                <a:gd name="T6" fmla="*/ 0 w 94"/>
                <a:gd name="T7" fmla="*/ 25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8903" name="Group 85"/>
          <p:cNvGrpSpPr>
            <a:grpSpLocks/>
          </p:cNvGrpSpPr>
          <p:nvPr/>
        </p:nvGrpSpPr>
        <p:grpSpPr bwMode="auto">
          <a:xfrm>
            <a:off x="1258888" y="2625725"/>
            <a:ext cx="1098550" cy="977900"/>
            <a:chOff x="1543" y="956"/>
            <a:chExt cx="848" cy="862"/>
          </a:xfrm>
        </p:grpSpPr>
        <p:sp>
          <p:nvSpPr>
            <p:cNvPr id="78946" name="Freeform 86"/>
            <p:cNvSpPr>
              <a:spLocks/>
            </p:cNvSpPr>
            <p:nvPr/>
          </p:nvSpPr>
          <p:spPr bwMode="auto">
            <a:xfrm rot="1705058" flipV="1">
              <a:off x="1916" y="1220"/>
              <a:ext cx="109" cy="598"/>
            </a:xfrm>
            <a:custGeom>
              <a:avLst/>
              <a:gdLst>
                <a:gd name="T0" fmla="*/ 109 w 109"/>
                <a:gd name="T1" fmla="*/ 0 h 598"/>
                <a:gd name="T2" fmla="*/ 102 w 109"/>
                <a:gd name="T3" fmla="*/ 22 h 598"/>
                <a:gd name="T4" fmla="*/ 80 w 109"/>
                <a:gd name="T5" fmla="*/ 29 h 598"/>
                <a:gd name="T6" fmla="*/ 66 w 109"/>
                <a:gd name="T7" fmla="*/ 73 h 598"/>
                <a:gd name="T8" fmla="*/ 15 w 109"/>
                <a:gd name="T9" fmla="*/ 139 h 598"/>
                <a:gd name="T10" fmla="*/ 0 w 109"/>
                <a:gd name="T11" fmla="*/ 233 h 598"/>
                <a:gd name="T12" fmla="*/ 36 w 109"/>
                <a:gd name="T13" fmla="*/ 496 h 598"/>
                <a:gd name="T14" fmla="*/ 58 w 109"/>
                <a:gd name="T15" fmla="*/ 503 h 598"/>
                <a:gd name="T16" fmla="*/ 109 w 109"/>
                <a:gd name="T17" fmla="*/ 598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47" name="Freeform 87"/>
            <p:cNvSpPr>
              <a:spLocks/>
            </p:cNvSpPr>
            <p:nvPr/>
          </p:nvSpPr>
          <p:spPr bwMode="auto">
            <a:xfrm rot="1705058" flipV="1">
              <a:off x="1667" y="1164"/>
              <a:ext cx="314" cy="336"/>
            </a:xfrm>
            <a:custGeom>
              <a:avLst/>
              <a:gdLst>
                <a:gd name="T0" fmla="*/ 314 w 314"/>
                <a:gd name="T1" fmla="*/ 0 h 336"/>
                <a:gd name="T2" fmla="*/ 270 w 314"/>
                <a:gd name="T3" fmla="*/ 80 h 336"/>
                <a:gd name="T4" fmla="*/ 241 w 314"/>
                <a:gd name="T5" fmla="*/ 95 h 336"/>
                <a:gd name="T6" fmla="*/ 233 w 314"/>
                <a:gd name="T7" fmla="*/ 124 h 336"/>
                <a:gd name="T8" fmla="*/ 190 w 314"/>
                <a:gd name="T9" fmla="*/ 139 h 336"/>
                <a:gd name="T10" fmla="*/ 110 w 314"/>
                <a:gd name="T11" fmla="*/ 175 h 336"/>
                <a:gd name="T12" fmla="*/ 66 w 314"/>
                <a:gd name="T13" fmla="*/ 314 h 336"/>
                <a:gd name="T14" fmla="*/ 0 w 314"/>
                <a:gd name="T15" fmla="*/ 328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48" name="Freeform 88"/>
            <p:cNvSpPr>
              <a:spLocks/>
            </p:cNvSpPr>
            <p:nvPr/>
          </p:nvSpPr>
          <p:spPr bwMode="auto">
            <a:xfrm rot="1705058" flipV="1">
              <a:off x="1963" y="956"/>
              <a:ext cx="156" cy="415"/>
            </a:xfrm>
            <a:custGeom>
              <a:avLst/>
              <a:gdLst>
                <a:gd name="T0" fmla="*/ 146 w 156"/>
                <a:gd name="T1" fmla="*/ 0 h 415"/>
                <a:gd name="T2" fmla="*/ 109 w 156"/>
                <a:gd name="T3" fmla="*/ 240 h 415"/>
                <a:gd name="T4" fmla="*/ 29 w 156"/>
                <a:gd name="T5" fmla="*/ 284 h 415"/>
                <a:gd name="T6" fmla="*/ 0 w 156"/>
                <a:gd name="T7" fmla="*/ 415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49" name="Freeform 89"/>
            <p:cNvSpPr>
              <a:spLocks/>
            </p:cNvSpPr>
            <p:nvPr/>
          </p:nvSpPr>
          <p:spPr bwMode="auto">
            <a:xfrm rot="1705058" flipV="1">
              <a:off x="1820" y="1151"/>
              <a:ext cx="61" cy="160"/>
            </a:xfrm>
            <a:custGeom>
              <a:avLst/>
              <a:gdLst>
                <a:gd name="T0" fmla="*/ 0 w 61"/>
                <a:gd name="T1" fmla="*/ 0 h 160"/>
                <a:gd name="T2" fmla="*/ 59 w 61"/>
                <a:gd name="T3" fmla="*/ 160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50" name="Freeform 90"/>
            <p:cNvSpPr>
              <a:spLocks/>
            </p:cNvSpPr>
            <p:nvPr/>
          </p:nvSpPr>
          <p:spPr bwMode="auto">
            <a:xfrm rot="1705058" flipV="1">
              <a:off x="1931" y="1525"/>
              <a:ext cx="409" cy="39"/>
            </a:xfrm>
            <a:custGeom>
              <a:avLst/>
              <a:gdLst>
                <a:gd name="T0" fmla="*/ 0 w 409"/>
                <a:gd name="T1" fmla="*/ 36 h 39"/>
                <a:gd name="T2" fmla="*/ 102 w 409"/>
                <a:gd name="T3" fmla="*/ 0 h 39"/>
                <a:gd name="T4" fmla="*/ 212 w 409"/>
                <a:gd name="T5" fmla="*/ 29 h 39"/>
                <a:gd name="T6" fmla="*/ 409 w 409"/>
                <a:gd name="T7" fmla="*/ 3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51" name="Freeform 91"/>
            <p:cNvSpPr>
              <a:spLocks/>
            </p:cNvSpPr>
            <p:nvPr/>
          </p:nvSpPr>
          <p:spPr bwMode="auto">
            <a:xfrm rot="1705058" flipV="1">
              <a:off x="2128" y="980"/>
              <a:ext cx="263" cy="233"/>
            </a:xfrm>
            <a:custGeom>
              <a:avLst/>
              <a:gdLst>
                <a:gd name="T0" fmla="*/ 0 w 263"/>
                <a:gd name="T1" fmla="*/ 0 h 233"/>
                <a:gd name="T2" fmla="*/ 66 w 263"/>
                <a:gd name="T3" fmla="*/ 88 h 233"/>
                <a:gd name="T4" fmla="*/ 95 w 263"/>
                <a:gd name="T5" fmla="*/ 102 h 233"/>
                <a:gd name="T6" fmla="*/ 226 w 263"/>
                <a:gd name="T7" fmla="*/ 168 h 233"/>
                <a:gd name="T8" fmla="*/ 263 w 263"/>
                <a:gd name="T9" fmla="*/ 233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52" name="Freeform 92"/>
            <p:cNvSpPr>
              <a:spLocks/>
            </p:cNvSpPr>
            <p:nvPr/>
          </p:nvSpPr>
          <p:spPr bwMode="auto">
            <a:xfrm rot="1705058" flipV="1">
              <a:off x="1827" y="1017"/>
              <a:ext cx="226" cy="415"/>
            </a:xfrm>
            <a:custGeom>
              <a:avLst/>
              <a:gdLst>
                <a:gd name="T0" fmla="*/ 226 w 226"/>
                <a:gd name="T1" fmla="*/ 0 h 415"/>
                <a:gd name="T2" fmla="*/ 168 w 226"/>
                <a:gd name="T3" fmla="*/ 58 h 415"/>
                <a:gd name="T4" fmla="*/ 160 w 226"/>
                <a:gd name="T5" fmla="*/ 204 h 415"/>
                <a:gd name="T6" fmla="*/ 102 w 226"/>
                <a:gd name="T7" fmla="*/ 313 h 415"/>
                <a:gd name="T8" fmla="*/ 80 w 226"/>
                <a:gd name="T9" fmla="*/ 364 h 415"/>
                <a:gd name="T10" fmla="*/ 15 w 226"/>
                <a:gd name="T11" fmla="*/ 393 h 415"/>
                <a:gd name="T12" fmla="*/ 0 w 226"/>
                <a:gd name="T13" fmla="*/ 415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53" name="Freeform 93"/>
            <p:cNvSpPr>
              <a:spLocks/>
            </p:cNvSpPr>
            <p:nvPr/>
          </p:nvSpPr>
          <p:spPr bwMode="auto">
            <a:xfrm rot="1705058" flipV="1">
              <a:off x="1543" y="1384"/>
              <a:ext cx="379" cy="153"/>
            </a:xfrm>
            <a:custGeom>
              <a:avLst/>
              <a:gdLst>
                <a:gd name="T0" fmla="*/ 379 w 379"/>
                <a:gd name="T1" fmla="*/ 0 h 153"/>
                <a:gd name="T2" fmla="*/ 175 w 379"/>
                <a:gd name="T3" fmla="*/ 58 h 153"/>
                <a:gd name="T4" fmla="*/ 66 w 379"/>
                <a:gd name="T5" fmla="*/ 138 h 153"/>
                <a:gd name="T6" fmla="*/ 0 w 379"/>
                <a:gd name="T7" fmla="*/ 153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54" name="Freeform 94"/>
            <p:cNvSpPr>
              <a:spLocks/>
            </p:cNvSpPr>
            <p:nvPr/>
          </p:nvSpPr>
          <p:spPr bwMode="auto">
            <a:xfrm rot="1705058" flipV="1">
              <a:off x="1642" y="1094"/>
              <a:ext cx="94" cy="256"/>
            </a:xfrm>
            <a:custGeom>
              <a:avLst/>
              <a:gdLst>
                <a:gd name="T0" fmla="*/ 94 w 94"/>
                <a:gd name="T1" fmla="*/ 0 h 256"/>
                <a:gd name="T2" fmla="*/ 43 w 94"/>
                <a:gd name="T3" fmla="*/ 146 h 256"/>
                <a:gd name="T4" fmla="*/ 29 w 94"/>
                <a:gd name="T5" fmla="*/ 241 h 256"/>
                <a:gd name="T6" fmla="*/ 0 w 94"/>
                <a:gd name="T7" fmla="*/ 25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8904" name="Group 95"/>
          <p:cNvGrpSpPr>
            <a:grpSpLocks/>
          </p:cNvGrpSpPr>
          <p:nvPr/>
        </p:nvGrpSpPr>
        <p:grpSpPr bwMode="auto">
          <a:xfrm>
            <a:off x="3722688" y="250825"/>
            <a:ext cx="765175" cy="644525"/>
            <a:chOff x="1543" y="956"/>
            <a:chExt cx="848" cy="862"/>
          </a:xfrm>
        </p:grpSpPr>
        <p:sp>
          <p:nvSpPr>
            <p:cNvPr id="78937" name="Freeform 96"/>
            <p:cNvSpPr>
              <a:spLocks/>
            </p:cNvSpPr>
            <p:nvPr/>
          </p:nvSpPr>
          <p:spPr bwMode="auto">
            <a:xfrm rot="1705058" flipV="1">
              <a:off x="1916" y="1220"/>
              <a:ext cx="109" cy="598"/>
            </a:xfrm>
            <a:custGeom>
              <a:avLst/>
              <a:gdLst>
                <a:gd name="T0" fmla="*/ 109 w 109"/>
                <a:gd name="T1" fmla="*/ 0 h 598"/>
                <a:gd name="T2" fmla="*/ 102 w 109"/>
                <a:gd name="T3" fmla="*/ 22 h 598"/>
                <a:gd name="T4" fmla="*/ 80 w 109"/>
                <a:gd name="T5" fmla="*/ 29 h 598"/>
                <a:gd name="T6" fmla="*/ 66 w 109"/>
                <a:gd name="T7" fmla="*/ 73 h 598"/>
                <a:gd name="T8" fmla="*/ 15 w 109"/>
                <a:gd name="T9" fmla="*/ 139 h 598"/>
                <a:gd name="T10" fmla="*/ 0 w 109"/>
                <a:gd name="T11" fmla="*/ 233 h 598"/>
                <a:gd name="T12" fmla="*/ 36 w 109"/>
                <a:gd name="T13" fmla="*/ 496 h 598"/>
                <a:gd name="T14" fmla="*/ 58 w 109"/>
                <a:gd name="T15" fmla="*/ 503 h 598"/>
                <a:gd name="T16" fmla="*/ 109 w 109"/>
                <a:gd name="T17" fmla="*/ 598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38" name="Freeform 97"/>
            <p:cNvSpPr>
              <a:spLocks/>
            </p:cNvSpPr>
            <p:nvPr/>
          </p:nvSpPr>
          <p:spPr bwMode="auto">
            <a:xfrm rot="1705058" flipV="1">
              <a:off x="1667" y="1164"/>
              <a:ext cx="314" cy="336"/>
            </a:xfrm>
            <a:custGeom>
              <a:avLst/>
              <a:gdLst>
                <a:gd name="T0" fmla="*/ 314 w 314"/>
                <a:gd name="T1" fmla="*/ 0 h 336"/>
                <a:gd name="T2" fmla="*/ 270 w 314"/>
                <a:gd name="T3" fmla="*/ 80 h 336"/>
                <a:gd name="T4" fmla="*/ 241 w 314"/>
                <a:gd name="T5" fmla="*/ 95 h 336"/>
                <a:gd name="T6" fmla="*/ 233 w 314"/>
                <a:gd name="T7" fmla="*/ 124 h 336"/>
                <a:gd name="T8" fmla="*/ 190 w 314"/>
                <a:gd name="T9" fmla="*/ 139 h 336"/>
                <a:gd name="T10" fmla="*/ 110 w 314"/>
                <a:gd name="T11" fmla="*/ 175 h 336"/>
                <a:gd name="T12" fmla="*/ 66 w 314"/>
                <a:gd name="T13" fmla="*/ 314 h 336"/>
                <a:gd name="T14" fmla="*/ 0 w 314"/>
                <a:gd name="T15" fmla="*/ 328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39" name="Freeform 98"/>
            <p:cNvSpPr>
              <a:spLocks/>
            </p:cNvSpPr>
            <p:nvPr/>
          </p:nvSpPr>
          <p:spPr bwMode="auto">
            <a:xfrm rot="1705058" flipV="1">
              <a:off x="1963" y="956"/>
              <a:ext cx="156" cy="415"/>
            </a:xfrm>
            <a:custGeom>
              <a:avLst/>
              <a:gdLst>
                <a:gd name="T0" fmla="*/ 146 w 156"/>
                <a:gd name="T1" fmla="*/ 0 h 415"/>
                <a:gd name="T2" fmla="*/ 109 w 156"/>
                <a:gd name="T3" fmla="*/ 240 h 415"/>
                <a:gd name="T4" fmla="*/ 29 w 156"/>
                <a:gd name="T5" fmla="*/ 284 h 415"/>
                <a:gd name="T6" fmla="*/ 0 w 156"/>
                <a:gd name="T7" fmla="*/ 415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40" name="Freeform 99"/>
            <p:cNvSpPr>
              <a:spLocks/>
            </p:cNvSpPr>
            <p:nvPr/>
          </p:nvSpPr>
          <p:spPr bwMode="auto">
            <a:xfrm rot="1705058" flipV="1">
              <a:off x="1820" y="1151"/>
              <a:ext cx="61" cy="160"/>
            </a:xfrm>
            <a:custGeom>
              <a:avLst/>
              <a:gdLst>
                <a:gd name="T0" fmla="*/ 0 w 61"/>
                <a:gd name="T1" fmla="*/ 0 h 160"/>
                <a:gd name="T2" fmla="*/ 59 w 61"/>
                <a:gd name="T3" fmla="*/ 160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41" name="Freeform 100"/>
            <p:cNvSpPr>
              <a:spLocks/>
            </p:cNvSpPr>
            <p:nvPr/>
          </p:nvSpPr>
          <p:spPr bwMode="auto">
            <a:xfrm rot="1705058" flipV="1">
              <a:off x="1931" y="1525"/>
              <a:ext cx="409" cy="39"/>
            </a:xfrm>
            <a:custGeom>
              <a:avLst/>
              <a:gdLst>
                <a:gd name="T0" fmla="*/ 0 w 409"/>
                <a:gd name="T1" fmla="*/ 36 h 39"/>
                <a:gd name="T2" fmla="*/ 102 w 409"/>
                <a:gd name="T3" fmla="*/ 0 h 39"/>
                <a:gd name="T4" fmla="*/ 212 w 409"/>
                <a:gd name="T5" fmla="*/ 29 h 39"/>
                <a:gd name="T6" fmla="*/ 409 w 409"/>
                <a:gd name="T7" fmla="*/ 3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42" name="Freeform 101"/>
            <p:cNvSpPr>
              <a:spLocks/>
            </p:cNvSpPr>
            <p:nvPr/>
          </p:nvSpPr>
          <p:spPr bwMode="auto">
            <a:xfrm rot="1705058" flipV="1">
              <a:off x="2128" y="980"/>
              <a:ext cx="263" cy="233"/>
            </a:xfrm>
            <a:custGeom>
              <a:avLst/>
              <a:gdLst>
                <a:gd name="T0" fmla="*/ 0 w 263"/>
                <a:gd name="T1" fmla="*/ 0 h 233"/>
                <a:gd name="T2" fmla="*/ 66 w 263"/>
                <a:gd name="T3" fmla="*/ 88 h 233"/>
                <a:gd name="T4" fmla="*/ 95 w 263"/>
                <a:gd name="T5" fmla="*/ 102 h 233"/>
                <a:gd name="T6" fmla="*/ 226 w 263"/>
                <a:gd name="T7" fmla="*/ 168 h 233"/>
                <a:gd name="T8" fmla="*/ 263 w 263"/>
                <a:gd name="T9" fmla="*/ 233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43" name="Freeform 102"/>
            <p:cNvSpPr>
              <a:spLocks/>
            </p:cNvSpPr>
            <p:nvPr/>
          </p:nvSpPr>
          <p:spPr bwMode="auto">
            <a:xfrm rot="1705058" flipV="1">
              <a:off x="1827" y="1017"/>
              <a:ext cx="226" cy="415"/>
            </a:xfrm>
            <a:custGeom>
              <a:avLst/>
              <a:gdLst>
                <a:gd name="T0" fmla="*/ 226 w 226"/>
                <a:gd name="T1" fmla="*/ 0 h 415"/>
                <a:gd name="T2" fmla="*/ 168 w 226"/>
                <a:gd name="T3" fmla="*/ 58 h 415"/>
                <a:gd name="T4" fmla="*/ 160 w 226"/>
                <a:gd name="T5" fmla="*/ 204 h 415"/>
                <a:gd name="T6" fmla="*/ 102 w 226"/>
                <a:gd name="T7" fmla="*/ 313 h 415"/>
                <a:gd name="T8" fmla="*/ 80 w 226"/>
                <a:gd name="T9" fmla="*/ 364 h 415"/>
                <a:gd name="T10" fmla="*/ 15 w 226"/>
                <a:gd name="T11" fmla="*/ 393 h 415"/>
                <a:gd name="T12" fmla="*/ 0 w 226"/>
                <a:gd name="T13" fmla="*/ 415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44" name="Freeform 103"/>
            <p:cNvSpPr>
              <a:spLocks/>
            </p:cNvSpPr>
            <p:nvPr/>
          </p:nvSpPr>
          <p:spPr bwMode="auto">
            <a:xfrm rot="1705058" flipV="1">
              <a:off x="1543" y="1384"/>
              <a:ext cx="379" cy="153"/>
            </a:xfrm>
            <a:custGeom>
              <a:avLst/>
              <a:gdLst>
                <a:gd name="T0" fmla="*/ 379 w 379"/>
                <a:gd name="T1" fmla="*/ 0 h 153"/>
                <a:gd name="T2" fmla="*/ 175 w 379"/>
                <a:gd name="T3" fmla="*/ 58 h 153"/>
                <a:gd name="T4" fmla="*/ 66 w 379"/>
                <a:gd name="T5" fmla="*/ 138 h 153"/>
                <a:gd name="T6" fmla="*/ 0 w 379"/>
                <a:gd name="T7" fmla="*/ 153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45" name="Freeform 104"/>
            <p:cNvSpPr>
              <a:spLocks/>
            </p:cNvSpPr>
            <p:nvPr/>
          </p:nvSpPr>
          <p:spPr bwMode="auto">
            <a:xfrm rot="1705058" flipV="1">
              <a:off x="1642" y="1094"/>
              <a:ext cx="94" cy="256"/>
            </a:xfrm>
            <a:custGeom>
              <a:avLst/>
              <a:gdLst>
                <a:gd name="T0" fmla="*/ 94 w 94"/>
                <a:gd name="T1" fmla="*/ 0 h 256"/>
                <a:gd name="T2" fmla="*/ 43 w 94"/>
                <a:gd name="T3" fmla="*/ 146 h 256"/>
                <a:gd name="T4" fmla="*/ 29 w 94"/>
                <a:gd name="T5" fmla="*/ 241 h 256"/>
                <a:gd name="T6" fmla="*/ 0 w 94"/>
                <a:gd name="T7" fmla="*/ 25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8905" name="Group 105"/>
          <p:cNvGrpSpPr>
            <a:grpSpLocks/>
          </p:cNvGrpSpPr>
          <p:nvPr/>
        </p:nvGrpSpPr>
        <p:grpSpPr bwMode="auto">
          <a:xfrm>
            <a:off x="5657850" y="223838"/>
            <a:ext cx="1098550" cy="977900"/>
            <a:chOff x="1543" y="956"/>
            <a:chExt cx="848" cy="862"/>
          </a:xfrm>
        </p:grpSpPr>
        <p:sp>
          <p:nvSpPr>
            <p:cNvPr id="78928" name="Freeform 106"/>
            <p:cNvSpPr>
              <a:spLocks/>
            </p:cNvSpPr>
            <p:nvPr/>
          </p:nvSpPr>
          <p:spPr bwMode="auto">
            <a:xfrm rot="1705058" flipV="1">
              <a:off x="1916" y="1220"/>
              <a:ext cx="109" cy="598"/>
            </a:xfrm>
            <a:custGeom>
              <a:avLst/>
              <a:gdLst>
                <a:gd name="T0" fmla="*/ 109 w 109"/>
                <a:gd name="T1" fmla="*/ 0 h 598"/>
                <a:gd name="T2" fmla="*/ 102 w 109"/>
                <a:gd name="T3" fmla="*/ 22 h 598"/>
                <a:gd name="T4" fmla="*/ 80 w 109"/>
                <a:gd name="T5" fmla="*/ 29 h 598"/>
                <a:gd name="T6" fmla="*/ 66 w 109"/>
                <a:gd name="T7" fmla="*/ 73 h 598"/>
                <a:gd name="T8" fmla="*/ 15 w 109"/>
                <a:gd name="T9" fmla="*/ 139 h 598"/>
                <a:gd name="T10" fmla="*/ 0 w 109"/>
                <a:gd name="T11" fmla="*/ 233 h 598"/>
                <a:gd name="T12" fmla="*/ 36 w 109"/>
                <a:gd name="T13" fmla="*/ 496 h 598"/>
                <a:gd name="T14" fmla="*/ 58 w 109"/>
                <a:gd name="T15" fmla="*/ 503 h 598"/>
                <a:gd name="T16" fmla="*/ 109 w 109"/>
                <a:gd name="T17" fmla="*/ 598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29" name="Freeform 107"/>
            <p:cNvSpPr>
              <a:spLocks/>
            </p:cNvSpPr>
            <p:nvPr/>
          </p:nvSpPr>
          <p:spPr bwMode="auto">
            <a:xfrm rot="1705058" flipV="1">
              <a:off x="1667" y="1164"/>
              <a:ext cx="314" cy="336"/>
            </a:xfrm>
            <a:custGeom>
              <a:avLst/>
              <a:gdLst>
                <a:gd name="T0" fmla="*/ 314 w 314"/>
                <a:gd name="T1" fmla="*/ 0 h 336"/>
                <a:gd name="T2" fmla="*/ 270 w 314"/>
                <a:gd name="T3" fmla="*/ 80 h 336"/>
                <a:gd name="T4" fmla="*/ 241 w 314"/>
                <a:gd name="T5" fmla="*/ 95 h 336"/>
                <a:gd name="T6" fmla="*/ 233 w 314"/>
                <a:gd name="T7" fmla="*/ 124 h 336"/>
                <a:gd name="T8" fmla="*/ 190 w 314"/>
                <a:gd name="T9" fmla="*/ 139 h 336"/>
                <a:gd name="T10" fmla="*/ 110 w 314"/>
                <a:gd name="T11" fmla="*/ 175 h 336"/>
                <a:gd name="T12" fmla="*/ 66 w 314"/>
                <a:gd name="T13" fmla="*/ 314 h 336"/>
                <a:gd name="T14" fmla="*/ 0 w 314"/>
                <a:gd name="T15" fmla="*/ 328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30" name="Freeform 108"/>
            <p:cNvSpPr>
              <a:spLocks/>
            </p:cNvSpPr>
            <p:nvPr/>
          </p:nvSpPr>
          <p:spPr bwMode="auto">
            <a:xfrm rot="1705058" flipV="1">
              <a:off x="1963" y="956"/>
              <a:ext cx="156" cy="415"/>
            </a:xfrm>
            <a:custGeom>
              <a:avLst/>
              <a:gdLst>
                <a:gd name="T0" fmla="*/ 146 w 156"/>
                <a:gd name="T1" fmla="*/ 0 h 415"/>
                <a:gd name="T2" fmla="*/ 109 w 156"/>
                <a:gd name="T3" fmla="*/ 240 h 415"/>
                <a:gd name="T4" fmla="*/ 29 w 156"/>
                <a:gd name="T5" fmla="*/ 284 h 415"/>
                <a:gd name="T6" fmla="*/ 0 w 156"/>
                <a:gd name="T7" fmla="*/ 415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31" name="Freeform 109"/>
            <p:cNvSpPr>
              <a:spLocks/>
            </p:cNvSpPr>
            <p:nvPr/>
          </p:nvSpPr>
          <p:spPr bwMode="auto">
            <a:xfrm rot="1705058" flipV="1">
              <a:off x="1820" y="1151"/>
              <a:ext cx="61" cy="160"/>
            </a:xfrm>
            <a:custGeom>
              <a:avLst/>
              <a:gdLst>
                <a:gd name="T0" fmla="*/ 0 w 61"/>
                <a:gd name="T1" fmla="*/ 0 h 160"/>
                <a:gd name="T2" fmla="*/ 59 w 61"/>
                <a:gd name="T3" fmla="*/ 160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32" name="Freeform 110"/>
            <p:cNvSpPr>
              <a:spLocks/>
            </p:cNvSpPr>
            <p:nvPr/>
          </p:nvSpPr>
          <p:spPr bwMode="auto">
            <a:xfrm rot="1705058" flipV="1">
              <a:off x="1931" y="1525"/>
              <a:ext cx="409" cy="39"/>
            </a:xfrm>
            <a:custGeom>
              <a:avLst/>
              <a:gdLst>
                <a:gd name="T0" fmla="*/ 0 w 409"/>
                <a:gd name="T1" fmla="*/ 36 h 39"/>
                <a:gd name="T2" fmla="*/ 102 w 409"/>
                <a:gd name="T3" fmla="*/ 0 h 39"/>
                <a:gd name="T4" fmla="*/ 212 w 409"/>
                <a:gd name="T5" fmla="*/ 29 h 39"/>
                <a:gd name="T6" fmla="*/ 409 w 409"/>
                <a:gd name="T7" fmla="*/ 3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33" name="Freeform 111"/>
            <p:cNvSpPr>
              <a:spLocks/>
            </p:cNvSpPr>
            <p:nvPr/>
          </p:nvSpPr>
          <p:spPr bwMode="auto">
            <a:xfrm rot="1705058" flipV="1">
              <a:off x="2128" y="980"/>
              <a:ext cx="263" cy="233"/>
            </a:xfrm>
            <a:custGeom>
              <a:avLst/>
              <a:gdLst>
                <a:gd name="T0" fmla="*/ 0 w 263"/>
                <a:gd name="T1" fmla="*/ 0 h 233"/>
                <a:gd name="T2" fmla="*/ 66 w 263"/>
                <a:gd name="T3" fmla="*/ 88 h 233"/>
                <a:gd name="T4" fmla="*/ 95 w 263"/>
                <a:gd name="T5" fmla="*/ 102 h 233"/>
                <a:gd name="T6" fmla="*/ 226 w 263"/>
                <a:gd name="T7" fmla="*/ 168 h 233"/>
                <a:gd name="T8" fmla="*/ 263 w 263"/>
                <a:gd name="T9" fmla="*/ 233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34" name="Freeform 112"/>
            <p:cNvSpPr>
              <a:spLocks/>
            </p:cNvSpPr>
            <p:nvPr/>
          </p:nvSpPr>
          <p:spPr bwMode="auto">
            <a:xfrm rot="1705058" flipV="1">
              <a:off x="1827" y="1017"/>
              <a:ext cx="226" cy="415"/>
            </a:xfrm>
            <a:custGeom>
              <a:avLst/>
              <a:gdLst>
                <a:gd name="T0" fmla="*/ 226 w 226"/>
                <a:gd name="T1" fmla="*/ 0 h 415"/>
                <a:gd name="T2" fmla="*/ 168 w 226"/>
                <a:gd name="T3" fmla="*/ 58 h 415"/>
                <a:gd name="T4" fmla="*/ 160 w 226"/>
                <a:gd name="T5" fmla="*/ 204 h 415"/>
                <a:gd name="T6" fmla="*/ 102 w 226"/>
                <a:gd name="T7" fmla="*/ 313 h 415"/>
                <a:gd name="T8" fmla="*/ 80 w 226"/>
                <a:gd name="T9" fmla="*/ 364 h 415"/>
                <a:gd name="T10" fmla="*/ 15 w 226"/>
                <a:gd name="T11" fmla="*/ 393 h 415"/>
                <a:gd name="T12" fmla="*/ 0 w 226"/>
                <a:gd name="T13" fmla="*/ 415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35" name="Freeform 113"/>
            <p:cNvSpPr>
              <a:spLocks/>
            </p:cNvSpPr>
            <p:nvPr/>
          </p:nvSpPr>
          <p:spPr bwMode="auto">
            <a:xfrm rot="1705058" flipV="1">
              <a:off x="1543" y="1384"/>
              <a:ext cx="379" cy="153"/>
            </a:xfrm>
            <a:custGeom>
              <a:avLst/>
              <a:gdLst>
                <a:gd name="T0" fmla="*/ 379 w 379"/>
                <a:gd name="T1" fmla="*/ 0 h 153"/>
                <a:gd name="T2" fmla="*/ 175 w 379"/>
                <a:gd name="T3" fmla="*/ 58 h 153"/>
                <a:gd name="T4" fmla="*/ 66 w 379"/>
                <a:gd name="T5" fmla="*/ 138 h 153"/>
                <a:gd name="T6" fmla="*/ 0 w 379"/>
                <a:gd name="T7" fmla="*/ 153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36" name="Freeform 114"/>
            <p:cNvSpPr>
              <a:spLocks/>
            </p:cNvSpPr>
            <p:nvPr/>
          </p:nvSpPr>
          <p:spPr bwMode="auto">
            <a:xfrm rot="1705058" flipV="1">
              <a:off x="1642" y="1094"/>
              <a:ext cx="94" cy="256"/>
            </a:xfrm>
            <a:custGeom>
              <a:avLst/>
              <a:gdLst>
                <a:gd name="T0" fmla="*/ 94 w 94"/>
                <a:gd name="T1" fmla="*/ 0 h 256"/>
                <a:gd name="T2" fmla="*/ 43 w 94"/>
                <a:gd name="T3" fmla="*/ 146 h 256"/>
                <a:gd name="T4" fmla="*/ 29 w 94"/>
                <a:gd name="T5" fmla="*/ 241 h 256"/>
                <a:gd name="T6" fmla="*/ 0 w 94"/>
                <a:gd name="T7" fmla="*/ 25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8906" name="Group 115"/>
          <p:cNvGrpSpPr>
            <a:grpSpLocks/>
          </p:cNvGrpSpPr>
          <p:nvPr/>
        </p:nvGrpSpPr>
        <p:grpSpPr bwMode="auto">
          <a:xfrm>
            <a:off x="1360488" y="593725"/>
            <a:ext cx="1098550" cy="977900"/>
            <a:chOff x="1543" y="956"/>
            <a:chExt cx="848" cy="862"/>
          </a:xfrm>
        </p:grpSpPr>
        <p:sp>
          <p:nvSpPr>
            <p:cNvPr id="78919" name="Freeform 116"/>
            <p:cNvSpPr>
              <a:spLocks/>
            </p:cNvSpPr>
            <p:nvPr/>
          </p:nvSpPr>
          <p:spPr bwMode="auto">
            <a:xfrm rot="1705058" flipV="1">
              <a:off x="1916" y="1220"/>
              <a:ext cx="109" cy="598"/>
            </a:xfrm>
            <a:custGeom>
              <a:avLst/>
              <a:gdLst>
                <a:gd name="T0" fmla="*/ 109 w 109"/>
                <a:gd name="T1" fmla="*/ 0 h 598"/>
                <a:gd name="T2" fmla="*/ 102 w 109"/>
                <a:gd name="T3" fmla="*/ 22 h 598"/>
                <a:gd name="T4" fmla="*/ 80 w 109"/>
                <a:gd name="T5" fmla="*/ 29 h 598"/>
                <a:gd name="T6" fmla="*/ 66 w 109"/>
                <a:gd name="T7" fmla="*/ 73 h 598"/>
                <a:gd name="T8" fmla="*/ 15 w 109"/>
                <a:gd name="T9" fmla="*/ 139 h 598"/>
                <a:gd name="T10" fmla="*/ 0 w 109"/>
                <a:gd name="T11" fmla="*/ 233 h 598"/>
                <a:gd name="T12" fmla="*/ 36 w 109"/>
                <a:gd name="T13" fmla="*/ 496 h 598"/>
                <a:gd name="T14" fmla="*/ 58 w 109"/>
                <a:gd name="T15" fmla="*/ 503 h 598"/>
                <a:gd name="T16" fmla="*/ 109 w 109"/>
                <a:gd name="T17" fmla="*/ 598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20" name="Freeform 117"/>
            <p:cNvSpPr>
              <a:spLocks/>
            </p:cNvSpPr>
            <p:nvPr/>
          </p:nvSpPr>
          <p:spPr bwMode="auto">
            <a:xfrm rot="1705058" flipV="1">
              <a:off x="1667" y="1164"/>
              <a:ext cx="314" cy="336"/>
            </a:xfrm>
            <a:custGeom>
              <a:avLst/>
              <a:gdLst>
                <a:gd name="T0" fmla="*/ 314 w 314"/>
                <a:gd name="T1" fmla="*/ 0 h 336"/>
                <a:gd name="T2" fmla="*/ 270 w 314"/>
                <a:gd name="T3" fmla="*/ 80 h 336"/>
                <a:gd name="T4" fmla="*/ 241 w 314"/>
                <a:gd name="T5" fmla="*/ 95 h 336"/>
                <a:gd name="T6" fmla="*/ 233 w 314"/>
                <a:gd name="T7" fmla="*/ 124 h 336"/>
                <a:gd name="T8" fmla="*/ 190 w 314"/>
                <a:gd name="T9" fmla="*/ 139 h 336"/>
                <a:gd name="T10" fmla="*/ 110 w 314"/>
                <a:gd name="T11" fmla="*/ 175 h 336"/>
                <a:gd name="T12" fmla="*/ 66 w 314"/>
                <a:gd name="T13" fmla="*/ 314 h 336"/>
                <a:gd name="T14" fmla="*/ 0 w 314"/>
                <a:gd name="T15" fmla="*/ 328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21" name="Freeform 118"/>
            <p:cNvSpPr>
              <a:spLocks/>
            </p:cNvSpPr>
            <p:nvPr/>
          </p:nvSpPr>
          <p:spPr bwMode="auto">
            <a:xfrm rot="1705058" flipV="1">
              <a:off x="1963" y="956"/>
              <a:ext cx="156" cy="415"/>
            </a:xfrm>
            <a:custGeom>
              <a:avLst/>
              <a:gdLst>
                <a:gd name="T0" fmla="*/ 146 w 156"/>
                <a:gd name="T1" fmla="*/ 0 h 415"/>
                <a:gd name="T2" fmla="*/ 109 w 156"/>
                <a:gd name="T3" fmla="*/ 240 h 415"/>
                <a:gd name="T4" fmla="*/ 29 w 156"/>
                <a:gd name="T5" fmla="*/ 284 h 415"/>
                <a:gd name="T6" fmla="*/ 0 w 156"/>
                <a:gd name="T7" fmla="*/ 415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22" name="Freeform 119"/>
            <p:cNvSpPr>
              <a:spLocks/>
            </p:cNvSpPr>
            <p:nvPr/>
          </p:nvSpPr>
          <p:spPr bwMode="auto">
            <a:xfrm rot="1705058" flipV="1">
              <a:off x="1820" y="1151"/>
              <a:ext cx="61" cy="160"/>
            </a:xfrm>
            <a:custGeom>
              <a:avLst/>
              <a:gdLst>
                <a:gd name="T0" fmla="*/ 0 w 61"/>
                <a:gd name="T1" fmla="*/ 0 h 160"/>
                <a:gd name="T2" fmla="*/ 59 w 61"/>
                <a:gd name="T3" fmla="*/ 160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23" name="Freeform 120"/>
            <p:cNvSpPr>
              <a:spLocks/>
            </p:cNvSpPr>
            <p:nvPr/>
          </p:nvSpPr>
          <p:spPr bwMode="auto">
            <a:xfrm rot="1705058" flipV="1">
              <a:off x="1931" y="1525"/>
              <a:ext cx="409" cy="39"/>
            </a:xfrm>
            <a:custGeom>
              <a:avLst/>
              <a:gdLst>
                <a:gd name="T0" fmla="*/ 0 w 409"/>
                <a:gd name="T1" fmla="*/ 36 h 39"/>
                <a:gd name="T2" fmla="*/ 102 w 409"/>
                <a:gd name="T3" fmla="*/ 0 h 39"/>
                <a:gd name="T4" fmla="*/ 212 w 409"/>
                <a:gd name="T5" fmla="*/ 29 h 39"/>
                <a:gd name="T6" fmla="*/ 409 w 409"/>
                <a:gd name="T7" fmla="*/ 3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24" name="Freeform 121"/>
            <p:cNvSpPr>
              <a:spLocks/>
            </p:cNvSpPr>
            <p:nvPr/>
          </p:nvSpPr>
          <p:spPr bwMode="auto">
            <a:xfrm rot="1705058" flipV="1">
              <a:off x="2128" y="980"/>
              <a:ext cx="263" cy="233"/>
            </a:xfrm>
            <a:custGeom>
              <a:avLst/>
              <a:gdLst>
                <a:gd name="T0" fmla="*/ 0 w 263"/>
                <a:gd name="T1" fmla="*/ 0 h 233"/>
                <a:gd name="T2" fmla="*/ 66 w 263"/>
                <a:gd name="T3" fmla="*/ 88 h 233"/>
                <a:gd name="T4" fmla="*/ 95 w 263"/>
                <a:gd name="T5" fmla="*/ 102 h 233"/>
                <a:gd name="T6" fmla="*/ 226 w 263"/>
                <a:gd name="T7" fmla="*/ 168 h 233"/>
                <a:gd name="T8" fmla="*/ 263 w 263"/>
                <a:gd name="T9" fmla="*/ 233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25" name="Freeform 122"/>
            <p:cNvSpPr>
              <a:spLocks/>
            </p:cNvSpPr>
            <p:nvPr/>
          </p:nvSpPr>
          <p:spPr bwMode="auto">
            <a:xfrm rot="1705058" flipV="1">
              <a:off x="1827" y="1017"/>
              <a:ext cx="226" cy="415"/>
            </a:xfrm>
            <a:custGeom>
              <a:avLst/>
              <a:gdLst>
                <a:gd name="T0" fmla="*/ 226 w 226"/>
                <a:gd name="T1" fmla="*/ 0 h 415"/>
                <a:gd name="T2" fmla="*/ 168 w 226"/>
                <a:gd name="T3" fmla="*/ 58 h 415"/>
                <a:gd name="T4" fmla="*/ 160 w 226"/>
                <a:gd name="T5" fmla="*/ 204 h 415"/>
                <a:gd name="T6" fmla="*/ 102 w 226"/>
                <a:gd name="T7" fmla="*/ 313 h 415"/>
                <a:gd name="T8" fmla="*/ 80 w 226"/>
                <a:gd name="T9" fmla="*/ 364 h 415"/>
                <a:gd name="T10" fmla="*/ 15 w 226"/>
                <a:gd name="T11" fmla="*/ 393 h 415"/>
                <a:gd name="T12" fmla="*/ 0 w 226"/>
                <a:gd name="T13" fmla="*/ 415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26" name="Freeform 123"/>
            <p:cNvSpPr>
              <a:spLocks/>
            </p:cNvSpPr>
            <p:nvPr/>
          </p:nvSpPr>
          <p:spPr bwMode="auto">
            <a:xfrm rot="1705058" flipV="1">
              <a:off x="1543" y="1384"/>
              <a:ext cx="379" cy="153"/>
            </a:xfrm>
            <a:custGeom>
              <a:avLst/>
              <a:gdLst>
                <a:gd name="T0" fmla="*/ 379 w 379"/>
                <a:gd name="T1" fmla="*/ 0 h 153"/>
                <a:gd name="T2" fmla="*/ 175 w 379"/>
                <a:gd name="T3" fmla="*/ 58 h 153"/>
                <a:gd name="T4" fmla="*/ 66 w 379"/>
                <a:gd name="T5" fmla="*/ 138 h 153"/>
                <a:gd name="T6" fmla="*/ 0 w 379"/>
                <a:gd name="T7" fmla="*/ 153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27" name="Freeform 124"/>
            <p:cNvSpPr>
              <a:spLocks/>
            </p:cNvSpPr>
            <p:nvPr/>
          </p:nvSpPr>
          <p:spPr bwMode="auto">
            <a:xfrm rot="1705058" flipV="1">
              <a:off x="1642" y="1094"/>
              <a:ext cx="94" cy="256"/>
            </a:xfrm>
            <a:custGeom>
              <a:avLst/>
              <a:gdLst>
                <a:gd name="T0" fmla="*/ 94 w 94"/>
                <a:gd name="T1" fmla="*/ 0 h 256"/>
                <a:gd name="T2" fmla="*/ 43 w 94"/>
                <a:gd name="T3" fmla="*/ 146 h 256"/>
                <a:gd name="T4" fmla="*/ 29 w 94"/>
                <a:gd name="T5" fmla="*/ 241 h 256"/>
                <a:gd name="T6" fmla="*/ 0 w 94"/>
                <a:gd name="T7" fmla="*/ 25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78907" name="Freeform 125"/>
          <p:cNvSpPr>
            <a:spLocks/>
          </p:cNvSpPr>
          <p:nvPr/>
        </p:nvSpPr>
        <p:spPr bwMode="auto">
          <a:xfrm rot="6959852" flipV="1">
            <a:off x="3944938" y="5268912"/>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78908" name="Freeform 126"/>
          <p:cNvSpPr>
            <a:spLocks/>
          </p:cNvSpPr>
          <p:nvPr/>
        </p:nvSpPr>
        <p:spPr bwMode="auto">
          <a:xfrm rot="6959852" flipV="1">
            <a:off x="1439863" y="3649662"/>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78909" name="Line 127"/>
          <p:cNvSpPr>
            <a:spLocks noChangeShapeType="1"/>
          </p:cNvSpPr>
          <p:nvPr/>
        </p:nvSpPr>
        <p:spPr bwMode="auto">
          <a:xfrm>
            <a:off x="7564438" y="3894138"/>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10" name="Line 128"/>
          <p:cNvSpPr>
            <a:spLocks noChangeShapeType="1"/>
          </p:cNvSpPr>
          <p:nvPr/>
        </p:nvSpPr>
        <p:spPr bwMode="auto">
          <a:xfrm>
            <a:off x="7277100" y="4025900"/>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11" name="Freeform 129"/>
          <p:cNvSpPr>
            <a:spLocks/>
          </p:cNvSpPr>
          <p:nvPr/>
        </p:nvSpPr>
        <p:spPr bwMode="auto">
          <a:xfrm>
            <a:off x="4543425" y="4457700"/>
            <a:ext cx="1552575" cy="600075"/>
          </a:xfrm>
          <a:custGeom>
            <a:avLst/>
            <a:gdLst>
              <a:gd name="T0" fmla="*/ 2147483646 w 978"/>
              <a:gd name="T1" fmla="*/ 0 h 378"/>
              <a:gd name="T2" fmla="*/ 2147483646 w 978"/>
              <a:gd name="T3" fmla="*/ 2147483646 h 378"/>
              <a:gd name="T4" fmla="*/ 2147483646 w 978"/>
              <a:gd name="T5" fmla="*/ 2147483646 h 378"/>
              <a:gd name="T6" fmla="*/ 2147483646 w 978"/>
              <a:gd name="T7" fmla="*/ 2147483646 h 378"/>
              <a:gd name="T8" fmla="*/ 2147483646 w 978"/>
              <a:gd name="T9" fmla="*/ 2147483646 h 378"/>
              <a:gd name="T10" fmla="*/ 2147483646 w 978"/>
              <a:gd name="T11" fmla="*/ 2147483646 h 378"/>
              <a:gd name="T12" fmla="*/ 2147483646 w 978"/>
              <a:gd name="T13" fmla="*/ 2147483646 h 378"/>
              <a:gd name="T14" fmla="*/ 2147483646 w 978"/>
              <a:gd name="T15" fmla="*/ 2147483646 h 378"/>
              <a:gd name="T16" fmla="*/ 2147483646 w 978"/>
              <a:gd name="T17" fmla="*/ 2147483646 h 378"/>
              <a:gd name="T18" fmla="*/ 2147483646 w 978"/>
              <a:gd name="T19" fmla="*/ 2147483646 h 378"/>
              <a:gd name="T20" fmla="*/ 0 w 978"/>
              <a:gd name="T21" fmla="*/ 2147483646 h 3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8"/>
              <a:gd name="T34" fmla="*/ 0 h 378"/>
              <a:gd name="T35" fmla="*/ 978 w 978"/>
              <a:gd name="T36" fmla="*/ 378 h 3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8" h="378">
                <a:moveTo>
                  <a:pt x="936" y="0"/>
                </a:moveTo>
                <a:cubicBezTo>
                  <a:pt x="943" y="20"/>
                  <a:pt x="959" y="34"/>
                  <a:pt x="966" y="54"/>
                </a:cubicBezTo>
                <a:cubicBezTo>
                  <a:pt x="970" y="66"/>
                  <a:pt x="978" y="90"/>
                  <a:pt x="978" y="90"/>
                </a:cubicBezTo>
                <a:cubicBezTo>
                  <a:pt x="973" y="146"/>
                  <a:pt x="970" y="171"/>
                  <a:pt x="948" y="216"/>
                </a:cubicBezTo>
                <a:cubicBezTo>
                  <a:pt x="945" y="222"/>
                  <a:pt x="948" y="231"/>
                  <a:pt x="942" y="234"/>
                </a:cubicBezTo>
                <a:cubicBezTo>
                  <a:pt x="930" y="241"/>
                  <a:pt x="882" y="248"/>
                  <a:pt x="864" y="252"/>
                </a:cubicBezTo>
                <a:cubicBezTo>
                  <a:pt x="786" y="271"/>
                  <a:pt x="710" y="281"/>
                  <a:pt x="630" y="288"/>
                </a:cubicBezTo>
                <a:cubicBezTo>
                  <a:pt x="565" y="282"/>
                  <a:pt x="502" y="275"/>
                  <a:pt x="438" y="264"/>
                </a:cubicBezTo>
                <a:cubicBezTo>
                  <a:pt x="294" y="269"/>
                  <a:pt x="278" y="272"/>
                  <a:pt x="168" y="294"/>
                </a:cubicBezTo>
                <a:cubicBezTo>
                  <a:pt x="129" y="320"/>
                  <a:pt x="79" y="336"/>
                  <a:pt x="36" y="354"/>
                </a:cubicBezTo>
                <a:cubicBezTo>
                  <a:pt x="24" y="359"/>
                  <a:pt x="0" y="361"/>
                  <a:pt x="0" y="378"/>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12" name="Line 130"/>
          <p:cNvSpPr>
            <a:spLocks noChangeShapeType="1"/>
          </p:cNvSpPr>
          <p:nvPr/>
        </p:nvSpPr>
        <p:spPr bwMode="auto">
          <a:xfrm>
            <a:off x="5002213" y="4746625"/>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13" name="Line 131"/>
          <p:cNvSpPr>
            <a:spLocks noChangeShapeType="1"/>
          </p:cNvSpPr>
          <p:nvPr/>
        </p:nvSpPr>
        <p:spPr bwMode="auto">
          <a:xfrm>
            <a:off x="4678363" y="4822825"/>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14" name="Line 132"/>
          <p:cNvSpPr>
            <a:spLocks noChangeShapeType="1"/>
          </p:cNvSpPr>
          <p:nvPr/>
        </p:nvSpPr>
        <p:spPr bwMode="auto">
          <a:xfrm>
            <a:off x="7258050" y="5026025"/>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15" name="Line 133"/>
          <p:cNvSpPr>
            <a:spLocks noChangeShapeType="1"/>
          </p:cNvSpPr>
          <p:nvPr/>
        </p:nvSpPr>
        <p:spPr bwMode="auto">
          <a:xfrm>
            <a:off x="7075488" y="4795838"/>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16" name="Freeform 134"/>
          <p:cNvSpPr>
            <a:spLocks/>
          </p:cNvSpPr>
          <p:nvPr/>
        </p:nvSpPr>
        <p:spPr bwMode="auto">
          <a:xfrm>
            <a:off x="4357688" y="3267075"/>
            <a:ext cx="33337" cy="307975"/>
          </a:xfrm>
          <a:custGeom>
            <a:avLst/>
            <a:gdLst>
              <a:gd name="T0" fmla="*/ 2147483646 w 21"/>
              <a:gd name="T1" fmla="*/ 2147483646 h 194"/>
              <a:gd name="T2" fmla="*/ 2147483646 w 21"/>
              <a:gd name="T3" fmla="*/ 0 h 194"/>
              <a:gd name="T4" fmla="*/ 0 60000 65536"/>
              <a:gd name="T5" fmla="*/ 0 60000 65536"/>
              <a:gd name="T6" fmla="*/ 0 w 21"/>
              <a:gd name="T7" fmla="*/ 0 h 194"/>
              <a:gd name="T8" fmla="*/ 21 w 21"/>
              <a:gd name="T9" fmla="*/ 194 h 194"/>
            </a:gdLst>
            <a:ahLst/>
            <a:cxnLst>
              <a:cxn ang="T4">
                <a:pos x="T0" y="T1"/>
              </a:cxn>
              <a:cxn ang="T5">
                <a:pos x="T2" y="T3"/>
              </a:cxn>
            </a:cxnLst>
            <a:rect l="T6" t="T7" r="T8" b="T9"/>
            <a:pathLst>
              <a:path w="21" h="194">
                <a:moveTo>
                  <a:pt x="21" y="194"/>
                </a:moveTo>
                <a:cubicBezTo>
                  <a:pt x="3" y="104"/>
                  <a:pt x="0" y="78"/>
                  <a:pt x="21" y="0"/>
                </a:cubicBezTo>
              </a:path>
            </a:pathLst>
          </a:custGeom>
          <a:noFill/>
          <a:ln w="28575">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17" name="Text Box 135"/>
          <p:cNvSpPr txBox="1">
            <a:spLocks noChangeArrowheads="1"/>
          </p:cNvSpPr>
          <p:nvPr/>
        </p:nvSpPr>
        <p:spPr bwMode="auto">
          <a:xfrm>
            <a:off x="7337425" y="5289550"/>
            <a:ext cx="1201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synapse</a:t>
            </a:r>
          </a:p>
        </p:txBody>
      </p:sp>
      <p:sp>
        <p:nvSpPr>
          <p:cNvPr id="78918" name="Line 67"/>
          <p:cNvSpPr>
            <a:spLocks noChangeShapeType="1"/>
          </p:cNvSpPr>
          <p:nvPr/>
        </p:nvSpPr>
        <p:spPr bwMode="auto">
          <a:xfrm flipH="1">
            <a:off x="6705600" y="5561013"/>
            <a:ext cx="715963" cy="4206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412127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8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98" grpId="0" animBg="1"/>
      <p:bldP spid="78899" grpId="0"/>
      <p:bldP spid="789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reeform 2"/>
          <p:cNvSpPr>
            <a:spLocks/>
          </p:cNvSpPr>
          <p:nvPr/>
        </p:nvSpPr>
        <p:spPr bwMode="auto">
          <a:xfrm rot="1705058" flipV="1">
            <a:off x="3041650" y="1936750"/>
            <a:ext cx="173038" cy="949325"/>
          </a:xfrm>
          <a:custGeom>
            <a:avLst/>
            <a:gdLst>
              <a:gd name="T0" fmla="*/ 2147483646 w 109"/>
              <a:gd name="T1" fmla="*/ 0 h 598"/>
              <a:gd name="T2" fmla="*/ 2147483646 w 109"/>
              <a:gd name="T3" fmla="*/ 2147483646 h 598"/>
              <a:gd name="T4" fmla="*/ 2147483646 w 109"/>
              <a:gd name="T5" fmla="*/ 2147483646 h 598"/>
              <a:gd name="T6" fmla="*/ 2147483646 w 109"/>
              <a:gd name="T7" fmla="*/ 2147483646 h 598"/>
              <a:gd name="T8" fmla="*/ 2147483646 w 109"/>
              <a:gd name="T9" fmla="*/ 2147483646 h 598"/>
              <a:gd name="T10" fmla="*/ 0 w 109"/>
              <a:gd name="T11" fmla="*/ 2147483646 h 598"/>
              <a:gd name="T12" fmla="*/ 2147483646 w 109"/>
              <a:gd name="T13" fmla="*/ 2147483646 h 598"/>
              <a:gd name="T14" fmla="*/ 2147483646 w 109"/>
              <a:gd name="T15" fmla="*/ 2147483646 h 598"/>
              <a:gd name="T16" fmla="*/ 2147483646 w 109"/>
              <a:gd name="T17" fmla="*/ 2147483646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899" name="Freeform 3"/>
          <p:cNvSpPr>
            <a:spLocks/>
          </p:cNvSpPr>
          <p:nvPr/>
        </p:nvSpPr>
        <p:spPr bwMode="auto">
          <a:xfrm rot="1705058" flipV="1">
            <a:off x="2646363" y="1847850"/>
            <a:ext cx="498475" cy="533400"/>
          </a:xfrm>
          <a:custGeom>
            <a:avLst/>
            <a:gdLst>
              <a:gd name="T0" fmla="*/ 2147483646 w 314"/>
              <a:gd name="T1" fmla="*/ 0 h 336"/>
              <a:gd name="T2" fmla="*/ 2147483646 w 314"/>
              <a:gd name="T3" fmla="*/ 2147483646 h 336"/>
              <a:gd name="T4" fmla="*/ 2147483646 w 314"/>
              <a:gd name="T5" fmla="*/ 2147483646 h 336"/>
              <a:gd name="T6" fmla="*/ 2147483646 w 314"/>
              <a:gd name="T7" fmla="*/ 2147483646 h 336"/>
              <a:gd name="T8" fmla="*/ 2147483646 w 314"/>
              <a:gd name="T9" fmla="*/ 2147483646 h 336"/>
              <a:gd name="T10" fmla="*/ 2147483646 w 314"/>
              <a:gd name="T11" fmla="*/ 2147483646 h 336"/>
              <a:gd name="T12" fmla="*/ 2147483646 w 314"/>
              <a:gd name="T13" fmla="*/ 2147483646 h 336"/>
              <a:gd name="T14" fmla="*/ 0 w 314"/>
              <a:gd name="T15" fmla="*/ 2147483646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900" name="Freeform 4"/>
          <p:cNvSpPr>
            <a:spLocks/>
          </p:cNvSpPr>
          <p:nvPr/>
        </p:nvSpPr>
        <p:spPr bwMode="auto">
          <a:xfrm rot="1705058" flipV="1">
            <a:off x="3116263" y="1517650"/>
            <a:ext cx="247650" cy="658813"/>
          </a:xfrm>
          <a:custGeom>
            <a:avLst/>
            <a:gdLst>
              <a:gd name="T0" fmla="*/ 2147483646 w 156"/>
              <a:gd name="T1" fmla="*/ 0 h 415"/>
              <a:gd name="T2" fmla="*/ 2147483646 w 156"/>
              <a:gd name="T3" fmla="*/ 2147483646 h 415"/>
              <a:gd name="T4" fmla="*/ 2147483646 w 156"/>
              <a:gd name="T5" fmla="*/ 2147483646 h 415"/>
              <a:gd name="T6" fmla="*/ 0 w 156"/>
              <a:gd name="T7" fmla="*/ 2147483646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901" name="Freeform 5"/>
          <p:cNvSpPr>
            <a:spLocks/>
          </p:cNvSpPr>
          <p:nvPr/>
        </p:nvSpPr>
        <p:spPr bwMode="auto">
          <a:xfrm rot="1705058" flipV="1">
            <a:off x="2889250" y="1827213"/>
            <a:ext cx="96838" cy="254000"/>
          </a:xfrm>
          <a:custGeom>
            <a:avLst/>
            <a:gdLst>
              <a:gd name="T0" fmla="*/ 0 w 61"/>
              <a:gd name="T1" fmla="*/ 0 h 160"/>
              <a:gd name="T2" fmla="*/ 2147483646 w 61"/>
              <a:gd name="T3" fmla="*/ 2147483646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902" name="Freeform 6"/>
          <p:cNvSpPr>
            <a:spLocks/>
          </p:cNvSpPr>
          <p:nvPr/>
        </p:nvSpPr>
        <p:spPr bwMode="auto">
          <a:xfrm rot="1705058" flipV="1">
            <a:off x="3065463" y="2420938"/>
            <a:ext cx="649287" cy="61912"/>
          </a:xfrm>
          <a:custGeom>
            <a:avLst/>
            <a:gdLst>
              <a:gd name="T0" fmla="*/ 0 w 409"/>
              <a:gd name="T1" fmla="*/ 2147483646 h 39"/>
              <a:gd name="T2" fmla="*/ 2147483646 w 409"/>
              <a:gd name="T3" fmla="*/ 0 h 39"/>
              <a:gd name="T4" fmla="*/ 2147483646 w 409"/>
              <a:gd name="T5" fmla="*/ 2147483646 h 39"/>
              <a:gd name="T6" fmla="*/ 2147483646 w 409"/>
              <a:gd name="T7" fmla="*/ 214748364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903" name="Freeform 7"/>
          <p:cNvSpPr>
            <a:spLocks/>
          </p:cNvSpPr>
          <p:nvPr/>
        </p:nvSpPr>
        <p:spPr bwMode="auto">
          <a:xfrm rot="1705058" flipV="1">
            <a:off x="3378200" y="1555750"/>
            <a:ext cx="417513" cy="369888"/>
          </a:xfrm>
          <a:custGeom>
            <a:avLst/>
            <a:gdLst>
              <a:gd name="T0" fmla="*/ 0 w 263"/>
              <a:gd name="T1" fmla="*/ 0 h 233"/>
              <a:gd name="T2" fmla="*/ 2147483646 w 263"/>
              <a:gd name="T3" fmla="*/ 2147483646 h 233"/>
              <a:gd name="T4" fmla="*/ 2147483646 w 263"/>
              <a:gd name="T5" fmla="*/ 2147483646 h 233"/>
              <a:gd name="T6" fmla="*/ 2147483646 w 263"/>
              <a:gd name="T7" fmla="*/ 2147483646 h 233"/>
              <a:gd name="T8" fmla="*/ 2147483646 w 263"/>
              <a:gd name="T9" fmla="*/ 2147483646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904" name="Freeform 8"/>
          <p:cNvSpPr>
            <a:spLocks/>
          </p:cNvSpPr>
          <p:nvPr/>
        </p:nvSpPr>
        <p:spPr bwMode="auto">
          <a:xfrm rot="1705058" flipV="1">
            <a:off x="2900363" y="1614488"/>
            <a:ext cx="358775" cy="658812"/>
          </a:xfrm>
          <a:custGeom>
            <a:avLst/>
            <a:gdLst>
              <a:gd name="T0" fmla="*/ 2147483646 w 226"/>
              <a:gd name="T1" fmla="*/ 0 h 415"/>
              <a:gd name="T2" fmla="*/ 2147483646 w 226"/>
              <a:gd name="T3" fmla="*/ 2147483646 h 415"/>
              <a:gd name="T4" fmla="*/ 2147483646 w 226"/>
              <a:gd name="T5" fmla="*/ 2147483646 h 415"/>
              <a:gd name="T6" fmla="*/ 2147483646 w 226"/>
              <a:gd name="T7" fmla="*/ 2147483646 h 415"/>
              <a:gd name="T8" fmla="*/ 2147483646 w 226"/>
              <a:gd name="T9" fmla="*/ 2147483646 h 415"/>
              <a:gd name="T10" fmla="*/ 2147483646 w 226"/>
              <a:gd name="T11" fmla="*/ 2147483646 h 415"/>
              <a:gd name="T12" fmla="*/ 0 w 226"/>
              <a:gd name="T13" fmla="*/ 2147483646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905" name="Freeform 9"/>
          <p:cNvSpPr>
            <a:spLocks/>
          </p:cNvSpPr>
          <p:nvPr/>
        </p:nvSpPr>
        <p:spPr bwMode="auto">
          <a:xfrm rot="1705058" flipV="1">
            <a:off x="2449513" y="2197100"/>
            <a:ext cx="601662" cy="242888"/>
          </a:xfrm>
          <a:custGeom>
            <a:avLst/>
            <a:gdLst>
              <a:gd name="T0" fmla="*/ 2147483646 w 379"/>
              <a:gd name="T1" fmla="*/ 0 h 153"/>
              <a:gd name="T2" fmla="*/ 2147483646 w 379"/>
              <a:gd name="T3" fmla="*/ 2147483646 h 153"/>
              <a:gd name="T4" fmla="*/ 2147483646 w 379"/>
              <a:gd name="T5" fmla="*/ 2147483646 h 153"/>
              <a:gd name="T6" fmla="*/ 0 w 379"/>
              <a:gd name="T7" fmla="*/ 2147483646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906" name="Freeform 10"/>
          <p:cNvSpPr>
            <a:spLocks/>
          </p:cNvSpPr>
          <p:nvPr/>
        </p:nvSpPr>
        <p:spPr bwMode="auto">
          <a:xfrm rot="1705058" flipV="1">
            <a:off x="2606675" y="1736725"/>
            <a:ext cx="149225" cy="406400"/>
          </a:xfrm>
          <a:custGeom>
            <a:avLst/>
            <a:gdLst>
              <a:gd name="T0" fmla="*/ 2147483646 w 94"/>
              <a:gd name="T1" fmla="*/ 0 h 256"/>
              <a:gd name="T2" fmla="*/ 2147483646 w 94"/>
              <a:gd name="T3" fmla="*/ 2147483646 h 256"/>
              <a:gd name="T4" fmla="*/ 2147483646 w 94"/>
              <a:gd name="T5" fmla="*/ 2147483646 h 256"/>
              <a:gd name="T6" fmla="*/ 0 w 94"/>
              <a:gd name="T7" fmla="*/ 214748364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907" name="Freeform 11"/>
          <p:cNvSpPr>
            <a:spLocks/>
          </p:cNvSpPr>
          <p:nvPr/>
        </p:nvSpPr>
        <p:spPr bwMode="auto">
          <a:xfrm rot="6959852" flipV="1">
            <a:off x="2727326" y="2898775"/>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80908" name="Line 12"/>
          <p:cNvSpPr>
            <a:spLocks noChangeShapeType="1"/>
          </p:cNvSpPr>
          <p:nvPr/>
        </p:nvSpPr>
        <p:spPr bwMode="auto">
          <a:xfrm rot="5400000">
            <a:off x="908844" y="5244307"/>
            <a:ext cx="18811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0909" name="Text Box 13"/>
          <p:cNvSpPr txBox="1">
            <a:spLocks noChangeArrowheads="1"/>
          </p:cNvSpPr>
          <p:nvPr/>
        </p:nvSpPr>
        <p:spPr bwMode="auto">
          <a:xfrm rot="-5400000">
            <a:off x="966787" y="5026026"/>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voltage</a:t>
            </a:r>
          </a:p>
        </p:txBody>
      </p:sp>
      <p:sp>
        <p:nvSpPr>
          <p:cNvPr id="80910" name="Text Box 14"/>
          <p:cNvSpPr txBox="1">
            <a:spLocks noChangeArrowheads="1"/>
          </p:cNvSpPr>
          <p:nvPr/>
        </p:nvSpPr>
        <p:spPr bwMode="auto">
          <a:xfrm>
            <a:off x="6515100" y="5907088"/>
            <a:ext cx="1090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latin typeface="Times New Roman" panose="02020603050405020304" pitchFamily="18" charset="0"/>
              </a:rPr>
              <a:t>100 ms</a:t>
            </a:r>
          </a:p>
        </p:txBody>
      </p:sp>
      <p:sp>
        <p:nvSpPr>
          <p:cNvPr id="80911" name="Line 15"/>
          <p:cNvSpPr>
            <a:spLocks noChangeShapeType="1"/>
          </p:cNvSpPr>
          <p:nvPr/>
        </p:nvSpPr>
        <p:spPr bwMode="auto">
          <a:xfrm>
            <a:off x="6759575" y="5932488"/>
            <a:ext cx="6286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0912" name="Line 16"/>
          <p:cNvSpPr>
            <a:spLocks noChangeShapeType="1"/>
          </p:cNvSpPr>
          <p:nvPr/>
        </p:nvSpPr>
        <p:spPr bwMode="auto">
          <a:xfrm>
            <a:off x="1851025" y="5292725"/>
            <a:ext cx="58864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0913" name="Freeform 17"/>
          <p:cNvSpPr>
            <a:spLocks/>
          </p:cNvSpPr>
          <p:nvPr/>
        </p:nvSpPr>
        <p:spPr bwMode="auto">
          <a:xfrm>
            <a:off x="1844675" y="4268788"/>
            <a:ext cx="5929313" cy="1471612"/>
          </a:xfrm>
          <a:custGeom>
            <a:avLst/>
            <a:gdLst>
              <a:gd name="T0" fmla="*/ 0 w 3735"/>
              <a:gd name="T1" fmla="*/ 2147483646 h 927"/>
              <a:gd name="T2" fmla="*/ 2147483646 w 3735"/>
              <a:gd name="T3" fmla="*/ 2147483646 h 927"/>
              <a:gd name="T4" fmla="*/ 2147483646 w 3735"/>
              <a:gd name="T5" fmla="*/ 2147483646 h 927"/>
              <a:gd name="T6" fmla="*/ 2147483646 w 3735"/>
              <a:gd name="T7" fmla="*/ 2147483646 h 927"/>
              <a:gd name="T8" fmla="*/ 2147483646 w 3735"/>
              <a:gd name="T9" fmla="*/ 2147483646 h 927"/>
              <a:gd name="T10" fmla="*/ 2147483646 w 3735"/>
              <a:gd name="T11" fmla="*/ 2147483646 h 927"/>
              <a:gd name="T12" fmla="*/ 2147483646 w 3735"/>
              <a:gd name="T13" fmla="*/ 2147483646 h 927"/>
              <a:gd name="T14" fmla="*/ 2147483646 w 3735"/>
              <a:gd name="T15" fmla="*/ 2147483646 h 927"/>
              <a:gd name="T16" fmla="*/ 2147483646 w 3735"/>
              <a:gd name="T17" fmla="*/ 2147483646 h 927"/>
              <a:gd name="T18" fmla="*/ 2147483646 w 3735"/>
              <a:gd name="T19" fmla="*/ 2147483646 h 927"/>
              <a:gd name="T20" fmla="*/ 2147483646 w 3735"/>
              <a:gd name="T21" fmla="*/ 2147483646 h 927"/>
              <a:gd name="T22" fmla="*/ 2147483646 w 3735"/>
              <a:gd name="T23" fmla="*/ 2147483646 h 927"/>
              <a:gd name="T24" fmla="*/ 2147483646 w 3735"/>
              <a:gd name="T25" fmla="*/ 2147483646 h 927"/>
              <a:gd name="T26" fmla="*/ 2147483646 w 3735"/>
              <a:gd name="T27" fmla="*/ 2147483646 h 927"/>
              <a:gd name="T28" fmla="*/ 2147483646 w 3735"/>
              <a:gd name="T29" fmla="*/ 2147483646 h 927"/>
              <a:gd name="T30" fmla="*/ 2147483646 w 3735"/>
              <a:gd name="T31" fmla="*/ 2147483646 h 927"/>
              <a:gd name="T32" fmla="*/ 2147483646 w 3735"/>
              <a:gd name="T33" fmla="*/ 2147483646 h 927"/>
              <a:gd name="T34" fmla="*/ 2147483646 w 3735"/>
              <a:gd name="T35" fmla="*/ 2147483646 h 927"/>
              <a:gd name="T36" fmla="*/ 2147483646 w 3735"/>
              <a:gd name="T37" fmla="*/ 2147483646 h 927"/>
              <a:gd name="T38" fmla="*/ 2147483646 w 3735"/>
              <a:gd name="T39" fmla="*/ 2147483646 h 927"/>
              <a:gd name="T40" fmla="*/ 2147483646 w 3735"/>
              <a:gd name="T41" fmla="*/ 2147483646 h 927"/>
              <a:gd name="T42" fmla="*/ 2147483646 w 3735"/>
              <a:gd name="T43" fmla="*/ 2147483646 h 927"/>
              <a:gd name="T44" fmla="*/ 2147483646 w 3735"/>
              <a:gd name="T45" fmla="*/ 2147483646 h 927"/>
              <a:gd name="T46" fmla="*/ 2147483646 w 3735"/>
              <a:gd name="T47" fmla="*/ 2147483646 h 927"/>
              <a:gd name="T48" fmla="*/ 2147483646 w 3735"/>
              <a:gd name="T49" fmla="*/ 2147483646 h 927"/>
              <a:gd name="T50" fmla="*/ 2147483646 w 3735"/>
              <a:gd name="T51" fmla="*/ 2147483646 h 927"/>
              <a:gd name="T52" fmla="*/ 2147483646 w 3735"/>
              <a:gd name="T53" fmla="*/ 2147483646 h 927"/>
              <a:gd name="T54" fmla="*/ 2147483646 w 3735"/>
              <a:gd name="T55" fmla="*/ 2147483646 h 927"/>
              <a:gd name="T56" fmla="*/ 2147483646 w 3735"/>
              <a:gd name="T57" fmla="*/ 2147483646 h 927"/>
              <a:gd name="T58" fmla="*/ 2147483646 w 3735"/>
              <a:gd name="T59" fmla="*/ 2147483646 h 927"/>
              <a:gd name="T60" fmla="*/ 2147483646 w 3735"/>
              <a:gd name="T61" fmla="*/ 2147483646 h 927"/>
              <a:gd name="T62" fmla="*/ 2147483646 w 3735"/>
              <a:gd name="T63" fmla="*/ 2147483646 h 927"/>
              <a:gd name="T64" fmla="*/ 2147483646 w 3735"/>
              <a:gd name="T65" fmla="*/ 2147483646 h 927"/>
              <a:gd name="T66" fmla="*/ 2147483646 w 3735"/>
              <a:gd name="T67" fmla="*/ 2147483646 h 927"/>
              <a:gd name="T68" fmla="*/ 2147483646 w 3735"/>
              <a:gd name="T69" fmla="*/ 2147483646 h 927"/>
              <a:gd name="T70" fmla="*/ 2147483646 w 3735"/>
              <a:gd name="T71" fmla="*/ 2147483646 h 927"/>
              <a:gd name="T72" fmla="*/ 2147483646 w 3735"/>
              <a:gd name="T73" fmla="*/ 2147483646 h 927"/>
              <a:gd name="T74" fmla="*/ 2147483646 w 3735"/>
              <a:gd name="T75" fmla="*/ 2147483646 h 927"/>
              <a:gd name="T76" fmla="*/ 2147483646 w 3735"/>
              <a:gd name="T77" fmla="*/ 2147483646 h 927"/>
              <a:gd name="T78" fmla="*/ 2147483646 w 3735"/>
              <a:gd name="T79" fmla="*/ 2147483646 h 927"/>
              <a:gd name="T80" fmla="*/ 2147483646 w 3735"/>
              <a:gd name="T81" fmla="*/ 2147483646 h 927"/>
              <a:gd name="T82" fmla="*/ 2147483646 w 3735"/>
              <a:gd name="T83" fmla="*/ 2147483646 h 927"/>
              <a:gd name="T84" fmla="*/ 2147483646 w 3735"/>
              <a:gd name="T85" fmla="*/ 2147483646 h 927"/>
              <a:gd name="T86" fmla="*/ 2147483646 w 3735"/>
              <a:gd name="T87" fmla="*/ 2147483646 h 927"/>
              <a:gd name="T88" fmla="*/ 2147483646 w 3735"/>
              <a:gd name="T89" fmla="*/ 2147483646 h 927"/>
              <a:gd name="T90" fmla="*/ 2147483646 w 3735"/>
              <a:gd name="T91" fmla="*/ 2147483646 h 927"/>
              <a:gd name="T92" fmla="*/ 2147483646 w 3735"/>
              <a:gd name="T93" fmla="*/ 2147483646 h 927"/>
              <a:gd name="T94" fmla="*/ 2147483646 w 3735"/>
              <a:gd name="T95" fmla="*/ 2147483646 h 927"/>
              <a:gd name="T96" fmla="*/ 2147483646 w 3735"/>
              <a:gd name="T97" fmla="*/ 2147483646 h 927"/>
              <a:gd name="T98" fmla="*/ 2147483646 w 3735"/>
              <a:gd name="T99" fmla="*/ 2147483646 h 927"/>
              <a:gd name="T100" fmla="*/ 2147483646 w 3735"/>
              <a:gd name="T101" fmla="*/ 2147483646 h 927"/>
              <a:gd name="T102" fmla="*/ 2147483646 w 3735"/>
              <a:gd name="T103" fmla="*/ 2147483646 h 927"/>
              <a:gd name="T104" fmla="*/ 2147483646 w 3735"/>
              <a:gd name="T105" fmla="*/ 2147483646 h 927"/>
              <a:gd name="T106" fmla="*/ 2147483646 w 3735"/>
              <a:gd name="T107" fmla="*/ 2147483646 h 927"/>
              <a:gd name="T108" fmla="*/ 2147483646 w 3735"/>
              <a:gd name="T109" fmla="*/ 2147483646 h 927"/>
              <a:gd name="T110" fmla="*/ 2147483646 w 3735"/>
              <a:gd name="T111" fmla="*/ 2147483646 h 927"/>
              <a:gd name="T112" fmla="*/ 2147483646 w 3735"/>
              <a:gd name="T113" fmla="*/ 2147483646 h 927"/>
              <a:gd name="T114" fmla="*/ 2147483646 w 3735"/>
              <a:gd name="T115" fmla="*/ 2147483646 h 927"/>
              <a:gd name="T116" fmla="*/ 2147483646 w 3735"/>
              <a:gd name="T117" fmla="*/ 2147483646 h 927"/>
              <a:gd name="T118" fmla="*/ 2147483646 w 3735"/>
              <a:gd name="T119" fmla="*/ 2147483646 h 927"/>
              <a:gd name="T120" fmla="*/ 2147483646 w 3735"/>
              <a:gd name="T121" fmla="*/ 0 h 927"/>
              <a:gd name="T122" fmla="*/ 2147483646 w 3735"/>
              <a:gd name="T123" fmla="*/ 2147483646 h 927"/>
              <a:gd name="T124" fmla="*/ 2147483646 w 3735"/>
              <a:gd name="T125" fmla="*/ 2147483646 h 9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35"/>
              <a:gd name="T190" fmla="*/ 0 h 927"/>
              <a:gd name="T191" fmla="*/ 3735 w 3735"/>
              <a:gd name="T192" fmla="*/ 927 h 9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35" h="927">
                <a:moveTo>
                  <a:pt x="0" y="908"/>
                </a:moveTo>
                <a:cubicBezTo>
                  <a:pt x="19" y="879"/>
                  <a:pt x="22" y="847"/>
                  <a:pt x="53" y="826"/>
                </a:cubicBezTo>
                <a:cubicBezTo>
                  <a:pt x="89" y="830"/>
                  <a:pt x="98" y="799"/>
                  <a:pt x="132" y="810"/>
                </a:cubicBezTo>
                <a:cubicBezTo>
                  <a:pt x="145" y="808"/>
                  <a:pt x="181" y="852"/>
                  <a:pt x="192" y="845"/>
                </a:cubicBezTo>
                <a:cubicBezTo>
                  <a:pt x="208" y="834"/>
                  <a:pt x="218" y="771"/>
                  <a:pt x="243" y="768"/>
                </a:cubicBezTo>
                <a:cubicBezTo>
                  <a:pt x="279" y="764"/>
                  <a:pt x="283" y="787"/>
                  <a:pt x="312" y="759"/>
                </a:cubicBezTo>
                <a:cubicBezTo>
                  <a:pt x="341" y="731"/>
                  <a:pt x="335" y="727"/>
                  <a:pt x="363" y="699"/>
                </a:cubicBezTo>
                <a:cubicBezTo>
                  <a:pt x="371" y="691"/>
                  <a:pt x="409" y="734"/>
                  <a:pt x="417" y="729"/>
                </a:cubicBezTo>
                <a:cubicBezTo>
                  <a:pt x="425" y="724"/>
                  <a:pt x="450" y="663"/>
                  <a:pt x="474" y="663"/>
                </a:cubicBezTo>
                <a:cubicBezTo>
                  <a:pt x="498" y="663"/>
                  <a:pt x="519" y="702"/>
                  <a:pt x="549" y="747"/>
                </a:cubicBezTo>
                <a:cubicBezTo>
                  <a:pt x="579" y="792"/>
                  <a:pt x="628" y="739"/>
                  <a:pt x="657" y="741"/>
                </a:cubicBezTo>
                <a:cubicBezTo>
                  <a:pt x="662" y="759"/>
                  <a:pt x="696" y="801"/>
                  <a:pt x="706" y="817"/>
                </a:cubicBezTo>
                <a:cubicBezTo>
                  <a:pt x="713" y="843"/>
                  <a:pt x="750" y="871"/>
                  <a:pt x="774" y="876"/>
                </a:cubicBezTo>
                <a:cubicBezTo>
                  <a:pt x="795" y="874"/>
                  <a:pt x="808" y="817"/>
                  <a:pt x="828" y="813"/>
                </a:cubicBezTo>
                <a:cubicBezTo>
                  <a:pt x="852" y="809"/>
                  <a:pt x="869" y="775"/>
                  <a:pt x="894" y="768"/>
                </a:cubicBezTo>
                <a:cubicBezTo>
                  <a:pt x="903" y="762"/>
                  <a:pt x="927" y="803"/>
                  <a:pt x="936" y="797"/>
                </a:cubicBezTo>
                <a:cubicBezTo>
                  <a:pt x="963" y="778"/>
                  <a:pt x="977" y="738"/>
                  <a:pt x="994" y="711"/>
                </a:cubicBezTo>
                <a:cubicBezTo>
                  <a:pt x="1002" y="685"/>
                  <a:pt x="1002" y="75"/>
                  <a:pt x="1008" y="3"/>
                </a:cubicBezTo>
                <a:cubicBezTo>
                  <a:pt x="1023" y="186"/>
                  <a:pt x="1041" y="765"/>
                  <a:pt x="1059" y="825"/>
                </a:cubicBezTo>
                <a:cubicBezTo>
                  <a:pt x="1077" y="885"/>
                  <a:pt x="1089" y="852"/>
                  <a:pt x="1098" y="876"/>
                </a:cubicBezTo>
                <a:cubicBezTo>
                  <a:pt x="1107" y="900"/>
                  <a:pt x="1150" y="771"/>
                  <a:pt x="1176" y="769"/>
                </a:cubicBezTo>
                <a:cubicBezTo>
                  <a:pt x="1202" y="767"/>
                  <a:pt x="1228" y="768"/>
                  <a:pt x="1253" y="764"/>
                </a:cubicBezTo>
                <a:cubicBezTo>
                  <a:pt x="1271" y="761"/>
                  <a:pt x="1291" y="721"/>
                  <a:pt x="1320" y="711"/>
                </a:cubicBezTo>
                <a:cubicBezTo>
                  <a:pt x="1354" y="723"/>
                  <a:pt x="1383" y="756"/>
                  <a:pt x="1421" y="769"/>
                </a:cubicBezTo>
                <a:cubicBezTo>
                  <a:pt x="1439" y="767"/>
                  <a:pt x="1457" y="769"/>
                  <a:pt x="1474" y="764"/>
                </a:cubicBezTo>
                <a:cubicBezTo>
                  <a:pt x="1506" y="755"/>
                  <a:pt x="1537" y="681"/>
                  <a:pt x="1566" y="663"/>
                </a:cubicBezTo>
                <a:cubicBezTo>
                  <a:pt x="1607" y="670"/>
                  <a:pt x="1598" y="691"/>
                  <a:pt x="1618" y="721"/>
                </a:cubicBezTo>
                <a:cubicBezTo>
                  <a:pt x="1632" y="737"/>
                  <a:pt x="1636" y="752"/>
                  <a:pt x="1651" y="769"/>
                </a:cubicBezTo>
                <a:cubicBezTo>
                  <a:pt x="1670" y="788"/>
                  <a:pt x="1693" y="803"/>
                  <a:pt x="1709" y="826"/>
                </a:cubicBezTo>
                <a:cubicBezTo>
                  <a:pt x="1741" y="822"/>
                  <a:pt x="1749" y="817"/>
                  <a:pt x="1776" y="807"/>
                </a:cubicBezTo>
                <a:cubicBezTo>
                  <a:pt x="1842" y="824"/>
                  <a:pt x="1872" y="907"/>
                  <a:pt x="1949" y="927"/>
                </a:cubicBezTo>
                <a:cubicBezTo>
                  <a:pt x="1971" y="925"/>
                  <a:pt x="1994" y="927"/>
                  <a:pt x="2016" y="922"/>
                </a:cubicBezTo>
                <a:cubicBezTo>
                  <a:pt x="2019" y="921"/>
                  <a:pt x="2034" y="895"/>
                  <a:pt x="2035" y="893"/>
                </a:cubicBezTo>
                <a:cubicBezTo>
                  <a:pt x="2054" y="864"/>
                  <a:pt x="2064" y="696"/>
                  <a:pt x="2082" y="681"/>
                </a:cubicBezTo>
                <a:cubicBezTo>
                  <a:pt x="2107" y="685"/>
                  <a:pt x="2119" y="848"/>
                  <a:pt x="2141" y="855"/>
                </a:cubicBezTo>
                <a:cubicBezTo>
                  <a:pt x="2159" y="853"/>
                  <a:pt x="2180" y="856"/>
                  <a:pt x="2194" y="845"/>
                </a:cubicBezTo>
                <a:cubicBezTo>
                  <a:pt x="2226" y="820"/>
                  <a:pt x="2179" y="839"/>
                  <a:pt x="2218" y="826"/>
                </a:cubicBezTo>
                <a:cubicBezTo>
                  <a:pt x="2264" y="754"/>
                  <a:pt x="2296" y="772"/>
                  <a:pt x="2386" y="769"/>
                </a:cubicBezTo>
                <a:cubicBezTo>
                  <a:pt x="2397" y="728"/>
                  <a:pt x="2381" y="781"/>
                  <a:pt x="2400" y="740"/>
                </a:cubicBezTo>
                <a:cubicBezTo>
                  <a:pt x="2410" y="719"/>
                  <a:pt x="2400" y="93"/>
                  <a:pt x="2405" y="20"/>
                </a:cubicBezTo>
                <a:cubicBezTo>
                  <a:pt x="2427" y="237"/>
                  <a:pt x="2403" y="684"/>
                  <a:pt x="2466" y="726"/>
                </a:cubicBezTo>
                <a:cubicBezTo>
                  <a:pt x="2529" y="768"/>
                  <a:pt x="2500" y="725"/>
                  <a:pt x="2544" y="693"/>
                </a:cubicBezTo>
                <a:cubicBezTo>
                  <a:pt x="2557" y="695"/>
                  <a:pt x="2590" y="662"/>
                  <a:pt x="2601" y="669"/>
                </a:cubicBezTo>
                <a:cubicBezTo>
                  <a:pt x="2627" y="684"/>
                  <a:pt x="2628" y="751"/>
                  <a:pt x="2664" y="769"/>
                </a:cubicBezTo>
                <a:cubicBezTo>
                  <a:pt x="2687" y="781"/>
                  <a:pt x="2715" y="776"/>
                  <a:pt x="2741" y="778"/>
                </a:cubicBezTo>
                <a:cubicBezTo>
                  <a:pt x="2762" y="786"/>
                  <a:pt x="2768" y="790"/>
                  <a:pt x="2798" y="778"/>
                </a:cubicBezTo>
                <a:cubicBezTo>
                  <a:pt x="2803" y="776"/>
                  <a:pt x="2800" y="768"/>
                  <a:pt x="2803" y="764"/>
                </a:cubicBezTo>
                <a:cubicBezTo>
                  <a:pt x="2807" y="759"/>
                  <a:pt x="2813" y="757"/>
                  <a:pt x="2818" y="754"/>
                </a:cubicBezTo>
                <a:cubicBezTo>
                  <a:pt x="2827" y="722"/>
                  <a:pt x="2881" y="700"/>
                  <a:pt x="2904" y="668"/>
                </a:cubicBezTo>
                <a:cubicBezTo>
                  <a:pt x="2919" y="670"/>
                  <a:pt x="2940" y="669"/>
                  <a:pt x="2952" y="682"/>
                </a:cubicBezTo>
                <a:cubicBezTo>
                  <a:pt x="2974" y="707"/>
                  <a:pt x="2962" y="709"/>
                  <a:pt x="2986" y="721"/>
                </a:cubicBezTo>
                <a:cubicBezTo>
                  <a:pt x="2999" y="727"/>
                  <a:pt x="3040" y="730"/>
                  <a:pt x="3043" y="730"/>
                </a:cubicBezTo>
                <a:cubicBezTo>
                  <a:pt x="3073" y="728"/>
                  <a:pt x="3104" y="729"/>
                  <a:pt x="3134" y="725"/>
                </a:cubicBezTo>
                <a:cubicBezTo>
                  <a:pt x="3139" y="724"/>
                  <a:pt x="3158" y="708"/>
                  <a:pt x="3163" y="706"/>
                </a:cubicBezTo>
                <a:cubicBezTo>
                  <a:pt x="3176" y="699"/>
                  <a:pt x="3196" y="686"/>
                  <a:pt x="3210" y="681"/>
                </a:cubicBezTo>
                <a:cubicBezTo>
                  <a:pt x="3236" y="690"/>
                  <a:pt x="3218" y="693"/>
                  <a:pt x="3240" y="725"/>
                </a:cubicBezTo>
                <a:cubicBezTo>
                  <a:pt x="3253" y="744"/>
                  <a:pt x="3287" y="746"/>
                  <a:pt x="3307" y="749"/>
                </a:cubicBezTo>
                <a:cubicBezTo>
                  <a:pt x="3362" y="785"/>
                  <a:pt x="3375" y="807"/>
                  <a:pt x="3442" y="817"/>
                </a:cubicBezTo>
                <a:cubicBezTo>
                  <a:pt x="3531" y="811"/>
                  <a:pt x="3521" y="806"/>
                  <a:pt x="3590" y="788"/>
                </a:cubicBezTo>
                <a:cubicBezTo>
                  <a:pt x="3609" y="759"/>
                  <a:pt x="3604" y="750"/>
                  <a:pt x="3610" y="711"/>
                </a:cubicBezTo>
                <a:cubicBezTo>
                  <a:pt x="3612" y="695"/>
                  <a:pt x="3615" y="168"/>
                  <a:pt x="3618" y="0"/>
                </a:cubicBezTo>
                <a:cubicBezTo>
                  <a:pt x="3630" y="123"/>
                  <a:pt x="3661" y="754"/>
                  <a:pt x="3699" y="774"/>
                </a:cubicBezTo>
                <a:cubicBezTo>
                  <a:pt x="3724" y="788"/>
                  <a:pt x="3714" y="735"/>
                  <a:pt x="3735" y="729"/>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914" name="Text Box 18"/>
          <p:cNvSpPr txBox="1">
            <a:spLocks noChangeArrowheads="1"/>
          </p:cNvSpPr>
          <p:nvPr/>
        </p:nvSpPr>
        <p:spPr bwMode="auto">
          <a:xfrm>
            <a:off x="4337050" y="5937250"/>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time</a:t>
            </a:r>
          </a:p>
        </p:txBody>
      </p:sp>
      <p:sp>
        <p:nvSpPr>
          <p:cNvPr id="80915" name="Text Box 19"/>
          <p:cNvSpPr txBox="1">
            <a:spLocks noChangeArrowheads="1"/>
          </p:cNvSpPr>
          <p:nvPr/>
        </p:nvSpPr>
        <p:spPr bwMode="auto">
          <a:xfrm>
            <a:off x="7880350" y="5032375"/>
            <a:ext cx="1141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-50 mV</a:t>
            </a:r>
          </a:p>
        </p:txBody>
      </p:sp>
      <p:sp>
        <p:nvSpPr>
          <p:cNvPr id="80916" name="Text Box 20"/>
          <p:cNvSpPr txBox="1">
            <a:spLocks noChangeArrowheads="1"/>
          </p:cNvSpPr>
          <p:nvPr/>
        </p:nvSpPr>
        <p:spPr bwMode="auto">
          <a:xfrm>
            <a:off x="7880350" y="4051300"/>
            <a:ext cx="1223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+20 mV</a:t>
            </a:r>
          </a:p>
        </p:txBody>
      </p:sp>
      <p:sp>
        <p:nvSpPr>
          <p:cNvPr id="80917" name="Freeform 21"/>
          <p:cNvSpPr>
            <a:spLocks/>
          </p:cNvSpPr>
          <p:nvPr/>
        </p:nvSpPr>
        <p:spPr bwMode="auto">
          <a:xfrm>
            <a:off x="1562100" y="2838450"/>
            <a:ext cx="1266825" cy="1857375"/>
          </a:xfrm>
          <a:custGeom>
            <a:avLst/>
            <a:gdLst>
              <a:gd name="T0" fmla="*/ 0 w 798"/>
              <a:gd name="T1" fmla="*/ 2147483646 h 1170"/>
              <a:gd name="T2" fmla="*/ 2147483646 w 798"/>
              <a:gd name="T3" fmla="*/ 2147483646 h 1170"/>
              <a:gd name="T4" fmla="*/ 0 60000 65536"/>
              <a:gd name="T5" fmla="*/ 0 60000 65536"/>
              <a:gd name="T6" fmla="*/ 0 w 798"/>
              <a:gd name="T7" fmla="*/ 0 h 1170"/>
              <a:gd name="T8" fmla="*/ 798 w 798"/>
              <a:gd name="T9" fmla="*/ 1170 h 1170"/>
            </a:gdLst>
            <a:ahLst/>
            <a:cxnLst>
              <a:cxn ang="T4">
                <a:pos x="T0" y="T1"/>
              </a:cxn>
              <a:cxn ang="T5">
                <a:pos x="T2" y="T3"/>
              </a:cxn>
            </a:cxnLst>
            <a:rect l="T6" t="T7" r="T8" b="T9"/>
            <a:pathLst>
              <a:path w="798" h="1170">
                <a:moveTo>
                  <a:pt x="0" y="1170"/>
                </a:moveTo>
                <a:cubicBezTo>
                  <a:pt x="18" y="714"/>
                  <a:pt x="402" y="0"/>
                  <a:pt x="798" y="228"/>
                </a:cubicBez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918" name="Freeform 22"/>
          <p:cNvSpPr>
            <a:spLocks/>
          </p:cNvSpPr>
          <p:nvPr/>
        </p:nvSpPr>
        <p:spPr bwMode="auto">
          <a:xfrm>
            <a:off x="3429000" y="2895600"/>
            <a:ext cx="3705225" cy="838200"/>
          </a:xfrm>
          <a:custGeom>
            <a:avLst/>
            <a:gdLst>
              <a:gd name="T0" fmla="*/ 0 w 2334"/>
              <a:gd name="T1" fmla="*/ 2147483646 h 528"/>
              <a:gd name="T2" fmla="*/ 2147483646 w 2334"/>
              <a:gd name="T3" fmla="*/ 2147483646 h 528"/>
              <a:gd name="T4" fmla="*/ 2147483646 w 2334"/>
              <a:gd name="T5" fmla="*/ 2147483646 h 528"/>
              <a:gd name="T6" fmla="*/ 2147483646 w 2334"/>
              <a:gd name="T7" fmla="*/ 2147483646 h 528"/>
              <a:gd name="T8" fmla="*/ 2147483646 w 2334"/>
              <a:gd name="T9" fmla="*/ 2147483646 h 528"/>
              <a:gd name="T10" fmla="*/ 2147483646 w 2334"/>
              <a:gd name="T11" fmla="*/ 2147483646 h 528"/>
              <a:gd name="T12" fmla="*/ 2147483646 w 2334"/>
              <a:gd name="T13" fmla="*/ 2147483646 h 528"/>
              <a:gd name="T14" fmla="*/ 2147483646 w 2334"/>
              <a:gd name="T15" fmla="*/ 2147483646 h 528"/>
              <a:gd name="T16" fmla="*/ 2147483646 w 2334"/>
              <a:gd name="T17" fmla="*/ 2147483646 h 528"/>
              <a:gd name="T18" fmla="*/ 2147483646 w 2334"/>
              <a:gd name="T19" fmla="*/ 2147483646 h 528"/>
              <a:gd name="T20" fmla="*/ 2147483646 w 2334"/>
              <a:gd name="T21" fmla="*/ 2147483646 h 528"/>
              <a:gd name="T22" fmla="*/ 2147483646 w 2334"/>
              <a:gd name="T23" fmla="*/ 2147483646 h 528"/>
              <a:gd name="T24" fmla="*/ 2147483646 w 2334"/>
              <a:gd name="T25" fmla="*/ 2147483646 h 528"/>
              <a:gd name="T26" fmla="*/ 2147483646 w 2334"/>
              <a:gd name="T27" fmla="*/ 0 h 5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4"/>
              <a:gd name="T43" fmla="*/ 0 h 528"/>
              <a:gd name="T44" fmla="*/ 2334 w 2334"/>
              <a:gd name="T45" fmla="*/ 528 h 5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4" h="528">
                <a:moveTo>
                  <a:pt x="0" y="378"/>
                </a:moveTo>
                <a:cubicBezTo>
                  <a:pt x="22" y="400"/>
                  <a:pt x="43" y="416"/>
                  <a:pt x="72" y="426"/>
                </a:cubicBezTo>
                <a:cubicBezTo>
                  <a:pt x="119" y="461"/>
                  <a:pt x="173" y="486"/>
                  <a:pt x="228" y="504"/>
                </a:cubicBezTo>
                <a:cubicBezTo>
                  <a:pt x="291" y="488"/>
                  <a:pt x="357" y="501"/>
                  <a:pt x="420" y="510"/>
                </a:cubicBezTo>
                <a:cubicBezTo>
                  <a:pt x="578" y="499"/>
                  <a:pt x="560" y="497"/>
                  <a:pt x="798" y="510"/>
                </a:cubicBezTo>
                <a:cubicBezTo>
                  <a:pt x="823" y="511"/>
                  <a:pt x="870" y="528"/>
                  <a:pt x="870" y="528"/>
                </a:cubicBezTo>
                <a:cubicBezTo>
                  <a:pt x="954" y="520"/>
                  <a:pt x="1033" y="501"/>
                  <a:pt x="1116" y="492"/>
                </a:cubicBezTo>
                <a:cubicBezTo>
                  <a:pt x="1180" y="485"/>
                  <a:pt x="1308" y="474"/>
                  <a:pt x="1308" y="474"/>
                </a:cubicBezTo>
                <a:cubicBezTo>
                  <a:pt x="1378" y="458"/>
                  <a:pt x="1443" y="437"/>
                  <a:pt x="1512" y="420"/>
                </a:cubicBezTo>
                <a:cubicBezTo>
                  <a:pt x="1538" y="402"/>
                  <a:pt x="1546" y="371"/>
                  <a:pt x="1572" y="354"/>
                </a:cubicBezTo>
                <a:cubicBezTo>
                  <a:pt x="1605" y="333"/>
                  <a:pt x="1622" y="329"/>
                  <a:pt x="1656" y="318"/>
                </a:cubicBezTo>
                <a:cubicBezTo>
                  <a:pt x="1718" y="256"/>
                  <a:pt x="1817" y="243"/>
                  <a:pt x="1896" y="210"/>
                </a:cubicBezTo>
                <a:cubicBezTo>
                  <a:pt x="1985" y="173"/>
                  <a:pt x="2074" y="133"/>
                  <a:pt x="2160" y="90"/>
                </a:cubicBezTo>
                <a:cubicBezTo>
                  <a:pt x="2220" y="60"/>
                  <a:pt x="2263" y="0"/>
                  <a:pt x="2334" y="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919" name="Line 23"/>
          <p:cNvSpPr>
            <a:spLocks noChangeShapeType="1"/>
          </p:cNvSpPr>
          <p:nvPr/>
        </p:nvSpPr>
        <p:spPr bwMode="auto">
          <a:xfrm>
            <a:off x="3786188" y="3521075"/>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0921" name="Freeform 31"/>
          <p:cNvSpPr>
            <a:spLocks/>
          </p:cNvSpPr>
          <p:nvPr/>
        </p:nvSpPr>
        <p:spPr bwMode="auto">
          <a:xfrm>
            <a:off x="6067425" y="2276475"/>
            <a:ext cx="400050" cy="1085850"/>
          </a:xfrm>
          <a:custGeom>
            <a:avLst/>
            <a:gdLst>
              <a:gd name="T0" fmla="*/ 2147483646 w 252"/>
              <a:gd name="T1" fmla="*/ 2147483646 h 684"/>
              <a:gd name="T2" fmla="*/ 2147483646 w 252"/>
              <a:gd name="T3" fmla="*/ 2147483646 h 684"/>
              <a:gd name="T4" fmla="*/ 2147483646 w 252"/>
              <a:gd name="T5" fmla="*/ 2147483646 h 684"/>
              <a:gd name="T6" fmla="*/ 2147483646 w 252"/>
              <a:gd name="T7" fmla="*/ 2147483646 h 684"/>
              <a:gd name="T8" fmla="*/ 2147483646 w 252"/>
              <a:gd name="T9" fmla="*/ 2147483646 h 684"/>
              <a:gd name="T10" fmla="*/ 2147483646 w 252"/>
              <a:gd name="T11" fmla="*/ 0 h 684"/>
              <a:gd name="T12" fmla="*/ 0 60000 65536"/>
              <a:gd name="T13" fmla="*/ 0 60000 65536"/>
              <a:gd name="T14" fmla="*/ 0 60000 65536"/>
              <a:gd name="T15" fmla="*/ 0 60000 65536"/>
              <a:gd name="T16" fmla="*/ 0 60000 65536"/>
              <a:gd name="T17" fmla="*/ 0 60000 65536"/>
              <a:gd name="T18" fmla="*/ 0 w 252"/>
              <a:gd name="T19" fmla="*/ 0 h 684"/>
              <a:gd name="T20" fmla="*/ 252 w 252"/>
              <a:gd name="T21" fmla="*/ 684 h 684"/>
            </a:gdLst>
            <a:ahLst/>
            <a:cxnLst>
              <a:cxn ang="T12">
                <a:pos x="T0" y="T1"/>
              </a:cxn>
              <a:cxn ang="T13">
                <a:pos x="T2" y="T3"/>
              </a:cxn>
              <a:cxn ang="T14">
                <a:pos x="T4" y="T5"/>
              </a:cxn>
              <a:cxn ang="T15">
                <a:pos x="T6" y="T7"/>
              </a:cxn>
              <a:cxn ang="T16">
                <a:pos x="T8" y="T9"/>
              </a:cxn>
              <a:cxn ang="T17">
                <a:pos x="T10" y="T11"/>
              </a:cxn>
            </a:cxnLst>
            <a:rect l="T18" t="T19" r="T20" b="T21"/>
            <a:pathLst>
              <a:path w="252" h="684">
                <a:moveTo>
                  <a:pt x="12" y="684"/>
                </a:moveTo>
                <a:cubicBezTo>
                  <a:pt x="37" y="610"/>
                  <a:pt x="0" y="584"/>
                  <a:pt x="66" y="540"/>
                </a:cubicBezTo>
                <a:cubicBezTo>
                  <a:pt x="76" y="510"/>
                  <a:pt x="74" y="480"/>
                  <a:pt x="84" y="450"/>
                </a:cubicBezTo>
                <a:cubicBezTo>
                  <a:pt x="96" y="344"/>
                  <a:pt x="102" y="240"/>
                  <a:pt x="162" y="150"/>
                </a:cubicBezTo>
                <a:cubicBezTo>
                  <a:pt x="186" y="114"/>
                  <a:pt x="209" y="81"/>
                  <a:pt x="228" y="42"/>
                </a:cubicBezTo>
                <a:cubicBezTo>
                  <a:pt x="235" y="28"/>
                  <a:pt x="252" y="0"/>
                  <a:pt x="252" y="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922" name="Freeform 32"/>
          <p:cNvSpPr>
            <a:spLocks/>
          </p:cNvSpPr>
          <p:nvPr/>
        </p:nvSpPr>
        <p:spPr bwMode="auto">
          <a:xfrm>
            <a:off x="5181600" y="3686175"/>
            <a:ext cx="1600200" cy="733425"/>
          </a:xfrm>
          <a:custGeom>
            <a:avLst/>
            <a:gdLst>
              <a:gd name="T0" fmla="*/ 0 w 1008"/>
              <a:gd name="T1" fmla="*/ 0 h 462"/>
              <a:gd name="T2" fmla="*/ 2147483646 w 1008"/>
              <a:gd name="T3" fmla="*/ 2147483646 h 462"/>
              <a:gd name="T4" fmla="*/ 2147483646 w 1008"/>
              <a:gd name="T5" fmla="*/ 2147483646 h 462"/>
              <a:gd name="T6" fmla="*/ 2147483646 w 1008"/>
              <a:gd name="T7" fmla="*/ 2147483646 h 462"/>
              <a:gd name="T8" fmla="*/ 2147483646 w 1008"/>
              <a:gd name="T9" fmla="*/ 2147483646 h 462"/>
              <a:gd name="T10" fmla="*/ 2147483646 w 1008"/>
              <a:gd name="T11" fmla="*/ 2147483646 h 462"/>
              <a:gd name="T12" fmla="*/ 2147483646 w 1008"/>
              <a:gd name="T13" fmla="*/ 2147483646 h 462"/>
              <a:gd name="T14" fmla="*/ 2147483646 w 1008"/>
              <a:gd name="T15" fmla="*/ 2147483646 h 462"/>
              <a:gd name="T16" fmla="*/ 2147483646 w 1008"/>
              <a:gd name="T17" fmla="*/ 2147483646 h 462"/>
              <a:gd name="T18" fmla="*/ 2147483646 w 1008"/>
              <a:gd name="T19" fmla="*/ 2147483646 h 462"/>
              <a:gd name="T20" fmla="*/ 2147483646 w 1008"/>
              <a:gd name="T21" fmla="*/ 2147483646 h 462"/>
              <a:gd name="T22" fmla="*/ 2147483646 w 1008"/>
              <a:gd name="T23" fmla="*/ 2147483646 h 4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8"/>
              <a:gd name="T37" fmla="*/ 0 h 462"/>
              <a:gd name="T38" fmla="*/ 1008 w 1008"/>
              <a:gd name="T39" fmla="*/ 462 h 4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8" h="462">
                <a:moveTo>
                  <a:pt x="0" y="0"/>
                </a:moveTo>
                <a:cubicBezTo>
                  <a:pt x="25" y="13"/>
                  <a:pt x="43" y="35"/>
                  <a:pt x="66" y="48"/>
                </a:cubicBezTo>
                <a:cubicBezTo>
                  <a:pt x="97" y="65"/>
                  <a:pt x="140" y="66"/>
                  <a:pt x="174" y="72"/>
                </a:cubicBezTo>
                <a:cubicBezTo>
                  <a:pt x="223" y="81"/>
                  <a:pt x="265" y="98"/>
                  <a:pt x="312" y="114"/>
                </a:cubicBezTo>
                <a:cubicBezTo>
                  <a:pt x="358" y="129"/>
                  <a:pt x="392" y="183"/>
                  <a:pt x="438" y="198"/>
                </a:cubicBezTo>
                <a:cubicBezTo>
                  <a:pt x="480" y="212"/>
                  <a:pt x="521" y="217"/>
                  <a:pt x="564" y="228"/>
                </a:cubicBezTo>
                <a:cubicBezTo>
                  <a:pt x="624" y="243"/>
                  <a:pt x="677" y="273"/>
                  <a:pt x="732" y="300"/>
                </a:cubicBezTo>
                <a:cubicBezTo>
                  <a:pt x="771" y="319"/>
                  <a:pt x="747" y="310"/>
                  <a:pt x="804" y="324"/>
                </a:cubicBezTo>
                <a:cubicBezTo>
                  <a:pt x="812" y="326"/>
                  <a:pt x="828" y="330"/>
                  <a:pt x="828" y="330"/>
                </a:cubicBezTo>
                <a:cubicBezTo>
                  <a:pt x="848" y="343"/>
                  <a:pt x="868" y="343"/>
                  <a:pt x="888" y="354"/>
                </a:cubicBezTo>
                <a:cubicBezTo>
                  <a:pt x="922" y="373"/>
                  <a:pt x="946" y="399"/>
                  <a:pt x="978" y="420"/>
                </a:cubicBezTo>
                <a:cubicBezTo>
                  <a:pt x="989" y="436"/>
                  <a:pt x="1008" y="443"/>
                  <a:pt x="1008" y="462"/>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923" name="Freeform 33"/>
          <p:cNvSpPr>
            <a:spLocks/>
          </p:cNvSpPr>
          <p:nvPr/>
        </p:nvSpPr>
        <p:spPr bwMode="auto">
          <a:xfrm>
            <a:off x="6619875" y="3162300"/>
            <a:ext cx="2060575" cy="601663"/>
          </a:xfrm>
          <a:custGeom>
            <a:avLst/>
            <a:gdLst>
              <a:gd name="T0" fmla="*/ 0 w 1298"/>
              <a:gd name="T1" fmla="*/ 0 h 379"/>
              <a:gd name="T2" fmla="*/ 2147483646 w 1298"/>
              <a:gd name="T3" fmla="*/ 2147483646 h 379"/>
              <a:gd name="T4" fmla="*/ 2147483646 w 1298"/>
              <a:gd name="T5" fmla="*/ 2147483646 h 379"/>
              <a:gd name="T6" fmla="*/ 2147483646 w 1298"/>
              <a:gd name="T7" fmla="*/ 2147483646 h 379"/>
              <a:gd name="T8" fmla="*/ 2147483646 w 1298"/>
              <a:gd name="T9" fmla="*/ 2147483646 h 379"/>
              <a:gd name="T10" fmla="*/ 2147483646 w 1298"/>
              <a:gd name="T11" fmla="*/ 2147483646 h 379"/>
              <a:gd name="T12" fmla="*/ 2147483646 w 1298"/>
              <a:gd name="T13" fmla="*/ 2147483646 h 379"/>
              <a:gd name="T14" fmla="*/ 2147483646 w 1298"/>
              <a:gd name="T15" fmla="*/ 2147483646 h 379"/>
              <a:gd name="T16" fmla="*/ 2147483646 w 1298"/>
              <a:gd name="T17" fmla="*/ 2147483646 h 379"/>
              <a:gd name="T18" fmla="*/ 2147483646 w 1298"/>
              <a:gd name="T19" fmla="*/ 2147483646 h 379"/>
              <a:gd name="T20" fmla="*/ 2147483646 w 1298"/>
              <a:gd name="T21" fmla="*/ 2147483646 h 379"/>
              <a:gd name="T22" fmla="*/ 2147483646 w 1298"/>
              <a:gd name="T23" fmla="*/ 2147483646 h 379"/>
              <a:gd name="T24" fmla="*/ 2147483646 w 1298"/>
              <a:gd name="T25" fmla="*/ 2147483646 h 379"/>
              <a:gd name="T26" fmla="*/ 2147483646 w 1298"/>
              <a:gd name="T27" fmla="*/ 2147483646 h 3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98"/>
              <a:gd name="T43" fmla="*/ 0 h 379"/>
              <a:gd name="T44" fmla="*/ 1298 w 1298"/>
              <a:gd name="T45" fmla="*/ 379 h 3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98" h="379">
                <a:moveTo>
                  <a:pt x="0" y="0"/>
                </a:moveTo>
                <a:cubicBezTo>
                  <a:pt x="34" y="22"/>
                  <a:pt x="68" y="44"/>
                  <a:pt x="102" y="66"/>
                </a:cubicBezTo>
                <a:cubicBezTo>
                  <a:pt x="117" y="76"/>
                  <a:pt x="132" y="89"/>
                  <a:pt x="150" y="90"/>
                </a:cubicBezTo>
                <a:cubicBezTo>
                  <a:pt x="241" y="94"/>
                  <a:pt x="336" y="93"/>
                  <a:pt x="426" y="108"/>
                </a:cubicBezTo>
                <a:cubicBezTo>
                  <a:pt x="509" y="122"/>
                  <a:pt x="562" y="161"/>
                  <a:pt x="636" y="186"/>
                </a:cubicBezTo>
                <a:cubicBezTo>
                  <a:pt x="697" y="247"/>
                  <a:pt x="618" y="175"/>
                  <a:pt x="696" y="222"/>
                </a:cubicBezTo>
                <a:cubicBezTo>
                  <a:pt x="706" y="228"/>
                  <a:pt x="711" y="239"/>
                  <a:pt x="720" y="246"/>
                </a:cubicBezTo>
                <a:cubicBezTo>
                  <a:pt x="777" y="292"/>
                  <a:pt x="733" y="252"/>
                  <a:pt x="792" y="282"/>
                </a:cubicBezTo>
                <a:cubicBezTo>
                  <a:pt x="835" y="304"/>
                  <a:pt x="859" y="321"/>
                  <a:pt x="906" y="330"/>
                </a:cubicBezTo>
                <a:cubicBezTo>
                  <a:pt x="973" y="327"/>
                  <a:pt x="1025" y="327"/>
                  <a:pt x="1086" y="312"/>
                </a:cubicBezTo>
                <a:cubicBezTo>
                  <a:pt x="1135" y="316"/>
                  <a:pt x="1177" y="318"/>
                  <a:pt x="1224" y="330"/>
                </a:cubicBezTo>
                <a:cubicBezTo>
                  <a:pt x="1235" y="337"/>
                  <a:pt x="1249" y="341"/>
                  <a:pt x="1260" y="348"/>
                </a:cubicBezTo>
                <a:cubicBezTo>
                  <a:pt x="1267" y="353"/>
                  <a:pt x="1271" y="361"/>
                  <a:pt x="1278" y="366"/>
                </a:cubicBezTo>
                <a:cubicBezTo>
                  <a:pt x="1298" y="379"/>
                  <a:pt x="1296" y="364"/>
                  <a:pt x="1296" y="378"/>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924" name="Freeform 34"/>
          <p:cNvSpPr>
            <a:spLocks/>
          </p:cNvSpPr>
          <p:nvPr/>
        </p:nvSpPr>
        <p:spPr bwMode="auto">
          <a:xfrm>
            <a:off x="7343775" y="1676400"/>
            <a:ext cx="381000" cy="1663700"/>
          </a:xfrm>
          <a:custGeom>
            <a:avLst/>
            <a:gdLst>
              <a:gd name="T0" fmla="*/ 0 w 240"/>
              <a:gd name="T1" fmla="*/ 2147483646 h 1048"/>
              <a:gd name="T2" fmla="*/ 2147483646 w 240"/>
              <a:gd name="T3" fmla="*/ 2147483646 h 1048"/>
              <a:gd name="T4" fmla="*/ 2147483646 w 240"/>
              <a:gd name="T5" fmla="*/ 2147483646 h 1048"/>
              <a:gd name="T6" fmla="*/ 2147483646 w 240"/>
              <a:gd name="T7" fmla="*/ 2147483646 h 1048"/>
              <a:gd name="T8" fmla="*/ 2147483646 w 240"/>
              <a:gd name="T9" fmla="*/ 2147483646 h 1048"/>
              <a:gd name="T10" fmla="*/ 2147483646 w 240"/>
              <a:gd name="T11" fmla="*/ 2147483646 h 1048"/>
              <a:gd name="T12" fmla="*/ 2147483646 w 240"/>
              <a:gd name="T13" fmla="*/ 2147483646 h 1048"/>
              <a:gd name="T14" fmla="*/ 2147483646 w 240"/>
              <a:gd name="T15" fmla="*/ 2147483646 h 1048"/>
              <a:gd name="T16" fmla="*/ 2147483646 w 240"/>
              <a:gd name="T17" fmla="*/ 2147483646 h 1048"/>
              <a:gd name="T18" fmla="*/ 2147483646 w 240"/>
              <a:gd name="T19" fmla="*/ 0 h 10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0"/>
              <a:gd name="T31" fmla="*/ 0 h 1048"/>
              <a:gd name="T32" fmla="*/ 240 w 240"/>
              <a:gd name="T33" fmla="*/ 1048 h 10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0" h="1048">
                <a:moveTo>
                  <a:pt x="0" y="1044"/>
                </a:moveTo>
                <a:cubicBezTo>
                  <a:pt x="14" y="1001"/>
                  <a:pt x="0" y="1048"/>
                  <a:pt x="12" y="960"/>
                </a:cubicBezTo>
                <a:cubicBezTo>
                  <a:pt x="18" y="912"/>
                  <a:pt x="32" y="856"/>
                  <a:pt x="42" y="810"/>
                </a:cubicBezTo>
                <a:cubicBezTo>
                  <a:pt x="63" y="716"/>
                  <a:pt x="91" y="624"/>
                  <a:pt x="102" y="528"/>
                </a:cubicBezTo>
                <a:cubicBezTo>
                  <a:pt x="95" y="506"/>
                  <a:pt x="85" y="487"/>
                  <a:pt x="72" y="468"/>
                </a:cubicBezTo>
                <a:cubicBezTo>
                  <a:pt x="70" y="460"/>
                  <a:pt x="68" y="452"/>
                  <a:pt x="66" y="444"/>
                </a:cubicBezTo>
                <a:cubicBezTo>
                  <a:pt x="62" y="432"/>
                  <a:pt x="54" y="408"/>
                  <a:pt x="54" y="408"/>
                </a:cubicBezTo>
                <a:cubicBezTo>
                  <a:pt x="66" y="347"/>
                  <a:pt x="70" y="266"/>
                  <a:pt x="114" y="222"/>
                </a:cubicBezTo>
                <a:cubicBezTo>
                  <a:pt x="132" y="169"/>
                  <a:pt x="153" y="122"/>
                  <a:pt x="186" y="78"/>
                </a:cubicBezTo>
                <a:cubicBezTo>
                  <a:pt x="208" y="49"/>
                  <a:pt x="240" y="36"/>
                  <a:pt x="240" y="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925" name="Freeform 35"/>
          <p:cNvSpPr>
            <a:spLocks/>
          </p:cNvSpPr>
          <p:nvPr/>
        </p:nvSpPr>
        <p:spPr bwMode="auto">
          <a:xfrm>
            <a:off x="6438900" y="3228975"/>
            <a:ext cx="1162050" cy="819150"/>
          </a:xfrm>
          <a:custGeom>
            <a:avLst/>
            <a:gdLst>
              <a:gd name="T0" fmla="*/ 0 w 732"/>
              <a:gd name="T1" fmla="*/ 0 h 516"/>
              <a:gd name="T2" fmla="*/ 2147483646 w 732"/>
              <a:gd name="T3" fmla="*/ 2147483646 h 516"/>
              <a:gd name="T4" fmla="*/ 2147483646 w 732"/>
              <a:gd name="T5" fmla="*/ 2147483646 h 516"/>
              <a:gd name="T6" fmla="*/ 2147483646 w 732"/>
              <a:gd name="T7" fmla="*/ 2147483646 h 516"/>
              <a:gd name="T8" fmla="*/ 2147483646 w 732"/>
              <a:gd name="T9" fmla="*/ 2147483646 h 516"/>
              <a:gd name="T10" fmla="*/ 2147483646 w 732"/>
              <a:gd name="T11" fmla="*/ 2147483646 h 516"/>
              <a:gd name="T12" fmla="*/ 2147483646 w 732"/>
              <a:gd name="T13" fmla="*/ 2147483646 h 516"/>
              <a:gd name="T14" fmla="*/ 2147483646 w 732"/>
              <a:gd name="T15" fmla="*/ 2147483646 h 516"/>
              <a:gd name="T16" fmla="*/ 2147483646 w 732"/>
              <a:gd name="T17" fmla="*/ 2147483646 h 516"/>
              <a:gd name="T18" fmla="*/ 2147483646 w 732"/>
              <a:gd name="T19" fmla="*/ 2147483646 h 516"/>
              <a:gd name="T20" fmla="*/ 2147483646 w 732"/>
              <a:gd name="T21" fmla="*/ 2147483646 h 516"/>
              <a:gd name="T22" fmla="*/ 2147483646 w 732"/>
              <a:gd name="T23" fmla="*/ 2147483646 h 5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2"/>
              <a:gd name="T37" fmla="*/ 0 h 516"/>
              <a:gd name="T38" fmla="*/ 732 w 732"/>
              <a:gd name="T39" fmla="*/ 516 h 5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2" h="516">
                <a:moveTo>
                  <a:pt x="0" y="0"/>
                </a:moveTo>
                <a:cubicBezTo>
                  <a:pt x="34" y="34"/>
                  <a:pt x="46" y="85"/>
                  <a:pt x="78" y="120"/>
                </a:cubicBezTo>
                <a:cubicBezTo>
                  <a:pt x="103" y="147"/>
                  <a:pt x="130" y="172"/>
                  <a:pt x="156" y="198"/>
                </a:cubicBezTo>
                <a:cubicBezTo>
                  <a:pt x="169" y="211"/>
                  <a:pt x="189" y="212"/>
                  <a:pt x="204" y="222"/>
                </a:cubicBezTo>
                <a:cubicBezTo>
                  <a:pt x="234" y="242"/>
                  <a:pt x="264" y="262"/>
                  <a:pt x="294" y="282"/>
                </a:cubicBezTo>
                <a:cubicBezTo>
                  <a:pt x="309" y="292"/>
                  <a:pt x="321" y="308"/>
                  <a:pt x="336" y="318"/>
                </a:cubicBezTo>
                <a:cubicBezTo>
                  <a:pt x="390" y="354"/>
                  <a:pt x="372" y="327"/>
                  <a:pt x="408" y="360"/>
                </a:cubicBezTo>
                <a:cubicBezTo>
                  <a:pt x="427" y="377"/>
                  <a:pt x="452" y="418"/>
                  <a:pt x="474" y="432"/>
                </a:cubicBezTo>
                <a:cubicBezTo>
                  <a:pt x="487" y="440"/>
                  <a:pt x="502" y="444"/>
                  <a:pt x="516" y="450"/>
                </a:cubicBezTo>
                <a:cubicBezTo>
                  <a:pt x="528" y="455"/>
                  <a:pt x="552" y="462"/>
                  <a:pt x="552" y="462"/>
                </a:cubicBezTo>
                <a:cubicBezTo>
                  <a:pt x="592" y="502"/>
                  <a:pt x="592" y="508"/>
                  <a:pt x="648" y="516"/>
                </a:cubicBezTo>
                <a:cubicBezTo>
                  <a:pt x="720" y="509"/>
                  <a:pt x="692" y="510"/>
                  <a:pt x="732" y="51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926" name="Freeform 36"/>
          <p:cNvSpPr>
            <a:spLocks/>
          </p:cNvSpPr>
          <p:nvPr/>
        </p:nvSpPr>
        <p:spPr bwMode="auto">
          <a:xfrm>
            <a:off x="3014663" y="2524125"/>
            <a:ext cx="33337" cy="307975"/>
          </a:xfrm>
          <a:custGeom>
            <a:avLst/>
            <a:gdLst>
              <a:gd name="T0" fmla="*/ 2147483646 w 21"/>
              <a:gd name="T1" fmla="*/ 2147483646 h 194"/>
              <a:gd name="T2" fmla="*/ 2147483646 w 21"/>
              <a:gd name="T3" fmla="*/ 0 h 194"/>
              <a:gd name="T4" fmla="*/ 0 60000 65536"/>
              <a:gd name="T5" fmla="*/ 0 60000 65536"/>
              <a:gd name="T6" fmla="*/ 0 w 21"/>
              <a:gd name="T7" fmla="*/ 0 h 194"/>
              <a:gd name="T8" fmla="*/ 21 w 21"/>
              <a:gd name="T9" fmla="*/ 194 h 194"/>
            </a:gdLst>
            <a:ahLst/>
            <a:cxnLst>
              <a:cxn ang="T4">
                <a:pos x="T0" y="T1"/>
              </a:cxn>
              <a:cxn ang="T5">
                <a:pos x="T2" y="T3"/>
              </a:cxn>
            </a:cxnLst>
            <a:rect l="T6" t="T7" r="T8" b="T9"/>
            <a:pathLst>
              <a:path w="21" h="194">
                <a:moveTo>
                  <a:pt x="21" y="194"/>
                </a:moveTo>
                <a:cubicBezTo>
                  <a:pt x="3" y="104"/>
                  <a:pt x="0" y="78"/>
                  <a:pt x="21" y="0"/>
                </a:cubicBezTo>
              </a:path>
            </a:pathLst>
          </a:custGeom>
          <a:noFill/>
          <a:ln w="28575">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1" name="Freeform 148"/>
          <p:cNvSpPr>
            <a:spLocks/>
          </p:cNvSpPr>
          <p:nvPr/>
        </p:nvSpPr>
        <p:spPr bwMode="auto">
          <a:xfrm rot="5400000" flipV="1">
            <a:off x="3160365" y="3679019"/>
            <a:ext cx="728852" cy="423415"/>
          </a:xfrm>
          <a:custGeom>
            <a:avLst/>
            <a:gdLst>
              <a:gd name="T0" fmla="*/ 2147483646 w 10000"/>
              <a:gd name="T1" fmla="*/ 2147483646 h 10397"/>
              <a:gd name="T2" fmla="*/ 2147483646 w 10000"/>
              <a:gd name="T3" fmla="*/ 0 h 10397"/>
              <a:gd name="T4" fmla="*/ 0 60000 65536"/>
              <a:gd name="T5" fmla="*/ 0 60000 65536"/>
              <a:gd name="T6" fmla="*/ 0 w 10000"/>
              <a:gd name="T7" fmla="*/ 0 h 10397"/>
              <a:gd name="T8" fmla="*/ 10000 w 10000"/>
              <a:gd name="T9" fmla="*/ 10397 h 10397"/>
              <a:gd name="connsiteX0" fmla="*/ 5960 w 5960"/>
              <a:gd name="connsiteY0" fmla="*/ 3462 h 3462"/>
              <a:gd name="connsiteX1" fmla="*/ 3910 w 5960"/>
              <a:gd name="connsiteY1" fmla="*/ 0 h 3462"/>
              <a:gd name="connsiteX0" fmla="*/ 5465 w 20470"/>
              <a:gd name="connsiteY0" fmla="*/ 3 h 4727"/>
              <a:gd name="connsiteX1" fmla="*/ 20470 w 20470"/>
              <a:gd name="connsiteY1" fmla="*/ 586 h 4727"/>
              <a:gd name="connsiteX0" fmla="*/ 581 w 7911"/>
              <a:gd name="connsiteY0" fmla="*/ 7340 h 14029"/>
              <a:gd name="connsiteX1" fmla="*/ 7911 w 7911"/>
              <a:gd name="connsiteY1" fmla="*/ 8574 h 14029"/>
              <a:gd name="connsiteX0" fmla="*/ 846 w 8477"/>
              <a:gd name="connsiteY0" fmla="*/ 22204 h 22204"/>
              <a:gd name="connsiteX1" fmla="*/ 8477 w 8477"/>
              <a:gd name="connsiteY1" fmla="*/ 0 h 22204"/>
              <a:gd name="connsiteX0" fmla="*/ 3482 w 12484"/>
              <a:gd name="connsiteY0" fmla="*/ 16039 h 16039"/>
              <a:gd name="connsiteX1" fmla="*/ 12484 w 12484"/>
              <a:gd name="connsiteY1" fmla="*/ 6039 h 16039"/>
              <a:gd name="connsiteX0" fmla="*/ 3614 w 12616"/>
              <a:gd name="connsiteY0" fmla="*/ 18284 h 18284"/>
              <a:gd name="connsiteX1" fmla="*/ 12616 w 12616"/>
              <a:gd name="connsiteY1" fmla="*/ 8284 h 18284"/>
              <a:gd name="connsiteX0" fmla="*/ 3508 w 13217"/>
              <a:gd name="connsiteY0" fmla="*/ 18435 h 18435"/>
              <a:gd name="connsiteX1" fmla="*/ 13217 w 13217"/>
              <a:gd name="connsiteY1" fmla="*/ 8050 h 18435"/>
              <a:gd name="connsiteX0" fmla="*/ 4657 w 14366"/>
              <a:gd name="connsiteY0" fmla="*/ 17762 h 17762"/>
              <a:gd name="connsiteX1" fmla="*/ 14366 w 14366"/>
              <a:gd name="connsiteY1" fmla="*/ 7377 h 17762"/>
              <a:gd name="connsiteX0" fmla="*/ 4145 w 13854"/>
              <a:gd name="connsiteY0" fmla="*/ 17216 h 17216"/>
              <a:gd name="connsiteX1" fmla="*/ 13854 w 13854"/>
              <a:gd name="connsiteY1" fmla="*/ 6831 h 17216"/>
              <a:gd name="connsiteX0" fmla="*/ 3461 w 13170"/>
              <a:gd name="connsiteY0" fmla="*/ 15274 h 15274"/>
              <a:gd name="connsiteX1" fmla="*/ 13170 w 13170"/>
              <a:gd name="connsiteY1" fmla="*/ 4889 h 15274"/>
            </a:gdLst>
            <a:ahLst/>
            <a:cxnLst>
              <a:cxn ang="0">
                <a:pos x="connsiteX0" y="connsiteY0"/>
              </a:cxn>
              <a:cxn ang="0">
                <a:pos x="connsiteX1" y="connsiteY1"/>
              </a:cxn>
            </a:cxnLst>
            <a:rect l="l" t="t" r="r" b="b"/>
            <a:pathLst>
              <a:path w="13170" h="15274">
                <a:moveTo>
                  <a:pt x="3461" y="15274"/>
                </a:moveTo>
                <a:cubicBezTo>
                  <a:pt x="-4196" y="-12094"/>
                  <a:pt x="1655" y="5868"/>
                  <a:pt x="13170" y="4889"/>
                </a:cubicBezTo>
              </a:path>
            </a:pathLst>
          </a:custGeom>
          <a:noFill/>
          <a:ln w="12700">
            <a:solidFill>
              <a:schemeClr val="tx2"/>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GB"/>
          </a:p>
        </p:txBody>
      </p:sp>
    </p:spTree>
    <p:extLst>
      <p:ext uri="{BB962C8B-B14F-4D97-AF65-F5344CB8AC3E}">
        <p14:creationId xmlns:p14="http://schemas.microsoft.com/office/powerpoint/2010/main" val="1451965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reeform 2"/>
          <p:cNvSpPr>
            <a:spLocks/>
          </p:cNvSpPr>
          <p:nvPr/>
        </p:nvSpPr>
        <p:spPr bwMode="auto">
          <a:xfrm rot="1705058" flipV="1">
            <a:off x="3213100" y="1708150"/>
            <a:ext cx="173038" cy="949325"/>
          </a:xfrm>
          <a:custGeom>
            <a:avLst/>
            <a:gdLst>
              <a:gd name="T0" fmla="*/ 2147483646 w 109"/>
              <a:gd name="T1" fmla="*/ 0 h 598"/>
              <a:gd name="T2" fmla="*/ 2147483646 w 109"/>
              <a:gd name="T3" fmla="*/ 2147483646 h 598"/>
              <a:gd name="T4" fmla="*/ 2147483646 w 109"/>
              <a:gd name="T5" fmla="*/ 2147483646 h 598"/>
              <a:gd name="T6" fmla="*/ 2147483646 w 109"/>
              <a:gd name="T7" fmla="*/ 2147483646 h 598"/>
              <a:gd name="T8" fmla="*/ 2147483646 w 109"/>
              <a:gd name="T9" fmla="*/ 2147483646 h 598"/>
              <a:gd name="T10" fmla="*/ 0 w 109"/>
              <a:gd name="T11" fmla="*/ 2147483646 h 598"/>
              <a:gd name="T12" fmla="*/ 2147483646 w 109"/>
              <a:gd name="T13" fmla="*/ 2147483646 h 598"/>
              <a:gd name="T14" fmla="*/ 2147483646 w 109"/>
              <a:gd name="T15" fmla="*/ 2147483646 h 598"/>
              <a:gd name="T16" fmla="*/ 2147483646 w 109"/>
              <a:gd name="T17" fmla="*/ 2147483646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47" name="Freeform 3"/>
          <p:cNvSpPr>
            <a:spLocks/>
          </p:cNvSpPr>
          <p:nvPr/>
        </p:nvSpPr>
        <p:spPr bwMode="auto">
          <a:xfrm rot="1705058" flipV="1">
            <a:off x="2817813" y="1619250"/>
            <a:ext cx="498475" cy="533400"/>
          </a:xfrm>
          <a:custGeom>
            <a:avLst/>
            <a:gdLst>
              <a:gd name="T0" fmla="*/ 2147483646 w 314"/>
              <a:gd name="T1" fmla="*/ 0 h 336"/>
              <a:gd name="T2" fmla="*/ 2147483646 w 314"/>
              <a:gd name="T3" fmla="*/ 2147483646 h 336"/>
              <a:gd name="T4" fmla="*/ 2147483646 w 314"/>
              <a:gd name="T5" fmla="*/ 2147483646 h 336"/>
              <a:gd name="T6" fmla="*/ 2147483646 w 314"/>
              <a:gd name="T7" fmla="*/ 2147483646 h 336"/>
              <a:gd name="T8" fmla="*/ 2147483646 w 314"/>
              <a:gd name="T9" fmla="*/ 2147483646 h 336"/>
              <a:gd name="T10" fmla="*/ 2147483646 w 314"/>
              <a:gd name="T11" fmla="*/ 2147483646 h 336"/>
              <a:gd name="T12" fmla="*/ 2147483646 w 314"/>
              <a:gd name="T13" fmla="*/ 2147483646 h 336"/>
              <a:gd name="T14" fmla="*/ 0 w 314"/>
              <a:gd name="T15" fmla="*/ 2147483646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48" name="Freeform 4"/>
          <p:cNvSpPr>
            <a:spLocks/>
          </p:cNvSpPr>
          <p:nvPr/>
        </p:nvSpPr>
        <p:spPr bwMode="auto">
          <a:xfrm rot="1705058" flipV="1">
            <a:off x="3287713" y="1289050"/>
            <a:ext cx="247650" cy="658813"/>
          </a:xfrm>
          <a:custGeom>
            <a:avLst/>
            <a:gdLst>
              <a:gd name="T0" fmla="*/ 2147483646 w 156"/>
              <a:gd name="T1" fmla="*/ 0 h 415"/>
              <a:gd name="T2" fmla="*/ 2147483646 w 156"/>
              <a:gd name="T3" fmla="*/ 2147483646 h 415"/>
              <a:gd name="T4" fmla="*/ 2147483646 w 156"/>
              <a:gd name="T5" fmla="*/ 2147483646 h 415"/>
              <a:gd name="T6" fmla="*/ 0 w 156"/>
              <a:gd name="T7" fmla="*/ 2147483646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49" name="Freeform 5"/>
          <p:cNvSpPr>
            <a:spLocks/>
          </p:cNvSpPr>
          <p:nvPr/>
        </p:nvSpPr>
        <p:spPr bwMode="auto">
          <a:xfrm rot="1705058" flipV="1">
            <a:off x="3060700" y="1598613"/>
            <a:ext cx="96838" cy="254000"/>
          </a:xfrm>
          <a:custGeom>
            <a:avLst/>
            <a:gdLst>
              <a:gd name="T0" fmla="*/ 0 w 61"/>
              <a:gd name="T1" fmla="*/ 0 h 160"/>
              <a:gd name="T2" fmla="*/ 2147483646 w 61"/>
              <a:gd name="T3" fmla="*/ 2147483646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50" name="Freeform 6"/>
          <p:cNvSpPr>
            <a:spLocks/>
          </p:cNvSpPr>
          <p:nvPr/>
        </p:nvSpPr>
        <p:spPr bwMode="auto">
          <a:xfrm rot="1705058" flipV="1">
            <a:off x="3236913" y="2192338"/>
            <a:ext cx="649287" cy="61912"/>
          </a:xfrm>
          <a:custGeom>
            <a:avLst/>
            <a:gdLst>
              <a:gd name="T0" fmla="*/ 0 w 409"/>
              <a:gd name="T1" fmla="*/ 2147483646 h 39"/>
              <a:gd name="T2" fmla="*/ 2147483646 w 409"/>
              <a:gd name="T3" fmla="*/ 0 h 39"/>
              <a:gd name="T4" fmla="*/ 2147483646 w 409"/>
              <a:gd name="T5" fmla="*/ 2147483646 h 39"/>
              <a:gd name="T6" fmla="*/ 2147483646 w 409"/>
              <a:gd name="T7" fmla="*/ 214748364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51" name="Freeform 7"/>
          <p:cNvSpPr>
            <a:spLocks/>
          </p:cNvSpPr>
          <p:nvPr/>
        </p:nvSpPr>
        <p:spPr bwMode="auto">
          <a:xfrm rot="1705058" flipV="1">
            <a:off x="3549650" y="1327150"/>
            <a:ext cx="417513" cy="369888"/>
          </a:xfrm>
          <a:custGeom>
            <a:avLst/>
            <a:gdLst>
              <a:gd name="T0" fmla="*/ 0 w 263"/>
              <a:gd name="T1" fmla="*/ 0 h 233"/>
              <a:gd name="T2" fmla="*/ 2147483646 w 263"/>
              <a:gd name="T3" fmla="*/ 2147483646 h 233"/>
              <a:gd name="T4" fmla="*/ 2147483646 w 263"/>
              <a:gd name="T5" fmla="*/ 2147483646 h 233"/>
              <a:gd name="T6" fmla="*/ 2147483646 w 263"/>
              <a:gd name="T7" fmla="*/ 2147483646 h 233"/>
              <a:gd name="T8" fmla="*/ 2147483646 w 263"/>
              <a:gd name="T9" fmla="*/ 2147483646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52" name="Freeform 8"/>
          <p:cNvSpPr>
            <a:spLocks/>
          </p:cNvSpPr>
          <p:nvPr/>
        </p:nvSpPr>
        <p:spPr bwMode="auto">
          <a:xfrm rot="1705058" flipV="1">
            <a:off x="3071813" y="1385888"/>
            <a:ext cx="358775" cy="658812"/>
          </a:xfrm>
          <a:custGeom>
            <a:avLst/>
            <a:gdLst>
              <a:gd name="T0" fmla="*/ 2147483646 w 226"/>
              <a:gd name="T1" fmla="*/ 0 h 415"/>
              <a:gd name="T2" fmla="*/ 2147483646 w 226"/>
              <a:gd name="T3" fmla="*/ 2147483646 h 415"/>
              <a:gd name="T4" fmla="*/ 2147483646 w 226"/>
              <a:gd name="T5" fmla="*/ 2147483646 h 415"/>
              <a:gd name="T6" fmla="*/ 2147483646 w 226"/>
              <a:gd name="T7" fmla="*/ 2147483646 h 415"/>
              <a:gd name="T8" fmla="*/ 2147483646 w 226"/>
              <a:gd name="T9" fmla="*/ 2147483646 h 415"/>
              <a:gd name="T10" fmla="*/ 2147483646 w 226"/>
              <a:gd name="T11" fmla="*/ 2147483646 h 415"/>
              <a:gd name="T12" fmla="*/ 0 w 226"/>
              <a:gd name="T13" fmla="*/ 2147483646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53" name="Freeform 9"/>
          <p:cNvSpPr>
            <a:spLocks/>
          </p:cNvSpPr>
          <p:nvPr/>
        </p:nvSpPr>
        <p:spPr bwMode="auto">
          <a:xfrm rot="1705058" flipV="1">
            <a:off x="2620963" y="1968500"/>
            <a:ext cx="601662" cy="242888"/>
          </a:xfrm>
          <a:custGeom>
            <a:avLst/>
            <a:gdLst>
              <a:gd name="T0" fmla="*/ 2147483646 w 379"/>
              <a:gd name="T1" fmla="*/ 0 h 153"/>
              <a:gd name="T2" fmla="*/ 2147483646 w 379"/>
              <a:gd name="T3" fmla="*/ 2147483646 h 153"/>
              <a:gd name="T4" fmla="*/ 2147483646 w 379"/>
              <a:gd name="T5" fmla="*/ 2147483646 h 153"/>
              <a:gd name="T6" fmla="*/ 0 w 379"/>
              <a:gd name="T7" fmla="*/ 2147483646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54" name="Freeform 10"/>
          <p:cNvSpPr>
            <a:spLocks/>
          </p:cNvSpPr>
          <p:nvPr/>
        </p:nvSpPr>
        <p:spPr bwMode="auto">
          <a:xfrm rot="1705058" flipV="1">
            <a:off x="2778125" y="1508125"/>
            <a:ext cx="149225" cy="406400"/>
          </a:xfrm>
          <a:custGeom>
            <a:avLst/>
            <a:gdLst>
              <a:gd name="T0" fmla="*/ 2147483646 w 94"/>
              <a:gd name="T1" fmla="*/ 0 h 256"/>
              <a:gd name="T2" fmla="*/ 2147483646 w 94"/>
              <a:gd name="T3" fmla="*/ 2147483646 h 256"/>
              <a:gd name="T4" fmla="*/ 2147483646 w 94"/>
              <a:gd name="T5" fmla="*/ 2147483646 h 256"/>
              <a:gd name="T6" fmla="*/ 0 w 94"/>
              <a:gd name="T7" fmla="*/ 214748364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55" name="Freeform 11"/>
          <p:cNvSpPr>
            <a:spLocks/>
          </p:cNvSpPr>
          <p:nvPr/>
        </p:nvSpPr>
        <p:spPr bwMode="auto">
          <a:xfrm rot="6959852" flipV="1">
            <a:off x="5021263" y="2659062"/>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82956" name="Freeform 12"/>
          <p:cNvSpPr>
            <a:spLocks/>
          </p:cNvSpPr>
          <p:nvPr/>
        </p:nvSpPr>
        <p:spPr bwMode="auto">
          <a:xfrm rot="-7105058" flipH="1" flipV="1">
            <a:off x="3332956" y="1685132"/>
            <a:ext cx="560387" cy="101600"/>
          </a:xfrm>
          <a:custGeom>
            <a:avLst/>
            <a:gdLst>
              <a:gd name="T0" fmla="*/ 2147483646 w 348"/>
              <a:gd name="T1" fmla="*/ 2147483646 h 56"/>
              <a:gd name="T2" fmla="*/ 2147483646 w 348"/>
              <a:gd name="T3" fmla="*/ 0 h 56"/>
              <a:gd name="T4" fmla="*/ 2147483646 w 348"/>
              <a:gd name="T5" fmla="*/ 2147483646 h 56"/>
              <a:gd name="T6" fmla="*/ 2147483646 w 348"/>
              <a:gd name="T7" fmla="*/ 0 h 56"/>
              <a:gd name="T8" fmla="*/ 2147483646 w 348"/>
              <a:gd name="T9" fmla="*/ 2147483646 h 56"/>
              <a:gd name="T10" fmla="*/ 2147483646 w 348"/>
              <a:gd name="T11" fmla="*/ 2147483646 h 56"/>
              <a:gd name="T12" fmla="*/ 2147483646 w 348"/>
              <a:gd name="T13" fmla="*/ 2147483646 h 56"/>
              <a:gd name="T14" fmla="*/ 0 w 348"/>
              <a:gd name="T15" fmla="*/ 2147483646 h 56"/>
              <a:gd name="T16" fmla="*/ 0 60000 65536"/>
              <a:gd name="T17" fmla="*/ 0 60000 65536"/>
              <a:gd name="T18" fmla="*/ 0 60000 65536"/>
              <a:gd name="T19" fmla="*/ 0 60000 65536"/>
              <a:gd name="T20" fmla="*/ 0 60000 65536"/>
              <a:gd name="T21" fmla="*/ 0 60000 65536"/>
              <a:gd name="T22" fmla="*/ 0 60000 65536"/>
              <a:gd name="T23" fmla="*/ 0 60000 65536"/>
              <a:gd name="T24" fmla="*/ 0 w 348"/>
              <a:gd name="T25" fmla="*/ 0 h 56"/>
              <a:gd name="T26" fmla="*/ 348 w 348"/>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8" h="56">
                <a:moveTo>
                  <a:pt x="348" y="12"/>
                </a:moveTo>
                <a:cubicBezTo>
                  <a:pt x="331" y="8"/>
                  <a:pt x="313" y="6"/>
                  <a:pt x="296" y="0"/>
                </a:cubicBezTo>
                <a:cubicBezTo>
                  <a:pt x="276" y="3"/>
                  <a:pt x="256" y="7"/>
                  <a:pt x="236" y="12"/>
                </a:cubicBezTo>
                <a:cubicBezTo>
                  <a:pt x="210" y="3"/>
                  <a:pt x="183" y="2"/>
                  <a:pt x="156" y="0"/>
                </a:cubicBezTo>
                <a:cubicBezTo>
                  <a:pt x="132" y="6"/>
                  <a:pt x="84" y="12"/>
                  <a:pt x="84" y="12"/>
                </a:cubicBezTo>
                <a:cubicBezTo>
                  <a:pt x="69" y="22"/>
                  <a:pt x="57" y="28"/>
                  <a:pt x="40" y="32"/>
                </a:cubicBezTo>
                <a:cubicBezTo>
                  <a:pt x="11" y="51"/>
                  <a:pt x="48" y="28"/>
                  <a:pt x="12" y="48"/>
                </a:cubicBezTo>
                <a:cubicBezTo>
                  <a:pt x="8" y="50"/>
                  <a:pt x="0" y="56"/>
                  <a:pt x="0" y="56"/>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57" name="Freeform 13"/>
          <p:cNvSpPr>
            <a:spLocks/>
          </p:cNvSpPr>
          <p:nvPr/>
        </p:nvSpPr>
        <p:spPr bwMode="auto">
          <a:xfrm rot="-7105058" flipH="1" flipV="1">
            <a:off x="3228975" y="1765300"/>
            <a:ext cx="419100" cy="38100"/>
          </a:xfrm>
          <a:custGeom>
            <a:avLst/>
            <a:gdLst>
              <a:gd name="T0" fmla="*/ 2147483646 w 264"/>
              <a:gd name="T1" fmla="*/ 2147483646 h 24"/>
              <a:gd name="T2" fmla="*/ 2147483646 w 264"/>
              <a:gd name="T3" fmla="*/ 0 h 24"/>
              <a:gd name="T4" fmla="*/ 2147483646 w 264"/>
              <a:gd name="T5" fmla="*/ 2147483646 h 24"/>
              <a:gd name="T6" fmla="*/ 2147483646 w 264"/>
              <a:gd name="T7" fmla="*/ 2147483646 h 24"/>
              <a:gd name="T8" fmla="*/ 0 w 264"/>
              <a:gd name="T9" fmla="*/ 2147483646 h 24"/>
              <a:gd name="T10" fmla="*/ 0 60000 65536"/>
              <a:gd name="T11" fmla="*/ 0 60000 65536"/>
              <a:gd name="T12" fmla="*/ 0 60000 65536"/>
              <a:gd name="T13" fmla="*/ 0 60000 65536"/>
              <a:gd name="T14" fmla="*/ 0 60000 65536"/>
              <a:gd name="T15" fmla="*/ 0 w 264"/>
              <a:gd name="T16" fmla="*/ 0 h 24"/>
              <a:gd name="T17" fmla="*/ 264 w 264"/>
              <a:gd name="T18" fmla="*/ 24 h 24"/>
            </a:gdLst>
            <a:ahLst/>
            <a:cxnLst>
              <a:cxn ang="T10">
                <a:pos x="T0" y="T1"/>
              </a:cxn>
              <a:cxn ang="T11">
                <a:pos x="T2" y="T3"/>
              </a:cxn>
              <a:cxn ang="T12">
                <a:pos x="T4" y="T5"/>
              </a:cxn>
              <a:cxn ang="T13">
                <a:pos x="T6" y="T7"/>
              </a:cxn>
              <a:cxn ang="T14">
                <a:pos x="T8" y="T9"/>
              </a:cxn>
            </a:cxnLst>
            <a:rect l="T15" t="T16" r="T17" b="T18"/>
            <a:pathLst>
              <a:path w="264" h="24">
                <a:moveTo>
                  <a:pt x="264" y="24"/>
                </a:moveTo>
                <a:cubicBezTo>
                  <a:pt x="217" y="1"/>
                  <a:pt x="162" y="14"/>
                  <a:pt x="112" y="0"/>
                </a:cubicBezTo>
                <a:cubicBezTo>
                  <a:pt x="79" y="3"/>
                  <a:pt x="59" y="7"/>
                  <a:pt x="28" y="12"/>
                </a:cubicBezTo>
                <a:cubicBezTo>
                  <a:pt x="24" y="15"/>
                  <a:pt x="20" y="18"/>
                  <a:pt x="16" y="20"/>
                </a:cubicBezTo>
                <a:cubicBezTo>
                  <a:pt x="11" y="22"/>
                  <a:pt x="0" y="24"/>
                  <a:pt x="0" y="24"/>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58" name="Freeform 14"/>
          <p:cNvSpPr>
            <a:spLocks/>
          </p:cNvSpPr>
          <p:nvPr/>
        </p:nvSpPr>
        <p:spPr bwMode="auto">
          <a:xfrm rot="6959852" flipV="1">
            <a:off x="2898776" y="2670175"/>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82959" name="Freeform 15"/>
          <p:cNvSpPr>
            <a:spLocks/>
          </p:cNvSpPr>
          <p:nvPr/>
        </p:nvSpPr>
        <p:spPr bwMode="auto">
          <a:xfrm>
            <a:off x="2946400" y="1962150"/>
            <a:ext cx="1943100" cy="1246188"/>
          </a:xfrm>
          <a:custGeom>
            <a:avLst/>
            <a:gdLst>
              <a:gd name="T0" fmla="*/ 2147483646 w 1224"/>
              <a:gd name="T1" fmla="*/ 2147483646 h 785"/>
              <a:gd name="T2" fmla="*/ 2147483646 w 1224"/>
              <a:gd name="T3" fmla="*/ 2147483646 h 785"/>
              <a:gd name="T4" fmla="*/ 2147483646 w 1224"/>
              <a:gd name="T5" fmla="*/ 2147483646 h 785"/>
              <a:gd name="T6" fmla="*/ 2147483646 w 1224"/>
              <a:gd name="T7" fmla="*/ 2147483646 h 785"/>
              <a:gd name="T8" fmla="*/ 2147483646 w 1224"/>
              <a:gd name="T9" fmla="*/ 2147483646 h 785"/>
              <a:gd name="T10" fmla="*/ 2147483646 w 1224"/>
              <a:gd name="T11" fmla="*/ 2147483646 h 785"/>
              <a:gd name="T12" fmla="*/ 2147483646 w 1224"/>
              <a:gd name="T13" fmla="*/ 2147483646 h 785"/>
              <a:gd name="T14" fmla="*/ 2147483646 w 1224"/>
              <a:gd name="T15" fmla="*/ 2147483646 h 785"/>
              <a:gd name="T16" fmla="*/ 2147483646 w 1224"/>
              <a:gd name="T17" fmla="*/ 2147483646 h 785"/>
              <a:gd name="T18" fmla="*/ 0 w 1224"/>
              <a:gd name="T19" fmla="*/ 2147483646 h 7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4"/>
              <a:gd name="T31" fmla="*/ 0 h 785"/>
              <a:gd name="T32" fmla="*/ 1224 w 1224"/>
              <a:gd name="T33" fmla="*/ 785 h 7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4" h="785">
                <a:moveTo>
                  <a:pt x="1224" y="785"/>
                </a:moveTo>
                <a:cubicBezTo>
                  <a:pt x="1208" y="777"/>
                  <a:pt x="1116" y="784"/>
                  <a:pt x="1063" y="778"/>
                </a:cubicBezTo>
                <a:cubicBezTo>
                  <a:pt x="1009" y="769"/>
                  <a:pt x="922" y="777"/>
                  <a:pt x="898" y="733"/>
                </a:cubicBezTo>
                <a:cubicBezTo>
                  <a:pt x="874" y="689"/>
                  <a:pt x="924" y="585"/>
                  <a:pt x="919" y="514"/>
                </a:cubicBezTo>
                <a:cubicBezTo>
                  <a:pt x="892" y="436"/>
                  <a:pt x="916" y="372"/>
                  <a:pt x="868" y="305"/>
                </a:cubicBezTo>
                <a:cubicBezTo>
                  <a:pt x="822" y="192"/>
                  <a:pt x="745" y="115"/>
                  <a:pt x="668" y="36"/>
                </a:cubicBezTo>
                <a:cubicBezTo>
                  <a:pt x="613" y="5"/>
                  <a:pt x="577" y="23"/>
                  <a:pt x="519" y="3"/>
                </a:cubicBezTo>
                <a:cubicBezTo>
                  <a:pt x="512" y="0"/>
                  <a:pt x="406" y="17"/>
                  <a:pt x="399" y="15"/>
                </a:cubicBezTo>
                <a:cubicBezTo>
                  <a:pt x="386" y="9"/>
                  <a:pt x="214" y="20"/>
                  <a:pt x="204" y="21"/>
                </a:cubicBezTo>
                <a:cubicBezTo>
                  <a:pt x="159" y="30"/>
                  <a:pt x="0" y="150"/>
                  <a:pt x="0" y="150"/>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82960" name="Group 42"/>
          <p:cNvGrpSpPr>
            <a:grpSpLocks/>
          </p:cNvGrpSpPr>
          <p:nvPr/>
        </p:nvGrpSpPr>
        <p:grpSpPr bwMode="auto">
          <a:xfrm>
            <a:off x="4735513" y="1244600"/>
            <a:ext cx="1346200" cy="1368425"/>
            <a:chOff x="1543" y="956"/>
            <a:chExt cx="848" cy="862"/>
          </a:xfrm>
        </p:grpSpPr>
        <p:sp>
          <p:nvSpPr>
            <p:cNvPr id="82978" name="Freeform 43"/>
            <p:cNvSpPr>
              <a:spLocks/>
            </p:cNvSpPr>
            <p:nvPr/>
          </p:nvSpPr>
          <p:spPr bwMode="auto">
            <a:xfrm rot="1705058" flipV="1">
              <a:off x="1916" y="1220"/>
              <a:ext cx="109" cy="598"/>
            </a:xfrm>
            <a:custGeom>
              <a:avLst/>
              <a:gdLst>
                <a:gd name="T0" fmla="*/ 109 w 109"/>
                <a:gd name="T1" fmla="*/ 0 h 598"/>
                <a:gd name="T2" fmla="*/ 102 w 109"/>
                <a:gd name="T3" fmla="*/ 22 h 598"/>
                <a:gd name="T4" fmla="*/ 80 w 109"/>
                <a:gd name="T5" fmla="*/ 29 h 598"/>
                <a:gd name="T6" fmla="*/ 66 w 109"/>
                <a:gd name="T7" fmla="*/ 73 h 598"/>
                <a:gd name="T8" fmla="*/ 15 w 109"/>
                <a:gd name="T9" fmla="*/ 139 h 598"/>
                <a:gd name="T10" fmla="*/ 0 w 109"/>
                <a:gd name="T11" fmla="*/ 233 h 598"/>
                <a:gd name="T12" fmla="*/ 36 w 109"/>
                <a:gd name="T13" fmla="*/ 496 h 598"/>
                <a:gd name="T14" fmla="*/ 58 w 109"/>
                <a:gd name="T15" fmla="*/ 503 h 598"/>
                <a:gd name="T16" fmla="*/ 109 w 109"/>
                <a:gd name="T17" fmla="*/ 598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79" name="Freeform 44"/>
            <p:cNvSpPr>
              <a:spLocks/>
            </p:cNvSpPr>
            <p:nvPr/>
          </p:nvSpPr>
          <p:spPr bwMode="auto">
            <a:xfrm rot="1705058" flipV="1">
              <a:off x="1667" y="1164"/>
              <a:ext cx="314" cy="336"/>
            </a:xfrm>
            <a:custGeom>
              <a:avLst/>
              <a:gdLst>
                <a:gd name="T0" fmla="*/ 314 w 314"/>
                <a:gd name="T1" fmla="*/ 0 h 336"/>
                <a:gd name="T2" fmla="*/ 270 w 314"/>
                <a:gd name="T3" fmla="*/ 80 h 336"/>
                <a:gd name="T4" fmla="*/ 241 w 314"/>
                <a:gd name="T5" fmla="*/ 95 h 336"/>
                <a:gd name="T6" fmla="*/ 233 w 314"/>
                <a:gd name="T7" fmla="*/ 124 h 336"/>
                <a:gd name="T8" fmla="*/ 190 w 314"/>
                <a:gd name="T9" fmla="*/ 139 h 336"/>
                <a:gd name="T10" fmla="*/ 110 w 314"/>
                <a:gd name="T11" fmla="*/ 175 h 336"/>
                <a:gd name="T12" fmla="*/ 66 w 314"/>
                <a:gd name="T13" fmla="*/ 314 h 336"/>
                <a:gd name="T14" fmla="*/ 0 w 314"/>
                <a:gd name="T15" fmla="*/ 328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80" name="Freeform 45"/>
            <p:cNvSpPr>
              <a:spLocks/>
            </p:cNvSpPr>
            <p:nvPr/>
          </p:nvSpPr>
          <p:spPr bwMode="auto">
            <a:xfrm rot="1705058" flipV="1">
              <a:off x="1963" y="956"/>
              <a:ext cx="156" cy="415"/>
            </a:xfrm>
            <a:custGeom>
              <a:avLst/>
              <a:gdLst>
                <a:gd name="T0" fmla="*/ 146 w 156"/>
                <a:gd name="T1" fmla="*/ 0 h 415"/>
                <a:gd name="T2" fmla="*/ 109 w 156"/>
                <a:gd name="T3" fmla="*/ 240 h 415"/>
                <a:gd name="T4" fmla="*/ 29 w 156"/>
                <a:gd name="T5" fmla="*/ 284 h 415"/>
                <a:gd name="T6" fmla="*/ 0 w 156"/>
                <a:gd name="T7" fmla="*/ 415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81" name="Freeform 46"/>
            <p:cNvSpPr>
              <a:spLocks/>
            </p:cNvSpPr>
            <p:nvPr/>
          </p:nvSpPr>
          <p:spPr bwMode="auto">
            <a:xfrm rot="1705058" flipV="1">
              <a:off x="1820" y="1151"/>
              <a:ext cx="61" cy="160"/>
            </a:xfrm>
            <a:custGeom>
              <a:avLst/>
              <a:gdLst>
                <a:gd name="T0" fmla="*/ 0 w 61"/>
                <a:gd name="T1" fmla="*/ 0 h 160"/>
                <a:gd name="T2" fmla="*/ 59 w 61"/>
                <a:gd name="T3" fmla="*/ 160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82" name="Freeform 47"/>
            <p:cNvSpPr>
              <a:spLocks/>
            </p:cNvSpPr>
            <p:nvPr/>
          </p:nvSpPr>
          <p:spPr bwMode="auto">
            <a:xfrm rot="1705058" flipV="1">
              <a:off x="1931" y="1525"/>
              <a:ext cx="409" cy="39"/>
            </a:xfrm>
            <a:custGeom>
              <a:avLst/>
              <a:gdLst>
                <a:gd name="T0" fmla="*/ 0 w 409"/>
                <a:gd name="T1" fmla="*/ 36 h 39"/>
                <a:gd name="T2" fmla="*/ 102 w 409"/>
                <a:gd name="T3" fmla="*/ 0 h 39"/>
                <a:gd name="T4" fmla="*/ 212 w 409"/>
                <a:gd name="T5" fmla="*/ 29 h 39"/>
                <a:gd name="T6" fmla="*/ 409 w 409"/>
                <a:gd name="T7" fmla="*/ 3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83" name="Freeform 48"/>
            <p:cNvSpPr>
              <a:spLocks/>
            </p:cNvSpPr>
            <p:nvPr/>
          </p:nvSpPr>
          <p:spPr bwMode="auto">
            <a:xfrm rot="1705058" flipV="1">
              <a:off x="2128" y="980"/>
              <a:ext cx="263" cy="233"/>
            </a:xfrm>
            <a:custGeom>
              <a:avLst/>
              <a:gdLst>
                <a:gd name="T0" fmla="*/ 0 w 263"/>
                <a:gd name="T1" fmla="*/ 0 h 233"/>
                <a:gd name="T2" fmla="*/ 66 w 263"/>
                <a:gd name="T3" fmla="*/ 88 h 233"/>
                <a:gd name="T4" fmla="*/ 95 w 263"/>
                <a:gd name="T5" fmla="*/ 102 h 233"/>
                <a:gd name="T6" fmla="*/ 226 w 263"/>
                <a:gd name="T7" fmla="*/ 168 h 233"/>
                <a:gd name="T8" fmla="*/ 263 w 263"/>
                <a:gd name="T9" fmla="*/ 233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84" name="Freeform 49"/>
            <p:cNvSpPr>
              <a:spLocks/>
            </p:cNvSpPr>
            <p:nvPr/>
          </p:nvSpPr>
          <p:spPr bwMode="auto">
            <a:xfrm rot="1705058" flipV="1">
              <a:off x="1827" y="1017"/>
              <a:ext cx="226" cy="415"/>
            </a:xfrm>
            <a:custGeom>
              <a:avLst/>
              <a:gdLst>
                <a:gd name="T0" fmla="*/ 226 w 226"/>
                <a:gd name="T1" fmla="*/ 0 h 415"/>
                <a:gd name="T2" fmla="*/ 168 w 226"/>
                <a:gd name="T3" fmla="*/ 58 h 415"/>
                <a:gd name="T4" fmla="*/ 160 w 226"/>
                <a:gd name="T5" fmla="*/ 204 h 415"/>
                <a:gd name="T6" fmla="*/ 102 w 226"/>
                <a:gd name="T7" fmla="*/ 313 h 415"/>
                <a:gd name="T8" fmla="*/ 80 w 226"/>
                <a:gd name="T9" fmla="*/ 364 h 415"/>
                <a:gd name="T10" fmla="*/ 15 w 226"/>
                <a:gd name="T11" fmla="*/ 393 h 415"/>
                <a:gd name="T12" fmla="*/ 0 w 226"/>
                <a:gd name="T13" fmla="*/ 415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85" name="Freeform 50"/>
            <p:cNvSpPr>
              <a:spLocks/>
            </p:cNvSpPr>
            <p:nvPr/>
          </p:nvSpPr>
          <p:spPr bwMode="auto">
            <a:xfrm rot="1705058" flipV="1">
              <a:off x="1543" y="1384"/>
              <a:ext cx="379" cy="153"/>
            </a:xfrm>
            <a:custGeom>
              <a:avLst/>
              <a:gdLst>
                <a:gd name="T0" fmla="*/ 379 w 379"/>
                <a:gd name="T1" fmla="*/ 0 h 153"/>
                <a:gd name="T2" fmla="*/ 175 w 379"/>
                <a:gd name="T3" fmla="*/ 58 h 153"/>
                <a:gd name="T4" fmla="*/ 66 w 379"/>
                <a:gd name="T5" fmla="*/ 138 h 153"/>
                <a:gd name="T6" fmla="*/ 0 w 379"/>
                <a:gd name="T7" fmla="*/ 153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86" name="Freeform 51"/>
            <p:cNvSpPr>
              <a:spLocks/>
            </p:cNvSpPr>
            <p:nvPr/>
          </p:nvSpPr>
          <p:spPr bwMode="auto">
            <a:xfrm rot="1705058" flipV="1">
              <a:off x="1642" y="1094"/>
              <a:ext cx="94" cy="256"/>
            </a:xfrm>
            <a:custGeom>
              <a:avLst/>
              <a:gdLst>
                <a:gd name="T0" fmla="*/ 94 w 94"/>
                <a:gd name="T1" fmla="*/ 0 h 256"/>
                <a:gd name="T2" fmla="*/ 43 w 94"/>
                <a:gd name="T3" fmla="*/ 146 h 256"/>
                <a:gd name="T4" fmla="*/ 29 w 94"/>
                <a:gd name="T5" fmla="*/ 241 h 256"/>
                <a:gd name="T6" fmla="*/ 0 w 94"/>
                <a:gd name="T7" fmla="*/ 25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82961" name="Text Box 67"/>
          <p:cNvSpPr txBox="1">
            <a:spLocks noChangeArrowheads="1"/>
          </p:cNvSpPr>
          <p:nvPr/>
        </p:nvSpPr>
        <p:spPr bwMode="auto">
          <a:xfrm>
            <a:off x="4784725" y="544513"/>
            <a:ext cx="127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neuron </a:t>
            </a:r>
            <a:r>
              <a:rPr lang="en-US" altLang="en-US" sz="2400" i="1">
                <a:latin typeface="Times New Roman" panose="02020603050405020304" pitchFamily="18" charset="0"/>
              </a:rPr>
              <a:t>j</a:t>
            </a:r>
          </a:p>
        </p:txBody>
      </p:sp>
      <p:sp>
        <p:nvSpPr>
          <p:cNvPr id="82962" name="Text Box 68"/>
          <p:cNvSpPr txBox="1">
            <a:spLocks noChangeArrowheads="1"/>
          </p:cNvSpPr>
          <p:nvPr/>
        </p:nvSpPr>
        <p:spPr bwMode="auto">
          <a:xfrm>
            <a:off x="2573338" y="544513"/>
            <a:ext cx="127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neuron </a:t>
            </a:r>
            <a:r>
              <a:rPr lang="en-US" altLang="en-US" sz="2400" i="1">
                <a:latin typeface="Times New Roman" panose="02020603050405020304" pitchFamily="18" charset="0"/>
              </a:rPr>
              <a:t>i</a:t>
            </a:r>
          </a:p>
        </p:txBody>
      </p:sp>
      <p:sp>
        <p:nvSpPr>
          <p:cNvPr id="82963" name="Text Box 69"/>
          <p:cNvSpPr txBox="1">
            <a:spLocks noChangeArrowheads="1"/>
          </p:cNvSpPr>
          <p:nvPr/>
        </p:nvSpPr>
        <p:spPr bwMode="auto">
          <a:xfrm>
            <a:off x="650875" y="3784600"/>
            <a:ext cx="313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neuron </a:t>
            </a:r>
            <a:r>
              <a:rPr lang="en-US" altLang="en-US" sz="2400" i="1">
                <a:latin typeface="Times New Roman" panose="02020603050405020304" pitchFamily="18" charset="0"/>
              </a:rPr>
              <a:t>j</a:t>
            </a:r>
            <a:r>
              <a:rPr lang="en-US" altLang="en-US" sz="2400">
                <a:latin typeface="Times New Roman" panose="02020603050405020304" pitchFamily="18" charset="0"/>
              </a:rPr>
              <a:t> emits a spike:</a:t>
            </a:r>
          </a:p>
        </p:txBody>
      </p:sp>
      <p:grpSp>
        <p:nvGrpSpPr>
          <p:cNvPr id="82964" name="Group 72"/>
          <p:cNvGrpSpPr>
            <a:grpSpLocks/>
          </p:cNvGrpSpPr>
          <p:nvPr/>
        </p:nvGrpSpPr>
        <p:grpSpPr bwMode="auto">
          <a:xfrm>
            <a:off x="2087563" y="4551363"/>
            <a:ext cx="2259012" cy="1881187"/>
            <a:chOff x="853" y="2711"/>
            <a:chExt cx="3709" cy="1185"/>
          </a:xfrm>
        </p:grpSpPr>
        <p:sp>
          <p:nvSpPr>
            <p:cNvPr id="82976" name="Line 70"/>
            <p:cNvSpPr>
              <a:spLocks noChangeShapeType="1"/>
            </p:cNvSpPr>
            <p:nvPr/>
          </p:nvSpPr>
          <p:spPr bwMode="auto">
            <a:xfrm rot="5400000">
              <a:off x="260" y="3304"/>
              <a:ext cx="11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977" name="Line 71"/>
            <p:cNvSpPr>
              <a:spLocks noChangeShapeType="1"/>
            </p:cNvSpPr>
            <p:nvPr/>
          </p:nvSpPr>
          <p:spPr bwMode="auto">
            <a:xfrm>
              <a:off x="854" y="3334"/>
              <a:ext cx="370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82965" name="Text Box 73"/>
          <p:cNvSpPr txBox="1">
            <a:spLocks noChangeArrowheads="1"/>
          </p:cNvSpPr>
          <p:nvPr/>
        </p:nvSpPr>
        <p:spPr bwMode="auto">
          <a:xfrm rot="-5400000">
            <a:off x="735807" y="5195094"/>
            <a:ext cx="1954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1">
                <a:latin typeface="Times New Roman" panose="02020603050405020304" pitchFamily="18" charset="0"/>
              </a:rPr>
              <a:t>V</a:t>
            </a:r>
            <a:r>
              <a:rPr lang="en-US" altLang="en-US" sz="2400">
                <a:latin typeface="Times New Roman" panose="02020603050405020304" pitchFamily="18" charset="0"/>
              </a:rPr>
              <a:t> on neuron </a:t>
            </a:r>
            <a:r>
              <a:rPr lang="en-US" altLang="en-US" sz="2400" i="1">
                <a:latin typeface="Times New Roman" panose="02020603050405020304" pitchFamily="18" charset="0"/>
              </a:rPr>
              <a:t>i</a:t>
            </a:r>
          </a:p>
        </p:txBody>
      </p:sp>
      <p:sp>
        <p:nvSpPr>
          <p:cNvPr id="82966" name="Text Box 74"/>
          <p:cNvSpPr txBox="1">
            <a:spLocks noChangeArrowheads="1"/>
          </p:cNvSpPr>
          <p:nvPr/>
        </p:nvSpPr>
        <p:spPr bwMode="auto">
          <a:xfrm>
            <a:off x="4260850" y="5375275"/>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1">
                <a:latin typeface="Times New Roman" panose="02020603050405020304" pitchFamily="18" charset="0"/>
              </a:rPr>
              <a:t>t</a:t>
            </a:r>
          </a:p>
        </p:txBody>
      </p:sp>
      <p:sp>
        <p:nvSpPr>
          <p:cNvPr id="82967" name="Freeform 75"/>
          <p:cNvSpPr>
            <a:spLocks/>
          </p:cNvSpPr>
          <p:nvPr/>
        </p:nvSpPr>
        <p:spPr bwMode="auto">
          <a:xfrm>
            <a:off x="2105025" y="5715000"/>
            <a:ext cx="2181225" cy="220663"/>
          </a:xfrm>
          <a:custGeom>
            <a:avLst/>
            <a:gdLst>
              <a:gd name="T0" fmla="*/ 0 w 1374"/>
              <a:gd name="T1" fmla="*/ 2147483646 h 139"/>
              <a:gd name="T2" fmla="*/ 2147483646 w 1374"/>
              <a:gd name="T3" fmla="*/ 2147483646 h 139"/>
              <a:gd name="T4" fmla="*/ 2147483646 w 1374"/>
              <a:gd name="T5" fmla="*/ 2147483646 h 139"/>
              <a:gd name="T6" fmla="*/ 2147483646 w 1374"/>
              <a:gd name="T7" fmla="*/ 2147483646 h 139"/>
              <a:gd name="T8" fmla="*/ 2147483646 w 1374"/>
              <a:gd name="T9" fmla="*/ 2147483646 h 139"/>
              <a:gd name="T10" fmla="*/ 2147483646 w 1374"/>
              <a:gd name="T11" fmla="*/ 2147483646 h 139"/>
              <a:gd name="T12" fmla="*/ 2147483646 w 1374"/>
              <a:gd name="T13" fmla="*/ 2147483646 h 139"/>
              <a:gd name="T14" fmla="*/ 2147483646 w 1374"/>
              <a:gd name="T15" fmla="*/ 2147483646 h 139"/>
              <a:gd name="T16" fmla="*/ 2147483646 w 1374"/>
              <a:gd name="T17" fmla="*/ 2147483646 h 139"/>
              <a:gd name="T18" fmla="*/ 2147483646 w 1374"/>
              <a:gd name="T19" fmla="*/ 2147483646 h 139"/>
              <a:gd name="T20" fmla="*/ 2147483646 w 1374"/>
              <a:gd name="T21" fmla="*/ 2147483646 h 139"/>
              <a:gd name="T22" fmla="*/ 2147483646 w 1374"/>
              <a:gd name="T23" fmla="*/ 2147483646 h 139"/>
              <a:gd name="T24" fmla="*/ 2147483646 w 1374"/>
              <a:gd name="T25" fmla="*/ 2147483646 h 139"/>
              <a:gd name="T26" fmla="*/ 2147483646 w 1374"/>
              <a:gd name="T27" fmla="*/ 2147483646 h 1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74"/>
              <a:gd name="T43" fmla="*/ 0 h 139"/>
              <a:gd name="T44" fmla="*/ 1374 w 1374"/>
              <a:gd name="T45" fmla="*/ 139 h 1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74" h="139">
                <a:moveTo>
                  <a:pt x="0" y="126"/>
                </a:moveTo>
                <a:cubicBezTo>
                  <a:pt x="24" y="118"/>
                  <a:pt x="62" y="124"/>
                  <a:pt x="90" y="120"/>
                </a:cubicBezTo>
                <a:cubicBezTo>
                  <a:pt x="141" y="126"/>
                  <a:pt x="195" y="139"/>
                  <a:pt x="246" y="126"/>
                </a:cubicBezTo>
                <a:cubicBezTo>
                  <a:pt x="265" y="97"/>
                  <a:pt x="256" y="115"/>
                  <a:pt x="270" y="72"/>
                </a:cubicBezTo>
                <a:cubicBezTo>
                  <a:pt x="273" y="62"/>
                  <a:pt x="270" y="50"/>
                  <a:pt x="276" y="42"/>
                </a:cubicBezTo>
                <a:cubicBezTo>
                  <a:pt x="280" y="37"/>
                  <a:pt x="288" y="38"/>
                  <a:pt x="294" y="36"/>
                </a:cubicBezTo>
                <a:cubicBezTo>
                  <a:pt x="330" y="0"/>
                  <a:pt x="310" y="11"/>
                  <a:pt x="396" y="24"/>
                </a:cubicBezTo>
                <a:cubicBezTo>
                  <a:pt x="409" y="26"/>
                  <a:pt x="420" y="32"/>
                  <a:pt x="432" y="36"/>
                </a:cubicBezTo>
                <a:cubicBezTo>
                  <a:pt x="438" y="38"/>
                  <a:pt x="450" y="42"/>
                  <a:pt x="450" y="42"/>
                </a:cubicBezTo>
                <a:cubicBezTo>
                  <a:pt x="518" y="110"/>
                  <a:pt x="573" y="109"/>
                  <a:pt x="672" y="114"/>
                </a:cubicBezTo>
                <a:cubicBezTo>
                  <a:pt x="716" y="129"/>
                  <a:pt x="696" y="129"/>
                  <a:pt x="732" y="120"/>
                </a:cubicBezTo>
                <a:cubicBezTo>
                  <a:pt x="797" y="122"/>
                  <a:pt x="907" y="137"/>
                  <a:pt x="984" y="126"/>
                </a:cubicBezTo>
                <a:cubicBezTo>
                  <a:pt x="1019" y="114"/>
                  <a:pt x="1070" y="124"/>
                  <a:pt x="1110" y="120"/>
                </a:cubicBezTo>
                <a:cubicBezTo>
                  <a:pt x="1199" y="126"/>
                  <a:pt x="1285" y="120"/>
                  <a:pt x="1374" y="120"/>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68" name="Line 76"/>
          <p:cNvSpPr>
            <a:spLocks noChangeShapeType="1"/>
          </p:cNvSpPr>
          <p:nvPr/>
        </p:nvSpPr>
        <p:spPr bwMode="auto">
          <a:xfrm>
            <a:off x="2181225" y="6143625"/>
            <a:ext cx="29527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2969" name="Line 77"/>
          <p:cNvSpPr>
            <a:spLocks noChangeShapeType="1"/>
          </p:cNvSpPr>
          <p:nvPr/>
        </p:nvSpPr>
        <p:spPr bwMode="auto">
          <a:xfrm rot="10800000">
            <a:off x="2913063" y="6143625"/>
            <a:ext cx="29527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2970" name="Text Box 78"/>
          <p:cNvSpPr txBox="1">
            <a:spLocks noChangeArrowheads="1"/>
          </p:cNvSpPr>
          <p:nvPr/>
        </p:nvSpPr>
        <p:spPr bwMode="auto">
          <a:xfrm>
            <a:off x="3308350" y="5899150"/>
            <a:ext cx="938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FF0000"/>
                </a:solidFill>
                <a:latin typeface="Times New Roman" panose="02020603050405020304" pitchFamily="18" charset="0"/>
              </a:rPr>
              <a:t>10 ms</a:t>
            </a:r>
          </a:p>
        </p:txBody>
      </p:sp>
      <p:sp>
        <p:nvSpPr>
          <p:cNvPr id="82971" name="Line 79"/>
          <p:cNvSpPr>
            <a:spLocks noChangeShapeType="1"/>
          </p:cNvSpPr>
          <p:nvPr/>
        </p:nvSpPr>
        <p:spPr bwMode="auto">
          <a:xfrm flipH="1">
            <a:off x="2867025" y="4695825"/>
            <a:ext cx="1314450" cy="1104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2972" name="Text Box 80"/>
          <p:cNvSpPr txBox="1">
            <a:spLocks noChangeArrowheads="1"/>
          </p:cNvSpPr>
          <p:nvPr/>
        </p:nvSpPr>
        <p:spPr bwMode="auto">
          <a:xfrm>
            <a:off x="4232275" y="4422775"/>
            <a:ext cx="4235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EPSP (excitatory post-synaptic</a:t>
            </a:r>
          </a:p>
          <a:p>
            <a:pPr eaLnBrk="1" hangingPunct="1">
              <a:spcBef>
                <a:spcPct val="0"/>
              </a:spcBef>
              <a:buFontTx/>
              <a:buNone/>
            </a:pPr>
            <a:r>
              <a:rPr lang="en-US" altLang="en-US" sz="2400">
                <a:latin typeface="Times New Roman" panose="02020603050405020304" pitchFamily="18" charset="0"/>
              </a:rPr>
              <a:t>            potential)</a:t>
            </a:r>
          </a:p>
        </p:txBody>
      </p:sp>
      <p:sp>
        <p:nvSpPr>
          <p:cNvPr id="82973" name="Line 70"/>
          <p:cNvSpPr>
            <a:spLocks noChangeShapeType="1"/>
          </p:cNvSpPr>
          <p:nvPr/>
        </p:nvSpPr>
        <p:spPr bwMode="auto">
          <a:xfrm rot="5400000">
            <a:off x="2518569" y="6115844"/>
            <a:ext cx="325438" cy="0"/>
          </a:xfrm>
          <a:prstGeom prst="line">
            <a:avLst/>
          </a:prstGeom>
          <a:noFill/>
          <a:ln w="12700">
            <a:solidFill>
              <a:srgbClr val="FF00FF"/>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82974" name="Line 70"/>
          <p:cNvSpPr>
            <a:spLocks noChangeShapeType="1"/>
          </p:cNvSpPr>
          <p:nvPr/>
        </p:nvSpPr>
        <p:spPr bwMode="auto">
          <a:xfrm rot="16200000" flipV="1">
            <a:off x="2519363" y="5540375"/>
            <a:ext cx="323850" cy="0"/>
          </a:xfrm>
          <a:prstGeom prst="line">
            <a:avLst/>
          </a:prstGeom>
          <a:noFill/>
          <a:ln w="12700">
            <a:solidFill>
              <a:srgbClr val="FF00FF"/>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82975" name="TextBox 1"/>
          <p:cNvSpPr txBox="1">
            <a:spLocks noChangeArrowheads="1"/>
          </p:cNvSpPr>
          <p:nvPr/>
        </p:nvSpPr>
        <p:spPr bwMode="auto">
          <a:xfrm>
            <a:off x="2143125" y="4892675"/>
            <a:ext cx="1125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solidFill>
                  <a:srgbClr val="FF00FF"/>
                </a:solidFill>
                <a:latin typeface="Times New Roman" panose="02020603050405020304" pitchFamily="18" charset="0"/>
              </a:rPr>
              <a:t>0.5 mV</a:t>
            </a:r>
          </a:p>
        </p:txBody>
      </p:sp>
    </p:spTree>
    <p:extLst>
      <p:ext uri="{BB962C8B-B14F-4D97-AF65-F5344CB8AC3E}">
        <p14:creationId xmlns:p14="http://schemas.microsoft.com/office/powerpoint/2010/main" val="4029125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Text Box 2"/>
          <p:cNvSpPr txBox="1">
            <a:spLocks noChangeArrowheads="1"/>
          </p:cNvSpPr>
          <p:nvPr/>
        </p:nvSpPr>
        <p:spPr bwMode="auto">
          <a:xfrm>
            <a:off x="454642" y="1638636"/>
            <a:ext cx="852799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indent="-514350" eaLnBrk="1" hangingPunct="1">
              <a:spcBef>
                <a:spcPct val="0"/>
              </a:spcBef>
              <a:buFontTx/>
              <a:buAutoNum type="arabicPeriod"/>
            </a:pPr>
            <a:r>
              <a:rPr lang="en-US" altLang="en-US" sz="2800" dirty="0" smtClean="0">
                <a:latin typeface="Times New Roman" panose="02020603050405020304" pitchFamily="18" charset="0"/>
              </a:rPr>
              <a:t>Basic facts about the brain.</a:t>
            </a:r>
          </a:p>
          <a:p>
            <a:pPr marL="514350" indent="-514350" eaLnBrk="1" hangingPunct="1">
              <a:spcBef>
                <a:spcPct val="0"/>
              </a:spcBef>
              <a:buFontTx/>
              <a:buAutoNum type="arabicPeriod"/>
            </a:pPr>
            <a:r>
              <a:rPr lang="en-US" altLang="en-US" sz="2800" dirty="0" smtClean="0">
                <a:latin typeface="Times New Roman" panose="02020603050405020304" pitchFamily="18" charset="0"/>
              </a:rPr>
              <a:t>What it is we really want to know about the brain.</a:t>
            </a:r>
          </a:p>
          <a:p>
            <a:pPr marL="514350" indent="-514350" eaLnBrk="1" hangingPunct="1">
              <a:spcBef>
                <a:spcPct val="0"/>
              </a:spcBef>
              <a:buFontTx/>
              <a:buAutoNum type="arabicPeriod"/>
            </a:pPr>
            <a:r>
              <a:rPr lang="en-US" altLang="en-US" sz="2800" dirty="0" smtClean="0">
                <a:latin typeface="Times New Roman" panose="02020603050405020304" pitchFamily="18" charset="0"/>
              </a:rPr>
              <a:t>How that relates to the course.</a:t>
            </a:r>
          </a:p>
          <a:p>
            <a:pPr marL="514350" indent="-514350" eaLnBrk="1" hangingPunct="1">
              <a:spcBef>
                <a:spcPct val="0"/>
              </a:spcBef>
              <a:buFontTx/>
              <a:buAutoNum type="arabicPeriod"/>
            </a:pPr>
            <a:r>
              <a:rPr lang="en-US" altLang="en-US" sz="2800" dirty="0" smtClean="0">
                <a:latin typeface="Times New Roman" panose="02020603050405020304" pitchFamily="18" charset="0"/>
              </a:rPr>
              <a:t>The math you will need to know.</a:t>
            </a:r>
          </a:p>
          <a:p>
            <a:pPr marL="514350" indent="-514350" eaLnBrk="1" hangingPunct="1">
              <a:spcBef>
                <a:spcPct val="0"/>
              </a:spcBef>
              <a:buFontTx/>
              <a:buAutoNum type="arabicPeriod"/>
            </a:pPr>
            <a:r>
              <a:rPr lang="en-US" altLang="en-US" sz="2800" dirty="0" smtClean="0">
                <a:latin typeface="Times New Roman" panose="02020603050405020304" pitchFamily="18" charset="0"/>
              </a:rPr>
              <a:t>Then we switch over to the white board, and the fun begins!</a:t>
            </a:r>
            <a:endParaRPr lang="en-US" altLang="en-US" sz="2800" dirty="0">
              <a:latin typeface="Times New Roman" panose="02020603050405020304" pitchFamily="18" charset="0"/>
            </a:endParaRPr>
          </a:p>
        </p:txBody>
      </p:sp>
      <p:sp>
        <p:nvSpPr>
          <p:cNvPr id="2" name="TextBox 1"/>
          <p:cNvSpPr txBox="1"/>
          <p:nvPr/>
        </p:nvSpPr>
        <p:spPr>
          <a:xfrm>
            <a:off x="3679116" y="398032"/>
            <a:ext cx="1175322" cy="461665"/>
          </a:xfrm>
          <a:prstGeom prst="rect">
            <a:avLst/>
          </a:prstGeom>
          <a:noFill/>
        </p:spPr>
        <p:txBody>
          <a:bodyPr wrap="none" rtlCol="0">
            <a:spAutoFit/>
          </a:bodyPr>
          <a:lstStyle/>
          <a:p>
            <a:r>
              <a:rPr lang="en-GB" u="sng" dirty="0" smtClean="0"/>
              <a:t>Outline</a:t>
            </a:r>
            <a:endParaRPr lang="en-GB" u="sng" dirty="0"/>
          </a:p>
        </p:txBody>
      </p:sp>
    </p:spTree>
    <p:extLst>
      <p:ext uri="{BB962C8B-B14F-4D97-AF65-F5344CB8AC3E}">
        <p14:creationId xmlns:p14="http://schemas.microsoft.com/office/powerpoint/2010/main" val="30567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84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84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684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684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684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reeform 2"/>
          <p:cNvSpPr>
            <a:spLocks/>
          </p:cNvSpPr>
          <p:nvPr/>
        </p:nvSpPr>
        <p:spPr bwMode="auto">
          <a:xfrm rot="1705058" flipV="1">
            <a:off x="3213100" y="1708150"/>
            <a:ext cx="173038" cy="949325"/>
          </a:xfrm>
          <a:custGeom>
            <a:avLst/>
            <a:gdLst>
              <a:gd name="T0" fmla="*/ 2147483646 w 109"/>
              <a:gd name="T1" fmla="*/ 0 h 598"/>
              <a:gd name="T2" fmla="*/ 2147483646 w 109"/>
              <a:gd name="T3" fmla="*/ 2147483646 h 598"/>
              <a:gd name="T4" fmla="*/ 2147483646 w 109"/>
              <a:gd name="T5" fmla="*/ 2147483646 h 598"/>
              <a:gd name="T6" fmla="*/ 2147483646 w 109"/>
              <a:gd name="T7" fmla="*/ 2147483646 h 598"/>
              <a:gd name="T8" fmla="*/ 2147483646 w 109"/>
              <a:gd name="T9" fmla="*/ 2147483646 h 598"/>
              <a:gd name="T10" fmla="*/ 0 w 109"/>
              <a:gd name="T11" fmla="*/ 2147483646 h 598"/>
              <a:gd name="T12" fmla="*/ 2147483646 w 109"/>
              <a:gd name="T13" fmla="*/ 2147483646 h 598"/>
              <a:gd name="T14" fmla="*/ 2147483646 w 109"/>
              <a:gd name="T15" fmla="*/ 2147483646 h 598"/>
              <a:gd name="T16" fmla="*/ 2147483646 w 109"/>
              <a:gd name="T17" fmla="*/ 2147483646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4995" name="Freeform 3"/>
          <p:cNvSpPr>
            <a:spLocks/>
          </p:cNvSpPr>
          <p:nvPr/>
        </p:nvSpPr>
        <p:spPr bwMode="auto">
          <a:xfrm rot="1705058" flipV="1">
            <a:off x="2817813" y="1619250"/>
            <a:ext cx="498475" cy="533400"/>
          </a:xfrm>
          <a:custGeom>
            <a:avLst/>
            <a:gdLst>
              <a:gd name="T0" fmla="*/ 2147483646 w 314"/>
              <a:gd name="T1" fmla="*/ 0 h 336"/>
              <a:gd name="T2" fmla="*/ 2147483646 w 314"/>
              <a:gd name="T3" fmla="*/ 2147483646 h 336"/>
              <a:gd name="T4" fmla="*/ 2147483646 w 314"/>
              <a:gd name="T5" fmla="*/ 2147483646 h 336"/>
              <a:gd name="T6" fmla="*/ 2147483646 w 314"/>
              <a:gd name="T7" fmla="*/ 2147483646 h 336"/>
              <a:gd name="T8" fmla="*/ 2147483646 w 314"/>
              <a:gd name="T9" fmla="*/ 2147483646 h 336"/>
              <a:gd name="T10" fmla="*/ 2147483646 w 314"/>
              <a:gd name="T11" fmla="*/ 2147483646 h 336"/>
              <a:gd name="T12" fmla="*/ 2147483646 w 314"/>
              <a:gd name="T13" fmla="*/ 2147483646 h 336"/>
              <a:gd name="T14" fmla="*/ 0 w 314"/>
              <a:gd name="T15" fmla="*/ 2147483646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4996" name="Freeform 4"/>
          <p:cNvSpPr>
            <a:spLocks/>
          </p:cNvSpPr>
          <p:nvPr/>
        </p:nvSpPr>
        <p:spPr bwMode="auto">
          <a:xfrm rot="1705058" flipV="1">
            <a:off x="3287713" y="1289050"/>
            <a:ext cx="247650" cy="658813"/>
          </a:xfrm>
          <a:custGeom>
            <a:avLst/>
            <a:gdLst>
              <a:gd name="T0" fmla="*/ 2147483646 w 156"/>
              <a:gd name="T1" fmla="*/ 0 h 415"/>
              <a:gd name="T2" fmla="*/ 2147483646 w 156"/>
              <a:gd name="T3" fmla="*/ 2147483646 h 415"/>
              <a:gd name="T4" fmla="*/ 2147483646 w 156"/>
              <a:gd name="T5" fmla="*/ 2147483646 h 415"/>
              <a:gd name="T6" fmla="*/ 0 w 156"/>
              <a:gd name="T7" fmla="*/ 2147483646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4997" name="Freeform 5"/>
          <p:cNvSpPr>
            <a:spLocks/>
          </p:cNvSpPr>
          <p:nvPr/>
        </p:nvSpPr>
        <p:spPr bwMode="auto">
          <a:xfrm rot="1705058" flipV="1">
            <a:off x="3060700" y="1598613"/>
            <a:ext cx="96838" cy="254000"/>
          </a:xfrm>
          <a:custGeom>
            <a:avLst/>
            <a:gdLst>
              <a:gd name="T0" fmla="*/ 0 w 61"/>
              <a:gd name="T1" fmla="*/ 0 h 160"/>
              <a:gd name="T2" fmla="*/ 2147483646 w 61"/>
              <a:gd name="T3" fmla="*/ 2147483646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4998" name="Freeform 6"/>
          <p:cNvSpPr>
            <a:spLocks/>
          </p:cNvSpPr>
          <p:nvPr/>
        </p:nvSpPr>
        <p:spPr bwMode="auto">
          <a:xfrm rot="1705058" flipV="1">
            <a:off x="3236913" y="2192338"/>
            <a:ext cx="649287" cy="61912"/>
          </a:xfrm>
          <a:custGeom>
            <a:avLst/>
            <a:gdLst>
              <a:gd name="T0" fmla="*/ 0 w 409"/>
              <a:gd name="T1" fmla="*/ 2147483646 h 39"/>
              <a:gd name="T2" fmla="*/ 2147483646 w 409"/>
              <a:gd name="T3" fmla="*/ 0 h 39"/>
              <a:gd name="T4" fmla="*/ 2147483646 w 409"/>
              <a:gd name="T5" fmla="*/ 2147483646 h 39"/>
              <a:gd name="T6" fmla="*/ 2147483646 w 409"/>
              <a:gd name="T7" fmla="*/ 214748364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4999" name="Freeform 7"/>
          <p:cNvSpPr>
            <a:spLocks/>
          </p:cNvSpPr>
          <p:nvPr/>
        </p:nvSpPr>
        <p:spPr bwMode="auto">
          <a:xfrm rot="1705058" flipV="1">
            <a:off x="3549650" y="1327150"/>
            <a:ext cx="417513" cy="369888"/>
          </a:xfrm>
          <a:custGeom>
            <a:avLst/>
            <a:gdLst>
              <a:gd name="T0" fmla="*/ 0 w 263"/>
              <a:gd name="T1" fmla="*/ 0 h 233"/>
              <a:gd name="T2" fmla="*/ 2147483646 w 263"/>
              <a:gd name="T3" fmla="*/ 2147483646 h 233"/>
              <a:gd name="T4" fmla="*/ 2147483646 w 263"/>
              <a:gd name="T5" fmla="*/ 2147483646 h 233"/>
              <a:gd name="T6" fmla="*/ 2147483646 w 263"/>
              <a:gd name="T7" fmla="*/ 2147483646 h 233"/>
              <a:gd name="T8" fmla="*/ 2147483646 w 263"/>
              <a:gd name="T9" fmla="*/ 2147483646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5000" name="Freeform 8"/>
          <p:cNvSpPr>
            <a:spLocks/>
          </p:cNvSpPr>
          <p:nvPr/>
        </p:nvSpPr>
        <p:spPr bwMode="auto">
          <a:xfrm rot="1705058" flipV="1">
            <a:off x="3071813" y="1385888"/>
            <a:ext cx="358775" cy="658812"/>
          </a:xfrm>
          <a:custGeom>
            <a:avLst/>
            <a:gdLst>
              <a:gd name="T0" fmla="*/ 2147483646 w 226"/>
              <a:gd name="T1" fmla="*/ 0 h 415"/>
              <a:gd name="T2" fmla="*/ 2147483646 w 226"/>
              <a:gd name="T3" fmla="*/ 2147483646 h 415"/>
              <a:gd name="T4" fmla="*/ 2147483646 w 226"/>
              <a:gd name="T5" fmla="*/ 2147483646 h 415"/>
              <a:gd name="T6" fmla="*/ 2147483646 w 226"/>
              <a:gd name="T7" fmla="*/ 2147483646 h 415"/>
              <a:gd name="T8" fmla="*/ 2147483646 w 226"/>
              <a:gd name="T9" fmla="*/ 2147483646 h 415"/>
              <a:gd name="T10" fmla="*/ 2147483646 w 226"/>
              <a:gd name="T11" fmla="*/ 2147483646 h 415"/>
              <a:gd name="T12" fmla="*/ 0 w 226"/>
              <a:gd name="T13" fmla="*/ 2147483646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5001" name="Freeform 9"/>
          <p:cNvSpPr>
            <a:spLocks/>
          </p:cNvSpPr>
          <p:nvPr/>
        </p:nvSpPr>
        <p:spPr bwMode="auto">
          <a:xfrm rot="1705058" flipV="1">
            <a:off x="2620963" y="1968500"/>
            <a:ext cx="601662" cy="242888"/>
          </a:xfrm>
          <a:custGeom>
            <a:avLst/>
            <a:gdLst>
              <a:gd name="T0" fmla="*/ 2147483646 w 379"/>
              <a:gd name="T1" fmla="*/ 0 h 153"/>
              <a:gd name="T2" fmla="*/ 2147483646 w 379"/>
              <a:gd name="T3" fmla="*/ 2147483646 h 153"/>
              <a:gd name="T4" fmla="*/ 2147483646 w 379"/>
              <a:gd name="T5" fmla="*/ 2147483646 h 153"/>
              <a:gd name="T6" fmla="*/ 0 w 379"/>
              <a:gd name="T7" fmla="*/ 2147483646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5002" name="Freeform 10"/>
          <p:cNvSpPr>
            <a:spLocks/>
          </p:cNvSpPr>
          <p:nvPr/>
        </p:nvSpPr>
        <p:spPr bwMode="auto">
          <a:xfrm rot="1705058" flipV="1">
            <a:off x="2778125" y="1508125"/>
            <a:ext cx="149225" cy="406400"/>
          </a:xfrm>
          <a:custGeom>
            <a:avLst/>
            <a:gdLst>
              <a:gd name="T0" fmla="*/ 2147483646 w 94"/>
              <a:gd name="T1" fmla="*/ 0 h 256"/>
              <a:gd name="T2" fmla="*/ 2147483646 w 94"/>
              <a:gd name="T3" fmla="*/ 2147483646 h 256"/>
              <a:gd name="T4" fmla="*/ 2147483646 w 94"/>
              <a:gd name="T5" fmla="*/ 2147483646 h 256"/>
              <a:gd name="T6" fmla="*/ 0 w 94"/>
              <a:gd name="T7" fmla="*/ 214748364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5003" name="Freeform 11"/>
          <p:cNvSpPr>
            <a:spLocks/>
          </p:cNvSpPr>
          <p:nvPr/>
        </p:nvSpPr>
        <p:spPr bwMode="auto">
          <a:xfrm rot="6959852" flipV="1">
            <a:off x="5021263" y="2659062"/>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85004" name="Freeform 12"/>
          <p:cNvSpPr>
            <a:spLocks/>
          </p:cNvSpPr>
          <p:nvPr/>
        </p:nvSpPr>
        <p:spPr bwMode="auto">
          <a:xfrm rot="-7105058" flipH="1" flipV="1">
            <a:off x="3332956" y="1685132"/>
            <a:ext cx="560387" cy="101600"/>
          </a:xfrm>
          <a:custGeom>
            <a:avLst/>
            <a:gdLst>
              <a:gd name="T0" fmla="*/ 2147483646 w 348"/>
              <a:gd name="T1" fmla="*/ 2147483646 h 56"/>
              <a:gd name="T2" fmla="*/ 2147483646 w 348"/>
              <a:gd name="T3" fmla="*/ 0 h 56"/>
              <a:gd name="T4" fmla="*/ 2147483646 w 348"/>
              <a:gd name="T5" fmla="*/ 2147483646 h 56"/>
              <a:gd name="T6" fmla="*/ 2147483646 w 348"/>
              <a:gd name="T7" fmla="*/ 0 h 56"/>
              <a:gd name="T8" fmla="*/ 2147483646 w 348"/>
              <a:gd name="T9" fmla="*/ 2147483646 h 56"/>
              <a:gd name="T10" fmla="*/ 2147483646 w 348"/>
              <a:gd name="T11" fmla="*/ 2147483646 h 56"/>
              <a:gd name="T12" fmla="*/ 2147483646 w 348"/>
              <a:gd name="T13" fmla="*/ 2147483646 h 56"/>
              <a:gd name="T14" fmla="*/ 0 w 348"/>
              <a:gd name="T15" fmla="*/ 2147483646 h 56"/>
              <a:gd name="T16" fmla="*/ 0 60000 65536"/>
              <a:gd name="T17" fmla="*/ 0 60000 65536"/>
              <a:gd name="T18" fmla="*/ 0 60000 65536"/>
              <a:gd name="T19" fmla="*/ 0 60000 65536"/>
              <a:gd name="T20" fmla="*/ 0 60000 65536"/>
              <a:gd name="T21" fmla="*/ 0 60000 65536"/>
              <a:gd name="T22" fmla="*/ 0 60000 65536"/>
              <a:gd name="T23" fmla="*/ 0 60000 65536"/>
              <a:gd name="T24" fmla="*/ 0 w 348"/>
              <a:gd name="T25" fmla="*/ 0 h 56"/>
              <a:gd name="T26" fmla="*/ 348 w 348"/>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8" h="56">
                <a:moveTo>
                  <a:pt x="348" y="12"/>
                </a:moveTo>
                <a:cubicBezTo>
                  <a:pt x="331" y="8"/>
                  <a:pt x="313" y="6"/>
                  <a:pt x="296" y="0"/>
                </a:cubicBezTo>
                <a:cubicBezTo>
                  <a:pt x="276" y="3"/>
                  <a:pt x="256" y="7"/>
                  <a:pt x="236" y="12"/>
                </a:cubicBezTo>
                <a:cubicBezTo>
                  <a:pt x="210" y="3"/>
                  <a:pt x="183" y="2"/>
                  <a:pt x="156" y="0"/>
                </a:cubicBezTo>
                <a:cubicBezTo>
                  <a:pt x="132" y="6"/>
                  <a:pt x="84" y="12"/>
                  <a:pt x="84" y="12"/>
                </a:cubicBezTo>
                <a:cubicBezTo>
                  <a:pt x="69" y="22"/>
                  <a:pt x="57" y="28"/>
                  <a:pt x="40" y="32"/>
                </a:cubicBezTo>
                <a:cubicBezTo>
                  <a:pt x="11" y="51"/>
                  <a:pt x="48" y="28"/>
                  <a:pt x="12" y="48"/>
                </a:cubicBezTo>
                <a:cubicBezTo>
                  <a:pt x="8" y="50"/>
                  <a:pt x="0" y="56"/>
                  <a:pt x="0" y="56"/>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5005" name="Freeform 13"/>
          <p:cNvSpPr>
            <a:spLocks/>
          </p:cNvSpPr>
          <p:nvPr/>
        </p:nvSpPr>
        <p:spPr bwMode="auto">
          <a:xfrm rot="-7105058" flipH="1" flipV="1">
            <a:off x="3228975" y="1765300"/>
            <a:ext cx="419100" cy="38100"/>
          </a:xfrm>
          <a:custGeom>
            <a:avLst/>
            <a:gdLst>
              <a:gd name="T0" fmla="*/ 2147483646 w 264"/>
              <a:gd name="T1" fmla="*/ 2147483646 h 24"/>
              <a:gd name="T2" fmla="*/ 2147483646 w 264"/>
              <a:gd name="T3" fmla="*/ 0 h 24"/>
              <a:gd name="T4" fmla="*/ 2147483646 w 264"/>
              <a:gd name="T5" fmla="*/ 2147483646 h 24"/>
              <a:gd name="T6" fmla="*/ 2147483646 w 264"/>
              <a:gd name="T7" fmla="*/ 2147483646 h 24"/>
              <a:gd name="T8" fmla="*/ 0 w 264"/>
              <a:gd name="T9" fmla="*/ 2147483646 h 24"/>
              <a:gd name="T10" fmla="*/ 0 60000 65536"/>
              <a:gd name="T11" fmla="*/ 0 60000 65536"/>
              <a:gd name="T12" fmla="*/ 0 60000 65536"/>
              <a:gd name="T13" fmla="*/ 0 60000 65536"/>
              <a:gd name="T14" fmla="*/ 0 60000 65536"/>
              <a:gd name="T15" fmla="*/ 0 w 264"/>
              <a:gd name="T16" fmla="*/ 0 h 24"/>
              <a:gd name="T17" fmla="*/ 264 w 264"/>
              <a:gd name="T18" fmla="*/ 24 h 24"/>
            </a:gdLst>
            <a:ahLst/>
            <a:cxnLst>
              <a:cxn ang="T10">
                <a:pos x="T0" y="T1"/>
              </a:cxn>
              <a:cxn ang="T11">
                <a:pos x="T2" y="T3"/>
              </a:cxn>
              <a:cxn ang="T12">
                <a:pos x="T4" y="T5"/>
              </a:cxn>
              <a:cxn ang="T13">
                <a:pos x="T6" y="T7"/>
              </a:cxn>
              <a:cxn ang="T14">
                <a:pos x="T8" y="T9"/>
              </a:cxn>
            </a:cxnLst>
            <a:rect l="T15" t="T16" r="T17" b="T18"/>
            <a:pathLst>
              <a:path w="264" h="24">
                <a:moveTo>
                  <a:pt x="264" y="24"/>
                </a:moveTo>
                <a:cubicBezTo>
                  <a:pt x="217" y="1"/>
                  <a:pt x="162" y="14"/>
                  <a:pt x="112" y="0"/>
                </a:cubicBezTo>
                <a:cubicBezTo>
                  <a:pt x="79" y="3"/>
                  <a:pt x="59" y="7"/>
                  <a:pt x="28" y="12"/>
                </a:cubicBezTo>
                <a:cubicBezTo>
                  <a:pt x="24" y="15"/>
                  <a:pt x="20" y="18"/>
                  <a:pt x="16" y="20"/>
                </a:cubicBezTo>
                <a:cubicBezTo>
                  <a:pt x="11" y="22"/>
                  <a:pt x="0" y="24"/>
                  <a:pt x="0" y="24"/>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5006" name="Freeform 14"/>
          <p:cNvSpPr>
            <a:spLocks/>
          </p:cNvSpPr>
          <p:nvPr/>
        </p:nvSpPr>
        <p:spPr bwMode="auto">
          <a:xfrm rot="6959852" flipV="1">
            <a:off x="2898776" y="2670175"/>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85007" name="Freeform 15"/>
          <p:cNvSpPr>
            <a:spLocks/>
          </p:cNvSpPr>
          <p:nvPr/>
        </p:nvSpPr>
        <p:spPr bwMode="auto">
          <a:xfrm>
            <a:off x="2946400" y="1962150"/>
            <a:ext cx="1943100" cy="1246188"/>
          </a:xfrm>
          <a:custGeom>
            <a:avLst/>
            <a:gdLst>
              <a:gd name="T0" fmla="*/ 2147483646 w 1224"/>
              <a:gd name="T1" fmla="*/ 2147483646 h 785"/>
              <a:gd name="T2" fmla="*/ 2147483646 w 1224"/>
              <a:gd name="T3" fmla="*/ 2147483646 h 785"/>
              <a:gd name="T4" fmla="*/ 2147483646 w 1224"/>
              <a:gd name="T5" fmla="*/ 2147483646 h 785"/>
              <a:gd name="T6" fmla="*/ 2147483646 w 1224"/>
              <a:gd name="T7" fmla="*/ 2147483646 h 785"/>
              <a:gd name="T8" fmla="*/ 2147483646 w 1224"/>
              <a:gd name="T9" fmla="*/ 2147483646 h 785"/>
              <a:gd name="T10" fmla="*/ 2147483646 w 1224"/>
              <a:gd name="T11" fmla="*/ 2147483646 h 785"/>
              <a:gd name="T12" fmla="*/ 2147483646 w 1224"/>
              <a:gd name="T13" fmla="*/ 2147483646 h 785"/>
              <a:gd name="T14" fmla="*/ 2147483646 w 1224"/>
              <a:gd name="T15" fmla="*/ 2147483646 h 785"/>
              <a:gd name="T16" fmla="*/ 2147483646 w 1224"/>
              <a:gd name="T17" fmla="*/ 2147483646 h 785"/>
              <a:gd name="T18" fmla="*/ 0 w 1224"/>
              <a:gd name="T19" fmla="*/ 2147483646 h 7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4"/>
              <a:gd name="T31" fmla="*/ 0 h 785"/>
              <a:gd name="T32" fmla="*/ 1224 w 1224"/>
              <a:gd name="T33" fmla="*/ 785 h 7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4" h="785">
                <a:moveTo>
                  <a:pt x="1224" y="785"/>
                </a:moveTo>
                <a:cubicBezTo>
                  <a:pt x="1208" y="777"/>
                  <a:pt x="1116" y="784"/>
                  <a:pt x="1063" y="778"/>
                </a:cubicBezTo>
                <a:cubicBezTo>
                  <a:pt x="1009" y="769"/>
                  <a:pt x="922" y="777"/>
                  <a:pt x="898" y="733"/>
                </a:cubicBezTo>
                <a:cubicBezTo>
                  <a:pt x="874" y="689"/>
                  <a:pt x="924" y="585"/>
                  <a:pt x="919" y="514"/>
                </a:cubicBezTo>
                <a:cubicBezTo>
                  <a:pt x="892" y="436"/>
                  <a:pt x="916" y="372"/>
                  <a:pt x="868" y="305"/>
                </a:cubicBezTo>
                <a:cubicBezTo>
                  <a:pt x="822" y="192"/>
                  <a:pt x="745" y="115"/>
                  <a:pt x="668" y="36"/>
                </a:cubicBezTo>
                <a:cubicBezTo>
                  <a:pt x="613" y="5"/>
                  <a:pt x="577" y="23"/>
                  <a:pt x="519" y="3"/>
                </a:cubicBezTo>
                <a:cubicBezTo>
                  <a:pt x="512" y="0"/>
                  <a:pt x="406" y="17"/>
                  <a:pt x="399" y="15"/>
                </a:cubicBezTo>
                <a:cubicBezTo>
                  <a:pt x="386" y="9"/>
                  <a:pt x="214" y="20"/>
                  <a:pt x="204" y="21"/>
                </a:cubicBezTo>
                <a:cubicBezTo>
                  <a:pt x="159" y="30"/>
                  <a:pt x="0" y="150"/>
                  <a:pt x="0" y="150"/>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85008" name="Group 16"/>
          <p:cNvGrpSpPr>
            <a:grpSpLocks/>
          </p:cNvGrpSpPr>
          <p:nvPr/>
        </p:nvGrpSpPr>
        <p:grpSpPr bwMode="auto">
          <a:xfrm>
            <a:off x="4735513" y="1244600"/>
            <a:ext cx="1346200" cy="1368425"/>
            <a:chOff x="1543" y="956"/>
            <a:chExt cx="848" cy="862"/>
          </a:xfrm>
        </p:grpSpPr>
        <p:sp>
          <p:nvSpPr>
            <p:cNvPr id="85026" name="Freeform 17"/>
            <p:cNvSpPr>
              <a:spLocks/>
            </p:cNvSpPr>
            <p:nvPr/>
          </p:nvSpPr>
          <p:spPr bwMode="auto">
            <a:xfrm rot="1705058" flipV="1">
              <a:off x="1916" y="1220"/>
              <a:ext cx="109" cy="598"/>
            </a:xfrm>
            <a:custGeom>
              <a:avLst/>
              <a:gdLst>
                <a:gd name="T0" fmla="*/ 109 w 109"/>
                <a:gd name="T1" fmla="*/ 0 h 598"/>
                <a:gd name="T2" fmla="*/ 102 w 109"/>
                <a:gd name="T3" fmla="*/ 22 h 598"/>
                <a:gd name="T4" fmla="*/ 80 w 109"/>
                <a:gd name="T5" fmla="*/ 29 h 598"/>
                <a:gd name="T6" fmla="*/ 66 w 109"/>
                <a:gd name="T7" fmla="*/ 73 h 598"/>
                <a:gd name="T8" fmla="*/ 15 w 109"/>
                <a:gd name="T9" fmla="*/ 139 h 598"/>
                <a:gd name="T10" fmla="*/ 0 w 109"/>
                <a:gd name="T11" fmla="*/ 233 h 598"/>
                <a:gd name="T12" fmla="*/ 36 w 109"/>
                <a:gd name="T13" fmla="*/ 496 h 598"/>
                <a:gd name="T14" fmla="*/ 58 w 109"/>
                <a:gd name="T15" fmla="*/ 503 h 598"/>
                <a:gd name="T16" fmla="*/ 109 w 109"/>
                <a:gd name="T17" fmla="*/ 598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5027" name="Freeform 18"/>
            <p:cNvSpPr>
              <a:spLocks/>
            </p:cNvSpPr>
            <p:nvPr/>
          </p:nvSpPr>
          <p:spPr bwMode="auto">
            <a:xfrm rot="1705058" flipV="1">
              <a:off x="1667" y="1164"/>
              <a:ext cx="314" cy="336"/>
            </a:xfrm>
            <a:custGeom>
              <a:avLst/>
              <a:gdLst>
                <a:gd name="T0" fmla="*/ 314 w 314"/>
                <a:gd name="T1" fmla="*/ 0 h 336"/>
                <a:gd name="T2" fmla="*/ 270 w 314"/>
                <a:gd name="T3" fmla="*/ 80 h 336"/>
                <a:gd name="T4" fmla="*/ 241 w 314"/>
                <a:gd name="T5" fmla="*/ 95 h 336"/>
                <a:gd name="T6" fmla="*/ 233 w 314"/>
                <a:gd name="T7" fmla="*/ 124 h 336"/>
                <a:gd name="T8" fmla="*/ 190 w 314"/>
                <a:gd name="T9" fmla="*/ 139 h 336"/>
                <a:gd name="T10" fmla="*/ 110 w 314"/>
                <a:gd name="T11" fmla="*/ 175 h 336"/>
                <a:gd name="T12" fmla="*/ 66 w 314"/>
                <a:gd name="T13" fmla="*/ 314 h 336"/>
                <a:gd name="T14" fmla="*/ 0 w 314"/>
                <a:gd name="T15" fmla="*/ 328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5028" name="Freeform 19"/>
            <p:cNvSpPr>
              <a:spLocks/>
            </p:cNvSpPr>
            <p:nvPr/>
          </p:nvSpPr>
          <p:spPr bwMode="auto">
            <a:xfrm rot="1705058" flipV="1">
              <a:off x="1963" y="956"/>
              <a:ext cx="156" cy="415"/>
            </a:xfrm>
            <a:custGeom>
              <a:avLst/>
              <a:gdLst>
                <a:gd name="T0" fmla="*/ 146 w 156"/>
                <a:gd name="T1" fmla="*/ 0 h 415"/>
                <a:gd name="T2" fmla="*/ 109 w 156"/>
                <a:gd name="T3" fmla="*/ 240 h 415"/>
                <a:gd name="T4" fmla="*/ 29 w 156"/>
                <a:gd name="T5" fmla="*/ 284 h 415"/>
                <a:gd name="T6" fmla="*/ 0 w 156"/>
                <a:gd name="T7" fmla="*/ 415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5029" name="Freeform 20"/>
            <p:cNvSpPr>
              <a:spLocks/>
            </p:cNvSpPr>
            <p:nvPr/>
          </p:nvSpPr>
          <p:spPr bwMode="auto">
            <a:xfrm rot="1705058" flipV="1">
              <a:off x="1820" y="1151"/>
              <a:ext cx="61" cy="160"/>
            </a:xfrm>
            <a:custGeom>
              <a:avLst/>
              <a:gdLst>
                <a:gd name="T0" fmla="*/ 0 w 61"/>
                <a:gd name="T1" fmla="*/ 0 h 160"/>
                <a:gd name="T2" fmla="*/ 59 w 61"/>
                <a:gd name="T3" fmla="*/ 160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5030" name="Freeform 21"/>
            <p:cNvSpPr>
              <a:spLocks/>
            </p:cNvSpPr>
            <p:nvPr/>
          </p:nvSpPr>
          <p:spPr bwMode="auto">
            <a:xfrm rot="1705058" flipV="1">
              <a:off x="1931" y="1525"/>
              <a:ext cx="409" cy="39"/>
            </a:xfrm>
            <a:custGeom>
              <a:avLst/>
              <a:gdLst>
                <a:gd name="T0" fmla="*/ 0 w 409"/>
                <a:gd name="T1" fmla="*/ 36 h 39"/>
                <a:gd name="T2" fmla="*/ 102 w 409"/>
                <a:gd name="T3" fmla="*/ 0 h 39"/>
                <a:gd name="T4" fmla="*/ 212 w 409"/>
                <a:gd name="T5" fmla="*/ 29 h 39"/>
                <a:gd name="T6" fmla="*/ 409 w 409"/>
                <a:gd name="T7" fmla="*/ 3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5031" name="Freeform 22"/>
            <p:cNvSpPr>
              <a:spLocks/>
            </p:cNvSpPr>
            <p:nvPr/>
          </p:nvSpPr>
          <p:spPr bwMode="auto">
            <a:xfrm rot="1705058" flipV="1">
              <a:off x="2128" y="980"/>
              <a:ext cx="263" cy="233"/>
            </a:xfrm>
            <a:custGeom>
              <a:avLst/>
              <a:gdLst>
                <a:gd name="T0" fmla="*/ 0 w 263"/>
                <a:gd name="T1" fmla="*/ 0 h 233"/>
                <a:gd name="T2" fmla="*/ 66 w 263"/>
                <a:gd name="T3" fmla="*/ 88 h 233"/>
                <a:gd name="T4" fmla="*/ 95 w 263"/>
                <a:gd name="T5" fmla="*/ 102 h 233"/>
                <a:gd name="T6" fmla="*/ 226 w 263"/>
                <a:gd name="T7" fmla="*/ 168 h 233"/>
                <a:gd name="T8" fmla="*/ 263 w 263"/>
                <a:gd name="T9" fmla="*/ 233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5032" name="Freeform 23"/>
            <p:cNvSpPr>
              <a:spLocks/>
            </p:cNvSpPr>
            <p:nvPr/>
          </p:nvSpPr>
          <p:spPr bwMode="auto">
            <a:xfrm rot="1705058" flipV="1">
              <a:off x="1827" y="1017"/>
              <a:ext cx="226" cy="415"/>
            </a:xfrm>
            <a:custGeom>
              <a:avLst/>
              <a:gdLst>
                <a:gd name="T0" fmla="*/ 226 w 226"/>
                <a:gd name="T1" fmla="*/ 0 h 415"/>
                <a:gd name="T2" fmla="*/ 168 w 226"/>
                <a:gd name="T3" fmla="*/ 58 h 415"/>
                <a:gd name="T4" fmla="*/ 160 w 226"/>
                <a:gd name="T5" fmla="*/ 204 h 415"/>
                <a:gd name="T6" fmla="*/ 102 w 226"/>
                <a:gd name="T7" fmla="*/ 313 h 415"/>
                <a:gd name="T8" fmla="*/ 80 w 226"/>
                <a:gd name="T9" fmla="*/ 364 h 415"/>
                <a:gd name="T10" fmla="*/ 15 w 226"/>
                <a:gd name="T11" fmla="*/ 393 h 415"/>
                <a:gd name="T12" fmla="*/ 0 w 226"/>
                <a:gd name="T13" fmla="*/ 415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5033" name="Freeform 24"/>
            <p:cNvSpPr>
              <a:spLocks/>
            </p:cNvSpPr>
            <p:nvPr/>
          </p:nvSpPr>
          <p:spPr bwMode="auto">
            <a:xfrm rot="1705058" flipV="1">
              <a:off x="1543" y="1384"/>
              <a:ext cx="379" cy="153"/>
            </a:xfrm>
            <a:custGeom>
              <a:avLst/>
              <a:gdLst>
                <a:gd name="T0" fmla="*/ 379 w 379"/>
                <a:gd name="T1" fmla="*/ 0 h 153"/>
                <a:gd name="T2" fmla="*/ 175 w 379"/>
                <a:gd name="T3" fmla="*/ 58 h 153"/>
                <a:gd name="T4" fmla="*/ 66 w 379"/>
                <a:gd name="T5" fmla="*/ 138 h 153"/>
                <a:gd name="T6" fmla="*/ 0 w 379"/>
                <a:gd name="T7" fmla="*/ 153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5034" name="Freeform 25"/>
            <p:cNvSpPr>
              <a:spLocks/>
            </p:cNvSpPr>
            <p:nvPr/>
          </p:nvSpPr>
          <p:spPr bwMode="auto">
            <a:xfrm rot="1705058" flipV="1">
              <a:off x="1642" y="1094"/>
              <a:ext cx="94" cy="256"/>
            </a:xfrm>
            <a:custGeom>
              <a:avLst/>
              <a:gdLst>
                <a:gd name="T0" fmla="*/ 94 w 94"/>
                <a:gd name="T1" fmla="*/ 0 h 256"/>
                <a:gd name="T2" fmla="*/ 43 w 94"/>
                <a:gd name="T3" fmla="*/ 146 h 256"/>
                <a:gd name="T4" fmla="*/ 29 w 94"/>
                <a:gd name="T5" fmla="*/ 241 h 256"/>
                <a:gd name="T6" fmla="*/ 0 w 94"/>
                <a:gd name="T7" fmla="*/ 25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85009" name="Text Box 26"/>
          <p:cNvSpPr txBox="1">
            <a:spLocks noChangeArrowheads="1"/>
          </p:cNvSpPr>
          <p:nvPr/>
        </p:nvSpPr>
        <p:spPr bwMode="auto">
          <a:xfrm>
            <a:off x="4784725" y="544513"/>
            <a:ext cx="127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neuron </a:t>
            </a:r>
            <a:r>
              <a:rPr lang="en-US" altLang="en-US" sz="2400" i="1">
                <a:latin typeface="Times New Roman" panose="02020603050405020304" pitchFamily="18" charset="0"/>
              </a:rPr>
              <a:t>j</a:t>
            </a:r>
          </a:p>
        </p:txBody>
      </p:sp>
      <p:sp>
        <p:nvSpPr>
          <p:cNvPr id="85010" name="Text Box 27"/>
          <p:cNvSpPr txBox="1">
            <a:spLocks noChangeArrowheads="1"/>
          </p:cNvSpPr>
          <p:nvPr/>
        </p:nvSpPr>
        <p:spPr bwMode="auto">
          <a:xfrm>
            <a:off x="2573338" y="544513"/>
            <a:ext cx="127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neuron </a:t>
            </a:r>
            <a:r>
              <a:rPr lang="en-US" altLang="en-US" sz="2400" i="1">
                <a:latin typeface="Times New Roman" panose="02020603050405020304" pitchFamily="18" charset="0"/>
              </a:rPr>
              <a:t>i</a:t>
            </a:r>
          </a:p>
        </p:txBody>
      </p:sp>
      <p:sp>
        <p:nvSpPr>
          <p:cNvPr id="85011" name="Text Box 28"/>
          <p:cNvSpPr txBox="1">
            <a:spLocks noChangeArrowheads="1"/>
          </p:cNvSpPr>
          <p:nvPr/>
        </p:nvSpPr>
        <p:spPr bwMode="auto">
          <a:xfrm>
            <a:off x="650875" y="3784600"/>
            <a:ext cx="313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neuron </a:t>
            </a:r>
            <a:r>
              <a:rPr lang="en-US" altLang="en-US" sz="2400" i="1">
                <a:latin typeface="Times New Roman" panose="02020603050405020304" pitchFamily="18" charset="0"/>
              </a:rPr>
              <a:t>j</a:t>
            </a:r>
            <a:r>
              <a:rPr lang="en-US" altLang="en-US" sz="2400">
                <a:latin typeface="Times New Roman" panose="02020603050405020304" pitchFamily="18" charset="0"/>
              </a:rPr>
              <a:t> emits a spike:</a:t>
            </a:r>
          </a:p>
        </p:txBody>
      </p:sp>
      <p:grpSp>
        <p:nvGrpSpPr>
          <p:cNvPr id="85012" name="Group 29"/>
          <p:cNvGrpSpPr>
            <a:grpSpLocks/>
          </p:cNvGrpSpPr>
          <p:nvPr/>
        </p:nvGrpSpPr>
        <p:grpSpPr bwMode="auto">
          <a:xfrm>
            <a:off x="2087563" y="4551363"/>
            <a:ext cx="2259012" cy="1881187"/>
            <a:chOff x="853" y="2711"/>
            <a:chExt cx="3709" cy="1185"/>
          </a:xfrm>
        </p:grpSpPr>
        <p:sp>
          <p:nvSpPr>
            <p:cNvPr id="85024" name="Line 30"/>
            <p:cNvSpPr>
              <a:spLocks noChangeShapeType="1"/>
            </p:cNvSpPr>
            <p:nvPr/>
          </p:nvSpPr>
          <p:spPr bwMode="auto">
            <a:xfrm rot="5400000">
              <a:off x="260" y="3304"/>
              <a:ext cx="11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5025" name="Line 31"/>
            <p:cNvSpPr>
              <a:spLocks noChangeShapeType="1"/>
            </p:cNvSpPr>
            <p:nvPr/>
          </p:nvSpPr>
          <p:spPr bwMode="auto">
            <a:xfrm>
              <a:off x="854" y="3334"/>
              <a:ext cx="370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85013" name="Text Box 32"/>
          <p:cNvSpPr txBox="1">
            <a:spLocks noChangeArrowheads="1"/>
          </p:cNvSpPr>
          <p:nvPr/>
        </p:nvSpPr>
        <p:spPr bwMode="auto">
          <a:xfrm rot="-5400000">
            <a:off x="735807" y="5195094"/>
            <a:ext cx="1954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1">
                <a:latin typeface="Times New Roman" panose="02020603050405020304" pitchFamily="18" charset="0"/>
              </a:rPr>
              <a:t>V</a:t>
            </a:r>
            <a:r>
              <a:rPr lang="en-US" altLang="en-US" sz="2400">
                <a:latin typeface="Times New Roman" panose="02020603050405020304" pitchFamily="18" charset="0"/>
              </a:rPr>
              <a:t> on neuron </a:t>
            </a:r>
            <a:r>
              <a:rPr lang="en-US" altLang="en-US" sz="2400" i="1">
                <a:latin typeface="Times New Roman" panose="02020603050405020304" pitchFamily="18" charset="0"/>
              </a:rPr>
              <a:t>i</a:t>
            </a:r>
          </a:p>
        </p:txBody>
      </p:sp>
      <p:sp>
        <p:nvSpPr>
          <p:cNvPr id="85014" name="Text Box 33"/>
          <p:cNvSpPr txBox="1">
            <a:spLocks noChangeArrowheads="1"/>
          </p:cNvSpPr>
          <p:nvPr/>
        </p:nvSpPr>
        <p:spPr bwMode="auto">
          <a:xfrm>
            <a:off x="4260850" y="5375275"/>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1">
                <a:latin typeface="Times New Roman" panose="02020603050405020304" pitchFamily="18" charset="0"/>
              </a:rPr>
              <a:t>t</a:t>
            </a:r>
          </a:p>
        </p:txBody>
      </p:sp>
      <p:sp>
        <p:nvSpPr>
          <p:cNvPr id="85015" name="Line 35"/>
          <p:cNvSpPr>
            <a:spLocks noChangeShapeType="1"/>
          </p:cNvSpPr>
          <p:nvPr/>
        </p:nvSpPr>
        <p:spPr bwMode="auto">
          <a:xfrm>
            <a:off x="2181225" y="6143625"/>
            <a:ext cx="29527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5016" name="Line 36"/>
          <p:cNvSpPr>
            <a:spLocks noChangeShapeType="1"/>
          </p:cNvSpPr>
          <p:nvPr/>
        </p:nvSpPr>
        <p:spPr bwMode="auto">
          <a:xfrm rot="10800000">
            <a:off x="2913063" y="6143625"/>
            <a:ext cx="29527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5017" name="Text Box 37"/>
          <p:cNvSpPr txBox="1">
            <a:spLocks noChangeArrowheads="1"/>
          </p:cNvSpPr>
          <p:nvPr/>
        </p:nvSpPr>
        <p:spPr bwMode="auto">
          <a:xfrm>
            <a:off x="3308350" y="5899150"/>
            <a:ext cx="938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FF0000"/>
                </a:solidFill>
                <a:latin typeface="Times New Roman" panose="02020603050405020304" pitchFamily="18" charset="0"/>
              </a:rPr>
              <a:t>10 ms</a:t>
            </a:r>
          </a:p>
        </p:txBody>
      </p:sp>
      <p:sp>
        <p:nvSpPr>
          <p:cNvPr id="85018" name="Line 38"/>
          <p:cNvSpPr>
            <a:spLocks noChangeShapeType="1"/>
          </p:cNvSpPr>
          <p:nvPr/>
        </p:nvSpPr>
        <p:spPr bwMode="auto">
          <a:xfrm flipH="1">
            <a:off x="2571750" y="4695825"/>
            <a:ext cx="1609725" cy="1333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5019" name="Text Box 39"/>
          <p:cNvSpPr txBox="1">
            <a:spLocks noChangeArrowheads="1"/>
          </p:cNvSpPr>
          <p:nvPr/>
        </p:nvSpPr>
        <p:spPr bwMode="auto">
          <a:xfrm>
            <a:off x="4232275" y="4422775"/>
            <a:ext cx="4152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IPSP (inhibitory post-synaptic</a:t>
            </a:r>
          </a:p>
          <a:p>
            <a:pPr eaLnBrk="1" hangingPunct="1">
              <a:spcBef>
                <a:spcPct val="0"/>
              </a:spcBef>
              <a:buFontTx/>
              <a:buNone/>
            </a:pPr>
            <a:r>
              <a:rPr lang="en-US" altLang="en-US" sz="2400">
                <a:latin typeface="Times New Roman" panose="02020603050405020304" pitchFamily="18" charset="0"/>
              </a:rPr>
              <a:t>          potential)</a:t>
            </a:r>
          </a:p>
        </p:txBody>
      </p:sp>
      <p:sp>
        <p:nvSpPr>
          <p:cNvPr id="85020" name="Freeform 40"/>
          <p:cNvSpPr>
            <a:spLocks/>
          </p:cNvSpPr>
          <p:nvPr/>
        </p:nvSpPr>
        <p:spPr bwMode="auto">
          <a:xfrm flipV="1">
            <a:off x="2105025" y="5895975"/>
            <a:ext cx="2181225" cy="220663"/>
          </a:xfrm>
          <a:custGeom>
            <a:avLst/>
            <a:gdLst>
              <a:gd name="T0" fmla="*/ 0 w 1374"/>
              <a:gd name="T1" fmla="*/ 2147483646 h 139"/>
              <a:gd name="T2" fmla="*/ 2147483646 w 1374"/>
              <a:gd name="T3" fmla="*/ 2147483646 h 139"/>
              <a:gd name="T4" fmla="*/ 2147483646 w 1374"/>
              <a:gd name="T5" fmla="*/ 2147483646 h 139"/>
              <a:gd name="T6" fmla="*/ 2147483646 w 1374"/>
              <a:gd name="T7" fmla="*/ 2147483646 h 139"/>
              <a:gd name="T8" fmla="*/ 2147483646 w 1374"/>
              <a:gd name="T9" fmla="*/ 2147483646 h 139"/>
              <a:gd name="T10" fmla="*/ 2147483646 w 1374"/>
              <a:gd name="T11" fmla="*/ 2147483646 h 139"/>
              <a:gd name="T12" fmla="*/ 2147483646 w 1374"/>
              <a:gd name="T13" fmla="*/ 2147483646 h 139"/>
              <a:gd name="T14" fmla="*/ 2147483646 w 1374"/>
              <a:gd name="T15" fmla="*/ 2147483646 h 139"/>
              <a:gd name="T16" fmla="*/ 2147483646 w 1374"/>
              <a:gd name="T17" fmla="*/ 2147483646 h 139"/>
              <a:gd name="T18" fmla="*/ 2147483646 w 1374"/>
              <a:gd name="T19" fmla="*/ 2147483646 h 139"/>
              <a:gd name="T20" fmla="*/ 2147483646 w 1374"/>
              <a:gd name="T21" fmla="*/ 2147483646 h 139"/>
              <a:gd name="T22" fmla="*/ 2147483646 w 1374"/>
              <a:gd name="T23" fmla="*/ 2147483646 h 139"/>
              <a:gd name="T24" fmla="*/ 2147483646 w 1374"/>
              <a:gd name="T25" fmla="*/ 2147483646 h 139"/>
              <a:gd name="T26" fmla="*/ 2147483646 w 1374"/>
              <a:gd name="T27" fmla="*/ 2147483646 h 1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74"/>
              <a:gd name="T43" fmla="*/ 0 h 139"/>
              <a:gd name="T44" fmla="*/ 1374 w 1374"/>
              <a:gd name="T45" fmla="*/ 139 h 1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74" h="139">
                <a:moveTo>
                  <a:pt x="0" y="126"/>
                </a:moveTo>
                <a:cubicBezTo>
                  <a:pt x="24" y="118"/>
                  <a:pt x="62" y="124"/>
                  <a:pt x="90" y="120"/>
                </a:cubicBezTo>
                <a:cubicBezTo>
                  <a:pt x="141" y="126"/>
                  <a:pt x="195" y="139"/>
                  <a:pt x="246" y="126"/>
                </a:cubicBezTo>
                <a:cubicBezTo>
                  <a:pt x="265" y="97"/>
                  <a:pt x="256" y="115"/>
                  <a:pt x="270" y="72"/>
                </a:cubicBezTo>
                <a:cubicBezTo>
                  <a:pt x="273" y="62"/>
                  <a:pt x="270" y="50"/>
                  <a:pt x="276" y="42"/>
                </a:cubicBezTo>
                <a:cubicBezTo>
                  <a:pt x="280" y="37"/>
                  <a:pt x="288" y="38"/>
                  <a:pt x="294" y="36"/>
                </a:cubicBezTo>
                <a:cubicBezTo>
                  <a:pt x="330" y="0"/>
                  <a:pt x="310" y="11"/>
                  <a:pt x="396" y="24"/>
                </a:cubicBezTo>
                <a:cubicBezTo>
                  <a:pt x="409" y="26"/>
                  <a:pt x="420" y="32"/>
                  <a:pt x="432" y="36"/>
                </a:cubicBezTo>
                <a:cubicBezTo>
                  <a:pt x="438" y="38"/>
                  <a:pt x="450" y="42"/>
                  <a:pt x="450" y="42"/>
                </a:cubicBezTo>
                <a:cubicBezTo>
                  <a:pt x="518" y="110"/>
                  <a:pt x="573" y="109"/>
                  <a:pt x="672" y="114"/>
                </a:cubicBezTo>
                <a:cubicBezTo>
                  <a:pt x="716" y="129"/>
                  <a:pt x="696" y="129"/>
                  <a:pt x="732" y="120"/>
                </a:cubicBezTo>
                <a:cubicBezTo>
                  <a:pt x="797" y="122"/>
                  <a:pt x="907" y="137"/>
                  <a:pt x="984" y="126"/>
                </a:cubicBezTo>
                <a:cubicBezTo>
                  <a:pt x="1019" y="114"/>
                  <a:pt x="1070" y="124"/>
                  <a:pt x="1110" y="120"/>
                </a:cubicBezTo>
                <a:cubicBezTo>
                  <a:pt x="1199" y="126"/>
                  <a:pt x="1285" y="120"/>
                  <a:pt x="1374" y="120"/>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5021" name="Line 70"/>
          <p:cNvSpPr>
            <a:spLocks noChangeShapeType="1"/>
          </p:cNvSpPr>
          <p:nvPr/>
        </p:nvSpPr>
        <p:spPr bwMode="auto">
          <a:xfrm rot="5400000">
            <a:off x="2519363" y="6300788"/>
            <a:ext cx="323850" cy="0"/>
          </a:xfrm>
          <a:prstGeom prst="line">
            <a:avLst/>
          </a:prstGeom>
          <a:noFill/>
          <a:ln w="12700">
            <a:solidFill>
              <a:srgbClr val="FF00FF"/>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85022" name="Line 70"/>
          <p:cNvSpPr>
            <a:spLocks noChangeShapeType="1"/>
          </p:cNvSpPr>
          <p:nvPr/>
        </p:nvSpPr>
        <p:spPr bwMode="auto">
          <a:xfrm rot="16200000" flipV="1">
            <a:off x="2519363" y="5726113"/>
            <a:ext cx="323850" cy="0"/>
          </a:xfrm>
          <a:prstGeom prst="line">
            <a:avLst/>
          </a:prstGeom>
          <a:noFill/>
          <a:ln w="12700">
            <a:solidFill>
              <a:srgbClr val="FF00FF"/>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85023" name="TextBox 42"/>
          <p:cNvSpPr txBox="1">
            <a:spLocks noChangeArrowheads="1"/>
          </p:cNvSpPr>
          <p:nvPr/>
        </p:nvSpPr>
        <p:spPr bwMode="auto">
          <a:xfrm>
            <a:off x="2143125" y="6383338"/>
            <a:ext cx="1125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solidFill>
                  <a:srgbClr val="FF00FF"/>
                </a:solidFill>
                <a:latin typeface="Times New Roman" panose="02020603050405020304" pitchFamily="18" charset="0"/>
              </a:rPr>
              <a:t>0.5 mV</a:t>
            </a:r>
          </a:p>
        </p:txBody>
      </p:sp>
    </p:spTree>
    <p:extLst>
      <p:ext uri="{BB962C8B-B14F-4D97-AF65-F5344CB8AC3E}">
        <p14:creationId xmlns:p14="http://schemas.microsoft.com/office/powerpoint/2010/main" val="2920945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reeform 2"/>
          <p:cNvSpPr>
            <a:spLocks/>
          </p:cNvSpPr>
          <p:nvPr/>
        </p:nvSpPr>
        <p:spPr bwMode="auto">
          <a:xfrm rot="1705058" flipV="1">
            <a:off x="3213100" y="1708150"/>
            <a:ext cx="173038" cy="949325"/>
          </a:xfrm>
          <a:custGeom>
            <a:avLst/>
            <a:gdLst>
              <a:gd name="T0" fmla="*/ 2147483646 w 109"/>
              <a:gd name="T1" fmla="*/ 0 h 598"/>
              <a:gd name="T2" fmla="*/ 2147483646 w 109"/>
              <a:gd name="T3" fmla="*/ 2147483646 h 598"/>
              <a:gd name="T4" fmla="*/ 2147483646 w 109"/>
              <a:gd name="T5" fmla="*/ 2147483646 h 598"/>
              <a:gd name="T6" fmla="*/ 2147483646 w 109"/>
              <a:gd name="T7" fmla="*/ 2147483646 h 598"/>
              <a:gd name="T8" fmla="*/ 2147483646 w 109"/>
              <a:gd name="T9" fmla="*/ 2147483646 h 598"/>
              <a:gd name="T10" fmla="*/ 0 w 109"/>
              <a:gd name="T11" fmla="*/ 2147483646 h 598"/>
              <a:gd name="T12" fmla="*/ 2147483646 w 109"/>
              <a:gd name="T13" fmla="*/ 2147483646 h 598"/>
              <a:gd name="T14" fmla="*/ 2147483646 w 109"/>
              <a:gd name="T15" fmla="*/ 2147483646 h 598"/>
              <a:gd name="T16" fmla="*/ 2147483646 w 109"/>
              <a:gd name="T17" fmla="*/ 2147483646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43" name="Freeform 3"/>
          <p:cNvSpPr>
            <a:spLocks/>
          </p:cNvSpPr>
          <p:nvPr/>
        </p:nvSpPr>
        <p:spPr bwMode="auto">
          <a:xfrm rot="1705058" flipV="1">
            <a:off x="2817813" y="1619250"/>
            <a:ext cx="498475" cy="533400"/>
          </a:xfrm>
          <a:custGeom>
            <a:avLst/>
            <a:gdLst>
              <a:gd name="T0" fmla="*/ 2147483646 w 314"/>
              <a:gd name="T1" fmla="*/ 0 h 336"/>
              <a:gd name="T2" fmla="*/ 2147483646 w 314"/>
              <a:gd name="T3" fmla="*/ 2147483646 h 336"/>
              <a:gd name="T4" fmla="*/ 2147483646 w 314"/>
              <a:gd name="T5" fmla="*/ 2147483646 h 336"/>
              <a:gd name="T6" fmla="*/ 2147483646 w 314"/>
              <a:gd name="T7" fmla="*/ 2147483646 h 336"/>
              <a:gd name="T8" fmla="*/ 2147483646 w 314"/>
              <a:gd name="T9" fmla="*/ 2147483646 h 336"/>
              <a:gd name="T10" fmla="*/ 2147483646 w 314"/>
              <a:gd name="T11" fmla="*/ 2147483646 h 336"/>
              <a:gd name="T12" fmla="*/ 2147483646 w 314"/>
              <a:gd name="T13" fmla="*/ 2147483646 h 336"/>
              <a:gd name="T14" fmla="*/ 0 w 314"/>
              <a:gd name="T15" fmla="*/ 2147483646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44" name="Freeform 4"/>
          <p:cNvSpPr>
            <a:spLocks/>
          </p:cNvSpPr>
          <p:nvPr/>
        </p:nvSpPr>
        <p:spPr bwMode="auto">
          <a:xfrm rot="1705058" flipV="1">
            <a:off x="3287713" y="1289050"/>
            <a:ext cx="247650" cy="658813"/>
          </a:xfrm>
          <a:custGeom>
            <a:avLst/>
            <a:gdLst>
              <a:gd name="T0" fmla="*/ 2147483646 w 156"/>
              <a:gd name="T1" fmla="*/ 0 h 415"/>
              <a:gd name="T2" fmla="*/ 2147483646 w 156"/>
              <a:gd name="T3" fmla="*/ 2147483646 h 415"/>
              <a:gd name="T4" fmla="*/ 2147483646 w 156"/>
              <a:gd name="T5" fmla="*/ 2147483646 h 415"/>
              <a:gd name="T6" fmla="*/ 0 w 156"/>
              <a:gd name="T7" fmla="*/ 2147483646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45" name="Freeform 5"/>
          <p:cNvSpPr>
            <a:spLocks/>
          </p:cNvSpPr>
          <p:nvPr/>
        </p:nvSpPr>
        <p:spPr bwMode="auto">
          <a:xfrm rot="1705058" flipV="1">
            <a:off x="3060700" y="1598613"/>
            <a:ext cx="96838" cy="254000"/>
          </a:xfrm>
          <a:custGeom>
            <a:avLst/>
            <a:gdLst>
              <a:gd name="T0" fmla="*/ 0 w 61"/>
              <a:gd name="T1" fmla="*/ 0 h 160"/>
              <a:gd name="T2" fmla="*/ 2147483646 w 61"/>
              <a:gd name="T3" fmla="*/ 2147483646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46" name="Freeform 6"/>
          <p:cNvSpPr>
            <a:spLocks/>
          </p:cNvSpPr>
          <p:nvPr/>
        </p:nvSpPr>
        <p:spPr bwMode="auto">
          <a:xfrm rot="1705058" flipV="1">
            <a:off x="3236913" y="2192338"/>
            <a:ext cx="649287" cy="61912"/>
          </a:xfrm>
          <a:custGeom>
            <a:avLst/>
            <a:gdLst>
              <a:gd name="T0" fmla="*/ 0 w 409"/>
              <a:gd name="T1" fmla="*/ 2147483646 h 39"/>
              <a:gd name="T2" fmla="*/ 2147483646 w 409"/>
              <a:gd name="T3" fmla="*/ 0 h 39"/>
              <a:gd name="T4" fmla="*/ 2147483646 w 409"/>
              <a:gd name="T5" fmla="*/ 2147483646 h 39"/>
              <a:gd name="T6" fmla="*/ 2147483646 w 409"/>
              <a:gd name="T7" fmla="*/ 214748364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47" name="Freeform 7"/>
          <p:cNvSpPr>
            <a:spLocks/>
          </p:cNvSpPr>
          <p:nvPr/>
        </p:nvSpPr>
        <p:spPr bwMode="auto">
          <a:xfrm rot="1705058" flipV="1">
            <a:off x="3549650" y="1327150"/>
            <a:ext cx="417513" cy="369888"/>
          </a:xfrm>
          <a:custGeom>
            <a:avLst/>
            <a:gdLst>
              <a:gd name="T0" fmla="*/ 0 w 263"/>
              <a:gd name="T1" fmla="*/ 0 h 233"/>
              <a:gd name="T2" fmla="*/ 2147483646 w 263"/>
              <a:gd name="T3" fmla="*/ 2147483646 h 233"/>
              <a:gd name="T4" fmla="*/ 2147483646 w 263"/>
              <a:gd name="T5" fmla="*/ 2147483646 h 233"/>
              <a:gd name="T6" fmla="*/ 2147483646 w 263"/>
              <a:gd name="T7" fmla="*/ 2147483646 h 233"/>
              <a:gd name="T8" fmla="*/ 2147483646 w 263"/>
              <a:gd name="T9" fmla="*/ 2147483646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48" name="Freeform 8"/>
          <p:cNvSpPr>
            <a:spLocks/>
          </p:cNvSpPr>
          <p:nvPr/>
        </p:nvSpPr>
        <p:spPr bwMode="auto">
          <a:xfrm rot="1705058" flipV="1">
            <a:off x="3071813" y="1385888"/>
            <a:ext cx="358775" cy="658812"/>
          </a:xfrm>
          <a:custGeom>
            <a:avLst/>
            <a:gdLst>
              <a:gd name="T0" fmla="*/ 2147483646 w 226"/>
              <a:gd name="T1" fmla="*/ 0 h 415"/>
              <a:gd name="T2" fmla="*/ 2147483646 w 226"/>
              <a:gd name="T3" fmla="*/ 2147483646 h 415"/>
              <a:gd name="T4" fmla="*/ 2147483646 w 226"/>
              <a:gd name="T5" fmla="*/ 2147483646 h 415"/>
              <a:gd name="T6" fmla="*/ 2147483646 w 226"/>
              <a:gd name="T7" fmla="*/ 2147483646 h 415"/>
              <a:gd name="T8" fmla="*/ 2147483646 w 226"/>
              <a:gd name="T9" fmla="*/ 2147483646 h 415"/>
              <a:gd name="T10" fmla="*/ 2147483646 w 226"/>
              <a:gd name="T11" fmla="*/ 2147483646 h 415"/>
              <a:gd name="T12" fmla="*/ 0 w 226"/>
              <a:gd name="T13" fmla="*/ 2147483646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49" name="Freeform 9"/>
          <p:cNvSpPr>
            <a:spLocks/>
          </p:cNvSpPr>
          <p:nvPr/>
        </p:nvSpPr>
        <p:spPr bwMode="auto">
          <a:xfrm rot="1705058" flipV="1">
            <a:off x="2620963" y="1968500"/>
            <a:ext cx="601662" cy="242888"/>
          </a:xfrm>
          <a:custGeom>
            <a:avLst/>
            <a:gdLst>
              <a:gd name="T0" fmla="*/ 2147483646 w 379"/>
              <a:gd name="T1" fmla="*/ 0 h 153"/>
              <a:gd name="T2" fmla="*/ 2147483646 w 379"/>
              <a:gd name="T3" fmla="*/ 2147483646 h 153"/>
              <a:gd name="T4" fmla="*/ 2147483646 w 379"/>
              <a:gd name="T5" fmla="*/ 2147483646 h 153"/>
              <a:gd name="T6" fmla="*/ 0 w 379"/>
              <a:gd name="T7" fmla="*/ 2147483646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50" name="Freeform 10"/>
          <p:cNvSpPr>
            <a:spLocks/>
          </p:cNvSpPr>
          <p:nvPr/>
        </p:nvSpPr>
        <p:spPr bwMode="auto">
          <a:xfrm rot="1705058" flipV="1">
            <a:off x="2778125" y="1508125"/>
            <a:ext cx="149225" cy="406400"/>
          </a:xfrm>
          <a:custGeom>
            <a:avLst/>
            <a:gdLst>
              <a:gd name="T0" fmla="*/ 2147483646 w 94"/>
              <a:gd name="T1" fmla="*/ 0 h 256"/>
              <a:gd name="T2" fmla="*/ 2147483646 w 94"/>
              <a:gd name="T3" fmla="*/ 2147483646 h 256"/>
              <a:gd name="T4" fmla="*/ 2147483646 w 94"/>
              <a:gd name="T5" fmla="*/ 2147483646 h 256"/>
              <a:gd name="T6" fmla="*/ 0 w 94"/>
              <a:gd name="T7" fmla="*/ 214748364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51" name="Freeform 11"/>
          <p:cNvSpPr>
            <a:spLocks/>
          </p:cNvSpPr>
          <p:nvPr/>
        </p:nvSpPr>
        <p:spPr bwMode="auto">
          <a:xfrm rot="6959852" flipV="1">
            <a:off x="5021263" y="2659062"/>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87052" name="Freeform 12"/>
          <p:cNvSpPr>
            <a:spLocks/>
          </p:cNvSpPr>
          <p:nvPr/>
        </p:nvSpPr>
        <p:spPr bwMode="auto">
          <a:xfrm rot="-7105058" flipH="1" flipV="1">
            <a:off x="3332956" y="1685132"/>
            <a:ext cx="560387" cy="101600"/>
          </a:xfrm>
          <a:custGeom>
            <a:avLst/>
            <a:gdLst>
              <a:gd name="T0" fmla="*/ 2147483646 w 348"/>
              <a:gd name="T1" fmla="*/ 2147483646 h 56"/>
              <a:gd name="T2" fmla="*/ 2147483646 w 348"/>
              <a:gd name="T3" fmla="*/ 0 h 56"/>
              <a:gd name="T4" fmla="*/ 2147483646 w 348"/>
              <a:gd name="T5" fmla="*/ 2147483646 h 56"/>
              <a:gd name="T6" fmla="*/ 2147483646 w 348"/>
              <a:gd name="T7" fmla="*/ 0 h 56"/>
              <a:gd name="T8" fmla="*/ 2147483646 w 348"/>
              <a:gd name="T9" fmla="*/ 2147483646 h 56"/>
              <a:gd name="T10" fmla="*/ 2147483646 w 348"/>
              <a:gd name="T11" fmla="*/ 2147483646 h 56"/>
              <a:gd name="T12" fmla="*/ 2147483646 w 348"/>
              <a:gd name="T13" fmla="*/ 2147483646 h 56"/>
              <a:gd name="T14" fmla="*/ 0 w 348"/>
              <a:gd name="T15" fmla="*/ 2147483646 h 56"/>
              <a:gd name="T16" fmla="*/ 0 60000 65536"/>
              <a:gd name="T17" fmla="*/ 0 60000 65536"/>
              <a:gd name="T18" fmla="*/ 0 60000 65536"/>
              <a:gd name="T19" fmla="*/ 0 60000 65536"/>
              <a:gd name="T20" fmla="*/ 0 60000 65536"/>
              <a:gd name="T21" fmla="*/ 0 60000 65536"/>
              <a:gd name="T22" fmla="*/ 0 60000 65536"/>
              <a:gd name="T23" fmla="*/ 0 60000 65536"/>
              <a:gd name="T24" fmla="*/ 0 w 348"/>
              <a:gd name="T25" fmla="*/ 0 h 56"/>
              <a:gd name="T26" fmla="*/ 348 w 348"/>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8" h="56">
                <a:moveTo>
                  <a:pt x="348" y="12"/>
                </a:moveTo>
                <a:cubicBezTo>
                  <a:pt x="331" y="8"/>
                  <a:pt x="313" y="6"/>
                  <a:pt x="296" y="0"/>
                </a:cubicBezTo>
                <a:cubicBezTo>
                  <a:pt x="276" y="3"/>
                  <a:pt x="256" y="7"/>
                  <a:pt x="236" y="12"/>
                </a:cubicBezTo>
                <a:cubicBezTo>
                  <a:pt x="210" y="3"/>
                  <a:pt x="183" y="2"/>
                  <a:pt x="156" y="0"/>
                </a:cubicBezTo>
                <a:cubicBezTo>
                  <a:pt x="132" y="6"/>
                  <a:pt x="84" y="12"/>
                  <a:pt x="84" y="12"/>
                </a:cubicBezTo>
                <a:cubicBezTo>
                  <a:pt x="69" y="22"/>
                  <a:pt x="57" y="28"/>
                  <a:pt x="40" y="32"/>
                </a:cubicBezTo>
                <a:cubicBezTo>
                  <a:pt x="11" y="51"/>
                  <a:pt x="48" y="28"/>
                  <a:pt x="12" y="48"/>
                </a:cubicBezTo>
                <a:cubicBezTo>
                  <a:pt x="8" y="50"/>
                  <a:pt x="0" y="56"/>
                  <a:pt x="0" y="56"/>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53" name="Freeform 13"/>
          <p:cNvSpPr>
            <a:spLocks/>
          </p:cNvSpPr>
          <p:nvPr/>
        </p:nvSpPr>
        <p:spPr bwMode="auto">
          <a:xfrm rot="-7105058" flipH="1" flipV="1">
            <a:off x="3228975" y="1765300"/>
            <a:ext cx="419100" cy="38100"/>
          </a:xfrm>
          <a:custGeom>
            <a:avLst/>
            <a:gdLst>
              <a:gd name="T0" fmla="*/ 2147483646 w 264"/>
              <a:gd name="T1" fmla="*/ 2147483646 h 24"/>
              <a:gd name="T2" fmla="*/ 2147483646 w 264"/>
              <a:gd name="T3" fmla="*/ 0 h 24"/>
              <a:gd name="T4" fmla="*/ 2147483646 w 264"/>
              <a:gd name="T5" fmla="*/ 2147483646 h 24"/>
              <a:gd name="T6" fmla="*/ 2147483646 w 264"/>
              <a:gd name="T7" fmla="*/ 2147483646 h 24"/>
              <a:gd name="T8" fmla="*/ 0 w 264"/>
              <a:gd name="T9" fmla="*/ 2147483646 h 24"/>
              <a:gd name="T10" fmla="*/ 0 60000 65536"/>
              <a:gd name="T11" fmla="*/ 0 60000 65536"/>
              <a:gd name="T12" fmla="*/ 0 60000 65536"/>
              <a:gd name="T13" fmla="*/ 0 60000 65536"/>
              <a:gd name="T14" fmla="*/ 0 60000 65536"/>
              <a:gd name="T15" fmla="*/ 0 w 264"/>
              <a:gd name="T16" fmla="*/ 0 h 24"/>
              <a:gd name="T17" fmla="*/ 264 w 264"/>
              <a:gd name="T18" fmla="*/ 24 h 24"/>
            </a:gdLst>
            <a:ahLst/>
            <a:cxnLst>
              <a:cxn ang="T10">
                <a:pos x="T0" y="T1"/>
              </a:cxn>
              <a:cxn ang="T11">
                <a:pos x="T2" y="T3"/>
              </a:cxn>
              <a:cxn ang="T12">
                <a:pos x="T4" y="T5"/>
              </a:cxn>
              <a:cxn ang="T13">
                <a:pos x="T6" y="T7"/>
              </a:cxn>
              <a:cxn ang="T14">
                <a:pos x="T8" y="T9"/>
              </a:cxn>
            </a:cxnLst>
            <a:rect l="T15" t="T16" r="T17" b="T18"/>
            <a:pathLst>
              <a:path w="264" h="24">
                <a:moveTo>
                  <a:pt x="264" y="24"/>
                </a:moveTo>
                <a:cubicBezTo>
                  <a:pt x="217" y="1"/>
                  <a:pt x="162" y="14"/>
                  <a:pt x="112" y="0"/>
                </a:cubicBezTo>
                <a:cubicBezTo>
                  <a:pt x="79" y="3"/>
                  <a:pt x="59" y="7"/>
                  <a:pt x="28" y="12"/>
                </a:cubicBezTo>
                <a:cubicBezTo>
                  <a:pt x="24" y="15"/>
                  <a:pt x="20" y="18"/>
                  <a:pt x="16" y="20"/>
                </a:cubicBezTo>
                <a:cubicBezTo>
                  <a:pt x="11" y="22"/>
                  <a:pt x="0" y="24"/>
                  <a:pt x="0" y="24"/>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54" name="Freeform 14"/>
          <p:cNvSpPr>
            <a:spLocks/>
          </p:cNvSpPr>
          <p:nvPr/>
        </p:nvSpPr>
        <p:spPr bwMode="auto">
          <a:xfrm rot="6959852" flipV="1">
            <a:off x="2898776" y="2670175"/>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87055" name="Freeform 15"/>
          <p:cNvSpPr>
            <a:spLocks/>
          </p:cNvSpPr>
          <p:nvPr/>
        </p:nvSpPr>
        <p:spPr bwMode="auto">
          <a:xfrm>
            <a:off x="2946400" y="1962150"/>
            <a:ext cx="1943100" cy="1246188"/>
          </a:xfrm>
          <a:custGeom>
            <a:avLst/>
            <a:gdLst>
              <a:gd name="T0" fmla="*/ 2147483646 w 1224"/>
              <a:gd name="T1" fmla="*/ 2147483646 h 785"/>
              <a:gd name="T2" fmla="*/ 2147483646 w 1224"/>
              <a:gd name="T3" fmla="*/ 2147483646 h 785"/>
              <a:gd name="T4" fmla="*/ 2147483646 w 1224"/>
              <a:gd name="T5" fmla="*/ 2147483646 h 785"/>
              <a:gd name="T6" fmla="*/ 2147483646 w 1224"/>
              <a:gd name="T7" fmla="*/ 2147483646 h 785"/>
              <a:gd name="T8" fmla="*/ 2147483646 w 1224"/>
              <a:gd name="T9" fmla="*/ 2147483646 h 785"/>
              <a:gd name="T10" fmla="*/ 2147483646 w 1224"/>
              <a:gd name="T11" fmla="*/ 2147483646 h 785"/>
              <a:gd name="T12" fmla="*/ 2147483646 w 1224"/>
              <a:gd name="T13" fmla="*/ 2147483646 h 785"/>
              <a:gd name="T14" fmla="*/ 2147483646 w 1224"/>
              <a:gd name="T15" fmla="*/ 2147483646 h 785"/>
              <a:gd name="T16" fmla="*/ 2147483646 w 1224"/>
              <a:gd name="T17" fmla="*/ 2147483646 h 785"/>
              <a:gd name="T18" fmla="*/ 0 w 1224"/>
              <a:gd name="T19" fmla="*/ 2147483646 h 7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4"/>
              <a:gd name="T31" fmla="*/ 0 h 785"/>
              <a:gd name="T32" fmla="*/ 1224 w 1224"/>
              <a:gd name="T33" fmla="*/ 785 h 7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4" h="785">
                <a:moveTo>
                  <a:pt x="1224" y="785"/>
                </a:moveTo>
                <a:cubicBezTo>
                  <a:pt x="1208" y="777"/>
                  <a:pt x="1116" y="784"/>
                  <a:pt x="1063" y="778"/>
                </a:cubicBezTo>
                <a:cubicBezTo>
                  <a:pt x="1009" y="769"/>
                  <a:pt x="922" y="777"/>
                  <a:pt x="898" y="733"/>
                </a:cubicBezTo>
                <a:cubicBezTo>
                  <a:pt x="874" y="689"/>
                  <a:pt x="924" y="585"/>
                  <a:pt x="919" y="514"/>
                </a:cubicBezTo>
                <a:cubicBezTo>
                  <a:pt x="892" y="436"/>
                  <a:pt x="916" y="372"/>
                  <a:pt x="868" y="305"/>
                </a:cubicBezTo>
                <a:cubicBezTo>
                  <a:pt x="822" y="192"/>
                  <a:pt x="745" y="115"/>
                  <a:pt x="668" y="36"/>
                </a:cubicBezTo>
                <a:cubicBezTo>
                  <a:pt x="613" y="5"/>
                  <a:pt x="577" y="23"/>
                  <a:pt x="519" y="3"/>
                </a:cubicBezTo>
                <a:cubicBezTo>
                  <a:pt x="512" y="0"/>
                  <a:pt x="406" y="17"/>
                  <a:pt x="399" y="15"/>
                </a:cubicBezTo>
                <a:cubicBezTo>
                  <a:pt x="386" y="9"/>
                  <a:pt x="214" y="20"/>
                  <a:pt x="204" y="21"/>
                </a:cubicBezTo>
                <a:cubicBezTo>
                  <a:pt x="159" y="30"/>
                  <a:pt x="0" y="150"/>
                  <a:pt x="0" y="150"/>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87056" name="Group 16"/>
          <p:cNvGrpSpPr>
            <a:grpSpLocks/>
          </p:cNvGrpSpPr>
          <p:nvPr/>
        </p:nvGrpSpPr>
        <p:grpSpPr bwMode="auto">
          <a:xfrm>
            <a:off x="4735513" y="1244600"/>
            <a:ext cx="1346200" cy="1368425"/>
            <a:chOff x="1543" y="956"/>
            <a:chExt cx="848" cy="862"/>
          </a:xfrm>
        </p:grpSpPr>
        <p:sp>
          <p:nvSpPr>
            <p:cNvPr id="87078" name="Freeform 17"/>
            <p:cNvSpPr>
              <a:spLocks/>
            </p:cNvSpPr>
            <p:nvPr/>
          </p:nvSpPr>
          <p:spPr bwMode="auto">
            <a:xfrm rot="1705058" flipV="1">
              <a:off x="1916" y="1220"/>
              <a:ext cx="109" cy="598"/>
            </a:xfrm>
            <a:custGeom>
              <a:avLst/>
              <a:gdLst>
                <a:gd name="T0" fmla="*/ 109 w 109"/>
                <a:gd name="T1" fmla="*/ 0 h 598"/>
                <a:gd name="T2" fmla="*/ 102 w 109"/>
                <a:gd name="T3" fmla="*/ 22 h 598"/>
                <a:gd name="T4" fmla="*/ 80 w 109"/>
                <a:gd name="T5" fmla="*/ 29 h 598"/>
                <a:gd name="T6" fmla="*/ 66 w 109"/>
                <a:gd name="T7" fmla="*/ 73 h 598"/>
                <a:gd name="T8" fmla="*/ 15 w 109"/>
                <a:gd name="T9" fmla="*/ 139 h 598"/>
                <a:gd name="T10" fmla="*/ 0 w 109"/>
                <a:gd name="T11" fmla="*/ 233 h 598"/>
                <a:gd name="T12" fmla="*/ 36 w 109"/>
                <a:gd name="T13" fmla="*/ 496 h 598"/>
                <a:gd name="T14" fmla="*/ 58 w 109"/>
                <a:gd name="T15" fmla="*/ 503 h 598"/>
                <a:gd name="T16" fmla="*/ 109 w 109"/>
                <a:gd name="T17" fmla="*/ 598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79" name="Freeform 18"/>
            <p:cNvSpPr>
              <a:spLocks/>
            </p:cNvSpPr>
            <p:nvPr/>
          </p:nvSpPr>
          <p:spPr bwMode="auto">
            <a:xfrm rot="1705058" flipV="1">
              <a:off x="1667" y="1164"/>
              <a:ext cx="314" cy="336"/>
            </a:xfrm>
            <a:custGeom>
              <a:avLst/>
              <a:gdLst>
                <a:gd name="T0" fmla="*/ 314 w 314"/>
                <a:gd name="T1" fmla="*/ 0 h 336"/>
                <a:gd name="T2" fmla="*/ 270 w 314"/>
                <a:gd name="T3" fmla="*/ 80 h 336"/>
                <a:gd name="T4" fmla="*/ 241 w 314"/>
                <a:gd name="T5" fmla="*/ 95 h 336"/>
                <a:gd name="T6" fmla="*/ 233 w 314"/>
                <a:gd name="T7" fmla="*/ 124 h 336"/>
                <a:gd name="T8" fmla="*/ 190 w 314"/>
                <a:gd name="T9" fmla="*/ 139 h 336"/>
                <a:gd name="T10" fmla="*/ 110 w 314"/>
                <a:gd name="T11" fmla="*/ 175 h 336"/>
                <a:gd name="T12" fmla="*/ 66 w 314"/>
                <a:gd name="T13" fmla="*/ 314 h 336"/>
                <a:gd name="T14" fmla="*/ 0 w 314"/>
                <a:gd name="T15" fmla="*/ 328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80" name="Freeform 19"/>
            <p:cNvSpPr>
              <a:spLocks/>
            </p:cNvSpPr>
            <p:nvPr/>
          </p:nvSpPr>
          <p:spPr bwMode="auto">
            <a:xfrm rot="1705058" flipV="1">
              <a:off x="1963" y="956"/>
              <a:ext cx="156" cy="415"/>
            </a:xfrm>
            <a:custGeom>
              <a:avLst/>
              <a:gdLst>
                <a:gd name="T0" fmla="*/ 146 w 156"/>
                <a:gd name="T1" fmla="*/ 0 h 415"/>
                <a:gd name="T2" fmla="*/ 109 w 156"/>
                <a:gd name="T3" fmla="*/ 240 h 415"/>
                <a:gd name="T4" fmla="*/ 29 w 156"/>
                <a:gd name="T5" fmla="*/ 284 h 415"/>
                <a:gd name="T6" fmla="*/ 0 w 156"/>
                <a:gd name="T7" fmla="*/ 415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81" name="Freeform 20"/>
            <p:cNvSpPr>
              <a:spLocks/>
            </p:cNvSpPr>
            <p:nvPr/>
          </p:nvSpPr>
          <p:spPr bwMode="auto">
            <a:xfrm rot="1705058" flipV="1">
              <a:off x="1820" y="1151"/>
              <a:ext cx="61" cy="160"/>
            </a:xfrm>
            <a:custGeom>
              <a:avLst/>
              <a:gdLst>
                <a:gd name="T0" fmla="*/ 0 w 61"/>
                <a:gd name="T1" fmla="*/ 0 h 160"/>
                <a:gd name="T2" fmla="*/ 59 w 61"/>
                <a:gd name="T3" fmla="*/ 160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82" name="Freeform 21"/>
            <p:cNvSpPr>
              <a:spLocks/>
            </p:cNvSpPr>
            <p:nvPr/>
          </p:nvSpPr>
          <p:spPr bwMode="auto">
            <a:xfrm rot="1705058" flipV="1">
              <a:off x="1931" y="1525"/>
              <a:ext cx="409" cy="39"/>
            </a:xfrm>
            <a:custGeom>
              <a:avLst/>
              <a:gdLst>
                <a:gd name="T0" fmla="*/ 0 w 409"/>
                <a:gd name="T1" fmla="*/ 36 h 39"/>
                <a:gd name="T2" fmla="*/ 102 w 409"/>
                <a:gd name="T3" fmla="*/ 0 h 39"/>
                <a:gd name="T4" fmla="*/ 212 w 409"/>
                <a:gd name="T5" fmla="*/ 29 h 39"/>
                <a:gd name="T6" fmla="*/ 409 w 409"/>
                <a:gd name="T7" fmla="*/ 3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83" name="Freeform 22"/>
            <p:cNvSpPr>
              <a:spLocks/>
            </p:cNvSpPr>
            <p:nvPr/>
          </p:nvSpPr>
          <p:spPr bwMode="auto">
            <a:xfrm rot="1705058" flipV="1">
              <a:off x="2128" y="980"/>
              <a:ext cx="263" cy="233"/>
            </a:xfrm>
            <a:custGeom>
              <a:avLst/>
              <a:gdLst>
                <a:gd name="T0" fmla="*/ 0 w 263"/>
                <a:gd name="T1" fmla="*/ 0 h 233"/>
                <a:gd name="T2" fmla="*/ 66 w 263"/>
                <a:gd name="T3" fmla="*/ 88 h 233"/>
                <a:gd name="T4" fmla="*/ 95 w 263"/>
                <a:gd name="T5" fmla="*/ 102 h 233"/>
                <a:gd name="T6" fmla="*/ 226 w 263"/>
                <a:gd name="T7" fmla="*/ 168 h 233"/>
                <a:gd name="T8" fmla="*/ 263 w 263"/>
                <a:gd name="T9" fmla="*/ 233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84" name="Freeform 23"/>
            <p:cNvSpPr>
              <a:spLocks/>
            </p:cNvSpPr>
            <p:nvPr/>
          </p:nvSpPr>
          <p:spPr bwMode="auto">
            <a:xfrm rot="1705058" flipV="1">
              <a:off x="1827" y="1017"/>
              <a:ext cx="226" cy="415"/>
            </a:xfrm>
            <a:custGeom>
              <a:avLst/>
              <a:gdLst>
                <a:gd name="T0" fmla="*/ 226 w 226"/>
                <a:gd name="T1" fmla="*/ 0 h 415"/>
                <a:gd name="T2" fmla="*/ 168 w 226"/>
                <a:gd name="T3" fmla="*/ 58 h 415"/>
                <a:gd name="T4" fmla="*/ 160 w 226"/>
                <a:gd name="T5" fmla="*/ 204 h 415"/>
                <a:gd name="T6" fmla="*/ 102 w 226"/>
                <a:gd name="T7" fmla="*/ 313 h 415"/>
                <a:gd name="T8" fmla="*/ 80 w 226"/>
                <a:gd name="T9" fmla="*/ 364 h 415"/>
                <a:gd name="T10" fmla="*/ 15 w 226"/>
                <a:gd name="T11" fmla="*/ 393 h 415"/>
                <a:gd name="T12" fmla="*/ 0 w 226"/>
                <a:gd name="T13" fmla="*/ 415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85" name="Freeform 24"/>
            <p:cNvSpPr>
              <a:spLocks/>
            </p:cNvSpPr>
            <p:nvPr/>
          </p:nvSpPr>
          <p:spPr bwMode="auto">
            <a:xfrm rot="1705058" flipV="1">
              <a:off x="1543" y="1384"/>
              <a:ext cx="379" cy="153"/>
            </a:xfrm>
            <a:custGeom>
              <a:avLst/>
              <a:gdLst>
                <a:gd name="T0" fmla="*/ 379 w 379"/>
                <a:gd name="T1" fmla="*/ 0 h 153"/>
                <a:gd name="T2" fmla="*/ 175 w 379"/>
                <a:gd name="T3" fmla="*/ 58 h 153"/>
                <a:gd name="T4" fmla="*/ 66 w 379"/>
                <a:gd name="T5" fmla="*/ 138 h 153"/>
                <a:gd name="T6" fmla="*/ 0 w 379"/>
                <a:gd name="T7" fmla="*/ 153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86" name="Freeform 25"/>
            <p:cNvSpPr>
              <a:spLocks/>
            </p:cNvSpPr>
            <p:nvPr/>
          </p:nvSpPr>
          <p:spPr bwMode="auto">
            <a:xfrm rot="1705058" flipV="1">
              <a:off x="1642" y="1094"/>
              <a:ext cx="94" cy="256"/>
            </a:xfrm>
            <a:custGeom>
              <a:avLst/>
              <a:gdLst>
                <a:gd name="T0" fmla="*/ 94 w 94"/>
                <a:gd name="T1" fmla="*/ 0 h 256"/>
                <a:gd name="T2" fmla="*/ 43 w 94"/>
                <a:gd name="T3" fmla="*/ 146 h 256"/>
                <a:gd name="T4" fmla="*/ 29 w 94"/>
                <a:gd name="T5" fmla="*/ 241 h 256"/>
                <a:gd name="T6" fmla="*/ 0 w 94"/>
                <a:gd name="T7" fmla="*/ 25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87057" name="Text Box 26"/>
          <p:cNvSpPr txBox="1">
            <a:spLocks noChangeArrowheads="1"/>
          </p:cNvSpPr>
          <p:nvPr/>
        </p:nvSpPr>
        <p:spPr bwMode="auto">
          <a:xfrm>
            <a:off x="4784725" y="544513"/>
            <a:ext cx="127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neuron </a:t>
            </a:r>
            <a:r>
              <a:rPr lang="en-US" altLang="en-US" sz="2400" i="1">
                <a:latin typeface="Times New Roman" panose="02020603050405020304" pitchFamily="18" charset="0"/>
              </a:rPr>
              <a:t>j</a:t>
            </a:r>
          </a:p>
        </p:txBody>
      </p:sp>
      <p:sp>
        <p:nvSpPr>
          <p:cNvPr id="87058" name="Text Box 27"/>
          <p:cNvSpPr txBox="1">
            <a:spLocks noChangeArrowheads="1"/>
          </p:cNvSpPr>
          <p:nvPr/>
        </p:nvSpPr>
        <p:spPr bwMode="auto">
          <a:xfrm>
            <a:off x="2573338" y="544513"/>
            <a:ext cx="127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neuron </a:t>
            </a:r>
            <a:r>
              <a:rPr lang="en-US" altLang="en-US" sz="2400" i="1">
                <a:latin typeface="Times New Roman" panose="02020603050405020304" pitchFamily="18" charset="0"/>
              </a:rPr>
              <a:t>i</a:t>
            </a:r>
          </a:p>
        </p:txBody>
      </p:sp>
      <p:sp>
        <p:nvSpPr>
          <p:cNvPr id="87059" name="Text Box 28"/>
          <p:cNvSpPr txBox="1">
            <a:spLocks noChangeArrowheads="1"/>
          </p:cNvSpPr>
          <p:nvPr/>
        </p:nvSpPr>
        <p:spPr bwMode="auto">
          <a:xfrm>
            <a:off x="650875" y="3784600"/>
            <a:ext cx="313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neuron </a:t>
            </a:r>
            <a:r>
              <a:rPr lang="en-US" altLang="en-US" sz="2400" i="1">
                <a:latin typeface="Times New Roman" panose="02020603050405020304" pitchFamily="18" charset="0"/>
              </a:rPr>
              <a:t>j</a:t>
            </a:r>
            <a:r>
              <a:rPr lang="en-US" altLang="en-US" sz="2400">
                <a:latin typeface="Times New Roman" panose="02020603050405020304" pitchFamily="18" charset="0"/>
              </a:rPr>
              <a:t> emits a spike:</a:t>
            </a:r>
          </a:p>
        </p:txBody>
      </p:sp>
      <p:grpSp>
        <p:nvGrpSpPr>
          <p:cNvPr id="87060" name="Group 29"/>
          <p:cNvGrpSpPr>
            <a:grpSpLocks/>
          </p:cNvGrpSpPr>
          <p:nvPr/>
        </p:nvGrpSpPr>
        <p:grpSpPr bwMode="auto">
          <a:xfrm>
            <a:off x="2087563" y="4551363"/>
            <a:ext cx="2259012" cy="1881187"/>
            <a:chOff x="853" y="2711"/>
            <a:chExt cx="3709" cy="1185"/>
          </a:xfrm>
        </p:grpSpPr>
        <p:sp>
          <p:nvSpPr>
            <p:cNvPr id="87076" name="Line 30"/>
            <p:cNvSpPr>
              <a:spLocks noChangeShapeType="1"/>
            </p:cNvSpPr>
            <p:nvPr/>
          </p:nvSpPr>
          <p:spPr bwMode="auto">
            <a:xfrm rot="5400000">
              <a:off x="260" y="3304"/>
              <a:ext cx="11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7077" name="Line 31"/>
            <p:cNvSpPr>
              <a:spLocks noChangeShapeType="1"/>
            </p:cNvSpPr>
            <p:nvPr/>
          </p:nvSpPr>
          <p:spPr bwMode="auto">
            <a:xfrm>
              <a:off x="854" y="3334"/>
              <a:ext cx="370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87061" name="Text Box 32"/>
          <p:cNvSpPr txBox="1">
            <a:spLocks noChangeArrowheads="1"/>
          </p:cNvSpPr>
          <p:nvPr/>
        </p:nvSpPr>
        <p:spPr bwMode="auto">
          <a:xfrm rot="-5400000">
            <a:off x="735807" y="5195094"/>
            <a:ext cx="1954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1">
                <a:latin typeface="Times New Roman" panose="02020603050405020304" pitchFamily="18" charset="0"/>
              </a:rPr>
              <a:t>V</a:t>
            </a:r>
            <a:r>
              <a:rPr lang="en-US" altLang="en-US" sz="2400">
                <a:latin typeface="Times New Roman" panose="02020603050405020304" pitchFamily="18" charset="0"/>
              </a:rPr>
              <a:t> on neuron </a:t>
            </a:r>
            <a:r>
              <a:rPr lang="en-US" altLang="en-US" sz="2400" i="1">
                <a:latin typeface="Times New Roman" panose="02020603050405020304" pitchFamily="18" charset="0"/>
              </a:rPr>
              <a:t>i</a:t>
            </a:r>
          </a:p>
        </p:txBody>
      </p:sp>
      <p:sp>
        <p:nvSpPr>
          <p:cNvPr id="87062" name="Text Box 33"/>
          <p:cNvSpPr txBox="1">
            <a:spLocks noChangeArrowheads="1"/>
          </p:cNvSpPr>
          <p:nvPr/>
        </p:nvSpPr>
        <p:spPr bwMode="auto">
          <a:xfrm>
            <a:off x="4260850" y="5375275"/>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1">
                <a:latin typeface="Times New Roman" panose="02020603050405020304" pitchFamily="18" charset="0"/>
              </a:rPr>
              <a:t>t</a:t>
            </a:r>
          </a:p>
        </p:txBody>
      </p:sp>
      <p:sp>
        <p:nvSpPr>
          <p:cNvPr id="87063" name="Line 34"/>
          <p:cNvSpPr>
            <a:spLocks noChangeShapeType="1"/>
          </p:cNvSpPr>
          <p:nvPr/>
        </p:nvSpPr>
        <p:spPr bwMode="auto">
          <a:xfrm>
            <a:off x="2181225" y="6143625"/>
            <a:ext cx="29527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7064" name="Line 35"/>
          <p:cNvSpPr>
            <a:spLocks noChangeShapeType="1"/>
          </p:cNvSpPr>
          <p:nvPr/>
        </p:nvSpPr>
        <p:spPr bwMode="auto">
          <a:xfrm rot="10800000">
            <a:off x="2913063" y="6143625"/>
            <a:ext cx="29527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7065" name="Text Box 36"/>
          <p:cNvSpPr txBox="1">
            <a:spLocks noChangeArrowheads="1"/>
          </p:cNvSpPr>
          <p:nvPr/>
        </p:nvSpPr>
        <p:spPr bwMode="auto">
          <a:xfrm>
            <a:off x="3308350" y="5899150"/>
            <a:ext cx="938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FF0000"/>
                </a:solidFill>
                <a:latin typeface="Times New Roman" panose="02020603050405020304" pitchFamily="18" charset="0"/>
              </a:rPr>
              <a:t>10 ms</a:t>
            </a:r>
          </a:p>
        </p:txBody>
      </p:sp>
      <p:sp>
        <p:nvSpPr>
          <p:cNvPr id="87066" name="Line 37"/>
          <p:cNvSpPr>
            <a:spLocks noChangeShapeType="1"/>
          </p:cNvSpPr>
          <p:nvPr/>
        </p:nvSpPr>
        <p:spPr bwMode="auto">
          <a:xfrm flipH="1">
            <a:off x="2571750" y="4695825"/>
            <a:ext cx="1609725" cy="1333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7067" name="Text Box 38"/>
          <p:cNvSpPr txBox="1">
            <a:spLocks noChangeArrowheads="1"/>
          </p:cNvSpPr>
          <p:nvPr/>
        </p:nvSpPr>
        <p:spPr bwMode="auto">
          <a:xfrm>
            <a:off x="4232275" y="4422775"/>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IPSP</a:t>
            </a:r>
          </a:p>
        </p:txBody>
      </p:sp>
      <p:sp>
        <p:nvSpPr>
          <p:cNvPr id="87068" name="Freeform 39"/>
          <p:cNvSpPr>
            <a:spLocks/>
          </p:cNvSpPr>
          <p:nvPr/>
        </p:nvSpPr>
        <p:spPr bwMode="auto">
          <a:xfrm flipV="1">
            <a:off x="2105025" y="5895975"/>
            <a:ext cx="2181225" cy="220663"/>
          </a:xfrm>
          <a:custGeom>
            <a:avLst/>
            <a:gdLst>
              <a:gd name="T0" fmla="*/ 0 w 1374"/>
              <a:gd name="T1" fmla="*/ 2147483646 h 139"/>
              <a:gd name="T2" fmla="*/ 2147483646 w 1374"/>
              <a:gd name="T3" fmla="*/ 2147483646 h 139"/>
              <a:gd name="T4" fmla="*/ 2147483646 w 1374"/>
              <a:gd name="T5" fmla="*/ 2147483646 h 139"/>
              <a:gd name="T6" fmla="*/ 2147483646 w 1374"/>
              <a:gd name="T7" fmla="*/ 2147483646 h 139"/>
              <a:gd name="T8" fmla="*/ 2147483646 w 1374"/>
              <a:gd name="T9" fmla="*/ 2147483646 h 139"/>
              <a:gd name="T10" fmla="*/ 2147483646 w 1374"/>
              <a:gd name="T11" fmla="*/ 2147483646 h 139"/>
              <a:gd name="T12" fmla="*/ 2147483646 w 1374"/>
              <a:gd name="T13" fmla="*/ 2147483646 h 139"/>
              <a:gd name="T14" fmla="*/ 2147483646 w 1374"/>
              <a:gd name="T15" fmla="*/ 2147483646 h 139"/>
              <a:gd name="T16" fmla="*/ 2147483646 w 1374"/>
              <a:gd name="T17" fmla="*/ 2147483646 h 139"/>
              <a:gd name="T18" fmla="*/ 2147483646 w 1374"/>
              <a:gd name="T19" fmla="*/ 2147483646 h 139"/>
              <a:gd name="T20" fmla="*/ 2147483646 w 1374"/>
              <a:gd name="T21" fmla="*/ 2147483646 h 139"/>
              <a:gd name="T22" fmla="*/ 2147483646 w 1374"/>
              <a:gd name="T23" fmla="*/ 2147483646 h 139"/>
              <a:gd name="T24" fmla="*/ 2147483646 w 1374"/>
              <a:gd name="T25" fmla="*/ 2147483646 h 139"/>
              <a:gd name="T26" fmla="*/ 2147483646 w 1374"/>
              <a:gd name="T27" fmla="*/ 2147483646 h 1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74"/>
              <a:gd name="T43" fmla="*/ 0 h 139"/>
              <a:gd name="T44" fmla="*/ 1374 w 1374"/>
              <a:gd name="T45" fmla="*/ 139 h 1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74" h="139">
                <a:moveTo>
                  <a:pt x="0" y="126"/>
                </a:moveTo>
                <a:cubicBezTo>
                  <a:pt x="24" y="118"/>
                  <a:pt x="62" y="124"/>
                  <a:pt x="90" y="120"/>
                </a:cubicBezTo>
                <a:cubicBezTo>
                  <a:pt x="141" y="126"/>
                  <a:pt x="195" y="139"/>
                  <a:pt x="246" y="126"/>
                </a:cubicBezTo>
                <a:cubicBezTo>
                  <a:pt x="265" y="97"/>
                  <a:pt x="256" y="115"/>
                  <a:pt x="270" y="72"/>
                </a:cubicBezTo>
                <a:cubicBezTo>
                  <a:pt x="273" y="62"/>
                  <a:pt x="270" y="50"/>
                  <a:pt x="276" y="42"/>
                </a:cubicBezTo>
                <a:cubicBezTo>
                  <a:pt x="280" y="37"/>
                  <a:pt x="288" y="38"/>
                  <a:pt x="294" y="36"/>
                </a:cubicBezTo>
                <a:cubicBezTo>
                  <a:pt x="330" y="0"/>
                  <a:pt x="310" y="11"/>
                  <a:pt x="396" y="24"/>
                </a:cubicBezTo>
                <a:cubicBezTo>
                  <a:pt x="409" y="26"/>
                  <a:pt x="420" y="32"/>
                  <a:pt x="432" y="36"/>
                </a:cubicBezTo>
                <a:cubicBezTo>
                  <a:pt x="438" y="38"/>
                  <a:pt x="450" y="42"/>
                  <a:pt x="450" y="42"/>
                </a:cubicBezTo>
                <a:cubicBezTo>
                  <a:pt x="518" y="110"/>
                  <a:pt x="573" y="109"/>
                  <a:pt x="672" y="114"/>
                </a:cubicBezTo>
                <a:cubicBezTo>
                  <a:pt x="716" y="129"/>
                  <a:pt x="696" y="129"/>
                  <a:pt x="732" y="120"/>
                </a:cubicBezTo>
                <a:cubicBezTo>
                  <a:pt x="797" y="122"/>
                  <a:pt x="907" y="137"/>
                  <a:pt x="984" y="126"/>
                </a:cubicBezTo>
                <a:cubicBezTo>
                  <a:pt x="1019" y="114"/>
                  <a:pt x="1070" y="124"/>
                  <a:pt x="1110" y="120"/>
                </a:cubicBezTo>
                <a:cubicBezTo>
                  <a:pt x="1199" y="126"/>
                  <a:pt x="1285" y="120"/>
                  <a:pt x="1374" y="120"/>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69" name="Text Box 40"/>
          <p:cNvSpPr txBox="1">
            <a:spLocks noChangeArrowheads="1"/>
          </p:cNvSpPr>
          <p:nvPr/>
        </p:nvSpPr>
        <p:spPr bwMode="auto">
          <a:xfrm>
            <a:off x="5470525" y="5708650"/>
            <a:ext cx="2212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FF0000"/>
                </a:solidFill>
                <a:latin typeface="Times New Roman" panose="02020603050405020304" pitchFamily="18" charset="0"/>
              </a:rPr>
              <a:t>amplitude </a:t>
            </a:r>
            <a:r>
              <a:rPr lang="en-US" altLang="en-US" sz="2400">
                <a:solidFill>
                  <a:srgbClr val="FF0000"/>
                </a:solidFill>
                <a:latin typeface="Times New Roman" panose="02020603050405020304" pitchFamily="18" charset="0"/>
                <a:sym typeface="Symbol" panose="05050102010706020507" pitchFamily="18" charset="2"/>
              </a:rPr>
              <a:t></a:t>
            </a:r>
            <a:r>
              <a:rPr lang="en-US" altLang="en-US" sz="2400">
                <a:solidFill>
                  <a:srgbClr val="FF0000"/>
                </a:solidFill>
                <a:latin typeface="Times New Roman" panose="02020603050405020304" pitchFamily="18" charset="0"/>
              </a:rPr>
              <a:t> </a:t>
            </a:r>
            <a:r>
              <a:rPr lang="en-US" altLang="en-US" sz="2400" i="1">
                <a:solidFill>
                  <a:srgbClr val="FF0000"/>
                </a:solidFill>
                <a:latin typeface="Times New Roman" panose="02020603050405020304" pitchFamily="18" charset="0"/>
              </a:rPr>
              <a:t>w</a:t>
            </a:r>
            <a:r>
              <a:rPr lang="en-US" altLang="en-US" sz="2400" i="1" baseline="-25000">
                <a:solidFill>
                  <a:srgbClr val="FF0000"/>
                </a:solidFill>
                <a:latin typeface="Times New Roman" panose="02020603050405020304" pitchFamily="18" charset="0"/>
              </a:rPr>
              <a:t>ij</a:t>
            </a:r>
          </a:p>
        </p:txBody>
      </p:sp>
      <p:sp>
        <p:nvSpPr>
          <p:cNvPr id="41" name="Freeform 41"/>
          <p:cNvSpPr>
            <a:spLocks/>
          </p:cNvSpPr>
          <p:nvPr/>
        </p:nvSpPr>
        <p:spPr bwMode="auto">
          <a:xfrm>
            <a:off x="7096125" y="5662613"/>
            <a:ext cx="582613" cy="608012"/>
          </a:xfrm>
          <a:custGeom>
            <a:avLst/>
            <a:gdLst>
              <a:gd name="T0" fmla="*/ 2147483646 w 367"/>
              <a:gd name="T1" fmla="*/ 2147483646 h 383"/>
              <a:gd name="T2" fmla="*/ 2147483646 w 367"/>
              <a:gd name="T3" fmla="*/ 2147483646 h 383"/>
              <a:gd name="T4" fmla="*/ 2147483646 w 367"/>
              <a:gd name="T5" fmla="*/ 2147483646 h 383"/>
              <a:gd name="T6" fmla="*/ 0 w 367"/>
              <a:gd name="T7" fmla="*/ 2147483646 h 383"/>
              <a:gd name="T8" fmla="*/ 2147483646 w 367"/>
              <a:gd name="T9" fmla="*/ 2147483646 h 383"/>
              <a:gd name="T10" fmla="*/ 2147483646 w 367"/>
              <a:gd name="T11" fmla="*/ 2147483646 h 383"/>
              <a:gd name="T12" fmla="*/ 2147483646 w 367"/>
              <a:gd name="T13" fmla="*/ 2147483646 h 383"/>
              <a:gd name="T14" fmla="*/ 2147483646 w 367"/>
              <a:gd name="T15" fmla="*/ 2147483646 h 383"/>
              <a:gd name="T16" fmla="*/ 2147483646 w 367"/>
              <a:gd name="T17" fmla="*/ 2147483646 h 383"/>
              <a:gd name="T18" fmla="*/ 2147483646 w 367"/>
              <a:gd name="T19" fmla="*/ 2147483646 h 383"/>
              <a:gd name="T20" fmla="*/ 2147483646 w 367"/>
              <a:gd name="T21" fmla="*/ 2147483646 h 383"/>
              <a:gd name="T22" fmla="*/ 2147483646 w 367"/>
              <a:gd name="T23" fmla="*/ 2147483646 h 383"/>
              <a:gd name="T24" fmla="*/ 2147483646 w 367"/>
              <a:gd name="T25" fmla="*/ 2147483646 h 383"/>
              <a:gd name="T26" fmla="*/ 2147483646 w 367"/>
              <a:gd name="T27" fmla="*/ 2147483646 h 383"/>
              <a:gd name="T28" fmla="*/ 2147483646 w 367"/>
              <a:gd name="T29" fmla="*/ 2147483646 h 383"/>
              <a:gd name="T30" fmla="*/ 2147483646 w 367"/>
              <a:gd name="T31" fmla="*/ 2147483646 h 3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7"/>
              <a:gd name="T49" fmla="*/ 0 h 383"/>
              <a:gd name="T50" fmla="*/ 367 w 367"/>
              <a:gd name="T51" fmla="*/ 383 h 3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7" h="383">
                <a:moveTo>
                  <a:pt x="288" y="39"/>
                </a:moveTo>
                <a:cubicBezTo>
                  <a:pt x="249" y="35"/>
                  <a:pt x="94" y="0"/>
                  <a:pt x="60" y="51"/>
                </a:cubicBezTo>
                <a:cubicBezTo>
                  <a:pt x="44" y="116"/>
                  <a:pt x="55" y="84"/>
                  <a:pt x="24" y="147"/>
                </a:cubicBezTo>
                <a:cubicBezTo>
                  <a:pt x="18" y="160"/>
                  <a:pt x="0" y="183"/>
                  <a:pt x="0" y="183"/>
                </a:cubicBezTo>
                <a:cubicBezTo>
                  <a:pt x="2" y="193"/>
                  <a:pt x="1" y="204"/>
                  <a:pt x="6" y="213"/>
                </a:cubicBezTo>
                <a:cubicBezTo>
                  <a:pt x="13" y="226"/>
                  <a:pt x="39" y="240"/>
                  <a:pt x="48" y="249"/>
                </a:cubicBezTo>
                <a:cubicBezTo>
                  <a:pt x="70" y="271"/>
                  <a:pt x="91" y="292"/>
                  <a:pt x="114" y="315"/>
                </a:cubicBezTo>
                <a:cubicBezTo>
                  <a:pt x="126" y="327"/>
                  <a:pt x="134" y="346"/>
                  <a:pt x="150" y="351"/>
                </a:cubicBezTo>
                <a:cubicBezTo>
                  <a:pt x="216" y="373"/>
                  <a:pt x="116" y="338"/>
                  <a:pt x="186" y="369"/>
                </a:cubicBezTo>
                <a:cubicBezTo>
                  <a:pt x="198" y="374"/>
                  <a:pt x="222" y="381"/>
                  <a:pt x="222" y="381"/>
                </a:cubicBezTo>
                <a:cubicBezTo>
                  <a:pt x="254" y="378"/>
                  <a:pt x="289" y="383"/>
                  <a:pt x="318" y="369"/>
                </a:cubicBezTo>
                <a:cubicBezTo>
                  <a:pt x="331" y="363"/>
                  <a:pt x="354" y="345"/>
                  <a:pt x="354" y="345"/>
                </a:cubicBezTo>
                <a:cubicBezTo>
                  <a:pt x="365" y="256"/>
                  <a:pt x="367" y="262"/>
                  <a:pt x="354" y="129"/>
                </a:cubicBezTo>
                <a:cubicBezTo>
                  <a:pt x="352" y="105"/>
                  <a:pt x="326" y="88"/>
                  <a:pt x="306" y="75"/>
                </a:cubicBezTo>
                <a:cubicBezTo>
                  <a:pt x="295" y="68"/>
                  <a:pt x="270" y="70"/>
                  <a:pt x="270" y="57"/>
                </a:cubicBezTo>
                <a:cubicBezTo>
                  <a:pt x="270" y="49"/>
                  <a:pt x="282" y="45"/>
                  <a:pt x="288" y="39"/>
                </a:cubicBez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 name="Line 42"/>
          <p:cNvSpPr>
            <a:spLocks noChangeShapeType="1"/>
          </p:cNvSpPr>
          <p:nvPr/>
        </p:nvSpPr>
        <p:spPr bwMode="auto">
          <a:xfrm flipH="1">
            <a:off x="7505700" y="4867275"/>
            <a:ext cx="238125" cy="847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3" name="Text Box 43"/>
          <p:cNvSpPr txBox="1">
            <a:spLocks noChangeArrowheads="1"/>
          </p:cNvSpPr>
          <p:nvPr/>
        </p:nvSpPr>
        <p:spPr bwMode="auto">
          <a:xfrm>
            <a:off x="6975475" y="4003675"/>
            <a:ext cx="1870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changes with</a:t>
            </a:r>
          </a:p>
          <a:p>
            <a:pPr eaLnBrk="1" hangingPunct="1">
              <a:spcBef>
                <a:spcPct val="0"/>
              </a:spcBef>
              <a:buFontTx/>
              <a:buNone/>
            </a:pPr>
            <a:r>
              <a:rPr lang="en-US" altLang="en-US" sz="2400">
                <a:latin typeface="Times New Roman" panose="02020603050405020304" pitchFamily="18" charset="0"/>
              </a:rPr>
              <a:t>learning</a:t>
            </a:r>
          </a:p>
        </p:txBody>
      </p:sp>
      <p:sp>
        <p:nvSpPr>
          <p:cNvPr id="87073" name="Line 70"/>
          <p:cNvSpPr>
            <a:spLocks noChangeShapeType="1"/>
          </p:cNvSpPr>
          <p:nvPr/>
        </p:nvSpPr>
        <p:spPr bwMode="auto">
          <a:xfrm rot="5400000">
            <a:off x="2519363" y="6300788"/>
            <a:ext cx="323850" cy="0"/>
          </a:xfrm>
          <a:prstGeom prst="line">
            <a:avLst/>
          </a:prstGeom>
          <a:noFill/>
          <a:ln w="12700">
            <a:solidFill>
              <a:srgbClr val="FF00FF"/>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87074" name="Line 70"/>
          <p:cNvSpPr>
            <a:spLocks noChangeShapeType="1"/>
          </p:cNvSpPr>
          <p:nvPr/>
        </p:nvSpPr>
        <p:spPr bwMode="auto">
          <a:xfrm rot="16200000" flipV="1">
            <a:off x="2519363" y="5726113"/>
            <a:ext cx="323850" cy="0"/>
          </a:xfrm>
          <a:prstGeom prst="line">
            <a:avLst/>
          </a:prstGeom>
          <a:noFill/>
          <a:ln w="12700">
            <a:solidFill>
              <a:srgbClr val="FF00FF"/>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87075" name="TextBox 45"/>
          <p:cNvSpPr txBox="1">
            <a:spLocks noChangeArrowheads="1"/>
          </p:cNvSpPr>
          <p:nvPr/>
        </p:nvSpPr>
        <p:spPr bwMode="auto">
          <a:xfrm>
            <a:off x="2143125" y="6383338"/>
            <a:ext cx="1125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solidFill>
                  <a:srgbClr val="FF00FF"/>
                </a:solidFill>
                <a:latin typeface="Times New Roman" panose="02020603050405020304" pitchFamily="18" charset="0"/>
              </a:rPr>
              <a:t>0.5 mV</a:t>
            </a:r>
          </a:p>
        </p:txBody>
      </p:sp>
    </p:spTree>
    <p:extLst>
      <p:ext uri="{BB962C8B-B14F-4D97-AF65-F5344CB8AC3E}">
        <p14:creationId xmlns:p14="http://schemas.microsoft.com/office/powerpoint/2010/main" val="2252694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Text Box 2"/>
          <p:cNvSpPr txBox="1">
            <a:spLocks noChangeArrowheads="1"/>
          </p:cNvSpPr>
          <p:nvPr/>
        </p:nvSpPr>
        <p:spPr bwMode="auto">
          <a:xfrm>
            <a:off x="137213" y="147945"/>
            <a:ext cx="59538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smtClean="0">
                <a:latin typeface="Times New Roman" panose="02020603050405020304" pitchFamily="18" charset="0"/>
              </a:rPr>
              <a:t>Simplest possible network equations:</a:t>
            </a:r>
          </a:p>
        </p:txBody>
      </p:sp>
      <p:sp>
        <p:nvSpPr>
          <p:cNvPr id="2" name="TextBox 1"/>
          <p:cNvSpPr txBox="1"/>
          <p:nvPr/>
        </p:nvSpPr>
        <p:spPr>
          <a:xfrm>
            <a:off x="519918" y="1709577"/>
            <a:ext cx="341760" cy="523220"/>
          </a:xfrm>
          <a:prstGeom prst="rect">
            <a:avLst/>
          </a:prstGeom>
          <a:noFill/>
        </p:spPr>
        <p:txBody>
          <a:bodyPr wrap="none" rtlCol="0">
            <a:spAutoFit/>
          </a:bodyPr>
          <a:lstStyle/>
          <a:p>
            <a:r>
              <a:rPr lang="en-GB" sz="2800" dirty="0" smtClean="0">
                <a:sym typeface="Symbol" panose="05050102010706020507" pitchFamily="18" charset="2"/>
              </a:rPr>
              <a:t></a:t>
            </a:r>
            <a:endParaRPr lang="en-GB" sz="2800" dirty="0"/>
          </a:p>
        </p:txBody>
      </p:sp>
      <p:sp>
        <p:nvSpPr>
          <p:cNvPr id="4" name="TextBox 3"/>
          <p:cNvSpPr txBox="1"/>
          <p:nvPr/>
        </p:nvSpPr>
        <p:spPr>
          <a:xfrm>
            <a:off x="868831" y="1480941"/>
            <a:ext cx="648960" cy="523220"/>
          </a:xfrm>
          <a:prstGeom prst="rect">
            <a:avLst/>
          </a:prstGeom>
          <a:noFill/>
        </p:spPr>
        <p:txBody>
          <a:bodyPr wrap="none" rtlCol="0">
            <a:spAutoFit/>
          </a:bodyPr>
          <a:lstStyle/>
          <a:p>
            <a:r>
              <a:rPr lang="en-GB" sz="2800" i="1" dirty="0" err="1" smtClean="0"/>
              <a:t>dV</a:t>
            </a:r>
            <a:r>
              <a:rPr lang="en-GB" sz="2800" i="1" baseline="-25000" dirty="0" err="1" smtClean="0"/>
              <a:t>i</a:t>
            </a:r>
            <a:endParaRPr lang="en-GB" sz="2800" i="1" baseline="-25000" dirty="0"/>
          </a:p>
        </p:txBody>
      </p:sp>
      <p:cxnSp>
        <p:nvCxnSpPr>
          <p:cNvPr id="6" name="Straight Connector 5"/>
          <p:cNvCxnSpPr/>
          <p:nvPr/>
        </p:nvCxnSpPr>
        <p:spPr bwMode="auto">
          <a:xfrm>
            <a:off x="868831" y="2020503"/>
            <a:ext cx="6140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8" name="TextBox 7"/>
          <p:cNvSpPr txBox="1"/>
          <p:nvPr/>
        </p:nvSpPr>
        <p:spPr>
          <a:xfrm>
            <a:off x="927785" y="1983442"/>
            <a:ext cx="463588" cy="523220"/>
          </a:xfrm>
          <a:prstGeom prst="rect">
            <a:avLst/>
          </a:prstGeom>
          <a:noFill/>
        </p:spPr>
        <p:txBody>
          <a:bodyPr wrap="none" rtlCol="0">
            <a:spAutoFit/>
          </a:bodyPr>
          <a:lstStyle/>
          <a:p>
            <a:r>
              <a:rPr lang="en-GB" sz="2800" i="1" dirty="0" err="1" smtClean="0"/>
              <a:t>dt</a:t>
            </a:r>
            <a:endParaRPr lang="en-GB" sz="2800" i="1" baseline="-25000" dirty="0"/>
          </a:p>
        </p:txBody>
      </p:sp>
      <p:sp>
        <p:nvSpPr>
          <p:cNvPr id="7" name="TextBox 6"/>
          <p:cNvSpPr txBox="1"/>
          <p:nvPr/>
        </p:nvSpPr>
        <p:spPr>
          <a:xfrm>
            <a:off x="1923170" y="1717087"/>
            <a:ext cx="3832345" cy="523220"/>
          </a:xfrm>
          <a:prstGeom prst="rect">
            <a:avLst/>
          </a:prstGeom>
          <a:noFill/>
        </p:spPr>
        <p:txBody>
          <a:bodyPr wrap="square" rtlCol="0">
            <a:spAutoFit/>
          </a:bodyPr>
          <a:lstStyle/>
          <a:p>
            <a:r>
              <a:rPr lang="en-GB" sz="2800" i="1" dirty="0" smtClean="0"/>
              <a:t>–</a:t>
            </a:r>
            <a:r>
              <a:rPr lang="en-GB" sz="2800" dirty="0" smtClean="0"/>
              <a:t>(</a:t>
            </a:r>
            <a:r>
              <a:rPr lang="en-GB" sz="2800" i="1" dirty="0" smtClean="0"/>
              <a:t>V</a:t>
            </a:r>
            <a:r>
              <a:rPr lang="en-GB" sz="2800" i="1" baseline="-25000" dirty="0" smtClean="0"/>
              <a:t>i</a:t>
            </a:r>
            <a:r>
              <a:rPr lang="en-GB" sz="2800" i="1" dirty="0"/>
              <a:t> </a:t>
            </a:r>
            <a:r>
              <a:rPr lang="en-GB" sz="2800" i="1" dirty="0" smtClean="0"/>
              <a:t>– </a:t>
            </a:r>
            <a:r>
              <a:rPr lang="en-GB" sz="2800" i="1" dirty="0" err="1" smtClean="0"/>
              <a:t>V</a:t>
            </a:r>
            <a:r>
              <a:rPr lang="en-GB" sz="2800" i="1" baseline="-25000" dirty="0" err="1" smtClean="0"/>
              <a:t>rest</a:t>
            </a:r>
            <a:r>
              <a:rPr lang="en-GB" sz="2800" dirty="0" smtClean="0"/>
              <a:t>) </a:t>
            </a:r>
            <a:r>
              <a:rPr lang="en-GB" sz="2800" i="1" dirty="0" smtClean="0"/>
              <a:t>+ </a:t>
            </a:r>
            <a:r>
              <a:rPr lang="en-GB" sz="2800" dirty="0">
                <a:sym typeface="Symbol" panose="05050102010706020507" pitchFamily="18" charset="2"/>
              </a:rPr>
              <a:t></a:t>
            </a:r>
            <a:r>
              <a:rPr lang="en-GB" sz="2800" i="1" baseline="-25000" dirty="0">
                <a:sym typeface="Symbol" panose="05050102010706020507" pitchFamily="18" charset="2"/>
              </a:rPr>
              <a:t>j</a:t>
            </a:r>
            <a:r>
              <a:rPr lang="en-GB" sz="2800" dirty="0">
                <a:sym typeface="Symbol" panose="05050102010706020507" pitchFamily="18" charset="2"/>
              </a:rPr>
              <a:t> </a:t>
            </a:r>
            <a:r>
              <a:rPr lang="en-GB" sz="2800" i="1" dirty="0" err="1" smtClean="0">
                <a:sym typeface="Symbol" panose="05050102010706020507" pitchFamily="18" charset="2"/>
              </a:rPr>
              <a:t>w</a:t>
            </a:r>
            <a:r>
              <a:rPr lang="en-GB" sz="2800" i="1" baseline="-25000" dirty="0" err="1" smtClean="0">
                <a:sym typeface="Symbol" panose="05050102010706020507" pitchFamily="18" charset="2"/>
              </a:rPr>
              <a:t>ij</a:t>
            </a:r>
            <a:r>
              <a:rPr lang="en-GB" sz="2800" dirty="0" smtClean="0">
                <a:sym typeface="Symbol" panose="05050102010706020507" pitchFamily="18" charset="2"/>
              </a:rPr>
              <a:t> </a:t>
            </a:r>
            <a:r>
              <a:rPr lang="en-GB" sz="2800" i="1" dirty="0" err="1" smtClean="0">
                <a:sym typeface="Symbol" panose="05050102010706020507" pitchFamily="18" charset="2"/>
              </a:rPr>
              <a:t>g</a:t>
            </a:r>
            <a:r>
              <a:rPr lang="en-GB" sz="2800" i="1" baseline="-25000" dirty="0" err="1" smtClean="0">
                <a:sym typeface="Symbol" panose="05050102010706020507" pitchFamily="18" charset="2"/>
              </a:rPr>
              <a:t>j</a:t>
            </a:r>
            <a:r>
              <a:rPr lang="en-GB" sz="2800" dirty="0" smtClean="0">
                <a:sym typeface="Symbol" panose="05050102010706020507" pitchFamily="18" charset="2"/>
              </a:rPr>
              <a:t>(</a:t>
            </a:r>
            <a:r>
              <a:rPr lang="en-GB" sz="2800" i="1" dirty="0" smtClean="0">
                <a:sym typeface="Symbol" panose="05050102010706020507" pitchFamily="18" charset="2"/>
              </a:rPr>
              <a:t>t</a:t>
            </a:r>
            <a:r>
              <a:rPr lang="en-GB" sz="2800" dirty="0" smtClean="0">
                <a:sym typeface="Symbol" panose="05050102010706020507" pitchFamily="18" charset="2"/>
              </a:rPr>
              <a:t>)</a:t>
            </a:r>
            <a:endParaRPr lang="en-GB" sz="2800" i="1" dirty="0"/>
          </a:p>
        </p:txBody>
      </p:sp>
      <p:sp>
        <p:nvSpPr>
          <p:cNvPr id="5" name="TextBox 4"/>
          <p:cNvSpPr txBox="1"/>
          <p:nvPr/>
        </p:nvSpPr>
        <p:spPr>
          <a:xfrm>
            <a:off x="1563205" y="1725109"/>
            <a:ext cx="389850" cy="523220"/>
          </a:xfrm>
          <a:prstGeom prst="rect">
            <a:avLst/>
          </a:prstGeom>
          <a:noFill/>
        </p:spPr>
        <p:txBody>
          <a:bodyPr wrap="none" rtlCol="0">
            <a:spAutoFit/>
          </a:bodyPr>
          <a:lstStyle/>
          <a:p>
            <a:r>
              <a:rPr lang="en-GB" sz="2800" dirty="0" smtClean="0"/>
              <a:t>=</a:t>
            </a:r>
            <a:endParaRPr lang="en-GB" sz="2800" dirty="0"/>
          </a:p>
        </p:txBody>
      </p:sp>
      <p:sp>
        <p:nvSpPr>
          <p:cNvPr id="47" name="Line 12"/>
          <p:cNvSpPr>
            <a:spLocks noChangeShapeType="1"/>
          </p:cNvSpPr>
          <p:nvPr/>
        </p:nvSpPr>
        <p:spPr bwMode="auto">
          <a:xfrm rot="5400000">
            <a:off x="427585" y="5603530"/>
            <a:ext cx="18811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 name="Text Box 13"/>
          <p:cNvSpPr txBox="1">
            <a:spLocks noChangeArrowheads="1"/>
          </p:cNvSpPr>
          <p:nvPr/>
        </p:nvSpPr>
        <p:spPr bwMode="auto">
          <a:xfrm rot="-5400000">
            <a:off x="485528" y="5385249"/>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voltage</a:t>
            </a:r>
          </a:p>
        </p:txBody>
      </p:sp>
      <p:sp>
        <p:nvSpPr>
          <p:cNvPr id="49" name="Text Box 14"/>
          <p:cNvSpPr txBox="1">
            <a:spLocks noChangeArrowheads="1"/>
          </p:cNvSpPr>
          <p:nvPr/>
        </p:nvSpPr>
        <p:spPr bwMode="auto">
          <a:xfrm>
            <a:off x="6033841" y="6266311"/>
            <a:ext cx="1090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latin typeface="Times New Roman" panose="02020603050405020304" pitchFamily="18" charset="0"/>
              </a:rPr>
              <a:t>100 ms</a:t>
            </a:r>
          </a:p>
        </p:txBody>
      </p:sp>
      <p:sp>
        <p:nvSpPr>
          <p:cNvPr id="50" name="Line 15"/>
          <p:cNvSpPr>
            <a:spLocks noChangeShapeType="1"/>
          </p:cNvSpPr>
          <p:nvPr/>
        </p:nvSpPr>
        <p:spPr bwMode="auto">
          <a:xfrm>
            <a:off x="6278316" y="6291711"/>
            <a:ext cx="6286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 name="Line 16"/>
          <p:cNvSpPr>
            <a:spLocks noChangeShapeType="1"/>
          </p:cNvSpPr>
          <p:nvPr/>
        </p:nvSpPr>
        <p:spPr bwMode="auto">
          <a:xfrm>
            <a:off x="1369766" y="5651948"/>
            <a:ext cx="58864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 name="Freeform 17"/>
          <p:cNvSpPr>
            <a:spLocks/>
          </p:cNvSpPr>
          <p:nvPr/>
        </p:nvSpPr>
        <p:spPr bwMode="auto">
          <a:xfrm>
            <a:off x="1363416" y="4628011"/>
            <a:ext cx="5929313" cy="1471612"/>
          </a:xfrm>
          <a:custGeom>
            <a:avLst/>
            <a:gdLst>
              <a:gd name="T0" fmla="*/ 0 w 3735"/>
              <a:gd name="T1" fmla="*/ 2147483646 h 927"/>
              <a:gd name="T2" fmla="*/ 2147483646 w 3735"/>
              <a:gd name="T3" fmla="*/ 2147483646 h 927"/>
              <a:gd name="T4" fmla="*/ 2147483646 w 3735"/>
              <a:gd name="T5" fmla="*/ 2147483646 h 927"/>
              <a:gd name="T6" fmla="*/ 2147483646 w 3735"/>
              <a:gd name="T7" fmla="*/ 2147483646 h 927"/>
              <a:gd name="T8" fmla="*/ 2147483646 w 3735"/>
              <a:gd name="T9" fmla="*/ 2147483646 h 927"/>
              <a:gd name="T10" fmla="*/ 2147483646 w 3735"/>
              <a:gd name="T11" fmla="*/ 2147483646 h 927"/>
              <a:gd name="T12" fmla="*/ 2147483646 w 3735"/>
              <a:gd name="T13" fmla="*/ 2147483646 h 927"/>
              <a:gd name="T14" fmla="*/ 2147483646 w 3735"/>
              <a:gd name="T15" fmla="*/ 2147483646 h 927"/>
              <a:gd name="T16" fmla="*/ 2147483646 w 3735"/>
              <a:gd name="T17" fmla="*/ 2147483646 h 927"/>
              <a:gd name="T18" fmla="*/ 2147483646 w 3735"/>
              <a:gd name="T19" fmla="*/ 2147483646 h 927"/>
              <a:gd name="T20" fmla="*/ 2147483646 w 3735"/>
              <a:gd name="T21" fmla="*/ 2147483646 h 927"/>
              <a:gd name="T22" fmla="*/ 2147483646 w 3735"/>
              <a:gd name="T23" fmla="*/ 2147483646 h 927"/>
              <a:gd name="T24" fmla="*/ 2147483646 w 3735"/>
              <a:gd name="T25" fmla="*/ 2147483646 h 927"/>
              <a:gd name="T26" fmla="*/ 2147483646 w 3735"/>
              <a:gd name="T27" fmla="*/ 2147483646 h 927"/>
              <a:gd name="T28" fmla="*/ 2147483646 w 3735"/>
              <a:gd name="T29" fmla="*/ 2147483646 h 927"/>
              <a:gd name="T30" fmla="*/ 2147483646 w 3735"/>
              <a:gd name="T31" fmla="*/ 2147483646 h 927"/>
              <a:gd name="T32" fmla="*/ 2147483646 w 3735"/>
              <a:gd name="T33" fmla="*/ 2147483646 h 927"/>
              <a:gd name="T34" fmla="*/ 2147483646 w 3735"/>
              <a:gd name="T35" fmla="*/ 2147483646 h 927"/>
              <a:gd name="T36" fmla="*/ 2147483646 w 3735"/>
              <a:gd name="T37" fmla="*/ 2147483646 h 927"/>
              <a:gd name="T38" fmla="*/ 2147483646 w 3735"/>
              <a:gd name="T39" fmla="*/ 2147483646 h 927"/>
              <a:gd name="T40" fmla="*/ 2147483646 w 3735"/>
              <a:gd name="T41" fmla="*/ 2147483646 h 927"/>
              <a:gd name="T42" fmla="*/ 2147483646 w 3735"/>
              <a:gd name="T43" fmla="*/ 2147483646 h 927"/>
              <a:gd name="T44" fmla="*/ 2147483646 w 3735"/>
              <a:gd name="T45" fmla="*/ 2147483646 h 927"/>
              <a:gd name="T46" fmla="*/ 2147483646 w 3735"/>
              <a:gd name="T47" fmla="*/ 2147483646 h 927"/>
              <a:gd name="T48" fmla="*/ 2147483646 w 3735"/>
              <a:gd name="T49" fmla="*/ 2147483646 h 927"/>
              <a:gd name="T50" fmla="*/ 2147483646 w 3735"/>
              <a:gd name="T51" fmla="*/ 2147483646 h 927"/>
              <a:gd name="T52" fmla="*/ 2147483646 w 3735"/>
              <a:gd name="T53" fmla="*/ 2147483646 h 927"/>
              <a:gd name="T54" fmla="*/ 2147483646 w 3735"/>
              <a:gd name="T55" fmla="*/ 2147483646 h 927"/>
              <a:gd name="T56" fmla="*/ 2147483646 w 3735"/>
              <a:gd name="T57" fmla="*/ 2147483646 h 927"/>
              <a:gd name="T58" fmla="*/ 2147483646 w 3735"/>
              <a:gd name="T59" fmla="*/ 2147483646 h 927"/>
              <a:gd name="T60" fmla="*/ 2147483646 w 3735"/>
              <a:gd name="T61" fmla="*/ 2147483646 h 927"/>
              <a:gd name="T62" fmla="*/ 2147483646 w 3735"/>
              <a:gd name="T63" fmla="*/ 2147483646 h 927"/>
              <a:gd name="T64" fmla="*/ 2147483646 w 3735"/>
              <a:gd name="T65" fmla="*/ 2147483646 h 927"/>
              <a:gd name="T66" fmla="*/ 2147483646 w 3735"/>
              <a:gd name="T67" fmla="*/ 2147483646 h 927"/>
              <a:gd name="T68" fmla="*/ 2147483646 w 3735"/>
              <a:gd name="T69" fmla="*/ 2147483646 h 927"/>
              <a:gd name="T70" fmla="*/ 2147483646 w 3735"/>
              <a:gd name="T71" fmla="*/ 2147483646 h 927"/>
              <a:gd name="T72" fmla="*/ 2147483646 w 3735"/>
              <a:gd name="T73" fmla="*/ 2147483646 h 927"/>
              <a:gd name="T74" fmla="*/ 2147483646 w 3735"/>
              <a:gd name="T75" fmla="*/ 2147483646 h 927"/>
              <a:gd name="T76" fmla="*/ 2147483646 w 3735"/>
              <a:gd name="T77" fmla="*/ 2147483646 h 927"/>
              <a:gd name="T78" fmla="*/ 2147483646 w 3735"/>
              <a:gd name="T79" fmla="*/ 2147483646 h 927"/>
              <a:gd name="T80" fmla="*/ 2147483646 w 3735"/>
              <a:gd name="T81" fmla="*/ 2147483646 h 927"/>
              <a:gd name="T82" fmla="*/ 2147483646 w 3735"/>
              <a:gd name="T83" fmla="*/ 2147483646 h 927"/>
              <a:gd name="T84" fmla="*/ 2147483646 w 3735"/>
              <a:gd name="T85" fmla="*/ 2147483646 h 927"/>
              <a:gd name="T86" fmla="*/ 2147483646 w 3735"/>
              <a:gd name="T87" fmla="*/ 2147483646 h 927"/>
              <a:gd name="T88" fmla="*/ 2147483646 w 3735"/>
              <a:gd name="T89" fmla="*/ 2147483646 h 927"/>
              <a:gd name="T90" fmla="*/ 2147483646 w 3735"/>
              <a:gd name="T91" fmla="*/ 2147483646 h 927"/>
              <a:gd name="T92" fmla="*/ 2147483646 w 3735"/>
              <a:gd name="T93" fmla="*/ 2147483646 h 927"/>
              <a:gd name="T94" fmla="*/ 2147483646 w 3735"/>
              <a:gd name="T95" fmla="*/ 2147483646 h 927"/>
              <a:gd name="T96" fmla="*/ 2147483646 w 3735"/>
              <a:gd name="T97" fmla="*/ 2147483646 h 927"/>
              <a:gd name="T98" fmla="*/ 2147483646 w 3735"/>
              <a:gd name="T99" fmla="*/ 2147483646 h 927"/>
              <a:gd name="T100" fmla="*/ 2147483646 w 3735"/>
              <a:gd name="T101" fmla="*/ 2147483646 h 927"/>
              <a:gd name="T102" fmla="*/ 2147483646 w 3735"/>
              <a:gd name="T103" fmla="*/ 2147483646 h 927"/>
              <a:gd name="T104" fmla="*/ 2147483646 w 3735"/>
              <a:gd name="T105" fmla="*/ 2147483646 h 927"/>
              <a:gd name="T106" fmla="*/ 2147483646 w 3735"/>
              <a:gd name="T107" fmla="*/ 2147483646 h 927"/>
              <a:gd name="T108" fmla="*/ 2147483646 w 3735"/>
              <a:gd name="T109" fmla="*/ 2147483646 h 927"/>
              <a:gd name="T110" fmla="*/ 2147483646 w 3735"/>
              <a:gd name="T111" fmla="*/ 2147483646 h 927"/>
              <a:gd name="T112" fmla="*/ 2147483646 w 3735"/>
              <a:gd name="T113" fmla="*/ 2147483646 h 927"/>
              <a:gd name="T114" fmla="*/ 2147483646 w 3735"/>
              <a:gd name="T115" fmla="*/ 2147483646 h 927"/>
              <a:gd name="T116" fmla="*/ 2147483646 w 3735"/>
              <a:gd name="T117" fmla="*/ 2147483646 h 927"/>
              <a:gd name="T118" fmla="*/ 2147483646 w 3735"/>
              <a:gd name="T119" fmla="*/ 2147483646 h 927"/>
              <a:gd name="T120" fmla="*/ 2147483646 w 3735"/>
              <a:gd name="T121" fmla="*/ 0 h 927"/>
              <a:gd name="T122" fmla="*/ 2147483646 w 3735"/>
              <a:gd name="T123" fmla="*/ 2147483646 h 927"/>
              <a:gd name="T124" fmla="*/ 2147483646 w 3735"/>
              <a:gd name="T125" fmla="*/ 2147483646 h 9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35"/>
              <a:gd name="T190" fmla="*/ 0 h 927"/>
              <a:gd name="T191" fmla="*/ 3735 w 3735"/>
              <a:gd name="T192" fmla="*/ 927 h 9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35" h="927">
                <a:moveTo>
                  <a:pt x="0" y="908"/>
                </a:moveTo>
                <a:cubicBezTo>
                  <a:pt x="19" y="879"/>
                  <a:pt x="22" y="847"/>
                  <a:pt x="53" y="826"/>
                </a:cubicBezTo>
                <a:cubicBezTo>
                  <a:pt x="89" y="830"/>
                  <a:pt x="98" y="799"/>
                  <a:pt x="132" y="810"/>
                </a:cubicBezTo>
                <a:cubicBezTo>
                  <a:pt x="145" y="808"/>
                  <a:pt x="181" y="852"/>
                  <a:pt x="192" y="845"/>
                </a:cubicBezTo>
                <a:cubicBezTo>
                  <a:pt x="208" y="834"/>
                  <a:pt x="218" y="771"/>
                  <a:pt x="243" y="768"/>
                </a:cubicBezTo>
                <a:cubicBezTo>
                  <a:pt x="279" y="764"/>
                  <a:pt x="283" y="787"/>
                  <a:pt x="312" y="759"/>
                </a:cubicBezTo>
                <a:cubicBezTo>
                  <a:pt x="341" y="731"/>
                  <a:pt x="335" y="727"/>
                  <a:pt x="363" y="699"/>
                </a:cubicBezTo>
                <a:cubicBezTo>
                  <a:pt x="371" y="691"/>
                  <a:pt x="409" y="734"/>
                  <a:pt x="417" y="729"/>
                </a:cubicBezTo>
                <a:cubicBezTo>
                  <a:pt x="425" y="724"/>
                  <a:pt x="450" y="663"/>
                  <a:pt x="474" y="663"/>
                </a:cubicBezTo>
                <a:cubicBezTo>
                  <a:pt x="498" y="663"/>
                  <a:pt x="519" y="702"/>
                  <a:pt x="549" y="747"/>
                </a:cubicBezTo>
                <a:cubicBezTo>
                  <a:pt x="579" y="792"/>
                  <a:pt x="628" y="739"/>
                  <a:pt x="657" y="741"/>
                </a:cubicBezTo>
                <a:cubicBezTo>
                  <a:pt x="662" y="759"/>
                  <a:pt x="696" y="801"/>
                  <a:pt x="706" y="817"/>
                </a:cubicBezTo>
                <a:cubicBezTo>
                  <a:pt x="713" y="843"/>
                  <a:pt x="750" y="871"/>
                  <a:pt x="774" y="876"/>
                </a:cubicBezTo>
                <a:cubicBezTo>
                  <a:pt x="795" y="874"/>
                  <a:pt x="808" y="817"/>
                  <a:pt x="828" y="813"/>
                </a:cubicBezTo>
                <a:cubicBezTo>
                  <a:pt x="852" y="809"/>
                  <a:pt x="869" y="775"/>
                  <a:pt x="894" y="768"/>
                </a:cubicBezTo>
                <a:cubicBezTo>
                  <a:pt x="903" y="762"/>
                  <a:pt x="927" y="803"/>
                  <a:pt x="936" y="797"/>
                </a:cubicBezTo>
                <a:cubicBezTo>
                  <a:pt x="963" y="778"/>
                  <a:pt x="977" y="738"/>
                  <a:pt x="994" y="711"/>
                </a:cubicBezTo>
                <a:cubicBezTo>
                  <a:pt x="1002" y="685"/>
                  <a:pt x="1002" y="75"/>
                  <a:pt x="1008" y="3"/>
                </a:cubicBezTo>
                <a:cubicBezTo>
                  <a:pt x="1023" y="186"/>
                  <a:pt x="1041" y="765"/>
                  <a:pt x="1059" y="825"/>
                </a:cubicBezTo>
                <a:cubicBezTo>
                  <a:pt x="1077" y="885"/>
                  <a:pt x="1089" y="852"/>
                  <a:pt x="1098" y="876"/>
                </a:cubicBezTo>
                <a:cubicBezTo>
                  <a:pt x="1107" y="900"/>
                  <a:pt x="1150" y="771"/>
                  <a:pt x="1176" y="769"/>
                </a:cubicBezTo>
                <a:cubicBezTo>
                  <a:pt x="1202" y="767"/>
                  <a:pt x="1228" y="768"/>
                  <a:pt x="1253" y="764"/>
                </a:cubicBezTo>
                <a:cubicBezTo>
                  <a:pt x="1271" y="761"/>
                  <a:pt x="1291" y="721"/>
                  <a:pt x="1320" y="711"/>
                </a:cubicBezTo>
                <a:cubicBezTo>
                  <a:pt x="1354" y="723"/>
                  <a:pt x="1383" y="756"/>
                  <a:pt x="1421" y="769"/>
                </a:cubicBezTo>
                <a:cubicBezTo>
                  <a:pt x="1439" y="767"/>
                  <a:pt x="1457" y="769"/>
                  <a:pt x="1474" y="764"/>
                </a:cubicBezTo>
                <a:cubicBezTo>
                  <a:pt x="1506" y="755"/>
                  <a:pt x="1537" y="681"/>
                  <a:pt x="1566" y="663"/>
                </a:cubicBezTo>
                <a:cubicBezTo>
                  <a:pt x="1607" y="670"/>
                  <a:pt x="1598" y="691"/>
                  <a:pt x="1618" y="721"/>
                </a:cubicBezTo>
                <a:cubicBezTo>
                  <a:pt x="1632" y="737"/>
                  <a:pt x="1636" y="752"/>
                  <a:pt x="1651" y="769"/>
                </a:cubicBezTo>
                <a:cubicBezTo>
                  <a:pt x="1670" y="788"/>
                  <a:pt x="1693" y="803"/>
                  <a:pt x="1709" y="826"/>
                </a:cubicBezTo>
                <a:cubicBezTo>
                  <a:pt x="1741" y="822"/>
                  <a:pt x="1749" y="817"/>
                  <a:pt x="1776" y="807"/>
                </a:cubicBezTo>
                <a:cubicBezTo>
                  <a:pt x="1842" y="824"/>
                  <a:pt x="1872" y="907"/>
                  <a:pt x="1949" y="927"/>
                </a:cubicBezTo>
                <a:cubicBezTo>
                  <a:pt x="1971" y="925"/>
                  <a:pt x="1994" y="927"/>
                  <a:pt x="2016" y="922"/>
                </a:cubicBezTo>
                <a:cubicBezTo>
                  <a:pt x="2019" y="921"/>
                  <a:pt x="2034" y="895"/>
                  <a:pt x="2035" y="893"/>
                </a:cubicBezTo>
                <a:cubicBezTo>
                  <a:pt x="2054" y="864"/>
                  <a:pt x="2064" y="696"/>
                  <a:pt x="2082" y="681"/>
                </a:cubicBezTo>
                <a:cubicBezTo>
                  <a:pt x="2107" y="685"/>
                  <a:pt x="2119" y="848"/>
                  <a:pt x="2141" y="855"/>
                </a:cubicBezTo>
                <a:cubicBezTo>
                  <a:pt x="2159" y="853"/>
                  <a:pt x="2180" y="856"/>
                  <a:pt x="2194" y="845"/>
                </a:cubicBezTo>
                <a:cubicBezTo>
                  <a:pt x="2226" y="820"/>
                  <a:pt x="2179" y="839"/>
                  <a:pt x="2218" y="826"/>
                </a:cubicBezTo>
                <a:cubicBezTo>
                  <a:pt x="2264" y="754"/>
                  <a:pt x="2296" y="772"/>
                  <a:pt x="2386" y="769"/>
                </a:cubicBezTo>
                <a:cubicBezTo>
                  <a:pt x="2397" y="728"/>
                  <a:pt x="2381" y="781"/>
                  <a:pt x="2400" y="740"/>
                </a:cubicBezTo>
                <a:cubicBezTo>
                  <a:pt x="2410" y="719"/>
                  <a:pt x="2400" y="93"/>
                  <a:pt x="2405" y="20"/>
                </a:cubicBezTo>
                <a:cubicBezTo>
                  <a:pt x="2427" y="237"/>
                  <a:pt x="2403" y="684"/>
                  <a:pt x="2466" y="726"/>
                </a:cubicBezTo>
                <a:cubicBezTo>
                  <a:pt x="2529" y="768"/>
                  <a:pt x="2500" y="725"/>
                  <a:pt x="2544" y="693"/>
                </a:cubicBezTo>
                <a:cubicBezTo>
                  <a:pt x="2557" y="695"/>
                  <a:pt x="2590" y="662"/>
                  <a:pt x="2601" y="669"/>
                </a:cubicBezTo>
                <a:cubicBezTo>
                  <a:pt x="2627" y="684"/>
                  <a:pt x="2628" y="751"/>
                  <a:pt x="2664" y="769"/>
                </a:cubicBezTo>
                <a:cubicBezTo>
                  <a:pt x="2687" y="781"/>
                  <a:pt x="2715" y="776"/>
                  <a:pt x="2741" y="778"/>
                </a:cubicBezTo>
                <a:cubicBezTo>
                  <a:pt x="2762" y="786"/>
                  <a:pt x="2768" y="790"/>
                  <a:pt x="2798" y="778"/>
                </a:cubicBezTo>
                <a:cubicBezTo>
                  <a:pt x="2803" y="776"/>
                  <a:pt x="2800" y="768"/>
                  <a:pt x="2803" y="764"/>
                </a:cubicBezTo>
                <a:cubicBezTo>
                  <a:pt x="2807" y="759"/>
                  <a:pt x="2813" y="757"/>
                  <a:pt x="2818" y="754"/>
                </a:cubicBezTo>
                <a:cubicBezTo>
                  <a:pt x="2827" y="722"/>
                  <a:pt x="2881" y="700"/>
                  <a:pt x="2904" y="668"/>
                </a:cubicBezTo>
                <a:cubicBezTo>
                  <a:pt x="2919" y="670"/>
                  <a:pt x="2940" y="669"/>
                  <a:pt x="2952" y="682"/>
                </a:cubicBezTo>
                <a:cubicBezTo>
                  <a:pt x="2974" y="707"/>
                  <a:pt x="2962" y="709"/>
                  <a:pt x="2986" y="721"/>
                </a:cubicBezTo>
                <a:cubicBezTo>
                  <a:pt x="2999" y="727"/>
                  <a:pt x="3040" y="730"/>
                  <a:pt x="3043" y="730"/>
                </a:cubicBezTo>
                <a:cubicBezTo>
                  <a:pt x="3073" y="728"/>
                  <a:pt x="3104" y="729"/>
                  <a:pt x="3134" y="725"/>
                </a:cubicBezTo>
                <a:cubicBezTo>
                  <a:pt x="3139" y="724"/>
                  <a:pt x="3158" y="708"/>
                  <a:pt x="3163" y="706"/>
                </a:cubicBezTo>
                <a:cubicBezTo>
                  <a:pt x="3176" y="699"/>
                  <a:pt x="3196" y="686"/>
                  <a:pt x="3210" y="681"/>
                </a:cubicBezTo>
                <a:cubicBezTo>
                  <a:pt x="3236" y="690"/>
                  <a:pt x="3218" y="693"/>
                  <a:pt x="3240" y="725"/>
                </a:cubicBezTo>
                <a:cubicBezTo>
                  <a:pt x="3253" y="744"/>
                  <a:pt x="3287" y="746"/>
                  <a:pt x="3307" y="749"/>
                </a:cubicBezTo>
                <a:cubicBezTo>
                  <a:pt x="3362" y="785"/>
                  <a:pt x="3375" y="807"/>
                  <a:pt x="3442" y="817"/>
                </a:cubicBezTo>
                <a:cubicBezTo>
                  <a:pt x="3531" y="811"/>
                  <a:pt x="3521" y="806"/>
                  <a:pt x="3590" y="788"/>
                </a:cubicBezTo>
                <a:cubicBezTo>
                  <a:pt x="3609" y="759"/>
                  <a:pt x="3604" y="750"/>
                  <a:pt x="3610" y="711"/>
                </a:cubicBezTo>
                <a:cubicBezTo>
                  <a:pt x="3612" y="695"/>
                  <a:pt x="3615" y="168"/>
                  <a:pt x="3618" y="0"/>
                </a:cubicBezTo>
                <a:cubicBezTo>
                  <a:pt x="3630" y="123"/>
                  <a:pt x="3661" y="754"/>
                  <a:pt x="3699" y="774"/>
                </a:cubicBezTo>
                <a:cubicBezTo>
                  <a:pt x="3724" y="788"/>
                  <a:pt x="3714" y="735"/>
                  <a:pt x="3735" y="729"/>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 name="Text Box 18"/>
          <p:cNvSpPr txBox="1">
            <a:spLocks noChangeArrowheads="1"/>
          </p:cNvSpPr>
          <p:nvPr/>
        </p:nvSpPr>
        <p:spPr bwMode="auto">
          <a:xfrm>
            <a:off x="3855791" y="6296473"/>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time</a:t>
            </a:r>
          </a:p>
        </p:txBody>
      </p:sp>
      <p:sp>
        <p:nvSpPr>
          <p:cNvPr id="54" name="Text Box 19"/>
          <p:cNvSpPr txBox="1">
            <a:spLocks noChangeArrowheads="1"/>
          </p:cNvSpPr>
          <p:nvPr/>
        </p:nvSpPr>
        <p:spPr bwMode="auto">
          <a:xfrm>
            <a:off x="7399091" y="5391598"/>
            <a:ext cx="926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sz="2400" i="1" dirty="0" err="1" smtClean="0">
                <a:latin typeface="Times New Roman" panose="02020603050405020304" pitchFamily="18" charset="0"/>
              </a:rPr>
              <a:t>V</a:t>
            </a:r>
            <a:r>
              <a:rPr lang="en-GB" sz="2400" i="1" baseline="-25000" dirty="0" err="1" smtClean="0">
                <a:latin typeface="Times New Roman" panose="02020603050405020304" pitchFamily="18" charset="0"/>
              </a:rPr>
              <a:t>thresh</a:t>
            </a:r>
            <a:endParaRPr lang="en-US" altLang="en-US" sz="2000" dirty="0">
              <a:latin typeface="Times New Roman" panose="02020603050405020304" pitchFamily="18" charset="0"/>
            </a:endParaRPr>
          </a:p>
        </p:txBody>
      </p:sp>
      <p:sp>
        <p:nvSpPr>
          <p:cNvPr id="55" name="Text Box 20"/>
          <p:cNvSpPr txBox="1">
            <a:spLocks noChangeArrowheads="1"/>
          </p:cNvSpPr>
          <p:nvPr/>
        </p:nvSpPr>
        <p:spPr bwMode="auto">
          <a:xfrm>
            <a:off x="7399091" y="4410523"/>
            <a:ext cx="1223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+20 mV</a:t>
            </a:r>
          </a:p>
        </p:txBody>
      </p:sp>
      <p:sp>
        <p:nvSpPr>
          <p:cNvPr id="3" name="Rectangle 2"/>
          <p:cNvSpPr/>
          <p:nvPr/>
        </p:nvSpPr>
        <p:spPr bwMode="auto">
          <a:xfrm>
            <a:off x="2829874" y="4266492"/>
            <a:ext cx="316608" cy="13746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56" name="Rectangle 55"/>
          <p:cNvSpPr/>
          <p:nvPr/>
        </p:nvSpPr>
        <p:spPr bwMode="auto">
          <a:xfrm>
            <a:off x="5088065" y="4266492"/>
            <a:ext cx="316608" cy="13746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57" name="Rectangle 56"/>
          <p:cNvSpPr/>
          <p:nvPr/>
        </p:nvSpPr>
        <p:spPr bwMode="auto">
          <a:xfrm>
            <a:off x="6934276" y="4266492"/>
            <a:ext cx="316608" cy="13746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58" name="TextBox 57"/>
          <p:cNvSpPr txBox="1"/>
          <p:nvPr/>
        </p:nvSpPr>
        <p:spPr>
          <a:xfrm>
            <a:off x="5647887" y="1755098"/>
            <a:ext cx="3289683" cy="461665"/>
          </a:xfrm>
          <a:prstGeom prst="rect">
            <a:avLst/>
          </a:prstGeom>
          <a:noFill/>
        </p:spPr>
        <p:txBody>
          <a:bodyPr wrap="none" rtlCol="0">
            <a:spAutoFit/>
          </a:bodyPr>
          <a:lstStyle/>
          <a:p>
            <a:r>
              <a:rPr lang="en-GB" dirty="0" err="1" smtClean="0">
                <a:solidFill>
                  <a:srgbClr val="FF0000"/>
                </a:solidFill>
              </a:rPr>
              <a:t>subtheshold</a:t>
            </a:r>
            <a:r>
              <a:rPr lang="en-GB" dirty="0" smtClean="0">
                <a:solidFill>
                  <a:srgbClr val="FF0000"/>
                </a:solidFill>
              </a:rPr>
              <a:t> integration</a:t>
            </a:r>
            <a:endParaRPr lang="en-GB" dirty="0">
              <a:solidFill>
                <a:srgbClr val="FF0000"/>
              </a:solidFill>
            </a:endParaRPr>
          </a:p>
        </p:txBody>
      </p:sp>
      <p:sp>
        <p:nvSpPr>
          <p:cNvPr id="22" name="Freeform 66"/>
          <p:cNvSpPr>
            <a:spLocks/>
          </p:cNvSpPr>
          <p:nvPr/>
        </p:nvSpPr>
        <p:spPr bwMode="auto">
          <a:xfrm flipV="1">
            <a:off x="710272" y="1173666"/>
            <a:ext cx="535270" cy="694264"/>
          </a:xfrm>
          <a:custGeom>
            <a:avLst/>
            <a:gdLst>
              <a:gd name="T0" fmla="*/ 2147483646 w 640"/>
              <a:gd name="T1" fmla="*/ 2147483646 h 1248"/>
              <a:gd name="T2" fmla="*/ 2147483646 w 640"/>
              <a:gd name="T3" fmla="*/ 0 h 1248"/>
              <a:gd name="T4" fmla="*/ 0 60000 65536"/>
              <a:gd name="T5" fmla="*/ 0 60000 65536"/>
              <a:gd name="T6" fmla="*/ 0 w 640"/>
              <a:gd name="T7" fmla="*/ 0 h 1248"/>
              <a:gd name="T8" fmla="*/ 640 w 640"/>
              <a:gd name="T9" fmla="*/ 1248 h 1248"/>
              <a:gd name="connsiteX0" fmla="*/ 10597 w 10597"/>
              <a:gd name="connsiteY0" fmla="*/ 4627 h 4627"/>
              <a:gd name="connsiteX1" fmla="*/ 185 w 10597"/>
              <a:gd name="connsiteY1" fmla="*/ 0 h 4627"/>
              <a:gd name="connsiteX0" fmla="*/ 9825 w 9825"/>
              <a:gd name="connsiteY0" fmla="*/ 10000 h 10000"/>
              <a:gd name="connsiteX1" fmla="*/ 0 w 9825"/>
              <a:gd name="connsiteY1" fmla="*/ 0 h 10000"/>
              <a:gd name="connsiteX0" fmla="*/ 11871 w 11871"/>
              <a:gd name="connsiteY0" fmla="*/ 6166 h 6166"/>
              <a:gd name="connsiteX1" fmla="*/ 0 w 11871"/>
              <a:gd name="connsiteY1" fmla="*/ 0 h 6166"/>
              <a:gd name="connsiteX0" fmla="*/ 10000 w 10000"/>
              <a:gd name="connsiteY0" fmla="*/ 10000 h 10000"/>
              <a:gd name="connsiteX1" fmla="*/ 0 w 10000"/>
              <a:gd name="connsiteY1" fmla="*/ 0 h 10000"/>
              <a:gd name="connsiteX0" fmla="*/ 3914 w 3914"/>
              <a:gd name="connsiteY0" fmla="*/ 5231 h 5231"/>
              <a:gd name="connsiteX1" fmla="*/ 0 w 3914"/>
              <a:gd name="connsiteY1" fmla="*/ 0 h 5231"/>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7917 w 7917"/>
              <a:gd name="connsiteY0" fmla="*/ 8731 h 8731"/>
              <a:gd name="connsiteX1" fmla="*/ 0 w 7917"/>
              <a:gd name="connsiteY1" fmla="*/ 0 h 8731"/>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2326 w 12326"/>
              <a:gd name="connsiteY0" fmla="*/ 7365 h 7365"/>
              <a:gd name="connsiteX1" fmla="*/ 0 w 12326"/>
              <a:gd name="connsiteY1" fmla="*/ 0 h 7365"/>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Lst>
            <a:ahLst/>
            <a:cxnLst>
              <a:cxn ang="0">
                <a:pos x="connsiteX0" y="connsiteY0"/>
              </a:cxn>
              <a:cxn ang="0">
                <a:pos x="connsiteX1" y="connsiteY1"/>
              </a:cxn>
            </a:cxnLst>
            <a:rect l="l" t="t" r="r" b="b"/>
            <a:pathLst>
              <a:path w="10000" h="10000">
                <a:moveTo>
                  <a:pt x="10000" y="10000"/>
                </a:moveTo>
                <a:cubicBezTo>
                  <a:pt x="1902" y="9975"/>
                  <a:pt x="526" y="8001"/>
                  <a:pt x="0" y="0"/>
                </a:cubicBezTo>
              </a:path>
            </a:pathLst>
          </a:custGeom>
          <a:noFill/>
          <a:ln w="1905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 name="TextBox 8"/>
          <p:cNvSpPr txBox="1"/>
          <p:nvPr/>
        </p:nvSpPr>
        <p:spPr>
          <a:xfrm>
            <a:off x="1316067" y="915479"/>
            <a:ext cx="1106393" cy="461665"/>
          </a:xfrm>
          <a:prstGeom prst="rect">
            <a:avLst/>
          </a:prstGeom>
          <a:noFill/>
        </p:spPr>
        <p:txBody>
          <a:bodyPr wrap="none" rtlCol="0">
            <a:spAutoFit/>
          </a:bodyPr>
          <a:lstStyle/>
          <a:p>
            <a:r>
              <a:rPr lang="en-GB" dirty="0" smtClean="0"/>
              <a:t>~10 </a:t>
            </a:r>
            <a:r>
              <a:rPr lang="en-GB" dirty="0" err="1" smtClean="0"/>
              <a:t>ms</a:t>
            </a:r>
            <a:endParaRPr lang="en-GB" dirty="0"/>
          </a:p>
        </p:txBody>
      </p:sp>
      <p:sp>
        <p:nvSpPr>
          <p:cNvPr id="24" name="Line 16"/>
          <p:cNvSpPr>
            <a:spLocks noChangeShapeType="1"/>
          </p:cNvSpPr>
          <p:nvPr/>
        </p:nvSpPr>
        <p:spPr bwMode="auto">
          <a:xfrm>
            <a:off x="1369766" y="5961300"/>
            <a:ext cx="5886450" cy="0"/>
          </a:xfrm>
          <a:prstGeom prst="line">
            <a:avLst/>
          </a:prstGeom>
          <a:noFill/>
          <a:ln w="19050">
            <a:solidFill>
              <a:srgbClr val="00CC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 name="Text Box 19"/>
          <p:cNvSpPr txBox="1">
            <a:spLocks noChangeArrowheads="1"/>
          </p:cNvSpPr>
          <p:nvPr/>
        </p:nvSpPr>
        <p:spPr bwMode="auto">
          <a:xfrm>
            <a:off x="7399091" y="5728246"/>
            <a:ext cx="7611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sz="2800" i="1" dirty="0" err="1">
                <a:solidFill>
                  <a:srgbClr val="00CC00"/>
                </a:solidFill>
                <a:latin typeface="Times New Roman" panose="02020603050405020304" pitchFamily="18" charset="0"/>
              </a:rPr>
              <a:t>V</a:t>
            </a:r>
            <a:r>
              <a:rPr lang="en-GB" sz="2800" i="1" baseline="-25000" dirty="0" err="1">
                <a:solidFill>
                  <a:srgbClr val="00CC00"/>
                </a:solidFill>
                <a:latin typeface="Times New Roman" panose="02020603050405020304" pitchFamily="18" charset="0"/>
              </a:rPr>
              <a:t>rest</a:t>
            </a:r>
            <a:endParaRPr lang="en-US" altLang="en-US" sz="2400" dirty="0">
              <a:solidFill>
                <a:srgbClr val="00CC00"/>
              </a:solidFill>
              <a:latin typeface="Times New Roman" panose="02020603050405020304" pitchFamily="18" charset="0"/>
            </a:endParaRPr>
          </a:p>
        </p:txBody>
      </p:sp>
    </p:spTree>
    <p:extLst>
      <p:ext uri="{BB962C8B-B14F-4D97-AF65-F5344CB8AC3E}">
        <p14:creationId xmlns:p14="http://schemas.microsoft.com/office/powerpoint/2010/main" val="182795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P spid="49" grpId="0"/>
      <p:bldP spid="50" grpId="0" animBg="1"/>
      <p:bldP spid="51" grpId="0" animBg="1"/>
      <p:bldP spid="52" grpId="0" animBg="1"/>
      <p:bldP spid="53" grpId="0"/>
      <p:bldP spid="54" grpId="0"/>
      <p:bldP spid="55" grpId="0"/>
      <p:bldP spid="3" grpId="0" animBg="1"/>
      <p:bldP spid="56" grpId="0" animBg="1"/>
      <p:bldP spid="57" grpId="0" animBg="1"/>
      <p:bldP spid="58" grpId="0"/>
      <p:bldP spid="22" grpId="0" animBg="1"/>
      <p:bldP spid="9" grpId="0"/>
      <p:bldP spid="24" grpId="0" animBg="1"/>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Text Box 2"/>
          <p:cNvSpPr txBox="1">
            <a:spLocks noChangeArrowheads="1"/>
          </p:cNvSpPr>
          <p:nvPr/>
        </p:nvSpPr>
        <p:spPr bwMode="auto">
          <a:xfrm>
            <a:off x="137213" y="147945"/>
            <a:ext cx="59538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smtClean="0">
                <a:latin typeface="Times New Roman" panose="02020603050405020304" pitchFamily="18" charset="0"/>
              </a:rPr>
              <a:t>Simplest possible network equations:</a:t>
            </a:r>
          </a:p>
        </p:txBody>
      </p:sp>
      <p:sp>
        <p:nvSpPr>
          <p:cNvPr id="15" name="TextBox 14"/>
          <p:cNvSpPr txBox="1"/>
          <p:nvPr/>
        </p:nvSpPr>
        <p:spPr>
          <a:xfrm>
            <a:off x="850135" y="2930724"/>
            <a:ext cx="4409284" cy="461665"/>
          </a:xfrm>
          <a:prstGeom prst="rect">
            <a:avLst/>
          </a:prstGeom>
          <a:noFill/>
        </p:spPr>
        <p:txBody>
          <a:bodyPr wrap="none" rtlCol="0">
            <a:spAutoFit/>
          </a:bodyPr>
          <a:lstStyle/>
          <a:p>
            <a:r>
              <a:rPr lang="en-GB" i="1" dirty="0" smtClean="0"/>
              <a:t>V</a:t>
            </a:r>
            <a:r>
              <a:rPr lang="en-GB" i="1" baseline="-25000" dirty="0" smtClean="0"/>
              <a:t>i</a:t>
            </a:r>
            <a:r>
              <a:rPr lang="en-GB" dirty="0" smtClean="0"/>
              <a:t> reaches threshold (</a:t>
            </a:r>
            <a:r>
              <a:rPr lang="en-GB" dirty="0">
                <a:sym typeface="Symbol" panose="05050102010706020507" pitchFamily="18" charset="2"/>
              </a:rPr>
              <a:t> </a:t>
            </a:r>
            <a:r>
              <a:rPr lang="en-GB" dirty="0" smtClean="0"/>
              <a:t>-50 mV):</a:t>
            </a:r>
          </a:p>
        </p:txBody>
      </p:sp>
      <p:sp>
        <p:nvSpPr>
          <p:cNvPr id="10" name="Rectangle 9"/>
          <p:cNvSpPr/>
          <p:nvPr/>
        </p:nvSpPr>
        <p:spPr>
          <a:xfrm>
            <a:off x="1146213" y="3400952"/>
            <a:ext cx="4383217" cy="830997"/>
          </a:xfrm>
          <a:prstGeom prst="rect">
            <a:avLst/>
          </a:prstGeom>
        </p:spPr>
        <p:txBody>
          <a:bodyPr wrap="square">
            <a:spAutoFit/>
          </a:bodyPr>
          <a:lstStyle/>
          <a:p>
            <a:r>
              <a:rPr lang="en-GB" i="1" dirty="0" smtClean="0"/>
              <a:t>-</a:t>
            </a:r>
            <a:r>
              <a:rPr lang="en-GB" dirty="0" smtClean="0"/>
              <a:t> </a:t>
            </a:r>
            <a:r>
              <a:rPr lang="en-GB" dirty="0"/>
              <a:t>a spike is emitted</a:t>
            </a:r>
          </a:p>
          <a:p>
            <a:r>
              <a:rPr lang="en-GB" i="1" dirty="0" smtClean="0"/>
              <a:t>- </a:t>
            </a:r>
            <a:r>
              <a:rPr lang="en-GB" i="1" dirty="0"/>
              <a:t>V</a:t>
            </a:r>
            <a:r>
              <a:rPr lang="en-GB" i="1" baseline="-25000" dirty="0"/>
              <a:t>i</a:t>
            </a:r>
            <a:r>
              <a:rPr lang="en-GB" dirty="0"/>
              <a:t> is reset to </a:t>
            </a:r>
            <a:r>
              <a:rPr lang="en-GB" i="1" dirty="0" err="1"/>
              <a:t>V</a:t>
            </a:r>
            <a:r>
              <a:rPr lang="en-GB" i="1" baseline="-25000" dirty="0" err="1"/>
              <a:t>rest</a:t>
            </a:r>
            <a:r>
              <a:rPr lang="en-GB" dirty="0" smtClean="0"/>
              <a:t> (</a:t>
            </a:r>
            <a:r>
              <a:rPr lang="en-GB" dirty="0" smtClean="0">
                <a:sym typeface="Symbol" panose="05050102010706020507" pitchFamily="18" charset="2"/>
              </a:rPr>
              <a:t> -65 mV)</a:t>
            </a:r>
            <a:endParaRPr lang="en-GB" dirty="0"/>
          </a:p>
        </p:txBody>
      </p:sp>
      <p:sp>
        <p:nvSpPr>
          <p:cNvPr id="47" name="Line 12"/>
          <p:cNvSpPr>
            <a:spLocks noChangeShapeType="1"/>
          </p:cNvSpPr>
          <p:nvPr/>
        </p:nvSpPr>
        <p:spPr bwMode="auto">
          <a:xfrm rot="5400000">
            <a:off x="427585" y="5603530"/>
            <a:ext cx="18811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 name="Text Box 13"/>
          <p:cNvSpPr txBox="1">
            <a:spLocks noChangeArrowheads="1"/>
          </p:cNvSpPr>
          <p:nvPr/>
        </p:nvSpPr>
        <p:spPr bwMode="auto">
          <a:xfrm rot="-5400000">
            <a:off x="485528" y="5385249"/>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voltage</a:t>
            </a:r>
          </a:p>
        </p:txBody>
      </p:sp>
      <p:sp>
        <p:nvSpPr>
          <p:cNvPr id="49" name="Text Box 14"/>
          <p:cNvSpPr txBox="1">
            <a:spLocks noChangeArrowheads="1"/>
          </p:cNvSpPr>
          <p:nvPr/>
        </p:nvSpPr>
        <p:spPr bwMode="auto">
          <a:xfrm>
            <a:off x="6033841" y="6266311"/>
            <a:ext cx="1090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latin typeface="Times New Roman" panose="02020603050405020304" pitchFamily="18" charset="0"/>
              </a:rPr>
              <a:t>100 ms</a:t>
            </a:r>
          </a:p>
        </p:txBody>
      </p:sp>
      <p:sp>
        <p:nvSpPr>
          <p:cNvPr id="50" name="Line 15"/>
          <p:cNvSpPr>
            <a:spLocks noChangeShapeType="1"/>
          </p:cNvSpPr>
          <p:nvPr/>
        </p:nvSpPr>
        <p:spPr bwMode="auto">
          <a:xfrm>
            <a:off x="6278316" y="6291711"/>
            <a:ext cx="6286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 name="Line 16"/>
          <p:cNvSpPr>
            <a:spLocks noChangeShapeType="1"/>
          </p:cNvSpPr>
          <p:nvPr/>
        </p:nvSpPr>
        <p:spPr bwMode="auto">
          <a:xfrm>
            <a:off x="1369766" y="5651948"/>
            <a:ext cx="58864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 name="Freeform 17"/>
          <p:cNvSpPr>
            <a:spLocks/>
          </p:cNvSpPr>
          <p:nvPr/>
        </p:nvSpPr>
        <p:spPr bwMode="auto">
          <a:xfrm>
            <a:off x="1363416" y="4628011"/>
            <a:ext cx="5929313" cy="1471612"/>
          </a:xfrm>
          <a:custGeom>
            <a:avLst/>
            <a:gdLst>
              <a:gd name="T0" fmla="*/ 0 w 3735"/>
              <a:gd name="T1" fmla="*/ 2147483646 h 927"/>
              <a:gd name="T2" fmla="*/ 2147483646 w 3735"/>
              <a:gd name="T3" fmla="*/ 2147483646 h 927"/>
              <a:gd name="T4" fmla="*/ 2147483646 w 3735"/>
              <a:gd name="T5" fmla="*/ 2147483646 h 927"/>
              <a:gd name="T6" fmla="*/ 2147483646 w 3735"/>
              <a:gd name="T7" fmla="*/ 2147483646 h 927"/>
              <a:gd name="T8" fmla="*/ 2147483646 w 3735"/>
              <a:gd name="T9" fmla="*/ 2147483646 h 927"/>
              <a:gd name="T10" fmla="*/ 2147483646 w 3735"/>
              <a:gd name="T11" fmla="*/ 2147483646 h 927"/>
              <a:gd name="T12" fmla="*/ 2147483646 w 3735"/>
              <a:gd name="T13" fmla="*/ 2147483646 h 927"/>
              <a:gd name="T14" fmla="*/ 2147483646 w 3735"/>
              <a:gd name="T15" fmla="*/ 2147483646 h 927"/>
              <a:gd name="T16" fmla="*/ 2147483646 w 3735"/>
              <a:gd name="T17" fmla="*/ 2147483646 h 927"/>
              <a:gd name="T18" fmla="*/ 2147483646 w 3735"/>
              <a:gd name="T19" fmla="*/ 2147483646 h 927"/>
              <a:gd name="T20" fmla="*/ 2147483646 w 3735"/>
              <a:gd name="T21" fmla="*/ 2147483646 h 927"/>
              <a:gd name="T22" fmla="*/ 2147483646 w 3735"/>
              <a:gd name="T23" fmla="*/ 2147483646 h 927"/>
              <a:gd name="T24" fmla="*/ 2147483646 w 3735"/>
              <a:gd name="T25" fmla="*/ 2147483646 h 927"/>
              <a:gd name="T26" fmla="*/ 2147483646 w 3735"/>
              <a:gd name="T27" fmla="*/ 2147483646 h 927"/>
              <a:gd name="T28" fmla="*/ 2147483646 w 3735"/>
              <a:gd name="T29" fmla="*/ 2147483646 h 927"/>
              <a:gd name="T30" fmla="*/ 2147483646 w 3735"/>
              <a:gd name="T31" fmla="*/ 2147483646 h 927"/>
              <a:gd name="T32" fmla="*/ 2147483646 w 3735"/>
              <a:gd name="T33" fmla="*/ 2147483646 h 927"/>
              <a:gd name="T34" fmla="*/ 2147483646 w 3735"/>
              <a:gd name="T35" fmla="*/ 2147483646 h 927"/>
              <a:gd name="T36" fmla="*/ 2147483646 w 3735"/>
              <a:gd name="T37" fmla="*/ 2147483646 h 927"/>
              <a:gd name="T38" fmla="*/ 2147483646 w 3735"/>
              <a:gd name="T39" fmla="*/ 2147483646 h 927"/>
              <a:gd name="T40" fmla="*/ 2147483646 w 3735"/>
              <a:gd name="T41" fmla="*/ 2147483646 h 927"/>
              <a:gd name="T42" fmla="*/ 2147483646 w 3735"/>
              <a:gd name="T43" fmla="*/ 2147483646 h 927"/>
              <a:gd name="T44" fmla="*/ 2147483646 w 3735"/>
              <a:gd name="T45" fmla="*/ 2147483646 h 927"/>
              <a:gd name="T46" fmla="*/ 2147483646 w 3735"/>
              <a:gd name="T47" fmla="*/ 2147483646 h 927"/>
              <a:gd name="T48" fmla="*/ 2147483646 w 3735"/>
              <a:gd name="T49" fmla="*/ 2147483646 h 927"/>
              <a:gd name="T50" fmla="*/ 2147483646 w 3735"/>
              <a:gd name="T51" fmla="*/ 2147483646 h 927"/>
              <a:gd name="T52" fmla="*/ 2147483646 w 3735"/>
              <a:gd name="T53" fmla="*/ 2147483646 h 927"/>
              <a:gd name="T54" fmla="*/ 2147483646 w 3735"/>
              <a:gd name="T55" fmla="*/ 2147483646 h 927"/>
              <a:gd name="T56" fmla="*/ 2147483646 w 3735"/>
              <a:gd name="T57" fmla="*/ 2147483646 h 927"/>
              <a:gd name="T58" fmla="*/ 2147483646 w 3735"/>
              <a:gd name="T59" fmla="*/ 2147483646 h 927"/>
              <a:gd name="T60" fmla="*/ 2147483646 w 3735"/>
              <a:gd name="T61" fmla="*/ 2147483646 h 927"/>
              <a:gd name="T62" fmla="*/ 2147483646 w 3735"/>
              <a:gd name="T63" fmla="*/ 2147483646 h 927"/>
              <a:gd name="T64" fmla="*/ 2147483646 w 3735"/>
              <a:gd name="T65" fmla="*/ 2147483646 h 927"/>
              <a:gd name="T66" fmla="*/ 2147483646 w 3735"/>
              <a:gd name="T67" fmla="*/ 2147483646 h 927"/>
              <a:gd name="T68" fmla="*/ 2147483646 w 3735"/>
              <a:gd name="T69" fmla="*/ 2147483646 h 927"/>
              <a:gd name="T70" fmla="*/ 2147483646 w 3735"/>
              <a:gd name="T71" fmla="*/ 2147483646 h 927"/>
              <a:gd name="T72" fmla="*/ 2147483646 w 3735"/>
              <a:gd name="T73" fmla="*/ 2147483646 h 927"/>
              <a:gd name="T74" fmla="*/ 2147483646 w 3735"/>
              <a:gd name="T75" fmla="*/ 2147483646 h 927"/>
              <a:gd name="T76" fmla="*/ 2147483646 w 3735"/>
              <a:gd name="T77" fmla="*/ 2147483646 h 927"/>
              <a:gd name="T78" fmla="*/ 2147483646 w 3735"/>
              <a:gd name="T79" fmla="*/ 2147483646 h 927"/>
              <a:gd name="T80" fmla="*/ 2147483646 w 3735"/>
              <a:gd name="T81" fmla="*/ 2147483646 h 927"/>
              <a:gd name="T82" fmla="*/ 2147483646 w 3735"/>
              <a:gd name="T83" fmla="*/ 2147483646 h 927"/>
              <a:gd name="T84" fmla="*/ 2147483646 w 3735"/>
              <a:gd name="T85" fmla="*/ 2147483646 h 927"/>
              <a:gd name="T86" fmla="*/ 2147483646 w 3735"/>
              <a:gd name="T87" fmla="*/ 2147483646 h 927"/>
              <a:gd name="T88" fmla="*/ 2147483646 w 3735"/>
              <a:gd name="T89" fmla="*/ 2147483646 h 927"/>
              <a:gd name="T90" fmla="*/ 2147483646 w 3735"/>
              <a:gd name="T91" fmla="*/ 2147483646 h 927"/>
              <a:gd name="T92" fmla="*/ 2147483646 w 3735"/>
              <a:gd name="T93" fmla="*/ 2147483646 h 927"/>
              <a:gd name="T94" fmla="*/ 2147483646 w 3735"/>
              <a:gd name="T95" fmla="*/ 2147483646 h 927"/>
              <a:gd name="T96" fmla="*/ 2147483646 w 3735"/>
              <a:gd name="T97" fmla="*/ 2147483646 h 927"/>
              <a:gd name="T98" fmla="*/ 2147483646 w 3735"/>
              <a:gd name="T99" fmla="*/ 2147483646 h 927"/>
              <a:gd name="T100" fmla="*/ 2147483646 w 3735"/>
              <a:gd name="T101" fmla="*/ 2147483646 h 927"/>
              <a:gd name="T102" fmla="*/ 2147483646 w 3735"/>
              <a:gd name="T103" fmla="*/ 2147483646 h 927"/>
              <a:gd name="T104" fmla="*/ 2147483646 w 3735"/>
              <a:gd name="T105" fmla="*/ 2147483646 h 927"/>
              <a:gd name="T106" fmla="*/ 2147483646 w 3735"/>
              <a:gd name="T107" fmla="*/ 2147483646 h 927"/>
              <a:gd name="T108" fmla="*/ 2147483646 w 3735"/>
              <a:gd name="T109" fmla="*/ 2147483646 h 927"/>
              <a:gd name="T110" fmla="*/ 2147483646 w 3735"/>
              <a:gd name="T111" fmla="*/ 2147483646 h 927"/>
              <a:gd name="T112" fmla="*/ 2147483646 w 3735"/>
              <a:gd name="T113" fmla="*/ 2147483646 h 927"/>
              <a:gd name="T114" fmla="*/ 2147483646 w 3735"/>
              <a:gd name="T115" fmla="*/ 2147483646 h 927"/>
              <a:gd name="T116" fmla="*/ 2147483646 w 3735"/>
              <a:gd name="T117" fmla="*/ 2147483646 h 927"/>
              <a:gd name="T118" fmla="*/ 2147483646 w 3735"/>
              <a:gd name="T119" fmla="*/ 2147483646 h 927"/>
              <a:gd name="T120" fmla="*/ 2147483646 w 3735"/>
              <a:gd name="T121" fmla="*/ 0 h 927"/>
              <a:gd name="T122" fmla="*/ 2147483646 w 3735"/>
              <a:gd name="T123" fmla="*/ 2147483646 h 927"/>
              <a:gd name="T124" fmla="*/ 2147483646 w 3735"/>
              <a:gd name="T125" fmla="*/ 2147483646 h 9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35"/>
              <a:gd name="T190" fmla="*/ 0 h 927"/>
              <a:gd name="T191" fmla="*/ 3735 w 3735"/>
              <a:gd name="T192" fmla="*/ 927 h 9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35" h="927">
                <a:moveTo>
                  <a:pt x="0" y="908"/>
                </a:moveTo>
                <a:cubicBezTo>
                  <a:pt x="19" y="879"/>
                  <a:pt x="22" y="847"/>
                  <a:pt x="53" y="826"/>
                </a:cubicBezTo>
                <a:cubicBezTo>
                  <a:pt x="89" y="830"/>
                  <a:pt x="98" y="799"/>
                  <a:pt x="132" y="810"/>
                </a:cubicBezTo>
                <a:cubicBezTo>
                  <a:pt x="145" y="808"/>
                  <a:pt x="181" y="852"/>
                  <a:pt x="192" y="845"/>
                </a:cubicBezTo>
                <a:cubicBezTo>
                  <a:pt x="208" y="834"/>
                  <a:pt x="218" y="771"/>
                  <a:pt x="243" y="768"/>
                </a:cubicBezTo>
                <a:cubicBezTo>
                  <a:pt x="279" y="764"/>
                  <a:pt x="283" y="787"/>
                  <a:pt x="312" y="759"/>
                </a:cubicBezTo>
                <a:cubicBezTo>
                  <a:pt x="341" y="731"/>
                  <a:pt x="335" y="727"/>
                  <a:pt x="363" y="699"/>
                </a:cubicBezTo>
                <a:cubicBezTo>
                  <a:pt x="371" y="691"/>
                  <a:pt x="409" y="734"/>
                  <a:pt x="417" y="729"/>
                </a:cubicBezTo>
                <a:cubicBezTo>
                  <a:pt x="425" y="724"/>
                  <a:pt x="450" y="663"/>
                  <a:pt x="474" y="663"/>
                </a:cubicBezTo>
                <a:cubicBezTo>
                  <a:pt x="498" y="663"/>
                  <a:pt x="519" y="702"/>
                  <a:pt x="549" y="747"/>
                </a:cubicBezTo>
                <a:cubicBezTo>
                  <a:pt x="579" y="792"/>
                  <a:pt x="628" y="739"/>
                  <a:pt x="657" y="741"/>
                </a:cubicBezTo>
                <a:cubicBezTo>
                  <a:pt x="662" y="759"/>
                  <a:pt x="696" y="801"/>
                  <a:pt x="706" y="817"/>
                </a:cubicBezTo>
                <a:cubicBezTo>
                  <a:pt x="713" y="843"/>
                  <a:pt x="750" y="871"/>
                  <a:pt x="774" y="876"/>
                </a:cubicBezTo>
                <a:cubicBezTo>
                  <a:pt x="795" y="874"/>
                  <a:pt x="808" y="817"/>
                  <a:pt x="828" y="813"/>
                </a:cubicBezTo>
                <a:cubicBezTo>
                  <a:pt x="852" y="809"/>
                  <a:pt x="869" y="775"/>
                  <a:pt x="894" y="768"/>
                </a:cubicBezTo>
                <a:cubicBezTo>
                  <a:pt x="903" y="762"/>
                  <a:pt x="927" y="803"/>
                  <a:pt x="936" y="797"/>
                </a:cubicBezTo>
                <a:cubicBezTo>
                  <a:pt x="963" y="778"/>
                  <a:pt x="977" y="738"/>
                  <a:pt x="994" y="711"/>
                </a:cubicBezTo>
                <a:cubicBezTo>
                  <a:pt x="1002" y="685"/>
                  <a:pt x="1002" y="75"/>
                  <a:pt x="1008" y="3"/>
                </a:cubicBezTo>
                <a:cubicBezTo>
                  <a:pt x="1023" y="186"/>
                  <a:pt x="1041" y="765"/>
                  <a:pt x="1059" y="825"/>
                </a:cubicBezTo>
                <a:cubicBezTo>
                  <a:pt x="1077" y="885"/>
                  <a:pt x="1089" y="852"/>
                  <a:pt x="1098" y="876"/>
                </a:cubicBezTo>
                <a:cubicBezTo>
                  <a:pt x="1107" y="900"/>
                  <a:pt x="1150" y="771"/>
                  <a:pt x="1176" y="769"/>
                </a:cubicBezTo>
                <a:cubicBezTo>
                  <a:pt x="1202" y="767"/>
                  <a:pt x="1228" y="768"/>
                  <a:pt x="1253" y="764"/>
                </a:cubicBezTo>
                <a:cubicBezTo>
                  <a:pt x="1271" y="761"/>
                  <a:pt x="1291" y="721"/>
                  <a:pt x="1320" y="711"/>
                </a:cubicBezTo>
                <a:cubicBezTo>
                  <a:pt x="1354" y="723"/>
                  <a:pt x="1383" y="756"/>
                  <a:pt x="1421" y="769"/>
                </a:cubicBezTo>
                <a:cubicBezTo>
                  <a:pt x="1439" y="767"/>
                  <a:pt x="1457" y="769"/>
                  <a:pt x="1474" y="764"/>
                </a:cubicBezTo>
                <a:cubicBezTo>
                  <a:pt x="1506" y="755"/>
                  <a:pt x="1537" y="681"/>
                  <a:pt x="1566" y="663"/>
                </a:cubicBezTo>
                <a:cubicBezTo>
                  <a:pt x="1607" y="670"/>
                  <a:pt x="1598" y="691"/>
                  <a:pt x="1618" y="721"/>
                </a:cubicBezTo>
                <a:cubicBezTo>
                  <a:pt x="1632" y="737"/>
                  <a:pt x="1636" y="752"/>
                  <a:pt x="1651" y="769"/>
                </a:cubicBezTo>
                <a:cubicBezTo>
                  <a:pt x="1670" y="788"/>
                  <a:pt x="1693" y="803"/>
                  <a:pt x="1709" y="826"/>
                </a:cubicBezTo>
                <a:cubicBezTo>
                  <a:pt x="1741" y="822"/>
                  <a:pt x="1749" y="817"/>
                  <a:pt x="1776" y="807"/>
                </a:cubicBezTo>
                <a:cubicBezTo>
                  <a:pt x="1842" y="824"/>
                  <a:pt x="1872" y="907"/>
                  <a:pt x="1949" y="927"/>
                </a:cubicBezTo>
                <a:cubicBezTo>
                  <a:pt x="1971" y="925"/>
                  <a:pt x="1994" y="927"/>
                  <a:pt x="2016" y="922"/>
                </a:cubicBezTo>
                <a:cubicBezTo>
                  <a:pt x="2019" y="921"/>
                  <a:pt x="2034" y="895"/>
                  <a:pt x="2035" y="893"/>
                </a:cubicBezTo>
                <a:cubicBezTo>
                  <a:pt x="2054" y="864"/>
                  <a:pt x="2064" y="696"/>
                  <a:pt x="2082" y="681"/>
                </a:cubicBezTo>
                <a:cubicBezTo>
                  <a:pt x="2107" y="685"/>
                  <a:pt x="2119" y="848"/>
                  <a:pt x="2141" y="855"/>
                </a:cubicBezTo>
                <a:cubicBezTo>
                  <a:pt x="2159" y="853"/>
                  <a:pt x="2180" y="856"/>
                  <a:pt x="2194" y="845"/>
                </a:cubicBezTo>
                <a:cubicBezTo>
                  <a:pt x="2226" y="820"/>
                  <a:pt x="2179" y="839"/>
                  <a:pt x="2218" y="826"/>
                </a:cubicBezTo>
                <a:cubicBezTo>
                  <a:pt x="2264" y="754"/>
                  <a:pt x="2296" y="772"/>
                  <a:pt x="2386" y="769"/>
                </a:cubicBezTo>
                <a:cubicBezTo>
                  <a:pt x="2397" y="728"/>
                  <a:pt x="2381" y="781"/>
                  <a:pt x="2400" y="740"/>
                </a:cubicBezTo>
                <a:cubicBezTo>
                  <a:pt x="2410" y="719"/>
                  <a:pt x="2400" y="93"/>
                  <a:pt x="2405" y="20"/>
                </a:cubicBezTo>
                <a:cubicBezTo>
                  <a:pt x="2427" y="237"/>
                  <a:pt x="2403" y="684"/>
                  <a:pt x="2466" y="726"/>
                </a:cubicBezTo>
                <a:cubicBezTo>
                  <a:pt x="2529" y="768"/>
                  <a:pt x="2500" y="725"/>
                  <a:pt x="2544" y="693"/>
                </a:cubicBezTo>
                <a:cubicBezTo>
                  <a:pt x="2557" y="695"/>
                  <a:pt x="2590" y="662"/>
                  <a:pt x="2601" y="669"/>
                </a:cubicBezTo>
                <a:cubicBezTo>
                  <a:pt x="2627" y="684"/>
                  <a:pt x="2628" y="751"/>
                  <a:pt x="2664" y="769"/>
                </a:cubicBezTo>
                <a:cubicBezTo>
                  <a:pt x="2687" y="781"/>
                  <a:pt x="2715" y="776"/>
                  <a:pt x="2741" y="778"/>
                </a:cubicBezTo>
                <a:cubicBezTo>
                  <a:pt x="2762" y="786"/>
                  <a:pt x="2768" y="790"/>
                  <a:pt x="2798" y="778"/>
                </a:cubicBezTo>
                <a:cubicBezTo>
                  <a:pt x="2803" y="776"/>
                  <a:pt x="2800" y="768"/>
                  <a:pt x="2803" y="764"/>
                </a:cubicBezTo>
                <a:cubicBezTo>
                  <a:pt x="2807" y="759"/>
                  <a:pt x="2813" y="757"/>
                  <a:pt x="2818" y="754"/>
                </a:cubicBezTo>
                <a:cubicBezTo>
                  <a:pt x="2827" y="722"/>
                  <a:pt x="2881" y="700"/>
                  <a:pt x="2904" y="668"/>
                </a:cubicBezTo>
                <a:cubicBezTo>
                  <a:pt x="2919" y="670"/>
                  <a:pt x="2940" y="669"/>
                  <a:pt x="2952" y="682"/>
                </a:cubicBezTo>
                <a:cubicBezTo>
                  <a:pt x="2974" y="707"/>
                  <a:pt x="2962" y="709"/>
                  <a:pt x="2986" y="721"/>
                </a:cubicBezTo>
                <a:cubicBezTo>
                  <a:pt x="2999" y="727"/>
                  <a:pt x="3040" y="730"/>
                  <a:pt x="3043" y="730"/>
                </a:cubicBezTo>
                <a:cubicBezTo>
                  <a:pt x="3073" y="728"/>
                  <a:pt x="3104" y="729"/>
                  <a:pt x="3134" y="725"/>
                </a:cubicBezTo>
                <a:cubicBezTo>
                  <a:pt x="3139" y="724"/>
                  <a:pt x="3158" y="708"/>
                  <a:pt x="3163" y="706"/>
                </a:cubicBezTo>
                <a:cubicBezTo>
                  <a:pt x="3176" y="699"/>
                  <a:pt x="3196" y="686"/>
                  <a:pt x="3210" y="681"/>
                </a:cubicBezTo>
                <a:cubicBezTo>
                  <a:pt x="3236" y="690"/>
                  <a:pt x="3218" y="693"/>
                  <a:pt x="3240" y="725"/>
                </a:cubicBezTo>
                <a:cubicBezTo>
                  <a:pt x="3253" y="744"/>
                  <a:pt x="3287" y="746"/>
                  <a:pt x="3307" y="749"/>
                </a:cubicBezTo>
                <a:cubicBezTo>
                  <a:pt x="3362" y="785"/>
                  <a:pt x="3375" y="807"/>
                  <a:pt x="3442" y="817"/>
                </a:cubicBezTo>
                <a:cubicBezTo>
                  <a:pt x="3531" y="811"/>
                  <a:pt x="3521" y="806"/>
                  <a:pt x="3590" y="788"/>
                </a:cubicBezTo>
                <a:cubicBezTo>
                  <a:pt x="3609" y="759"/>
                  <a:pt x="3604" y="750"/>
                  <a:pt x="3610" y="711"/>
                </a:cubicBezTo>
                <a:cubicBezTo>
                  <a:pt x="3612" y="695"/>
                  <a:pt x="3615" y="168"/>
                  <a:pt x="3618" y="0"/>
                </a:cubicBezTo>
                <a:cubicBezTo>
                  <a:pt x="3630" y="123"/>
                  <a:pt x="3661" y="754"/>
                  <a:pt x="3699" y="774"/>
                </a:cubicBezTo>
                <a:cubicBezTo>
                  <a:pt x="3724" y="788"/>
                  <a:pt x="3714" y="735"/>
                  <a:pt x="3735" y="729"/>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 name="Text Box 18"/>
          <p:cNvSpPr txBox="1">
            <a:spLocks noChangeArrowheads="1"/>
          </p:cNvSpPr>
          <p:nvPr/>
        </p:nvSpPr>
        <p:spPr bwMode="auto">
          <a:xfrm>
            <a:off x="3855791" y="6296473"/>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time</a:t>
            </a:r>
          </a:p>
        </p:txBody>
      </p:sp>
      <p:sp>
        <p:nvSpPr>
          <p:cNvPr id="23" name="TextBox 22"/>
          <p:cNvSpPr txBox="1"/>
          <p:nvPr/>
        </p:nvSpPr>
        <p:spPr>
          <a:xfrm>
            <a:off x="5647887" y="1755098"/>
            <a:ext cx="3289683" cy="461665"/>
          </a:xfrm>
          <a:prstGeom prst="rect">
            <a:avLst/>
          </a:prstGeom>
          <a:noFill/>
        </p:spPr>
        <p:txBody>
          <a:bodyPr wrap="none" rtlCol="0">
            <a:spAutoFit/>
          </a:bodyPr>
          <a:lstStyle/>
          <a:p>
            <a:r>
              <a:rPr lang="en-GB" dirty="0" err="1" smtClean="0">
                <a:solidFill>
                  <a:srgbClr val="FF0000"/>
                </a:solidFill>
              </a:rPr>
              <a:t>subtheshold</a:t>
            </a:r>
            <a:r>
              <a:rPr lang="en-GB" dirty="0" smtClean="0">
                <a:solidFill>
                  <a:srgbClr val="FF0000"/>
                </a:solidFill>
              </a:rPr>
              <a:t> integration</a:t>
            </a:r>
            <a:endParaRPr lang="en-GB" dirty="0">
              <a:solidFill>
                <a:srgbClr val="FF0000"/>
              </a:solidFill>
            </a:endParaRPr>
          </a:p>
        </p:txBody>
      </p:sp>
      <p:sp>
        <p:nvSpPr>
          <p:cNvPr id="24" name="TextBox 23"/>
          <p:cNvSpPr txBox="1"/>
          <p:nvPr/>
        </p:nvSpPr>
        <p:spPr>
          <a:xfrm>
            <a:off x="519918" y="1709577"/>
            <a:ext cx="341760" cy="523220"/>
          </a:xfrm>
          <a:prstGeom prst="rect">
            <a:avLst/>
          </a:prstGeom>
          <a:noFill/>
        </p:spPr>
        <p:txBody>
          <a:bodyPr wrap="none" rtlCol="0">
            <a:spAutoFit/>
          </a:bodyPr>
          <a:lstStyle/>
          <a:p>
            <a:r>
              <a:rPr lang="en-GB" sz="2800" dirty="0" smtClean="0">
                <a:sym typeface="Symbol" panose="05050102010706020507" pitchFamily="18" charset="2"/>
              </a:rPr>
              <a:t></a:t>
            </a:r>
            <a:endParaRPr lang="en-GB" sz="2800" dirty="0"/>
          </a:p>
        </p:txBody>
      </p:sp>
      <p:sp>
        <p:nvSpPr>
          <p:cNvPr id="25" name="TextBox 24"/>
          <p:cNvSpPr txBox="1"/>
          <p:nvPr/>
        </p:nvSpPr>
        <p:spPr>
          <a:xfrm>
            <a:off x="868831" y="1480941"/>
            <a:ext cx="648960" cy="523220"/>
          </a:xfrm>
          <a:prstGeom prst="rect">
            <a:avLst/>
          </a:prstGeom>
          <a:noFill/>
        </p:spPr>
        <p:txBody>
          <a:bodyPr wrap="none" rtlCol="0">
            <a:spAutoFit/>
          </a:bodyPr>
          <a:lstStyle/>
          <a:p>
            <a:r>
              <a:rPr lang="en-GB" sz="2800" i="1" dirty="0" err="1" smtClean="0"/>
              <a:t>dV</a:t>
            </a:r>
            <a:r>
              <a:rPr lang="en-GB" sz="2800" i="1" baseline="-25000" dirty="0" err="1" smtClean="0"/>
              <a:t>i</a:t>
            </a:r>
            <a:endParaRPr lang="en-GB" sz="2800" i="1" baseline="-25000" dirty="0"/>
          </a:p>
        </p:txBody>
      </p:sp>
      <p:cxnSp>
        <p:nvCxnSpPr>
          <p:cNvPr id="26" name="Straight Connector 25"/>
          <p:cNvCxnSpPr/>
          <p:nvPr/>
        </p:nvCxnSpPr>
        <p:spPr bwMode="auto">
          <a:xfrm>
            <a:off x="868831" y="2020503"/>
            <a:ext cx="6140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7" name="TextBox 26"/>
          <p:cNvSpPr txBox="1"/>
          <p:nvPr/>
        </p:nvSpPr>
        <p:spPr>
          <a:xfrm>
            <a:off x="927785" y="1983442"/>
            <a:ext cx="463588" cy="523220"/>
          </a:xfrm>
          <a:prstGeom prst="rect">
            <a:avLst/>
          </a:prstGeom>
          <a:noFill/>
        </p:spPr>
        <p:txBody>
          <a:bodyPr wrap="none" rtlCol="0">
            <a:spAutoFit/>
          </a:bodyPr>
          <a:lstStyle/>
          <a:p>
            <a:r>
              <a:rPr lang="en-GB" sz="2800" i="1" dirty="0" err="1" smtClean="0"/>
              <a:t>dt</a:t>
            </a:r>
            <a:endParaRPr lang="en-GB" sz="2800" i="1" baseline="-25000" dirty="0"/>
          </a:p>
        </p:txBody>
      </p:sp>
      <p:sp>
        <p:nvSpPr>
          <p:cNvPr id="28" name="TextBox 27"/>
          <p:cNvSpPr txBox="1"/>
          <p:nvPr/>
        </p:nvSpPr>
        <p:spPr>
          <a:xfrm>
            <a:off x="1923170" y="1717087"/>
            <a:ext cx="3832345" cy="523220"/>
          </a:xfrm>
          <a:prstGeom prst="rect">
            <a:avLst/>
          </a:prstGeom>
          <a:noFill/>
        </p:spPr>
        <p:txBody>
          <a:bodyPr wrap="square" rtlCol="0">
            <a:spAutoFit/>
          </a:bodyPr>
          <a:lstStyle/>
          <a:p>
            <a:r>
              <a:rPr lang="en-GB" sz="2800" i="1" dirty="0" smtClean="0"/>
              <a:t>–</a:t>
            </a:r>
            <a:r>
              <a:rPr lang="en-GB" sz="2800" dirty="0" smtClean="0"/>
              <a:t>(</a:t>
            </a:r>
            <a:r>
              <a:rPr lang="en-GB" sz="2800" i="1" dirty="0" smtClean="0"/>
              <a:t>V</a:t>
            </a:r>
            <a:r>
              <a:rPr lang="en-GB" sz="2800" i="1" baseline="-25000" dirty="0" smtClean="0"/>
              <a:t>i</a:t>
            </a:r>
            <a:r>
              <a:rPr lang="en-GB" sz="2800" i="1" dirty="0"/>
              <a:t> </a:t>
            </a:r>
            <a:r>
              <a:rPr lang="en-GB" sz="2800" i="1" dirty="0" smtClean="0"/>
              <a:t>– </a:t>
            </a:r>
            <a:r>
              <a:rPr lang="en-GB" sz="2800" i="1" dirty="0" err="1" smtClean="0"/>
              <a:t>V</a:t>
            </a:r>
            <a:r>
              <a:rPr lang="en-GB" sz="2800" i="1" baseline="-25000" dirty="0" err="1" smtClean="0"/>
              <a:t>rest</a:t>
            </a:r>
            <a:r>
              <a:rPr lang="en-GB" sz="2800" dirty="0" smtClean="0"/>
              <a:t>) </a:t>
            </a:r>
            <a:r>
              <a:rPr lang="en-GB" sz="2800" i="1" dirty="0" smtClean="0"/>
              <a:t>+ </a:t>
            </a:r>
            <a:r>
              <a:rPr lang="en-GB" sz="2800" dirty="0">
                <a:sym typeface="Symbol" panose="05050102010706020507" pitchFamily="18" charset="2"/>
              </a:rPr>
              <a:t></a:t>
            </a:r>
            <a:r>
              <a:rPr lang="en-GB" sz="2800" i="1" baseline="-25000" dirty="0">
                <a:sym typeface="Symbol" panose="05050102010706020507" pitchFamily="18" charset="2"/>
              </a:rPr>
              <a:t>j</a:t>
            </a:r>
            <a:r>
              <a:rPr lang="en-GB" sz="2800" dirty="0">
                <a:sym typeface="Symbol" panose="05050102010706020507" pitchFamily="18" charset="2"/>
              </a:rPr>
              <a:t> </a:t>
            </a:r>
            <a:r>
              <a:rPr lang="en-GB" sz="2800" i="1" dirty="0" err="1" smtClean="0">
                <a:sym typeface="Symbol" panose="05050102010706020507" pitchFamily="18" charset="2"/>
              </a:rPr>
              <a:t>w</a:t>
            </a:r>
            <a:r>
              <a:rPr lang="en-GB" sz="2800" i="1" baseline="-25000" dirty="0" err="1" smtClean="0">
                <a:sym typeface="Symbol" panose="05050102010706020507" pitchFamily="18" charset="2"/>
              </a:rPr>
              <a:t>ij</a:t>
            </a:r>
            <a:r>
              <a:rPr lang="en-GB" sz="2800" dirty="0" smtClean="0">
                <a:sym typeface="Symbol" panose="05050102010706020507" pitchFamily="18" charset="2"/>
              </a:rPr>
              <a:t> </a:t>
            </a:r>
            <a:r>
              <a:rPr lang="en-GB" sz="2800" i="1" dirty="0" err="1" smtClean="0">
                <a:sym typeface="Symbol" panose="05050102010706020507" pitchFamily="18" charset="2"/>
              </a:rPr>
              <a:t>g</a:t>
            </a:r>
            <a:r>
              <a:rPr lang="en-GB" sz="2800" i="1" baseline="-25000" dirty="0" err="1" smtClean="0">
                <a:sym typeface="Symbol" panose="05050102010706020507" pitchFamily="18" charset="2"/>
              </a:rPr>
              <a:t>j</a:t>
            </a:r>
            <a:r>
              <a:rPr lang="en-GB" sz="2800" dirty="0" smtClean="0">
                <a:sym typeface="Symbol" panose="05050102010706020507" pitchFamily="18" charset="2"/>
              </a:rPr>
              <a:t>(</a:t>
            </a:r>
            <a:r>
              <a:rPr lang="en-GB" sz="2800" i="1" dirty="0" smtClean="0">
                <a:sym typeface="Symbol" panose="05050102010706020507" pitchFamily="18" charset="2"/>
              </a:rPr>
              <a:t>t</a:t>
            </a:r>
            <a:r>
              <a:rPr lang="en-GB" sz="2800" dirty="0" smtClean="0">
                <a:sym typeface="Symbol" panose="05050102010706020507" pitchFamily="18" charset="2"/>
              </a:rPr>
              <a:t>)</a:t>
            </a:r>
            <a:endParaRPr lang="en-GB" sz="2800" i="1" dirty="0"/>
          </a:p>
        </p:txBody>
      </p:sp>
      <p:sp>
        <p:nvSpPr>
          <p:cNvPr id="29" name="TextBox 28"/>
          <p:cNvSpPr txBox="1"/>
          <p:nvPr/>
        </p:nvSpPr>
        <p:spPr>
          <a:xfrm>
            <a:off x="1563205" y="1725109"/>
            <a:ext cx="389850" cy="523220"/>
          </a:xfrm>
          <a:prstGeom prst="rect">
            <a:avLst/>
          </a:prstGeom>
          <a:noFill/>
        </p:spPr>
        <p:txBody>
          <a:bodyPr wrap="none" rtlCol="0">
            <a:spAutoFit/>
          </a:bodyPr>
          <a:lstStyle/>
          <a:p>
            <a:r>
              <a:rPr lang="en-GB" sz="2800" dirty="0" smtClean="0"/>
              <a:t>=</a:t>
            </a:r>
            <a:endParaRPr lang="en-GB" sz="2800" dirty="0"/>
          </a:p>
        </p:txBody>
      </p:sp>
      <p:sp>
        <p:nvSpPr>
          <p:cNvPr id="32" name="Line 38"/>
          <p:cNvSpPr>
            <a:spLocks noChangeShapeType="1"/>
          </p:cNvSpPr>
          <p:nvPr/>
        </p:nvSpPr>
        <p:spPr bwMode="auto">
          <a:xfrm>
            <a:off x="2592800" y="5322543"/>
            <a:ext cx="3524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 name="Line 39"/>
          <p:cNvSpPr>
            <a:spLocks noChangeShapeType="1"/>
          </p:cNvSpPr>
          <p:nvPr/>
        </p:nvSpPr>
        <p:spPr bwMode="auto">
          <a:xfrm flipH="1">
            <a:off x="3010313" y="5322543"/>
            <a:ext cx="3524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4" name="Text Box 40"/>
          <p:cNvSpPr txBox="1">
            <a:spLocks noChangeArrowheads="1"/>
          </p:cNvSpPr>
          <p:nvPr/>
        </p:nvSpPr>
        <p:spPr bwMode="auto">
          <a:xfrm>
            <a:off x="3329400" y="5049493"/>
            <a:ext cx="785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1 ms</a:t>
            </a:r>
          </a:p>
        </p:txBody>
      </p:sp>
      <p:sp>
        <p:nvSpPr>
          <p:cNvPr id="35" name="Text Box 19"/>
          <p:cNvSpPr txBox="1">
            <a:spLocks noChangeArrowheads="1"/>
          </p:cNvSpPr>
          <p:nvPr/>
        </p:nvSpPr>
        <p:spPr bwMode="auto">
          <a:xfrm>
            <a:off x="7399091" y="5391598"/>
            <a:ext cx="1141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-50 mV</a:t>
            </a:r>
          </a:p>
        </p:txBody>
      </p:sp>
      <p:sp>
        <p:nvSpPr>
          <p:cNvPr id="36" name="Text Box 20"/>
          <p:cNvSpPr txBox="1">
            <a:spLocks noChangeArrowheads="1"/>
          </p:cNvSpPr>
          <p:nvPr/>
        </p:nvSpPr>
        <p:spPr bwMode="auto">
          <a:xfrm>
            <a:off x="7399091" y="4410523"/>
            <a:ext cx="1223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+20 mV</a:t>
            </a:r>
          </a:p>
        </p:txBody>
      </p:sp>
      <p:sp>
        <p:nvSpPr>
          <p:cNvPr id="37" name="Freeform 66"/>
          <p:cNvSpPr>
            <a:spLocks/>
          </p:cNvSpPr>
          <p:nvPr/>
        </p:nvSpPr>
        <p:spPr bwMode="auto">
          <a:xfrm flipV="1">
            <a:off x="710272" y="1173666"/>
            <a:ext cx="535270" cy="694264"/>
          </a:xfrm>
          <a:custGeom>
            <a:avLst/>
            <a:gdLst>
              <a:gd name="T0" fmla="*/ 2147483646 w 640"/>
              <a:gd name="T1" fmla="*/ 2147483646 h 1248"/>
              <a:gd name="T2" fmla="*/ 2147483646 w 640"/>
              <a:gd name="T3" fmla="*/ 0 h 1248"/>
              <a:gd name="T4" fmla="*/ 0 60000 65536"/>
              <a:gd name="T5" fmla="*/ 0 60000 65536"/>
              <a:gd name="T6" fmla="*/ 0 w 640"/>
              <a:gd name="T7" fmla="*/ 0 h 1248"/>
              <a:gd name="T8" fmla="*/ 640 w 640"/>
              <a:gd name="T9" fmla="*/ 1248 h 1248"/>
              <a:gd name="connsiteX0" fmla="*/ 10597 w 10597"/>
              <a:gd name="connsiteY0" fmla="*/ 4627 h 4627"/>
              <a:gd name="connsiteX1" fmla="*/ 185 w 10597"/>
              <a:gd name="connsiteY1" fmla="*/ 0 h 4627"/>
              <a:gd name="connsiteX0" fmla="*/ 9825 w 9825"/>
              <a:gd name="connsiteY0" fmla="*/ 10000 h 10000"/>
              <a:gd name="connsiteX1" fmla="*/ 0 w 9825"/>
              <a:gd name="connsiteY1" fmla="*/ 0 h 10000"/>
              <a:gd name="connsiteX0" fmla="*/ 11871 w 11871"/>
              <a:gd name="connsiteY0" fmla="*/ 6166 h 6166"/>
              <a:gd name="connsiteX1" fmla="*/ 0 w 11871"/>
              <a:gd name="connsiteY1" fmla="*/ 0 h 6166"/>
              <a:gd name="connsiteX0" fmla="*/ 10000 w 10000"/>
              <a:gd name="connsiteY0" fmla="*/ 10000 h 10000"/>
              <a:gd name="connsiteX1" fmla="*/ 0 w 10000"/>
              <a:gd name="connsiteY1" fmla="*/ 0 h 10000"/>
              <a:gd name="connsiteX0" fmla="*/ 3914 w 3914"/>
              <a:gd name="connsiteY0" fmla="*/ 5231 h 5231"/>
              <a:gd name="connsiteX1" fmla="*/ 0 w 3914"/>
              <a:gd name="connsiteY1" fmla="*/ 0 h 5231"/>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7917 w 7917"/>
              <a:gd name="connsiteY0" fmla="*/ 8731 h 8731"/>
              <a:gd name="connsiteX1" fmla="*/ 0 w 7917"/>
              <a:gd name="connsiteY1" fmla="*/ 0 h 8731"/>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2326 w 12326"/>
              <a:gd name="connsiteY0" fmla="*/ 7365 h 7365"/>
              <a:gd name="connsiteX1" fmla="*/ 0 w 12326"/>
              <a:gd name="connsiteY1" fmla="*/ 0 h 7365"/>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Lst>
            <a:ahLst/>
            <a:cxnLst>
              <a:cxn ang="0">
                <a:pos x="connsiteX0" y="connsiteY0"/>
              </a:cxn>
              <a:cxn ang="0">
                <a:pos x="connsiteX1" y="connsiteY1"/>
              </a:cxn>
            </a:cxnLst>
            <a:rect l="l" t="t" r="r" b="b"/>
            <a:pathLst>
              <a:path w="10000" h="10000">
                <a:moveTo>
                  <a:pt x="10000" y="10000"/>
                </a:moveTo>
                <a:cubicBezTo>
                  <a:pt x="1902" y="9975"/>
                  <a:pt x="526" y="8001"/>
                  <a:pt x="0" y="0"/>
                </a:cubicBezTo>
              </a:path>
            </a:pathLst>
          </a:custGeom>
          <a:noFill/>
          <a:ln w="1905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 name="TextBox 37"/>
          <p:cNvSpPr txBox="1"/>
          <p:nvPr/>
        </p:nvSpPr>
        <p:spPr>
          <a:xfrm>
            <a:off x="1316067" y="915479"/>
            <a:ext cx="1106393" cy="461665"/>
          </a:xfrm>
          <a:prstGeom prst="rect">
            <a:avLst/>
          </a:prstGeom>
          <a:noFill/>
        </p:spPr>
        <p:txBody>
          <a:bodyPr wrap="none" rtlCol="0">
            <a:spAutoFit/>
          </a:bodyPr>
          <a:lstStyle/>
          <a:p>
            <a:r>
              <a:rPr lang="en-GB" dirty="0" smtClean="0"/>
              <a:t>~10 </a:t>
            </a:r>
            <a:r>
              <a:rPr lang="en-GB" dirty="0" err="1" smtClean="0"/>
              <a:t>ms</a:t>
            </a:r>
            <a:endParaRPr lang="en-GB" dirty="0"/>
          </a:p>
        </p:txBody>
      </p:sp>
      <p:sp>
        <p:nvSpPr>
          <p:cNvPr id="30" name="Line 16"/>
          <p:cNvSpPr>
            <a:spLocks noChangeShapeType="1"/>
          </p:cNvSpPr>
          <p:nvPr/>
        </p:nvSpPr>
        <p:spPr bwMode="auto">
          <a:xfrm>
            <a:off x="1369766" y="5961300"/>
            <a:ext cx="5886450" cy="0"/>
          </a:xfrm>
          <a:prstGeom prst="line">
            <a:avLst/>
          </a:prstGeom>
          <a:noFill/>
          <a:ln w="19050">
            <a:solidFill>
              <a:srgbClr val="00CC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 name="Text Box 19"/>
          <p:cNvSpPr txBox="1">
            <a:spLocks noChangeArrowheads="1"/>
          </p:cNvSpPr>
          <p:nvPr/>
        </p:nvSpPr>
        <p:spPr bwMode="auto">
          <a:xfrm>
            <a:off x="7399091" y="5728246"/>
            <a:ext cx="11512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smtClean="0">
                <a:solidFill>
                  <a:srgbClr val="00CC00"/>
                </a:solidFill>
                <a:latin typeface="Times New Roman" panose="02020603050405020304" pitchFamily="18" charset="0"/>
              </a:rPr>
              <a:t>-65 </a:t>
            </a:r>
            <a:r>
              <a:rPr lang="en-US" altLang="en-US" sz="2400" dirty="0">
                <a:solidFill>
                  <a:srgbClr val="00CC00"/>
                </a:solidFill>
                <a:latin typeface="Times New Roman" panose="02020603050405020304" pitchFamily="18" charset="0"/>
              </a:rPr>
              <a:t>mV</a:t>
            </a:r>
          </a:p>
        </p:txBody>
      </p:sp>
    </p:spTree>
    <p:extLst>
      <p:ext uri="{BB962C8B-B14F-4D97-AF65-F5344CB8AC3E}">
        <p14:creationId xmlns:p14="http://schemas.microsoft.com/office/powerpoint/2010/main" val="239624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Text Box 2"/>
          <p:cNvSpPr txBox="1">
            <a:spLocks noChangeArrowheads="1"/>
          </p:cNvSpPr>
          <p:nvPr/>
        </p:nvSpPr>
        <p:spPr bwMode="auto">
          <a:xfrm>
            <a:off x="137213" y="147945"/>
            <a:ext cx="59538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smtClean="0">
                <a:latin typeface="Times New Roman" panose="02020603050405020304" pitchFamily="18" charset="0"/>
              </a:rPr>
              <a:t>Simplest possible network equations:</a:t>
            </a:r>
          </a:p>
        </p:txBody>
      </p:sp>
      <p:sp>
        <p:nvSpPr>
          <p:cNvPr id="15" name="TextBox 14"/>
          <p:cNvSpPr txBox="1"/>
          <p:nvPr/>
        </p:nvSpPr>
        <p:spPr>
          <a:xfrm>
            <a:off x="850135" y="2930724"/>
            <a:ext cx="4409284" cy="461665"/>
          </a:xfrm>
          <a:prstGeom prst="rect">
            <a:avLst/>
          </a:prstGeom>
          <a:noFill/>
        </p:spPr>
        <p:txBody>
          <a:bodyPr wrap="none" rtlCol="0">
            <a:spAutoFit/>
          </a:bodyPr>
          <a:lstStyle/>
          <a:p>
            <a:r>
              <a:rPr lang="en-GB" i="1" dirty="0" smtClean="0"/>
              <a:t>V</a:t>
            </a:r>
            <a:r>
              <a:rPr lang="en-GB" i="1" baseline="-25000" dirty="0" smtClean="0"/>
              <a:t>i</a:t>
            </a:r>
            <a:r>
              <a:rPr lang="en-GB" dirty="0" smtClean="0"/>
              <a:t> reaches threshold (</a:t>
            </a:r>
            <a:r>
              <a:rPr lang="en-GB" dirty="0">
                <a:sym typeface="Symbol" panose="05050102010706020507" pitchFamily="18" charset="2"/>
              </a:rPr>
              <a:t> </a:t>
            </a:r>
            <a:r>
              <a:rPr lang="en-GB" dirty="0" smtClean="0"/>
              <a:t>-50 mV):</a:t>
            </a:r>
          </a:p>
        </p:txBody>
      </p:sp>
      <p:sp>
        <p:nvSpPr>
          <p:cNvPr id="10" name="Rectangle 9"/>
          <p:cNvSpPr/>
          <p:nvPr/>
        </p:nvSpPr>
        <p:spPr>
          <a:xfrm>
            <a:off x="1146214" y="3400952"/>
            <a:ext cx="4028214" cy="830997"/>
          </a:xfrm>
          <a:prstGeom prst="rect">
            <a:avLst/>
          </a:prstGeom>
        </p:spPr>
        <p:txBody>
          <a:bodyPr wrap="square">
            <a:spAutoFit/>
          </a:bodyPr>
          <a:lstStyle/>
          <a:p>
            <a:r>
              <a:rPr lang="en-GB" i="1" dirty="0" smtClean="0"/>
              <a:t>-</a:t>
            </a:r>
            <a:r>
              <a:rPr lang="en-GB" dirty="0" smtClean="0"/>
              <a:t> </a:t>
            </a:r>
            <a:r>
              <a:rPr lang="en-GB" dirty="0"/>
              <a:t>a spike is emitted</a:t>
            </a:r>
          </a:p>
          <a:p>
            <a:r>
              <a:rPr lang="en-GB" i="1" dirty="0" smtClean="0"/>
              <a:t>- </a:t>
            </a:r>
            <a:r>
              <a:rPr lang="en-GB" i="1" dirty="0"/>
              <a:t>V</a:t>
            </a:r>
            <a:r>
              <a:rPr lang="en-GB" i="1" baseline="-25000" dirty="0"/>
              <a:t>i</a:t>
            </a:r>
            <a:r>
              <a:rPr lang="en-GB" dirty="0"/>
              <a:t> is reset to </a:t>
            </a:r>
            <a:r>
              <a:rPr lang="en-GB" i="1" dirty="0" err="1"/>
              <a:t>V</a:t>
            </a:r>
            <a:r>
              <a:rPr lang="en-GB" i="1" baseline="-25000" dirty="0" err="1"/>
              <a:t>rest</a:t>
            </a:r>
            <a:r>
              <a:rPr lang="en-GB" dirty="0"/>
              <a:t> </a:t>
            </a:r>
            <a:r>
              <a:rPr lang="en-GB" dirty="0" smtClean="0"/>
              <a:t>(</a:t>
            </a:r>
            <a:r>
              <a:rPr lang="en-GB" dirty="0" smtClean="0">
                <a:sym typeface="Symbol" panose="05050102010706020507" pitchFamily="18" charset="2"/>
              </a:rPr>
              <a:t> </a:t>
            </a:r>
            <a:r>
              <a:rPr lang="en-GB" dirty="0">
                <a:sym typeface="Symbol" panose="05050102010706020507" pitchFamily="18" charset="2"/>
              </a:rPr>
              <a:t>-65 </a:t>
            </a:r>
            <a:r>
              <a:rPr lang="en-GB" dirty="0" smtClean="0">
                <a:sym typeface="Symbol" panose="05050102010706020507" pitchFamily="18" charset="2"/>
              </a:rPr>
              <a:t>mV)</a:t>
            </a:r>
            <a:endParaRPr lang="en-GB" dirty="0"/>
          </a:p>
        </p:txBody>
      </p:sp>
      <p:sp>
        <p:nvSpPr>
          <p:cNvPr id="47" name="Line 12"/>
          <p:cNvSpPr>
            <a:spLocks noChangeShapeType="1"/>
          </p:cNvSpPr>
          <p:nvPr/>
        </p:nvSpPr>
        <p:spPr bwMode="auto">
          <a:xfrm rot="5400000">
            <a:off x="427585" y="5603530"/>
            <a:ext cx="18811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 name="Text Box 13"/>
          <p:cNvSpPr txBox="1">
            <a:spLocks noChangeArrowheads="1"/>
          </p:cNvSpPr>
          <p:nvPr/>
        </p:nvSpPr>
        <p:spPr bwMode="auto">
          <a:xfrm rot="-5400000">
            <a:off x="485528" y="5385249"/>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voltage</a:t>
            </a:r>
          </a:p>
        </p:txBody>
      </p:sp>
      <p:sp>
        <p:nvSpPr>
          <p:cNvPr id="49" name="Text Box 14"/>
          <p:cNvSpPr txBox="1">
            <a:spLocks noChangeArrowheads="1"/>
          </p:cNvSpPr>
          <p:nvPr/>
        </p:nvSpPr>
        <p:spPr bwMode="auto">
          <a:xfrm>
            <a:off x="6033841" y="6266311"/>
            <a:ext cx="1090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latin typeface="Times New Roman" panose="02020603050405020304" pitchFamily="18" charset="0"/>
              </a:rPr>
              <a:t>100 ms</a:t>
            </a:r>
          </a:p>
        </p:txBody>
      </p:sp>
      <p:sp>
        <p:nvSpPr>
          <p:cNvPr id="50" name="Line 15"/>
          <p:cNvSpPr>
            <a:spLocks noChangeShapeType="1"/>
          </p:cNvSpPr>
          <p:nvPr/>
        </p:nvSpPr>
        <p:spPr bwMode="auto">
          <a:xfrm>
            <a:off x="6278316" y="6291711"/>
            <a:ext cx="6286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 name="Line 16"/>
          <p:cNvSpPr>
            <a:spLocks noChangeShapeType="1"/>
          </p:cNvSpPr>
          <p:nvPr/>
        </p:nvSpPr>
        <p:spPr bwMode="auto">
          <a:xfrm>
            <a:off x="1369766" y="5651948"/>
            <a:ext cx="58864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 name="Text Box 18"/>
          <p:cNvSpPr txBox="1">
            <a:spLocks noChangeArrowheads="1"/>
          </p:cNvSpPr>
          <p:nvPr/>
        </p:nvSpPr>
        <p:spPr bwMode="auto">
          <a:xfrm>
            <a:off x="3855791" y="6296473"/>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time</a:t>
            </a:r>
          </a:p>
        </p:txBody>
      </p:sp>
      <p:sp>
        <p:nvSpPr>
          <p:cNvPr id="23" name="TextBox 22"/>
          <p:cNvSpPr txBox="1"/>
          <p:nvPr/>
        </p:nvSpPr>
        <p:spPr>
          <a:xfrm>
            <a:off x="5647887" y="1755098"/>
            <a:ext cx="3289683" cy="461665"/>
          </a:xfrm>
          <a:prstGeom prst="rect">
            <a:avLst/>
          </a:prstGeom>
          <a:noFill/>
        </p:spPr>
        <p:txBody>
          <a:bodyPr wrap="none" rtlCol="0">
            <a:spAutoFit/>
          </a:bodyPr>
          <a:lstStyle/>
          <a:p>
            <a:r>
              <a:rPr lang="en-GB" dirty="0" err="1" smtClean="0">
                <a:solidFill>
                  <a:srgbClr val="FF0000"/>
                </a:solidFill>
              </a:rPr>
              <a:t>subtheshold</a:t>
            </a:r>
            <a:r>
              <a:rPr lang="en-GB" dirty="0" smtClean="0">
                <a:solidFill>
                  <a:srgbClr val="FF0000"/>
                </a:solidFill>
              </a:rPr>
              <a:t> integration</a:t>
            </a:r>
            <a:endParaRPr lang="en-GB" dirty="0">
              <a:solidFill>
                <a:srgbClr val="FF0000"/>
              </a:solidFill>
            </a:endParaRPr>
          </a:p>
        </p:txBody>
      </p:sp>
      <p:sp>
        <p:nvSpPr>
          <p:cNvPr id="26" name="Line 16"/>
          <p:cNvSpPr>
            <a:spLocks noChangeShapeType="1"/>
          </p:cNvSpPr>
          <p:nvPr/>
        </p:nvSpPr>
        <p:spPr bwMode="auto">
          <a:xfrm>
            <a:off x="1369766" y="5961300"/>
            <a:ext cx="5886450" cy="0"/>
          </a:xfrm>
          <a:prstGeom prst="line">
            <a:avLst/>
          </a:prstGeom>
          <a:noFill/>
          <a:ln w="19050">
            <a:solidFill>
              <a:srgbClr val="00CC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 name="Freeform 17"/>
          <p:cNvSpPr>
            <a:spLocks/>
          </p:cNvSpPr>
          <p:nvPr/>
        </p:nvSpPr>
        <p:spPr bwMode="auto">
          <a:xfrm>
            <a:off x="1363416" y="4628011"/>
            <a:ext cx="5929313" cy="1471612"/>
          </a:xfrm>
          <a:custGeom>
            <a:avLst/>
            <a:gdLst>
              <a:gd name="T0" fmla="*/ 0 w 3735"/>
              <a:gd name="T1" fmla="*/ 2147483646 h 927"/>
              <a:gd name="T2" fmla="*/ 2147483646 w 3735"/>
              <a:gd name="T3" fmla="*/ 2147483646 h 927"/>
              <a:gd name="T4" fmla="*/ 2147483646 w 3735"/>
              <a:gd name="T5" fmla="*/ 2147483646 h 927"/>
              <a:gd name="T6" fmla="*/ 2147483646 w 3735"/>
              <a:gd name="T7" fmla="*/ 2147483646 h 927"/>
              <a:gd name="T8" fmla="*/ 2147483646 w 3735"/>
              <a:gd name="T9" fmla="*/ 2147483646 h 927"/>
              <a:gd name="T10" fmla="*/ 2147483646 w 3735"/>
              <a:gd name="T11" fmla="*/ 2147483646 h 927"/>
              <a:gd name="T12" fmla="*/ 2147483646 w 3735"/>
              <a:gd name="T13" fmla="*/ 2147483646 h 927"/>
              <a:gd name="T14" fmla="*/ 2147483646 w 3735"/>
              <a:gd name="T15" fmla="*/ 2147483646 h 927"/>
              <a:gd name="T16" fmla="*/ 2147483646 w 3735"/>
              <a:gd name="T17" fmla="*/ 2147483646 h 927"/>
              <a:gd name="T18" fmla="*/ 2147483646 w 3735"/>
              <a:gd name="T19" fmla="*/ 2147483646 h 927"/>
              <a:gd name="T20" fmla="*/ 2147483646 w 3735"/>
              <a:gd name="T21" fmla="*/ 2147483646 h 927"/>
              <a:gd name="T22" fmla="*/ 2147483646 w 3735"/>
              <a:gd name="T23" fmla="*/ 2147483646 h 927"/>
              <a:gd name="T24" fmla="*/ 2147483646 w 3735"/>
              <a:gd name="T25" fmla="*/ 2147483646 h 927"/>
              <a:gd name="T26" fmla="*/ 2147483646 w 3735"/>
              <a:gd name="T27" fmla="*/ 2147483646 h 927"/>
              <a:gd name="T28" fmla="*/ 2147483646 w 3735"/>
              <a:gd name="T29" fmla="*/ 2147483646 h 927"/>
              <a:gd name="T30" fmla="*/ 2147483646 w 3735"/>
              <a:gd name="T31" fmla="*/ 2147483646 h 927"/>
              <a:gd name="T32" fmla="*/ 2147483646 w 3735"/>
              <a:gd name="T33" fmla="*/ 2147483646 h 927"/>
              <a:gd name="T34" fmla="*/ 2147483646 w 3735"/>
              <a:gd name="T35" fmla="*/ 2147483646 h 927"/>
              <a:gd name="T36" fmla="*/ 2147483646 w 3735"/>
              <a:gd name="T37" fmla="*/ 2147483646 h 927"/>
              <a:gd name="T38" fmla="*/ 2147483646 w 3735"/>
              <a:gd name="T39" fmla="*/ 2147483646 h 927"/>
              <a:gd name="T40" fmla="*/ 2147483646 w 3735"/>
              <a:gd name="T41" fmla="*/ 2147483646 h 927"/>
              <a:gd name="T42" fmla="*/ 2147483646 w 3735"/>
              <a:gd name="T43" fmla="*/ 2147483646 h 927"/>
              <a:gd name="T44" fmla="*/ 2147483646 w 3735"/>
              <a:gd name="T45" fmla="*/ 2147483646 h 927"/>
              <a:gd name="T46" fmla="*/ 2147483646 w 3735"/>
              <a:gd name="T47" fmla="*/ 2147483646 h 927"/>
              <a:gd name="T48" fmla="*/ 2147483646 w 3735"/>
              <a:gd name="T49" fmla="*/ 2147483646 h 927"/>
              <a:gd name="T50" fmla="*/ 2147483646 w 3735"/>
              <a:gd name="T51" fmla="*/ 2147483646 h 927"/>
              <a:gd name="T52" fmla="*/ 2147483646 w 3735"/>
              <a:gd name="T53" fmla="*/ 2147483646 h 927"/>
              <a:gd name="T54" fmla="*/ 2147483646 w 3735"/>
              <a:gd name="T55" fmla="*/ 2147483646 h 927"/>
              <a:gd name="T56" fmla="*/ 2147483646 w 3735"/>
              <a:gd name="T57" fmla="*/ 2147483646 h 927"/>
              <a:gd name="T58" fmla="*/ 2147483646 w 3735"/>
              <a:gd name="T59" fmla="*/ 2147483646 h 927"/>
              <a:gd name="T60" fmla="*/ 2147483646 w 3735"/>
              <a:gd name="T61" fmla="*/ 2147483646 h 927"/>
              <a:gd name="T62" fmla="*/ 2147483646 w 3735"/>
              <a:gd name="T63" fmla="*/ 2147483646 h 927"/>
              <a:gd name="T64" fmla="*/ 2147483646 w 3735"/>
              <a:gd name="T65" fmla="*/ 2147483646 h 927"/>
              <a:gd name="T66" fmla="*/ 2147483646 w 3735"/>
              <a:gd name="T67" fmla="*/ 2147483646 h 927"/>
              <a:gd name="T68" fmla="*/ 2147483646 w 3735"/>
              <a:gd name="T69" fmla="*/ 2147483646 h 927"/>
              <a:gd name="T70" fmla="*/ 2147483646 w 3735"/>
              <a:gd name="T71" fmla="*/ 2147483646 h 927"/>
              <a:gd name="T72" fmla="*/ 2147483646 w 3735"/>
              <a:gd name="T73" fmla="*/ 2147483646 h 927"/>
              <a:gd name="T74" fmla="*/ 2147483646 w 3735"/>
              <a:gd name="T75" fmla="*/ 2147483646 h 927"/>
              <a:gd name="T76" fmla="*/ 2147483646 w 3735"/>
              <a:gd name="T77" fmla="*/ 2147483646 h 927"/>
              <a:gd name="T78" fmla="*/ 2147483646 w 3735"/>
              <a:gd name="T79" fmla="*/ 2147483646 h 927"/>
              <a:gd name="T80" fmla="*/ 2147483646 w 3735"/>
              <a:gd name="T81" fmla="*/ 2147483646 h 927"/>
              <a:gd name="T82" fmla="*/ 2147483646 w 3735"/>
              <a:gd name="T83" fmla="*/ 2147483646 h 927"/>
              <a:gd name="T84" fmla="*/ 2147483646 w 3735"/>
              <a:gd name="T85" fmla="*/ 2147483646 h 927"/>
              <a:gd name="T86" fmla="*/ 2147483646 w 3735"/>
              <a:gd name="T87" fmla="*/ 2147483646 h 927"/>
              <a:gd name="T88" fmla="*/ 2147483646 w 3735"/>
              <a:gd name="T89" fmla="*/ 2147483646 h 927"/>
              <a:gd name="T90" fmla="*/ 2147483646 w 3735"/>
              <a:gd name="T91" fmla="*/ 2147483646 h 927"/>
              <a:gd name="T92" fmla="*/ 2147483646 w 3735"/>
              <a:gd name="T93" fmla="*/ 2147483646 h 927"/>
              <a:gd name="T94" fmla="*/ 2147483646 w 3735"/>
              <a:gd name="T95" fmla="*/ 2147483646 h 927"/>
              <a:gd name="T96" fmla="*/ 2147483646 w 3735"/>
              <a:gd name="T97" fmla="*/ 2147483646 h 927"/>
              <a:gd name="T98" fmla="*/ 2147483646 w 3735"/>
              <a:gd name="T99" fmla="*/ 2147483646 h 927"/>
              <a:gd name="T100" fmla="*/ 2147483646 w 3735"/>
              <a:gd name="T101" fmla="*/ 2147483646 h 927"/>
              <a:gd name="T102" fmla="*/ 2147483646 w 3735"/>
              <a:gd name="T103" fmla="*/ 2147483646 h 927"/>
              <a:gd name="T104" fmla="*/ 2147483646 w 3735"/>
              <a:gd name="T105" fmla="*/ 2147483646 h 927"/>
              <a:gd name="T106" fmla="*/ 2147483646 w 3735"/>
              <a:gd name="T107" fmla="*/ 2147483646 h 927"/>
              <a:gd name="T108" fmla="*/ 2147483646 w 3735"/>
              <a:gd name="T109" fmla="*/ 2147483646 h 927"/>
              <a:gd name="T110" fmla="*/ 2147483646 w 3735"/>
              <a:gd name="T111" fmla="*/ 2147483646 h 927"/>
              <a:gd name="T112" fmla="*/ 2147483646 w 3735"/>
              <a:gd name="T113" fmla="*/ 2147483646 h 927"/>
              <a:gd name="T114" fmla="*/ 2147483646 w 3735"/>
              <a:gd name="T115" fmla="*/ 2147483646 h 927"/>
              <a:gd name="T116" fmla="*/ 2147483646 w 3735"/>
              <a:gd name="T117" fmla="*/ 2147483646 h 927"/>
              <a:gd name="T118" fmla="*/ 2147483646 w 3735"/>
              <a:gd name="T119" fmla="*/ 2147483646 h 927"/>
              <a:gd name="T120" fmla="*/ 2147483646 w 3735"/>
              <a:gd name="T121" fmla="*/ 0 h 927"/>
              <a:gd name="T122" fmla="*/ 2147483646 w 3735"/>
              <a:gd name="T123" fmla="*/ 2147483646 h 927"/>
              <a:gd name="T124" fmla="*/ 2147483646 w 3735"/>
              <a:gd name="T125" fmla="*/ 2147483646 h 9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35"/>
              <a:gd name="T190" fmla="*/ 0 h 927"/>
              <a:gd name="T191" fmla="*/ 3735 w 3735"/>
              <a:gd name="T192" fmla="*/ 927 h 927"/>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661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26 w 10000"/>
              <a:gd name="connsiteY38" fmla="*/ 7983 h 10000"/>
              <a:gd name="connsiteX39" fmla="*/ 6439 w 10000"/>
              <a:gd name="connsiteY39" fmla="*/ 216 h 10000"/>
              <a:gd name="connsiteX40" fmla="*/ 6602 w 10000"/>
              <a:gd name="connsiteY40" fmla="*/ 7832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26 w 10000"/>
              <a:gd name="connsiteY38" fmla="*/ 7983 h 10000"/>
              <a:gd name="connsiteX39" fmla="*/ 6439 w 10000"/>
              <a:gd name="connsiteY39" fmla="*/ 216 h 10000"/>
              <a:gd name="connsiteX40" fmla="*/ 6602 w 10000"/>
              <a:gd name="connsiteY40" fmla="*/ 7832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26 w 10000"/>
              <a:gd name="connsiteY38" fmla="*/ 7983 h 10000"/>
              <a:gd name="connsiteX39" fmla="*/ 6439 w 10000"/>
              <a:gd name="connsiteY39" fmla="*/ 216 h 10000"/>
              <a:gd name="connsiteX40" fmla="*/ 6602 w 10000"/>
              <a:gd name="connsiteY40" fmla="*/ 7832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26 w 10000"/>
              <a:gd name="connsiteY38" fmla="*/ 7983 h 10000"/>
              <a:gd name="connsiteX39" fmla="*/ 6439 w 10000"/>
              <a:gd name="connsiteY39" fmla="*/ 216 h 10000"/>
              <a:gd name="connsiteX40" fmla="*/ 6602 w 10000"/>
              <a:gd name="connsiteY40" fmla="*/ 7832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26 w 10000"/>
              <a:gd name="connsiteY38" fmla="*/ 7983 h 10000"/>
              <a:gd name="connsiteX39" fmla="*/ 6439 w 10000"/>
              <a:gd name="connsiteY39" fmla="*/ 216 h 10000"/>
              <a:gd name="connsiteX40" fmla="*/ 6500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26 w 10000"/>
              <a:gd name="connsiteY38" fmla="*/ 7983 h 10000"/>
              <a:gd name="connsiteX39" fmla="*/ 6439 w 10000"/>
              <a:gd name="connsiteY39" fmla="*/ 216 h 10000"/>
              <a:gd name="connsiteX40" fmla="*/ 6500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26 w 10000"/>
              <a:gd name="connsiteY38" fmla="*/ 7983 h 10000"/>
              <a:gd name="connsiteX39" fmla="*/ 6439 w 10000"/>
              <a:gd name="connsiteY39" fmla="*/ 216 h 10000"/>
              <a:gd name="connsiteX40" fmla="*/ 6500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26 w 10000"/>
              <a:gd name="connsiteY38" fmla="*/ 7983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802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802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773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773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716 w 10000"/>
              <a:gd name="connsiteY59" fmla="*/ 7670 h 10000"/>
              <a:gd name="connsiteX60" fmla="*/ 9687 w 10000"/>
              <a:gd name="connsiteY60" fmla="*/ 0 h 10000"/>
              <a:gd name="connsiteX61" fmla="*/ 9773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716 w 10000"/>
              <a:gd name="connsiteY59" fmla="*/ 7670 h 10000"/>
              <a:gd name="connsiteX60" fmla="*/ 9687 w 10000"/>
              <a:gd name="connsiteY60" fmla="*/ 0 h 10000"/>
              <a:gd name="connsiteX61" fmla="*/ 9729 w 10000"/>
              <a:gd name="connsiteY61" fmla="*/ 8409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716 w 10000"/>
              <a:gd name="connsiteY59" fmla="*/ 7670 h 10000"/>
              <a:gd name="connsiteX60" fmla="*/ 9687 w 10000"/>
              <a:gd name="connsiteY60" fmla="*/ 0 h 10000"/>
              <a:gd name="connsiteX61" fmla="*/ 9729 w 10000"/>
              <a:gd name="connsiteY61" fmla="*/ 8409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716 w 10000"/>
              <a:gd name="connsiteY59" fmla="*/ 7670 h 10000"/>
              <a:gd name="connsiteX60" fmla="*/ 9687 w 10000"/>
              <a:gd name="connsiteY60" fmla="*/ 0 h 10000"/>
              <a:gd name="connsiteX61" fmla="*/ 9729 w 10000"/>
              <a:gd name="connsiteY61" fmla="*/ 8409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716 w 10000"/>
              <a:gd name="connsiteY59" fmla="*/ 7670 h 10000"/>
              <a:gd name="connsiteX60" fmla="*/ 9687 w 10000"/>
              <a:gd name="connsiteY60" fmla="*/ 0 h 10000"/>
              <a:gd name="connsiteX61" fmla="*/ 9729 w 10000"/>
              <a:gd name="connsiteY61" fmla="*/ 8409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716 w 10000"/>
              <a:gd name="connsiteY59" fmla="*/ 7670 h 10000"/>
              <a:gd name="connsiteX60" fmla="*/ 9687 w 10000"/>
              <a:gd name="connsiteY60" fmla="*/ 0 h 10000"/>
              <a:gd name="connsiteX61" fmla="*/ 9729 w 10000"/>
              <a:gd name="connsiteY61" fmla="*/ 8409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3149 w 10000"/>
              <a:gd name="connsiteY19" fmla="*/ 8296 h 10000"/>
              <a:gd name="connsiteX20" fmla="*/ 3355 w 10000"/>
              <a:gd name="connsiteY20" fmla="*/ 8242 h 10000"/>
              <a:gd name="connsiteX21" fmla="*/ 3534 w 10000"/>
              <a:gd name="connsiteY21" fmla="*/ 7670 h 10000"/>
              <a:gd name="connsiteX22" fmla="*/ 3805 w 10000"/>
              <a:gd name="connsiteY22" fmla="*/ 8296 h 10000"/>
              <a:gd name="connsiteX23" fmla="*/ 3946 w 10000"/>
              <a:gd name="connsiteY23" fmla="*/ 8242 h 10000"/>
              <a:gd name="connsiteX24" fmla="*/ 4193 w 10000"/>
              <a:gd name="connsiteY24" fmla="*/ 7152 h 10000"/>
              <a:gd name="connsiteX25" fmla="*/ 4332 w 10000"/>
              <a:gd name="connsiteY25" fmla="*/ 7778 h 10000"/>
              <a:gd name="connsiteX26" fmla="*/ 4420 w 10000"/>
              <a:gd name="connsiteY26" fmla="*/ 8296 h 10000"/>
              <a:gd name="connsiteX27" fmla="*/ 4576 w 10000"/>
              <a:gd name="connsiteY27" fmla="*/ 8910 h 10000"/>
              <a:gd name="connsiteX28" fmla="*/ 4755 w 10000"/>
              <a:gd name="connsiteY28" fmla="*/ 8706 h 10000"/>
              <a:gd name="connsiteX29" fmla="*/ 5218 w 10000"/>
              <a:gd name="connsiteY29" fmla="*/ 10000 h 10000"/>
              <a:gd name="connsiteX30" fmla="*/ 5398 w 10000"/>
              <a:gd name="connsiteY30" fmla="*/ 9946 h 10000"/>
              <a:gd name="connsiteX31" fmla="*/ 5448 w 10000"/>
              <a:gd name="connsiteY31" fmla="*/ 9633 h 10000"/>
              <a:gd name="connsiteX32" fmla="*/ 5574 w 10000"/>
              <a:gd name="connsiteY32" fmla="*/ 7346 h 10000"/>
              <a:gd name="connsiteX33" fmla="*/ 5732 w 10000"/>
              <a:gd name="connsiteY33" fmla="*/ 9223 h 10000"/>
              <a:gd name="connsiteX34" fmla="*/ 5874 w 10000"/>
              <a:gd name="connsiteY34" fmla="*/ 9115 h 10000"/>
              <a:gd name="connsiteX35" fmla="*/ 5938 w 10000"/>
              <a:gd name="connsiteY35" fmla="*/ 8910 h 10000"/>
              <a:gd name="connsiteX36" fmla="*/ 6388 w 10000"/>
              <a:gd name="connsiteY36" fmla="*/ 8296 h 10000"/>
              <a:gd name="connsiteX37" fmla="*/ 6463 w 10000"/>
              <a:gd name="connsiteY37" fmla="*/ 7954 h 10000"/>
              <a:gd name="connsiteX38" fmla="*/ 6439 w 10000"/>
              <a:gd name="connsiteY38" fmla="*/ 216 h 10000"/>
              <a:gd name="connsiteX39" fmla="*/ 6478 w 10000"/>
              <a:gd name="connsiteY39" fmla="*/ 7920 h 10000"/>
              <a:gd name="connsiteX40" fmla="*/ 6811 w 10000"/>
              <a:gd name="connsiteY40" fmla="*/ 7476 h 10000"/>
              <a:gd name="connsiteX41" fmla="*/ 6964 w 10000"/>
              <a:gd name="connsiteY41" fmla="*/ 7217 h 10000"/>
              <a:gd name="connsiteX42" fmla="*/ 7133 w 10000"/>
              <a:gd name="connsiteY42" fmla="*/ 8296 h 10000"/>
              <a:gd name="connsiteX43" fmla="*/ 7339 w 10000"/>
              <a:gd name="connsiteY43" fmla="*/ 8393 h 10000"/>
              <a:gd name="connsiteX44" fmla="*/ 7491 w 10000"/>
              <a:gd name="connsiteY44" fmla="*/ 8393 h 10000"/>
              <a:gd name="connsiteX45" fmla="*/ 7505 w 10000"/>
              <a:gd name="connsiteY45" fmla="*/ 8242 h 10000"/>
              <a:gd name="connsiteX46" fmla="*/ 7545 w 10000"/>
              <a:gd name="connsiteY46" fmla="*/ 8134 h 10000"/>
              <a:gd name="connsiteX47" fmla="*/ 7775 w 10000"/>
              <a:gd name="connsiteY47" fmla="*/ 7206 h 10000"/>
              <a:gd name="connsiteX48" fmla="*/ 7904 w 10000"/>
              <a:gd name="connsiteY48" fmla="*/ 7357 h 10000"/>
              <a:gd name="connsiteX49" fmla="*/ 7995 w 10000"/>
              <a:gd name="connsiteY49" fmla="*/ 7778 h 10000"/>
              <a:gd name="connsiteX50" fmla="*/ 8147 w 10000"/>
              <a:gd name="connsiteY50" fmla="*/ 7875 h 10000"/>
              <a:gd name="connsiteX51" fmla="*/ 8391 w 10000"/>
              <a:gd name="connsiteY51" fmla="*/ 7821 h 10000"/>
              <a:gd name="connsiteX52" fmla="*/ 8469 w 10000"/>
              <a:gd name="connsiteY52" fmla="*/ 7616 h 10000"/>
              <a:gd name="connsiteX53" fmla="*/ 8594 w 10000"/>
              <a:gd name="connsiteY53" fmla="*/ 7346 h 10000"/>
              <a:gd name="connsiteX54" fmla="*/ 8675 w 10000"/>
              <a:gd name="connsiteY54" fmla="*/ 7821 h 10000"/>
              <a:gd name="connsiteX55" fmla="*/ 8854 w 10000"/>
              <a:gd name="connsiteY55" fmla="*/ 8080 h 10000"/>
              <a:gd name="connsiteX56" fmla="*/ 9216 w 10000"/>
              <a:gd name="connsiteY56" fmla="*/ 8813 h 10000"/>
              <a:gd name="connsiteX57" fmla="*/ 9612 w 10000"/>
              <a:gd name="connsiteY57" fmla="*/ 8501 h 10000"/>
              <a:gd name="connsiteX58" fmla="*/ 9716 w 10000"/>
              <a:gd name="connsiteY58" fmla="*/ 7670 h 10000"/>
              <a:gd name="connsiteX59" fmla="*/ 9687 w 10000"/>
              <a:gd name="connsiteY59" fmla="*/ 0 h 10000"/>
              <a:gd name="connsiteX60" fmla="*/ 9729 w 10000"/>
              <a:gd name="connsiteY60" fmla="*/ 8409 h 10000"/>
              <a:gd name="connsiteX61" fmla="*/ 10000 w 10000"/>
              <a:gd name="connsiteY61"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3149 w 10000"/>
              <a:gd name="connsiteY19" fmla="*/ 8296 h 10000"/>
              <a:gd name="connsiteX20" fmla="*/ 3355 w 10000"/>
              <a:gd name="connsiteY20" fmla="*/ 8242 h 10000"/>
              <a:gd name="connsiteX21" fmla="*/ 3534 w 10000"/>
              <a:gd name="connsiteY21" fmla="*/ 7670 h 10000"/>
              <a:gd name="connsiteX22" fmla="*/ 3805 w 10000"/>
              <a:gd name="connsiteY22" fmla="*/ 8296 h 10000"/>
              <a:gd name="connsiteX23" fmla="*/ 3946 w 10000"/>
              <a:gd name="connsiteY23" fmla="*/ 8242 h 10000"/>
              <a:gd name="connsiteX24" fmla="*/ 4193 w 10000"/>
              <a:gd name="connsiteY24" fmla="*/ 7152 h 10000"/>
              <a:gd name="connsiteX25" fmla="*/ 4332 w 10000"/>
              <a:gd name="connsiteY25" fmla="*/ 7778 h 10000"/>
              <a:gd name="connsiteX26" fmla="*/ 4420 w 10000"/>
              <a:gd name="connsiteY26" fmla="*/ 8296 h 10000"/>
              <a:gd name="connsiteX27" fmla="*/ 4576 w 10000"/>
              <a:gd name="connsiteY27" fmla="*/ 8910 h 10000"/>
              <a:gd name="connsiteX28" fmla="*/ 4755 w 10000"/>
              <a:gd name="connsiteY28" fmla="*/ 8706 h 10000"/>
              <a:gd name="connsiteX29" fmla="*/ 5218 w 10000"/>
              <a:gd name="connsiteY29" fmla="*/ 10000 h 10000"/>
              <a:gd name="connsiteX30" fmla="*/ 5398 w 10000"/>
              <a:gd name="connsiteY30" fmla="*/ 9946 h 10000"/>
              <a:gd name="connsiteX31" fmla="*/ 5448 w 10000"/>
              <a:gd name="connsiteY31" fmla="*/ 9633 h 10000"/>
              <a:gd name="connsiteX32" fmla="*/ 5574 w 10000"/>
              <a:gd name="connsiteY32" fmla="*/ 7346 h 10000"/>
              <a:gd name="connsiteX33" fmla="*/ 5732 w 10000"/>
              <a:gd name="connsiteY33" fmla="*/ 9223 h 10000"/>
              <a:gd name="connsiteX34" fmla="*/ 5874 w 10000"/>
              <a:gd name="connsiteY34" fmla="*/ 9115 h 10000"/>
              <a:gd name="connsiteX35" fmla="*/ 5938 w 10000"/>
              <a:gd name="connsiteY35" fmla="*/ 8910 h 10000"/>
              <a:gd name="connsiteX36" fmla="*/ 6388 w 10000"/>
              <a:gd name="connsiteY36" fmla="*/ 8296 h 10000"/>
              <a:gd name="connsiteX37" fmla="*/ 6463 w 10000"/>
              <a:gd name="connsiteY37" fmla="*/ 7954 h 10000"/>
              <a:gd name="connsiteX38" fmla="*/ 6439 w 10000"/>
              <a:gd name="connsiteY38" fmla="*/ 216 h 10000"/>
              <a:gd name="connsiteX39" fmla="*/ 6478 w 10000"/>
              <a:gd name="connsiteY39" fmla="*/ 7920 h 10000"/>
              <a:gd name="connsiteX40" fmla="*/ 6811 w 10000"/>
              <a:gd name="connsiteY40" fmla="*/ 7476 h 10000"/>
              <a:gd name="connsiteX41" fmla="*/ 6964 w 10000"/>
              <a:gd name="connsiteY41" fmla="*/ 7217 h 10000"/>
              <a:gd name="connsiteX42" fmla="*/ 7133 w 10000"/>
              <a:gd name="connsiteY42" fmla="*/ 8296 h 10000"/>
              <a:gd name="connsiteX43" fmla="*/ 7339 w 10000"/>
              <a:gd name="connsiteY43" fmla="*/ 8393 h 10000"/>
              <a:gd name="connsiteX44" fmla="*/ 7491 w 10000"/>
              <a:gd name="connsiteY44" fmla="*/ 8393 h 10000"/>
              <a:gd name="connsiteX45" fmla="*/ 7505 w 10000"/>
              <a:gd name="connsiteY45" fmla="*/ 8242 h 10000"/>
              <a:gd name="connsiteX46" fmla="*/ 7545 w 10000"/>
              <a:gd name="connsiteY46" fmla="*/ 8134 h 10000"/>
              <a:gd name="connsiteX47" fmla="*/ 7775 w 10000"/>
              <a:gd name="connsiteY47" fmla="*/ 7206 h 10000"/>
              <a:gd name="connsiteX48" fmla="*/ 7904 w 10000"/>
              <a:gd name="connsiteY48" fmla="*/ 7357 h 10000"/>
              <a:gd name="connsiteX49" fmla="*/ 7995 w 10000"/>
              <a:gd name="connsiteY49" fmla="*/ 7778 h 10000"/>
              <a:gd name="connsiteX50" fmla="*/ 8147 w 10000"/>
              <a:gd name="connsiteY50" fmla="*/ 7875 h 10000"/>
              <a:gd name="connsiteX51" fmla="*/ 8391 w 10000"/>
              <a:gd name="connsiteY51" fmla="*/ 7821 h 10000"/>
              <a:gd name="connsiteX52" fmla="*/ 8469 w 10000"/>
              <a:gd name="connsiteY52" fmla="*/ 7616 h 10000"/>
              <a:gd name="connsiteX53" fmla="*/ 8594 w 10000"/>
              <a:gd name="connsiteY53" fmla="*/ 7346 h 10000"/>
              <a:gd name="connsiteX54" fmla="*/ 8675 w 10000"/>
              <a:gd name="connsiteY54" fmla="*/ 7821 h 10000"/>
              <a:gd name="connsiteX55" fmla="*/ 8854 w 10000"/>
              <a:gd name="connsiteY55" fmla="*/ 8080 h 10000"/>
              <a:gd name="connsiteX56" fmla="*/ 9216 w 10000"/>
              <a:gd name="connsiteY56" fmla="*/ 8813 h 10000"/>
              <a:gd name="connsiteX57" fmla="*/ 9612 w 10000"/>
              <a:gd name="connsiteY57" fmla="*/ 8501 h 10000"/>
              <a:gd name="connsiteX58" fmla="*/ 9716 w 10000"/>
              <a:gd name="connsiteY58" fmla="*/ 7670 h 10000"/>
              <a:gd name="connsiteX59" fmla="*/ 9687 w 10000"/>
              <a:gd name="connsiteY59" fmla="*/ 0 h 10000"/>
              <a:gd name="connsiteX60" fmla="*/ 9729 w 10000"/>
              <a:gd name="connsiteY60" fmla="*/ 8409 h 10000"/>
              <a:gd name="connsiteX61" fmla="*/ 10000 w 10000"/>
              <a:gd name="connsiteY61"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3141 w 10000"/>
              <a:gd name="connsiteY19" fmla="*/ 8425 h 10000"/>
              <a:gd name="connsiteX20" fmla="*/ 3355 w 10000"/>
              <a:gd name="connsiteY20" fmla="*/ 8242 h 10000"/>
              <a:gd name="connsiteX21" fmla="*/ 3534 w 10000"/>
              <a:gd name="connsiteY21" fmla="*/ 7670 h 10000"/>
              <a:gd name="connsiteX22" fmla="*/ 3805 w 10000"/>
              <a:gd name="connsiteY22" fmla="*/ 8296 h 10000"/>
              <a:gd name="connsiteX23" fmla="*/ 3946 w 10000"/>
              <a:gd name="connsiteY23" fmla="*/ 8242 h 10000"/>
              <a:gd name="connsiteX24" fmla="*/ 4193 w 10000"/>
              <a:gd name="connsiteY24" fmla="*/ 7152 h 10000"/>
              <a:gd name="connsiteX25" fmla="*/ 4332 w 10000"/>
              <a:gd name="connsiteY25" fmla="*/ 7778 h 10000"/>
              <a:gd name="connsiteX26" fmla="*/ 4420 w 10000"/>
              <a:gd name="connsiteY26" fmla="*/ 8296 h 10000"/>
              <a:gd name="connsiteX27" fmla="*/ 4576 w 10000"/>
              <a:gd name="connsiteY27" fmla="*/ 8910 h 10000"/>
              <a:gd name="connsiteX28" fmla="*/ 4755 w 10000"/>
              <a:gd name="connsiteY28" fmla="*/ 8706 h 10000"/>
              <a:gd name="connsiteX29" fmla="*/ 5218 w 10000"/>
              <a:gd name="connsiteY29" fmla="*/ 10000 h 10000"/>
              <a:gd name="connsiteX30" fmla="*/ 5398 w 10000"/>
              <a:gd name="connsiteY30" fmla="*/ 9946 h 10000"/>
              <a:gd name="connsiteX31" fmla="*/ 5448 w 10000"/>
              <a:gd name="connsiteY31" fmla="*/ 9633 h 10000"/>
              <a:gd name="connsiteX32" fmla="*/ 5574 w 10000"/>
              <a:gd name="connsiteY32" fmla="*/ 7346 h 10000"/>
              <a:gd name="connsiteX33" fmla="*/ 5732 w 10000"/>
              <a:gd name="connsiteY33" fmla="*/ 9223 h 10000"/>
              <a:gd name="connsiteX34" fmla="*/ 5874 w 10000"/>
              <a:gd name="connsiteY34" fmla="*/ 9115 h 10000"/>
              <a:gd name="connsiteX35" fmla="*/ 5938 w 10000"/>
              <a:gd name="connsiteY35" fmla="*/ 8910 h 10000"/>
              <a:gd name="connsiteX36" fmla="*/ 6388 w 10000"/>
              <a:gd name="connsiteY36" fmla="*/ 8296 h 10000"/>
              <a:gd name="connsiteX37" fmla="*/ 6463 w 10000"/>
              <a:gd name="connsiteY37" fmla="*/ 7954 h 10000"/>
              <a:gd name="connsiteX38" fmla="*/ 6439 w 10000"/>
              <a:gd name="connsiteY38" fmla="*/ 216 h 10000"/>
              <a:gd name="connsiteX39" fmla="*/ 6478 w 10000"/>
              <a:gd name="connsiteY39" fmla="*/ 7920 h 10000"/>
              <a:gd name="connsiteX40" fmla="*/ 6811 w 10000"/>
              <a:gd name="connsiteY40" fmla="*/ 7476 h 10000"/>
              <a:gd name="connsiteX41" fmla="*/ 6964 w 10000"/>
              <a:gd name="connsiteY41" fmla="*/ 7217 h 10000"/>
              <a:gd name="connsiteX42" fmla="*/ 7133 w 10000"/>
              <a:gd name="connsiteY42" fmla="*/ 8296 h 10000"/>
              <a:gd name="connsiteX43" fmla="*/ 7339 w 10000"/>
              <a:gd name="connsiteY43" fmla="*/ 8393 h 10000"/>
              <a:gd name="connsiteX44" fmla="*/ 7491 w 10000"/>
              <a:gd name="connsiteY44" fmla="*/ 8393 h 10000"/>
              <a:gd name="connsiteX45" fmla="*/ 7505 w 10000"/>
              <a:gd name="connsiteY45" fmla="*/ 8242 h 10000"/>
              <a:gd name="connsiteX46" fmla="*/ 7545 w 10000"/>
              <a:gd name="connsiteY46" fmla="*/ 8134 h 10000"/>
              <a:gd name="connsiteX47" fmla="*/ 7775 w 10000"/>
              <a:gd name="connsiteY47" fmla="*/ 7206 h 10000"/>
              <a:gd name="connsiteX48" fmla="*/ 7904 w 10000"/>
              <a:gd name="connsiteY48" fmla="*/ 7357 h 10000"/>
              <a:gd name="connsiteX49" fmla="*/ 7995 w 10000"/>
              <a:gd name="connsiteY49" fmla="*/ 7778 h 10000"/>
              <a:gd name="connsiteX50" fmla="*/ 8147 w 10000"/>
              <a:gd name="connsiteY50" fmla="*/ 7875 h 10000"/>
              <a:gd name="connsiteX51" fmla="*/ 8391 w 10000"/>
              <a:gd name="connsiteY51" fmla="*/ 7821 h 10000"/>
              <a:gd name="connsiteX52" fmla="*/ 8469 w 10000"/>
              <a:gd name="connsiteY52" fmla="*/ 7616 h 10000"/>
              <a:gd name="connsiteX53" fmla="*/ 8594 w 10000"/>
              <a:gd name="connsiteY53" fmla="*/ 7346 h 10000"/>
              <a:gd name="connsiteX54" fmla="*/ 8675 w 10000"/>
              <a:gd name="connsiteY54" fmla="*/ 7821 h 10000"/>
              <a:gd name="connsiteX55" fmla="*/ 8854 w 10000"/>
              <a:gd name="connsiteY55" fmla="*/ 8080 h 10000"/>
              <a:gd name="connsiteX56" fmla="*/ 9216 w 10000"/>
              <a:gd name="connsiteY56" fmla="*/ 8813 h 10000"/>
              <a:gd name="connsiteX57" fmla="*/ 9612 w 10000"/>
              <a:gd name="connsiteY57" fmla="*/ 8501 h 10000"/>
              <a:gd name="connsiteX58" fmla="*/ 9716 w 10000"/>
              <a:gd name="connsiteY58" fmla="*/ 7670 h 10000"/>
              <a:gd name="connsiteX59" fmla="*/ 9687 w 10000"/>
              <a:gd name="connsiteY59" fmla="*/ 0 h 10000"/>
              <a:gd name="connsiteX60" fmla="*/ 9729 w 10000"/>
              <a:gd name="connsiteY60" fmla="*/ 8409 h 10000"/>
              <a:gd name="connsiteX61" fmla="*/ 10000 w 10000"/>
              <a:gd name="connsiteY61"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3141 w 10000"/>
              <a:gd name="connsiteY19" fmla="*/ 8425 h 10000"/>
              <a:gd name="connsiteX20" fmla="*/ 3355 w 10000"/>
              <a:gd name="connsiteY20" fmla="*/ 8242 h 10000"/>
              <a:gd name="connsiteX21" fmla="*/ 3534 w 10000"/>
              <a:gd name="connsiteY21" fmla="*/ 7670 h 10000"/>
              <a:gd name="connsiteX22" fmla="*/ 3805 w 10000"/>
              <a:gd name="connsiteY22" fmla="*/ 8296 h 10000"/>
              <a:gd name="connsiteX23" fmla="*/ 3946 w 10000"/>
              <a:gd name="connsiteY23" fmla="*/ 8242 h 10000"/>
              <a:gd name="connsiteX24" fmla="*/ 4193 w 10000"/>
              <a:gd name="connsiteY24" fmla="*/ 7152 h 10000"/>
              <a:gd name="connsiteX25" fmla="*/ 4332 w 10000"/>
              <a:gd name="connsiteY25" fmla="*/ 7778 h 10000"/>
              <a:gd name="connsiteX26" fmla="*/ 4420 w 10000"/>
              <a:gd name="connsiteY26" fmla="*/ 8296 h 10000"/>
              <a:gd name="connsiteX27" fmla="*/ 4576 w 10000"/>
              <a:gd name="connsiteY27" fmla="*/ 8910 h 10000"/>
              <a:gd name="connsiteX28" fmla="*/ 4755 w 10000"/>
              <a:gd name="connsiteY28" fmla="*/ 8706 h 10000"/>
              <a:gd name="connsiteX29" fmla="*/ 5218 w 10000"/>
              <a:gd name="connsiteY29" fmla="*/ 10000 h 10000"/>
              <a:gd name="connsiteX30" fmla="*/ 5398 w 10000"/>
              <a:gd name="connsiteY30" fmla="*/ 9946 h 10000"/>
              <a:gd name="connsiteX31" fmla="*/ 5448 w 10000"/>
              <a:gd name="connsiteY31" fmla="*/ 9633 h 10000"/>
              <a:gd name="connsiteX32" fmla="*/ 5574 w 10000"/>
              <a:gd name="connsiteY32" fmla="*/ 7346 h 10000"/>
              <a:gd name="connsiteX33" fmla="*/ 5732 w 10000"/>
              <a:gd name="connsiteY33" fmla="*/ 9223 h 10000"/>
              <a:gd name="connsiteX34" fmla="*/ 5874 w 10000"/>
              <a:gd name="connsiteY34" fmla="*/ 9115 h 10000"/>
              <a:gd name="connsiteX35" fmla="*/ 5938 w 10000"/>
              <a:gd name="connsiteY35" fmla="*/ 8910 h 10000"/>
              <a:gd name="connsiteX36" fmla="*/ 6388 w 10000"/>
              <a:gd name="connsiteY36" fmla="*/ 8296 h 10000"/>
              <a:gd name="connsiteX37" fmla="*/ 6463 w 10000"/>
              <a:gd name="connsiteY37" fmla="*/ 7954 h 10000"/>
              <a:gd name="connsiteX38" fmla="*/ 6439 w 10000"/>
              <a:gd name="connsiteY38" fmla="*/ 216 h 10000"/>
              <a:gd name="connsiteX39" fmla="*/ 6478 w 10000"/>
              <a:gd name="connsiteY39" fmla="*/ 7920 h 10000"/>
              <a:gd name="connsiteX40" fmla="*/ 6811 w 10000"/>
              <a:gd name="connsiteY40" fmla="*/ 7476 h 10000"/>
              <a:gd name="connsiteX41" fmla="*/ 6964 w 10000"/>
              <a:gd name="connsiteY41" fmla="*/ 7217 h 10000"/>
              <a:gd name="connsiteX42" fmla="*/ 7133 w 10000"/>
              <a:gd name="connsiteY42" fmla="*/ 8296 h 10000"/>
              <a:gd name="connsiteX43" fmla="*/ 7339 w 10000"/>
              <a:gd name="connsiteY43" fmla="*/ 8393 h 10000"/>
              <a:gd name="connsiteX44" fmla="*/ 7491 w 10000"/>
              <a:gd name="connsiteY44" fmla="*/ 8393 h 10000"/>
              <a:gd name="connsiteX45" fmla="*/ 7505 w 10000"/>
              <a:gd name="connsiteY45" fmla="*/ 8242 h 10000"/>
              <a:gd name="connsiteX46" fmla="*/ 7545 w 10000"/>
              <a:gd name="connsiteY46" fmla="*/ 8134 h 10000"/>
              <a:gd name="connsiteX47" fmla="*/ 7775 w 10000"/>
              <a:gd name="connsiteY47" fmla="*/ 7206 h 10000"/>
              <a:gd name="connsiteX48" fmla="*/ 7904 w 10000"/>
              <a:gd name="connsiteY48" fmla="*/ 7357 h 10000"/>
              <a:gd name="connsiteX49" fmla="*/ 7995 w 10000"/>
              <a:gd name="connsiteY49" fmla="*/ 7778 h 10000"/>
              <a:gd name="connsiteX50" fmla="*/ 8147 w 10000"/>
              <a:gd name="connsiteY50" fmla="*/ 7875 h 10000"/>
              <a:gd name="connsiteX51" fmla="*/ 8391 w 10000"/>
              <a:gd name="connsiteY51" fmla="*/ 7821 h 10000"/>
              <a:gd name="connsiteX52" fmla="*/ 8469 w 10000"/>
              <a:gd name="connsiteY52" fmla="*/ 7616 h 10000"/>
              <a:gd name="connsiteX53" fmla="*/ 8594 w 10000"/>
              <a:gd name="connsiteY53" fmla="*/ 7346 h 10000"/>
              <a:gd name="connsiteX54" fmla="*/ 8675 w 10000"/>
              <a:gd name="connsiteY54" fmla="*/ 7821 h 10000"/>
              <a:gd name="connsiteX55" fmla="*/ 8854 w 10000"/>
              <a:gd name="connsiteY55" fmla="*/ 8080 h 10000"/>
              <a:gd name="connsiteX56" fmla="*/ 9216 w 10000"/>
              <a:gd name="connsiteY56" fmla="*/ 8813 h 10000"/>
              <a:gd name="connsiteX57" fmla="*/ 9612 w 10000"/>
              <a:gd name="connsiteY57" fmla="*/ 8501 h 10000"/>
              <a:gd name="connsiteX58" fmla="*/ 9716 w 10000"/>
              <a:gd name="connsiteY58" fmla="*/ 7670 h 10000"/>
              <a:gd name="connsiteX59" fmla="*/ 9687 w 10000"/>
              <a:gd name="connsiteY59" fmla="*/ 0 h 10000"/>
              <a:gd name="connsiteX60" fmla="*/ 9729 w 10000"/>
              <a:gd name="connsiteY60" fmla="*/ 8409 h 10000"/>
              <a:gd name="connsiteX61" fmla="*/ 10000 w 10000"/>
              <a:gd name="connsiteY61"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3141 w 10000"/>
              <a:gd name="connsiteY19" fmla="*/ 8425 h 10000"/>
              <a:gd name="connsiteX20" fmla="*/ 3355 w 10000"/>
              <a:gd name="connsiteY20" fmla="*/ 8242 h 10000"/>
              <a:gd name="connsiteX21" fmla="*/ 3534 w 10000"/>
              <a:gd name="connsiteY21" fmla="*/ 7670 h 10000"/>
              <a:gd name="connsiteX22" fmla="*/ 3805 w 10000"/>
              <a:gd name="connsiteY22" fmla="*/ 8296 h 10000"/>
              <a:gd name="connsiteX23" fmla="*/ 3946 w 10000"/>
              <a:gd name="connsiteY23" fmla="*/ 8242 h 10000"/>
              <a:gd name="connsiteX24" fmla="*/ 4193 w 10000"/>
              <a:gd name="connsiteY24" fmla="*/ 7152 h 10000"/>
              <a:gd name="connsiteX25" fmla="*/ 4332 w 10000"/>
              <a:gd name="connsiteY25" fmla="*/ 7778 h 10000"/>
              <a:gd name="connsiteX26" fmla="*/ 4420 w 10000"/>
              <a:gd name="connsiteY26" fmla="*/ 8296 h 10000"/>
              <a:gd name="connsiteX27" fmla="*/ 4576 w 10000"/>
              <a:gd name="connsiteY27" fmla="*/ 8910 h 10000"/>
              <a:gd name="connsiteX28" fmla="*/ 4755 w 10000"/>
              <a:gd name="connsiteY28" fmla="*/ 8706 h 10000"/>
              <a:gd name="connsiteX29" fmla="*/ 5218 w 10000"/>
              <a:gd name="connsiteY29" fmla="*/ 10000 h 10000"/>
              <a:gd name="connsiteX30" fmla="*/ 5398 w 10000"/>
              <a:gd name="connsiteY30" fmla="*/ 9946 h 10000"/>
              <a:gd name="connsiteX31" fmla="*/ 5448 w 10000"/>
              <a:gd name="connsiteY31" fmla="*/ 9633 h 10000"/>
              <a:gd name="connsiteX32" fmla="*/ 5574 w 10000"/>
              <a:gd name="connsiteY32" fmla="*/ 7346 h 10000"/>
              <a:gd name="connsiteX33" fmla="*/ 5732 w 10000"/>
              <a:gd name="connsiteY33" fmla="*/ 9223 h 10000"/>
              <a:gd name="connsiteX34" fmla="*/ 5874 w 10000"/>
              <a:gd name="connsiteY34" fmla="*/ 9115 h 10000"/>
              <a:gd name="connsiteX35" fmla="*/ 5938 w 10000"/>
              <a:gd name="connsiteY35" fmla="*/ 8910 h 10000"/>
              <a:gd name="connsiteX36" fmla="*/ 6388 w 10000"/>
              <a:gd name="connsiteY36" fmla="*/ 8296 h 10000"/>
              <a:gd name="connsiteX37" fmla="*/ 6463 w 10000"/>
              <a:gd name="connsiteY37" fmla="*/ 7954 h 10000"/>
              <a:gd name="connsiteX38" fmla="*/ 6439 w 10000"/>
              <a:gd name="connsiteY38" fmla="*/ 216 h 10000"/>
              <a:gd name="connsiteX39" fmla="*/ 6490 w 10000"/>
              <a:gd name="connsiteY39" fmla="*/ 9004 h 10000"/>
              <a:gd name="connsiteX40" fmla="*/ 6811 w 10000"/>
              <a:gd name="connsiteY40" fmla="*/ 7476 h 10000"/>
              <a:gd name="connsiteX41" fmla="*/ 6964 w 10000"/>
              <a:gd name="connsiteY41" fmla="*/ 7217 h 10000"/>
              <a:gd name="connsiteX42" fmla="*/ 7133 w 10000"/>
              <a:gd name="connsiteY42" fmla="*/ 8296 h 10000"/>
              <a:gd name="connsiteX43" fmla="*/ 7339 w 10000"/>
              <a:gd name="connsiteY43" fmla="*/ 8393 h 10000"/>
              <a:gd name="connsiteX44" fmla="*/ 7491 w 10000"/>
              <a:gd name="connsiteY44" fmla="*/ 8393 h 10000"/>
              <a:gd name="connsiteX45" fmla="*/ 7505 w 10000"/>
              <a:gd name="connsiteY45" fmla="*/ 8242 h 10000"/>
              <a:gd name="connsiteX46" fmla="*/ 7545 w 10000"/>
              <a:gd name="connsiteY46" fmla="*/ 8134 h 10000"/>
              <a:gd name="connsiteX47" fmla="*/ 7775 w 10000"/>
              <a:gd name="connsiteY47" fmla="*/ 7206 h 10000"/>
              <a:gd name="connsiteX48" fmla="*/ 7904 w 10000"/>
              <a:gd name="connsiteY48" fmla="*/ 7357 h 10000"/>
              <a:gd name="connsiteX49" fmla="*/ 7995 w 10000"/>
              <a:gd name="connsiteY49" fmla="*/ 7778 h 10000"/>
              <a:gd name="connsiteX50" fmla="*/ 8147 w 10000"/>
              <a:gd name="connsiteY50" fmla="*/ 7875 h 10000"/>
              <a:gd name="connsiteX51" fmla="*/ 8391 w 10000"/>
              <a:gd name="connsiteY51" fmla="*/ 7821 h 10000"/>
              <a:gd name="connsiteX52" fmla="*/ 8469 w 10000"/>
              <a:gd name="connsiteY52" fmla="*/ 7616 h 10000"/>
              <a:gd name="connsiteX53" fmla="*/ 8594 w 10000"/>
              <a:gd name="connsiteY53" fmla="*/ 7346 h 10000"/>
              <a:gd name="connsiteX54" fmla="*/ 8675 w 10000"/>
              <a:gd name="connsiteY54" fmla="*/ 7821 h 10000"/>
              <a:gd name="connsiteX55" fmla="*/ 8854 w 10000"/>
              <a:gd name="connsiteY55" fmla="*/ 8080 h 10000"/>
              <a:gd name="connsiteX56" fmla="*/ 9216 w 10000"/>
              <a:gd name="connsiteY56" fmla="*/ 8813 h 10000"/>
              <a:gd name="connsiteX57" fmla="*/ 9612 w 10000"/>
              <a:gd name="connsiteY57" fmla="*/ 8501 h 10000"/>
              <a:gd name="connsiteX58" fmla="*/ 9716 w 10000"/>
              <a:gd name="connsiteY58" fmla="*/ 7670 h 10000"/>
              <a:gd name="connsiteX59" fmla="*/ 9687 w 10000"/>
              <a:gd name="connsiteY59" fmla="*/ 0 h 10000"/>
              <a:gd name="connsiteX60" fmla="*/ 9729 w 10000"/>
              <a:gd name="connsiteY60" fmla="*/ 8409 h 10000"/>
              <a:gd name="connsiteX61" fmla="*/ 10000 w 10000"/>
              <a:gd name="connsiteY61"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3141 w 10000"/>
              <a:gd name="connsiteY19" fmla="*/ 8425 h 10000"/>
              <a:gd name="connsiteX20" fmla="*/ 3355 w 10000"/>
              <a:gd name="connsiteY20" fmla="*/ 8242 h 10000"/>
              <a:gd name="connsiteX21" fmla="*/ 3534 w 10000"/>
              <a:gd name="connsiteY21" fmla="*/ 7670 h 10000"/>
              <a:gd name="connsiteX22" fmla="*/ 3805 w 10000"/>
              <a:gd name="connsiteY22" fmla="*/ 8296 h 10000"/>
              <a:gd name="connsiteX23" fmla="*/ 3946 w 10000"/>
              <a:gd name="connsiteY23" fmla="*/ 8242 h 10000"/>
              <a:gd name="connsiteX24" fmla="*/ 4193 w 10000"/>
              <a:gd name="connsiteY24" fmla="*/ 7152 h 10000"/>
              <a:gd name="connsiteX25" fmla="*/ 4332 w 10000"/>
              <a:gd name="connsiteY25" fmla="*/ 7778 h 10000"/>
              <a:gd name="connsiteX26" fmla="*/ 4420 w 10000"/>
              <a:gd name="connsiteY26" fmla="*/ 8296 h 10000"/>
              <a:gd name="connsiteX27" fmla="*/ 4576 w 10000"/>
              <a:gd name="connsiteY27" fmla="*/ 8910 h 10000"/>
              <a:gd name="connsiteX28" fmla="*/ 4755 w 10000"/>
              <a:gd name="connsiteY28" fmla="*/ 8706 h 10000"/>
              <a:gd name="connsiteX29" fmla="*/ 5218 w 10000"/>
              <a:gd name="connsiteY29" fmla="*/ 10000 h 10000"/>
              <a:gd name="connsiteX30" fmla="*/ 5398 w 10000"/>
              <a:gd name="connsiteY30" fmla="*/ 9946 h 10000"/>
              <a:gd name="connsiteX31" fmla="*/ 5448 w 10000"/>
              <a:gd name="connsiteY31" fmla="*/ 9633 h 10000"/>
              <a:gd name="connsiteX32" fmla="*/ 5574 w 10000"/>
              <a:gd name="connsiteY32" fmla="*/ 7346 h 10000"/>
              <a:gd name="connsiteX33" fmla="*/ 5732 w 10000"/>
              <a:gd name="connsiteY33" fmla="*/ 9223 h 10000"/>
              <a:gd name="connsiteX34" fmla="*/ 5874 w 10000"/>
              <a:gd name="connsiteY34" fmla="*/ 9115 h 10000"/>
              <a:gd name="connsiteX35" fmla="*/ 5938 w 10000"/>
              <a:gd name="connsiteY35" fmla="*/ 8910 h 10000"/>
              <a:gd name="connsiteX36" fmla="*/ 6388 w 10000"/>
              <a:gd name="connsiteY36" fmla="*/ 8296 h 10000"/>
              <a:gd name="connsiteX37" fmla="*/ 6463 w 10000"/>
              <a:gd name="connsiteY37" fmla="*/ 7954 h 10000"/>
              <a:gd name="connsiteX38" fmla="*/ 6439 w 10000"/>
              <a:gd name="connsiteY38" fmla="*/ 216 h 10000"/>
              <a:gd name="connsiteX39" fmla="*/ 6490 w 10000"/>
              <a:gd name="connsiteY39" fmla="*/ 9004 h 10000"/>
              <a:gd name="connsiteX40" fmla="*/ 6811 w 10000"/>
              <a:gd name="connsiteY40" fmla="*/ 7476 h 10000"/>
              <a:gd name="connsiteX41" fmla="*/ 6964 w 10000"/>
              <a:gd name="connsiteY41" fmla="*/ 7217 h 10000"/>
              <a:gd name="connsiteX42" fmla="*/ 7133 w 10000"/>
              <a:gd name="connsiteY42" fmla="*/ 8296 h 10000"/>
              <a:gd name="connsiteX43" fmla="*/ 7339 w 10000"/>
              <a:gd name="connsiteY43" fmla="*/ 8393 h 10000"/>
              <a:gd name="connsiteX44" fmla="*/ 7491 w 10000"/>
              <a:gd name="connsiteY44" fmla="*/ 8393 h 10000"/>
              <a:gd name="connsiteX45" fmla="*/ 7505 w 10000"/>
              <a:gd name="connsiteY45" fmla="*/ 8242 h 10000"/>
              <a:gd name="connsiteX46" fmla="*/ 7545 w 10000"/>
              <a:gd name="connsiteY46" fmla="*/ 8134 h 10000"/>
              <a:gd name="connsiteX47" fmla="*/ 7775 w 10000"/>
              <a:gd name="connsiteY47" fmla="*/ 7206 h 10000"/>
              <a:gd name="connsiteX48" fmla="*/ 7904 w 10000"/>
              <a:gd name="connsiteY48" fmla="*/ 7357 h 10000"/>
              <a:gd name="connsiteX49" fmla="*/ 7995 w 10000"/>
              <a:gd name="connsiteY49" fmla="*/ 7778 h 10000"/>
              <a:gd name="connsiteX50" fmla="*/ 8147 w 10000"/>
              <a:gd name="connsiteY50" fmla="*/ 7875 h 10000"/>
              <a:gd name="connsiteX51" fmla="*/ 8391 w 10000"/>
              <a:gd name="connsiteY51" fmla="*/ 7821 h 10000"/>
              <a:gd name="connsiteX52" fmla="*/ 8469 w 10000"/>
              <a:gd name="connsiteY52" fmla="*/ 7616 h 10000"/>
              <a:gd name="connsiteX53" fmla="*/ 8594 w 10000"/>
              <a:gd name="connsiteY53" fmla="*/ 7346 h 10000"/>
              <a:gd name="connsiteX54" fmla="*/ 8675 w 10000"/>
              <a:gd name="connsiteY54" fmla="*/ 7821 h 10000"/>
              <a:gd name="connsiteX55" fmla="*/ 8854 w 10000"/>
              <a:gd name="connsiteY55" fmla="*/ 8080 h 10000"/>
              <a:gd name="connsiteX56" fmla="*/ 9216 w 10000"/>
              <a:gd name="connsiteY56" fmla="*/ 8813 h 10000"/>
              <a:gd name="connsiteX57" fmla="*/ 9612 w 10000"/>
              <a:gd name="connsiteY57" fmla="*/ 8501 h 10000"/>
              <a:gd name="connsiteX58" fmla="*/ 9716 w 10000"/>
              <a:gd name="connsiteY58" fmla="*/ 7670 h 10000"/>
              <a:gd name="connsiteX59" fmla="*/ 9687 w 10000"/>
              <a:gd name="connsiteY59" fmla="*/ 0 h 10000"/>
              <a:gd name="connsiteX60" fmla="*/ 9729 w 10000"/>
              <a:gd name="connsiteY60" fmla="*/ 8409 h 10000"/>
              <a:gd name="connsiteX61" fmla="*/ 10000 w 10000"/>
              <a:gd name="connsiteY61"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3141 w 10000"/>
              <a:gd name="connsiteY19" fmla="*/ 8425 h 10000"/>
              <a:gd name="connsiteX20" fmla="*/ 3355 w 10000"/>
              <a:gd name="connsiteY20" fmla="*/ 8242 h 10000"/>
              <a:gd name="connsiteX21" fmla="*/ 3534 w 10000"/>
              <a:gd name="connsiteY21" fmla="*/ 7670 h 10000"/>
              <a:gd name="connsiteX22" fmla="*/ 3805 w 10000"/>
              <a:gd name="connsiteY22" fmla="*/ 8296 h 10000"/>
              <a:gd name="connsiteX23" fmla="*/ 3946 w 10000"/>
              <a:gd name="connsiteY23" fmla="*/ 8242 h 10000"/>
              <a:gd name="connsiteX24" fmla="*/ 4193 w 10000"/>
              <a:gd name="connsiteY24" fmla="*/ 7152 h 10000"/>
              <a:gd name="connsiteX25" fmla="*/ 4332 w 10000"/>
              <a:gd name="connsiteY25" fmla="*/ 7778 h 10000"/>
              <a:gd name="connsiteX26" fmla="*/ 4420 w 10000"/>
              <a:gd name="connsiteY26" fmla="*/ 8296 h 10000"/>
              <a:gd name="connsiteX27" fmla="*/ 4576 w 10000"/>
              <a:gd name="connsiteY27" fmla="*/ 8910 h 10000"/>
              <a:gd name="connsiteX28" fmla="*/ 4755 w 10000"/>
              <a:gd name="connsiteY28" fmla="*/ 8706 h 10000"/>
              <a:gd name="connsiteX29" fmla="*/ 5218 w 10000"/>
              <a:gd name="connsiteY29" fmla="*/ 10000 h 10000"/>
              <a:gd name="connsiteX30" fmla="*/ 5398 w 10000"/>
              <a:gd name="connsiteY30" fmla="*/ 9946 h 10000"/>
              <a:gd name="connsiteX31" fmla="*/ 5448 w 10000"/>
              <a:gd name="connsiteY31" fmla="*/ 9633 h 10000"/>
              <a:gd name="connsiteX32" fmla="*/ 5574 w 10000"/>
              <a:gd name="connsiteY32" fmla="*/ 7346 h 10000"/>
              <a:gd name="connsiteX33" fmla="*/ 5732 w 10000"/>
              <a:gd name="connsiteY33" fmla="*/ 9223 h 10000"/>
              <a:gd name="connsiteX34" fmla="*/ 5874 w 10000"/>
              <a:gd name="connsiteY34" fmla="*/ 9115 h 10000"/>
              <a:gd name="connsiteX35" fmla="*/ 5938 w 10000"/>
              <a:gd name="connsiteY35" fmla="*/ 8910 h 10000"/>
              <a:gd name="connsiteX36" fmla="*/ 6388 w 10000"/>
              <a:gd name="connsiteY36" fmla="*/ 8296 h 10000"/>
              <a:gd name="connsiteX37" fmla="*/ 6463 w 10000"/>
              <a:gd name="connsiteY37" fmla="*/ 7954 h 10000"/>
              <a:gd name="connsiteX38" fmla="*/ 6439 w 10000"/>
              <a:gd name="connsiteY38" fmla="*/ 216 h 10000"/>
              <a:gd name="connsiteX39" fmla="*/ 6482 w 10000"/>
              <a:gd name="connsiteY39" fmla="*/ 9020 h 10000"/>
              <a:gd name="connsiteX40" fmla="*/ 6811 w 10000"/>
              <a:gd name="connsiteY40" fmla="*/ 7476 h 10000"/>
              <a:gd name="connsiteX41" fmla="*/ 6964 w 10000"/>
              <a:gd name="connsiteY41" fmla="*/ 7217 h 10000"/>
              <a:gd name="connsiteX42" fmla="*/ 7133 w 10000"/>
              <a:gd name="connsiteY42" fmla="*/ 8296 h 10000"/>
              <a:gd name="connsiteX43" fmla="*/ 7339 w 10000"/>
              <a:gd name="connsiteY43" fmla="*/ 8393 h 10000"/>
              <a:gd name="connsiteX44" fmla="*/ 7491 w 10000"/>
              <a:gd name="connsiteY44" fmla="*/ 8393 h 10000"/>
              <a:gd name="connsiteX45" fmla="*/ 7505 w 10000"/>
              <a:gd name="connsiteY45" fmla="*/ 8242 h 10000"/>
              <a:gd name="connsiteX46" fmla="*/ 7545 w 10000"/>
              <a:gd name="connsiteY46" fmla="*/ 8134 h 10000"/>
              <a:gd name="connsiteX47" fmla="*/ 7775 w 10000"/>
              <a:gd name="connsiteY47" fmla="*/ 7206 h 10000"/>
              <a:gd name="connsiteX48" fmla="*/ 7904 w 10000"/>
              <a:gd name="connsiteY48" fmla="*/ 7357 h 10000"/>
              <a:gd name="connsiteX49" fmla="*/ 7995 w 10000"/>
              <a:gd name="connsiteY49" fmla="*/ 7778 h 10000"/>
              <a:gd name="connsiteX50" fmla="*/ 8147 w 10000"/>
              <a:gd name="connsiteY50" fmla="*/ 7875 h 10000"/>
              <a:gd name="connsiteX51" fmla="*/ 8391 w 10000"/>
              <a:gd name="connsiteY51" fmla="*/ 7821 h 10000"/>
              <a:gd name="connsiteX52" fmla="*/ 8469 w 10000"/>
              <a:gd name="connsiteY52" fmla="*/ 7616 h 10000"/>
              <a:gd name="connsiteX53" fmla="*/ 8594 w 10000"/>
              <a:gd name="connsiteY53" fmla="*/ 7346 h 10000"/>
              <a:gd name="connsiteX54" fmla="*/ 8675 w 10000"/>
              <a:gd name="connsiteY54" fmla="*/ 7821 h 10000"/>
              <a:gd name="connsiteX55" fmla="*/ 8854 w 10000"/>
              <a:gd name="connsiteY55" fmla="*/ 8080 h 10000"/>
              <a:gd name="connsiteX56" fmla="*/ 9216 w 10000"/>
              <a:gd name="connsiteY56" fmla="*/ 8813 h 10000"/>
              <a:gd name="connsiteX57" fmla="*/ 9612 w 10000"/>
              <a:gd name="connsiteY57" fmla="*/ 8501 h 10000"/>
              <a:gd name="connsiteX58" fmla="*/ 9716 w 10000"/>
              <a:gd name="connsiteY58" fmla="*/ 7670 h 10000"/>
              <a:gd name="connsiteX59" fmla="*/ 9687 w 10000"/>
              <a:gd name="connsiteY59" fmla="*/ 0 h 10000"/>
              <a:gd name="connsiteX60" fmla="*/ 9729 w 10000"/>
              <a:gd name="connsiteY60" fmla="*/ 8409 h 10000"/>
              <a:gd name="connsiteX61" fmla="*/ 10000 w 10000"/>
              <a:gd name="connsiteY61"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3141 w 10000"/>
              <a:gd name="connsiteY19" fmla="*/ 8425 h 10000"/>
              <a:gd name="connsiteX20" fmla="*/ 3355 w 10000"/>
              <a:gd name="connsiteY20" fmla="*/ 8242 h 10000"/>
              <a:gd name="connsiteX21" fmla="*/ 3534 w 10000"/>
              <a:gd name="connsiteY21" fmla="*/ 7670 h 10000"/>
              <a:gd name="connsiteX22" fmla="*/ 3805 w 10000"/>
              <a:gd name="connsiteY22" fmla="*/ 8296 h 10000"/>
              <a:gd name="connsiteX23" fmla="*/ 3946 w 10000"/>
              <a:gd name="connsiteY23" fmla="*/ 8242 h 10000"/>
              <a:gd name="connsiteX24" fmla="*/ 4193 w 10000"/>
              <a:gd name="connsiteY24" fmla="*/ 7152 h 10000"/>
              <a:gd name="connsiteX25" fmla="*/ 4332 w 10000"/>
              <a:gd name="connsiteY25" fmla="*/ 7778 h 10000"/>
              <a:gd name="connsiteX26" fmla="*/ 4420 w 10000"/>
              <a:gd name="connsiteY26" fmla="*/ 8296 h 10000"/>
              <a:gd name="connsiteX27" fmla="*/ 4576 w 10000"/>
              <a:gd name="connsiteY27" fmla="*/ 8910 h 10000"/>
              <a:gd name="connsiteX28" fmla="*/ 4755 w 10000"/>
              <a:gd name="connsiteY28" fmla="*/ 8706 h 10000"/>
              <a:gd name="connsiteX29" fmla="*/ 5218 w 10000"/>
              <a:gd name="connsiteY29" fmla="*/ 10000 h 10000"/>
              <a:gd name="connsiteX30" fmla="*/ 5398 w 10000"/>
              <a:gd name="connsiteY30" fmla="*/ 9946 h 10000"/>
              <a:gd name="connsiteX31" fmla="*/ 5448 w 10000"/>
              <a:gd name="connsiteY31" fmla="*/ 9633 h 10000"/>
              <a:gd name="connsiteX32" fmla="*/ 5574 w 10000"/>
              <a:gd name="connsiteY32" fmla="*/ 7346 h 10000"/>
              <a:gd name="connsiteX33" fmla="*/ 5732 w 10000"/>
              <a:gd name="connsiteY33" fmla="*/ 9223 h 10000"/>
              <a:gd name="connsiteX34" fmla="*/ 5874 w 10000"/>
              <a:gd name="connsiteY34" fmla="*/ 9115 h 10000"/>
              <a:gd name="connsiteX35" fmla="*/ 5938 w 10000"/>
              <a:gd name="connsiteY35" fmla="*/ 8910 h 10000"/>
              <a:gd name="connsiteX36" fmla="*/ 6388 w 10000"/>
              <a:gd name="connsiteY36" fmla="*/ 8296 h 10000"/>
              <a:gd name="connsiteX37" fmla="*/ 6463 w 10000"/>
              <a:gd name="connsiteY37" fmla="*/ 7954 h 10000"/>
              <a:gd name="connsiteX38" fmla="*/ 6439 w 10000"/>
              <a:gd name="connsiteY38" fmla="*/ 216 h 10000"/>
              <a:gd name="connsiteX39" fmla="*/ 6482 w 10000"/>
              <a:gd name="connsiteY39" fmla="*/ 9020 h 10000"/>
              <a:gd name="connsiteX40" fmla="*/ 6811 w 10000"/>
              <a:gd name="connsiteY40" fmla="*/ 7476 h 10000"/>
              <a:gd name="connsiteX41" fmla="*/ 6964 w 10000"/>
              <a:gd name="connsiteY41" fmla="*/ 7217 h 10000"/>
              <a:gd name="connsiteX42" fmla="*/ 7133 w 10000"/>
              <a:gd name="connsiteY42" fmla="*/ 8296 h 10000"/>
              <a:gd name="connsiteX43" fmla="*/ 7339 w 10000"/>
              <a:gd name="connsiteY43" fmla="*/ 8393 h 10000"/>
              <a:gd name="connsiteX44" fmla="*/ 7491 w 10000"/>
              <a:gd name="connsiteY44" fmla="*/ 8393 h 10000"/>
              <a:gd name="connsiteX45" fmla="*/ 7505 w 10000"/>
              <a:gd name="connsiteY45" fmla="*/ 8242 h 10000"/>
              <a:gd name="connsiteX46" fmla="*/ 7545 w 10000"/>
              <a:gd name="connsiteY46" fmla="*/ 8134 h 10000"/>
              <a:gd name="connsiteX47" fmla="*/ 7775 w 10000"/>
              <a:gd name="connsiteY47" fmla="*/ 7206 h 10000"/>
              <a:gd name="connsiteX48" fmla="*/ 7904 w 10000"/>
              <a:gd name="connsiteY48" fmla="*/ 7357 h 10000"/>
              <a:gd name="connsiteX49" fmla="*/ 7995 w 10000"/>
              <a:gd name="connsiteY49" fmla="*/ 7778 h 10000"/>
              <a:gd name="connsiteX50" fmla="*/ 8147 w 10000"/>
              <a:gd name="connsiteY50" fmla="*/ 7875 h 10000"/>
              <a:gd name="connsiteX51" fmla="*/ 8391 w 10000"/>
              <a:gd name="connsiteY51" fmla="*/ 7821 h 10000"/>
              <a:gd name="connsiteX52" fmla="*/ 8469 w 10000"/>
              <a:gd name="connsiteY52" fmla="*/ 7616 h 10000"/>
              <a:gd name="connsiteX53" fmla="*/ 8594 w 10000"/>
              <a:gd name="connsiteY53" fmla="*/ 7346 h 10000"/>
              <a:gd name="connsiteX54" fmla="*/ 8675 w 10000"/>
              <a:gd name="connsiteY54" fmla="*/ 7821 h 10000"/>
              <a:gd name="connsiteX55" fmla="*/ 8854 w 10000"/>
              <a:gd name="connsiteY55" fmla="*/ 8080 h 10000"/>
              <a:gd name="connsiteX56" fmla="*/ 9216 w 10000"/>
              <a:gd name="connsiteY56" fmla="*/ 8813 h 10000"/>
              <a:gd name="connsiteX57" fmla="*/ 9612 w 10000"/>
              <a:gd name="connsiteY57" fmla="*/ 8501 h 10000"/>
              <a:gd name="connsiteX58" fmla="*/ 9716 w 10000"/>
              <a:gd name="connsiteY58" fmla="*/ 7670 h 10000"/>
              <a:gd name="connsiteX59" fmla="*/ 9687 w 10000"/>
              <a:gd name="connsiteY59" fmla="*/ 0 h 10000"/>
              <a:gd name="connsiteX60" fmla="*/ 9729 w 10000"/>
              <a:gd name="connsiteY60" fmla="*/ 8409 h 10000"/>
              <a:gd name="connsiteX61" fmla="*/ 10000 w 10000"/>
              <a:gd name="connsiteY61"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3141 w 10000"/>
              <a:gd name="connsiteY19" fmla="*/ 8425 h 10000"/>
              <a:gd name="connsiteX20" fmla="*/ 3355 w 10000"/>
              <a:gd name="connsiteY20" fmla="*/ 8242 h 10000"/>
              <a:gd name="connsiteX21" fmla="*/ 3534 w 10000"/>
              <a:gd name="connsiteY21" fmla="*/ 7670 h 10000"/>
              <a:gd name="connsiteX22" fmla="*/ 3805 w 10000"/>
              <a:gd name="connsiteY22" fmla="*/ 8296 h 10000"/>
              <a:gd name="connsiteX23" fmla="*/ 3946 w 10000"/>
              <a:gd name="connsiteY23" fmla="*/ 8242 h 10000"/>
              <a:gd name="connsiteX24" fmla="*/ 4193 w 10000"/>
              <a:gd name="connsiteY24" fmla="*/ 7152 h 10000"/>
              <a:gd name="connsiteX25" fmla="*/ 4332 w 10000"/>
              <a:gd name="connsiteY25" fmla="*/ 7778 h 10000"/>
              <a:gd name="connsiteX26" fmla="*/ 4420 w 10000"/>
              <a:gd name="connsiteY26" fmla="*/ 8296 h 10000"/>
              <a:gd name="connsiteX27" fmla="*/ 4576 w 10000"/>
              <a:gd name="connsiteY27" fmla="*/ 8910 h 10000"/>
              <a:gd name="connsiteX28" fmla="*/ 4755 w 10000"/>
              <a:gd name="connsiteY28" fmla="*/ 8706 h 10000"/>
              <a:gd name="connsiteX29" fmla="*/ 5218 w 10000"/>
              <a:gd name="connsiteY29" fmla="*/ 10000 h 10000"/>
              <a:gd name="connsiteX30" fmla="*/ 5398 w 10000"/>
              <a:gd name="connsiteY30" fmla="*/ 9946 h 10000"/>
              <a:gd name="connsiteX31" fmla="*/ 5448 w 10000"/>
              <a:gd name="connsiteY31" fmla="*/ 9633 h 10000"/>
              <a:gd name="connsiteX32" fmla="*/ 5574 w 10000"/>
              <a:gd name="connsiteY32" fmla="*/ 7346 h 10000"/>
              <a:gd name="connsiteX33" fmla="*/ 5732 w 10000"/>
              <a:gd name="connsiteY33" fmla="*/ 9223 h 10000"/>
              <a:gd name="connsiteX34" fmla="*/ 5874 w 10000"/>
              <a:gd name="connsiteY34" fmla="*/ 9115 h 10000"/>
              <a:gd name="connsiteX35" fmla="*/ 5938 w 10000"/>
              <a:gd name="connsiteY35" fmla="*/ 8910 h 10000"/>
              <a:gd name="connsiteX36" fmla="*/ 6388 w 10000"/>
              <a:gd name="connsiteY36" fmla="*/ 8296 h 10000"/>
              <a:gd name="connsiteX37" fmla="*/ 6463 w 10000"/>
              <a:gd name="connsiteY37" fmla="*/ 7954 h 10000"/>
              <a:gd name="connsiteX38" fmla="*/ 6439 w 10000"/>
              <a:gd name="connsiteY38" fmla="*/ 216 h 10000"/>
              <a:gd name="connsiteX39" fmla="*/ 6482 w 10000"/>
              <a:gd name="connsiteY39" fmla="*/ 9020 h 10000"/>
              <a:gd name="connsiteX40" fmla="*/ 6811 w 10000"/>
              <a:gd name="connsiteY40" fmla="*/ 7476 h 10000"/>
              <a:gd name="connsiteX41" fmla="*/ 6964 w 10000"/>
              <a:gd name="connsiteY41" fmla="*/ 7217 h 10000"/>
              <a:gd name="connsiteX42" fmla="*/ 7133 w 10000"/>
              <a:gd name="connsiteY42" fmla="*/ 8296 h 10000"/>
              <a:gd name="connsiteX43" fmla="*/ 7339 w 10000"/>
              <a:gd name="connsiteY43" fmla="*/ 8393 h 10000"/>
              <a:gd name="connsiteX44" fmla="*/ 7491 w 10000"/>
              <a:gd name="connsiteY44" fmla="*/ 8393 h 10000"/>
              <a:gd name="connsiteX45" fmla="*/ 7505 w 10000"/>
              <a:gd name="connsiteY45" fmla="*/ 8242 h 10000"/>
              <a:gd name="connsiteX46" fmla="*/ 7545 w 10000"/>
              <a:gd name="connsiteY46" fmla="*/ 8134 h 10000"/>
              <a:gd name="connsiteX47" fmla="*/ 7775 w 10000"/>
              <a:gd name="connsiteY47" fmla="*/ 7206 h 10000"/>
              <a:gd name="connsiteX48" fmla="*/ 7904 w 10000"/>
              <a:gd name="connsiteY48" fmla="*/ 7357 h 10000"/>
              <a:gd name="connsiteX49" fmla="*/ 7995 w 10000"/>
              <a:gd name="connsiteY49" fmla="*/ 7778 h 10000"/>
              <a:gd name="connsiteX50" fmla="*/ 8147 w 10000"/>
              <a:gd name="connsiteY50" fmla="*/ 7875 h 10000"/>
              <a:gd name="connsiteX51" fmla="*/ 8391 w 10000"/>
              <a:gd name="connsiteY51" fmla="*/ 7821 h 10000"/>
              <a:gd name="connsiteX52" fmla="*/ 8469 w 10000"/>
              <a:gd name="connsiteY52" fmla="*/ 7616 h 10000"/>
              <a:gd name="connsiteX53" fmla="*/ 8594 w 10000"/>
              <a:gd name="connsiteY53" fmla="*/ 7346 h 10000"/>
              <a:gd name="connsiteX54" fmla="*/ 8675 w 10000"/>
              <a:gd name="connsiteY54" fmla="*/ 7821 h 10000"/>
              <a:gd name="connsiteX55" fmla="*/ 8854 w 10000"/>
              <a:gd name="connsiteY55" fmla="*/ 8080 h 10000"/>
              <a:gd name="connsiteX56" fmla="*/ 9216 w 10000"/>
              <a:gd name="connsiteY56" fmla="*/ 8813 h 10000"/>
              <a:gd name="connsiteX57" fmla="*/ 9612 w 10000"/>
              <a:gd name="connsiteY57" fmla="*/ 8501 h 10000"/>
              <a:gd name="connsiteX58" fmla="*/ 9716 w 10000"/>
              <a:gd name="connsiteY58" fmla="*/ 7670 h 10000"/>
              <a:gd name="connsiteX59" fmla="*/ 9687 w 10000"/>
              <a:gd name="connsiteY59" fmla="*/ 0 h 10000"/>
              <a:gd name="connsiteX60" fmla="*/ 9725 w 10000"/>
              <a:gd name="connsiteY60" fmla="*/ 9040 h 10000"/>
              <a:gd name="connsiteX61" fmla="*/ 10000 w 10000"/>
              <a:gd name="connsiteY61" fmla="*/ 786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0000" h="10000">
                <a:moveTo>
                  <a:pt x="0" y="9795"/>
                </a:moveTo>
                <a:cubicBezTo>
                  <a:pt x="51" y="9482"/>
                  <a:pt x="59" y="9137"/>
                  <a:pt x="142" y="8910"/>
                </a:cubicBezTo>
                <a:cubicBezTo>
                  <a:pt x="238" y="8954"/>
                  <a:pt x="262" y="8619"/>
                  <a:pt x="353" y="8738"/>
                </a:cubicBezTo>
                <a:cubicBezTo>
                  <a:pt x="388" y="8716"/>
                  <a:pt x="485" y="9191"/>
                  <a:pt x="514" y="9115"/>
                </a:cubicBezTo>
                <a:cubicBezTo>
                  <a:pt x="557" y="8997"/>
                  <a:pt x="584" y="8317"/>
                  <a:pt x="651" y="8285"/>
                </a:cubicBezTo>
                <a:cubicBezTo>
                  <a:pt x="747" y="8242"/>
                  <a:pt x="758" y="8490"/>
                  <a:pt x="835" y="8188"/>
                </a:cubicBezTo>
                <a:cubicBezTo>
                  <a:pt x="913" y="7886"/>
                  <a:pt x="897" y="7843"/>
                  <a:pt x="972" y="7540"/>
                </a:cubicBezTo>
                <a:cubicBezTo>
                  <a:pt x="993" y="7454"/>
                  <a:pt x="1095" y="7918"/>
                  <a:pt x="1116" y="7864"/>
                </a:cubicBezTo>
                <a:cubicBezTo>
                  <a:pt x="1138" y="7810"/>
                  <a:pt x="1205" y="7152"/>
                  <a:pt x="1269" y="7152"/>
                </a:cubicBezTo>
                <a:cubicBezTo>
                  <a:pt x="1333" y="7152"/>
                  <a:pt x="1390" y="7573"/>
                  <a:pt x="1470" y="8058"/>
                </a:cubicBezTo>
                <a:cubicBezTo>
                  <a:pt x="1550" y="8544"/>
                  <a:pt x="1681" y="7972"/>
                  <a:pt x="1759" y="7994"/>
                </a:cubicBezTo>
                <a:cubicBezTo>
                  <a:pt x="1772" y="8188"/>
                  <a:pt x="1863" y="8641"/>
                  <a:pt x="1890" y="8813"/>
                </a:cubicBezTo>
                <a:cubicBezTo>
                  <a:pt x="1909" y="9094"/>
                  <a:pt x="2008" y="9396"/>
                  <a:pt x="2072" y="9450"/>
                </a:cubicBezTo>
                <a:cubicBezTo>
                  <a:pt x="2129" y="9428"/>
                  <a:pt x="2163" y="8813"/>
                  <a:pt x="2217" y="8770"/>
                </a:cubicBezTo>
                <a:cubicBezTo>
                  <a:pt x="2281" y="8727"/>
                  <a:pt x="2327" y="8360"/>
                  <a:pt x="2394" y="8285"/>
                </a:cubicBezTo>
                <a:cubicBezTo>
                  <a:pt x="2418" y="8220"/>
                  <a:pt x="2452" y="8701"/>
                  <a:pt x="2506" y="8598"/>
                </a:cubicBezTo>
                <a:cubicBezTo>
                  <a:pt x="2560" y="8495"/>
                  <a:pt x="2675" y="7961"/>
                  <a:pt x="2720" y="7670"/>
                </a:cubicBezTo>
                <a:cubicBezTo>
                  <a:pt x="2742" y="7389"/>
                  <a:pt x="2683" y="809"/>
                  <a:pt x="2699" y="32"/>
                </a:cubicBezTo>
                <a:cubicBezTo>
                  <a:pt x="2739" y="2006"/>
                  <a:pt x="2714" y="8414"/>
                  <a:pt x="2762" y="9062"/>
                </a:cubicBezTo>
                <a:cubicBezTo>
                  <a:pt x="3114" y="8967"/>
                  <a:pt x="3068" y="8528"/>
                  <a:pt x="3141" y="8425"/>
                </a:cubicBezTo>
                <a:cubicBezTo>
                  <a:pt x="3214" y="8322"/>
                  <a:pt x="3288" y="8285"/>
                  <a:pt x="3355" y="8242"/>
                </a:cubicBezTo>
                <a:cubicBezTo>
                  <a:pt x="3403" y="8209"/>
                  <a:pt x="3456" y="7778"/>
                  <a:pt x="3534" y="7670"/>
                </a:cubicBezTo>
                <a:cubicBezTo>
                  <a:pt x="3625" y="7799"/>
                  <a:pt x="3703" y="8155"/>
                  <a:pt x="3805" y="8296"/>
                </a:cubicBezTo>
                <a:cubicBezTo>
                  <a:pt x="3853" y="8274"/>
                  <a:pt x="3901" y="8296"/>
                  <a:pt x="3946" y="8242"/>
                </a:cubicBezTo>
                <a:cubicBezTo>
                  <a:pt x="4032" y="8145"/>
                  <a:pt x="4115" y="7346"/>
                  <a:pt x="4193" y="7152"/>
                </a:cubicBezTo>
                <a:cubicBezTo>
                  <a:pt x="4303" y="7228"/>
                  <a:pt x="4278" y="7454"/>
                  <a:pt x="4332" y="7778"/>
                </a:cubicBezTo>
                <a:cubicBezTo>
                  <a:pt x="4369" y="7950"/>
                  <a:pt x="4380" y="8112"/>
                  <a:pt x="4420" y="8296"/>
                </a:cubicBezTo>
                <a:cubicBezTo>
                  <a:pt x="4471" y="8501"/>
                  <a:pt x="4533" y="8662"/>
                  <a:pt x="4576" y="8910"/>
                </a:cubicBezTo>
                <a:cubicBezTo>
                  <a:pt x="4661" y="8867"/>
                  <a:pt x="4683" y="8813"/>
                  <a:pt x="4755" y="8706"/>
                </a:cubicBezTo>
                <a:cubicBezTo>
                  <a:pt x="4932" y="8889"/>
                  <a:pt x="5012" y="9784"/>
                  <a:pt x="5218" y="10000"/>
                </a:cubicBezTo>
                <a:cubicBezTo>
                  <a:pt x="5277" y="9978"/>
                  <a:pt x="5339" y="10000"/>
                  <a:pt x="5398" y="9946"/>
                </a:cubicBezTo>
                <a:cubicBezTo>
                  <a:pt x="5406" y="9935"/>
                  <a:pt x="5446" y="9655"/>
                  <a:pt x="5448" y="9633"/>
                </a:cubicBezTo>
                <a:cubicBezTo>
                  <a:pt x="5499" y="9320"/>
                  <a:pt x="5526" y="7508"/>
                  <a:pt x="5574" y="7346"/>
                </a:cubicBezTo>
                <a:cubicBezTo>
                  <a:pt x="5641" y="7389"/>
                  <a:pt x="5673" y="9148"/>
                  <a:pt x="5732" y="9223"/>
                </a:cubicBezTo>
                <a:cubicBezTo>
                  <a:pt x="5780" y="9202"/>
                  <a:pt x="5837" y="9234"/>
                  <a:pt x="5874" y="9115"/>
                </a:cubicBezTo>
                <a:cubicBezTo>
                  <a:pt x="5960" y="8846"/>
                  <a:pt x="5834" y="9051"/>
                  <a:pt x="5938" y="8910"/>
                </a:cubicBezTo>
                <a:cubicBezTo>
                  <a:pt x="6062" y="8134"/>
                  <a:pt x="6147" y="8328"/>
                  <a:pt x="6388" y="8296"/>
                </a:cubicBezTo>
                <a:cubicBezTo>
                  <a:pt x="6418" y="7853"/>
                  <a:pt x="6412" y="8396"/>
                  <a:pt x="6463" y="7954"/>
                </a:cubicBezTo>
                <a:cubicBezTo>
                  <a:pt x="6489" y="7727"/>
                  <a:pt x="6433" y="1003"/>
                  <a:pt x="6439" y="216"/>
                </a:cubicBezTo>
                <a:cubicBezTo>
                  <a:pt x="6461" y="2557"/>
                  <a:pt x="6473" y="8198"/>
                  <a:pt x="6482" y="9020"/>
                </a:cubicBezTo>
                <a:cubicBezTo>
                  <a:pt x="6669" y="8990"/>
                  <a:pt x="6693" y="7821"/>
                  <a:pt x="6811" y="7476"/>
                </a:cubicBezTo>
                <a:cubicBezTo>
                  <a:pt x="6846" y="7497"/>
                  <a:pt x="6934" y="7141"/>
                  <a:pt x="6964" y="7217"/>
                </a:cubicBezTo>
                <a:cubicBezTo>
                  <a:pt x="7033" y="7379"/>
                  <a:pt x="7036" y="8101"/>
                  <a:pt x="7133" y="8296"/>
                </a:cubicBezTo>
                <a:cubicBezTo>
                  <a:pt x="7194" y="8425"/>
                  <a:pt x="7269" y="8371"/>
                  <a:pt x="7339" y="8393"/>
                </a:cubicBezTo>
                <a:cubicBezTo>
                  <a:pt x="7395" y="8479"/>
                  <a:pt x="7411" y="8522"/>
                  <a:pt x="7491" y="8393"/>
                </a:cubicBezTo>
                <a:cubicBezTo>
                  <a:pt x="7505" y="8371"/>
                  <a:pt x="7497" y="8285"/>
                  <a:pt x="7505" y="8242"/>
                </a:cubicBezTo>
                <a:cubicBezTo>
                  <a:pt x="7515" y="8188"/>
                  <a:pt x="7531" y="8166"/>
                  <a:pt x="7545" y="8134"/>
                </a:cubicBezTo>
                <a:cubicBezTo>
                  <a:pt x="7569" y="7789"/>
                  <a:pt x="7714" y="7551"/>
                  <a:pt x="7775" y="7206"/>
                </a:cubicBezTo>
                <a:cubicBezTo>
                  <a:pt x="7815" y="7228"/>
                  <a:pt x="7871" y="7217"/>
                  <a:pt x="7904" y="7357"/>
                </a:cubicBezTo>
                <a:cubicBezTo>
                  <a:pt x="7963" y="7627"/>
                  <a:pt x="7930" y="7648"/>
                  <a:pt x="7995" y="7778"/>
                </a:cubicBezTo>
                <a:cubicBezTo>
                  <a:pt x="8029" y="7843"/>
                  <a:pt x="8139" y="7875"/>
                  <a:pt x="8147" y="7875"/>
                </a:cubicBezTo>
                <a:cubicBezTo>
                  <a:pt x="8228" y="7853"/>
                  <a:pt x="8311" y="7864"/>
                  <a:pt x="8391" y="7821"/>
                </a:cubicBezTo>
                <a:cubicBezTo>
                  <a:pt x="8404" y="7810"/>
                  <a:pt x="8455" y="7638"/>
                  <a:pt x="8469" y="7616"/>
                </a:cubicBezTo>
                <a:cubicBezTo>
                  <a:pt x="8503" y="7540"/>
                  <a:pt x="8557" y="7400"/>
                  <a:pt x="8594" y="7346"/>
                </a:cubicBezTo>
                <a:cubicBezTo>
                  <a:pt x="8664" y="7443"/>
                  <a:pt x="8616" y="7476"/>
                  <a:pt x="8675" y="7821"/>
                </a:cubicBezTo>
                <a:cubicBezTo>
                  <a:pt x="8710" y="8026"/>
                  <a:pt x="8801" y="8047"/>
                  <a:pt x="8854" y="8080"/>
                </a:cubicBezTo>
                <a:cubicBezTo>
                  <a:pt x="9001" y="8468"/>
                  <a:pt x="9036" y="8706"/>
                  <a:pt x="9216" y="8813"/>
                </a:cubicBezTo>
                <a:cubicBezTo>
                  <a:pt x="9454" y="8749"/>
                  <a:pt x="9427" y="8695"/>
                  <a:pt x="9612" y="8501"/>
                </a:cubicBezTo>
                <a:cubicBezTo>
                  <a:pt x="9663" y="8188"/>
                  <a:pt x="9700" y="8091"/>
                  <a:pt x="9716" y="7670"/>
                </a:cubicBezTo>
                <a:cubicBezTo>
                  <a:pt x="9700" y="7409"/>
                  <a:pt x="9701" y="1812"/>
                  <a:pt x="9687" y="0"/>
                </a:cubicBezTo>
                <a:cubicBezTo>
                  <a:pt x="9697" y="1386"/>
                  <a:pt x="9725" y="8471"/>
                  <a:pt x="9725" y="9040"/>
                </a:cubicBezTo>
                <a:cubicBezTo>
                  <a:pt x="9792" y="9191"/>
                  <a:pt x="9944" y="7929"/>
                  <a:pt x="10000" y="7864"/>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 name="Text Box 19"/>
          <p:cNvSpPr txBox="1">
            <a:spLocks noChangeArrowheads="1"/>
          </p:cNvSpPr>
          <p:nvPr/>
        </p:nvSpPr>
        <p:spPr bwMode="auto">
          <a:xfrm>
            <a:off x="7399091" y="5728246"/>
            <a:ext cx="11512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smtClean="0">
                <a:solidFill>
                  <a:srgbClr val="00CC00"/>
                </a:solidFill>
                <a:latin typeface="Times New Roman" panose="02020603050405020304" pitchFamily="18" charset="0"/>
              </a:rPr>
              <a:t>-65 </a:t>
            </a:r>
            <a:r>
              <a:rPr lang="en-US" altLang="en-US" sz="2400" dirty="0">
                <a:solidFill>
                  <a:srgbClr val="00CC00"/>
                </a:solidFill>
                <a:latin typeface="Times New Roman" panose="02020603050405020304" pitchFamily="18" charset="0"/>
              </a:rPr>
              <a:t>mV</a:t>
            </a:r>
          </a:p>
        </p:txBody>
      </p:sp>
      <p:sp>
        <p:nvSpPr>
          <p:cNvPr id="28" name="TextBox 27"/>
          <p:cNvSpPr txBox="1"/>
          <p:nvPr/>
        </p:nvSpPr>
        <p:spPr>
          <a:xfrm>
            <a:off x="519918" y="1709577"/>
            <a:ext cx="341760" cy="523220"/>
          </a:xfrm>
          <a:prstGeom prst="rect">
            <a:avLst/>
          </a:prstGeom>
          <a:noFill/>
        </p:spPr>
        <p:txBody>
          <a:bodyPr wrap="none" rtlCol="0">
            <a:spAutoFit/>
          </a:bodyPr>
          <a:lstStyle/>
          <a:p>
            <a:r>
              <a:rPr lang="en-GB" sz="2800" dirty="0" smtClean="0">
                <a:sym typeface="Symbol" panose="05050102010706020507" pitchFamily="18" charset="2"/>
              </a:rPr>
              <a:t></a:t>
            </a:r>
            <a:endParaRPr lang="en-GB" sz="2800" dirty="0"/>
          </a:p>
        </p:txBody>
      </p:sp>
      <p:sp>
        <p:nvSpPr>
          <p:cNvPr id="29" name="TextBox 28"/>
          <p:cNvSpPr txBox="1"/>
          <p:nvPr/>
        </p:nvSpPr>
        <p:spPr>
          <a:xfrm>
            <a:off x="868831" y="1480941"/>
            <a:ext cx="648960" cy="523220"/>
          </a:xfrm>
          <a:prstGeom prst="rect">
            <a:avLst/>
          </a:prstGeom>
          <a:noFill/>
        </p:spPr>
        <p:txBody>
          <a:bodyPr wrap="none" rtlCol="0">
            <a:spAutoFit/>
          </a:bodyPr>
          <a:lstStyle/>
          <a:p>
            <a:r>
              <a:rPr lang="en-GB" sz="2800" i="1" dirty="0" err="1" smtClean="0"/>
              <a:t>dV</a:t>
            </a:r>
            <a:r>
              <a:rPr lang="en-GB" sz="2800" i="1" baseline="-25000" dirty="0" err="1" smtClean="0"/>
              <a:t>i</a:t>
            </a:r>
            <a:endParaRPr lang="en-GB" sz="2800" i="1" baseline="-25000" dirty="0"/>
          </a:p>
        </p:txBody>
      </p:sp>
      <p:cxnSp>
        <p:nvCxnSpPr>
          <p:cNvPr id="30" name="Straight Connector 29"/>
          <p:cNvCxnSpPr/>
          <p:nvPr/>
        </p:nvCxnSpPr>
        <p:spPr bwMode="auto">
          <a:xfrm>
            <a:off x="868831" y="2020503"/>
            <a:ext cx="6140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1" name="TextBox 30"/>
          <p:cNvSpPr txBox="1"/>
          <p:nvPr/>
        </p:nvSpPr>
        <p:spPr>
          <a:xfrm>
            <a:off x="927785" y="1983442"/>
            <a:ext cx="463588" cy="523220"/>
          </a:xfrm>
          <a:prstGeom prst="rect">
            <a:avLst/>
          </a:prstGeom>
          <a:noFill/>
        </p:spPr>
        <p:txBody>
          <a:bodyPr wrap="none" rtlCol="0">
            <a:spAutoFit/>
          </a:bodyPr>
          <a:lstStyle/>
          <a:p>
            <a:r>
              <a:rPr lang="en-GB" sz="2800" i="1" dirty="0" err="1" smtClean="0"/>
              <a:t>dt</a:t>
            </a:r>
            <a:endParaRPr lang="en-GB" sz="2800" i="1" baseline="-25000" dirty="0"/>
          </a:p>
        </p:txBody>
      </p:sp>
      <p:sp>
        <p:nvSpPr>
          <p:cNvPr id="32" name="TextBox 31"/>
          <p:cNvSpPr txBox="1"/>
          <p:nvPr/>
        </p:nvSpPr>
        <p:spPr>
          <a:xfrm>
            <a:off x="1923170" y="1717087"/>
            <a:ext cx="3832345" cy="523220"/>
          </a:xfrm>
          <a:prstGeom prst="rect">
            <a:avLst/>
          </a:prstGeom>
          <a:noFill/>
        </p:spPr>
        <p:txBody>
          <a:bodyPr wrap="square" rtlCol="0">
            <a:spAutoFit/>
          </a:bodyPr>
          <a:lstStyle/>
          <a:p>
            <a:r>
              <a:rPr lang="en-GB" sz="2800" i="1" dirty="0" smtClean="0"/>
              <a:t>–</a:t>
            </a:r>
            <a:r>
              <a:rPr lang="en-GB" sz="2800" dirty="0" smtClean="0"/>
              <a:t>(</a:t>
            </a:r>
            <a:r>
              <a:rPr lang="en-GB" sz="2800" i="1" dirty="0" smtClean="0"/>
              <a:t>V</a:t>
            </a:r>
            <a:r>
              <a:rPr lang="en-GB" sz="2800" i="1" baseline="-25000" dirty="0" smtClean="0"/>
              <a:t>i</a:t>
            </a:r>
            <a:r>
              <a:rPr lang="en-GB" sz="2800" i="1" dirty="0"/>
              <a:t> </a:t>
            </a:r>
            <a:r>
              <a:rPr lang="en-GB" sz="2800" i="1" dirty="0" smtClean="0"/>
              <a:t>– </a:t>
            </a:r>
            <a:r>
              <a:rPr lang="en-GB" sz="2800" i="1" dirty="0" err="1" smtClean="0"/>
              <a:t>V</a:t>
            </a:r>
            <a:r>
              <a:rPr lang="en-GB" sz="2800" i="1" baseline="-25000" dirty="0" err="1" smtClean="0"/>
              <a:t>rest</a:t>
            </a:r>
            <a:r>
              <a:rPr lang="en-GB" sz="2800" dirty="0" smtClean="0"/>
              <a:t>) </a:t>
            </a:r>
            <a:r>
              <a:rPr lang="en-GB" sz="2800" i="1" dirty="0" smtClean="0"/>
              <a:t>+ </a:t>
            </a:r>
            <a:r>
              <a:rPr lang="en-GB" sz="2800" dirty="0">
                <a:sym typeface="Symbol" panose="05050102010706020507" pitchFamily="18" charset="2"/>
              </a:rPr>
              <a:t></a:t>
            </a:r>
            <a:r>
              <a:rPr lang="en-GB" sz="2800" i="1" baseline="-25000" dirty="0">
                <a:sym typeface="Symbol" panose="05050102010706020507" pitchFamily="18" charset="2"/>
              </a:rPr>
              <a:t>j</a:t>
            </a:r>
            <a:r>
              <a:rPr lang="en-GB" sz="2800" dirty="0">
                <a:sym typeface="Symbol" panose="05050102010706020507" pitchFamily="18" charset="2"/>
              </a:rPr>
              <a:t> </a:t>
            </a:r>
            <a:r>
              <a:rPr lang="en-GB" sz="2800" i="1" dirty="0" err="1" smtClean="0">
                <a:sym typeface="Symbol" panose="05050102010706020507" pitchFamily="18" charset="2"/>
              </a:rPr>
              <a:t>w</a:t>
            </a:r>
            <a:r>
              <a:rPr lang="en-GB" sz="2800" i="1" baseline="-25000" dirty="0" err="1" smtClean="0">
                <a:sym typeface="Symbol" panose="05050102010706020507" pitchFamily="18" charset="2"/>
              </a:rPr>
              <a:t>ij</a:t>
            </a:r>
            <a:r>
              <a:rPr lang="en-GB" sz="2800" dirty="0" smtClean="0">
                <a:sym typeface="Symbol" panose="05050102010706020507" pitchFamily="18" charset="2"/>
              </a:rPr>
              <a:t> </a:t>
            </a:r>
            <a:r>
              <a:rPr lang="en-GB" sz="2800" i="1" dirty="0" err="1" smtClean="0">
                <a:sym typeface="Symbol" panose="05050102010706020507" pitchFamily="18" charset="2"/>
              </a:rPr>
              <a:t>g</a:t>
            </a:r>
            <a:r>
              <a:rPr lang="en-GB" sz="2800" i="1" baseline="-25000" dirty="0" err="1" smtClean="0">
                <a:sym typeface="Symbol" panose="05050102010706020507" pitchFamily="18" charset="2"/>
              </a:rPr>
              <a:t>j</a:t>
            </a:r>
            <a:r>
              <a:rPr lang="en-GB" sz="2800" dirty="0" smtClean="0">
                <a:sym typeface="Symbol" panose="05050102010706020507" pitchFamily="18" charset="2"/>
              </a:rPr>
              <a:t>(</a:t>
            </a:r>
            <a:r>
              <a:rPr lang="en-GB" sz="2800" i="1" dirty="0" smtClean="0">
                <a:sym typeface="Symbol" panose="05050102010706020507" pitchFamily="18" charset="2"/>
              </a:rPr>
              <a:t>t</a:t>
            </a:r>
            <a:r>
              <a:rPr lang="en-GB" sz="2800" dirty="0" smtClean="0">
                <a:sym typeface="Symbol" panose="05050102010706020507" pitchFamily="18" charset="2"/>
              </a:rPr>
              <a:t>)</a:t>
            </a:r>
            <a:endParaRPr lang="en-GB" sz="2800" i="1" dirty="0"/>
          </a:p>
        </p:txBody>
      </p:sp>
      <p:sp>
        <p:nvSpPr>
          <p:cNvPr id="33" name="TextBox 32"/>
          <p:cNvSpPr txBox="1"/>
          <p:nvPr/>
        </p:nvSpPr>
        <p:spPr>
          <a:xfrm>
            <a:off x="1563205" y="1725109"/>
            <a:ext cx="389850" cy="523220"/>
          </a:xfrm>
          <a:prstGeom prst="rect">
            <a:avLst/>
          </a:prstGeom>
          <a:noFill/>
        </p:spPr>
        <p:txBody>
          <a:bodyPr wrap="none" rtlCol="0">
            <a:spAutoFit/>
          </a:bodyPr>
          <a:lstStyle/>
          <a:p>
            <a:r>
              <a:rPr lang="en-GB" sz="2800" dirty="0" smtClean="0"/>
              <a:t>=</a:t>
            </a:r>
            <a:endParaRPr lang="en-GB" sz="2800" dirty="0"/>
          </a:p>
        </p:txBody>
      </p:sp>
      <p:sp>
        <p:nvSpPr>
          <p:cNvPr id="34" name="Text Box 19"/>
          <p:cNvSpPr txBox="1">
            <a:spLocks noChangeArrowheads="1"/>
          </p:cNvSpPr>
          <p:nvPr/>
        </p:nvSpPr>
        <p:spPr bwMode="auto">
          <a:xfrm>
            <a:off x="7399091" y="5391598"/>
            <a:ext cx="1141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-50 mV</a:t>
            </a:r>
          </a:p>
        </p:txBody>
      </p:sp>
      <p:sp>
        <p:nvSpPr>
          <p:cNvPr id="35" name="Text Box 20"/>
          <p:cNvSpPr txBox="1">
            <a:spLocks noChangeArrowheads="1"/>
          </p:cNvSpPr>
          <p:nvPr/>
        </p:nvSpPr>
        <p:spPr bwMode="auto">
          <a:xfrm>
            <a:off x="7399091" y="4410523"/>
            <a:ext cx="1223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+20 mV</a:t>
            </a:r>
          </a:p>
        </p:txBody>
      </p:sp>
      <p:sp>
        <p:nvSpPr>
          <p:cNvPr id="36" name="Freeform 66"/>
          <p:cNvSpPr>
            <a:spLocks/>
          </p:cNvSpPr>
          <p:nvPr/>
        </p:nvSpPr>
        <p:spPr bwMode="auto">
          <a:xfrm flipV="1">
            <a:off x="710272" y="1173666"/>
            <a:ext cx="535270" cy="694264"/>
          </a:xfrm>
          <a:custGeom>
            <a:avLst/>
            <a:gdLst>
              <a:gd name="T0" fmla="*/ 2147483646 w 640"/>
              <a:gd name="T1" fmla="*/ 2147483646 h 1248"/>
              <a:gd name="T2" fmla="*/ 2147483646 w 640"/>
              <a:gd name="T3" fmla="*/ 0 h 1248"/>
              <a:gd name="T4" fmla="*/ 0 60000 65536"/>
              <a:gd name="T5" fmla="*/ 0 60000 65536"/>
              <a:gd name="T6" fmla="*/ 0 w 640"/>
              <a:gd name="T7" fmla="*/ 0 h 1248"/>
              <a:gd name="T8" fmla="*/ 640 w 640"/>
              <a:gd name="T9" fmla="*/ 1248 h 1248"/>
              <a:gd name="connsiteX0" fmla="*/ 10597 w 10597"/>
              <a:gd name="connsiteY0" fmla="*/ 4627 h 4627"/>
              <a:gd name="connsiteX1" fmla="*/ 185 w 10597"/>
              <a:gd name="connsiteY1" fmla="*/ 0 h 4627"/>
              <a:gd name="connsiteX0" fmla="*/ 9825 w 9825"/>
              <a:gd name="connsiteY0" fmla="*/ 10000 h 10000"/>
              <a:gd name="connsiteX1" fmla="*/ 0 w 9825"/>
              <a:gd name="connsiteY1" fmla="*/ 0 h 10000"/>
              <a:gd name="connsiteX0" fmla="*/ 11871 w 11871"/>
              <a:gd name="connsiteY0" fmla="*/ 6166 h 6166"/>
              <a:gd name="connsiteX1" fmla="*/ 0 w 11871"/>
              <a:gd name="connsiteY1" fmla="*/ 0 h 6166"/>
              <a:gd name="connsiteX0" fmla="*/ 10000 w 10000"/>
              <a:gd name="connsiteY0" fmla="*/ 10000 h 10000"/>
              <a:gd name="connsiteX1" fmla="*/ 0 w 10000"/>
              <a:gd name="connsiteY1" fmla="*/ 0 h 10000"/>
              <a:gd name="connsiteX0" fmla="*/ 3914 w 3914"/>
              <a:gd name="connsiteY0" fmla="*/ 5231 h 5231"/>
              <a:gd name="connsiteX1" fmla="*/ 0 w 3914"/>
              <a:gd name="connsiteY1" fmla="*/ 0 h 5231"/>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7917 w 7917"/>
              <a:gd name="connsiteY0" fmla="*/ 8731 h 8731"/>
              <a:gd name="connsiteX1" fmla="*/ 0 w 7917"/>
              <a:gd name="connsiteY1" fmla="*/ 0 h 8731"/>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2326 w 12326"/>
              <a:gd name="connsiteY0" fmla="*/ 7365 h 7365"/>
              <a:gd name="connsiteX1" fmla="*/ 0 w 12326"/>
              <a:gd name="connsiteY1" fmla="*/ 0 h 7365"/>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Lst>
            <a:ahLst/>
            <a:cxnLst>
              <a:cxn ang="0">
                <a:pos x="connsiteX0" y="connsiteY0"/>
              </a:cxn>
              <a:cxn ang="0">
                <a:pos x="connsiteX1" y="connsiteY1"/>
              </a:cxn>
            </a:cxnLst>
            <a:rect l="l" t="t" r="r" b="b"/>
            <a:pathLst>
              <a:path w="10000" h="10000">
                <a:moveTo>
                  <a:pt x="10000" y="10000"/>
                </a:moveTo>
                <a:cubicBezTo>
                  <a:pt x="1902" y="9975"/>
                  <a:pt x="526" y="8001"/>
                  <a:pt x="0" y="0"/>
                </a:cubicBezTo>
              </a:path>
            </a:pathLst>
          </a:custGeom>
          <a:noFill/>
          <a:ln w="1905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 name="TextBox 36"/>
          <p:cNvSpPr txBox="1"/>
          <p:nvPr/>
        </p:nvSpPr>
        <p:spPr>
          <a:xfrm>
            <a:off x="1316067" y="915479"/>
            <a:ext cx="1106393" cy="461665"/>
          </a:xfrm>
          <a:prstGeom prst="rect">
            <a:avLst/>
          </a:prstGeom>
          <a:noFill/>
        </p:spPr>
        <p:txBody>
          <a:bodyPr wrap="none" rtlCol="0">
            <a:spAutoFit/>
          </a:bodyPr>
          <a:lstStyle/>
          <a:p>
            <a:r>
              <a:rPr lang="en-GB" dirty="0" smtClean="0"/>
              <a:t>~10 </a:t>
            </a:r>
            <a:r>
              <a:rPr lang="en-GB" dirty="0" err="1" smtClean="0"/>
              <a:t>ms</a:t>
            </a:r>
            <a:endParaRPr lang="en-GB" dirty="0"/>
          </a:p>
        </p:txBody>
      </p:sp>
    </p:spTree>
    <p:extLst>
      <p:ext uri="{BB962C8B-B14F-4D97-AF65-F5344CB8AC3E}">
        <p14:creationId xmlns:p14="http://schemas.microsoft.com/office/powerpoint/2010/main" val="20445208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Text Box 2"/>
          <p:cNvSpPr txBox="1">
            <a:spLocks noChangeArrowheads="1"/>
          </p:cNvSpPr>
          <p:nvPr/>
        </p:nvSpPr>
        <p:spPr bwMode="auto">
          <a:xfrm>
            <a:off x="137213" y="147945"/>
            <a:ext cx="59538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smtClean="0">
                <a:latin typeface="Times New Roman" panose="02020603050405020304" pitchFamily="18" charset="0"/>
              </a:rPr>
              <a:t>Simplest possible network equations:</a:t>
            </a:r>
          </a:p>
        </p:txBody>
      </p:sp>
      <p:sp>
        <p:nvSpPr>
          <p:cNvPr id="47" name="Line 12"/>
          <p:cNvSpPr>
            <a:spLocks noChangeShapeType="1"/>
          </p:cNvSpPr>
          <p:nvPr/>
        </p:nvSpPr>
        <p:spPr bwMode="auto">
          <a:xfrm rot="5400000">
            <a:off x="427585" y="5603530"/>
            <a:ext cx="18811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 name="Text Box 13"/>
          <p:cNvSpPr txBox="1">
            <a:spLocks noChangeArrowheads="1"/>
          </p:cNvSpPr>
          <p:nvPr/>
        </p:nvSpPr>
        <p:spPr bwMode="auto">
          <a:xfrm rot="-5400000">
            <a:off x="485528" y="5385249"/>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voltage</a:t>
            </a:r>
          </a:p>
        </p:txBody>
      </p:sp>
      <p:sp>
        <p:nvSpPr>
          <p:cNvPr id="49" name="Text Box 14"/>
          <p:cNvSpPr txBox="1">
            <a:spLocks noChangeArrowheads="1"/>
          </p:cNvSpPr>
          <p:nvPr/>
        </p:nvSpPr>
        <p:spPr bwMode="auto">
          <a:xfrm>
            <a:off x="6033841" y="6266311"/>
            <a:ext cx="1090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latin typeface="Times New Roman" panose="02020603050405020304" pitchFamily="18" charset="0"/>
              </a:rPr>
              <a:t>100 ms</a:t>
            </a:r>
          </a:p>
        </p:txBody>
      </p:sp>
      <p:sp>
        <p:nvSpPr>
          <p:cNvPr id="50" name="Line 15"/>
          <p:cNvSpPr>
            <a:spLocks noChangeShapeType="1"/>
          </p:cNvSpPr>
          <p:nvPr/>
        </p:nvSpPr>
        <p:spPr bwMode="auto">
          <a:xfrm>
            <a:off x="6278316" y="6291711"/>
            <a:ext cx="6286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 name="Line 16"/>
          <p:cNvSpPr>
            <a:spLocks noChangeShapeType="1"/>
          </p:cNvSpPr>
          <p:nvPr/>
        </p:nvSpPr>
        <p:spPr bwMode="auto">
          <a:xfrm>
            <a:off x="1369766" y="5651948"/>
            <a:ext cx="58864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 name="Text Box 18"/>
          <p:cNvSpPr txBox="1">
            <a:spLocks noChangeArrowheads="1"/>
          </p:cNvSpPr>
          <p:nvPr/>
        </p:nvSpPr>
        <p:spPr bwMode="auto">
          <a:xfrm>
            <a:off x="3855791" y="6296473"/>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time</a:t>
            </a:r>
          </a:p>
        </p:txBody>
      </p:sp>
      <p:sp>
        <p:nvSpPr>
          <p:cNvPr id="26" name="Line 16"/>
          <p:cNvSpPr>
            <a:spLocks noChangeShapeType="1"/>
          </p:cNvSpPr>
          <p:nvPr/>
        </p:nvSpPr>
        <p:spPr bwMode="auto">
          <a:xfrm>
            <a:off x="1369766" y="5961300"/>
            <a:ext cx="5886450" cy="0"/>
          </a:xfrm>
          <a:prstGeom prst="line">
            <a:avLst/>
          </a:prstGeom>
          <a:noFill/>
          <a:ln w="19050">
            <a:solidFill>
              <a:srgbClr val="00CC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 name="Freeform 17"/>
          <p:cNvSpPr>
            <a:spLocks/>
          </p:cNvSpPr>
          <p:nvPr/>
        </p:nvSpPr>
        <p:spPr bwMode="auto">
          <a:xfrm>
            <a:off x="1363416" y="4628011"/>
            <a:ext cx="5929313" cy="1471612"/>
          </a:xfrm>
          <a:custGeom>
            <a:avLst/>
            <a:gdLst>
              <a:gd name="T0" fmla="*/ 0 w 3735"/>
              <a:gd name="T1" fmla="*/ 2147483646 h 927"/>
              <a:gd name="T2" fmla="*/ 2147483646 w 3735"/>
              <a:gd name="T3" fmla="*/ 2147483646 h 927"/>
              <a:gd name="T4" fmla="*/ 2147483646 w 3735"/>
              <a:gd name="T5" fmla="*/ 2147483646 h 927"/>
              <a:gd name="T6" fmla="*/ 2147483646 w 3735"/>
              <a:gd name="T7" fmla="*/ 2147483646 h 927"/>
              <a:gd name="T8" fmla="*/ 2147483646 w 3735"/>
              <a:gd name="T9" fmla="*/ 2147483646 h 927"/>
              <a:gd name="T10" fmla="*/ 2147483646 w 3735"/>
              <a:gd name="T11" fmla="*/ 2147483646 h 927"/>
              <a:gd name="T12" fmla="*/ 2147483646 w 3735"/>
              <a:gd name="T13" fmla="*/ 2147483646 h 927"/>
              <a:gd name="T14" fmla="*/ 2147483646 w 3735"/>
              <a:gd name="T15" fmla="*/ 2147483646 h 927"/>
              <a:gd name="T16" fmla="*/ 2147483646 w 3735"/>
              <a:gd name="T17" fmla="*/ 2147483646 h 927"/>
              <a:gd name="T18" fmla="*/ 2147483646 w 3735"/>
              <a:gd name="T19" fmla="*/ 2147483646 h 927"/>
              <a:gd name="T20" fmla="*/ 2147483646 w 3735"/>
              <a:gd name="T21" fmla="*/ 2147483646 h 927"/>
              <a:gd name="T22" fmla="*/ 2147483646 w 3735"/>
              <a:gd name="T23" fmla="*/ 2147483646 h 927"/>
              <a:gd name="T24" fmla="*/ 2147483646 w 3735"/>
              <a:gd name="T25" fmla="*/ 2147483646 h 927"/>
              <a:gd name="T26" fmla="*/ 2147483646 w 3735"/>
              <a:gd name="T27" fmla="*/ 2147483646 h 927"/>
              <a:gd name="T28" fmla="*/ 2147483646 w 3735"/>
              <a:gd name="T29" fmla="*/ 2147483646 h 927"/>
              <a:gd name="T30" fmla="*/ 2147483646 w 3735"/>
              <a:gd name="T31" fmla="*/ 2147483646 h 927"/>
              <a:gd name="T32" fmla="*/ 2147483646 w 3735"/>
              <a:gd name="T33" fmla="*/ 2147483646 h 927"/>
              <a:gd name="T34" fmla="*/ 2147483646 w 3735"/>
              <a:gd name="T35" fmla="*/ 2147483646 h 927"/>
              <a:gd name="T36" fmla="*/ 2147483646 w 3735"/>
              <a:gd name="T37" fmla="*/ 2147483646 h 927"/>
              <a:gd name="T38" fmla="*/ 2147483646 w 3735"/>
              <a:gd name="T39" fmla="*/ 2147483646 h 927"/>
              <a:gd name="T40" fmla="*/ 2147483646 w 3735"/>
              <a:gd name="T41" fmla="*/ 2147483646 h 927"/>
              <a:gd name="T42" fmla="*/ 2147483646 w 3735"/>
              <a:gd name="T43" fmla="*/ 2147483646 h 927"/>
              <a:gd name="T44" fmla="*/ 2147483646 w 3735"/>
              <a:gd name="T45" fmla="*/ 2147483646 h 927"/>
              <a:gd name="T46" fmla="*/ 2147483646 w 3735"/>
              <a:gd name="T47" fmla="*/ 2147483646 h 927"/>
              <a:gd name="T48" fmla="*/ 2147483646 w 3735"/>
              <a:gd name="T49" fmla="*/ 2147483646 h 927"/>
              <a:gd name="T50" fmla="*/ 2147483646 w 3735"/>
              <a:gd name="T51" fmla="*/ 2147483646 h 927"/>
              <a:gd name="T52" fmla="*/ 2147483646 w 3735"/>
              <a:gd name="T53" fmla="*/ 2147483646 h 927"/>
              <a:gd name="T54" fmla="*/ 2147483646 w 3735"/>
              <a:gd name="T55" fmla="*/ 2147483646 h 927"/>
              <a:gd name="T56" fmla="*/ 2147483646 w 3735"/>
              <a:gd name="T57" fmla="*/ 2147483646 h 927"/>
              <a:gd name="T58" fmla="*/ 2147483646 w 3735"/>
              <a:gd name="T59" fmla="*/ 2147483646 h 927"/>
              <a:gd name="T60" fmla="*/ 2147483646 w 3735"/>
              <a:gd name="T61" fmla="*/ 2147483646 h 927"/>
              <a:gd name="T62" fmla="*/ 2147483646 w 3735"/>
              <a:gd name="T63" fmla="*/ 2147483646 h 927"/>
              <a:gd name="T64" fmla="*/ 2147483646 w 3735"/>
              <a:gd name="T65" fmla="*/ 2147483646 h 927"/>
              <a:gd name="T66" fmla="*/ 2147483646 w 3735"/>
              <a:gd name="T67" fmla="*/ 2147483646 h 927"/>
              <a:gd name="T68" fmla="*/ 2147483646 w 3735"/>
              <a:gd name="T69" fmla="*/ 2147483646 h 927"/>
              <a:gd name="T70" fmla="*/ 2147483646 w 3735"/>
              <a:gd name="T71" fmla="*/ 2147483646 h 927"/>
              <a:gd name="T72" fmla="*/ 2147483646 w 3735"/>
              <a:gd name="T73" fmla="*/ 2147483646 h 927"/>
              <a:gd name="T74" fmla="*/ 2147483646 w 3735"/>
              <a:gd name="T75" fmla="*/ 2147483646 h 927"/>
              <a:gd name="T76" fmla="*/ 2147483646 w 3735"/>
              <a:gd name="T77" fmla="*/ 2147483646 h 927"/>
              <a:gd name="T78" fmla="*/ 2147483646 w 3735"/>
              <a:gd name="T79" fmla="*/ 2147483646 h 927"/>
              <a:gd name="T80" fmla="*/ 2147483646 w 3735"/>
              <a:gd name="T81" fmla="*/ 2147483646 h 927"/>
              <a:gd name="T82" fmla="*/ 2147483646 w 3735"/>
              <a:gd name="T83" fmla="*/ 2147483646 h 927"/>
              <a:gd name="T84" fmla="*/ 2147483646 w 3735"/>
              <a:gd name="T85" fmla="*/ 2147483646 h 927"/>
              <a:gd name="T86" fmla="*/ 2147483646 w 3735"/>
              <a:gd name="T87" fmla="*/ 2147483646 h 927"/>
              <a:gd name="T88" fmla="*/ 2147483646 w 3735"/>
              <a:gd name="T89" fmla="*/ 2147483646 h 927"/>
              <a:gd name="T90" fmla="*/ 2147483646 w 3735"/>
              <a:gd name="T91" fmla="*/ 2147483646 h 927"/>
              <a:gd name="T92" fmla="*/ 2147483646 w 3735"/>
              <a:gd name="T93" fmla="*/ 2147483646 h 927"/>
              <a:gd name="T94" fmla="*/ 2147483646 w 3735"/>
              <a:gd name="T95" fmla="*/ 2147483646 h 927"/>
              <a:gd name="T96" fmla="*/ 2147483646 w 3735"/>
              <a:gd name="T97" fmla="*/ 2147483646 h 927"/>
              <a:gd name="T98" fmla="*/ 2147483646 w 3735"/>
              <a:gd name="T99" fmla="*/ 2147483646 h 927"/>
              <a:gd name="T100" fmla="*/ 2147483646 w 3735"/>
              <a:gd name="T101" fmla="*/ 2147483646 h 927"/>
              <a:gd name="T102" fmla="*/ 2147483646 w 3735"/>
              <a:gd name="T103" fmla="*/ 2147483646 h 927"/>
              <a:gd name="T104" fmla="*/ 2147483646 w 3735"/>
              <a:gd name="T105" fmla="*/ 2147483646 h 927"/>
              <a:gd name="T106" fmla="*/ 2147483646 w 3735"/>
              <a:gd name="T107" fmla="*/ 2147483646 h 927"/>
              <a:gd name="T108" fmla="*/ 2147483646 w 3735"/>
              <a:gd name="T109" fmla="*/ 2147483646 h 927"/>
              <a:gd name="T110" fmla="*/ 2147483646 w 3735"/>
              <a:gd name="T111" fmla="*/ 2147483646 h 927"/>
              <a:gd name="T112" fmla="*/ 2147483646 w 3735"/>
              <a:gd name="T113" fmla="*/ 2147483646 h 927"/>
              <a:gd name="T114" fmla="*/ 2147483646 w 3735"/>
              <a:gd name="T115" fmla="*/ 2147483646 h 927"/>
              <a:gd name="T116" fmla="*/ 2147483646 w 3735"/>
              <a:gd name="T117" fmla="*/ 2147483646 h 927"/>
              <a:gd name="T118" fmla="*/ 2147483646 w 3735"/>
              <a:gd name="T119" fmla="*/ 2147483646 h 927"/>
              <a:gd name="T120" fmla="*/ 2147483646 w 3735"/>
              <a:gd name="T121" fmla="*/ 0 h 927"/>
              <a:gd name="T122" fmla="*/ 2147483646 w 3735"/>
              <a:gd name="T123" fmla="*/ 2147483646 h 927"/>
              <a:gd name="T124" fmla="*/ 2147483646 w 3735"/>
              <a:gd name="T125" fmla="*/ 2147483646 h 9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35"/>
              <a:gd name="T190" fmla="*/ 0 h 927"/>
              <a:gd name="T191" fmla="*/ 3735 w 3735"/>
              <a:gd name="T192" fmla="*/ 927 h 927"/>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661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26 w 10000"/>
              <a:gd name="connsiteY38" fmla="*/ 7983 h 10000"/>
              <a:gd name="connsiteX39" fmla="*/ 6439 w 10000"/>
              <a:gd name="connsiteY39" fmla="*/ 216 h 10000"/>
              <a:gd name="connsiteX40" fmla="*/ 6602 w 10000"/>
              <a:gd name="connsiteY40" fmla="*/ 7832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26 w 10000"/>
              <a:gd name="connsiteY38" fmla="*/ 7983 h 10000"/>
              <a:gd name="connsiteX39" fmla="*/ 6439 w 10000"/>
              <a:gd name="connsiteY39" fmla="*/ 216 h 10000"/>
              <a:gd name="connsiteX40" fmla="*/ 6602 w 10000"/>
              <a:gd name="connsiteY40" fmla="*/ 7832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26 w 10000"/>
              <a:gd name="connsiteY38" fmla="*/ 7983 h 10000"/>
              <a:gd name="connsiteX39" fmla="*/ 6439 w 10000"/>
              <a:gd name="connsiteY39" fmla="*/ 216 h 10000"/>
              <a:gd name="connsiteX40" fmla="*/ 6602 w 10000"/>
              <a:gd name="connsiteY40" fmla="*/ 7832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26 w 10000"/>
              <a:gd name="connsiteY38" fmla="*/ 7983 h 10000"/>
              <a:gd name="connsiteX39" fmla="*/ 6439 w 10000"/>
              <a:gd name="connsiteY39" fmla="*/ 216 h 10000"/>
              <a:gd name="connsiteX40" fmla="*/ 6602 w 10000"/>
              <a:gd name="connsiteY40" fmla="*/ 7832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26 w 10000"/>
              <a:gd name="connsiteY38" fmla="*/ 7983 h 10000"/>
              <a:gd name="connsiteX39" fmla="*/ 6439 w 10000"/>
              <a:gd name="connsiteY39" fmla="*/ 216 h 10000"/>
              <a:gd name="connsiteX40" fmla="*/ 6500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26 w 10000"/>
              <a:gd name="connsiteY38" fmla="*/ 7983 h 10000"/>
              <a:gd name="connsiteX39" fmla="*/ 6439 w 10000"/>
              <a:gd name="connsiteY39" fmla="*/ 216 h 10000"/>
              <a:gd name="connsiteX40" fmla="*/ 6500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26 w 10000"/>
              <a:gd name="connsiteY38" fmla="*/ 7983 h 10000"/>
              <a:gd name="connsiteX39" fmla="*/ 6439 w 10000"/>
              <a:gd name="connsiteY39" fmla="*/ 216 h 10000"/>
              <a:gd name="connsiteX40" fmla="*/ 6500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26 w 10000"/>
              <a:gd name="connsiteY38" fmla="*/ 7983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802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802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773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773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716 w 10000"/>
              <a:gd name="connsiteY59" fmla="*/ 7670 h 10000"/>
              <a:gd name="connsiteX60" fmla="*/ 9687 w 10000"/>
              <a:gd name="connsiteY60" fmla="*/ 0 h 10000"/>
              <a:gd name="connsiteX61" fmla="*/ 9773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716 w 10000"/>
              <a:gd name="connsiteY59" fmla="*/ 7670 h 10000"/>
              <a:gd name="connsiteX60" fmla="*/ 9687 w 10000"/>
              <a:gd name="connsiteY60" fmla="*/ 0 h 10000"/>
              <a:gd name="connsiteX61" fmla="*/ 9729 w 10000"/>
              <a:gd name="connsiteY61" fmla="*/ 8409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716 w 10000"/>
              <a:gd name="connsiteY59" fmla="*/ 7670 h 10000"/>
              <a:gd name="connsiteX60" fmla="*/ 9687 w 10000"/>
              <a:gd name="connsiteY60" fmla="*/ 0 h 10000"/>
              <a:gd name="connsiteX61" fmla="*/ 9729 w 10000"/>
              <a:gd name="connsiteY61" fmla="*/ 8409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716 w 10000"/>
              <a:gd name="connsiteY59" fmla="*/ 7670 h 10000"/>
              <a:gd name="connsiteX60" fmla="*/ 9687 w 10000"/>
              <a:gd name="connsiteY60" fmla="*/ 0 h 10000"/>
              <a:gd name="connsiteX61" fmla="*/ 9729 w 10000"/>
              <a:gd name="connsiteY61" fmla="*/ 8409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716 w 10000"/>
              <a:gd name="connsiteY59" fmla="*/ 7670 h 10000"/>
              <a:gd name="connsiteX60" fmla="*/ 9687 w 10000"/>
              <a:gd name="connsiteY60" fmla="*/ 0 h 10000"/>
              <a:gd name="connsiteX61" fmla="*/ 9729 w 10000"/>
              <a:gd name="connsiteY61" fmla="*/ 8409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716 w 10000"/>
              <a:gd name="connsiteY59" fmla="*/ 7670 h 10000"/>
              <a:gd name="connsiteX60" fmla="*/ 9687 w 10000"/>
              <a:gd name="connsiteY60" fmla="*/ 0 h 10000"/>
              <a:gd name="connsiteX61" fmla="*/ 9729 w 10000"/>
              <a:gd name="connsiteY61" fmla="*/ 8409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3149 w 10000"/>
              <a:gd name="connsiteY19" fmla="*/ 8296 h 10000"/>
              <a:gd name="connsiteX20" fmla="*/ 3355 w 10000"/>
              <a:gd name="connsiteY20" fmla="*/ 8242 h 10000"/>
              <a:gd name="connsiteX21" fmla="*/ 3534 w 10000"/>
              <a:gd name="connsiteY21" fmla="*/ 7670 h 10000"/>
              <a:gd name="connsiteX22" fmla="*/ 3805 w 10000"/>
              <a:gd name="connsiteY22" fmla="*/ 8296 h 10000"/>
              <a:gd name="connsiteX23" fmla="*/ 3946 w 10000"/>
              <a:gd name="connsiteY23" fmla="*/ 8242 h 10000"/>
              <a:gd name="connsiteX24" fmla="*/ 4193 w 10000"/>
              <a:gd name="connsiteY24" fmla="*/ 7152 h 10000"/>
              <a:gd name="connsiteX25" fmla="*/ 4332 w 10000"/>
              <a:gd name="connsiteY25" fmla="*/ 7778 h 10000"/>
              <a:gd name="connsiteX26" fmla="*/ 4420 w 10000"/>
              <a:gd name="connsiteY26" fmla="*/ 8296 h 10000"/>
              <a:gd name="connsiteX27" fmla="*/ 4576 w 10000"/>
              <a:gd name="connsiteY27" fmla="*/ 8910 h 10000"/>
              <a:gd name="connsiteX28" fmla="*/ 4755 w 10000"/>
              <a:gd name="connsiteY28" fmla="*/ 8706 h 10000"/>
              <a:gd name="connsiteX29" fmla="*/ 5218 w 10000"/>
              <a:gd name="connsiteY29" fmla="*/ 10000 h 10000"/>
              <a:gd name="connsiteX30" fmla="*/ 5398 w 10000"/>
              <a:gd name="connsiteY30" fmla="*/ 9946 h 10000"/>
              <a:gd name="connsiteX31" fmla="*/ 5448 w 10000"/>
              <a:gd name="connsiteY31" fmla="*/ 9633 h 10000"/>
              <a:gd name="connsiteX32" fmla="*/ 5574 w 10000"/>
              <a:gd name="connsiteY32" fmla="*/ 7346 h 10000"/>
              <a:gd name="connsiteX33" fmla="*/ 5732 w 10000"/>
              <a:gd name="connsiteY33" fmla="*/ 9223 h 10000"/>
              <a:gd name="connsiteX34" fmla="*/ 5874 w 10000"/>
              <a:gd name="connsiteY34" fmla="*/ 9115 h 10000"/>
              <a:gd name="connsiteX35" fmla="*/ 5938 w 10000"/>
              <a:gd name="connsiteY35" fmla="*/ 8910 h 10000"/>
              <a:gd name="connsiteX36" fmla="*/ 6388 w 10000"/>
              <a:gd name="connsiteY36" fmla="*/ 8296 h 10000"/>
              <a:gd name="connsiteX37" fmla="*/ 6463 w 10000"/>
              <a:gd name="connsiteY37" fmla="*/ 7954 h 10000"/>
              <a:gd name="connsiteX38" fmla="*/ 6439 w 10000"/>
              <a:gd name="connsiteY38" fmla="*/ 216 h 10000"/>
              <a:gd name="connsiteX39" fmla="*/ 6478 w 10000"/>
              <a:gd name="connsiteY39" fmla="*/ 7920 h 10000"/>
              <a:gd name="connsiteX40" fmla="*/ 6811 w 10000"/>
              <a:gd name="connsiteY40" fmla="*/ 7476 h 10000"/>
              <a:gd name="connsiteX41" fmla="*/ 6964 w 10000"/>
              <a:gd name="connsiteY41" fmla="*/ 7217 h 10000"/>
              <a:gd name="connsiteX42" fmla="*/ 7133 w 10000"/>
              <a:gd name="connsiteY42" fmla="*/ 8296 h 10000"/>
              <a:gd name="connsiteX43" fmla="*/ 7339 w 10000"/>
              <a:gd name="connsiteY43" fmla="*/ 8393 h 10000"/>
              <a:gd name="connsiteX44" fmla="*/ 7491 w 10000"/>
              <a:gd name="connsiteY44" fmla="*/ 8393 h 10000"/>
              <a:gd name="connsiteX45" fmla="*/ 7505 w 10000"/>
              <a:gd name="connsiteY45" fmla="*/ 8242 h 10000"/>
              <a:gd name="connsiteX46" fmla="*/ 7545 w 10000"/>
              <a:gd name="connsiteY46" fmla="*/ 8134 h 10000"/>
              <a:gd name="connsiteX47" fmla="*/ 7775 w 10000"/>
              <a:gd name="connsiteY47" fmla="*/ 7206 h 10000"/>
              <a:gd name="connsiteX48" fmla="*/ 7904 w 10000"/>
              <a:gd name="connsiteY48" fmla="*/ 7357 h 10000"/>
              <a:gd name="connsiteX49" fmla="*/ 7995 w 10000"/>
              <a:gd name="connsiteY49" fmla="*/ 7778 h 10000"/>
              <a:gd name="connsiteX50" fmla="*/ 8147 w 10000"/>
              <a:gd name="connsiteY50" fmla="*/ 7875 h 10000"/>
              <a:gd name="connsiteX51" fmla="*/ 8391 w 10000"/>
              <a:gd name="connsiteY51" fmla="*/ 7821 h 10000"/>
              <a:gd name="connsiteX52" fmla="*/ 8469 w 10000"/>
              <a:gd name="connsiteY52" fmla="*/ 7616 h 10000"/>
              <a:gd name="connsiteX53" fmla="*/ 8594 w 10000"/>
              <a:gd name="connsiteY53" fmla="*/ 7346 h 10000"/>
              <a:gd name="connsiteX54" fmla="*/ 8675 w 10000"/>
              <a:gd name="connsiteY54" fmla="*/ 7821 h 10000"/>
              <a:gd name="connsiteX55" fmla="*/ 8854 w 10000"/>
              <a:gd name="connsiteY55" fmla="*/ 8080 h 10000"/>
              <a:gd name="connsiteX56" fmla="*/ 9216 w 10000"/>
              <a:gd name="connsiteY56" fmla="*/ 8813 h 10000"/>
              <a:gd name="connsiteX57" fmla="*/ 9612 w 10000"/>
              <a:gd name="connsiteY57" fmla="*/ 8501 h 10000"/>
              <a:gd name="connsiteX58" fmla="*/ 9716 w 10000"/>
              <a:gd name="connsiteY58" fmla="*/ 7670 h 10000"/>
              <a:gd name="connsiteX59" fmla="*/ 9687 w 10000"/>
              <a:gd name="connsiteY59" fmla="*/ 0 h 10000"/>
              <a:gd name="connsiteX60" fmla="*/ 9729 w 10000"/>
              <a:gd name="connsiteY60" fmla="*/ 8409 h 10000"/>
              <a:gd name="connsiteX61" fmla="*/ 10000 w 10000"/>
              <a:gd name="connsiteY61"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3149 w 10000"/>
              <a:gd name="connsiteY19" fmla="*/ 8296 h 10000"/>
              <a:gd name="connsiteX20" fmla="*/ 3355 w 10000"/>
              <a:gd name="connsiteY20" fmla="*/ 8242 h 10000"/>
              <a:gd name="connsiteX21" fmla="*/ 3534 w 10000"/>
              <a:gd name="connsiteY21" fmla="*/ 7670 h 10000"/>
              <a:gd name="connsiteX22" fmla="*/ 3805 w 10000"/>
              <a:gd name="connsiteY22" fmla="*/ 8296 h 10000"/>
              <a:gd name="connsiteX23" fmla="*/ 3946 w 10000"/>
              <a:gd name="connsiteY23" fmla="*/ 8242 h 10000"/>
              <a:gd name="connsiteX24" fmla="*/ 4193 w 10000"/>
              <a:gd name="connsiteY24" fmla="*/ 7152 h 10000"/>
              <a:gd name="connsiteX25" fmla="*/ 4332 w 10000"/>
              <a:gd name="connsiteY25" fmla="*/ 7778 h 10000"/>
              <a:gd name="connsiteX26" fmla="*/ 4420 w 10000"/>
              <a:gd name="connsiteY26" fmla="*/ 8296 h 10000"/>
              <a:gd name="connsiteX27" fmla="*/ 4576 w 10000"/>
              <a:gd name="connsiteY27" fmla="*/ 8910 h 10000"/>
              <a:gd name="connsiteX28" fmla="*/ 4755 w 10000"/>
              <a:gd name="connsiteY28" fmla="*/ 8706 h 10000"/>
              <a:gd name="connsiteX29" fmla="*/ 5218 w 10000"/>
              <a:gd name="connsiteY29" fmla="*/ 10000 h 10000"/>
              <a:gd name="connsiteX30" fmla="*/ 5398 w 10000"/>
              <a:gd name="connsiteY30" fmla="*/ 9946 h 10000"/>
              <a:gd name="connsiteX31" fmla="*/ 5448 w 10000"/>
              <a:gd name="connsiteY31" fmla="*/ 9633 h 10000"/>
              <a:gd name="connsiteX32" fmla="*/ 5574 w 10000"/>
              <a:gd name="connsiteY32" fmla="*/ 7346 h 10000"/>
              <a:gd name="connsiteX33" fmla="*/ 5732 w 10000"/>
              <a:gd name="connsiteY33" fmla="*/ 9223 h 10000"/>
              <a:gd name="connsiteX34" fmla="*/ 5874 w 10000"/>
              <a:gd name="connsiteY34" fmla="*/ 9115 h 10000"/>
              <a:gd name="connsiteX35" fmla="*/ 5938 w 10000"/>
              <a:gd name="connsiteY35" fmla="*/ 8910 h 10000"/>
              <a:gd name="connsiteX36" fmla="*/ 6388 w 10000"/>
              <a:gd name="connsiteY36" fmla="*/ 8296 h 10000"/>
              <a:gd name="connsiteX37" fmla="*/ 6463 w 10000"/>
              <a:gd name="connsiteY37" fmla="*/ 7954 h 10000"/>
              <a:gd name="connsiteX38" fmla="*/ 6439 w 10000"/>
              <a:gd name="connsiteY38" fmla="*/ 216 h 10000"/>
              <a:gd name="connsiteX39" fmla="*/ 6478 w 10000"/>
              <a:gd name="connsiteY39" fmla="*/ 7920 h 10000"/>
              <a:gd name="connsiteX40" fmla="*/ 6811 w 10000"/>
              <a:gd name="connsiteY40" fmla="*/ 7476 h 10000"/>
              <a:gd name="connsiteX41" fmla="*/ 6964 w 10000"/>
              <a:gd name="connsiteY41" fmla="*/ 7217 h 10000"/>
              <a:gd name="connsiteX42" fmla="*/ 7133 w 10000"/>
              <a:gd name="connsiteY42" fmla="*/ 8296 h 10000"/>
              <a:gd name="connsiteX43" fmla="*/ 7339 w 10000"/>
              <a:gd name="connsiteY43" fmla="*/ 8393 h 10000"/>
              <a:gd name="connsiteX44" fmla="*/ 7491 w 10000"/>
              <a:gd name="connsiteY44" fmla="*/ 8393 h 10000"/>
              <a:gd name="connsiteX45" fmla="*/ 7505 w 10000"/>
              <a:gd name="connsiteY45" fmla="*/ 8242 h 10000"/>
              <a:gd name="connsiteX46" fmla="*/ 7545 w 10000"/>
              <a:gd name="connsiteY46" fmla="*/ 8134 h 10000"/>
              <a:gd name="connsiteX47" fmla="*/ 7775 w 10000"/>
              <a:gd name="connsiteY47" fmla="*/ 7206 h 10000"/>
              <a:gd name="connsiteX48" fmla="*/ 7904 w 10000"/>
              <a:gd name="connsiteY48" fmla="*/ 7357 h 10000"/>
              <a:gd name="connsiteX49" fmla="*/ 7995 w 10000"/>
              <a:gd name="connsiteY49" fmla="*/ 7778 h 10000"/>
              <a:gd name="connsiteX50" fmla="*/ 8147 w 10000"/>
              <a:gd name="connsiteY50" fmla="*/ 7875 h 10000"/>
              <a:gd name="connsiteX51" fmla="*/ 8391 w 10000"/>
              <a:gd name="connsiteY51" fmla="*/ 7821 h 10000"/>
              <a:gd name="connsiteX52" fmla="*/ 8469 w 10000"/>
              <a:gd name="connsiteY52" fmla="*/ 7616 h 10000"/>
              <a:gd name="connsiteX53" fmla="*/ 8594 w 10000"/>
              <a:gd name="connsiteY53" fmla="*/ 7346 h 10000"/>
              <a:gd name="connsiteX54" fmla="*/ 8675 w 10000"/>
              <a:gd name="connsiteY54" fmla="*/ 7821 h 10000"/>
              <a:gd name="connsiteX55" fmla="*/ 8854 w 10000"/>
              <a:gd name="connsiteY55" fmla="*/ 8080 h 10000"/>
              <a:gd name="connsiteX56" fmla="*/ 9216 w 10000"/>
              <a:gd name="connsiteY56" fmla="*/ 8813 h 10000"/>
              <a:gd name="connsiteX57" fmla="*/ 9612 w 10000"/>
              <a:gd name="connsiteY57" fmla="*/ 8501 h 10000"/>
              <a:gd name="connsiteX58" fmla="*/ 9716 w 10000"/>
              <a:gd name="connsiteY58" fmla="*/ 7670 h 10000"/>
              <a:gd name="connsiteX59" fmla="*/ 9687 w 10000"/>
              <a:gd name="connsiteY59" fmla="*/ 0 h 10000"/>
              <a:gd name="connsiteX60" fmla="*/ 9729 w 10000"/>
              <a:gd name="connsiteY60" fmla="*/ 8409 h 10000"/>
              <a:gd name="connsiteX61" fmla="*/ 10000 w 10000"/>
              <a:gd name="connsiteY61"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3141 w 10000"/>
              <a:gd name="connsiteY19" fmla="*/ 8425 h 10000"/>
              <a:gd name="connsiteX20" fmla="*/ 3355 w 10000"/>
              <a:gd name="connsiteY20" fmla="*/ 8242 h 10000"/>
              <a:gd name="connsiteX21" fmla="*/ 3534 w 10000"/>
              <a:gd name="connsiteY21" fmla="*/ 7670 h 10000"/>
              <a:gd name="connsiteX22" fmla="*/ 3805 w 10000"/>
              <a:gd name="connsiteY22" fmla="*/ 8296 h 10000"/>
              <a:gd name="connsiteX23" fmla="*/ 3946 w 10000"/>
              <a:gd name="connsiteY23" fmla="*/ 8242 h 10000"/>
              <a:gd name="connsiteX24" fmla="*/ 4193 w 10000"/>
              <a:gd name="connsiteY24" fmla="*/ 7152 h 10000"/>
              <a:gd name="connsiteX25" fmla="*/ 4332 w 10000"/>
              <a:gd name="connsiteY25" fmla="*/ 7778 h 10000"/>
              <a:gd name="connsiteX26" fmla="*/ 4420 w 10000"/>
              <a:gd name="connsiteY26" fmla="*/ 8296 h 10000"/>
              <a:gd name="connsiteX27" fmla="*/ 4576 w 10000"/>
              <a:gd name="connsiteY27" fmla="*/ 8910 h 10000"/>
              <a:gd name="connsiteX28" fmla="*/ 4755 w 10000"/>
              <a:gd name="connsiteY28" fmla="*/ 8706 h 10000"/>
              <a:gd name="connsiteX29" fmla="*/ 5218 w 10000"/>
              <a:gd name="connsiteY29" fmla="*/ 10000 h 10000"/>
              <a:gd name="connsiteX30" fmla="*/ 5398 w 10000"/>
              <a:gd name="connsiteY30" fmla="*/ 9946 h 10000"/>
              <a:gd name="connsiteX31" fmla="*/ 5448 w 10000"/>
              <a:gd name="connsiteY31" fmla="*/ 9633 h 10000"/>
              <a:gd name="connsiteX32" fmla="*/ 5574 w 10000"/>
              <a:gd name="connsiteY32" fmla="*/ 7346 h 10000"/>
              <a:gd name="connsiteX33" fmla="*/ 5732 w 10000"/>
              <a:gd name="connsiteY33" fmla="*/ 9223 h 10000"/>
              <a:gd name="connsiteX34" fmla="*/ 5874 w 10000"/>
              <a:gd name="connsiteY34" fmla="*/ 9115 h 10000"/>
              <a:gd name="connsiteX35" fmla="*/ 5938 w 10000"/>
              <a:gd name="connsiteY35" fmla="*/ 8910 h 10000"/>
              <a:gd name="connsiteX36" fmla="*/ 6388 w 10000"/>
              <a:gd name="connsiteY36" fmla="*/ 8296 h 10000"/>
              <a:gd name="connsiteX37" fmla="*/ 6463 w 10000"/>
              <a:gd name="connsiteY37" fmla="*/ 7954 h 10000"/>
              <a:gd name="connsiteX38" fmla="*/ 6439 w 10000"/>
              <a:gd name="connsiteY38" fmla="*/ 216 h 10000"/>
              <a:gd name="connsiteX39" fmla="*/ 6478 w 10000"/>
              <a:gd name="connsiteY39" fmla="*/ 7920 h 10000"/>
              <a:gd name="connsiteX40" fmla="*/ 6811 w 10000"/>
              <a:gd name="connsiteY40" fmla="*/ 7476 h 10000"/>
              <a:gd name="connsiteX41" fmla="*/ 6964 w 10000"/>
              <a:gd name="connsiteY41" fmla="*/ 7217 h 10000"/>
              <a:gd name="connsiteX42" fmla="*/ 7133 w 10000"/>
              <a:gd name="connsiteY42" fmla="*/ 8296 h 10000"/>
              <a:gd name="connsiteX43" fmla="*/ 7339 w 10000"/>
              <a:gd name="connsiteY43" fmla="*/ 8393 h 10000"/>
              <a:gd name="connsiteX44" fmla="*/ 7491 w 10000"/>
              <a:gd name="connsiteY44" fmla="*/ 8393 h 10000"/>
              <a:gd name="connsiteX45" fmla="*/ 7505 w 10000"/>
              <a:gd name="connsiteY45" fmla="*/ 8242 h 10000"/>
              <a:gd name="connsiteX46" fmla="*/ 7545 w 10000"/>
              <a:gd name="connsiteY46" fmla="*/ 8134 h 10000"/>
              <a:gd name="connsiteX47" fmla="*/ 7775 w 10000"/>
              <a:gd name="connsiteY47" fmla="*/ 7206 h 10000"/>
              <a:gd name="connsiteX48" fmla="*/ 7904 w 10000"/>
              <a:gd name="connsiteY48" fmla="*/ 7357 h 10000"/>
              <a:gd name="connsiteX49" fmla="*/ 7995 w 10000"/>
              <a:gd name="connsiteY49" fmla="*/ 7778 h 10000"/>
              <a:gd name="connsiteX50" fmla="*/ 8147 w 10000"/>
              <a:gd name="connsiteY50" fmla="*/ 7875 h 10000"/>
              <a:gd name="connsiteX51" fmla="*/ 8391 w 10000"/>
              <a:gd name="connsiteY51" fmla="*/ 7821 h 10000"/>
              <a:gd name="connsiteX52" fmla="*/ 8469 w 10000"/>
              <a:gd name="connsiteY52" fmla="*/ 7616 h 10000"/>
              <a:gd name="connsiteX53" fmla="*/ 8594 w 10000"/>
              <a:gd name="connsiteY53" fmla="*/ 7346 h 10000"/>
              <a:gd name="connsiteX54" fmla="*/ 8675 w 10000"/>
              <a:gd name="connsiteY54" fmla="*/ 7821 h 10000"/>
              <a:gd name="connsiteX55" fmla="*/ 8854 w 10000"/>
              <a:gd name="connsiteY55" fmla="*/ 8080 h 10000"/>
              <a:gd name="connsiteX56" fmla="*/ 9216 w 10000"/>
              <a:gd name="connsiteY56" fmla="*/ 8813 h 10000"/>
              <a:gd name="connsiteX57" fmla="*/ 9612 w 10000"/>
              <a:gd name="connsiteY57" fmla="*/ 8501 h 10000"/>
              <a:gd name="connsiteX58" fmla="*/ 9716 w 10000"/>
              <a:gd name="connsiteY58" fmla="*/ 7670 h 10000"/>
              <a:gd name="connsiteX59" fmla="*/ 9687 w 10000"/>
              <a:gd name="connsiteY59" fmla="*/ 0 h 10000"/>
              <a:gd name="connsiteX60" fmla="*/ 9729 w 10000"/>
              <a:gd name="connsiteY60" fmla="*/ 8409 h 10000"/>
              <a:gd name="connsiteX61" fmla="*/ 10000 w 10000"/>
              <a:gd name="connsiteY61"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3141 w 10000"/>
              <a:gd name="connsiteY19" fmla="*/ 8425 h 10000"/>
              <a:gd name="connsiteX20" fmla="*/ 3355 w 10000"/>
              <a:gd name="connsiteY20" fmla="*/ 8242 h 10000"/>
              <a:gd name="connsiteX21" fmla="*/ 3534 w 10000"/>
              <a:gd name="connsiteY21" fmla="*/ 7670 h 10000"/>
              <a:gd name="connsiteX22" fmla="*/ 3805 w 10000"/>
              <a:gd name="connsiteY22" fmla="*/ 8296 h 10000"/>
              <a:gd name="connsiteX23" fmla="*/ 3946 w 10000"/>
              <a:gd name="connsiteY23" fmla="*/ 8242 h 10000"/>
              <a:gd name="connsiteX24" fmla="*/ 4193 w 10000"/>
              <a:gd name="connsiteY24" fmla="*/ 7152 h 10000"/>
              <a:gd name="connsiteX25" fmla="*/ 4332 w 10000"/>
              <a:gd name="connsiteY25" fmla="*/ 7778 h 10000"/>
              <a:gd name="connsiteX26" fmla="*/ 4420 w 10000"/>
              <a:gd name="connsiteY26" fmla="*/ 8296 h 10000"/>
              <a:gd name="connsiteX27" fmla="*/ 4576 w 10000"/>
              <a:gd name="connsiteY27" fmla="*/ 8910 h 10000"/>
              <a:gd name="connsiteX28" fmla="*/ 4755 w 10000"/>
              <a:gd name="connsiteY28" fmla="*/ 8706 h 10000"/>
              <a:gd name="connsiteX29" fmla="*/ 5218 w 10000"/>
              <a:gd name="connsiteY29" fmla="*/ 10000 h 10000"/>
              <a:gd name="connsiteX30" fmla="*/ 5398 w 10000"/>
              <a:gd name="connsiteY30" fmla="*/ 9946 h 10000"/>
              <a:gd name="connsiteX31" fmla="*/ 5448 w 10000"/>
              <a:gd name="connsiteY31" fmla="*/ 9633 h 10000"/>
              <a:gd name="connsiteX32" fmla="*/ 5574 w 10000"/>
              <a:gd name="connsiteY32" fmla="*/ 7346 h 10000"/>
              <a:gd name="connsiteX33" fmla="*/ 5732 w 10000"/>
              <a:gd name="connsiteY33" fmla="*/ 9223 h 10000"/>
              <a:gd name="connsiteX34" fmla="*/ 5874 w 10000"/>
              <a:gd name="connsiteY34" fmla="*/ 9115 h 10000"/>
              <a:gd name="connsiteX35" fmla="*/ 5938 w 10000"/>
              <a:gd name="connsiteY35" fmla="*/ 8910 h 10000"/>
              <a:gd name="connsiteX36" fmla="*/ 6388 w 10000"/>
              <a:gd name="connsiteY36" fmla="*/ 8296 h 10000"/>
              <a:gd name="connsiteX37" fmla="*/ 6463 w 10000"/>
              <a:gd name="connsiteY37" fmla="*/ 7954 h 10000"/>
              <a:gd name="connsiteX38" fmla="*/ 6439 w 10000"/>
              <a:gd name="connsiteY38" fmla="*/ 216 h 10000"/>
              <a:gd name="connsiteX39" fmla="*/ 6478 w 10000"/>
              <a:gd name="connsiteY39" fmla="*/ 7920 h 10000"/>
              <a:gd name="connsiteX40" fmla="*/ 6811 w 10000"/>
              <a:gd name="connsiteY40" fmla="*/ 7476 h 10000"/>
              <a:gd name="connsiteX41" fmla="*/ 6964 w 10000"/>
              <a:gd name="connsiteY41" fmla="*/ 7217 h 10000"/>
              <a:gd name="connsiteX42" fmla="*/ 7133 w 10000"/>
              <a:gd name="connsiteY42" fmla="*/ 8296 h 10000"/>
              <a:gd name="connsiteX43" fmla="*/ 7339 w 10000"/>
              <a:gd name="connsiteY43" fmla="*/ 8393 h 10000"/>
              <a:gd name="connsiteX44" fmla="*/ 7491 w 10000"/>
              <a:gd name="connsiteY44" fmla="*/ 8393 h 10000"/>
              <a:gd name="connsiteX45" fmla="*/ 7505 w 10000"/>
              <a:gd name="connsiteY45" fmla="*/ 8242 h 10000"/>
              <a:gd name="connsiteX46" fmla="*/ 7545 w 10000"/>
              <a:gd name="connsiteY46" fmla="*/ 8134 h 10000"/>
              <a:gd name="connsiteX47" fmla="*/ 7775 w 10000"/>
              <a:gd name="connsiteY47" fmla="*/ 7206 h 10000"/>
              <a:gd name="connsiteX48" fmla="*/ 7904 w 10000"/>
              <a:gd name="connsiteY48" fmla="*/ 7357 h 10000"/>
              <a:gd name="connsiteX49" fmla="*/ 7995 w 10000"/>
              <a:gd name="connsiteY49" fmla="*/ 7778 h 10000"/>
              <a:gd name="connsiteX50" fmla="*/ 8147 w 10000"/>
              <a:gd name="connsiteY50" fmla="*/ 7875 h 10000"/>
              <a:gd name="connsiteX51" fmla="*/ 8391 w 10000"/>
              <a:gd name="connsiteY51" fmla="*/ 7821 h 10000"/>
              <a:gd name="connsiteX52" fmla="*/ 8469 w 10000"/>
              <a:gd name="connsiteY52" fmla="*/ 7616 h 10000"/>
              <a:gd name="connsiteX53" fmla="*/ 8594 w 10000"/>
              <a:gd name="connsiteY53" fmla="*/ 7346 h 10000"/>
              <a:gd name="connsiteX54" fmla="*/ 8675 w 10000"/>
              <a:gd name="connsiteY54" fmla="*/ 7821 h 10000"/>
              <a:gd name="connsiteX55" fmla="*/ 8854 w 10000"/>
              <a:gd name="connsiteY55" fmla="*/ 8080 h 10000"/>
              <a:gd name="connsiteX56" fmla="*/ 9216 w 10000"/>
              <a:gd name="connsiteY56" fmla="*/ 8813 h 10000"/>
              <a:gd name="connsiteX57" fmla="*/ 9612 w 10000"/>
              <a:gd name="connsiteY57" fmla="*/ 8501 h 10000"/>
              <a:gd name="connsiteX58" fmla="*/ 9716 w 10000"/>
              <a:gd name="connsiteY58" fmla="*/ 7670 h 10000"/>
              <a:gd name="connsiteX59" fmla="*/ 9687 w 10000"/>
              <a:gd name="connsiteY59" fmla="*/ 0 h 10000"/>
              <a:gd name="connsiteX60" fmla="*/ 9729 w 10000"/>
              <a:gd name="connsiteY60" fmla="*/ 8409 h 10000"/>
              <a:gd name="connsiteX61" fmla="*/ 10000 w 10000"/>
              <a:gd name="connsiteY61"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3141 w 10000"/>
              <a:gd name="connsiteY19" fmla="*/ 8425 h 10000"/>
              <a:gd name="connsiteX20" fmla="*/ 3355 w 10000"/>
              <a:gd name="connsiteY20" fmla="*/ 8242 h 10000"/>
              <a:gd name="connsiteX21" fmla="*/ 3534 w 10000"/>
              <a:gd name="connsiteY21" fmla="*/ 7670 h 10000"/>
              <a:gd name="connsiteX22" fmla="*/ 3805 w 10000"/>
              <a:gd name="connsiteY22" fmla="*/ 8296 h 10000"/>
              <a:gd name="connsiteX23" fmla="*/ 3946 w 10000"/>
              <a:gd name="connsiteY23" fmla="*/ 8242 h 10000"/>
              <a:gd name="connsiteX24" fmla="*/ 4193 w 10000"/>
              <a:gd name="connsiteY24" fmla="*/ 7152 h 10000"/>
              <a:gd name="connsiteX25" fmla="*/ 4332 w 10000"/>
              <a:gd name="connsiteY25" fmla="*/ 7778 h 10000"/>
              <a:gd name="connsiteX26" fmla="*/ 4420 w 10000"/>
              <a:gd name="connsiteY26" fmla="*/ 8296 h 10000"/>
              <a:gd name="connsiteX27" fmla="*/ 4576 w 10000"/>
              <a:gd name="connsiteY27" fmla="*/ 8910 h 10000"/>
              <a:gd name="connsiteX28" fmla="*/ 4755 w 10000"/>
              <a:gd name="connsiteY28" fmla="*/ 8706 h 10000"/>
              <a:gd name="connsiteX29" fmla="*/ 5218 w 10000"/>
              <a:gd name="connsiteY29" fmla="*/ 10000 h 10000"/>
              <a:gd name="connsiteX30" fmla="*/ 5398 w 10000"/>
              <a:gd name="connsiteY30" fmla="*/ 9946 h 10000"/>
              <a:gd name="connsiteX31" fmla="*/ 5448 w 10000"/>
              <a:gd name="connsiteY31" fmla="*/ 9633 h 10000"/>
              <a:gd name="connsiteX32" fmla="*/ 5574 w 10000"/>
              <a:gd name="connsiteY32" fmla="*/ 7346 h 10000"/>
              <a:gd name="connsiteX33" fmla="*/ 5732 w 10000"/>
              <a:gd name="connsiteY33" fmla="*/ 9223 h 10000"/>
              <a:gd name="connsiteX34" fmla="*/ 5874 w 10000"/>
              <a:gd name="connsiteY34" fmla="*/ 9115 h 10000"/>
              <a:gd name="connsiteX35" fmla="*/ 5938 w 10000"/>
              <a:gd name="connsiteY35" fmla="*/ 8910 h 10000"/>
              <a:gd name="connsiteX36" fmla="*/ 6388 w 10000"/>
              <a:gd name="connsiteY36" fmla="*/ 8296 h 10000"/>
              <a:gd name="connsiteX37" fmla="*/ 6463 w 10000"/>
              <a:gd name="connsiteY37" fmla="*/ 7954 h 10000"/>
              <a:gd name="connsiteX38" fmla="*/ 6439 w 10000"/>
              <a:gd name="connsiteY38" fmla="*/ 216 h 10000"/>
              <a:gd name="connsiteX39" fmla="*/ 6490 w 10000"/>
              <a:gd name="connsiteY39" fmla="*/ 9004 h 10000"/>
              <a:gd name="connsiteX40" fmla="*/ 6811 w 10000"/>
              <a:gd name="connsiteY40" fmla="*/ 7476 h 10000"/>
              <a:gd name="connsiteX41" fmla="*/ 6964 w 10000"/>
              <a:gd name="connsiteY41" fmla="*/ 7217 h 10000"/>
              <a:gd name="connsiteX42" fmla="*/ 7133 w 10000"/>
              <a:gd name="connsiteY42" fmla="*/ 8296 h 10000"/>
              <a:gd name="connsiteX43" fmla="*/ 7339 w 10000"/>
              <a:gd name="connsiteY43" fmla="*/ 8393 h 10000"/>
              <a:gd name="connsiteX44" fmla="*/ 7491 w 10000"/>
              <a:gd name="connsiteY44" fmla="*/ 8393 h 10000"/>
              <a:gd name="connsiteX45" fmla="*/ 7505 w 10000"/>
              <a:gd name="connsiteY45" fmla="*/ 8242 h 10000"/>
              <a:gd name="connsiteX46" fmla="*/ 7545 w 10000"/>
              <a:gd name="connsiteY46" fmla="*/ 8134 h 10000"/>
              <a:gd name="connsiteX47" fmla="*/ 7775 w 10000"/>
              <a:gd name="connsiteY47" fmla="*/ 7206 h 10000"/>
              <a:gd name="connsiteX48" fmla="*/ 7904 w 10000"/>
              <a:gd name="connsiteY48" fmla="*/ 7357 h 10000"/>
              <a:gd name="connsiteX49" fmla="*/ 7995 w 10000"/>
              <a:gd name="connsiteY49" fmla="*/ 7778 h 10000"/>
              <a:gd name="connsiteX50" fmla="*/ 8147 w 10000"/>
              <a:gd name="connsiteY50" fmla="*/ 7875 h 10000"/>
              <a:gd name="connsiteX51" fmla="*/ 8391 w 10000"/>
              <a:gd name="connsiteY51" fmla="*/ 7821 h 10000"/>
              <a:gd name="connsiteX52" fmla="*/ 8469 w 10000"/>
              <a:gd name="connsiteY52" fmla="*/ 7616 h 10000"/>
              <a:gd name="connsiteX53" fmla="*/ 8594 w 10000"/>
              <a:gd name="connsiteY53" fmla="*/ 7346 h 10000"/>
              <a:gd name="connsiteX54" fmla="*/ 8675 w 10000"/>
              <a:gd name="connsiteY54" fmla="*/ 7821 h 10000"/>
              <a:gd name="connsiteX55" fmla="*/ 8854 w 10000"/>
              <a:gd name="connsiteY55" fmla="*/ 8080 h 10000"/>
              <a:gd name="connsiteX56" fmla="*/ 9216 w 10000"/>
              <a:gd name="connsiteY56" fmla="*/ 8813 h 10000"/>
              <a:gd name="connsiteX57" fmla="*/ 9612 w 10000"/>
              <a:gd name="connsiteY57" fmla="*/ 8501 h 10000"/>
              <a:gd name="connsiteX58" fmla="*/ 9716 w 10000"/>
              <a:gd name="connsiteY58" fmla="*/ 7670 h 10000"/>
              <a:gd name="connsiteX59" fmla="*/ 9687 w 10000"/>
              <a:gd name="connsiteY59" fmla="*/ 0 h 10000"/>
              <a:gd name="connsiteX60" fmla="*/ 9729 w 10000"/>
              <a:gd name="connsiteY60" fmla="*/ 8409 h 10000"/>
              <a:gd name="connsiteX61" fmla="*/ 10000 w 10000"/>
              <a:gd name="connsiteY61"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3141 w 10000"/>
              <a:gd name="connsiteY19" fmla="*/ 8425 h 10000"/>
              <a:gd name="connsiteX20" fmla="*/ 3355 w 10000"/>
              <a:gd name="connsiteY20" fmla="*/ 8242 h 10000"/>
              <a:gd name="connsiteX21" fmla="*/ 3534 w 10000"/>
              <a:gd name="connsiteY21" fmla="*/ 7670 h 10000"/>
              <a:gd name="connsiteX22" fmla="*/ 3805 w 10000"/>
              <a:gd name="connsiteY22" fmla="*/ 8296 h 10000"/>
              <a:gd name="connsiteX23" fmla="*/ 3946 w 10000"/>
              <a:gd name="connsiteY23" fmla="*/ 8242 h 10000"/>
              <a:gd name="connsiteX24" fmla="*/ 4193 w 10000"/>
              <a:gd name="connsiteY24" fmla="*/ 7152 h 10000"/>
              <a:gd name="connsiteX25" fmla="*/ 4332 w 10000"/>
              <a:gd name="connsiteY25" fmla="*/ 7778 h 10000"/>
              <a:gd name="connsiteX26" fmla="*/ 4420 w 10000"/>
              <a:gd name="connsiteY26" fmla="*/ 8296 h 10000"/>
              <a:gd name="connsiteX27" fmla="*/ 4576 w 10000"/>
              <a:gd name="connsiteY27" fmla="*/ 8910 h 10000"/>
              <a:gd name="connsiteX28" fmla="*/ 4755 w 10000"/>
              <a:gd name="connsiteY28" fmla="*/ 8706 h 10000"/>
              <a:gd name="connsiteX29" fmla="*/ 5218 w 10000"/>
              <a:gd name="connsiteY29" fmla="*/ 10000 h 10000"/>
              <a:gd name="connsiteX30" fmla="*/ 5398 w 10000"/>
              <a:gd name="connsiteY30" fmla="*/ 9946 h 10000"/>
              <a:gd name="connsiteX31" fmla="*/ 5448 w 10000"/>
              <a:gd name="connsiteY31" fmla="*/ 9633 h 10000"/>
              <a:gd name="connsiteX32" fmla="*/ 5574 w 10000"/>
              <a:gd name="connsiteY32" fmla="*/ 7346 h 10000"/>
              <a:gd name="connsiteX33" fmla="*/ 5732 w 10000"/>
              <a:gd name="connsiteY33" fmla="*/ 9223 h 10000"/>
              <a:gd name="connsiteX34" fmla="*/ 5874 w 10000"/>
              <a:gd name="connsiteY34" fmla="*/ 9115 h 10000"/>
              <a:gd name="connsiteX35" fmla="*/ 5938 w 10000"/>
              <a:gd name="connsiteY35" fmla="*/ 8910 h 10000"/>
              <a:gd name="connsiteX36" fmla="*/ 6388 w 10000"/>
              <a:gd name="connsiteY36" fmla="*/ 8296 h 10000"/>
              <a:gd name="connsiteX37" fmla="*/ 6463 w 10000"/>
              <a:gd name="connsiteY37" fmla="*/ 7954 h 10000"/>
              <a:gd name="connsiteX38" fmla="*/ 6439 w 10000"/>
              <a:gd name="connsiteY38" fmla="*/ 216 h 10000"/>
              <a:gd name="connsiteX39" fmla="*/ 6490 w 10000"/>
              <a:gd name="connsiteY39" fmla="*/ 9004 h 10000"/>
              <a:gd name="connsiteX40" fmla="*/ 6811 w 10000"/>
              <a:gd name="connsiteY40" fmla="*/ 7476 h 10000"/>
              <a:gd name="connsiteX41" fmla="*/ 6964 w 10000"/>
              <a:gd name="connsiteY41" fmla="*/ 7217 h 10000"/>
              <a:gd name="connsiteX42" fmla="*/ 7133 w 10000"/>
              <a:gd name="connsiteY42" fmla="*/ 8296 h 10000"/>
              <a:gd name="connsiteX43" fmla="*/ 7339 w 10000"/>
              <a:gd name="connsiteY43" fmla="*/ 8393 h 10000"/>
              <a:gd name="connsiteX44" fmla="*/ 7491 w 10000"/>
              <a:gd name="connsiteY44" fmla="*/ 8393 h 10000"/>
              <a:gd name="connsiteX45" fmla="*/ 7505 w 10000"/>
              <a:gd name="connsiteY45" fmla="*/ 8242 h 10000"/>
              <a:gd name="connsiteX46" fmla="*/ 7545 w 10000"/>
              <a:gd name="connsiteY46" fmla="*/ 8134 h 10000"/>
              <a:gd name="connsiteX47" fmla="*/ 7775 w 10000"/>
              <a:gd name="connsiteY47" fmla="*/ 7206 h 10000"/>
              <a:gd name="connsiteX48" fmla="*/ 7904 w 10000"/>
              <a:gd name="connsiteY48" fmla="*/ 7357 h 10000"/>
              <a:gd name="connsiteX49" fmla="*/ 7995 w 10000"/>
              <a:gd name="connsiteY49" fmla="*/ 7778 h 10000"/>
              <a:gd name="connsiteX50" fmla="*/ 8147 w 10000"/>
              <a:gd name="connsiteY50" fmla="*/ 7875 h 10000"/>
              <a:gd name="connsiteX51" fmla="*/ 8391 w 10000"/>
              <a:gd name="connsiteY51" fmla="*/ 7821 h 10000"/>
              <a:gd name="connsiteX52" fmla="*/ 8469 w 10000"/>
              <a:gd name="connsiteY52" fmla="*/ 7616 h 10000"/>
              <a:gd name="connsiteX53" fmla="*/ 8594 w 10000"/>
              <a:gd name="connsiteY53" fmla="*/ 7346 h 10000"/>
              <a:gd name="connsiteX54" fmla="*/ 8675 w 10000"/>
              <a:gd name="connsiteY54" fmla="*/ 7821 h 10000"/>
              <a:gd name="connsiteX55" fmla="*/ 8854 w 10000"/>
              <a:gd name="connsiteY55" fmla="*/ 8080 h 10000"/>
              <a:gd name="connsiteX56" fmla="*/ 9216 w 10000"/>
              <a:gd name="connsiteY56" fmla="*/ 8813 h 10000"/>
              <a:gd name="connsiteX57" fmla="*/ 9612 w 10000"/>
              <a:gd name="connsiteY57" fmla="*/ 8501 h 10000"/>
              <a:gd name="connsiteX58" fmla="*/ 9716 w 10000"/>
              <a:gd name="connsiteY58" fmla="*/ 7670 h 10000"/>
              <a:gd name="connsiteX59" fmla="*/ 9687 w 10000"/>
              <a:gd name="connsiteY59" fmla="*/ 0 h 10000"/>
              <a:gd name="connsiteX60" fmla="*/ 9729 w 10000"/>
              <a:gd name="connsiteY60" fmla="*/ 8409 h 10000"/>
              <a:gd name="connsiteX61" fmla="*/ 10000 w 10000"/>
              <a:gd name="connsiteY61"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3141 w 10000"/>
              <a:gd name="connsiteY19" fmla="*/ 8425 h 10000"/>
              <a:gd name="connsiteX20" fmla="*/ 3355 w 10000"/>
              <a:gd name="connsiteY20" fmla="*/ 8242 h 10000"/>
              <a:gd name="connsiteX21" fmla="*/ 3534 w 10000"/>
              <a:gd name="connsiteY21" fmla="*/ 7670 h 10000"/>
              <a:gd name="connsiteX22" fmla="*/ 3805 w 10000"/>
              <a:gd name="connsiteY22" fmla="*/ 8296 h 10000"/>
              <a:gd name="connsiteX23" fmla="*/ 3946 w 10000"/>
              <a:gd name="connsiteY23" fmla="*/ 8242 h 10000"/>
              <a:gd name="connsiteX24" fmla="*/ 4193 w 10000"/>
              <a:gd name="connsiteY24" fmla="*/ 7152 h 10000"/>
              <a:gd name="connsiteX25" fmla="*/ 4332 w 10000"/>
              <a:gd name="connsiteY25" fmla="*/ 7778 h 10000"/>
              <a:gd name="connsiteX26" fmla="*/ 4420 w 10000"/>
              <a:gd name="connsiteY26" fmla="*/ 8296 h 10000"/>
              <a:gd name="connsiteX27" fmla="*/ 4576 w 10000"/>
              <a:gd name="connsiteY27" fmla="*/ 8910 h 10000"/>
              <a:gd name="connsiteX28" fmla="*/ 4755 w 10000"/>
              <a:gd name="connsiteY28" fmla="*/ 8706 h 10000"/>
              <a:gd name="connsiteX29" fmla="*/ 5218 w 10000"/>
              <a:gd name="connsiteY29" fmla="*/ 10000 h 10000"/>
              <a:gd name="connsiteX30" fmla="*/ 5398 w 10000"/>
              <a:gd name="connsiteY30" fmla="*/ 9946 h 10000"/>
              <a:gd name="connsiteX31" fmla="*/ 5448 w 10000"/>
              <a:gd name="connsiteY31" fmla="*/ 9633 h 10000"/>
              <a:gd name="connsiteX32" fmla="*/ 5574 w 10000"/>
              <a:gd name="connsiteY32" fmla="*/ 7346 h 10000"/>
              <a:gd name="connsiteX33" fmla="*/ 5732 w 10000"/>
              <a:gd name="connsiteY33" fmla="*/ 9223 h 10000"/>
              <a:gd name="connsiteX34" fmla="*/ 5874 w 10000"/>
              <a:gd name="connsiteY34" fmla="*/ 9115 h 10000"/>
              <a:gd name="connsiteX35" fmla="*/ 5938 w 10000"/>
              <a:gd name="connsiteY35" fmla="*/ 8910 h 10000"/>
              <a:gd name="connsiteX36" fmla="*/ 6388 w 10000"/>
              <a:gd name="connsiteY36" fmla="*/ 8296 h 10000"/>
              <a:gd name="connsiteX37" fmla="*/ 6463 w 10000"/>
              <a:gd name="connsiteY37" fmla="*/ 7954 h 10000"/>
              <a:gd name="connsiteX38" fmla="*/ 6439 w 10000"/>
              <a:gd name="connsiteY38" fmla="*/ 216 h 10000"/>
              <a:gd name="connsiteX39" fmla="*/ 6482 w 10000"/>
              <a:gd name="connsiteY39" fmla="*/ 9020 h 10000"/>
              <a:gd name="connsiteX40" fmla="*/ 6811 w 10000"/>
              <a:gd name="connsiteY40" fmla="*/ 7476 h 10000"/>
              <a:gd name="connsiteX41" fmla="*/ 6964 w 10000"/>
              <a:gd name="connsiteY41" fmla="*/ 7217 h 10000"/>
              <a:gd name="connsiteX42" fmla="*/ 7133 w 10000"/>
              <a:gd name="connsiteY42" fmla="*/ 8296 h 10000"/>
              <a:gd name="connsiteX43" fmla="*/ 7339 w 10000"/>
              <a:gd name="connsiteY43" fmla="*/ 8393 h 10000"/>
              <a:gd name="connsiteX44" fmla="*/ 7491 w 10000"/>
              <a:gd name="connsiteY44" fmla="*/ 8393 h 10000"/>
              <a:gd name="connsiteX45" fmla="*/ 7505 w 10000"/>
              <a:gd name="connsiteY45" fmla="*/ 8242 h 10000"/>
              <a:gd name="connsiteX46" fmla="*/ 7545 w 10000"/>
              <a:gd name="connsiteY46" fmla="*/ 8134 h 10000"/>
              <a:gd name="connsiteX47" fmla="*/ 7775 w 10000"/>
              <a:gd name="connsiteY47" fmla="*/ 7206 h 10000"/>
              <a:gd name="connsiteX48" fmla="*/ 7904 w 10000"/>
              <a:gd name="connsiteY48" fmla="*/ 7357 h 10000"/>
              <a:gd name="connsiteX49" fmla="*/ 7995 w 10000"/>
              <a:gd name="connsiteY49" fmla="*/ 7778 h 10000"/>
              <a:gd name="connsiteX50" fmla="*/ 8147 w 10000"/>
              <a:gd name="connsiteY50" fmla="*/ 7875 h 10000"/>
              <a:gd name="connsiteX51" fmla="*/ 8391 w 10000"/>
              <a:gd name="connsiteY51" fmla="*/ 7821 h 10000"/>
              <a:gd name="connsiteX52" fmla="*/ 8469 w 10000"/>
              <a:gd name="connsiteY52" fmla="*/ 7616 h 10000"/>
              <a:gd name="connsiteX53" fmla="*/ 8594 w 10000"/>
              <a:gd name="connsiteY53" fmla="*/ 7346 h 10000"/>
              <a:gd name="connsiteX54" fmla="*/ 8675 w 10000"/>
              <a:gd name="connsiteY54" fmla="*/ 7821 h 10000"/>
              <a:gd name="connsiteX55" fmla="*/ 8854 w 10000"/>
              <a:gd name="connsiteY55" fmla="*/ 8080 h 10000"/>
              <a:gd name="connsiteX56" fmla="*/ 9216 w 10000"/>
              <a:gd name="connsiteY56" fmla="*/ 8813 h 10000"/>
              <a:gd name="connsiteX57" fmla="*/ 9612 w 10000"/>
              <a:gd name="connsiteY57" fmla="*/ 8501 h 10000"/>
              <a:gd name="connsiteX58" fmla="*/ 9716 w 10000"/>
              <a:gd name="connsiteY58" fmla="*/ 7670 h 10000"/>
              <a:gd name="connsiteX59" fmla="*/ 9687 w 10000"/>
              <a:gd name="connsiteY59" fmla="*/ 0 h 10000"/>
              <a:gd name="connsiteX60" fmla="*/ 9729 w 10000"/>
              <a:gd name="connsiteY60" fmla="*/ 8409 h 10000"/>
              <a:gd name="connsiteX61" fmla="*/ 10000 w 10000"/>
              <a:gd name="connsiteY61"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3141 w 10000"/>
              <a:gd name="connsiteY19" fmla="*/ 8425 h 10000"/>
              <a:gd name="connsiteX20" fmla="*/ 3355 w 10000"/>
              <a:gd name="connsiteY20" fmla="*/ 8242 h 10000"/>
              <a:gd name="connsiteX21" fmla="*/ 3534 w 10000"/>
              <a:gd name="connsiteY21" fmla="*/ 7670 h 10000"/>
              <a:gd name="connsiteX22" fmla="*/ 3805 w 10000"/>
              <a:gd name="connsiteY22" fmla="*/ 8296 h 10000"/>
              <a:gd name="connsiteX23" fmla="*/ 3946 w 10000"/>
              <a:gd name="connsiteY23" fmla="*/ 8242 h 10000"/>
              <a:gd name="connsiteX24" fmla="*/ 4193 w 10000"/>
              <a:gd name="connsiteY24" fmla="*/ 7152 h 10000"/>
              <a:gd name="connsiteX25" fmla="*/ 4332 w 10000"/>
              <a:gd name="connsiteY25" fmla="*/ 7778 h 10000"/>
              <a:gd name="connsiteX26" fmla="*/ 4420 w 10000"/>
              <a:gd name="connsiteY26" fmla="*/ 8296 h 10000"/>
              <a:gd name="connsiteX27" fmla="*/ 4576 w 10000"/>
              <a:gd name="connsiteY27" fmla="*/ 8910 h 10000"/>
              <a:gd name="connsiteX28" fmla="*/ 4755 w 10000"/>
              <a:gd name="connsiteY28" fmla="*/ 8706 h 10000"/>
              <a:gd name="connsiteX29" fmla="*/ 5218 w 10000"/>
              <a:gd name="connsiteY29" fmla="*/ 10000 h 10000"/>
              <a:gd name="connsiteX30" fmla="*/ 5398 w 10000"/>
              <a:gd name="connsiteY30" fmla="*/ 9946 h 10000"/>
              <a:gd name="connsiteX31" fmla="*/ 5448 w 10000"/>
              <a:gd name="connsiteY31" fmla="*/ 9633 h 10000"/>
              <a:gd name="connsiteX32" fmla="*/ 5574 w 10000"/>
              <a:gd name="connsiteY32" fmla="*/ 7346 h 10000"/>
              <a:gd name="connsiteX33" fmla="*/ 5732 w 10000"/>
              <a:gd name="connsiteY33" fmla="*/ 9223 h 10000"/>
              <a:gd name="connsiteX34" fmla="*/ 5874 w 10000"/>
              <a:gd name="connsiteY34" fmla="*/ 9115 h 10000"/>
              <a:gd name="connsiteX35" fmla="*/ 5938 w 10000"/>
              <a:gd name="connsiteY35" fmla="*/ 8910 h 10000"/>
              <a:gd name="connsiteX36" fmla="*/ 6388 w 10000"/>
              <a:gd name="connsiteY36" fmla="*/ 8296 h 10000"/>
              <a:gd name="connsiteX37" fmla="*/ 6463 w 10000"/>
              <a:gd name="connsiteY37" fmla="*/ 7954 h 10000"/>
              <a:gd name="connsiteX38" fmla="*/ 6439 w 10000"/>
              <a:gd name="connsiteY38" fmla="*/ 216 h 10000"/>
              <a:gd name="connsiteX39" fmla="*/ 6482 w 10000"/>
              <a:gd name="connsiteY39" fmla="*/ 9020 h 10000"/>
              <a:gd name="connsiteX40" fmla="*/ 6811 w 10000"/>
              <a:gd name="connsiteY40" fmla="*/ 7476 h 10000"/>
              <a:gd name="connsiteX41" fmla="*/ 6964 w 10000"/>
              <a:gd name="connsiteY41" fmla="*/ 7217 h 10000"/>
              <a:gd name="connsiteX42" fmla="*/ 7133 w 10000"/>
              <a:gd name="connsiteY42" fmla="*/ 8296 h 10000"/>
              <a:gd name="connsiteX43" fmla="*/ 7339 w 10000"/>
              <a:gd name="connsiteY43" fmla="*/ 8393 h 10000"/>
              <a:gd name="connsiteX44" fmla="*/ 7491 w 10000"/>
              <a:gd name="connsiteY44" fmla="*/ 8393 h 10000"/>
              <a:gd name="connsiteX45" fmla="*/ 7505 w 10000"/>
              <a:gd name="connsiteY45" fmla="*/ 8242 h 10000"/>
              <a:gd name="connsiteX46" fmla="*/ 7545 w 10000"/>
              <a:gd name="connsiteY46" fmla="*/ 8134 h 10000"/>
              <a:gd name="connsiteX47" fmla="*/ 7775 w 10000"/>
              <a:gd name="connsiteY47" fmla="*/ 7206 h 10000"/>
              <a:gd name="connsiteX48" fmla="*/ 7904 w 10000"/>
              <a:gd name="connsiteY48" fmla="*/ 7357 h 10000"/>
              <a:gd name="connsiteX49" fmla="*/ 7995 w 10000"/>
              <a:gd name="connsiteY49" fmla="*/ 7778 h 10000"/>
              <a:gd name="connsiteX50" fmla="*/ 8147 w 10000"/>
              <a:gd name="connsiteY50" fmla="*/ 7875 h 10000"/>
              <a:gd name="connsiteX51" fmla="*/ 8391 w 10000"/>
              <a:gd name="connsiteY51" fmla="*/ 7821 h 10000"/>
              <a:gd name="connsiteX52" fmla="*/ 8469 w 10000"/>
              <a:gd name="connsiteY52" fmla="*/ 7616 h 10000"/>
              <a:gd name="connsiteX53" fmla="*/ 8594 w 10000"/>
              <a:gd name="connsiteY53" fmla="*/ 7346 h 10000"/>
              <a:gd name="connsiteX54" fmla="*/ 8675 w 10000"/>
              <a:gd name="connsiteY54" fmla="*/ 7821 h 10000"/>
              <a:gd name="connsiteX55" fmla="*/ 8854 w 10000"/>
              <a:gd name="connsiteY55" fmla="*/ 8080 h 10000"/>
              <a:gd name="connsiteX56" fmla="*/ 9216 w 10000"/>
              <a:gd name="connsiteY56" fmla="*/ 8813 h 10000"/>
              <a:gd name="connsiteX57" fmla="*/ 9612 w 10000"/>
              <a:gd name="connsiteY57" fmla="*/ 8501 h 10000"/>
              <a:gd name="connsiteX58" fmla="*/ 9716 w 10000"/>
              <a:gd name="connsiteY58" fmla="*/ 7670 h 10000"/>
              <a:gd name="connsiteX59" fmla="*/ 9687 w 10000"/>
              <a:gd name="connsiteY59" fmla="*/ 0 h 10000"/>
              <a:gd name="connsiteX60" fmla="*/ 9729 w 10000"/>
              <a:gd name="connsiteY60" fmla="*/ 8409 h 10000"/>
              <a:gd name="connsiteX61" fmla="*/ 10000 w 10000"/>
              <a:gd name="connsiteY61"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3141 w 10000"/>
              <a:gd name="connsiteY19" fmla="*/ 8425 h 10000"/>
              <a:gd name="connsiteX20" fmla="*/ 3355 w 10000"/>
              <a:gd name="connsiteY20" fmla="*/ 8242 h 10000"/>
              <a:gd name="connsiteX21" fmla="*/ 3534 w 10000"/>
              <a:gd name="connsiteY21" fmla="*/ 7670 h 10000"/>
              <a:gd name="connsiteX22" fmla="*/ 3805 w 10000"/>
              <a:gd name="connsiteY22" fmla="*/ 8296 h 10000"/>
              <a:gd name="connsiteX23" fmla="*/ 3946 w 10000"/>
              <a:gd name="connsiteY23" fmla="*/ 8242 h 10000"/>
              <a:gd name="connsiteX24" fmla="*/ 4193 w 10000"/>
              <a:gd name="connsiteY24" fmla="*/ 7152 h 10000"/>
              <a:gd name="connsiteX25" fmla="*/ 4332 w 10000"/>
              <a:gd name="connsiteY25" fmla="*/ 7778 h 10000"/>
              <a:gd name="connsiteX26" fmla="*/ 4420 w 10000"/>
              <a:gd name="connsiteY26" fmla="*/ 8296 h 10000"/>
              <a:gd name="connsiteX27" fmla="*/ 4576 w 10000"/>
              <a:gd name="connsiteY27" fmla="*/ 8910 h 10000"/>
              <a:gd name="connsiteX28" fmla="*/ 4755 w 10000"/>
              <a:gd name="connsiteY28" fmla="*/ 8706 h 10000"/>
              <a:gd name="connsiteX29" fmla="*/ 5218 w 10000"/>
              <a:gd name="connsiteY29" fmla="*/ 10000 h 10000"/>
              <a:gd name="connsiteX30" fmla="*/ 5398 w 10000"/>
              <a:gd name="connsiteY30" fmla="*/ 9946 h 10000"/>
              <a:gd name="connsiteX31" fmla="*/ 5448 w 10000"/>
              <a:gd name="connsiteY31" fmla="*/ 9633 h 10000"/>
              <a:gd name="connsiteX32" fmla="*/ 5574 w 10000"/>
              <a:gd name="connsiteY32" fmla="*/ 7346 h 10000"/>
              <a:gd name="connsiteX33" fmla="*/ 5732 w 10000"/>
              <a:gd name="connsiteY33" fmla="*/ 9223 h 10000"/>
              <a:gd name="connsiteX34" fmla="*/ 5874 w 10000"/>
              <a:gd name="connsiteY34" fmla="*/ 9115 h 10000"/>
              <a:gd name="connsiteX35" fmla="*/ 5938 w 10000"/>
              <a:gd name="connsiteY35" fmla="*/ 8910 h 10000"/>
              <a:gd name="connsiteX36" fmla="*/ 6388 w 10000"/>
              <a:gd name="connsiteY36" fmla="*/ 8296 h 10000"/>
              <a:gd name="connsiteX37" fmla="*/ 6463 w 10000"/>
              <a:gd name="connsiteY37" fmla="*/ 7954 h 10000"/>
              <a:gd name="connsiteX38" fmla="*/ 6439 w 10000"/>
              <a:gd name="connsiteY38" fmla="*/ 216 h 10000"/>
              <a:gd name="connsiteX39" fmla="*/ 6482 w 10000"/>
              <a:gd name="connsiteY39" fmla="*/ 9020 h 10000"/>
              <a:gd name="connsiteX40" fmla="*/ 6811 w 10000"/>
              <a:gd name="connsiteY40" fmla="*/ 7476 h 10000"/>
              <a:gd name="connsiteX41" fmla="*/ 6964 w 10000"/>
              <a:gd name="connsiteY41" fmla="*/ 7217 h 10000"/>
              <a:gd name="connsiteX42" fmla="*/ 7133 w 10000"/>
              <a:gd name="connsiteY42" fmla="*/ 8296 h 10000"/>
              <a:gd name="connsiteX43" fmla="*/ 7339 w 10000"/>
              <a:gd name="connsiteY43" fmla="*/ 8393 h 10000"/>
              <a:gd name="connsiteX44" fmla="*/ 7491 w 10000"/>
              <a:gd name="connsiteY44" fmla="*/ 8393 h 10000"/>
              <a:gd name="connsiteX45" fmla="*/ 7505 w 10000"/>
              <a:gd name="connsiteY45" fmla="*/ 8242 h 10000"/>
              <a:gd name="connsiteX46" fmla="*/ 7545 w 10000"/>
              <a:gd name="connsiteY46" fmla="*/ 8134 h 10000"/>
              <a:gd name="connsiteX47" fmla="*/ 7775 w 10000"/>
              <a:gd name="connsiteY47" fmla="*/ 7206 h 10000"/>
              <a:gd name="connsiteX48" fmla="*/ 7904 w 10000"/>
              <a:gd name="connsiteY48" fmla="*/ 7357 h 10000"/>
              <a:gd name="connsiteX49" fmla="*/ 7995 w 10000"/>
              <a:gd name="connsiteY49" fmla="*/ 7778 h 10000"/>
              <a:gd name="connsiteX50" fmla="*/ 8147 w 10000"/>
              <a:gd name="connsiteY50" fmla="*/ 7875 h 10000"/>
              <a:gd name="connsiteX51" fmla="*/ 8391 w 10000"/>
              <a:gd name="connsiteY51" fmla="*/ 7821 h 10000"/>
              <a:gd name="connsiteX52" fmla="*/ 8469 w 10000"/>
              <a:gd name="connsiteY52" fmla="*/ 7616 h 10000"/>
              <a:gd name="connsiteX53" fmla="*/ 8594 w 10000"/>
              <a:gd name="connsiteY53" fmla="*/ 7346 h 10000"/>
              <a:gd name="connsiteX54" fmla="*/ 8675 w 10000"/>
              <a:gd name="connsiteY54" fmla="*/ 7821 h 10000"/>
              <a:gd name="connsiteX55" fmla="*/ 8854 w 10000"/>
              <a:gd name="connsiteY55" fmla="*/ 8080 h 10000"/>
              <a:gd name="connsiteX56" fmla="*/ 9216 w 10000"/>
              <a:gd name="connsiteY56" fmla="*/ 8813 h 10000"/>
              <a:gd name="connsiteX57" fmla="*/ 9612 w 10000"/>
              <a:gd name="connsiteY57" fmla="*/ 8501 h 10000"/>
              <a:gd name="connsiteX58" fmla="*/ 9716 w 10000"/>
              <a:gd name="connsiteY58" fmla="*/ 7670 h 10000"/>
              <a:gd name="connsiteX59" fmla="*/ 9687 w 10000"/>
              <a:gd name="connsiteY59" fmla="*/ 0 h 10000"/>
              <a:gd name="connsiteX60" fmla="*/ 9725 w 10000"/>
              <a:gd name="connsiteY60" fmla="*/ 9040 h 10000"/>
              <a:gd name="connsiteX61" fmla="*/ 10000 w 10000"/>
              <a:gd name="connsiteY61" fmla="*/ 786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0000" h="10000">
                <a:moveTo>
                  <a:pt x="0" y="9795"/>
                </a:moveTo>
                <a:cubicBezTo>
                  <a:pt x="51" y="9482"/>
                  <a:pt x="59" y="9137"/>
                  <a:pt x="142" y="8910"/>
                </a:cubicBezTo>
                <a:cubicBezTo>
                  <a:pt x="238" y="8954"/>
                  <a:pt x="262" y="8619"/>
                  <a:pt x="353" y="8738"/>
                </a:cubicBezTo>
                <a:cubicBezTo>
                  <a:pt x="388" y="8716"/>
                  <a:pt x="485" y="9191"/>
                  <a:pt x="514" y="9115"/>
                </a:cubicBezTo>
                <a:cubicBezTo>
                  <a:pt x="557" y="8997"/>
                  <a:pt x="584" y="8317"/>
                  <a:pt x="651" y="8285"/>
                </a:cubicBezTo>
                <a:cubicBezTo>
                  <a:pt x="747" y="8242"/>
                  <a:pt x="758" y="8490"/>
                  <a:pt x="835" y="8188"/>
                </a:cubicBezTo>
                <a:cubicBezTo>
                  <a:pt x="913" y="7886"/>
                  <a:pt x="897" y="7843"/>
                  <a:pt x="972" y="7540"/>
                </a:cubicBezTo>
                <a:cubicBezTo>
                  <a:pt x="993" y="7454"/>
                  <a:pt x="1095" y="7918"/>
                  <a:pt x="1116" y="7864"/>
                </a:cubicBezTo>
                <a:cubicBezTo>
                  <a:pt x="1138" y="7810"/>
                  <a:pt x="1205" y="7152"/>
                  <a:pt x="1269" y="7152"/>
                </a:cubicBezTo>
                <a:cubicBezTo>
                  <a:pt x="1333" y="7152"/>
                  <a:pt x="1390" y="7573"/>
                  <a:pt x="1470" y="8058"/>
                </a:cubicBezTo>
                <a:cubicBezTo>
                  <a:pt x="1550" y="8544"/>
                  <a:pt x="1681" y="7972"/>
                  <a:pt x="1759" y="7994"/>
                </a:cubicBezTo>
                <a:cubicBezTo>
                  <a:pt x="1772" y="8188"/>
                  <a:pt x="1863" y="8641"/>
                  <a:pt x="1890" y="8813"/>
                </a:cubicBezTo>
                <a:cubicBezTo>
                  <a:pt x="1909" y="9094"/>
                  <a:pt x="2008" y="9396"/>
                  <a:pt x="2072" y="9450"/>
                </a:cubicBezTo>
                <a:cubicBezTo>
                  <a:pt x="2129" y="9428"/>
                  <a:pt x="2163" y="8813"/>
                  <a:pt x="2217" y="8770"/>
                </a:cubicBezTo>
                <a:cubicBezTo>
                  <a:pt x="2281" y="8727"/>
                  <a:pt x="2327" y="8360"/>
                  <a:pt x="2394" y="8285"/>
                </a:cubicBezTo>
                <a:cubicBezTo>
                  <a:pt x="2418" y="8220"/>
                  <a:pt x="2452" y="8701"/>
                  <a:pt x="2506" y="8598"/>
                </a:cubicBezTo>
                <a:cubicBezTo>
                  <a:pt x="2560" y="8495"/>
                  <a:pt x="2675" y="7961"/>
                  <a:pt x="2720" y="7670"/>
                </a:cubicBezTo>
                <a:cubicBezTo>
                  <a:pt x="2742" y="7389"/>
                  <a:pt x="2683" y="809"/>
                  <a:pt x="2699" y="32"/>
                </a:cubicBezTo>
                <a:cubicBezTo>
                  <a:pt x="2739" y="2006"/>
                  <a:pt x="2714" y="8414"/>
                  <a:pt x="2762" y="9062"/>
                </a:cubicBezTo>
                <a:cubicBezTo>
                  <a:pt x="3114" y="8967"/>
                  <a:pt x="3068" y="8528"/>
                  <a:pt x="3141" y="8425"/>
                </a:cubicBezTo>
                <a:cubicBezTo>
                  <a:pt x="3214" y="8322"/>
                  <a:pt x="3288" y="8285"/>
                  <a:pt x="3355" y="8242"/>
                </a:cubicBezTo>
                <a:cubicBezTo>
                  <a:pt x="3403" y="8209"/>
                  <a:pt x="3456" y="7778"/>
                  <a:pt x="3534" y="7670"/>
                </a:cubicBezTo>
                <a:cubicBezTo>
                  <a:pt x="3625" y="7799"/>
                  <a:pt x="3703" y="8155"/>
                  <a:pt x="3805" y="8296"/>
                </a:cubicBezTo>
                <a:cubicBezTo>
                  <a:pt x="3853" y="8274"/>
                  <a:pt x="3901" y="8296"/>
                  <a:pt x="3946" y="8242"/>
                </a:cubicBezTo>
                <a:cubicBezTo>
                  <a:pt x="4032" y="8145"/>
                  <a:pt x="4115" y="7346"/>
                  <a:pt x="4193" y="7152"/>
                </a:cubicBezTo>
                <a:cubicBezTo>
                  <a:pt x="4303" y="7228"/>
                  <a:pt x="4278" y="7454"/>
                  <a:pt x="4332" y="7778"/>
                </a:cubicBezTo>
                <a:cubicBezTo>
                  <a:pt x="4369" y="7950"/>
                  <a:pt x="4380" y="8112"/>
                  <a:pt x="4420" y="8296"/>
                </a:cubicBezTo>
                <a:cubicBezTo>
                  <a:pt x="4471" y="8501"/>
                  <a:pt x="4533" y="8662"/>
                  <a:pt x="4576" y="8910"/>
                </a:cubicBezTo>
                <a:cubicBezTo>
                  <a:pt x="4661" y="8867"/>
                  <a:pt x="4683" y="8813"/>
                  <a:pt x="4755" y="8706"/>
                </a:cubicBezTo>
                <a:cubicBezTo>
                  <a:pt x="4932" y="8889"/>
                  <a:pt x="5012" y="9784"/>
                  <a:pt x="5218" y="10000"/>
                </a:cubicBezTo>
                <a:cubicBezTo>
                  <a:pt x="5277" y="9978"/>
                  <a:pt x="5339" y="10000"/>
                  <a:pt x="5398" y="9946"/>
                </a:cubicBezTo>
                <a:cubicBezTo>
                  <a:pt x="5406" y="9935"/>
                  <a:pt x="5446" y="9655"/>
                  <a:pt x="5448" y="9633"/>
                </a:cubicBezTo>
                <a:cubicBezTo>
                  <a:pt x="5499" y="9320"/>
                  <a:pt x="5526" y="7508"/>
                  <a:pt x="5574" y="7346"/>
                </a:cubicBezTo>
                <a:cubicBezTo>
                  <a:pt x="5641" y="7389"/>
                  <a:pt x="5673" y="9148"/>
                  <a:pt x="5732" y="9223"/>
                </a:cubicBezTo>
                <a:cubicBezTo>
                  <a:pt x="5780" y="9202"/>
                  <a:pt x="5837" y="9234"/>
                  <a:pt x="5874" y="9115"/>
                </a:cubicBezTo>
                <a:cubicBezTo>
                  <a:pt x="5960" y="8846"/>
                  <a:pt x="5834" y="9051"/>
                  <a:pt x="5938" y="8910"/>
                </a:cubicBezTo>
                <a:cubicBezTo>
                  <a:pt x="6062" y="8134"/>
                  <a:pt x="6147" y="8328"/>
                  <a:pt x="6388" y="8296"/>
                </a:cubicBezTo>
                <a:cubicBezTo>
                  <a:pt x="6418" y="7853"/>
                  <a:pt x="6412" y="8396"/>
                  <a:pt x="6463" y="7954"/>
                </a:cubicBezTo>
                <a:cubicBezTo>
                  <a:pt x="6489" y="7727"/>
                  <a:pt x="6433" y="1003"/>
                  <a:pt x="6439" y="216"/>
                </a:cubicBezTo>
                <a:cubicBezTo>
                  <a:pt x="6461" y="2557"/>
                  <a:pt x="6473" y="8198"/>
                  <a:pt x="6482" y="9020"/>
                </a:cubicBezTo>
                <a:cubicBezTo>
                  <a:pt x="6669" y="8990"/>
                  <a:pt x="6693" y="7821"/>
                  <a:pt x="6811" y="7476"/>
                </a:cubicBezTo>
                <a:cubicBezTo>
                  <a:pt x="6846" y="7497"/>
                  <a:pt x="6934" y="7141"/>
                  <a:pt x="6964" y="7217"/>
                </a:cubicBezTo>
                <a:cubicBezTo>
                  <a:pt x="7033" y="7379"/>
                  <a:pt x="7036" y="8101"/>
                  <a:pt x="7133" y="8296"/>
                </a:cubicBezTo>
                <a:cubicBezTo>
                  <a:pt x="7194" y="8425"/>
                  <a:pt x="7269" y="8371"/>
                  <a:pt x="7339" y="8393"/>
                </a:cubicBezTo>
                <a:cubicBezTo>
                  <a:pt x="7395" y="8479"/>
                  <a:pt x="7411" y="8522"/>
                  <a:pt x="7491" y="8393"/>
                </a:cubicBezTo>
                <a:cubicBezTo>
                  <a:pt x="7505" y="8371"/>
                  <a:pt x="7497" y="8285"/>
                  <a:pt x="7505" y="8242"/>
                </a:cubicBezTo>
                <a:cubicBezTo>
                  <a:pt x="7515" y="8188"/>
                  <a:pt x="7531" y="8166"/>
                  <a:pt x="7545" y="8134"/>
                </a:cubicBezTo>
                <a:cubicBezTo>
                  <a:pt x="7569" y="7789"/>
                  <a:pt x="7714" y="7551"/>
                  <a:pt x="7775" y="7206"/>
                </a:cubicBezTo>
                <a:cubicBezTo>
                  <a:pt x="7815" y="7228"/>
                  <a:pt x="7871" y="7217"/>
                  <a:pt x="7904" y="7357"/>
                </a:cubicBezTo>
                <a:cubicBezTo>
                  <a:pt x="7963" y="7627"/>
                  <a:pt x="7930" y="7648"/>
                  <a:pt x="7995" y="7778"/>
                </a:cubicBezTo>
                <a:cubicBezTo>
                  <a:pt x="8029" y="7843"/>
                  <a:pt x="8139" y="7875"/>
                  <a:pt x="8147" y="7875"/>
                </a:cubicBezTo>
                <a:cubicBezTo>
                  <a:pt x="8228" y="7853"/>
                  <a:pt x="8311" y="7864"/>
                  <a:pt x="8391" y="7821"/>
                </a:cubicBezTo>
                <a:cubicBezTo>
                  <a:pt x="8404" y="7810"/>
                  <a:pt x="8455" y="7638"/>
                  <a:pt x="8469" y="7616"/>
                </a:cubicBezTo>
                <a:cubicBezTo>
                  <a:pt x="8503" y="7540"/>
                  <a:pt x="8557" y="7400"/>
                  <a:pt x="8594" y="7346"/>
                </a:cubicBezTo>
                <a:cubicBezTo>
                  <a:pt x="8664" y="7443"/>
                  <a:pt x="8616" y="7476"/>
                  <a:pt x="8675" y="7821"/>
                </a:cubicBezTo>
                <a:cubicBezTo>
                  <a:pt x="8710" y="8026"/>
                  <a:pt x="8801" y="8047"/>
                  <a:pt x="8854" y="8080"/>
                </a:cubicBezTo>
                <a:cubicBezTo>
                  <a:pt x="9001" y="8468"/>
                  <a:pt x="9036" y="8706"/>
                  <a:pt x="9216" y="8813"/>
                </a:cubicBezTo>
                <a:cubicBezTo>
                  <a:pt x="9454" y="8749"/>
                  <a:pt x="9427" y="8695"/>
                  <a:pt x="9612" y="8501"/>
                </a:cubicBezTo>
                <a:cubicBezTo>
                  <a:pt x="9663" y="8188"/>
                  <a:pt x="9700" y="8091"/>
                  <a:pt x="9716" y="7670"/>
                </a:cubicBezTo>
                <a:cubicBezTo>
                  <a:pt x="9700" y="7409"/>
                  <a:pt x="9701" y="1812"/>
                  <a:pt x="9687" y="0"/>
                </a:cubicBezTo>
                <a:cubicBezTo>
                  <a:pt x="9697" y="1386"/>
                  <a:pt x="9725" y="8471"/>
                  <a:pt x="9725" y="9040"/>
                </a:cubicBezTo>
                <a:cubicBezTo>
                  <a:pt x="9792" y="9191"/>
                  <a:pt x="9944" y="7929"/>
                  <a:pt x="10000" y="7864"/>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25" name="Group 24"/>
          <p:cNvGrpSpPr/>
          <p:nvPr/>
        </p:nvGrpSpPr>
        <p:grpSpPr>
          <a:xfrm>
            <a:off x="6269433" y="2239844"/>
            <a:ext cx="2259316" cy="639447"/>
            <a:chOff x="6325772" y="3117630"/>
            <a:chExt cx="2259316" cy="1881188"/>
          </a:xfrm>
        </p:grpSpPr>
        <p:sp>
          <p:nvSpPr>
            <p:cNvPr id="28" name="Line 30"/>
            <p:cNvSpPr>
              <a:spLocks noChangeShapeType="1"/>
            </p:cNvSpPr>
            <p:nvPr/>
          </p:nvSpPr>
          <p:spPr bwMode="auto">
            <a:xfrm rot="5400000">
              <a:off x="5385178" y="4058224"/>
              <a:ext cx="18811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 name="Line 31"/>
            <p:cNvSpPr>
              <a:spLocks noChangeShapeType="1"/>
            </p:cNvSpPr>
            <p:nvPr/>
          </p:nvSpPr>
          <p:spPr bwMode="auto">
            <a:xfrm>
              <a:off x="6326685" y="4998818"/>
              <a:ext cx="225840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cxnSp>
        <p:nvCxnSpPr>
          <p:cNvPr id="30" name="Straight Connector 29"/>
          <p:cNvCxnSpPr/>
          <p:nvPr/>
        </p:nvCxnSpPr>
        <p:spPr bwMode="auto">
          <a:xfrm>
            <a:off x="6269432" y="2876639"/>
            <a:ext cx="377734"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31" name="Straight Connector 30"/>
          <p:cNvCxnSpPr/>
          <p:nvPr/>
        </p:nvCxnSpPr>
        <p:spPr bwMode="auto">
          <a:xfrm rot="16200000" flipV="1">
            <a:off x="6490176" y="2733419"/>
            <a:ext cx="300210" cy="2754"/>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32" name="Freeform 66"/>
          <p:cNvSpPr>
            <a:spLocks/>
          </p:cNvSpPr>
          <p:nvPr/>
        </p:nvSpPr>
        <p:spPr bwMode="auto">
          <a:xfrm>
            <a:off x="6638702" y="2587403"/>
            <a:ext cx="389115" cy="258155"/>
          </a:xfrm>
          <a:custGeom>
            <a:avLst/>
            <a:gdLst>
              <a:gd name="T0" fmla="*/ 2147483646 w 640"/>
              <a:gd name="T1" fmla="*/ 2147483646 h 1248"/>
              <a:gd name="T2" fmla="*/ 2147483646 w 640"/>
              <a:gd name="T3" fmla="*/ 0 h 1248"/>
              <a:gd name="T4" fmla="*/ 0 60000 65536"/>
              <a:gd name="T5" fmla="*/ 0 60000 65536"/>
              <a:gd name="T6" fmla="*/ 0 w 640"/>
              <a:gd name="T7" fmla="*/ 0 h 1248"/>
              <a:gd name="T8" fmla="*/ 640 w 640"/>
              <a:gd name="T9" fmla="*/ 1248 h 1248"/>
              <a:gd name="connsiteX0" fmla="*/ 10597 w 10597"/>
              <a:gd name="connsiteY0" fmla="*/ 4627 h 4627"/>
              <a:gd name="connsiteX1" fmla="*/ 185 w 10597"/>
              <a:gd name="connsiteY1" fmla="*/ 0 h 4627"/>
              <a:gd name="connsiteX0" fmla="*/ 9825 w 9825"/>
              <a:gd name="connsiteY0" fmla="*/ 10000 h 10000"/>
              <a:gd name="connsiteX1" fmla="*/ 0 w 9825"/>
              <a:gd name="connsiteY1" fmla="*/ 0 h 10000"/>
              <a:gd name="connsiteX0" fmla="*/ 11871 w 11871"/>
              <a:gd name="connsiteY0" fmla="*/ 6166 h 6166"/>
              <a:gd name="connsiteX1" fmla="*/ 0 w 11871"/>
              <a:gd name="connsiteY1" fmla="*/ 0 h 6166"/>
              <a:gd name="connsiteX0" fmla="*/ 10000 w 10000"/>
              <a:gd name="connsiteY0" fmla="*/ 10000 h 10000"/>
              <a:gd name="connsiteX1" fmla="*/ 0 w 10000"/>
              <a:gd name="connsiteY1" fmla="*/ 0 h 10000"/>
              <a:gd name="connsiteX0" fmla="*/ 3914 w 3914"/>
              <a:gd name="connsiteY0" fmla="*/ 5231 h 5231"/>
              <a:gd name="connsiteX1" fmla="*/ 0 w 3914"/>
              <a:gd name="connsiteY1" fmla="*/ 0 h 5231"/>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7917 w 7917"/>
              <a:gd name="connsiteY0" fmla="*/ 8731 h 8731"/>
              <a:gd name="connsiteX1" fmla="*/ 0 w 7917"/>
              <a:gd name="connsiteY1" fmla="*/ 0 h 8731"/>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Lst>
            <a:ahLst/>
            <a:cxnLst>
              <a:cxn ang="0">
                <a:pos x="connsiteX0" y="connsiteY0"/>
              </a:cxn>
              <a:cxn ang="0">
                <a:pos x="connsiteX1" y="connsiteY1"/>
              </a:cxn>
            </a:cxnLst>
            <a:rect l="l" t="t" r="r" b="b"/>
            <a:pathLst>
              <a:path w="10000" h="10000">
                <a:moveTo>
                  <a:pt x="10000" y="10000"/>
                </a:moveTo>
                <a:cubicBezTo>
                  <a:pt x="5985" y="8943"/>
                  <a:pt x="2162" y="6911"/>
                  <a:pt x="0" y="0"/>
                </a:cubicBezTo>
              </a:path>
            </a:pathLst>
          </a:custGeom>
          <a:noFill/>
          <a:ln w="19050">
            <a:solidFill>
              <a:srgbClr val="FF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cxnSp>
        <p:nvCxnSpPr>
          <p:cNvPr id="33" name="Straight Connector 32"/>
          <p:cNvCxnSpPr/>
          <p:nvPr/>
        </p:nvCxnSpPr>
        <p:spPr bwMode="auto">
          <a:xfrm rot="16200000" flipV="1">
            <a:off x="6872558" y="2697488"/>
            <a:ext cx="300210" cy="2754"/>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34" name="Freeform 66"/>
          <p:cNvSpPr>
            <a:spLocks/>
          </p:cNvSpPr>
          <p:nvPr/>
        </p:nvSpPr>
        <p:spPr bwMode="auto">
          <a:xfrm>
            <a:off x="7024041" y="2556322"/>
            <a:ext cx="133520" cy="132751"/>
          </a:xfrm>
          <a:custGeom>
            <a:avLst/>
            <a:gdLst>
              <a:gd name="T0" fmla="*/ 2147483646 w 640"/>
              <a:gd name="T1" fmla="*/ 2147483646 h 1248"/>
              <a:gd name="T2" fmla="*/ 2147483646 w 640"/>
              <a:gd name="T3" fmla="*/ 0 h 1248"/>
              <a:gd name="T4" fmla="*/ 0 60000 65536"/>
              <a:gd name="T5" fmla="*/ 0 60000 65536"/>
              <a:gd name="T6" fmla="*/ 0 w 640"/>
              <a:gd name="T7" fmla="*/ 0 h 1248"/>
              <a:gd name="T8" fmla="*/ 640 w 640"/>
              <a:gd name="T9" fmla="*/ 1248 h 1248"/>
              <a:gd name="connsiteX0" fmla="*/ 10597 w 10597"/>
              <a:gd name="connsiteY0" fmla="*/ 4627 h 4627"/>
              <a:gd name="connsiteX1" fmla="*/ 185 w 10597"/>
              <a:gd name="connsiteY1" fmla="*/ 0 h 4627"/>
              <a:gd name="connsiteX0" fmla="*/ 9825 w 9825"/>
              <a:gd name="connsiteY0" fmla="*/ 10000 h 10000"/>
              <a:gd name="connsiteX1" fmla="*/ 0 w 9825"/>
              <a:gd name="connsiteY1" fmla="*/ 0 h 10000"/>
              <a:gd name="connsiteX0" fmla="*/ 11871 w 11871"/>
              <a:gd name="connsiteY0" fmla="*/ 6166 h 6166"/>
              <a:gd name="connsiteX1" fmla="*/ 0 w 11871"/>
              <a:gd name="connsiteY1" fmla="*/ 0 h 6166"/>
              <a:gd name="connsiteX0" fmla="*/ 10000 w 10000"/>
              <a:gd name="connsiteY0" fmla="*/ 10000 h 10000"/>
              <a:gd name="connsiteX1" fmla="*/ 0 w 10000"/>
              <a:gd name="connsiteY1" fmla="*/ 0 h 10000"/>
              <a:gd name="connsiteX0" fmla="*/ 3914 w 3914"/>
              <a:gd name="connsiteY0" fmla="*/ 5231 h 5231"/>
              <a:gd name="connsiteX1" fmla="*/ 0 w 3914"/>
              <a:gd name="connsiteY1" fmla="*/ 0 h 5231"/>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7917 w 7917"/>
              <a:gd name="connsiteY0" fmla="*/ 8731 h 8731"/>
              <a:gd name="connsiteX1" fmla="*/ 0 w 7917"/>
              <a:gd name="connsiteY1" fmla="*/ 0 h 8731"/>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Lst>
            <a:ahLst/>
            <a:cxnLst>
              <a:cxn ang="0">
                <a:pos x="connsiteX0" y="connsiteY0"/>
              </a:cxn>
              <a:cxn ang="0">
                <a:pos x="connsiteX1" y="connsiteY1"/>
              </a:cxn>
            </a:cxnLst>
            <a:rect l="l" t="t" r="r" b="b"/>
            <a:pathLst>
              <a:path w="10000" h="10000">
                <a:moveTo>
                  <a:pt x="10000" y="10000"/>
                </a:moveTo>
                <a:cubicBezTo>
                  <a:pt x="6157" y="8040"/>
                  <a:pt x="2804" y="5619"/>
                  <a:pt x="0" y="0"/>
                </a:cubicBezTo>
              </a:path>
            </a:pathLst>
          </a:custGeom>
          <a:noFill/>
          <a:ln w="19050">
            <a:solidFill>
              <a:srgbClr val="FF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cxnSp>
        <p:nvCxnSpPr>
          <p:cNvPr id="35" name="Straight Connector 34"/>
          <p:cNvCxnSpPr/>
          <p:nvPr/>
        </p:nvCxnSpPr>
        <p:spPr bwMode="auto">
          <a:xfrm rot="16200000" flipV="1">
            <a:off x="7000363" y="2534733"/>
            <a:ext cx="300210" cy="2754"/>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36" name="Freeform 66"/>
          <p:cNvSpPr>
            <a:spLocks/>
          </p:cNvSpPr>
          <p:nvPr/>
        </p:nvSpPr>
        <p:spPr bwMode="auto">
          <a:xfrm>
            <a:off x="7151949" y="2396425"/>
            <a:ext cx="832665" cy="449133"/>
          </a:xfrm>
          <a:custGeom>
            <a:avLst/>
            <a:gdLst>
              <a:gd name="T0" fmla="*/ 2147483646 w 640"/>
              <a:gd name="T1" fmla="*/ 2147483646 h 1248"/>
              <a:gd name="T2" fmla="*/ 2147483646 w 640"/>
              <a:gd name="T3" fmla="*/ 0 h 1248"/>
              <a:gd name="T4" fmla="*/ 0 60000 65536"/>
              <a:gd name="T5" fmla="*/ 0 60000 65536"/>
              <a:gd name="T6" fmla="*/ 0 w 640"/>
              <a:gd name="T7" fmla="*/ 0 h 1248"/>
              <a:gd name="T8" fmla="*/ 640 w 640"/>
              <a:gd name="T9" fmla="*/ 1248 h 1248"/>
              <a:gd name="connsiteX0" fmla="*/ 10597 w 10597"/>
              <a:gd name="connsiteY0" fmla="*/ 4627 h 4627"/>
              <a:gd name="connsiteX1" fmla="*/ 185 w 10597"/>
              <a:gd name="connsiteY1" fmla="*/ 0 h 4627"/>
              <a:gd name="connsiteX0" fmla="*/ 9825 w 9825"/>
              <a:gd name="connsiteY0" fmla="*/ 10000 h 10000"/>
              <a:gd name="connsiteX1" fmla="*/ 0 w 9825"/>
              <a:gd name="connsiteY1" fmla="*/ 0 h 10000"/>
              <a:gd name="connsiteX0" fmla="*/ 11871 w 11871"/>
              <a:gd name="connsiteY0" fmla="*/ 6166 h 6166"/>
              <a:gd name="connsiteX1" fmla="*/ 0 w 11871"/>
              <a:gd name="connsiteY1" fmla="*/ 0 h 6166"/>
              <a:gd name="connsiteX0" fmla="*/ 10000 w 10000"/>
              <a:gd name="connsiteY0" fmla="*/ 10000 h 10000"/>
              <a:gd name="connsiteX1" fmla="*/ 0 w 10000"/>
              <a:gd name="connsiteY1" fmla="*/ 0 h 10000"/>
              <a:gd name="connsiteX0" fmla="*/ 3914 w 3914"/>
              <a:gd name="connsiteY0" fmla="*/ 5231 h 5231"/>
              <a:gd name="connsiteX1" fmla="*/ 0 w 3914"/>
              <a:gd name="connsiteY1" fmla="*/ 0 h 5231"/>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7917 w 7917"/>
              <a:gd name="connsiteY0" fmla="*/ 8731 h 8731"/>
              <a:gd name="connsiteX1" fmla="*/ 0 w 7917"/>
              <a:gd name="connsiteY1" fmla="*/ 0 h 8731"/>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Lst>
            <a:ahLst/>
            <a:cxnLst>
              <a:cxn ang="0">
                <a:pos x="connsiteX0" y="connsiteY0"/>
              </a:cxn>
              <a:cxn ang="0">
                <a:pos x="connsiteX1" y="connsiteY1"/>
              </a:cxn>
            </a:cxnLst>
            <a:rect l="l" t="t" r="r" b="b"/>
            <a:pathLst>
              <a:path w="10000" h="10000">
                <a:moveTo>
                  <a:pt x="10000" y="10000"/>
                </a:moveTo>
                <a:cubicBezTo>
                  <a:pt x="6706" y="9411"/>
                  <a:pt x="1887" y="7262"/>
                  <a:pt x="0" y="0"/>
                </a:cubicBezTo>
              </a:path>
            </a:pathLst>
          </a:custGeom>
          <a:noFill/>
          <a:ln w="19050">
            <a:solidFill>
              <a:srgbClr val="FF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cxnSp>
        <p:nvCxnSpPr>
          <p:cNvPr id="37" name="Straight Connector 36"/>
          <p:cNvCxnSpPr>
            <a:endCxn id="38" idx="1"/>
          </p:cNvCxnSpPr>
          <p:nvPr/>
        </p:nvCxnSpPr>
        <p:spPr bwMode="auto">
          <a:xfrm flipH="1" flipV="1">
            <a:off x="7972972" y="2573471"/>
            <a:ext cx="2956" cy="268756"/>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38" name="Freeform 66"/>
          <p:cNvSpPr>
            <a:spLocks/>
          </p:cNvSpPr>
          <p:nvPr/>
        </p:nvSpPr>
        <p:spPr bwMode="auto">
          <a:xfrm>
            <a:off x="7972972" y="2573471"/>
            <a:ext cx="516425" cy="289236"/>
          </a:xfrm>
          <a:custGeom>
            <a:avLst/>
            <a:gdLst>
              <a:gd name="T0" fmla="*/ 2147483646 w 640"/>
              <a:gd name="T1" fmla="*/ 2147483646 h 1248"/>
              <a:gd name="T2" fmla="*/ 2147483646 w 640"/>
              <a:gd name="T3" fmla="*/ 0 h 1248"/>
              <a:gd name="T4" fmla="*/ 0 60000 65536"/>
              <a:gd name="T5" fmla="*/ 0 60000 65536"/>
              <a:gd name="T6" fmla="*/ 0 w 640"/>
              <a:gd name="T7" fmla="*/ 0 h 1248"/>
              <a:gd name="T8" fmla="*/ 640 w 640"/>
              <a:gd name="T9" fmla="*/ 1248 h 1248"/>
              <a:gd name="connsiteX0" fmla="*/ 10597 w 10597"/>
              <a:gd name="connsiteY0" fmla="*/ 4627 h 4627"/>
              <a:gd name="connsiteX1" fmla="*/ 185 w 10597"/>
              <a:gd name="connsiteY1" fmla="*/ 0 h 4627"/>
              <a:gd name="connsiteX0" fmla="*/ 9825 w 9825"/>
              <a:gd name="connsiteY0" fmla="*/ 10000 h 10000"/>
              <a:gd name="connsiteX1" fmla="*/ 0 w 9825"/>
              <a:gd name="connsiteY1" fmla="*/ 0 h 10000"/>
              <a:gd name="connsiteX0" fmla="*/ 11871 w 11871"/>
              <a:gd name="connsiteY0" fmla="*/ 6166 h 6166"/>
              <a:gd name="connsiteX1" fmla="*/ 0 w 11871"/>
              <a:gd name="connsiteY1" fmla="*/ 0 h 6166"/>
              <a:gd name="connsiteX0" fmla="*/ 10000 w 10000"/>
              <a:gd name="connsiteY0" fmla="*/ 10000 h 10000"/>
              <a:gd name="connsiteX1" fmla="*/ 0 w 10000"/>
              <a:gd name="connsiteY1" fmla="*/ 0 h 10000"/>
              <a:gd name="connsiteX0" fmla="*/ 3914 w 3914"/>
              <a:gd name="connsiteY0" fmla="*/ 5231 h 5231"/>
              <a:gd name="connsiteX1" fmla="*/ 0 w 3914"/>
              <a:gd name="connsiteY1" fmla="*/ 0 h 5231"/>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7917 w 7917"/>
              <a:gd name="connsiteY0" fmla="*/ 8731 h 8731"/>
              <a:gd name="connsiteX1" fmla="*/ 0 w 7917"/>
              <a:gd name="connsiteY1" fmla="*/ 0 h 8731"/>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Lst>
            <a:ahLst/>
            <a:cxnLst>
              <a:cxn ang="0">
                <a:pos x="connsiteX0" y="connsiteY0"/>
              </a:cxn>
              <a:cxn ang="0">
                <a:pos x="connsiteX1" y="connsiteY1"/>
              </a:cxn>
            </a:cxnLst>
            <a:rect l="l" t="t" r="r" b="b"/>
            <a:pathLst>
              <a:path w="10000" h="10000">
                <a:moveTo>
                  <a:pt x="10000" y="10000"/>
                </a:moveTo>
                <a:cubicBezTo>
                  <a:pt x="5985" y="8943"/>
                  <a:pt x="2162" y="6911"/>
                  <a:pt x="0" y="0"/>
                </a:cubicBezTo>
              </a:path>
            </a:pathLst>
          </a:custGeom>
          <a:noFill/>
          <a:ln w="19050">
            <a:solidFill>
              <a:srgbClr val="FF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cxnSp>
        <p:nvCxnSpPr>
          <p:cNvPr id="39" name="Straight Connector 38"/>
          <p:cNvCxnSpPr/>
          <p:nvPr/>
        </p:nvCxnSpPr>
        <p:spPr bwMode="auto">
          <a:xfrm flipV="1">
            <a:off x="6641342" y="2884229"/>
            <a:ext cx="0" cy="416994"/>
          </a:xfrm>
          <a:prstGeom prst="line">
            <a:avLst/>
          </a:prstGeom>
          <a:solidFill>
            <a:schemeClr val="accent1"/>
          </a:solidFill>
          <a:ln w="19050" cap="flat" cmpd="sng" algn="ctr">
            <a:solidFill>
              <a:srgbClr val="0000FF"/>
            </a:solidFill>
            <a:prstDash val="solid"/>
            <a:round/>
            <a:headEnd type="none" w="med" len="med"/>
            <a:tailEnd type="none" w="med" len="med"/>
          </a:ln>
          <a:effectLst/>
        </p:spPr>
      </p:cxnSp>
      <p:cxnSp>
        <p:nvCxnSpPr>
          <p:cNvPr id="40" name="Straight Connector 39"/>
          <p:cNvCxnSpPr/>
          <p:nvPr/>
        </p:nvCxnSpPr>
        <p:spPr bwMode="auto">
          <a:xfrm flipV="1">
            <a:off x="7030782" y="2884229"/>
            <a:ext cx="0" cy="416994"/>
          </a:xfrm>
          <a:prstGeom prst="line">
            <a:avLst/>
          </a:prstGeom>
          <a:solidFill>
            <a:schemeClr val="accent1"/>
          </a:solidFill>
          <a:ln w="19050" cap="flat" cmpd="sng" algn="ctr">
            <a:solidFill>
              <a:srgbClr val="0000FF"/>
            </a:solidFill>
            <a:prstDash val="solid"/>
            <a:round/>
            <a:headEnd type="none" w="med" len="med"/>
            <a:tailEnd type="none" w="med" len="med"/>
          </a:ln>
          <a:effectLst/>
        </p:spPr>
      </p:cxnSp>
      <p:cxnSp>
        <p:nvCxnSpPr>
          <p:cNvPr id="41" name="Straight Connector 40"/>
          <p:cNvCxnSpPr/>
          <p:nvPr/>
        </p:nvCxnSpPr>
        <p:spPr bwMode="auto">
          <a:xfrm flipV="1">
            <a:off x="7978790" y="2884229"/>
            <a:ext cx="0" cy="416994"/>
          </a:xfrm>
          <a:prstGeom prst="line">
            <a:avLst/>
          </a:prstGeom>
          <a:solidFill>
            <a:schemeClr val="accent1"/>
          </a:solidFill>
          <a:ln w="19050" cap="flat" cmpd="sng" algn="ctr">
            <a:solidFill>
              <a:srgbClr val="0000FF"/>
            </a:solidFill>
            <a:prstDash val="solid"/>
            <a:round/>
            <a:headEnd type="none" w="med" len="med"/>
            <a:tailEnd type="none" w="med" len="med"/>
          </a:ln>
          <a:effectLst/>
        </p:spPr>
      </p:cxnSp>
      <p:cxnSp>
        <p:nvCxnSpPr>
          <p:cNvPr id="42" name="Straight Connector 41"/>
          <p:cNvCxnSpPr/>
          <p:nvPr/>
        </p:nvCxnSpPr>
        <p:spPr bwMode="auto">
          <a:xfrm flipV="1">
            <a:off x="7157561" y="2884229"/>
            <a:ext cx="0" cy="416994"/>
          </a:xfrm>
          <a:prstGeom prst="line">
            <a:avLst/>
          </a:prstGeom>
          <a:solidFill>
            <a:schemeClr val="accent1"/>
          </a:solidFill>
          <a:ln w="19050" cap="flat" cmpd="sng" algn="ctr">
            <a:solidFill>
              <a:srgbClr val="0000FF"/>
            </a:solidFill>
            <a:prstDash val="solid"/>
            <a:round/>
            <a:headEnd type="none" w="med" len="med"/>
            <a:tailEnd type="none" w="med" len="med"/>
          </a:ln>
          <a:effectLst/>
        </p:spPr>
      </p:cxnSp>
      <p:sp>
        <p:nvSpPr>
          <p:cNvPr id="43" name="Rectangle 42"/>
          <p:cNvSpPr/>
          <p:nvPr/>
        </p:nvSpPr>
        <p:spPr>
          <a:xfrm>
            <a:off x="8304588" y="2808920"/>
            <a:ext cx="269626" cy="461665"/>
          </a:xfrm>
          <a:prstGeom prst="rect">
            <a:avLst/>
          </a:prstGeom>
        </p:spPr>
        <p:txBody>
          <a:bodyPr wrap="none">
            <a:spAutoFit/>
          </a:bodyPr>
          <a:lstStyle/>
          <a:p>
            <a:r>
              <a:rPr lang="en-GB" i="1" dirty="0">
                <a:sym typeface="Symbol" panose="05050102010706020507" pitchFamily="18" charset="2"/>
              </a:rPr>
              <a:t>t</a:t>
            </a:r>
            <a:endParaRPr lang="en-GB" dirty="0"/>
          </a:p>
        </p:txBody>
      </p:sp>
      <p:sp>
        <p:nvSpPr>
          <p:cNvPr id="45" name="TextBox 44"/>
          <p:cNvSpPr txBox="1"/>
          <p:nvPr/>
        </p:nvSpPr>
        <p:spPr>
          <a:xfrm>
            <a:off x="6576244" y="3292479"/>
            <a:ext cx="1723549" cy="830997"/>
          </a:xfrm>
          <a:prstGeom prst="rect">
            <a:avLst/>
          </a:prstGeom>
          <a:noFill/>
        </p:spPr>
        <p:txBody>
          <a:bodyPr wrap="none" rtlCol="0">
            <a:spAutoFit/>
          </a:bodyPr>
          <a:lstStyle/>
          <a:p>
            <a:r>
              <a:rPr lang="en-GB" dirty="0" smtClean="0">
                <a:solidFill>
                  <a:srgbClr val="0000FF"/>
                </a:solidFill>
              </a:rPr>
              <a:t>spike times,</a:t>
            </a:r>
          </a:p>
          <a:p>
            <a:r>
              <a:rPr lang="en-GB" dirty="0" smtClean="0">
                <a:solidFill>
                  <a:srgbClr val="0000FF"/>
                </a:solidFill>
              </a:rPr>
              <a:t>neuron </a:t>
            </a:r>
            <a:r>
              <a:rPr lang="en-GB" i="1" dirty="0" smtClean="0">
                <a:solidFill>
                  <a:srgbClr val="0000FF"/>
                </a:solidFill>
              </a:rPr>
              <a:t>j</a:t>
            </a:r>
            <a:endParaRPr lang="en-GB" i="1" dirty="0">
              <a:solidFill>
                <a:srgbClr val="0000FF"/>
              </a:solidFill>
            </a:endParaRPr>
          </a:p>
        </p:txBody>
      </p:sp>
      <p:sp>
        <p:nvSpPr>
          <p:cNvPr id="46" name="Freeform 66"/>
          <p:cNvSpPr>
            <a:spLocks/>
          </p:cNvSpPr>
          <p:nvPr/>
        </p:nvSpPr>
        <p:spPr bwMode="auto">
          <a:xfrm>
            <a:off x="5101246" y="2280815"/>
            <a:ext cx="1026343" cy="405400"/>
          </a:xfrm>
          <a:custGeom>
            <a:avLst/>
            <a:gdLst>
              <a:gd name="T0" fmla="*/ 2147483646 w 640"/>
              <a:gd name="T1" fmla="*/ 2147483646 h 1248"/>
              <a:gd name="T2" fmla="*/ 2147483646 w 640"/>
              <a:gd name="T3" fmla="*/ 0 h 1248"/>
              <a:gd name="T4" fmla="*/ 0 60000 65536"/>
              <a:gd name="T5" fmla="*/ 0 60000 65536"/>
              <a:gd name="T6" fmla="*/ 0 w 640"/>
              <a:gd name="T7" fmla="*/ 0 h 1248"/>
              <a:gd name="T8" fmla="*/ 640 w 640"/>
              <a:gd name="T9" fmla="*/ 1248 h 1248"/>
              <a:gd name="connsiteX0" fmla="*/ 10597 w 10597"/>
              <a:gd name="connsiteY0" fmla="*/ 4627 h 4627"/>
              <a:gd name="connsiteX1" fmla="*/ 185 w 10597"/>
              <a:gd name="connsiteY1" fmla="*/ 0 h 4627"/>
              <a:gd name="connsiteX0" fmla="*/ 9825 w 9825"/>
              <a:gd name="connsiteY0" fmla="*/ 10000 h 10000"/>
              <a:gd name="connsiteX1" fmla="*/ 0 w 9825"/>
              <a:gd name="connsiteY1" fmla="*/ 0 h 10000"/>
              <a:gd name="connsiteX0" fmla="*/ 11871 w 11871"/>
              <a:gd name="connsiteY0" fmla="*/ 6166 h 6166"/>
              <a:gd name="connsiteX1" fmla="*/ 0 w 11871"/>
              <a:gd name="connsiteY1" fmla="*/ 0 h 6166"/>
              <a:gd name="connsiteX0" fmla="*/ 10000 w 10000"/>
              <a:gd name="connsiteY0" fmla="*/ 10000 h 10000"/>
              <a:gd name="connsiteX1" fmla="*/ 0 w 10000"/>
              <a:gd name="connsiteY1" fmla="*/ 0 h 10000"/>
              <a:gd name="connsiteX0" fmla="*/ 3914 w 3914"/>
              <a:gd name="connsiteY0" fmla="*/ 5231 h 5231"/>
              <a:gd name="connsiteX1" fmla="*/ 0 w 3914"/>
              <a:gd name="connsiteY1" fmla="*/ 0 h 5231"/>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7917 w 7917"/>
              <a:gd name="connsiteY0" fmla="*/ 8731 h 8731"/>
              <a:gd name="connsiteX1" fmla="*/ 0 w 7917"/>
              <a:gd name="connsiteY1" fmla="*/ 0 h 8731"/>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2326 w 12326"/>
              <a:gd name="connsiteY0" fmla="*/ 7365 h 7365"/>
              <a:gd name="connsiteX1" fmla="*/ 0 w 12326"/>
              <a:gd name="connsiteY1" fmla="*/ 0 h 7365"/>
            </a:gdLst>
            <a:ahLst/>
            <a:cxnLst>
              <a:cxn ang="0">
                <a:pos x="connsiteX0" y="connsiteY0"/>
              </a:cxn>
              <a:cxn ang="0">
                <a:pos x="connsiteX1" y="connsiteY1"/>
              </a:cxn>
            </a:cxnLst>
            <a:rect l="l" t="t" r="r" b="b"/>
            <a:pathLst>
              <a:path w="12326" h="7365">
                <a:moveTo>
                  <a:pt x="12326" y="7365"/>
                </a:moveTo>
                <a:cubicBezTo>
                  <a:pt x="9032" y="6776"/>
                  <a:pt x="1887" y="7262"/>
                  <a:pt x="0" y="0"/>
                </a:cubicBezTo>
              </a:path>
            </a:pathLst>
          </a:custGeom>
          <a:noFill/>
          <a:ln w="19050">
            <a:solidFill>
              <a:schemeClr val="tx1"/>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2" name="TextBox 51"/>
          <p:cNvSpPr txBox="1"/>
          <p:nvPr/>
        </p:nvSpPr>
        <p:spPr>
          <a:xfrm>
            <a:off x="5740917" y="597223"/>
            <a:ext cx="2906630" cy="1569660"/>
          </a:xfrm>
          <a:prstGeom prst="rect">
            <a:avLst/>
          </a:prstGeom>
          <a:noFill/>
        </p:spPr>
        <p:txBody>
          <a:bodyPr wrap="none" rtlCol="0">
            <a:spAutoFit/>
          </a:bodyPr>
          <a:lstStyle/>
          <a:p>
            <a:r>
              <a:rPr lang="en-GB" dirty="0" smtClean="0">
                <a:solidFill>
                  <a:srgbClr val="0000FF"/>
                </a:solidFill>
              </a:rPr>
              <a:t>each neuron receives</a:t>
            </a:r>
          </a:p>
          <a:p>
            <a:r>
              <a:rPr lang="en-GB" dirty="0" smtClean="0">
                <a:solidFill>
                  <a:srgbClr val="0000FF"/>
                </a:solidFill>
              </a:rPr>
              <a:t>about 1,000 inputs.</a:t>
            </a:r>
          </a:p>
          <a:p>
            <a:r>
              <a:rPr lang="en-GB" dirty="0">
                <a:solidFill>
                  <a:srgbClr val="0000FF"/>
                </a:solidFill>
              </a:rPr>
              <a:t>about 1,000 nonzero</a:t>
            </a:r>
          </a:p>
          <a:p>
            <a:r>
              <a:rPr lang="en-GB" dirty="0">
                <a:solidFill>
                  <a:srgbClr val="0000FF"/>
                </a:solidFill>
              </a:rPr>
              <a:t>terms in this </a:t>
            </a:r>
            <a:r>
              <a:rPr lang="en-GB" dirty="0" smtClean="0">
                <a:solidFill>
                  <a:srgbClr val="0000FF"/>
                </a:solidFill>
              </a:rPr>
              <a:t>sum</a:t>
            </a:r>
            <a:r>
              <a:rPr lang="en-GB" dirty="0">
                <a:solidFill>
                  <a:srgbClr val="0000FF"/>
                </a:solidFill>
              </a:rPr>
              <a:t>.</a:t>
            </a:r>
          </a:p>
        </p:txBody>
      </p:sp>
      <p:cxnSp>
        <p:nvCxnSpPr>
          <p:cNvPr id="56" name="Straight Connector 55"/>
          <p:cNvCxnSpPr/>
          <p:nvPr/>
        </p:nvCxnSpPr>
        <p:spPr bwMode="auto">
          <a:xfrm flipH="1">
            <a:off x="4614616" y="1650465"/>
            <a:ext cx="1111162" cy="332977"/>
          </a:xfrm>
          <a:prstGeom prst="line">
            <a:avLst/>
          </a:prstGeom>
          <a:solidFill>
            <a:schemeClr val="accent1"/>
          </a:solidFill>
          <a:ln w="28575" cap="flat" cmpd="sng" algn="ctr">
            <a:solidFill>
              <a:srgbClr val="FF0000"/>
            </a:solidFill>
            <a:prstDash val="solid"/>
            <a:round/>
            <a:headEnd type="none" w="med" len="med"/>
            <a:tailEnd type="triangle" w="med" len="med"/>
          </a:ln>
          <a:effectLst/>
        </p:spPr>
      </p:cxnSp>
      <p:sp>
        <p:nvSpPr>
          <p:cNvPr id="57" name="TextBox 56"/>
          <p:cNvSpPr txBox="1"/>
          <p:nvPr/>
        </p:nvSpPr>
        <p:spPr>
          <a:xfrm>
            <a:off x="519918" y="1709577"/>
            <a:ext cx="341760" cy="523220"/>
          </a:xfrm>
          <a:prstGeom prst="rect">
            <a:avLst/>
          </a:prstGeom>
          <a:noFill/>
        </p:spPr>
        <p:txBody>
          <a:bodyPr wrap="none" rtlCol="0">
            <a:spAutoFit/>
          </a:bodyPr>
          <a:lstStyle/>
          <a:p>
            <a:r>
              <a:rPr lang="en-GB" sz="2800" dirty="0" smtClean="0">
                <a:sym typeface="Symbol" panose="05050102010706020507" pitchFamily="18" charset="2"/>
              </a:rPr>
              <a:t></a:t>
            </a:r>
            <a:endParaRPr lang="en-GB" sz="2800" dirty="0"/>
          </a:p>
        </p:txBody>
      </p:sp>
      <p:sp>
        <p:nvSpPr>
          <p:cNvPr id="58" name="TextBox 57"/>
          <p:cNvSpPr txBox="1"/>
          <p:nvPr/>
        </p:nvSpPr>
        <p:spPr>
          <a:xfrm>
            <a:off x="868831" y="1480941"/>
            <a:ext cx="648960" cy="523220"/>
          </a:xfrm>
          <a:prstGeom prst="rect">
            <a:avLst/>
          </a:prstGeom>
          <a:noFill/>
        </p:spPr>
        <p:txBody>
          <a:bodyPr wrap="none" rtlCol="0">
            <a:spAutoFit/>
          </a:bodyPr>
          <a:lstStyle/>
          <a:p>
            <a:r>
              <a:rPr lang="en-GB" sz="2800" i="1" dirty="0" err="1" smtClean="0"/>
              <a:t>dV</a:t>
            </a:r>
            <a:r>
              <a:rPr lang="en-GB" sz="2800" i="1" baseline="-25000" dirty="0" err="1" smtClean="0"/>
              <a:t>i</a:t>
            </a:r>
            <a:endParaRPr lang="en-GB" sz="2800" i="1" baseline="-25000" dirty="0"/>
          </a:p>
        </p:txBody>
      </p:sp>
      <p:cxnSp>
        <p:nvCxnSpPr>
          <p:cNvPr id="59" name="Straight Connector 58"/>
          <p:cNvCxnSpPr/>
          <p:nvPr/>
        </p:nvCxnSpPr>
        <p:spPr bwMode="auto">
          <a:xfrm>
            <a:off x="868831" y="2020503"/>
            <a:ext cx="6140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60" name="TextBox 59"/>
          <p:cNvSpPr txBox="1"/>
          <p:nvPr/>
        </p:nvSpPr>
        <p:spPr>
          <a:xfrm>
            <a:off x="927785" y="1983442"/>
            <a:ext cx="463588" cy="523220"/>
          </a:xfrm>
          <a:prstGeom prst="rect">
            <a:avLst/>
          </a:prstGeom>
          <a:noFill/>
        </p:spPr>
        <p:txBody>
          <a:bodyPr wrap="none" rtlCol="0">
            <a:spAutoFit/>
          </a:bodyPr>
          <a:lstStyle/>
          <a:p>
            <a:r>
              <a:rPr lang="en-GB" sz="2800" i="1" dirty="0" err="1" smtClean="0"/>
              <a:t>dt</a:t>
            </a:r>
            <a:endParaRPr lang="en-GB" sz="2800" i="1" baseline="-25000" dirty="0"/>
          </a:p>
        </p:txBody>
      </p:sp>
      <p:sp>
        <p:nvSpPr>
          <p:cNvPr id="61" name="TextBox 60"/>
          <p:cNvSpPr txBox="1"/>
          <p:nvPr/>
        </p:nvSpPr>
        <p:spPr>
          <a:xfrm>
            <a:off x="1923170" y="1717087"/>
            <a:ext cx="3832345" cy="523220"/>
          </a:xfrm>
          <a:prstGeom prst="rect">
            <a:avLst/>
          </a:prstGeom>
          <a:noFill/>
        </p:spPr>
        <p:txBody>
          <a:bodyPr wrap="square" rtlCol="0">
            <a:spAutoFit/>
          </a:bodyPr>
          <a:lstStyle/>
          <a:p>
            <a:r>
              <a:rPr lang="en-GB" sz="2800" i="1" dirty="0" smtClean="0"/>
              <a:t>–</a:t>
            </a:r>
            <a:r>
              <a:rPr lang="en-GB" sz="2800" dirty="0" smtClean="0"/>
              <a:t>(</a:t>
            </a:r>
            <a:r>
              <a:rPr lang="en-GB" sz="2800" i="1" dirty="0" smtClean="0"/>
              <a:t>V</a:t>
            </a:r>
            <a:r>
              <a:rPr lang="en-GB" sz="2800" i="1" baseline="-25000" dirty="0" smtClean="0"/>
              <a:t>i</a:t>
            </a:r>
            <a:r>
              <a:rPr lang="en-GB" sz="2800" i="1" dirty="0"/>
              <a:t> </a:t>
            </a:r>
            <a:r>
              <a:rPr lang="en-GB" sz="2800" i="1" dirty="0" smtClean="0"/>
              <a:t>– </a:t>
            </a:r>
            <a:r>
              <a:rPr lang="en-GB" sz="2800" i="1" dirty="0" err="1" smtClean="0"/>
              <a:t>V</a:t>
            </a:r>
            <a:r>
              <a:rPr lang="en-GB" sz="2800" i="1" baseline="-25000" dirty="0" err="1" smtClean="0"/>
              <a:t>rest</a:t>
            </a:r>
            <a:r>
              <a:rPr lang="en-GB" sz="2800" dirty="0" smtClean="0"/>
              <a:t>) </a:t>
            </a:r>
            <a:r>
              <a:rPr lang="en-GB" sz="2800" i="1" dirty="0" smtClean="0"/>
              <a:t>+ </a:t>
            </a:r>
            <a:r>
              <a:rPr lang="en-GB" sz="2800" dirty="0">
                <a:sym typeface="Symbol" panose="05050102010706020507" pitchFamily="18" charset="2"/>
              </a:rPr>
              <a:t></a:t>
            </a:r>
            <a:r>
              <a:rPr lang="en-GB" sz="2800" i="1" baseline="-25000" dirty="0">
                <a:sym typeface="Symbol" panose="05050102010706020507" pitchFamily="18" charset="2"/>
              </a:rPr>
              <a:t>j</a:t>
            </a:r>
            <a:r>
              <a:rPr lang="en-GB" sz="2800" dirty="0">
                <a:sym typeface="Symbol" panose="05050102010706020507" pitchFamily="18" charset="2"/>
              </a:rPr>
              <a:t> </a:t>
            </a:r>
            <a:r>
              <a:rPr lang="en-GB" sz="2800" i="1" dirty="0" err="1" smtClean="0">
                <a:sym typeface="Symbol" panose="05050102010706020507" pitchFamily="18" charset="2"/>
              </a:rPr>
              <a:t>w</a:t>
            </a:r>
            <a:r>
              <a:rPr lang="en-GB" sz="2800" i="1" baseline="-25000" dirty="0" err="1" smtClean="0">
                <a:sym typeface="Symbol" panose="05050102010706020507" pitchFamily="18" charset="2"/>
              </a:rPr>
              <a:t>ij</a:t>
            </a:r>
            <a:r>
              <a:rPr lang="en-GB" sz="2800" dirty="0" smtClean="0">
                <a:sym typeface="Symbol" panose="05050102010706020507" pitchFamily="18" charset="2"/>
              </a:rPr>
              <a:t> </a:t>
            </a:r>
            <a:r>
              <a:rPr lang="en-GB" sz="2800" i="1" dirty="0" err="1" smtClean="0">
                <a:sym typeface="Symbol" panose="05050102010706020507" pitchFamily="18" charset="2"/>
              </a:rPr>
              <a:t>g</a:t>
            </a:r>
            <a:r>
              <a:rPr lang="en-GB" sz="2800" i="1" baseline="-25000" dirty="0" err="1" smtClean="0">
                <a:sym typeface="Symbol" panose="05050102010706020507" pitchFamily="18" charset="2"/>
              </a:rPr>
              <a:t>j</a:t>
            </a:r>
            <a:r>
              <a:rPr lang="en-GB" sz="2800" dirty="0" smtClean="0">
                <a:sym typeface="Symbol" panose="05050102010706020507" pitchFamily="18" charset="2"/>
              </a:rPr>
              <a:t>(</a:t>
            </a:r>
            <a:r>
              <a:rPr lang="en-GB" sz="2800" i="1" dirty="0" smtClean="0">
                <a:sym typeface="Symbol" panose="05050102010706020507" pitchFamily="18" charset="2"/>
              </a:rPr>
              <a:t>t</a:t>
            </a:r>
            <a:r>
              <a:rPr lang="en-GB" sz="2800" dirty="0" smtClean="0">
                <a:sym typeface="Symbol" panose="05050102010706020507" pitchFamily="18" charset="2"/>
              </a:rPr>
              <a:t>)</a:t>
            </a:r>
            <a:endParaRPr lang="en-GB" sz="2800" i="1" dirty="0"/>
          </a:p>
        </p:txBody>
      </p:sp>
      <p:sp>
        <p:nvSpPr>
          <p:cNvPr id="62" name="TextBox 61"/>
          <p:cNvSpPr txBox="1"/>
          <p:nvPr/>
        </p:nvSpPr>
        <p:spPr>
          <a:xfrm>
            <a:off x="1563205" y="1725109"/>
            <a:ext cx="389850" cy="523220"/>
          </a:xfrm>
          <a:prstGeom prst="rect">
            <a:avLst/>
          </a:prstGeom>
          <a:noFill/>
        </p:spPr>
        <p:txBody>
          <a:bodyPr wrap="none" rtlCol="0">
            <a:spAutoFit/>
          </a:bodyPr>
          <a:lstStyle/>
          <a:p>
            <a:r>
              <a:rPr lang="en-GB" sz="2800" dirty="0" smtClean="0"/>
              <a:t>=</a:t>
            </a:r>
            <a:endParaRPr lang="en-GB" sz="2800" dirty="0"/>
          </a:p>
        </p:txBody>
      </p:sp>
      <p:sp>
        <p:nvSpPr>
          <p:cNvPr id="63" name="TextBox 62"/>
          <p:cNvSpPr txBox="1"/>
          <p:nvPr/>
        </p:nvSpPr>
        <p:spPr>
          <a:xfrm>
            <a:off x="850135" y="2930724"/>
            <a:ext cx="4409284" cy="461665"/>
          </a:xfrm>
          <a:prstGeom prst="rect">
            <a:avLst/>
          </a:prstGeom>
          <a:noFill/>
        </p:spPr>
        <p:txBody>
          <a:bodyPr wrap="none" rtlCol="0">
            <a:spAutoFit/>
          </a:bodyPr>
          <a:lstStyle/>
          <a:p>
            <a:r>
              <a:rPr lang="en-GB" i="1" dirty="0" smtClean="0"/>
              <a:t>V</a:t>
            </a:r>
            <a:r>
              <a:rPr lang="en-GB" i="1" baseline="-25000" dirty="0" smtClean="0"/>
              <a:t>i</a:t>
            </a:r>
            <a:r>
              <a:rPr lang="en-GB" dirty="0" smtClean="0"/>
              <a:t> reaches threshold (</a:t>
            </a:r>
            <a:r>
              <a:rPr lang="en-GB" dirty="0">
                <a:sym typeface="Symbol" panose="05050102010706020507" pitchFamily="18" charset="2"/>
              </a:rPr>
              <a:t> </a:t>
            </a:r>
            <a:r>
              <a:rPr lang="en-GB" dirty="0" smtClean="0"/>
              <a:t>-50 mV):</a:t>
            </a:r>
          </a:p>
        </p:txBody>
      </p:sp>
      <p:sp>
        <p:nvSpPr>
          <p:cNvPr id="64" name="Rectangle 63"/>
          <p:cNvSpPr/>
          <p:nvPr/>
        </p:nvSpPr>
        <p:spPr>
          <a:xfrm>
            <a:off x="1146214" y="3400952"/>
            <a:ext cx="4028214" cy="830997"/>
          </a:xfrm>
          <a:prstGeom prst="rect">
            <a:avLst/>
          </a:prstGeom>
        </p:spPr>
        <p:txBody>
          <a:bodyPr wrap="square">
            <a:spAutoFit/>
          </a:bodyPr>
          <a:lstStyle/>
          <a:p>
            <a:r>
              <a:rPr lang="en-GB" i="1" dirty="0" smtClean="0"/>
              <a:t>-</a:t>
            </a:r>
            <a:r>
              <a:rPr lang="en-GB" dirty="0" smtClean="0"/>
              <a:t> </a:t>
            </a:r>
            <a:r>
              <a:rPr lang="en-GB" dirty="0"/>
              <a:t>a spike is emitted</a:t>
            </a:r>
          </a:p>
          <a:p>
            <a:r>
              <a:rPr lang="en-GB" i="1" dirty="0" smtClean="0"/>
              <a:t>- </a:t>
            </a:r>
            <a:r>
              <a:rPr lang="en-GB" i="1" dirty="0"/>
              <a:t>V</a:t>
            </a:r>
            <a:r>
              <a:rPr lang="en-GB" i="1" baseline="-25000" dirty="0"/>
              <a:t>i</a:t>
            </a:r>
            <a:r>
              <a:rPr lang="en-GB" dirty="0"/>
              <a:t> is reset to </a:t>
            </a:r>
            <a:r>
              <a:rPr lang="en-GB" i="1" dirty="0" err="1"/>
              <a:t>V</a:t>
            </a:r>
            <a:r>
              <a:rPr lang="en-GB" i="1" baseline="-25000" dirty="0" err="1"/>
              <a:t>rest</a:t>
            </a:r>
            <a:r>
              <a:rPr lang="en-GB" dirty="0"/>
              <a:t> </a:t>
            </a:r>
            <a:r>
              <a:rPr lang="en-GB" dirty="0" smtClean="0"/>
              <a:t>(</a:t>
            </a:r>
            <a:r>
              <a:rPr lang="en-GB" dirty="0" smtClean="0">
                <a:sym typeface="Symbol" panose="05050102010706020507" pitchFamily="18" charset="2"/>
              </a:rPr>
              <a:t> </a:t>
            </a:r>
            <a:r>
              <a:rPr lang="en-GB" dirty="0">
                <a:sym typeface="Symbol" panose="05050102010706020507" pitchFamily="18" charset="2"/>
              </a:rPr>
              <a:t>-65 </a:t>
            </a:r>
            <a:r>
              <a:rPr lang="en-GB" dirty="0" smtClean="0">
                <a:sym typeface="Symbol" panose="05050102010706020507" pitchFamily="18" charset="2"/>
              </a:rPr>
              <a:t>mV)</a:t>
            </a:r>
            <a:endParaRPr lang="en-GB" dirty="0"/>
          </a:p>
        </p:txBody>
      </p:sp>
      <p:sp>
        <p:nvSpPr>
          <p:cNvPr id="65" name="Text Box 19"/>
          <p:cNvSpPr txBox="1">
            <a:spLocks noChangeArrowheads="1"/>
          </p:cNvSpPr>
          <p:nvPr/>
        </p:nvSpPr>
        <p:spPr bwMode="auto">
          <a:xfrm>
            <a:off x="7399091" y="5728246"/>
            <a:ext cx="11512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smtClean="0">
                <a:solidFill>
                  <a:srgbClr val="00CC00"/>
                </a:solidFill>
                <a:latin typeface="Times New Roman" panose="02020603050405020304" pitchFamily="18" charset="0"/>
              </a:rPr>
              <a:t>-65 </a:t>
            </a:r>
            <a:r>
              <a:rPr lang="en-US" altLang="en-US" sz="2400" dirty="0">
                <a:solidFill>
                  <a:srgbClr val="00CC00"/>
                </a:solidFill>
                <a:latin typeface="Times New Roman" panose="02020603050405020304" pitchFamily="18" charset="0"/>
              </a:rPr>
              <a:t>mV</a:t>
            </a:r>
          </a:p>
        </p:txBody>
      </p:sp>
      <p:sp>
        <p:nvSpPr>
          <p:cNvPr id="66" name="Text Box 19"/>
          <p:cNvSpPr txBox="1">
            <a:spLocks noChangeArrowheads="1"/>
          </p:cNvSpPr>
          <p:nvPr/>
        </p:nvSpPr>
        <p:spPr bwMode="auto">
          <a:xfrm>
            <a:off x="7399091" y="5391598"/>
            <a:ext cx="1141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-50 mV</a:t>
            </a:r>
          </a:p>
        </p:txBody>
      </p:sp>
      <p:sp>
        <p:nvSpPr>
          <p:cNvPr id="67" name="Text Box 20"/>
          <p:cNvSpPr txBox="1">
            <a:spLocks noChangeArrowheads="1"/>
          </p:cNvSpPr>
          <p:nvPr/>
        </p:nvSpPr>
        <p:spPr bwMode="auto">
          <a:xfrm>
            <a:off x="7399091" y="4410523"/>
            <a:ext cx="1223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+20 mV</a:t>
            </a:r>
          </a:p>
        </p:txBody>
      </p:sp>
      <p:sp>
        <p:nvSpPr>
          <p:cNvPr id="68" name="Line 38"/>
          <p:cNvSpPr>
            <a:spLocks noChangeShapeType="1"/>
          </p:cNvSpPr>
          <p:nvPr/>
        </p:nvSpPr>
        <p:spPr bwMode="auto">
          <a:xfrm>
            <a:off x="6258477" y="2309760"/>
            <a:ext cx="3524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9" name="Line 39"/>
          <p:cNvSpPr>
            <a:spLocks noChangeShapeType="1"/>
          </p:cNvSpPr>
          <p:nvPr/>
        </p:nvSpPr>
        <p:spPr bwMode="auto">
          <a:xfrm flipH="1">
            <a:off x="7009479" y="2309760"/>
            <a:ext cx="3524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0" name="Text Box 40"/>
          <p:cNvSpPr txBox="1">
            <a:spLocks noChangeArrowheads="1"/>
          </p:cNvSpPr>
          <p:nvPr/>
        </p:nvSpPr>
        <p:spPr bwMode="auto">
          <a:xfrm>
            <a:off x="7328566" y="2036710"/>
            <a:ext cx="9525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smtClean="0">
                <a:latin typeface="Times New Roman" panose="02020603050405020304" pitchFamily="18" charset="0"/>
              </a:rPr>
              <a:t>~5 </a:t>
            </a:r>
            <a:r>
              <a:rPr lang="en-US" altLang="en-US" sz="2400" dirty="0" err="1">
                <a:latin typeface="Times New Roman" panose="02020603050405020304" pitchFamily="18" charset="0"/>
              </a:rPr>
              <a:t>ms</a:t>
            </a:r>
            <a:endParaRPr lang="en-US" altLang="en-US" sz="2400" dirty="0">
              <a:latin typeface="Times New Roman" panose="02020603050405020304" pitchFamily="18" charset="0"/>
            </a:endParaRPr>
          </a:p>
        </p:txBody>
      </p:sp>
      <p:sp>
        <p:nvSpPr>
          <p:cNvPr id="71" name="Freeform 66"/>
          <p:cNvSpPr>
            <a:spLocks/>
          </p:cNvSpPr>
          <p:nvPr/>
        </p:nvSpPr>
        <p:spPr bwMode="auto">
          <a:xfrm flipV="1">
            <a:off x="710272" y="1173666"/>
            <a:ext cx="535270" cy="694264"/>
          </a:xfrm>
          <a:custGeom>
            <a:avLst/>
            <a:gdLst>
              <a:gd name="T0" fmla="*/ 2147483646 w 640"/>
              <a:gd name="T1" fmla="*/ 2147483646 h 1248"/>
              <a:gd name="T2" fmla="*/ 2147483646 w 640"/>
              <a:gd name="T3" fmla="*/ 0 h 1248"/>
              <a:gd name="T4" fmla="*/ 0 60000 65536"/>
              <a:gd name="T5" fmla="*/ 0 60000 65536"/>
              <a:gd name="T6" fmla="*/ 0 w 640"/>
              <a:gd name="T7" fmla="*/ 0 h 1248"/>
              <a:gd name="T8" fmla="*/ 640 w 640"/>
              <a:gd name="T9" fmla="*/ 1248 h 1248"/>
              <a:gd name="connsiteX0" fmla="*/ 10597 w 10597"/>
              <a:gd name="connsiteY0" fmla="*/ 4627 h 4627"/>
              <a:gd name="connsiteX1" fmla="*/ 185 w 10597"/>
              <a:gd name="connsiteY1" fmla="*/ 0 h 4627"/>
              <a:gd name="connsiteX0" fmla="*/ 9825 w 9825"/>
              <a:gd name="connsiteY0" fmla="*/ 10000 h 10000"/>
              <a:gd name="connsiteX1" fmla="*/ 0 w 9825"/>
              <a:gd name="connsiteY1" fmla="*/ 0 h 10000"/>
              <a:gd name="connsiteX0" fmla="*/ 11871 w 11871"/>
              <a:gd name="connsiteY0" fmla="*/ 6166 h 6166"/>
              <a:gd name="connsiteX1" fmla="*/ 0 w 11871"/>
              <a:gd name="connsiteY1" fmla="*/ 0 h 6166"/>
              <a:gd name="connsiteX0" fmla="*/ 10000 w 10000"/>
              <a:gd name="connsiteY0" fmla="*/ 10000 h 10000"/>
              <a:gd name="connsiteX1" fmla="*/ 0 w 10000"/>
              <a:gd name="connsiteY1" fmla="*/ 0 h 10000"/>
              <a:gd name="connsiteX0" fmla="*/ 3914 w 3914"/>
              <a:gd name="connsiteY0" fmla="*/ 5231 h 5231"/>
              <a:gd name="connsiteX1" fmla="*/ 0 w 3914"/>
              <a:gd name="connsiteY1" fmla="*/ 0 h 5231"/>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7917 w 7917"/>
              <a:gd name="connsiteY0" fmla="*/ 8731 h 8731"/>
              <a:gd name="connsiteX1" fmla="*/ 0 w 7917"/>
              <a:gd name="connsiteY1" fmla="*/ 0 h 8731"/>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2326 w 12326"/>
              <a:gd name="connsiteY0" fmla="*/ 7365 h 7365"/>
              <a:gd name="connsiteX1" fmla="*/ 0 w 12326"/>
              <a:gd name="connsiteY1" fmla="*/ 0 h 7365"/>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Lst>
            <a:ahLst/>
            <a:cxnLst>
              <a:cxn ang="0">
                <a:pos x="connsiteX0" y="connsiteY0"/>
              </a:cxn>
              <a:cxn ang="0">
                <a:pos x="connsiteX1" y="connsiteY1"/>
              </a:cxn>
            </a:cxnLst>
            <a:rect l="l" t="t" r="r" b="b"/>
            <a:pathLst>
              <a:path w="10000" h="10000">
                <a:moveTo>
                  <a:pt x="10000" y="10000"/>
                </a:moveTo>
                <a:cubicBezTo>
                  <a:pt x="1902" y="9975"/>
                  <a:pt x="526" y="8001"/>
                  <a:pt x="0" y="0"/>
                </a:cubicBezTo>
              </a:path>
            </a:pathLst>
          </a:custGeom>
          <a:noFill/>
          <a:ln w="1905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 name="TextBox 71"/>
          <p:cNvSpPr txBox="1"/>
          <p:nvPr/>
        </p:nvSpPr>
        <p:spPr>
          <a:xfrm>
            <a:off x="1316067" y="915479"/>
            <a:ext cx="1106393" cy="461665"/>
          </a:xfrm>
          <a:prstGeom prst="rect">
            <a:avLst/>
          </a:prstGeom>
          <a:noFill/>
        </p:spPr>
        <p:txBody>
          <a:bodyPr wrap="none" rtlCol="0">
            <a:spAutoFit/>
          </a:bodyPr>
          <a:lstStyle/>
          <a:p>
            <a:r>
              <a:rPr lang="en-GB" dirty="0" smtClean="0"/>
              <a:t>~10 </a:t>
            </a:r>
            <a:r>
              <a:rPr lang="en-GB" dirty="0" err="1" smtClean="0"/>
              <a:t>ms</a:t>
            </a:r>
            <a:endParaRPr lang="en-GB" dirty="0"/>
          </a:p>
        </p:txBody>
      </p:sp>
    </p:spTree>
    <p:extLst>
      <p:ext uri="{BB962C8B-B14F-4D97-AF65-F5344CB8AC3E}">
        <p14:creationId xmlns:p14="http://schemas.microsoft.com/office/powerpoint/2010/main" val="172642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2">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2">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68" grpId="0" animBg="1"/>
      <p:bldP spid="69" grpId="0" animBg="1"/>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Text Box 2"/>
          <p:cNvSpPr txBox="1">
            <a:spLocks noChangeArrowheads="1"/>
          </p:cNvSpPr>
          <p:nvPr/>
        </p:nvSpPr>
        <p:spPr bwMode="auto">
          <a:xfrm>
            <a:off x="137213" y="147945"/>
            <a:ext cx="59538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smtClean="0">
                <a:latin typeface="Times New Roman" panose="02020603050405020304" pitchFamily="18" charset="0"/>
              </a:rPr>
              <a:t>Simplest possible network equations:</a:t>
            </a:r>
          </a:p>
        </p:txBody>
      </p:sp>
      <p:sp>
        <p:nvSpPr>
          <p:cNvPr id="57" name="TextBox 56"/>
          <p:cNvSpPr txBox="1"/>
          <p:nvPr/>
        </p:nvSpPr>
        <p:spPr>
          <a:xfrm>
            <a:off x="519918" y="1246999"/>
            <a:ext cx="341760" cy="523220"/>
          </a:xfrm>
          <a:prstGeom prst="rect">
            <a:avLst/>
          </a:prstGeom>
          <a:noFill/>
        </p:spPr>
        <p:txBody>
          <a:bodyPr wrap="none" rtlCol="0">
            <a:spAutoFit/>
          </a:bodyPr>
          <a:lstStyle/>
          <a:p>
            <a:r>
              <a:rPr lang="en-GB" sz="2800" dirty="0" smtClean="0">
                <a:sym typeface="Symbol" panose="05050102010706020507" pitchFamily="18" charset="2"/>
              </a:rPr>
              <a:t></a:t>
            </a:r>
            <a:endParaRPr lang="en-GB" sz="2800" dirty="0"/>
          </a:p>
        </p:txBody>
      </p:sp>
      <p:sp>
        <p:nvSpPr>
          <p:cNvPr id="58" name="TextBox 57"/>
          <p:cNvSpPr txBox="1"/>
          <p:nvPr/>
        </p:nvSpPr>
        <p:spPr>
          <a:xfrm>
            <a:off x="868831" y="1018363"/>
            <a:ext cx="648960" cy="523220"/>
          </a:xfrm>
          <a:prstGeom prst="rect">
            <a:avLst/>
          </a:prstGeom>
          <a:noFill/>
        </p:spPr>
        <p:txBody>
          <a:bodyPr wrap="none" rtlCol="0">
            <a:spAutoFit/>
          </a:bodyPr>
          <a:lstStyle/>
          <a:p>
            <a:r>
              <a:rPr lang="en-GB" sz="2800" i="1" dirty="0" err="1" smtClean="0"/>
              <a:t>dV</a:t>
            </a:r>
            <a:r>
              <a:rPr lang="en-GB" sz="2800" i="1" baseline="-25000" dirty="0" err="1" smtClean="0"/>
              <a:t>i</a:t>
            </a:r>
            <a:endParaRPr lang="en-GB" sz="2800" i="1" baseline="-25000" dirty="0"/>
          </a:p>
        </p:txBody>
      </p:sp>
      <p:cxnSp>
        <p:nvCxnSpPr>
          <p:cNvPr id="59" name="Straight Connector 58"/>
          <p:cNvCxnSpPr/>
          <p:nvPr/>
        </p:nvCxnSpPr>
        <p:spPr bwMode="auto">
          <a:xfrm>
            <a:off x="868831" y="1557925"/>
            <a:ext cx="6140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60" name="TextBox 59"/>
          <p:cNvSpPr txBox="1"/>
          <p:nvPr/>
        </p:nvSpPr>
        <p:spPr>
          <a:xfrm>
            <a:off x="927785" y="1520864"/>
            <a:ext cx="463588" cy="523220"/>
          </a:xfrm>
          <a:prstGeom prst="rect">
            <a:avLst/>
          </a:prstGeom>
          <a:noFill/>
        </p:spPr>
        <p:txBody>
          <a:bodyPr wrap="none" rtlCol="0">
            <a:spAutoFit/>
          </a:bodyPr>
          <a:lstStyle/>
          <a:p>
            <a:r>
              <a:rPr lang="en-GB" sz="2800" i="1" dirty="0" err="1" smtClean="0"/>
              <a:t>dt</a:t>
            </a:r>
            <a:endParaRPr lang="en-GB" sz="2800" i="1" baseline="-25000" dirty="0"/>
          </a:p>
        </p:txBody>
      </p:sp>
      <p:sp>
        <p:nvSpPr>
          <p:cNvPr id="61" name="TextBox 60"/>
          <p:cNvSpPr txBox="1"/>
          <p:nvPr/>
        </p:nvSpPr>
        <p:spPr>
          <a:xfrm>
            <a:off x="1923170" y="1254509"/>
            <a:ext cx="3832345" cy="523220"/>
          </a:xfrm>
          <a:prstGeom prst="rect">
            <a:avLst/>
          </a:prstGeom>
          <a:noFill/>
        </p:spPr>
        <p:txBody>
          <a:bodyPr wrap="square" rtlCol="0">
            <a:spAutoFit/>
          </a:bodyPr>
          <a:lstStyle/>
          <a:p>
            <a:r>
              <a:rPr lang="en-GB" sz="2800" i="1" dirty="0" smtClean="0"/>
              <a:t>–</a:t>
            </a:r>
            <a:r>
              <a:rPr lang="en-GB" sz="2800" dirty="0" smtClean="0"/>
              <a:t>(</a:t>
            </a:r>
            <a:r>
              <a:rPr lang="en-GB" sz="2800" i="1" dirty="0" smtClean="0"/>
              <a:t>V</a:t>
            </a:r>
            <a:r>
              <a:rPr lang="en-GB" sz="2800" i="1" baseline="-25000" dirty="0" smtClean="0"/>
              <a:t>i</a:t>
            </a:r>
            <a:r>
              <a:rPr lang="en-GB" sz="2800" i="1" dirty="0"/>
              <a:t> </a:t>
            </a:r>
            <a:r>
              <a:rPr lang="en-GB" sz="2800" i="1" dirty="0" smtClean="0"/>
              <a:t>– </a:t>
            </a:r>
            <a:r>
              <a:rPr lang="en-GB" sz="2800" i="1" dirty="0" err="1" smtClean="0"/>
              <a:t>V</a:t>
            </a:r>
            <a:r>
              <a:rPr lang="en-GB" sz="2800" i="1" baseline="-25000" dirty="0" err="1" smtClean="0"/>
              <a:t>rest</a:t>
            </a:r>
            <a:r>
              <a:rPr lang="en-GB" sz="2800" dirty="0" smtClean="0"/>
              <a:t>) </a:t>
            </a:r>
            <a:r>
              <a:rPr lang="en-GB" sz="2800" i="1" dirty="0" smtClean="0"/>
              <a:t>+ </a:t>
            </a:r>
            <a:r>
              <a:rPr lang="en-GB" sz="2800" dirty="0">
                <a:sym typeface="Symbol" panose="05050102010706020507" pitchFamily="18" charset="2"/>
              </a:rPr>
              <a:t></a:t>
            </a:r>
            <a:r>
              <a:rPr lang="en-GB" sz="2800" i="1" baseline="-25000" dirty="0">
                <a:sym typeface="Symbol" panose="05050102010706020507" pitchFamily="18" charset="2"/>
              </a:rPr>
              <a:t>j</a:t>
            </a:r>
            <a:r>
              <a:rPr lang="en-GB" sz="2800" dirty="0">
                <a:sym typeface="Symbol" panose="05050102010706020507" pitchFamily="18" charset="2"/>
              </a:rPr>
              <a:t> </a:t>
            </a:r>
            <a:r>
              <a:rPr lang="en-GB" sz="2800" i="1" dirty="0" err="1" smtClean="0">
                <a:solidFill>
                  <a:srgbClr val="FF0000"/>
                </a:solidFill>
                <a:sym typeface="Symbol" panose="05050102010706020507" pitchFamily="18" charset="2"/>
              </a:rPr>
              <a:t>w</a:t>
            </a:r>
            <a:r>
              <a:rPr lang="en-GB" sz="2800" i="1" baseline="-25000" dirty="0" err="1" smtClean="0">
                <a:solidFill>
                  <a:srgbClr val="FF0000"/>
                </a:solidFill>
                <a:sym typeface="Symbol" panose="05050102010706020507" pitchFamily="18" charset="2"/>
              </a:rPr>
              <a:t>ij</a:t>
            </a:r>
            <a:r>
              <a:rPr lang="en-GB" sz="2800" dirty="0" smtClean="0">
                <a:sym typeface="Symbol" panose="05050102010706020507" pitchFamily="18" charset="2"/>
              </a:rPr>
              <a:t> </a:t>
            </a:r>
            <a:r>
              <a:rPr lang="en-GB" sz="2800" i="1" dirty="0" err="1" smtClean="0">
                <a:sym typeface="Symbol" panose="05050102010706020507" pitchFamily="18" charset="2"/>
              </a:rPr>
              <a:t>g</a:t>
            </a:r>
            <a:r>
              <a:rPr lang="en-GB" sz="2800" i="1" baseline="-25000" dirty="0" err="1" smtClean="0">
                <a:sym typeface="Symbol" panose="05050102010706020507" pitchFamily="18" charset="2"/>
              </a:rPr>
              <a:t>j</a:t>
            </a:r>
            <a:r>
              <a:rPr lang="en-GB" sz="2800" dirty="0" smtClean="0">
                <a:sym typeface="Symbol" panose="05050102010706020507" pitchFamily="18" charset="2"/>
              </a:rPr>
              <a:t>(</a:t>
            </a:r>
            <a:r>
              <a:rPr lang="en-GB" sz="2800" i="1" dirty="0" smtClean="0">
                <a:sym typeface="Symbol" panose="05050102010706020507" pitchFamily="18" charset="2"/>
              </a:rPr>
              <a:t>t</a:t>
            </a:r>
            <a:r>
              <a:rPr lang="en-GB" sz="2800" dirty="0" smtClean="0">
                <a:sym typeface="Symbol" panose="05050102010706020507" pitchFamily="18" charset="2"/>
              </a:rPr>
              <a:t>)</a:t>
            </a:r>
            <a:endParaRPr lang="en-GB" sz="2800" i="1" dirty="0"/>
          </a:p>
        </p:txBody>
      </p:sp>
      <p:sp>
        <p:nvSpPr>
          <p:cNvPr id="62" name="TextBox 61"/>
          <p:cNvSpPr txBox="1"/>
          <p:nvPr/>
        </p:nvSpPr>
        <p:spPr>
          <a:xfrm>
            <a:off x="1563205" y="1262531"/>
            <a:ext cx="389850" cy="523220"/>
          </a:xfrm>
          <a:prstGeom prst="rect">
            <a:avLst/>
          </a:prstGeom>
          <a:noFill/>
        </p:spPr>
        <p:txBody>
          <a:bodyPr wrap="none" rtlCol="0">
            <a:spAutoFit/>
          </a:bodyPr>
          <a:lstStyle/>
          <a:p>
            <a:r>
              <a:rPr lang="en-GB" sz="2800" dirty="0" smtClean="0"/>
              <a:t>=</a:t>
            </a:r>
            <a:endParaRPr lang="en-GB" sz="2800" dirty="0"/>
          </a:p>
        </p:txBody>
      </p:sp>
      <p:sp>
        <p:nvSpPr>
          <p:cNvPr id="54" name="TextBox 53"/>
          <p:cNvSpPr txBox="1"/>
          <p:nvPr/>
        </p:nvSpPr>
        <p:spPr>
          <a:xfrm>
            <a:off x="681228" y="2439002"/>
            <a:ext cx="7835094" cy="1200329"/>
          </a:xfrm>
          <a:prstGeom prst="rect">
            <a:avLst/>
          </a:prstGeom>
          <a:noFill/>
        </p:spPr>
        <p:txBody>
          <a:bodyPr wrap="none" rtlCol="0">
            <a:spAutoFit/>
          </a:bodyPr>
          <a:lstStyle/>
          <a:p>
            <a:r>
              <a:rPr lang="en-GB" dirty="0" smtClean="0">
                <a:solidFill>
                  <a:srgbClr val="FF0000"/>
                </a:solidFill>
              </a:rPr>
              <a:t>w</a:t>
            </a:r>
            <a:r>
              <a:rPr lang="en-GB" dirty="0" smtClean="0"/>
              <a:t> is 10</a:t>
            </a:r>
            <a:r>
              <a:rPr lang="en-GB" baseline="30000" dirty="0" smtClean="0"/>
              <a:t>11</a:t>
            </a:r>
            <a:r>
              <a:rPr lang="en-GB" dirty="0" smtClean="0"/>
              <a:t> × 10</a:t>
            </a:r>
            <a:r>
              <a:rPr lang="en-GB" baseline="30000" dirty="0" smtClean="0"/>
              <a:t>11</a:t>
            </a:r>
            <a:r>
              <a:rPr lang="en-GB" dirty="0" smtClean="0"/>
              <a:t> </a:t>
            </a:r>
          </a:p>
          <a:p>
            <a:r>
              <a:rPr lang="en-GB" dirty="0" smtClean="0">
                <a:solidFill>
                  <a:srgbClr val="FF0000"/>
                </a:solidFill>
              </a:rPr>
              <a:t>w</a:t>
            </a:r>
            <a:r>
              <a:rPr lang="en-GB" dirty="0" smtClean="0"/>
              <a:t> is </a:t>
            </a:r>
            <a:r>
              <a:rPr lang="en-GB" u="sng" dirty="0" smtClean="0"/>
              <a:t>very</a:t>
            </a:r>
            <a:r>
              <a:rPr lang="en-GB" dirty="0" smtClean="0"/>
              <a:t> sparse: each neuron contacts ~10</a:t>
            </a:r>
            <a:r>
              <a:rPr lang="en-GB" baseline="30000" dirty="0" smtClean="0"/>
              <a:t>3</a:t>
            </a:r>
            <a:r>
              <a:rPr lang="en-GB" dirty="0" smtClean="0"/>
              <a:t> other neurons.</a:t>
            </a:r>
          </a:p>
          <a:p>
            <a:r>
              <a:rPr lang="en-GB" dirty="0" smtClean="0">
                <a:solidFill>
                  <a:srgbClr val="FF0000"/>
                </a:solidFill>
              </a:rPr>
              <a:t>w</a:t>
            </a:r>
            <a:r>
              <a:rPr lang="en-GB" dirty="0" smtClean="0"/>
              <a:t> evolves in time (learning):</a:t>
            </a:r>
            <a:endParaRPr lang="en-GB" dirty="0"/>
          </a:p>
        </p:txBody>
      </p:sp>
      <p:sp>
        <p:nvSpPr>
          <p:cNvPr id="55" name="TextBox 54"/>
          <p:cNvSpPr txBox="1"/>
          <p:nvPr/>
        </p:nvSpPr>
        <p:spPr>
          <a:xfrm>
            <a:off x="616725" y="4190690"/>
            <a:ext cx="434734" cy="523220"/>
          </a:xfrm>
          <a:prstGeom prst="rect">
            <a:avLst/>
          </a:prstGeom>
          <a:noFill/>
        </p:spPr>
        <p:txBody>
          <a:bodyPr wrap="none" rtlCol="0">
            <a:spAutoFit/>
          </a:bodyPr>
          <a:lstStyle/>
          <a:p>
            <a:r>
              <a:rPr lang="en-GB" sz="2800" dirty="0" smtClean="0">
                <a:sym typeface="Symbol" panose="05050102010706020507" pitchFamily="18" charset="2"/>
              </a:rPr>
              <a:t></a:t>
            </a:r>
            <a:r>
              <a:rPr lang="en-GB" sz="2800" i="1" baseline="-25000" dirty="0" smtClean="0">
                <a:sym typeface="Symbol" panose="05050102010706020507" pitchFamily="18" charset="2"/>
              </a:rPr>
              <a:t>s</a:t>
            </a:r>
            <a:endParaRPr lang="en-GB" sz="2800" i="1" baseline="-25000" dirty="0"/>
          </a:p>
        </p:txBody>
      </p:sp>
      <p:sp>
        <p:nvSpPr>
          <p:cNvPr id="73" name="TextBox 72"/>
          <p:cNvSpPr txBox="1"/>
          <p:nvPr/>
        </p:nvSpPr>
        <p:spPr>
          <a:xfrm>
            <a:off x="1051702" y="3962054"/>
            <a:ext cx="734496" cy="523220"/>
          </a:xfrm>
          <a:prstGeom prst="rect">
            <a:avLst/>
          </a:prstGeom>
          <a:noFill/>
        </p:spPr>
        <p:txBody>
          <a:bodyPr wrap="none" rtlCol="0">
            <a:spAutoFit/>
          </a:bodyPr>
          <a:lstStyle/>
          <a:p>
            <a:r>
              <a:rPr lang="en-GB" sz="2800" i="1" dirty="0" err="1" smtClean="0"/>
              <a:t>d</a:t>
            </a:r>
            <a:r>
              <a:rPr lang="en-GB" sz="2800" i="1" dirty="0" err="1" smtClean="0">
                <a:solidFill>
                  <a:srgbClr val="FF0000"/>
                </a:solidFill>
              </a:rPr>
              <a:t>w</a:t>
            </a:r>
            <a:r>
              <a:rPr lang="en-GB" sz="2800" i="1" baseline="-25000" dirty="0" err="1" smtClean="0"/>
              <a:t>ij</a:t>
            </a:r>
            <a:endParaRPr lang="en-GB" sz="2800" i="1" baseline="-25000" dirty="0"/>
          </a:p>
        </p:txBody>
      </p:sp>
      <p:cxnSp>
        <p:nvCxnSpPr>
          <p:cNvPr id="74" name="Straight Connector 73"/>
          <p:cNvCxnSpPr/>
          <p:nvPr/>
        </p:nvCxnSpPr>
        <p:spPr bwMode="auto">
          <a:xfrm>
            <a:off x="1051702" y="4501616"/>
            <a:ext cx="6140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5" name="TextBox 74"/>
          <p:cNvSpPr txBox="1"/>
          <p:nvPr/>
        </p:nvSpPr>
        <p:spPr>
          <a:xfrm>
            <a:off x="1110656" y="4464555"/>
            <a:ext cx="463588" cy="523220"/>
          </a:xfrm>
          <a:prstGeom prst="rect">
            <a:avLst/>
          </a:prstGeom>
          <a:noFill/>
        </p:spPr>
        <p:txBody>
          <a:bodyPr wrap="none" rtlCol="0">
            <a:spAutoFit/>
          </a:bodyPr>
          <a:lstStyle/>
          <a:p>
            <a:r>
              <a:rPr lang="en-GB" sz="2800" i="1" dirty="0" err="1" smtClean="0"/>
              <a:t>dt</a:t>
            </a:r>
            <a:endParaRPr lang="en-GB" sz="2800" i="1" baseline="-25000" dirty="0"/>
          </a:p>
        </p:txBody>
      </p:sp>
      <p:sp>
        <p:nvSpPr>
          <p:cNvPr id="76" name="TextBox 75"/>
          <p:cNvSpPr txBox="1"/>
          <p:nvPr/>
        </p:nvSpPr>
        <p:spPr>
          <a:xfrm>
            <a:off x="2321202" y="4198200"/>
            <a:ext cx="4499146" cy="523220"/>
          </a:xfrm>
          <a:prstGeom prst="rect">
            <a:avLst/>
          </a:prstGeom>
          <a:noFill/>
        </p:spPr>
        <p:txBody>
          <a:bodyPr wrap="square" rtlCol="0">
            <a:spAutoFit/>
          </a:bodyPr>
          <a:lstStyle/>
          <a:p>
            <a:r>
              <a:rPr lang="en-GB" sz="2800" i="1" dirty="0" err="1" smtClean="0"/>
              <a:t>F</a:t>
            </a:r>
            <a:r>
              <a:rPr lang="en-GB" sz="2800" i="1" baseline="-25000" dirty="0" err="1" smtClean="0"/>
              <a:t>ij</a:t>
            </a:r>
            <a:r>
              <a:rPr lang="en-GB" sz="2800" i="1" baseline="-25000" dirty="0" smtClean="0"/>
              <a:t> </a:t>
            </a:r>
            <a:r>
              <a:rPr lang="en-GB" sz="2800" dirty="0" smtClean="0"/>
              <a:t>(</a:t>
            </a:r>
            <a:r>
              <a:rPr lang="en-GB" sz="2800" i="1" dirty="0" smtClean="0"/>
              <a:t>V</a:t>
            </a:r>
            <a:r>
              <a:rPr lang="en-GB" sz="2800" i="1" baseline="-25000" dirty="0" smtClean="0"/>
              <a:t>i</a:t>
            </a:r>
            <a:r>
              <a:rPr lang="en-GB" sz="2800" i="1" dirty="0" smtClean="0"/>
              <a:t> ,</a:t>
            </a:r>
            <a:r>
              <a:rPr lang="en-GB" sz="2800" i="1" dirty="0" err="1" smtClean="0"/>
              <a:t>V</a:t>
            </a:r>
            <a:r>
              <a:rPr lang="en-GB" sz="2800" i="1" baseline="-25000" dirty="0" err="1" smtClean="0"/>
              <a:t>j</a:t>
            </a:r>
            <a:r>
              <a:rPr lang="en-GB" sz="2800" dirty="0" smtClean="0"/>
              <a:t>; </a:t>
            </a:r>
            <a:r>
              <a:rPr lang="en-GB" sz="2800" dirty="0">
                <a:solidFill>
                  <a:schemeClr val="bg1">
                    <a:lumMod val="65000"/>
                  </a:schemeClr>
                </a:solidFill>
              </a:rPr>
              <a:t>global signal</a:t>
            </a:r>
            <a:r>
              <a:rPr lang="en-GB" sz="2800" dirty="0"/>
              <a:t>)</a:t>
            </a:r>
            <a:endParaRPr lang="en-GB" sz="2800" i="1" baseline="-25000" dirty="0"/>
          </a:p>
        </p:txBody>
      </p:sp>
      <p:sp>
        <p:nvSpPr>
          <p:cNvPr id="77" name="TextBox 76"/>
          <p:cNvSpPr txBox="1"/>
          <p:nvPr/>
        </p:nvSpPr>
        <p:spPr>
          <a:xfrm>
            <a:off x="1875172" y="4206222"/>
            <a:ext cx="389850" cy="523220"/>
          </a:xfrm>
          <a:prstGeom prst="rect">
            <a:avLst/>
          </a:prstGeom>
          <a:noFill/>
        </p:spPr>
        <p:txBody>
          <a:bodyPr wrap="none" rtlCol="0">
            <a:spAutoFit/>
          </a:bodyPr>
          <a:lstStyle/>
          <a:p>
            <a:r>
              <a:rPr lang="en-GB" sz="2800" dirty="0" smtClean="0"/>
              <a:t>=</a:t>
            </a:r>
            <a:endParaRPr lang="en-GB" sz="2800" dirty="0"/>
          </a:p>
        </p:txBody>
      </p:sp>
      <p:cxnSp>
        <p:nvCxnSpPr>
          <p:cNvPr id="78" name="Straight Connector 77"/>
          <p:cNvCxnSpPr/>
          <p:nvPr/>
        </p:nvCxnSpPr>
        <p:spPr bwMode="auto">
          <a:xfrm flipH="1" flipV="1">
            <a:off x="3627232" y="4776697"/>
            <a:ext cx="170218" cy="564140"/>
          </a:xfrm>
          <a:prstGeom prst="line">
            <a:avLst/>
          </a:prstGeom>
          <a:solidFill>
            <a:schemeClr val="accent1"/>
          </a:solidFill>
          <a:ln w="19050" cap="flat" cmpd="sng" algn="ctr">
            <a:solidFill>
              <a:srgbClr val="FF0000"/>
            </a:solidFill>
            <a:prstDash val="solid"/>
            <a:round/>
            <a:headEnd type="none" w="med" len="med"/>
            <a:tailEnd type="triangle" w="med" len="med"/>
          </a:ln>
          <a:effectLst/>
        </p:spPr>
      </p:cxnSp>
      <p:sp>
        <p:nvSpPr>
          <p:cNvPr id="79" name="TextBox 78"/>
          <p:cNvSpPr txBox="1"/>
          <p:nvPr/>
        </p:nvSpPr>
        <p:spPr>
          <a:xfrm>
            <a:off x="2704324" y="5340837"/>
            <a:ext cx="2583592" cy="461665"/>
          </a:xfrm>
          <a:prstGeom prst="rect">
            <a:avLst/>
          </a:prstGeom>
          <a:noFill/>
        </p:spPr>
        <p:txBody>
          <a:bodyPr wrap="none" rtlCol="0">
            <a:spAutoFit/>
          </a:bodyPr>
          <a:lstStyle/>
          <a:p>
            <a:r>
              <a:rPr lang="en-GB" dirty="0" smtClean="0"/>
              <a:t>spikes on neuron</a:t>
            </a:r>
            <a:r>
              <a:rPr lang="en-GB" i="1" dirty="0" smtClean="0"/>
              <a:t> j</a:t>
            </a:r>
            <a:endParaRPr lang="en-GB" i="1" dirty="0"/>
          </a:p>
        </p:txBody>
      </p:sp>
      <p:cxnSp>
        <p:nvCxnSpPr>
          <p:cNvPr id="80" name="Straight Connector 79"/>
          <p:cNvCxnSpPr/>
          <p:nvPr/>
        </p:nvCxnSpPr>
        <p:spPr bwMode="auto">
          <a:xfrm flipH="1" flipV="1">
            <a:off x="922908" y="4776697"/>
            <a:ext cx="170218" cy="564140"/>
          </a:xfrm>
          <a:prstGeom prst="line">
            <a:avLst/>
          </a:prstGeom>
          <a:solidFill>
            <a:schemeClr val="accent1"/>
          </a:solidFill>
          <a:ln w="19050" cap="flat" cmpd="sng" algn="ctr">
            <a:solidFill>
              <a:srgbClr val="FF0000"/>
            </a:solidFill>
            <a:prstDash val="solid"/>
            <a:round/>
            <a:headEnd type="none" w="med" len="med"/>
            <a:tailEnd type="triangle" w="med" len="med"/>
          </a:ln>
          <a:effectLst/>
        </p:spPr>
      </p:cxnSp>
      <p:sp>
        <p:nvSpPr>
          <p:cNvPr id="81" name="TextBox 80"/>
          <p:cNvSpPr txBox="1"/>
          <p:nvPr/>
        </p:nvSpPr>
        <p:spPr>
          <a:xfrm>
            <a:off x="649523" y="5340837"/>
            <a:ext cx="1322798" cy="830997"/>
          </a:xfrm>
          <a:prstGeom prst="rect">
            <a:avLst/>
          </a:prstGeom>
          <a:noFill/>
        </p:spPr>
        <p:txBody>
          <a:bodyPr wrap="none" rtlCol="0">
            <a:spAutoFit/>
          </a:bodyPr>
          <a:lstStyle/>
          <a:p>
            <a:r>
              <a:rPr lang="en-GB" dirty="0" smtClean="0"/>
              <a:t>&gt;&gt; </a:t>
            </a:r>
            <a:r>
              <a:rPr lang="en-GB" dirty="0" smtClean="0">
                <a:sym typeface="Symbol" panose="05050102010706020507" pitchFamily="18" charset="2"/>
              </a:rPr>
              <a:t></a:t>
            </a:r>
          </a:p>
          <a:p>
            <a:r>
              <a:rPr lang="en-GB" dirty="0" smtClean="0">
                <a:sym typeface="Symbol" panose="05050102010706020507" pitchFamily="18" charset="2"/>
              </a:rPr>
              <a:t>we think</a:t>
            </a:r>
            <a:endParaRPr lang="en-GB" dirty="0"/>
          </a:p>
        </p:txBody>
      </p:sp>
    </p:spTree>
    <p:extLst>
      <p:ext uri="{BB962C8B-B14F-4D97-AF65-F5344CB8AC3E}">
        <p14:creationId xmlns:p14="http://schemas.microsoft.com/office/powerpoint/2010/main" val="410542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1">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73" grpId="0"/>
      <p:bldP spid="75" grpId="0"/>
      <p:bldP spid="76" grpId="0"/>
      <p:bldP spid="77" grpId="0"/>
      <p:bldP spid="7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bwMode="auto">
          <a:xfrm rot="10800000">
            <a:off x="2363221" y="1556657"/>
            <a:ext cx="4615543" cy="3363685"/>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633686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Text Box 2"/>
          <p:cNvSpPr txBox="1">
            <a:spLocks noChangeArrowheads="1"/>
          </p:cNvSpPr>
          <p:nvPr/>
        </p:nvSpPr>
        <p:spPr bwMode="auto">
          <a:xfrm>
            <a:off x="137213" y="147945"/>
            <a:ext cx="59538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smtClean="0">
                <a:latin typeface="Times New Roman" panose="02020603050405020304" pitchFamily="18" charset="0"/>
              </a:rPr>
              <a:t>Simplest possible network equations:</a:t>
            </a:r>
          </a:p>
        </p:txBody>
      </p:sp>
      <p:sp>
        <p:nvSpPr>
          <p:cNvPr id="57" name="TextBox 56"/>
          <p:cNvSpPr txBox="1"/>
          <p:nvPr/>
        </p:nvSpPr>
        <p:spPr>
          <a:xfrm>
            <a:off x="519918" y="1246999"/>
            <a:ext cx="341760" cy="523220"/>
          </a:xfrm>
          <a:prstGeom prst="rect">
            <a:avLst/>
          </a:prstGeom>
          <a:noFill/>
        </p:spPr>
        <p:txBody>
          <a:bodyPr wrap="none" rtlCol="0">
            <a:spAutoFit/>
          </a:bodyPr>
          <a:lstStyle/>
          <a:p>
            <a:r>
              <a:rPr lang="en-GB" sz="2800" dirty="0" smtClean="0">
                <a:sym typeface="Symbol" panose="05050102010706020507" pitchFamily="18" charset="2"/>
              </a:rPr>
              <a:t></a:t>
            </a:r>
            <a:endParaRPr lang="en-GB" sz="2800" dirty="0"/>
          </a:p>
        </p:txBody>
      </p:sp>
      <p:sp>
        <p:nvSpPr>
          <p:cNvPr id="58" name="TextBox 57"/>
          <p:cNvSpPr txBox="1"/>
          <p:nvPr/>
        </p:nvSpPr>
        <p:spPr>
          <a:xfrm>
            <a:off x="868831" y="1018363"/>
            <a:ext cx="648960" cy="523220"/>
          </a:xfrm>
          <a:prstGeom prst="rect">
            <a:avLst/>
          </a:prstGeom>
          <a:noFill/>
        </p:spPr>
        <p:txBody>
          <a:bodyPr wrap="none" rtlCol="0">
            <a:spAutoFit/>
          </a:bodyPr>
          <a:lstStyle/>
          <a:p>
            <a:r>
              <a:rPr lang="en-GB" sz="2800" i="1" dirty="0" err="1" smtClean="0"/>
              <a:t>dV</a:t>
            </a:r>
            <a:r>
              <a:rPr lang="en-GB" sz="2800" i="1" baseline="-25000" dirty="0" err="1" smtClean="0"/>
              <a:t>i</a:t>
            </a:r>
            <a:endParaRPr lang="en-GB" sz="2800" i="1" baseline="-25000" dirty="0"/>
          </a:p>
        </p:txBody>
      </p:sp>
      <p:cxnSp>
        <p:nvCxnSpPr>
          <p:cNvPr id="59" name="Straight Connector 58"/>
          <p:cNvCxnSpPr/>
          <p:nvPr/>
        </p:nvCxnSpPr>
        <p:spPr bwMode="auto">
          <a:xfrm>
            <a:off x="868831" y="1557925"/>
            <a:ext cx="6140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60" name="TextBox 59"/>
          <p:cNvSpPr txBox="1"/>
          <p:nvPr/>
        </p:nvSpPr>
        <p:spPr>
          <a:xfrm>
            <a:off x="927785" y="1520864"/>
            <a:ext cx="463588" cy="523220"/>
          </a:xfrm>
          <a:prstGeom prst="rect">
            <a:avLst/>
          </a:prstGeom>
          <a:noFill/>
        </p:spPr>
        <p:txBody>
          <a:bodyPr wrap="none" rtlCol="0">
            <a:spAutoFit/>
          </a:bodyPr>
          <a:lstStyle/>
          <a:p>
            <a:r>
              <a:rPr lang="en-GB" sz="2800" i="1" dirty="0" err="1" smtClean="0"/>
              <a:t>dt</a:t>
            </a:r>
            <a:endParaRPr lang="en-GB" sz="2800" i="1" baseline="-25000" dirty="0"/>
          </a:p>
        </p:txBody>
      </p:sp>
      <p:sp>
        <p:nvSpPr>
          <p:cNvPr id="61" name="TextBox 60"/>
          <p:cNvSpPr txBox="1"/>
          <p:nvPr/>
        </p:nvSpPr>
        <p:spPr>
          <a:xfrm>
            <a:off x="1923170" y="1254509"/>
            <a:ext cx="3832345" cy="523220"/>
          </a:xfrm>
          <a:prstGeom prst="rect">
            <a:avLst/>
          </a:prstGeom>
          <a:noFill/>
        </p:spPr>
        <p:txBody>
          <a:bodyPr wrap="square" rtlCol="0">
            <a:spAutoFit/>
          </a:bodyPr>
          <a:lstStyle/>
          <a:p>
            <a:r>
              <a:rPr lang="en-GB" sz="2800" i="1" dirty="0" smtClean="0"/>
              <a:t>–</a:t>
            </a:r>
            <a:r>
              <a:rPr lang="en-GB" sz="2800" dirty="0" smtClean="0"/>
              <a:t>(</a:t>
            </a:r>
            <a:r>
              <a:rPr lang="en-GB" sz="2800" i="1" dirty="0" smtClean="0"/>
              <a:t>V</a:t>
            </a:r>
            <a:r>
              <a:rPr lang="en-GB" sz="2800" i="1" baseline="-25000" dirty="0" smtClean="0"/>
              <a:t>i</a:t>
            </a:r>
            <a:r>
              <a:rPr lang="en-GB" sz="2800" i="1" dirty="0"/>
              <a:t> </a:t>
            </a:r>
            <a:r>
              <a:rPr lang="en-GB" sz="2800" i="1" dirty="0" smtClean="0"/>
              <a:t>– </a:t>
            </a:r>
            <a:r>
              <a:rPr lang="en-GB" sz="2800" i="1" dirty="0" err="1" smtClean="0"/>
              <a:t>V</a:t>
            </a:r>
            <a:r>
              <a:rPr lang="en-GB" sz="2800" i="1" baseline="-25000" dirty="0" err="1" smtClean="0"/>
              <a:t>rest</a:t>
            </a:r>
            <a:r>
              <a:rPr lang="en-GB" sz="2800" dirty="0" smtClean="0"/>
              <a:t>) </a:t>
            </a:r>
            <a:r>
              <a:rPr lang="en-GB" sz="2800" i="1" dirty="0" smtClean="0"/>
              <a:t>+ </a:t>
            </a:r>
            <a:r>
              <a:rPr lang="en-GB" sz="2800" dirty="0">
                <a:sym typeface="Symbol" panose="05050102010706020507" pitchFamily="18" charset="2"/>
              </a:rPr>
              <a:t></a:t>
            </a:r>
            <a:r>
              <a:rPr lang="en-GB" sz="2800" i="1" baseline="-25000" dirty="0">
                <a:sym typeface="Symbol" panose="05050102010706020507" pitchFamily="18" charset="2"/>
              </a:rPr>
              <a:t>j</a:t>
            </a:r>
            <a:r>
              <a:rPr lang="en-GB" sz="2800" dirty="0">
                <a:sym typeface="Symbol" panose="05050102010706020507" pitchFamily="18" charset="2"/>
              </a:rPr>
              <a:t> </a:t>
            </a:r>
            <a:r>
              <a:rPr lang="en-GB" sz="2800" i="1" dirty="0" err="1" smtClean="0">
                <a:solidFill>
                  <a:srgbClr val="FF0000"/>
                </a:solidFill>
                <a:sym typeface="Symbol" panose="05050102010706020507" pitchFamily="18" charset="2"/>
              </a:rPr>
              <a:t>w</a:t>
            </a:r>
            <a:r>
              <a:rPr lang="en-GB" sz="2800" i="1" baseline="-25000" dirty="0" err="1" smtClean="0">
                <a:solidFill>
                  <a:srgbClr val="FF0000"/>
                </a:solidFill>
                <a:sym typeface="Symbol" panose="05050102010706020507" pitchFamily="18" charset="2"/>
              </a:rPr>
              <a:t>ij</a:t>
            </a:r>
            <a:r>
              <a:rPr lang="en-GB" sz="2800" dirty="0" smtClean="0">
                <a:sym typeface="Symbol" panose="05050102010706020507" pitchFamily="18" charset="2"/>
              </a:rPr>
              <a:t> </a:t>
            </a:r>
            <a:r>
              <a:rPr lang="en-GB" sz="2800" i="1" dirty="0" err="1" smtClean="0">
                <a:sym typeface="Symbol" panose="05050102010706020507" pitchFamily="18" charset="2"/>
              </a:rPr>
              <a:t>g</a:t>
            </a:r>
            <a:r>
              <a:rPr lang="en-GB" sz="2800" i="1" baseline="-25000" dirty="0" err="1" smtClean="0">
                <a:sym typeface="Symbol" panose="05050102010706020507" pitchFamily="18" charset="2"/>
              </a:rPr>
              <a:t>j</a:t>
            </a:r>
            <a:r>
              <a:rPr lang="en-GB" sz="2800" dirty="0" smtClean="0">
                <a:sym typeface="Symbol" panose="05050102010706020507" pitchFamily="18" charset="2"/>
              </a:rPr>
              <a:t>(</a:t>
            </a:r>
            <a:r>
              <a:rPr lang="en-GB" sz="2800" i="1" dirty="0" smtClean="0">
                <a:sym typeface="Symbol" panose="05050102010706020507" pitchFamily="18" charset="2"/>
              </a:rPr>
              <a:t>t</a:t>
            </a:r>
            <a:r>
              <a:rPr lang="en-GB" sz="2800" dirty="0" smtClean="0">
                <a:sym typeface="Symbol" panose="05050102010706020507" pitchFamily="18" charset="2"/>
              </a:rPr>
              <a:t>)</a:t>
            </a:r>
            <a:endParaRPr lang="en-GB" sz="2800" i="1" dirty="0"/>
          </a:p>
        </p:txBody>
      </p:sp>
      <p:sp>
        <p:nvSpPr>
          <p:cNvPr id="62" name="TextBox 61"/>
          <p:cNvSpPr txBox="1"/>
          <p:nvPr/>
        </p:nvSpPr>
        <p:spPr>
          <a:xfrm>
            <a:off x="1563205" y="1262531"/>
            <a:ext cx="389850" cy="523220"/>
          </a:xfrm>
          <a:prstGeom prst="rect">
            <a:avLst/>
          </a:prstGeom>
          <a:noFill/>
        </p:spPr>
        <p:txBody>
          <a:bodyPr wrap="none" rtlCol="0">
            <a:spAutoFit/>
          </a:bodyPr>
          <a:lstStyle/>
          <a:p>
            <a:r>
              <a:rPr lang="en-GB" sz="2800" dirty="0" smtClean="0"/>
              <a:t>=</a:t>
            </a:r>
            <a:endParaRPr lang="en-GB" sz="2800" dirty="0"/>
          </a:p>
        </p:txBody>
      </p:sp>
      <p:sp>
        <p:nvSpPr>
          <p:cNvPr id="54" name="TextBox 53"/>
          <p:cNvSpPr txBox="1"/>
          <p:nvPr/>
        </p:nvSpPr>
        <p:spPr>
          <a:xfrm>
            <a:off x="681228" y="2439002"/>
            <a:ext cx="7835094" cy="1200329"/>
          </a:xfrm>
          <a:prstGeom prst="rect">
            <a:avLst/>
          </a:prstGeom>
          <a:noFill/>
        </p:spPr>
        <p:txBody>
          <a:bodyPr wrap="none" rtlCol="0">
            <a:spAutoFit/>
          </a:bodyPr>
          <a:lstStyle/>
          <a:p>
            <a:r>
              <a:rPr lang="en-GB" dirty="0" smtClean="0">
                <a:solidFill>
                  <a:srgbClr val="FF0000"/>
                </a:solidFill>
              </a:rPr>
              <a:t>w</a:t>
            </a:r>
            <a:r>
              <a:rPr lang="en-GB" dirty="0" smtClean="0"/>
              <a:t> is 10</a:t>
            </a:r>
            <a:r>
              <a:rPr lang="en-GB" baseline="30000" dirty="0" smtClean="0"/>
              <a:t>11</a:t>
            </a:r>
            <a:r>
              <a:rPr lang="en-GB" dirty="0" smtClean="0"/>
              <a:t> × 10</a:t>
            </a:r>
            <a:r>
              <a:rPr lang="en-GB" baseline="30000" dirty="0" smtClean="0"/>
              <a:t>11</a:t>
            </a:r>
            <a:r>
              <a:rPr lang="en-GB" dirty="0" smtClean="0"/>
              <a:t> </a:t>
            </a:r>
          </a:p>
          <a:p>
            <a:r>
              <a:rPr lang="en-GB" dirty="0" smtClean="0">
                <a:solidFill>
                  <a:srgbClr val="FF0000"/>
                </a:solidFill>
              </a:rPr>
              <a:t>w</a:t>
            </a:r>
            <a:r>
              <a:rPr lang="en-GB" dirty="0" smtClean="0"/>
              <a:t> is </a:t>
            </a:r>
            <a:r>
              <a:rPr lang="en-GB" u="sng" dirty="0" smtClean="0"/>
              <a:t>very</a:t>
            </a:r>
            <a:r>
              <a:rPr lang="en-GB" dirty="0" smtClean="0"/>
              <a:t> sparse: each neuron contacts ~10</a:t>
            </a:r>
            <a:r>
              <a:rPr lang="en-GB" baseline="30000" dirty="0" smtClean="0"/>
              <a:t>3</a:t>
            </a:r>
            <a:r>
              <a:rPr lang="en-GB" dirty="0" smtClean="0"/>
              <a:t> other neurons.</a:t>
            </a:r>
          </a:p>
          <a:p>
            <a:r>
              <a:rPr lang="en-GB" dirty="0" smtClean="0">
                <a:solidFill>
                  <a:srgbClr val="FF0000"/>
                </a:solidFill>
              </a:rPr>
              <a:t>w</a:t>
            </a:r>
            <a:r>
              <a:rPr lang="en-GB" dirty="0" smtClean="0"/>
              <a:t> evolves in time (learning):</a:t>
            </a:r>
            <a:endParaRPr lang="en-GB" dirty="0"/>
          </a:p>
        </p:txBody>
      </p:sp>
      <p:sp>
        <p:nvSpPr>
          <p:cNvPr id="55" name="TextBox 54"/>
          <p:cNvSpPr txBox="1"/>
          <p:nvPr/>
        </p:nvSpPr>
        <p:spPr>
          <a:xfrm>
            <a:off x="616725" y="4190690"/>
            <a:ext cx="434734" cy="523220"/>
          </a:xfrm>
          <a:prstGeom prst="rect">
            <a:avLst/>
          </a:prstGeom>
          <a:noFill/>
        </p:spPr>
        <p:txBody>
          <a:bodyPr wrap="none" rtlCol="0">
            <a:spAutoFit/>
          </a:bodyPr>
          <a:lstStyle/>
          <a:p>
            <a:r>
              <a:rPr lang="en-GB" sz="2800" dirty="0" smtClean="0">
                <a:sym typeface="Symbol" panose="05050102010706020507" pitchFamily="18" charset="2"/>
              </a:rPr>
              <a:t></a:t>
            </a:r>
            <a:r>
              <a:rPr lang="en-GB" sz="2800" i="1" baseline="-25000" dirty="0" smtClean="0">
                <a:sym typeface="Symbol" panose="05050102010706020507" pitchFamily="18" charset="2"/>
              </a:rPr>
              <a:t>s</a:t>
            </a:r>
            <a:endParaRPr lang="en-GB" sz="2800" i="1" baseline="-25000" dirty="0"/>
          </a:p>
        </p:txBody>
      </p:sp>
      <p:sp>
        <p:nvSpPr>
          <p:cNvPr id="73" name="TextBox 72"/>
          <p:cNvSpPr txBox="1"/>
          <p:nvPr/>
        </p:nvSpPr>
        <p:spPr>
          <a:xfrm>
            <a:off x="1051702" y="3962054"/>
            <a:ext cx="734496" cy="523220"/>
          </a:xfrm>
          <a:prstGeom prst="rect">
            <a:avLst/>
          </a:prstGeom>
          <a:noFill/>
        </p:spPr>
        <p:txBody>
          <a:bodyPr wrap="none" rtlCol="0">
            <a:spAutoFit/>
          </a:bodyPr>
          <a:lstStyle/>
          <a:p>
            <a:r>
              <a:rPr lang="en-GB" sz="2800" i="1" dirty="0" err="1" smtClean="0"/>
              <a:t>d</a:t>
            </a:r>
            <a:r>
              <a:rPr lang="en-GB" sz="2800" i="1" dirty="0" err="1" smtClean="0">
                <a:solidFill>
                  <a:srgbClr val="FF0000"/>
                </a:solidFill>
              </a:rPr>
              <a:t>w</a:t>
            </a:r>
            <a:r>
              <a:rPr lang="en-GB" sz="2800" i="1" baseline="-25000" dirty="0" err="1" smtClean="0"/>
              <a:t>ij</a:t>
            </a:r>
            <a:endParaRPr lang="en-GB" sz="2800" i="1" baseline="-25000" dirty="0"/>
          </a:p>
        </p:txBody>
      </p:sp>
      <p:cxnSp>
        <p:nvCxnSpPr>
          <p:cNvPr id="74" name="Straight Connector 73"/>
          <p:cNvCxnSpPr/>
          <p:nvPr/>
        </p:nvCxnSpPr>
        <p:spPr bwMode="auto">
          <a:xfrm>
            <a:off x="1051702" y="4501616"/>
            <a:ext cx="6140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5" name="TextBox 74"/>
          <p:cNvSpPr txBox="1"/>
          <p:nvPr/>
        </p:nvSpPr>
        <p:spPr>
          <a:xfrm>
            <a:off x="1110656" y="4464555"/>
            <a:ext cx="463588" cy="523220"/>
          </a:xfrm>
          <a:prstGeom prst="rect">
            <a:avLst/>
          </a:prstGeom>
          <a:noFill/>
        </p:spPr>
        <p:txBody>
          <a:bodyPr wrap="none" rtlCol="0">
            <a:spAutoFit/>
          </a:bodyPr>
          <a:lstStyle/>
          <a:p>
            <a:r>
              <a:rPr lang="en-GB" sz="2800" i="1" dirty="0" err="1" smtClean="0"/>
              <a:t>dt</a:t>
            </a:r>
            <a:endParaRPr lang="en-GB" sz="2800" i="1" baseline="-25000" dirty="0"/>
          </a:p>
        </p:txBody>
      </p:sp>
      <p:sp>
        <p:nvSpPr>
          <p:cNvPr id="76" name="TextBox 75"/>
          <p:cNvSpPr txBox="1"/>
          <p:nvPr/>
        </p:nvSpPr>
        <p:spPr>
          <a:xfrm>
            <a:off x="2321202" y="4198200"/>
            <a:ext cx="4499146" cy="523220"/>
          </a:xfrm>
          <a:prstGeom prst="rect">
            <a:avLst/>
          </a:prstGeom>
          <a:noFill/>
        </p:spPr>
        <p:txBody>
          <a:bodyPr wrap="square" rtlCol="0">
            <a:spAutoFit/>
          </a:bodyPr>
          <a:lstStyle/>
          <a:p>
            <a:r>
              <a:rPr lang="en-GB" sz="2800" i="1" dirty="0" err="1" smtClean="0"/>
              <a:t>F</a:t>
            </a:r>
            <a:r>
              <a:rPr lang="en-GB" sz="2800" i="1" baseline="-25000" dirty="0" err="1" smtClean="0"/>
              <a:t>ij</a:t>
            </a:r>
            <a:r>
              <a:rPr lang="en-GB" sz="2800" i="1" baseline="-25000" dirty="0" smtClean="0"/>
              <a:t> </a:t>
            </a:r>
            <a:r>
              <a:rPr lang="en-GB" sz="2800" dirty="0" smtClean="0"/>
              <a:t>(</a:t>
            </a:r>
            <a:r>
              <a:rPr lang="en-GB" sz="2800" i="1" dirty="0" smtClean="0"/>
              <a:t>V</a:t>
            </a:r>
            <a:r>
              <a:rPr lang="en-GB" sz="2800" i="1" baseline="-25000" dirty="0" smtClean="0"/>
              <a:t>i</a:t>
            </a:r>
            <a:r>
              <a:rPr lang="en-GB" sz="2800" i="1" dirty="0" smtClean="0"/>
              <a:t> ,</a:t>
            </a:r>
            <a:r>
              <a:rPr lang="en-GB" sz="2800" i="1" dirty="0" err="1" smtClean="0"/>
              <a:t>V</a:t>
            </a:r>
            <a:r>
              <a:rPr lang="en-GB" sz="2800" i="1" baseline="-25000" dirty="0" err="1" smtClean="0"/>
              <a:t>j</a:t>
            </a:r>
            <a:r>
              <a:rPr lang="en-GB" sz="2800" dirty="0" smtClean="0"/>
              <a:t>; </a:t>
            </a:r>
            <a:r>
              <a:rPr lang="en-GB" sz="2800" dirty="0">
                <a:solidFill>
                  <a:schemeClr val="bg1">
                    <a:lumMod val="65000"/>
                  </a:schemeClr>
                </a:solidFill>
              </a:rPr>
              <a:t>global signal</a:t>
            </a:r>
            <a:r>
              <a:rPr lang="en-GB" sz="2800" dirty="0"/>
              <a:t>)</a:t>
            </a:r>
            <a:endParaRPr lang="en-GB" sz="2800" i="1" baseline="-25000" dirty="0"/>
          </a:p>
        </p:txBody>
      </p:sp>
      <p:sp>
        <p:nvSpPr>
          <p:cNvPr id="77" name="TextBox 76"/>
          <p:cNvSpPr txBox="1"/>
          <p:nvPr/>
        </p:nvSpPr>
        <p:spPr>
          <a:xfrm>
            <a:off x="1875172" y="4206222"/>
            <a:ext cx="389850" cy="523220"/>
          </a:xfrm>
          <a:prstGeom prst="rect">
            <a:avLst/>
          </a:prstGeom>
          <a:noFill/>
        </p:spPr>
        <p:txBody>
          <a:bodyPr wrap="none" rtlCol="0">
            <a:spAutoFit/>
          </a:bodyPr>
          <a:lstStyle/>
          <a:p>
            <a:r>
              <a:rPr lang="en-GB" sz="2800" dirty="0" smtClean="0"/>
              <a:t>=</a:t>
            </a:r>
            <a:endParaRPr lang="en-GB" sz="2800" dirty="0"/>
          </a:p>
        </p:txBody>
      </p:sp>
      <p:cxnSp>
        <p:nvCxnSpPr>
          <p:cNvPr id="78" name="Straight Connector 77"/>
          <p:cNvCxnSpPr/>
          <p:nvPr/>
        </p:nvCxnSpPr>
        <p:spPr bwMode="auto">
          <a:xfrm flipH="1" flipV="1">
            <a:off x="3627232" y="4776697"/>
            <a:ext cx="170218" cy="564140"/>
          </a:xfrm>
          <a:prstGeom prst="line">
            <a:avLst/>
          </a:prstGeom>
          <a:solidFill>
            <a:schemeClr val="accent1"/>
          </a:solidFill>
          <a:ln w="19050" cap="flat" cmpd="sng" algn="ctr">
            <a:solidFill>
              <a:srgbClr val="FF0000"/>
            </a:solidFill>
            <a:prstDash val="solid"/>
            <a:round/>
            <a:headEnd type="none" w="med" len="med"/>
            <a:tailEnd type="triangle" w="med" len="med"/>
          </a:ln>
          <a:effectLst/>
        </p:spPr>
      </p:cxnSp>
      <p:sp>
        <p:nvSpPr>
          <p:cNvPr id="79" name="TextBox 78"/>
          <p:cNvSpPr txBox="1"/>
          <p:nvPr/>
        </p:nvSpPr>
        <p:spPr>
          <a:xfrm>
            <a:off x="2704324" y="5340837"/>
            <a:ext cx="2583592" cy="461665"/>
          </a:xfrm>
          <a:prstGeom prst="rect">
            <a:avLst/>
          </a:prstGeom>
          <a:noFill/>
        </p:spPr>
        <p:txBody>
          <a:bodyPr wrap="none" rtlCol="0">
            <a:spAutoFit/>
          </a:bodyPr>
          <a:lstStyle/>
          <a:p>
            <a:r>
              <a:rPr lang="en-GB" dirty="0" smtClean="0"/>
              <a:t>spikes on neuron</a:t>
            </a:r>
            <a:r>
              <a:rPr lang="en-GB" i="1" dirty="0" smtClean="0"/>
              <a:t> j</a:t>
            </a:r>
            <a:endParaRPr lang="en-GB" i="1" dirty="0"/>
          </a:p>
        </p:txBody>
      </p:sp>
      <p:cxnSp>
        <p:nvCxnSpPr>
          <p:cNvPr id="80" name="Straight Connector 79"/>
          <p:cNvCxnSpPr/>
          <p:nvPr/>
        </p:nvCxnSpPr>
        <p:spPr bwMode="auto">
          <a:xfrm flipH="1" flipV="1">
            <a:off x="922908" y="4776697"/>
            <a:ext cx="170218" cy="564140"/>
          </a:xfrm>
          <a:prstGeom prst="line">
            <a:avLst/>
          </a:prstGeom>
          <a:solidFill>
            <a:schemeClr val="accent1"/>
          </a:solidFill>
          <a:ln w="19050" cap="flat" cmpd="sng" algn="ctr">
            <a:solidFill>
              <a:srgbClr val="FF0000"/>
            </a:solidFill>
            <a:prstDash val="solid"/>
            <a:round/>
            <a:headEnd type="none" w="med" len="med"/>
            <a:tailEnd type="triangle" w="med" len="med"/>
          </a:ln>
          <a:effectLst/>
        </p:spPr>
      </p:cxnSp>
      <p:sp>
        <p:nvSpPr>
          <p:cNvPr id="81" name="TextBox 80"/>
          <p:cNvSpPr txBox="1"/>
          <p:nvPr/>
        </p:nvSpPr>
        <p:spPr>
          <a:xfrm>
            <a:off x="649523" y="5340837"/>
            <a:ext cx="1322798" cy="830997"/>
          </a:xfrm>
          <a:prstGeom prst="rect">
            <a:avLst/>
          </a:prstGeom>
          <a:noFill/>
        </p:spPr>
        <p:txBody>
          <a:bodyPr wrap="none" rtlCol="0">
            <a:spAutoFit/>
          </a:bodyPr>
          <a:lstStyle/>
          <a:p>
            <a:r>
              <a:rPr lang="en-GB" dirty="0" smtClean="0"/>
              <a:t>&gt;&gt; </a:t>
            </a:r>
            <a:r>
              <a:rPr lang="en-GB" dirty="0" smtClean="0">
                <a:sym typeface="Symbol" panose="05050102010706020507" pitchFamily="18" charset="2"/>
              </a:rPr>
              <a:t></a:t>
            </a:r>
          </a:p>
          <a:p>
            <a:r>
              <a:rPr lang="en-GB" dirty="0" smtClean="0">
                <a:sym typeface="Symbol" panose="05050102010706020507" pitchFamily="18" charset="2"/>
              </a:rPr>
              <a:t>we think</a:t>
            </a:r>
            <a:endParaRPr lang="en-GB" dirty="0"/>
          </a:p>
        </p:txBody>
      </p:sp>
    </p:spTree>
    <p:extLst>
      <p:ext uri="{BB962C8B-B14F-4D97-AF65-F5344CB8AC3E}">
        <p14:creationId xmlns:p14="http://schemas.microsoft.com/office/powerpoint/2010/main" val="39323323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45628" y="344245"/>
            <a:ext cx="1914242" cy="523220"/>
          </a:xfrm>
          <a:prstGeom prst="rect">
            <a:avLst/>
          </a:prstGeom>
          <a:noFill/>
        </p:spPr>
        <p:txBody>
          <a:bodyPr wrap="none" rtlCol="0">
            <a:spAutoFit/>
          </a:bodyPr>
          <a:lstStyle/>
          <a:p>
            <a:r>
              <a:rPr lang="en-GB" sz="2800" dirty="0" smtClean="0"/>
              <a:t>your  brain</a:t>
            </a:r>
            <a:endParaRPr lang="en-GB" sz="2800" dirty="0"/>
          </a:p>
        </p:txBody>
      </p:sp>
      <p:sp>
        <p:nvSpPr>
          <p:cNvPr id="7" name="TextBox 6"/>
          <p:cNvSpPr txBox="1"/>
          <p:nvPr/>
        </p:nvSpPr>
        <p:spPr>
          <a:xfrm>
            <a:off x="6497619" y="507084"/>
            <a:ext cx="2277739" cy="523220"/>
          </a:xfrm>
          <a:prstGeom prst="rect">
            <a:avLst/>
          </a:prstGeom>
          <a:noFill/>
        </p:spPr>
        <p:txBody>
          <a:bodyPr wrap="none" rtlCol="0">
            <a:spAutoFit/>
          </a:bodyPr>
          <a:lstStyle/>
          <a:p>
            <a:r>
              <a:rPr lang="en-GB" sz="2800" dirty="0" smtClean="0"/>
              <a:t>~10</a:t>
            </a:r>
            <a:r>
              <a:rPr lang="en-GB" sz="2800" baseline="30000" dirty="0" smtClean="0"/>
              <a:t>11</a:t>
            </a:r>
            <a:r>
              <a:rPr lang="en-GB" sz="2800" dirty="0" smtClean="0"/>
              <a:t> neurons</a:t>
            </a:r>
            <a:endParaRPr lang="en-GB" sz="2800" dirty="0"/>
          </a:p>
        </p:txBody>
      </p:sp>
      <p:cxnSp>
        <p:nvCxnSpPr>
          <p:cNvPr id="5" name="Straight Connector 4"/>
          <p:cNvCxnSpPr/>
          <p:nvPr/>
        </p:nvCxnSpPr>
        <p:spPr bwMode="auto">
          <a:xfrm flipH="1">
            <a:off x="5690795" y="867465"/>
            <a:ext cx="806824" cy="946673"/>
          </a:xfrm>
          <a:prstGeom prst="line">
            <a:avLst/>
          </a:prstGeom>
          <a:solidFill>
            <a:schemeClr val="accent1"/>
          </a:solidFill>
          <a:ln w="28575" cap="flat" cmpd="sng" algn="ctr">
            <a:solidFill>
              <a:schemeClr val="tx1"/>
            </a:solidFill>
            <a:prstDash val="solid"/>
            <a:round/>
            <a:headEnd type="none" w="med" len="med"/>
            <a:tailEnd type="triangle" w="med" len="med"/>
          </a:ln>
          <a:effectLst/>
        </p:spPr>
      </p:cxnSp>
      <p:cxnSp>
        <p:nvCxnSpPr>
          <p:cNvPr id="9" name="Straight Connector 8"/>
          <p:cNvCxnSpPr/>
          <p:nvPr/>
        </p:nvCxnSpPr>
        <p:spPr bwMode="auto">
          <a:xfrm flipV="1">
            <a:off x="3221203" y="2677212"/>
            <a:ext cx="2953686" cy="46801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3" name="Straight Connector 12"/>
          <p:cNvCxnSpPr/>
          <p:nvPr/>
        </p:nvCxnSpPr>
        <p:spPr bwMode="auto">
          <a:xfrm flipH="1">
            <a:off x="2976672" y="3145226"/>
            <a:ext cx="244531" cy="440102"/>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flipH="1">
            <a:off x="2694544" y="3145226"/>
            <a:ext cx="526659" cy="15803"/>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5" name="Straight Connector 14"/>
          <p:cNvCxnSpPr/>
          <p:nvPr/>
        </p:nvCxnSpPr>
        <p:spPr bwMode="auto">
          <a:xfrm>
            <a:off x="3221203" y="3145226"/>
            <a:ext cx="472597" cy="352118"/>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6" name="Straight Connector 15"/>
          <p:cNvCxnSpPr/>
          <p:nvPr/>
        </p:nvCxnSpPr>
        <p:spPr bwMode="auto">
          <a:xfrm flipV="1">
            <a:off x="3221203" y="2677212"/>
            <a:ext cx="373552" cy="46801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7" name="Straight Connector 16"/>
          <p:cNvCxnSpPr/>
          <p:nvPr/>
        </p:nvCxnSpPr>
        <p:spPr bwMode="auto">
          <a:xfrm flipH="1">
            <a:off x="3143958" y="3145226"/>
            <a:ext cx="77245" cy="543797"/>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2" name="Straight Connector 21"/>
          <p:cNvCxnSpPr/>
          <p:nvPr/>
        </p:nvCxnSpPr>
        <p:spPr bwMode="auto">
          <a:xfrm flipH="1" flipV="1">
            <a:off x="2708598" y="2912882"/>
            <a:ext cx="512605" cy="23234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3" name="Straight Connector 22"/>
          <p:cNvCxnSpPr/>
          <p:nvPr/>
        </p:nvCxnSpPr>
        <p:spPr bwMode="auto">
          <a:xfrm flipH="1" flipV="1">
            <a:off x="3066713" y="2743200"/>
            <a:ext cx="154490" cy="40202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4" name="Straight Connector 23"/>
          <p:cNvCxnSpPr/>
          <p:nvPr/>
        </p:nvCxnSpPr>
        <p:spPr bwMode="auto">
          <a:xfrm flipV="1">
            <a:off x="3221203" y="2912882"/>
            <a:ext cx="430112" cy="23234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5" name="Straight Connector 24"/>
          <p:cNvCxnSpPr/>
          <p:nvPr/>
        </p:nvCxnSpPr>
        <p:spPr bwMode="auto">
          <a:xfrm flipV="1">
            <a:off x="3221203" y="2636363"/>
            <a:ext cx="118149" cy="508863"/>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6" name="Straight Connector 25"/>
          <p:cNvCxnSpPr/>
          <p:nvPr/>
        </p:nvCxnSpPr>
        <p:spPr bwMode="auto">
          <a:xfrm flipH="1">
            <a:off x="2949460" y="3145226"/>
            <a:ext cx="271743" cy="14158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7" name="Straight Connector 26"/>
          <p:cNvCxnSpPr/>
          <p:nvPr/>
        </p:nvCxnSpPr>
        <p:spPr bwMode="auto">
          <a:xfrm>
            <a:off x="3221203" y="3145226"/>
            <a:ext cx="236298" cy="499805"/>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8" name="Straight Connector 27"/>
          <p:cNvCxnSpPr/>
          <p:nvPr/>
        </p:nvCxnSpPr>
        <p:spPr bwMode="auto">
          <a:xfrm>
            <a:off x="3221203" y="3145226"/>
            <a:ext cx="472597" cy="31607"/>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9" name="Straight Connector 28"/>
          <p:cNvCxnSpPr/>
          <p:nvPr/>
        </p:nvCxnSpPr>
        <p:spPr bwMode="auto">
          <a:xfrm flipH="1" flipV="1">
            <a:off x="2893968" y="2875175"/>
            <a:ext cx="327235" cy="270051"/>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0" name="Straight Connector 29"/>
          <p:cNvCxnSpPr/>
          <p:nvPr/>
        </p:nvCxnSpPr>
        <p:spPr bwMode="auto">
          <a:xfrm flipH="1">
            <a:off x="2912224" y="3145226"/>
            <a:ext cx="308979" cy="352118"/>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1" name="Straight Connector 30"/>
          <p:cNvCxnSpPr/>
          <p:nvPr/>
        </p:nvCxnSpPr>
        <p:spPr bwMode="auto">
          <a:xfrm flipH="1" flipV="1">
            <a:off x="3075841" y="2460396"/>
            <a:ext cx="145362" cy="68483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2" name="Straight Connector 31"/>
          <p:cNvCxnSpPr/>
          <p:nvPr/>
        </p:nvCxnSpPr>
        <p:spPr bwMode="auto">
          <a:xfrm flipH="1">
            <a:off x="2732142" y="3145226"/>
            <a:ext cx="489061" cy="108408"/>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3" name="Straight Connector 32"/>
          <p:cNvCxnSpPr/>
          <p:nvPr/>
        </p:nvCxnSpPr>
        <p:spPr bwMode="auto">
          <a:xfrm>
            <a:off x="3221203" y="3145226"/>
            <a:ext cx="70890" cy="408679"/>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4" name="Straight Connector 33"/>
          <p:cNvCxnSpPr/>
          <p:nvPr/>
        </p:nvCxnSpPr>
        <p:spPr bwMode="auto">
          <a:xfrm flipH="1" flipV="1">
            <a:off x="2914015" y="3069996"/>
            <a:ext cx="307188" cy="7523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5" name="Straight Connector 34"/>
          <p:cNvCxnSpPr/>
          <p:nvPr/>
        </p:nvCxnSpPr>
        <p:spPr bwMode="auto">
          <a:xfrm flipH="1">
            <a:off x="3150313" y="3145226"/>
            <a:ext cx="70890" cy="17295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6" name="Straight Connector 35"/>
          <p:cNvCxnSpPr/>
          <p:nvPr/>
        </p:nvCxnSpPr>
        <p:spPr bwMode="auto">
          <a:xfrm flipH="1" flipV="1">
            <a:off x="3079423" y="2944213"/>
            <a:ext cx="141780" cy="201013"/>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7" name="Straight Connector 36"/>
          <p:cNvCxnSpPr/>
          <p:nvPr/>
        </p:nvCxnSpPr>
        <p:spPr bwMode="auto">
          <a:xfrm>
            <a:off x="3221203" y="3145226"/>
            <a:ext cx="2609442" cy="1440933"/>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8" name="Straight Connector 37"/>
          <p:cNvCxnSpPr/>
          <p:nvPr/>
        </p:nvCxnSpPr>
        <p:spPr bwMode="auto">
          <a:xfrm flipV="1">
            <a:off x="3221203" y="2743200"/>
            <a:ext cx="181873" cy="40202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9" name="Straight Connector 38"/>
          <p:cNvCxnSpPr/>
          <p:nvPr/>
        </p:nvCxnSpPr>
        <p:spPr bwMode="auto">
          <a:xfrm flipV="1">
            <a:off x="3221203" y="3098276"/>
            <a:ext cx="294995" cy="4695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64" name="Oval 63"/>
          <p:cNvSpPr/>
          <p:nvPr/>
        </p:nvSpPr>
        <p:spPr bwMode="auto">
          <a:xfrm>
            <a:off x="1387736" y="892885"/>
            <a:ext cx="5819888" cy="5282004"/>
          </a:xfrm>
          <a:prstGeom prst="ellipse">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6" name="Freeform 5"/>
          <p:cNvSpPr/>
          <p:nvPr/>
        </p:nvSpPr>
        <p:spPr bwMode="auto">
          <a:xfrm>
            <a:off x="3151113" y="3070338"/>
            <a:ext cx="141274" cy="129092"/>
          </a:xfrm>
          <a:custGeom>
            <a:avLst/>
            <a:gdLst>
              <a:gd name="connsiteX0" fmla="*/ 76728 w 141274"/>
              <a:gd name="connsiteY0" fmla="*/ 0 h 129092"/>
              <a:gd name="connsiteX1" fmla="*/ 76728 w 141274"/>
              <a:gd name="connsiteY1" fmla="*/ 0 h 129092"/>
              <a:gd name="connsiteX2" fmla="*/ 22940 w 141274"/>
              <a:gd name="connsiteY2" fmla="*/ 86061 h 129092"/>
              <a:gd name="connsiteX3" fmla="*/ 1425 w 141274"/>
              <a:gd name="connsiteY3" fmla="*/ 107577 h 129092"/>
              <a:gd name="connsiteX4" fmla="*/ 1425 w 141274"/>
              <a:gd name="connsiteY4" fmla="*/ 129092 h 129092"/>
              <a:gd name="connsiteX5" fmla="*/ 141274 w 141274"/>
              <a:gd name="connsiteY5" fmla="*/ 129092 h 129092"/>
              <a:gd name="connsiteX6" fmla="*/ 76728 w 141274"/>
              <a:gd name="connsiteY6" fmla="*/ 0 h 12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274" h="129092">
                <a:moveTo>
                  <a:pt x="76728" y="0"/>
                </a:moveTo>
                <a:lnTo>
                  <a:pt x="76728" y="0"/>
                </a:lnTo>
                <a:cubicBezTo>
                  <a:pt x="58799" y="28687"/>
                  <a:pt x="42340" y="58347"/>
                  <a:pt x="22940" y="86061"/>
                </a:cubicBezTo>
                <a:cubicBezTo>
                  <a:pt x="17124" y="94370"/>
                  <a:pt x="5961" y="98505"/>
                  <a:pt x="1425" y="107577"/>
                </a:cubicBezTo>
                <a:cubicBezTo>
                  <a:pt x="-1782" y="113992"/>
                  <a:pt x="1425" y="121920"/>
                  <a:pt x="1425" y="129092"/>
                </a:cubicBezTo>
                <a:lnTo>
                  <a:pt x="141274" y="129092"/>
                </a:lnTo>
                <a:lnTo>
                  <a:pt x="76728" y="0"/>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66" name="TextBox 65"/>
          <p:cNvSpPr txBox="1"/>
          <p:nvPr/>
        </p:nvSpPr>
        <p:spPr>
          <a:xfrm>
            <a:off x="1965448" y="3714443"/>
            <a:ext cx="2653290" cy="1200329"/>
          </a:xfrm>
          <a:prstGeom prst="rect">
            <a:avLst/>
          </a:prstGeom>
          <a:noFill/>
        </p:spPr>
        <p:txBody>
          <a:bodyPr wrap="none" rtlCol="0">
            <a:spAutoFit/>
          </a:bodyPr>
          <a:lstStyle/>
          <a:p>
            <a:r>
              <a:rPr lang="en-GB" dirty="0" smtClean="0">
                <a:solidFill>
                  <a:srgbClr val="FF0000"/>
                </a:solidFill>
              </a:rPr>
              <a:t>~1,000 connections</a:t>
            </a:r>
          </a:p>
          <a:p>
            <a:r>
              <a:rPr lang="en-GB" dirty="0" smtClean="0">
                <a:solidFill>
                  <a:srgbClr val="FF0000"/>
                </a:solidFill>
              </a:rPr>
              <a:t>~90% short range</a:t>
            </a:r>
          </a:p>
          <a:p>
            <a:r>
              <a:rPr lang="en-GB" dirty="0" smtClean="0">
                <a:solidFill>
                  <a:srgbClr val="FF0000"/>
                </a:solidFill>
              </a:rPr>
              <a:t>~10% long range</a:t>
            </a:r>
            <a:endParaRPr lang="en-GB" dirty="0">
              <a:solidFill>
                <a:srgbClr val="FF0000"/>
              </a:solidFill>
            </a:endParaRPr>
          </a:p>
        </p:txBody>
      </p:sp>
      <p:sp>
        <p:nvSpPr>
          <p:cNvPr id="40" name="TextBox 39"/>
          <p:cNvSpPr txBox="1"/>
          <p:nvPr/>
        </p:nvSpPr>
        <p:spPr>
          <a:xfrm>
            <a:off x="2653512" y="1571359"/>
            <a:ext cx="2017732" cy="830997"/>
          </a:xfrm>
          <a:prstGeom prst="rect">
            <a:avLst/>
          </a:prstGeom>
          <a:noFill/>
        </p:spPr>
        <p:txBody>
          <a:bodyPr wrap="none" rtlCol="0">
            <a:spAutoFit/>
          </a:bodyPr>
          <a:lstStyle/>
          <a:p>
            <a:r>
              <a:rPr lang="en-GB" dirty="0" smtClean="0"/>
              <a:t>excitatory</a:t>
            </a:r>
          </a:p>
          <a:p>
            <a:r>
              <a:rPr lang="en-GB" dirty="0" smtClean="0"/>
              <a:t>neuron (80%)</a:t>
            </a:r>
            <a:endParaRPr lang="en-GB" dirty="0"/>
          </a:p>
        </p:txBody>
      </p:sp>
    </p:spTree>
    <p:extLst>
      <p:ext uri="{BB962C8B-B14F-4D97-AF65-F5344CB8AC3E}">
        <p14:creationId xmlns:p14="http://schemas.microsoft.com/office/powerpoint/2010/main" val="314030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66" grpId="0"/>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Text Box 2"/>
          <p:cNvSpPr txBox="1">
            <a:spLocks noChangeArrowheads="1"/>
          </p:cNvSpPr>
          <p:nvPr/>
        </p:nvSpPr>
        <p:spPr bwMode="auto">
          <a:xfrm>
            <a:off x="454642" y="1638636"/>
            <a:ext cx="852799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indent="-514350" eaLnBrk="1" hangingPunct="1">
              <a:spcBef>
                <a:spcPct val="0"/>
              </a:spcBef>
              <a:buFontTx/>
              <a:buAutoNum type="arabicPeriod"/>
            </a:pPr>
            <a:r>
              <a:rPr lang="en-US" altLang="en-US" sz="2800" dirty="0" smtClean="0">
                <a:latin typeface="Times New Roman" panose="02020603050405020304" pitchFamily="18" charset="0"/>
              </a:rPr>
              <a:t>Basic facts about the brain.</a:t>
            </a:r>
          </a:p>
          <a:p>
            <a:pPr marL="514350" indent="-514350" eaLnBrk="1" hangingPunct="1">
              <a:spcBef>
                <a:spcPct val="0"/>
              </a:spcBef>
              <a:buFontTx/>
              <a:buAutoNum type="arabicPeriod"/>
            </a:pPr>
            <a:r>
              <a:rPr lang="en-US" altLang="en-US" sz="2800" dirty="0" smtClean="0">
                <a:solidFill>
                  <a:schemeClr val="bg1">
                    <a:lumMod val="75000"/>
                  </a:schemeClr>
                </a:solidFill>
                <a:latin typeface="Times New Roman" panose="02020603050405020304" pitchFamily="18" charset="0"/>
              </a:rPr>
              <a:t>What it is we really want to know about the brain.</a:t>
            </a:r>
          </a:p>
          <a:p>
            <a:pPr marL="514350" indent="-514350" eaLnBrk="1" hangingPunct="1">
              <a:spcBef>
                <a:spcPct val="0"/>
              </a:spcBef>
              <a:buFontTx/>
              <a:buAutoNum type="arabicPeriod"/>
            </a:pPr>
            <a:r>
              <a:rPr lang="en-US" altLang="en-US" sz="2800" dirty="0" smtClean="0">
                <a:solidFill>
                  <a:schemeClr val="bg1">
                    <a:lumMod val="75000"/>
                  </a:schemeClr>
                </a:solidFill>
                <a:latin typeface="Times New Roman" panose="02020603050405020304" pitchFamily="18" charset="0"/>
              </a:rPr>
              <a:t>How that relates to the course.</a:t>
            </a:r>
          </a:p>
          <a:p>
            <a:pPr marL="514350" indent="-514350" eaLnBrk="1" hangingPunct="1">
              <a:spcBef>
                <a:spcPct val="0"/>
              </a:spcBef>
              <a:buFontTx/>
              <a:buAutoNum type="arabicPeriod"/>
            </a:pPr>
            <a:r>
              <a:rPr lang="en-US" altLang="en-US" sz="2800" dirty="0" smtClean="0">
                <a:solidFill>
                  <a:schemeClr val="bg1">
                    <a:lumMod val="75000"/>
                  </a:schemeClr>
                </a:solidFill>
                <a:latin typeface="Times New Roman" panose="02020603050405020304" pitchFamily="18" charset="0"/>
              </a:rPr>
              <a:t>The math you will need to know.</a:t>
            </a:r>
          </a:p>
          <a:p>
            <a:pPr marL="514350" indent="-514350" eaLnBrk="1" hangingPunct="1">
              <a:spcBef>
                <a:spcPct val="0"/>
              </a:spcBef>
              <a:buFontTx/>
              <a:buAutoNum type="arabicPeriod"/>
            </a:pPr>
            <a:r>
              <a:rPr lang="en-US" altLang="en-US" sz="2800" dirty="0" smtClean="0">
                <a:solidFill>
                  <a:schemeClr val="bg1">
                    <a:lumMod val="75000"/>
                  </a:schemeClr>
                </a:solidFill>
                <a:latin typeface="Times New Roman" panose="02020603050405020304" pitchFamily="18" charset="0"/>
              </a:rPr>
              <a:t>Then we switch over to the white board, and the fun begins!</a:t>
            </a:r>
            <a:endParaRPr lang="en-US" altLang="en-US" sz="2800" dirty="0">
              <a:solidFill>
                <a:schemeClr val="bg1">
                  <a:lumMod val="75000"/>
                </a:schemeClr>
              </a:solidFill>
              <a:latin typeface="Times New Roman" panose="02020603050405020304" pitchFamily="18" charset="0"/>
            </a:endParaRPr>
          </a:p>
        </p:txBody>
      </p:sp>
      <p:sp>
        <p:nvSpPr>
          <p:cNvPr id="2" name="TextBox 1"/>
          <p:cNvSpPr txBox="1"/>
          <p:nvPr/>
        </p:nvSpPr>
        <p:spPr>
          <a:xfrm>
            <a:off x="3679116" y="398032"/>
            <a:ext cx="1175322" cy="461665"/>
          </a:xfrm>
          <a:prstGeom prst="rect">
            <a:avLst/>
          </a:prstGeom>
          <a:noFill/>
        </p:spPr>
        <p:txBody>
          <a:bodyPr wrap="none" rtlCol="0">
            <a:spAutoFit/>
          </a:bodyPr>
          <a:lstStyle/>
          <a:p>
            <a:r>
              <a:rPr lang="en-GB" u="sng" dirty="0" smtClean="0"/>
              <a:t>Outline</a:t>
            </a:r>
            <a:endParaRPr lang="en-GB" u="sng" dirty="0"/>
          </a:p>
        </p:txBody>
      </p:sp>
    </p:spTree>
    <p:extLst>
      <p:ext uri="{BB962C8B-B14F-4D97-AF65-F5344CB8AC3E}">
        <p14:creationId xmlns:p14="http://schemas.microsoft.com/office/powerpoint/2010/main" val="23378200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45628" y="344245"/>
            <a:ext cx="1914242" cy="523220"/>
          </a:xfrm>
          <a:prstGeom prst="rect">
            <a:avLst/>
          </a:prstGeom>
          <a:noFill/>
        </p:spPr>
        <p:txBody>
          <a:bodyPr wrap="none" rtlCol="0">
            <a:spAutoFit/>
          </a:bodyPr>
          <a:lstStyle/>
          <a:p>
            <a:r>
              <a:rPr lang="en-GB" sz="2800" dirty="0" smtClean="0"/>
              <a:t>your  brain</a:t>
            </a:r>
            <a:endParaRPr lang="en-GB" sz="2800" dirty="0"/>
          </a:p>
        </p:txBody>
      </p:sp>
      <p:cxnSp>
        <p:nvCxnSpPr>
          <p:cNvPr id="9" name="Straight Connector 8"/>
          <p:cNvCxnSpPr/>
          <p:nvPr/>
        </p:nvCxnSpPr>
        <p:spPr bwMode="auto">
          <a:xfrm flipV="1">
            <a:off x="3221203" y="2677212"/>
            <a:ext cx="2953686" cy="46801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3" name="Straight Connector 12"/>
          <p:cNvCxnSpPr/>
          <p:nvPr/>
        </p:nvCxnSpPr>
        <p:spPr bwMode="auto">
          <a:xfrm flipH="1">
            <a:off x="2976672" y="3145226"/>
            <a:ext cx="244531" cy="440102"/>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flipH="1">
            <a:off x="2694544" y="3145226"/>
            <a:ext cx="526659" cy="15803"/>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5" name="Straight Connector 14"/>
          <p:cNvCxnSpPr/>
          <p:nvPr/>
        </p:nvCxnSpPr>
        <p:spPr bwMode="auto">
          <a:xfrm>
            <a:off x="3221203" y="3145226"/>
            <a:ext cx="472597" cy="352118"/>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6" name="Straight Connector 15"/>
          <p:cNvCxnSpPr/>
          <p:nvPr/>
        </p:nvCxnSpPr>
        <p:spPr bwMode="auto">
          <a:xfrm flipV="1">
            <a:off x="3221203" y="2677212"/>
            <a:ext cx="373552" cy="46801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7" name="Straight Connector 16"/>
          <p:cNvCxnSpPr/>
          <p:nvPr/>
        </p:nvCxnSpPr>
        <p:spPr bwMode="auto">
          <a:xfrm flipH="1">
            <a:off x="3143958" y="3145226"/>
            <a:ext cx="77245" cy="543797"/>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2" name="Straight Connector 21"/>
          <p:cNvCxnSpPr/>
          <p:nvPr/>
        </p:nvCxnSpPr>
        <p:spPr bwMode="auto">
          <a:xfrm flipH="1" flipV="1">
            <a:off x="2708598" y="2912882"/>
            <a:ext cx="512605" cy="23234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3" name="Straight Connector 22"/>
          <p:cNvCxnSpPr/>
          <p:nvPr/>
        </p:nvCxnSpPr>
        <p:spPr bwMode="auto">
          <a:xfrm flipH="1" flipV="1">
            <a:off x="3066713" y="2743200"/>
            <a:ext cx="154490" cy="40202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4" name="Straight Connector 23"/>
          <p:cNvCxnSpPr/>
          <p:nvPr/>
        </p:nvCxnSpPr>
        <p:spPr bwMode="auto">
          <a:xfrm flipV="1">
            <a:off x="3221203" y="2912882"/>
            <a:ext cx="430112" cy="23234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5" name="Straight Connector 24"/>
          <p:cNvCxnSpPr/>
          <p:nvPr/>
        </p:nvCxnSpPr>
        <p:spPr bwMode="auto">
          <a:xfrm flipV="1">
            <a:off x="3221203" y="2636363"/>
            <a:ext cx="118149" cy="508863"/>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6" name="Straight Connector 25"/>
          <p:cNvCxnSpPr/>
          <p:nvPr/>
        </p:nvCxnSpPr>
        <p:spPr bwMode="auto">
          <a:xfrm flipH="1">
            <a:off x="2949460" y="3145226"/>
            <a:ext cx="271743" cy="14158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7" name="Straight Connector 26"/>
          <p:cNvCxnSpPr/>
          <p:nvPr/>
        </p:nvCxnSpPr>
        <p:spPr bwMode="auto">
          <a:xfrm>
            <a:off x="3221203" y="3145226"/>
            <a:ext cx="236298" cy="499805"/>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8" name="Straight Connector 27"/>
          <p:cNvCxnSpPr/>
          <p:nvPr/>
        </p:nvCxnSpPr>
        <p:spPr bwMode="auto">
          <a:xfrm>
            <a:off x="3221203" y="3145226"/>
            <a:ext cx="472597" cy="31607"/>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9" name="Straight Connector 28"/>
          <p:cNvCxnSpPr/>
          <p:nvPr/>
        </p:nvCxnSpPr>
        <p:spPr bwMode="auto">
          <a:xfrm flipH="1" flipV="1">
            <a:off x="2893968" y="2875175"/>
            <a:ext cx="327235" cy="270051"/>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0" name="Straight Connector 29"/>
          <p:cNvCxnSpPr/>
          <p:nvPr/>
        </p:nvCxnSpPr>
        <p:spPr bwMode="auto">
          <a:xfrm flipH="1">
            <a:off x="2912224" y="3145226"/>
            <a:ext cx="308979" cy="352118"/>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1" name="Straight Connector 30"/>
          <p:cNvCxnSpPr/>
          <p:nvPr/>
        </p:nvCxnSpPr>
        <p:spPr bwMode="auto">
          <a:xfrm flipH="1" flipV="1">
            <a:off x="3075841" y="2460396"/>
            <a:ext cx="145362" cy="68483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2" name="Straight Connector 31"/>
          <p:cNvCxnSpPr/>
          <p:nvPr/>
        </p:nvCxnSpPr>
        <p:spPr bwMode="auto">
          <a:xfrm flipH="1">
            <a:off x="2732142" y="3145226"/>
            <a:ext cx="489061" cy="108408"/>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3" name="Straight Connector 32"/>
          <p:cNvCxnSpPr/>
          <p:nvPr/>
        </p:nvCxnSpPr>
        <p:spPr bwMode="auto">
          <a:xfrm>
            <a:off x="3221203" y="3145226"/>
            <a:ext cx="70890" cy="408679"/>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4" name="Straight Connector 33"/>
          <p:cNvCxnSpPr/>
          <p:nvPr/>
        </p:nvCxnSpPr>
        <p:spPr bwMode="auto">
          <a:xfrm flipH="1" flipV="1">
            <a:off x="2914015" y="3069996"/>
            <a:ext cx="307188" cy="7523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5" name="Straight Connector 34"/>
          <p:cNvCxnSpPr/>
          <p:nvPr/>
        </p:nvCxnSpPr>
        <p:spPr bwMode="auto">
          <a:xfrm flipH="1">
            <a:off x="3150313" y="3145226"/>
            <a:ext cx="70890" cy="17295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6" name="Straight Connector 35"/>
          <p:cNvCxnSpPr/>
          <p:nvPr/>
        </p:nvCxnSpPr>
        <p:spPr bwMode="auto">
          <a:xfrm flipH="1" flipV="1">
            <a:off x="3079423" y="2944213"/>
            <a:ext cx="141780" cy="201013"/>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7" name="Straight Connector 36"/>
          <p:cNvCxnSpPr/>
          <p:nvPr/>
        </p:nvCxnSpPr>
        <p:spPr bwMode="auto">
          <a:xfrm>
            <a:off x="3221203" y="3145226"/>
            <a:ext cx="2609442" cy="1440933"/>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8" name="Straight Connector 37"/>
          <p:cNvCxnSpPr/>
          <p:nvPr/>
        </p:nvCxnSpPr>
        <p:spPr bwMode="auto">
          <a:xfrm flipV="1">
            <a:off x="3221203" y="2743200"/>
            <a:ext cx="181873" cy="40202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9" name="Straight Connector 38"/>
          <p:cNvCxnSpPr/>
          <p:nvPr/>
        </p:nvCxnSpPr>
        <p:spPr bwMode="auto">
          <a:xfrm flipV="1">
            <a:off x="3221203" y="3098276"/>
            <a:ext cx="294995" cy="4695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64" name="Oval 63"/>
          <p:cNvSpPr/>
          <p:nvPr/>
        </p:nvSpPr>
        <p:spPr bwMode="auto">
          <a:xfrm>
            <a:off x="1387736" y="892885"/>
            <a:ext cx="5819888" cy="5282004"/>
          </a:xfrm>
          <a:prstGeom prst="ellipse">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6" name="Freeform 5"/>
          <p:cNvSpPr/>
          <p:nvPr/>
        </p:nvSpPr>
        <p:spPr bwMode="auto">
          <a:xfrm>
            <a:off x="3151113" y="3070338"/>
            <a:ext cx="141274" cy="129092"/>
          </a:xfrm>
          <a:custGeom>
            <a:avLst/>
            <a:gdLst>
              <a:gd name="connsiteX0" fmla="*/ 76728 w 141274"/>
              <a:gd name="connsiteY0" fmla="*/ 0 h 129092"/>
              <a:gd name="connsiteX1" fmla="*/ 76728 w 141274"/>
              <a:gd name="connsiteY1" fmla="*/ 0 h 129092"/>
              <a:gd name="connsiteX2" fmla="*/ 22940 w 141274"/>
              <a:gd name="connsiteY2" fmla="*/ 86061 h 129092"/>
              <a:gd name="connsiteX3" fmla="*/ 1425 w 141274"/>
              <a:gd name="connsiteY3" fmla="*/ 107577 h 129092"/>
              <a:gd name="connsiteX4" fmla="*/ 1425 w 141274"/>
              <a:gd name="connsiteY4" fmla="*/ 129092 h 129092"/>
              <a:gd name="connsiteX5" fmla="*/ 141274 w 141274"/>
              <a:gd name="connsiteY5" fmla="*/ 129092 h 129092"/>
              <a:gd name="connsiteX6" fmla="*/ 76728 w 141274"/>
              <a:gd name="connsiteY6" fmla="*/ 0 h 12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274" h="129092">
                <a:moveTo>
                  <a:pt x="76728" y="0"/>
                </a:moveTo>
                <a:lnTo>
                  <a:pt x="76728" y="0"/>
                </a:lnTo>
                <a:cubicBezTo>
                  <a:pt x="58799" y="28687"/>
                  <a:pt x="42340" y="58347"/>
                  <a:pt x="22940" y="86061"/>
                </a:cubicBezTo>
                <a:cubicBezTo>
                  <a:pt x="17124" y="94370"/>
                  <a:pt x="5961" y="98505"/>
                  <a:pt x="1425" y="107577"/>
                </a:cubicBezTo>
                <a:cubicBezTo>
                  <a:pt x="-1782" y="113992"/>
                  <a:pt x="1425" y="121920"/>
                  <a:pt x="1425" y="129092"/>
                </a:cubicBezTo>
                <a:lnTo>
                  <a:pt x="141274" y="129092"/>
                </a:lnTo>
                <a:lnTo>
                  <a:pt x="76728" y="0"/>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2" name="TextBox 1"/>
          <p:cNvSpPr txBox="1"/>
          <p:nvPr/>
        </p:nvSpPr>
        <p:spPr>
          <a:xfrm>
            <a:off x="2653512" y="1571359"/>
            <a:ext cx="2017732" cy="830997"/>
          </a:xfrm>
          <a:prstGeom prst="rect">
            <a:avLst/>
          </a:prstGeom>
          <a:noFill/>
        </p:spPr>
        <p:txBody>
          <a:bodyPr wrap="none" rtlCol="0">
            <a:spAutoFit/>
          </a:bodyPr>
          <a:lstStyle/>
          <a:p>
            <a:r>
              <a:rPr lang="en-GB" dirty="0" smtClean="0"/>
              <a:t>excitatory</a:t>
            </a:r>
          </a:p>
          <a:p>
            <a:r>
              <a:rPr lang="en-GB" dirty="0" smtClean="0"/>
              <a:t>neuron (80%)</a:t>
            </a:r>
            <a:endParaRPr lang="en-GB" dirty="0"/>
          </a:p>
        </p:txBody>
      </p:sp>
      <p:cxnSp>
        <p:nvCxnSpPr>
          <p:cNvPr id="78" name="Straight Connector 77"/>
          <p:cNvCxnSpPr/>
          <p:nvPr/>
        </p:nvCxnSpPr>
        <p:spPr bwMode="auto">
          <a:xfrm flipH="1">
            <a:off x="5345147" y="4104449"/>
            <a:ext cx="244531" cy="440102"/>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79" name="Straight Connector 78"/>
          <p:cNvCxnSpPr/>
          <p:nvPr/>
        </p:nvCxnSpPr>
        <p:spPr bwMode="auto">
          <a:xfrm flipH="1">
            <a:off x="5063019" y="4104449"/>
            <a:ext cx="526659" cy="15803"/>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0" name="Straight Connector 79"/>
          <p:cNvCxnSpPr/>
          <p:nvPr/>
        </p:nvCxnSpPr>
        <p:spPr bwMode="auto">
          <a:xfrm>
            <a:off x="5589678" y="4104449"/>
            <a:ext cx="472597" cy="352118"/>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1" name="Straight Connector 80"/>
          <p:cNvCxnSpPr/>
          <p:nvPr/>
        </p:nvCxnSpPr>
        <p:spPr bwMode="auto">
          <a:xfrm flipV="1">
            <a:off x="5589678" y="3636435"/>
            <a:ext cx="373552" cy="468014"/>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2" name="Straight Connector 81"/>
          <p:cNvCxnSpPr/>
          <p:nvPr/>
        </p:nvCxnSpPr>
        <p:spPr bwMode="auto">
          <a:xfrm flipH="1">
            <a:off x="5512433" y="4104449"/>
            <a:ext cx="77245" cy="543797"/>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3" name="Straight Connector 82"/>
          <p:cNvCxnSpPr/>
          <p:nvPr/>
        </p:nvCxnSpPr>
        <p:spPr bwMode="auto">
          <a:xfrm flipH="1" flipV="1">
            <a:off x="5077073" y="3872105"/>
            <a:ext cx="512605" cy="232344"/>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4" name="Straight Connector 83"/>
          <p:cNvCxnSpPr/>
          <p:nvPr/>
        </p:nvCxnSpPr>
        <p:spPr bwMode="auto">
          <a:xfrm flipH="1" flipV="1">
            <a:off x="5435188" y="3702423"/>
            <a:ext cx="154490" cy="402026"/>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5" name="Straight Connector 84"/>
          <p:cNvCxnSpPr/>
          <p:nvPr/>
        </p:nvCxnSpPr>
        <p:spPr bwMode="auto">
          <a:xfrm flipV="1">
            <a:off x="5589678" y="3872105"/>
            <a:ext cx="430112" cy="232344"/>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6" name="Straight Connector 85"/>
          <p:cNvCxnSpPr/>
          <p:nvPr/>
        </p:nvCxnSpPr>
        <p:spPr bwMode="auto">
          <a:xfrm flipV="1">
            <a:off x="5589678" y="3595586"/>
            <a:ext cx="118149" cy="508863"/>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7" name="Straight Connector 86"/>
          <p:cNvCxnSpPr/>
          <p:nvPr/>
        </p:nvCxnSpPr>
        <p:spPr bwMode="auto">
          <a:xfrm flipH="1">
            <a:off x="5317935" y="4104449"/>
            <a:ext cx="271743" cy="141586"/>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8" name="Straight Connector 87"/>
          <p:cNvCxnSpPr/>
          <p:nvPr/>
        </p:nvCxnSpPr>
        <p:spPr bwMode="auto">
          <a:xfrm>
            <a:off x="5589678" y="4104449"/>
            <a:ext cx="236298" cy="499805"/>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9" name="Straight Connector 88"/>
          <p:cNvCxnSpPr/>
          <p:nvPr/>
        </p:nvCxnSpPr>
        <p:spPr bwMode="auto">
          <a:xfrm>
            <a:off x="5589678" y="4104449"/>
            <a:ext cx="472597" cy="31607"/>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0" name="Straight Connector 89"/>
          <p:cNvCxnSpPr/>
          <p:nvPr/>
        </p:nvCxnSpPr>
        <p:spPr bwMode="auto">
          <a:xfrm flipH="1" flipV="1">
            <a:off x="5262443" y="3834398"/>
            <a:ext cx="327235" cy="270051"/>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1" name="Straight Connector 90"/>
          <p:cNvCxnSpPr/>
          <p:nvPr/>
        </p:nvCxnSpPr>
        <p:spPr bwMode="auto">
          <a:xfrm flipH="1">
            <a:off x="5280699" y="4104449"/>
            <a:ext cx="308979" cy="352118"/>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2" name="Straight Connector 91"/>
          <p:cNvCxnSpPr/>
          <p:nvPr/>
        </p:nvCxnSpPr>
        <p:spPr bwMode="auto">
          <a:xfrm flipH="1" flipV="1">
            <a:off x="5444316" y="3419619"/>
            <a:ext cx="145362" cy="684830"/>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3" name="Straight Connector 92"/>
          <p:cNvCxnSpPr/>
          <p:nvPr/>
        </p:nvCxnSpPr>
        <p:spPr bwMode="auto">
          <a:xfrm flipH="1">
            <a:off x="5100617" y="4104449"/>
            <a:ext cx="489061" cy="108408"/>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4" name="Straight Connector 93"/>
          <p:cNvCxnSpPr/>
          <p:nvPr/>
        </p:nvCxnSpPr>
        <p:spPr bwMode="auto">
          <a:xfrm>
            <a:off x="5589678" y="4104449"/>
            <a:ext cx="70890" cy="408679"/>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5" name="Straight Connector 94"/>
          <p:cNvCxnSpPr/>
          <p:nvPr/>
        </p:nvCxnSpPr>
        <p:spPr bwMode="auto">
          <a:xfrm flipH="1" flipV="1">
            <a:off x="5282490" y="4029219"/>
            <a:ext cx="307188" cy="75230"/>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6" name="Straight Connector 95"/>
          <p:cNvCxnSpPr/>
          <p:nvPr/>
        </p:nvCxnSpPr>
        <p:spPr bwMode="auto">
          <a:xfrm flipH="1">
            <a:off x="5518788" y="4104449"/>
            <a:ext cx="70890" cy="172954"/>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7" name="Straight Connector 96"/>
          <p:cNvCxnSpPr/>
          <p:nvPr/>
        </p:nvCxnSpPr>
        <p:spPr bwMode="auto">
          <a:xfrm flipH="1" flipV="1">
            <a:off x="5447898" y="3903436"/>
            <a:ext cx="141780" cy="201013"/>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8" name="Straight Connector 97"/>
          <p:cNvCxnSpPr/>
          <p:nvPr/>
        </p:nvCxnSpPr>
        <p:spPr bwMode="auto">
          <a:xfrm flipV="1">
            <a:off x="5589678" y="3702423"/>
            <a:ext cx="181873" cy="402026"/>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9" name="Straight Connector 98"/>
          <p:cNvCxnSpPr/>
          <p:nvPr/>
        </p:nvCxnSpPr>
        <p:spPr bwMode="auto">
          <a:xfrm flipV="1">
            <a:off x="5589678" y="4057499"/>
            <a:ext cx="294995" cy="46950"/>
          </a:xfrm>
          <a:prstGeom prst="line">
            <a:avLst/>
          </a:prstGeom>
          <a:solidFill>
            <a:schemeClr val="accent1"/>
          </a:solidFill>
          <a:ln w="9525" cap="flat" cmpd="sng" algn="ctr">
            <a:solidFill>
              <a:srgbClr val="00CC00"/>
            </a:solidFill>
            <a:prstDash val="solid"/>
            <a:round/>
            <a:headEnd type="none" w="med" len="med"/>
            <a:tailEnd type="none" w="med" len="med"/>
          </a:ln>
          <a:effectLst/>
        </p:spPr>
      </p:cxnSp>
      <p:sp>
        <p:nvSpPr>
          <p:cNvPr id="100" name="Freeform 99"/>
          <p:cNvSpPr/>
          <p:nvPr/>
        </p:nvSpPr>
        <p:spPr bwMode="auto">
          <a:xfrm>
            <a:off x="5519588" y="4029561"/>
            <a:ext cx="141274" cy="129092"/>
          </a:xfrm>
          <a:custGeom>
            <a:avLst/>
            <a:gdLst>
              <a:gd name="connsiteX0" fmla="*/ 76728 w 141274"/>
              <a:gd name="connsiteY0" fmla="*/ 0 h 129092"/>
              <a:gd name="connsiteX1" fmla="*/ 76728 w 141274"/>
              <a:gd name="connsiteY1" fmla="*/ 0 h 129092"/>
              <a:gd name="connsiteX2" fmla="*/ 22940 w 141274"/>
              <a:gd name="connsiteY2" fmla="*/ 86061 h 129092"/>
              <a:gd name="connsiteX3" fmla="*/ 1425 w 141274"/>
              <a:gd name="connsiteY3" fmla="*/ 107577 h 129092"/>
              <a:gd name="connsiteX4" fmla="*/ 1425 w 141274"/>
              <a:gd name="connsiteY4" fmla="*/ 129092 h 129092"/>
              <a:gd name="connsiteX5" fmla="*/ 141274 w 141274"/>
              <a:gd name="connsiteY5" fmla="*/ 129092 h 129092"/>
              <a:gd name="connsiteX6" fmla="*/ 76728 w 141274"/>
              <a:gd name="connsiteY6" fmla="*/ 0 h 12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274" h="129092">
                <a:moveTo>
                  <a:pt x="76728" y="0"/>
                </a:moveTo>
                <a:lnTo>
                  <a:pt x="76728" y="0"/>
                </a:lnTo>
                <a:cubicBezTo>
                  <a:pt x="58799" y="28687"/>
                  <a:pt x="42340" y="58347"/>
                  <a:pt x="22940" y="86061"/>
                </a:cubicBezTo>
                <a:cubicBezTo>
                  <a:pt x="17124" y="94370"/>
                  <a:pt x="5961" y="98505"/>
                  <a:pt x="1425" y="107577"/>
                </a:cubicBezTo>
                <a:cubicBezTo>
                  <a:pt x="-1782" y="113992"/>
                  <a:pt x="1425" y="121920"/>
                  <a:pt x="1425" y="129092"/>
                </a:cubicBezTo>
                <a:lnTo>
                  <a:pt x="141274" y="129092"/>
                </a:lnTo>
                <a:lnTo>
                  <a:pt x="76728" y="0"/>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101" name="TextBox 100"/>
          <p:cNvSpPr txBox="1"/>
          <p:nvPr/>
        </p:nvSpPr>
        <p:spPr>
          <a:xfrm>
            <a:off x="4954364" y="2885566"/>
            <a:ext cx="2017732" cy="830997"/>
          </a:xfrm>
          <a:prstGeom prst="rect">
            <a:avLst/>
          </a:prstGeom>
          <a:noFill/>
        </p:spPr>
        <p:txBody>
          <a:bodyPr wrap="none" rtlCol="0">
            <a:spAutoFit/>
          </a:bodyPr>
          <a:lstStyle/>
          <a:p>
            <a:r>
              <a:rPr lang="en-GB" dirty="0" smtClean="0"/>
              <a:t>inhibitory</a:t>
            </a:r>
          </a:p>
          <a:p>
            <a:r>
              <a:rPr lang="en-GB" dirty="0" smtClean="0"/>
              <a:t>neuron (20%)</a:t>
            </a:r>
            <a:endParaRPr lang="en-GB" dirty="0"/>
          </a:p>
        </p:txBody>
      </p:sp>
      <p:sp>
        <p:nvSpPr>
          <p:cNvPr id="54" name="TextBox 53"/>
          <p:cNvSpPr txBox="1"/>
          <p:nvPr/>
        </p:nvSpPr>
        <p:spPr>
          <a:xfrm>
            <a:off x="6497619" y="507084"/>
            <a:ext cx="2277739" cy="523220"/>
          </a:xfrm>
          <a:prstGeom prst="rect">
            <a:avLst/>
          </a:prstGeom>
          <a:noFill/>
        </p:spPr>
        <p:txBody>
          <a:bodyPr wrap="none" rtlCol="0">
            <a:spAutoFit/>
          </a:bodyPr>
          <a:lstStyle/>
          <a:p>
            <a:r>
              <a:rPr lang="en-GB" sz="2800" dirty="0" smtClean="0"/>
              <a:t>~10</a:t>
            </a:r>
            <a:r>
              <a:rPr lang="en-GB" sz="2800" baseline="30000" dirty="0" smtClean="0"/>
              <a:t>11</a:t>
            </a:r>
            <a:r>
              <a:rPr lang="en-GB" sz="2800" dirty="0" smtClean="0"/>
              <a:t> neurons</a:t>
            </a:r>
            <a:endParaRPr lang="en-GB" sz="2800" dirty="0"/>
          </a:p>
        </p:txBody>
      </p:sp>
      <p:cxnSp>
        <p:nvCxnSpPr>
          <p:cNvPr id="55" name="Straight Connector 54"/>
          <p:cNvCxnSpPr/>
          <p:nvPr/>
        </p:nvCxnSpPr>
        <p:spPr bwMode="auto">
          <a:xfrm flipH="1">
            <a:off x="5690795" y="867465"/>
            <a:ext cx="806824" cy="946673"/>
          </a:xfrm>
          <a:prstGeom prst="line">
            <a:avLst/>
          </a:prstGeom>
          <a:solidFill>
            <a:schemeClr val="accent1"/>
          </a:solidFill>
          <a:ln w="28575" cap="flat" cmpd="sng" algn="ctr">
            <a:solidFill>
              <a:schemeClr val="tx1"/>
            </a:solidFill>
            <a:prstDash val="solid"/>
            <a:round/>
            <a:headEnd type="none" w="med" len="med"/>
            <a:tailEnd type="triangle" w="med" len="med"/>
          </a:ln>
          <a:effectLst/>
        </p:spPr>
      </p:cxnSp>
      <p:sp>
        <p:nvSpPr>
          <p:cNvPr id="56" name="TextBox 55"/>
          <p:cNvSpPr txBox="1"/>
          <p:nvPr/>
        </p:nvSpPr>
        <p:spPr>
          <a:xfrm>
            <a:off x="2770830" y="4390080"/>
            <a:ext cx="2807179" cy="830997"/>
          </a:xfrm>
          <a:prstGeom prst="rect">
            <a:avLst/>
          </a:prstGeom>
          <a:noFill/>
        </p:spPr>
        <p:txBody>
          <a:bodyPr wrap="none" rtlCol="0">
            <a:spAutoFit/>
          </a:bodyPr>
          <a:lstStyle/>
          <a:p>
            <a:r>
              <a:rPr lang="en-GB" dirty="0" smtClean="0">
                <a:solidFill>
                  <a:srgbClr val="00CC00"/>
                </a:solidFill>
              </a:rPr>
              <a:t>~1,000 connections</a:t>
            </a:r>
          </a:p>
          <a:p>
            <a:r>
              <a:rPr lang="en-GB" dirty="0" smtClean="0">
                <a:solidFill>
                  <a:srgbClr val="00CC00"/>
                </a:solidFill>
              </a:rPr>
              <a:t>~100% short range</a:t>
            </a:r>
          </a:p>
        </p:txBody>
      </p:sp>
    </p:spTree>
    <p:extLst>
      <p:ext uri="{BB962C8B-B14F-4D97-AF65-F5344CB8AC3E}">
        <p14:creationId xmlns:p14="http://schemas.microsoft.com/office/powerpoint/2010/main" val="39404084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3829" y="246274"/>
            <a:ext cx="8533504" cy="4401205"/>
          </a:xfrm>
          <a:prstGeom prst="rect">
            <a:avLst/>
          </a:prstGeom>
          <a:noFill/>
        </p:spPr>
        <p:txBody>
          <a:bodyPr wrap="square" rtlCol="0">
            <a:spAutoFit/>
          </a:bodyPr>
          <a:lstStyle/>
          <a:p>
            <a:r>
              <a:rPr lang="en-GB" sz="2800" dirty="0" smtClean="0"/>
              <a:t>What you need to remember:</a:t>
            </a:r>
          </a:p>
          <a:p>
            <a:endParaRPr lang="en-GB" sz="2800" dirty="0"/>
          </a:p>
          <a:p>
            <a:r>
              <a:rPr lang="en-GB" sz="2800" dirty="0" smtClean="0"/>
              <a:t>When a neurons spikes, that causes a small change in the voltage of its target neurons:</a:t>
            </a:r>
          </a:p>
          <a:p>
            <a:r>
              <a:rPr lang="en-GB" sz="2800" dirty="0"/>
              <a:t> </a:t>
            </a:r>
            <a:r>
              <a:rPr lang="en-GB" sz="2800" dirty="0" smtClean="0"/>
              <a:t>  - if the neuron is </a:t>
            </a:r>
            <a:r>
              <a:rPr lang="en-GB" sz="2800" dirty="0" smtClean="0">
                <a:solidFill>
                  <a:srgbClr val="FF0000"/>
                </a:solidFill>
              </a:rPr>
              <a:t>excitatory</a:t>
            </a:r>
            <a:r>
              <a:rPr lang="en-GB" sz="2800" dirty="0" smtClean="0"/>
              <a:t>, the voltage goes up on</a:t>
            </a:r>
          </a:p>
          <a:p>
            <a:r>
              <a:rPr lang="en-GB" sz="2800" dirty="0"/>
              <a:t> </a:t>
            </a:r>
            <a:r>
              <a:rPr lang="en-GB" sz="2800" dirty="0" smtClean="0"/>
              <a:t>    about half of its 1,000 target neurons</a:t>
            </a:r>
          </a:p>
          <a:p>
            <a:r>
              <a:rPr lang="en-GB" sz="2800" dirty="0"/>
              <a:t> </a:t>
            </a:r>
            <a:r>
              <a:rPr lang="en-GB" sz="2800" dirty="0" smtClean="0"/>
              <a:t>    on the other half, nothing happens</a:t>
            </a:r>
          </a:p>
          <a:p>
            <a:r>
              <a:rPr lang="en-GB" sz="2800" dirty="0"/>
              <a:t> </a:t>
            </a:r>
            <a:r>
              <a:rPr lang="en-GB" sz="2800" dirty="0" smtClean="0"/>
              <a:t>  - if the neuron is </a:t>
            </a:r>
            <a:r>
              <a:rPr lang="en-GB" sz="2800" dirty="0" smtClean="0">
                <a:solidFill>
                  <a:srgbClr val="00CC00"/>
                </a:solidFill>
              </a:rPr>
              <a:t>inhibitory</a:t>
            </a:r>
            <a:r>
              <a:rPr lang="en-GB" sz="2800" dirty="0" smtClean="0"/>
              <a:t>, the voltage goes down on</a:t>
            </a:r>
          </a:p>
          <a:p>
            <a:r>
              <a:rPr lang="en-GB" sz="2800" dirty="0"/>
              <a:t> </a:t>
            </a:r>
            <a:r>
              <a:rPr lang="en-GB" sz="2800" dirty="0" smtClean="0"/>
              <a:t>    about half if its 1,000 target neurons</a:t>
            </a:r>
          </a:p>
          <a:p>
            <a:r>
              <a:rPr lang="en-GB" sz="2800" dirty="0"/>
              <a:t> </a:t>
            </a:r>
            <a:r>
              <a:rPr lang="en-GB" sz="2800" dirty="0" smtClean="0"/>
              <a:t>    on </a:t>
            </a:r>
            <a:r>
              <a:rPr lang="en-GB" sz="2800" dirty="0"/>
              <a:t>the other half, nothing happens</a:t>
            </a:r>
            <a:endParaRPr lang="en-GB" sz="2800" dirty="0" smtClean="0"/>
          </a:p>
        </p:txBody>
      </p:sp>
      <p:sp>
        <p:nvSpPr>
          <p:cNvPr id="2" name="Freeform 1"/>
          <p:cNvSpPr/>
          <p:nvPr/>
        </p:nvSpPr>
        <p:spPr bwMode="auto">
          <a:xfrm>
            <a:off x="763793" y="2743200"/>
            <a:ext cx="5550946" cy="743191"/>
          </a:xfrm>
          <a:custGeom>
            <a:avLst/>
            <a:gdLst>
              <a:gd name="connsiteX0" fmla="*/ 3636085 w 5550946"/>
              <a:gd name="connsiteY0" fmla="*/ 43031 h 743191"/>
              <a:gd name="connsiteX1" fmla="*/ 3108960 w 5550946"/>
              <a:gd name="connsiteY1" fmla="*/ 75304 h 743191"/>
              <a:gd name="connsiteX2" fmla="*/ 2818503 w 5550946"/>
              <a:gd name="connsiteY2" fmla="*/ 64546 h 743191"/>
              <a:gd name="connsiteX3" fmla="*/ 2710927 w 5550946"/>
              <a:gd name="connsiteY3" fmla="*/ 0 h 743191"/>
              <a:gd name="connsiteX4" fmla="*/ 2312894 w 5550946"/>
              <a:gd name="connsiteY4" fmla="*/ 10758 h 743191"/>
              <a:gd name="connsiteX5" fmla="*/ 1699708 w 5550946"/>
              <a:gd name="connsiteY5" fmla="*/ 32273 h 743191"/>
              <a:gd name="connsiteX6" fmla="*/ 1301675 w 5550946"/>
              <a:gd name="connsiteY6" fmla="*/ 10758 h 743191"/>
              <a:gd name="connsiteX7" fmla="*/ 1269402 w 5550946"/>
              <a:gd name="connsiteY7" fmla="*/ 21515 h 743191"/>
              <a:gd name="connsiteX8" fmla="*/ 1172583 w 5550946"/>
              <a:gd name="connsiteY8" fmla="*/ 32273 h 743191"/>
              <a:gd name="connsiteX9" fmla="*/ 1097280 w 5550946"/>
              <a:gd name="connsiteY9" fmla="*/ 43031 h 743191"/>
              <a:gd name="connsiteX10" fmla="*/ 484094 w 5550946"/>
              <a:gd name="connsiteY10" fmla="*/ 53788 h 743191"/>
              <a:gd name="connsiteX11" fmla="*/ 387275 w 5550946"/>
              <a:gd name="connsiteY11" fmla="*/ 107576 h 743191"/>
              <a:gd name="connsiteX12" fmla="*/ 322729 w 5550946"/>
              <a:gd name="connsiteY12" fmla="*/ 129092 h 743191"/>
              <a:gd name="connsiteX13" fmla="*/ 247426 w 5550946"/>
              <a:gd name="connsiteY13" fmla="*/ 150607 h 743191"/>
              <a:gd name="connsiteX14" fmla="*/ 204395 w 5550946"/>
              <a:gd name="connsiteY14" fmla="*/ 161365 h 743191"/>
              <a:gd name="connsiteX15" fmla="*/ 107576 w 5550946"/>
              <a:gd name="connsiteY15" fmla="*/ 193638 h 743191"/>
              <a:gd name="connsiteX16" fmla="*/ 75303 w 5550946"/>
              <a:gd name="connsiteY16" fmla="*/ 204395 h 743191"/>
              <a:gd name="connsiteX17" fmla="*/ 43031 w 5550946"/>
              <a:gd name="connsiteY17" fmla="*/ 225911 h 743191"/>
              <a:gd name="connsiteX18" fmla="*/ 0 w 5550946"/>
              <a:gd name="connsiteY18" fmla="*/ 311972 h 743191"/>
              <a:gd name="connsiteX19" fmla="*/ 10758 w 5550946"/>
              <a:gd name="connsiteY19" fmla="*/ 441064 h 743191"/>
              <a:gd name="connsiteX20" fmla="*/ 32273 w 5550946"/>
              <a:gd name="connsiteY20" fmla="*/ 473336 h 743191"/>
              <a:gd name="connsiteX21" fmla="*/ 150607 w 5550946"/>
              <a:gd name="connsiteY21" fmla="*/ 527125 h 743191"/>
              <a:gd name="connsiteX22" fmla="*/ 204395 w 5550946"/>
              <a:gd name="connsiteY22" fmla="*/ 559398 h 743191"/>
              <a:gd name="connsiteX23" fmla="*/ 344245 w 5550946"/>
              <a:gd name="connsiteY23" fmla="*/ 570155 h 743191"/>
              <a:gd name="connsiteX24" fmla="*/ 527125 w 5550946"/>
              <a:gd name="connsiteY24" fmla="*/ 580913 h 743191"/>
              <a:gd name="connsiteX25" fmla="*/ 710005 w 5550946"/>
              <a:gd name="connsiteY25" fmla="*/ 602428 h 743191"/>
              <a:gd name="connsiteX26" fmla="*/ 817581 w 5550946"/>
              <a:gd name="connsiteY26" fmla="*/ 613186 h 743191"/>
              <a:gd name="connsiteX27" fmla="*/ 1021976 w 5550946"/>
              <a:gd name="connsiteY27" fmla="*/ 645459 h 743191"/>
              <a:gd name="connsiteX28" fmla="*/ 1054249 w 5550946"/>
              <a:gd name="connsiteY28" fmla="*/ 634701 h 743191"/>
              <a:gd name="connsiteX29" fmla="*/ 1129553 w 5550946"/>
              <a:gd name="connsiteY29" fmla="*/ 645459 h 743191"/>
              <a:gd name="connsiteX30" fmla="*/ 1183341 w 5550946"/>
              <a:gd name="connsiteY30" fmla="*/ 656216 h 743191"/>
              <a:gd name="connsiteX31" fmla="*/ 1280160 w 5550946"/>
              <a:gd name="connsiteY31" fmla="*/ 677732 h 743191"/>
              <a:gd name="connsiteX32" fmla="*/ 1484555 w 5550946"/>
              <a:gd name="connsiteY32" fmla="*/ 699247 h 743191"/>
              <a:gd name="connsiteX33" fmla="*/ 2130014 w 5550946"/>
              <a:gd name="connsiteY33" fmla="*/ 731520 h 743191"/>
              <a:gd name="connsiteX34" fmla="*/ 2248348 w 5550946"/>
              <a:gd name="connsiteY34" fmla="*/ 731520 h 743191"/>
              <a:gd name="connsiteX35" fmla="*/ 2302136 w 5550946"/>
              <a:gd name="connsiteY35" fmla="*/ 699247 h 743191"/>
              <a:gd name="connsiteX36" fmla="*/ 2850776 w 5550946"/>
              <a:gd name="connsiteY36" fmla="*/ 688489 h 743191"/>
              <a:gd name="connsiteX37" fmla="*/ 4227755 w 5550946"/>
              <a:gd name="connsiteY37" fmla="*/ 666974 h 743191"/>
              <a:gd name="connsiteX38" fmla="*/ 4281543 w 5550946"/>
              <a:gd name="connsiteY38" fmla="*/ 656216 h 743191"/>
              <a:gd name="connsiteX39" fmla="*/ 4442908 w 5550946"/>
              <a:gd name="connsiteY39" fmla="*/ 634701 h 743191"/>
              <a:gd name="connsiteX40" fmla="*/ 4485939 w 5550946"/>
              <a:gd name="connsiteY40" fmla="*/ 623944 h 743191"/>
              <a:gd name="connsiteX41" fmla="*/ 4561242 w 5550946"/>
              <a:gd name="connsiteY41" fmla="*/ 613186 h 743191"/>
              <a:gd name="connsiteX42" fmla="*/ 4905487 w 5550946"/>
              <a:gd name="connsiteY42" fmla="*/ 591671 h 743191"/>
              <a:gd name="connsiteX43" fmla="*/ 5045336 w 5550946"/>
              <a:gd name="connsiteY43" fmla="*/ 559398 h 743191"/>
              <a:gd name="connsiteX44" fmla="*/ 5217459 w 5550946"/>
              <a:gd name="connsiteY44" fmla="*/ 537882 h 743191"/>
              <a:gd name="connsiteX45" fmla="*/ 5411096 w 5550946"/>
              <a:gd name="connsiteY45" fmla="*/ 527125 h 743191"/>
              <a:gd name="connsiteX46" fmla="*/ 5432612 w 5550946"/>
              <a:gd name="connsiteY46" fmla="*/ 505609 h 743191"/>
              <a:gd name="connsiteX47" fmla="*/ 5464885 w 5550946"/>
              <a:gd name="connsiteY47" fmla="*/ 494852 h 743191"/>
              <a:gd name="connsiteX48" fmla="*/ 5486400 w 5550946"/>
              <a:gd name="connsiteY48" fmla="*/ 462579 h 743191"/>
              <a:gd name="connsiteX49" fmla="*/ 5550946 w 5550946"/>
              <a:gd name="connsiteY49" fmla="*/ 387275 h 743191"/>
              <a:gd name="connsiteX50" fmla="*/ 5540188 w 5550946"/>
              <a:gd name="connsiteY50" fmla="*/ 290456 h 743191"/>
              <a:gd name="connsiteX51" fmla="*/ 5475642 w 5550946"/>
              <a:gd name="connsiteY51" fmla="*/ 204395 h 743191"/>
              <a:gd name="connsiteX52" fmla="*/ 5432612 w 5550946"/>
              <a:gd name="connsiteY52" fmla="*/ 172122 h 743191"/>
              <a:gd name="connsiteX53" fmla="*/ 5411096 w 5550946"/>
              <a:gd name="connsiteY53" fmla="*/ 150607 h 743191"/>
              <a:gd name="connsiteX54" fmla="*/ 5314278 w 5550946"/>
              <a:gd name="connsiteY54" fmla="*/ 129092 h 743191"/>
              <a:gd name="connsiteX55" fmla="*/ 5271247 w 5550946"/>
              <a:gd name="connsiteY55" fmla="*/ 118334 h 743191"/>
              <a:gd name="connsiteX56" fmla="*/ 5238974 w 5550946"/>
              <a:gd name="connsiteY56" fmla="*/ 107576 h 743191"/>
              <a:gd name="connsiteX57" fmla="*/ 5077609 w 5550946"/>
              <a:gd name="connsiteY57" fmla="*/ 96819 h 743191"/>
              <a:gd name="connsiteX58" fmla="*/ 4754880 w 5550946"/>
              <a:gd name="connsiteY58" fmla="*/ 86061 h 743191"/>
              <a:gd name="connsiteX59" fmla="*/ 4561242 w 5550946"/>
              <a:gd name="connsiteY59" fmla="*/ 107576 h 743191"/>
              <a:gd name="connsiteX60" fmla="*/ 4421393 w 5550946"/>
              <a:gd name="connsiteY60" fmla="*/ 96819 h 743191"/>
              <a:gd name="connsiteX61" fmla="*/ 4378362 w 5550946"/>
              <a:gd name="connsiteY61" fmla="*/ 86061 h 743191"/>
              <a:gd name="connsiteX62" fmla="*/ 4281543 w 5550946"/>
              <a:gd name="connsiteY62" fmla="*/ 64546 h 743191"/>
              <a:gd name="connsiteX63" fmla="*/ 4184725 w 5550946"/>
              <a:gd name="connsiteY63" fmla="*/ 53788 h 743191"/>
              <a:gd name="connsiteX64" fmla="*/ 4141694 w 5550946"/>
              <a:gd name="connsiteY64" fmla="*/ 32273 h 743191"/>
              <a:gd name="connsiteX65" fmla="*/ 4087906 w 5550946"/>
              <a:gd name="connsiteY65" fmla="*/ 21515 h 743191"/>
              <a:gd name="connsiteX66" fmla="*/ 4055633 w 5550946"/>
              <a:gd name="connsiteY66" fmla="*/ 10758 h 743191"/>
              <a:gd name="connsiteX67" fmla="*/ 3829722 w 5550946"/>
              <a:gd name="connsiteY67" fmla="*/ 21515 h 743191"/>
              <a:gd name="connsiteX68" fmla="*/ 3765176 w 5550946"/>
              <a:gd name="connsiteY68" fmla="*/ 43031 h 743191"/>
              <a:gd name="connsiteX69" fmla="*/ 3679115 w 5550946"/>
              <a:gd name="connsiteY69" fmla="*/ 64546 h 743191"/>
              <a:gd name="connsiteX70" fmla="*/ 3636085 w 5550946"/>
              <a:gd name="connsiteY70" fmla="*/ 43031 h 743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550946" h="743191">
                <a:moveTo>
                  <a:pt x="3636085" y="43031"/>
                </a:moveTo>
                <a:cubicBezTo>
                  <a:pt x="3541059" y="44824"/>
                  <a:pt x="3363186" y="52192"/>
                  <a:pt x="3108960" y="75304"/>
                </a:cubicBezTo>
                <a:cubicBezTo>
                  <a:pt x="3000396" y="102443"/>
                  <a:pt x="2997887" y="108033"/>
                  <a:pt x="2818503" y="64546"/>
                </a:cubicBezTo>
                <a:cubicBezTo>
                  <a:pt x="2777862" y="54694"/>
                  <a:pt x="2746786" y="21515"/>
                  <a:pt x="2710927" y="0"/>
                </a:cubicBezTo>
                <a:lnTo>
                  <a:pt x="2312894" y="10758"/>
                </a:lnTo>
                <a:cubicBezTo>
                  <a:pt x="1724666" y="23976"/>
                  <a:pt x="1937409" y="-15269"/>
                  <a:pt x="1699708" y="32273"/>
                </a:cubicBezTo>
                <a:cubicBezTo>
                  <a:pt x="1567030" y="25101"/>
                  <a:pt x="1434505" y="14079"/>
                  <a:pt x="1301675" y="10758"/>
                </a:cubicBezTo>
                <a:cubicBezTo>
                  <a:pt x="1290339" y="10475"/>
                  <a:pt x="1280587" y="19651"/>
                  <a:pt x="1269402" y="21515"/>
                </a:cubicBezTo>
                <a:cubicBezTo>
                  <a:pt x="1237372" y="26853"/>
                  <a:pt x="1204804" y="28245"/>
                  <a:pt x="1172583" y="32273"/>
                </a:cubicBezTo>
                <a:cubicBezTo>
                  <a:pt x="1147423" y="35418"/>
                  <a:pt x="1122623" y="42239"/>
                  <a:pt x="1097280" y="43031"/>
                </a:cubicBezTo>
                <a:cubicBezTo>
                  <a:pt x="892953" y="49416"/>
                  <a:pt x="688489" y="50202"/>
                  <a:pt x="484094" y="53788"/>
                </a:cubicBezTo>
                <a:cubicBezTo>
                  <a:pt x="382544" y="79176"/>
                  <a:pt x="508894" y="41238"/>
                  <a:pt x="387275" y="107576"/>
                </a:cubicBezTo>
                <a:cubicBezTo>
                  <a:pt x="367365" y="118436"/>
                  <a:pt x="344731" y="123592"/>
                  <a:pt x="322729" y="129092"/>
                </a:cubicBezTo>
                <a:cubicBezTo>
                  <a:pt x="188250" y="162710"/>
                  <a:pt x="355427" y="119749"/>
                  <a:pt x="247426" y="150607"/>
                </a:cubicBezTo>
                <a:cubicBezTo>
                  <a:pt x="233210" y="154669"/>
                  <a:pt x="218557" y="157117"/>
                  <a:pt x="204395" y="161365"/>
                </a:cubicBezTo>
                <a:cubicBezTo>
                  <a:pt x="204345" y="161380"/>
                  <a:pt x="123737" y="188251"/>
                  <a:pt x="107576" y="193638"/>
                </a:cubicBezTo>
                <a:lnTo>
                  <a:pt x="75303" y="204395"/>
                </a:lnTo>
                <a:cubicBezTo>
                  <a:pt x="64546" y="211567"/>
                  <a:pt x="50445" y="215319"/>
                  <a:pt x="43031" y="225911"/>
                </a:cubicBezTo>
                <a:cubicBezTo>
                  <a:pt x="24638" y="252186"/>
                  <a:pt x="0" y="311972"/>
                  <a:pt x="0" y="311972"/>
                </a:cubicBezTo>
                <a:cubicBezTo>
                  <a:pt x="3586" y="355003"/>
                  <a:pt x="2290" y="398723"/>
                  <a:pt x="10758" y="441064"/>
                </a:cubicBezTo>
                <a:cubicBezTo>
                  <a:pt x="13294" y="453742"/>
                  <a:pt x="22543" y="464822"/>
                  <a:pt x="32273" y="473336"/>
                </a:cubicBezTo>
                <a:cubicBezTo>
                  <a:pt x="87416" y="521586"/>
                  <a:pt x="88869" y="514777"/>
                  <a:pt x="150607" y="527125"/>
                </a:cubicBezTo>
                <a:cubicBezTo>
                  <a:pt x="168536" y="537883"/>
                  <a:pt x="183984" y="554862"/>
                  <a:pt x="204395" y="559398"/>
                </a:cubicBezTo>
                <a:cubicBezTo>
                  <a:pt x="250036" y="569540"/>
                  <a:pt x="297594" y="567045"/>
                  <a:pt x="344245" y="570155"/>
                </a:cubicBezTo>
                <a:lnTo>
                  <a:pt x="527125" y="580913"/>
                </a:lnTo>
                <a:cubicBezTo>
                  <a:pt x="762563" y="597731"/>
                  <a:pt x="553863" y="582911"/>
                  <a:pt x="710005" y="602428"/>
                </a:cubicBezTo>
                <a:cubicBezTo>
                  <a:pt x="745764" y="606898"/>
                  <a:pt x="781942" y="607840"/>
                  <a:pt x="817581" y="613186"/>
                </a:cubicBezTo>
                <a:cubicBezTo>
                  <a:pt x="1136256" y="660987"/>
                  <a:pt x="729642" y="612976"/>
                  <a:pt x="1021976" y="645459"/>
                </a:cubicBezTo>
                <a:cubicBezTo>
                  <a:pt x="1032734" y="641873"/>
                  <a:pt x="1042909" y="634701"/>
                  <a:pt x="1054249" y="634701"/>
                </a:cubicBezTo>
                <a:cubicBezTo>
                  <a:pt x="1079605" y="634701"/>
                  <a:pt x="1104542" y="641291"/>
                  <a:pt x="1129553" y="645459"/>
                </a:cubicBezTo>
                <a:cubicBezTo>
                  <a:pt x="1147589" y="648465"/>
                  <a:pt x="1165463" y="652385"/>
                  <a:pt x="1183341" y="656216"/>
                </a:cubicBezTo>
                <a:cubicBezTo>
                  <a:pt x="1215667" y="663143"/>
                  <a:pt x="1247432" y="673057"/>
                  <a:pt x="1280160" y="677732"/>
                </a:cubicBezTo>
                <a:cubicBezTo>
                  <a:pt x="1347980" y="687421"/>
                  <a:pt x="1484555" y="699247"/>
                  <a:pt x="1484555" y="699247"/>
                </a:cubicBezTo>
                <a:cubicBezTo>
                  <a:pt x="1732834" y="782005"/>
                  <a:pt x="1526426" y="720342"/>
                  <a:pt x="2130014" y="731520"/>
                </a:cubicBezTo>
                <a:cubicBezTo>
                  <a:pt x="2180945" y="740009"/>
                  <a:pt x="2199704" y="750978"/>
                  <a:pt x="2248348" y="731520"/>
                </a:cubicBezTo>
                <a:cubicBezTo>
                  <a:pt x="2267762" y="723754"/>
                  <a:pt x="2281280" y="700737"/>
                  <a:pt x="2302136" y="699247"/>
                </a:cubicBezTo>
                <a:cubicBezTo>
                  <a:pt x="2484586" y="686215"/>
                  <a:pt x="2667896" y="692075"/>
                  <a:pt x="2850776" y="688489"/>
                </a:cubicBezTo>
                <a:cubicBezTo>
                  <a:pt x="3350191" y="605258"/>
                  <a:pt x="2826744" y="689038"/>
                  <a:pt x="4227755" y="666974"/>
                </a:cubicBezTo>
                <a:cubicBezTo>
                  <a:pt x="4246037" y="666686"/>
                  <a:pt x="4263553" y="659487"/>
                  <a:pt x="4281543" y="656216"/>
                </a:cubicBezTo>
                <a:cubicBezTo>
                  <a:pt x="4357411" y="642422"/>
                  <a:pt x="4355238" y="644442"/>
                  <a:pt x="4442908" y="634701"/>
                </a:cubicBezTo>
                <a:cubicBezTo>
                  <a:pt x="4457252" y="631115"/>
                  <a:pt x="4471392" y="626589"/>
                  <a:pt x="4485939" y="623944"/>
                </a:cubicBezTo>
                <a:cubicBezTo>
                  <a:pt x="4510886" y="619408"/>
                  <a:pt x="4536060" y="616149"/>
                  <a:pt x="4561242" y="613186"/>
                </a:cubicBezTo>
                <a:cubicBezTo>
                  <a:pt x="4701894" y="596638"/>
                  <a:pt x="4732531" y="599532"/>
                  <a:pt x="4905487" y="591671"/>
                </a:cubicBezTo>
                <a:cubicBezTo>
                  <a:pt x="4979624" y="554602"/>
                  <a:pt x="4928402" y="574015"/>
                  <a:pt x="5045336" y="559398"/>
                </a:cubicBezTo>
                <a:cubicBezTo>
                  <a:pt x="5121169" y="549919"/>
                  <a:pt x="5135928" y="543921"/>
                  <a:pt x="5217459" y="537882"/>
                </a:cubicBezTo>
                <a:cubicBezTo>
                  <a:pt x="5281928" y="533107"/>
                  <a:pt x="5346550" y="530711"/>
                  <a:pt x="5411096" y="527125"/>
                </a:cubicBezTo>
                <a:cubicBezTo>
                  <a:pt x="5418268" y="519953"/>
                  <a:pt x="5423915" y="510827"/>
                  <a:pt x="5432612" y="505609"/>
                </a:cubicBezTo>
                <a:cubicBezTo>
                  <a:pt x="5442336" y="499775"/>
                  <a:pt x="5456030" y="501936"/>
                  <a:pt x="5464885" y="494852"/>
                </a:cubicBezTo>
                <a:cubicBezTo>
                  <a:pt x="5474981" y="486775"/>
                  <a:pt x="5478885" y="473100"/>
                  <a:pt x="5486400" y="462579"/>
                </a:cubicBezTo>
                <a:cubicBezTo>
                  <a:pt x="5520901" y="414277"/>
                  <a:pt x="5511850" y="426371"/>
                  <a:pt x="5550946" y="387275"/>
                </a:cubicBezTo>
                <a:cubicBezTo>
                  <a:pt x="5547360" y="355002"/>
                  <a:pt x="5550456" y="321261"/>
                  <a:pt x="5540188" y="290456"/>
                </a:cubicBezTo>
                <a:cubicBezTo>
                  <a:pt x="5533022" y="268957"/>
                  <a:pt x="5499168" y="224000"/>
                  <a:pt x="5475642" y="204395"/>
                </a:cubicBezTo>
                <a:cubicBezTo>
                  <a:pt x="5461868" y="192917"/>
                  <a:pt x="5446386" y="183600"/>
                  <a:pt x="5432612" y="172122"/>
                </a:cubicBezTo>
                <a:cubicBezTo>
                  <a:pt x="5424820" y="165629"/>
                  <a:pt x="5420168" y="155143"/>
                  <a:pt x="5411096" y="150607"/>
                </a:cubicBezTo>
                <a:cubicBezTo>
                  <a:pt x="5400597" y="145358"/>
                  <a:pt x="5320395" y="130451"/>
                  <a:pt x="5314278" y="129092"/>
                </a:cubicBezTo>
                <a:cubicBezTo>
                  <a:pt x="5299845" y="125885"/>
                  <a:pt x="5285463" y="122396"/>
                  <a:pt x="5271247" y="118334"/>
                </a:cubicBezTo>
                <a:cubicBezTo>
                  <a:pt x="5260344" y="115219"/>
                  <a:pt x="5250244" y="108828"/>
                  <a:pt x="5238974" y="107576"/>
                </a:cubicBezTo>
                <a:cubicBezTo>
                  <a:pt x="5185396" y="101623"/>
                  <a:pt x="5131464" y="99213"/>
                  <a:pt x="5077609" y="96819"/>
                </a:cubicBezTo>
                <a:cubicBezTo>
                  <a:pt x="4970079" y="92040"/>
                  <a:pt x="4862456" y="89647"/>
                  <a:pt x="4754880" y="86061"/>
                </a:cubicBezTo>
                <a:cubicBezTo>
                  <a:pt x="4690334" y="93233"/>
                  <a:pt x="4626151" y="105482"/>
                  <a:pt x="4561242" y="107576"/>
                </a:cubicBezTo>
                <a:cubicBezTo>
                  <a:pt x="4514512" y="109083"/>
                  <a:pt x="4467827" y="102282"/>
                  <a:pt x="4421393" y="96819"/>
                </a:cubicBezTo>
                <a:cubicBezTo>
                  <a:pt x="4406709" y="95092"/>
                  <a:pt x="4392769" y="89386"/>
                  <a:pt x="4378362" y="86061"/>
                </a:cubicBezTo>
                <a:cubicBezTo>
                  <a:pt x="4346148" y="78627"/>
                  <a:pt x="4314153" y="69981"/>
                  <a:pt x="4281543" y="64546"/>
                </a:cubicBezTo>
                <a:cubicBezTo>
                  <a:pt x="4249514" y="59208"/>
                  <a:pt x="4216998" y="57374"/>
                  <a:pt x="4184725" y="53788"/>
                </a:cubicBezTo>
                <a:cubicBezTo>
                  <a:pt x="4170381" y="46616"/>
                  <a:pt x="4156908" y="37344"/>
                  <a:pt x="4141694" y="32273"/>
                </a:cubicBezTo>
                <a:cubicBezTo>
                  <a:pt x="4124348" y="26491"/>
                  <a:pt x="4105645" y="25950"/>
                  <a:pt x="4087906" y="21515"/>
                </a:cubicBezTo>
                <a:cubicBezTo>
                  <a:pt x="4076905" y="18765"/>
                  <a:pt x="4066391" y="14344"/>
                  <a:pt x="4055633" y="10758"/>
                </a:cubicBezTo>
                <a:cubicBezTo>
                  <a:pt x="3980329" y="14344"/>
                  <a:pt x="3904650" y="13190"/>
                  <a:pt x="3829722" y="21515"/>
                </a:cubicBezTo>
                <a:cubicBezTo>
                  <a:pt x="3807181" y="24020"/>
                  <a:pt x="3786691" y="35859"/>
                  <a:pt x="3765176" y="43031"/>
                </a:cubicBezTo>
                <a:cubicBezTo>
                  <a:pt x="3727639" y="55543"/>
                  <a:pt x="3724540" y="58056"/>
                  <a:pt x="3679115" y="64546"/>
                </a:cubicBezTo>
                <a:cubicBezTo>
                  <a:pt x="3672015" y="65560"/>
                  <a:pt x="3731111" y="41238"/>
                  <a:pt x="3636085" y="43031"/>
                </a:cubicBezTo>
                <a:close/>
              </a:path>
            </a:pathLst>
          </a:cu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4" name="Freeform 3"/>
          <p:cNvSpPr/>
          <p:nvPr/>
        </p:nvSpPr>
        <p:spPr bwMode="auto">
          <a:xfrm>
            <a:off x="763793" y="4014396"/>
            <a:ext cx="5550946" cy="743191"/>
          </a:xfrm>
          <a:custGeom>
            <a:avLst/>
            <a:gdLst>
              <a:gd name="connsiteX0" fmla="*/ 3636085 w 5550946"/>
              <a:gd name="connsiteY0" fmla="*/ 43031 h 743191"/>
              <a:gd name="connsiteX1" fmla="*/ 3108960 w 5550946"/>
              <a:gd name="connsiteY1" fmla="*/ 75304 h 743191"/>
              <a:gd name="connsiteX2" fmla="*/ 2818503 w 5550946"/>
              <a:gd name="connsiteY2" fmla="*/ 64546 h 743191"/>
              <a:gd name="connsiteX3" fmla="*/ 2710927 w 5550946"/>
              <a:gd name="connsiteY3" fmla="*/ 0 h 743191"/>
              <a:gd name="connsiteX4" fmla="*/ 2312894 w 5550946"/>
              <a:gd name="connsiteY4" fmla="*/ 10758 h 743191"/>
              <a:gd name="connsiteX5" fmla="*/ 1699708 w 5550946"/>
              <a:gd name="connsiteY5" fmla="*/ 32273 h 743191"/>
              <a:gd name="connsiteX6" fmla="*/ 1301675 w 5550946"/>
              <a:gd name="connsiteY6" fmla="*/ 10758 h 743191"/>
              <a:gd name="connsiteX7" fmla="*/ 1269402 w 5550946"/>
              <a:gd name="connsiteY7" fmla="*/ 21515 h 743191"/>
              <a:gd name="connsiteX8" fmla="*/ 1172583 w 5550946"/>
              <a:gd name="connsiteY8" fmla="*/ 32273 h 743191"/>
              <a:gd name="connsiteX9" fmla="*/ 1097280 w 5550946"/>
              <a:gd name="connsiteY9" fmla="*/ 43031 h 743191"/>
              <a:gd name="connsiteX10" fmla="*/ 484094 w 5550946"/>
              <a:gd name="connsiteY10" fmla="*/ 53788 h 743191"/>
              <a:gd name="connsiteX11" fmla="*/ 387275 w 5550946"/>
              <a:gd name="connsiteY11" fmla="*/ 107576 h 743191"/>
              <a:gd name="connsiteX12" fmla="*/ 322729 w 5550946"/>
              <a:gd name="connsiteY12" fmla="*/ 129092 h 743191"/>
              <a:gd name="connsiteX13" fmla="*/ 247426 w 5550946"/>
              <a:gd name="connsiteY13" fmla="*/ 150607 h 743191"/>
              <a:gd name="connsiteX14" fmla="*/ 204395 w 5550946"/>
              <a:gd name="connsiteY14" fmla="*/ 161365 h 743191"/>
              <a:gd name="connsiteX15" fmla="*/ 107576 w 5550946"/>
              <a:gd name="connsiteY15" fmla="*/ 193638 h 743191"/>
              <a:gd name="connsiteX16" fmla="*/ 75303 w 5550946"/>
              <a:gd name="connsiteY16" fmla="*/ 204395 h 743191"/>
              <a:gd name="connsiteX17" fmla="*/ 43031 w 5550946"/>
              <a:gd name="connsiteY17" fmla="*/ 225911 h 743191"/>
              <a:gd name="connsiteX18" fmla="*/ 0 w 5550946"/>
              <a:gd name="connsiteY18" fmla="*/ 311972 h 743191"/>
              <a:gd name="connsiteX19" fmla="*/ 10758 w 5550946"/>
              <a:gd name="connsiteY19" fmla="*/ 441064 h 743191"/>
              <a:gd name="connsiteX20" fmla="*/ 32273 w 5550946"/>
              <a:gd name="connsiteY20" fmla="*/ 473336 h 743191"/>
              <a:gd name="connsiteX21" fmla="*/ 150607 w 5550946"/>
              <a:gd name="connsiteY21" fmla="*/ 527125 h 743191"/>
              <a:gd name="connsiteX22" fmla="*/ 204395 w 5550946"/>
              <a:gd name="connsiteY22" fmla="*/ 559398 h 743191"/>
              <a:gd name="connsiteX23" fmla="*/ 344245 w 5550946"/>
              <a:gd name="connsiteY23" fmla="*/ 570155 h 743191"/>
              <a:gd name="connsiteX24" fmla="*/ 527125 w 5550946"/>
              <a:gd name="connsiteY24" fmla="*/ 580913 h 743191"/>
              <a:gd name="connsiteX25" fmla="*/ 710005 w 5550946"/>
              <a:gd name="connsiteY25" fmla="*/ 602428 h 743191"/>
              <a:gd name="connsiteX26" fmla="*/ 817581 w 5550946"/>
              <a:gd name="connsiteY26" fmla="*/ 613186 h 743191"/>
              <a:gd name="connsiteX27" fmla="*/ 1021976 w 5550946"/>
              <a:gd name="connsiteY27" fmla="*/ 645459 h 743191"/>
              <a:gd name="connsiteX28" fmla="*/ 1054249 w 5550946"/>
              <a:gd name="connsiteY28" fmla="*/ 634701 h 743191"/>
              <a:gd name="connsiteX29" fmla="*/ 1129553 w 5550946"/>
              <a:gd name="connsiteY29" fmla="*/ 645459 h 743191"/>
              <a:gd name="connsiteX30" fmla="*/ 1183341 w 5550946"/>
              <a:gd name="connsiteY30" fmla="*/ 656216 h 743191"/>
              <a:gd name="connsiteX31" fmla="*/ 1280160 w 5550946"/>
              <a:gd name="connsiteY31" fmla="*/ 677732 h 743191"/>
              <a:gd name="connsiteX32" fmla="*/ 1484555 w 5550946"/>
              <a:gd name="connsiteY32" fmla="*/ 699247 h 743191"/>
              <a:gd name="connsiteX33" fmla="*/ 2130014 w 5550946"/>
              <a:gd name="connsiteY33" fmla="*/ 731520 h 743191"/>
              <a:gd name="connsiteX34" fmla="*/ 2248348 w 5550946"/>
              <a:gd name="connsiteY34" fmla="*/ 731520 h 743191"/>
              <a:gd name="connsiteX35" fmla="*/ 2302136 w 5550946"/>
              <a:gd name="connsiteY35" fmla="*/ 699247 h 743191"/>
              <a:gd name="connsiteX36" fmla="*/ 2850776 w 5550946"/>
              <a:gd name="connsiteY36" fmla="*/ 688489 h 743191"/>
              <a:gd name="connsiteX37" fmla="*/ 4227755 w 5550946"/>
              <a:gd name="connsiteY37" fmla="*/ 666974 h 743191"/>
              <a:gd name="connsiteX38" fmla="*/ 4281543 w 5550946"/>
              <a:gd name="connsiteY38" fmla="*/ 656216 h 743191"/>
              <a:gd name="connsiteX39" fmla="*/ 4442908 w 5550946"/>
              <a:gd name="connsiteY39" fmla="*/ 634701 h 743191"/>
              <a:gd name="connsiteX40" fmla="*/ 4485939 w 5550946"/>
              <a:gd name="connsiteY40" fmla="*/ 623944 h 743191"/>
              <a:gd name="connsiteX41" fmla="*/ 4561242 w 5550946"/>
              <a:gd name="connsiteY41" fmla="*/ 613186 h 743191"/>
              <a:gd name="connsiteX42" fmla="*/ 4905487 w 5550946"/>
              <a:gd name="connsiteY42" fmla="*/ 591671 h 743191"/>
              <a:gd name="connsiteX43" fmla="*/ 5045336 w 5550946"/>
              <a:gd name="connsiteY43" fmla="*/ 559398 h 743191"/>
              <a:gd name="connsiteX44" fmla="*/ 5217459 w 5550946"/>
              <a:gd name="connsiteY44" fmla="*/ 537882 h 743191"/>
              <a:gd name="connsiteX45" fmla="*/ 5411096 w 5550946"/>
              <a:gd name="connsiteY45" fmla="*/ 527125 h 743191"/>
              <a:gd name="connsiteX46" fmla="*/ 5432612 w 5550946"/>
              <a:gd name="connsiteY46" fmla="*/ 505609 h 743191"/>
              <a:gd name="connsiteX47" fmla="*/ 5464885 w 5550946"/>
              <a:gd name="connsiteY47" fmla="*/ 494852 h 743191"/>
              <a:gd name="connsiteX48" fmla="*/ 5486400 w 5550946"/>
              <a:gd name="connsiteY48" fmla="*/ 462579 h 743191"/>
              <a:gd name="connsiteX49" fmla="*/ 5550946 w 5550946"/>
              <a:gd name="connsiteY49" fmla="*/ 387275 h 743191"/>
              <a:gd name="connsiteX50" fmla="*/ 5540188 w 5550946"/>
              <a:gd name="connsiteY50" fmla="*/ 290456 h 743191"/>
              <a:gd name="connsiteX51" fmla="*/ 5475642 w 5550946"/>
              <a:gd name="connsiteY51" fmla="*/ 204395 h 743191"/>
              <a:gd name="connsiteX52" fmla="*/ 5432612 w 5550946"/>
              <a:gd name="connsiteY52" fmla="*/ 172122 h 743191"/>
              <a:gd name="connsiteX53" fmla="*/ 5411096 w 5550946"/>
              <a:gd name="connsiteY53" fmla="*/ 150607 h 743191"/>
              <a:gd name="connsiteX54" fmla="*/ 5314278 w 5550946"/>
              <a:gd name="connsiteY54" fmla="*/ 129092 h 743191"/>
              <a:gd name="connsiteX55" fmla="*/ 5271247 w 5550946"/>
              <a:gd name="connsiteY55" fmla="*/ 118334 h 743191"/>
              <a:gd name="connsiteX56" fmla="*/ 5238974 w 5550946"/>
              <a:gd name="connsiteY56" fmla="*/ 107576 h 743191"/>
              <a:gd name="connsiteX57" fmla="*/ 5077609 w 5550946"/>
              <a:gd name="connsiteY57" fmla="*/ 96819 h 743191"/>
              <a:gd name="connsiteX58" fmla="*/ 4754880 w 5550946"/>
              <a:gd name="connsiteY58" fmla="*/ 86061 h 743191"/>
              <a:gd name="connsiteX59" fmla="*/ 4561242 w 5550946"/>
              <a:gd name="connsiteY59" fmla="*/ 107576 h 743191"/>
              <a:gd name="connsiteX60" fmla="*/ 4421393 w 5550946"/>
              <a:gd name="connsiteY60" fmla="*/ 96819 h 743191"/>
              <a:gd name="connsiteX61" fmla="*/ 4378362 w 5550946"/>
              <a:gd name="connsiteY61" fmla="*/ 86061 h 743191"/>
              <a:gd name="connsiteX62" fmla="*/ 4281543 w 5550946"/>
              <a:gd name="connsiteY62" fmla="*/ 64546 h 743191"/>
              <a:gd name="connsiteX63" fmla="*/ 4184725 w 5550946"/>
              <a:gd name="connsiteY63" fmla="*/ 53788 h 743191"/>
              <a:gd name="connsiteX64" fmla="*/ 4141694 w 5550946"/>
              <a:gd name="connsiteY64" fmla="*/ 32273 h 743191"/>
              <a:gd name="connsiteX65" fmla="*/ 4087906 w 5550946"/>
              <a:gd name="connsiteY65" fmla="*/ 21515 h 743191"/>
              <a:gd name="connsiteX66" fmla="*/ 4055633 w 5550946"/>
              <a:gd name="connsiteY66" fmla="*/ 10758 h 743191"/>
              <a:gd name="connsiteX67" fmla="*/ 3829722 w 5550946"/>
              <a:gd name="connsiteY67" fmla="*/ 21515 h 743191"/>
              <a:gd name="connsiteX68" fmla="*/ 3765176 w 5550946"/>
              <a:gd name="connsiteY68" fmla="*/ 43031 h 743191"/>
              <a:gd name="connsiteX69" fmla="*/ 3679115 w 5550946"/>
              <a:gd name="connsiteY69" fmla="*/ 64546 h 743191"/>
              <a:gd name="connsiteX70" fmla="*/ 3636085 w 5550946"/>
              <a:gd name="connsiteY70" fmla="*/ 43031 h 743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550946" h="743191">
                <a:moveTo>
                  <a:pt x="3636085" y="43031"/>
                </a:moveTo>
                <a:cubicBezTo>
                  <a:pt x="3541059" y="44824"/>
                  <a:pt x="3363186" y="52192"/>
                  <a:pt x="3108960" y="75304"/>
                </a:cubicBezTo>
                <a:cubicBezTo>
                  <a:pt x="3000396" y="102443"/>
                  <a:pt x="2997887" y="108033"/>
                  <a:pt x="2818503" y="64546"/>
                </a:cubicBezTo>
                <a:cubicBezTo>
                  <a:pt x="2777862" y="54694"/>
                  <a:pt x="2746786" y="21515"/>
                  <a:pt x="2710927" y="0"/>
                </a:cubicBezTo>
                <a:lnTo>
                  <a:pt x="2312894" y="10758"/>
                </a:lnTo>
                <a:cubicBezTo>
                  <a:pt x="1724666" y="23976"/>
                  <a:pt x="1937409" y="-15269"/>
                  <a:pt x="1699708" y="32273"/>
                </a:cubicBezTo>
                <a:cubicBezTo>
                  <a:pt x="1567030" y="25101"/>
                  <a:pt x="1434505" y="14079"/>
                  <a:pt x="1301675" y="10758"/>
                </a:cubicBezTo>
                <a:cubicBezTo>
                  <a:pt x="1290339" y="10475"/>
                  <a:pt x="1280587" y="19651"/>
                  <a:pt x="1269402" y="21515"/>
                </a:cubicBezTo>
                <a:cubicBezTo>
                  <a:pt x="1237372" y="26853"/>
                  <a:pt x="1204804" y="28245"/>
                  <a:pt x="1172583" y="32273"/>
                </a:cubicBezTo>
                <a:cubicBezTo>
                  <a:pt x="1147423" y="35418"/>
                  <a:pt x="1122623" y="42239"/>
                  <a:pt x="1097280" y="43031"/>
                </a:cubicBezTo>
                <a:cubicBezTo>
                  <a:pt x="892953" y="49416"/>
                  <a:pt x="688489" y="50202"/>
                  <a:pt x="484094" y="53788"/>
                </a:cubicBezTo>
                <a:cubicBezTo>
                  <a:pt x="382544" y="79176"/>
                  <a:pt x="508894" y="41238"/>
                  <a:pt x="387275" y="107576"/>
                </a:cubicBezTo>
                <a:cubicBezTo>
                  <a:pt x="367365" y="118436"/>
                  <a:pt x="344731" y="123592"/>
                  <a:pt x="322729" y="129092"/>
                </a:cubicBezTo>
                <a:cubicBezTo>
                  <a:pt x="188250" y="162710"/>
                  <a:pt x="355427" y="119749"/>
                  <a:pt x="247426" y="150607"/>
                </a:cubicBezTo>
                <a:cubicBezTo>
                  <a:pt x="233210" y="154669"/>
                  <a:pt x="218557" y="157117"/>
                  <a:pt x="204395" y="161365"/>
                </a:cubicBezTo>
                <a:cubicBezTo>
                  <a:pt x="204345" y="161380"/>
                  <a:pt x="123737" y="188251"/>
                  <a:pt x="107576" y="193638"/>
                </a:cubicBezTo>
                <a:lnTo>
                  <a:pt x="75303" y="204395"/>
                </a:lnTo>
                <a:cubicBezTo>
                  <a:pt x="64546" y="211567"/>
                  <a:pt x="50445" y="215319"/>
                  <a:pt x="43031" y="225911"/>
                </a:cubicBezTo>
                <a:cubicBezTo>
                  <a:pt x="24638" y="252186"/>
                  <a:pt x="0" y="311972"/>
                  <a:pt x="0" y="311972"/>
                </a:cubicBezTo>
                <a:cubicBezTo>
                  <a:pt x="3586" y="355003"/>
                  <a:pt x="2290" y="398723"/>
                  <a:pt x="10758" y="441064"/>
                </a:cubicBezTo>
                <a:cubicBezTo>
                  <a:pt x="13294" y="453742"/>
                  <a:pt x="22543" y="464822"/>
                  <a:pt x="32273" y="473336"/>
                </a:cubicBezTo>
                <a:cubicBezTo>
                  <a:pt x="87416" y="521586"/>
                  <a:pt x="88869" y="514777"/>
                  <a:pt x="150607" y="527125"/>
                </a:cubicBezTo>
                <a:cubicBezTo>
                  <a:pt x="168536" y="537883"/>
                  <a:pt x="183984" y="554862"/>
                  <a:pt x="204395" y="559398"/>
                </a:cubicBezTo>
                <a:cubicBezTo>
                  <a:pt x="250036" y="569540"/>
                  <a:pt x="297594" y="567045"/>
                  <a:pt x="344245" y="570155"/>
                </a:cubicBezTo>
                <a:lnTo>
                  <a:pt x="527125" y="580913"/>
                </a:lnTo>
                <a:cubicBezTo>
                  <a:pt x="762563" y="597731"/>
                  <a:pt x="553863" y="582911"/>
                  <a:pt x="710005" y="602428"/>
                </a:cubicBezTo>
                <a:cubicBezTo>
                  <a:pt x="745764" y="606898"/>
                  <a:pt x="781942" y="607840"/>
                  <a:pt x="817581" y="613186"/>
                </a:cubicBezTo>
                <a:cubicBezTo>
                  <a:pt x="1136256" y="660987"/>
                  <a:pt x="729642" y="612976"/>
                  <a:pt x="1021976" y="645459"/>
                </a:cubicBezTo>
                <a:cubicBezTo>
                  <a:pt x="1032734" y="641873"/>
                  <a:pt x="1042909" y="634701"/>
                  <a:pt x="1054249" y="634701"/>
                </a:cubicBezTo>
                <a:cubicBezTo>
                  <a:pt x="1079605" y="634701"/>
                  <a:pt x="1104542" y="641291"/>
                  <a:pt x="1129553" y="645459"/>
                </a:cubicBezTo>
                <a:cubicBezTo>
                  <a:pt x="1147589" y="648465"/>
                  <a:pt x="1165463" y="652385"/>
                  <a:pt x="1183341" y="656216"/>
                </a:cubicBezTo>
                <a:cubicBezTo>
                  <a:pt x="1215667" y="663143"/>
                  <a:pt x="1247432" y="673057"/>
                  <a:pt x="1280160" y="677732"/>
                </a:cubicBezTo>
                <a:cubicBezTo>
                  <a:pt x="1347980" y="687421"/>
                  <a:pt x="1484555" y="699247"/>
                  <a:pt x="1484555" y="699247"/>
                </a:cubicBezTo>
                <a:cubicBezTo>
                  <a:pt x="1732834" y="782005"/>
                  <a:pt x="1526426" y="720342"/>
                  <a:pt x="2130014" y="731520"/>
                </a:cubicBezTo>
                <a:cubicBezTo>
                  <a:pt x="2180945" y="740009"/>
                  <a:pt x="2199704" y="750978"/>
                  <a:pt x="2248348" y="731520"/>
                </a:cubicBezTo>
                <a:cubicBezTo>
                  <a:pt x="2267762" y="723754"/>
                  <a:pt x="2281280" y="700737"/>
                  <a:pt x="2302136" y="699247"/>
                </a:cubicBezTo>
                <a:cubicBezTo>
                  <a:pt x="2484586" y="686215"/>
                  <a:pt x="2667896" y="692075"/>
                  <a:pt x="2850776" y="688489"/>
                </a:cubicBezTo>
                <a:cubicBezTo>
                  <a:pt x="3350191" y="605258"/>
                  <a:pt x="2826744" y="689038"/>
                  <a:pt x="4227755" y="666974"/>
                </a:cubicBezTo>
                <a:cubicBezTo>
                  <a:pt x="4246037" y="666686"/>
                  <a:pt x="4263553" y="659487"/>
                  <a:pt x="4281543" y="656216"/>
                </a:cubicBezTo>
                <a:cubicBezTo>
                  <a:pt x="4357411" y="642422"/>
                  <a:pt x="4355238" y="644442"/>
                  <a:pt x="4442908" y="634701"/>
                </a:cubicBezTo>
                <a:cubicBezTo>
                  <a:pt x="4457252" y="631115"/>
                  <a:pt x="4471392" y="626589"/>
                  <a:pt x="4485939" y="623944"/>
                </a:cubicBezTo>
                <a:cubicBezTo>
                  <a:pt x="4510886" y="619408"/>
                  <a:pt x="4536060" y="616149"/>
                  <a:pt x="4561242" y="613186"/>
                </a:cubicBezTo>
                <a:cubicBezTo>
                  <a:pt x="4701894" y="596638"/>
                  <a:pt x="4732531" y="599532"/>
                  <a:pt x="4905487" y="591671"/>
                </a:cubicBezTo>
                <a:cubicBezTo>
                  <a:pt x="4979624" y="554602"/>
                  <a:pt x="4928402" y="574015"/>
                  <a:pt x="5045336" y="559398"/>
                </a:cubicBezTo>
                <a:cubicBezTo>
                  <a:pt x="5121169" y="549919"/>
                  <a:pt x="5135928" y="543921"/>
                  <a:pt x="5217459" y="537882"/>
                </a:cubicBezTo>
                <a:cubicBezTo>
                  <a:pt x="5281928" y="533107"/>
                  <a:pt x="5346550" y="530711"/>
                  <a:pt x="5411096" y="527125"/>
                </a:cubicBezTo>
                <a:cubicBezTo>
                  <a:pt x="5418268" y="519953"/>
                  <a:pt x="5423915" y="510827"/>
                  <a:pt x="5432612" y="505609"/>
                </a:cubicBezTo>
                <a:cubicBezTo>
                  <a:pt x="5442336" y="499775"/>
                  <a:pt x="5456030" y="501936"/>
                  <a:pt x="5464885" y="494852"/>
                </a:cubicBezTo>
                <a:cubicBezTo>
                  <a:pt x="5474981" y="486775"/>
                  <a:pt x="5478885" y="473100"/>
                  <a:pt x="5486400" y="462579"/>
                </a:cubicBezTo>
                <a:cubicBezTo>
                  <a:pt x="5520901" y="414277"/>
                  <a:pt x="5511850" y="426371"/>
                  <a:pt x="5550946" y="387275"/>
                </a:cubicBezTo>
                <a:cubicBezTo>
                  <a:pt x="5547360" y="355002"/>
                  <a:pt x="5550456" y="321261"/>
                  <a:pt x="5540188" y="290456"/>
                </a:cubicBezTo>
                <a:cubicBezTo>
                  <a:pt x="5533022" y="268957"/>
                  <a:pt x="5499168" y="224000"/>
                  <a:pt x="5475642" y="204395"/>
                </a:cubicBezTo>
                <a:cubicBezTo>
                  <a:pt x="5461868" y="192917"/>
                  <a:pt x="5446386" y="183600"/>
                  <a:pt x="5432612" y="172122"/>
                </a:cubicBezTo>
                <a:cubicBezTo>
                  <a:pt x="5424820" y="165629"/>
                  <a:pt x="5420168" y="155143"/>
                  <a:pt x="5411096" y="150607"/>
                </a:cubicBezTo>
                <a:cubicBezTo>
                  <a:pt x="5400597" y="145358"/>
                  <a:pt x="5320395" y="130451"/>
                  <a:pt x="5314278" y="129092"/>
                </a:cubicBezTo>
                <a:cubicBezTo>
                  <a:pt x="5299845" y="125885"/>
                  <a:pt x="5285463" y="122396"/>
                  <a:pt x="5271247" y="118334"/>
                </a:cubicBezTo>
                <a:cubicBezTo>
                  <a:pt x="5260344" y="115219"/>
                  <a:pt x="5250244" y="108828"/>
                  <a:pt x="5238974" y="107576"/>
                </a:cubicBezTo>
                <a:cubicBezTo>
                  <a:pt x="5185396" y="101623"/>
                  <a:pt x="5131464" y="99213"/>
                  <a:pt x="5077609" y="96819"/>
                </a:cubicBezTo>
                <a:cubicBezTo>
                  <a:pt x="4970079" y="92040"/>
                  <a:pt x="4862456" y="89647"/>
                  <a:pt x="4754880" y="86061"/>
                </a:cubicBezTo>
                <a:cubicBezTo>
                  <a:pt x="4690334" y="93233"/>
                  <a:pt x="4626151" y="105482"/>
                  <a:pt x="4561242" y="107576"/>
                </a:cubicBezTo>
                <a:cubicBezTo>
                  <a:pt x="4514512" y="109083"/>
                  <a:pt x="4467827" y="102282"/>
                  <a:pt x="4421393" y="96819"/>
                </a:cubicBezTo>
                <a:cubicBezTo>
                  <a:pt x="4406709" y="95092"/>
                  <a:pt x="4392769" y="89386"/>
                  <a:pt x="4378362" y="86061"/>
                </a:cubicBezTo>
                <a:cubicBezTo>
                  <a:pt x="4346148" y="78627"/>
                  <a:pt x="4314153" y="69981"/>
                  <a:pt x="4281543" y="64546"/>
                </a:cubicBezTo>
                <a:cubicBezTo>
                  <a:pt x="4249514" y="59208"/>
                  <a:pt x="4216998" y="57374"/>
                  <a:pt x="4184725" y="53788"/>
                </a:cubicBezTo>
                <a:cubicBezTo>
                  <a:pt x="4170381" y="46616"/>
                  <a:pt x="4156908" y="37344"/>
                  <a:pt x="4141694" y="32273"/>
                </a:cubicBezTo>
                <a:cubicBezTo>
                  <a:pt x="4124348" y="26491"/>
                  <a:pt x="4105645" y="25950"/>
                  <a:pt x="4087906" y="21515"/>
                </a:cubicBezTo>
                <a:cubicBezTo>
                  <a:pt x="4076905" y="18765"/>
                  <a:pt x="4066391" y="14344"/>
                  <a:pt x="4055633" y="10758"/>
                </a:cubicBezTo>
                <a:cubicBezTo>
                  <a:pt x="3980329" y="14344"/>
                  <a:pt x="3904650" y="13190"/>
                  <a:pt x="3829722" y="21515"/>
                </a:cubicBezTo>
                <a:cubicBezTo>
                  <a:pt x="3807181" y="24020"/>
                  <a:pt x="3786691" y="35859"/>
                  <a:pt x="3765176" y="43031"/>
                </a:cubicBezTo>
                <a:cubicBezTo>
                  <a:pt x="3727639" y="55543"/>
                  <a:pt x="3724540" y="58056"/>
                  <a:pt x="3679115" y="64546"/>
                </a:cubicBezTo>
                <a:cubicBezTo>
                  <a:pt x="3672015" y="65560"/>
                  <a:pt x="3731111" y="41238"/>
                  <a:pt x="3636085" y="43031"/>
                </a:cubicBezTo>
                <a:close/>
              </a:path>
            </a:pathLst>
          </a:cu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14" name="Freeform 7"/>
          <p:cNvSpPr>
            <a:spLocks/>
          </p:cNvSpPr>
          <p:nvPr/>
        </p:nvSpPr>
        <p:spPr bwMode="auto">
          <a:xfrm>
            <a:off x="434865" y="4421394"/>
            <a:ext cx="1613555" cy="968188"/>
          </a:xfrm>
          <a:custGeom>
            <a:avLst/>
            <a:gdLst>
              <a:gd name="connsiteX0" fmla="*/ 2567 w 6494"/>
              <a:gd name="connsiteY0" fmla="*/ 0 h 17315"/>
              <a:gd name="connsiteX1" fmla="*/ 4264 w 6494"/>
              <a:gd name="connsiteY1" fmla="*/ 17315 h 17315"/>
              <a:gd name="connsiteX0" fmla="*/ 13008 w 15621"/>
              <a:gd name="connsiteY0" fmla="*/ 0 h 10000"/>
              <a:gd name="connsiteX1" fmla="*/ 15621 w 15621"/>
              <a:gd name="connsiteY1" fmla="*/ 10000 h 10000"/>
              <a:gd name="connsiteX0" fmla="*/ 3925 w 41011"/>
              <a:gd name="connsiteY0" fmla="*/ 0 h 11020"/>
              <a:gd name="connsiteX1" fmla="*/ 41011 w 41011"/>
              <a:gd name="connsiteY1" fmla="*/ 11020 h 11020"/>
              <a:gd name="connsiteX0" fmla="*/ 8247 w 45333"/>
              <a:gd name="connsiteY0" fmla="*/ 0 h 11020"/>
              <a:gd name="connsiteX1" fmla="*/ 45333 w 45333"/>
              <a:gd name="connsiteY1" fmla="*/ 11020 h 11020"/>
              <a:gd name="connsiteX0" fmla="*/ 9349 w 46435"/>
              <a:gd name="connsiteY0" fmla="*/ 0 h 11020"/>
              <a:gd name="connsiteX1" fmla="*/ 46435 w 46435"/>
              <a:gd name="connsiteY1" fmla="*/ 11020 h 11020"/>
              <a:gd name="connsiteX0" fmla="*/ 9496 w 46582"/>
              <a:gd name="connsiteY0" fmla="*/ 0 h 11020"/>
              <a:gd name="connsiteX1" fmla="*/ 46582 w 46582"/>
              <a:gd name="connsiteY1" fmla="*/ 11020 h 11020"/>
            </a:gdLst>
            <a:ahLst/>
            <a:cxnLst>
              <a:cxn ang="0">
                <a:pos x="connsiteX0" y="connsiteY0"/>
              </a:cxn>
              <a:cxn ang="0">
                <a:pos x="connsiteX1" y="connsiteY1"/>
              </a:cxn>
            </a:cxnLst>
            <a:rect l="l" t="t" r="r" b="b"/>
            <a:pathLst>
              <a:path w="46582" h="11020">
                <a:moveTo>
                  <a:pt x="9496" y="0"/>
                </a:moveTo>
                <a:cubicBezTo>
                  <a:pt x="-7287" y="1360"/>
                  <a:pt x="-5749" y="10534"/>
                  <a:pt x="46582" y="11020"/>
                </a:cubicBezTo>
              </a:path>
            </a:pathLst>
          </a:custGeom>
          <a:noFill/>
          <a:ln w="28575" cmpd="sng">
            <a:solidFill>
              <a:srgbClr val="FF0000"/>
            </a:solidFill>
            <a:round/>
            <a:headEnd type="none" w="med" len="med"/>
            <a:tailEnd type="none" w="med" len="med"/>
          </a:ln>
          <a:effectLst/>
        </p:spPr>
        <p:txBody>
          <a:bodyPr/>
          <a:lstStyle/>
          <a:p>
            <a:endParaRPr lang="en-US"/>
          </a:p>
        </p:txBody>
      </p:sp>
      <p:sp>
        <p:nvSpPr>
          <p:cNvPr id="16" name="Freeform 7"/>
          <p:cNvSpPr>
            <a:spLocks/>
          </p:cNvSpPr>
          <p:nvPr/>
        </p:nvSpPr>
        <p:spPr bwMode="auto">
          <a:xfrm>
            <a:off x="434865" y="3213409"/>
            <a:ext cx="1613555" cy="2176173"/>
          </a:xfrm>
          <a:custGeom>
            <a:avLst/>
            <a:gdLst>
              <a:gd name="connsiteX0" fmla="*/ 2567 w 6494"/>
              <a:gd name="connsiteY0" fmla="*/ 0 h 17315"/>
              <a:gd name="connsiteX1" fmla="*/ 4264 w 6494"/>
              <a:gd name="connsiteY1" fmla="*/ 17315 h 17315"/>
              <a:gd name="connsiteX0" fmla="*/ 13008 w 15621"/>
              <a:gd name="connsiteY0" fmla="*/ 0 h 10000"/>
              <a:gd name="connsiteX1" fmla="*/ 15621 w 15621"/>
              <a:gd name="connsiteY1" fmla="*/ 10000 h 10000"/>
              <a:gd name="connsiteX0" fmla="*/ 3925 w 41011"/>
              <a:gd name="connsiteY0" fmla="*/ 0 h 11020"/>
              <a:gd name="connsiteX1" fmla="*/ 41011 w 41011"/>
              <a:gd name="connsiteY1" fmla="*/ 11020 h 11020"/>
              <a:gd name="connsiteX0" fmla="*/ 8247 w 45333"/>
              <a:gd name="connsiteY0" fmla="*/ 0 h 11020"/>
              <a:gd name="connsiteX1" fmla="*/ 45333 w 45333"/>
              <a:gd name="connsiteY1" fmla="*/ 11020 h 11020"/>
              <a:gd name="connsiteX0" fmla="*/ 9349 w 46435"/>
              <a:gd name="connsiteY0" fmla="*/ 0 h 11020"/>
              <a:gd name="connsiteX1" fmla="*/ 46435 w 46435"/>
              <a:gd name="connsiteY1" fmla="*/ 11020 h 11020"/>
              <a:gd name="connsiteX0" fmla="*/ 9496 w 46582"/>
              <a:gd name="connsiteY0" fmla="*/ 0 h 11020"/>
              <a:gd name="connsiteX1" fmla="*/ 46582 w 46582"/>
              <a:gd name="connsiteY1" fmla="*/ 11020 h 11020"/>
            </a:gdLst>
            <a:ahLst/>
            <a:cxnLst>
              <a:cxn ang="0">
                <a:pos x="connsiteX0" y="connsiteY0"/>
              </a:cxn>
              <a:cxn ang="0">
                <a:pos x="connsiteX1" y="connsiteY1"/>
              </a:cxn>
            </a:cxnLst>
            <a:rect l="l" t="t" r="r" b="b"/>
            <a:pathLst>
              <a:path w="46582" h="11020">
                <a:moveTo>
                  <a:pt x="9496" y="0"/>
                </a:moveTo>
                <a:cubicBezTo>
                  <a:pt x="-7287" y="1360"/>
                  <a:pt x="-5749" y="10534"/>
                  <a:pt x="46582" y="11020"/>
                </a:cubicBezTo>
              </a:path>
            </a:pathLst>
          </a:custGeom>
          <a:noFill/>
          <a:ln w="28575" cmpd="sng">
            <a:solidFill>
              <a:srgbClr val="FF0000"/>
            </a:solidFill>
            <a:round/>
            <a:headEnd type="none" w="med" len="med"/>
            <a:tailEnd type="none" w="med" len="med"/>
          </a:ln>
          <a:effectLst/>
        </p:spPr>
        <p:txBody>
          <a:bodyPr/>
          <a:lstStyle/>
          <a:p>
            <a:endParaRPr lang="en-US"/>
          </a:p>
        </p:txBody>
      </p:sp>
      <p:sp>
        <p:nvSpPr>
          <p:cNvPr id="17" name="TextBox 16"/>
          <p:cNvSpPr txBox="1"/>
          <p:nvPr/>
        </p:nvSpPr>
        <p:spPr>
          <a:xfrm>
            <a:off x="2215989" y="5121694"/>
            <a:ext cx="6523774" cy="1569660"/>
          </a:xfrm>
          <a:prstGeom prst="rect">
            <a:avLst/>
          </a:prstGeom>
          <a:noFill/>
        </p:spPr>
        <p:txBody>
          <a:bodyPr wrap="none" rtlCol="0">
            <a:spAutoFit/>
          </a:bodyPr>
          <a:lstStyle/>
          <a:p>
            <a:r>
              <a:rPr lang="en-GB" dirty="0" smtClean="0"/>
              <a:t>a different half every time there’s a spike!</a:t>
            </a:r>
          </a:p>
          <a:p>
            <a:r>
              <a:rPr lang="en-GB" dirty="0" smtClean="0"/>
              <a:t>why nothing happens is one of the biggest</a:t>
            </a:r>
          </a:p>
          <a:p>
            <a:r>
              <a:rPr lang="en-GB" dirty="0" smtClean="0"/>
              <a:t>mysteries in neuroscience</a:t>
            </a:r>
          </a:p>
          <a:p>
            <a:r>
              <a:rPr lang="en-GB" dirty="0" smtClean="0"/>
              <a:t>along with why we sleep – another huge mystery</a:t>
            </a:r>
            <a:endParaRPr lang="en-GB" dirty="0"/>
          </a:p>
        </p:txBody>
      </p:sp>
    </p:spTree>
    <p:extLst>
      <p:ext uri="{BB962C8B-B14F-4D97-AF65-F5344CB8AC3E}">
        <p14:creationId xmlns:p14="http://schemas.microsoft.com/office/powerpoint/2010/main" val="162392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xEl>
                                              <p:pRg st="1" end="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4"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33551" y="347068"/>
            <a:ext cx="5274073" cy="523220"/>
          </a:xfrm>
          <a:prstGeom prst="rect">
            <a:avLst/>
          </a:prstGeom>
          <a:noFill/>
        </p:spPr>
        <p:txBody>
          <a:bodyPr wrap="none" rtlCol="0">
            <a:spAutoFit/>
          </a:bodyPr>
          <a:lstStyle/>
          <a:p>
            <a:r>
              <a:rPr lang="en-GB" sz="2800" dirty="0" smtClean="0"/>
              <a:t>your  brain at a microscopic level</a:t>
            </a:r>
            <a:endParaRPr lang="en-GB" sz="2800" dirty="0"/>
          </a:p>
        </p:txBody>
      </p:sp>
      <p:cxnSp>
        <p:nvCxnSpPr>
          <p:cNvPr id="9" name="Straight Connector 8"/>
          <p:cNvCxnSpPr/>
          <p:nvPr/>
        </p:nvCxnSpPr>
        <p:spPr bwMode="auto">
          <a:xfrm flipV="1">
            <a:off x="3221203" y="2677212"/>
            <a:ext cx="2953686" cy="46801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3" name="Straight Connector 12"/>
          <p:cNvCxnSpPr/>
          <p:nvPr/>
        </p:nvCxnSpPr>
        <p:spPr bwMode="auto">
          <a:xfrm flipH="1">
            <a:off x="2976672" y="3145226"/>
            <a:ext cx="244531" cy="440102"/>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flipH="1">
            <a:off x="2694544" y="3145226"/>
            <a:ext cx="526659" cy="15803"/>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5" name="Straight Connector 14"/>
          <p:cNvCxnSpPr/>
          <p:nvPr/>
        </p:nvCxnSpPr>
        <p:spPr bwMode="auto">
          <a:xfrm>
            <a:off x="3221203" y="3145226"/>
            <a:ext cx="472597" cy="352118"/>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6" name="Straight Connector 15"/>
          <p:cNvCxnSpPr/>
          <p:nvPr/>
        </p:nvCxnSpPr>
        <p:spPr bwMode="auto">
          <a:xfrm flipV="1">
            <a:off x="3221203" y="2677212"/>
            <a:ext cx="373552" cy="46801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7" name="Straight Connector 16"/>
          <p:cNvCxnSpPr/>
          <p:nvPr/>
        </p:nvCxnSpPr>
        <p:spPr bwMode="auto">
          <a:xfrm flipH="1">
            <a:off x="3143958" y="3145226"/>
            <a:ext cx="77245" cy="543797"/>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2" name="Straight Connector 21"/>
          <p:cNvCxnSpPr/>
          <p:nvPr/>
        </p:nvCxnSpPr>
        <p:spPr bwMode="auto">
          <a:xfrm flipH="1" flipV="1">
            <a:off x="2708598" y="2912882"/>
            <a:ext cx="512605" cy="23234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3" name="Straight Connector 22"/>
          <p:cNvCxnSpPr/>
          <p:nvPr/>
        </p:nvCxnSpPr>
        <p:spPr bwMode="auto">
          <a:xfrm flipH="1" flipV="1">
            <a:off x="3066713" y="2743200"/>
            <a:ext cx="154490" cy="40202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4" name="Straight Connector 23"/>
          <p:cNvCxnSpPr/>
          <p:nvPr/>
        </p:nvCxnSpPr>
        <p:spPr bwMode="auto">
          <a:xfrm flipV="1">
            <a:off x="3221203" y="2912882"/>
            <a:ext cx="430112" cy="23234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5" name="Straight Connector 24"/>
          <p:cNvCxnSpPr/>
          <p:nvPr/>
        </p:nvCxnSpPr>
        <p:spPr bwMode="auto">
          <a:xfrm flipV="1">
            <a:off x="3221203" y="2636363"/>
            <a:ext cx="118149" cy="508863"/>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6" name="Straight Connector 25"/>
          <p:cNvCxnSpPr/>
          <p:nvPr/>
        </p:nvCxnSpPr>
        <p:spPr bwMode="auto">
          <a:xfrm flipH="1">
            <a:off x="2949460" y="3145226"/>
            <a:ext cx="271743" cy="14158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7" name="Straight Connector 26"/>
          <p:cNvCxnSpPr/>
          <p:nvPr/>
        </p:nvCxnSpPr>
        <p:spPr bwMode="auto">
          <a:xfrm>
            <a:off x="3221203" y="3145226"/>
            <a:ext cx="236298" cy="499805"/>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8" name="Straight Connector 27"/>
          <p:cNvCxnSpPr/>
          <p:nvPr/>
        </p:nvCxnSpPr>
        <p:spPr bwMode="auto">
          <a:xfrm>
            <a:off x="3221203" y="3145226"/>
            <a:ext cx="472597" cy="31607"/>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9" name="Straight Connector 28"/>
          <p:cNvCxnSpPr/>
          <p:nvPr/>
        </p:nvCxnSpPr>
        <p:spPr bwMode="auto">
          <a:xfrm flipH="1" flipV="1">
            <a:off x="2893968" y="2875175"/>
            <a:ext cx="327235" cy="270051"/>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0" name="Straight Connector 29"/>
          <p:cNvCxnSpPr/>
          <p:nvPr/>
        </p:nvCxnSpPr>
        <p:spPr bwMode="auto">
          <a:xfrm flipH="1">
            <a:off x="2912224" y="3145226"/>
            <a:ext cx="308979" cy="352118"/>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1" name="Straight Connector 30"/>
          <p:cNvCxnSpPr/>
          <p:nvPr/>
        </p:nvCxnSpPr>
        <p:spPr bwMode="auto">
          <a:xfrm flipH="1" flipV="1">
            <a:off x="3075841" y="2460396"/>
            <a:ext cx="145362" cy="68483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2" name="Straight Connector 31"/>
          <p:cNvCxnSpPr/>
          <p:nvPr/>
        </p:nvCxnSpPr>
        <p:spPr bwMode="auto">
          <a:xfrm flipH="1">
            <a:off x="2732142" y="3145226"/>
            <a:ext cx="489061" cy="108408"/>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3" name="Straight Connector 32"/>
          <p:cNvCxnSpPr/>
          <p:nvPr/>
        </p:nvCxnSpPr>
        <p:spPr bwMode="auto">
          <a:xfrm>
            <a:off x="3221203" y="3145226"/>
            <a:ext cx="70890" cy="408679"/>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4" name="Straight Connector 33"/>
          <p:cNvCxnSpPr/>
          <p:nvPr/>
        </p:nvCxnSpPr>
        <p:spPr bwMode="auto">
          <a:xfrm flipH="1" flipV="1">
            <a:off x="2914015" y="3069996"/>
            <a:ext cx="307188" cy="7523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5" name="Straight Connector 34"/>
          <p:cNvCxnSpPr/>
          <p:nvPr/>
        </p:nvCxnSpPr>
        <p:spPr bwMode="auto">
          <a:xfrm flipH="1">
            <a:off x="3150313" y="3145226"/>
            <a:ext cx="70890" cy="17295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6" name="Straight Connector 35"/>
          <p:cNvCxnSpPr/>
          <p:nvPr/>
        </p:nvCxnSpPr>
        <p:spPr bwMode="auto">
          <a:xfrm flipH="1" flipV="1">
            <a:off x="3079423" y="2944213"/>
            <a:ext cx="141780" cy="201013"/>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7" name="Straight Connector 36"/>
          <p:cNvCxnSpPr/>
          <p:nvPr/>
        </p:nvCxnSpPr>
        <p:spPr bwMode="auto">
          <a:xfrm>
            <a:off x="3221203" y="3145226"/>
            <a:ext cx="2609442" cy="1440933"/>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8" name="Straight Connector 37"/>
          <p:cNvCxnSpPr/>
          <p:nvPr/>
        </p:nvCxnSpPr>
        <p:spPr bwMode="auto">
          <a:xfrm flipV="1">
            <a:off x="3221203" y="2743200"/>
            <a:ext cx="181873" cy="40202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9" name="Straight Connector 38"/>
          <p:cNvCxnSpPr/>
          <p:nvPr/>
        </p:nvCxnSpPr>
        <p:spPr bwMode="auto">
          <a:xfrm flipV="1">
            <a:off x="3221203" y="3098276"/>
            <a:ext cx="294995" cy="4695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64" name="Oval 63"/>
          <p:cNvSpPr/>
          <p:nvPr/>
        </p:nvSpPr>
        <p:spPr bwMode="auto">
          <a:xfrm>
            <a:off x="1387736" y="892885"/>
            <a:ext cx="5819888" cy="5282004"/>
          </a:xfrm>
          <a:prstGeom prst="ellipse">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6" name="Freeform 5"/>
          <p:cNvSpPr/>
          <p:nvPr/>
        </p:nvSpPr>
        <p:spPr bwMode="auto">
          <a:xfrm>
            <a:off x="3151113" y="3070338"/>
            <a:ext cx="141274" cy="129092"/>
          </a:xfrm>
          <a:custGeom>
            <a:avLst/>
            <a:gdLst>
              <a:gd name="connsiteX0" fmla="*/ 76728 w 141274"/>
              <a:gd name="connsiteY0" fmla="*/ 0 h 129092"/>
              <a:gd name="connsiteX1" fmla="*/ 76728 w 141274"/>
              <a:gd name="connsiteY1" fmla="*/ 0 h 129092"/>
              <a:gd name="connsiteX2" fmla="*/ 22940 w 141274"/>
              <a:gd name="connsiteY2" fmla="*/ 86061 h 129092"/>
              <a:gd name="connsiteX3" fmla="*/ 1425 w 141274"/>
              <a:gd name="connsiteY3" fmla="*/ 107577 h 129092"/>
              <a:gd name="connsiteX4" fmla="*/ 1425 w 141274"/>
              <a:gd name="connsiteY4" fmla="*/ 129092 h 129092"/>
              <a:gd name="connsiteX5" fmla="*/ 141274 w 141274"/>
              <a:gd name="connsiteY5" fmla="*/ 129092 h 129092"/>
              <a:gd name="connsiteX6" fmla="*/ 76728 w 141274"/>
              <a:gd name="connsiteY6" fmla="*/ 0 h 12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274" h="129092">
                <a:moveTo>
                  <a:pt x="76728" y="0"/>
                </a:moveTo>
                <a:lnTo>
                  <a:pt x="76728" y="0"/>
                </a:lnTo>
                <a:cubicBezTo>
                  <a:pt x="58799" y="28687"/>
                  <a:pt x="42340" y="58347"/>
                  <a:pt x="22940" y="86061"/>
                </a:cubicBezTo>
                <a:cubicBezTo>
                  <a:pt x="17124" y="94370"/>
                  <a:pt x="5961" y="98505"/>
                  <a:pt x="1425" y="107577"/>
                </a:cubicBezTo>
                <a:cubicBezTo>
                  <a:pt x="-1782" y="113992"/>
                  <a:pt x="1425" y="121920"/>
                  <a:pt x="1425" y="129092"/>
                </a:cubicBezTo>
                <a:lnTo>
                  <a:pt x="141274" y="129092"/>
                </a:lnTo>
                <a:lnTo>
                  <a:pt x="76728" y="0"/>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2" name="TextBox 1"/>
          <p:cNvSpPr txBox="1"/>
          <p:nvPr/>
        </p:nvSpPr>
        <p:spPr>
          <a:xfrm>
            <a:off x="2653512" y="1571359"/>
            <a:ext cx="2017732" cy="830997"/>
          </a:xfrm>
          <a:prstGeom prst="rect">
            <a:avLst/>
          </a:prstGeom>
          <a:noFill/>
        </p:spPr>
        <p:txBody>
          <a:bodyPr wrap="none" rtlCol="0">
            <a:spAutoFit/>
          </a:bodyPr>
          <a:lstStyle/>
          <a:p>
            <a:r>
              <a:rPr lang="en-GB" dirty="0" smtClean="0"/>
              <a:t>excitatory</a:t>
            </a:r>
          </a:p>
          <a:p>
            <a:r>
              <a:rPr lang="en-GB" dirty="0" smtClean="0"/>
              <a:t>neuron (80%)</a:t>
            </a:r>
            <a:endParaRPr lang="en-GB" dirty="0"/>
          </a:p>
        </p:txBody>
      </p:sp>
      <p:cxnSp>
        <p:nvCxnSpPr>
          <p:cNvPr id="78" name="Straight Connector 77"/>
          <p:cNvCxnSpPr/>
          <p:nvPr/>
        </p:nvCxnSpPr>
        <p:spPr bwMode="auto">
          <a:xfrm flipH="1">
            <a:off x="5345147" y="4104449"/>
            <a:ext cx="244531" cy="440102"/>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79" name="Straight Connector 78"/>
          <p:cNvCxnSpPr/>
          <p:nvPr/>
        </p:nvCxnSpPr>
        <p:spPr bwMode="auto">
          <a:xfrm flipH="1">
            <a:off x="5063019" y="4104449"/>
            <a:ext cx="526659" cy="15803"/>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0" name="Straight Connector 79"/>
          <p:cNvCxnSpPr/>
          <p:nvPr/>
        </p:nvCxnSpPr>
        <p:spPr bwMode="auto">
          <a:xfrm>
            <a:off x="5589678" y="4104449"/>
            <a:ext cx="472597" cy="352118"/>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1" name="Straight Connector 80"/>
          <p:cNvCxnSpPr/>
          <p:nvPr/>
        </p:nvCxnSpPr>
        <p:spPr bwMode="auto">
          <a:xfrm flipV="1">
            <a:off x="5589678" y="3636435"/>
            <a:ext cx="373552" cy="468014"/>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2" name="Straight Connector 81"/>
          <p:cNvCxnSpPr/>
          <p:nvPr/>
        </p:nvCxnSpPr>
        <p:spPr bwMode="auto">
          <a:xfrm flipH="1">
            <a:off x="5512433" y="4104449"/>
            <a:ext cx="77245" cy="543797"/>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3" name="Straight Connector 82"/>
          <p:cNvCxnSpPr/>
          <p:nvPr/>
        </p:nvCxnSpPr>
        <p:spPr bwMode="auto">
          <a:xfrm flipH="1" flipV="1">
            <a:off x="5077073" y="3872105"/>
            <a:ext cx="512605" cy="232344"/>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4" name="Straight Connector 83"/>
          <p:cNvCxnSpPr/>
          <p:nvPr/>
        </p:nvCxnSpPr>
        <p:spPr bwMode="auto">
          <a:xfrm flipH="1" flipV="1">
            <a:off x="5435188" y="3702423"/>
            <a:ext cx="154490" cy="402026"/>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5" name="Straight Connector 84"/>
          <p:cNvCxnSpPr/>
          <p:nvPr/>
        </p:nvCxnSpPr>
        <p:spPr bwMode="auto">
          <a:xfrm flipV="1">
            <a:off x="5589678" y="3872105"/>
            <a:ext cx="430112" cy="232344"/>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6" name="Straight Connector 85"/>
          <p:cNvCxnSpPr/>
          <p:nvPr/>
        </p:nvCxnSpPr>
        <p:spPr bwMode="auto">
          <a:xfrm flipV="1">
            <a:off x="5589678" y="3595586"/>
            <a:ext cx="118149" cy="508863"/>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7" name="Straight Connector 86"/>
          <p:cNvCxnSpPr/>
          <p:nvPr/>
        </p:nvCxnSpPr>
        <p:spPr bwMode="auto">
          <a:xfrm flipH="1">
            <a:off x="5317935" y="4104449"/>
            <a:ext cx="271743" cy="141586"/>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8" name="Straight Connector 87"/>
          <p:cNvCxnSpPr/>
          <p:nvPr/>
        </p:nvCxnSpPr>
        <p:spPr bwMode="auto">
          <a:xfrm>
            <a:off x="5589678" y="4104449"/>
            <a:ext cx="236298" cy="499805"/>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9" name="Straight Connector 88"/>
          <p:cNvCxnSpPr/>
          <p:nvPr/>
        </p:nvCxnSpPr>
        <p:spPr bwMode="auto">
          <a:xfrm>
            <a:off x="5589678" y="4104449"/>
            <a:ext cx="472597" cy="31607"/>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0" name="Straight Connector 89"/>
          <p:cNvCxnSpPr/>
          <p:nvPr/>
        </p:nvCxnSpPr>
        <p:spPr bwMode="auto">
          <a:xfrm flipH="1" flipV="1">
            <a:off x="5262443" y="3834398"/>
            <a:ext cx="327235" cy="270051"/>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1" name="Straight Connector 90"/>
          <p:cNvCxnSpPr/>
          <p:nvPr/>
        </p:nvCxnSpPr>
        <p:spPr bwMode="auto">
          <a:xfrm flipH="1">
            <a:off x="5280699" y="4104449"/>
            <a:ext cx="308979" cy="352118"/>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2" name="Straight Connector 91"/>
          <p:cNvCxnSpPr/>
          <p:nvPr/>
        </p:nvCxnSpPr>
        <p:spPr bwMode="auto">
          <a:xfrm flipH="1" flipV="1">
            <a:off x="5444316" y="3419619"/>
            <a:ext cx="145362" cy="684830"/>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3" name="Straight Connector 92"/>
          <p:cNvCxnSpPr/>
          <p:nvPr/>
        </p:nvCxnSpPr>
        <p:spPr bwMode="auto">
          <a:xfrm flipH="1">
            <a:off x="5100617" y="4104449"/>
            <a:ext cx="489061" cy="108408"/>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4" name="Straight Connector 93"/>
          <p:cNvCxnSpPr/>
          <p:nvPr/>
        </p:nvCxnSpPr>
        <p:spPr bwMode="auto">
          <a:xfrm>
            <a:off x="5589678" y="4104449"/>
            <a:ext cx="70890" cy="408679"/>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5" name="Straight Connector 94"/>
          <p:cNvCxnSpPr/>
          <p:nvPr/>
        </p:nvCxnSpPr>
        <p:spPr bwMode="auto">
          <a:xfrm flipH="1" flipV="1">
            <a:off x="5282490" y="4029219"/>
            <a:ext cx="307188" cy="75230"/>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6" name="Straight Connector 95"/>
          <p:cNvCxnSpPr/>
          <p:nvPr/>
        </p:nvCxnSpPr>
        <p:spPr bwMode="auto">
          <a:xfrm flipH="1">
            <a:off x="5518788" y="4104449"/>
            <a:ext cx="70890" cy="172954"/>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7" name="Straight Connector 96"/>
          <p:cNvCxnSpPr/>
          <p:nvPr/>
        </p:nvCxnSpPr>
        <p:spPr bwMode="auto">
          <a:xfrm flipH="1" flipV="1">
            <a:off x="5447898" y="3903436"/>
            <a:ext cx="141780" cy="201013"/>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8" name="Straight Connector 97"/>
          <p:cNvCxnSpPr/>
          <p:nvPr/>
        </p:nvCxnSpPr>
        <p:spPr bwMode="auto">
          <a:xfrm flipV="1">
            <a:off x="5589678" y="3702423"/>
            <a:ext cx="181873" cy="402026"/>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9" name="Straight Connector 98"/>
          <p:cNvCxnSpPr/>
          <p:nvPr/>
        </p:nvCxnSpPr>
        <p:spPr bwMode="auto">
          <a:xfrm flipV="1">
            <a:off x="5589678" y="4057499"/>
            <a:ext cx="294995" cy="46950"/>
          </a:xfrm>
          <a:prstGeom prst="line">
            <a:avLst/>
          </a:prstGeom>
          <a:solidFill>
            <a:schemeClr val="accent1"/>
          </a:solidFill>
          <a:ln w="9525" cap="flat" cmpd="sng" algn="ctr">
            <a:solidFill>
              <a:srgbClr val="00CC00"/>
            </a:solidFill>
            <a:prstDash val="solid"/>
            <a:round/>
            <a:headEnd type="none" w="med" len="med"/>
            <a:tailEnd type="none" w="med" len="med"/>
          </a:ln>
          <a:effectLst/>
        </p:spPr>
      </p:cxnSp>
      <p:sp>
        <p:nvSpPr>
          <p:cNvPr id="100" name="Freeform 99"/>
          <p:cNvSpPr/>
          <p:nvPr/>
        </p:nvSpPr>
        <p:spPr bwMode="auto">
          <a:xfrm>
            <a:off x="5519588" y="4029561"/>
            <a:ext cx="141274" cy="129092"/>
          </a:xfrm>
          <a:custGeom>
            <a:avLst/>
            <a:gdLst>
              <a:gd name="connsiteX0" fmla="*/ 76728 w 141274"/>
              <a:gd name="connsiteY0" fmla="*/ 0 h 129092"/>
              <a:gd name="connsiteX1" fmla="*/ 76728 w 141274"/>
              <a:gd name="connsiteY1" fmla="*/ 0 h 129092"/>
              <a:gd name="connsiteX2" fmla="*/ 22940 w 141274"/>
              <a:gd name="connsiteY2" fmla="*/ 86061 h 129092"/>
              <a:gd name="connsiteX3" fmla="*/ 1425 w 141274"/>
              <a:gd name="connsiteY3" fmla="*/ 107577 h 129092"/>
              <a:gd name="connsiteX4" fmla="*/ 1425 w 141274"/>
              <a:gd name="connsiteY4" fmla="*/ 129092 h 129092"/>
              <a:gd name="connsiteX5" fmla="*/ 141274 w 141274"/>
              <a:gd name="connsiteY5" fmla="*/ 129092 h 129092"/>
              <a:gd name="connsiteX6" fmla="*/ 76728 w 141274"/>
              <a:gd name="connsiteY6" fmla="*/ 0 h 12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274" h="129092">
                <a:moveTo>
                  <a:pt x="76728" y="0"/>
                </a:moveTo>
                <a:lnTo>
                  <a:pt x="76728" y="0"/>
                </a:lnTo>
                <a:cubicBezTo>
                  <a:pt x="58799" y="28687"/>
                  <a:pt x="42340" y="58347"/>
                  <a:pt x="22940" y="86061"/>
                </a:cubicBezTo>
                <a:cubicBezTo>
                  <a:pt x="17124" y="94370"/>
                  <a:pt x="5961" y="98505"/>
                  <a:pt x="1425" y="107577"/>
                </a:cubicBezTo>
                <a:cubicBezTo>
                  <a:pt x="-1782" y="113992"/>
                  <a:pt x="1425" y="121920"/>
                  <a:pt x="1425" y="129092"/>
                </a:cubicBezTo>
                <a:lnTo>
                  <a:pt x="141274" y="129092"/>
                </a:lnTo>
                <a:lnTo>
                  <a:pt x="76728" y="0"/>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101" name="TextBox 100"/>
          <p:cNvSpPr txBox="1"/>
          <p:nvPr/>
        </p:nvSpPr>
        <p:spPr>
          <a:xfrm>
            <a:off x="4954364" y="2885566"/>
            <a:ext cx="2017732" cy="830997"/>
          </a:xfrm>
          <a:prstGeom prst="rect">
            <a:avLst/>
          </a:prstGeom>
          <a:noFill/>
        </p:spPr>
        <p:txBody>
          <a:bodyPr wrap="none" rtlCol="0">
            <a:spAutoFit/>
          </a:bodyPr>
          <a:lstStyle/>
          <a:p>
            <a:r>
              <a:rPr lang="en-GB" dirty="0" smtClean="0"/>
              <a:t>inhibitory</a:t>
            </a:r>
          </a:p>
          <a:p>
            <a:r>
              <a:rPr lang="en-GB" dirty="0" smtClean="0"/>
              <a:t>neuron (20%)</a:t>
            </a:r>
            <a:endParaRPr lang="en-GB" dirty="0"/>
          </a:p>
        </p:txBody>
      </p:sp>
      <p:sp>
        <p:nvSpPr>
          <p:cNvPr id="54" name="TextBox 53"/>
          <p:cNvSpPr txBox="1"/>
          <p:nvPr/>
        </p:nvSpPr>
        <p:spPr>
          <a:xfrm>
            <a:off x="6691497" y="820808"/>
            <a:ext cx="2277739" cy="523220"/>
          </a:xfrm>
          <a:prstGeom prst="rect">
            <a:avLst/>
          </a:prstGeom>
          <a:noFill/>
        </p:spPr>
        <p:txBody>
          <a:bodyPr wrap="none" rtlCol="0">
            <a:spAutoFit/>
          </a:bodyPr>
          <a:lstStyle/>
          <a:p>
            <a:r>
              <a:rPr lang="en-GB" sz="2800" dirty="0" smtClean="0"/>
              <a:t>~10</a:t>
            </a:r>
            <a:r>
              <a:rPr lang="en-GB" sz="2800" baseline="30000" dirty="0" smtClean="0"/>
              <a:t>11</a:t>
            </a:r>
            <a:r>
              <a:rPr lang="en-GB" sz="2800" dirty="0" smtClean="0"/>
              <a:t> neurons</a:t>
            </a:r>
            <a:endParaRPr lang="en-GB" sz="2800" dirty="0"/>
          </a:p>
        </p:txBody>
      </p:sp>
      <p:cxnSp>
        <p:nvCxnSpPr>
          <p:cNvPr id="55" name="Straight Connector 54"/>
          <p:cNvCxnSpPr/>
          <p:nvPr/>
        </p:nvCxnSpPr>
        <p:spPr bwMode="auto">
          <a:xfrm flipH="1">
            <a:off x="5884673" y="1181189"/>
            <a:ext cx="806824" cy="946673"/>
          </a:xfrm>
          <a:prstGeom prst="line">
            <a:avLst/>
          </a:prstGeom>
          <a:solidFill>
            <a:schemeClr val="accent1"/>
          </a:solidFill>
          <a:ln w="28575" cap="flat" cmpd="sng" algn="ctr">
            <a:solidFill>
              <a:schemeClr val="tx1"/>
            </a:solidFill>
            <a:prstDash val="solid"/>
            <a:round/>
            <a:headEnd type="none" w="med" len="med"/>
            <a:tailEnd type="triangle" w="med" len="med"/>
          </a:ln>
          <a:effectLst/>
        </p:spPr>
      </p:cxnSp>
    </p:spTree>
    <p:extLst>
      <p:ext uri="{BB962C8B-B14F-4D97-AF65-F5344CB8AC3E}">
        <p14:creationId xmlns:p14="http://schemas.microsoft.com/office/powerpoint/2010/main" val="42039901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5216" y="344245"/>
            <a:ext cx="7559891" cy="523220"/>
          </a:xfrm>
          <a:prstGeom prst="rect">
            <a:avLst/>
          </a:prstGeom>
          <a:noFill/>
        </p:spPr>
        <p:txBody>
          <a:bodyPr wrap="none" rtlCol="0">
            <a:spAutoFit/>
          </a:bodyPr>
          <a:lstStyle/>
          <a:p>
            <a:pPr algn="ctr"/>
            <a:r>
              <a:rPr lang="en-GB" sz="2800" dirty="0" smtClean="0"/>
              <a:t>there is lots of structure at the macroscopic level</a:t>
            </a:r>
            <a:endParaRPr lang="en-GB" sz="2800" dirty="0"/>
          </a:p>
        </p:txBody>
      </p:sp>
      <p:sp>
        <p:nvSpPr>
          <p:cNvPr id="64" name="Oval 63"/>
          <p:cNvSpPr/>
          <p:nvPr/>
        </p:nvSpPr>
        <p:spPr bwMode="auto">
          <a:xfrm>
            <a:off x="1387736" y="892885"/>
            <a:ext cx="5819888" cy="5282004"/>
          </a:xfrm>
          <a:prstGeom prst="ellipse">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6" name="Freeform 5"/>
          <p:cNvSpPr/>
          <p:nvPr/>
        </p:nvSpPr>
        <p:spPr bwMode="auto">
          <a:xfrm rot="-180000">
            <a:off x="3431690" y="968188"/>
            <a:ext cx="334623" cy="5120640"/>
          </a:xfrm>
          <a:custGeom>
            <a:avLst/>
            <a:gdLst>
              <a:gd name="connsiteX0" fmla="*/ 322730 w 334623"/>
              <a:gd name="connsiteY0" fmla="*/ 0 h 5120640"/>
              <a:gd name="connsiteX1" fmla="*/ 290457 w 334623"/>
              <a:gd name="connsiteY1" fmla="*/ 53788 h 5120640"/>
              <a:gd name="connsiteX2" fmla="*/ 258184 w 334623"/>
              <a:gd name="connsiteY2" fmla="*/ 86061 h 5120640"/>
              <a:gd name="connsiteX3" fmla="*/ 236669 w 334623"/>
              <a:gd name="connsiteY3" fmla="*/ 118334 h 5120640"/>
              <a:gd name="connsiteX4" fmla="*/ 279699 w 334623"/>
              <a:gd name="connsiteY4" fmla="*/ 225910 h 5120640"/>
              <a:gd name="connsiteX5" fmla="*/ 311972 w 334623"/>
              <a:gd name="connsiteY5" fmla="*/ 236668 h 5120640"/>
              <a:gd name="connsiteX6" fmla="*/ 311972 w 334623"/>
              <a:gd name="connsiteY6" fmla="*/ 559397 h 5120640"/>
              <a:gd name="connsiteX7" fmla="*/ 290457 w 334623"/>
              <a:gd name="connsiteY7" fmla="*/ 785308 h 5120640"/>
              <a:gd name="connsiteX8" fmla="*/ 258184 w 334623"/>
              <a:gd name="connsiteY8" fmla="*/ 828338 h 5120640"/>
              <a:gd name="connsiteX9" fmla="*/ 268942 w 334623"/>
              <a:gd name="connsiteY9" fmla="*/ 957430 h 5120640"/>
              <a:gd name="connsiteX10" fmla="*/ 301215 w 334623"/>
              <a:gd name="connsiteY10" fmla="*/ 989703 h 5120640"/>
              <a:gd name="connsiteX11" fmla="*/ 290457 w 334623"/>
              <a:gd name="connsiteY11" fmla="*/ 1344705 h 5120640"/>
              <a:gd name="connsiteX12" fmla="*/ 268942 w 334623"/>
              <a:gd name="connsiteY12" fmla="*/ 1495312 h 5120640"/>
              <a:gd name="connsiteX13" fmla="*/ 225911 w 334623"/>
              <a:gd name="connsiteY13" fmla="*/ 1592131 h 5120640"/>
              <a:gd name="connsiteX14" fmla="*/ 236669 w 334623"/>
              <a:gd name="connsiteY14" fmla="*/ 1699708 h 5120640"/>
              <a:gd name="connsiteX15" fmla="*/ 322730 w 334623"/>
              <a:gd name="connsiteY15" fmla="*/ 1721223 h 5120640"/>
              <a:gd name="connsiteX16" fmla="*/ 322730 w 334623"/>
              <a:gd name="connsiteY16" fmla="*/ 1807284 h 5120640"/>
              <a:gd name="connsiteX17" fmla="*/ 311972 w 334623"/>
              <a:gd name="connsiteY17" fmla="*/ 1968649 h 5120640"/>
              <a:gd name="connsiteX18" fmla="*/ 301215 w 334623"/>
              <a:gd name="connsiteY18" fmla="*/ 2000922 h 5120640"/>
              <a:gd name="connsiteX19" fmla="*/ 279699 w 334623"/>
              <a:gd name="connsiteY19" fmla="*/ 2022437 h 5120640"/>
              <a:gd name="connsiteX20" fmla="*/ 258184 w 334623"/>
              <a:gd name="connsiteY20" fmla="*/ 2086983 h 5120640"/>
              <a:gd name="connsiteX21" fmla="*/ 247426 w 334623"/>
              <a:gd name="connsiteY21" fmla="*/ 2162287 h 5120640"/>
              <a:gd name="connsiteX22" fmla="*/ 204396 w 334623"/>
              <a:gd name="connsiteY22" fmla="*/ 2248348 h 5120640"/>
              <a:gd name="connsiteX23" fmla="*/ 182880 w 334623"/>
              <a:gd name="connsiteY23" fmla="*/ 2269863 h 5120640"/>
              <a:gd name="connsiteX24" fmla="*/ 172123 w 334623"/>
              <a:gd name="connsiteY24" fmla="*/ 2334409 h 5120640"/>
              <a:gd name="connsiteX25" fmla="*/ 172123 w 334623"/>
              <a:gd name="connsiteY25" fmla="*/ 2420470 h 5120640"/>
              <a:gd name="connsiteX26" fmla="*/ 204396 w 334623"/>
              <a:gd name="connsiteY26" fmla="*/ 2431228 h 5120640"/>
              <a:gd name="connsiteX27" fmla="*/ 236669 w 334623"/>
              <a:gd name="connsiteY27" fmla="*/ 2452743 h 5120640"/>
              <a:gd name="connsiteX28" fmla="*/ 258184 w 334623"/>
              <a:gd name="connsiteY28" fmla="*/ 2485016 h 5120640"/>
              <a:gd name="connsiteX29" fmla="*/ 225911 w 334623"/>
              <a:gd name="connsiteY29" fmla="*/ 2549562 h 5120640"/>
              <a:gd name="connsiteX30" fmla="*/ 215153 w 334623"/>
              <a:gd name="connsiteY30" fmla="*/ 2807745 h 5120640"/>
              <a:gd name="connsiteX31" fmla="*/ 204396 w 334623"/>
              <a:gd name="connsiteY31" fmla="*/ 2850776 h 5120640"/>
              <a:gd name="connsiteX32" fmla="*/ 172123 w 334623"/>
              <a:gd name="connsiteY32" fmla="*/ 2883049 h 5120640"/>
              <a:gd name="connsiteX33" fmla="*/ 107577 w 334623"/>
              <a:gd name="connsiteY33" fmla="*/ 3001383 h 5120640"/>
              <a:gd name="connsiteX34" fmla="*/ 118335 w 334623"/>
              <a:gd name="connsiteY34" fmla="*/ 3044414 h 5120640"/>
              <a:gd name="connsiteX35" fmla="*/ 193638 w 334623"/>
              <a:gd name="connsiteY35" fmla="*/ 3087444 h 5120640"/>
              <a:gd name="connsiteX36" fmla="*/ 236669 w 334623"/>
              <a:gd name="connsiteY36" fmla="*/ 3141232 h 5120640"/>
              <a:gd name="connsiteX37" fmla="*/ 247426 w 334623"/>
              <a:gd name="connsiteY37" fmla="*/ 3173505 h 5120640"/>
              <a:gd name="connsiteX38" fmla="*/ 236669 w 334623"/>
              <a:gd name="connsiteY38" fmla="*/ 3205778 h 5120640"/>
              <a:gd name="connsiteX39" fmla="*/ 182880 w 334623"/>
              <a:gd name="connsiteY39" fmla="*/ 3302597 h 5120640"/>
              <a:gd name="connsiteX40" fmla="*/ 182880 w 334623"/>
              <a:gd name="connsiteY40" fmla="*/ 3550023 h 5120640"/>
              <a:gd name="connsiteX41" fmla="*/ 172123 w 334623"/>
              <a:gd name="connsiteY41" fmla="*/ 3582296 h 5120640"/>
              <a:gd name="connsiteX42" fmla="*/ 129092 w 334623"/>
              <a:gd name="connsiteY42" fmla="*/ 3646842 h 5120640"/>
              <a:gd name="connsiteX43" fmla="*/ 96819 w 334623"/>
              <a:gd name="connsiteY43" fmla="*/ 3668357 h 5120640"/>
              <a:gd name="connsiteX44" fmla="*/ 64546 w 334623"/>
              <a:gd name="connsiteY44" fmla="*/ 3700630 h 5120640"/>
              <a:gd name="connsiteX45" fmla="*/ 43031 w 334623"/>
              <a:gd name="connsiteY45" fmla="*/ 3732903 h 5120640"/>
              <a:gd name="connsiteX46" fmla="*/ 0 w 334623"/>
              <a:gd name="connsiteY46" fmla="*/ 3818964 h 5120640"/>
              <a:gd name="connsiteX47" fmla="*/ 10758 w 334623"/>
              <a:gd name="connsiteY47" fmla="*/ 3861995 h 5120640"/>
              <a:gd name="connsiteX48" fmla="*/ 96819 w 334623"/>
              <a:gd name="connsiteY48" fmla="*/ 3894268 h 5120640"/>
              <a:gd name="connsiteX49" fmla="*/ 172123 w 334623"/>
              <a:gd name="connsiteY49" fmla="*/ 3937298 h 5120640"/>
              <a:gd name="connsiteX50" fmla="*/ 182880 w 334623"/>
              <a:gd name="connsiteY50" fmla="*/ 3969571 h 5120640"/>
              <a:gd name="connsiteX51" fmla="*/ 139850 w 334623"/>
              <a:gd name="connsiteY51" fmla="*/ 4066390 h 5120640"/>
              <a:gd name="connsiteX52" fmla="*/ 53789 w 334623"/>
              <a:gd name="connsiteY52" fmla="*/ 4163209 h 5120640"/>
              <a:gd name="connsiteX53" fmla="*/ 43031 w 334623"/>
              <a:gd name="connsiteY53" fmla="*/ 4206240 h 5120640"/>
              <a:gd name="connsiteX54" fmla="*/ 75304 w 334623"/>
              <a:gd name="connsiteY54" fmla="*/ 4227755 h 5120640"/>
              <a:gd name="connsiteX55" fmla="*/ 96819 w 334623"/>
              <a:gd name="connsiteY55" fmla="*/ 4260028 h 5120640"/>
              <a:gd name="connsiteX56" fmla="*/ 150608 w 334623"/>
              <a:gd name="connsiteY56" fmla="*/ 4647303 h 5120640"/>
              <a:gd name="connsiteX57" fmla="*/ 193638 w 334623"/>
              <a:gd name="connsiteY57" fmla="*/ 4658061 h 5120640"/>
              <a:gd name="connsiteX58" fmla="*/ 182880 w 334623"/>
              <a:gd name="connsiteY58" fmla="*/ 4733364 h 5120640"/>
              <a:gd name="connsiteX59" fmla="*/ 172123 w 334623"/>
              <a:gd name="connsiteY59" fmla="*/ 4765637 h 5120640"/>
              <a:gd name="connsiteX60" fmla="*/ 161365 w 334623"/>
              <a:gd name="connsiteY60" fmla="*/ 4808668 h 5120640"/>
              <a:gd name="connsiteX61" fmla="*/ 139850 w 334623"/>
              <a:gd name="connsiteY61" fmla="*/ 4873214 h 5120640"/>
              <a:gd name="connsiteX62" fmla="*/ 118335 w 334623"/>
              <a:gd name="connsiteY62" fmla="*/ 4980790 h 5120640"/>
              <a:gd name="connsiteX63" fmla="*/ 96819 w 334623"/>
              <a:gd name="connsiteY63" fmla="*/ 5002305 h 5120640"/>
              <a:gd name="connsiteX64" fmla="*/ 75304 w 334623"/>
              <a:gd name="connsiteY64" fmla="*/ 5066851 h 5120640"/>
              <a:gd name="connsiteX65" fmla="*/ 64546 w 334623"/>
              <a:gd name="connsiteY65" fmla="*/ 5099124 h 5120640"/>
              <a:gd name="connsiteX66" fmla="*/ 75304 w 334623"/>
              <a:gd name="connsiteY66" fmla="*/ 5120640 h 512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34623" h="5120640">
                <a:moveTo>
                  <a:pt x="322730" y="0"/>
                </a:moveTo>
                <a:cubicBezTo>
                  <a:pt x="311972" y="17929"/>
                  <a:pt x="303002" y="37061"/>
                  <a:pt x="290457" y="53788"/>
                </a:cubicBezTo>
                <a:cubicBezTo>
                  <a:pt x="281329" y="65959"/>
                  <a:pt x="267923" y="74374"/>
                  <a:pt x="258184" y="86061"/>
                </a:cubicBezTo>
                <a:cubicBezTo>
                  <a:pt x="249907" y="95993"/>
                  <a:pt x="243841" y="107576"/>
                  <a:pt x="236669" y="118334"/>
                </a:cubicBezTo>
                <a:cubicBezTo>
                  <a:pt x="246231" y="194834"/>
                  <a:pt x="224623" y="198372"/>
                  <a:pt x="279699" y="225910"/>
                </a:cubicBezTo>
                <a:cubicBezTo>
                  <a:pt x="289841" y="230981"/>
                  <a:pt x="301214" y="233082"/>
                  <a:pt x="311972" y="236668"/>
                </a:cubicBezTo>
                <a:cubicBezTo>
                  <a:pt x="352611" y="358582"/>
                  <a:pt x="329621" y="277021"/>
                  <a:pt x="311972" y="559397"/>
                </a:cubicBezTo>
                <a:cubicBezTo>
                  <a:pt x="307253" y="634894"/>
                  <a:pt x="305292" y="711133"/>
                  <a:pt x="290457" y="785308"/>
                </a:cubicBezTo>
                <a:cubicBezTo>
                  <a:pt x="286941" y="802889"/>
                  <a:pt x="268942" y="813995"/>
                  <a:pt x="258184" y="828338"/>
                </a:cubicBezTo>
                <a:cubicBezTo>
                  <a:pt x="261770" y="871369"/>
                  <a:pt x="257816" y="915708"/>
                  <a:pt x="268942" y="957430"/>
                </a:cubicBezTo>
                <a:cubicBezTo>
                  <a:pt x="272862" y="972130"/>
                  <a:pt x="300371" y="974513"/>
                  <a:pt x="301215" y="989703"/>
                </a:cubicBezTo>
                <a:cubicBezTo>
                  <a:pt x="307782" y="1107909"/>
                  <a:pt x="297998" y="1226557"/>
                  <a:pt x="290457" y="1344705"/>
                </a:cubicBezTo>
                <a:cubicBezTo>
                  <a:pt x="287227" y="1395314"/>
                  <a:pt x="279389" y="1445688"/>
                  <a:pt x="268942" y="1495312"/>
                </a:cubicBezTo>
                <a:cubicBezTo>
                  <a:pt x="263948" y="1519036"/>
                  <a:pt x="237396" y="1569161"/>
                  <a:pt x="225911" y="1592131"/>
                </a:cubicBezTo>
                <a:cubicBezTo>
                  <a:pt x="229497" y="1627990"/>
                  <a:pt x="215046" y="1670878"/>
                  <a:pt x="236669" y="1699708"/>
                </a:cubicBezTo>
                <a:cubicBezTo>
                  <a:pt x="254411" y="1723364"/>
                  <a:pt x="322730" y="1721223"/>
                  <a:pt x="322730" y="1721223"/>
                </a:cubicBezTo>
                <a:cubicBezTo>
                  <a:pt x="342367" y="1780132"/>
                  <a:pt x="330719" y="1727398"/>
                  <a:pt x="322730" y="1807284"/>
                </a:cubicBezTo>
                <a:cubicBezTo>
                  <a:pt x="317366" y="1860924"/>
                  <a:pt x="317925" y="1915071"/>
                  <a:pt x="311972" y="1968649"/>
                </a:cubicBezTo>
                <a:cubicBezTo>
                  <a:pt x="310720" y="1979919"/>
                  <a:pt x="307049" y="1991198"/>
                  <a:pt x="301215" y="2000922"/>
                </a:cubicBezTo>
                <a:cubicBezTo>
                  <a:pt x="295997" y="2009619"/>
                  <a:pt x="286871" y="2015265"/>
                  <a:pt x="279699" y="2022437"/>
                </a:cubicBezTo>
                <a:cubicBezTo>
                  <a:pt x="272527" y="2043952"/>
                  <a:pt x="261391" y="2064532"/>
                  <a:pt x="258184" y="2086983"/>
                </a:cubicBezTo>
                <a:cubicBezTo>
                  <a:pt x="254598" y="2112084"/>
                  <a:pt x="253576" y="2137688"/>
                  <a:pt x="247426" y="2162287"/>
                </a:cubicBezTo>
                <a:cubicBezTo>
                  <a:pt x="239840" y="2192631"/>
                  <a:pt x="224082" y="2223741"/>
                  <a:pt x="204396" y="2248348"/>
                </a:cubicBezTo>
                <a:cubicBezTo>
                  <a:pt x="198060" y="2256268"/>
                  <a:pt x="190052" y="2262691"/>
                  <a:pt x="182880" y="2269863"/>
                </a:cubicBezTo>
                <a:cubicBezTo>
                  <a:pt x="179294" y="2291378"/>
                  <a:pt x="176401" y="2313020"/>
                  <a:pt x="172123" y="2334409"/>
                </a:cubicBezTo>
                <a:cubicBezTo>
                  <a:pt x="166386" y="2363097"/>
                  <a:pt x="149173" y="2391782"/>
                  <a:pt x="172123" y="2420470"/>
                </a:cubicBezTo>
                <a:cubicBezTo>
                  <a:pt x="179207" y="2429325"/>
                  <a:pt x="194254" y="2426157"/>
                  <a:pt x="204396" y="2431228"/>
                </a:cubicBezTo>
                <a:cubicBezTo>
                  <a:pt x="215960" y="2437010"/>
                  <a:pt x="225911" y="2445571"/>
                  <a:pt x="236669" y="2452743"/>
                </a:cubicBezTo>
                <a:cubicBezTo>
                  <a:pt x="243841" y="2463501"/>
                  <a:pt x="256059" y="2472263"/>
                  <a:pt x="258184" y="2485016"/>
                </a:cubicBezTo>
                <a:cubicBezTo>
                  <a:pt x="261153" y="2502831"/>
                  <a:pt x="233403" y="2538323"/>
                  <a:pt x="225911" y="2549562"/>
                </a:cubicBezTo>
                <a:cubicBezTo>
                  <a:pt x="241447" y="2844739"/>
                  <a:pt x="260943" y="2670374"/>
                  <a:pt x="215153" y="2807745"/>
                </a:cubicBezTo>
                <a:cubicBezTo>
                  <a:pt x="210478" y="2821771"/>
                  <a:pt x="211731" y="2837939"/>
                  <a:pt x="204396" y="2850776"/>
                </a:cubicBezTo>
                <a:cubicBezTo>
                  <a:pt x="196848" y="2863985"/>
                  <a:pt x="182881" y="2872291"/>
                  <a:pt x="172123" y="2883049"/>
                </a:cubicBezTo>
                <a:cubicBezTo>
                  <a:pt x="123310" y="2980674"/>
                  <a:pt x="146883" y="2942423"/>
                  <a:pt x="107577" y="3001383"/>
                </a:cubicBezTo>
                <a:cubicBezTo>
                  <a:pt x="111163" y="3015727"/>
                  <a:pt x="109741" y="3032383"/>
                  <a:pt x="118335" y="3044414"/>
                </a:cubicBezTo>
                <a:cubicBezTo>
                  <a:pt x="138688" y="3072909"/>
                  <a:pt x="164435" y="3077710"/>
                  <a:pt x="193638" y="3087444"/>
                </a:cubicBezTo>
                <a:cubicBezTo>
                  <a:pt x="213647" y="3107453"/>
                  <a:pt x="223101" y="3114096"/>
                  <a:pt x="236669" y="3141232"/>
                </a:cubicBezTo>
                <a:cubicBezTo>
                  <a:pt x="241740" y="3151374"/>
                  <a:pt x="243840" y="3162747"/>
                  <a:pt x="247426" y="3173505"/>
                </a:cubicBezTo>
                <a:cubicBezTo>
                  <a:pt x="243840" y="3184263"/>
                  <a:pt x="242176" y="3195865"/>
                  <a:pt x="236669" y="3205778"/>
                </a:cubicBezTo>
                <a:cubicBezTo>
                  <a:pt x="175016" y="3316755"/>
                  <a:pt x="207223" y="3229569"/>
                  <a:pt x="182880" y="3302597"/>
                </a:cubicBezTo>
                <a:cubicBezTo>
                  <a:pt x="204706" y="3411720"/>
                  <a:pt x="200348" y="3366606"/>
                  <a:pt x="182880" y="3550023"/>
                </a:cubicBezTo>
                <a:cubicBezTo>
                  <a:pt x="181805" y="3561311"/>
                  <a:pt x="177630" y="3572383"/>
                  <a:pt x="172123" y="3582296"/>
                </a:cubicBezTo>
                <a:cubicBezTo>
                  <a:pt x="159565" y="3604900"/>
                  <a:pt x="146120" y="3627382"/>
                  <a:pt x="129092" y="3646842"/>
                </a:cubicBezTo>
                <a:cubicBezTo>
                  <a:pt x="120578" y="3656572"/>
                  <a:pt x="106751" y="3660080"/>
                  <a:pt x="96819" y="3668357"/>
                </a:cubicBezTo>
                <a:cubicBezTo>
                  <a:pt x="85132" y="3678096"/>
                  <a:pt x="74285" y="3688943"/>
                  <a:pt x="64546" y="3700630"/>
                </a:cubicBezTo>
                <a:cubicBezTo>
                  <a:pt x="56269" y="3710562"/>
                  <a:pt x="49883" y="3721939"/>
                  <a:pt x="43031" y="3732903"/>
                </a:cubicBezTo>
                <a:cubicBezTo>
                  <a:pt x="6738" y="3790972"/>
                  <a:pt x="16386" y="3769807"/>
                  <a:pt x="0" y="3818964"/>
                </a:cubicBezTo>
                <a:cubicBezTo>
                  <a:pt x="3586" y="3833308"/>
                  <a:pt x="2557" y="3849693"/>
                  <a:pt x="10758" y="3861995"/>
                </a:cubicBezTo>
                <a:cubicBezTo>
                  <a:pt x="27804" y="3887564"/>
                  <a:pt x="73402" y="3889585"/>
                  <a:pt x="96819" y="3894268"/>
                </a:cubicBezTo>
                <a:cubicBezTo>
                  <a:pt x="107407" y="3899562"/>
                  <a:pt x="161986" y="3924627"/>
                  <a:pt x="172123" y="3937298"/>
                </a:cubicBezTo>
                <a:cubicBezTo>
                  <a:pt x="179207" y="3946153"/>
                  <a:pt x="179294" y="3958813"/>
                  <a:pt x="182880" y="3969571"/>
                </a:cubicBezTo>
                <a:cubicBezTo>
                  <a:pt x="169238" y="4010497"/>
                  <a:pt x="167126" y="4035705"/>
                  <a:pt x="139850" y="4066390"/>
                </a:cubicBezTo>
                <a:cubicBezTo>
                  <a:pt x="41599" y="4176922"/>
                  <a:pt x="102619" y="4089963"/>
                  <a:pt x="53789" y="4163209"/>
                </a:cubicBezTo>
                <a:cubicBezTo>
                  <a:pt x="50203" y="4177553"/>
                  <a:pt x="38356" y="4192214"/>
                  <a:pt x="43031" y="4206240"/>
                </a:cubicBezTo>
                <a:cubicBezTo>
                  <a:pt x="47119" y="4218506"/>
                  <a:pt x="66162" y="4218613"/>
                  <a:pt x="75304" y="4227755"/>
                </a:cubicBezTo>
                <a:cubicBezTo>
                  <a:pt x="84446" y="4236897"/>
                  <a:pt x="89647" y="4249270"/>
                  <a:pt x="96819" y="4260028"/>
                </a:cubicBezTo>
                <a:cubicBezTo>
                  <a:pt x="114335" y="4566546"/>
                  <a:pt x="-505" y="4604126"/>
                  <a:pt x="150608" y="4647303"/>
                </a:cubicBezTo>
                <a:cubicBezTo>
                  <a:pt x="164824" y="4651365"/>
                  <a:pt x="179295" y="4654475"/>
                  <a:pt x="193638" y="4658061"/>
                </a:cubicBezTo>
                <a:cubicBezTo>
                  <a:pt x="190052" y="4683162"/>
                  <a:pt x="187853" y="4708501"/>
                  <a:pt x="182880" y="4733364"/>
                </a:cubicBezTo>
                <a:cubicBezTo>
                  <a:pt x="180656" y="4744483"/>
                  <a:pt x="175238" y="4754734"/>
                  <a:pt x="172123" y="4765637"/>
                </a:cubicBezTo>
                <a:cubicBezTo>
                  <a:pt x="168061" y="4779853"/>
                  <a:pt x="165613" y="4794506"/>
                  <a:pt x="161365" y="4808668"/>
                </a:cubicBezTo>
                <a:cubicBezTo>
                  <a:pt x="154848" y="4830391"/>
                  <a:pt x="143579" y="4850843"/>
                  <a:pt x="139850" y="4873214"/>
                </a:cubicBezTo>
                <a:cubicBezTo>
                  <a:pt x="138500" y="4881312"/>
                  <a:pt x="126357" y="4964746"/>
                  <a:pt x="118335" y="4980790"/>
                </a:cubicBezTo>
                <a:cubicBezTo>
                  <a:pt x="113799" y="4989862"/>
                  <a:pt x="103991" y="4995133"/>
                  <a:pt x="96819" y="5002305"/>
                </a:cubicBezTo>
                <a:lnTo>
                  <a:pt x="75304" y="5066851"/>
                </a:lnTo>
                <a:cubicBezTo>
                  <a:pt x="71718" y="5077609"/>
                  <a:pt x="59475" y="5088982"/>
                  <a:pt x="64546" y="5099124"/>
                </a:cubicBezTo>
                <a:lnTo>
                  <a:pt x="75304" y="5120640"/>
                </a:lnTo>
              </a:path>
            </a:pathLst>
          </a:cu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7" name="Freeform 6"/>
          <p:cNvSpPr/>
          <p:nvPr/>
        </p:nvSpPr>
        <p:spPr bwMode="auto">
          <a:xfrm rot="-180000">
            <a:off x="4969556" y="1032733"/>
            <a:ext cx="344722" cy="5034579"/>
          </a:xfrm>
          <a:custGeom>
            <a:avLst/>
            <a:gdLst>
              <a:gd name="connsiteX0" fmla="*/ 344722 w 344722"/>
              <a:gd name="connsiteY0" fmla="*/ 0 h 5034579"/>
              <a:gd name="connsiteX1" fmla="*/ 312449 w 344722"/>
              <a:gd name="connsiteY1" fmla="*/ 53788 h 5034579"/>
              <a:gd name="connsiteX2" fmla="*/ 323207 w 344722"/>
              <a:gd name="connsiteY2" fmla="*/ 86061 h 5034579"/>
              <a:gd name="connsiteX3" fmla="*/ 280176 w 344722"/>
              <a:gd name="connsiteY3" fmla="*/ 215153 h 5034579"/>
              <a:gd name="connsiteX4" fmla="*/ 247903 w 344722"/>
              <a:gd name="connsiteY4" fmla="*/ 258184 h 5034579"/>
              <a:gd name="connsiteX5" fmla="*/ 237146 w 344722"/>
              <a:gd name="connsiteY5" fmla="*/ 290457 h 5034579"/>
              <a:gd name="connsiteX6" fmla="*/ 258661 w 344722"/>
              <a:gd name="connsiteY6" fmla="*/ 430306 h 5034579"/>
              <a:gd name="connsiteX7" fmla="*/ 237146 w 344722"/>
              <a:gd name="connsiteY7" fmla="*/ 613186 h 5034579"/>
              <a:gd name="connsiteX8" fmla="*/ 226388 w 344722"/>
              <a:gd name="connsiteY8" fmla="*/ 645459 h 5034579"/>
              <a:gd name="connsiteX9" fmla="*/ 172600 w 344722"/>
              <a:gd name="connsiteY9" fmla="*/ 677732 h 5034579"/>
              <a:gd name="connsiteX10" fmla="*/ 140327 w 344722"/>
              <a:gd name="connsiteY10" fmla="*/ 699247 h 5034579"/>
              <a:gd name="connsiteX11" fmla="*/ 118811 w 344722"/>
              <a:gd name="connsiteY11" fmla="*/ 731520 h 5034579"/>
              <a:gd name="connsiteX12" fmla="*/ 97296 w 344722"/>
              <a:gd name="connsiteY12" fmla="*/ 796066 h 5034579"/>
              <a:gd name="connsiteX13" fmla="*/ 118811 w 344722"/>
              <a:gd name="connsiteY13" fmla="*/ 871369 h 5034579"/>
              <a:gd name="connsiteX14" fmla="*/ 204873 w 344722"/>
              <a:gd name="connsiteY14" fmla="*/ 903642 h 5034579"/>
              <a:gd name="connsiteX15" fmla="*/ 269418 w 344722"/>
              <a:gd name="connsiteY15" fmla="*/ 957431 h 5034579"/>
              <a:gd name="connsiteX16" fmla="*/ 280176 w 344722"/>
              <a:gd name="connsiteY16" fmla="*/ 989704 h 5034579"/>
              <a:gd name="connsiteX17" fmla="*/ 269418 w 344722"/>
              <a:gd name="connsiteY17" fmla="*/ 1129553 h 5034579"/>
              <a:gd name="connsiteX18" fmla="*/ 247903 w 344722"/>
              <a:gd name="connsiteY18" fmla="*/ 1172584 h 5034579"/>
              <a:gd name="connsiteX19" fmla="*/ 269418 w 344722"/>
              <a:gd name="connsiteY19" fmla="*/ 1301675 h 5034579"/>
              <a:gd name="connsiteX20" fmla="*/ 258661 w 344722"/>
              <a:gd name="connsiteY20" fmla="*/ 1495313 h 5034579"/>
              <a:gd name="connsiteX21" fmla="*/ 237146 w 344722"/>
              <a:gd name="connsiteY21" fmla="*/ 1549101 h 5034579"/>
              <a:gd name="connsiteX22" fmla="*/ 226388 w 344722"/>
              <a:gd name="connsiteY22" fmla="*/ 1602889 h 5034579"/>
              <a:gd name="connsiteX23" fmla="*/ 204873 w 344722"/>
              <a:gd name="connsiteY23" fmla="*/ 1667435 h 5034579"/>
              <a:gd name="connsiteX24" fmla="*/ 215630 w 344722"/>
              <a:gd name="connsiteY24" fmla="*/ 1818042 h 5034579"/>
              <a:gd name="connsiteX25" fmla="*/ 226388 w 344722"/>
              <a:gd name="connsiteY25" fmla="*/ 1850315 h 5034579"/>
              <a:gd name="connsiteX26" fmla="*/ 204873 w 344722"/>
              <a:gd name="connsiteY26" fmla="*/ 1990165 h 5034579"/>
              <a:gd name="connsiteX27" fmla="*/ 183357 w 344722"/>
              <a:gd name="connsiteY27" fmla="*/ 2086984 h 5034579"/>
              <a:gd name="connsiteX28" fmla="*/ 194115 w 344722"/>
              <a:gd name="connsiteY28" fmla="*/ 2173045 h 5034579"/>
              <a:gd name="connsiteX29" fmla="*/ 215630 w 344722"/>
              <a:gd name="connsiteY29" fmla="*/ 2248348 h 5034579"/>
              <a:gd name="connsiteX30" fmla="*/ 237146 w 344722"/>
              <a:gd name="connsiteY30" fmla="*/ 2323652 h 5034579"/>
              <a:gd name="connsiteX31" fmla="*/ 226388 w 344722"/>
              <a:gd name="connsiteY31" fmla="*/ 2398955 h 5034579"/>
              <a:gd name="connsiteX32" fmla="*/ 204873 w 344722"/>
              <a:gd name="connsiteY32" fmla="*/ 2420471 h 5034579"/>
              <a:gd name="connsiteX33" fmla="*/ 194115 w 344722"/>
              <a:gd name="connsiteY33" fmla="*/ 2463501 h 5034579"/>
              <a:gd name="connsiteX34" fmla="*/ 204873 w 344722"/>
              <a:gd name="connsiteY34" fmla="*/ 2614108 h 5034579"/>
              <a:gd name="connsiteX35" fmla="*/ 226388 w 344722"/>
              <a:gd name="connsiteY35" fmla="*/ 2678654 h 5034579"/>
              <a:gd name="connsiteX36" fmla="*/ 215630 w 344722"/>
              <a:gd name="connsiteY36" fmla="*/ 2743200 h 5034579"/>
              <a:gd name="connsiteX37" fmla="*/ 194115 w 344722"/>
              <a:gd name="connsiteY37" fmla="*/ 2786231 h 5034579"/>
              <a:gd name="connsiteX38" fmla="*/ 204873 w 344722"/>
              <a:gd name="connsiteY38" fmla="*/ 2861534 h 5034579"/>
              <a:gd name="connsiteX39" fmla="*/ 194115 w 344722"/>
              <a:gd name="connsiteY39" fmla="*/ 2926080 h 5034579"/>
              <a:gd name="connsiteX40" fmla="*/ 204873 w 344722"/>
              <a:gd name="connsiteY40" fmla="*/ 2958353 h 5034579"/>
              <a:gd name="connsiteX41" fmla="*/ 194115 w 344722"/>
              <a:gd name="connsiteY41" fmla="*/ 3119718 h 5034579"/>
              <a:gd name="connsiteX42" fmla="*/ 151084 w 344722"/>
              <a:gd name="connsiteY42" fmla="*/ 3151991 h 5034579"/>
              <a:gd name="connsiteX43" fmla="*/ 129569 w 344722"/>
              <a:gd name="connsiteY43" fmla="*/ 3195021 h 5034579"/>
              <a:gd name="connsiteX44" fmla="*/ 108054 w 344722"/>
              <a:gd name="connsiteY44" fmla="*/ 3227294 h 5034579"/>
              <a:gd name="connsiteX45" fmla="*/ 118811 w 344722"/>
              <a:gd name="connsiteY45" fmla="*/ 3313355 h 5034579"/>
              <a:gd name="connsiteX46" fmla="*/ 140327 w 344722"/>
              <a:gd name="connsiteY46" fmla="*/ 3334871 h 5034579"/>
              <a:gd name="connsiteX47" fmla="*/ 129569 w 344722"/>
              <a:gd name="connsiteY47" fmla="*/ 3420932 h 5034579"/>
              <a:gd name="connsiteX48" fmla="*/ 118811 w 344722"/>
              <a:gd name="connsiteY48" fmla="*/ 3453205 h 5034579"/>
              <a:gd name="connsiteX49" fmla="*/ 108054 w 344722"/>
              <a:gd name="connsiteY49" fmla="*/ 3506993 h 5034579"/>
              <a:gd name="connsiteX50" fmla="*/ 97296 w 344722"/>
              <a:gd name="connsiteY50" fmla="*/ 3646842 h 5034579"/>
              <a:gd name="connsiteX51" fmla="*/ 54266 w 344722"/>
              <a:gd name="connsiteY51" fmla="*/ 3915784 h 5034579"/>
              <a:gd name="connsiteX52" fmla="*/ 65023 w 344722"/>
              <a:gd name="connsiteY52" fmla="*/ 3948057 h 5034579"/>
              <a:gd name="connsiteX53" fmla="*/ 86538 w 344722"/>
              <a:gd name="connsiteY53" fmla="*/ 3980329 h 5034579"/>
              <a:gd name="connsiteX54" fmla="*/ 97296 w 344722"/>
              <a:gd name="connsiteY54" fmla="*/ 4087906 h 5034579"/>
              <a:gd name="connsiteX55" fmla="*/ 86538 w 344722"/>
              <a:gd name="connsiteY55" fmla="*/ 4152452 h 5034579"/>
              <a:gd name="connsiteX56" fmla="*/ 65023 w 344722"/>
              <a:gd name="connsiteY56" fmla="*/ 4195482 h 5034579"/>
              <a:gd name="connsiteX57" fmla="*/ 54266 w 344722"/>
              <a:gd name="connsiteY57" fmla="*/ 4238513 h 5034579"/>
              <a:gd name="connsiteX58" fmla="*/ 65023 w 344722"/>
              <a:gd name="connsiteY58" fmla="*/ 4281544 h 5034579"/>
              <a:gd name="connsiteX59" fmla="*/ 86538 w 344722"/>
              <a:gd name="connsiteY59" fmla="*/ 4313817 h 5034579"/>
              <a:gd name="connsiteX60" fmla="*/ 65023 w 344722"/>
              <a:gd name="connsiteY60" fmla="*/ 4399878 h 5034579"/>
              <a:gd name="connsiteX61" fmla="*/ 54266 w 344722"/>
              <a:gd name="connsiteY61" fmla="*/ 4485939 h 5034579"/>
              <a:gd name="connsiteX62" fmla="*/ 43508 w 344722"/>
              <a:gd name="connsiteY62" fmla="*/ 4518212 h 5034579"/>
              <a:gd name="connsiteX63" fmla="*/ 32750 w 344722"/>
              <a:gd name="connsiteY63" fmla="*/ 4615031 h 5034579"/>
              <a:gd name="connsiteX64" fmla="*/ 21993 w 344722"/>
              <a:gd name="connsiteY64" fmla="*/ 4658061 h 5034579"/>
              <a:gd name="connsiteX65" fmla="*/ 477 w 344722"/>
              <a:gd name="connsiteY65" fmla="*/ 4722607 h 5034579"/>
              <a:gd name="connsiteX66" fmla="*/ 11235 w 344722"/>
              <a:gd name="connsiteY66" fmla="*/ 4819426 h 5034579"/>
              <a:gd name="connsiteX67" fmla="*/ 477 w 344722"/>
              <a:gd name="connsiteY67" fmla="*/ 4970033 h 5034579"/>
              <a:gd name="connsiteX68" fmla="*/ 477 w 344722"/>
              <a:gd name="connsiteY68" fmla="*/ 5034579 h 503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44722" h="5034579">
                <a:moveTo>
                  <a:pt x="344722" y="0"/>
                </a:moveTo>
                <a:cubicBezTo>
                  <a:pt x="333964" y="17929"/>
                  <a:pt x="317520" y="33503"/>
                  <a:pt x="312449" y="53788"/>
                </a:cubicBezTo>
                <a:cubicBezTo>
                  <a:pt x="309699" y="64789"/>
                  <a:pt x="323207" y="74721"/>
                  <a:pt x="323207" y="86061"/>
                </a:cubicBezTo>
                <a:cubicBezTo>
                  <a:pt x="323207" y="198473"/>
                  <a:pt x="338113" y="176529"/>
                  <a:pt x="280176" y="215153"/>
                </a:cubicBezTo>
                <a:cubicBezTo>
                  <a:pt x="269418" y="229497"/>
                  <a:pt x="256798" y="242617"/>
                  <a:pt x="247903" y="258184"/>
                </a:cubicBezTo>
                <a:cubicBezTo>
                  <a:pt x="242277" y="268029"/>
                  <a:pt x="237146" y="279117"/>
                  <a:pt x="237146" y="290457"/>
                </a:cubicBezTo>
                <a:cubicBezTo>
                  <a:pt x="237146" y="373662"/>
                  <a:pt x="240246" y="375064"/>
                  <a:pt x="258661" y="430306"/>
                </a:cubicBezTo>
                <a:cubicBezTo>
                  <a:pt x="254395" y="472965"/>
                  <a:pt x="246656" y="565635"/>
                  <a:pt x="237146" y="613186"/>
                </a:cubicBezTo>
                <a:cubicBezTo>
                  <a:pt x="234922" y="624305"/>
                  <a:pt x="234406" y="637441"/>
                  <a:pt x="226388" y="645459"/>
                </a:cubicBezTo>
                <a:cubicBezTo>
                  <a:pt x="211603" y="660244"/>
                  <a:pt x="190331" y="666650"/>
                  <a:pt x="172600" y="677732"/>
                </a:cubicBezTo>
                <a:cubicBezTo>
                  <a:pt x="161636" y="684584"/>
                  <a:pt x="151085" y="692075"/>
                  <a:pt x="140327" y="699247"/>
                </a:cubicBezTo>
                <a:cubicBezTo>
                  <a:pt x="133155" y="710005"/>
                  <a:pt x="124062" y="719705"/>
                  <a:pt x="118811" y="731520"/>
                </a:cubicBezTo>
                <a:cubicBezTo>
                  <a:pt x="109600" y="752244"/>
                  <a:pt x="97296" y="796066"/>
                  <a:pt x="97296" y="796066"/>
                </a:cubicBezTo>
                <a:cubicBezTo>
                  <a:pt x="104468" y="821167"/>
                  <a:pt x="104330" y="849648"/>
                  <a:pt x="118811" y="871369"/>
                </a:cubicBezTo>
                <a:cubicBezTo>
                  <a:pt x="130063" y="888247"/>
                  <a:pt x="187774" y="899368"/>
                  <a:pt x="204873" y="903642"/>
                </a:cubicBezTo>
                <a:cubicBezTo>
                  <a:pt x="228687" y="919518"/>
                  <a:pt x="252852" y="932581"/>
                  <a:pt x="269418" y="957431"/>
                </a:cubicBezTo>
                <a:cubicBezTo>
                  <a:pt x="275708" y="966866"/>
                  <a:pt x="276590" y="978946"/>
                  <a:pt x="280176" y="989704"/>
                </a:cubicBezTo>
                <a:cubicBezTo>
                  <a:pt x="276590" y="1036320"/>
                  <a:pt x="277543" y="1083510"/>
                  <a:pt x="269418" y="1129553"/>
                </a:cubicBezTo>
                <a:cubicBezTo>
                  <a:pt x="266631" y="1145346"/>
                  <a:pt x="249133" y="1156595"/>
                  <a:pt x="247903" y="1172584"/>
                </a:cubicBezTo>
                <a:cubicBezTo>
                  <a:pt x="243400" y="1231129"/>
                  <a:pt x="254160" y="1255898"/>
                  <a:pt x="269418" y="1301675"/>
                </a:cubicBezTo>
                <a:cubicBezTo>
                  <a:pt x="265832" y="1366221"/>
                  <a:pt x="267022" y="1431210"/>
                  <a:pt x="258661" y="1495313"/>
                </a:cubicBezTo>
                <a:cubicBezTo>
                  <a:pt x="256163" y="1514461"/>
                  <a:pt x="242695" y="1530605"/>
                  <a:pt x="237146" y="1549101"/>
                </a:cubicBezTo>
                <a:cubicBezTo>
                  <a:pt x="231892" y="1566614"/>
                  <a:pt x="231199" y="1585249"/>
                  <a:pt x="226388" y="1602889"/>
                </a:cubicBezTo>
                <a:cubicBezTo>
                  <a:pt x="220421" y="1624769"/>
                  <a:pt x="212045" y="1645920"/>
                  <a:pt x="204873" y="1667435"/>
                </a:cubicBezTo>
                <a:cubicBezTo>
                  <a:pt x="208459" y="1717637"/>
                  <a:pt x="209749" y="1768056"/>
                  <a:pt x="215630" y="1818042"/>
                </a:cubicBezTo>
                <a:cubicBezTo>
                  <a:pt x="216955" y="1829304"/>
                  <a:pt x="226388" y="1838975"/>
                  <a:pt x="226388" y="1850315"/>
                </a:cubicBezTo>
                <a:cubicBezTo>
                  <a:pt x="226388" y="2021281"/>
                  <a:pt x="223285" y="1907308"/>
                  <a:pt x="204873" y="1990165"/>
                </a:cubicBezTo>
                <a:cubicBezTo>
                  <a:pt x="179632" y="2103751"/>
                  <a:pt x="207573" y="2014338"/>
                  <a:pt x="183357" y="2086984"/>
                </a:cubicBezTo>
                <a:cubicBezTo>
                  <a:pt x="186943" y="2115671"/>
                  <a:pt x="189362" y="2144528"/>
                  <a:pt x="194115" y="2173045"/>
                </a:cubicBezTo>
                <a:cubicBezTo>
                  <a:pt x="200839" y="2213389"/>
                  <a:pt x="205401" y="2212546"/>
                  <a:pt x="215630" y="2248348"/>
                </a:cubicBezTo>
                <a:cubicBezTo>
                  <a:pt x="242638" y="2342877"/>
                  <a:pt x="211359" y="2246293"/>
                  <a:pt x="237146" y="2323652"/>
                </a:cubicBezTo>
                <a:cubicBezTo>
                  <a:pt x="233560" y="2348753"/>
                  <a:pt x="234406" y="2374900"/>
                  <a:pt x="226388" y="2398955"/>
                </a:cubicBezTo>
                <a:cubicBezTo>
                  <a:pt x="223181" y="2408577"/>
                  <a:pt x="209409" y="2411399"/>
                  <a:pt x="204873" y="2420471"/>
                </a:cubicBezTo>
                <a:cubicBezTo>
                  <a:pt x="198261" y="2433695"/>
                  <a:pt x="197701" y="2449158"/>
                  <a:pt x="194115" y="2463501"/>
                </a:cubicBezTo>
                <a:cubicBezTo>
                  <a:pt x="197701" y="2513703"/>
                  <a:pt x="197407" y="2564335"/>
                  <a:pt x="204873" y="2614108"/>
                </a:cubicBezTo>
                <a:cubicBezTo>
                  <a:pt x="208237" y="2636536"/>
                  <a:pt x="226388" y="2678654"/>
                  <a:pt x="226388" y="2678654"/>
                </a:cubicBezTo>
                <a:cubicBezTo>
                  <a:pt x="222802" y="2700169"/>
                  <a:pt x="221898" y="2722308"/>
                  <a:pt x="215630" y="2743200"/>
                </a:cubicBezTo>
                <a:cubicBezTo>
                  <a:pt x="211022" y="2758560"/>
                  <a:pt x="195567" y="2770260"/>
                  <a:pt x="194115" y="2786231"/>
                </a:cubicBezTo>
                <a:cubicBezTo>
                  <a:pt x="191820" y="2811483"/>
                  <a:pt x="201287" y="2836433"/>
                  <a:pt x="204873" y="2861534"/>
                </a:cubicBezTo>
                <a:cubicBezTo>
                  <a:pt x="201287" y="2883049"/>
                  <a:pt x="194115" y="2904268"/>
                  <a:pt x="194115" y="2926080"/>
                </a:cubicBezTo>
                <a:cubicBezTo>
                  <a:pt x="194115" y="2937420"/>
                  <a:pt x="204873" y="2947013"/>
                  <a:pt x="204873" y="2958353"/>
                </a:cubicBezTo>
                <a:cubicBezTo>
                  <a:pt x="204873" y="3012261"/>
                  <a:pt x="208543" y="3067777"/>
                  <a:pt x="194115" y="3119718"/>
                </a:cubicBezTo>
                <a:cubicBezTo>
                  <a:pt x="189316" y="3136993"/>
                  <a:pt x="165428" y="3141233"/>
                  <a:pt x="151084" y="3151991"/>
                </a:cubicBezTo>
                <a:cubicBezTo>
                  <a:pt x="143912" y="3166334"/>
                  <a:pt x="137525" y="3181098"/>
                  <a:pt x="129569" y="3195021"/>
                </a:cubicBezTo>
                <a:cubicBezTo>
                  <a:pt x="123154" y="3206247"/>
                  <a:pt x="109225" y="3214418"/>
                  <a:pt x="108054" y="3227294"/>
                </a:cubicBezTo>
                <a:cubicBezTo>
                  <a:pt x="105437" y="3256085"/>
                  <a:pt x="110504" y="3285664"/>
                  <a:pt x="118811" y="3313355"/>
                </a:cubicBezTo>
                <a:cubicBezTo>
                  <a:pt x="121725" y="3323070"/>
                  <a:pt x="133155" y="3327699"/>
                  <a:pt x="140327" y="3334871"/>
                </a:cubicBezTo>
                <a:cubicBezTo>
                  <a:pt x="136741" y="3363558"/>
                  <a:pt x="134741" y="3392488"/>
                  <a:pt x="129569" y="3420932"/>
                </a:cubicBezTo>
                <a:cubicBezTo>
                  <a:pt x="127540" y="3432089"/>
                  <a:pt x="121561" y="3442204"/>
                  <a:pt x="118811" y="3453205"/>
                </a:cubicBezTo>
                <a:cubicBezTo>
                  <a:pt x="114376" y="3470943"/>
                  <a:pt x="111640" y="3489064"/>
                  <a:pt x="108054" y="3506993"/>
                </a:cubicBezTo>
                <a:cubicBezTo>
                  <a:pt x="104468" y="3553609"/>
                  <a:pt x="99963" y="3600164"/>
                  <a:pt x="97296" y="3646842"/>
                </a:cubicBezTo>
                <a:cubicBezTo>
                  <a:pt x="82725" y="3901831"/>
                  <a:pt x="142980" y="3827068"/>
                  <a:pt x="54266" y="3915784"/>
                </a:cubicBezTo>
                <a:cubicBezTo>
                  <a:pt x="57852" y="3926542"/>
                  <a:pt x="59952" y="3937915"/>
                  <a:pt x="65023" y="3948057"/>
                </a:cubicBezTo>
                <a:cubicBezTo>
                  <a:pt x="70805" y="3959621"/>
                  <a:pt x="83631" y="3967731"/>
                  <a:pt x="86538" y="3980329"/>
                </a:cubicBezTo>
                <a:cubicBezTo>
                  <a:pt x="94641" y="4015444"/>
                  <a:pt x="93710" y="4052047"/>
                  <a:pt x="97296" y="4087906"/>
                </a:cubicBezTo>
                <a:cubicBezTo>
                  <a:pt x="93710" y="4109421"/>
                  <a:pt x="92806" y="4131560"/>
                  <a:pt x="86538" y="4152452"/>
                </a:cubicBezTo>
                <a:cubicBezTo>
                  <a:pt x="81930" y="4167812"/>
                  <a:pt x="70654" y="4180467"/>
                  <a:pt x="65023" y="4195482"/>
                </a:cubicBezTo>
                <a:cubicBezTo>
                  <a:pt x="59832" y="4209326"/>
                  <a:pt x="57852" y="4224169"/>
                  <a:pt x="54266" y="4238513"/>
                </a:cubicBezTo>
                <a:cubicBezTo>
                  <a:pt x="57852" y="4252857"/>
                  <a:pt x="59199" y="4267954"/>
                  <a:pt x="65023" y="4281544"/>
                </a:cubicBezTo>
                <a:cubicBezTo>
                  <a:pt x="70116" y="4293428"/>
                  <a:pt x="84934" y="4300988"/>
                  <a:pt x="86538" y="4313817"/>
                </a:cubicBezTo>
                <a:cubicBezTo>
                  <a:pt x="88899" y="4332702"/>
                  <a:pt x="72049" y="4378801"/>
                  <a:pt x="65023" y="4399878"/>
                </a:cubicBezTo>
                <a:cubicBezTo>
                  <a:pt x="61437" y="4428565"/>
                  <a:pt x="59438" y="4457495"/>
                  <a:pt x="54266" y="4485939"/>
                </a:cubicBezTo>
                <a:cubicBezTo>
                  <a:pt x="52238" y="4497096"/>
                  <a:pt x="45372" y="4507027"/>
                  <a:pt x="43508" y="4518212"/>
                </a:cubicBezTo>
                <a:cubicBezTo>
                  <a:pt x="38170" y="4550242"/>
                  <a:pt x="37687" y="4582937"/>
                  <a:pt x="32750" y="4615031"/>
                </a:cubicBezTo>
                <a:cubicBezTo>
                  <a:pt x="30502" y="4629644"/>
                  <a:pt x="26241" y="4643900"/>
                  <a:pt x="21993" y="4658061"/>
                </a:cubicBezTo>
                <a:cubicBezTo>
                  <a:pt x="15476" y="4679784"/>
                  <a:pt x="477" y="4722607"/>
                  <a:pt x="477" y="4722607"/>
                </a:cubicBezTo>
                <a:cubicBezTo>
                  <a:pt x="4063" y="4754880"/>
                  <a:pt x="11235" y="4786954"/>
                  <a:pt x="11235" y="4819426"/>
                </a:cubicBezTo>
                <a:cubicBezTo>
                  <a:pt x="11235" y="4869756"/>
                  <a:pt x="2990" y="4919766"/>
                  <a:pt x="477" y="4970033"/>
                </a:cubicBezTo>
                <a:cubicBezTo>
                  <a:pt x="-597" y="4991521"/>
                  <a:pt x="477" y="5013064"/>
                  <a:pt x="477" y="5034579"/>
                </a:cubicBezTo>
              </a:path>
            </a:pathLst>
          </a:cu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8" name="TextBox 7"/>
          <p:cNvSpPr txBox="1"/>
          <p:nvPr/>
        </p:nvSpPr>
        <p:spPr>
          <a:xfrm>
            <a:off x="1781545" y="2751299"/>
            <a:ext cx="1564083" cy="1200329"/>
          </a:xfrm>
          <a:prstGeom prst="rect">
            <a:avLst/>
          </a:prstGeom>
          <a:noFill/>
        </p:spPr>
        <p:txBody>
          <a:bodyPr wrap="none" rtlCol="0">
            <a:spAutoFit/>
          </a:bodyPr>
          <a:lstStyle/>
          <a:p>
            <a:r>
              <a:rPr lang="en-GB" dirty="0" smtClean="0">
                <a:solidFill>
                  <a:srgbClr val="FF0000"/>
                </a:solidFill>
              </a:rPr>
              <a:t>sensory</a:t>
            </a:r>
          </a:p>
          <a:p>
            <a:r>
              <a:rPr lang="en-GB" dirty="0" smtClean="0">
                <a:solidFill>
                  <a:srgbClr val="FF0000"/>
                </a:solidFill>
              </a:rPr>
              <a:t>processing</a:t>
            </a:r>
          </a:p>
          <a:p>
            <a:r>
              <a:rPr lang="en-GB" dirty="0" smtClean="0">
                <a:solidFill>
                  <a:srgbClr val="FF0000"/>
                </a:solidFill>
              </a:rPr>
              <a:t>(input)</a:t>
            </a:r>
          </a:p>
        </p:txBody>
      </p:sp>
      <p:sp>
        <p:nvSpPr>
          <p:cNvPr id="14" name="TextBox 13"/>
          <p:cNvSpPr txBox="1"/>
          <p:nvPr/>
        </p:nvSpPr>
        <p:spPr>
          <a:xfrm>
            <a:off x="5335315" y="2751299"/>
            <a:ext cx="1564083" cy="1200329"/>
          </a:xfrm>
          <a:prstGeom prst="rect">
            <a:avLst/>
          </a:prstGeom>
          <a:noFill/>
        </p:spPr>
        <p:txBody>
          <a:bodyPr wrap="none" rtlCol="0">
            <a:spAutoFit/>
          </a:bodyPr>
          <a:lstStyle/>
          <a:p>
            <a:r>
              <a:rPr lang="en-GB" dirty="0" smtClean="0">
                <a:solidFill>
                  <a:srgbClr val="00CC00"/>
                </a:solidFill>
              </a:rPr>
              <a:t>motor</a:t>
            </a:r>
          </a:p>
          <a:p>
            <a:r>
              <a:rPr lang="en-GB" dirty="0" smtClean="0">
                <a:solidFill>
                  <a:srgbClr val="00CC00"/>
                </a:solidFill>
              </a:rPr>
              <a:t>processing</a:t>
            </a:r>
          </a:p>
          <a:p>
            <a:r>
              <a:rPr lang="en-GB" dirty="0" smtClean="0">
                <a:solidFill>
                  <a:srgbClr val="00CC00"/>
                </a:solidFill>
              </a:rPr>
              <a:t>(output)</a:t>
            </a:r>
          </a:p>
        </p:txBody>
      </p:sp>
      <p:sp>
        <p:nvSpPr>
          <p:cNvPr id="13" name="TextBox 12"/>
          <p:cNvSpPr txBox="1"/>
          <p:nvPr/>
        </p:nvSpPr>
        <p:spPr>
          <a:xfrm>
            <a:off x="3812798" y="2751299"/>
            <a:ext cx="1311578" cy="830997"/>
          </a:xfrm>
          <a:prstGeom prst="rect">
            <a:avLst/>
          </a:prstGeom>
          <a:noFill/>
        </p:spPr>
        <p:txBody>
          <a:bodyPr wrap="none" rtlCol="0">
            <a:spAutoFit/>
          </a:bodyPr>
          <a:lstStyle/>
          <a:p>
            <a:r>
              <a:rPr lang="en-GB" dirty="0" smtClean="0">
                <a:solidFill>
                  <a:srgbClr val="0000FF"/>
                </a:solidFill>
              </a:rPr>
              <a:t>action</a:t>
            </a:r>
          </a:p>
          <a:p>
            <a:r>
              <a:rPr lang="en-GB" dirty="0" smtClean="0">
                <a:solidFill>
                  <a:srgbClr val="0000FF"/>
                </a:solidFill>
              </a:rPr>
              <a:t>selection</a:t>
            </a:r>
            <a:endParaRPr lang="en-GB" dirty="0">
              <a:solidFill>
                <a:srgbClr val="0000FF"/>
              </a:solidFill>
            </a:endParaRPr>
          </a:p>
        </p:txBody>
      </p:sp>
      <p:sp>
        <p:nvSpPr>
          <p:cNvPr id="16" name="Oval 15"/>
          <p:cNvSpPr/>
          <p:nvPr/>
        </p:nvSpPr>
        <p:spPr bwMode="auto">
          <a:xfrm>
            <a:off x="2148080" y="3915784"/>
            <a:ext cx="4436485" cy="731976"/>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15" name="TextBox 14"/>
          <p:cNvSpPr txBox="1"/>
          <p:nvPr/>
        </p:nvSpPr>
        <p:spPr>
          <a:xfrm>
            <a:off x="3649089" y="4043773"/>
            <a:ext cx="1277914" cy="461665"/>
          </a:xfrm>
          <a:prstGeom prst="rect">
            <a:avLst/>
          </a:prstGeom>
          <a:noFill/>
        </p:spPr>
        <p:txBody>
          <a:bodyPr wrap="none" rtlCol="0">
            <a:spAutoFit/>
          </a:bodyPr>
          <a:lstStyle/>
          <a:p>
            <a:r>
              <a:rPr lang="en-GB" dirty="0" smtClean="0"/>
              <a:t>memory</a:t>
            </a:r>
            <a:endParaRPr lang="en-GB" dirty="0"/>
          </a:p>
        </p:txBody>
      </p:sp>
    </p:spTree>
    <p:extLst>
      <p:ext uri="{BB962C8B-B14F-4D97-AF65-F5344CB8AC3E}">
        <p14:creationId xmlns:p14="http://schemas.microsoft.com/office/powerpoint/2010/main" val="264860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4" grpId="0"/>
      <p:bldP spid="13" grpId="0"/>
      <p:bldP spid="16" grpId="0" animBg="1"/>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val 63"/>
          <p:cNvSpPr/>
          <p:nvPr/>
        </p:nvSpPr>
        <p:spPr bwMode="auto">
          <a:xfrm>
            <a:off x="1387736" y="892885"/>
            <a:ext cx="5819888" cy="5282004"/>
          </a:xfrm>
          <a:prstGeom prst="ellipse">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6" name="Freeform 5"/>
          <p:cNvSpPr/>
          <p:nvPr/>
        </p:nvSpPr>
        <p:spPr bwMode="auto">
          <a:xfrm rot="-180000">
            <a:off x="3431690" y="968188"/>
            <a:ext cx="334623" cy="5120640"/>
          </a:xfrm>
          <a:custGeom>
            <a:avLst/>
            <a:gdLst>
              <a:gd name="connsiteX0" fmla="*/ 322730 w 334623"/>
              <a:gd name="connsiteY0" fmla="*/ 0 h 5120640"/>
              <a:gd name="connsiteX1" fmla="*/ 290457 w 334623"/>
              <a:gd name="connsiteY1" fmla="*/ 53788 h 5120640"/>
              <a:gd name="connsiteX2" fmla="*/ 258184 w 334623"/>
              <a:gd name="connsiteY2" fmla="*/ 86061 h 5120640"/>
              <a:gd name="connsiteX3" fmla="*/ 236669 w 334623"/>
              <a:gd name="connsiteY3" fmla="*/ 118334 h 5120640"/>
              <a:gd name="connsiteX4" fmla="*/ 279699 w 334623"/>
              <a:gd name="connsiteY4" fmla="*/ 225910 h 5120640"/>
              <a:gd name="connsiteX5" fmla="*/ 311972 w 334623"/>
              <a:gd name="connsiteY5" fmla="*/ 236668 h 5120640"/>
              <a:gd name="connsiteX6" fmla="*/ 311972 w 334623"/>
              <a:gd name="connsiteY6" fmla="*/ 559397 h 5120640"/>
              <a:gd name="connsiteX7" fmla="*/ 290457 w 334623"/>
              <a:gd name="connsiteY7" fmla="*/ 785308 h 5120640"/>
              <a:gd name="connsiteX8" fmla="*/ 258184 w 334623"/>
              <a:gd name="connsiteY8" fmla="*/ 828338 h 5120640"/>
              <a:gd name="connsiteX9" fmla="*/ 268942 w 334623"/>
              <a:gd name="connsiteY9" fmla="*/ 957430 h 5120640"/>
              <a:gd name="connsiteX10" fmla="*/ 301215 w 334623"/>
              <a:gd name="connsiteY10" fmla="*/ 989703 h 5120640"/>
              <a:gd name="connsiteX11" fmla="*/ 290457 w 334623"/>
              <a:gd name="connsiteY11" fmla="*/ 1344705 h 5120640"/>
              <a:gd name="connsiteX12" fmla="*/ 268942 w 334623"/>
              <a:gd name="connsiteY12" fmla="*/ 1495312 h 5120640"/>
              <a:gd name="connsiteX13" fmla="*/ 225911 w 334623"/>
              <a:gd name="connsiteY13" fmla="*/ 1592131 h 5120640"/>
              <a:gd name="connsiteX14" fmla="*/ 236669 w 334623"/>
              <a:gd name="connsiteY14" fmla="*/ 1699708 h 5120640"/>
              <a:gd name="connsiteX15" fmla="*/ 322730 w 334623"/>
              <a:gd name="connsiteY15" fmla="*/ 1721223 h 5120640"/>
              <a:gd name="connsiteX16" fmla="*/ 322730 w 334623"/>
              <a:gd name="connsiteY16" fmla="*/ 1807284 h 5120640"/>
              <a:gd name="connsiteX17" fmla="*/ 311972 w 334623"/>
              <a:gd name="connsiteY17" fmla="*/ 1968649 h 5120640"/>
              <a:gd name="connsiteX18" fmla="*/ 301215 w 334623"/>
              <a:gd name="connsiteY18" fmla="*/ 2000922 h 5120640"/>
              <a:gd name="connsiteX19" fmla="*/ 279699 w 334623"/>
              <a:gd name="connsiteY19" fmla="*/ 2022437 h 5120640"/>
              <a:gd name="connsiteX20" fmla="*/ 258184 w 334623"/>
              <a:gd name="connsiteY20" fmla="*/ 2086983 h 5120640"/>
              <a:gd name="connsiteX21" fmla="*/ 247426 w 334623"/>
              <a:gd name="connsiteY21" fmla="*/ 2162287 h 5120640"/>
              <a:gd name="connsiteX22" fmla="*/ 204396 w 334623"/>
              <a:gd name="connsiteY22" fmla="*/ 2248348 h 5120640"/>
              <a:gd name="connsiteX23" fmla="*/ 182880 w 334623"/>
              <a:gd name="connsiteY23" fmla="*/ 2269863 h 5120640"/>
              <a:gd name="connsiteX24" fmla="*/ 172123 w 334623"/>
              <a:gd name="connsiteY24" fmla="*/ 2334409 h 5120640"/>
              <a:gd name="connsiteX25" fmla="*/ 172123 w 334623"/>
              <a:gd name="connsiteY25" fmla="*/ 2420470 h 5120640"/>
              <a:gd name="connsiteX26" fmla="*/ 204396 w 334623"/>
              <a:gd name="connsiteY26" fmla="*/ 2431228 h 5120640"/>
              <a:gd name="connsiteX27" fmla="*/ 236669 w 334623"/>
              <a:gd name="connsiteY27" fmla="*/ 2452743 h 5120640"/>
              <a:gd name="connsiteX28" fmla="*/ 258184 w 334623"/>
              <a:gd name="connsiteY28" fmla="*/ 2485016 h 5120640"/>
              <a:gd name="connsiteX29" fmla="*/ 225911 w 334623"/>
              <a:gd name="connsiteY29" fmla="*/ 2549562 h 5120640"/>
              <a:gd name="connsiteX30" fmla="*/ 215153 w 334623"/>
              <a:gd name="connsiteY30" fmla="*/ 2807745 h 5120640"/>
              <a:gd name="connsiteX31" fmla="*/ 204396 w 334623"/>
              <a:gd name="connsiteY31" fmla="*/ 2850776 h 5120640"/>
              <a:gd name="connsiteX32" fmla="*/ 172123 w 334623"/>
              <a:gd name="connsiteY32" fmla="*/ 2883049 h 5120640"/>
              <a:gd name="connsiteX33" fmla="*/ 107577 w 334623"/>
              <a:gd name="connsiteY33" fmla="*/ 3001383 h 5120640"/>
              <a:gd name="connsiteX34" fmla="*/ 118335 w 334623"/>
              <a:gd name="connsiteY34" fmla="*/ 3044414 h 5120640"/>
              <a:gd name="connsiteX35" fmla="*/ 193638 w 334623"/>
              <a:gd name="connsiteY35" fmla="*/ 3087444 h 5120640"/>
              <a:gd name="connsiteX36" fmla="*/ 236669 w 334623"/>
              <a:gd name="connsiteY36" fmla="*/ 3141232 h 5120640"/>
              <a:gd name="connsiteX37" fmla="*/ 247426 w 334623"/>
              <a:gd name="connsiteY37" fmla="*/ 3173505 h 5120640"/>
              <a:gd name="connsiteX38" fmla="*/ 236669 w 334623"/>
              <a:gd name="connsiteY38" fmla="*/ 3205778 h 5120640"/>
              <a:gd name="connsiteX39" fmla="*/ 182880 w 334623"/>
              <a:gd name="connsiteY39" fmla="*/ 3302597 h 5120640"/>
              <a:gd name="connsiteX40" fmla="*/ 182880 w 334623"/>
              <a:gd name="connsiteY40" fmla="*/ 3550023 h 5120640"/>
              <a:gd name="connsiteX41" fmla="*/ 172123 w 334623"/>
              <a:gd name="connsiteY41" fmla="*/ 3582296 h 5120640"/>
              <a:gd name="connsiteX42" fmla="*/ 129092 w 334623"/>
              <a:gd name="connsiteY42" fmla="*/ 3646842 h 5120640"/>
              <a:gd name="connsiteX43" fmla="*/ 96819 w 334623"/>
              <a:gd name="connsiteY43" fmla="*/ 3668357 h 5120640"/>
              <a:gd name="connsiteX44" fmla="*/ 64546 w 334623"/>
              <a:gd name="connsiteY44" fmla="*/ 3700630 h 5120640"/>
              <a:gd name="connsiteX45" fmla="*/ 43031 w 334623"/>
              <a:gd name="connsiteY45" fmla="*/ 3732903 h 5120640"/>
              <a:gd name="connsiteX46" fmla="*/ 0 w 334623"/>
              <a:gd name="connsiteY46" fmla="*/ 3818964 h 5120640"/>
              <a:gd name="connsiteX47" fmla="*/ 10758 w 334623"/>
              <a:gd name="connsiteY47" fmla="*/ 3861995 h 5120640"/>
              <a:gd name="connsiteX48" fmla="*/ 96819 w 334623"/>
              <a:gd name="connsiteY48" fmla="*/ 3894268 h 5120640"/>
              <a:gd name="connsiteX49" fmla="*/ 172123 w 334623"/>
              <a:gd name="connsiteY49" fmla="*/ 3937298 h 5120640"/>
              <a:gd name="connsiteX50" fmla="*/ 182880 w 334623"/>
              <a:gd name="connsiteY50" fmla="*/ 3969571 h 5120640"/>
              <a:gd name="connsiteX51" fmla="*/ 139850 w 334623"/>
              <a:gd name="connsiteY51" fmla="*/ 4066390 h 5120640"/>
              <a:gd name="connsiteX52" fmla="*/ 53789 w 334623"/>
              <a:gd name="connsiteY52" fmla="*/ 4163209 h 5120640"/>
              <a:gd name="connsiteX53" fmla="*/ 43031 w 334623"/>
              <a:gd name="connsiteY53" fmla="*/ 4206240 h 5120640"/>
              <a:gd name="connsiteX54" fmla="*/ 75304 w 334623"/>
              <a:gd name="connsiteY54" fmla="*/ 4227755 h 5120640"/>
              <a:gd name="connsiteX55" fmla="*/ 96819 w 334623"/>
              <a:gd name="connsiteY55" fmla="*/ 4260028 h 5120640"/>
              <a:gd name="connsiteX56" fmla="*/ 150608 w 334623"/>
              <a:gd name="connsiteY56" fmla="*/ 4647303 h 5120640"/>
              <a:gd name="connsiteX57" fmla="*/ 193638 w 334623"/>
              <a:gd name="connsiteY57" fmla="*/ 4658061 h 5120640"/>
              <a:gd name="connsiteX58" fmla="*/ 182880 w 334623"/>
              <a:gd name="connsiteY58" fmla="*/ 4733364 h 5120640"/>
              <a:gd name="connsiteX59" fmla="*/ 172123 w 334623"/>
              <a:gd name="connsiteY59" fmla="*/ 4765637 h 5120640"/>
              <a:gd name="connsiteX60" fmla="*/ 161365 w 334623"/>
              <a:gd name="connsiteY60" fmla="*/ 4808668 h 5120640"/>
              <a:gd name="connsiteX61" fmla="*/ 139850 w 334623"/>
              <a:gd name="connsiteY61" fmla="*/ 4873214 h 5120640"/>
              <a:gd name="connsiteX62" fmla="*/ 118335 w 334623"/>
              <a:gd name="connsiteY62" fmla="*/ 4980790 h 5120640"/>
              <a:gd name="connsiteX63" fmla="*/ 96819 w 334623"/>
              <a:gd name="connsiteY63" fmla="*/ 5002305 h 5120640"/>
              <a:gd name="connsiteX64" fmla="*/ 75304 w 334623"/>
              <a:gd name="connsiteY64" fmla="*/ 5066851 h 5120640"/>
              <a:gd name="connsiteX65" fmla="*/ 64546 w 334623"/>
              <a:gd name="connsiteY65" fmla="*/ 5099124 h 5120640"/>
              <a:gd name="connsiteX66" fmla="*/ 75304 w 334623"/>
              <a:gd name="connsiteY66" fmla="*/ 5120640 h 512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34623" h="5120640">
                <a:moveTo>
                  <a:pt x="322730" y="0"/>
                </a:moveTo>
                <a:cubicBezTo>
                  <a:pt x="311972" y="17929"/>
                  <a:pt x="303002" y="37061"/>
                  <a:pt x="290457" y="53788"/>
                </a:cubicBezTo>
                <a:cubicBezTo>
                  <a:pt x="281329" y="65959"/>
                  <a:pt x="267923" y="74374"/>
                  <a:pt x="258184" y="86061"/>
                </a:cubicBezTo>
                <a:cubicBezTo>
                  <a:pt x="249907" y="95993"/>
                  <a:pt x="243841" y="107576"/>
                  <a:pt x="236669" y="118334"/>
                </a:cubicBezTo>
                <a:cubicBezTo>
                  <a:pt x="246231" y="194834"/>
                  <a:pt x="224623" y="198372"/>
                  <a:pt x="279699" y="225910"/>
                </a:cubicBezTo>
                <a:cubicBezTo>
                  <a:pt x="289841" y="230981"/>
                  <a:pt x="301214" y="233082"/>
                  <a:pt x="311972" y="236668"/>
                </a:cubicBezTo>
                <a:cubicBezTo>
                  <a:pt x="352611" y="358582"/>
                  <a:pt x="329621" y="277021"/>
                  <a:pt x="311972" y="559397"/>
                </a:cubicBezTo>
                <a:cubicBezTo>
                  <a:pt x="307253" y="634894"/>
                  <a:pt x="305292" y="711133"/>
                  <a:pt x="290457" y="785308"/>
                </a:cubicBezTo>
                <a:cubicBezTo>
                  <a:pt x="286941" y="802889"/>
                  <a:pt x="268942" y="813995"/>
                  <a:pt x="258184" y="828338"/>
                </a:cubicBezTo>
                <a:cubicBezTo>
                  <a:pt x="261770" y="871369"/>
                  <a:pt x="257816" y="915708"/>
                  <a:pt x="268942" y="957430"/>
                </a:cubicBezTo>
                <a:cubicBezTo>
                  <a:pt x="272862" y="972130"/>
                  <a:pt x="300371" y="974513"/>
                  <a:pt x="301215" y="989703"/>
                </a:cubicBezTo>
                <a:cubicBezTo>
                  <a:pt x="307782" y="1107909"/>
                  <a:pt x="297998" y="1226557"/>
                  <a:pt x="290457" y="1344705"/>
                </a:cubicBezTo>
                <a:cubicBezTo>
                  <a:pt x="287227" y="1395314"/>
                  <a:pt x="279389" y="1445688"/>
                  <a:pt x="268942" y="1495312"/>
                </a:cubicBezTo>
                <a:cubicBezTo>
                  <a:pt x="263948" y="1519036"/>
                  <a:pt x="237396" y="1569161"/>
                  <a:pt x="225911" y="1592131"/>
                </a:cubicBezTo>
                <a:cubicBezTo>
                  <a:pt x="229497" y="1627990"/>
                  <a:pt x="215046" y="1670878"/>
                  <a:pt x="236669" y="1699708"/>
                </a:cubicBezTo>
                <a:cubicBezTo>
                  <a:pt x="254411" y="1723364"/>
                  <a:pt x="322730" y="1721223"/>
                  <a:pt x="322730" y="1721223"/>
                </a:cubicBezTo>
                <a:cubicBezTo>
                  <a:pt x="342367" y="1780132"/>
                  <a:pt x="330719" y="1727398"/>
                  <a:pt x="322730" y="1807284"/>
                </a:cubicBezTo>
                <a:cubicBezTo>
                  <a:pt x="317366" y="1860924"/>
                  <a:pt x="317925" y="1915071"/>
                  <a:pt x="311972" y="1968649"/>
                </a:cubicBezTo>
                <a:cubicBezTo>
                  <a:pt x="310720" y="1979919"/>
                  <a:pt x="307049" y="1991198"/>
                  <a:pt x="301215" y="2000922"/>
                </a:cubicBezTo>
                <a:cubicBezTo>
                  <a:pt x="295997" y="2009619"/>
                  <a:pt x="286871" y="2015265"/>
                  <a:pt x="279699" y="2022437"/>
                </a:cubicBezTo>
                <a:cubicBezTo>
                  <a:pt x="272527" y="2043952"/>
                  <a:pt x="261391" y="2064532"/>
                  <a:pt x="258184" y="2086983"/>
                </a:cubicBezTo>
                <a:cubicBezTo>
                  <a:pt x="254598" y="2112084"/>
                  <a:pt x="253576" y="2137688"/>
                  <a:pt x="247426" y="2162287"/>
                </a:cubicBezTo>
                <a:cubicBezTo>
                  <a:pt x="239840" y="2192631"/>
                  <a:pt x="224082" y="2223741"/>
                  <a:pt x="204396" y="2248348"/>
                </a:cubicBezTo>
                <a:cubicBezTo>
                  <a:pt x="198060" y="2256268"/>
                  <a:pt x="190052" y="2262691"/>
                  <a:pt x="182880" y="2269863"/>
                </a:cubicBezTo>
                <a:cubicBezTo>
                  <a:pt x="179294" y="2291378"/>
                  <a:pt x="176401" y="2313020"/>
                  <a:pt x="172123" y="2334409"/>
                </a:cubicBezTo>
                <a:cubicBezTo>
                  <a:pt x="166386" y="2363097"/>
                  <a:pt x="149173" y="2391782"/>
                  <a:pt x="172123" y="2420470"/>
                </a:cubicBezTo>
                <a:cubicBezTo>
                  <a:pt x="179207" y="2429325"/>
                  <a:pt x="194254" y="2426157"/>
                  <a:pt x="204396" y="2431228"/>
                </a:cubicBezTo>
                <a:cubicBezTo>
                  <a:pt x="215960" y="2437010"/>
                  <a:pt x="225911" y="2445571"/>
                  <a:pt x="236669" y="2452743"/>
                </a:cubicBezTo>
                <a:cubicBezTo>
                  <a:pt x="243841" y="2463501"/>
                  <a:pt x="256059" y="2472263"/>
                  <a:pt x="258184" y="2485016"/>
                </a:cubicBezTo>
                <a:cubicBezTo>
                  <a:pt x="261153" y="2502831"/>
                  <a:pt x="233403" y="2538323"/>
                  <a:pt x="225911" y="2549562"/>
                </a:cubicBezTo>
                <a:cubicBezTo>
                  <a:pt x="241447" y="2844739"/>
                  <a:pt x="260943" y="2670374"/>
                  <a:pt x="215153" y="2807745"/>
                </a:cubicBezTo>
                <a:cubicBezTo>
                  <a:pt x="210478" y="2821771"/>
                  <a:pt x="211731" y="2837939"/>
                  <a:pt x="204396" y="2850776"/>
                </a:cubicBezTo>
                <a:cubicBezTo>
                  <a:pt x="196848" y="2863985"/>
                  <a:pt x="182881" y="2872291"/>
                  <a:pt x="172123" y="2883049"/>
                </a:cubicBezTo>
                <a:cubicBezTo>
                  <a:pt x="123310" y="2980674"/>
                  <a:pt x="146883" y="2942423"/>
                  <a:pt x="107577" y="3001383"/>
                </a:cubicBezTo>
                <a:cubicBezTo>
                  <a:pt x="111163" y="3015727"/>
                  <a:pt x="109741" y="3032383"/>
                  <a:pt x="118335" y="3044414"/>
                </a:cubicBezTo>
                <a:cubicBezTo>
                  <a:pt x="138688" y="3072909"/>
                  <a:pt x="164435" y="3077710"/>
                  <a:pt x="193638" y="3087444"/>
                </a:cubicBezTo>
                <a:cubicBezTo>
                  <a:pt x="213647" y="3107453"/>
                  <a:pt x="223101" y="3114096"/>
                  <a:pt x="236669" y="3141232"/>
                </a:cubicBezTo>
                <a:cubicBezTo>
                  <a:pt x="241740" y="3151374"/>
                  <a:pt x="243840" y="3162747"/>
                  <a:pt x="247426" y="3173505"/>
                </a:cubicBezTo>
                <a:cubicBezTo>
                  <a:pt x="243840" y="3184263"/>
                  <a:pt x="242176" y="3195865"/>
                  <a:pt x="236669" y="3205778"/>
                </a:cubicBezTo>
                <a:cubicBezTo>
                  <a:pt x="175016" y="3316755"/>
                  <a:pt x="207223" y="3229569"/>
                  <a:pt x="182880" y="3302597"/>
                </a:cubicBezTo>
                <a:cubicBezTo>
                  <a:pt x="204706" y="3411720"/>
                  <a:pt x="200348" y="3366606"/>
                  <a:pt x="182880" y="3550023"/>
                </a:cubicBezTo>
                <a:cubicBezTo>
                  <a:pt x="181805" y="3561311"/>
                  <a:pt x="177630" y="3572383"/>
                  <a:pt x="172123" y="3582296"/>
                </a:cubicBezTo>
                <a:cubicBezTo>
                  <a:pt x="159565" y="3604900"/>
                  <a:pt x="146120" y="3627382"/>
                  <a:pt x="129092" y="3646842"/>
                </a:cubicBezTo>
                <a:cubicBezTo>
                  <a:pt x="120578" y="3656572"/>
                  <a:pt x="106751" y="3660080"/>
                  <a:pt x="96819" y="3668357"/>
                </a:cubicBezTo>
                <a:cubicBezTo>
                  <a:pt x="85132" y="3678096"/>
                  <a:pt x="74285" y="3688943"/>
                  <a:pt x="64546" y="3700630"/>
                </a:cubicBezTo>
                <a:cubicBezTo>
                  <a:pt x="56269" y="3710562"/>
                  <a:pt x="49883" y="3721939"/>
                  <a:pt x="43031" y="3732903"/>
                </a:cubicBezTo>
                <a:cubicBezTo>
                  <a:pt x="6738" y="3790972"/>
                  <a:pt x="16386" y="3769807"/>
                  <a:pt x="0" y="3818964"/>
                </a:cubicBezTo>
                <a:cubicBezTo>
                  <a:pt x="3586" y="3833308"/>
                  <a:pt x="2557" y="3849693"/>
                  <a:pt x="10758" y="3861995"/>
                </a:cubicBezTo>
                <a:cubicBezTo>
                  <a:pt x="27804" y="3887564"/>
                  <a:pt x="73402" y="3889585"/>
                  <a:pt x="96819" y="3894268"/>
                </a:cubicBezTo>
                <a:cubicBezTo>
                  <a:pt x="107407" y="3899562"/>
                  <a:pt x="161986" y="3924627"/>
                  <a:pt x="172123" y="3937298"/>
                </a:cubicBezTo>
                <a:cubicBezTo>
                  <a:pt x="179207" y="3946153"/>
                  <a:pt x="179294" y="3958813"/>
                  <a:pt x="182880" y="3969571"/>
                </a:cubicBezTo>
                <a:cubicBezTo>
                  <a:pt x="169238" y="4010497"/>
                  <a:pt x="167126" y="4035705"/>
                  <a:pt x="139850" y="4066390"/>
                </a:cubicBezTo>
                <a:cubicBezTo>
                  <a:pt x="41599" y="4176922"/>
                  <a:pt x="102619" y="4089963"/>
                  <a:pt x="53789" y="4163209"/>
                </a:cubicBezTo>
                <a:cubicBezTo>
                  <a:pt x="50203" y="4177553"/>
                  <a:pt x="38356" y="4192214"/>
                  <a:pt x="43031" y="4206240"/>
                </a:cubicBezTo>
                <a:cubicBezTo>
                  <a:pt x="47119" y="4218506"/>
                  <a:pt x="66162" y="4218613"/>
                  <a:pt x="75304" y="4227755"/>
                </a:cubicBezTo>
                <a:cubicBezTo>
                  <a:pt x="84446" y="4236897"/>
                  <a:pt x="89647" y="4249270"/>
                  <a:pt x="96819" y="4260028"/>
                </a:cubicBezTo>
                <a:cubicBezTo>
                  <a:pt x="114335" y="4566546"/>
                  <a:pt x="-505" y="4604126"/>
                  <a:pt x="150608" y="4647303"/>
                </a:cubicBezTo>
                <a:cubicBezTo>
                  <a:pt x="164824" y="4651365"/>
                  <a:pt x="179295" y="4654475"/>
                  <a:pt x="193638" y="4658061"/>
                </a:cubicBezTo>
                <a:cubicBezTo>
                  <a:pt x="190052" y="4683162"/>
                  <a:pt x="187853" y="4708501"/>
                  <a:pt x="182880" y="4733364"/>
                </a:cubicBezTo>
                <a:cubicBezTo>
                  <a:pt x="180656" y="4744483"/>
                  <a:pt x="175238" y="4754734"/>
                  <a:pt x="172123" y="4765637"/>
                </a:cubicBezTo>
                <a:cubicBezTo>
                  <a:pt x="168061" y="4779853"/>
                  <a:pt x="165613" y="4794506"/>
                  <a:pt x="161365" y="4808668"/>
                </a:cubicBezTo>
                <a:cubicBezTo>
                  <a:pt x="154848" y="4830391"/>
                  <a:pt x="143579" y="4850843"/>
                  <a:pt x="139850" y="4873214"/>
                </a:cubicBezTo>
                <a:cubicBezTo>
                  <a:pt x="138500" y="4881312"/>
                  <a:pt x="126357" y="4964746"/>
                  <a:pt x="118335" y="4980790"/>
                </a:cubicBezTo>
                <a:cubicBezTo>
                  <a:pt x="113799" y="4989862"/>
                  <a:pt x="103991" y="4995133"/>
                  <a:pt x="96819" y="5002305"/>
                </a:cubicBezTo>
                <a:lnTo>
                  <a:pt x="75304" y="5066851"/>
                </a:lnTo>
                <a:cubicBezTo>
                  <a:pt x="71718" y="5077609"/>
                  <a:pt x="59475" y="5088982"/>
                  <a:pt x="64546" y="5099124"/>
                </a:cubicBezTo>
                <a:lnTo>
                  <a:pt x="75304" y="5120640"/>
                </a:lnTo>
              </a:path>
            </a:pathLst>
          </a:cu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7" name="Freeform 6"/>
          <p:cNvSpPr/>
          <p:nvPr/>
        </p:nvSpPr>
        <p:spPr bwMode="auto">
          <a:xfrm rot="-180000">
            <a:off x="4969556" y="1032733"/>
            <a:ext cx="344722" cy="5034579"/>
          </a:xfrm>
          <a:custGeom>
            <a:avLst/>
            <a:gdLst>
              <a:gd name="connsiteX0" fmla="*/ 344722 w 344722"/>
              <a:gd name="connsiteY0" fmla="*/ 0 h 5034579"/>
              <a:gd name="connsiteX1" fmla="*/ 312449 w 344722"/>
              <a:gd name="connsiteY1" fmla="*/ 53788 h 5034579"/>
              <a:gd name="connsiteX2" fmla="*/ 323207 w 344722"/>
              <a:gd name="connsiteY2" fmla="*/ 86061 h 5034579"/>
              <a:gd name="connsiteX3" fmla="*/ 280176 w 344722"/>
              <a:gd name="connsiteY3" fmla="*/ 215153 h 5034579"/>
              <a:gd name="connsiteX4" fmla="*/ 247903 w 344722"/>
              <a:gd name="connsiteY4" fmla="*/ 258184 h 5034579"/>
              <a:gd name="connsiteX5" fmla="*/ 237146 w 344722"/>
              <a:gd name="connsiteY5" fmla="*/ 290457 h 5034579"/>
              <a:gd name="connsiteX6" fmla="*/ 258661 w 344722"/>
              <a:gd name="connsiteY6" fmla="*/ 430306 h 5034579"/>
              <a:gd name="connsiteX7" fmla="*/ 237146 w 344722"/>
              <a:gd name="connsiteY7" fmla="*/ 613186 h 5034579"/>
              <a:gd name="connsiteX8" fmla="*/ 226388 w 344722"/>
              <a:gd name="connsiteY8" fmla="*/ 645459 h 5034579"/>
              <a:gd name="connsiteX9" fmla="*/ 172600 w 344722"/>
              <a:gd name="connsiteY9" fmla="*/ 677732 h 5034579"/>
              <a:gd name="connsiteX10" fmla="*/ 140327 w 344722"/>
              <a:gd name="connsiteY10" fmla="*/ 699247 h 5034579"/>
              <a:gd name="connsiteX11" fmla="*/ 118811 w 344722"/>
              <a:gd name="connsiteY11" fmla="*/ 731520 h 5034579"/>
              <a:gd name="connsiteX12" fmla="*/ 97296 w 344722"/>
              <a:gd name="connsiteY12" fmla="*/ 796066 h 5034579"/>
              <a:gd name="connsiteX13" fmla="*/ 118811 w 344722"/>
              <a:gd name="connsiteY13" fmla="*/ 871369 h 5034579"/>
              <a:gd name="connsiteX14" fmla="*/ 204873 w 344722"/>
              <a:gd name="connsiteY14" fmla="*/ 903642 h 5034579"/>
              <a:gd name="connsiteX15" fmla="*/ 269418 w 344722"/>
              <a:gd name="connsiteY15" fmla="*/ 957431 h 5034579"/>
              <a:gd name="connsiteX16" fmla="*/ 280176 w 344722"/>
              <a:gd name="connsiteY16" fmla="*/ 989704 h 5034579"/>
              <a:gd name="connsiteX17" fmla="*/ 269418 w 344722"/>
              <a:gd name="connsiteY17" fmla="*/ 1129553 h 5034579"/>
              <a:gd name="connsiteX18" fmla="*/ 247903 w 344722"/>
              <a:gd name="connsiteY18" fmla="*/ 1172584 h 5034579"/>
              <a:gd name="connsiteX19" fmla="*/ 269418 w 344722"/>
              <a:gd name="connsiteY19" fmla="*/ 1301675 h 5034579"/>
              <a:gd name="connsiteX20" fmla="*/ 258661 w 344722"/>
              <a:gd name="connsiteY20" fmla="*/ 1495313 h 5034579"/>
              <a:gd name="connsiteX21" fmla="*/ 237146 w 344722"/>
              <a:gd name="connsiteY21" fmla="*/ 1549101 h 5034579"/>
              <a:gd name="connsiteX22" fmla="*/ 226388 w 344722"/>
              <a:gd name="connsiteY22" fmla="*/ 1602889 h 5034579"/>
              <a:gd name="connsiteX23" fmla="*/ 204873 w 344722"/>
              <a:gd name="connsiteY23" fmla="*/ 1667435 h 5034579"/>
              <a:gd name="connsiteX24" fmla="*/ 215630 w 344722"/>
              <a:gd name="connsiteY24" fmla="*/ 1818042 h 5034579"/>
              <a:gd name="connsiteX25" fmla="*/ 226388 w 344722"/>
              <a:gd name="connsiteY25" fmla="*/ 1850315 h 5034579"/>
              <a:gd name="connsiteX26" fmla="*/ 204873 w 344722"/>
              <a:gd name="connsiteY26" fmla="*/ 1990165 h 5034579"/>
              <a:gd name="connsiteX27" fmla="*/ 183357 w 344722"/>
              <a:gd name="connsiteY27" fmla="*/ 2086984 h 5034579"/>
              <a:gd name="connsiteX28" fmla="*/ 194115 w 344722"/>
              <a:gd name="connsiteY28" fmla="*/ 2173045 h 5034579"/>
              <a:gd name="connsiteX29" fmla="*/ 215630 w 344722"/>
              <a:gd name="connsiteY29" fmla="*/ 2248348 h 5034579"/>
              <a:gd name="connsiteX30" fmla="*/ 237146 w 344722"/>
              <a:gd name="connsiteY30" fmla="*/ 2323652 h 5034579"/>
              <a:gd name="connsiteX31" fmla="*/ 226388 w 344722"/>
              <a:gd name="connsiteY31" fmla="*/ 2398955 h 5034579"/>
              <a:gd name="connsiteX32" fmla="*/ 204873 w 344722"/>
              <a:gd name="connsiteY32" fmla="*/ 2420471 h 5034579"/>
              <a:gd name="connsiteX33" fmla="*/ 194115 w 344722"/>
              <a:gd name="connsiteY33" fmla="*/ 2463501 h 5034579"/>
              <a:gd name="connsiteX34" fmla="*/ 204873 w 344722"/>
              <a:gd name="connsiteY34" fmla="*/ 2614108 h 5034579"/>
              <a:gd name="connsiteX35" fmla="*/ 226388 w 344722"/>
              <a:gd name="connsiteY35" fmla="*/ 2678654 h 5034579"/>
              <a:gd name="connsiteX36" fmla="*/ 215630 w 344722"/>
              <a:gd name="connsiteY36" fmla="*/ 2743200 h 5034579"/>
              <a:gd name="connsiteX37" fmla="*/ 194115 w 344722"/>
              <a:gd name="connsiteY37" fmla="*/ 2786231 h 5034579"/>
              <a:gd name="connsiteX38" fmla="*/ 204873 w 344722"/>
              <a:gd name="connsiteY38" fmla="*/ 2861534 h 5034579"/>
              <a:gd name="connsiteX39" fmla="*/ 194115 w 344722"/>
              <a:gd name="connsiteY39" fmla="*/ 2926080 h 5034579"/>
              <a:gd name="connsiteX40" fmla="*/ 204873 w 344722"/>
              <a:gd name="connsiteY40" fmla="*/ 2958353 h 5034579"/>
              <a:gd name="connsiteX41" fmla="*/ 194115 w 344722"/>
              <a:gd name="connsiteY41" fmla="*/ 3119718 h 5034579"/>
              <a:gd name="connsiteX42" fmla="*/ 151084 w 344722"/>
              <a:gd name="connsiteY42" fmla="*/ 3151991 h 5034579"/>
              <a:gd name="connsiteX43" fmla="*/ 129569 w 344722"/>
              <a:gd name="connsiteY43" fmla="*/ 3195021 h 5034579"/>
              <a:gd name="connsiteX44" fmla="*/ 108054 w 344722"/>
              <a:gd name="connsiteY44" fmla="*/ 3227294 h 5034579"/>
              <a:gd name="connsiteX45" fmla="*/ 118811 w 344722"/>
              <a:gd name="connsiteY45" fmla="*/ 3313355 h 5034579"/>
              <a:gd name="connsiteX46" fmla="*/ 140327 w 344722"/>
              <a:gd name="connsiteY46" fmla="*/ 3334871 h 5034579"/>
              <a:gd name="connsiteX47" fmla="*/ 129569 w 344722"/>
              <a:gd name="connsiteY47" fmla="*/ 3420932 h 5034579"/>
              <a:gd name="connsiteX48" fmla="*/ 118811 w 344722"/>
              <a:gd name="connsiteY48" fmla="*/ 3453205 h 5034579"/>
              <a:gd name="connsiteX49" fmla="*/ 108054 w 344722"/>
              <a:gd name="connsiteY49" fmla="*/ 3506993 h 5034579"/>
              <a:gd name="connsiteX50" fmla="*/ 97296 w 344722"/>
              <a:gd name="connsiteY50" fmla="*/ 3646842 h 5034579"/>
              <a:gd name="connsiteX51" fmla="*/ 54266 w 344722"/>
              <a:gd name="connsiteY51" fmla="*/ 3915784 h 5034579"/>
              <a:gd name="connsiteX52" fmla="*/ 65023 w 344722"/>
              <a:gd name="connsiteY52" fmla="*/ 3948057 h 5034579"/>
              <a:gd name="connsiteX53" fmla="*/ 86538 w 344722"/>
              <a:gd name="connsiteY53" fmla="*/ 3980329 h 5034579"/>
              <a:gd name="connsiteX54" fmla="*/ 97296 w 344722"/>
              <a:gd name="connsiteY54" fmla="*/ 4087906 h 5034579"/>
              <a:gd name="connsiteX55" fmla="*/ 86538 w 344722"/>
              <a:gd name="connsiteY55" fmla="*/ 4152452 h 5034579"/>
              <a:gd name="connsiteX56" fmla="*/ 65023 w 344722"/>
              <a:gd name="connsiteY56" fmla="*/ 4195482 h 5034579"/>
              <a:gd name="connsiteX57" fmla="*/ 54266 w 344722"/>
              <a:gd name="connsiteY57" fmla="*/ 4238513 h 5034579"/>
              <a:gd name="connsiteX58" fmla="*/ 65023 w 344722"/>
              <a:gd name="connsiteY58" fmla="*/ 4281544 h 5034579"/>
              <a:gd name="connsiteX59" fmla="*/ 86538 w 344722"/>
              <a:gd name="connsiteY59" fmla="*/ 4313817 h 5034579"/>
              <a:gd name="connsiteX60" fmla="*/ 65023 w 344722"/>
              <a:gd name="connsiteY60" fmla="*/ 4399878 h 5034579"/>
              <a:gd name="connsiteX61" fmla="*/ 54266 w 344722"/>
              <a:gd name="connsiteY61" fmla="*/ 4485939 h 5034579"/>
              <a:gd name="connsiteX62" fmla="*/ 43508 w 344722"/>
              <a:gd name="connsiteY62" fmla="*/ 4518212 h 5034579"/>
              <a:gd name="connsiteX63" fmla="*/ 32750 w 344722"/>
              <a:gd name="connsiteY63" fmla="*/ 4615031 h 5034579"/>
              <a:gd name="connsiteX64" fmla="*/ 21993 w 344722"/>
              <a:gd name="connsiteY64" fmla="*/ 4658061 h 5034579"/>
              <a:gd name="connsiteX65" fmla="*/ 477 w 344722"/>
              <a:gd name="connsiteY65" fmla="*/ 4722607 h 5034579"/>
              <a:gd name="connsiteX66" fmla="*/ 11235 w 344722"/>
              <a:gd name="connsiteY66" fmla="*/ 4819426 h 5034579"/>
              <a:gd name="connsiteX67" fmla="*/ 477 w 344722"/>
              <a:gd name="connsiteY67" fmla="*/ 4970033 h 5034579"/>
              <a:gd name="connsiteX68" fmla="*/ 477 w 344722"/>
              <a:gd name="connsiteY68" fmla="*/ 5034579 h 503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44722" h="5034579">
                <a:moveTo>
                  <a:pt x="344722" y="0"/>
                </a:moveTo>
                <a:cubicBezTo>
                  <a:pt x="333964" y="17929"/>
                  <a:pt x="317520" y="33503"/>
                  <a:pt x="312449" y="53788"/>
                </a:cubicBezTo>
                <a:cubicBezTo>
                  <a:pt x="309699" y="64789"/>
                  <a:pt x="323207" y="74721"/>
                  <a:pt x="323207" y="86061"/>
                </a:cubicBezTo>
                <a:cubicBezTo>
                  <a:pt x="323207" y="198473"/>
                  <a:pt x="338113" y="176529"/>
                  <a:pt x="280176" y="215153"/>
                </a:cubicBezTo>
                <a:cubicBezTo>
                  <a:pt x="269418" y="229497"/>
                  <a:pt x="256798" y="242617"/>
                  <a:pt x="247903" y="258184"/>
                </a:cubicBezTo>
                <a:cubicBezTo>
                  <a:pt x="242277" y="268029"/>
                  <a:pt x="237146" y="279117"/>
                  <a:pt x="237146" y="290457"/>
                </a:cubicBezTo>
                <a:cubicBezTo>
                  <a:pt x="237146" y="373662"/>
                  <a:pt x="240246" y="375064"/>
                  <a:pt x="258661" y="430306"/>
                </a:cubicBezTo>
                <a:cubicBezTo>
                  <a:pt x="254395" y="472965"/>
                  <a:pt x="246656" y="565635"/>
                  <a:pt x="237146" y="613186"/>
                </a:cubicBezTo>
                <a:cubicBezTo>
                  <a:pt x="234922" y="624305"/>
                  <a:pt x="234406" y="637441"/>
                  <a:pt x="226388" y="645459"/>
                </a:cubicBezTo>
                <a:cubicBezTo>
                  <a:pt x="211603" y="660244"/>
                  <a:pt x="190331" y="666650"/>
                  <a:pt x="172600" y="677732"/>
                </a:cubicBezTo>
                <a:cubicBezTo>
                  <a:pt x="161636" y="684584"/>
                  <a:pt x="151085" y="692075"/>
                  <a:pt x="140327" y="699247"/>
                </a:cubicBezTo>
                <a:cubicBezTo>
                  <a:pt x="133155" y="710005"/>
                  <a:pt x="124062" y="719705"/>
                  <a:pt x="118811" y="731520"/>
                </a:cubicBezTo>
                <a:cubicBezTo>
                  <a:pt x="109600" y="752244"/>
                  <a:pt x="97296" y="796066"/>
                  <a:pt x="97296" y="796066"/>
                </a:cubicBezTo>
                <a:cubicBezTo>
                  <a:pt x="104468" y="821167"/>
                  <a:pt x="104330" y="849648"/>
                  <a:pt x="118811" y="871369"/>
                </a:cubicBezTo>
                <a:cubicBezTo>
                  <a:pt x="130063" y="888247"/>
                  <a:pt x="187774" y="899368"/>
                  <a:pt x="204873" y="903642"/>
                </a:cubicBezTo>
                <a:cubicBezTo>
                  <a:pt x="228687" y="919518"/>
                  <a:pt x="252852" y="932581"/>
                  <a:pt x="269418" y="957431"/>
                </a:cubicBezTo>
                <a:cubicBezTo>
                  <a:pt x="275708" y="966866"/>
                  <a:pt x="276590" y="978946"/>
                  <a:pt x="280176" y="989704"/>
                </a:cubicBezTo>
                <a:cubicBezTo>
                  <a:pt x="276590" y="1036320"/>
                  <a:pt x="277543" y="1083510"/>
                  <a:pt x="269418" y="1129553"/>
                </a:cubicBezTo>
                <a:cubicBezTo>
                  <a:pt x="266631" y="1145346"/>
                  <a:pt x="249133" y="1156595"/>
                  <a:pt x="247903" y="1172584"/>
                </a:cubicBezTo>
                <a:cubicBezTo>
                  <a:pt x="243400" y="1231129"/>
                  <a:pt x="254160" y="1255898"/>
                  <a:pt x="269418" y="1301675"/>
                </a:cubicBezTo>
                <a:cubicBezTo>
                  <a:pt x="265832" y="1366221"/>
                  <a:pt x="267022" y="1431210"/>
                  <a:pt x="258661" y="1495313"/>
                </a:cubicBezTo>
                <a:cubicBezTo>
                  <a:pt x="256163" y="1514461"/>
                  <a:pt x="242695" y="1530605"/>
                  <a:pt x="237146" y="1549101"/>
                </a:cubicBezTo>
                <a:cubicBezTo>
                  <a:pt x="231892" y="1566614"/>
                  <a:pt x="231199" y="1585249"/>
                  <a:pt x="226388" y="1602889"/>
                </a:cubicBezTo>
                <a:cubicBezTo>
                  <a:pt x="220421" y="1624769"/>
                  <a:pt x="212045" y="1645920"/>
                  <a:pt x="204873" y="1667435"/>
                </a:cubicBezTo>
                <a:cubicBezTo>
                  <a:pt x="208459" y="1717637"/>
                  <a:pt x="209749" y="1768056"/>
                  <a:pt x="215630" y="1818042"/>
                </a:cubicBezTo>
                <a:cubicBezTo>
                  <a:pt x="216955" y="1829304"/>
                  <a:pt x="226388" y="1838975"/>
                  <a:pt x="226388" y="1850315"/>
                </a:cubicBezTo>
                <a:cubicBezTo>
                  <a:pt x="226388" y="2021281"/>
                  <a:pt x="223285" y="1907308"/>
                  <a:pt x="204873" y="1990165"/>
                </a:cubicBezTo>
                <a:cubicBezTo>
                  <a:pt x="179632" y="2103751"/>
                  <a:pt x="207573" y="2014338"/>
                  <a:pt x="183357" y="2086984"/>
                </a:cubicBezTo>
                <a:cubicBezTo>
                  <a:pt x="186943" y="2115671"/>
                  <a:pt x="189362" y="2144528"/>
                  <a:pt x="194115" y="2173045"/>
                </a:cubicBezTo>
                <a:cubicBezTo>
                  <a:pt x="200839" y="2213389"/>
                  <a:pt x="205401" y="2212546"/>
                  <a:pt x="215630" y="2248348"/>
                </a:cubicBezTo>
                <a:cubicBezTo>
                  <a:pt x="242638" y="2342877"/>
                  <a:pt x="211359" y="2246293"/>
                  <a:pt x="237146" y="2323652"/>
                </a:cubicBezTo>
                <a:cubicBezTo>
                  <a:pt x="233560" y="2348753"/>
                  <a:pt x="234406" y="2374900"/>
                  <a:pt x="226388" y="2398955"/>
                </a:cubicBezTo>
                <a:cubicBezTo>
                  <a:pt x="223181" y="2408577"/>
                  <a:pt x="209409" y="2411399"/>
                  <a:pt x="204873" y="2420471"/>
                </a:cubicBezTo>
                <a:cubicBezTo>
                  <a:pt x="198261" y="2433695"/>
                  <a:pt x="197701" y="2449158"/>
                  <a:pt x="194115" y="2463501"/>
                </a:cubicBezTo>
                <a:cubicBezTo>
                  <a:pt x="197701" y="2513703"/>
                  <a:pt x="197407" y="2564335"/>
                  <a:pt x="204873" y="2614108"/>
                </a:cubicBezTo>
                <a:cubicBezTo>
                  <a:pt x="208237" y="2636536"/>
                  <a:pt x="226388" y="2678654"/>
                  <a:pt x="226388" y="2678654"/>
                </a:cubicBezTo>
                <a:cubicBezTo>
                  <a:pt x="222802" y="2700169"/>
                  <a:pt x="221898" y="2722308"/>
                  <a:pt x="215630" y="2743200"/>
                </a:cubicBezTo>
                <a:cubicBezTo>
                  <a:pt x="211022" y="2758560"/>
                  <a:pt x="195567" y="2770260"/>
                  <a:pt x="194115" y="2786231"/>
                </a:cubicBezTo>
                <a:cubicBezTo>
                  <a:pt x="191820" y="2811483"/>
                  <a:pt x="201287" y="2836433"/>
                  <a:pt x="204873" y="2861534"/>
                </a:cubicBezTo>
                <a:cubicBezTo>
                  <a:pt x="201287" y="2883049"/>
                  <a:pt x="194115" y="2904268"/>
                  <a:pt x="194115" y="2926080"/>
                </a:cubicBezTo>
                <a:cubicBezTo>
                  <a:pt x="194115" y="2937420"/>
                  <a:pt x="204873" y="2947013"/>
                  <a:pt x="204873" y="2958353"/>
                </a:cubicBezTo>
                <a:cubicBezTo>
                  <a:pt x="204873" y="3012261"/>
                  <a:pt x="208543" y="3067777"/>
                  <a:pt x="194115" y="3119718"/>
                </a:cubicBezTo>
                <a:cubicBezTo>
                  <a:pt x="189316" y="3136993"/>
                  <a:pt x="165428" y="3141233"/>
                  <a:pt x="151084" y="3151991"/>
                </a:cubicBezTo>
                <a:cubicBezTo>
                  <a:pt x="143912" y="3166334"/>
                  <a:pt x="137525" y="3181098"/>
                  <a:pt x="129569" y="3195021"/>
                </a:cubicBezTo>
                <a:cubicBezTo>
                  <a:pt x="123154" y="3206247"/>
                  <a:pt x="109225" y="3214418"/>
                  <a:pt x="108054" y="3227294"/>
                </a:cubicBezTo>
                <a:cubicBezTo>
                  <a:pt x="105437" y="3256085"/>
                  <a:pt x="110504" y="3285664"/>
                  <a:pt x="118811" y="3313355"/>
                </a:cubicBezTo>
                <a:cubicBezTo>
                  <a:pt x="121725" y="3323070"/>
                  <a:pt x="133155" y="3327699"/>
                  <a:pt x="140327" y="3334871"/>
                </a:cubicBezTo>
                <a:cubicBezTo>
                  <a:pt x="136741" y="3363558"/>
                  <a:pt x="134741" y="3392488"/>
                  <a:pt x="129569" y="3420932"/>
                </a:cubicBezTo>
                <a:cubicBezTo>
                  <a:pt x="127540" y="3432089"/>
                  <a:pt x="121561" y="3442204"/>
                  <a:pt x="118811" y="3453205"/>
                </a:cubicBezTo>
                <a:cubicBezTo>
                  <a:pt x="114376" y="3470943"/>
                  <a:pt x="111640" y="3489064"/>
                  <a:pt x="108054" y="3506993"/>
                </a:cubicBezTo>
                <a:cubicBezTo>
                  <a:pt x="104468" y="3553609"/>
                  <a:pt x="99963" y="3600164"/>
                  <a:pt x="97296" y="3646842"/>
                </a:cubicBezTo>
                <a:cubicBezTo>
                  <a:pt x="82725" y="3901831"/>
                  <a:pt x="142980" y="3827068"/>
                  <a:pt x="54266" y="3915784"/>
                </a:cubicBezTo>
                <a:cubicBezTo>
                  <a:pt x="57852" y="3926542"/>
                  <a:pt x="59952" y="3937915"/>
                  <a:pt x="65023" y="3948057"/>
                </a:cubicBezTo>
                <a:cubicBezTo>
                  <a:pt x="70805" y="3959621"/>
                  <a:pt x="83631" y="3967731"/>
                  <a:pt x="86538" y="3980329"/>
                </a:cubicBezTo>
                <a:cubicBezTo>
                  <a:pt x="94641" y="4015444"/>
                  <a:pt x="93710" y="4052047"/>
                  <a:pt x="97296" y="4087906"/>
                </a:cubicBezTo>
                <a:cubicBezTo>
                  <a:pt x="93710" y="4109421"/>
                  <a:pt x="92806" y="4131560"/>
                  <a:pt x="86538" y="4152452"/>
                </a:cubicBezTo>
                <a:cubicBezTo>
                  <a:pt x="81930" y="4167812"/>
                  <a:pt x="70654" y="4180467"/>
                  <a:pt x="65023" y="4195482"/>
                </a:cubicBezTo>
                <a:cubicBezTo>
                  <a:pt x="59832" y="4209326"/>
                  <a:pt x="57852" y="4224169"/>
                  <a:pt x="54266" y="4238513"/>
                </a:cubicBezTo>
                <a:cubicBezTo>
                  <a:pt x="57852" y="4252857"/>
                  <a:pt x="59199" y="4267954"/>
                  <a:pt x="65023" y="4281544"/>
                </a:cubicBezTo>
                <a:cubicBezTo>
                  <a:pt x="70116" y="4293428"/>
                  <a:pt x="84934" y="4300988"/>
                  <a:pt x="86538" y="4313817"/>
                </a:cubicBezTo>
                <a:cubicBezTo>
                  <a:pt x="88899" y="4332702"/>
                  <a:pt x="72049" y="4378801"/>
                  <a:pt x="65023" y="4399878"/>
                </a:cubicBezTo>
                <a:cubicBezTo>
                  <a:pt x="61437" y="4428565"/>
                  <a:pt x="59438" y="4457495"/>
                  <a:pt x="54266" y="4485939"/>
                </a:cubicBezTo>
                <a:cubicBezTo>
                  <a:pt x="52238" y="4497096"/>
                  <a:pt x="45372" y="4507027"/>
                  <a:pt x="43508" y="4518212"/>
                </a:cubicBezTo>
                <a:cubicBezTo>
                  <a:pt x="38170" y="4550242"/>
                  <a:pt x="37687" y="4582937"/>
                  <a:pt x="32750" y="4615031"/>
                </a:cubicBezTo>
                <a:cubicBezTo>
                  <a:pt x="30502" y="4629644"/>
                  <a:pt x="26241" y="4643900"/>
                  <a:pt x="21993" y="4658061"/>
                </a:cubicBezTo>
                <a:cubicBezTo>
                  <a:pt x="15476" y="4679784"/>
                  <a:pt x="477" y="4722607"/>
                  <a:pt x="477" y="4722607"/>
                </a:cubicBezTo>
                <a:cubicBezTo>
                  <a:pt x="4063" y="4754880"/>
                  <a:pt x="11235" y="4786954"/>
                  <a:pt x="11235" y="4819426"/>
                </a:cubicBezTo>
                <a:cubicBezTo>
                  <a:pt x="11235" y="4869756"/>
                  <a:pt x="2990" y="4919766"/>
                  <a:pt x="477" y="4970033"/>
                </a:cubicBezTo>
                <a:cubicBezTo>
                  <a:pt x="-597" y="4991521"/>
                  <a:pt x="477" y="5013064"/>
                  <a:pt x="477" y="5034579"/>
                </a:cubicBezTo>
              </a:path>
            </a:pathLst>
          </a:cu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14" name="TextBox 13"/>
          <p:cNvSpPr txBox="1"/>
          <p:nvPr/>
        </p:nvSpPr>
        <p:spPr>
          <a:xfrm>
            <a:off x="5335315" y="2751299"/>
            <a:ext cx="1564083" cy="1200329"/>
          </a:xfrm>
          <a:prstGeom prst="rect">
            <a:avLst/>
          </a:prstGeom>
          <a:noFill/>
        </p:spPr>
        <p:txBody>
          <a:bodyPr wrap="none" rtlCol="0">
            <a:spAutoFit/>
          </a:bodyPr>
          <a:lstStyle/>
          <a:p>
            <a:r>
              <a:rPr lang="en-GB" dirty="0" smtClean="0">
                <a:solidFill>
                  <a:srgbClr val="00CC00"/>
                </a:solidFill>
              </a:rPr>
              <a:t>motor</a:t>
            </a:r>
          </a:p>
          <a:p>
            <a:r>
              <a:rPr lang="en-GB" dirty="0" smtClean="0">
                <a:solidFill>
                  <a:srgbClr val="00CC00"/>
                </a:solidFill>
              </a:rPr>
              <a:t>processing</a:t>
            </a:r>
          </a:p>
          <a:p>
            <a:r>
              <a:rPr lang="en-GB" dirty="0" smtClean="0">
                <a:solidFill>
                  <a:srgbClr val="00CC00"/>
                </a:solidFill>
              </a:rPr>
              <a:t>(output)</a:t>
            </a:r>
          </a:p>
        </p:txBody>
      </p:sp>
      <p:sp>
        <p:nvSpPr>
          <p:cNvPr id="13" name="TextBox 12"/>
          <p:cNvSpPr txBox="1"/>
          <p:nvPr/>
        </p:nvSpPr>
        <p:spPr>
          <a:xfrm>
            <a:off x="3812798" y="2751299"/>
            <a:ext cx="1311578" cy="830997"/>
          </a:xfrm>
          <a:prstGeom prst="rect">
            <a:avLst/>
          </a:prstGeom>
          <a:noFill/>
        </p:spPr>
        <p:txBody>
          <a:bodyPr wrap="none" rtlCol="0">
            <a:spAutoFit/>
          </a:bodyPr>
          <a:lstStyle/>
          <a:p>
            <a:r>
              <a:rPr lang="en-GB" dirty="0" smtClean="0">
                <a:solidFill>
                  <a:srgbClr val="0000FF"/>
                </a:solidFill>
              </a:rPr>
              <a:t>action</a:t>
            </a:r>
          </a:p>
          <a:p>
            <a:r>
              <a:rPr lang="en-GB" dirty="0" smtClean="0">
                <a:solidFill>
                  <a:srgbClr val="0000FF"/>
                </a:solidFill>
              </a:rPr>
              <a:t>selection</a:t>
            </a:r>
            <a:endParaRPr lang="en-GB" dirty="0">
              <a:solidFill>
                <a:srgbClr val="0000FF"/>
              </a:solidFill>
            </a:endParaRPr>
          </a:p>
        </p:txBody>
      </p:sp>
      <p:sp>
        <p:nvSpPr>
          <p:cNvPr id="16" name="Oval 15"/>
          <p:cNvSpPr/>
          <p:nvPr/>
        </p:nvSpPr>
        <p:spPr bwMode="auto">
          <a:xfrm>
            <a:off x="2148080" y="3915784"/>
            <a:ext cx="4436485" cy="731976"/>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15" name="TextBox 14"/>
          <p:cNvSpPr txBox="1"/>
          <p:nvPr/>
        </p:nvSpPr>
        <p:spPr>
          <a:xfrm>
            <a:off x="3649089" y="4043773"/>
            <a:ext cx="1277914" cy="461665"/>
          </a:xfrm>
          <a:prstGeom prst="rect">
            <a:avLst/>
          </a:prstGeom>
          <a:noFill/>
        </p:spPr>
        <p:txBody>
          <a:bodyPr wrap="none" rtlCol="0">
            <a:spAutoFit/>
          </a:bodyPr>
          <a:lstStyle/>
          <a:p>
            <a:r>
              <a:rPr lang="en-GB" dirty="0" smtClean="0"/>
              <a:t>memory</a:t>
            </a:r>
            <a:endParaRPr lang="en-GB" dirty="0"/>
          </a:p>
        </p:txBody>
      </p:sp>
      <p:sp>
        <p:nvSpPr>
          <p:cNvPr id="2" name="Oval 1"/>
          <p:cNvSpPr/>
          <p:nvPr/>
        </p:nvSpPr>
        <p:spPr bwMode="auto">
          <a:xfrm>
            <a:off x="2000921" y="2422264"/>
            <a:ext cx="193638" cy="535224"/>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12" name="Oval 11"/>
          <p:cNvSpPr/>
          <p:nvPr/>
        </p:nvSpPr>
        <p:spPr bwMode="auto">
          <a:xfrm>
            <a:off x="2745575" y="2422264"/>
            <a:ext cx="193638" cy="535224"/>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17" name="Oval 16"/>
          <p:cNvSpPr/>
          <p:nvPr/>
        </p:nvSpPr>
        <p:spPr bwMode="auto">
          <a:xfrm>
            <a:off x="2373248" y="2422264"/>
            <a:ext cx="193638" cy="535224"/>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18" name="Oval 17"/>
          <p:cNvSpPr/>
          <p:nvPr/>
        </p:nvSpPr>
        <p:spPr bwMode="auto">
          <a:xfrm>
            <a:off x="3117903" y="2422264"/>
            <a:ext cx="193638" cy="535224"/>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4" name="TextBox 3"/>
          <p:cNvSpPr txBox="1"/>
          <p:nvPr/>
        </p:nvSpPr>
        <p:spPr>
          <a:xfrm>
            <a:off x="2086813" y="1624866"/>
            <a:ext cx="1725985" cy="830997"/>
          </a:xfrm>
          <a:prstGeom prst="rect">
            <a:avLst/>
          </a:prstGeom>
          <a:noFill/>
        </p:spPr>
        <p:txBody>
          <a:bodyPr wrap="none" rtlCol="0">
            <a:spAutoFit/>
          </a:bodyPr>
          <a:lstStyle/>
          <a:p>
            <a:r>
              <a:rPr lang="en-GB" dirty="0" smtClean="0"/>
              <a:t>lots of</a:t>
            </a:r>
          </a:p>
          <a:p>
            <a:r>
              <a:rPr lang="en-GB" dirty="0" smtClean="0"/>
              <a:t>visual areas</a:t>
            </a:r>
            <a:endParaRPr lang="en-GB" dirty="0"/>
          </a:p>
        </p:txBody>
      </p:sp>
      <p:sp>
        <p:nvSpPr>
          <p:cNvPr id="19" name="Oval 18"/>
          <p:cNvSpPr/>
          <p:nvPr/>
        </p:nvSpPr>
        <p:spPr bwMode="auto">
          <a:xfrm>
            <a:off x="1807283" y="3481428"/>
            <a:ext cx="193638" cy="535224"/>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20" name="Oval 19"/>
          <p:cNvSpPr/>
          <p:nvPr/>
        </p:nvSpPr>
        <p:spPr bwMode="auto">
          <a:xfrm>
            <a:off x="2551937" y="3481428"/>
            <a:ext cx="193638" cy="535224"/>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21" name="Oval 20"/>
          <p:cNvSpPr/>
          <p:nvPr/>
        </p:nvSpPr>
        <p:spPr bwMode="auto">
          <a:xfrm>
            <a:off x="2179610" y="3481428"/>
            <a:ext cx="193638" cy="535224"/>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22" name="Oval 21"/>
          <p:cNvSpPr/>
          <p:nvPr/>
        </p:nvSpPr>
        <p:spPr bwMode="auto">
          <a:xfrm>
            <a:off x="2924265" y="3481428"/>
            <a:ext cx="193638" cy="535224"/>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23" name="TextBox 22"/>
          <p:cNvSpPr txBox="1"/>
          <p:nvPr/>
        </p:nvSpPr>
        <p:spPr>
          <a:xfrm>
            <a:off x="1487087" y="3056543"/>
            <a:ext cx="2162002" cy="461665"/>
          </a:xfrm>
          <a:prstGeom prst="rect">
            <a:avLst/>
          </a:prstGeom>
          <a:noFill/>
        </p:spPr>
        <p:txBody>
          <a:bodyPr wrap="none" rtlCol="0">
            <a:spAutoFit/>
          </a:bodyPr>
          <a:lstStyle/>
          <a:p>
            <a:r>
              <a:rPr lang="en-GB" dirty="0" smtClean="0"/>
              <a:t>auditory areas</a:t>
            </a:r>
            <a:endParaRPr lang="en-GB" dirty="0"/>
          </a:p>
        </p:txBody>
      </p:sp>
      <p:sp>
        <p:nvSpPr>
          <p:cNvPr id="24" name="TextBox 23"/>
          <p:cNvSpPr txBox="1"/>
          <p:nvPr/>
        </p:nvSpPr>
        <p:spPr>
          <a:xfrm>
            <a:off x="675216" y="344245"/>
            <a:ext cx="7559891" cy="523220"/>
          </a:xfrm>
          <a:prstGeom prst="rect">
            <a:avLst/>
          </a:prstGeom>
          <a:noFill/>
        </p:spPr>
        <p:txBody>
          <a:bodyPr wrap="none" rtlCol="0">
            <a:spAutoFit/>
          </a:bodyPr>
          <a:lstStyle/>
          <a:p>
            <a:pPr algn="ctr"/>
            <a:r>
              <a:rPr lang="en-GB" sz="2800" dirty="0" smtClean="0"/>
              <a:t>there is lots of structure at the macroscopic level</a:t>
            </a:r>
            <a:endParaRPr lang="en-GB" sz="2800" dirty="0"/>
          </a:p>
        </p:txBody>
      </p:sp>
    </p:spTree>
    <p:extLst>
      <p:ext uri="{BB962C8B-B14F-4D97-AF65-F5344CB8AC3E}">
        <p14:creationId xmlns:p14="http://schemas.microsoft.com/office/powerpoint/2010/main" val="249592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Text Box 2"/>
          <p:cNvSpPr txBox="1">
            <a:spLocks noChangeArrowheads="1"/>
          </p:cNvSpPr>
          <p:nvPr/>
        </p:nvSpPr>
        <p:spPr bwMode="auto">
          <a:xfrm>
            <a:off x="454642" y="1638636"/>
            <a:ext cx="852799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indent="-514350" eaLnBrk="1" hangingPunct="1">
              <a:spcBef>
                <a:spcPct val="0"/>
              </a:spcBef>
              <a:buFontTx/>
              <a:buAutoNum type="arabicPeriod"/>
            </a:pPr>
            <a:r>
              <a:rPr lang="en-US" altLang="en-US" sz="2800" dirty="0" smtClean="0">
                <a:solidFill>
                  <a:schemeClr val="bg1">
                    <a:lumMod val="75000"/>
                  </a:schemeClr>
                </a:solidFill>
                <a:latin typeface="Times New Roman" panose="02020603050405020304" pitchFamily="18" charset="0"/>
              </a:rPr>
              <a:t>Basic facts about the brain.</a:t>
            </a:r>
          </a:p>
          <a:p>
            <a:pPr marL="514350" indent="-514350" eaLnBrk="1" hangingPunct="1">
              <a:spcBef>
                <a:spcPct val="0"/>
              </a:spcBef>
              <a:buFontTx/>
              <a:buAutoNum type="arabicPeriod"/>
            </a:pPr>
            <a:r>
              <a:rPr lang="en-US" altLang="en-US" sz="2800" dirty="0" smtClean="0">
                <a:latin typeface="Times New Roman" panose="02020603050405020304" pitchFamily="18" charset="0"/>
              </a:rPr>
              <a:t>What it is we really want to know about the brain.</a:t>
            </a:r>
          </a:p>
          <a:p>
            <a:pPr marL="514350" indent="-514350" eaLnBrk="1" hangingPunct="1">
              <a:spcBef>
                <a:spcPct val="0"/>
              </a:spcBef>
              <a:buFontTx/>
              <a:buAutoNum type="arabicPeriod"/>
            </a:pPr>
            <a:r>
              <a:rPr lang="en-US" altLang="en-US" sz="2800" dirty="0" smtClean="0">
                <a:solidFill>
                  <a:schemeClr val="bg1">
                    <a:lumMod val="75000"/>
                  </a:schemeClr>
                </a:solidFill>
                <a:latin typeface="Times New Roman" panose="02020603050405020304" pitchFamily="18" charset="0"/>
              </a:rPr>
              <a:t>How that relates to the course.</a:t>
            </a:r>
          </a:p>
          <a:p>
            <a:pPr marL="514350" indent="-514350" eaLnBrk="1" hangingPunct="1">
              <a:spcBef>
                <a:spcPct val="0"/>
              </a:spcBef>
              <a:buFontTx/>
              <a:buAutoNum type="arabicPeriod"/>
            </a:pPr>
            <a:r>
              <a:rPr lang="en-US" altLang="en-US" sz="2800" dirty="0" smtClean="0">
                <a:solidFill>
                  <a:schemeClr val="bg1">
                    <a:lumMod val="75000"/>
                  </a:schemeClr>
                </a:solidFill>
                <a:latin typeface="Times New Roman" panose="02020603050405020304" pitchFamily="18" charset="0"/>
              </a:rPr>
              <a:t>The math you will need to know.</a:t>
            </a:r>
          </a:p>
          <a:p>
            <a:pPr marL="514350" indent="-514350" eaLnBrk="1" hangingPunct="1">
              <a:spcBef>
                <a:spcPct val="0"/>
              </a:spcBef>
              <a:buFontTx/>
              <a:buAutoNum type="arabicPeriod"/>
            </a:pPr>
            <a:r>
              <a:rPr lang="en-US" altLang="en-US" sz="2800" dirty="0" smtClean="0">
                <a:solidFill>
                  <a:schemeClr val="bg1">
                    <a:lumMod val="75000"/>
                  </a:schemeClr>
                </a:solidFill>
                <a:latin typeface="Times New Roman" panose="02020603050405020304" pitchFamily="18" charset="0"/>
              </a:rPr>
              <a:t>Then we switch over to the white board, and the fun begins!</a:t>
            </a:r>
            <a:endParaRPr lang="en-US" altLang="en-US" sz="2800" dirty="0">
              <a:solidFill>
                <a:schemeClr val="bg1">
                  <a:lumMod val="75000"/>
                </a:schemeClr>
              </a:solidFill>
              <a:latin typeface="Times New Roman" panose="02020603050405020304" pitchFamily="18" charset="0"/>
            </a:endParaRPr>
          </a:p>
        </p:txBody>
      </p:sp>
      <p:sp>
        <p:nvSpPr>
          <p:cNvPr id="2" name="TextBox 1"/>
          <p:cNvSpPr txBox="1"/>
          <p:nvPr/>
        </p:nvSpPr>
        <p:spPr>
          <a:xfrm>
            <a:off x="3679116" y="398032"/>
            <a:ext cx="1175322" cy="461665"/>
          </a:xfrm>
          <a:prstGeom prst="rect">
            <a:avLst/>
          </a:prstGeom>
          <a:noFill/>
        </p:spPr>
        <p:txBody>
          <a:bodyPr wrap="none" rtlCol="0">
            <a:spAutoFit/>
          </a:bodyPr>
          <a:lstStyle/>
          <a:p>
            <a:r>
              <a:rPr lang="en-GB" u="sng" dirty="0" smtClean="0"/>
              <a:t>Outline</a:t>
            </a:r>
            <a:endParaRPr lang="en-GB" u="sng" dirty="0"/>
          </a:p>
        </p:txBody>
      </p:sp>
    </p:spTree>
    <p:extLst>
      <p:ext uri="{BB962C8B-B14F-4D97-AF65-F5344CB8AC3E}">
        <p14:creationId xmlns:p14="http://schemas.microsoft.com/office/powerpoint/2010/main" val="21512498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Text Box 2"/>
          <p:cNvSpPr txBox="1">
            <a:spLocks noChangeArrowheads="1"/>
          </p:cNvSpPr>
          <p:nvPr/>
        </p:nvSpPr>
        <p:spPr bwMode="auto">
          <a:xfrm>
            <a:off x="282519" y="315445"/>
            <a:ext cx="852799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en-US" altLang="en-US" sz="2800" dirty="0" smtClean="0">
                <a:latin typeface="Times New Roman" panose="02020603050405020304" pitchFamily="18" charset="0"/>
              </a:rPr>
              <a:t>In neuroscience, unlike most of the hard sciences, it’s</a:t>
            </a:r>
          </a:p>
          <a:p>
            <a:pPr eaLnBrk="1" hangingPunct="1">
              <a:spcBef>
                <a:spcPct val="0"/>
              </a:spcBef>
              <a:buNone/>
            </a:pPr>
            <a:r>
              <a:rPr lang="en-US" altLang="en-US" sz="2800" dirty="0" smtClean="0">
                <a:latin typeface="Times New Roman" panose="02020603050405020304" pitchFamily="18" charset="0"/>
              </a:rPr>
              <a:t>not clear what we want to know.</a:t>
            </a:r>
          </a:p>
          <a:p>
            <a:pPr eaLnBrk="1" hangingPunct="1">
              <a:spcBef>
                <a:spcPct val="0"/>
              </a:spcBef>
              <a:buNone/>
            </a:pPr>
            <a:endParaRPr lang="en-US" altLang="en-US" sz="2800" dirty="0">
              <a:latin typeface="Times New Roman" panose="02020603050405020304" pitchFamily="18" charset="0"/>
            </a:endParaRPr>
          </a:p>
          <a:p>
            <a:pPr eaLnBrk="1" hangingPunct="1">
              <a:spcBef>
                <a:spcPct val="0"/>
              </a:spcBef>
              <a:buNone/>
            </a:pPr>
            <a:r>
              <a:rPr lang="en-US" altLang="en-US" sz="2800" dirty="0" smtClean="0">
                <a:latin typeface="Times New Roman" panose="02020603050405020304" pitchFamily="18" charset="0"/>
              </a:rPr>
              <a:t>The really hard part in this field is identifying a question that’s both answerable and brings us closer to understanding how the brain works.</a:t>
            </a:r>
          </a:p>
        </p:txBody>
      </p:sp>
    </p:spTree>
    <p:extLst>
      <p:ext uri="{BB962C8B-B14F-4D97-AF65-F5344CB8AC3E}">
        <p14:creationId xmlns:p14="http://schemas.microsoft.com/office/powerpoint/2010/main" val="78255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84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Text Box 2"/>
          <p:cNvSpPr txBox="1">
            <a:spLocks noChangeArrowheads="1"/>
          </p:cNvSpPr>
          <p:nvPr/>
        </p:nvSpPr>
        <p:spPr bwMode="auto">
          <a:xfrm>
            <a:off x="282519" y="315445"/>
            <a:ext cx="8527993"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en-US" altLang="en-US" sz="2800" dirty="0" smtClean="0">
                <a:latin typeface="Times New Roman" panose="02020603050405020304" pitchFamily="18" charset="0"/>
              </a:rPr>
              <a:t>For instance, the question</a:t>
            </a:r>
          </a:p>
          <a:p>
            <a:pPr eaLnBrk="1" hangingPunct="1">
              <a:spcBef>
                <a:spcPct val="0"/>
              </a:spcBef>
              <a:buNone/>
            </a:pPr>
            <a:endParaRPr lang="en-US" altLang="en-US" sz="2800" dirty="0">
              <a:latin typeface="Times New Roman" panose="02020603050405020304" pitchFamily="18" charset="0"/>
            </a:endParaRPr>
          </a:p>
          <a:p>
            <a:pPr eaLnBrk="1" hangingPunct="1">
              <a:spcBef>
                <a:spcPct val="0"/>
              </a:spcBef>
              <a:buNone/>
            </a:pPr>
            <a:r>
              <a:rPr lang="en-US" altLang="en-US" sz="2800" dirty="0" smtClean="0">
                <a:latin typeface="Times New Roman" panose="02020603050405020304" pitchFamily="18" charset="0"/>
              </a:rPr>
              <a:t>	how does the brain works?</a:t>
            </a:r>
          </a:p>
          <a:p>
            <a:pPr eaLnBrk="1" hangingPunct="1">
              <a:spcBef>
                <a:spcPct val="0"/>
              </a:spcBef>
              <a:buNone/>
            </a:pPr>
            <a:endParaRPr lang="en-US" altLang="en-US" sz="2800" dirty="0">
              <a:latin typeface="Times New Roman" panose="02020603050405020304" pitchFamily="18" charset="0"/>
            </a:endParaRPr>
          </a:p>
          <a:p>
            <a:pPr eaLnBrk="1" hangingPunct="1">
              <a:spcBef>
                <a:spcPct val="0"/>
              </a:spcBef>
              <a:buNone/>
            </a:pPr>
            <a:r>
              <a:rPr lang="en-US" altLang="en-US" sz="2800" dirty="0" smtClean="0">
                <a:latin typeface="Times New Roman" panose="02020603050405020304" pitchFamily="18" charset="0"/>
              </a:rPr>
              <a:t>is not answerable (at least not directly, or any time soon) but it will bring us (a lot!) closer to understanding how the brain works.</a:t>
            </a:r>
          </a:p>
          <a:p>
            <a:pPr eaLnBrk="1" hangingPunct="1">
              <a:spcBef>
                <a:spcPct val="0"/>
              </a:spcBef>
              <a:buNone/>
            </a:pPr>
            <a:endParaRPr lang="en-US" altLang="en-US" sz="2800" dirty="0">
              <a:latin typeface="Times New Roman" panose="02020603050405020304" pitchFamily="18" charset="0"/>
            </a:endParaRPr>
          </a:p>
          <a:p>
            <a:pPr eaLnBrk="1" hangingPunct="1">
              <a:spcBef>
                <a:spcPct val="0"/>
              </a:spcBef>
              <a:buNone/>
            </a:pPr>
            <a:r>
              <a:rPr lang="en-US" altLang="en-US" sz="2800" dirty="0" smtClean="0">
                <a:latin typeface="Times New Roman" panose="02020603050405020304" pitchFamily="18" charset="0"/>
              </a:rPr>
              <a:t>On the other hand, the question</a:t>
            </a:r>
          </a:p>
          <a:p>
            <a:pPr eaLnBrk="1" hangingPunct="1">
              <a:spcBef>
                <a:spcPct val="0"/>
              </a:spcBef>
              <a:buNone/>
            </a:pPr>
            <a:endParaRPr lang="en-US" altLang="en-US" sz="2800" dirty="0">
              <a:latin typeface="Times New Roman" panose="02020603050405020304" pitchFamily="18" charset="0"/>
            </a:endParaRPr>
          </a:p>
          <a:p>
            <a:pPr eaLnBrk="1" hangingPunct="1">
              <a:spcBef>
                <a:spcPct val="0"/>
              </a:spcBef>
              <a:buNone/>
            </a:pPr>
            <a:r>
              <a:rPr lang="en-US" altLang="en-US" sz="2800" dirty="0" smtClean="0">
                <a:latin typeface="Times New Roman" panose="02020603050405020304" pitchFamily="18" charset="0"/>
              </a:rPr>
              <a:t>	what’s the activation curve for the </a:t>
            </a:r>
            <a:r>
              <a:rPr lang="en-GB" altLang="en-US" sz="2800" dirty="0" smtClean="0">
                <a:latin typeface="Times New Roman" panose="02020603050405020304" pitchFamily="18" charset="0"/>
              </a:rPr>
              <a:t>Kv1.1</a:t>
            </a:r>
          </a:p>
          <a:p>
            <a:pPr eaLnBrk="1" hangingPunct="1">
              <a:spcBef>
                <a:spcPct val="0"/>
              </a:spcBef>
              <a:buNone/>
            </a:pPr>
            <a:r>
              <a:rPr lang="en-GB" altLang="en-US" sz="2800" dirty="0">
                <a:latin typeface="Times New Roman" panose="02020603050405020304" pitchFamily="18" charset="0"/>
              </a:rPr>
              <a:t> </a:t>
            </a:r>
            <a:r>
              <a:rPr lang="en-GB" altLang="en-US" sz="2800" dirty="0" smtClean="0">
                <a:latin typeface="Times New Roman" panose="02020603050405020304" pitchFamily="18" charset="0"/>
              </a:rPr>
              <a:t>         voltage-gated potassium channels?</a:t>
            </a:r>
            <a:endParaRPr lang="en-US" altLang="en-US" sz="2800" dirty="0" smtClean="0">
              <a:latin typeface="Times New Roman" panose="02020603050405020304" pitchFamily="18" charset="0"/>
            </a:endParaRPr>
          </a:p>
          <a:p>
            <a:pPr eaLnBrk="1" hangingPunct="1">
              <a:spcBef>
                <a:spcPct val="0"/>
              </a:spcBef>
              <a:buNone/>
            </a:pPr>
            <a:endParaRPr lang="en-US" altLang="en-US" sz="2800" dirty="0">
              <a:latin typeface="Times New Roman" panose="02020603050405020304" pitchFamily="18" charset="0"/>
            </a:endParaRPr>
          </a:p>
          <a:p>
            <a:pPr eaLnBrk="1" hangingPunct="1">
              <a:spcBef>
                <a:spcPct val="0"/>
              </a:spcBef>
              <a:buNone/>
            </a:pPr>
            <a:r>
              <a:rPr lang="en-US" altLang="en-US" sz="2800" dirty="0" smtClean="0">
                <a:latin typeface="Times New Roman" panose="02020603050405020304" pitchFamily="18" charset="0"/>
              </a:rPr>
              <a:t>is answerable, but it will bring us (almost) no closer to understanding how the brain works.</a:t>
            </a:r>
          </a:p>
          <a:p>
            <a:pPr eaLnBrk="1" hangingPunct="1">
              <a:spcBef>
                <a:spcPct val="0"/>
              </a:spcBef>
              <a:buNone/>
            </a:pPr>
            <a:endParaRPr lang="en-US" altLang="en-US" sz="2800" dirty="0" smtClean="0">
              <a:latin typeface="Times New Roman" panose="02020603050405020304" pitchFamily="18" charset="0"/>
            </a:endParaRPr>
          </a:p>
        </p:txBody>
      </p:sp>
    </p:spTree>
    <p:extLst>
      <p:ext uri="{BB962C8B-B14F-4D97-AF65-F5344CB8AC3E}">
        <p14:creationId xmlns:p14="http://schemas.microsoft.com/office/powerpoint/2010/main" val="312949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8418">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68418">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68418">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6841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Text Box 2"/>
          <p:cNvSpPr txBox="1">
            <a:spLocks noChangeArrowheads="1"/>
          </p:cNvSpPr>
          <p:nvPr/>
        </p:nvSpPr>
        <p:spPr bwMode="auto">
          <a:xfrm>
            <a:off x="282519" y="315445"/>
            <a:ext cx="852799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en-GB" altLang="en-US" sz="2800" dirty="0" smtClean="0">
                <a:latin typeface="Times New Roman" panose="02020603050405020304" pitchFamily="18" charset="0"/>
              </a:rPr>
              <a:t>Most questions fall into one of these two categories:</a:t>
            </a:r>
          </a:p>
          <a:p>
            <a:pPr eaLnBrk="1" hangingPunct="1">
              <a:spcBef>
                <a:spcPct val="0"/>
              </a:spcBef>
              <a:buNone/>
            </a:pPr>
            <a:endParaRPr lang="en-GB" altLang="en-US" sz="2800" dirty="0">
              <a:latin typeface="Times New Roman" panose="02020603050405020304" pitchFamily="18" charset="0"/>
            </a:endParaRPr>
          </a:p>
          <a:p>
            <a:pPr eaLnBrk="1" hangingPunct="1">
              <a:spcBef>
                <a:spcPct val="0"/>
              </a:spcBef>
              <a:buNone/>
            </a:pPr>
            <a:r>
              <a:rPr lang="en-GB" altLang="en-US" sz="2800" dirty="0" smtClean="0">
                <a:latin typeface="Times New Roman" panose="02020603050405020304" pitchFamily="18" charset="0"/>
              </a:rPr>
              <a:t>	- interesting but not answerable</a:t>
            </a:r>
          </a:p>
          <a:p>
            <a:pPr eaLnBrk="1" hangingPunct="1">
              <a:spcBef>
                <a:spcPct val="0"/>
              </a:spcBef>
              <a:buNone/>
            </a:pPr>
            <a:r>
              <a:rPr lang="en-GB" altLang="en-US" sz="2800" dirty="0">
                <a:latin typeface="Times New Roman" panose="02020603050405020304" pitchFamily="18" charset="0"/>
              </a:rPr>
              <a:t>	</a:t>
            </a:r>
            <a:r>
              <a:rPr lang="en-GB" altLang="en-US" sz="2800" dirty="0" smtClean="0">
                <a:latin typeface="Times New Roman" panose="02020603050405020304" pitchFamily="18" charset="0"/>
              </a:rPr>
              <a:t>- not interesting but answerable</a:t>
            </a:r>
            <a:endParaRPr lang="en-US" altLang="en-US" sz="2800" dirty="0" smtClean="0">
              <a:latin typeface="Times New Roman" panose="02020603050405020304" pitchFamily="18" charset="0"/>
            </a:endParaRPr>
          </a:p>
          <a:p>
            <a:pPr eaLnBrk="1" hangingPunct="1">
              <a:spcBef>
                <a:spcPct val="0"/>
              </a:spcBef>
              <a:buNone/>
            </a:pPr>
            <a:endParaRPr lang="en-US" altLang="en-US" sz="2800" dirty="0" smtClean="0">
              <a:latin typeface="Times New Roman" panose="02020603050405020304" pitchFamily="18" charset="0"/>
            </a:endParaRPr>
          </a:p>
        </p:txBody>
      </p:sp>
    </p:spTree>
    <p:extLst>
      <p:ext uri="{BB962C8B-B14F-4D97-AF65-F5344CB8AC3E}">
        <p14:creationId xmlns:p14="http://schemas.microsoft.com/office/powerpoint/2010/main" val="180984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841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84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Text Box 2"/>
          <p:cNvSpPr txBox="1">
            <a:spLocks noChangeArrowheads="1"/>
          </p:cNvSpPr>
          <p:nvPr/>
        </p:nvSpPr>
        <p:spPr bwMode="auto">
          <a:xfrm>
            <a:off x="282519" y="315445"/>
            <a:ext cx="852799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en-GB" altLang="en-US" sz="2800" dirty="0" smtClean="0">
                <a:latin typeface="Times New Roman" panose="02020603050405020304" pitchFamily="18" charset="0"/>
              </a:rPr>
              <a:t>I’m not going to tell you what the right questions are.</a:t>
            </a:r>
          </a:p>
          <a:p>
            <a:pPr eaLnBrk="1" hangingPunct="1">
              <a:spcBef>
                <a:spcPct val="0"/>
              </a:spcBef>
              <a:buNone/>
            </a:pPr>
            <a:endParaRPr lang="en-GB" altLang="en-US" sz="2800" dirty="0">
              <a:latin typeface="Times New Roman" panose="02020603050405020304" pitchFamily="18" charset="0"/>
            </a:endParaRPr>
          </a:p>
          <a:p>
            <a:pPr eaLnBrk="1" hangingPunct="1">
              <a:spcBef>
                <a:spcPct val="0"/>
              </a:spcBef>
              <a:buNone/>
            </a:pPr>
            <a:r>
              <a:rPr lang="en-GB" altLang="en-US" sz="2800" dirty="0" smtClean="0">
                <a:latin typeface="Times New Roman" panose="02020603050405020304" pitchFamily="18" charset="0"/>
              </a:rPr>
              <a:t>But in the next several slides, I’m going to give you a </a:t>
            </a:r>
            <a:r>
              <a:rPr lang="en-GB" altLang="en-US" sz="2800" dirty="0" smtClean="0">
                <a:solidFill>
                  <a:srgbClr val="FF0000"/>
                </a:solidFill>
                <a:latin typeface="Times New Roman" panose="02020603050405020304" pitchFamily="18" charset="0"/>
              </a:rPr>
              <a:t>highly biased</a:t>
            </a:r>
            <a:r>
              <a:rPr lang="en-GB" altLang="en-US" sz="2800" dirty="0" smtClean="0">
                <a:latin typeface="Times New Roman" panose="02020603050405020304" pitchFamily="18" charset="0"/>
              </a:rPr>
              <a:t> view of how we might go about identifying the right questions.</a:t>
            </a:r>
            <a:endParaRPr lang="en-US" altLang="en-US" sz="2800" dirty="0" smtClean="0">
              <a:latin typeface="Times New Roman" panose="02020603050405020304" pitchFamily="18" charset="0"/>
            </a:endParaRPr>
          </a:p>
          <a:p>
            <a:pPr eaLnBrk="1" hangingPunct="1">
              <a:spcBef>
                <a:spcPct val="0"/>
              </a:spcBef>
              <a:buNone/>
            </a:pPr>
            <a:endParaRPr lang="en-US" altLang="en-US" sz="2800" dirty="0" smtClean="0">
              <a:latin typeface="Times New Roman" panose="02020603050405020304" pitchFamily="18" charset="0"/>
            </a:endParaRPr>
          </a:p>
        </p:txBody>
      </p:sp>
    </p:spTree>
    <p:extLst>
      <p:ext uri="{BB962C8B-B14F-4D97-AF65-F5344CB8AC3E}">
        <p14:creationId xmlns:p14="http://schemas.microsoft.com/office/powerpoint/2010/main" val="58975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84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8790" y="268941"/>
            <a:ext cx="8245353" cy="3785652"/>
          </a:xfrm>
          <a:prstGeom prst="rect">
            <a:avLst/>
          </a:prstGeom>
          <a:noFill/>
        </p:spPr>
        <p:txBody>
          <a:bodyPr wrap="square" rtlCol="0">
            <a:spAutoFit/>
          </a:bodyPr>
          <a:lstStyle/>
          <a:p>
            <a:r>
              <a:rPr lang="en-GB" dirty="0" smtClean="0"/>
              <a:t>Disclaimer: </a:t>
            </a:r>
            <a:r>
              <a:rPr lang="en-GB" u="sng" dirty="0" smtClean="0"/>
              <a:t>this is biology</a:t>
            </a:r>
            <a:r>
              <a:rPr lang="en-GB" dirty="0" smtClean="0"/>
              <a:t>.</a:t>
            </a:r>
          </a:p>
          <a:p>
            <a:endParaRPr lang="en-GB" dirty="0"/>
          </a:p>
          <a:p>
            <a:pPr marL="342900" indent="-342900">
              <a:buFontTx/>
              <a:buChar char="-"/>
            </a:pPr>
            <a:r>
              <a:rPr lang="en-GB" dirty="0" smtClean="0"/>
              <a:t>There isn’t a single “fact” I know of that doesn’t have an exception. </a:t>
            </a:r>
          </a:p>
          <a:p>
            <a:pPr marL="342900" indent="-342900">
              <a:buFontTx/>
              <a:buChar char="-"/>
            </a:pPr>
            <a:r>
              <a:rPr lang="en-GB" dirty="0" smtClean="0"/>
              <a:t>Every single process in the brain (including spike generation) has lots of bells and whistles. </a:t>
            </a:r>
            <a:r>
              <a:rPr lang="en-GB" dirty="0" smtClean="0">
                <a:solidFill>
                  <a:srgbClr val="FF0000"/>
                </a:solidFill>
              </a:rPr>
              <a:t>It’s not known whether or not they’re important</a:t>
            </a:r>
            <a:r>
              <a:rPr lang="en-GB" dirty="0" smtClean="0"/>
              <a:t>. I’m going to ignore them, and err on the side of simplicity.</a:t>
            </a:r>
          </a:p>
          <a:p>
            <a:pPr marL="342900" indent="-342900">
              <a:buFontTx/>
              <a:buChar char="-"/>
            </a:pPr>
            <a:r>
              <a:rPr lang="en-GB" dirty="0" smtClean="0"/>
              <a:t>I may or may not be throwing the baby out with the bathwater.</a:t>
            </a:r>
            <a:endParaRPr lang="en-GB" dirty="0"/>
          </a:p>
        </p:txBody>
      </p:sp>
    </p:spTree>
    <p:extLst>
      <p:ext uri="{BB962C8B-B14F-4D97-AF65-F5344CB8AC3E}">
        <p14:creationId xmlns:p14="http://schemas.microsoft.com/office/powerpoint/2010/main" val="318733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Text Box 2"/>
          <p:cNvSpPr txBox="1">
            <a:spLocks noChangeArrowheads="1"/>
          </p:cNvSpPr>
          <p:nvPr/>
        </p:nvSpPr>
        <p:spPr bwMode="auto">
          <a:xfrm>
            <a:off x="137213" y="147945"/>
            <a:ext cx="59538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smtClean="0">
                <a:latin typeface="Times New Roman" panose="02020603050405020304" pitchFamily="18" charset="0"/>
              </a:rPr>
              <a:t>Simplest possible network equations:</a:t>
            </a:r>
          </a:p>
        </p:txBody>
      </p:sp>
      <p:sp>
        <p:nvSpPr>
          <p:cNvPr id="57" name="TextBox 56"/>
          <p:cNvSpPr txBox="1"/>
          <p:nvPr/>
        </p:nvSpPr>
        <p:spPr>
          <a:xfrm>
            <a:off x="519918" y="1246999"/>
            <a:ext cx="341760" cy="523220"/>
          </a:xfrm>
          <a:prstGeom prst="rect">
            <a:avLst/>
          </a:prstGeom>
          <a:noFill/>
        </p:spPr>
        <p:txBody>
          <a:bodyPr wrap="none" rtlCol="0">
            <a:spAutoFit/>
          </a:bodyPr>
          <a:lstStyle/>
          <a:p>
            <a:r>
              <a:rPr lang="en-GB" sz="2800" dirty="0" smtClean="0">
                <a:sym typeface="Symbol" panose="05050102010706020507" pitchFamily="18" charset="2"/>
              </a:rPr>
              <a:t></a:t>
            </a:r>
            <a:endParaRPr lang="en-GB" sz="2800" dirty="0"/>
          </a:p>
        </p:txBody>
      </p:sp>
      <p:sp>
        <p:nvSpPr>
          <p:cNvPr id="58" name="TextBox 57"/>
          <p:cNvSpPr txBox="1"/>
          <p:nvPr/>
        </p:nvSpPr>
        <p:spPr>
          <a:xfrm>
            <a:off x="868831" y="1018363"/>
            <a:ext cx="648960" cy="523220"/>
          </a:xfrm>
          <a:prstGeom prst="rect">
            <a:avLst/>
          </a:prstGeom>
          <a:noFill/>
        </p:spPr>
        <p:txBody>
          <a:bodyPr wrap="none" rtlCol="0">
            <a:spAutoFit/>
          </a:bodyPr>
          <a:lstStyle/>
          <a:p>
            <a:r>
              <a:rPr lang="en-GB" sz="2800" i="1" dirty="0" err="1" smtClean="0"/>
              <a:t>dV</a:t>
            </a:r>
            <a:r>
              <a:rPr lang="en-GB" sz="2800" i="1" baseline="-25000" dirty="0" err="1" smtClean="0"/>
              <a:t>i</a:t>
            </a:r>
            <a:endParaRPr lang="en-GB" sz="2800" i="1" baseline="-25000" dirty="0"/>
          </a:p>
        </p:txBody>
      </p:sp>
      <p:cxnSp>
        <p:nvCxnSpPr>
          <p:cNvPr id="59" name="Straight Connector 58"/>
          <p:cNvCxnSpPr/>
          <p:nvPr/>
        </p:nvCxnSpPr>
        <p:spPr bwMode="auto">
          <a:xfrm>
            <a:off x="868831" y="1557925"/>
            <a:ext cx="6140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60" name="TextBox 59"/>
          <p:cNvSpPr txBox="1"/>
          <p:nvPr/>
        </p:nvSpPr>
        <p:spPr>
          <a:xfrm>
            <a:off x="927785" y="1520864"/>
            <a:ext cx="463588" cy="523220"/>
          </a:xfrm>
          <a:prstGeom prst="rect">
            <a:avLst/>
          </a:prstGeom>
          <a:noFill/>
        </p:spPr>
        <p:txBody>
          <a:bodyPr wrap="none" rtlCol="0">
            <a:spAutoFit/>
          </a:bodyPr>
          <a:lstStyle/>
          <a:p>
            <a:r>
              <a:rPr lang="en-GB" sz="2800" i="1" dirty="0" err="1" smtClean="0"/>
              <a:t>dt</a:t>
            </a:r>
            <a:endParaRPr lang="en-GB" sz="2800" i="1" baseline="-25000" dirty="0"/>
          </a:p>
        </p:txBody>
      </p:sp>
      <p:sp>
        <p:nvSpPr>
          <p:cNvPr id="61" name="TextBox 60"/>
          <p:cNvSpPr txBox="1"/>
          <p:nvPr/>
        </p:nvSpPr>
        <p:spPr>
          <a:xfrm>
            <a:off x="1923170" y="1254509"/>
            <a:ext cx="3832345" cy="523220"/>
          </a:xfrm>
          <a:prstGeom prst="rect">
            <a:avLst/>
          </a:prstGeom>
          <a:noFill/>
        </p:spPr>
        <p:txBody>
          <a:bodyPr wrap="square" rtlCol="0">
            <a:spAutoFit/>
          </a:bodyPr>
          <a:lstStyle/>
          <a:p>
            <a:r>
              <a:rPr lang="en-GB" sz="2800" i="1" dirty="0" smtClean="0"/>
              <a:t>–</a:t>
            </a:r>
            <a:r>
              <a:rPr lang="en-GB" sz="2800" dirty="0" smtClean="0"/>
              <a:t>(</a:t>
            </a:r>
            <a:r>
              <a:rPr lang="en-GB" sz="2800" i="1" dirty="0" smtClean="0"/>
              <a:t>V</a:t>
            </a:r>
            <a:r>
              <a:rPr lang="en-GB" sz="2800" i="1" baseline="-25000" dirty="0" smtClean="0"/>
              <a:t>i</a:t>
            </a:r>
            <a:r>
              <a:rPr lang="en-GB" sz="2800" i="1" dirty="0"/>
              <a:t> </a:t>
            </a:r>
            <a:r>
              <a:rPr lang="en-GB" sz="2800" i="1" dirty="0" smtClean="0"/>
              <a:t>– </a:t>
            </a:r>
            <a:r>
              <a:rPr lang="en-GB" sz="2800" i="1" dirty="0" err="1" smtClean="0"/>
              <a:t>V</a:t>
            </a:r>
            <a:r>
              <a:rPr lang="en-GB" sz="2800" i="1" baseline="-25000" dirty="0" err="1" smtClean="0"/>
              <a:t>rest</a:t>
            </a:r>
            <a:r>
              <a:rPr lang="en-GB" sz="2800" dirty="0" smtClean="0"/>
              <a:t>) </a:t>
            </a:r>
            <a:r>
              <a:rPr lang="en-GB" sz="2800" i="1" dirty="0" smtClean="0"/>
              <a:t>+ </a:t>
            </a:r>
            <a:r>
              <a:rPr lang="en-GB" sz="2800" dirty="0">
                <a:sym typeface="Symbol" panose="05050102010706020507" pitchFamily="18" charset="2"/>
              </a:rPr>
              <a:t></a:t>
            </a:r>
            <a:r>
              <a:rPr lang="en-GB" sz="2800" i="1" baseline="-25000" dirty="0">
                <a:sym typeface="Symbol" panose="05050102010706020507" pitchFamily="18" charset="2"/>
              </a:rPr>
              <a:t>j</a:t>
            </a:r>
            <a:r>
              <a:rPr lang="en-GB" sz="2800" dirty="0">
                <a:sym typeface="Symbol" panose="05050102010706020507" pitchFamily="18" charset="2"/>
              </a:rPr>
              <a:t> </a:t>
            </a:r>
            <a:r>
              <a:rPr lang="en-GB" sz="2800" i="1" dirty="0" err="1" smtClean="0">
                <a:solidFill>
                  <a:srgbClr val="FF0000"/>
                </a:solidFill>
                <a:sym typeface="Symbol" panose="05050102010706020507" pitchFamily="18" charset="2"/>
              </a:rPr>
              <a:t>w</a:t>
            </a:r>
            <a:r>
              <a:rPr lang="en-GB" sz="2800" i="1" baseline="-25000" dirty="0" err="1" smtClean="0">
                <a:solidFill>
                  <a:srgbClr val="FF0000"/>
                </a:solidFill>
                <a:sym typeface="Symbol" panose="05050102010706020507" pitchFamily="18" charset="2"/>
              </a:rPr>
              <a:t>ij</a:t>
            </a:r>
            <a:r>
              <a:rPr lang="en-GB" sz="2800" dirty="0" smtClean="0">
                <a:sym typeface="Symbol" panose="05050102010706020507" pitchFamily="18" charset="2"/>
              </a:rPr>
              <a:t> </a:t>
            </a:r>
            <a:r>
              <a:rPr lang="en-GB" sz="2800" i="1" dirty="0" err="1" smtClean="0">
                <a:sym typeface="Symbol" panose="05050102010706020507" pitchFamily="18" charset="2"/>
              </a:rPr>
              <a:t>g</a:t>
            </a:r>
            <a:r>
              <a:rPr lang="en-GB" sz="2800" i="1" baseline="-25000" dirty="0" err="1" smtClean="0">
                <a:sym typeface="Symbol" panose="05050102010706020507" pitchFamily="18" charset="2"/>
              </a:rPr>
              <a:t>j</a:t>
            </a:r>
            <a:r>
              <a:rPr lang="en-GB" sz="2800" dirty="0" smtClean="0">
                <a:sym typeface="Symbol" panose="05050102010706020507" pitchFamily="18" charset="2"/>
              </a:rPr>
              <a:t>(</a:t>
            </a:r>
            <a:r>
              <a:rPr lang="en-GB" sz="2800" i="1" dirty="0" smtClean="0">
                <a:sym typeface="Symbol" panose="05050102010706020507" pitchFamily="18" charset="2"/>
              </a:rPr>
              <a:t>t</a:t>
            </a:r>
            <a:r>
              <a:rPr lang="en-GB" sz="2800" dirty="0" smtClean="0">
                <a:sym typeface="Symbol" panose="05050102010706020507" pitchFamily="18" charset="2"/>
              </a:rPr>
              <a:t>)</a:t>
            </a:r>
            <a:endParaRPr lang="en-GB" sz="2800" i="1" dirty="0"/>
          </a:p>
        </p:txBody>
      </p:sp>
      <p:sp>
        <p:nvSpPr>
          <p:cNvPr id="62" name="TextBox 61"/>
          <p:cNvSpPr txBox="1"/>
          <p:nvPr/>
        </p:nvSpPr>
        <p:spPr>
          <a:xfrm>
            <a:off x="1563205" y="1262531"/>
            <a:ext cx="389850" cy="523220"/>
          </a:xfrm>
          <a:prstGeom prst="rect">
            <a:avLst/>
          </a:prstGeom>
          <a:noFill/>
        </p:spPr>
        <p:txBody>
          <a:bodyPr wrap="none" rtlCol="0">
            <a:spAutoFit/>
          </a:bodyPr>
          <a:lstStyle/>
          <a:p>
            <a:r>
              <a:rPr lang="en-GB" sz="2800" dirty="0" smtClean="0"/>
              <a:t>=</a:t>
            </a:r>
            <a:endParaRPr lang="en-GB" sz="2800" dirty="0"/>
          </a:p>
        </p:txBody>
      </p:sp>
      <p:sp>
        <p:nvSpPr>
          <p:cNvPr id="55" name="TextBox 54"/>
          <p:cNvSpPr txBox="1"/>
          <p:nvPr/>
        </p:nvSpPr>
        <p:spPr>
          <a:xfrm>
            <a:off x="530661" y="2383398"/>
            <a:ext cx="434734" cy="523220"/>
          </a:xfrm>
          <a:prstGeom prst="rect">
            <a:avLst/>
          </a:prstGeom>
          <a:noFill/>
        </p:spPr>
        <p:txBody>
          <a:bodyPr wrap="none" rtlCol="0">
            <a:spAutoFit/>
          </a:bodyPr>
          <a:lstStyle/>
          <a:p>
            <a:r>
              <a:rPr lang="en-GB" sz="2800" dirty="0" smtClean="0">
                <a:sym typeface="Symbol" panose="05050102010706020507" pitchFamily="18" charset="2"/>
              </a:rPr>
              <a:t></a:t>
            </a:r>
            <a:r>
              <a:rPr lang="en-GB" sz="2800" i="1" baseline="-25000" dirty="0" smtClean="0">
                <a:sym typeface="Symbol" panose="05050102010706020507" pitchFamily="18" charset="2"/>
              </a:rPr>
              <a:t>s</a:t>
            </a:r>
            <a:endParaRPr lang="en-GB" sz="2800" i="1" baseline="-25000" dirty="0"/>
          </a:p>
        </p:txBody>
      </p:sp>
      <p:sp>
        <p:nvSpPr>
          <p:cNvPr id="73" name="TextBox 72"/>
          <p:cNvSpPr txBox="1"/>
          <p:nvPr/>
        </p:nvSpPr>
        <p:spPr>
          <a:xfrm>
            <a:off x="965638" y="2154762"/>
            <a:ext cx="734496" cy="523220"/>
          </a:xfrm>
          <a:prstGeom prst="rect">
            <a:avLst/>
          </a:prstGeom>
          <a:noFill/>
        </p:spPr>
        <p:txBody>
          <a:bodyPr wrap="none" rtlCol="0">
            <a:spAutoFit/>
          </a:bodyPr>
          <a:lstStyle/>
          <a:p>
            <a:r>
              <a:rPr lang="en-GB" sz="2800" i="1" dirty="0" err="1" smtClean="0"/>
              <a:t>d</a:t>
            </a:r>
            <a:r>
              <a:rPr lang="en-GB" sz="2800" i="1" dirty="0" err="1" smtClean="0">
                <a:solidFill>
                  <a:srgbClr val="FF0000"/>
                </a:solidFill>
              </a:rPr>
              <a:t>w</a:t>
            </a:r>
            <a:r>
              <a:rPr lang="en-GB" sz="2800" i="1" baseline="-25000" dirty="0" err="1" smtClean="0"/>
              <a:t>ij</a:t>
            </a:r>
            <a:endParaRPr lang="en-GB" sz="2800" i="1" baseline="-25000" dirty="0"/>
          </a:p>
        </p:txBody>
      </p:sp>
      <p:cxnSp>
        <p:nvCxnSpPr>
          <p:cNvPr id="74" name="Straight Connector 73"/>
          <p:cNvCxnSpPr/>
          <p:nvPr/>
        </p:nvCxnSpPr>
        <p:spPr bwMode="auto">
          <a:xfrm>
            <a:off x="965638" y="2694324"/>
            <a:ext cx="6140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5" name="TextBox 74"/>
          <p:cNvSpPr txBox="1"/>
          <p:nvPr/>
        </p:nvSpPr>
        <p:spPr>
          <a:xfrm>
            <a:off x="1024592" y="2657263"/>
            <a:ext cx="463588" cy="523220"/>
          </a:xfrm>
          <a:prstGeom prst="rect">
            <a:avLst/>
          </a:prstGeom>
          <a:noFill/>
        </p:spPr>
        <p:txBody>
          <a:bodyPr wrap="none" rtlCol="0">
            <a:spAutoFit/>
          </a:bodyPr>
          <a:lstStyle/>
          <a:p>
            <a:r>
              <a:rPr lang="en-GB" sz="2800" i="1" dirty="0" err="1" smtClean="0"/>
              <a:t>dt</a:t>
            </a:r>
            <a:endParaRPr lang="en-GB" sz="2800" i="1" baseline="-25000" dirty="0"/>
          </a:p>
        </p:txBody>
      </p:sp>
      <p:sp>
        <p:nvSpPr>
          <p:cNvPr id="76" name="TextBox 75"/>
          <p:cNvSpPr txBox="1"/>
          <p:nvPr/>
        </p:nvSpPr>
        <p:spPr>
          <a:xfrm>
            <a:off x="2202864" y="2390908"/>
            <a:ext cx="4499146" cy="523220"/>
          </a:xfrm>
          <a:prstGeom prst="rect">
            <a:avLst/>
          </a:prstGeom>
          <a:noFill/>
        </p:spPr>
        <p:txBody>
          <a:bodyPr wrap="square" rtlCol="0">
            <a:spAutoFit/>
          </a:bodyPr>
          <a:lstStyle/>
          <a:p>
            <a:r>
              <a:rPr lang="en-GB" sz="2800" i="1" dirty="0" err="1" smtClean="0"/>
              <a:t>F</a:t>
            </a:r>
            <a:r>
              <a:rPr lang="en-GB" sz="2800" i="1" baseline="-25000" dirty="0" err="1" smtClean="0"/>
              <a:t>ij</a:t>
            </a:r>
            <a:r>
              <a:rPr lang="en-GB" sz="2800" i="1" baseline="-25000" dirty="0" smtClean="0"/>
              <a:t> </a:t>
            </a:r>
            <a:r>
              <a:rPr lang="en-GB" sz="2800" dirty="0" smtClean="0"/>
              <a:t>(</a:t>
            </a:r>
            <a:r>
              <a:rPr lang="en-GB" sz="2800" i="1" dirty="0" smtClean="0"/>
              <a:t>V</a:t>
            </a:r>
            <a:r>
              <a:rPr lang="en-GB" sz="2800" i="1" baseline="-25000" dirty="0" smtClean="0"/>
              <a:t>i</a:t>
            </a:r>
            <a:r>
              <a:rPr lang="en-GB" sz="2800" i="1" dirty="0" smtClean="0"/>
              <a:t> ,</a:t>
            </a:r>
            <a:r>
              <a:rPr lang="en-GB" sz="2800" i="1" dirty="0" err="1" smtClean="0"/>
              <a:t>V</a:t>
            </a:r>
            <a:r>
              <a:rPr lang="en-GB" sz="2800" i="1" baseline="-25000" dirty="0" err="1" smtClean="0"/>
              <a:t>j</a:t>
            </a:r>
            <a:r>
              <a:rPr lang="en-GB" sz="2800" dirty="0" smtClean="0"/>
              <a:t>; </a:t>
            </a:r>
            <a:r>
              <a:rPr lang="en-GB" sz="2800" dirty="0">
                <a:solidFill>
                  <a:schemeClr val="bg1">
                    <a:lumMod val="65000"/>
                  </a:schemeClr>
                </a:solidFill>
              </a:rPr>
              <a:t>global signal</a:t>
            </a:r>
            <a:r>
              <a:rPr lang="en-GB" sz="2800" dirty="0"/>
              <a:t>)</a:t>
            </a:r>
            <a:endParaRPr lang="en-GB" sz="2800" i="1" baseline="-25000" dirty="0"/>
          </a:p>
        </p:txBody>
      </p:sp>
      <p:sp>
        <p:nvSpPr>
          <p:cNvPr id="77" name="TextBox 76"/>
          <p:cNvSpPr txBox="1"/>
          <p:nvPr/>
        </p:nvSpPr>
        <p:spPr>
          <a:xfrm>
            <a:off x="1789108" y="2398930"/>
            <a:ext cx="389850" cy="523220"/>
          </a:xfrm>
          <a:prstGeom prst="rect">
            <a:avLst/>
          </a:prstGeom>
          <a:noFill/>
        </p:spPr>
        <p:txBody>
          <a:bodyPr wrap="none" rtlCol="0">
            <a:spAutoFit/>
          </a:bodyPr>
          <a:lstStyle/>
          <a:p>
            <a:r>
              <a:rPr lang="en-GB" sz="2800" dirty="0" smtClean="0"/>
              <a:t>=</a:t>
            </a:r>
            <a:endParaRPr lang="en-GB" sz="2800" dirty="0"/>
          </a:p>
        </p:txBody>
      </p:sp>
      <p:sp>
        <p:nvSpPr>
          <p:cNvPr id="20" name="TextBox 19"/>
          <p:cNvSpPr txBox="1"/>
          <p:nvPr/>
        </p:nvSpPr>
        <p:spPr>
          <a:xfrm>
            <a:off x="952668" y="3668355"/>
            <a:ext cx="7019101" cy="830997"/>
          </a:xfrm>
          <a:prstGeom prst="rect">
            <a:avLst/>
          </a:prstGeom>
          <a:noFill/>
        </p:spPr>
        <p:txBody>
          <a:bodyPr wrap="none" rtlCol="0">
            <a:spAutoFit/>
          </a:bodyPr>
          <a:lstStyle/>
          <a:p>
            <a:r>
              <a:rPr lang="en-GB" dirty="0" smtClean="0"/>
              <a:t>This might be a reasonably good model of the brain.</a:t>
            </a:r>
          </a:p>
          <a:p>
            <a:r>
              <a:rPr lang="en-GB" dirty="0" smtClean="0"/>
              <a:t>If it is, we just have to solve these equations!</a:t>
            </a:r>
            <a:endParaRPr lang="en-GB" dirty="0"/>
          </a:p>
        </p:txBody>
      </p:sp>
    </p:spTree>
    <p:extLst>
      <p:ext uri="{BB962C8B-B14F-4D97-AF65-F5344CB8AC3E}">
        <p14:creationId xmlns:p14="http://schemas.microsoft.com/office/powerpoint/2010/main" val="295817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Text Box 2"/>
          <p:cNvSpPr txBox="1">
            <a:spLocks noChangeArrowheads="1"/>
          </p:cNvSpPr>
          <p:nvPr/>
        </p:nvSpPr>
        <p:spPr bwMode="auto">
          <a:xfrm>
            <a:off x="137213" y="147945"/>
            <a:ext cx="59538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smtClean="0">
                <a:latin typeface="Times New Roman" panose="02020603050405020304" pitchFamily="18" charset="0"/>
              </a:rPr>
              <a:t>Simplest possible network equations:</a:t>
            </a:r>
          </a:p>
        </p:txBody>
      </p:sp>
      <p:sp>
        <p:nvSpPr>
          <p:cNvPr id="57" name="TextBox 56"/>
          <p:cNvSpPr txBox="1"/>
          <p:nvPr/>
        </p:nvSpPr>
        <p:spPr>
          <a:xfrm>
            <a:off x="519918" y="1246999"/>
            <a:ext cx="341760" cy="523220"/>
          </a:xfrm>
          <a:prstGeom prst="rect">
            <a:avLst/>
          </a:prstGeom>
          <a:noFill/>
        </p:spPr>
        <p:txBody>
          <a:bodyPr wrap="none" rtlCol="0">
            <a:spAutoFit/>
          </a:bodyPr>
          <a:lstStyle/>
          <a:p>
            <a:r>
              <a:rPr lang="en-GB" sz="2800" dirty="0" smtClean="0">
                <a:sym typeface="Symbol" panose="05050102010706020507" pitchFamily="18" charset="2"/>
              </a:rPr>
              <a:t></a:t>
            </a:r>
            <a:endParaRPr lang="en-GB" sz="2800" dirty="0"/>
          </a:p>
        </p:txBody>
      </p:sp>
      <p:sp>
        <p:nvSpPr>
          <p:cNvPr id="58" name="TextBox 57"/>
          <p:cNvSpPr txBox="1"/>
          <p:nvPr/>
        </p:nvSpPr>
        <p:spPr>
          <a:xfrm>
            <a:off x="868831" y="1018363"/>
            <a:ext cx="648960" cy="523220"/>
          </a:xfrm>
          <a:prstGeom prst="rect">
            <a:avLst/>
          </a:prstGeom>
          <a:noFill/>
        </p:spPr>
        <p:txBody>
          <a:bodyPr wrap="none" rtlCol="0">
            <a:spAutoFit/>
          </a:bodyPr>
          <a:lstStyle/>
          <a:p>
            <a:r>
              <a:rPr lang="en-GB" sz="2800" i="1" dirty="0" err="1" smtClean="0"/>
              <a:t>dV</a:t>
            </a:r>
            <a:r>
              <a:rPr lang="en-GB" sz="2800" i="1" baseline="-25000" dirty="0" err="1" smtClean="0"/>
              <a:t>i</a:t>
            </a:r>
            <a:endParaRPr lang="en-GB" sz="2800" i="1" baseline="-25000" dirty="0"/>
          </a:p>
        </p:txBody>
      </p:sp>
      <p:cxnSp>
        <p:nvCxnSpPr>
          <p:cNvPr id="59" name="Straight Connector 58"/>
          <p:cNvCxnSpPr/>
          <p:nvPr/>
        </p:nvCxnSpPr>
        <p:spPr bwMode="auto">
          <a:xfrm>
            <a:off x="868831" y="1557925"/>
            <a:ext cx="6140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60" name="TextBox 59"/>
          <p:cNvSpPr txBox="1"/>
          <p:nvPr/>
        </p:nvSpPr>
        <p:spPr>
          <a:xfrm>
            <a:off x="927785" y="1520864"/>
            <a:ext cx="463588" cy="523220"/>
          </a:xfrm>
          <a:prstGeom prst="rect">
            <a:avLst/>
          </a:prstGeom>
          <a:noFill/>
        </p:spPr>
        <p:txBody>
          <a:bodyPr wrap="none" rtlCol="0">
            <a:spAutoFit/>
          </a:bodyPr>
          <a:lstStyle/>
          <a:p>
            <a:r>
              <a:rPr lang="en-GB" sz="2800" i="1" dirty="0" err="1" smtClean="0"/>
              <a:t>dt</a:t>
            </a:r>
            <a:endParaRPr lang="en-GB" sz="2800" i="1" baseline="-25000" dirty="0"/>
          </a:p>
        </p:txBody>
      </p:sp>
      <p:sp>
        <p:nvSpPr>
          <p:cNvPr id="61" name="TextBox 60"/>
          <p:cNvSpPr txBox="1"/>
          <p:nvPr/>
        </p:nvSpPr>
        <p:spPr>
          <a:xfrm>
            <a:off x="1923170" y="1254509"/>
            <a:ext cx="3832345" cy="523220"/>
          </a:xfrm>
          <a:prstGeom prst="rect">
            <a:avLst/>
          </a:prstGeom>
          <a:noFill/>
        </p:spPr>
        <p:txBody>
          <a:bodyPr wrap="square" rtlCol="0">
            <a:spAutoFit/>
          </a:bodyPr>
          <a:lstStyle/>
          <a:p>
            <a:r>
              <a:rPr lang="en-GB" sz="2800" i="1" dirty="0" smtClean="0"/>
              <a:t>–</a:t>
            </a:r>
            <a:r>
              <a:rPr lang="en-GB" sz="2800" dirty="0" smtClean="0"/>
              <a:t>(</a:t>
            </a:r>
            <a:r>
              <a:rPr lang="en-GB" sz="2800" i="1" dirty="0" smtClean="0"/>
              <a:t>V</a:t>
            </a:r>
            <a:r>
              <a:rPr lang="en-GB" sz="2800" i="1" baseline="-25000" dirty="0" smtClean="0"/>
              <a:t>i</a:t>
            </a:r>
            <a:r>
              <a:rPr lang="en-GB" sz="2800" i="1" dirty="0"/>
              <a:t> </a:t>
            </a:r>
            <a:r>
              <a:rPr lang="en-GB" sz="2800" i="1" dirty="0" smtClean="0"/>
              <a:t>– </a:t>
            </a:r>
            <a:r>
              <a:rPr lang="en-GB" sz="2800" i="1" dirty="0" err="1" smtClean="0"/>
              <a:t>V</a:t>
            </a:r>
            <a:r>
              <a:rPr lang="en-GB" sz="2800" i="1" baseline="-25000" dirty="0" err="1" smtClean="0"/>
              <a:t>rest</a:t>
            </a:r>
            <a:r>
              <a:rPr lang="en-GB" sz="2800" dirty="0" smtClean="0"/>
              <a:t>) </a:t>
            </a:r>
            <a:r>
              <a:rPr lang="en-GB" sz="2800" i="1" dirty="0" smtClean="0"/>
              <a:t>+ </a:t>
            </a:r>
            <a:r>
              <a:rPr lang="en-GB" sz="2800" dirty="0">
                <a:sym typeface="Symbol" panose="05050102010706020507" pitchFamily="18" charset="2"/>
              </a:rPr>
              <a:t></a:t>
            </a:r>
            <a:r>
              <a:rPr lang="en-GB" sz="2800" i="1" baseline="-25000" dirty="0">
                <a:sym typeface="Symbol" panose="05050102010706020507" pitchFamily="18" charset="2"/>
              </a:rPr>
              <a:t>j</a:t>
            </a:r>
            <a:r>
              <a:rPr lang="en-GB" sz="2800" dirty="0">
                <a:sym typeface="Symbol" panose="05050102010706020507" pitchFamily="18" charset="2"/>
              </a:rPr>
              <a:t> </a:t>
            </a:r>
            <a:r>
              <a:rPr lang="en-GB" sz="2800" i="1" dirty="0" err="1" smtClean="0">
                <a:solidFill>
                  <a:srgbClr val="FF0000"/>
                </a:solidFill>
                <a:sym typeface="Symbol" panose="05050102010706020507" pitchFamily="18" charset="2"/>
              </a:rPr>
              <a:t>w</a:t>
            </a:r>
            <a:r>
              <a:rPr lang="en-GB" sz="2800" i="1" baseline="-25000" dirty="0" err="1" smtClean="0">
                <a:solidFill>
                  <a:srgbClr val="FF0000"/>
                </a:solidFill>
                <a:sym typeface="Symbol" panose="05050102010706020507" pitchFamily="18" charset="2"/>
              </a:rPr>
              <a:t>ij</a:t>
            </a:r>
            <a:r>
              <a:rPr lang="en-GB" sz="2800" dirty="0" smtClean="0">
                <a:sym typeface="Symbol" panose="05050102010706020507" pitchFamily="18" charset="2"/>
              </a:rPr>
              <a:t> </a:t>
            </a:r>
            <a:r>
              <a:rPr lang="en-GB" sz="2800" i="1" dirty="0" err="1" smtClean="0">
                <a:sym typeface="Symbol" panose="05050102010706020507" pitchFamily="18" charset="2"/>
              </a:rPr>
              <a:t>g</a:t>
            </a:r>
            <a:r>
              <a:rPr lang="en-GB" sz="2800" i="1" baseline="-25000" dirty="0" err="1" smtClean="0">
                <a:sym typeface="Symbol" panose="05050102010706020507" pitchFamily="18" charset="2"/>
              </a:rPr>
              <a:t>j</a:t>
            </a:r>
            <a:r>
              <a:rPr lang="en-GB" sz="2800" dirty="0" smtClean="0">
                <a:sym typeface="Symbol" panose="05050102010706020507" pitchFamily="18" charset="2"/>
              </a:rPr>
              <a:t>(</a:t>
            </a:r>
            <a:r>
              <a:rPr lang="en-GB" sz="2800" i="1" dirty="0" smtClean="0">
                <a:sym typeface="Symbol" panose="05050102010706020507" pitchFamily="18" charset="2"/>
              </a:rPr>
              <a:t>t</a:t>
            </a:r>
            <a:r>
              <a:rPr lang="en-GB" sz="2800" dirty="0" smtClean="0">
                <a:sym typeface="Symbol" panose="05050102010706020507" pitchFamily="18" charset="2"/>
              </a:rPr>
              <a:t>)</a:t>
            </a:r>
            <a:endParaRPr lang="en-GB" sz="2800" i="1" dirty="0"/>
          </a:p>
        </p:txBody>
      </p:sp>
      <p:sp>
        <p:nvSpPr>
          <p:cNvPr id="62" name="TextBox 61"/>
          <p:cNvSpPr txBox="1"/>
          <p:nvPr/>
        </p:nvSpPr>
        <p:spPr>
          <a:xfrm>
            <a:off x="1563205" y="1262531"/>
            <a:ext cx="389850" cy="523220"/>
          </a:xfrm>
          <a:prstGeom prst="rect">
            <a:avLst/>
          </a:prstGeom>
          <a:noFill/>
        </p:spPr>
        <p:txBody>
          <a:bodyPr wrap="none" rtlCol="0">
            <a:spAutoFit/>
          </a:bodyPr>
          <a:lstStyle/>
          <a:p>
            <a:r>
              <a:rPr lang="en-GB" sz="2800" dirty="0" smtClean="0"/>
              <a:t>=</a:t>
            </a:r>
            <a:endParaRPr lang="en-GB" sz="2800" dirty="0"/>
          </a:p>
        </p:txBody>
      </p:sp>
      <p:sp>
        <p:nvSpPr>
          <p:cNvPr id="55" name="TextBox 54"/>
          <p:cNvSpPr txBox="1"/>
          <p:nvPr/>
        </p:nvSpPr>
        <p:spPr>
          <a:xfrm>
            <a:off x="530661" y="2383398"/>
            <a:ext cx="434734" cy="523220"/>
          </a:xfrm>
          <a:prstGeom prst="rect">
            <a:avLst/>
          </a:prstGeom>
          <a:noFill/>
        </p:spPr>
        <p:txBody>
          <a:bodyPr wrap="none" rtlCol="0">
            <a:spAutoFit/>
          </a:bodyPr>
          <a:lstStyle/>
          <a:p>
            <a:r>
              <a:rPr lang="en-GB" sz="2800" dirty="0" smtClean="0">
                <a:sym typeface="Symbol" panose="05050102010706020507" pitchFamily="18" charset="2"/>
              </a:rPr>
              <a:t></a:t>
            </a:r>
            <a:r>
              <a:rPr lang="en-GB" sz="2800" i="1" baseline="-25000" dirty="0" smtClean="0">
                <a:sym typeface="Symbol" panose="05050102010706020507" pitchFamily="18" charset="2"/>
              </a:rPr>
              <a:t>s</a:t>
            </a:r>
            <a:endParaRPr lang="en-GB" sz="2800" i="1" baseline="-25000" dirty="0"/>
          </a:p>
        </p:txBody>
      </p:sp>
      <p:sp>
        <p:nvSpPr>
          <p:cNvPr id="73" name="TextBox 72"/>
          <p:cNvSpPr txBox="1"/>
          <p:nvPr/>
        </p:nvSpPr>
        <p:spPr>
          <a:xfrm>
            <a:off x="965638" y="2154762"/>
            <a:ext cx="734496" cy="523220"/>
          </a:xfrm>
          <a:prstGeom prst="rect">
            <a:avLst/>
          </a:prstGeom>
          <a:noFill/>
        </p:spPr>
        <p:txBody>
          <a:bodyPr wrap="none" rtlCol="0">
            <a:spAutoFit/>
          </a:bodyPr>
          <a:lstStyle/>
          <a:p>
            <a:r>
              <a:rPr lang="en-GB" sz="2800" i="1" dirty="0" err="1" smtClean="0"/>
              <a:t>d</a:t>
            </a:r>
            <a:r>
              <a:rPr lang="en-GB" sz="2800" i="1" dirty="0" err="1" smtClean="0">
                <a:solidFill>
                  <a:srgbClr val="FF0000"/>
                </a:solidFill>
              </a:rPr>
              <a:t>w</a:t>
            </a:r>
            <a:r>
              <a:rPr lang="en-GB" sz="2800" i="1" baseline="-25000" dirty="0" err="1" smtClean="0"/>
              <a:t>ij</a:t>
            </a:r>
            <a:endParaRPr lang="en-GB" sz="2800" i="1" baseline="-25000" dirty="0"/>
          </a:p>
        </p:txBody>
      </p:sp>
      <p:cxnSp>
        <p:nvCxnSpPr>
          <p:cNvPr id="74" name="Straight Connector 73"/>
          <p:cNvCxnSpPr/>
          <p:nvPr/>
        </p:nvCxnSpPr>
        <p:spPr bwMode="auto">
          <a:xfrm>
            <a:off x="965638" y="2694324"/>
            <a:ext cx="6140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5" name="TextBox 74"/>
          <p:cNvSpPr txBox="1"/>
          <p:nvPr/>
        </p:nvSpPr>
        <p:spPr>
          <a:xfrm>
            <a:off x="1024592" y="2657263"/>
            <a:ext cx="463588" cy="523220"/>
          </a:xfrm>
          <a:prstGeom prst="rect">
            <a:avLst/>
          </a:prstGeom>
          <a:noFill/>
        </p:spPr>
        <p:txBody>
          <a:bodyPr wrap="none" rtlCol="0">
            <a:spAutoFit/>
          </a:bodyPr>
          <a:lstStyle/>
          <a:p>
            <a:r>
              <a:rPr lang="en-GB" sz="2800" i="1" dirty="0" err="1" smtClean="0"/>
              <a:t>dt</a:t>
            </a:r>
            <a:endParaRPr lang="en-GB" sz="2800" i="1" baseline="-25000" dirty="0"/>
          </a:p>
        </p:txBody>
      </p:sp>
      <p:sp>
        <p:nvSpPr>
          <p:cNvPr id="76" name="TextBox 75"/>
          <p:cNvSpPr txBox="1"/>
          <p:nvPr/>
        </p:nvSpPr>
        <p:spPr>
          <a:xfrm>
            <a:off x="2202864" y="2390908"/>
            <a:ext cx="4499146" cy="523220"/>
          </a:xfrm>
          <a:prstGeom prst="rect">
            <a:avLst/>
          </a:prstGeom>
          <a:noFill/>
        </p:spPr>
        <p:txBody>
          <a:bodyPr wrap="square" rtlCol="0">
            <a:spAutoFit/>
          </a:bodyPr>
          <a:lstStyle/>
          <a:p>
            <a:r>
              <a:rPr lang="en-GB" sz="2800" i="1" dirty="0" err="1" smtClean="0"/>
              <a:t>F</a:t>
            </a:r>
            <a:r>
              <a:rPr lang="en-GB" sz="2800" i="1" baseline="-25000" dirty="0" err="1" smtClean="0"/>
              <a:t>ij</a:t>
            </a:r>
            <a:r>
              <a:rPr lang="en-GB" sz="2800" i="1" baseline="-25000" dirty="0" smtClean="0"/>
              <a:t> </a:t>
            </a:r>
            <a:r>
              <a:rPr lang="en-GB" sz="2800" dirty="0" smtClean="0"/>
              <a:t>(</a:t>
            </a:r>
            <a:r>
              <a:rPr lang="en-GB" sz="2800" i="1" dirty="0" smtClean="0"/>
              <a:t>V</a:t>
            </a:r>
            <a:r>
              <a:rPr lang="en-GB" sz="2800" i="1" baseline="-25000" dirty="0" smtClean="0"/>
              <a:t>i</a:t>
            </a:r>
            <a:r>
              <a:rPr lang="en-GB" sz="2800" i="1" dirty="0" smtClean="0"/>
              <a:t> ,</a:t>
            </a:r>
            <a:r>
              <a:rPr lang="en-GB" sz="2800" i="1" dirty="0" err="1" smtClean="0"/>
              <a:t>V</a:t>
            </a:r>
            <a:r>
              <a:rPr lang="en-GB" sz="2800" i="1" baseline="-25000" dirty="0" err="1" smtClean="0"/>
              <a:t>j</a:t>
            </a:r>
            <a:r>
              <a:rPr lang="en-GB" sz="2800" dirty="0" smtClean="0"/>
              <a:t>; </a:t>
            </a:r>
            <a:r>
              <a:rPr lang="en-GB" sz="2800" dirty="0">
                <a:solidFill>
                  <a:schemeClr val="bg1">
                    <a:lumMod val="65000"/>
                  </a:schemeClr>
                </a:solidFill>
              </a:rPr>
              <a:t>global signal</a:t>
            </a:r>
            <a:r>
              <a:rPr lang="en-GB" sz="2800" dirty="0"/>
              <a:t>)</a:t>
            </a:r>
            <a:endParaRPr lang="en-GB" sz="2800" i="1" baseline="-25000" dirty="0"/>
          </a:p>
        </p:txBody>
      </p:sp>
      <p:sp>
        <p:nvSpPr>
          <p:cNvPr id="77" name="TextBox 76"/>
          <p:cNvSpPr txBox="1"/>
          <p:nvPr/>
        </p:nvSpPr>
        <p:spPr>
          <a:xfrm>
            <a:off x="1789108" y="2398930"/>
            <a:ext cx="389850" cy="523220"/>
          </a:xfrm>
          <a:prstGeom prst="rect">
            <a:avLst/>
          </a:prstGeom>
          <a:noFill/>
        </p:spPr>
        <p:txBody>
          <a:bodyPr wrap="none" rtlCol="0">
            <a:spAutoFit/>
          </a:bodyPr>
          <a:lstStyle/>
          <a:p>
            <a:r>
              <a:rPr lang="en-GB" sz="2800" dirty="0" smtClean="0"/>
              <a:t>=</a:t>
            </a:r>
            <a:endParaRPr lang="en-GB" sz="2800" dirty="0"/>
          </a:p>
        </p:txBody>
      </p:sp>
      <p:sp>
        <p:nvSpPr>
          <p:cNvPr id="16" name="TextBox 15"/>
          <p:cNvSpPr txBox="1"/>
          <p:nvPr/>
        </p:nvSpPr>
        <p:spPr>
          <a:xfrm>
            <a:off x="952668" y="3668355"/>
            <a:ext cx="7781297" cy="3046988"/>
          </a:xfrm>
          <a:prstGeom prst="rect">
            <a:avLst/>
          </a:prstGeom>
          <a:noFill/>
        </p:spPr>
        <p:txBody>
          <a:bodyPr wrap="none" rtlCol="0">
            <a:spAutoFit/>
          </a:bodyPr>
          <a:lstStyle/>
          <a:p>
            <a:r>
              <a:rPr lang="en-GB" dirty="0" smtClean="0"/>
              <a:t>Techniques physicists use:</a:t>
            </a:r>
          </a:p>
          <a:p>
            <a:endParaRPr lang="en-GB" dirty="0"/>
          </a:p>
          <a:p>
            <a:r>
              <a:rPr lang="en-GB" dirty="0" smtClean="0"/>
              <a:t>   look for symmetries/conserved quantities</a:t>
            </a:r>
            <a:endParaRPr lang="en-GB" dirty="0"/>
          </a:p>
          <a:p>
            <a:r>
              <a:rPr lang="en-GB" dirty="0" smtClean="0"/>
              <a:t>   look for optimization principles</a:t>
            </a:r>
            <a:endParaRPr lang="en-GB" dirty="0"/>
          </a:p>
          <a:p>
            <a:r>
              <a:rPr lang="en-GB" dirty="0" smtClean="0"/>
              <a:t>   look at toy </a:t>
            </a:r>
            <a:r>
              <a:rPr lang="en-GB" dirty="0"/>
              <a:t>models that can illuminate general </a:t>
            </a:r>
            <a:r>
              <a:rPr lang="en-GB" dirty="0" smtClean="0"/>
              <a:t>principles</a:t>
            </a:r>
            <a:endParaRPr lang="en-GB" dirty="0"/>
          </a:p>
          <a:p>
            <a:r>
              <a:rPr lang="en-GB" dirty="0" smtClean="0"/>
              <a:t>   perform simulations</a:t>
            </a:r>
            <a:endParaRPr lang="en-GB" dirty="0"/>
          </a:p>
          <a:p>
            <a:endParaRPr lang="en-GB" dirty="0"/>
          </a:p>
          <a:p>
            <a:r>
              <a:rPr lang="en-GB" dirty="0" smtClean="0"/>
              <a:t>These have not been all that useful in neuroscience!</a:t>
            </a:r>
            <a:endParaRPr lang="en-GB" dirty="0"/>
          </a:p>
        </p:txBody>
      </p:sp>
    </p:spTree>
    <p:extLst>
      <p:ext uri="{BB962C8B-B14F-4D97-AF65-F5344CB8AC3E}">
        <p14:creationId xmlns:p14="http://schemas.microsoft.com/office/powerpoint/2010/main" val="56789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Text Box 2"/>
          <p:cNvSpPr txBox="1">
            <a:spLocks noChangeArrowheads="1"/>
          </p:cNvSpPr>
          <p:nvPr/>
        </p:nvSpPr>
        <p:spPr bwMode="auto">
          <a:xfrm>
            <a:off x="137213" y="147945"/>
            <a:ext cx="59538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smtClean="0">
                <a:latin typeface="Times New Roman" panose="02020603050405020304" pitchFamily="18" charset="0"/>
              </a:rPr>
              <a:t>Simplest possible network equations:</a:t>
            </a:r>
          </a:p>
        </p:txBody>
      </p:sp>
      <p:sp>
        <p:nvSpPr>
          <p:cNvPr id="57" name="TextBox 56"/>
          <p:cNvSpPr txBox="1"/>
          <p:nvPr/>
        </p:nvSpPr>
        <p:spPr>
          <a:xfrm>
            <a:off x="519918" y="1246999"/>
            <a:ext cx="341760" cy="523220"/>
          </a:xfrm>
          <a:prstGeom prst="rect">
            <a:avLst/>
          </a:prstGeom>
          <a:noFill/>
        </p:spPr>
        <p:txBody>
          <a:bodyPr wrap="none" rtlCol="0">
            <a:spAutoFit/>
          </a:bodyPr>
          <a:lstStyle/>
          <a:p>
            <a:r>
              <a:rPr lang="en-GB" sz="2800" dirty="0" smtClean="0">
                <a:sym typeface="Symbol" panose="05050102010706020507" pitchFamily="18" charset="2"/>
              </a:rPr>
              <a:t></a:t>
            </a:r>
            <a:endParaRPr lang="en-GB" sz="2800" dirty="0"/>
          </a:p>
        </p:txBody>
      </p:sp>
      <p:sp>
        <p:nvSpPr>
          <p:cNvPr id="58" name="TextBox 57"/>
          <p:cNvSpPr txBox="1"/>
          <p:nvPr/>
        </p:nvSpPr>
        <p:spPr>
          <a:xfrm>
            <a:off x="868831" y="1018363"/>
            <a:ext cx="648960" cy="523220"/>
          </a:xfrm>
          <a:prstGeom prst="rect">
            <a:avLst/>
          </a:prstGeom>
          <a:noFill/>
        </p:spPr>
        <p:txBody>
          <a:bodyPr wrap="none" rtlCol="0">
            <a:spAutoFit/>
          </a:bodyPr>
          <a:lstStyle/>
          <a:p>
            <a:r>
              <a:rPr lang="en-GB" sz="2800" i="1" dirty="0" err="1" smtClean="0"/>
              <a:t>dV</a:t>
            </a:r>
            <a:r>
              <a:rPr lang="en-GB" sz="2800" i="1" baseline="-25000" dirty="0" err="1" smtClean="0"/>
              <a:t>i</a:t>
            </a:r>
            <a:endParaRPr lang="en-GB" sz="2800" i="1" baseline="-25000" dirty="0"/>
          </a:p>
        </p:txBody>
      </p:sp>
      <p:cxnSp>
        <p:nvCxnSpPr>
          <p:cNvPr id="59" name="Straight Connector 58"/>
          <p:cNvCxnSpPr/>
          <p:nvPr/>
        </p:nvCxnSpPr>
        <p:spPr bwMode="auto">
          <a:xfrm>
            <a:off x="868831" y="1557925"/>
            <a:ext cx="6140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60" name="TextBox 59"/>
          <p:cNvSpPr txBox="1"/>
          <p:nvPr/>
        </p:nvSpPr>
        <p:spPr>
          <a:xfrm>
            <a:off x="927785" y="1520864"/>
            <a:ext cx="463588" cy="523220"/>
          </a:xfrm>
          <a:prstGeom prst="rect">
            <a:avLst/>
          </a:prstGeom>
          <a:noFill/>
        </p:spPr>
        <p:txBody>
          <a:bodyPr wrap="none" rtlCol="0">
            <a:spAutoFit/>
          </a:bodyPr>
          <a:lstStyle/>
          <a:p>
            <a:r>
              <a:rPr lang="en-GB" sz="2800" i="1" dirty="0" err="1" smtClean="0"/>
              <a:t>dt</a:t>
            </a:r>
            <a:endParaRPr lang="en-GB" sz="2800" i="1" baseline="-25000" dirty="0"/>
          </a:p>
        </p:txBody>
      </p:sp>
      <p:sp>
        <p:nvSpPr>
          <p:cNvPr id="61" name="TextBox 60"/>
          <p:cNvSpPr txBox="1"/>
          <p:nvPr/>
        </p:nvSpPr>
        <p:spPr>
          <a:xfrm>
            <a:off x="1923170" y="1254509"/>
            <a:ext cx="3832345" cy="523220"/>
          </a:xfrm>
          <a:prstGeom prst="rect">
            <a:avLst/>
          </a:prstGeom>
          <a:noFill/>
        </p:spPr>
        <p:txBody>
          <a:bodyPr wrap="square" rtlCol="0">
            <a:spAutoFit/>
          </a:bodyPr>
          <a:lstStyle/>
          <a:p>
            <a:r>
              <a:rPr lang="en-GB" sz="2800" i="1" dirty="0" smtClean="0"/>
              <a:t>–</a:t>
            </a:r>
            <a:r>
              <a:rPr lang="en-GB" sz="2800" dirty="0" smtClean="0"/>
              <a:t>(</a:t>
            </a:r>
            <a:r>
              <a:rPr lang="en-GB" sz="2800" i="1" dirty="0" smtClean="0"/>
              <a:t>V</a:t>
            </a:r>
            <a:r>
              <a:rPr lang="en-GB" sz="2800" i="1" baseline="-25000" dirty="0" smtClean="0"/>
              <a:t>i</a:t>
            </a:r>
            <a:r>
              <a:rPr lang="en-GB" sz="2800" i="1" dirty="0"/>
              <a:t> </a:t>
            </a:r>
            <a:r>
              <a:rPr lang="en-GB" sz="2800" i="1" dirty="0" smtClean="0"/>
              <a:t>– </a:t>
            </a:r>
            <a:r>
              <a:rPr lang="en-GB" sz="2800" i="1" dirty="0" err="1" smtClean="0"/>
              <a:t>V</a:t>
            </a:r>
            <a:r>
              <a:rPr lang="en-GB" sz="2800" i="1" baseline="-25000" dirty="0" err="1" smtClean="0"/>
              <a:t>rest</a:t>
            </a:r>
            <a:r>
              <a:rPr lang="en-GB" sz="2800" dirty="0" smtClean="0"/>
              <a:t>) </a:t>
            </a:r>
            <a:r>
              <a:rPr lang="en-GB" sz="2800" i="1" dirty="0" smtClean="0"/>
              <a:t>+ </a:t>
            </a:r>
            <a:r>
              <a:rPr lang="en-GB" sz="2800" dirty="0">
                <a:sym typeface="Symbol" panose="05050102010706020507" pitchFamily="18" charset="2"/>
              </a:rPr>
              <a:t></a:t>
            </a:r>
            <a:r>
              <a:rPr lang="en-GB" sz="2800" i="1" baseline="-25000" dirty="0">
                <a:sym typeface="Symbol" panose="05050102010706020507" pitchFamily="18" charset="2"/>
              </a:rPr>
              <a:t>j</a:t>
            </a:r>
            <a:r>
              <a:rPr lang="en-GB" sz="2800" dirty="0">
                <a:sym typeface="Symbol" panose="05050102010706020507" pitchFamily="18" charset="2"/>
              </a:rPr>
              <a:t> </a:t>
            </a:r>
            <a:r>
              <a:rPr lang="en-GB" sz="2800" i="1" dirty="0" err="1" smtClean="0">
                <a:solidFill>
                  <a:srgbClr val="FF0000"/>
                </a:solidFill>
                <a:sym typeface="Symbol" panose="05050102010706020507" pitchFamily="18" charset="2"/>
              </a:rPr>
              <a:t>w</a:t>
            </a:r>
            <a:r>
              <a:rPr lang="en-GB" sz="2800" i="1" baseline="-25000" dirty="0" err="1" smtClean="0">
                <a:solidFill>
                  <a:srgbClr val="FF0000"/>
                </a:solidFill>
                <a:sym typeface="Symbol" panose="05050102010706020507" pitchFamily="18" charset="2"/>
              </a:rPr>
              <a:t>ij</a:t>
            </a:r>
            <a:r>
              <a:rPr lang="en-GB" sz="2800" dirty="0" smtClean="0">
                <a:sym typeface="Symbol" panose="05050102010706020507" pitchFamily="18" charset="2"/>
              </a:rPr>
              <a:t> </a:t>
            </a:r>
            <a:r>
              <a:rPr lang="en-GB" sz="2800" i="1" dirty="0" err="1" smtClean="0">
                <a:sym typeface="Symbol" panose="05050102010706020507" pitchFamily="18" charset="2"/>
              </a:rPr>
              <a:t>g</a:t>
            </a:r>
            <a:r>
              <a:rPr lang="en-GB" sz="2800" i="1" baseline="-25000" dirty="0" err="1" smtClean="0">
                <a:sym typeface="Symbol" panose="05050102010706020507" pitchFamily="18" charset="2"/>
              </a:rPr>
              <a:t>j</a:t>
            </a:r>
            <a:r>
              <a:rPr lang="en-GB" sz="2800" dirty="0" smtClean="0">
                <a:sym typeface="Symbol" panose="05050102010706020507" pitchFamily="18" charset="2"/>
              </a:rPr>
              <a:t>(</a:t>
            </a:r>
            <a:r>
              <a:rPr lang="en-GB" sz="2800" i="1" dirty="0" smtClean="0">
                <a:sym typeface="Symbol" panose="05050102010706020507" pitchFamily="18" charset="2"/>
              </a:rPr>
              <a:t>t</a:t>
            </a:r>
            <a:r>
              <a:rPr lang="en-GB" sz="2800" dirty="0" smtClean="0">
                <a:sym typeface="Symbol" panose="05050102010706020507" pitchFamily="18" charset="2"/>
              </a:rPr>
              <a:t>)</a:t>
            </a:r>
            <a:endParaRPr lang="en-GB" sz="2800" i="1" dirty="0"/>
          </a:p>
        </p:txBody>
      </p:sp>
      <p:sp>
        <p:nvSpPr>
          <p:cNvPr id="62" name="TextBox 61"/>
          <p:cNvSpPr txBox="1"/>
          <p:nvPr/>
        </p:nvSpPr>
        <p:spPr>
          <a:xfrm>
            <a:off x="1563205" y="1262531"/>
            <a:ext cx="389850" cy="523220"/>
          </a:xfrm>
          <a:prstGeom prst="rect">
            <a:avLst/>
          </a:prstGeom>
          <a:noFill/>
        </p:spPr>
        <p:txBody>
          <a:bodyPr wrap="none" rtlCol="0">
            <a:spAutoFit/>
          </a:bodyPr>
          <a:lstStyle/>
          <a:p>
            <a:r>
              <a:rPr lang="en-GB" sz="2800" dirty="0" smtClean="0"/>
              <a:t>=</a:t>
            </a:r>
            <a:endParaRPr lang="en-GB" sz="2800" dirty="0"/>
          </a:p>
        </p:txBody>
      </p:sp>
      <p:sp>
        <p:nvSpPr>
          <p:cNvPr id="55" name="TextBox 54"/>
          <p:cNvSpPr txBox="1"/>
          <p:nvPr/>
        </p:nvSpPr>
        <p:spPr>
          <a:xfrm>
            <a:off x="530661" y="2383398"/>
            <a:ext cx="434734" cy="523220"/>
          </a:xfrm>
          <a:prstGeom prst="rect">
            <a:avLst/>
          </a:prstGeom>
          <a:noFill/>
        </p:spPr>
        <p:txBody>
          <a:bodyPr wrap="none" rtlCol="0">
            <a:spAutoFit/>
          </a:bodyPr>
          <a:lstStyle/>
          <a:p>
            <a:r>
              <a:rPr lang="en-GB" sz="2800" dirty="0" smtClean="0">
                <a:sym typeface="Symbol" panose="05050102010706020507" pitchFamily="18" charset="2"/>
              </a:rPr>
              <a:t></a:t>
            </a:r>
            <a:r>
              <a:rPr lang="en-GB" sz="2800" i="1" baseline="-25000" dirty="0" smtClean="0">
                <a:sym typeface="Symbol" panose="05050102010706020507" pitchFamily="18" charset="2"/>
              </a:rPr>
              <a:t>s</a:t>
            </a:r>
            <a:endParaRPr lang="en-GB" sz="2800" i="1" baseline="-25000" dirty="0"/>
          </a:p>
        </p:txBody>
      </p:sp>
      <p:sp>
        <p:nvSpPr>
          <p:cNvPr id="73" name="TextBox 72"/>
          <p:cNvSpPr txBox="1"/>
          <p:nvPr/>
        </p:nvSpPr>
        <p:spPr>
          <a:xfrm>
            <a:off x="965638" y="2154762"/>
            <a:ext cx="734496" cy="523220"/>
          </a:xfrm>
          <a:prstGeom prst="rect">
            <a:avLst/>
          </a:prstGeom>
          <a:noFill/>
        </p:spPr>
        <p:txBody>
          <a:bodyPr wrap="none" rtlCol="0">
            <a:spAutoFit/>
          </a:bodyPr>
          <a:lstStyle/>
          <a:p>
            <a:r>
              <a:rPr lang="en-GB" sz="2800" i="1" dirty="0" err="1" smtClean="0"/>
              <a:t>d</a:t>
            </a:r>
            <a:r>
              <a:rPr lang="en-GB" sz="2800" i="1" dirty="0" err="1" smtClean="0">
                <a:solidFill>
                  <a:srgbClr val="FF0000"/>
                </a:solidFill>
              </a:rPr>
              <a:t>w</a:t>
            </a:r>
            <a:r>
              <a:rPr lang="en-GB" sz="2800" i="1" baseline="-25000" dirty="0" err="1" smtClean="0"/>
              <a:t>ij</a:t>
            </a:r>
            <a:endParaRPr lang="en-GB" sz="2800" i="1" baseline="-25000" dirty="0"/>
          </a:p>
        </p:txBody>
      </p:sp>
      <p:cxnSp>
        <p:nvCxnSpPr>
          <p:cNvPr id="74" name="Straight Connector 73"/>
          <p:cNvCxnSpPr/>
          <p:nvPr/>
        </p:nvCxnSpPr>
        <p:spPr bwMode="auto">
          <a:xfrm>
            <a:off x="965638" y="2694324"/>
            <a:ext cx="6140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5" name="TextBox 74"/>
          <p:cNvSpPr txBox="1"/>
          <p:nvPr/>
        </p:nvSpPr>
        <p:spPr>
          <a:xfrm>
            <a:off x="1024592" y="2657263"/>
            <a:ext cx="463588" cy="523220"/>
          </a:xfrm>
          <a:prstGeom prst="rect">
            <a:avLst/>
          </a:prstGeom>
          <a:noFill/>
        </p:spPr>
        <p:txBody>
          <a:bodyPr wrap="none" rtlCol="0">
            <a:spAutoFit/>
          </a:bodyPr>
          <a:lstStyle/>
          <a:p>
            <a:r>
              <a:rPr lang="en-GB" sz="2800" i="1" dirty="0" err="1" smtClean="0"/>
              <a:t>dt</a:t>
            </a:r>
            <a:endParaRPr lang="en-GB" sz="2800" i="1" baseline="-25000" dirty="0"/>
          </a:p>
        </p:txBody>
      </p:sp>
      <p:sp>
        <p:nvSpPr>
          <p:cNvPr id="76" name="TextBox 75"/>
          <p:cNvSpPr txBox="1"/>
          <p:nvPr/>
        </p:nvSpPr>
        <p:spPr>
          <a:xfrm>
            <a:off x="2202864" y="2390908"/>
            <a:ext cx="4499146" cy="523220"/>
          </a:xfrm>
          <a:prstGeom prst="rect">
            <a:avLst/>
          </a:prstGeom>
          <a:noFill/>
        </p:spPr>
        <p:txBody>
          <a:bodyPr wrap="square" rtlCol="0">
            <a:spAutoFit/>
          </a:bodyPr>
          <a:lstStyle/>
          <a:p>
            <a:r>
              <a:rPr lang="en-GB" sz="2800" i="1" dirty="0" err="1" smtClean="0"/>
              <a:t>F</a:t>
            </a:r>
            <a:r>
              <a:rPr lang="en-GB" sz="2800" i="1" baseline="-25000" dirty="0" err="1" smtClean="0"/>
              <a:t>ij</a:t>
            </a:r>
            <a:r>
              <a:rPr lang="en-GB" sz="2800" i="1" baseline="-25000" dirty="0" smtClean="0"/>
              <a:t> </a:t>
            </a:r>
            <a:r>
              <a:rPr lang="en-GB" sz="2800" dirty="0" smtClean="0"/>
              <a:t>(</a:t>
            </a:r>
            <a:r>
              <a:rPr lang="en-GB" sz="2800" i="1" dirty="0" smtClean="0"/>
              <a:t>V</a:t>
            </a:r>
            <a:r>
              <a:rPr lang="en-GB" sz="2800" i="1" baseline="-25000" dirty="0" smtClean="0"/>
              <a:t>i</a:t>
            </a:r>
            <a:r>
              <a:rPr lang="en-GB" sz="2800" i="1" dirty="0" smtClean="0"/>
              <a:t> ,</a:t>
            </a:r>
            <a:r>
              <a:rPr lang="en-GB" sz="2800" i="1" dirty="0" err="1" smtClean="0"/>
              <a:t>V</a:t>
            </a:r>
            <a:r>
              <a:rPr lang="en-GB" sz="2800" i="1" baseline="-25000" dirty="0" err="1" smtClean="0"/>
              <a:t>j</a:t>
            </a:r>
            <a:r>
              <a:rPr lang="en-GB" sz="2800" dirty="0" smtClean="0"/>
              <a:t>; </a:t>
            </a:r>
            <a:r>
              <a:rPr lang="en-GB" sz="2800" dirty="0">
                <a:solidFill>
                  <a:schemeClr val="bg1">
                    <a:lumMod val="65000"/>
                  </a:schemeClr>
                </a:solidFill>
              </a:rPr>
              <a:t>global signal</a:t>
            </a:r>
            <a:r>
              <a:rPr lang="en-GB" sz="2800" dirty="0"/>
              <a:t>)</a:t>
            </a:r>
            <a:endParaRPr lang="en-GB" sz="2800" i="1" baseline="-25000" dirty="0"/>
          </a:p>
        </p:txBody>
      </p:sp>
      <p:sp>
        <p:nvSpPr>
          <p:cNvPr id="77" name="TextBox 76"/>
          <p:cNvSpPr txBox="1"/>
          <p:nvPr/>
        </p:nvSpPr>
        <p:spPr>
          <a:xfrm>
            <a:off x="1789108" y="2398930"/>
            <a:ext cx="389850" cy="523220"/>
          </a:xfrm>
          <a:prstGeom prst="rect">
            <a:avLst/>
          </a:prstGeom>
          <a:noFill/>
        </p:spPr>
        <p:txBody>
          <a:bodyPr wrap="none" rtlCol="0">
            <a:spAutoFit/>
          </a:bodyPr>
          <a:lstStyle/>
          <a:p>
            <a:r>
              <a:rPr lang="en-GB" sz="2800" dirty="0" smtClean="0"/>
              <a:t>=</a:t>
            </a:r>
            <a:endParaRPr lang="en-GB" sz="2800" dirty="0"/>
          </a:p>
        </p:txBody>
      </p:sp>
      <p:sp>
        <p:nvSpPr>
          <p:cNvPr id="17" name="TextBox 16"/>
          <p:cNvSpPr txBox="1"/>
          <p:nvPr/>
        </p:nvSpPr>
        <p:spPr>
          <a:xfrm>
            <a:off x="952668" y="3668355"/>
            <a:ext cx="6914906" cy="2677656"/>
          </a:xfrm>
          <a:prstGeom prst="rect">
            <a:avLst/>
          </a:prstGeom>
          <a:noFill/>
        </p:spPr>
        <p:txBody>
          <a:bodyPr wrap="none" rtlCol="0">
            <a:spAutoFit/>
          </a:bodyPr>
          <a:lstStyle/>
          <a:p>
            <a:r>
              <a:rPr lang="en-GB" dirty="0" smtClean="0"/>
              <a:t>Things physicists like to compute:</a:t>
            </a:r>
          </a:p>
          <a:p>
            <a:endParaRPr lang="en-GB" dirty="0"/>
          </a:p>
          <a:p>
            <a:r>
              <a:rPr lang="en-GB" dirty="0" smtClean="0"/>
              <a:t>   averages</a:t>
            </a:r>
          </a:p>
          <a:p>
            <a:r>
              <a:rPr lang="en-GB" dirty="0"/>
              <a:t> </a:t>
            </a:r>
            <a:r>
              <a:rPr lang="en-GB" dirty="0" smtClean="0"/>
              <a:t>  correlations</a:t>
            </a:r>
          </a:p>
          <a:p>
            <a:r>
              <a:rPr lang="en-GB" dirty="0"/>
              <a:t> </a:t>
            </a:r>
            <a:r>
              <a:rPr lang="en-GB" dirty="0" smtClean="0"/>
              <a:t>  critical points</a:t>
            </a:r>
          </a:p>
          <a:p>
            <a:endParaRPr lang="en-GB" dirty="0"/>
          </a:p>
          <a:p>
            <a:r>
              <a:rPr lang="en-GB" dirty="0" smtClean="0"/>
              <a:t>These have not been all that </a:t>
            </a:r>
            <a:r>
              <a:rPr lang="en-GB" dirty="0"/>
              <a:t>useful in neuroscience!</a:t>
            </a:r>
          </a:p>
        </p:txBody>
      </p:sp>
    </p:spTree>
    <p:extLst>
      <p:ext uri="{BB962C8B-B14F-4D97-AF65-F5344CB8AC3E}">
        <p14:creationId xmlns:p14="http://schemas.microsoft.com/office/powerpoint/2010/main" val="328606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Text Box 2"/>
          <p:cNvSpPr txBox="1">
            <a:spLocks noChangeArrowheads="1"/>
          </p:cNvSpPr>
          <p:nvPr/>
        </p:nvSpPr>
        <p:spPr bwMode="auto">
          <a:xfrm>
            <a:off x="137213" y="147945"/>
            <a:ext cx="59538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smtClean="0">
                <a:latin typeface="Times New Roman" panose="02020603050405020304" pitchFamily="18" charset="0"/>
              </a:rPr>
              <a:t>Simplest possible network equations:</a:t>
            </a:r>
          </a:p>
        </p:txBody>
      </p:sp>
      <p:sp>
        <p:nvSpPr>
          <p:cNvPr id="57" name="TextBox 56"/>
          <p:cNvSpPr txBox="1"/>
          <p:nvPr/>
        </p:nvSpPr>
        <p:spPr>
          <a:xfrm>
            <a:off x="519918" y="1246999"/>
            <a:ext cx="341760" cy="523220"/>
          </a:xfrm>
          <a:prstGeom prst="rect">
            <a:avLst/>
          </a:prstGeom>
          <a:noFill/>
        </p:spPr>
        <p:txBody>
          <a:bodyPr wrap="none" rtlCol="0">
            <a:spAutoFit/>
          </a:bodyPr>
          <a:lstStyle/>
          <a:p>
            <a:r>
              <a:rPr lang="en-GB" sz="2800" dirty="0" smtClean="0">
                <a:sym typeface="Symbol" panose="05050102010706020507" pitchFamily="18" charset="2"/>
              </a:rPr>
              <a:t></a:t>
            </a:r>
            <a:endParaRPr lang="en-GB" sz="2800" dirty="0"/>
          </a:p>
        </p:txBody>
      </p:sp>
      <p:sp>
        <p:nvSpPr>
          <p:cNvPr id="58" name="TextBox 57"/>
          <p:cNvSpPr txBox="1"/>
          <p:nvPr/>
        </p:nvSpPr>
        <p:spPr>
          <a:xfrm>
            <a:off x="868831" y="1018363"/>
            <a:ext cx="648960" cy="523220"/>
          </a:xfrm>
          <a:prstGeom prst="rect">
            <a:avLst/>
          </a:prstGeom>
          <a:noFill/>
        </p:spPr>
        <p:txBody>
          <a:bodyPr wrap="none" rtlCol="0">
            <a:spAutoFit/>
          </a:bodyPr>
          <a:lstStyle/>
          <a:p>
            <a:r>
              <a:rPr lang="en-GB" sz="2800" i="1" dirty="0" err="1" smtClean="0"/>
              <a:t>dV</a:t>
            </a:r>
            <a:r>
              <a:rPr lang="en-GB" sz="2800" i="1" baseline="-25000" dirty="0" err="1" smtClean="0"/>
              <a:t>i</a:t>
            </a:r>
            <a:endParaRPr lang="en-GB" sz="2800" i="1" baseline="-25000" dirty="0"/>
          </a:p>
        </p:txBody>
      </p:sp>
      <p:cxnSp>
        <p:nvCxnSpPr>
          <p:cNvPr id="59" name="Straight Connector 58"/>
          <p:cNvCxnSpPr/>
          <p:nvPr/>
        </p:nvCxnSpPr>
        <p:spPr bwMode="auto">
          <a:xfrm>
            <a:off x="868831" y="1557925"/>
            <a:ext cx="6140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60" name="TextBox 59"/>
          <p:cNvSpPr txBox="1"/>
          <p:nvPr/>
        </p:nvSpPr>
        <p:spPr>
          <a:xfrm>
            <a:off x="927785" y="1520864"/>
            <a:ext cx="463588" cy="523220"/>
          </a:xfrm>
          <a:prstGeom prst="rect">
            <a:avLst/>
          </a:prstGeom>
          <a:noFill/>
        </p:spPr>
        <p:txBody>
          <a:bodyPr wrap="none" rtlCol="0">
            <a:spAutoFit/>
          </a:bodyPr>
          <a:lstStyle/>
          <a:p>
            <a:r>
              <a:rPr lang="en-GB" sz="2800" i="1" dirty="0" err="1" smtClean="0"/>
              <a:t>dt</a:t>
            </a:r>
            <a:endParaRPr lang="en-GB" sz="2800" i="1" baseline="-25000" dirty="0"/>
          </a:p>
        </p:txBody>
      </p:sp>
      <p:sp>
        <p:nvSpPr>
          <p:cNvPr id="61" name="TextBox 60"/>
          <p:cNvSpPr txBox="1"/>
          <p:nvPr/>
        </p:nvSpPr>
        <p:spPr>
          <a:xfrm>
            <a:off x="1923170" y="1254509"/>
            <a:ext cx="3832345" cy="523220"/>
          </a:xfrm>
          <a:prstGeom prst="rect">
            <a:avLst/>
          </a:prstGeom>
          <a:noFill/>
        </p:spPr>
        <p:txBody>
          <a:bodyPr wrap="square" rtlCol="0">
            <a:spAutoFit/>
          </a:bodyPr>
          <a:lstStyle/>
          <a:p>
            <a:r>
              <a:rPr lang="en-GB" sz="2800" i="1" dirty="0" smtClean="0"/>
              <a:t>–</a:t>
            </a:r>
            <a:r>
              <a:rPr lang="en-GB" sz="2800" dirty="0" smtClean="0"/>
              <a:t>(</a:t>
            </a:r>
            <a:r>
              <a:rPr lang="en-GB" sz="2800" i="1" dirty="0" smtClean="0"/>
              <a:t>V</a:t>
            </a:r>
            <a:r>
              <a:rPr lang="en-GB" sz="2800" i="1" baseline="-25000" dirty="0" smtClean="0"/>
              <a:t>i</a:t>
            </a:r>
            <a:r>
              <a:rPr lang="en-GB" sz="2800" i="1" dirty="0"/>
              <a:t> </a:t>
            </a:r>
            <a:r>
              <a:rPr lang="en-GB" sz="2800" i="1" dirty="0" smtClean="0"/>
              <a:t>– </a:t>
            </a:r>
            <a:r>
              <a:rPr lang="en-GB" sz="2800" i="1" dirty="0" err="1" smtClean="0"/>
              <a:t>V</a:t>
            </a:r>
            <a:r>
              <a:rPr lang="en-GB" sz="2800" i="1" baseline="-25000" dirty="0" err="1" smtClean="0"/>
              <a:t>rest</a:t>
            </a:r>
            <a:r>
              <a:rPr lang="en-GB" sz="2800" dirty="0" smtClean="0"/>
              <a:t>) </a:t>
            </a:r>
            <a:r>
              <a:rPr lang="en-GB" sz="2800" i="1" dirty="0" smtClean="0"/>
              <a:t>+ </a:t>
            </a:r>
            <a:r>
              <a:rPr lang="en-GB" sz="2800" dirty="0">
                <a:sym typeface="Symbol" panose="05050102010706020507" pitchFamily="18" charset="2"/>
              </a:rPr>
              <a:t></a:t>
            </a:r>
            <a:r>
              <a:rPr lang="en-GB" sz="2800" i="1" baseline="-25000" dirty="0">
                <a:sym typeface="Symbol" panose="05050102010706020507" pitchFamily="18" charset="2"/>
              </a:rPr>
              <a:t>j</a:t>
            </a:r>
            <a:r>
              <a:rPr lang="en-GB" sz="2800" dirty="0">
                <a:sym typeface="Symbol" panose="05050102010706020507" pitchFamily="18" charset="2"/>
              </a:rPr>
              <a:t> </a:t>
            </a:r>
            <a:r>
              <a:rPr lang="en-GB" sz="2800" i="1" dirty="0" err="1" smtClean="0">
                <a:solidFill>
                  <a:srgbClr val="FF0000"/>
                </a:solidFill>
                <a:sym typeface="Symbol" panose="05050102010706020507" pitchFamily="18" charset="2"/>
              </a:rPr>
              <a:t>w</a:t>
            </a:r>
            <a:r>
              <a:rPr lang="en-GB" sz="2800" i="1" baseline="-25000" dirty="0" err="1" smtClean="0">
                <a:solidFill>
                  <a:srgbClr val="FF0000"/>
                </a:solidFill>
                <a:sym typeface="Symbol" panose="05050102010706020507" pitchFamily="18" charset="2"/>
              </a:rPr>
              <a:t>ij</a:t>
            </a:r>
            <a:r>
              <a:rPr lang="en-GB" sz="2800" dirty="0" smtClean="0">
                <a:sym typeface="Symbol" panose="05050102010706020507" pitchFamily="18" charset="2"/>
              </a:rPr>
              <a:t> </a:t>
            </a:r>
            <a:r>
              <a:rPr lang="en-GB" sz="2800" i="1" dirty="0" err="1" smtClean="0">
                <a:sym typeface="Symbol" panose="05050102010706020507" pitchFamily="18" charset="2"/>
              </a:rPr>
              <a:t>g</a:t>
            </a:r>
            <a:r>
              <a:rPr lang="en-GB" sz="2800" i="1" baseline="-25000" dirty="0" err="1" smtClean="0">
                <a:sym typeface="Symbol" panose="05050102010706020507" pitchFamily="18" charset="2"/>
              </a:rPr>
              <a:t>j</a:t>
            </a:r>
            <a:r>
              <a:rPr lang="en-GB" sz="2800" dirty="0" smtClean="0">
                <a:sym typeface="Symbol" panose="05050102010706020507" pitchFamily="18" charset="2"/>
              </a:rPr>
              <a:t>(</a:t>
            </a:r>
            <a:r>
              <a:rPr lang="en-GB" sz="2800" i="1" dirty="0" smtClean="0">
                <a:sym typeface="Symbol" panose="05050102010706020507" pitchFamily="18" charset="2"/>
              </a:rPr>
              <a:t>t</a:t>
            </a:r>
            <a:r>
              <a:rPr lang="en-GB" sz="2800" dirty="0" smtClean="0">
                <a:sym typeface="Symbol" panose="05050102010706020507" pitchFamily="18" charset="2"/>
              </a:rPr>
              <a:t>)</a:t>
            </a:r>
            <a:endParaRPr lang="en-GB" sz="2800" i="1" dirty="0"/>
          </a:p>
        </p:txBody>
      </p:sp>
      <p:sp>
        <p:nvSpPr>
          <p:cNvPr id="62" name="TextBox 61"/>
          <p:cNvSpPr txBox="1"/>
          <p:nvPr/>
        </p:nvSpPr>
        <p:spPr>
          <a:xfrm>
            <a:off x="1563205" y="1262531"/>
            <a:ext cx="389850" cy="523220"/>
          </a:xfrm>
          <a:prstGeom prst="rect">
            <a:avLst/>
          </a:prstGeom>
          <a:noFill/>
        </p:spPr>
        <p:txBody>
          <a:bodyPr wrap="none" rtlCol="0">
            <a:spAutoFit/>
          </a:bodyPr>
          <a:lstStyle/>
          <a:p>
            <a:r>
              <a:rPr lang="en-GB" sz="2800" dirty="0" smtClean="0"/>
              <a:t>=</a:t>
            </a:r>
            <a:endParaRPr lang="en-GB" sz="2800" dirty="0"/>
          </a:p>
        </p:txBody>
      </p:sp>
      <p:sp>
        <p:nvSpPr>
          <p:cNvPr id="55" name="TextBox 54"/>
          <p:cNvSpPr txBox="1"/>
          <p:nvPr/>
        </p:nvSpPr>
        <p:spPr>
          <a:xfrm>
            <a:off x="530661" y="2383398"/>
            <a:ext cx="434734" cy="523220"/>
          </a:xfrm>
          <a:prstGeom prst="rect">
            <a:avLst/>
          </a:prstGeom>
          <a:noFill/>
        </p:spPr>
        <p:txBody>
          <a:bodyPr wrap="none" rtlCol="0">
            <a:spAutoFit/>
          </a:bodyPr>
          <a:lstStyle/>
          <a:p>
            <a:r>
              <a:rPr lang="en-GB" sz="2800" dirty="0" smtClean="0">
                <a:sym typeface="Symbol" panose="05050102010706020507" pitchFamily="18" charset="2"/>
              </a:rPr>
              <a:t></a:t>
            </a:r>
            <a:r>
              <a:rPr lang="en-GB" sz="2800" i="1" baseline="-25000" dirty="0" smtClean="0">
                <a:sym typeface="Symbol" panose="05050102010706020507" pitchFamily="18" charset="2"/>
              </a:rPr>
              <a:t>s</a:t>
            </a:r>
            <a:endParaRPr lang="en-GB" sz="2800" i="1" baseline="-25000" dirty="0"/>
          </a:p>
        </p:txBody>
      </p:sp>
      <p:sp>
        <p:nvSpPr>
          <p:cNvPr id="73" name="TextBox 72"/>
          <p:cNvSpPr txBox="1"/>
          <p:nvPr/>
        </p:nvSpPr>
        <p:spPr>
          <a:xfrm>
            <a:off x="965638" y="2154762"/>
            <a:ext cx="734496" cy="523220"/>
          </a:xfrm>
          <a:prstGeom prst="rect">
            <a:avLst/>
          </a:prstGeom>
          <a:noFill/>
        </p:spPr>
        <p:txBody>
          <a:bodyPr wrap="none" rtlCol="0">
            <a:spAutoFit/>
          </a:bodyPr>
          <a:lstStyle/>
          <a:p>
            <a:r>
              <a:rPr lang="en-GB" sz="2800" i="1" dirty="0" err="1" smtClean="0"/>
              <a:t>d</a:t>
            </a:r>
            <a:r>
              <a:rPr lang="en-GB" sz="2800" i="1" dirty="0" err="1" smtClean="0">
                <a:solidFill>
                  <a:srgbClr val="FF0000"/>
                </a:solidFill>
              </a:rPr>
              <a:t>w</a:t>
            </a:r>
            <a:r>
              <a:rPr lang="en-GB" sz="2800" i="1" baseline="-25000" dirty="0" err="1" smtClean="0"/>
              <a:t>ij</a:t>
            </a:r>
            <a:endParaRPr lang="en-GB" sz="2800" i="1" baseline="-25000" dirty="0"/>
          </a:p>
        </p:txBody>
      </p:sp>
      <p:cxnSp>
        <p:nvCxnSpPr>
          <p:cNvPr id="74" name="Straight Connector 73"/>
          <p:cNvCxnSpPr/>
          <p:nvPr/>
        </p:nvCxnSpPr>
        <p:spPr bwMode="auto">
          <a:xfrm>
            <a:off x="965638" y="2694324"/>
            <a:ext cx="6140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5" name="TextBox 74"/>
          <p:cNvSpPr txBox="1"/>
          <p:nvPr/>
        </p:nvSpPr>
        <p:spPr>
          <a:xfrm>
            <a:off x="1024592" y="2657263"/>
            <a:ext cx="463588" cy="523220"/>
          </a:xfrm>
          <a:prstGeom prst="rect">
            <a:avLst/>
          </a:prstGeom>
          <a:noFill/>
        </p:spPr>
        <p:txBody>
          <a:bodyPr wrap="none" rtlCol="0">
            <a:spAutoFit/>
          </a:bodyPr>
          <a:lstStyle/>
          <a:p>
            <a:r>
              <a:rPr lang="en-GB" sz="2800" i="1" dirty="0" err="1" smtClean="0"/>
              <a:t>dt</a:t>
            </a:r>
            <a:endParaRPr lang="en-GB" sz="2800" i="1" baseline="-25000" dirty="0"/>
          </a:p>
        </p:txBody>
      </p:sp>
      <p:sp>
        <p:nvSpPr>
          <p:cNvPr id="76" name="TextBox 75"/>
          <p:cNvSpPr txBox="1"/>
          <p:nvPr/>
        </p:nvSpPr>
        <p:spPr>
          <a:xfrm>
            <a:off x="2202864" y="2390908"/>
            <a:ext cx="4499146" cy="523220"/>
          </a:xfrm>
          <a:prstGeom prst="rect">
            <a:avLst/>
          </a:prstGeom>
          <a:noFill/>
        </p:spPr>
        <p:txBody>
          <a:bodyPr wrap="square" rtlCol="0">
            <a:spAutoFit/>
          </a:bodyPr>
          <a:lstStyle/>
          <a:p>
            <a:r>
              <a:rPr lang="en-GB" sz="2800" i="1" dirty="0" err="1" smtClean="0"/>
              <a:t>F</a:t>
            </a:r>
            <a:r>
              <a:rPr lang="en-GB" sz="2800" i="1" baseline="-25000" dirty="0" err="1" smtClean="0"/>
              <a:t>ij</a:t>
            </a:r>
            <a:r>
              <a:rPr lang="en-GB" sz="2800" i="1" baseline="-25000" dirty="0" smtClean="0"/>
              <a:t> </a:t>
            </a:r>
            <a:r>
              <a:rPr lang="en-GB" sz="2800" dirty="0" smtClean="0"/>
              <a:t>(</a:t>
            </a:r>
            <a:r>
              <a:rPr lang="en-GB" sz="2800" i="1" dirty="0" smtClean="0"/>
              <a:t>V</a:t>
            </a:r>
            <a:r>
              <a:rPr lang="en-GB" sz="2800" i="1" baseline="-25000" dirty="0" smtClean="0"/>
              <a:t>i</a:t>
            </a:r>
            <a:r>
              <a:rPr lang="en-GB" sz="2800" i="1" dirty="0" smtClean="0"/>
              <a:t> ,</a:t>
            </a:r>
            <a:r>
              <a:rPr lang="en-GB" sz="2800" i="1" dirty="0" err="1" smtClean="0"/>
              <a:t>V</a:t>
            </a:r>
            <a:r>
              <a:rPr lang="en-GB" sz="2800" i="1" baseline="-25000" dirty="0" err="1" smtClean="0"/>
              <a:t>j</a:t>
            </a:r>
            <a:r>
              <a:rPr lang="en-GB" sz="2800" dirty="0" smtClean="0"/>
              <a:t>; </a:t>
            </a:r>
            <a:r>
              <a:rPr lang="en-GB" sz="2800" dirty="0">
                <a:solidFill>
                  <a:schemeClr val="bg1">
                    <a:lumMod val="65000"/>
                  </a:schemeClr>
                </a:solidFill>
              </a:rPr>
              <a:t>global signal</a:t>
            </a:r>
            <a:r>
              <a:rPr lang="en-GB" sz="2800" dirty="0"/>
              <a:t>)</a:t>
            </a:r>
            <a:endParaRPr lang="en-GB" sz="2800" i="1" baseline="-25000" dirty="0"/>
          </a:p>
        </p:txBody>
      </p:sp>
      <p:sp>
        <p:nvSpPr>
          <p:cNvPr id="77" name="TextBox 76"/>
          <p:cNvSpPr txBox="1"/>
          <p:nvPr/>
        </p:nvSpPr>
        <p:spPr>
          <a:xfrm>
            <a:off x="1789108" y="2398930"/>
            <a:ext cx="389850" cy="523220"/>
          </a:xfrm>
          <a:prstGeom prst="rect">
            <a:avLst/>
          </a:prstGeom>
          <a:noFill/>
        </p:spPr>
        <p:txBody>
          <a:bodyPr wrap="none" rtlCol="0">
            <a:spAutoFit/>
          </a:bodyPr>
          <a:lstStyle/>
          <a:p>
            <a:r>
              <a:rPr lang="en-GB" sz="2800" dirty="0" smtClean="0"/>
              <a:t>=</a:t>
            </a:r>
            <a:endParaRPr lang="en-GB" sz="2800" dirty="0"/>
          </a:p>
        </p:txBody>
      </p:sp>
      <p:sp>
        <p:nvSpPr>
          <p:cNvPr id="16" name="TextBox 15"/>
          <p:cNvSpPr txBox="1"/>
          <p:nvPr/>
        </p:nvSpPr>
        <p:spPr>
          <a:xfrm>
            <a:off x="952668" y="3668355"/>
            <a:ext cx="7409401" cy="2677656"/>
          </a:xfrm>
          <a:prstGeom prst="rect">
            <a:avLst/>
          </a:prstGeom>
          <a:noFill/>
        </p:spPr>
        <p:txBody>
          <a:bodyPr wrap="none" rtlCol="0">
            <a:spAutoFit/>
          </a:bodyPr>
          <a:lstStyle/>
          <a:p>
            <a:r>
              <a:rPr lang="en-GB" dirty="0" smtClean="0"/>
              <a:t>That’s because these equations depend on about 10</a:t>
            </a:r>
            <a:r>
              <a:rPr lang="en-GB" baseline="30000" dirty="0" smtClean="0"/>
              <a:t>14</a:t>
            </a:r>
          </a:p>
          <a:p>
            <a:r>
              <a:rPr lang="en-GB" dirty="0" smtClean="0"/>
              <a:t>parameters (10</a:t>
            </a:r>
            <a:r>
              <a:rPr lang="en-GB" baseline="30000" dirty="0" smtClean="0"/>
              <a:t>11</a:t>
            </a:r>
            <a:r>
              <a:rPr lang="en-GB" dirty="0" smtClean="0"/>
              <a:t> neurons × 10</a:t>
            </a:r>
            <a:r>
              <a:rPr lang="en-GB" baseline="30000" dirty="0" smtClean="0"/>
              <a:t>3</a:t>
            </a:r>
            <a:r>
              <a:rPr lang="en-GB" dirty="0" smtClean="0"/>
              <a:t> connections/neuron).</a:t>
            </a:r>
          </a:p>
          <a:p>
            <a:endParaRPr lang="en-GB" dirty="0"/>
          </a:p>
          <a:p>
            <a:r>
              <a:rPr lang="en-GB" dirty="0"/>
              <a:t>It’s likely that the region of parameter space in which</a:t>
            </a:r>
          </a:p>
          <a:p>
            <a:r>
              <a:rPr lang="en-GB" dirty="0"/>
              <a:t>these equations behave anything like the brain is small.</a:t>
            </a:r>
          </a:p>
          <a:p>
            <a:endParaRPr lang="en-GB" dirty="0"/>
          </a:p>
          <a:p>
            <a:r>
              <a:rPr lang="en-GB" dirty="0"/>
              <a:t>		</a:t>
            </a:r>
            <a:r>
              <a:rPr lang="en-GB" dirty="0">
                <a:solidFill>
                  <a:srgbClr val="FF0000"/>
                </a:solidFill>
              </a:rPr>
              <a:t>small = really </a:t>
            </a:r>
            <a:r>
              <a:rPr lang="en-GB" dirty="0" err="1">
                <a:solidFill>
                  <a:srgbClr val="FF0000"/>
                </a:solidFill>
              </a:rPr>
              <a:t>really</a:t>
            </a:r>
            <a:r>
              <a:rPr lang="en-GB" dirty="0">
                <a:solidFill>
                  <a:srgbClr val="FF0000"/>
                </a:solidFill>
              </a:rPr>
              <a:t> </a:t>
            </a:r>
            <a:r>
              <a:rPr lang="en-GB" dirty="0" smtClean="0">
                <a:solidFill>
                  <a:srgbClr val="FF0000"/>
                </a:solidFill>
              </a:rPr>
              <a:t>small</a:t>
            </a:r>
            <a:endParaRPr lang="en-GB" dirty="0">
              <a:solidFill>
                <a:srgbClr val="FF0000"/>
              </a:solidFill>
            </a:endParaRPr>
          </a:p>
        </p:txBody>
      </p:sp>
    </p:spTree>
    <p:extLst>
      <p:ext uri="{BB962C8B-B14F-4D97-AF65-F5344CB8AC3E}">
        <p14:creationId xmlns:p14="http://schemas.microsoft.com/office/powerpoint/2010/main" val="366303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925" y="1179739"/>
            <a:ext cx="7143750" cy="5238750"/>
          </a:xfrm>
          <a:prstGeom prst="rect">
            <a:avLst/>
          </a:prstGeom>
        </p:spPr>
      </p:pic>
      <p:sp>
        <p:nvSpPr>
          <p:cNvPr id="3" name="TextBox 2"/>
          <p:cNvSpPr txBox="1"/>
          <p:nvPr/>
        </p:nvSpPr>
        <p:spPr>
          <a:xfrm>
            <a:off x="1574192" y="217715"/>
            <a:ext cx="5995616" cy="461665"/>
          </a:xfrm>
          <a:prstGeom prst="rect">
            <a:avLst/>
          </a:prstGeom>
          <a:noFill/>
        </p:spPr>
        <p:txBody>
          <a:bodyPr wrap="none" rtlCol="0">
            <a:spAutoFit/>
          </a:bodyPr>
          <a:lstStyle/>
          <a:p>
            <a:r>
              <a:rPr lang="en-GB" dirty="0"/>
              <a:t>Titanium-</a:t>
            </a:r>
            <a:r>
              <a:rPr lang="en-GB" dirty="0" err="1"/>
              <a:t>Aluminum</a:t>
            </a:r>
            <a:r>
              <a:rPr lang="en-GB" dirty="0"/>
              <a:t> (Ti-Al) Phase Diagram</a:t>
            </a:r>
          </a:p>
        </p:txBody>
      </p:sp>
    </p:spTree>
    <p:extLst>
      <p:ext uri="{BB962C8B-B14F-4D97-AF65-F5344CB8AC3E}">
        <p14:creationId xmlns:p14="http://schemas.microsoft.com/office/powerpoint/2010/main" val="12026403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8041" y="217715"/>
            <a:ext cx="3953968" cy="461665"/>
          </a:xfrm>
          <a:prstGeom prst="rect">
            <a:avLst/>
          </a:prstGeom>
          <a:noFill/>
        </p:spPr>
        <p:txBody>
          <a:bodyPr wrap="none" rtlCol="0">
            <a:spAutoFit/>
          </a:bodyPr>
          <a:lstStyle/>
          <a:p>
            <a:pPr algn="ctr"/>
            <a:r>
              <a:rPr lang="en-GB" dirty="0" smtClean="0"/>
              <a:t>The brain’s parameter space</a:t>
            </a:r>
            <a:endParaRPr lang="en-GB" dirty="0"/>
          </a:p>
        </p:txBody>
      </p:sp>
      <p:grpSp>
        <p:nvGrpSpPr>
          <p:cNvPr id="4" name="Group 3"/>
          <p:cNvGrpSpPr/>
          <p:nvPr/>
        </p:nvGrpSpPr>
        <p:grpSpPr>
          <a:xfrm>
            <a:off x="3822167" y="1876519"/>
            <a:ext cx="2781092" cy="2401566"/>
            <a:chOff x="6325772" y="3117630"/>
            <a:chExt cx="2259316" cy="1881188"/>
          </a:xfrm>
        </p:grpSpPr>
        <p:sp>
          <p:nvSpPr>
            <p:cNvPr id="5" name="Line 30"/>
            <p:cNvSpPr>
              <a:spLocks noChangeShapeType="1"/>
            </p:cNvSpPr>
            <p:nvPr/>
          </p:nvSpPr>
          <p:spPr bwMode="auto">
            <a:xfrm rot="5400000">
              <a:off x="5385178" y="4058224"/>
              <a:ext cx="18811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 name="Line 31"/>
            <p:cNvSpPr>
              <a:spLocks noChangeShapeType="1"/>
            </p:cNvSpPr>
            <p:nvPr/>
          </p:nvSpPr>
          <p:spPr bwMode="auto">
            <a:xfrm>
              <a:off x="6326685" y="4998818"/>
              <a:ext cx="225840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cxnSp>
        <p:nvCxnSpPr>
          <p:cNvPr id="8" name="Straight Connector 7"/>
          <p:cNvCxnSpPr>
            <a:stCxn id="6" idx="0"/>
          </p:cNvCxnSpPr>
          <p:nvPr/>
        </p:nvCxnSpPr>
        <p:spPr bwMode="auto">
          <a:xfrm flipH="1">
            <a:off x="1894115" y="4278085"/>
            <a:ext cx="1929176" cy="1534886"/>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9" name="TextBox 8"/>
          <p:cNvSpPr txBox="1"/>
          <p:nvPr/>
        </p:nvSpPr>
        <p:spPr>
          <a:xfrm>
            <a:off x="3048436" y="1155128"/>
            <a:ext cx="2525050" cy="461665"/>
          </a:xfrm>
          <a:prstGeom prst="rect">
            <a:avLst/>
          </a:prstGeom>
          <a:noFill/>
        </p:spPr>
        <p:txBody>
          <a:bodyPr wrap="none" rtlCol="0">
            <a:spAutoFit/>
          </a:bodyPr>
          <a:lstStyle/>
          <a:p>
            <a:r>
              <a:rPr lang="en-GB" dirty="0" smtClean="0"/>
              <a:t>~10</a:t>
            </a:r>
            <a:r>
              <a:rPr lang="en-GB" baseline="30000" dirty="0" smtClean="0"/>
              <a:t>14</a:t>
            </a:r>
            <a:r>
              <a:rPr lang="en-GB" dirty="0" smtClean="0"/>
              <a:t> dimensional</a:t>
            </a:r>
            <a:endParaRPr lang="en-GB" dirty="0"/>
          </a:p>
        </p:txBody>
      </p:sp>
      <p:grpSp>
        <p:nvGrpSpPr>
          <p:cNvPr id="17" name="Group 16"/>
          <p:cNvGrpSpPr/>
          <p:nvPr/>
        </p:nvGrpSpPr>
        <p:grpSpPr>
          <a:xfrm>
            <a:off x="5304064" y="2568688"/>
            <a:ext cx="200026" cy="174512"/>
            <a:chOff x="5540829" y="2060568"/>
            <a:chExt cx="319187" cy="345175"/>
          </a:xfrm>
        </p:grpSpPr>
        <p:sp>
          <p:nvSpPr>
            <p:cNvPr id="10" name="Rectangle 9"/>
            <p:cNvSpPr/>
            <p:nvPr/>
          </p:nvSpPr>
          <p:spPr bwMode="auto">
            <a:xfrm>
              <a:off x="5540829" y="2177143"/>
              <a:ext cx="217714" cy="228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bwMode="auto">
            <a:xfrm>
              <a:off x="5641361" y="2062843"/>
              <a:ext cx="217714" cy="228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cxnSp>
          <p:nvCxnSpPr>
            <p:cNvPr id="13" name="Straight Connector 12"/>
            <p:cNvCxnSpPr/>
            <p:nvPr/>
          </p:nvCxnSpPr>
          <p:spPr bwMode="auto">
            <a:xfrm flipV="1">
              <a:off x="5758543" y="2291443"/>
              <a:ext cx="100532" cy="1143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flipV="1">
              <a:off x="5759484" y="2062843"/>
              <a:ext cx="100532" cy="1143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flipV="1">
              <a:off x="5540829" y="2060568"/>
              <a:ext cx="100532" cy="1143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flipV="1">
              <a:off x="5544392" y="2289168"/>
              <a:ext cx="100532" cy="1143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9" name="Straight Connector 18"/>
          <p:cNvCxnSpPr/>
          <p:nvPr/>
        </p:nvCxnSpPr>
        <p:spPr bwMode="auto">
          <a:xfrm flipH="1">
            <a:off x="5573486" y="1892339"/>
            <a:ext cx="931801" cy="611375"/>
          </a:xfrm>
          <a:prstGeom prst="line">
            <a:avLst/>
          </a:prstGeom>
          <a:solidFill>
            <a:schemeClr val="accent1"/>
          </a:solidFill>
          <a:ln w="19050" cap="flat" cmpd="sng" algn="ctr">
            <a:solidFill>
              <a:schemeClr val="tx1"/>
            </a:solidFill>
            <a:prstDash val="solid"/>
            <a:round/>
            <a:headEnd type="none" w="med" len="med"/>
            <a:tailEnd type="triangle" w="med" len="med"/>
          </a:ln>
          <a:effectLst/>
        </p:spPr>
      </p:cxnSp>
      <p:sp>
        <p:nvSpPr>
          <p:cNvPr id="20" name="TextBox 19"/>
          <p:cNvSpPr txBox="1"/>
          <p:nvPr/>
        </p:nvSpPr>
        <p:spPr>
          <a:xfrm>
            <a:off x="6513660" y="1651787"/>
            <a:ext cx="2246962" cy="830997"/>
          </a:xfrm>
          <a:prstGeom prst="rect">
            <a:avLst/>
          </a:prstGeom>
          <a:noFill/>
        </p:spPr>
        <p:txBody>
          <a:bodyPr wrap="none" rtlCol="0">
            <a:spAutoFit/>
          </a:bodyPr>
          <a:lstStyle/>
          <a:p>
            <a:r>
              <a:rPr lang="en-GB" dirty="0" smtClean="0"/>
              <a:t>region of brain-</a:t>
            </a:r>
          </a:p>
          <a:p>
            <a:r>
              <a:rPr lang="en-GB" dirty="0" smtClean="0"/>
              <a:t>like </a:t>
            </a:r>
            <a:r>
              <a:rPr lang="en-GB" dirty="0" err="1" smtClean="0"/>
              <a:t>behavior</a:t>
            </a:r>
            <a:endParaRPr lang="en-GB" dirty="0" smtClean="0"/>
          </a:p>
        </p:txBody>
      </p:sp>
      <p:sp>
        <p:nvSpPr>
          <p:cNvPr id="2" name="Rectangle 1"/>
          <p:cNvSpPr/>
          <p:nvPr/>
        </p:nvSpPr>
        <p:spPr>
          <a:xfrm>
            <a:off x="4310961" y="2817877"/>
            <a:ext cx="4572000" cy="461665"/>
          </a:xfrm>
          <a:prstGeom prst="rect">
            <a:avLst/>
          </a:prstGeom>
        </p:spPr>
        <p:txBody>
          <a:bodyPr>
            <a:spAutoFit/>
          </a:bodyPr>
          <a:lstStyle/>
          <a:p>
            <a:r>
              <a:rPr lang="en-GB" dirty="0"/>
              <a:t>size = </a:t>
            </a:r>
            <a:r>
              <a:rPr lang="en-GB" dirty="0" smtClean="0"/>
              <a:t> 10</a:t>
            </a:r>
            <a:r>
              <a:rPr lang="en-GB" baseline="30000" dirty="0" smtClean="0"/>
              <a:t>-really </a:t>
            </a:r>
            <a:r>
              <a:rPr lang="en-GB" baseline="30000" dirty="0"/>
              <a:t>big number</a:t>
            </a:r>
            <a:endParaRPr lang="en-GB" dirty="0"/>
          </a:p>
        </p:txBody>
      </p:sp>
    </p:spTree>
    <p:extLst>
      <p:ext uri="{BB962C8B-B14F-4D97-AF65-F5344CB8AC3E}">
        <p14:creationId xmlns:p14="http://schemas.microsoft.com/office/powerpoint/2010/main" val="341083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22167" y="1876519"/>
            <a:ext cx="2781092" cy="2401566"/>
            <a:chOff x="6325772" y="3117630"/>
            <a:chExt cx="2259316" cy="1881188"/>
          </a:xfrm>
        </p:grpSpPr>
        <p:sp>
          <p:nvSpPr>
            <p:cNvPr id="5" name="Line 30"/>
            <p:cNvSpPr>
              <a:spLocks noChangeShapeType="1"/>
            </p:cNvSpPr>
            <p:nvPr/>
          </p:nvSpPr>
          <p:spPr bwMode="auto">
            <a:xfrm rot="5400000">
              <a:off x="5385178" y="4058224"/>
              <a:ext cx="18811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 name="Line 31"/>
            <p:cNvSpPr>
              <a:spLocks noChangeShapeType="1"/>
            </p:cNvSpPr>
            <p:nvPr/>
          </p:nvSpPr>
          <p:spPr bwMode="auto">
            <a:xfrm>
              <a:off x="6326685" y="4998818"/>
              <a:ext cx="225840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cxnSp>
        <p:nvCxnSpPr>
          <p:cNvPr id="8" name="Straight Connector 7"/>
          <p:cNvCxnSpPr>
            <a:stCxn id="6" idx="0"/>
          </p:cNvCxnSpPr>
          <p:nvPr/>
        </p:nvCxnSpPr>
        <p:spPr bwMode="auto">
          <a:xfrm flipH="1">
            <a:off x="1894115" y="4278085"/>
            <a:ext cx="1929176" cy="1534886"/>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9" name="TextBox 8"/>
          <p:cNvSpPr txBox="1"/>
          <p:nvPr/>
        </p:nvSpPr>
        <p:spPr>
          <a:xfrm>
            <a:off x="3048436" y="1155128"/>
            <a:ext cx="2525050" cy="461665"/>
          </a:xfrm>
          <a:prstGeom prst="rect">
            <a:avLst/>
          </a:prstGeom>
          <a:noFill/>
        </p:spPr>
        <p:txBody>
          <a:bodyPr wrap="none" rtlCol="0">
            <a:spAutoFit/>
          </a:bodyPr>
          <a:lstStyle/>
          <a:p>
            <a:r>
              <a:rPr lang="en-GB" dirty="0" smtClean="0"/>
              <a:t>~10</a:t>
            </a:r>
            <a:r>
              <a:rPr lang="en-GB" baseline="30000" dirty="0" smtClean="0"/>
              <a:t>14</a:t>
            </a:r>
            <a:r>
              <a:rPr lang="en-GB" dirty="0" smtClean="0"/>
              <a:t> dimensional</a:t>
            </a:r>
            <a:endParaRPr lang="en-GB" dirty="0"/>
          </a:p>
        </p:txBody>
      </p:sp>
      <p:grpSp>
        <p:nvGrpSpPr>
          <p:cNvPr id="17" name="Group 16"/>
          <p:cNvGrpSpPr/>
          <p:nvPr/>
        </p:nvGrpSpPr>
        <p:grpSpPr>
          <a:xfrm>
            <a:off x="5304064" y="2568688"/>
            <a:ext cx="200026" cy="174512"/>
            <a:chOff x="5540829" y="2060568"/>
            <a:chExt cx="319187" cy="345175"/>
          </a:xfrm>
        </p:grpSpPr>
        <p:sp>
          <p:nvSpPr>
            <p:cNvPr id="10" name="Rectangle 9"/>
            <p:cNvSpPr/>
            <p:nvPr/>
          </p:nvSpPr>
          <p:spPr bwMode="auto">
            <a:xfrm>
              <a:off x="5540829" y="2177143"/>
              <a:ext cx="217714" cy="228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bwMode="auto">
            <a:xfrm>
              <a:off x="5641361" y="2062843"/>
              <a:ext cx="217714" cy="228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cxnSp>
          <p:nvCxnSpPr>
            <p:cNvPr id="13" name="Straight Connector 12"/>
            <p:cNvCxnSpPr/>
            <p:nvPr/>
          </p:nvCxnSpPr>
          <p:spPr bwMode="auto">
            <a:xfrm flipV="1">
              <a:off x="5758543" y="2291443"/>
              <a:ext cx="100532" cy="1143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flipV="1">
              <a:off x="5759484" y="2062843"/>
              <a:ext cx="100532" cy="1143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flipV="1">
              <a:off x="5540829" y="2060568"/>
              <a:ext cx="100532" cy="1143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flipV="1">
              <a:off x="5544392" y="2289168"/>
              <a:ext cx="100532" cy="1143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9" name="Straight Connector 18"/>
          <p:cNvCxnSpPr/>
          <p:nvPr/>
        </p:nvCxnSpPr>
        <p:spPr bwMode="auto">
          <a:xfrm flipH="1">
            <a:off x="5573486" y="1892339"/>
            <a:ext cx="931801" cy="611375"/>
          </a:xfrm>
          <a:prstGeom prst="line">
            <a:avLst/>
          </a:prstGeom>
          <a:solidFill>
            <a:schemeClr val="accent1"/>
          </a:solidFill>
          <a:ln w="19050" cap="flat" cmpd="sng" algn="ctr">
            <a:solidFill>
              <a:schemeClr val="tx1"/>
            </a:solidFill>
            <a:prstDash val="solid"/>
            <a:round/>
            <a:headEnd type="none" w="med" len="med"/>
            <a:tailEnd type="triangle" w="med" len="med"/>
          </a:ln>
          <a:effectLst/>
        </p:spPr>
      </p:cxnSp>
      <p:sp>
        <p:nvSpPr>
          <p:cNvPr id="20" name="TextBox 19"/>
          <p:cNvSpPr txBox="1"/>
          <p:nvPr/>
        </p:nvSpPr>
        <p:spPr>
          <a:xfrm>
            <a:off x="6513660" y="1651787"/>
            <a:ext cx="2246962" cy="830997"/>
          </a:xfrm>
          <a:prstGeom prst="rect">
            <a:avLst/>
          </a:prstGeom>
          <a:noFill/>
        </p:spPr>
        <p:txBody>
          <a:bodyPr wrap="none" rtlCol="0">
            <a:spAutoFit/>
          </a:bodyPr>
          <a:lstStyle/>
          <a:p>
            <a:r>
              <a:rPr lang="en-GB" dirty="0" smtClean="0"/>
              <a:t>region of brain-</a:t>
            </a:r>
          </a:p>
          <a:p>
            <a:r>
              <a:rPr lang="en-GB" dirty="0" smtClean="0"/>
              <a:t>like </a:t>
            </a:r>
            <a:r>
              <a:rPr lang="en-GB" dirty="0" err="1" smtClean="0"/>
              <a:t>behavior</a:t>
            </a:r>
            <a:endParaRPr lang="en-GB" dirty="0" smtClean="0"/>
          </a:p>
        </p:txBody>
      </p:sp>
      <p:sp>
        <p:nvSpPr>
          <p:cNvPr id="23" name="TextBox 22"/>
          <p:cNvSpPr txBox="1"/>
          <p:nvPr/>
        </p:nvSpPr>
        <p:spPr>
          <a:xfrm>
            <a:off x="2662674" y="4553631"/>
            <a:ext cx="6135654" cy="1200329"/>
          </a:xfrm>
          <a:prstGeom prst="rect">
            <a:avLst/>
          </a:prstGeom>
          <a:solidFill>
            <a:schemeClr val="bg1"/>
          </a:solidFill>
        </p:spPr>
        <p:txBody>
          <a:bodyPr wrap="none" rtlCol="0">
            <a:spAutoFit/>
          </a:bodyPr>
          <a:lstStyle/>
          <a:p>
            <a:r>
              <a:rPr lang="en-GB" dirty="0" smtClean="0"/>
              <a:t>nobody knows how big the number</a:t>
            </a:r>
            <a:r>
              <a:rPr lang="en-GB" dirty="0"/>
              <a:t> </a:t>
            </a:r>
            <a:r>
              <a:rPr lang="en-GB" dirty="0" smtClean="0"/>
              <a:t>is.</a:t>
            </a:r>
          </a:p>
          <a:p>
            <a:r>
              <a:rPr lang="en-GB" dirty="0" smtClean="0"/>
              <a:t>my guess: </a:t>
            </a:r>
            <a:r>
              <a:rPr lang="en-GB" dirty="0" smtClean="0">
                <a:solidFill>
                  <a:srgbClr val="FF0000"/>
                </a:solidFill>
              </a:rPr>
              <a:t>much </a:t>
            </a:r>
            <a:r>
              <a:rPr lang="en-GB" dirty="0" err="1" smtClean="0">
                <a:solidFill>
                  <a:srgbClr val="FF0000"/>
                </a:solidFill>
              </a:rPr>
              <a:t>much</a:t>
            </a:r>
            <a:r>
              <a:rPr lang="en-GB" dirty="0" smtClean="0"/>
              <a:t> larger than 1,000.</a:t>
            </a:r>
          </a:p>
          <a:p>
            <a:r>
              <a:rPr lang="en-GB" dirty="0" smtClean="0"/>
              <a:t>the Human Brain Project’s guess: less than 5.</a:t>
            </a:r>
          </a:p>
        </p:txBody>
      </p:sp>
      <p:sp>
        <p:nvSpPr>
          <p:cNvPr id="2" name="Rectangle 1"/>
          <p:cNvSpPr/>
          <p:nvPr/>
        </p:nvSpPr>
        <p:spPr>
          <a:xfrm>
            <a:off x="4310961" y="2817877"/>
            <a:ext cx="4572000" cy="461665"/>
          </a:xfrm>
          <a:prstGeom prst="rect">
            <a:avLst/>
          </a:prstGeom>
        </p:spPr>
        <p:txBody>
          <a:bodyPr>
            <a:spAutoFit/>
          </a:bodyPr>
          <a:lstStyle/>
          <a:p>
            <a:r>
              <a:rPr lang="en-GB" dirty="0"/>
              <a:t>size = </a:t>
            </a:r>
            <a:r>
              <a:rPr lang="en-GB" dirty="0" smtClean="0"/>
              <a:t> 10</a:t>
            </a:r>
            <a:r>
              <a:rPr lang="en-GB" baseline="30000" dirty="0" smtClean="0"/>
              <a:t>-really </a:t>
            </a:r>
            <a:r>
              <a:rPr lang="en-GB" baseline="30000" dirty="0"/>
              <a:t>big number</a:t>
            </a:r>
            <a:endParaRPr lang="en-GB" dirty="0"/>
          </a:p>
        </p:txBody>
      </p:sp>
      <p:sp>
        <p:nvSpPr>
          <p:cNvPr id="21" name="TextBox 20"/>
          <p:cNvSpPr txBox="1"/>
          <p:nvPr/>
        </p:nvSpPr>
        <p:spPr>
          <a:xfrm>
            <a:off x="1928041" y="217715"/>
            <a:ext cx="3953968" cy="461665"/>
          </a:xfrm>
          <a:prstGeom prst="rect">
            <a:avLst/>
          </a:prstGeom>
          <a:noFill/>
        </p:spPr>
        <p:txBody>
          <a:bodyPr wrap="none" rtlCol="0">
            <a:spAutoFit/>
          </a:bodyPr>
          <a:lstStyle/>
          <a:p>
            <a:pPr algn="ctr"/>
            <a:r>
              <a:rPr lang="en-GB" dirty="0" smtClean="0"/>
              <a:t>The brain’s parameter space</a:t>
            </a:r>
            <a:endParaRPr lang="en-GB" dirty="0"/>
          </a:p>
        </p:txBody>
      </p:sp>
    </p:spTree>
    <p:extLst>
      <p:ext uri="{BB962C8B-B14F-4D97-AF65-F5344CB8AC3E}">
        <p14:creationId xmlns:p14="http://schemas.microsoft.com/office/powerpoint/2010/main" val="95248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765" y="677731"/>
            <a:ext cx="7355732" cy="1569660"/>
          </a:xfrm>
          <a:prstGeom prst="rect">
            <a:avLst/>
          </a:prstGeom>
          <a:solidFill>
            <a:srgbClr val="FFFF00"/>
          </a:solidFill>
        </p:spPr>
        <p:txBody>
          <a:bodyPr wrap="none" rtlCol="0">
            <a:spAutoFit/>
          </a:bodyPr>
          <a:lstStyle/>
          <a:p>
            <a:r>
              <a:rPr lang="en-GB" dirty="0" smtClean="0"/>
              <a:t>Possibly the biggest problem faced by neuroscientists</a:t>
            </a:r>
          </a:p>
          <a:p>
            <a:r>
              <a:rPr lang="en-GB" dirty="0" smtClean="0"/>
              <a:t>working at the circuit level is finding the very small set</a:t>
            </a:r>
          </a:p>
          <a:p>
            <a:r>
              <a:rPr lang="en-GB" dirty="0" smtClean="0"/>
              <a:t>of parameters that tell us something about how the</a:t>
            </a:r>
          </a:p>
          <a:p>
            <a:r>
              <a:rPr lang="en-GB" dirty="0" smtClean="0"/>
              <a:t>brain works.</a:t>
            </a:r>
            <a:endParaRPr lang="en-GB" dirty="0"/>
          </a:p>
        </p:txBody>
      </p:sp>
      <p:sp>
        <p:nvSpPr>
          <p:cNvPr id="3" name="TextBox 2"/>
          <p:cNvSpPr txBox="1"/>
          <p:nvPr/>
        </p:nvSpPr>
        <p:spPr>
          <a:xfrm>
            <a:off x="1075765" y="3076688"/>
            <a:ext cx="7340471" cy="1569660"/>
          </a:xfrm>
          <a:prstGeom prst="rect">
            <a:avLst/>
          </a:prstGeom>
          <a:noFill/>
        </p:spPr>
        <p:txBody>
          <a:bodyPr wrap="none" rtlCol="0">
            <a:spAutoFit/>
          </a:bodyPr>
          <a:lstStyle/>
          <a:p>
            <a:r>
              <a:rPr lang="en-GB" dirty="0" smtClean="0"/>
              <a:t>One strategy for finding the right parameters:</a:t>
            </a:r>
          </a:p>
          <a:p>
            <a:endParaRPr lang="en-GB" dirty="0"/>
          </a:p>
          <a:p>
            <a:r>
              <a:rPr lang="en-GB" dirty="0" smtClean="0"/>
              <a:t>   try to find parameters such that the equations mimic</a:t>
            </a:r>
          </a:p>
          <a:p>
            <a:r>
              <a:rPr lang="en-GB" dirty="0" smtClean="0"/>
              <a:t>   the kinds of computations that animals perform.</a:t>
            </a:r>
            <a:endParaRPr lang="en-GB" dirty="0"/>
          </a:p>
        </p:txBody>
      </p:sp>
    </p:spTree>
    <p:extLst>
      <p:ext uri="{BB962C8B-B14F-4D97-AF65-F5344CB8AC3E}">
        <p14:creationId xmlns:p14="http://schemas.microsoft.com/office/powerpoint/2010/main" val="210839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Text Box 2"/>
          <p:cNvSpPr txBox="1">
            <a:spLocks noChangeArrowheads="1"/>
          </p:cNvSpPr>
          <p:nvPr/>
        </p:nvSpPr>
        <p:spPr bwMode="auto">
          <a:xfrm>
            <a:off x="2364047" y="2690513"/>
            <a:ext cx="40879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smtClean="0">
                <a:latin typeface="Times New Roman" panose="02020603050405020304" pitchFamily="18" charset="0"/>
              </a:rPr>
              <a:t>What the brain computes</a:t>
            </a:r>
          </a:p>
        </p:txBody>
      </p:sp>
    </p:spTree>
    <p:extLst>
      <p:ext uri="{BB962C8B-B14F-4D97-AF65-F5344CB8AC3E}">
        <p14:creationId xmlns:p14="http://schemas.microsoft.com/office/powerpoint/2010/main" val="40933943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45628" y="344245"/>
            <a:ext cx="1914242" cy="523220"/>
          </a:xfrm>
          <a:prstGeom prst="rect">
            <a:avLst/>
          </a:prstGeom>
          <a:noFill/>
        </p:spPr>
        <p:txBody>
          <a:bodyPr wrap="none" rtlCol="0">
            <a:spAutoFit/>
          </a:bodyPr>
          <a:lstStyle/>
          <a:p>
            <a:r>
              <a:rPr lang="en-GB" sz="2800" dirty="0" smtClean="0"/>
              <a:t>your  brain</a:t>
            </a:r>
            <a:endParaRPr lang="en-GB" sz="2800" dirty="0"/>
          </a:p>
        </p:txBody>
      </p:sp>
      <p:sp>
        <p:nvSpPr>
          <p:cNvPr id="64" name="Oval 63"/>
          <p:cNvSpPr/>
          <p:nvPr/>
        </p:nvSpPr>
        <p:spPr bwMode="auto">
          <a:xfrm>
            <a:off x="1387736" y="892885"/>
            <a:ext cx="5819888" cy="5282004"/>
          </a:xfrm>
          <a:prstGeom prst="ellipse">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6" name="Freeform 5"/>
          <p:cNvSpPr/>
          <p:nvPr/>
        </p:nvSpPr>
        <p:spPr bwMode="auto">
          <a:xfrm rot="-180000">
            <a:off x="3431690" y="968188"/>
            <a:ext cx="334623" cy="5120640"/>
          </a:xfrm>
          <a:custGeom>
            <a:avLst/>
            <a:gdLst>
              <a:gd name="connsiteX0" fmla="*/ 322730 w 334623"/>
              <a:gd name="connsiteY0" fmla="*/ 0 h 5120640"/>
              <a:gd name="connsiteX1" fmla="*/ 290457 w 334623"/>
              <a:gd name="connsiteY1" fmla="*/ 53788 h 5120640"/>
              <a:gd name="connsiteX2" fmla="*/ 258184 w 334623"/>
              <a:gd name="connsiteY2" fmla="*/ 86061 h 5120640"/>
              <a:gd name="connsiteX3" fmla="*/ 236669 w 334623"/>
              <a:gd name="connsiteY3" fmla="*/ 118334 h 5120640"/>
              <a:gd name="connsiteX4" fmla="*/ 279699 w 334623"/>
              <a:gd name="connsiteY4" fmla="*/ 225910 h 5120640"/>
              <a:gd name="connsiteX5" fmla="*/ 311972 w 334623"/>
              <a:gd name="connsiteY5" fmla="*/ 236668 h 5120640"/>
              <a:gd name="connsiteX6" fmla="*/ 311972 w 334623"/>
              <a:gd name="connsiteY6" fmla="*/ 559397 h 5120640"/>
              <a:gd name="connsiteX7" fmla="*/ 290457 w 334623"/>
              <a:gd name="connsiteY7" fmla="*/ 785308 h 5120640"/>
              <a:gd name="connsiteX8" fmla="*/ 258184 w 334623"/>
              <a:gd name="connsiteY8" fmla="*/ 828338 h 5120640"/>
              <a:gd name="connsiteX9" fmla="*/ 268942 w 334623"/>
              <a:gd name="connsiteY9" fmla="*/ 957430 h 5120640"/>
              <a:gd name="connsiteX10" fmla="*/ 301215 w 334623"/>
              <a:gd name="connsiteY10" fmla="*/ 989703 h 5120640"/>
              <a:gd name="connsiteX11" fmla="*/ 290457 w 334623"/>
              <a:gd name="connsiteY11" fmla="*/ 1344705 h 5120640"/>
              <a:gd name="connsiteX12" fmla="*/ 268942 w 334623"/>
              <a:gd name="connsiteY12" fmla="*/ 1495312 h 5120640"/>
              <a:gd name="connsiteX13" fmla="*/ 225911 w 334623"/>
              <a:gd name="connsiteY13" fmla="*/ 1592131 h 5120640"/>
              <a:gd name="connsiteX14" fmla="*/ 236669 w 334623"/>
              <a:gd name="connsiteY14" fmla="*/ 1699708 h 5120640"/>
              <a:gd name="connsiteX15" fmla="*/ 322730 w 334623"/>
              <a:gd name="connsiteY15" fmla="*/ 1721223 h 5120640"/>
              <a:gd name="connsiteX16" fmla="*/ 322730 w 334623"/>
              <a:gd name="connsiteY16" fmla="*/ 1807284 h 5120640"/>
              <a:gd name="connsiteX17" fmla="*/ 311972 w 334623"/>
              <a:gd name="connsiteY17" fmla="*/ 1968649 h 5120640"/>
              <a:gd name="connsiteX18" fmla="*/ 301215 w 334623"/>
              <a:gd name="connsiteY18" fmla="*/ 2000922 h 5120640"/>
              <a:gd name="connsiteX19" fmla="*/ 279699 w 334623"/>
              <a:gd name="connsiteY19" fmla="*/ 2022437 h 5120640"/>
              <a:gd name="connsiteX20" fmla="*/ 258184 w 334623"/>
              <a:gd name="connsiteY20" fmla="*/ 2086983 h 5120640"/>
              <a:gd name="connsiteX21" fmla="*/ 247426 w 334623"/>
              <a:gd name="connsiteY21" fmla="*/ 2162287 h 5120640"/>
              <a:gd name="connsiteX22" fmla="*/ 204396 w 334623"/>
              <a:gd name="connsiteY22" fmla="*/ 2248348 h 5120640"/>
              <a:gd name="connsiteX23" fmla="*/ 182880 w 334623"/>
              <a:gd name="connsiteY23" fmla="*/ 2269863 h 5120640"/>
              <a:gd name="connsiteX24" fmla="*/ 172123 w 334623"/>
              <a:gd name="connsiteY24" fmla="*/ 2334409 h 5120640"/>
              <a:gd name="connsiteX25" fmla="*/ 172123 w 334623"/>
              <a:gd name="connsiteY25" fmla="*/ 2420470 h 5120640"/>
              <a:gd name="connsiteX26" fmla="*/ 204396 w 334623"/>
              <a:gd name="connsiteY26" fmla="*/ 2431228 h 5120640"/>
              <a:gd name="connsiteX27" fmla="*/ 236669 w 334623"/>
              <a:gd name="connsiteY27" fmla="*/ 2452743 h 5120640"/>
              <a:gd name="connsiteX28" fmla="*/ 258184 w 334623"/>
              <a:gd name="connsiteY28" fmla="*/ 2485016 h 5120640"/>
              <a:gd name="connsiteX29" fmla="*/ 225911 w 334623"/>
              <a:gd name="connsiteY29" fmla="*/ 2549562 h 5120640"/>
              <a:gd name="connsiteX30" fmla="*/ 215153 w 334623"/>
              <a:gd name="connsiteY30" fmla="*/ 2807745 h 5120640"/>
              <a:gd name="connsiteX31" fmla="*/ 204396 w 334623"/>
              <a:gd name="connsiteY31" fmla="*/ 2850776 h 5120640"/>
              <a:gd name="connsiteX32" fmla="*/ 172123 w 334623"/>
              <a:gd name="connsiteY32" fmla="*/ 2883049 h 5120640"/>
              <a:gd name="connsiteX33" fmla="*/ 107577 w 334623"/>
              <a:gd name="connsiteY33" fmla="*/ 3001383 h 5120640"/>
              <a:gd name="connsiteX34" fmla="*/ 118335 w 334623"/>
              <a:gd name="connsiteY34" fmla="*/ 3044414 h 5120640"/>
              <a:gd name="connsiteX35" fmla="*/ 193638 w 334623"/>
              <a:gd name="connsiteY35" fmla="*/ 3087444 h 5120640"/>
              <a:gd name="connsiteX36" fmla="*/ 236669 w 334623"/>
              <a:gd name="connsiteY36" fmla="*/ 3141232 h 5120640"/>
              <a:gd name="connsiteX37" fmla="*/ 247426 w 334623"/>
              <a:gd name="connsiteY37" fmla="*/ 3173505 h 5120640"/>
              <a:gd name="connsiteX38" fmla="*/ 236669 w 334623"/>
              <a:gd name="connsiteY38" fmla="*/ 3205778 h 5120640"/>
              <a:gd name="connsiteX39" fmla="*/ 182880 w 334623"/>
              <a:gd name="connsiteY39" fmla="*/ 3302597 h 5120640"/>
              <a:gd name="connsiteX40" fmla="*/ 182880 w 334623"/>
              <a:gd name="connsiteY40" fmla="*/ 3550023 h 5120640"/>
              <a:gd name="connsiteX41" fmla="*/ 172123 w 334623"/>
              <a:gd name="connsiteY41" fmla="*/ 3582296 h 5120640"/>
              <a:gd name="connsiteX42" fmla="*/ 129092 w 334623"/>
              <a:gd name="connsiteY42" fmla="*/ 3646842 h 5120640"/>
              <a:gd name="connsiteX43" fmla="*/ 96819 w 334623"/>
              <a:gd name="connsiteY43" fmla="*/ 3668357 h 5120640"/>
              <a:gd name="connsiteX44" fmla="*/ 64546 w 334623"/>
              <a:gd name="connsiteY44" fmla="*/ 3700630 h 5120640"/>
              <a:gd name="connsiteX45" fmla="*/ 43031 w 334623"/>
              <a:gd name="connsiteY45" fmla="*/ 3732903 h 5120640"/>
              <a:gd name="connsiteX46" fmla="*/ 0 w 334623"/>
              <a:gd name="connsiteY46" fmla="*/ 3818964 h 5120640"/>
              <a:gd name="connsiteX47" fmla="*/ 10758 w 334623"/>
              <a:gd name="connsiteY47" fmla="*/ 3861995 h 5120640"/>
              <a:gd name="connsiteX48" fmla="*/ 96819 w 334623"/>
              <a:gd name="connsiteY48" fmla="*/ 3894268 h 5120640"/>
              <a:gd name="connsiteX49" fmla="*/ 172123 w 334623"/>
              <a:gd name="connsiteY49" fmla="*/ 3937298 h 5120640"/>
              <a:gd name="connsiteX50" fmla="*/ 182880 w 334623"/>
              <a:gd name="connsiteY50" fmla="*/ 3969571 h 5120640"/>
              <a:gd name="connsiteX51" fmla="*/ 139850 w 334623"/>
              <a:gd name="connsiteY51" fmla="*/ 4066390 h 5120640"/>
              <a:gd name="connsiteX52" fmla="*/ 53789 w 334623"/>
              <a:gd name="connsiteY52" fmla="*/ 4163209 h 5120640"/>
              <a:gd name="connsiteX53" fmla="*/ 43031 w 334623"/>
              <a:gd name="connsiteY53" fmla="*/ 4206240 h 5120640"/>
              <a:gd name="connsiteX54" fmla="*/ 75304 w 334623"/>
              <a:gd name="connsiteY54" fmla="*/ 4227755 h 5120640"/>
              <a:gd name="connsiteX55" fmla="*/ 96819 w 334623"/>
              <a:gd name="connsiteY55" fmla="*/ 4260028 h 5120640"/>
              <a:gd name="connsiteX56" fmla="*/ 150608 w 334623"/>
              <a:gd name="connsiteY56" fmla="*/ 4647303 h 5120640"/>
              <a:gd name="connsiteX57" fmla="*/ 193638 w 334623"/>
              <a:gd name="connsiteY57" fmla="*/ 4658061 h 5120640"/>
              <a:gd name="connsiteX58" fmla="*/ 182880 w 334623"/>
              <a:gd name="connsiteY58" fmla="*/ 4733364 h 5120640"/>
              <a:gd name="connsiteX59" fmla="*/ 172123 w 334623"/>
              <a:gd name="connsiteY59" fmla="*/ 4765637 h 5120640"/>
              <a:gd name="connsiteX60" fmla="*/ 161365 w 334623"/>
              <a:gd name="connsiteY60" fmla="*/ 4808668 h 5120640"/>
              <a:gd name="connsiteX61" fmla="*/ 139850 w 334623"/>
              <a:gd name="connsiteY61" fmla="*/ 4873214 h 5120640"/>
              <a:gd name="connsiteX62" fmla="*/ 118335 w 334623"/>
              <a:gd name="connsiteY62" fmla="*/ 4980790 h 5120640"/>
              <a:gd name="connsiteX63" fmla="*/ 96819 w 334623"/>
              <a:gd name="connsiteY63" fmla="*/ 5002305 h 5120640"/>
              <a:gd name="connsiteX64" fmla="*/ 75304 w 334623"/>
              <a:gd name="connsiteY64" fmla="*/ 5066851 h 5120640"/>
              <a:gd name="connsiteX65" fmla="*/ 64546 w 334623"/>
              <a:gd name="connsiteY65" fmla="*/ 5099124 h 5120640"/>
              <a:gd name="connsiteX66" fmla="*/ 75304 w 334623"/>
              <a:gd name="connsiteY66" fmla="*/ 5120640 h 512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34623" h="5120640">
                <a:moveTo>
                  <a:pt x="322730" y="0"/>
                </a:moveTo>
                <a:cubicBezTo>
                  <a:pt x="311972" y="17929"/>
                  <a:pt x="303002" y="37061"/>
                  <a:pt x="290457" y="53788"/>
                </a:cubicBezTo>
                <a:cubicBezTo>
                  <a:pt x="281329" y="65959"/>
                  <a:pt x="267923" y="74374"/>
                  <a:pt x="258184" y="86061"/>
                </a:cubicBezTo>
                <a:cubicBezTo>
                  <a:pt x="249907" y="95993"/>
                  <a:pt x="243841" y="107576"/>
                  <a:pt x="236669" y="118334"/>
                </a:cubicBezTo>
                <a:cubicBezTo>
                  <a:pt x="246231" y="194834"/>
                  <a:pt x="224623" y="198372"/>
                  <a:pt x="279699" y="225910"/>
                </a:cubicBezTo>
                <a:cubicBezTo>
                  <a:pt x="289841" y="230981"/>
                  <a:pt x="301214" y="233082"/>
                  <a:pt x="311972" y="236668"/>
                </a:cubicBezTo>
                <a:cubicBezTo>
                  <a:pt x="352611" y="358582"/>
                  <a:pt x="329621" y="277021"/>
                  <a:pt x="311972" y="559397"/>
                </a:cubicBezTo>
                <a:cubicBezTo>
                  <a:pt x="307253" y="634894"/>
                  <a:pt x="305292" y="711133"/>
                  <a:pt x="290457" y="785308"/>
                </a:cubicBezTo>
                <a:cubicBezTo>
                  <a:pt x="286941" y="802889"/>
                  <a:pt x="268942" y="813995"/>
                  <a:pt x="258184" y="828338"/>
                </a:cubicBezTo>
                <a:cubicBezTo>
                  <a:pt x="261770" y="871369"/>
                  <a:pt x="257816" y="915708"/>
                  <a:pt x="268942" y="957430"/>
                </a:cubicBezTo>
                <a:cubicBezTo>
                  <a:pt x="272862" y="972130"/>
                  <a:pt x="300371" y="974513"/>
                  <a:pt x="301215" y="989703"/>
                </a:cubicBezTo>
                <a:cubicBezTo>
                  <a:pt x="307782" y="1107909"/>
                  <a:pt x="297998" y="1226557"/>
                  <a:pt x="290457" y="1344705"/>
                </a:cubicBezTo>
                <a:cubicBezTo>
                  <a:pt x="287227" y="1395314"/>
                  <a:pt x="279389" y="1445688"/>
                  <a:pt x="268942" y="1495312"/>
                </a:cubicBezTo>
                <a:cubicBezTo>
                  <a:pt x="263948" y="1519036"/>
                  <a:pt x="237396" y="1569161"/>
                  <a:pt x="225911" y="1592131"/>
                </a:cubicBezTo>
                <a:cubicBezTo>
                  <a:pt x="229497" y="1627990"/>
                  <a:pt x="215046" y="1670878"/>
                  <a:pt x="236669" y="1699708"/>
                </a:cubicBezTo>
                <a:cubicBezTo>
                  <a:pt x="254411" y="1723364"/>
                  <a:pt x="322730" y="1721223"/>
                  <a:pt x="322730" y="1721223"/>
                </a:cubicBezTo>
                <a:cubicBezTo>
                  <a:pt x="342367" y="1780132"/>
                  <a:pt x="330719" y="1727398"/>
                  <a:pt x="322730" y="1807284"/>
                </a:cubicBezTo>
                <a:cubicBezTo>
                  <a:pt x="317366" y="1860924"/>
                  <a:pt x="317925" y="1915071"/>
                  <a:pt x="311972" y="1968649"/>
                </a:cubicBezTo>
                <a:cubicBezTo>
                  <a:pt x="310720" y="1979919"/>
                  <a:pt x="307049" y="1991198"/>
                  <a:pt x="301215" y="2000922"/>
                </a:cubicBezTo>
                <a:cubicBezTo>
                  <a:pt x="295997" y="2009619"/>
                  <a:pt x="286871" y="2015265"/>
                  <a:pt x="279699" y="2022437"/>
                </a:cubicBezTo>
                <a:cubicBezTo>
                  <a:pt x="272527" y="2043952"/>
                  <a:pt x="261391" y="2064532"/>
                  <a:pt x="258184" y="2086983"/>
                </a:cubicBezTo>
                <a:cubicBezTo>
                  <a:pt x="254598" y="2112084"/>
                  <a:pt x="253576" y="2137688"/>
                  <a:pt x="247426" y="2162287"/>
                </a:cubicBezTo>
                <a:cubicBezTo>
                  <a:pt x="239840" y="2192631"/>
                  <a:pt x="224082" y="2223741"/>
                  <a:pt x="204396" y="2248348"/>
                </a:cubicBezTo>
                <a:cubicBezTo>
                  <a:pt x="198060" y="2256268"/>
                  <a:pt x="190052" y="2262691"/>
                  <a:pt x="182880" y="2269863"/>
                </a:cubicBezTo>
                <a:cubicBezTo>
                  <a:pt x="179294" y="2291378"/>
                  <a:pt x="176401" y="2313020"/>
                  <a:pt x="172123" y="2334409"/>
                </a:cubicBezTo>
                <a:cubicBezTo>
                  <a:pt x="166386" y="2363097"/>
                  <a:pt x="149173" y="2391782"/>
                  <a:pt x="172123" y="2420470"/>
                </a:cubicBezTo>
                <a:cubicBezTo>
                  <a:pt x="179207" y="2429325"/>
                  <a:pt x="194254" y="2426157"/>
                  <a:pt x="204396" y="2431228"/>
                </a:cubicBezTo>
                <a:cubicBezTo>
                  <a:pt x="215960" y="2437010"/>
                  <a:pt x="225911" y="2445571"/>
                  <a:pt x="236669" y="2452743"/>
                </a:cubicBezTo>
                <a:cubicBezTo>
                  <a:pt x="243841" y="2463501"/>
                  <a:pt x="256059" y="2472263"/>
                  <a:pt x="258184" y="2485016"/>
                </a:cubicBezTo>
                <a:cubicBezTo>
                  <a:pt x="261153" y="2502831"/>
                  <a:pt x="233403" y="2538323"/>
                  <a:pt x="225911" y="2549562"/>
                </a:cubicBezTo>
                <a:cubicBezTo>
                  <a:pt x="241447" y="2844739"/>
                  <a:pt x="260943" y="2670374"/>
                  <a:pt x="215153" y="2807745"/>
                </a:cubicBezTo>
                <a:cubicBezTo>
                  <a:pt x="210478" y="2821771"/>
                  <a:pt x="211731" y="2837939"/>
                  <a:pt x="204396" y="2850776"/>
                </a:cubicBezTo>
                <a:cubicBezTo>
                  <a:pt x="196848" y="2863985"/>
                  <a:pt x="182881" y="2872291"/>
                  <a:pt x="172123" y="2883049"/>
                </a:cubicBezTo>
                <a:cubicBezTo>
                  <a:pt x="123310" y="2980674"/>
                  <a:pt x="146883" y="2942423"/>
                  <a:pt x="107577" y="3001383"/>
                </a:cubicBezTo>
                <a:cubicBezTo>
                  <a:pt x="111163" y="3015727"/>
                  <a:pt x="109741" y="3032383"/>
                  <a:pt x="118335" y="3044414"/>
                </a:cubicBezTo>
                <a:cubicBezTo>
                  <a:pt x="138688" y="3072909"/>
                  <a:pt x="164435" y="3077710"/>
                  <a:pt x="193638" y="3087444"/>
                </a:cubicBezTo>
                <a:cubicBezTo>
                  <a:pt x="213647" y="3107453"/>
                  <a:pt x="223101" y="3114096"/>
                  <a:pt x="236669" y="3141232"/>
                </a:cubicBezTo>
                <a:cubicBezTo>
                  <a:pt x="241740" y="3151374"/>
                  <a:pt x="243840" y="3162747"/>
                  <a:pt x="247426" y="3173505"/>
                </a:cubicBezTo>
                <a:cubicBezTo>
                  <a:pt x="243840" y="3184263"/>
                  <a:pt x="242176" y="3195865"/>
                  <a:pt x="236669" y="3205778"/>
                </a:cubicBezTo>
                <a:cubicBezTo>
                  <a:pt x="175016" y="3316755"/>
                  <a:pt x="207223" y="3229569"/>
                  <a:pt x="182880" y="3302597"/>
                </a:cubicBezTo>
                <a:cubicBezTo>
                  <a:pt x="204706" y="3411720"/>
                  <a:pt x="200348" y="3366606"/>
                  <a:pt x="182880" y="3550023"/>
                </a:cubicBezTo>
                <a:cubicBezTo>
                  <a:pt x="181805" y="3561311"/>
                  <a:pt x="177630" y="3572383"/>
                  <a:pt x="172123" y="3582296"/>
                </a:cubicBezTo>
                <a:cubicBezTo>
                  <a:pt x="159565" y="3604900"/>
                  <a:pt x="146120" y="3627382"/>
                  <a:pt x="129092" y="3646842"/>
                </a:cubicBezTo>
                <a:cubicBezTo>
                  <a:pt x="120578" y="3656572"/>
                  <a:pt x="106751" y="3660080"/>
                  <a:pt x="96819" y="3668357"/>
                </a:cubicBezTo>
                <a:cubicBezTo>
                  <a:pt x="85132" y="3678096"/>
                  <a:pt x="74285" y="3688943"/>
                  <a:pt x="64546" y="3700630"/>
                </a:cubicBezTo>
                <a:cubicBezTo>
                  <a:pt x="56269" y="3710562"/>
                  <a:pt x="49883" y="3721939"/>
                  <a:pt x="43031" y="3732903"/>
                </a:cubicBezTo>
                <a:cubicBezTo>
                  <a:pt x="6738" y="3790972"/>
                  <a:pt x="16386" y="3769807"/>
                  <a:pt x="0" y="3818964"/>
                </a:cubicBezTo>
                <a:cubicBezTo>
                  <a:pt x="3586" y="3833308"/>
                  <a:pt x="2557" y="3849693"/>
                  <a:pt x="10758" y="3861995"/>
                </a:cubicBezTo>
                <a:cubicBezTo>
                  <a:pt x="27804" y="3887564"/>
                  <a:pt x="73402" y="3889585"/>
                  <a:pt x="96819" y="3894268"/>
                </a:cubicBezTo>
                <a:cubicBezTo>
                  <a:pt x="107407" y="3899562"/>
                  <a:pt x="161986" y="3924627"/>
                  <a:pt x="172123" y="3937298"/>
                </a:cubicBezTo>
                <a:cubicBezTo>
                  <a:pt x="179207" y="3946153"/>
                  <a:pt x="179294" y="3958813"/>
                  <a:pt x="182880" y="3969571"/>
                </a:cubicBezTo>
                <a:cubicBezTo>
                  <a:pt x="169238" y="4010497"/>
                  <a:pt x="167126" y="4035705"/>
                  <a:pt x="139850" y="4066390"/>
                </a:cubicBezTo>
                <a:cubicBezTo>
                  <a:pt x="41599" y="4176922"/>
                  <a:pt x="102619" y="4089963"/>
                  <a:pt x="53789" y="4163209"/>
                </a:cubicBezTo>
                <a:cubicBezTo>
                  <a:pt x="50203" y="4177553"/>
                  <a:pt x="38356" y="4192214"/>
                  <a:pt x="43031" y="4206240"/>
                </a:cubicBezTo>
                <a:cubicBezTo>
                  <a:pt x="47119" y="4218506"/>
                  <a:pt x="66162" y="4218613"/>
                  <a:pt x="75304" y="4227755"/>
                </a:cubicBezTo>
                <a:cubicBezTo>
                  <a:pt x="84446" y="4236897"/>
                  <a:pt x="89647" y="4249270"/>
                  <a:pt x="96819" y="4260028"/>
                </a:cubicBezTo>
                <a:cubicBezTo>
                  <a:pt x="114335" y="4566546"/>
                  <a:pt x="-505" y="4604126"/>
                  <a:pt x="150608" y="4647303"/>
                </a:cubicBezTo>
                <a:cubicBezTo>
                  <a:pt x="164824" y="4651365"/>
                  <a:pt x="179295" y="4654475"/>
                  <a:pt x="193638" y="4658061"/>
                </a:cubicBezTo>
                <a:cubicBezTo>
                  <a:pt x="190052" y="4683162"/>
                  <a:pt x="187853" y="4708501"/>
                  <a:pt x="182880" y="4733364"/>
                </a:cubicBezTo>
                <a:cubicBezTo>
                  <a:pt x="180656" y="4744483"/>
                  <a:pt x="175238" y="4754734"/>
                  <a:pt x="172123" y="4765637"/>
                </a:cubicBezTo>
                <a:cubicBezTo>
                  <a:pt x="168061" y="4779853"/>
                  <a:pt x="165613" y="4794506"/>
                  <a:pt x="161365" y="4808668"/>
                </a:cubicBezTo>
                <a:cubicBezTo>
                  <a:pt x="154848" y="4830391"/>
                  <a:pt x="143579" y="4850843"/>
                  <a:pt x="139850" y="4873214"/>
                </a:cubicBezTo>
                <a:cubicBezTo>
                  <a:pt x="138500" y="4881312"/>
                  <a:pt x="126357" y="4964746"/>
                  <a:pt x="118335" y="4980790"/>
                </a:cubicBezTo>
                <a:cubicBezTo>
                  <a:pt x="113799" y="4989862"/>
                  <a:pt x="103991" y="4995133"/>
                  <a:pt x="96819" y="5002305"/>
                </a:cubicBezTo>
                <a:lnTo>
                  <a:pt x="75304" y="5066851"/>
                </a:lnTo>
                <a:cubicBezTo>
                  <a:pt x="71718" y="5077609"/>
                  <a:pt x="59475" y="5088982"/>
                  <a:pt x="64546" y="5099124"/>
                </a:cubicBezTo>
                <a:lnTo>
                  <a:pt x="75304" y="5120640"/>
                </a:lnTo>
              </a:path>
            </a:pathLst>
          </a:cu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7" name="Freeform 6"/>
          <p:cNvSpPr/>
          <p:nvPr/>
        </p:nvSpPr>
        <p:spPr bwMode="auto">
          <a:xfrm rot="-180000">
            <a:off x="4969556" y="1032733"/>
            <a:ext cx="344722" cy="5034579"/>
          </a:xfrm>
          <a:custGeom>
            <a:avLst/>
            <a:gdLst>
              <a:gd name="connsiteX0" fmla="*/ 344722 w 344722"/>
              <a:gd name="connsiteY0" fmla="*/ 0 h 5034579"/>
              <a:gd name="connsiteX1" fmla="*/ 312449 w 344722"/>
              <a:gd name="connsiteY1" fmla="*/ 53788 h 5034579"/>
              <a:gd name="connsiteX2" fmla="*/ 323207 w 344722"/>
              <a:gd name="connsiteY2" fmla="*/ 86061 h 5034579"/>
              <a:gd name="connsiteX3" fmla="*/ 280176 w 344722"/>
              <a:gd name="connsiteY3" fmla="*/ 215153 h 5034579"/>
              <a:gd name="connsiteX4" fmla="*/ 247903 w 344722"/>
              <a:gd name="connsiteY4" fmla="*/ 258184 h 5034579"/>
              <a:gd name="connsiteX5" fmla="*/ 237146 w 344722"/>
              <a:gd name="connsiteY5" fmla="*/ 290457 h 5034579"/>
              <a:gd name="connsiteX6" fmla="*/ 258661 w 344722"/>
              <a:gd name="connsiteY6" fmla="*/ 430306 h 5034579"/>
              <a:gd name="connsiteX7" fmla="*/ 237146 w 344722"/>
              <a:gd name="connsiteY7" fmla="*/ 613186 h 5034579"/>
              <a:gd name="connsiteX8" fmla="*/ 226388 w 344722"/>
              <a:gd name="connsiteY8" fmla="*/ 645459 h 5034579"/>
              <a:gd name="connsiteX9" fmla="*/ 172600 w 344722"/>
              <a:gd name="connsiteY9" fmla="*/ 677732 h 5034579"/>
              <a:gd name="connsiteX10" fmla="*/ 140327 w 344722"/>
              <a:gd name="connsiteY10" fmla="*/ 699247 h 5034579"/>
              <a:gd name="connsiteX11" fmla="*/ 118811 w 344722"/>
              <a:gd name="connsiteY11" fmla="*/ 731520 h 5034579"/>
              <a:gd name="connsiteX12" fmla="*/ 97296 w 344722"/>
              <a:gd name="connsiteY12" fmla="*/ 796066 h 5034579"/>
              <a:gd name="connsiteX13" fmla="*/ 118811 w 344722"/>
              <a:gd name="connsiteY13" fmla="*/ 871369 h 5034579"/>
              <a:gd name="connsiteX14" fmla="*/ 204873 w 344722"/>
              <a:gd name="connsiteY14" fmla="*/ 903642 h 5034579"/>
              <a:gd name="connsiteX15" fmla="*/ 269418 w 344722"/>
              <a:gd name="connsiteY15" fmla="*/ 957431 h 5034579"/>
              <a:gd name="connsiteX16" fmla="*/ 280176 w 344722"/>
              <a:gd name="connsiteY16" fmla="*/ 989704 h 5034579"/>
              <a:gd name="connsiteX17" fmla="*/ 269418 w 344722"/>
              <a:gd name="connsiteY17" fmla="*/ 1129553 h 5034579"/>
              <a:gd name="connsiteX18" fmla="*/ 247903 w 344722"/>
              <a:gd name="connsiteY18" fmla="*/ 1172584 h 5034579"/>
              <a:gd name="connsiteX19" fmla="*/ 269418 w 344722"/>
              <a:gd name="connsiteY19" fmla="*/ 1301675 h 5034579"/>
              <a:gd name="connsiteX20" fmla="*/ 258661 w 344722"/>
              <a:gd name="connsiteY20" fmla="*/ 1495313 h 5034579"/>
              <a:gd name="connsiteX21" fmla="*/ 237146 w 344722"/>
              <a:gd name="connsiteY21" fmla="*/ 1549101 h 5034579"/>
              <a:gd name="connsiteX22" fmla="*/ 226388 w 344722"/>
              <a:gd name="connsiteY22" fmla="*/ 1602889 h 5034579"/>
              <a:gd name="connsiteX23" fmla="*/ 204873 w 344722"/>
              <a:gd name="connsiteY23" fmla="*/ 1667435 h 5034579"/>
              <a:gd name="connsiteX24" fmla="*/ 215630 w 344722"/>
              <a:gd name="connsiteY24" fmla="*/ 1818042 h 5034579"/>
              <a:gd name="connsiteX25" fmla="*/ 226388 w 344722"/>
              <a:gd name="connsiteY25" fmla="*/ 1850315 h 5034579"/>
              <a:gd name="connsiteX26" fmla="*/ 204873 w 344722"/>
              <a:gd name="connsiteY26" fmla="*/ 1990165 h 5034579"/>
              <a:gd name="connsiteX27" fmla="*/ 183357 w 344722"/>
              <a:gd name="connsiteY27" fmla="*/ 2086984 h 5034579"/>
              <a:gd name="connsiteX28" fmla="*/ 194115 w 344722"/>
              <a:gd name="connsiteY28" fmla="*/ 2173045 h 5034579"/>
              <a:gd name="connsiteX29" fmla="*/ 215630 w 344722"/>
              <a:gd name="connsiteY29" fmla="*/ 2248348 h 5034579"/>
              <a:gd name="connsiteX30" fmla="*/ 237146 w 344722"/>
              <a:gd name="connsiteY30" fmla="*/ 2323652 h 5034579"/>
              <a:gd name="connsiteX31" fmla="*/ 226388 w 344722"/>
              <a:gd name="connsiteY31" fmla="*/ 2398955 h 5034579"/>
              <a:gd name="connsiteX32" fmla="*/ 204873 w 344722"/>
              <a:gd name="connsiteY32" fmla="*/ 2420471 h 5034579"/>
              <a:gd name="connsiteX33" fmla="*/ 194115 w 344722"/>
              <a:gd name="connsiteY33" fmla="*/ 2463501 h 5034579"/>
              <a:gd name="connsiteX34" fmla="*/ 204873 w 344722"/>
              <a:gd name="connsiteY34" fmla="*/ 2614108 h 5034579"/>
              <a:gd name="connsiteX35" fmla="*/ 226388 w 344722"/>
              <a:gd name="connsiteY35" fmla="*/ 2678654 h 5034579"/>
              <a:gd name="connsiteX36" fmla="*/ 215630 w 344722"/>
              <a:gd name="connsiteY36" fmla="*/ 2743200 h 5034579"/>
              <a:gd name="connsiteX37" fmla="*/ 194115 w 344722"/>
              <a:gd name="connsiteY37" fmla="*/ 2786231 h 5034579"/>
              <a:gd name="connsiteX38" fmla="*/ 204873 w 344722"/>
              <a:gd name="connsiteY38" fmla="*/ 2861534 h 5034579"/>
              <a:gd name="connsiteX39" fmla="*/ 194115 w 344722"/>
              <a:gd name="connsiteY39" fmla="*/ 2926080 h 5034579"/>
              <a:gd name="connsiteX40" fmla="*/ 204873 w 344722"/>
              <a:gd name="connsiteY40" fmla="*/ 2958353 h 5034579"/>
              <a:gd name="connsiteX41" fmla="*/ 194115 w 344722"/>
              <a:gd name="connsiteY41" fmla="*/ 3119718 h 5034579"/>
              <a:gd name="connsiteX42" fmla="*/ 151084 w 344722"/>
              <a:gd name="connsiteY42" fmla="*/ 3151991 h 5034579"/>
              <a:gd name="connsiteX43" fmla="*/ 129569 w 344722"/>
              <a:gd name="connsiteY43" fmla="*/ 3195021 h 5034579"/>
              <a:gd name="connsiteX44" fmla="*/ 108054 w 344722"/>
              <a:gd name="connsiteY44" fmla="*/ 3227294 h 5034579"/>
              <a:gd name="connsiteX45" fmla="*/ 118811 w 344722"/>
              <a:gd name="connsiteY45" fmla="*/ 3313355 h 5034579"/>
              <a:gd name="connsiteX46" fmla="*/ 140327 w 344722"/>
              <a:gd name="connsiteY46" fmla="*/ 3334871 h 5034579"/>
              <a:gd name="connsiteX47" fmla="*/ 129569 w 344722"/>
              <a:gd name="connsiteY47" fmla="*/ 3420932 h 5034579"/>
              <a:gd name="connsiteX48" fmla="*/ 118811 w 344722"/>
              <a:gd name="connsiteY48" fmla="*/ 3453205 h 5034579"/>
              <a:gd name="connsiteX49" fmla="*/ 108054 w 344722"/>
              <a:gd name="connsiteY49" fmla="*/ 3506993 h 5034579"/>
              <a:gd name="connsiteX50" fmla="*/ 97296 w 344722"/>
              <a:gd name="connsiteY50" fmla="*/ 3646842 h 5034579"/>
              <a:gd name="connsiteX51" fmla="*/ 54266 w 344722"/>
              <a:gd name="connsiteY51" fmla="*/ 3915784 h 5034579"/>
              <a:gd name="connsiteX52" fmla="*/ 65023 w 344722"/>
              <a:gd name="connsiteY52" fmla="*/ 3948057 h 5034579"/>
              <a:gd name="connsiteX53" fmla="*/ 86538 w 344722"/>
              <a:gd name="connsiteY53" fmla="*/ 3980329 h 5034579"/>
              <a:gd name="connsiteX54" fmla="*/ 97296 w 344722"/>
              <a:gd name="connsiteY54" fmla="*/ 4087906 h 5034579"/>
              <a:gd name="connsiteX55" fmla="*/ 86538 w 344722"/>
              <a:gd name="connsiteY55" fmla="*/ 4152452 h 5034579"/>
              <a:gd name="connsiteX56" fmla="*/ 65023 w 344722"/>
              <a:gd name="connsiteY56" fmla="*/ 4195482 h 5034579"/>
              <a:gd name="connsiteX57" fmla="*/ 54266 w 344722"/>
              <a:gd name="connsiteY57" fmla="*/ 4238513 h 5034579"/>
              <a:gd name="connsiteX58" fmla="*/ 65023 w 344722"/>
              <a:gd name="connsiteY58" fmla="*/ 4281544 h 5034579"/>
              <a:gd name="connsiteX59" fmla="*/ 86538 w 344722"/>
              <a:gd name="connsiteY59" fmla="*/ 4313817 h 5034579"/>
              <a:gd name="connsiteX60" fmla="*/ 65023 w 344722"/>
              <a:gd name="connsiteY60" fmla="*/ 4399878 h 5034579"/>
              <a:gd name="connsiteX61" fmla="*/ 54266 w 344722"/>
              <a:gd name="connsiteY61" fmla="*/ 4485939 h 5034579"/>
              <a:gd name="connsiteX62" fmla="*/ 43508 w 344722"/>
              <a:gd name="connsiteY62" fmla="*/ 4518212 h 5034579"/>
              <a:gd name="connsiteX63" fmla="*/ 32750 w 344722"/>
              <a:gd name="connsiteY63" fmla="*/ 4615031 h 5034579"/>
              <a:gd name="connsiteX64" fmla="*/ 21993 w 344722"/>
              <a:gd name="connsiteY64" fmla="*/ 4658061 h 5034579"/>
              <a:gd name="connsiteX65" fmla="*/ 477 w 344722"/>
              <a:gd name="connsiteY65" fmla="*/ 4722607 h 5034579"/>
              <a:gd name="connsiteX66" fmla="*/ 11235 w 344722"/>
              <a:gd name="connsiteY66" fmla="*/ 4819426 h 5034579"/>
              <a:gd name="connsiteX67" fmla="*/ 477 w 344722"/>
              <a:gd name="connsiteY67" fmla="*/ 4970033 h 5034579"/>
              <a:gd name="connsiteX68" fmla="*/ 477 w 344722"/>
              <a:gd name="connsiteY68" fmla="*/ 5034579 h 503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44722" h="5034579">
                <a:moveTo>
                  <a:pt x="344722" y="0"/>
                </a:moveTo>
                <a:cubicBezTo>
                  <a:pt x="333964" y="17929"/>
                  <a:pt x="317520" y="33503"/>
                  <a:pt x="312449" y="53788"/>
                </a:cubicBezTo>
                <a:cubicBezTo>
                  <a:pt x="309699" y="64789"/>
                  <a:pt x="323207" y="74721"/>
                  <a:pt x="323207" y="86061"/>
                </a:cubicBezTo>
                <a:cubicBezTo>
                  <a:pt x="323207" y="198473"/>
                  <a:pt x="338113" y="176529"/>
                  <a:pt x="280176" y="215153"/>
                </a:cubicBezTo>
                <a:cubicBezTo>
                  <a:pt x="269418" y="229497"/>
                  <a:pt x="256798" y="242617"/>
                  <a:pt x="247903" y="258184"/>
                </a:cubicBezTo>
                <a:cubicBezTo>
                  <a:pt x="242277" y="268029"/>
                  <a:pt x="237146" y="279117"/>
                  <a:pt x="237146" y="290457"/>
                </a:cubicBezTo>
                <a:cubicBezTo>
                  <a:pt x="237146" y="373662"/>
                  <a:pt x="240246" y="375064"/>
                  <a:pt x="258661" y="430306"/>
                </a:cubicBezTo>
                <a:cubicBezTo>
                  <a:pt x="254395" y="472965"/>
                  <a:pt x="246656" y="565635"/>
                  <a:pt x="237146" y="613186"/>
                </a:cubicBezTo>
                <a:cubicBezTo>
                  <a:pt x="234922" y="624305"/>
                  <a:pt x="234406" y="637441"/>
                  <a:pt x="226388" y="645459"/>
                </a:cubicBezTo>
                <a:cubicBezTo>
                  <a:pt x="211603" y="660244"/>
                  <a:pt x="190331" y="666650"/>
                  <a:pt x="172600" y="677732"/>
                </a:cubicBezTo>
                <a:cubicBezTo>
                  <a:pt x="161636" y="684584"/>
                  <a:pt x="151085" y="692075"/>
                  <a:pt x="140327" y="699247"/>
                </a:cubicBezTo>
                <a:cubicBezTo>
                  <a:pt x="133155" y="710005"/>
                  <a:pt x="124062" y="719705"/>
                  <a:pt x="118811" y="731520"/>
                </a:cubicBezTo>
                <a:cubicBezTo>
                  <a:pt x="109600" y="752244"/>
                  <a:pt x="97296" y="796066"/>
                  <a:pt x="97296" y="796066"/>
                </a:cubicBezTo>
                <a:cubicBezTo>
                  <a:pt x="104468" y="821167"/>
                  <a:pt x="104330" y="849648"/>
                  <a:pt x="118811" y="871369"/>
                </a:cubicBezTo>
                <a:cubicBezTo>
                  <a:pt x="130063" y="888247"/>
                  <a:pt x="187774" y="899368"/>
                  <a:pt x="204873" y="903642"/>
                </a:cubicBezTo>
                <a:cubicBezTo>
                  <a:pt x="228687" y="919518"/>
                  <a:pt x="252852" y="932581"/>
                  <a:pt x="269418" y="957431"/>
                </a:cubicBezTo>
                <a:cubicBezTo>
                  <a:pt x="275708" y="966866"/>
                  <a:pt x="276590" y="978946"/>
                  <a:pt x="280176" y="989704"/>
                </a:cubicBezTo>
                <a:cubicBezTo>
                  <a:pt x="276590" y="1036320"/>
                  <a:pt x="277543" y="1083510"/>
                  <a:pt x="269418" y="1129553"/>
                </a:cubicBezTo>
                <a:cubicBezTo>
                  <a:pt x="266631" y="1145346"/>
                  <a:pt x="249133" y="1156595"/>
                  <a:pt x="247903" y="1172584"/>
                </a:cubicBezTo>
                <a:cubicBezTo>
                  <a:pt x="243400" y="1231129"/>
                  <a:pt x="254160" y="1255898"/>
                  <a:pt x="269418" y="1301675"/>
                </a:cubicBezTo>
                <a:cubicBezTo>
                  <a:pt x="265832" y="1366221"/>
                  <a:pt x="267022" y="1431210"/>
                  <a:pt x="258661" y="1495313"/>
                </a:cubicBezTo>
                <a:cubicBezTo>
                  <a:pt x="256163" y="1514461"/>
                  <a:pt x="242695" y="1530605"/>
                  <a:pt x="237146" y="1549101"/>
                </a:cubicBezTo>
                <a:cubicBezTo>
                  <a:pt x="231892" y="1566614"/>
                  <a:pt x="231199" y="1585249"/>
                  <a:pt x="226388" y="1602889"/>
                </a:cubicBezTo>
                <a:cubicBezTo>
                  <a:pt x="220421" y="1624769"/>
                  <a:pt x="212045" y="1645920"/>
                  <a:pt x="204873" y="1667435"/>
                </a:cubicBezTo>
                <a:cubicBezTo>
                  <a:pt x="208459" y="1717637"/>
                  <a:pt x="209749" y="1768056"/>
                  <a:pt x="215630" y="1818042"/>
                </a:cubicBezTo>
                <a:cubicBezTo>
                  <a:pt x="216955" y="1829304"/>
                  <a:pt x="226388" y="1838975"/>
                  <a:pt x="226388" y="1850315"/>
                </a:cubicBezTo>
                <a:cubicBezTo>
                  <a:pt x="226388" y="2021281"/>
                  <a:pt x="223285" y="1907308"/>
                  <a:pt x="204873" y="1990165"/>
                </a:cubicBezTo>
                <a:cubicBezTo>
                  <a:pt x="179632" y="2103751"/>
                  <a:pt x="207573" y="2014338"/>
                  <a:pt x="183357" y="2086984"/>
                </a:cubicBezTo>
                <a:cubicBezTo>
                  <a:pt x="186943" y="2115671"/>
                  <a:pt x="189362" y="2144528"/>
                  <a:pt x="194115" y="2173045"/>
                </a:cubicBezTo>
                <a:cubicBezTo>
                  <a:pt x="200839" y="2213389"/>
                  <a:pt x="205401" y="2212546"/>
                  <a:pt x="215630" y="2248348"/>
                </a:cubicBezTo>
                <a:cubicBezTo>
                  <a:pt x="242638" y="2342877"/>
                  <a:pt x="211359" y="2246293"/>
                  <a:pt x="237146" y="2323652"/>
                </a:cubicBezTo>
                <a:cubicBezTo>
                  <a:pt x="233560" y="2348753"/>
                  <a:pt x="234406" y="2374900"/>
                  <a:pt x="226388" y="2398955"/>
                </a:cubicBezTo>
                <a:cubicBezTo>
                  <a:pt x="223181" y="2408577"/>
                  <a:pt x="209409" y="2411399"/>
                  <a:pt x="204873" y="2420471"/>
                </a:cubicBezTo>
                <a:cubicBezTo>
                  <a:pt x="198261" y="2433695"/>
                  <a:pt x="197701" y="2449158"/>
                  <a:pt x="194115" y="2463501"/>
                </a:cubicBezTo>
                <a:cubicBezTo>
                  <a:pt x="197701" y="2513703"/>
                  <a:pt x="197407" y="2564335"/>
                  <a:pt x="204873" y="2614108"/>
                </a:cubicBezTo>
                <a:cubicBezTo>
                  <a:pt x="208237" y="2636536"/>
                  <a:pt x="226388" y="2678654"/>
                  <a:pt x="226388" y="2678654"/>
                </a:cubicBezTo>
                <a:cubicBezTo>
                  <a:pt x="222802" y="2700169"/>
                  <a:pt x="221898" y="2722308"/>
                  <a:pt x="215630" y="2743200"/>
                </a:cubicBezTo>
                <a:cubicBezTo>
                  <a:pt x="211022" y="2758560"/>
                  <a:pt x="195567" y="2770260"/>
                  <a:pt x="194115" y="2786231"/>
                </a:cubicBezTo>
                <a:cubicBezTo>
                  <a:pt x="191820" y="2811483"/>
                  <a:pt x="201287" y="2836433"/>
                  <a:pt x="204873" y="2861534"/>
                </a:cubicBezTo>
                <a:cubicBezTo>
                  <a:pt x="201287" y="2883049"/>
                  <a:pt x="194115" y="2904268"/>
                  <a:pt x="194115" y="2926080"/>
                </a:cubicBezTo>
                <a:cubicBezTo>
                  <a:pt x="194115" y="2937420"/>
                  <a:pt x="204873" y="2947013"/>
                  <a:pt x="204873" y="2958353"/>
                </a:cubicBezTo>
                <a:cubicBezTo>
                  <a:pt x="204873" y="3012261"/>
                  <a:pt x="208543" y="3067777"/>
                  <a:pt x="194115" y="3119718"/>
                </a:cubicBezTo>
                <a:cubicBezTo>
                  <a:pt x="189316" y="3136993"/>
                  <a:pt x="165428" y="3141233"/>
                  <a:pt x="151084" y="3151991"/>
                </a:cubicBezTo>
                <a:cubicBezTo>
                  <a:pt x="143912" y="3166334"/>
                  <a:pt x="137525" y="3181098"/>
                  <a:pt x="129569" y="3195021"/>
                </a:cubicBezTo>
                <a:cubicBezTo>
                  <a:pt x="123154" y="3206247"/>
                  <a:pt x="109225" y="3214418"/>
                  <a:pt x="108054" y="3227294"/>
                </a:cubicBezTo>
                <a:cubicBezTo>
                  <a:pt x="105437" y="3256085"/>
                  <a:pt x="110504" y="3285664"/>
                  <a:pt x="118811" y="3313355"/>
                </a:cubicBezTo>
                <a:cubicBezTo>
                  <a:pt x="121725" y="3323070"/>
                  <a:pt x="133155" y="3327699"/>
                  <a:pt x="140327" y="3334871"/>
                </a:cubicBezTo>
                <a:cubicBezTo>
                  <a:pt x="136741" y="3363558"/>
                  <a:pt x="134741" y="3392488"/>
                  <a:pt x="129569" y="3420932"/>
                </a:cubicBezTo>
                <a:cubicBezTo>
                  <a:pt x="127540" y="3432089"/>
                  <a:pt x="121561" y="3442204"/>
                  <a:pt x="118811" y="3453205"/>
                </a:cubicBezTo>
                <a:cubicBezTo>
                  <a:pt x="114376" y="3470943"/>
                  <a:pt x="111640" y="3489064"/>
                  <a:pt x="108054" y="3506993"/>
                </a:cubicBezTo>
                <a:cubicBezTo>
                  <a:pt x="104468" y="3553609"/>
                  <a:pt x="99963" y="3600164"/>
                  <a:pt x="97296" y="3646842"/>
                </a:cubicBezTo>
                <a:cubicBezTo>
                  <a:pt x="82725" y="3901831"/>
                  <a:pt x="142980" y="3827068"/>
                  <a:pt x="54266" y="3915784"/>
                </a:cubicBezTo>
                <a:cubicBezTo>
                  <a:pt x="57852" y="3926542"/>
                  <a:pt x="59952" y="3937915"/>
                  <a:pt x="65023" y="3948057"/>
                </a:cubicBezTo>
                <a:cubicBezTo>
                  <a:pt x="70805" y="3959621"/>
                  <a:pt x="83631" y="3967731"/>
                  <a:pt x="86538" y="3980329"/>
                </a:cubicBezTo>
                <a:cubicBezTo>
                  <a:pt x="94641" y="4015444"/>
                  <a:pt x="93710" y="4052047"/>
                  <a:pt x="97296" y="4087906"/>
                </a:cubicBezTo>
                <a:cubicBezTo>
                  <a:pt x="93710" y="4109421"/>
                  <a:pt x="92806" y="4131560"/>
                  <a:pt x="86538" y="4152452"/>
                </a:cubicBezTo>
                <a:cubicBezTo>
                  <a:pt x="81930" y="4167812"/>
                  <a:pt x="70654" y="4180467"/>
                  <a:pt x="65023" y="4195482"/>
                </a:cubicBezTo>
                <a:cubicBezTo>
                  <a:pt x="59832" y="4209326"/>
                  <a:pt x="57852" y="4224169"/>
                  <a:pt x="54266" y="4238513"/>
                </a:cubicBezTo>
                <a:cubicBezTo>
                  <a:pt x="57852" y="4252857"/>
                  <a:pt x="59199" y="4267954"/>
                  <a:pt x="65023" y="4281544"/>
                </a:cubicBezTo>
                <a:cubicBezTo>
                  <a:pt x="70116" y="4293428"/>
                  <a:pt x="84934" y="4300988"/>
                  <a:pt x="86538" y="4313817"/>
                </a:cubicBezTo>
                <a:cubicBezTo>
                  <a:pt x="88899" y="4332702"/>
                  <a:pt x="72049" y="4378801"/>
                  <a:pt x="65023" y="4399878"/>
                </a:cubicBezTo>
                <a:cubicBezTo>
                  <a:pt x="61437" y="4428565"/>
                  <a:pt x="59438" y="4457495"/>
                  <a:pt x="54266" y="4485939"/>
                </a:cubicBezTo>
                <a:cubicBezTo>
                  <a:pt x="52238" y="4497096"/>
                  <a:pt x="45372" y="4507027"/>
                  <a:pt x="43508" y="4518212"/>
                </a:cubicBezTo>
                <a:cubicBezTo>
                  <a:pt x="38170" y="4550242"/>
                  <a:pt x="37687" y="4582937"/>
                  <a:pt x="32750" y="4615031"/>
                </a:cubicBezTo>
                <a:cubicBezTo>
                  <a:pt x="30502" y="4629644"/>
                  <a:pt x="26241" y="4643900"/>
                  <a:pt x="21993" y="4658061"/>
                </a:cubicBezTo>
                <a:cubicBezTo>
                  <a:pt x="15476" y="4679784"/>
                  <a:pt x="477" y="4722607"/>
                  <a:pt x="477" y="4722607"/>
                </a:cubicBezTo>
                <a:cubicBezTo>
                  <a:pt x="4063" y="4754880"/>
                  <a:pt x="11235" y="4786954"/>
                  <a:pt x="11235" y="4819426"/>
                </a:cubicBezTo>
                <a:cubicBezTo>
                  <a:pt x="11235" y="4869756"/>
                  <a:pt x="2990" y="4919766"/>
                  <a:pt x="477" y="4970033"/>
                </a:cubicBezTo>
                <a:cubicBezTo>
                  <a:pt x="-597" y="4991521"/>
                  <a:pt x="477" y="5013064"/>
                  <a:pt x="477" y="5034579"/>
                </a:cubicBezTo>
              </a:path>
            </a:pathLst>
          </a:cu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8" name="TextBox 7"/>
          <p:cNvSpPr txBox="1"/>
          <p:nvPr/>
        </p:nvSpPr>
        <p:spPr>
          <a:xfrm>
            <a:off x="1781545" y="2751299"/>
            <a:ext cx="1564083" cy="1200329"/>
          </a:xfrm>
          <a:prstGeom prst="rect">
            <a:avLst/>
          </a:prstGeom>
          <a:noFill/>
        </p:spPr>
        <p:txBody>
          <a:bodyPr wrap="none" rtlCol="0">
            <a:spAutoFit/>
          </a:bodyPr>
          <a:lstStyle/>
          <a:p>
            <a:r>
              <a:rPr lang="en-GB" dirty="0" smtClean="0">
                <a:solidFill>
                  <a:srgbClr val="FF0000"/>
                </a:solidFill>
              </a:rPr>
              <a:t>sensory</a:t>
            </a:r>
          </a:p>
          <a:p>
            <a:r>
              <a:rPr lang="en-GB" dirty="0" smtClean="0">
                <a:solidFill>
                  <a:srgbClr val="FF0000"/>
                </a:solidFill>
              </a:rPr>
              <a:t>processing</a:t>
            </a:r>
          </a:p>
          <a:p>
            <a:r>
              <a:rPr lang="en-GB" dirty="0" smtClean="0">
                <a:solidFill>
                  <a:srgbClr val="FF0000"/>
                </a:solidFill>
              </a:rPr>
              <a:t>(input)</a:t>
            </a:r>
          </a:p>
        </p:txBody>
      </p:sp>
      <p:sp>
        <p:nvSpPr>
          <p:cNvPr id="14" name="TextBox 13"/>
          <p:cNvSpPr txBox="1"/>
          <p:nvPr/>
        </p:nvSpPr>
        <p:spPr>
          <a:xfrm>
            <a:off x="5335315" y="2751299"/>
            <a:ext cx="1564083" cy="1200329"/>
          </a:xfrm>
          <a:prstGeom prst="rect">
            <a:avLst/>
          </a:prstGeom>
          <a:noFill/>
        </p:spPr>
        <p:txBody>
          <a:bodyPr wrap="none" rtlCol="0">
            <a:spAutoFit/>
          </a:bodyPr>
          <a:lstStyle/>
          <a:p>
            <a:r>
              <a:rPr lang="en-GB" dirty="0" smtClean="0">
                <a:solidFill>
                  <a:srgbClr val="00CC00"/>
                </a:solidFill>
              </a:rPr>
              <a:t>motor</a:t>
            </a:r>
          </a:p>
          <a:p>
            <a:r>
              <a:rPr lang="en-GB" dirty="0" smtClean="0">
                <a:solidFill>
                  <a:srgbClr val="00CC00"/>
                </a:solidFill>
              </a:rPr>
              <a:t>processing</a:t>
            </a:r>
          </a:p>
          <a:p>
            <a:r>
              <a:rPr lang="en-GB" dirty="0" smtClean="0">
                <a:solidFill>
                  <a:srgbClr val="00CC00"/>
                </a:solidFill>
              </a:rPr>
              <a:t>(output)</a:t>
            </a:r>
          </a:p>
        </p:txBody>
      </p:sp>
      <p:sp>
        <p:nvSpPr>
          <p:cNvPr id="13" name="TextBox 12"/>
          <p:cNvSpPr txBox="1"/>
          <p:nvPr/>
        </p:nvSpPr>
        <p:spPr>
          <a:xfrm>
            <a:off x="3812798" y="2751299"/>
            <a:ext cx="1311578" cy="830997"/>
          </a:xfrm>
          <a:prstGeom prst="rect">
            <a:avLst/>
          </a:prstGeom>
          <a:noFill/>
        </p:spPr>
        <p:txBody>
          <a:bodyPr wrap="none" rtlCol="0">
            <a:spAutoFit/>
          </a:bodyPr>
          <a:lstStyle/>
          <a:p>
            <a:r>
              <a:rPr lang="en-GB" dirty="0" smtClean="0">
                <a:solidFill>
                  <a:srgbClr val="0000FF"/>
                </a:solidFill>
              </a:rPr>
              <a:t>action</a:t>
            </a:r>
          </a:p>
          <a:p>
            <a:r>
              <a:rPr lang="en-GB" dirty="0" smtClean="0">
                <a:solidFill>
                  <a:srgbClr val="0000FF"/>
                </a:solidFill>
              </a:rPr>
              <a:t>selection</a:t>
            </a:r>
            <a:endParaRPr lang="en-GB" dirty="0">
              <a:solidFill>
                <a:srgbClr val="0000FF"/>
              </a:solidFill>
            </a:endParaRPr>
          </a:p>
        </p:txBody>
      </p:sp>
    </p:spTree>
    <p:extLst>
      <p:ext uri="{BB962C8B-B14F-4D97-AF65-F5344CB8AC3E}">
        <p14:creationId xmlns:p14="http://schemas.microsoft.com/office/powerpoint/2010/main" val="985096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erebrum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614488"/>
            <a:ext cx="4419600"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3"/>
          <p:cNvSpPr txBox="1">
            <a:spLocks noChangeArrowheads="1"/>
          </p:cNvSpPr>
          <p:nvPr/>
        </p:nvSpPr>
        <p:spPr bwMode="auto">
          <a:xfrm>
            <a:off x="3452813" y="228600"/>
            <a:ext cx="2136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Times New Roman" panose="02020603050405020304" pitchFamily="18" charset="0"/>
              </a:rPr>
              <a:t>Your brain</a:t>
            </a:r>
          </a:p>
        </p:txBody>
      </p:sp>
    </p:spTree>
    <p:extLst>
      <p:ext uri="{BB962C8B-B14F-4D97-AF65-F5344CB8AC3E}">
        <p14:creationId xmlns:p14="http://schemas.microsoft.com/office/powerpoint/2010/main" val="5671102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Line 2"/>
          <p:cNvSpPr>
            <a:spLocks noChangeShapeType="1"/>
          </p:cNvSpPr>
          <p:nvPr/>
        </p:nvSpPr>
        <p:spPr bwMode="auto">
          <a:xfrm flipV="1">
            <a:off x="3111500" y="1536700"/>
            <a:ext cx="0" cy="3581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188" name="Line 3"/>
          <p:cNvSpPr>
            <a:spLocks noChangeShapeType="1"/>
          </p:cNvSpPr>
          <p:nvPr/>
        </p:nvSpPr>
        <p:spPr bwMode="auto">
          <a:xfrm>
            <a:off x="3448050" y="2571750"/>
            <a:ext cx="0" cy="159543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189" name="Rectangle 4"/>
          <p:cNvSpPr>
            <a:spLocks noChangeArrowheads="1"/>
          </p:cNvSpPr>
          <p:nvPr/>
        </p:nvSpPr>
        <p:spPr bwMode="auto">
          <a:xfrm>
            <a:off x="2400300" y="2755900"/>
            <a:ext cx="2184400" cy="1092200"/>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93190" name="Text Box 5"/>
          <p:cNvSpPr txBox="1">
            <a:spLocks noChangeArrowheads="1"/>
          </p:cNvSpPr>
          <p:nvPr/>
        </p:nvSpPr>
        <p:spPr bwMode="auto">
          <a:xfrm>
            <a:off x="3265488" y="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i="1">
                <a:latin typeface="Times New Roman" panose="02020603050405020304" pitchFamily="18" charset="0"/>
              </a:rPr>
              <a:t>x</a:t>
            </a:r>
            <a:endParaRPr lang="en-US" altLang="en-US" baseline="-25000">
              <a:latin typeface="Times New Roman" panose="02020603050405020304" pitchFamily="18" charset="0"/>
            </a:endParaRPr>
          </a:p>
        </p:txBody>
      </p:sp>
      <p:sp>
        <p:nvSpPr>
          <p:cNvPr id="93191" name="Text Box 6"/>
          <p:cNvSpPr txBox="1">
            <a:spLocks noChangeArrowheads="1"/>
          </p:cNvSpPr>
          <p:nvPr/>
        </p:nvSpPr>
        <p:spPr bwMode="auto">
          <a:xfrm>
            <a:off x="3276600" y="560388"/>
            <a:ext cx="3429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i="1">
                <a:latin typeface="Times New Roman" panose="02020603050405020304" pitchFamily="18" charset="0"/>
              </a:rPr>
              <a:t>r</a:t>
            </a:r>
            <a:endParaRPr lang="en-US" altLang="en-US" baseline="-25000">
              <a:latin typeface="Times New Roman" panose="02020603050405020304" pitchFamily="18" charset="0"/>
            </a:endParaRPr>
          </a:p>
        </p:txBody>
      </p:sp>
      <p:sp>
        <p:nvSpPr>
          <p:cNvPr id="93192" name="Rectangle 7"/>
          <p:cNvSpPr>
            <a:spLocks noChangeArrowheads="1"/>
          </p:cNvSpPr>
          <p:nvPr/>
        </p:nvSpPr>
        <p:spPr bwMode="auto">
          <a:xfrm>
            <a:off x="1384300" y="722313"/>
            <a:ext cx="4235450" cy="5302250"/>
          </a:xfrm>
          <a:prstGeom prst="rect">
            <a:avLst/>
          </a:prstGeom>
          <a:noFill/>
          <a:ln w="28575">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93193" name="Text Box 8"/>
          <p:cNvSpPr txBox="1">
            <a:spLocks noChangeArrowheads="1"/>
          </p:cNvSpPr>
          <p:nvPr/>
        </p:nvSpPr>
        <p:spPr bwMode="auto">
          <a:xfrm>
            <a:off x="2160588" y="1060450"/>
            <a:ext cx="2633662" cy="476250"/>
          </a:xfrm>
          <a:prstGeom prst="rect">
            <a:avLst/>
          </a:prstGeom>
          <a:solidFill>
            <a:schemeClr val="bg1"/>
          </a:solidFill>
          <a:ln w="19050">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a:solidFill>
                  <a:srgbClr val="FF0000"/>
                </a:solidFill>
                <a:latin typeface="Times New Roman" panose="02020603050405020304" pitchFamily="18" charset="0"/>
              </a:rPr>
              <a:t>sensory processing</a:t>
            </a:r>
            <a:endParaRPr lang="en-US" altLang="en-US" sz="2400">
              <a:solidFill>
                <a:srgbClr val="FF0000"/>
              </a:solidFill>
              <a:latin typeface="Times New Roman" panose="02020603050405020304" pitchFamily="18" charset="0"/>
            </a:endParaRPr>
          </a:p>
        </p:txBody>
      </p:sp>
      <p:sp>
        <p:nvSpPr>
          <p:cNvPr id="93194" name="Text Box 9"/>
          <p:cNvSpPr txBox="1">
            <a:spLocks noChangeArrowheads="1"/>
          </p:cNvSpPr>
          <p:nvPr/>
        </p:nvSpPr>
        <p:spPr bwMode="auto">
          <a:xfrm>
            <a:off x="2254250" y="5124450"/>
            <a:ext cx="2446338" cy="476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a:solidFill>
                  <a:srgbClr val="FF0000"/>
                </a:solidFill>
                <a:latin typeface="Times New Roman" panose="02020603050405020304" pitchFamily="18" charset="0"/>
              </a:rPr>
              <a:t>motor processing</a:t>
            </a:r>
            <a:endParaRPr lang="en-US" altLang="en-US" sz="2400">
              <a:solidFill>
                <a:srgbClr val="FF0000"/>
              </a:solidFill>
              <a:latin typeface="Times New Roman" panose="02020603050405020304" pitchFamily="18" charset="0"/>
            </a:endParaRPr>
          </a:p>
        </p:txBody>
      </p:sp>
      <p:sp>
        <p:nvSpPr>
          <p:cNvPr id="93195" name="Text Box 10"/>
          <p:cNvSpPr txBox="1">
            <a:spLocks noChangeArrowheads="1"/>
          </p:cNvSpPr>
          <p:nvPr/>
        </p:nvSpPr>
        <p:spPr bwMode="auto">
          <a:xfrm>
            <a:off x="3265488" y="6088063"/>
            <a:ext cx="5000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i="1">
                <a:latin typeface="Times New Roman" panose="02020603050405020304" pitchFamily="18" charset="0"/>
              </a:rPr>
              <a:t>x</a:t>
            </a:r>
            <a:r>
              <a:rPr lang="en-US" altLang="en-US" i="1">
                <a:latin typeface="Times New Roman" panose="02020603050405020304" pitchFamily="18" charset="0"/>
                <a:cs typeface="Times New Roman" panose="02020603050405020304" pitchFamily="18" charset="0"/>
              </a:rPr>
              <a:t>'</a:t>
            </a:r>
            <a:endParaRPr lang="en-US" altLang="en-US" baseline="-25000">
              <a:latin typeface="Times New Roman" panose="02020603050405020304" pitchFamily="18" charset="0"/>
            </a:endParaRPr>
          </a:p>
        </p:txBody>
      </p:sp>
      <p:sp>
        <p:nvSpPr>
          <p:cNvPr id="93196" name="Text Box 11"/>
          <p:cNvSpPr txBox="1">
            <a:spLocks noChangeArrowheads="1"/>
          </p:cNvSpPr>
          <p:nvPr/>
        </p:nvSpPr>
        <p:spPr bwMode="auto">
          <a:xfrm>
            <a:off x="3265488" y="5475288"/>
            <a:ext cx="4556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i="1">
                <a:latin typeface="Times New Roman" panose="02020603050405020304" pitchFamily="18" charset="0"/>
              </a:rPr>
              <a:t>r</a:t>
            </a:r>
            <a:r>
              <a:rPr lang="en-US" altLang="en-US" i="1">
                <a:latin typeface="Times New Roman" panose="02020603050405020304" pitchFamily="18" charset="0"/>
                <a:cs typeface="Times New Roman" panose="02020603050405020304" pitchFamily="18" charset="0"/>
              </a:rPr>
              <a:t>'</a:t>
            </a:r>
            <a:endParaRPr lang="en-US" altLang="en-US" baseline="-25000">
              <a:latin typeface="Times New Roman" panose="02020603050405020304" pitchFamily="18" charset="0"/>
            </a:endParaRPr>
          </a:p>
        </p:txBody>
      </p:sp>
      <p:sp>
        <p:nvSpPr>
          <p:cNvPr id="93197" name="Text Box 12"/>
          <p:cNvSpPr txBox="1">
            <a:spLocks noChangeArrowheads="1"/>
          </p:cNvSpPr>
          <p:nvPr/>
        </p:nvSpPr>
        <p:spPr bwMode="auto">
          <a:xfrm>
            <a:off x="2379225" y="2682875"/>
            <a:ext cx="21916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dirty="0">
                <a:solidFill>
                  <a:srgbClr val="C0C0C0"/>
                </a:solidFill>
                <a:latin typeface="Times New Roman" panose="02020603050405020304" pitchFamily="18" charset="0"/>
              </a:rPr>
              <a:t>cognition</a:t>
            </a:r>
          </a:p>
          <a:p>
            <a:pPr algn="ctr" eaLnBrk="1" hangingPunct="1">
              <a:spcBef>
                <a:spcPct val="0"/>
              </a:spcBef>
              <a:buFontTx/>
              <a:buNone/>
            </a:pPr>
            <a:r>
              <a:rPr lang="en-GB" altLang="en-US" sz="2400" dirty="0">
                <a:solidFill>
                  <a:srgbClr val="C0C0C0"/>
                </a:solidFill>
                <a:latin typeface="Times New Roman" panose="02020603050405020304" pitchFamily="18" charset="0"/>
              </a:rPr>
              <a:t>memory</a:t>
            </a:r>
          </a:p>
          <a:p>
            <a:pPr algn="ctr" eaLnBrk="1" hangingPunct="1">
              <a:spcBef>
                <a:spcPct val="0"/>
              </a:spcBef>
              <a:buFontTx/>
              <a:buNone/>
            </a:pPr>
            <a:r>
              <a:rPr lang="en-GB" altLang="en-US" sz="2400" dirty="0">
                <a:solidFill>
                  <a:srgbClr val="FF0000"/>
                </a:solidFill>
                <a:latin typeface="Times New Roman" panose="02020603050405020304" pitchFamily="18" charset="0"/>
              </a:rPr>
              <a:t>action selection</a:t>
            </a:r>
            <a:endParaRPr lang="en-US" altLang="en-US" sz="2400" dirty="0">
              <a:solidFill>
                <a:srgbClr val="FF0000"/>
              </a:solidFill>
              <a:latin typeface="Times New Roman" panose="02020603050405020304" pitchFamily="18" charset="0"/>
            </a:endParaRPr>
          </a:p>
        </p:txBody>
      </p:sp>
      <p:sp>
        <p:nvSpPr>
          <p:cNvPr id="93198" name="Line 13"/>
          <p:cNvSpPr>
            <a:spLocks noChangeShapeType="1"/>
          </p:cNvSpPr>
          <p:nvPr/>
        </p:nvSpPr>
        <p:spPr bwMode="auto">
          <a:xfrm>
            <a:off x="3448050" y="538163"/>
            <a:ext cx="0" cy="1952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199" name="Line 14"/>
          <p:cNvSpPr>
            <a:spLocks noChangeShapeType="1"/>
          </p:cNvSpPr>
          <p:nvPr/>
        </p:nvSpPr>
        <p:spPr bwMode="auto">
          <a:xfrm>
            <a:off x="3448050" y="6021388"/>
            <a:ext cx="0" cy="1952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93200" name="Group 15"/>
          <p:cNvGrpSpPr>
            <a:grpSpLocks/>
          </p:cNvGrpSpPr>
          <p:nvPr/>
        </p:nvGrpSpPr>
        <p:grpSpPr bwMode="auto">
          <a:xfrm>
            <a:off x="3771900" y="76200"/>
            <a:ext cx="5259388" cy="1004888"/>
            <a:chOff x="2376" y="48"/>
            <a:chExt cx="3313" cy="633"/>
          </a:xfrm>
        </p:grpSpPr>
        <p:sp>
          <p:nvSpPr>
            <p:cNvPr id="93223" name="Text Box 16"/>
            <p:cNvSpPr txBox="1">
              <a:spLocks noChangeArrowheads="1"/>
            </p:cNvSpPr>
            <p:nvPr/>
          </p:nvSpPr>
          <p:spPr bwMode="auto">
            <a:xfrm>
              <a:off x="4160" y="393"/>
              <a:ext cx="15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peripheral spikes</a:t>
              </a:r>
            </a:p>
          </p:txBody>
        </p:sp>
        <p:sp>
          <p:nvSpPr>
            <p:cNvPr id="93224" name="Text Box 17"/>
            <p:cNvSpPr txBox="1">
              <a:spLocks noChangeArrowheads="1"/>
            </p:cNvSpPr>
            <p:nvPr/>
          </p:nvSpPr>
          <p:spPr bwMode="auto">
            <a:xfrm>
              <a:off x="4160" y="48"/>
              <a:ext cx="137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latent variables</a:t>
              </a:r>
            </a:p>
          </p:txBody>
        </p:sp>
        <p:sp>
          <p:nvSpPr>
            <p:cNvPr id="93225" name="Line 18"/>
            <p:cNvSpPr>
              <a:spLocks noChangeShapeType="1"/>
            </p:cNvSpPr>
            <p:nvPr/>
          </p:nvSpPr>
          <p:spPr bwMode="auto">
            <a:xfrm flipH="1">
              <a:off x="2376" y="200"/>
              <a:ext cx="17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226" name="Line 19"/>
            <p:cNvSpPr>
              <a:spLocks noChangeShapeType="1"/>
            </p:cNvSpPr>
            <p:nvPr/>
          </p:nvSpPr>
          <p:spPr bwMode="auto">
            <a:xfrm flipH="1">
              <a:off x="2376" y="561"/>
              <a:ext cx="17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93201" name="Text Box 20"/>
          <p:cNvSpPr txBox="1">
            <a:spLocks noChangeArrowheads="1"/>
          </p:cNvSpPr>
          <p:nvPr/>
        </p:nvSpPr>
        <p:spPr bwMode="auto">
          <a:xfrm>
            <a:off x="6604000" y="6149975"/>
            <a:ext cx="1970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motor actions</a:t>
            </a:r>
          </a:p>
        </p:txBody>
      </p:sp>
      <p:sp>
        <p:nvSpPr>
          <p:cNvPr id="93202" name="Text Box 21"/>
          <p:cNvSpPr txBox="1">
            <a:spLocks noChangeArrowheads="1"/>
          </p:cNvSpPr>
          <p:nvPr/>
        </p:nvSpPr>
        <p:spPr bwMode="auto">
          <a:xfrm>
            <a:off x="6604000" y="5602288"/>
            <a:ext cx="2427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peripheral spikes</a:t>
            </a:r>
          </a:p>
        </p:txBody>
      </p:sp>
      <p:grpSp>
        <p:nvGrpSpPr>
          <p:cNvPr id="93203" name="Group 22"/>
          <p:cNvGrpSpPr>
            <a:grpSpLocks/>
          </p:cNvGrpSpPr>
          <p:nvPr/>
        </p:nvGrpSpPr>
        <p:grpSpPr bwMode="auto">
          <a:xfrm>
            <a:off x="3771900" y="5843588"/>
            <a:ext cx="2730500" cy="573087"/>
            <a:chOff x="2376" y="3681"/>
            <a:chExt cx="1720" cy="361"/>
          </a:xfrm>
        </p:grpSpPr>
        <p:sp>
          <p:nvSpPr>
            <p:cNvPr id="93221" name="Line 23"/>
            <p:cNvSpPr>
              <a:spLocks noChangeShapeType="1"/>
            </p:cNvSpPr>
            <p:nvPr/>
          </p:nvSpPr>
          <p:spPr bwMode="auto">
            <a:xfrm flipH="1">
              <a:off x="2376" y="3681"/>
              <a:ext cx="17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222" name="Line 24"/>
            <p:cNvSpPr>
              <a:spLocks noChangeShapeType="1"/>
            </p:cNvSpPr>
            <p:nvPr/>
          </p:nvSpPr>
          <p:spPr bwMode="auto">
            <a:xfrm flipH="1">
              <a:off x="2376" y="4042"/>
              <a:ext cx="17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93204" name="Text Box 25"/>
          <p:cNvSpPr txBox="1">
            <a:spLocks noChangeArrowheads="1"/>
          </p:cNvSpPr>
          <p:nvPr/>
        </p:nvSpPr>
        <p:spPr bwMode="auto">
          <a:xfrm>
            <a:off x="6181725" y="3165475"/>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a:solidFill>
                  <a:srgbClr val="00CC00"/>
                </a:solidFill>
                <a:latin typeface="Times New Roman" panose="02020603050405020304" pitchFamily="18" charset="0"/>
              </a:rPr>
              <a:t>brain</a:t>
            </a:r>
            <a:endParaRPr lang="en-US" altLang="en-US" sz="2400" dirty="0">
              <a:solidFill>
                <a:srgbClr val="00CC00"/>
              </a:solidFill>
              <a:latin typeface="Times New Roman" panose="02020603050405020304" pitchFamily="18" charset="0"/>
            </a:endParaRPr>
          </a:p>
        </p:txBody>
      </p:sp>
      <p:sp>
        <p:nvSpPr>
          <p:cNvPr id="93205" name="Line 26"/>
          <p:cNvSpPr>
            <a:spLocks noChangeShapeType="1"/>
          </p:cNvSpPr>
          <p:nvPr/>
        </p:nvSpPr>
        <p:spPr bwMode="auto">
          <a:xfrm flipH="1">
            <a:off x="5689600" y="3403600"/>
            <a:ext cx="520700" cy="0"/>
          </a:xfrm>
          <a:prstGeom prst="line">
            <a:avLst/>
          </a:prstGeom>
          <a:noFill/>
          <a:ln w="28575">
            <a:solidFill>
              <a:srgbClr val="00CC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206" name="Text Box 27"/>
          <p:cNvSpPr txBox="1">
            <a:spLocks noChangeArrowheads="1"/>
          </p:cNvSpPr>
          <p:nvPr/>
        </p:nvSpPr>
        <p:spPr bwMode="auto">
          <a:xfrm>
            <a:off x="3276600" y="2035175"/>
            <a:ext cx="342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i="1">
                <a:latin typeface="Times New Roman" panose="02020603050405020304" pitchFamily="18" charset="0"/>
              </a:rPr>
              <a:t>r</a:t>
            </a:r>
            <a:endParaRPr lang="en-US" altLang="en-US" baseline="-25000">
              <a:latin typeface="Times New Roman" panose="02020603050405020304" pitchFamily="18" charset="0"/>
            </a:endParaRPr>
          </a:p>
        </p:txBody>
      </p:sp>
      <p:sp>
        <p:nvSpPr>
          <p:cNvPr id="93207" name="Text Box 28"/>
          <p:cNvSpPr txBox="1">
            <a:spLocks noChangeArrowheads="1"/>
          </p:cNvSpPr>
          <p:nvPr/>
        </p:nvSpPr>
        <p:spPr bwMode="auto">
          <a:xfrm>
            <a:off x="3252788" y="1957388"/>
            <a:ext cx="4206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a:latin typeface="Times New Roman" panose="02020603050405020304" pitchFamily="18" charset="0"/>
              </a:rPr>
              <a:t>^</a:t>
            </a:r>
            <a:endParaRPr lang="en-US" altLang="en-US">
              <a:latin typeface="Times New Roman" panose="02020603050405020304" pitchFamily="18" charset="0"/>
            </a:endParaRPr>
          </a:p>
        </p:txBody>
      </p:sp>
      <p:sp>
        <p:nvSpPr>
          <p:cNvPr id="93208" name="Line 29"/>
          <p:cNvSpPr>
            <a:spLocks noChangeShapeType="1"/>
          </p:cNvSpPr>
          <p:nvPr/>
        </p:nvSpPr>
        <p:spPr bwMode="auto">
          <a:xfrm flipH="1">
            <a:off x="3448050" y="1528763"/>
            <a:ext cx="0" cy="5524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209" name="Line 30"/>
          <p:cNvSpPr>
            <a:spLocks noChangeShapeType="1"/>
          </p:cNvSpPr>
          <p:nvPr/>
        </p:nvSpPr>
        <p:spPr bwMode="auto">
          <a:xfrm flipH="1" flipV="1">
            <a:off x="3771900" y="2365375"/>
            <a:ext cx="210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210" name="Text Box 31"/>
          <p:cNvSpPr txBox="1">
            <a:spLocks noChangeArrowheads="1"/>
          </p:cNvSpPr>
          <p:nvPr/>
        </p:nvSpPr>
        <p:spPr bwMode="auto">
          <a:xfrm>
            <a:off x="6143625" y="2149475"/>
            <a:ext cx="23828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a:latin typeface="Times New Roman" panose="02020603050405020304" pitchFamily="18" charset="0"/>
              </a:rPr>
              <a:t>“direct” code for</a:t>
            </a:r>
          </a:p>
          <a:p>
            <a:pPr eaLnBrk="1" hangingPunct="1">
              <a:spcBef>
                <a:spcPct val="0"/>
              </a:spcBef>
              <a:buFontTx/>
              <a:buNone/>
            </a:pPr>
            <a:r>
              <a:rPr lang="en-GB" altLang="en-US" sz="2400" dirty="0">
                <a:latin typeface="Times New Roman" panose="02020603050405020304" pitchFamily="18" charset="0"/>
              </a:rPr>
              <a:t>latent variables</a:t>
            </a:r>
            <a:endParaRPr lang="en-US" altLang="en-US" sz="2400" dirty="0">
              <a:latin typeface="Times New Roman" panose="02020603050405020304" pitchFamily="18" charset="0"/>
            </a:endParaRPr>
          </a:p>
        </p:txBody>
      </p:sp>
      <p:sp>
        <p:nvSpPr>
          <p:cNvPr id="93211" name="Text Box 32"/>
          <p:cNvSpPr txBox="1">
            <a:spLocks noChangeArrowheads="1"/>
          </p:cNvSpPr>
          <p:nvPr/>
        </p:nvSpPr>
        <p:spPr bwMode="auto">
          <a:xfrm>
            <a:off x="3265488" y="4267200"/>
            <a:ext cx="4556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i="1">
                <a:latin typeface="Times New Roman" panose="02020603050405020304" pitchFamily="18" charset="0"/>
              </a:rPr>
              <a:t>r</a:t>
            </a:r>
            <a:r>
              <a:rPr lang="en-US" altLang="en-US" i="1">
                <a:latin typeface="Times New Roman" panose="02020603050405020304" pitchFamily="18" charset="0"/>
                <a:cs typeface="Times New Roman" panose="02020603050405020304" pitchFamily="18" charset="0"/>
              </a:rPr>
              <a:t>'</a:t>
            </a:r>
            <a:endParaRPr lang="en-US" altLang="en-US" baseline="-25000">
              <a:latin typeface="Times New Roman" panose="02020603050405020304" pitchFamily="18" charset="0"/>
            </a:endParaRPr>
          </a:p>
        </p:txBody>
      </p:sp>
      <p:sp>
        <p:nvSpPr>
          <p:cNvPr id="93212" name="Text Box 33"/>
          <p:cNvSpPr txBox="1">
            <a:spLocks noChangeArrowheads="1"/>
          </p:cNvSpPr>
          <p:nvPr/>
        </p:nvSpPr>
        <p:spPr bwMode="auto">
          <a:xfrm>
            <a:off x="3236913" y="4159250"/>
            <a:ext cx="4206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a:latin typeface="Times New Roman" panose="02020603050405020304" pitchFamily="18" charset="0"/>
              </a:rPr>
              <a:t>^</a:t>
            </a:r>
            <a:endParaRPr lang="en-US" altLang="en-US">
              <a:latin typeface="Times New Roman" panose="02020603050405020304" pitchFamily="18" charset="0"/>
            </a:endParaRPr>
          </a:p>
        </p:txBody>
      </p:sp>
      <p:sp>
        <p:nvSpPr>
          <p:cNvPr id="93213" name="Line 34"/>
          <p:cNvSpPr>
            <a:spLocks noChangeShapeType="1"/>
          </p:cNvSpPr>
          <p:nvPr/>
        </p:nvSpPr>
        <p:spPr bwMode="auto">
          <a:xfrm flipH="1" flipV="1">
            <a:off x="3771900" y="4614863"/>
            <a:ext cx="210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214" name="Text Box 35"/>
          <p:cNvSpPr txBox="1">
            <a:spLocks noChangeArrowheads="1"/>
          </p:cNvSpPr>
          <p:nvPr/>
        </p:nvSpPr>
        <p:spPr bwMode="auto">
          <a:xfrm>
            <a:off x="6143625" y="4360863"/>
            <a:ext cx="23828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latin typeface="Times New Roman" panose="02020603050405020304" pitchFamily="18" charset="0"/>
              </a:rPr>
              <a:t>“direct” code for</a:t>
            </a:r>
          </a:p>
          <a:p>
            <a:pPr eaLnBrk="1" hangingPunct="1">
              <a:spcBef>
                <a:spcPct val="0"/>
              </a:spcBef>
              <a:buFontTx/>
              <a:buNone/>
            </a:pPr>
            <a:r>
              <a:rPr lang="en-GB" altLang="en-US" sz="2400">
                <a:latin typeface="Times New Roman" panose="02020603050405020304" pitchFamily="18" charset="0"/>
              </a:rPr>
              <a:t>motor actions</a:t>
            </a:r>
            <a:endParaRPr lang="en-US" altLang="en-US" sz="2400">
              <a:latin typeface="Times New Roman" panose="02020603050405020304" pitchFamily="18" charset="0"/>
            </a:endParaRPr>
          </a:p>
        </p:txBody>
      </p:sp>
      <p:sp>
        <p:nvSpPr>
          <p:cNvPr id="93215" name="Line 36"/>
          <p:cNvSpPr>
            <a:spLocks noChangeShapeType="1"/>
          </p:cNvSpPr>
          <p:nvPr/>
        </p:nvSpPr>
        <p:spPr bwMode="auto">
          <a:xfrm>
            <a:off x="3448050" y="4762500"/>
            <a:ext cx="0" cy="355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93216" name="Group 37"/>
          <p:cNvGrpSpPr>
            <a:grpSpLocks/>
          </p:cNvGrpSpPr>
          <p:nvPr/>
        </p:nvGrpSpPr>
        <p:grpSpPr bwMode="auto">
          <a:xfrm>
            <a:off x="635000" y="330200"/>
            <a:ext cx="2565400" cy="6096000"/>
            <a:chOff x="232" y="208"/>
            <a:chExt cx="1080" cy="3840"/>
          </a:xfrm>
        </p:grpSpPr>
        <p:grpSp>
          <p:nvGrpSpPr>
            <p:cNvPr id="93217" name="Group 38"/>
            <p:cNvGrpSpPr>
              <a:grpSpLocks/>
            </p:cNvGrpSpPr>
            <p:nvPr/>
          </p:nvGrpSpPr>
          <p:grpSpPr bwMode="auto">
            <a:xfrm>
              <a:off x="232" y="208"/>
              <a:ext cx="1080" cy="3840"/>
              <a:chOff x="232" y="1032"/>
              <a:chExt cx="1080" cy="3024"/>
            </a:xfrm>
          </p:grpSpPr>
          <p:sp>
            <p:nvSpPr>
              <p:cNvPr id="93219" name="Line 39"/>
              <p:cNvSpPr>
                <a:spLocks noChangeShapeType="1"/>
              </p:cNvSpPr>
              <p:nvPr/>
            </p:nvSpPr>
            <p:spPr bwMode="auto">
              <a:xfrm flipH="1">
                <a:off x="232" y="4056"/>
                <a:ext cx="10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3220" name="Line 40"/>
              <p:cNvSpPr>
                <a:spLocks noChangeShapeType="1"/>
              </p:cNvSpPr>
              <p:nvPr/>
            </p:nvSpPr>
            <p:spPr bwMode="auto">
              <a:xfrm flipV="1">
                <a:off x="232" y="1032"/>
                <a:ext cx="0" cy="30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93218" name="Line 41"/>
            <p:cNvSpPr>
              <a:spLocks noChangeShapeType="1"/>
            </p:cNvSpPr>
            <p:nvPr/>
          </p:nvSpPr>
          <p:spPr bwMode="auto">
            <a:xfrm>
              <a:off x="232" y="208"/>
              <a:ext cx="108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Tree>
    <p:extLst>
      <p:ext uri="{BB962C8B-B14F-4D97-AF65-F5344CB8AC3E}">
        <p14:creationId xmlns:p14="http://schemas.microsoft.com/office/powerpoint/2010/main" val="1405306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arbor2"/>
          <p:cNvPicPr preferRelativeResize="0">
            <a:picLocks noGrp="1" noChangeAspect="1" noChangeArrowheads="1"/>
          </p:cNvPicPr>
          <p:nvPr>
            <p:ph sz="half" idx="2"/>
          </p:nvPr>
        </p:nvPicPr>
        <p:blipFill>
          <a:blip r:embed="rId3" cstate="print"/>
          <a:srcRect/>
          <a:stretch>
            <a:fillRect/>
          </a:stretch>
        </p:blipFill>
        <p:spPr>
          <a:xfrm>
            <a:off x="2081213" y="1563688"/>
            <a:ext cx="4981575" cy="3736975"/>
          </a:xfrm>
          <a:noFill/>
          <a:ln/>
        </p:spPr>
      </p:pic>
    </p:spTree>
    <p:extLst>
      <p:ext uri="{BB962C8B-B14F-4D97-AF65-F5344CB8AC3E}">
        <p14:creationId xmlns:p14="http://schemas.microsoft.com/office/powerpoint/2010/main" val="26456824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harbor1"/>
          <p:cNvPicPr preferRelativeResize="0">
            <a:picLocks noChangeAspect="1" noChangeArrowheads="1"/>
          </p:cNvPicPr>
          <p:nvPr/>
        </p:nvPicPr>
        <p:blipFill>
          <a:blip r:embed="rId3" cstate="print"/>
          <a:srcRect/>
          <a:stretch>
            <a:fillRect/>
          </a:stretch>
        </p:blipFill>
        <p:spPr>
          <a:xfrm>
            <a:off x="2081213" y="1563688"/>
            <a:ext cx="4981575" cy="3736975"/>
          </a:xfrm>
          <a:prstGeom prst="rect">
            <a:avLst/>
          </a:prstGeom>
          <a:noFill/>
          <a:ln/>
        </p:spPr>
      </p:pic>
    </p:spTree>
    <p:extLst>
      <p:ext uri="{BB962C8B-B14F-4D97-AF65-F5344CB8AC3E}">
        <p14:creationId xmlns:p14="http://schemas.microsoft.com/office/powerpoint/2010/main" val="379779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arbor2"/>
          <p:cNvPicPr preferRelativeResize="0">
            <a:picLocks noGrp="1" noChangeAspect="1" noChangeArrowheads="1"/>
          </p:cNvPicPr>
          <p:nvPr>
            <p:ph sz="half" idx="2"/>
          </p:nvPr>
        </p:nvPicPr>
        <p:blipFill>
          <a:blip r:embed="rId3" cstate="print"/>
          <a:srcRect/>
          <a:stretch>
            <a:fillRect/>
          </a:stretch>
        </p:blipFill>
        <p:spPr>
          <a:xfrm>
            <a:off x="2081213" y="1563688"/>
            <a:ext cx="4981575" cy="3736975"/>
          </a:xfrm>
          <a:noFill/>
          <a:ln/>
        </p:spPr>
      </p:pic>
    </p:spTree>
    <p:extLst>
      <p:ext uri="{BB962C8B-B14F-4D97-AF65-F5344CB8AC3E}">
        <p14:creationId xmlns:p14="http://schemas.microsoft.com/office/powerpoint/2010/main" val="2976235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547" name="Rectangle 43"/>
          <p:cNvSpPr>
            <a:spLocks noChangeArrowheads="1"/>
          </p:cNvSpPr>
          <p:nvPr/>
        </p:nvSpPr>
        <p:spPr bwMode="auto">
          <a:xfrm>
            <a:off x="6116638" y="2165350"/>
            <a:ext cx="2490787" cy="830263"/>
          </a:xfrm>
          <a:prstGeom prst="rect">
            <a:avLst/>
          </a:prstGeom>
          <a:solidFill>
            <a:srgbClr val="FFFF00"/>
          </a:solidFill>
          <a:ln w="9525">
            <a:solidFill>
              <a:srgbClr val="FFFF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93187" name="Line 2"/>
          <p:cNvSpPr>
            <a:spLocks noChangeShapeType="1"/>
          </p:cNvSpPr>
          <p:nvPr/>
        </p:nvSpPr>
        <p:spPr bwMode="auto">
          <a:xfrm flipV="1">
            <a:off x="3111500" y="1536700"/>
            <a:ext cx="0" cy="3581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188" name="Line 3"/>
          <p:cNvSpPr>
            <a:spLocks noChangeShapeType="1"/>
          </p:cNvSpPr>
          <p:nvPr/>
        </p:nvSpPr>
        <p:spPr bwMode="auto">
          <a:xfrm>
            <a:off x="3448050" y="2571750"/>
            <a:ext cx="0" cy="159543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189" name="Rectangle 4"/>
          <p:cNvSpPr>
            <a:spLocks noChangeArrowheads="1"/>
          </p:cNvSpPr>
          <p:nvPr/>
        </p:nvSpPr>
        <p:spPr bwMode="auto">
          <a:xfrm>
            <a:off x="2400300" y="2755900"/>
            <a:ext cx="2184400" cy="1092200"/>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93190" name="Text Box 5"/>
          <p:cNvSpPr txBox="1">
            <a:spLocks noChangeArrowheads="1"/>
          </p:cNvSpPr>
          <p:nvPr/>
        </p:nvSpPr>
        <p:spPr bwMode="auto">
          <a:xfrm>
            <a:off x="3265488" y="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i="1">
                <a:latin typeface="Times New Roman" panose="02020603050405020304" pitchFamily="18" charset="0"/>
              </a:rPr>
              <a:t>x</a:t>
            </a:r>
            <a:endParaRPr lang="en-US" altLang="en-US" baseline="-25000">
              <a:latin typeface="Times New Roman" panose="02020603050405020304" pitchFamily="18" charset="0"/>
            </a:endParaRPr>
          </a:p>
        </p:txBody>
      </p:sp>
      <p:sp>
        <p:nvSpPr>
          <p:cNvPr id="93191" name="Text Box 6"/>
          <p:cNvSpPr txBox="1">
            <a:spLocks noChangeArrowheads="1"/>
          </p:cNvSpPr>
          <p:nvPr/>
        </p:nvSpPr>
        <p:spPr bwMode="auto">
          <a:xfrm>
            <a:off x="3276600" y="560388"/>
            <a:ext cx="3429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i="1">
                <a:latin typeface="Times New Roman" panose="02020603050405020304" pitchFamily="18" charset="0"/>
              </a:rPr>
              <a:t>r</a:t>
            </a:r>
            <a:endParaRPr lang="en-US" altLang="en-US" baseline="-25000">
              <a:latin typeface="Times New Roman" panose="02020603050405020304" pitchFamily="18" charset="0"/>
            </a:endParaRPr>
          </a:p>
        </p:txBody>
      </p:sp>
      <p:sp>
        <p:nvSpPr>
          <p:cNvPr id="93192" name="Rectangle 7"/>
          <p:cNvSpPr>
            <a:spLocks noChangeArrowheads="1"/>
          </p:cNvSpPr>
          <p:nvPr/>
        </p:nvSpPr>
        <p:spPr bwMode="auto">
          <a:xfrm>
            <a:off x="1384300" y="722313"/>
            <a:ext cx="4235450" cy="5302250"/>
          </a:xfrm>
          <a:prstGeom prst="rect">
            <a:avLst/>
          </a:prstGeom>
          <a:noFill/>
          <a:ln w="28575">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93193" name="Text Box 8"/>
          <p:cNvSpPr txBox="1">
            <a:spLocks noChangeArrowheads="1"/>
          </p:cNvSpPr>
          <p:nvPr/>
        </p:nvSpPr>
        <p:spPr bwMode="auto">
          <a:xfrm>
            <a:off x="2160588" y="1060450"/>
            <a:ext cx="2633662" cy="476250"/>
          </a:xfrm>
          <a:prstGeom prst="rect">
            <a:avLst/>
          </a:prstGeom>
          <a:solidFill>
            <a:schemeClr val="bg1"/>
          </a:solidFill>
          <a:ln w="19050">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a:solidFill>
                  <a:srgbClr val="FF0000"/>
                </a:solidFill>
                <a:latin typeface="Times New Roman" panose="02020603050405020304" pitchFamily="18" charset="0"/>
              </a:rPr>
              <a:t>sensory processing</a:t>
            </a:r>
            <a:endParaRPr lang="en-US" altLang="en-US" sz="2400">
              <a:solidFill>
                <a:srgbClr val="FF0000"/>
              </a:solidFill>
              <a:latin typeface="Times New Roman" panose="02020603050405020304" pitchFamily="18" charset="0"/>
            </a:endParaRPr>
          </a:p>
        </p:txBody>
      </p:sp>
      <p:sp>
        <p:nvSpPr>
          <p:cNvPr id="93194" name="Text Box 9"/>
          <p:cNvSpPr txBox="1">
            <a:spLocks noChangeArrowheads="1"/>
          </p:cNvSpPr>
          <p:nvPr/>
        </p:nvSpPr>
        <p:spPr bwMode="auto">
          <a:xfrm>
            <a:off x="2254250" y="5124450"/>
            <a:ext cx="2446338" cy="476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a:solidFill>
                  <a:srgbClr val="FF0000"/>
                </a:solidFill>
                <a:latin typeface="Times New Roman" panose="02020603050405020304" pitchFamily="18" charset="0"/>
              </a:rPr>
              <a:t>motor processing</a:t>
            </a:r>
            <a:endParaRPr lang="en-US" altLang="en-US" sz="2400">
              <a:solidFill>
                <a:srgbClr val="FF0000"/>
              </a:solidFill>
              <a:latin typeface="Times New Roman" panose="02020603050405020304" pitchFamily="18" charset="0"/>
            </a:endParaRPr>
          </a:p>
        </p:txBody>
      </p:sp>
      <p:sp>
        <p:nvSpPr>
          <p:cNvPr id="93195" name="Text Box 10"/>
          <p:cNvSpPr txBox="1">
            <a:spLocks noChangeArrowheads="1"/>
          </p:cNvSpPr>
          <p:nvPr/>
        </p:nvSpPr>
        <p:spPr bwMode="auto">
          <a:xfrm>
            <a:off x="3265488" y="6088063"/>
            <a:ext cx="5000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i="1">
                <a:latin typeface="Times New Roman" panose="02020603050405020304" pitchFamily="18" charset="0"/>
              </a:rPr>
              <a:t>x</a:t>
            </a:r>
            <a:r>
              <a:rPr lang="en-US" altLang="en-US" i="1">
                <a:latin typeface="Times New Roman" panose="02020603050405020304" pitchFamily="18" charset="0"/>
                <a:cs typeface="Times New Roman" panose="02020603050405020304" pitchFamily="18" charset="0"/>
              </a:rPr>
              <a:t>'</a:t>
            </a:r>
            <a:endParaRPr lang="en-US" altLang="en-US" baseline="-25000">
              <a:latin typeface="Times New Roman" panose="02020603050405020304" pitchFamily="18" charset="0"/>
            </a:endParaRPr>
          </a:p>
        </p:txBody>
      </p:sp>
      <p:sp>
        <p:nvSpPr>
          <p:cNvPr id="93196" name="Text Box 11"/>
          <p:cNvSpPr txBox="1">
            <a:spLocks noChangeArrowheads="1"/>
          </p:cNvSpPr>
          <p:nvPr/>
        </p:nvSpPr>
        <p:spPr bwMode="auto">
          <a:xfrm>
            <a:off x="3265488" y="5475288"/>
            <a:ext cx="4556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i="1">
                <a:latin typeface="Times New Roman" panose="02020603050405020304" pitchFamily="18" charset="0"/>
              </a:rPr>
              <a:t>r</a:t>
            </a:r>
            <a:r>
              <a:rPr lang="en-US" altLang="en-US" i="1">
                <a:latin typeface="Times New Roman" panose="02020603050405020304" pitchFamily="18" charset="0"/>
                <a:cs typeface="Times New Roman" panose="02020603050405020304" pitchFamily="18" charset="0"/>
              </a:rPr>
              <a:t>'</a:t>
            </a:r>
            <a:endParaRPr lang="en-US" altLang="en-US" baseline="-25000">
              <a:latin typeface="Times New Roman" panose="02020603050405020304" pitchFamily="18" charset="0"/>
            </a:endParaRPr>
          </a:p>
        </p:txBody>
      </p:sp>
      <p:sp>
        <p:nvSpPr>
          <p:cNvPr id="93197" name="Text Box 12"/>
          <p:cNvSpPr txBox="1">
            <a:spLocks noChangeArrowheads="1"/>
          </p:cNvSpPr>
          <p:nvPr/>
        </p:nvSpPr>
        <p:spPr bwMode="auto">
          <a:xfrm>
            <a:off x="2379225" y="2682875"/>
            <a:ext cx="21916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dirty="0">
                <a:solidFill>
                  <a:srgbClr val="C0C0C0"/>
                </a:solidFill>
                <a:latin typeface="Times New Roman" panose="02020603050405020304" pitchFamily="18" charset="0"/>
              </a:rPr>
              <a:t>cognition</a:t>
            </a:r>
          </a:p>
          <a:p>
            <a:pPr algn="ctr" eaLnBrk="1" hangingPunct="1">
              <a:spcBef>
                <a:spcPct val="0"/>
              </a:spcBef>
              <a:buFontTx/>
              <a:buNone/>
            </a:pPr>
            <a:r>
              <a:rPr lang="en-GB" altLang="en-US" sz="2400" dirty="0">
                <a:solidFill>
                  <a:srgbClr val="C0C0C0"/>
                </a:solidFill>
                <a:latin typeface="Times New Roman" panose="02020603050405020304" pitchFamily="18" charset="0"/>
              </a:rPr>
              <a:t>memory</a:t>
            </a:r>
          </a:p>
          <a:p>
            <a:pPr algn="ctr" eaLnBrk="1" hangingPunct="1">
              <a:spcBef>
                <a:spcPct val="0"/>
              </a:spcBef>
              <a:buFontTx/>
              <a:buNone/>
            </a:pPr>
            <a:r>
              <a:rPr lang="en-GB" altLang="en-US" sz="2400" dirty="0">
                <a:solidFill>
                  <a:srgbClr val="FF0000"/>
                </a:solidFill>
                <a:latin typeface="Times New Roman" panose="02020603050405020304" pitchFamily="18" charset="0"/>
              </a:rPr>
              <a:t>action selection</a:t>
            </a:r>
            <a:endParaRPr lang="en-US" altLang="en-US" sz="2400" dirty="0">
              <a:solidFill>
                <a:srgbClr val="FF0000"/>
              </a:solidFill>
              <a:latin typeface="Times New Roman" panose="02020603050405020304" pitchFamily="18" charset="0"/>
            </a:endParaRPr>
          </a:p>
        </p:txBody>
      </p:sp>
      <p:sp>
        <p:nvSpPr>
          <p:cNvPr id="93198" name="Line 13"/>
          <p:cNvSpPr>
            <a:spLocks noChangeShapeType="1"/>
          </p:cNvSpPr>
          <p:nvPr/>
        </p:nvSpPr>
        <p:spPr bwMode="auto">
          <a:xfrm>
            <a:off x="3448050" y="538163"/>
            <a:ext cx="0" cy="1952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199" name="Line 14"/>
          <p:cNvSpPr>
            <a:spLocks noChangeShapeType="1"/>
          </p:cNvSpPr>
          <p:nvPr/>
        </p:nvSpPr>
        <p:spPr bwMode="auto">
          <a:xfrm>
            <a:off x="3448050" y="6021388"/>
            <a:ext cx="0" cy="1952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93200" name="Group 15"/>
          <p:cNvGrpSpPr>
            <a:grpSpLocks/>
          </p:cNvGrpSpPr>
          <p:nvPr/>
        </p:nvGrpSpPr>
        <p:grpSpPr bwMode="auto">
          <a:xfrm>
            <a:off x="3771900" y="76200"/>
            <a:ext cx="5259388" cy="1004888"/>
            <a:chOff x="2376" y="48"/>
            <a:chExt cx="3313" cy="633"/>
          </a:xfrm>
        </p:grpSpPr>
        <p:sp>
          <p:nvSpPr>
            <p:cNvPr id="93223" name="Text Box 16"/>
            <p:cNvSpPr txBox="1">
              <a:spLocks noChangeArrowheads="1"/>
            </p:cNvSpPr>
            <p:nvPr/>
          </p:nvSpPr>
          <p:spPr bwMode="auto">
            <a:xfrm>
              <a:off x="4160" y="393"/>
              <a:ext cx="15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peripheral spikes</a:t>
              </a:r>
            </a:p>
          </p:txBody>
        </p:sp>
        <p:sp>
          <p:nvSpPr>
            <p:cNvPr id="93224" name="Text Box 17"/>
            <p:cNvSpPr txBox="1">
              <a:spLocks noChangeArrowheads="1"/>
            </p:cNvSpPr>
            <p:nvPr/>
          </p:nvSpPr>
          <p:spPr bwMode="auto">
            <a:xfrm>
              <a:off x="4160" y="48"/>
              <a:ext cx="137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latent variables</a:t>
              </a:r>
            </a:p>
          </p:txBody>
        </p:sp>
        <p:sp>
          <p:nvSpPr>
            <p:cNvPr id="93225" name="Line 18"/>
            <p:cNvSpPr>
              <a:spLocks noChangeShapeType="1"/>
            </p:cNvSpPr>
            <p:nvPr/>
          </p:nvSpPr>
          <p:spPr bwMode="auto">
            <a:xfrm flipH="1">
              <a:off x="2376" y="200"/>
              <a:ext cx="17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226" name="Line 19"/>
            <p:cNvSpPr>
              <a:spLocks noChangeShapeType="1"/>
            </p:cNvSpPr>
            <p:nvPr/>
          </p:nvSpPr>
          <p:spPr bwMode="auto">
            <a:xfrm flipH="1">
              <a:off x="2376" y="561"/>
              <a:ext cx="17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93201" name="Text Box 20"/>
          <p:cNvSpPr txBox="1">
            <a:spLocks noChangeArrowheads="1"/>
          </p:cNvSpPr>
          <p:nvPr/>
        </p:nvSpPr>
        <p:spPr bwMode="auto">
          <a:xfrm>
            <a:off x="6604000" y="6149975"/>
            <a:ext cx="1970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motor actions</a:t>
            </a:r>
          </a:p>
        </p:txBody>
      </p:sp>
      <p:sp>
        <p:nvSpPr>
          <p:cNvPr id="93202" name="Text Box 21"/>
          <p:cNvSpPr txBox="1">
            <a:spLocks noChangeArrowheads="1"/>
          </p:cNvSpPr>
          <p:nvPr/>
        </p:nvSpPr>
        <p:spPr bwMode="auto">
          <a:xfrm>
            <a:off x="6604000" y="5602288"/>
            <a:ext cx="2427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peripheral spikes</a:t>
            </a:r>
          </a:p>
        </p:txBody>
      </p:sp>
      <p:grpSp>
        <p:nvGrpSpPr>
          <p:cNvPr id="93203" name="Group 22"/>
          <p:cNvGrpSpPr>
            <a:grpSpLocks/>
          </p:cNvGrpSpPr>
          <p:nvPr/>
        </p:nvGrpSpPr>
        <p:grpSpPr bwMode="auto">
          <a:xfrm>
            <a:off x="3771900" y="5843588"/>
            <a:ext cx="2730500" cy="573087"/>
            <a:chOff x="2376" y="3681"/>
            <a:chExt cx="1720" cy="361"/>
          </a:xfrm>
        </p:grpSpPr>
        <p:sp>
          <p:nvSpPr>
            <p:cNvPr id="93221" name="Line 23"/>
            <p:cNvSpPr>
              <a:spLocks noChangeShapeType="1"/>
            </p:cNvSpPr>
            <p:nvPr/>
          </p:nvSpPr>
          <p:spPr bwMode="auto">
            <a:xfrm flipH="1">
              <a:off x="2376" y="3681"/>
              <a:ext cx="17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222" name="Line 24"/>
            <p:cNvSpPr>
              <a:spLocks noChangeShapeType="1"/>
            </p:cNvSpPr>
            <p:nvPr/>
          </p:nvSpPr>
          <p:spPr bwMode="auto">
            <a:xfrm flipH="1">
              <a:off x="2376" y="4042"/>
              <a:ext cx="17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93204" name="Text Box 25"/>
          <p:cNvSpPr txBox="1">
            <a:spLocks noChangeArrowheads="1"/>
          </p:cNvSpPr>
          <p:nvPr/>
        </p:nvSpPr>
        <p:spPr bwMode="auto">
          <a:xfrm>
            <a:off x="6181725" y="3165475"/>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solidFill>
                  <a:srgbClr val="00CC00"/>
                </a:solidFill>
                <a:latin typeface="Times New Roman" panose="02020603050405020304" pitchFamily="18" charset="0"/>
              </a:rPr>
              <a:t>brain</a:t>
            </a:r>
            <a:endParaRPr lang="en-US" altLang="en-US" sz="2400">
              <a:solidFill>
                <a:srgbClr val="00CC00"/>
              </a:solidFill>
              <a:latin typeface="Times New Roman" panose="02020603050405020304" pitchFamily="18" charset="0"/>
            </a:endParaRPr>
          </a:p>
        </p:txBody>
      </p:sp>
      <p:sp>
        <p:nvSpPr>
          <p:cNvPr id="93205" name="Line 26"/>
          <p:cNvSpPr>
            <a:spLocks noChangeShapeType="1"/>
          </p:cNvSpPr>
          <p:nvPr/>
        </p:nvSpPr>
        <p:spPr bwMode="auto">
          <a:xfrm flipH="1">
            <a:off x="5689600" y="3403600"/>
            <a:ext cx="520700" cy="0"/>
          </a:xfrm>
          <a:prstGeom prst="line">
            <a:avLst/>
          </a:prstGeom>
          <a:noFill/>
          <a:ln w="28575">
            <a:solidFill>
              <a:srgbClr val="00CC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206" name="Text Box 27"/>
          <p:cNvSpPr txBox="1">
            <a:spLocks noChangeArrowheads="1"/>
          </p:cNvSpPr>
          <p:nvPr/>
        </p:nvSpPr>
        <p:spPr bwMode="auto">
          <a:xfrm>
            <a:off x="3276600" y="2035175"/>
            <a:ext cx="342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i="1">
                <a:latin typeface="Times New Roman" panose="02020603050405020304" pitchFamily="18" charset="0"/>
              </a:rPr>
              <a:t>r</a:t>
            </a:r>
            <a:endParaRPr lang="en-US" altLang="en-US" baseline="-25000">
              <a:latin typeface="Times New Roman" panose="02020603050405020304" pitchFamily="18" charset="0"/>
            </a:endParaRPr>
          </a:p>
        </p:txBody>
      </p:sp>
      <p:sp>
        <p:nvSpPr>
          <p:cNvPr id="93207" name="Text Box 28"/>
          <p:cNvSpPr txBox="1">
            <a:spLocks noChangeArrowheads="1"/>
          </p:cNvSpPr>
          <p:nvPr/>
        </p:nvSpPr>
        <p:spPr bwMode="auto">
          <a:xfrm>
            <a:off x="3252788" y="1957388"/>
            <a:ext cx="4206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a:latin typeface="Times New Roman" panose="02020603050405020304" pitchFamily="18" charset="0"/>
              </a:rPr>
              <a:t>^</a:t>
            </a:r>
            <a:endParaRPr lang="en-US" altLang="en-US">
              <a:latin typeface="Times New Roman" panose="02020603050405020304" pitchFamily="18" charset="0"/>
            </a:endParaRPr>
          </a:p>
        </p:txBody>
      </p:sp>
      <p:sp>
        <p:nvSpPr>
          <p:cNvPr id="93208" name="Line 29"/>
          <p:cNvSpPr>
            <a:spLocks noChangeShapeType="1"/>
          </p:cNvSpPr>
          <p:nvPr/>
        </p:nvSpPr>
        <p:spPr bwMode="auto">
          <a:xfrm flipH="1">
            <a:off x="3448050" y="1528763"/>
            <a:ext cx="0" cy="5524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209" name="Line 30"/>
          <p:cNvSpPr>
            <a:spLocks noChangeShapeType="1"/>
          </p:cNvSpPr>
          <p:nvPr/>
        </p:nvSpPr>
        <p:spPr bwMode="auto">
          <a:xfrm flipH="1" flipV="1">
            <a:off x="3771900" y="2365375"/>
            <a:ext cx="210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210" name="Text Box 31"/>
          <p:cNvSpPr txBox="1">
            <a:spLocks noChangeArrowheads="1"/>
          </p:cNvSpPr>
          <p:nvPr/>
        </p:nvSpPr>
        <p:spPr bwMode="auto">
          <a:xfrm>
            <a:off x="6143625" y="2149475"/>
            <a:ext cx="23828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latin typeface="Times New Roman" panose="02020603050405020304" pitchFamily="18" charset="0"/>
              </a:rPr>
              <a:t>“direct” code for</a:t>
            </a:r>
          </a:p>
          <a:p>
            <a:pPr eaLnBrk="1" hangingPunct="1">
              <a:spcBef>
                <a:spcPct val="0"/>
              </a:spcBef>
              <a:buFontTx/>
              <a:buNone/>
            </a:pPr>
            <a:r>
              <a:rPr lang="en-GB" altLang="en-US" sz="2400">
                <a:latin typeface="Times New Roman" panose="02020603050405020304" pitchFamily="18" charset="0"/>
              </a:rPr>
              <a:t>latent variables</a:t>
            </a:r>
            <a:endParaRPr lang="en-US" altLang="en-US" sz="2400">
              <a:latin typeface="Times New Roman" panose="02020603050405020304" pitchFamily="18" charset="0"/>
            </a:endParaRPr>
          </a:p>
        </p:txBody>
      </p:sp>
      <p:sp>
        <p:nvSpPr>
          <p:cNvPr id="93211" name="Text Box 32"/>
          <p:cNvSpPr txBox="1">
            <a:spLocks noChangeArrowheads="1"/>
          </p:cNvSpPr>
          <p:nvPr/>
        </p:nvSpPr>
        <p:spPr bwMode="auto">
          <a:xfrm>
            <a:off x="3265488" y="4267200"/>
            <a:ext cx="4556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i="1">
                <a:latin typeface="Times New Roman" panose="02020603050405020304" pitchFamily="18" charset="0"/>
              </a:rPr>
              <a:t>r</a:t>
            </a:r>
            <a:r>
              <a:rPr lang="en-US" altLang="en-US" i="1">
                <a:latin typeface="Times New Roman" panose="02020603050405020304" pitchFamily="18" charset="0"/>
                <a:cs typeface="Times New Roman" panose="02020603050405020304" pitchFamily="18" charset="0"/>
              </a:rPr>
              <a:t>'</a:t>
            </a:r>
            <a:endParaRPr lang="en-US" altLang="en-US" baseline="-25000">
              <a:latin typeface="Times New Roman" panose="02020603050405020304" pitchFamily="18" charset="0"/>
            </a:endParaRPr>
          </a:p>
        </p:txBody>
      </p:sp>
      <p:sp>
        <p:nvSpPr>
          <p:cNvPr id="93212" name="Text Box 33"/>
          <p:cNvSpPr txBox="1">
            <a:spLocks noChangeArrowheads="1"/>
          </p:cNvSpPr>
          <p:nvPr/>
        </p:nvSpPr>
        <p:spPr bwMode="auto">
          <a:xfrm>
            <a:off x="3236913" y="4159250"/>
            <a:ext cx="4206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a:latin typeface="Times New Roman" panose="02020603050405020304" pitchFamily="18" charset="0"/>
              </a:rPr>
              <a:t>^</a:t>
            </a:r>
            <a:endParaRPr lang="en-US" altLang="en-US">
              <a:latin typeface="Times New Roman" panose="02020603050405020304" pitchFamily="18" charset="0"/>
            </a:endParaRPr>
          </a:p>
        </p:txBody>
      </p:sp>
      <p:sp>
        <p:nvSpPr>
          <p:cNvPr id="93213" name="Line 34"/>
          <p:cNvSpPr>
            <a:spLocks noChangeShapeType="1"/>
          </p:cNvSpPr>
          <p:nvPr/>
        </p:nvSpPr>
        <p:spPr bwMode="auto">
          <a:xfrm flipH="1" flipV="1">
            <a:off x="3771900" y="4614863"/>
            <a:ext cx="210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214" name="Text Box 35"/>
          <p:cNvSpPr txBox="1">
            <a:spLocks noChangeArrowheads="1"/>
          </p:cNvSpPr>
          <p:nvPr/>
        </p:nvSpPr>
        <p:spPr bwMode="auto">
          <a:xfrm>
            <a:off x="6143625" y="4360863"/>
            <a:ext cx="23828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latin typeface="Times New Roman" panose="02020603050405020304" pitchFamily="18" charset="0"/>
              </a:rPr>
              <a:t>“direct” code for</a:t>
            </a:r>
          </a:p>
          <a:p>
            <a:pPr eaLnBrk="1" hangingPunct="1">
              <a:spcBef>
                <a:spcPct val="0"/>
              </a:spcBef>
              <a:buFontTx/>
              <a:buNone/>
            </a:pPr>
            <a:r>
              <a:rPr lang="en-GB" altLang="en-US" sz="2400">
                <a:latin typeface="Times New Roman" panose="02020603050405020304" pitchFamily="18" charset="0"/>
              </a:rPr>
              <a:t>motor actions</a:t>
            </a:r>
            <a:endParaRPr lang="en-US" altLang="en-US" sz="2400">
              <a:latin typeface="Times New Roman" panose="02020603050405020304" pitchFamily="18" charset="0"/>
            </a:endParaRPr>
          </a:p>
        </p:txBody>
      </p:sp>
      <p:sp>
        <p:nvSpPr>
          <p:cNvPr id="93215" name="Line 36"/>
          <p:cNvSpPr>
            <a:spLocks noChangeShapeType="1"/>
          </p:cNvSpPr>
          <p:nvPr/>
        </p:nvSpPr>
        <p:spPr bwMode="auto">
          <a:xfrm>
            <a:off x="3448050" y="4762500"/>
            <a:ext cx="0" cy="355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93216" name="Group 37"/>
          <p:cNvGrpSpPr>
            <a:grpSpLocks/>
          </p:cNvGrpSpPr>
          <p:nvPr/>
        </p:nvGrpSpPr>
        <p:grpSpPr bwMode="auto">
          <a:xfrm>
            <a:off x="635000" y="330200"/>
            <a:ext cx="2565400" cy="6096000"/>
            <a:chOff x="232" y="208"/>
            <a:chExt cx="1080" cy="3840"/>
          </a:xfrm>
        </p:grpSpPr>
        <p:grpSp>
          <p:nvGrpSpPr>
            <p:cNvPr id="93217" name="Group 38"/>
            <p:cNvGrpSpPr>
              <a:grpSpLocks/>
            </p:cNvGrpSpPr>
            <p:nvPr/>
          </p:nvGrpSpPr>
          <p:grpSpPr bwMode="auto">
            <a:xfrm>
              <a:off x="232" y="208"/>
              <a:ext cx="1080" cy="3840"/>
              <a:chOff x="232" y="1032"/>
              <a:chExt cx="1080" cy="3024"/>
            </a:xfrm>
          </p:grpSpPr>
          <p:sp>
            <p:nvSpPr>
              <p:cNvPr id="93219" name="Line 39"/>
              <p:cNvSpPr>
                <a:spLocks noChangeShapeType="1"/>
              </p:cNvSpPr>
              <p:nvPr/>
            </p:nvSpPr>
            <p:spPr bwMode="auto">
              <a:xfrm flipH="1">
                <a:off x="232" y="4056"/>
                <a:ext cx="10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3220" name="Line 40"/>
              <p:cNvSpPr>
                <a:spLocks noChangeShapeType="1"/>
              </p:cNvSpPr>
              <p:nvPr/>
            </p:nvSpPr>
            <p:spPr bwMode="auto">
              <a:xfrm flipV="1">
                <a:off x="232" y="1032"/>
                <a:ext cx="0" cy="30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93218" name="Line 41"/>
            <p:cNvSpPr>
              <a:spLocks noChangeShapeType="1"/>
            </p:cNvSpPr>
            <p:nvPr/>
          </p:nvSpPr>
          <p:spPr bwMode="auto">
            <a:xfrm>
              <a:off x="232" y="208"/>
              <a:ext cx="108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Tree>
    <p:extLst>
      <p:ext uri="{BB962C8B-B14F-4D97-AF65-F5344CB8AC3E}">
        <p14:creationId xmlns:p14="http://schemas.microsoft.com/office/powerpoint/2010/main" val="36227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75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75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flipH="1">
            <a:off x="2417395" y="1345668"/>
            <a:ext cx="2374900" cy="2566988"/>
            <a:chOff x="5409300" y="3104520"/>
            <a:chExt cx="2374900" cy="2566988"/>
          </a:xfrm>
        </p:grpSpPr>
        <p:sp>
          <p:nvSpPr>
            <p:cNvPr id="5" name="Oval 3"/>
            <p:cNvSpPr>
              <a:spLocks noChangeArrowheads="1"/>
            </p:cNvSpPr>
            <p:nvPr/>
          </p:nvSpPr>
          <p:spPr bwMode="auto">
            <a:xfrm flipH="1">
              <a:off x="7212700" y="3980820"/>
              <a:ext cx="571500" cy="609600"/>
            </a:xfrm>
            <a:prstGeom prst="ellipse">
              <a:avLst/>
            </a:prstGeom>
            <a:noFill/>
            <a:ln w="28575">
              <a:solidFill>
                <a:schemeClr val="tx1"/>
              </a:solidFill>
              <a:round/>
              <a:headEnd/>
              <a:tailEnd/>
            </a:ln>
            <a:effectLst/>
          </p:spPr>
          <p:txBody>
            <a:bodyPr wrap="none" anchor="ctr"/>
            <a:lstStyle/>
            <a:p>
              <a:endParaRPr lang="en-US"/>
            </a:p>
          </p:txBody>
        </p:sp>
        <p:sp>
          <p:nvSpPr>
            <p:cNvPr id="6" name="Oval 4"/>
            <p:cNvSpPr>
              <a:spLocks noChangeArrowheads="1"/>
            </p:cNvSpPr>
            <p:nvPr/>
          </p:nvSpPr>
          <p:spPr bwMode="auto">
            <a:xfrm flipH="1">
              <a:off x="7695300" y="4155445"/>
              <a:ext cx="88900" cy="2540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 name="Freeform 5"/>
            <p:cNvSpPr>
              <a:spLocks/>
            </p:cNvSpPr>
            <p:nvPr/>
          </p:nvSpPr>
          <p:spPr bwMode="auto">
            <a:xfrm flipH="1">
              <a:off x="5922568" y="4247520"/>
              <a:ext cx="1290132" cy="215900"/>
            </a:xfrm>
            <a:custGeom>
              <a:avLst/>
              <a:gdLst/>
              <a:ahLst/>
              <a:cxnLst>
                <a:cxn ang="0">
                  <a:pos x="0" y="32"/>
                </a:cxn>
                <a:cxn ang="0">
                  <a:pos x="32" y="40"/>
                </a:cxn>
                <a:cxn ang="0">
                  <a:pos x="80" y="72"/>
                </a:cxn>
                <a:cxn ang="0">
                  <a:pos x="240" y="56"/>
                </a:cxn>
                <a:cxn ang="0">
                  <a:pos x="312" y="0"/>
                </a:cxn>
                <a:cxn ang="0">
                  <a:pos x="408" y="24"/>
                </a:cxn>
                <a:cxn ang="0">
                  <a:pos x="456" y="48"/>
                </a:cxn>
                <a:cxn ang="0">
                  <a:pos x="528" y="56"/>
                </a:cxn>
                <a:cxn ang="0">
                  <a:pos x="568" y="136"/>
                </a:cxn>
                <a:cxn ang="0">
                  <a:pos x="616" y="128"/>
                </a:cxn>
                <a:cxn ang="0">
                  <a:pos x="688" y="88"/>
                </a:cxn>
                <a:cxn ang="0">
                  <a:pos x="784" y="88"/>
                </a:cxn>
              </a:cxnLst>
              <a:rect l="0" t="0" r="r" b="b"/>
              <a:pathLst>
                <a:path w="784" h="136">
                  <a:moveTo>
                    <a:pt x="0" y="32"/>
                  </a:moveTo>
                  <a:cubicBezTo>
                    <a:pt x="11" y="35"/>
                    <a:pt x="22" y="35"/>
                    <a:pt x="32" y="40"/>
                  </a:cubicBezTo>
                  <a:cubicBezTo>
                    <a:pt x="49" y="49"/>
                    <a:pt x="80" y="72"/>
                    <a:pt x="80" y="72"/>
                  </a:cubicBezTo>
                  <a:cubicBezTo>
                    <a:pt x="83" y="72"/>
                    <a:pt x="209" y="66"/>
                    <a:pt x="240" y="56"/>
                  </a:cubicBezTo>
                  <a:cubicBezTo>
                    <a:pt x="267" y="47"/>
                    <a:pt x="288" y="16"/>
                    <a:pt x="312" y="0"/>
                  </a:cubicBezTo>
                  <a:cubicBezTo>
                    <a:pt x="336" y="4"/>
                    <a:pt x="387" y="10"/>
                    <a:pt x="408" y="24"/>
                  </a:cubicBezTo>
                  <a:cubicBezTo>
                    <a:pt x="426" y="36"/>
                    <a:pt x="434" y="44"/>
                    <a:pt x="456" y="48"/>
                  </a:cubicBezTo>
                  <a:cubicBezTo>
                    <a:pt x="480" y="52"/>
                    <a:pt x="504" y="53"/>
                    <a:pt x="528" y="56"/>
                  </a:cubicBezTo>
                  <a:cubicBezTo>
                    <a:pt x="536" y="97"/>
                    <a:pt x="534" y="113"/>
                    <a:pt x="568" y="136"/>
                  </a:cubicBezTo>
                  <a:cubicBezTo>
                    <a:pt x="584" y="133"/>
                    <a:pt x="601" y="134"/>
                    <a:pt x="616" y="128"/>
                  </a:cubicBezTo>
                  <a:cubicBezTo>
                    <a:pt x="637" y="119"/>
                    <a:pt x="661" y="90"/>
                    <a:pt x="688" y="88"/>
                  </a:cubicBezTo>
                  <a:cubicBezTo>
                    <a:pt x="720" y="86"/>
                    <a:pt x="752" y="88"/>
                    <a:pt x="784" y="88"/>
                  </a:cubicBezTo>
                </a:path>
              </a:pathLst>
            </a:custGeom>
            <a:noFill/>
            <a:ln w="19050" cmpd="sng">
              <a:solidFill>
                <a:schemeClr val="tx1"/>
              </a:solidFill>
              <a:round/>
              <a:headEnd/>
              <a:tailEnd/>
            </a:ln>
            <a:effectLst/>
          </p:spPr>
          <p:txBody>
            <a:bodyPr/>
            <a:lstStyle/>
            <a:p>
              <a:endParaRPr lang="en-US"/>
            </a:p>
          </p:txBody>
        </p:sp>
        <p:grpSp>
          <p:nvGrpSpPr>
            <p:cNvPr id="8" name="Group 6"/>
            <p:cNvGrpSpPr>
              <a:grpSpLocks/>
            </p:cNvGrpSpPr>
            <p:nvPr/>
          </p:nvGrpSpPr>
          <p:grpSpPr bwMode="auto">
            <a:xfrm flipH="1">
              <a:off x="5409300" y="3104520"/>
              <a:ext cx="533400" cy="2566988"/>
              <a:chOff x="1720" y="2328"/>
              <a:chExt cx="336" cy="1617"/>
            </a:xfrm>
          </p:grpSpPr>
          <p:sp>
            <p:nvSpPr>
              <p:cNvPr id="9" name="Freeform 7"/>
              <p:cNvSpPr>
                <a:spLocks/>
              </p:cNvSpPr>
              <p:nvPr/>
            </p:nvSpPr>
            <p:spPr bwMode="auto">
              <a:xfrm>
                <a:off x="1720" y="2328"/>
                <a:ext cx="336" cy="806"/>
              </a:xfrm>
              <a:custGeom>
                <a:avLst/>
                <a:gdLst/>
                <a:ahLst/>
                <a:cxnLst>
                  <a:cxn ang="0">
                    <a:pos x="336" y="0"/>
                  </a:cxn>
                  <a:cxn ang="0">
                    <a:pos x="0" y="592"/>
                  </a:cxn>
                </a:cxnLst>
                <a:rect l="0" t="0" r="r" b="b"/>
                <a:pathLst>
                  <a:path w="336" h="592">
                    <a:moveTo>
                      <a:pt x="336" y="0"/>
                    </a:moveTo>
                    <a:cubicBezTo>
                      <a:pt x="24" y="0"/>
                      <a:pt x="288" y="592"/>
                      <a:pt x="0" y="592"/>
                    </a:cubicBezTo>
                  </a:path>
                </a:pathLst>
              </a:custGeom>
              <a:noFill/>
              <a:ln w="28575" cmpd="sng">
                <a:solidFill>
                  <a:schemeClr val="tx1"/>
                </a:solidFill>
                <a:round/>
                <a:headEnd type="none" w="med" len="med"/>
                <a:tailEnd type="none" w="med" len="med"/>
              </a:ln>
              <a:effectLst/>
            </p:spPr>
            <p:txBody>
              <a:bodyPr/>
              <a:lstStyle/>
              <a:p>
                <a:endParaRPr lang="en-US"/>
              </a:p>
            </p:txBody>
          </p:sp>
          <p:sp>
            <p:nvSpPr>
              <p:cNvPr id="10" name="Freeform 8"/>
              <p:cNvSpPr>
                <a:spLocks/>
              </p:cNvSpPr>
              <p:nvPr/>
            </p:nvSpPr>
            <p:spPr bwMode="auto">
              <a:xfrm flipV="1">
                <a:off x="1720" y="3139"/>
                <a:ext cx="336" cy="806"/>
              </a:xfrm>
              <a:custGeom>
                <a:avLst/>
                <a:gdLst/>
                <a:ahLst/>
                <a:cxnLst>
                  <a:cxn ang="0">
                    <a:pos x="336" y="0"/>
                  </a:cxn>
                  <a:cxn ang="0">
                    <a:pos x="0" y="592"/>
                  </a:cxn>
                </a:cxnLst>
                <a:rect l="0" t="0" r="r" b="b"/>
                <a:pathLst>
                  <a:path w="336" h="592">
                    <a:moveTo>
                      <a:pt x="336" y="0"/>
                    </a:moveTo>
                    <a:cubicBezTo>
                      <a:pt x="24" y="0"/>
                      <a:pt x="288" y="592"/>
                      <a:pt x="0" y="592"/>
                    </a:cubicBezTo>
                  </a:path>
                </a:pathLst>
              </a:custGeom>
              <a:noFill/>
              <a:ln w="28575" cmpd="sng">
                <a:solidFill>
                  <a:schemeClr val="tx1"/>
                </a:solidFill>
                <a:round/>
                <a:headEnd type="none" w="med" len="med"/>
                <a:tailEnd type="none" w="med" len="med"/>
              </a:ln>
              <a:effectLst/>
            </p:spPr>
            <p:txBody>
              <a:bodyPr/>
              <a:lstStyle/>
              <a:p>
                <a:endParaRPr lang="en-US"/>
              </a:p>
            </p:txBody>
          </p:sp>
        </p:grpSp>
      </p:grpSp>
      <p:grpSp>
        <p:nvGrpSpPr>
          <p:cNvPr id="12" name="Group 9"/>
          <p:cNvGrpSpPr>
            <a:grpSpLocks/>
          </p:cNvGrpSpPr>
          <p:nvPr/>
        </p:nvGrpSpPr>
        <p:grpSpPr bwMode="auto">
          <a:xfrm>
            <a:off x="4433070" y="1070496"/>
            <a:ext cx="4051300" cy="3238500"/>
            <a:chOff x="1791" y="2244"/>
            <a:chExt cx="2240" cy="1760"/>
          </a:xfrm>
        </p:grpSpPr>
        <p:pic>
          <p:nvPicPr>
            <p:cNvPr id="14" name="Picture 13" descr="rst1"/>
            <p:cNvPicPr>
              <a:picLocks noChangeAspect="1" noChangeArrowheads="1"/>
            </p:cNvPicPr>
            <p:nvPr/>
          </p:nvPicPr>
          <p:blipFill>
            <a:blip r:embed="rId3" cstate="print"/>
            <a:srcRect/>
            <a:stretch>
              <a:fillRect/>
            </a:stretch>
          </p:blipFill>
          <p:spPr bwMode="auto">
            <a:xfrm rot="5400000">
              <a:off x="2031" y="2004"/>
              <a:ext cx="1760" cy="2240"/>
            </a:xfrm>
            <a:prstGeom prst="rect">
              <a:avLst/>
            </a:prstGeom>
            <a:noFill/>
          </p:spPr>
        </p:pic>
        <p:sp>
          <p:nvSpPr>
            <p:cNvPr id="15" name="Rectangle 14"/>
            <p:cNvSpPr>
              <a:spLocks noChangeArrowheads="1"/>
            </p:cNvSpPr>
            <p:nvPr/>
          </p:nvSpPr>
          <p:spPr bwMode="auto">
            <a:xfrm>
              <a:off x="1984" y="2416"/>
              <a:ext cx="120" cy="1432"/>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6" name="Rectangle 15"/>
            <p:cNvSpPr>
              <a:spLocks noChangeArrowheads="1"/>
            </p:cNvSpPr>
            <p:nvPr/>
          </p:nvSpPr>
          <p:spPr bwMode="auto">
            <a:xfrm rot="16200000">
              <a:off x="2941" y="2893"/>
              <a:ext cx="152" cy="1856"/>
            </a:xfrm>
            <a:prstGeom prst="rect">
              <a:avLst/>
            </a:prstGeom>
            <a:solidFill>
              <a:schemeClr val="bg1"/>
            </a:solidFill>
            <a:ln w="9525">
              <a:solidFill>
                <a:schemeClr val="bg1"/>
              </a:solidFill>
              <a:miter lim="800000"/>
              <a:headEnd/>
              <a:tailEnd/>
            </a:ln>
            <a:effectLst/>
          </p:spPr>
          <p:txBody>
            <a:bodyPr wrap="none" anchor="ctr"/>
            <a:lstStyle/>
            <a:p>
              <a:endParaRPr lang="en-US"/>
            </a:p>
          </p:txBody>
        </p:sp>
      </p:grpSp>
      <p:sp>
        <p:nvSpPr>
          <p:cNvPr id="13" name="TextBox 12"/>
          <p:cNvSpPr txBox="1"/>
          <p:nvPr/>
        </p:nvSpPr>
        <p:spPr>
          <a:xfrm flipH="1">
            <a:off x="5055320" y="920821"/>
            <a:ext cx="3108967" cy="461665"/>
          </a:xfrm>
          <a:prstGeom prst="rect">
            <a:avLst/>
          </a:prstGeom>
          <a:noFill/>
        </p:spPr>
        <p:txBody>
          <a:bodyPr wrap="square" rtlCol="0">
            <a:spAutoFit/>
          </a:bodyPr>
          <a:lstStyle/>
          <a:p>
            <a:r>
              <a:rPr lang="en-GB" dirty="0" smtClean="0"/>
              <a:t>what your brain sees</a:t>
            </a:r>
            <a:endParaRPr lang="en-US" dirty="0"/>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02" y="1234293"/>
            <a:ext cx="1957162" cy="2910906"/>
          </a:xfrm>
          <a:prstGeom prst="rect">
            <a:avLst/>
          </a:prstGeom>
        </p:spPr>
      </p:pic>
      <p:sp>
        <p:nvSpPr>
          <p:cNvPr id="19" name="TextBox 18"/>
          <p:cNvSpPr txBox="1"/>
          <p:nvPr/>
        </p:nvSpPr>
        <p:spPr>
          <a:xfrm>
            <a:off x="1808187" y="4579141"/>
            <a:ext cx="3014030" cy="1569660"/>
          </a:xfrm>
          <a:prstGeom prst="rect">
            <a:avLst/>
          </a:prstGeom>
          <a:noFill/>
        </p:spPr>
        <p:txBody>
          <a:bodyPr wrap="none" rtlCol="0">
            <a:spAutoFit/>
          </a:bodyPr>
          <a:lstStyle/>
          <a:p>
            <a:r>
              <a:rPr lang="en-GB" sz="2400" dirty="0" smtClean="0"/>
              <a:t>kid on a bike</a:t>
            </a:r>
          </a:p>
          <a:p>
            <a:r>
              <a:rPr lang="en-GB" dirty="0" smtClean="0"/>
              <a:t>urban environment</a:t>
            </a:r>
            <a:endParaRPr lang="en-GB" sz="2400" dirty="0" smtClean="0"/>
          </a:p>
          <a:p>
            <a:r>
              <a:rPr lang="en-GB" dirty="0" smtClean="0"/>
              <a:t>probably bad parents</a:t>
            </a:r>
            <a:endParaRPr lang="en-GB" sz="2400" dirty="0" smtClean="0"/>
          </a:p>
          <a:p>
            <a:r>
              <a:rPr lang="en-GB" sz="2400" dirty="0" smtClean="0"/>
              <a:t>…</a:t>
            </a:r>
            <a:endParaRPr lang="en-GB" sz="2400" dirty="0"/>
          </a:p>
        </p:txBody>
      </p:sp>
      <p:sp>
        <p:nvSpPr>
          <p:cNvPr id="2" name="Rectangle 1"/>
          <p:cNvSpPr/>
          <p:nvPr/>
        </p:nvSpPr>
        <p:spPr bwMode="auto">
          <a:xfrm rot="2960879">
            <a:off x="-447226" y="2356859"/>
            <a:ext cx="3387809" cy="26361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3" name="TextBox 2"/>
          <p:cNvSpPr txBox="1"/>
          <p:nvPr/>
        </p:nvSpPr>
        <p:spPr>
          <a:xfrm rot="18473121">
            <a:off x="4937154" y="2365117"/>
            <a:ext cx="2715808" cy="461665"/>
          </a:xfrm>
          <a:prstGeom prst="rect">
            <a:avLst/>
          </a:prstGeom>
          <a:solidFill>
            <a:schemeClr val="bg1"/>
          </a:solidFill>
        </p:spPr>
        <p:txBody>
          <a:bodyPr wrap="none" rtlCol="0">
            <a:spAutoFit/>
          </a:bodyPr>
          <a:lstStyle/>
          <a:p>
            <a:r>
              <a:rPr lang="en-GB" dirty="0" smtClean="0">
                <a:solidFill>
                  <a:srgbClr val="FF0000"/>
                </a:solidFill>
              </a:rPr>
              <a:t>spike trains change</a:t>
            </a:r>
            <a:endParaRPr lang="en-GB" dirty="0">
              <a:solidFill>
                <a:srgbClr val="FF0000"/>
              </a:solidFill>
            </a:endParaRPr>
          </a:p>
        </p:txBody>
      </p:sp>
    </p:spTree>
    <p:extLst>
      <p:ext uri="{BB962C8B-B14F-4D97-AF65-F5344CB8AC3E}">
        <p14:creationId xmlns:p14="http://schemas.microsoft.com/office/powerpoint/2010/main" val="6250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flipH="1">
            <a:off x="2417395" y="1345668"/>
            <a:ext cx="2374900" cy="2566988"/>
            <a:chOff x="5409300" y="3104520"/>
            <a:chExt cx="2374900" cy="2566988"/>
          </a:xfrm>
        </p:grpSpPr>
        <p:sp>
          <p:nvSpPr>
            <p:cNvPr id="5" name="Oval 3"/>
            <p:cNvSpPr>
              <a:spLocks noChangeArrowheads="1"/>
            </p:cNvSpPr>
            <p:nvPr/>
          </p:nvSpPr>
          <p:spPr bwMode="auto">
            <a:xfrm flipH="1">
              <a:off x="7212700" y="3980820"/>
              <a:ext cx="571500" cy="609600"/>
            </a:xfrm>
            <a:prstGeom prst="ellipse">
              <a:avLst/>
            </a:prstGeom>
            <a:noFill/>
            <a:ln w="28575">
              <a:solidFill>
                <a:schemeClr val="tx1"/>
              </a:solidFill>
              <a:round/>
              <a:headEnd/>
              <a:tailEnd/>
            </a:ln>
            <a:effectLst/>
          </p:spPr>
          <p:txBody>
            <a:bodyPr wrap="none" anchor="ctr"/>
            <a:lstStyle/>
            <a:p>
              <a:endParaRPr lang="en-US"/>
            </a:p>
          </p:txBody>
        </p:sp>
        <p:sp>
          <p:nvSpPr>
            <p:cNvPr id="6" name="Oval 4"/>
            <p:cNvSpPr>
              <a:spLocks noChangeArrowheads="1"/>
            </p:cNvSpPr>
            <p:nvPr/>
          </p:nvSpPr>
          <p:spPr bwMode="auto">
            <a:xfrm flipH="1">
              <a:off x="7695300" y="4155445"/>
              <a:ext cx="88900" cy="2540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 name="Freeform 5"/>
            <p:cNvSpPr>
              <a:spLocks/>
            </p:cNvSpPr>
            <p:nvPr/>
          </p:nvSpPr>
          <p:spPr bwMode="auto">
            <a:xfrm flipH="1">
              <a:off x="5922568" y="4247520"/>
              <a:ext cx="1290132" cy="215900"/>
            </a:xfrm>
            <a:custGeom>
              <a:avLst/>
              <a:gdLst/>
              <a:ahLst/>
              <a:cxnLst>
                <a:cxn ang="0">
                  <a:pos x="0" y="32"/>
                </a:cxn>
                <a:cxn ang="0">
                  <a:pos x="32" y="40"/>
                </a:cxn>
                <a:cxn ang="0">
                  <a:pos x="80" y="72"/>
                </a:cxn>
                <a:cxn ang="0">
                  <a:pos x="240" y="56"/>
                </a:cxn>
                <a:cxn ang="0">
                  <a:pos x="312" y="0"/>
                </a:cxn>
                <a:cxn ang="0">
                  <a:pos x="408" y="24"/>
                </a:cxn>
                <a:cxn ang="0">
                  <a:pos x="456" y="48"/>
                </a:cxn>
                <a:cxn ang="0">
                  <a:pos x="528" y="56"/>
                </a:cxn>
                <a:cxn ang="0">
                  <a:pos x="568" y="136"/>
                </a:cxn>
                <a:cxn ang="0">
                  <a:pos x="616" y="128"/>
                </a:cxn>
                <a:cxn ang="0">
                  <a:pos x="688" y="88"/>
                </a:cxn>
                <a:cxn ang="0">
                  <a:pos x="784" y="88"/>
                </a:cxn>
              </a:cxnLst>
              <a:rect l="0" t="0" r="r" b="b"/>
              <a:pathLst>
                <a:path w="784" h="136">
                  <a:moveTo>
                    <a:pt x="0" y="32"/>
                  </a:moveTo>
                  <a:cubicBezTo>
                    <a:pt x="11" y="35"/>
                    <a:pt x="22" y="35"/>
                    <a:pt x="32" y="40"/>
                  </a:cubicBezTo>
                  <a:cubicBezTo>
                    <a:pt x="49" y="49"/>
                    <a:pt x="80" y="72"/>
                    <a:pt x="80" y="72"/>
                  </a:cubicBezTo>
                  <a:cubicBezTo>
                    <a:pt x="83" y="72"/>
                    <a:pt x="209" y="66"/>
                    <a:pt x="240" y="56"/>
                  </a:cubicBezTo>
                  <a:cubicBezTo>
                    <a:pt x="267" y="47"/>
                    <a:pt x="288" y="16"/>
                    <a:pt x="312" y="0"/>
                  </a:cubicBezTo>
                  <a:cubicBezTo>
                    <a:pt x="336" y="4"/>
                    <a:pt x="387" y="10"/>
                    <a:pt x="408" y="24"/>
                  </a:cubicBezTo>
                  <a:cubicBezTo>
                    <a:pt x="426" y="36"/>
                    <a:pt x="434" y="44"/>
                    <a:pt x="456" y="48"/>
                  </a:cubicBezTo>
                  <a:cubicBezTo>
                    <a:pt x="480" y="52"/>
                    <a:pt x="504" y="53"/>
                    <a:pt x="528" y="56"/>
                  </a:cubicBezTo>
                  <a:cubicBezTo>
                    <a:pt x="536" y="97"/>
                    <a:pt x="534" y="113"/>
                    <a:pt x="568" y="136"/>
                  </a:cubicBezTo>
                  <a:cubicBezTo>
                    <a:pt x="584" y="133"/>
                    <a:pt x="601" y="134"/>
                    <a:pt x="616" y="128"/>
                  </a:cubicBezTo>
                  <a:cubicBezTo>
                    <a:pt x="637" y="119"/>
                    <a:pt x="661" y="90"/>
                    <a:pt x="688" y="88"/>
                  </a:cubicBezTo>
                  <a:cubicBezTo>
                    <a:pt x="720" y="86"/>
                    <a:pt x="752" y="88"/>
                    <a:pt x="784" y="88"/>
                  </a:cubicBezTo>
                </a:path>
              </a:pathLst>
            </a:custGeom>
            <a:noFill/>
            <a:ln w="19050" cmpd="sng">
              <a:solidFill>
                <a:schemeClr val="tx1"/>
              </a:solidFill>
              <a:round/>
              <a:headEnd/>
              <a:tailEnd/>
            </a:ln>
            <a:effectLst/>
          </p:spPr>
          <p:txBody>
            <a:bodyPr/>
            <a:lstStyle/>
            <a:p>
              <a:endParaRPr lang="en-US"/>
            </a:p>
          </p:txBody>
        </p:sp>
        <p:grpSp>
          <p:nvGrpSpPr>
            <p:cNvPr id="8" name="Group 6"/>
            <p:cNvGrpSpPr>
              <a:grpSpLocks/>
            </p:cNvGrpSpPr>
            <p:nvPr/>
          </p:nvGrpSpPr>
          <p:grpSpPr bwMode="auto">
            <a:xfrm flipH="1">
              <a:off x="5409300" y="3104520"/>
              <a:ext cx="533400" cy="2566988"/>
              <a:chOff x="1720" y="2328"/>
              <a:chExt cx="336" cy="1617"/>
            </a:xfrm>
          </p:grpSpPr>
          <p:sp>
            <p:nvSpPr>
              <p:cNvPr id="9" name="Freeform 7"/>
              <p:cNvSpPr>
                <a:spLocks/>
              </p:cNvSpPr>
              <p:nvPr/>
            </p:nvSpPr>
            <p:spPr bwMode="auto">
              <a:xfrm>
                <a:off x="1720" y="2328"/>
                <a:ext cx="336" cy="806"/>
              </a:xfrm>
              <a:custGeom>
                <a:avLst/>
                <a:gdLst/>
                <a:ahLst/>
                <a:cxnLst>
                  <a:cxn ang="0">
                    <a:pos x="336" y="0"/>
                  </a:cxn>
                  <a:cxn ang="0">
                    <a:pos x="0" y="592"/>
                  </a:cxn>
                </a:cxnLst>
                <a:rect l="0" t="0" r="r" b="b"/>
                <a:pathLst>
                  <a:path w="336" h="592">
                    <a:moveTo>
                      <a:pt x="336" y="0"/>
                    </a:moveTo>
                    <a:cubicBezTo>
                      <a:pt x="24" y="0"/>
                      <a:pt x="288" y="592"/>
                      <a:pt x="0" y="592"/>
                    </a:cubicBezTo>
                  </a:path>
                </a:pathLst>
              </a:custGeom>
              <a:noFill/>
              <a:ln w="28575" cmpd="sng">
                <a:solidFill>
                  <a:schemeClr val="tx1"/>
                </a:solidFill>
                <a:round/>
                <a:headEnd type="none" w="med" len="med"/>
                <a:tailEnd type="none" w="med" len="med"/>
              </a:ln>
              <a:effectLst/>
            </p:spPr>
            <p:txBody>
              <a:bodyPr/>
              <a:lstStyle/>
              <a:p>
                <a:endParaRPr lang="en-US"/>
              </a:p>
            </p:txBody>
          </p:sp>
          <p:sp>
            <p:nvSpPr>
              <p:cNvPr id="10" name="Freeform 8"/>
              <p:cNvSpPr>
                <a:spLocks/>
              </p:cNvSpPr>
              <p:nvPr/>
            </p:nvSpPr>
            <p:spPr bwMode="auto">
              <a:xfrm flipV="1">
                <a:off x="1720" y="3139"/>
                <a:ext cx="336" cy="806"/>
              </a:xfrm>
              <a:custGeom>
                <a:avLst/>
                <a:gdLst/>
                <a:ahLst/>
                <a:cxnLst>
                  <a:cxn ang="0">
                    <a:pos x="336" y="0"/>
                  </a:cxn>
                  <a:cxn ang="0">
                    <a:pos x="0" y="592"/>
                  </a:cxn>
                </a:cxnLst>
                <a:rect l="0" t="0" r="r" b="b"/>
                <a:pathLst>
                  <a:path w="336" h="592">
                    <a:moveTo>
                      <a:pt x="336" y="0"/>
                    </a:moveTo>
                    <a:cubicBezTo>
                      <a:pt x="24" y="0"/>
                      <a:pt x="288" y="592"/>
                      <a:pt x="0" y="592"/>
                    </a:cubicBezTo>
                  </a:path>
                </a:pathLst>
              </a:custGeom>
              <a:noFill/>
              <a:ln w="28575" cmpd="sng">
                <a:solidFill>
                  <a:schemeClr val="tx1"/>
                </a:solidFill>
                <a:round/>
                <a:headEnd type="none" w="med" len="med"/>
                <a:tailEnd type="none" w="med" len="med"/>
              </a:ln>
              <a:effectLst/>
            </p:spPr>
            <p:txBody>
              <a:bodyPr/>
              <a:lstStyle/>
              <a:p>
                <a:endParaRPr lang="en-US"/>
              </a:p>
            </p:txBody>
          </p:sp>
        </p:grpSp>
      </p:grpSp>
      <p:grpSp>
        <p:nvGrpSpPr>
          <p:cNvPr id="12" name="Group 9"/>
          <p:cNvGrpSpPr>
            <a:grpSpLocks/>
          </p:cNvGrpSpPr>
          <p:nvPr/>
        </p:nvGrpSpPr>
        <p:grpSpPr bwMode="auto">
          <a:xfrm flipH="1">
            <a:off x="4433070" y="1070496"/>
            <a:ext cx="4051300" cy="3238500"/>
            <a:chOff x="1791" y="2244"/>
            <a:chExt cx="2240" cy="1760"/>
          </a:xfrm>
        </p:grpSpPr>
        <p:pic>
          <p:nvPicPr>
            <p:cNvPr id="14" name="Picture 13" descr="rst1"/>
            <p:cNvPicPr>
              <a:picLocks noChangeAspect="1" noChangeArrowheads="1"/>
            </p:cNvPicPr>
            <p:nvPr/>
          </p:nvPicPr>
          <p:blipFill>
            <a:blip r:embed="rId3" cstate="print"/>
            <a:srcRect/>
            <a:stretch>
              <a:fillRect/>
            </a:stretch>
          </p:blipFill>
          <p:spPr bwMode="auto">
            <a:xfrm rot="16200000" flipV="1">
              <a:off x="2031" y="2004"/>
              <a:ext cx="1760" cy="2240"/>
            </a:xfrm>
            <a:prstGeom prst="rect">
              <a:avLst/>
            </a:prstGeom>
            <a:noFill/>
          </p:spPr>
        </p:pic>
        <p:sp>
          <p:nvSpPr>
            <p:cNvPr id="15" name="Rectangle 14"/>
            <p:cNvSpPr>
              <a:spLocks noChangeArrowheads="1"/>
            </p:cNvSpPr>
            <p:nvPr/>
          </p:nvSpPr>
          <p:spPr bwMode="auto">
            <a:xfrm>
              <a:off x="1984" y="2416"/>
              <a:ext cx="120" cy="1432"/>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6" name="Rectangle 15"/>
            <p:cNvSpPr>
              <a:spLocks noChangeArrowheads="1"/>
            </p:cNvSpPr>
            <p:nvPr/>
          </p:nvSpPr>
          <p:spPr bwMode="auto">
            <a:xfrm rot="16200000">
              <a:off x="2941" y="2893"/>
              <a:ext cx="152" cy="1856"/>
            </a:xfrm>
            <a:prstGeom prst="rect">
              <a:avLst/>
            </a:prstGeom>
            <a:solidFill>
              <a:schemeClr val="bg1"/>
            </a:solidFill>
            <a:ln w="9525">
              <a:solidFill>
                <a:schemeClr val="bg1"/>
              </a:solidFill>
              <a:miter lim="800000"/>
              <a:headEnd/>
              <a:tailEnd/>
            </a:ln>
            <a:effectLst/>
          </p:spPr>
          <p:txBody>
            <a:bodyPr wrap="none" anchor="ctr"/>
            <a:lstStyle/>
            <a:p>
              <a:endParaRPr lang="en-US"/>
            </a:p>
          </p:txBody>
        </p:sp>
      </p:grpSp>
      <p:sp>
        <p:nvSpPr>
          <p:cNvPr id="13" name="TextBox 12"/>
          <p:cNvSpPr txBox="1"/>
          <p:nvPr/>
        </p:nvSpPr>
        <p:spPr>
          <a:xfrm flipH="1">
            <a:off x="5055319" y="920821"/>
            <a:ext cx="3778114" cy="461665"/>
          </a:xfrm>
          <a:prstGeom prst="rect">
            <a:avLst/>
          </a:prstGeom>
          <a:noFill/>
        </p:spPr>
        <p:txBody>
          <a:bodyPr wrap="square" rtlCol="0">
            <a:spAutoFit/>
          </a:bodyPr>
          <a:lstStyle/>
          <a:p>
            <a:r>
              <a:rPr lang="en-GB" dirty="0" smtClean="0"/>
              <a:t>spike trains change again</a:t>
            </a:r>
            <a:endParaRPr lang="en-US" dirty="0"/>
          </a:p>
        </p:txBody>
      </p:sp>
      <p:sp>
        <p:nvSpPr>
          <p:cNvPr id="19" name="TextBox 18"/>
          <p:cNvSpPr txBox="1"/>
          <p:nvPr/>
        </p:nvSpPr>
        <p:spPr>
          <a:xfrm>
            <a:off x="1808187" y="4579141"/>
            <a:ext cx="2842445" cy="830997"/>
          </a:xfrm>
          <a:prstGeom prst="rect">
            <a:avLst/>
          </a:prstGeom>
          <a:noFill/>
        </p:spPr>
        <p:txBody>
          <a:bodyPr wrap="none" rtlCol="0">
            <a:spAutoFit/>
          </a:bodyPr>
          <a:lstStyle/>
          <a:p>
            <a:r>
              <a:rPr lang="en-GB" sz="2400" dirty="0" smtClean="0"/>
              <a:t>exactly the same kid</a:t>
            </a:r>
          </a:p>
          <a:p>
            <a:r>
              <a:rPr lang="en-GB" dirty="0" smtClean="0"/>
              <a:t>two years later</a:t>
            </a:r>
            <a:endParaRPr lang="en-GB" sz="2400" dirty="0"/>
          </a:p>
        </p:txBody>
      </p:sp>
      <p:sp>
        <p:nvSpPr>
          <p:cNvPr id="3" name="Rectangle 2"/>
          <p:cNvSpPr/>
          <p:nvPr/>
        </p:nvSpPr>
        <p:spPr bwMode="auto">
          <a:xfrm>
            <a:off x="4879383" y="1345668"/>
            <a:ext cx="3578819" cy="18649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42412" y="1635789"/>
            <a:ext cx="2763520" cy="2072640"/>
          </a:xfrm>
          <a:prstGeom prst="rect">
            <a:avLst/>
          </a:prstGeom>
        </p:spPr>
      </p:pic>
    </p:spTree>
    <p:extLst>
      <p:ext uri="{BB962C8B-B14F-4D97-AF65-F5344CB8AC3E}">
        <p14:creationId xmlns:p14="http://schemas.microsoft.com/office/powerpoint/2010/main" val="193238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547" name="Rectangle 43"/>
          <p:cNvSpPr>
            <a:spLocks noChangeArrowheads="1"/>
          </p:cNvSpPr>
          <p:nvPr/>
        </p:nvSpPr>
        <p:spPr bwMode="auto">
          <a:xfrm>
            <a:off x="6116638" y="2165350"/>
            <a:ext cx="2490787" cy="830263"/>
          </a:xfrm>
          <a:prstGeom prst="rect">
            <a:avLst/>
          </a:prstGeom>
          <a:solidFill>
            <a:srgbClr val="FFFF00"/>
          </a:solidFill>
          <a:ln w="9525">
            <a:solidFill>
              <a:srgbClr val="FFFF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93187" name="Line 2"/>
          <p:cNvSpPr>
            <a:spLocks noChangeShapeType="1"/>
          </p:cNvSpPr>
          <p:nvPr/>
        </p:nvSpPr>
        <p:spPr bwMode="auto">
          <a:xfrm flipV="1">
            <a:off x="3111500" y="1536700"/>
            <a:ext cx="0" cy="3581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188" name="Line 3"/>
          <p:cNvSpPr>
            <a:spLocks noChangeShapeType="1"/>
          </p:cNvSpPr>
          <p:nvPr/>
        </p:nvSpPr>
        <p:spPr bwMode="auto">
          <a:xfrm>
            <a:off x="3448050" y="2571750"/>
            <a:ext cx="0" cy="159543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189" name="Rectangle 4"/>
          <p:cNvSpPr>
            <a:spLocks noChangeArrowheads="1"/>
          </p:cNvSpPr>
          <p:nvPr/>
        </p:nvSpPr>
        <p:spPr bwMode="auto">
          <a:xfrm>
            <a:off x="2400300" y="2755900"/>
            <a:ext cx="2184400" cy="1092200"/>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93190" name="Text Box 5"/>
          <p:cNvSpPr txBox="1">
            <a:spLocks noChangeArrowheads="1"/>
          </p:cNvSpPr>
          <p:nvPr/>
        </p:nvSpPr>
        <p:spPr bwMode="auto">
          <a:xfrm>
            <a:off x="3265488" y="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i="1">
                <a:latin typeface="Times New Roman" panose="02020603050405020304" pitchFamily="18" charset="0"/>
              </a:rPr>
              <a:t>x</a:t>
            </a:r>
            <a:endParaRPr lang="en-US" altLang="en-US" baseline="-25000">
              <a:latin typeface="Times New Roman" panose="02020603050405020304" pitchFamily="18" charset="0"/>
            </a:endParaRPr>
          </a:p>
        </p:txBody>
      </p:sp>
      <p:sp>
        <p:nvSpPr>
          <p:cNvPr id="93191" name="Text Box 6"/>
          <p:cNvSpPr txBox="1">
            <a:spLocks noChangeArrowheads="1"/>
          </p:cNvSpPr>
          <p:nvPr/>
        </p:nvSpPr>
        <p:spPr bwMode="auto">
          <a:xfrm>
            <a:off x="3276600" y="560388"/>
            <a:ext cx="3429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i="1">
                <a:latin typeface="Times New Roman" panose="02020603050405020304" pitchFamily="18" charset="0"/>
              </a:rPr>
              <a:t>r</a:t>
            </a:r>
            <a:endParaRPr lang="en-US" altLang="en-US" baseline="-25000">
              <a:latin typeface="Times New Roman" panose="02020603050405020304" pitchFamily="18" charset="0"/>
            </a:endParaRPr>
          </a:p>
        </p:txBody>
      </p:sp>
      <p:sp>
        <p:nvSpPr>
          <p:cNvPr id="93192" name="Rectangle 7"/>
          <p:cNvSpPr>
            <a:spLocks noChangeArrowheads="1"/>
          </p:cNvSpPr>
          <p:nvPr/>
        </p:nvSpPr>
        <p:spPr bwMode="auto">
          <a:xfrm>
            <a:off x="1384300" y="722313"/>
            <a:ext cx="4235450" cy="5302250"/>
          </a:xfrm>
          <a:prstGeom prst="rect">
            <a:avLst/>
          </a:prstGeom>
          <a:noFill/>
          <a:ln w="28575">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93193" name="Text Box 8"/>
          <p:cNvSpPr txBox="1">
            <a:spLocks noChangeArrowheads="1"/>
          </p:cNvSpPr>
          <p:nvPr/>
        </p:nvSpPr>
        <p:spPr bwMode="auto">
          <a:xfrm>
            <a:off x="2160588" y="1060450"/>
            <a:ext cx="2633662" cy="476250"/>
          </a:xfrm>
          <a:prstGeom prst="rect">
            <a:avLst/>
          </a:prstGeom>
          <a:solidFill>
            <a:schemeClr val="bg1"/>
          </a:solidFill>
          <a:ln w="19050">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a:solidFill>
                  <a:srgbClr val="FF0000"/>
                </a:solidFill>
                <a:latin typeface="Times New Roman" panose="02020603050405020304" pitchFamily="18" charset="0"/>
              </a:rPr>
              <a:t>sensory processing</a:t>
            </a:r>
            <a:endParaRPr lang="en-US" altLang="en-US" sz="2400">
              <a:solidFill>
                <a:srgbClr val="FF0000"/>
              </a:solidFill>
              <a:latin typeface="Times New Roman" panose="02020603050405020304" pitchFamily="18" charset="0"/>
            </a:endParaRPr>
          </a:p>
        </p:txBody>
      </p:sp>
      <p:sp>
        <p:nvSpPr>
          <p:cNvPr id="93194" name="Text Box 9"/>
          <p:cNvSpPr txBox="1">
            <a:spLocks noChangeArrowheads="1"/>
          </p:cNvSpPr>
          <p:nvPr/>
        </p:nvSpPr>
        <p:spPr bwMode="auto">
          <a:xfrm>
            <a:off x="2254250" y="5124450"/>
            <a:ext cx="2446338" cy="476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a:solidFill>
                  <a:srgbClr val="FF0000"/>
                </a:solidFill>
                <a:latin typeface="Times New Roman" panose="02020603050405020304" pitchFamily="18" charset="0"/>
              </a:rPr>
              <a:t>motor processing</a:t>
            </a:r>
            <a:endParaRPr lang="en-US" altLang="en-US" sz="2400">
              <a:solidFill>
                <a:srgbClr val="FF0000"/>
              </a:solidFill>
              <a:latin typeface="Times New Roman" panose="02020603050405020304" pitchFamily="18" charset="0"/>
            </a:endParaRPr>
          </a:p>
        </p:txBody>
      </p:sp>
      <p:sp>
        <p:nvSpPr>
          <p:cNvPr id="93195" name="Text Box 10"/>
          <p:cNvSpPr txBox="1">
            <a:spLocks noChangeArrowheads="1"/>
          </p:cNvSpPr>
          <p:nvPr/>
        </p:nvSpPr>
        <p:spPr bwMode="auto">
          <a:xfrm>
            <a:off x="3265488" y="6088063"/>
            <a:ext cx="5000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i="1">
                <a:latin typeface="Times New Roman" panose="02020603050405020304" pitchFamily="18" charset="0"/>
              </a:rPr>
              <a:t>x</a:t>
            </a:r>
            <a:r>
              <a:rPr lang="en-US" altLang="en-US" i="1">
                <a:latin typeface="Times New Roman" panose="02020603050405020304" pitchFamily="18" charset="0"/>
                <a:cs typeface="Times New Roman" panose="02020603050405020304" pitchFamily="18" charset="0"/>
              </a:rPr>
              <a:t>'</a:t>
            </a:r>
            <a:endParaRPr lang="en-US" altLang="en-US" baseline="-25000">
              <a:latin typeface="Times New Roman" panose="02020603050405020304" pitchFamily="18" charset="0"/>
            </a:endParaRPr>
          </a:p>
        </p:txBody>
      </p:sp>
      <p:sp>
        <p:nvSpPr>
          <p:cNvPr id="93196" name="Text Box 11"/>
          <p:cNvSpPr txBox="1">
            <a:spLocks noChangeArrowheads="1"/>
          </p:cNvSpPr>
          <p:nvPr/>
        </p:nvSpPr>
        <p:spPr bwMode="auto">
          <a:xfrm>
            <a:off x="3265488" y="5475288"/>
            <a:ext cx="4556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i="1">
                <a:latin typeface="Times New Roman" panose="02020603050405020304" pitchFamily="18" charset="0"/>
              </a:rPr>
              <a:t>r</a:t>
            </a:r>
            <a:r>
              <a:rPr lang="en-US" altLang="en-US" i="1">
                <a:latin typeface="Times New Roman" panose="02020603050405020304" pitchFamily="18" charset="0"/>
                <a:cs typeface="Times New Roman" panose="02020603050405020304" pitchFamily="18" charset="0"/>
              </a:rPr>
              <a:t>'</a:t>
            </a:r>
            <a:endParaRPr lang="en-US" altLang="en-US" baseline="-25000">
              <a:latin typeface="Times New Roman" panose="02020603050405020304" pitchFamily="18" charset="0"/>
            </a:endParaRPr>
          </a:p>
        </p:txBody>
      </p:sp>
      <p:sp>
        <p:nvSpPr>
          <p:cNvPr id="93197" name="Text Box 12"/>
          <p:cNvSpPr txBox="1">
            <a:spLocks noChangeArrowheads="1"/>
          </p:cNvSpPr>
          <p:nvPr/>
        </p:nvSpPr>
        <p:spPr bwMode="auto">
          <a:xfrm>
            <a:off x="2379225" y="2682875"/>
            <a:ext cx="21916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dirty="0">
                <a:solidFill>
                  <a:srgbClr val="C0C0C0"/>
                </a:solidFill>
                <a:latin typeface="Times New Roman" panose="02020603050405020304" pitchFamily="18" charset="0"/>
              </a:rPr>
              <a:t>cognition</a:t>
            </a:r>
          </a:p>
          <a:p>
            <a:pPr algn="ctr" eaLnBrk="1" hangingPunct="1">
              <a:spcBef>
                <a:spcPct val="0"/>
              </a:spcBef>
              <a:buFontTx/>
              <a:buNone/>
            </a:pPr>
            <a:r>
              <a:rPr lang="en-GB" altLang="en-US" sz="2400" dirty="0">
                <a:solidFill>
                  <a:srgbClr val="C0C0C0"/>
                </a:solidFill>
                <a:latin typeface="Times New Roman" panose="02020603050405020304" pitchFamily="18" charset="0"/>
              </a:rPr>
              <a:t>memory</a:t>
            </a:r>
          </a:p>
          <a:p>
            <a:pPr algn="ctr" eaLnBrk="1" hangingPunct="1">
              <a:spcBef>
                <a:spcPct val="0"/>
              </a:spcBef>
              <a:buFontTx/>
              <a:buNone/>
            </a:pPr>
            <a:r>
              <a:rPr lang="en-GB" altLang="en-US" sz="2400" dirty="0">
                <a:solidFill>
                  <a:srgbClr val="FF0000"/>
                </a:solidFill>
                <a:latin typeface="Times New Roman" panose="02020603050405020304" pitchFamily="18" charset="0"/>
              </a:rPr>
              <a:t>action selection</a:t>
            </a:r>
            <a:endParaRPr lang="en-US" altLang="en-US" sz="2400" dirty="0">
              <a:solidFill>
                <a:srgbClr val="FF0000"/>
              </a:solidFill>
              <a:latin typeface="Times New Roman" panose="02020603050405020304" pitchFamily="18" charset="0"/>
            </a:endParaRPr>
          </a:p>
        </p:txBody>
      </p:sp>
      <p:sp>
        <p:nvSpPr>
          <p:cNvPr id="93198" name="Line 13"/>
          <p:cNvSpPr>
            <a:spLocks noChangeShapeType="1"/>
          </p:cNvSpPr>
          <p:nvPr/>
        </p:nvSpPr>
        <p:spPr bwMode="auto">
          <a:xfrm>
            <a:off x="3448050" y="538163"/>
            <a:ext cx="0" cy="1952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199" name="Line 14"/>
          <p:cNvSpPr>
            <a:spLocks noChangeShapeType="1"/>
          </p:cNvSpPr>
          <p:nvPr/>
        </p:nvSpPr>
        <p:spPr bwMode="auto">
          <a:xfrm>
            <a:off x="3448050" y="6021388"/>
            <a:ext cx="0" cy="1952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93200" name="Group 15"/>
          <p:cNvGrpSpPr>
            <a:grpSpLocks/>
          </p:cNvGrpSpPr>
          <p:nvPr/>
        </p:nvGrpSpPr>
        <p:grpSpPr bwMode="auto">
          <a:xfrm>
            <a:off x="3771900" y="76200"/>
            <a:ext cx="5259388" cy="1004888"/>
            <a:chOff x="2376" y="48"/>
            <a:chExt cx="3313" cy="633"/>
          </a:xfrm>
        </p:grpSpPr>
        <p:sp>
          <p:nvSpPr>
            <p:cNvPr id="93223" name="Text Box 16"/>
            <p:cNvSpPr txBox="1">
              <a:spLocks noChangeArrowheads="1"/>
            </p:cNvSpPr>
            <p:nvPr/>
          </p:nvSpPr>
          <p:spPr bwMode="auto">
            <a:xfrm>
              <a:off x="4160" y="393"/>
              <a:ext cx="15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peripheral spikes</a:t>
              </a:r>
            </a:p>
          </p:txBody>
        </p:sp>
        <p:sp>
          <p:nvSpPr>
            <p:cNvPr id="93224" name="Text Box 17"/>
            <p:cNvSpPr txBox="1">
              <a:spLocks noChangeArrowheads="1"/>
            </p:cNvSpPr>
            <p:nvPr/>
          </p:nvSpPr>
          <p:spPr bwMode="auto">
            <a:xfrm>
              <a:off x="4160" y="48"/>
              <a:ext cx="137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latent variables</a:t>
              </a:r>
            </a:p>
          </p:txBody>
        </p:sp>
        <p:sp>
          <p:nvSpPr>
            <p:cNvPr id="93225" name="Line 18"/>
            <p:cNvSpPr>
              <a:spLocks noChangeShapeType="1"/>
            </p:cNvSpPr>
            <p:nvPr/>
          </p:nvSpPr>
          <p:spPr bwMode="auto">
            <a:xfrm flipH="1">
              <a:off x="2376" y="200"/>
              <a:ext cx="17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226" name="Line 19"/>
            <p:cNvSpPr>
              <a:spLocks noChangeShapeType="1"/>
            </p:cNvSpPr>
            <p:nvPr/>
          </p:nvSpPr>
          <p:spPr bwMode="auto">
            <a:xfrm flipH="1">
              <a:off x="2376" y="561"/>
              <a:ext cx="17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93201" name="Text Box 20"/>
          <p:cNvSpPr txBox="1">
            <a:spLocks noChangeArrowheads="1"/>
          </p:cNvSpPr>
          <p:nvPr/>
        </p:nvSpPr>
        <p:spPr bwMode="auto">
          <a:xfrm>
            <a:off x="6604000" y="6149975"/>
            <a:ext cx="1970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motor actions</a:t>
            </a:r>
          </a:p>
        </p:txBody>
      </p:sp>
      <p:sp>
        <p:nvSpPr>
          <p:cNvPr id="93202" name="Text Box 21"/>
          <p:cNvSpPr txBox="1">
            <a:spLocks noChangeArrowheads="1"/>
          </p:cNvSpPr>
          <p:nvPr/>
        </p:nvSpPr>
        <p:spPr bwMode="auto">
          <a:xfrm>
            <a:off x="6604000" y="5602288"/>
            <a:ext cx="2427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peripheral spikes</a:t>
            </a:r>
          </a:p>
        </p:txBody>
      </p:sp>
      <p:grpSp>
        <p:nvGrpSpPr>
          <p:cNvPr id="93203" name="Group 22"/>
          <p:cNvGrpSpPr>
            <a:grpSpLocks/>
          </p:cNvGrpSpPr>
          <p:nvPr/>
        </p:nvGrpSpPr>
        <p:grpSpPr bwMode="auto">
          <a:xfrm>
            <a:off x="3771900" y="5843588"/>
            <a:ext cx="2730500" cy="573087"/>
            <a:chOff x="2376" y="3681"/>
            <a:chExt cx="1720" cy="361"/>
          </a:xfrm>
        </p:grpSpPr>
        <p:sp>
          <p:nvSpPr>
            <p:cNvPr id="93221" name="Line 23"/>
            <p:cNvSpPr>
              <a:spLocks noChangeShapeType="1"/>
            </p:cNvSpPr>
            <p:nvPr/>
          </p:nvSpPr>
          <p:spPr bwMode="auto">
            <a:xfrm flipH="1">
              <a:off x="2376" y="3681"/>
              <a:ext cx="17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222" name="Line 24"/>
            <p:cNvSpPr>
              <a:spLocks noChangeShapeType="1"/>
            </p:cNvSpPr>
            <p:nvPr/>
          </p:nvSpPr>
          <p:spPr bwMode="auto">
            <a:xfrm flipH="1">
              <a:off x="2376" y="4042"/>
              <a:ext cx="17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93204" name="Text Box 25"/>
          <p:cNvSpPr txBox="1">
            <a:spLocks noChangeArrowheads="1"/>
          </p:cNvSpPr>
          <p:nvPr/>
        </p:nvSpPr>
        <p:spPr bwMode="auto">
          <a:xfrm>
            <a:off x="6181725" y="3165475"/>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solidFill>
                  <a:srgbClr val="00CC00"/>
                </a:solidFill>
                <a:latin typeface="Times New Roman" panose="02020603050405020304" pitchFamily="18" charset="0"/>
              </a:rPr>
              <a:t>brain</a:t>
            </a:r>
            <a:endParaRPr lang="en-US" altLang="en-US" sz="2400">
              <a:solidFill>
                <a:srgbClr val="00CC00"/>
              </a:solidFill>
              <a:latin typeface="Times New Roman" panose="02020603050405020304" pitchFamily="18" charset="0"/>
            </a:endParaRPr>
          </a:p>
        </p:txBody>
      </p:sp>
      <p:sp>
        <p:nvSpPr>
          <p:cNvPr id="93205" name="Line 26"/>
          <p:cNvSpPr>
            <a:spLocks noChangeShapeType="1"/>
          </p:cNvSpPr>
          <p:nvPr/>
        </p:nvSpPr>
        <p:spPr bwMode="auto">
          <a:xfrm flipH="1">
            <a:off x="5689600" y="3403600"/>
            <a:ext cx="520700" cy="0"/>
          </a:xfrm>
          <a:prstGeom prst="line">
            <a:avLst/>
          </a:prstGeom>
          <a:noFill/>
          <a:ln w="28575">
            <a:solidFill>
              <a:srgbClr val="00CC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206" name="Text Box 27"/>
          <p:cNvSpPr txBox="1">
            <a:spLocks noChangeArrowheads="1"/>
          </p:cNvSpPr>
          <p:nvPr/>
        </p:nvSpPr>
        <p:spPr bwMode="auto">
          <a:xfrm>
            <a:off x="3276600" y="2035175"/>
            <a:ext cx="342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i="1">
                <a:latin typeface="Times New Roman" panose="02020603050405020304" pitchFamily="18" charset="0"/>
              </a:rPr>
              <a:t>r</a:t>
            </a:r>
            <a:endParaRPr lang="en-US" altLang="en-US" baseline="-25000">
              <a:latin typeface="Times New Roman" panose="02020603050405020304" pitchFamily="18" charset="0"/>
            </a:endParaRPr>
          </a:p>
        </p:txBody>
      </p:sp>
      <p:sp>
        <p:nvSpPr>
          <p:cNvPr id="93207" name="Text Box 28"/>
          <p:cNvSpPr txBox="1">
            <a:spLocks noChangeArrowheads="1"/>
          </p:cNvSpPr>
          <p:nvPr/>
        </p:nvSpPr>
        <p:spPr bwMode="auto">
          <a:xfrm>
            <a:off x="3252788" y="1957388"/>
            <a:ext cx="4206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a:latin typeface="Times New Roman" panose="02020603050405020304" pitchFamily="18" charset="0"/>
              </a:rPr>
              <a:t>^</a:t>
            </a:r>
            <a:endParaRPr lang="en-US" altLang="en-US">
              <a:latin typeface="Times New Roman" panose="02020603050405020304" pitchFamily="18" charset="0"/>
            </a:endParaRPr>
          </a:p>
        </p:txBody>
      </p:sp>
      <p:sp>
        <p:nvSpPr>
          <p:cNvPr id="93208" name="Line 29"/>
          <p:cNvSpPr>
            <a:spLocks noChangeShapeType="1"/>
          </p:cNvSpPr>
          <p:nvPr/>
        </p:nvSpPr>
        <p:spPr bwMode="auto">
          <a:xfrm flipH="1">
            <a:off x="3448050" y="1528763"/>
            <a:ext cx="0" cy="5524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209" name="Line 30"/>
          <p:cNvSpPr>
            <a:spLocks noChangeShapeType="1"/>
          </p:cNvSpPr>
          <p:nvPr/>
        </p:nvSpPr>
        <p:spPr bwMode="auto">
          <a:xfrm flipH="1" flipV="1">
            <a:off x="3771900" y="2365375"/>
            <a:ext cx="210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210" name="Text Box 31"/>
          <p:cNvSpPr txBox="1">
            <a:spLocks noChangeArrowheads="1"/>
          </p:cNvSpPr>
          <p:nvPr/>
        </p:nvSpPr>
        <p:spPr bwMode="auto">
          <a:xfrm>
            <a:off x="6143625" y="2149475"/>
            <a:ext cx="23828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latin typeface="Times New Roman" panose="02020603050405020304" pitchFamily="18" charset="0"/>
              </a:rPr>
              <a:t>“direct” code for</a:t>
            </a:r>
          </a:p>
          <a:p>
            <a:pPr eaLnBrk="1" hangingPunct="1">
              <a:spcBef>
                <a:spcPct val="0"/>
              </a:spcBef>
              <a:buFontTx/>
              <a:buNone/>
            </a:pPr>
            <a:r>
              <a:rPr lang="en-GB" altLang="en-US" sz="2400">
                <a:latin typeface="Times New Roman" panose="02020603050405020304" pitchFamily="18" charset="0"/>
              </a:rPr>
              <a:t>latent variables</a:t>
            </a:r>
            <a:endParaRPr lang="en-US" altLang="en-US" sz="2400">
              <a:latin typeface="Times New Roman" panose="02020603050405020304" pitchFamily="18" charset="0"/>
            </a:endParaRPr>
          </a:p>
        </p:txBody>
      </p:sp>
      <p:sp>
        <p:nvSpPr>
          <p:cNvPr id="93211" name="Text Box 32"/>
          <p:cNvSpPr txBox="1">
            <a:spLocks noChangeArrowheads="1"/>
          </p:cNvSpPr>
          <p:nvPr/>
        </p:nvSpPr>
        <p:spPr bwMode="auto">
          <a:xfrm>
            <a:off x="3265488" y="4267200"/>
            <a:ext cx="4556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i="1">
                <a:latin typeface="Times New Roman" panose="02020603050405020304" pitchFamily="18" charset="0"/>
              </a:rPr>
              <a:t>r</a:t>
            </a:r>
            <a:r>
              <a:rPr lang="en-US" altLang="en-US" i="1">
                <a:latin typeface="Times New Roman" panose="02020603050405020304" pitchFamily="18" charset="0"/>
                <a:cs typeface="Times New Roman" panose="02020603050405020304" pitchFamily="18" charset="0"/>
              </a:rPr>
              <a:t>'</a:t>
            </a:r>
            <a:endParaRPr lang="en-US" altLang="en-US" baseline="-25000">
              <a:latin typeface="Times New Roman" panose="02020603050405020304" pitchFamily="18" charset="0"/>
            </a:endParaRPr>
          </a:p>
        </p:txBody>
      </p:sp>
      <p:sp>
        <p:nvSpPr>
          <p:cNvPr id="93212" name="Text Box 33"/>
          <p:cNvSpPr txBox="1">
            <a:spLocks noChangeArrowheads="1"/>
          </p:cNvSpPr>
          <p:nvPr/>
        </p:nvSpPr>
        <p:spPr bwMode="auto">
          <a:xfrm>
            <a:off x="3236913" y="4159250"/>
            <a:ext cx="4206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a:latin typeface="Times New Roman" panose="02020603050405020304" pitchFamily="18" charset="0"/>
              </a:rPr>
              <a:t>^</a:t>
            </a:r>
            <a:endParaRPr lang="en-US" altLang="en-US">
              <a:latin typeface="Times New Roman" panose="02020603050405020304" pitchFamily="18" charset="0"/>
            </a:endParaRPr>
          </a:p>
        </p:txBody>
      </p:sp>
      <p:sp>
        <p:nvSpPr>
          <p:cNvPr id="93213" name="Line 34"/>
          <p:cNvSpPr>
            <a:spLocks noChangeShapeType="1"/>
          </p:cNvSpPr>
          <p:nvPr/>
        </p:nvSpPr>
        <p:spPr bwMode="auto">
          <a:xfrm flipH="1" flipV="1">
            <a:off x="3771900" y="4614863"/>
            <a:ext cx="210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214" name="Text Box 35"/>
          <p:cNvSpPr txBox="1">
            <a:spLocks noChangeArrowheads="1"/>
          </p:cNvSpPr>
          <p:nvPr/>
        </p:nvSpPr>
        <p:spPr bwMode="auto">
          <a:xfrm>
            <a:off x="6143625" y="4360863"/>
            <a:ext cx="23828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latin typeface="Times New Roman" panose="02020603050405020304" pitchFamily="18" charset="0"/>
              </a:rPr>
              <a:t>“direct” code for</a:t>
            </a:r>
          </a:p>
          <a:p>
            <a:pPr eaLnBrk="1" hangingPunct="1">
              <a:spcBef>
                <a:spcPct val="0"/>
              </a:spcBef>
              <a:buFontTx/>
              <a:buNone/>
            </a:pPr>
            <a:r>
              <a:rPr lang="en-GB" altLang="en-US" sz="2400">
                <a:latin typeface="Times New Roman" panose="02020603050405020304" pitchFamily="18" charset="0"/>
              </a:rPr>
              <a:t>motor actions</a:t>
            </a:r>
            <a:endParaRPr lang="en-US" altLang="en-US" sz="2400">
              <a:latin typeface="Times New Roman" panose="02020603050405020304" pitchFamily="18" charset="0"/>
            </a:endParaRPr>
          </a:p>
        </p:txBody>
      </p:sp>
      <p:sp>
        <p:nvSpPr>
          <p:cNvPr id="93215" name="Line 36"/>
          <p:cNvSpPr>
            <a:spLocks noChangeShapeType="1"/>
          </p:cNvSpPr>
          <p:nvPr/>
        </p:nvSpPr>
        <p:spPr bwMode="auto">
          <a:xfrm>
            <a:off x="3448050" y="4762500"/>
            <a:ext cx="0" cy="355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93216" name="Group 37"/>
          <p:cNvGrpSpPr>
            <a:grpSpLocks/>
          </p:cNvGrpSpPr>
          <p:nvPr/>
        </p:nvGrpSpPr>
        <p:grpSpPr bwMode="auto">
          <a:xfrm>
            <a:off x="635000" y="330200"/>
            <a:ext cx="2565400" cy="6096000"/>
            <a:chOff x="232" y="208"/>
            <a:chExt cx="1080" cy="3840"/>
          </a:xfrm>
        </p:grpSpPr>
        <p:grpSp>
          <p:nvGrpSpPr>
            <p:cNvPr id="93217" name="Group 38"/>
            <p:cNvGrpSpPr>
              <a:grpSpLocks/>
            </p:cNvGrpSpPr>
            <p:nvPr/>
          </p:nvGrpSpPr>
          <p:grpSpPr bwMode="auto">
            <a:xfrm>
              <a:off x="232" y="208"/>
              <a:ext cx="1080" cy="3840"/>
              <a:chOff x="232" y="1032"/>
              <a:chExt cx="1080" cy="3024"/>
            </a:xfrm>
          </p:grpSpPr>
          <p:sp>
            <p:nvSpPr>
              <p:cNvPr id="93219" name="Line 39"/>
              <p:cNvSpPr>
                <a:spLocks noChangeShapeType="1"/>
              </p:cNvSpPr>
              <p:nvPr/>
            </p:nvSpPr>
            <p:spPr bwMode="auto">
              <a:xfrm flipH="1">
                <a:off x="232" y="4056"/>
                <a:ext cx="10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3220" name="Line 40"/>
              <p:cNvSpPr>
                <a:spLocks noChangeShapeType="1"/>
              </p:cNvSpPr>
              <p:nvPr/>
            </p:nvSpPr>
            <p:spPr bwMode="auto">
              <a:xfrm flipV="1">
                <a:off x="232" y="1032"/>
                <a:ext cx="0" cy="30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93218" name="Line 41"/>
            <p:cNvSpPr>
              <a:spLocks noChangeShapeType="1"/>
            </p:cNvSpPr>
            <p:nvPr/>
          </p:nvSpPr>
          <p:spPr bwMode="auto">
            <a:xfrm>
              <a:off x="232" y="208"/>
              <a:ext cx="108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Tree>
    <p:extLst>
      <p:ext uri="{BB962C8B-B14F-4D97-AF65-F5344CB8AC3E}">
        <p14:creationId xmlns:p14="http://schemas.microsoft.com/office/powerpoint/2010/main" val="2671667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75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754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298" y="511628"/>
            <a:ext cx="10967651" cy="10199915"/>
          </a:xfrm>
          <a:prstGeom prst="rect">
            <a:avLst/>
          </a:prstGeom>
        </p:spPr>
      </p:pic>
      <p:sp>
        <p:nvSpPr>
          <p:cNvPr id="81" name="Rectangle 1"/>
          <p:cNvSpPr>
            <a:spLocks noChangeArrowheads="1"/>
          </p:cNvSpPr>
          <p:nvPr/>
        </p:nvSpPr>
        <p:spPr bwMode="auto">
          <a:xfrm>
            <a:off x="0" y="0"/>
            <a:ext cx="6235746"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800" dirty="0" smtClean="0">
                <a:solidFill>
                  <a:srgbClr val="000000"/>
                </a:solidFill>
                <a:latin typeface="Times New Roman" panose="02020603050405020304" pitchFamily="18" charset="0"/>
                <a:cs typeface="Times New Roman" panose="02020603050405020304" pitchFamily="18" charset="0"/>
              </a:rPr>
              <a:t>R</a:t>
            </a:r>
            <a:r>
              <a:rPr lang="en-US" altLang="en-US" sz="1800" dirty="0">
                <a:solidFill>
                  <a:srgbClr val="000000"/>
                </a:solidFill>
                <a:latin typeface="Times New Roman" panose="02020603050405020304" pitchFamily="18" charset="0"/>
                <a:cs typeface="Times New Roman" panose="02020603050405020304" pitchFamily="18" charset="0"/>
              </a:rPr>
              <a:t>. </a:t>
            </a:r>
            <a:r>
              <a:rPr lang="en-US" altLang="en-US" sz="1800" dirty="0" err="1">
                <a:solidFill>
                  <a:srgbClr val="000000"/>
                </a:solidFill>
                <a:latin typeface="Times New Roman" panose="02020603050405020304" pitchFamily="18" charset="0"/>
                <a:cs typeface="Times New Roman" panose="02020603050405020304" pitchFamily="18" charset="0"/>
              </a:rPr>
              <a:t>Quian</a:t>
            </a:r>
            <a:r>
              <a:rPr lang="en-US" altLang="en-US" sz="1800" dirty="0">
                <a:solidFill>
                  <a:srgbClr val="000000"/>
                </a:solidFill>
                <a:latin typeface="Times New Roman" panose="02020603050405020304" pitchFamily="18" charset="0"/>
                <a:cs typeface="Times New Roman" panose="02020603050405020304" pitchFamily="18" charset="0"/>
              </a:rPr>
              <a:t> </a:t>
            </a:r>
            <a:r>
              <a:rPr lang="en-US" altLang="en-US" sz="1800" dirty="0" err="1">
                <a:solidFill>
                  <a:srgbClr val="000000"/>
                </a:solidFill>
                <a:latin typeface="Times New Roman" panose="02020603050405020304" pitchFamily="18" charset="0"/>
                <a:cs typeface="Times New Roman" panose="02020603050405020304" pitchFamily="18" charset="0"/>
              </a:rPr>
              <a:t>Quiroga</a:t>
            </a:r>
            <a:r>
              <a:rPr lang="en-US" altLang="en-US" sz="1800" dirty="0">
                <a:solidFill>
                  <a:srgbClr val="000000"/>
                </a:solidFill>
                <a:latin typeface="Times New Roman" panose="02020603050405020304" pitchFamily="18" charset="0"/>
                <a:cs typeface="Times New Roman" panose="02020603050405020304" pitchFamily="18" charset="0"/>
              </a:rPr>
              <a:t>, L. Reddy, G. </a:t>
            </a:r>
            <a:r>
              <a:rPr lang="en-US" altLang="en-US" sz="1800" dirty="0" err="1">
                <a:solidFill>
                  <a:srgbClr val="000000"/>
                </a:solidFill>
                <a:latin typeface="Times New Roman" panose="02020603050405020304" pitchFamily="18" charset="0"/>
                <a:cs typeface="Times New Roman" panose="02020603050405020304" pitchFamily="18" charset="0"/>
              </a:rPr>
              <a:t>Kreiman</a:t>
            </a:r>
            <a:r>
              <a:rPr lang="en-US" altLang="en-US" sz="1800" dirty="0">
                <a:solidFill>
                  <a:srgbClr val="000000"/>
                </a:solidFill>
                <a:latin typeface="Times New Roman" panose="02020603050405020304" pitchFamily="18" charset="0"/>
                <a:cs typeface="Times New Roman" panose="02020603050405020304" pitchFamily="18" charset="0"/>
              </a:rPr>
              <a:t>, C. Koch &amp; I. </a:t>
            </a:r>
            <a:r>
              <a:rPr lang="en-US" altLang="en-US" sz="1800" dirty="0" smtClean="0">
                <a:solidFill>
                  <a:srgbClr val="000000"/>
                </a:solidFill>
                <a:latin typeface="Times New Roman" panose="02020603050405020304" pitchFamily="18" charset="0"/>
                <a:cs typeface="Times New Roman" panose="02020603050405020304" pitchFamily="18" charset="0"/>
              </a:rPr>
              <a:t>Fried</a:t>
            </a:r>
            <a:endParaRPr kumimoji="0" lang="en-US" altLang="en-US" sz="180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r>
              <a:rPr lang="en-US" altLang="en-US" sz="1800" i="1" dirty="0" smtClean="0">
                <a:solidFill>
                  <a:srgbClr val="000000"/>
                </a:solidFill>
                <a:latin typeface="Times New Roman" panose="02020603050405020304" pitchFamily="18" charset="0"/>
                <a:cs typeface="Times New Roman" panose="02020603050405020304" pitchFamily="18" charset="0"/>
              </a:rPr>
              <a:t>Nature</a:t>
            </a:r>
            <a:r>
              <a:rPr lang="en-US" altLang="en-US" sz="1800" dirty="0">
                <a:solidFill>
                  <a:srgbClr val="000000"/>
                </a:solidFill>
                <a:latin typeface="Times New Roman" panose="02020603050405020304" pitchFamily="18" charset="0"/>
                <a:cs typeface="Times New Roman" panose="02020603050405020304" pitchFamily="18" charset="0"/>
              </a:rPr>
              <a:t> 435, 1102-1107 (2005</a:t>
            </a:r>
            <a:r>
              <a:rPr lang="en-US" altLang="en-US" sz="1800" dirty="0" smtClean="0">
                <a:solidFill>
                  <a:srgbClr val="000000"/>
                </a:solidFill>
                <a:latin typeface="Times New Roman" panose="02020603050405020304" pitchFamily="18" charset="0"/>
                <a:cs typeface="Times New Roman" panose="02020603050405020304" pitchFamily="18" charset="0"/>
              </a:rPr>
              <a:t>)</a:t>
            </a:r>
            <a:endParaRPr lang="en-US" alt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73510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2514" y="664029"/>
            <a:ext cx="8119339" cy="2677656"/>
          </a:xfrm>
          <a:prstGeom prst="rect">
            <a:avLst/>
          </a:prstGeom>
          <a:noFill/>
        </p:spPr>
        <p:txBody>
          <a:bodyPr wrap="none" rtlCol="0">
            <a:spAutoFit/>
          </a:bodyPr>
          <a:lstStyle/>
          <a:p>
            <a:r>
              <a:rPr lang="en-GB" dirty="0" smtClean="0"/>
              <a:t>To make matters worse, sensory processing is fundamentally</a:t>
            </a:r>
          </a:p>
          <a:p>
            <a:r>
              <a:rPr lang="en-GB" dirty="0" smtClean="0"/>
              <a:t>probabilistic:</a:t>
            </a:r>
          </a:p>
          <a:p>
            <a:endParaRPr lang="en-GB" dirty="0"/>
          </a:p>
          <a:p>
            <a:r>
              <a:rPr lang="en-GB" dirty="0" smtClean="0"/>
              <a:t>Given sensory input, the best we can do is construct a</a:t>
            </a:r>
          </a:p>
          <a:p>
            <a:r>
              <a:rPr lang="en-GB" dirty="0" smtClean="0"/>
              <a:t>probability distribution over the state of the world.</a:t>
            </a:r>
          </a:p>
          <a:p>
            <a:endParaRPr lang="en-GB" dirty="0"/>
          </a:p>
          <a:p>
            <a:r>
              <a:rPr lang="en-GB" dirty="0" smtClean="0"/>
              <a:t>Those distributions are critical for accurate decision-making.</a:t>
            </a:r>
            <a:endParaRPr lang="en-GB" dirty="0"/>
          </a:p>
        </p:txBody>
      </p:sp>
    </p:spTree>
    <p:extLst>
      <p:ext uri="{BB962C8B-B14F-4D97-AF65-F5344CB8AC3E}">
        <p14:creationId xmlns:p14="http://schemas.microsoft.com/office/powerpoint/2010/main" val="85344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Oval 25"/>
          <p:cNvSpPr>
            <a:spLocks noChangeArrowheads="1"/>
          </p:cNvSpPr>
          <p:nvPr/>
        </p:nvSpPr>
        <p:spPr bwMode="auto">
          <a:xfrm rot="10800000">
            <a:off x="1027113" y="2382838"/>
            <a:ext cx="6686550" cy="1895475"/>
          </a:xfrm>
          <a:prstGeom prst="ellipse">
            <a:avLst/>
          </a:prstGeom>
          <a:solidFill>
            <a:srgbClr val="00FF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0419" name="Oval 26"/>
          <p:cNvSpPr>
            <a:spLocks noChangeArrowheads="1"/>
          </p:cNvSpPr>
          <p:nvPr/>
        </p:nvSpPr>
        <p:spPr bwMode="auto">
          <a:xfrm rot="10800000">
            <a:off x="1027113" y="2333625"/>
            <a:ext cx="6686550" cy="1895475"/>
          </a:xfrm>
          <a:prstGeom prst="ellipse">
            <a:avLst/>
          </a:prstGeom>
          <a:solidFill>
            <a:srgbClr val="00FF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0420" name="Oval 27"/>
          <p:cNvSpPr>
            <a:spLocks noChangeArrowheads="1"/>
          </p:cNvSpPr>
          <p:nvPr/>
        </p:nvSpPr>
        <p:spPr bwMode="auto">
          <a:xfrm rot="10800000">
            <a:off x="1027113" y="2284413"/>
            <a:ext cx="6686550" cy="1895475"/>
          </a:xfrm>
          <a:prstGeom prst="ellipse">
            <a:avLst/>
          </a:prstGeom>
          <a:solidFill>
            <a:srgbClr val="00FF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0421" name="Oval 28"/>
          <p:cNvSpPr>
            <a:spLocks noChangeArrowheads="1"/>
          </p:cNvSpPr>
          <p:nvPr/>
        </p:nvSpPr>
        <p:spPr bwMode="auto">
          <a:xfrm rot="10800000">
            <a:off x="1027113" y="2233613"/>
            <a:ext cx="6686550" cy="1895475"/>
          </a:xfrm>
          <a:prstGeom prst="ellipse">
            <a:avLst/>
          </a:prstGeom>
          <a:solidFill>
            <a:srgbClr val="00FF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0422" name="Oval 29"/>
          <p:cNvSpPr>
            <a:spLocks noChangeArrowheads="1"/>
          </p:cNvSpPr>
          <p:nvPr/>
        </p:nvSpPr>
        <p:spPr bwMode="auto">
          <a:xfrm rot="10800000">
            <a:off x="1027113" y="2184400"/>
            <a:ext cx="6686550" cy="1895475"/>
          </a:xfrm>
          <a:prstGeom prst="ellipse">
            <a:avLst/>
          </a:prstGeom>
          <a:solidFill>
            <a:srgbClr val="00FF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0423" name="Oval 30"/>
          <p:cNvSpPr>
            <a:spLocks noChangeArrowheads="1"/>
          </p:cNvSpPr>
          <p:nvPr/>
        </p:nvSpPr>
        <p:spPr bwMode="auto">
          <a:xfrm rot="10800000">
            <a:off x="1027113" y="2135188"/>
            <a:ext cx="6686550" cy="1895475"/>
          </a:xfrm>
          <a:prstGeom prst="ellipse">
            <a:avLst/>
          </a:prstGeom>
          <a:solidFill>
            <a:srgbClr val="00FF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0424" name="Oval 31"/>
          <p:cNvSpPr>
            <a:spLocks noChangeArrowheads="1"/>
          </p:cNvSpPr>
          <p:nvPr/>
        </p:nvSpPr>
        <p:spPr bwMode="auto">
          <a:xfrm rot="10800000">
            <a:off x="1027113" y="2084388"/>
            <a:ext cx="6686550" cy="1895475"/>
          </a:xfrm>
          <a:prstGeom prst="ellipse">
            <a:avLst/>
          </a:prstGeom>
          <a:solidFill>
            <a:srgbClr val="00FF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0425" name="Text Box 3"/>
          <p:cNvSpPr txBox="1">
            <a:spLocks noChangeArrowheads="1"/>
          </p:cNvSpPr>
          <p:nvPr/>
        </p:nvSpPr>
        <p:spPr bwMode="auto">
          <a:xfrm>
            <a:off x="2568575" y="228600"/>
            <a:ext cx="39084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Times New Roman" panose="02020603050405020304" pitchFamily="18" charset="0"/>
              </a:rPr>
              <a:t>Your cortex unfolded</a:t>
            </a:r>
          </a:p>
        </p:txBody>
      </p:sp>
      <p:sp>
        <p:nvSpPr>
          <p:cNvPr id="60426" name="Oval 8"/>
          <p:cNvSpPr>
            <a:spLocks noChangeArrowheads="1"/>
          </p:cNvSpPr>
          <p:nvPr/>
        </p:nvSpPr>
        <p:spPr bwMode="auto">
          <a:xfrm>
            <a:off x="3219450" y="4343400"/>
            <a:ext cx="2047875" cy="1914525"/>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0427" name="Line 9"/>
          <p:cNvSpPr>
            <a:spLocks noChangeShapeType="1"/>
          </p:cNvSpPr>
          <p:nvPr/>
        </p:nvSpPr>
        <p:spPr bwMode="auto">
          <a:xfrm>
            <a:off x="4362450" y="3048000"/>
            <a:ext cx="33242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28" name="Text Box 10"/>
          <p:cNvSpPr txBox="1">
            <a:spLocks noChangeArrowheads="1"/>
          </p:cNvSpPr>
          <p:nvPr/>
        </p:nvSpPr>
        <p:spPr bwMode="auto">
          <a:xfrm>
            <a:off x="5467350" y="2622550"/>
            <a:ext cx="1112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latin typeface="Times New Roman" panose="02020603050405020304" pitchFamily="18" charset="0"/>
              </a:rPr>
              <a:t>~30 cm</a:t>
            </a:r>
          </a:p>
        </p:txBody>
      </p:sp>
      <p:sp>
        <p:nvSpPr>
          <p:cNvPr id="60429" name="Line 12"/>
          <p:cNvSpPr>
            <a:spLocks noChangeShapeType="1"/>
          </p:cNvSpPr>
          <p:nvPr/>
        </p:nvSpPr>
        <p:spPr bwMode="auto">
          <a:xfrm>
            <a:off x="2362200" y="3552825"/>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30" name="Line 13"/>
          <p:cNvSpPr>
            <a:spLocks noChangeShapeType="1"/>
          </p:cNvSpPr>
          <p:nvPr/>
        </p:nvSpPr>
        <p:spPr bwMode="auto">
          <a:xfrm rot="10800000">
            <a:off x="2360613" y="4084638"/>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31" name="Text Box 14"/>
          <p:cNvSpPr txBox="1">
            <a:spLocks noChangeArrowheads="1"/>
          </p:cNvSpPr>
          <p:nvPr/>
        </p:nvSpPr>
        <p:spPr bwMode="auto">
          <a:xfrm>
            <a:off x="1701800" y="3184525"/>
            <a:ext cx="1189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latin typeface="Times New Roman" panose="02020603050405020304" pitchFamily="18" charset="0"/>
              </a:rPr>
              <a:t>~0.5 cm</a:t>
            </a:r>
          </a:p>
        </p:txBody>
      </p:sp>
      <p:sp>
        <p:nvSpPr>
          <p:cNvPr id="60432" name="Line 15"/>
          <p:cNvSpPr>
            <a:spLocks noChangeShapeType="1"/>
          </p:cNvSpPr>
          <p:nvPr/>
        </p:nvSpPr>
        <p:spPr bwMode="auto">
          <a:xfrm>
            <a:off x="1181100" y="1762125"/>
            <a:ext cx="1571625" cy="1409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33" name="Text Box 16"/>
          <p:cNvSpPr txBox="1">
            <a:spLocks noChangeArrowheads="1"/>
          </p:cNvSpPr>
          <p:nvPr/>
        </p:nvSpPr>
        <p:spPr bwMode="auto">
          <a:xfrm>
            <a:off x="268288" y="1298575"/>
            <a:ext cx="7011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neocortex (sensory and motor processing, cognition)</a:t>
            </a:r>
          </a:p>
        </p:txBody>
      </p:sp>
      <p:sp>
        <p:nvSpPr>
          <p:cNvPr id="60434" name="Text Box 19"/>
          <p:cNvSpPr txBox="1">
            <a:spLocks noChangeArrowheads="1"/>
          </p:cNvSpPr>
          <p:nvPr/>
        </p:nvSpPr>
        <p:spPr bwMode="auto">
          <a:xfrm>
            <a:off x="5715000" y="4794250"/>
            <a:ext cx="3429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subcortical structures</a:t>
            </a:r>
          </a:p>
          <a:p>
            <a:pPr eaLnBrk="1" hangingPunct="1">
              <a:spcBef>
                <a:spcPct val="0"/>
              </a:spcBef>
              <a:buFontTx/>
              <a:buNone/>
            </a:pPr>
            <a:r>
              <a:rPr lang="en-US" altLang="en-US" sz="2400">
                <a:latin typeface="Times New Roman" panose="02020603050405020304" pitchFamily="18" charset="0"/>
              </a:rPr>
              <a:t>(emotions, reward,</a:t>
            </a:r>
          </a:p>
          <a:p>
            <a:pPr eaLnBrk="1" hangingPunct="1">
              <a:spcBef>
                <a:spcPct val="0"/>
              </a:spcBef>
              <a:buFontTx/>
              <a:buNone/>
            </a:pPr>
            <a:r>
              <a:rPr lang="en-US" altLang="en-US" sz="2400">
                <a:latin typeface="Times New Roman" panose="02020603050405020304" pitchFamily="18" charset="0"/>
              </a:rPr>
              <a:t>homeostasis, much much</a:t>
            </a:r>
          </a:p>
          <a:p>
            <a:pPr eaLnBrk="1" hangingPunct="1">
              <a:spcBef>
                <a:spcPct val="0"/>
              </a:spcBef>
              <a:buFontTx/>
              <a:buNone/>
            </a:pPr>
            <a:r>
              <a:rPr lang="en-US" altLang="en-US" sz="2400">
                <a:latin typeface="Times New Roman" panose="02020603050405020304" pitchFamily="18" charset="0"/>
              </a:rPr>
              <a:t>more)</a:t>
            </a:r>
          </a:p>
        </p:txBody>
      </p:sp>
      <p:sp>
        <p:nvSpPr>
          <p:cNvPr id="60435" name="Text Box 32"/>
          <p:cNvSpPr txBox="1">
            <a:spLocks noChangeArrowheads="1"/>
          </p:cNvSpPr>
          <p:nvPr/>
        </p:nvSpPr>
        <p:spPr bwMode="auto">
          <a:xfrm>
            <a:off x="7737475" y="2089150"/>
            <a:ext cx="1190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6 layers</a:t>
            </a:r>
          </a:p>
        </p:txBody>
      </p:sp>
      <p:sp>
        <p:nvSpPr>
          <p:cNvPr id="60436" name="Freeform 33"/>
          <p:cNvSpPr>
            <a:spLocks/>
          </p:cNvSpPr>
          <p:nvPr/>
        </p:nvSpPr>
        <p:spPr bwMode="auto">
          <a:xfrm>
            <a:off x="7800975" y="2524125"/>
            <a:ext cx="600075" cy="704850"/>
          </a:xfrm>
          <a:custGeom>
            <a:avLst/>
            <a:gdLst>
              <a:gd name="T0" fmla="*/ 2147483646 w 378"/>
              <a:gd name="T1" fmla="*/ 0 h 444"/>
              <a:gd name="T2" fmla="*/ 0 w 378"/>
              <a:gd name="T3" fmla="*/ 2147483646 h 444"/>
              <a:gd name="T4" fmla="*/ 0 60000 65536"/>
              <a:gd name="T5" fmla="*/ 0 60000 65536"/>
              <a:gd name="T6" fmla="*/ 0 w 378"/>
              <a:gd name="T7" fmla="*/ 0 h 444"/>
              <a:gd name="T8" fmla="*/ 378 w 378"/>
              <a:gd name="T9" fmla="*/ 444 h 444"/>
            </a:gdLst>
            <a:ahLst/>
            <a:cxnLst>
              <a:cxn ang="T4">
                <a:pos x="T0" y="T1"/>
              </a:cxn>
              <a:cxn ang="T5">
                <a:pos x="T2" y="T3"/>
              </a:cxn>
            </a:cxnLst>
            <a:rect l="T6" t="T7" r="T8" b="T9"/>
            <a:pathLst>
              <a:path w="378" h="444">
                <a:moveTo>
                  <a:pt x="378" y="0"/>
                </a:moveTo>
                <a:cubicBezTo>
                  <a:pt x="378" y="234"/>
                  <a:pt x="330" y="432"/>
                  <a:pt x="0" y="444"/>
                </a:cubicBez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0437" name="Freeform 34"/>
          <p:cNvSpPr>
            <a:spLocks/>
          </p:cNvSpPr>
          <p:nvPr/>
        </p:nvSpPr>
        <p:spPr bwMode="auto">
          <a:xfrm>
            <a:off x="5305425" y="5070475"/>
            <a:ext cx="409575" cy="434975"/>
          </a:xfrm>
          <a:custGeom>
            <a:avLst/>
            <a:gdLst>
              <a:gd name="T0" fmla="*/ 2147483646 w 258"/>
              <a:gd name="T1" fmla="*/ 2147483646 h 274"/>
              <a:gd name="T2" fmla="*/ 2147483646 w 258"/>
              <a:gd name="T3" fmla="*/ 2147483646 h 274"/>
              <a:gd name="T4" fmla="*/ 2147483646 w 258"/>
              <a:gd name="T5" fmla="*/ 2147483646 h 274"/>
              <a:gd name="T6" fmla="*/ 2147483646 w 258"/>
              <a:gd name="T7" fmla="*/ 2147483646 h 274"/>
              <a:gd name="T8" fmla="*/ 2147483646 w 258"/>
              <a:gd name="T9" fmla="*/ 2147483646 h 274"/>
              <a:gd name="T10" fmla="*/ 2147483646 w 258"/>
              <a:gd name="T11" fmla="*/ 2147483646 h 274"/>
              <a:gd name="T12" fmla="*/ 0 w 258"/>
              <a:gd name="T13" fmla="*/ 2147483646 h 274"/>
              <a:gd name="T14" fmla="*/ 0 60000 65536"/>
              <a:gd name="T15" fmla="*/ 0 60000 65536"/>
              <a:gd name="T16" fmla="*/ 0 60000 65536"/>
              <a:gd name="T17" fmla="*/ 0 60000 65536"/>
              <a:gd name="T18" fmla="*/ 0 60000 65536"/>
              <a:gd name="T19" fmla="*/ 0 60000 65536"/>
              <a:gd name="T20" fmla="*/ 0 60000 65536"/>
              <a:gd name="T21" fmla="*/ 0 w 258"/>
              <a:gd name="T22" fmla="*/ 0 h 274"/>
              <a:gd name="T23" fmla="*/ 258 w 258"/>
              <a:gd name="T24" fmla="*/ 274 h 2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8" h="274">
                <a:moveTo>
                  <a:pt x="258" y="16"/>
                </a:moveTo>
                <a:cubicBezTo>
                  <a:pt x="201" y="11"/>
                  <a:pt x="140" y="0"/>
                  <a:pt x="90" y="34"/>
                </a:cubicBezTo>
                <a:cubicBezTo>
                  <a:pt x="56" y="84"/>
                  <a:pt x="85" y="104"/>
                  <a:pt x="126" y="136"/>
                </a:cubicBezTo>
                <a:cubicBezTo>
                  <a:pt x="137" y="145"/>
                  <a:pt x="162" y="160"/>
                  <a:pt x="162" y="160"/>
                </a:cubicBezTo>
                <a:cubicBezTo>
                  <a:pt x="190" y="201"/>
                  <a:pt x="181" y="182"/>
                  <a:pt x="192" y="214"/>
                </a:cubicBezTo>
                <a:cubicBezTo>
                  <a:pt x="188" y="226"/>
                  <a:pt x="192" y="246"/>
                  <a:pt x="180" y="250"/>
                </a:cubicBezTo>
                <a:cubicBezTo>
                  <a:pt x="113" y="272"/>
                  <a:pt x="79" y="274"/>
                  <a:pt x="0" y="274"/>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Tree>
    <p:extLst>
      <p:ext uri="{BB962C8B-B14F-4D97-AF65-F5344CB8AC3E}">
        <p14:creationId xmlns:p14="http://schemas.microsoft.com/office/powerpoint/2010/main" val="27286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042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043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04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6" grpId="0" animBg="1"/>
      <p:bldP spid="60434" grpId="0"/>
      <p:bldP spid="6043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2"/>
          <p:cNvGrpSpPr>
            <a:grpSpLocks/>
          </p:cNvGrpSpPr>
          <p:nvPr/>
        </p:nvGrpSpPr>
        <p:grpSpPr bwMode="auto">
          <a:xfrm>
            <a:off x="3471863" y="3251201"/>
            <a:ext cx="749300" cy="568325"/>
            <a:chOff x="2330" y="2231"/>
            <a:chExt cx="472" cy="358"/>
          </a:xfrm>
        </p:grpSpPr>
        <p:sp>
          <p:nvSpPr>
            <p:cNvPr id="42" name="Freeform 3"/>
            <p:cNvSpPr>
              <a:spLocks/>
            </p:cNvSpPr>
            <p:nvPr/>
          </p:nvSpPr>
          <p:spPr bwMode="auto">
            <a:xfrm>
              <a:off x="2330" y="2231"/>
              <a:ext cx="472" cy="358"/>
            </a:xfrm>
            <a:custGeom>
              <a:avLst/>
              <a:gdLst>
                <a:gd name="T0" fmla="*/ 0 w 472"/>
                <a:gd name="T1" fmla="*/ 358 h 358"/>
                <a:gd name="T2" fmla="*/ 26 w 472"/>
                <a:gd name="T3" fmla="*/ 281 h 358"/>
                <a:gd name="T4" fmla="*/ 59 w 472"/>
                <a:gd name="T5" fmla="*/ 234 h 358"/>
                <a:gd name="T6" fmla="*/ 77 w 472"/>
                <a:gd name="T7" fmla="*/ 211 h 358"/>
                <a:gd name="T8" fmla="*/ 132 w 472"/>
                <a:gd name="T9" fmla="*/ 169 h 358"/>
                <a:gd name="T10" fmla="*/ 249 w 472"/>
                <a:gd name="T11" fmla="*/ 62 h 358"/>
                <a:gd name="T12" fmla="*/ 271 w 472"/>
                <a:gd name="T13" fmla="*/ 41 h 358"/>
                <a:gd name="T14" fmla="*/ 315 w 472"/>
                <a:gd name="T15" fmla="*/ 13 h 358"/>
                <a:gd name="T16" fmla="*/ 337 w 472"/>
                <a:gd name="T17" fmla="*/ 0 h 358"/>
                <a:gd name="T18" fmla="*/ 328 w 472"/>
                <a:gd name="T19" fmla="*/ 58 h 358"/>
                <a:gd name="T20" fmla="*/ 281 w 472"/>
                <a:gd name="T21" fmla="*/ 106 h 358"/>
                <a:gd name="T22" fmla="*/ 257 w 472"/>
                <a:gd name="T23" fmla="*/ 136 h 358"/>
                <a:gd name="T24" fmla="*/ 235 w 472"/>
                <a:gd name="T25" fmla="*/ 154 h 358"/>
                <a:gd name="T26" fmla="*/ 209 w 472"/>
                <a:gd name="T27" fmla="*/ 177 h 358"/>
                <a:gd name="T28" fmla="*/ 191 w 472"/>
                <a:gd name="T29" fmla="*/ 205 h 358"/>
                <a:gd name="T30" fmla="*/ 143 w 472"/>
                <a:gd name="T31" fmla="*/ 267 h 358"/>
                <a:gd name="T32" fmla="*/ 125 w 472"/>
                <a:gd name="T33" fmla="*/ 282 h 358"/>
                <a:gd name="T34" fmla="*/ 114 w 472"/>
                <a:gd name="T35" fmla="*/ 289 h 358"/>
                <a:gd name="T36" fmla="*/ 99 w 472"/>
                <a:gd name="T37" fmla="*/ 304 h 358"/>
                <a:gd name="T38" fmla="*/ 66 w 472"/>
                <a:gd name="T39" fmla="*/ 338 h 358"/>
                <a:gd name="T40" fmla="*/ 55 w 472"/>
                <a:gd name="T41" fmla="*/ 352 h 358"/>
                <a:gd name="T42" fmla="*/ 64 w 472"/>
                <a:gd name="T43" fmla="*/ 351 h 358"/>
                <a:gd name="T44" fmla="*/ 99 w 472"/>
                <a:gd name="T45" fmla="*/ 330 h 358"/>
                <a:gd name="T46" fmla="*/ 165 w 472"/>
                <a:gd name="T47" fmla="*/ 295 h 358"/>
                <a:gd name="T48" fmla="*/ 183 w 472"/>
                <a:gd name="T49" fmla="*/ 283 h 358"/>
                <a:gd name="T50" fmla="*/ 262 w 472"/>
                <a:gd name="T51" fmla="*/ 227 h 358"/>
                <a:gd name="T52" fmla="*/ 328 w 472"/>
                <a:gd name="T53" fmla="*/ 176 h 358"/>
                <a:gd name="T54" fmla="*/ 372 w 472"/>
                <a:gd name="T55" fmla="*/ 146 h 358"/>
                <a:gd name="T56" fmla="*/ 449 w 472"/>
                <a:gd name="T57" fmla="*/ 93 h 358"/>
                <a:gd name="T58" fmla="*/ 464 w 472"/>
                <a:gd name="T59" fmla="*/ 84 h 358"/>
                <a:gd name="T60" fmla="*/ 468 w 472"/>
                <a:gd name="T61" fmla="*/ 80 h 358"/>
                <a:gd name="T62" fmla="*/ 462 w 472"/>
                <a:gd name="T63" fmla="*/ 87 h 358"/>
                <a:gd name="T64" fmla="*/ 455 w 472"/>
                <a:gd name="T65" fmla="*/ 101 h 358"/>
                <a:gd name="T66" fmla="*/ 438 w 472"/>
                <a:gd name="T67" fmla="*/ 135 h 358"/>
                <a:gd name="T68" fmla="*/ 415 w 472"/>
                <a:gd name="T69" fmla="*/ 165 h 358"/>
                <a:gd name="T70" fmla="*/ 402 w 472"/>
                <a:gd name="T71" fmla="*/ 189 h 358"/>
                <a:gd name="T72" fmla="*/ 372 w 472"/>
                <a:gd name="T73" fmla="*/ 212 h 358"/>
                <a:gd name="T74" fmla="*/ 266 w 472"/>
                <a:gd name="T75" fmla="*/ 294 h 358"/>
                <a:gd name="T76" fmla="*/ 196 w 472"/>
                <a:gd name="T77" fmla="*/ 35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2" h="358">
                  <a:moveTo>
                    <a:pt x="0" y="358"/>
                  </a:moveTo>
                  <a:cubicBezTo>
                    <a:pt x="4" y="332"/>
                    <a:pt x="10" y="303"/>
                    <a:pt x="26" y="281"/>
                  </a:cubicBezTo>
                  <a:cubicBezTo>
                    <a:pt x="37" y="265"/>
                    <a:pt x="43" y="249"/>
                    <a:pt x="59" y="234"/>
                  </a:cubicBezTo>
                  <a:cubicBezTo>
                    <a:pt x="66" y="227"/>
                    <a:pt x="68" y="218"/>
                    <a:pt x="77" y="211"/>
                  </a:cubicBezTo>
                  <a:cubicBezTo>
                    <a:pt x="95" y="197"/>
                    <a:pt x="115" y="183"/>
                    <a:pt x="132" y="169"/>
                  </a:cubicBezTo>
                  <a:cubicBezTo>
                    <a:pt x="174" y="135"/>
                    <a:pt x="201" y="92"/>
                    <a:pt x="249" y="62"/>
                  </a:cubicBezTo>
                  <a:cubicBezTo>
                    <a:pt x="259" y="56"/>
                    <a:pt x="262" y="47"/>
                    <a:pt x="271" y="41"/>
                  </a:cubicBezTo>
                  <a:cubicBezTo>
                    <a:pt x="286" y="31"/>
                    <a:pt x="301" y="22"/>
                    <a:pt x="315" y="13"/>
                  </a:cubicBezTo>
                  <a:cubicBezTo>
                    <a:pt x="323" y="8"/>
                    <a:pt x="328" y="2"/>
                    <a:pt x="337" y="0"/>
                  </a:cubicBezTo>
                  <a:cubicBezTo>
                    <a:pt x="334" y="19"/>
                    <a:pt x="337" y="40"/>
                    <a:pt x="328" y="58"/>
                  </a:cubicBezTo>
                  <a:cubicBezTo>
                    <a:pt x="320" y="77"/>
                    <a:pt x="297" y="90"/>
                    <a:pt x="281" y="106"/>
                  </a:cubicBezTo>
                  <a:cubicBezTo>
                    <a:pt x="271" y="115"/>
                    <a:pt x="265" y="127"/>
                    <a:pt x="257" y="136"/>
                  </a:cubicBezTo>
                  <a:cubicBezTo>
                    <a:pt x="251" y="143"/>
                    <a:pt x="242" y="148"/>
                    <a:pt x="235" y="154"/>
                  </a:cubicBezTo>
                  <a:cubicBezTo>
                    <a:pt x="226" y="162"/>
                    <a:pt x="218" y="169"/>
                    <a:pt x="209" y="177"/>
                  </a:cubicBezTo>
                  <a:cubicBezTo>
                    <a:pt x="200" y="185"/>
                    <a:pt x="197" y="197"/>
                    <a:pt x="191" y="205"/>
                  </a:cubicBezTo>
                  <a:cubicBezTo>
                    <a:pt x="184" y="230"/>
                    <a:pt x="165" y="247"/>
                    <a:pt x="143" y="267"/>
                  </a:cubicBezTo>
                  <a:cubicBezTo>
                    <a:pt x="138" y="272"/>
                    <a:pt x="131" y="277"/>
                    <a:pt x="125" y="282"/>
                  </a:cubicBezTo>
                  <a:cubicBezTo>
                    <a:pt x="122" y="285"/>
                    <a:pt x="114" y="289"/>
                    <a:pt x="114" y="289"/>
                  </a:cubicBezTo>
                  <a:cubicBezTo>
                    <a:pt x="111" y="296"/>
                    <a:pt x="106" y="298"/>
                    <a:pt x="99" y="304"/>
                  </a:cubicBezTo>
                  <a:cubicBezTo>
                    <a:pt x="87" y="315"/>
                    <a:pt x="78" y="327"/>
                    <a:pt x="66" y="338"/>
                  </a:cubicBezTo>
                  <a:cubicBezTo>
                    <a:pt x="64" y="339"/>
                    <a:pt x="54" y="352"/>
                    <a:pt x="55" y="352"/>
                  </a:cubicBezTo>
                  <a:cubicBezTo>
                    <a:pt x="58" y="353"/>
                    <a:pt x="61" y="351"/>
                    <a:pt x="64" y="351"/>
                  </a:cubicBezTo>
                  <a:cubicBezTo>
                    <a:pt x="78" y="345"/>
                    <a:pt x="88" y="337"/>
                    <a:pt x="99" y="330"/>
                  </a:cubicBezTo>
                  <a:cubicBezTo>
                    <a:pt x="118" y="318"/>
                    <a:pt x="142" y="305"/>
                    <a:pt x="165" y="295"/>
                  </a:cubicBezTo>
                  <a:cubicBezTo>
                    <a:pt x="185" y="276"/>
                    <a:pt x="159" y="299"/>
                    <a:pt x="183" y="283"/>
                  </a:cubicBezTo>
                  <a:cubicBezTo>
                    <a:pt x="209" y="267"/>
                    <a:pt x="240" y="246"/>
                    <a:pt x="262" y="227"/>
                  </a:cubicBezTo>
                  <a:cubicBezTo>
                    <a:pt x="283" y="209"/>
                    <a:pt x="304" y="191"/>
                    <a:pt x="328" y="176"/>
                  </a:cubicBezTo>
                  <a:cubicBezTo>
                    <a:pt x="345" y="165"/>
                    <a:pt x="348" y="156"/>
                    <a:pt x="372" y="146"/>
                  </a:cubicBezTo>
                  <a:cubicBezTo>
                    <a:pt x="392" y="127"/>
                    <a:pt x="424" y="108"/>
                    <a:pt x="449" y="93"/>
                  </a:cubicBezTo>
                  <a:cubicBezTo>
                    <a:pt x="454" y="90"/>
                    <a:pt x="459" y="87"/>
                    <a:pt x="464" y="84"/>
                  </a:cubicBezTo>
                  <a:cubicBezTo>
                    <a:pt x="466" y="83"/>
                    <a:pt x="465" y="80"/>
                    <a:pt x="468" y="80"/>
                  </a:cubicBezTo>
                  <a:cubicBezTo>
                    <a:pt x="472" y="80"/>
                    <a:pt x="464" y="85"/>
                    <a:pt x="462" y="87"/>
                  </a:cubicBezTo>
                  <a:cubicBezTo>
                    <a:pt x="457" y="93"/>
                    <a:pt x="458" y="94"/>
                    <a:pt x="455" y="101"/>
                  </a:cubicBezTo>
                  <a:cubicBezTo>
                    <a:pt x="451" y="112"/>
                    <a:pt x="446" y="125"/>
                    <a:pt x="438" y="135"/>
                  </a:cubicBezTo>
                  <a:cubicBezTo>
                    <a:pt x="430" y="145"/>
                    <a:pt x="422" y="155"/>
                    <a:pt x="415" y="165"/>
                  </a:cubicBezTo>
                  <a:cubicBezTo>
                    <a:pt x="409" y="173"/>
                    <a:pt x="408" y="182"/>
                    <a:pt x="402" y="189"/>
                  </a:cubicBezTo>
                  <a:cubicBezTo>
                    <a:pt x="394" y="197"/>
                    <a:pt x="382" y="204"/>
                    <a:pt x="372" y="212"/>
                  </a:cubicBezTo>
                  <a:cubicBezTo>
                    <a:pt x="339" y="240"/>
                    <a:pt x="306" y="268"/>
                    <a:pt x="266" y="294"/>
                  </a:cubicBezTo>
                  <a:cubicBezTo>
                    <a:pt x="259" y="307"/>
                    <a:pt x="211" y="342"/>
                    <a:pt x="196" y="354"/>
                  </a:cubicBezTo>
                </a:path>
              </a:pathLst>
            </a:custGeom>
            <a:noFill/>
            <a:ln w="12700" cmpd="sng">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 name="Freeform 4"/>
            <p:cNvSpPr>
              <a:spLocks/>
            </p:cNvSpPr>
            <p:nvPr/>
          </p:nvSpPr>
          <p:spPr bwMode="auto">
            <a:xfrm>
              <a:off x="2682" y="2330"/>
              <a:ext cx="59" cy="30"/>
            </a:xfrm>
            <a:custGeom>
              <a:avLst/>
              <a:gdLst>
                <a:gd name="T0" fmla="*/ 97 w 97"/>
                <a:gd name="T1" fmla="*/ 40 h 79"/>
                <a:gd name="T2" fmla="*/ 52 w 97"/>
                <a:gd name="T3" fmla="*/ 25 h 79"/>
                <a:gd name="T4" fmla="*/ 0 w 97"/>
                <a:gd name="T5" fmla="*/ 0 h 79"/>
                <a:gd name="T6" fmla="*/ 64 w 97"/>
                <a:gd name="T7" fmla="*/ 67 h 79"/>
                <a:gd name="T8" fmla="*/ 73 w 97"/>
                <a:gd name="T9" fmla="*/ 79 h 79"/>
              </a:gdLst>
              <a:ahLst/>
              <a:cxnLst>
                <a:cxn ang="0">
                  <a:pos x="T0" y="T1"/>
                </a:cxn>
                <a:cxn ang="0">
                  <a:pos x="T2" y="T3"/>
                </a:cxn>
                <a:cxn ang="0">
                  <a:pos x="T4" y="T5"/>
                </a:cxn>
                <a:cxn ang="0">
                  <a:pos x="T6" y="T7"/>
                </a:cxn>
                <a:cxn ang="0">
                  <a:pos x="T8" y="T9"/>
                </a:cxn>
              </a:cxnLst>
              <a:rect l="0" t="0" r="r" b="b"/>
              <a:pathLst>
                <a:path w="97" h="79">
                  <a:moveTo>
                    <a:pt x="97" y="40"/>
                  </a:moveTo>
                  <a:cubicBezTo>
                    <a:pt x="85" y="36"/>
                    <a:pt x="63" y="32"/>
                    <a:pt x="52" y="25"/>
                  </a:cubicBezTo>
                  <a:cubicBezTo>
                    <a:pt x="41" y="18"/>
                    <a:pt x="12" y="4"/>
                    <a:pt x="0" y="0"/>
                  </a:cubicBezTo>
                  <a:cubicBezTo>
                    <a:pt x="7" y="22"/>
                    <a:pt x="45" y="54"/>
                    <a:pt x="64" y="67"/>
                  </a:cubicBezTo>
                  <a:cubicBezTo>
                    <a:pt x="71" y="77"/>
                    <a:pt x="67" y="73"/>
                    <a:pt x="73" y="79"/>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4" name="Freeform 5"/>
            <p:cNvSpPr>
              <a:spLocks/>
            </p:cNvSpPr>
            <p:nvPr/>
          </p:nvSpPr>
          <p:spPr bwMode="auto">
            <a:xfrm>
              <a:off x="2661" y="2353"/>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5" name="Freeform 6"/>
            <p:cNvSpPr>
              <a:spLocks/>
            </p:cNvSpPr>
            <p:nvPr/>
          </p:nvSpPr>
          <p:spPr bwMode="auto">
            <a:xfrm>
              <a:off x="2600" y="2399"/>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 name="Freeform 7"/>
            <p:cNvSpPr>
              <a:spLocks/>
            </p:cNvSpPr>
            <p:nvPr/>
          </p:nvSpPr>
          <p:spPr bwMode="auto">
            <a:xfrm>
              <a:off x="2568" y="2422"/>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 name="Freeform 8"/>
            <p:cNvSpPr>
              <a:spLocks/>
            </p:cNvSpPr>
            <p:nvPr/>
          </p:nvSpPr>
          <p:spPr bwMode="auto">
            <a:xfrm>
              <a:off x="2630" y="2376"/>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8" name="Freeform 9"/>
            <p:cNvSpPr>
              <a:spLocks/>
            </p:cNvSpPr>
            <p:nvPr/>
          </p:nvSpPr>
          <p:spPr bwMode="auto">
            <a:xfrm>
              <a:off x="2515" y="2475"/>
              <a:ext cx="44" cy="22"/>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 name="Freeform 10"/>
            <p:cNvSpPr>
              <a:spLocks/>
            </p:cNvSpPr>
            <p:nvPr/>
          </p:nvSpPr>
          <p:spPr bwMode="auto">
            <a:xfrm>
              <a:off x="2538" y="2446"/>
              <a:ext cx="49"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0" name="Freeform 11"/>
            <p:cNvSpPr>
              <a:spLocks/>
            </p:cNvSpPr>
            <p:nvPr/>
          </p:nvSpPr>
          <p:spPr bwMode="auto">
            <a:xfrm>
              <a:off x="2362" y="2516"/>
              <a:ext cx="64" cy="28"/>
            </a:xfrm>
            <a:custGeom>
              <a:avLst/>
              <a:gdLst>
                <a:gd name="T0" fmla="*/ 0 w 86"/>
                <a:gd name="T1" fmla="*/ 7 h 19"/>
                <a:gd name="T2" fmla="*/ 36 w 86"/>
                <a:gd name="T3" fmla="*/ 19 h 19"/>
                <a:gd name="T4" fmla="*/ 42 w 86"/>
                <a:gd name="T5" fmla="*/ 4 h 19"/>
                <a:gd name="T6" fmla="*/ 0 w 86"/>
                <a:gd name="T7" fmla="*/ 7 h 19"/>
              </a:gdLst>
              <a:ahLst/>
              <a:cxnLst>
                <a:cxn ang="0">
                  <a:pos x="T0" y="T1"/>
                </a:cxn>
                <a:cxn ang="0">
                  <a:pos x="T2" y="T3"/>
                </a:cxn>
                <a:cxn ang="0">
                  <a:pos x="T4" y="T5"/>
                </a:cxn>
                <a:cxn ang="0">
                  <a:pos x="T6" y="T7"/>
                </a:cxn>
              </a:cxnLst>
              <a:rect l="0" t="0" r="r" b="b"/>
              <a:pathLst>
                <a:path w="86" h="19">
                  <a:moveTo>
                    <a:pt x="0" y="7"/>
                  </a:moveTo>
                  <a:cubicBezTo>
                    <a:pt x="13" y="15"/>
                    <a:pt x="20" y="16"/>
                    <a:pt x="36" y="19"/>
                  </a:cubicBezTo>
                  <a:cubicBezTo>
                    <a:pt x="86" y="14"/>
                    <a:pt x="69" y="13"/>
                    <a:pt x="42" y="4"/>
                  </a:cubicBezTo>
                  <a:cubicBezTo>
                    <a:pt x="29" y="0"/>
                    <a:pt x="14" y="6"/>
                    <a:pt x="0" y="7"/>
                  </a:cubicBezTo>
                  <a:close/>
                </a:path>
              </a:pathLst>
            </a:custGeom>
            <a:solidFill>
              <a:srgbClr val="FF0000"/>
            </a:solidFill>
            <a:ln w="12700" cmpd="sng">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 name="Freeform 12"/>
            <p:cNvSpPr>
              <a:spLocks/>
            </p:cNvSpPr>
            <p:nvPr/>
          </p:nvSpPr>
          <p:spPr bwMode="auto">
            <a:xfrm>
              <a:off x="2508" y="2449"/>
              <a:ext cx="49" cy="29"/>
            </a:xfrm>
            <a:custGeom>
              <a:avLst/>
              <a:gdLst>
                <a:gd name="T0" fmla="*/ 0 w 81"/>
                <a:gd name="T1" fmla="*/ 42 h 75"/>
                <a:gd name="T2" fmla="*/ 45 w 81"/>
                <a:gd name="T3" fmla="*/ 57 h 75"/>
                <a:gd name="T4" fmla="*/ 81 w 81"/>
                <a:gd name="T5" fmla="*/ 75 h 75"/>
                <a:gd name="T6" fmla="*/ 33 w 81"/>
                <a:gd name="T7" fmla="*/ 15 h 75"/>
                <a:gd name="T8" fmla="*/ 14 w 81"/>
                <a:gd name="T9" fmla="*/ 0 h 75"/>
              </a:gdLst>
              <a:ahLst/>
              <a:cxnLst>
                <a:cxn ang="0">
                  <a:pos x="T0" y="T1"/>
                </a:cxn>
                <a:cxn ang="0">
                  <a:pos x="T2" y="T3"/>
                </a:cxn>
                <a:cxn ang="0">
                  <a:pos x="T4" y="T5"/>
                </a:cxn>
                <a:cxn ang="0">
                  <a:pos x="T6" y="T7"/>
                </a:cxn>
                <a:cxn ang="0">
                  <a:pos x="T8" y="T9"/>
                </a:cxn>
              </a:cxnLst>
              <a:rect l="0" t="0" r="r" b="b"/>
              <a:pathLst>
                <a:path w="81" h="75">
                  <a:moveTo>
                    <a:pt x="0" y="42"/>
                  </a:moveTo>
                  <a:cubicBezTo>
                    <a:pt x="12" y="46"/>
                    <a:pt x="34" y="50"/>
                    <a:pt x="45" y="57"/>
                  </a:cubicBezTo>
                  <a:cubicBezTo>
                    <a:pt x="56" y="64"/>
                    <a:pt x="69" y="71"/>
                    <a:pt x="81" y="75"/>
                  </a:cubicBezTo>
                  <a:cubicBezTo>
                    <a:pt x="74" y="53"/>
                    <a:pt x="52" y="28"/>
                    <a:pt x="33" y="15"/>
                  </a:cubicBezTo>
                  <a:cubicBezTo>
                    <a:pt x="26" y="5"/>
                    <a:pt x="20" y="6"/>
                    <a:pt x="14" y="0"/>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 name="Freeform 13"/>
            <p:cNvSpPr>
              <a:spLocks/>
            </p:cNvSpPr>
            <p:nvPr/>
          </p:nvSpPr>
          <p:spPr bwMode="auto">
            <a:xfrm>
              <a:off x="2524" y="2419"/>
              <a:ext cx="50" cy="29"/>
            </a:xfrm>
            <a:custGeom>
              <a:avLst/>
              <a:gdLst>
                <a:gd name="T0" fmla="*/ 0 w 81"/>
                <a:gd name="T1" fmla="*/ 42 h 75"/>
                <a:gd name="T2" fmla="*/ 45 w 81"/>
                <a:gd name="T3" fmla="*/ 57 h 75"/>
                <a:gd name="T4" fmla="*/ 81 w 81"/>
                <a:gd name="T5" fmla="*/ 75 h 75"/>
                <a:gd name="T6" fmla="*/ 33 w 81"/>
                <a:gd name="T7" fmla="*/ 15 h 75"/>
                <a:gd name="T8" fmla="*/ 15 w 81"/>
                <a:gd name="T9" fmla="*/ 0 h 75"/>
              </a:gdLst>
              <a:ahLst/>
              <a:cxnLst>
                <a:cxn ang="0">
                  <a:pos x="T0" y="T1"/>
                </a:cxn>
                <a:cxn ang="0">
                  <a:pos x="T2" y="T3"/>
                </a:cxn>
                <a:cxn ang="0">
                  <a:pos x="T4" y="T5"/>
                </a:cxn>
                <a:cxn ang="0">
                  <a:pos x="T6" y="T7"/>
                </a:cxn>
                <a:cxn ang="0">
                  <a:pos x="T8" y="T9"/>
                </a:cxn>
              </a:cxnLst>
              <a:rect l="0" t="0" r="r" b="b"/>
              <a:pathLst>
                <a:path w="81" h="75">
                  <a:moveTo>
                    <a:pt x="0" y="42"/>
                  </a:moveTo>
                  <a:cubicBezTo>
                    <a:pt x="12" y="46"/>
                    <a:pt x="34" y="50"/>
                    <a:pt x="45" y="57"/>
                  </a:cubicBezTo>
                  <a:cubicBezTo>
                    <a:pt x="56" y="64"/>
                    <a:pt x="69" y="71"/>
                    <a:pt x="81" y="75"/>
                  </a:cubicBezTo>
                  <a:cubicBezTo>
                    <a:pt x="74" y="53"/>
                    <a:pt x="52" y="28"/>
                    <a:pt x="33" y="15"/>
                  </a:cubicBezTo>
                  <a:cubicBezTo>
                    <a:pt x="26" y="5"/>
                    <a:pt x="21" y="6"/>
                    <a:pt x="15" y="0"/>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 name="Freeform 14"/>
            <p:cNvSpPr>
              <a:spLocks/>
            </p:cNvSpPr>
            <p:nvPr/>
          </p:nvSpPr>
          <p:spPr bwMode="auto">
            <a:xfrm rot="10800000">
              <a:off x="2573" y="2368"/>
              <a:ext cx="49"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4" name="Freeform 15"/>
            <p:cNvSpPr>
              <a:spLocks/>
            </p:cNvSpPr>
            <p:nvPr/>
          </p:nvSpPr>
          <p:spPr bwMode="auto">
            <a:xfrm rot="10800000">
              <a:off x="2599" y="2339"/>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5" name="Freeform 16"/>
            <p:cNvSpPr>
              <a:spLocks/>
            </p:cNvSpPr>
            <p:nvPr/>
          </p:nvSpPr>
          <p:spPr bwMode="auto">
            <a:xfrm rot="10800000">
              <a:off x="2548" y="2390"/>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 name="Freeform 17"/>
            <p:cNvSpPr>
              <a:spLocks/>
            </p:cNvSpPr>
            <p:nvPr/>
          </p:nvSpPr>
          <p:spPr bwMode="auto">
            <a:xfrm>
              <a:off x="2646" y="2293"/>
              <a:ext cx="64" cy="31"/>
            </a:xfrm>
            <a:custGeom>
              <a:avLst/>
              <a:gdLst>
                <a:gd name="T0" fmla="*/ 0 w 104"/>
                <a:gd name="T1" fmla="*/ 31 h 79"/>
                <a:gd name="T2" fmla="*/ 41 w 104"/>
                <a:gd name="T3" fmla="*/ 43 h 79"/>
                <a:gd name="T4" fmla="*/ 104 w 104"/>
                <a:gd name="T5" fmla="*/ 79 h 79"/>
                <a:gd name="T6" fmla="*/ 29 w 104"/>
                <a:gd name="T7" fmla="*/ 9 h 79"/>
                <a:gd name="T8" fmla="*/ 21 w 104"/>
                <a:gd name="T9" fmla="*/ 0 h 79"/>
              </a:gdLst>
              <a:ahLst/>
              <a:cxnLst>
                <a:cxn ang="0">
                  <a:pos x="T0" y="T1"/>
                </a:cxn>
                <a:cxn ang="0">
                  <a:pos x="T2" y="T3"/>
                </a:cxn>
                <a:cxn ang="0">
                  <a:pos x="T4" y="T5"/>
                </a:cxn>
                <a:cxn ang="0">
                  <a:pos x="T6" y="T7"/>
                </a:cxn>
                <a:cxn ang="0">
                  <a:pos x="T8" y="T9"/>
                </a:cxn>
              </a:cxnLst>
              <a:rect l="0" t="0" r="r" b="b"/>
              <a:pathLst>
                <a:path w="104" h="79">
                  <a:moveTo>
                    <a:pt x="0" y="31"/>
                  </a:moveTo>
                  <a:cubicBezTo>
                    <a:pt x="11" y="34"/>
                    <a:pt x="31" y="37"/>
                    <a:pt x="41" y="43"/>
                  </a:cubicBezTo>
                  <a:cubicBezTo>
                    <a:pt x="51" y="48"/>
                    <a:pt x="93" y="76"/>
                    <a:pt x="104" y="79"/>
                  </a:cubicBezTo>
                  <a:cubicBezTo>
                    <a:pt x="98" y="62"/>
                    <a:pt x="47" y="20"/>
                    <a:pt x="29" y="9"/>
                  </a:cubicBezTo>
                  <a:cubicBezTo>
                    <a:pt x="23" y="2"/>
                    <a:pt x="27" y="5"/>
                    <a:pt x="21" y="0"/>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 name="Freeform 18"/>
            <p:cNvSpPr>
              <a:spLocks/>
            </p:cNvSpPr>
            <p:nvPr/>
          </p:nvSpPr>
          <p:spPr bwMode="auto">
            <a:xfrm rot="10800000">
              <a:off x="2623" y="2313"/>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58" name="Group 19"/>
          <p:cNvGrpSpPr>
            <a:grpSpLocks/>
          </p:cNvGrpSpPr>
          <p:nvPr/>
        </p:nvGrpSpPr>
        <p:grpSpPr bwMode="auto">
          <a:xfrm flipH="1">
            <a:off x="4303713" y="3282951"/>
            <a:ext cx="749300" cy="568325"/>
            <a:chOff x="2330" y="2231"/>
            <a:chExt cx="472" cy="358"/>
          </a:xfrm>
        </p:grpSpPr>
        <p:sp>
          <p:nvSpPr>
            <p:cNvPr id="59" name="Freeform 20"/>
            <p:cNvSpPr>
              <a:spLocks/>
            </p:cNvSpPr>
            <p:nvPr/>
          </p:nvSpPr>
          <p:spPr bwMode="auto">
            <a:xfrm>
              <a:off x="2330" y="2231"/>
              <a:ext cx="472" cy="358"/>
            </a:xfrm>
            <a:custGeom>
              <a:avLst/>
              <a:gdLst>
                <a:gd name="T0" fmla="*/ 0 w 472"/>
                <a:gd name="T1" fmla="*/ 358 h 358"/>
                <a:gd name="T2" fmla="*/ 26 w 472"/>
                <a:gd name="T3" fmla="*/ 281 h 358"/>
                <a:gd name="T4" fmla="*/ 59 w 472"/>
                <a:gd name="T5" fmla="*/ 234 h 358"/>
                <a:gd name="T6" fmla="*/ 77 w 472"/>
                <a:gd name="T7" fmla="*/ 211 h 358"/>
                <a:gd name="T8" fmla="*/ 132 w 472"/>
                <a:gd name="T9" fmla="*/ 169 h 358"/>
                <a:gd name="T10" fmla="*/ 249 w 472"/>
                <a:gd name="T11" fmla="*/ 62 h 358"/>
                <a:gd name="T12" fmla="*/ 271 w 472"/>
                <a:gd name="T13" fmla="*/ 41 h 358"/>
                <a:gd name="T14" fmla="*/ 315 w 472"/>
                <a:gd name="T15" fmla="*/ 13 h 358"/>
                <a:gd name="T16" fmla="*/ 337 w 472"/>
                <a:gd name="T17" fmla="*/ 0 h 358"/>
                <a:gd name="T18" fmla="*/ 328 w 472"/>
                <a:gd name="T19" fmla="*/ 58 h 358"/>
                <a:gd name="T20" fmla="*/ 281 w 472"/>
                <a:gd name="T21" fmla="*/ 106 h 358"/>
                <a:gd name="T22" fmla="*/ 257 w 472"/>
                <a:gd name="T23" fmla="*/ 136 h 358"/>
                <a:gd name="T24" fmla="*/ 235 w 472"/>
                <a:gd name="T25" fmla="*/ 154 h 358"/>
                <a:gd name="T26" fmla="*/ 209 w 472"/>
                <a:gd name="T27" fmla="*/ 177 h 358"/>
                <a:gd name="T28" fmla="*/ 191 w 472"/>
                <a:gd name="T29" fmla="*/ 205 h 358"/>
                <a:gd name="T30" fmla="*/ 143 w 472"/>
                <a:gd name="T31" fmla="*/ 267 h 358"/>
                <a:gd name="T32" fmla="*/ 125 w 472"/>
                <a:gd name="T33" fmla="*/ 282 h 358"/>
                <a:gd name="T34" fmla="*/ 114 w 472"/>
                <a:gd name="T35" fmla="*/ 289 h 358"/>
                <a:gd name="T36" fmla="*/ 99 w 472"/>
                <a:gd name="T37" fmla="*/ 304 h 358"/>
                <a:gd name="T38" fmla="*/ 66 w 472"/>
                <a:gd name="T39" fmla="*/ 338 h 358"/>
                <a:gd name="T40" fmla="*/ 55 w 472"/>
                <a:gd name="T41" fmla="*/ 352 h 358"/>
                <a:gd name="T42" fmla="*/ 64 w 472"/>
                <a:gd name="T43" fmla="*/ 351 h 358"/>
                <a:gd name="T44" fmla="*/ 99 w 472"/>
                <a:gd name="T45" fmla="*/ 330 h 358"/>
                <a:gd name="T46" fmla="*/ 165 w 472"/>
                <a:gd name="T47" fmla="*/ 295 h 358"/>
                <a:gd name="T48" fmla="*/ 183 w 472"/>
                <a:gd name="T49" fmla="*/ 283 h 358"/>
                <a:gd name="T50" fmla="*/ 262 w 472"/>
                <a:gd name="T51" fmla="*/ 227 h 358"/>
                <a:gd name="T52" fmla="*/ 328 w 472"/>
                <a:gd name="T53" fmla="*/ 176 h 358"/>
                <a:gd name="T54" fmla="*/ 372 w 472"/>
                <a:gd name="T55" fmla="*/ 146 h 358"/>
                <a:gd name="T56" fmla="*/ 449 w 472"/>
                <a:gd name="T57" fmla="*/ 93 h 358"/>
                <a:gd name="T58" fmla="*/ 464 w 472"/>
                <a:gd name="T59" fmla="*/ 84 h 358"/>
                <a:gd name="T60" fmla="*/ 468 w 472"/>
                <a:gd name="T61" fmla="*/ 80 h 358"/>
                <a:gd name="T62" fmla="*/ 462 w 472"/>
                <a:gd name="T63" fmla="*/ 87 h 358"/>
                <a:gd name="T64" fmla="*/ 455 w 472"/>
                <a:gd name="T65" fmla="*/ 101 h 358"/>
                <a:gd name="T66" fmla="*/ 438 w 472"/>
                <a:gd name="T67" fmla="*/ 135 h 358"/>
                <a:gd name="T68" fmla="*/ 415 w 472"/>
                <a:gd name="T69" fmla="*/ 165 h 358"/>
                <a:gd name="T70" fmla="*/ 402 w 472"/>
                <a:gd name="T71" fmla="*/ 189 h 358"/>
                <a:gd name="T72" fmla="*/ 372 w 472"/>
                <a:gd name="T73" fmla="*/ 212 h 358"/>
                <a:gd name="T74" fmla="*/ 266 w 472"/>
                <a:gd name="T75" fmla="*/ 294 h 358"/>
                <a:gd name="T76" fmla="*/ 196 w 472"/>
                <a:gd name="T77" fmla="*/ 35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2" h="358">
                  <a:moveTo>
                    <a:pt x="0" y="358"/>
                  </a:moveTo>
                  <a:cubicBezTo>
                    <a:pt x="4" y="332"/>
                    <a:pt x="10" y="303"/>
                    <a:pt x="26" y="281"/>
                  </a:cubicBezTo>
                  <a:cubicBezTo>
                    <a:pt x="37" y="265"/>
                    <a:pt x="43" y="249"/>
                    <a:pt x="59" y="234"/>
                  </a:cubicBezTo>
                  <a:cubicBezTo>
                    <a:pt x="66" y="227"/>
                    <a:pt x="68" y="218"/>
                    <a:pt x="77" y="211"/>
                  </a:cubicBezTo>
                  <a:cubicBezTo>
                    <a:pt x="95" y="197"/>
                    <a:pt x="115" y="183"/>
                    <a:pt x="132" y="169"/>
                  </a:cubicBezTo>
                  <a:cubicBezTo>
                    <a:pt x="174" y="135"/>
                    <a:pt x="201" y="92"/>
                    <a:pt x="249" y="62"/>
                  </a:cubicBezTo>
                  <a:cubicBezTo>
                    <a:pt x="259" y="56"/>
                    <a:pt x="262" y="47"/>
                    <a:pt x="271" y="41"/>
                  </a:cubicBezTo>
                  <a:cubicBezTo>
                    <a:pt x="286" y="31"/>
                    <a:pt x="301" y="22"/>
                    <a:pt x="315" y="13"/>
                  </a:cubicBezTo>
                  <a:cubicBezTo>
                    <a:pt x="323" y="8"/>
                    <a:pt x="328" y="2"/>
                    <a:pt x="337" y="0"/>
                  </a:cubicBezTo>
                  <a:cubicBezTo>
                    <a:pt x="334" y="19"/>
                    <a:pt x="337" y="40"/>
                    <a:pt x="328" y="58"/>
                  </a:cubicBezTo>
                  <a:cubicBezTo>
                    <a:pt x="320" y="77"/>
                    <a:pt x="297" y="90"/>
                    <a:pt x="281" y="106"/>
                  </a:cubicBezTo>
                  <a:cubicBezTo>
                    <a:pt x="271" y="115"/>
                    <a:pt x="265" y="127"/>
                    <a:pt x="257" y="136"/>
                  </a:cubicBezTo>
                  <a:cubicBezTo>
                    <a:pt x="251" y="143"/>
                    <a:pt x="242" y="148"/>
                    <a:pt x="235" y="154"/>
                  </a:cubicBezTo>
                  <a:cubicBezTo>
                    <a:pt x="226" y="162"/>
                    <a:pt x="218" y="169"/>
                    <a:pt x="209" y="177"/>
                  </a:cubicBezTo>
                  <a:cubicBezTo>
                    <a:pt x="200" y="185"/>
                    <a:pt x="197" y="197"/>
                    <a:pt x="191" y="205"/>
                  </a:cubicBezTo>
                  <a:cubicBezTo>
                    <a:pt x="184" y="230"/>
                    <a:pt x="165" y="247"/>
                    <a:pt x="143" y="267"/>
                  </a:cubicBezTo>
                  <a:cubicBezTo>
                    <a:pt x="138" y="272"/>
                    <a:pt x="131" y="277"/>
                    <a:pt x="125" y="282"/>
                  </a:cubicBezTo>
                  <a:cubicBezTo>
                    <a:pt x="122" y="285"/>
                    <a:pt x="114" y="289"/>
                    <a:pt x="114" y="289"/>
                  </a:cubicBezTo>
                  <a:cubicBezTo>
                    <a:pt x="111" y="296"/>
                    <a:pt x="106" y="298"/>
                    <a:pt x="99" y="304"/>
                  </a:cubicBezTo>
                  <a:cubicBezTo>
                    <a:pt x="87" y="315"/>
                    <a:pt x="78" y="327"/>
                    <a:pt x="66" y="338"/>
                  </a:cubicBezTo>
                  <a:cubicBezTo>
                    <a:pt x="64" y="339"/>
                    <a:pt x="54" y="352"/>
                    <a:pt x="55" y="352"/>
                  </a:cubicBezTo>
                  <a:cubicBezTo>
                    <a:pt x="58" y="353"/>
                    <a:pt x="61" y="351"/>
                    <a:pt x="64" y="351"/>
                  </a:cubicBezTo>
                  <a:cubicBezTo>
                    <a:pt x="78" y="345"/>
                    <a:pt x="88" y="337"/>
                    <a:pt x="99" y="330"/>
                  </a:cubicBezTo>
                  <a:cubicBezTo>
                    <a:pt x="118" y="318"/>
                    <a:pt x="142" y="305"/>
                    <a:pt x="165" y="295"/>
                  </a:cubicBezTo>
                  <a:cubicBezTo>
                    <a:pt x="185" y="276"/>
                    <a:pt x="159" y="299"/>
                    <a:pt x="183" y="283"/>
                  </a:cubicBezTo>
                  <a:cubicBezTo>
                    <a:pt x="209" y="267"/>
                    <a:pt x="240" y="246"/>
                    <a:pt x="262" y="227"/>
                  </a:cubicBezTo>
                  <a:cubicBezTo>
                    <a:pt x="283" y="209"/>
                    <a:pt x="304" y="191"/>
                    <a:pt x="328" y="176"/>
                  </a:cubicBezTo>
                  <a:cubicBezTo>
                    <a:pt x="345" y="165"/>
                    <a:pt x="348" y="156"/>
                    <a:pt x="372" y="146"/>
                  </a:cubicBezTo>
                  <a:cubicBezTo>
                    <a:pt x="392" y="127"/>
                    <a:pt x="424" y="108"/>
                    <a:pt x="449" y="93"/>
                  </a:cubicBezTo>
                  <a:cubicBezTo>
                    <a:pt x="454" y="90"/>
                    <a:pt x="459" y="87"/>
                    <a:pt x="464" y="84"/>
                  </a:cubicBezTo>
                  <a:cubicBezTo>
                    <a:pt x="466" y="83"/>
                    <a:pt x="465" y="80"/>
                    <a:pt x="468" y="80"/>
                  </a:cubicBezTo>
                  <a:cubicBezTo>
                    <a:pt x="472" y="80"/>
                    <a:pt x="464" y="85"/>
                    <a:pt x="462" y="87"/>
                  </a:cubicBezTo>
                  <a:cubicBezTo>
                    <a:pt x="457" y="93"/>
                    <a:pt x="458" y="94"/>
                    <a:pt x="455" y="101"/>
                  </a:cubicBezTo>
                  <a:cubicBezTo>
                    <a:pt x="451" y="112"/>
                    <a:pt x="446" y="125"/>
                    <a:pt x="438" y="135"/>
                  </a:cubicBezTo>
                  <a:cubicBezTo>
                    <a:pt x="430" y="145"/>
                    <a:pt x="422" y="155"/>
                    <a:pt x="415" y="165"/>
                  </a:cubicBezTo>
                  <a:cubicBezTo>
                    <a:pt x="409" y="173"/>
                    <a:pt x="408" y="182"/>
                    <a:pt x="402" y="189"/>
                  </a:cubicBezTo>
                  <a:cubicBezTo>
                    <a:pt x="394" y="197"/>
                    <a:pt x="382" y="204"/>
                    <a:pt x="372" y="212"/>
                  </a:cubicBezTo>
                  <a:cubicBezTo>
                    <a:pt x="339" y="240"/>
                    <a:pt x="306" y="268"/>
                    <a:pt x="266" y="294"/>
                  </a:cubicBezTo>
                  <a:cubicBezTo>
                    <a:pt x="259" y="307"/>
                    <a:pt x="211" y="342"/>
                    <a:pt x="196" y="354"/>
                  </a:cubicBezTo>
                </a:path>
              </a:pathLst>
            </a:custGeom>
            <a:noFill/>
            <a:ln w="12700" cmpd="sng">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 name="Freeform 21"/>
            <p:cNvSpPr>
              <a:spLocks/>
            </p:cNvSpPr>
            <p:nvPr/>
          </p:nvSpPr>
          <p:spPr bwMode="auto">
            <a:xfrm>
              <a:off x="2682" y="2330"/>
              <a:ext cx="59" cy="30"/>
            </a:xfrm>
            <a:custGeom>
              <a:avLst/>
              <a:gdLst>
                <a:gd name="T0" fmla="*/ 97 w 97"/>
                <a:gd name="T1" fmla="*/ 40 h 79"/>
                <a:gd name="T2" fmla="*/ 52 w 97"/>
                <a:gd name="T3" fmla="*/ 25 h 79"/>
                <a:gd name="T4" fmla="*/ 0 w 97"/>
                <a:gd name="T5" fmla="*/ 0 h 79"/>
                <a:gd name="T6" fmla="*/ 64 w 97"/>
                <a:gd name="T7" fmla="*/ 67 h 79"/>
                <a:gd name="T8" fmla="*/ 73 w 97"/>
                <a:gd name="T9" fmla="*/ 79 h 79"/>
              </a:gdLst>
              <a:ahLst/>
              <a:cxnLst>
                <a:cxn ang="0">
                  <a:pos x="T0" y="T1"/>
                </a:cxn>
                <a:cxn ang="0">
                  <a:pos x="T2" y="T3"/>
                </a:cxn>
                <a:cxn ang="0">
                  <a:pos x="T4" y="T5"/>
                </a:cxn>
                <a:cxn ang="0">
                  <a:pos x="T6" y="T7"/>
                </a:cxn>
                <a:cxn ang="0">
                  <a:pos x="T8" y="T9"/>
                </a:cxn>
              </a:cxnLst>
              <a:rect l="0" t="0" r="r" b="b"/>
              <a:pathLst>
                <a:path w="97" h="79">
                  <a:moveTo>
                    <a:pt x="97" y="40"/>
                  </a:moveTo>
                  <a:cubicBezTo>
                    <a:pt x="85" y="36"/>
                    <a:pt x="63" y="32"/>
                    <a:pt x="52" y="25"/>
                  </a:cubicBezTo>
                  <a:cubicBezTo>
                    <a:pt x="41" y="18"/>
                    <a:pt x="12" y="4"/>
                    <a:pt x="0" y="0"/>
                  </a:cubicBezTo>
                  <a:cubicBezTo>
                    <a:pt x="7" y="22"/>
                    <a:pt x="45" y="54"/>
                    <a:pt x="64" y="67"/>
                  </a:cubicBezTo>
                  <a:cubicBezTo>
                    <a:pt x="71" y="77"/>
                    <a:pt x="67" y="73"/>
                    <a:pt x="73" y="79"/>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 name="Freeform 22"/>
            <p:cNvSpPr>
              <a:spLocks/>
            </p:cNvSpPr>
            <p:nvPr/>
          </p:nvSpPr>
          <p:spPr bwMode="auto">
            <a:xfrm>
              <a:off x="2661" y="2353"/>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 name="Freeform 23"/>
            <p:cNvSpPr>
              <a:spLocks/>
            </p:cNvSpPr>
            <p:nvPr/>
          </p:nvSpPr>
          <p:spPr bwMode="auto">
            <a:xfrm>
              <a:off x="2600" y="2399"/>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 name="Freeform 24"/>
            <p:cNvSpPr>
              <a:spLocks/>
            </p:cNvSpPr>
            <p:nvPr/>
          </p:nvSpPr>
          <p:spPr bwMode="auto">
            <a:xfrm>
              <a:off x="2568" y="2422"/>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 name="Freeform 25"/>
            <p:cNvSpPr>
              <a:spLocks/>
            </p:cNvSpPr>
            <p:nvPr/>
          </p:nvSpPr>
          <p:spPr bwMode="auto">
            <a:xfrm>
              <a:off x="2630" y="2376"/>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5" name="Freeform 26"/>
            <p:cNvSpPr>
              <a:spLocks/>
            </p:cNvSpPr>
            <p:nvPr/>
          </p:nvSpPr>
          <p:spPr bwMode="auto">
            <a:xfrm>
              <a:off x="2515" y="2475"/>
              <a:ext cx="44" cy="22"/>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6" name="Freeform 27"/>
            <p:cNvSpPr>
              <a:spLocks/>
            </p:cNvSpPr>
            <p:nvPr/>
          </p:nvSpPr>
          <p:spPr bwMode="auto">
            <a:xfrm>
              <a:off x="2538" y="2446"/>
              <a:ext cx="49"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 name="Freeform 28"/>
            <p:cNvSpPr>
              <a:spLocks/>
            </p:cNvSpPr>
            <p:nvPr/>
          </p:nvSpPr>
          <p:spPr bwMode="auto">
            <a:xfrm>
              <a:off x="2362" y="2516"/>
              <a:ext cx="64" cy="28"/>
            </a:xfrm>
            <a:custGeom>
              <a:avLst/>
              <a:gdLst>
                <a:gd name="T0" fmla="*/ 0 w 86"/>
                <a:gd name="T1" fmla="*/ 7 h 19"/>
                <a:gd name="T2" fmla="*/ 36 w 86"/>
                <a:gd name="T3" fmla="*/ 19 h 19"/>
                <a:gd name="T4" fmla="*/ 42 w 86"/>
                <a:gd name="T5" fmla="*/ 4 h 19"/>
                <a:gd name="T6" fmla="*/ 0 w 86"/>
                <a:gd name="T7" fmla="*/ 7 h 19"/>
              </a:gdLst>
              <a:ahLst/>
              <a:cxnLst>
                <a:cxn ang="0">
                  <a:pos x="T0" y="T1"/>
                </a:cxn>
                <a:cxn ang="0">
                  <a:pos x="T2" y="T3"/>
                </a:cxn>
                <a:cxn ang="0">
                  <a:pos x="T4" y="T5"/>
                </a:cxn>
                <a:cxn ang="0">
                  <a:pos x="T6" y="T7"/>
                </a:cxn>
              </a:cxnLst>
              <a:rect l="0" t="0" r="r" b="b"/>
              <a:pathLst>
                <a:path w="86" h="19">
                  <a:moveTo>
                    <a:pt x="0" y="7"/>
                  </a:moveTo>
                  <a:cubicBezTo>
                    <a:pt x="13" y="15"/>
                    <a:pt x="20" y="16"/>
                    <a:pt x="36" y="19"/>
                  </a:cubicBezTo>
                  <a:cubicBezTo>
                    <a:pt x="86" y="14"/>
                    <a:pt x="69" y="13"/>
                    <a:pt x="42" y="4"/>
                  </a:cubicBezTo>
                  <a:cubicBezTo>
                    <a:pt x="29" y="0"/>
                    <a:pt x="14" y="6"/>
                    <a:pt x="0" y="7"/>
                  </a:cubicBezTo>
                  <a:close/>
                </a:path>
              </a:pathLst>
            </a:custGeom>
            <a:solidFill>
              <a:srgbClr val="FF0000"/>
            </a:solidFill>
            <a:ln w="12700" cmpd="sng">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 name="Freeform 29"/>
            <p:cNvSpPr>
              <a:spLocks/>
            </p:cNvSpPr>
            <p:nvPr/>
          </p:nvSpPr>
          <p:spPr bwMode="auto">
            <a:xfrm>
              <a:off x="2508" y="2449"/>
              <a:ext cx="49" cy="29"/>
            </a:xfrm>
            <a:custGeom>
              <a:avLst/>
              <a:gdLst>
                <a:gd name="T0" fmla="*/ 0 w 81"/>
                <a:gd name="T1" fmla="*/ 42 h 75"/>
                <a:gd name="T2" fmla="*/ 45 w 81"/>
                <a:gd name="T3" fmla="*/ 57 h 75"/>
                <a:gd name="T4" fmla="*/ 81 w 81"/>
                <a:gd name="T5" fmla="*/ 75 h 75"/>
                <a:gd name="T6" fmla="*/ 33 w 81"/>
                <a:gd name="T7" fmla="*/ 15 h 75"/>
                <a:gd name="T8" fmla="*/ 14 w 81"/>
                <a:gd name="T9" fmla="*/ 0 h 75"/>
              </a:gdLst>
              <a:ahLst/>
              <a:cxnLst>
                <a:cxn ang="0">
                  <a:pos x="T0" y="T1"/>
                </a:cxn>
                <a:cxn ang="0">
                  <a:pos x="T2" y="T3"/>
                </a:cxn>
                <a:cxn ang="0">
                  <a:pos x="T4" y="T5"/>
                </a:cxn>
                <a:cxn ang="0">
                  <a:pos x="T6" y="T7"/>
                </a:cxn>
                <a:cxn ang="0">
                  <a:pos x="T8" y="T9"/>
                </a:cxn>
              </a:cxnLst>
              <a:rect l="0" t="0" r="r" b="b"/>
              <a:pathLst>
                <a:path w="81" h="75">
                  <a:moveTo>
                    <a:pt x="0" y="42"/>
                  </a:moveTo>
                  <a:cubicBezTo>
                    <a:pt x="12" y="46"/>
                    <a:pt x="34" y="50"/>
                    <a:pt x="45" y="57"/>
                  </a:cubicBezTo>
                  <a:cubicBezTo>
                    <a:pt x="56" y="64"/>
                    <a:pt x="69" y="71"/>
                    <a:pt x="81" y="75"/>
                  </a:cubicBezTo>
                  <a:cubicBezTo>
                    <a:pt x="74" y="53"/>
                    <a:pt x="52" y="28"/>
                    <a:pt x="33" y="15"/>
                  </a:cubicBezTo>
                  <a:cubicBezTo>
                    <a:pt x="26" y="5"/>
                    <a:pt x="20" y="6"/>
                    <a:pt x="14" y="0"/>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 name="Freeform 30"/>
            <p:cNvSpPr>
              <a:spLocks/>
            </p:cNvSpPr>
            <p:nvPr/>
          </p:nvSpPr>
          <p:spPr bwMode="auto">
            <a:xfrm>
              <a:off x="2524" y="2419"/>
              <a:ext cx="50" cy="29"/>
            </a:xfrm>
            <a:custGeom>
              <a:avLst/>
              <a:gdLst>
                <a:gd name="T0" fmla="*/ 0 w 81"/>
                <a:gd name="T1" fmla="*/ 42 h 75"/>
                <a:gd name="T2" fmla="*/ 45 w 81"/>
                <a:gd name="T3" fmla="*/ 57 h 75"/>
                <a:gd name="T4" fmla="*/ 81 w 81"/>
                <a:gd name="T5" fmla="*/ 75 h 75"/>
                <a:gd name="T6" fmla="*/ 33 w 81"/>
                <a:gd name="T7" fmla="*/ 15 h 75"/>
                <a:gd name="T8" fmla="*/ 15 w 81"/>
                <a:gd name="T9" fmla="*/ 0 h 75"/>
              </a:gdLst>
              <a:ahLst/>
              <a:cxnLst>
                <a:cxn ang="0">
                  <a:pos x="T0" y="T1"/>
                </a:cxn>
                <a:cxn ang="0">
                  <a:pos x="T2" y="T3"/>
                </a:cxn>
                <a:cxn ang="0">
                  <a:pos x="T4" y="T5"/>
                </a:cxn>
                <a:cxn ang="0">
                  <a:pos x="T6" y="T7"/>
                </a:cxn>
                <a:cxn ang="0">
                  <a:pos x="T8" y="T9"/>
                </a:cxn>
              </a:cxnLst>
              <a:rect l="0" t="0" r="r" b="b"/>
              <a:pathLst>
                <a:path w="81" h="75">
                  <a:moveTo>
                    <a:pt x="0" y="42"/>
                  </a:moveTo>
                  <a:cubicBezTo>
                    <a:pt x="12" y="46"/>
                    <a:pt x="34" y="50"/>
                    <a:pt x="45" y="57"/>
                  </a:cubicBezTo>
                  <a:cubicBezTo>
                    <a:pt x="56" y="64"/>
                    <a:pt x="69" y="71"/>
                    <a:pt x="81" y="75"/>
                  </a:cubicBezTo>
                  <a:cubicBezTo>
                    <a:pt x="74" y="53"/>
                    <a:pt x="52" y="28"/>
                    <a:pt x="33" y="15"/>
                  </a:cubicBezTo>
                  <a:cubicBezTo>
                    <a:pt x="26" y="5"/>
                    <a:pt x="21" y="6"/>
                    <a:pt x="15" y="0"/>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 name="Freeform 31"/>
            <p:cNvSpPr>
              <a:spLocks/>
            </p:cNvSpPr>
            <p:nvPr/>
          </p:nvSpPr>
          <p:spPr bwMode="auto">
            <a:xfrm rot="10800000">
              <a:off x="2573" y="2368"/>
              <a:ext cx="49"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4" name="Freeform 32"/>
            <p:cNvSpPr>
              <a:spLocks/>
            </p:cNvSpPr>
            <p:nvPr/>
          </p:nvSpPr>
          <p:spPr bwMode="auto">
            <a:xfrm rot="10800000">
              <a:off x="2599" y="2339"/>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5" name="Freeform 33"/>
            <p:cNvSpPr>
              <a:spLocks/>
            </p:cNvSpPr>
            <p:nvPr/>
          </p:nvSpPr>
          <p:spPr bwMode="auto">
            <a:xfrm rot="10800000">
              <a:off x="2548" y="2390"/>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6" name="Freeform 34"/>
            <p:cNvSpPr>
              <a:spLocks/>
            </p:cNvSpPr>
            <p:nvPr/>
          </p:nvSpPr>
          <p:spPr bwMode="auto">
            <a:xfrm>
              <a:off x="2646" y="2293"/>
              <a:ext cx="64" cy="31"/>
            </a:xfrm>
            <a:custGeom>
              <a:avLst/>
              <a:gdLst>
                <a:gd name="T0" fmla="*/ 0 w 104"/>
                <a:gd name="T1" fmla="*/ 31 h 79"/>
                <a:gd name="T2" fmla="*/ 41 w 104"/>
                <a:gd name="T3" fmla="*/ 43 h 79"/>
                <a:gd name="T4" fmla="*/ 104 w 104"/>
                <a:gd name="T5" fmla="*/ 79 h 79"/>
                <a:gd name="T6" fmla="*/ 29 w 104"/>
                <a:gd name="T7" fmla="*/ 9 h 79"/>
                <a:gd name="T8" fmla="*/ 21 w 104"/>
                <a:gd name="T9" fmla="*/ 0 h 79"/>
              </a:gdLst>
              <a:ahLst/>
              <a:cxnLst>
                <a:cxn ang="0">
                  <a:pos x="T0" y="T1"/>
                </a:cxn>
                <a:cxn ang="0">
                  <a:pos x="T2" y="T3"/>
                </a:cxn>
                <a:cxn ang="0">
                  <a:pos x="T4" y="T5"/>
                </a:cxn>
                <a:cxn ang="0">
                  <a:pos x="T6" y="T7"/>
                </a:cxn>
                <a:cxn ang="0">
                  <a:pos x="T8" y="T9"/>
                </a:cxn>
              </a:cxnLst>
              <a:rect l="0" t="0" r="r" b="b"/>
              <a:pathLst>
                <a:path w="104" h="79">
                  <a:moveTo>
                    <a:pt x="0" y="31"/>
                  </a:moveTo>
                  <a:cubicBezTo>
                    <a:pt x="11" y="34"/>
                    <a:pt x="31" y="37"/>
                    <a:pt x="41" y="43"/>
                  </a:cubicBezTo>
                  <a:cubicBezTo>
                    <a:pt x="51" y="48"/>
                    <a:pt x="93" y="76"/>
                    <a:pt x="104" y="79"/>
                  </a:cubicBezTo>
                  <a:cubicBezTo>
                    <a:pt x="98" y="62"/>
                    <a:pt x="47" y="20"/>
                    <a:pt x="29" y="9"/>
                  </a:cubicBezTo>
                  <a:cubicBezTo>
                    <a:pt x="23" y="2"/>
                    <a:pt x="27" y="5"/>
                    <a:pt x="21" y="0"/>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7" name="Freeform 35"/>
            <p:cNvSpPr>
              <a:spLocks/>
            </p:cNvSpPr>
            <p:nvPr/>
          </p:nvSpPr>
          <p:spPr bwMode="auto">
            <a:xfrm rot="10800000">
              <a:off x="2623" y="2313"/>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08" name="Freeform 36"/>
          <p:cNvSpPr>
            <a:spLocks/>
          </p:cNvSpPr>
          <p:nvPr/>
        </p:nvSpPr>
        <p:spPr bwMode="auto">
          <a:xfrm>
            <a:off x="3263900" y="3787776"/>
            <a:ext cx="2033588" cy="469900"/>
          </a:xfrm>
          <a:custGeom>
            <a:avLst/>
            <a:gdLst>
              <a:gd name="T0" fmla="*/ 15 w 1281"/>
              <a:gd name="T1" fmla="*/ 20 h 296"/>
              <a:gd name="T2" fmla="*/ 48 w 1281"/>
              <a:gd name="T3" fmla="*/ 29 h 296"/>
              <a:gd name="T4" fmla="*/ 126 w 1281"/>
              <a:gd name="T5" fmla="*/ 20 h 296"/>
              <a:gd name="T6" fmla="*/ 234 w 1281"/>
              <a:gd name="T7" fmla="*/ 26 h 296"/>
              <a:gd name="T8" fmla="*/ 348 w 1281"/>
              <a:gd name="T9" fmla="*/ 2 h 296"/>
              <a:gd name="T10" fmla="*/ 465 w 1281"/>
              <a:gd name="T11" fmla="*/ 35 h 296"/>
              <a:gd name="T12" fmla="*/ 564 w 1281"/>
              <a:gd name="T13" fmla="*/ 26 h 296"/>
              <a:gd name="T14" fmla="*/ 618 w 1281"/>
              <a:gd name="T15" fmla="*/ 14 h 296"/>
              <a:gd name="T16" fmla="*/ 705 w 1281"/>
              <a:gd name="T17" fmla="*/ 35 h 296"/>
              <a:gd name="T18" fmla="*/ 774 w 1281"/>
              <a:gd name="T19" fmla="*/ 20 h 296"/>
              <a:gd name="T20" fmla="*/ 849 w 1281"/>
              <a:gd name="T21" fmla="*/ 35 h 296"/>
              <a:gd name="T22" fmla="*/ 933 w 1281"/>
              <a:gd name="T23" fmla="*/ 38 h 296"/>
              <a:gd name="T24" fmla="*/ 993 w 1281"/>
              <a:gd name="T25" fmla="*/ 50 h 296"/>
              <a:gd name="T26" fmla="*/ 1146 w 1281"/>
              <a:gd name="T27" fmla="*/ 23 h 296"/>
              <a:gd name="T28" fmla="*/ 1236 w 1281"/>
              <a:gd name="T29" fmla="*/ 38 h 296"/>
              <a:gd name="T30" fmla="*/ 1266 w 1281"/>
              <a:gd name="T31" fmla="*/ 41 h 296"/>
              <a:gd name="T32" fmla="*/ 1242 w 1281"/>
              <a:gd name="T33" fmla="*/ 107 h 296"/>
              <a:gd name="T34" fmla="*/ 1146 w 1281"/>
              <a:gd name="T35" fmla="*/ 209 h 296"/>
              <a:gd name="T36" fmla="*/ 951 w 1281"/>
              <a:gd name="T37" fmla="*/ 296 h 296"/>
              <a:gd name="T38" fmla="*/ 516 w 1281"/>
              <a:gd name="T39" fmla="*/ 269 h 296"/>
              <a:gd name="T40" fmla="*/ 366 w 1281"/>
              <a:gd name="T41" fmla="*/ 233 h 296"/>
              <a:gd name="T42" fmla="*/ 276 w 1281"/>
              <a:gd name="T43" fmla="*/ 227 h 296"/>
              <a:gd name="T44" fmla="*/ 240 w 1281"/>
              <a:gd name="T45" fmla="*/ 215 h 296"/>
              <a:gd name="T46" fmla="*/ 213 w 1281"/>
              <a:gd name="T47" fmla="*/ 197 h 296"/>
              <a:gd name="T48" fmla="*/ 108 w 1281"/>
              <a:gd name="T49" fmla="*/ 176 h 296"/>
              <a:gd name="T50" fmla="*/ 75 w 1281"/>
              <a:gd name="T51" fmla="*/ 149 h 296"/>
              <a:gd name="T52" fmla="*/ 57 w 1281"/>
              <a:gd name="T53" fmla="*/ 137 h 296"/>
              <a:gd name="T54" fmla="*/ 48 w 1281"/>
              <a:gd name="T55" fmla="*/ 131 h 296"/>
              <a:gd name="T56" fmla="*/ 24 w 1281"/>
              <a:gd name="T57" fmla="*/ 110 h 296"/>
              <a:gd name="T58" fmla="*/ 6 w 1281"/>
              <a:gd name="T59" fmla="*/ 83 h 296"/>
              <a:gd name="T60" fmla="*/ 0 w 1281"/>
              <a:gd name="T61" fmla="*/ 74 h 296"/>
              <a:gd name="T62" fmla="*/ 15 w 1281"/>
              <a:gd name="T63" fmla="*/ 38 h 296"/>
              <a:gd name="T64" fmla="*/ 15 w 1281"/>
              <a:gd name="T65" fmla="*/ 2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1" h="296">
                <a:moveTo>
                  <a:pt x="15" y="20"/>
                </a:moveTo>
                <a:cubicBezTo>
                  <a:pt x="26" y="24"/>
                  <a:pt x="48" y="29"/>
                  <a:pt x="48" y="29"/>
                </a:cubicBezTo>
                <a:cubicBezTo>
                  <a:pt x="76" y="24"/>
                  <a:pt x="95" y="22"/>
                  <a:pt x="126" y="20"/>
                </a:cubicBezTo>
                <a:cubicBezTo>
                  <a:pt x="157" y="18"/>
                  <a:pt x="197" y="29"/>
                  <a:pt x="234" y="26"/>
                </a:cubicBezTo>
                <a:cubicBezTo>
                  <a:pt x="271" y="23"/>
                  <a:pt x="310" y="1"/>
                  <a:pt x="348" y="2"/>
                </a:cubicBezTo>
                <a:cubicBezTo>
                  <a:pt x="386" y="0"/>
                  <a:pt x="429" y="31"/>
                  <a:pt x="465" y="35"/>
                </a:cubicBezTo>
                <a:cubicBezTo>
                  <a:pt x="501" y="39"/>
                  <a:pt x="539" y="29"/>
                  <a:pt x="564" y="26"/>
                </a:cubicBezTo>
                <a:cubicBezTo>
                  <a:pt x="583" y="24"/>
                  <a:pt x="600" y="19"/>
                  <a:pt x="618" y="14"/>
                </a:cubicBezTo>
                <a:cubicBezTo>
                  <a:pt x="652" y="16"/>
                  <a:pt x="674" y="25"/>
                  <a:pt x="705" y="35"/>
                </a:cubicBezTo>
                <a:cubicBezTo>
                  <a:pt x="729" y="32"/>
                  <a:pt x="751" y="25"/>
                  <a:pt x="774" y="20"/>
                </a:cubicBezTo>
                <a:cubicBezTo>
                  <a:pt x="804" y="27"/>
                  <a:pt x="813" y="32"/>
                  <a:pt x="849" y="35"/>
                </a:cubicBezTo>
                <a:cubicBezTo>
                  <a:pt x="872" y="43"/>
                  <a:pt x="908" y="36"/>
                  <a:pt x="933" y="38"/>
                </a:cubicBezTo>
                <a:cubicBezTo>
                  <a:pt x="956" y="38"/>
                  <a:pt x="943" y="50"/>
                  <a:pt x="993" y="50"/>
                </a:cubicBezTo>
                <a:cubicBezTo>
                  <a:pt x="1028" y="48"/>
                  <a:pt x="1106" y="25"/>
                  <a:pt x="1146" y="23"/>
                </a:cubicBezTo>
                <a:cubicBezTo>
                  <a:pt x="1186" y="21"/>
                  <a:pt x="1216" y="35"/>
                  <a:pt x="1236" y="38"/>
                </a:cubicBezTo>
                <a:cubicBezTo>
                  <a:pt x="1246" y="39"/>
                  <a:pt x="1261" y="33"/>
                  <a:pt x="1266" y="41"/>
                </a:cubicBezTo>
                <a:cubicBezTo>
                  <a:pt x="1281" y="64"/>
                  <a:pt x="1257" y="92"/>
                  <a:pt x="1242" y="107"/>
                </a:cubicBezTo>
                <a:cubicBezTo>
                  <a:pt x="1227" y="152"/>
                  <a:pt x="1184" y="184"/>
                  <a:pt x="1146" y="209"/>
                </a:cubicBezTo>
                <a:cubicBezTo>
                  <a:pt x="1086" y="249"/>
                  <a:pt x="1023" y="280"/>
                  <a:pt x="951" y="296"/>
                </a:cubicBezTo>
                <a:cubicBezTo>
                  <a:pt x="787" y="293"/>
                  <a:pt x="667" y="284"/>
                  <a:pt x="516" y="269"/>
                </a:cubicBezTo>
                <a:cubicBezTo>
                  <a:pt x="467" y="258"/>
                  <a:pt x="416" y="238"/>
                  <a:pt x="366" y="233"/>
                </a:cubicBezTo>
                <a:cubicBezTo>
                  <a:pt x="336" y="230"/>
                  <a:pt x="306" y="229"/>
                  <a:pt x="276" y="227"/>
                </a:cubicBezTo>
                <a:cubicBezTo>
                  <a:pt x="258" y="222"/>
                  <a:pt x="254" y="223"/>
                  <a:pt x="240" y="215"/>
                </a:cubicBezTo>
                <a:cubicBezTo>
                  <a:pt x="231" y="209"/>
                  <a:pt x="224" y="199"/>
                  <a:pt x="213" y="197"/>
                </a:cubicBezTo>
                <a:cubicBezTo>
                  <a:pt x="178" y="190"/>
                  <a:pt x="143" y="181"/>
                  <a:pt x="108" y="176"/>
                </a:cubicBezTo>
                <a:cubicBezTo>
                  <a:pt x="91" y="170"/>
                  <a:pt x="88" y="159"/>
                  <a:pt x="75" y="149"/>
                </a:cubicBezTo>
                <a:cubicBezTo>
                  <a:pt x="69" y="145"/>
                  <a:pt x="63" y="141"/>
                  <a:pt x="57" y="137"/>
                </a:cubicBezTo>
                <a:cubicBezTo>
                  <a:pt x="54" y="135"/>
                  <a:pt x="48" y="131"/>
                  <a:pt x="48" y="131"/>
                </a:cubicBezTo>
                <a:cubicBezTo>
                  <a:pt x="42" y="122"/>
                  <a:pt x="24" y="110"/>
                  <a:pt x="24" y="110"/>
                </a:cubicBezTo>
                <a:cubicBezTo>
                  <a:pt x="21" y="105"/>
                  <a:pt x="11" y="90"/>
                  <a:pt x="6" y="83"/>
                </a:cubicBezTo>
                <a:cubicBezTo>
                  <a:pt x="4" y="80"/>
                  <a:pt x="0" y="74"/>
                  <a:pt x="0" y="74"/>
                </a:cubicBezTo>
                <a:cubicBezTo>
                  <a:pt x="3" y="56"/>
                  <a:pt x="0" y="48"/>
                  <a:pt x="15" y="38"/>
                </a:cubicBezTo>
                <a:cubicBezTo>
                  <a:pt x="19" y="26"/>
                  <a:pt x="19" y="32"/>
                  <a:pt x="15" y="20"/>
                </a:cubicBezTo>
                <a:close/>
              </a:path>
            </a:pathLst>
          </a:cu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 name="Rectangle 37"/>
          <p:cNvSpPr>
            <a:spLocks noChangeArrowheads="1"/>
          </p:cNvSpPr>
          <p:nvPr/>
        </p:nvSpPr>
        <p:spPr bwMode="auto">
          <a:xfrm>
            <a:off x="3268663" y="3867151"/>
            <a:ext cx="1985962" cy="1771650"/>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10" name="Group 38"/>
          <p:cNvGrpSpPr>
            <a:grpSpLocks/>
          </p:cNvGrpSpPr>
          <p:nvPr/>
        </p:nvGrpSpPr>
        <p:grpSpPr bwMode="auto">
          <a:xfrm>
            <a:off x="1787525" y="2462213"/>
            <a:ext cx="1485900" cy="3181350"/>
            <a:chOff x="1428" y="1734"/>
            <a:chExt cx="936" cy="2004"/>
          </a:xfrm>
        </p:grpSpPr>
        <p:sp>
          <p:nvSpPr>
            <p:cNvPr id="111" name="Line 39"/>
            <p:cNvSpPr>
              <a:spLocks noChangeShapeType="1"/>
            </p:cNvSpPr>
            <p:nvPr/>
          </p:nvSpPr>
          <p:spPr bwMode="auto">
            <a:xfrm>
              <a:off x="1428" y="1734"/>
              <a:ext cx="9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 name="Line 40"/>
            <p:cNvSpPr>
              <a:spLocks noChangeShapeType="1"/>
            </p:cNvSpPr>
            <p:nvPr/>
          </p:nvSpPr>
          <p:spPr bwMode="auto">
            <a:xfrm>
              <a:off x="2364" y="1734"/>
              <a:ext cx="0" cy="200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13" name="Group 41"/>
          <p:cNvGrpSpPr>
            <a:grpSpLocks/>
          </p:cNvGrpSpPr>
          <p:nvPr/>
        </p:nvGrpSpPr>
        <p:grpSpPr bwMode="auto">
          <a:xfrm flipH="1">
            <a:off x="5262563" y="2462213"/>
            <a:ext cx="1485900" cy="3181350"/>
            <a:chOff x="1428" y="1734"/>
            <a:chExt cx="936" cy="2004"/>
          </a:xfrm>
        </p:grpSpPr>
        <p:sp>
          <p:nvSpPr>
            <p:cNvPr id="114" name="Line 42"/>
            <p:cNvSpPr>
              <a:spLocks noChangeShapeType="1"/>
            </p:cNvSpPr>
            <p:nvPr/>
          </p:nvSpPr>
          <p:spPr bwMode="auto">
            <a:xfrm>
              <a:off x="1428" y="1734"/>
              <a:ext cx="9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5" name="Line 43"/>
            <p:cNvSpPr>
              <a:spLocks noChangeShapeType="1"/>
            </p:cNvSpPr>
            <p:nvPr/>
          </p:nvSpPr>
          <p:spPr bwMode="auto">
            <a:xfrm>
              <a:off x="2364" y="1734"/>
              <a:ext cx="0" cy="200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16" name="Group 44"/>
          <p:cNvGrpSpPr>
            <a:grpSpLocks/>
          </p:cNvGrpSpPr>
          <p:nvPr/>
        </p:nvGrpSpPr>
        <p:grpSpPr bwMode="auto">
          <a:xfrm flipH="1">
            <a:off x="2767013" y="1577976"/>
            <a:ext cx="384175" cy="876300"/>
            <a:chOff x="1817" y="1177"/>
            <a:chExt cx="242" cy="552"/>
          </a:xfrm>
        </p:grpSpPr>
        <p:sp>
          <p:nvSpPr>
            <p:cNvPr id="117" name="Line 45"/>
            <p:cNvSpPr>
              <a:spLocks noChangeShapeType="1"/>
            </p:cNvSpPr>
            <p:nvPr/>
          </p:nvSpPr>
          <p:spPr bwMode="auto">
            <a:xfrm>
              <a:off x="1964" y="1349"/>
              <a:ext cx="0" cy="27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8" name="Line 46"/>
            <p:cNvSpPr>
              <a:spLocks noChangeShapeType="1"/>
            </p:cNvSpPr>
            <p:nvPr/>
          </p:nvSpPr>
          <p:spPr bwMode="auto">
            <a:xfrm flipH="1">
              <a:off x="1866" y="1407"/>
              <a:ext cx="98" cy="9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9" name="Line 47"/>
            <p:cNvSpPr>
              <a:spLocks noChangeShapeType="1"/>
            </p:cNvSpPr>
            <p:nvPr/>
          </p:nvSpPr>
          <p:spPr bwMode="auto">
            <a:xfrm>
              <a:off x="1964" y="1407"/>
              <a:ext cx="92" cy="10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0" name="Line 48"/>
            <p:cNvSpPr>
              <a:spLocks noChangeShapeType="1"/>
            </p:cNvSpPr>
            <p:nvPr/>
          </p:nvSpPr>
          <p:spPr bwMode="auto">
            <a:xfrm flipH="1">
              <a:off x="1869" y="1625"/>
              <a:ext cx="98" cy="9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1" name="Line 49"/>
            <p:cNvSpPr>
              <a:spLocks noChangeShapeType="1"/>
            </p:cNvSpPr>
            <p:nvPr/>
          </p:nvSpPr>
          <p:spPr bwMode="auto">
            <a:xfrm>
              <a:off x="1967" y="1625"/>
              <a:ext cx="92" cy="10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2" name="Line 50"/>
            <p:cNvSpPr>
              <a:spLocks noChangeShapeType="1"/>
            </p:cNvSpPr>
            <p:nvPr/>
          </p:nvSpPr>
          <p:spPr bwMode="auto">
            <a:xfrm flipH="1" flipV="1">
              <a:off x="1817" y="1456"/>
              <a:ext cx="52" cy="4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 name="Oval 51"/>
            <p:cNvSpPr>
              <a:spLocks noChangeArrowheads="1"/>
            </p:cNvSpPr>
            <p:nvPr/>
          </p:nvSpPr>
          <p:spPr bwMode="auto">
            <a:xfrm>
              <a:off x="1889" y="1177"/>
              <a:ext cx="161" cy="16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4" name="Oval 52"/>
            <p:cNvSpPr>
              <a:spLocks noChangeArrowheads="1"/>
            </p:cNvSpPr>
            <p:nvPr/>
          </p:nvSpPr>
          <p:spPr bwMode="auto">
            <a:xfrm>
              <a:off x="1898" y="1225"/>
              <a:ext cx="48" cy="2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 name="TextBox 1"/>
          <p:cNvSpPr txBox="1"/>
          <p:nvPr/>
        </p:nvSpPr>
        <p:spPr>
          <a:xfrm>
            <a:off x="3400375" y="275977"/>
            <a:ext cx="2689326" cy="1384995"/>
          </a:xfrm>
          <a:prstGeom prst="rect">
            <a:avLst/>
          </a:prstGeom>
          <a:noFill/>
        </p:spPr>
        <p:txBody>
          <a:bodyPr wrap="square" rtlCol="0">
            <a:spAutoFit/>
          </a:bodyPr>
          <a:lstStyle/>
          <a:p>
            <a:r>
              <a:rPr lang="en-GB" dirty="0" smtClean="0"/>
              <a:t>Do you jump, or take the long way around?</a:t>
            </a:r>
            <a:endParaRPr lang="en-GB" dirty="0"/>
          </a:p>
        </p:txBody>
      </p:sp>
      <p:grpSp>
        <p:nvGrpSpPr>
          <p:cNvPr id="69" name="Group 44"/>
          <p:cNvGrpSpPr>
            <a:grpSpLocks/>
          </p:cNvGrpSpPr>
          <p:nvPr/>
        </p:nvGrpSpPr>
        <p:grpSpPr bwMode="auto">
          <a:xfrm>
            <a:off x="6303964" y="1577976"/>
            <a:ext cx="384175" cy="876300"/>
            <a:chOff x="1817" y="1177"/>
            <a:chExt cx="242" cy="552"/>
          </a:xfrm>
        </p:grpSpPr>
        <p:sp>
          <p:nvSpPr>
            <p:cNvPr id="70" name="Line 45"/>
            <p:cNvSpPr>
              <a:spLocks noChangeShapeType="1"/>
            </p:cNvSpPr>
            <p:nvPr/>
          </p:nvSpPr>
          <p:spPr bwMode="auto">
            <a:xfrm>
              <a:off x="1964" y="1349"/>
              <a:ext cx="0" cy="27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 name="Line 46"/>
            <p:cNvSpPr>
              <a:spLocks noChangeShapeType="1"/>
            </p:cNvSpPr>
            <p:nvPr/>
          </p:nvSpPr>
          <p:spPr bwMode="auto">
            <a:xfrm flipH="1">
              <a:off x="1866" y="1407"/>
              <a:ext cx="98" cy="9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 name="Line 47"/>
            <p:cNvSpPr>
              <a:spLocks noChangeShapeType="1"/>
            </p:cNvSpPr>
            <p:nvPr/>
          </p:nvSpPr>
          <p:spPr bwMode="auto">
            <a:xfrm>
              <a:off x="1964" y="1407"/>
              <a:ext cx="92" cy="10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4" name="Line 48"/>
            <p:cNvSpPr>
              <a:spLocks noChangeShapeType="1"/>
            </p:cNvSpPr>
            <p:nvPr/>
          </p:nvSpPr>
          <p:spPr bwMode="auto">
            <a:xfrm flipH="1">
              <a:off x="1869" y="1625"/>
              <a:ext cx="98" cy="9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5" name="Line 49"/>
            <p:cNvSpPr>
              <a:spLocks noChangeShapeType="1"/>
            </p:cNvSpPr>
            <p:nvPr/>
          </p:nvSpPr>
          <p:spPr bwMode="auto">
            <a:xfrm>
              <a:off x="1967" y="1625"/>
              <a:ext cx="92" cy="10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6" name="Line 50"/>
            <p:cNvSpPr>
              <a:spLocks noChangeShapeType="1"/>
            </p:cNvSpPr>
            <p:nvPr/>
          </p:nvSpPr>
          <p:spPr bwMode="auto">
            <a:xfrm flipH="1" flipV="1">
              <a:off x="1817" y="1456"/>
              <a:ext cx="52" cy="4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7" name="Oval 51"/>
            <p:cNvSpPr>
              <a:spLocks noChangeArrowheads="1"/>
            </p:cNvSpPr>
            <p:nvPr/>
          </p:nvSpPr>
          <p:spPr bwMode="auto">
            <a:xfrm>
              <a:off x="1889" y="1177"/>
              <a:ext cx="161" cy="16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8" name="Oval 52"/>
            <p:cNvSpPr>
              <a:spLocks noChangeArrowheads="1"/>
            </p:cNvSpPr>
            <p:nvPr/>
          </p:nvSpPr>
          <p:spPr bwMode="auto">
            <a:xfrm>
              <a:off x="1898" y="1225"/>
              <a:ext cx="48" cy="2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79" name="Freeform 78"/>
          <p:cNvSpPr/>
          <p:nvPr/>
        </p:nvSpPr>
        <p:spPr bwMode="auto">
          <a:xfrm>
            <a:off x="6373258" y="2104222"/>
            <a:ext cx="313981" cy="228600"/>
          </a:xfrm>
          <a:custGeom>
            <a:avLst/>
            <a:gdLst>
              <a:gd name="connsiteX0" fmla="*/ 165253 w 313981"/>
              <a:gd name="connsiteY0" fmla="*/ 0 h 228600"/>
              <a:gd name="connsiteX1" fmla="*/ 0 w 313981"/>
              <a:gd name="connsiteY1" fmla="*/ 228600 h 228600"/>
              <a:gd name="connsiteX2" fmla="*/ 313981 w 313981"/>
              <a:gd name="connsiteY2" fmla="*/ 228600 h 228600"/>
              <a:gd name="connsiteX3" fmla="*/ 165253 w 313981"/>
              <a:gd name="connsiteY3" fmla="*/ 0 h 228600"/>
            </a:gdLst>
            <a:ahLst/>
            <a:cxnLst>
              <a:cxn ang="0">
                <a:pos x="connsiteX0" y="connsiteY0"/>
              </a:cxn>
              <a:cxn ang="0">
                <a:pos x="connsiteX1" y="connsiteY1"/>
              </a:cxn>
              <a:cxn ang="0">
                <a:pos x="connsiteX2" y="connsiteY2"/>
              </a:cxn>
              <a:cxn ang="0">
                <a:pos x="connsiteX3" y="connsiteY3"/>
              </a:cxn>
            </a:cxnLst>
            <a:rect l="l" t="t" r="r" b="b"/>
            <a:pathLst>
              <a:path w="313981" h="228600">
                <a:moveTo>
                  <a:pt x="165253" y="0"/>
                </a:moveTo>
                <a:lnTo>
                  <a:pt x="0" y="228600"/>
                </a:lnTo>
                <a:lnTo>
                  <a:pt x="313981" y="228600"/>
                </a:lnTo>
                <a:lnTo>
                  <a:pt x="165253" y="0"/>
                </a:lnTo>
                <a:close/>
              </a:path>
            </a:pathLst>
          </a:cu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1"/>
              </a:solidFill>
              <a:effectLst/>
              <a:latin typeface="Times New Roman" pitchFamily="18" charset="0"/>
            </a:endParaRPr>
          </a:p>
        </p:txBody>
      </p:sp>
      <p:cxnSp>
        <p:nvCxnSpPr>
          <p:cNvPr id="80" name="Straight Connector 79"/>
          <p:cNvCxnSpPr/>
          <p:nvPr/>
        </p:nvCxnSpPr>
        <p:spPr bwMode="auto">
          <a:xfrm flipH="1" flipV="1">
            <a:off x="5410711" y="2225252"/>
            <a:ext cx="1021" cy="186503"/>
          </a:xfrm>
          <a:prstGeom prst="line">
            <a:avLst/>
          </a:prstGeom>
          <a:solidFill>
            <a:schemeClr val="accent1"/>
          </a:solidFill>
          <a:ln w="76200" cap="flat" cmpd="sng" algn="ctr">
            <a:solidFill>
              <a:schemeClr val="tx1"/>
            </a:solidFill>
            <a:prstDash val="solid"/>
            <a:round/>
            <a:headEnd type="none" w="med" len="med"/>
            <a:tailEnd type="none" w="med" len="med"/>
          </a:ln>
          <a:effectLst/>
        </p:spPr>
      </p:cxnSp>
      <p:cxnSp>
        <p:nvCxnSpPr>
          <p:cNvPr id="4" name="Straight Connector 3"/>
          <p:cNvCxnSpPr/>
          <p:nvPr/>
        </p:nvCxnSpPr>
        <p:spPr bwMode="auto">
          <a:xfrm>
            <a:off x="5053013" y="2321834"/>
            <a:ext cx="716416"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12271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2"/>
          <p:cNvGrpSpPr>
            <a:grpSpLocks/>
          </p:cNvGrpSpPr>
          <p:nvPr/>
        </p:nvGrpSpPr>
        <p:grpSpPr bwMode="auto">
          <a:xfrm>
            <a:off x="3471863" y="3251201"/>
            <a:ext cx="749300" cy="568325"/>
            <a:chOff x="2330" y="2231"/>
            <a:chExt cx="472" cy="358"/>
          </a:xfrm>
        </p:grpSpPr>
        <p:sp>
          <p:nvSpPr>
            <p:cNvPr id="42" name="Freeform 3"/>
            <p:cNvSpPr>
              <a:spLocks/>
            </p:cNvSpPr>
            <p:nvPr/>
          </p:nvSpPr>
          <p:spPr bwMode="auto">
            <a:xfrm>
              <a:off x="2330" y="2231"/>
              <a:ext cx="472" cy="358"/>
            </a:xfrm>
            <a:custGeom>
              <a:avLst/>
              <a:gdLst>
                <a:gd name="T0" fmla="*/ 0 w 472"/>
                <a:gd name="T1" fmla="*/ 358 h 358"/>
                <a:gd name="T2" fmla="*/ 26 w 472"/>
                <a:gd name="T3" fmla="*/ 281 h 358"/>
                <a:gd name="T4" fmla="*/ 59 w 472"/>
                <a:gd name="T5" fmla="*/ 234 h 358"/>
                <a:gd name="T6" fmla="*/ 77 w 472"/>
                <a:gd name="T7" fmla="*/ 211 h 358"/>
                <a:gd name="T8" fmla="*/ 132 w 472"/>
                <a:gd name="T9" fmla="*/ 169 h 358"/>
                <a:gd name="T10" fmla="*/ 249 w 472"/>
                <a:gd name="T11" fmla="*/ 62 h 358"/>
                <a:gd name="T12" fmla="*/ 271 w 472"/>
                <a:gd name="T13" fmla="*/ 41 h 358"/>
                <a:gd name="T14" fmla="*/ 315 w 472"/>
                <a:gd name="T15" fmla="*/ 13 h 358"/>
                <a:gd name="T16" fmla="*/ 337 w 472"/>
                <a:gd name="T17" fmla="*/ 0 h 358"/>
                <a:gd name="T18" fmla="*/ 328 w 472"/>
                <a:gd name="T19" fmla="*/ 58 h 358"/>
                <a:gd name="T20" fmla="*/ 281 w 472"/>
                <a:gd name="T21" fmla="*/ 106 h 358"/>
                <a:gd name="T22" fmla="*/ 257 w 472"/>
                <a:gd name="T23" fmla="*/ 136 h 358"/>
                <a:gd name="T24" fmla="*/ 235 w 472"/>
                <a:gd name="T25" fmla="*/ 154 h 358"/>
                <a:gd name="T26" fmla="*/ 209 w 472"/>
                <a:gd name="T27" fmla="*/ 177 h 358"/>
                <a:gd name="T28" fmla="*/ 191 w 472"/>
                <a:gd name="T29" fmla="*/ 205 h 358"/>
                <a:gd name="T30" fmla="*/ 143 w 472"/>
                <a:gd name="T31" fmla="*/ 267 h 358"/>
                <a:gd name="T32" fmla="*/ 125 w 472"/>
                <a:gd name="T33" fmla="*/ 282 h 358"/>
                <a:gd name="T34" fmla="*/ 114 w 472"/>
                <a:gd name="T35" fmla="*/ 289 h 358"/>
                <a:gd name="T36" fmla="*/ 99 w 472"/>
                <a:gd name="T37" fmla="*/ 304 h 358"/>
                <a:gd name="T38" fmla="*/ 66 w 472"/>
                <a:gd name="T39" fmla="*/ 338 h 358"/>
                <a:gd name="T40" fmla="*/ 55 w 472"/>
                <a:gd name="T41" fmla="*/ 352 h 358"/>
                <a:gd name="T42" fmla="*/ 64 w 472"/>
                <a:gd name="T43" fmla="*/ 351 h 358"/>
                <a:gd name="T44" fmla="*/ 99 w 472"/>
                <a:gd name="T45" fmla="*/ 330 h 358"/>
                <a:gd name="T46" fmla="*/ 165 w 472"/>
                <a:gd name="T47" fmla="*/ 295 h 358"/>
                <a:gd name="T48" fmla="*/ 183 w 472"/>
                <a:gd name="T49" fmla="*/ 283 h 358"/>
                <a:gd name="T50" fmla="*/ 262 w 472"/>
                <a:gd name="T51" fmla="*/ 227 h 358"/>
                <a:gd name="T52" fmla="*/ 328 w 472"/>
                <a:gd name="T53" fmla="*/ 176 h 358"/>
                <a:gd name="T54" fmla="*/ 372 w 472"/>
                <a:gd name="T55" fmla="*/ 146 h 358"/>
                <a:gd name="T56" fmla="*/ 449 w 472"/>
                <a:gd name="T57" fmla="*/ 93 h 358"/>
                <a:gd name="T58" fmla="*/ 464 w 472"/>
                <a:gd name="T59" fmla="*/ 84 h 358"/>
                <a:gd name="T60" fmla="*/ 468 w 472"/>
                <a:gd name="T61" fmla="*/ 80 h 358"/>
                <a:gd name="T62" fmla="*/ 462 w 472"/>
                <a:gd name="T63" fmla="*/ 87 h 358"/>
                <a:gd name="T64" fmla="*/ 455 w 472"/>
                <a:gd name="T65" fmla="*/ 101 h 358"/>
                <a:gd name="T66" fmla="*/ 438 w 472"/>
                <a:gd name="T67" fmla="*/ 135 h 358"/>
                <a:gd name="T68" fmla="*/ 415 w 472"/>
                <a:gd name="T69" fmla="*/ 165 h 358"/>
                <a:gd name="T70" fmla="*/ 402 w 472"/>
                <a:gd name="T71" fmla="*/ 189 h 358"/>
                <a:gd name="T72" fmla="*/ 372 w 472"/>
                <a:gd name="T73" fmla="*/ 212 h 358"/>
                <a:gd name="T74" fmla="*/ 266 w 472"/>
                <a:gd name="T75" fmla="*/ 294 h 358"/>
                <a:gd name="T76" fmla="*/ 196 w 472"/>
                <a:gd name="T77" fmla="*/ 35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2" h="358">
                  <a:moveTo>
                    <a:pt x="0" y="358"/>
                  </a:moveTo>
                  <a:cubicBezTo>
                    <a:pt x="4" y="332"/>
                    <a:pt x="10" y="303"/>
                    <a:pt x="26" y="281"/>
                  </a:cubicBezTo>
                  <a:cubicBezTo>
                    <a:pt x="37" y="265"/>
                    <a:pt x="43" y="249"/>
                    <a:pt x="59" y="234"/>
                  </a:cubicBezTo>
                  <a:cubicBezTo>
                    <a:pt x="66" y="227"/>
                    <a:pt x="68" y="218"/>
                    <a:pt x="77" y="211"/>
                  </a:cubicBezTo>
                  <a:cubicBezTo>
                    <a:pt x="95" y="197"/>
                    <a:pt x="115" y="183"/>
                    <a:pt x="132" y="169"/>
                  </a:cubicBezTo>
                  <a:cubicBezTo>
                    <a:pt x="174" y="135"/>
                    <a:pt x="201" y="92"/>
                    <a:pt x="249" y="62"/>
                  </a:cubicBezTo>
                  <a:cubicBezTo>
                    <a:pt x="259" y="56"/>
                    <a:pt x="262" y="47"/>
                    <a:pt x="271" y="41"/>
                  </a:cubicBezTo>
                  <a:cubicBezTo>
                    <a:pt x="286" y="31"/>
                    <a:pt x="301" y="22"/>
                    <a:pt x="315" y="13"/>
                  </a:cubicBezTo>
                  <a:cubicBezTo>
                    <a:pt x="323" y="8"/>
                    <a:pt x="328" y="2"/>
                    <a:pt x="337" y="0"/>
                  </a:cubicBezTo>
                  <a:cubicBezTo>
                    <a:pt x="334" y="19"/>
                    <a:pt x="337" y="40"/>
                    <a:pt x="328" y="58"/>
                  </a:cubicBezTo>
                  <a:cubicBezTo>
                    <a:pt x="320" y="77"/>
                    <a:pt x="297" y="90"/>
                    <a:pt x="281" y="106"/>
                  </a:cubicBezTo>
                  <a:cubicBezTo>
                    <a:pt x="271" y="115"/>
                    <a:pt x="265" y="127"/>
                    <a:pt x="257" y="136"/>
                  </a:cubicBezTo>
                  <a:cubicBezTo>
                    <a:pt x="251" y="143"/>
                    <a:pt x="242" y="148"/>
                    <a:pt x="235" y="154"/>
                  </a:cubicBezTo>
                  <a:cubicBezTo>
                    <a:pt x="226" y="162"/>
                    <a:pt x="218" y="169"/>
                    <a:pt x="209" y="177"/>
                  </a:cubicBezTo>
                  <a:cubicBezTo>
                    <a:pt x="200" y="185"/>
                    <a:pt x="197" y="197"/>
                    <a:pt x="191" y="205"/>
                  </a:cubicBezTo>
                  <a:cubicBezTo>
                    <a:pt x="184" y="230"/>
                    <a:pt x="165" y="247"/>
                    <a:pt x="143" y="267"/>
                  </a:cubicBezTo>
                  <a:cubicBezTo>
                    <a:pt x="138" y="272"/>
                    <a:pt x="131" y="277"/>
                    <a:pt x="125" y="282"/>
                  </a:cubicBezTo>
                  <a:cubicBezTo>
                    <a:pt x="122" y="285"/>
                    <a:pt x="114" y="289"/>
                    <a:pt x="114" y="289"/>
                  </a:cubicBezTo>
                  <a:cubicBezTo>
                    <a:pt x="111" y="296"/>
                    <a:pt x="106" y="298"/>
                    <a:pt x="99" y="304"/>
                  </a:cubicBezTo>
                  <a:cubicBezTo>
                    <a:pt x="87" y="315"/>
                    <a:pt x="78" y="327"/>
                    <a:pt x="66" y="338"/>
                  </a:cubicBezTo>
                  <a:cubicBezTo>
                    <a:pt x="64" y="339"/>
                    <a:pt x="54" y="352"/>
                    <a:pt x="55" y="352"/>
                  </a:cubicBezTo>
                  <a:cubicBezTo>
                    <a:pt x="58" y="353"/>
                    <a:pt x="61" y="351"/>
                    <a:pt x="64" y="351"/>
                  </a:cubicBezTo>
                  <a:cubicBezTo>
                    <a:pt x="78" y="345"/>
                    <a:pt x="88" y="337"/>
                    <a:pt x="99" y="330"/>
                  </a:cubicBezTo>
                  <a:cubicBezTo>
                    <a:pt x="118" y="318"/>
                    <a:pt x="142" y="305"/>
                    <a:pt x="165" y="295"/>
                  </a:cubicBezTo>
                  <a:cubicBezTo>
                    <a:pt x="185" y="276"/>
                    <a:pt x="159" y="299"/>
                    <a:pt x="183" y="283"/>
                  </a:cubicBezTo>
                  <a:cubicBezTo>
                    <a:pt x="209" y="267"/>
                    <a:pt x="240" y="246"/>
                    <a:pt x="262" y="227"/>
                  </a:cubicBezTo>
                  <a:cubicBezTo>
                    <a:pt x="283" y="209"/>
                    <a:pt x="304" y="191"/>
                    <a:pt x="328" y="176"/>
                  </a:cubicBezTo>
                  <a:cubicBezTo>
                    <a:pt x="345" y="165"/>
                    <a:pt x="348" y="156"/>
                    <a:pt x="372" y="146"/>
                  </a:cubicBezTo>
                  <a:cubicBezTo>
                    <a:pt x="392" y="127"/>
                    <a:pt x="424" y="108"/>
                    <a:pt x="449" y="93"/>
                  </a:cubicBezTo>
                  <a:cubicBezTo>
                    <a:pt x="454" y="90"/>
                    <a:pt x="459" y="87"/>
                    <a:pt x="464" y="84"/>
                  </a:cubicBezTo>
                  <a:cubicBezTo>
                    <a:pt x="466" y="83"/>
                    <a:pt x="465" y="80"/>
                    <a:pt x="468" y="80"/>
                  </a:cubicBezTo>
                  <a:cubicBezTo>
                    <a:pt x="472" y="80"/>
                    <a:pt x="464" y="85"/>
                    <a:pt x="462" y="87"/>
                  </a:cubicBezTo>
                  <a:cubicBezTo>
                    <a:pt x="457" y="93"/>
                    <a:pt x="458" y="94"/>
                    <a:pt x="455" y="101"/>
                  </a:cubicBezTo>
                  <a:cubicBezTo>
                    <a:pt x="451" y="112"/>
                    <a:pt x="446" y="125"/>
                    <a:pt x="438" y="135"/>
                  </a:cubicBezTo>
                  <a:cubicBezTo>
                    <a:pt x="430" y="145"/>
                    <a:pt x="422" y="155"/>
                    <a:pt x="415" y="165"/>
                  </a:cubicBezTo>
                  <a:cubicBezTo>
                    <a:pt x="409" y="173"/>
                    <a:pt x="408" y="182"/>
                    <a:pt x="402" y="189"/>
                  </a:cubicBezTo>
                  <a:cubicBezTo>
                    <a:pt x="394" y="197"/>
                    <a:pt x="382" y="204"/>
                    <a:pt x="372" y="212"/>
                  </a:cubicBezTo>
                  <a:cubicBezTo>
                    <a:pt x="339" y="240"/>
                    <a:pt x="306" y="268"/>
                    <a:pt x="266" y="294"/>
                  </a:cubicBezTo>
                  <a:cubicBezTo>
                    <a:pt x="259" y="307"/>
                    <a:pt x="211" y="342"/>
                    <a:pt x="196" y="354"/>
                  </a:cubicBezTo>
                </a:path>
              </a:pathLst>
            </a:custGeom>
            <a:noFill/>
            <a:ln w="12700" cmpd="sng">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 name="Freeform 4"/>
            <p:cNvSpPr>
              <a:spLocks/>
            </p:cNvSpPr>
            <p:nvPr/>
          </p:nvSpPr>
          <p:spPr bwMode="auto">
            <a:xfrm>
              <a:off x="2682" y="2330"/>
              <a:ext cx="59" cy="30"/>
            </a:xfrm>
            <a:custGeom>
              <a:avLst/>
              <a:gdLst>
                <a:gd name="T0" fmla="*/ 97 w 97"/>
                <a:gd name="T1" fmla="*/ 40 h 79"/>
                <a:gd name="T2" fmla="*/ 52 w 97"/>
                <a:gd name="T3" fmla="*/ 25 h 79"/>
                <a:gd name="T4" fmla="*/ 0 w 97"/>
                <a:gd name="T5" fmla="*/ 0 h 79"/>
                <a:gd name="T6" fmla="*/ 64 w 97"/>
                <a:gd name="T7" fmla="*/ 67 h 79"/>
                <a:gd name="T8" fmla="*/ 73 w 97"/>
                <a:gd name="T9" fmla="*/ 79 h 79"/>
              </a:gdLst>
              <a:ahLst/>
              <a:cxnLst>
                <a:cxn ang="0">
                  <a:pos x="T0" y="T1"/>
                </a:cxn>
                <a:cxn ang="0">
                  <a:pos x="T2" y="T3"/>
                </a:cxn>
                <a:cxn ang="0">
                  <a:pos x="T4" y="T5"/>
                </a:cxn>
                <a:cxn ang="0">
                  <a:pos x="T6" y="T7"/>
                </a:cxn>
                <a:cxn ang="0">
                  <a:pos x="T8" y="T9"/>
                </a:cxn>
              </a:cxnLst>
              <a:rect l="0" t="0" r="r" b="b"/>
              <a:pathLst>
                <a:path w="97" h="79">
                  <a:moveTo>
                    <a:pt x="97" y="40"/>
                  </a:moveTo>
                  <a:cubicBezTo>
                    <a:pt x="85" y="36"/>
                    <a:pt x="63" y="32"/>
                    <a:pt x="52" y="25"/>
                  </a:cubicBezTo>
                  <a:cubicBezTo>
                    <a:pt x="41" y="18"/>
                    <a:pt x="12" y="4"/>
                    <a:pt x="0" y="0"/>
                  </a:cubicBezTo>
                  <a:cubicBezTo>
                    <a:pt x="7" y="22"/>
                    <a:pt x="45" y="54"/>
                    <a:pt x="64" y="67"/>
                  </a:cubicBezTo>
                  <a:cubicBezTo>
                    <a:pt x="71" y="77"/>
                    <a:pt x="67" y="73"/>
                    <a:pt x="73" y="79"/>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4" name="Freeform 5"/>
            <p:cNvSpPr>
              <a:spLocks/>
            </p:cNvSpPr>
            <p:nvPr/>
          </p:nvSpPr>
          <p:spPr bwMode="auto">
            <a:xfrm>
              <a:off x="2661" y="2353"/>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5" name="Freeform 6"/>
            <p:cNvSpPr>
              <a:spLocks/>
            </p:cNvSpPr>
            <p:nvPr/>
          </p:nvSpPr>
          <p:spPr bwMode="auto">
            <a:xfrm>
              <a:off x="2600" y="2399"/>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 name="Freeform 7"/>
            <p:cNvSpPr>
              <a:spLocks/>
            </p:cNvSpPr>
            <p:nvPr/>
          </p:nvSpPr>
          <p:spPr bwMode="auto">
            <a:xfrm>
              <a:off x="2568" y="2422"/>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 name="Freeform 8"/>
            <p:cNvSpPr>
              <a:spLocks/>
            </p:cNvSpPr>
            <p:nvPr/>
          </p:nvSpPr>
          <p:spPr bwMode="auto">
            <a:xfrm>
              <a:off x="2630" y="2376"/>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8" name="Freeform 9"/>
            <p:cNvSpPr>
              <a:spLocks/>
            </p:cNvSpPr>
            <p:nvPr/>
          </p:nvSpPr>
          <p:spPr bwMode="auto">
            <a:xfrm>
              <a:off x="2515" y="2475"/>
              <a:ext cx="44" cy="22"/>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 name="Freeform 10"/>
            <p:cNvSpPr>
              <a:spLocks/>
            </p:cNvSpPr>
            <p:nvPr/>
          </p:nvSpPr>
          <p:spPr bwMode="auto">
            <a:xfrm>
              <a:off x="2538" y="2446"/>
              <a:ext cx="49"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0" name="Freeform 11"/>
            <p:cNvSpPr>
              <a:spLocks/>
            </p:cNvSpPr>
            <p:nvPr/>
          </p:nvSpPr>
          <p:spPr bwMode="auto">
            <a:xfrm>
              <a:off x="2362" y="2516"/>
              <a:ext cx="64" cy="28"/>
            </a:xfrm>
            <a:custGeom>
              <a:avLst/>
              <a:gdLst>
                <a:gd name="T0" fmla="*/ 0 w 86"/>
                <a:gd name="T1" fmla="*/ 7 h 19"/>
                <a:gd name="T2" fmla="*/ 36 w 86"/>
                <a:gd name="T3" fmla="*/ 19 h 19"/>
                <a:gd name="T4" fmla="*/ 42 w 86"/>
                <a:gd name="T5" fmla="*/ 4 h 19"/>
                <a:gd name="T6" fmla="*/ 0 w 86"/>
                <a:gd name="T7" fmla="*/ 7 h 19"/>
              </a:gdLst>
              <a:ahLst/>
              <a:cxnLst>
                <a:cxn ang="0">
                  <a:pos x="T0" y="T1"/>
                </a:cxn>
                <a:cxn ang="0">
                  <a:pos x="T2" y="T3"/>
                </a:cxn>
                <a:cxn ang="0">
                  <a:pos x="T4" y="T5"/>
                </a:cxn>
                <a:cxn ang="0">
                  <a:pos x="T6" y="T7"/>
                </a:cxn>
              </a:cxnLst>
              <a:rect l="0" t="0" r="r" b="b"/>
              <a:pathLst>
                <a:path w="86" h="19">
                  <a:moveTo>
                    <a:pt x="0" y="7"/>
                  </a:moveTo>
                  <a:cubicBezTo>
                    <a:pt x="13" y="15"/>
                    <a:pt x="20" y="16"/>
                    <a:pt x="36" y="19"/>
                  </a:cubicBezTo>
                  <a:cubicBezTo>
                    <a:pt x="86" y="14"/>
                    <a:pt x="69" y="13"/>
                    <a:pt x="42" y="4"/>
                  </a:cubicBezTo>
                  <a:cubicBezTo>
                    <a:pt x="29" y="0"/>
                    <a:pt x="14" y="6"/>
                    <a:pt x="0" y="7"/>
                  </a:cubicBezTo>
                  <a:close/>
                </a:path>
              </a:pathLst>
            </a:custGeom>
            <a:solidFill>
              <a:srgbClr val="FF0000"/>
            </a:solidFill>
            <a:ln w="12700" cmpd="sng">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 name="Freeform 12"/>
            <p:cNvSpPr>
              <a:spLocks/>
            </p:cNvSpPr>
            <p:nvPr/>
          </p:nvSpPr>
          <p:spPr bwMode="auto">
            <a:xfrm>
              <a:off x="2508" y="2449"/>
              <a:ext cx="49" cy="29"/>
            </a:xfrm>
            <a:custGeom>
              <a:avLst/>
              <a:gdLst>
                <a:gd name="T0" fmla="*/ 0 w 81"/>
                <a:gd name="T1" fmla="*/ 42 h 75"/>
                <a:gd name="T2" fmla="*/ 45 w 81"/>
                <a:gd name="T3" fmla="*/ 57 h 75"/>
                <a:gd name="T4" fmla="*/ 81 w 81"/>
                <a:gd name="T5" fmla="*/ 75 h 75"/>
                <a:gd name="T6" fmla="*/ 33 w 81"/>
                <a:gd name="T7" fmla="*/ 15 h 75"/>
                <a:gd name="T8" fmla="*/ 14 w 81"/>
                <a:gd name="T9" fmla="*/ 0 h 75"/>
              </a:gdLst>
              <a:ahLst/>
              <a:cxnLst>
                <a:cxn ang="0">
                  <a:pos x="T0" y="T1"/>
                </a:cxn>
                <a:cxn ang="0">
                  <a:pos x="T2" y="T3"/>
                </a:cxn>
                <a:cxn ang="0">
                  <a:pos x="T4" y="T5"/>
                </a:cxn>
                <a:cxn ang="0">
                  <a:pos x="T6" y="T7"/>
                </a:cxn>
                <a:cxn ang="0">
                  <a:pos x="T8" y="T9"/>
                </a:cxn>
              </a:cxnLst>
              <a:rect l="0" t="0" r="r" b="b"/>
              <a:pathLst>
                <a:path w="81" h="75">
                  <a:moveTo>
                    <a:pt x="0" y="42"/>
                  </a:moveTo>
                  <a:cubicBezTo>
                    <a:pt x="12" y="46"/>
                    <a:pt x="34" y="50"/>
                    <a:pt x="45" y="57"/>
                  </a:cubicBezTo>
                  <a:cubicBezTo>
                    <a:pt x="56" y="64"/>
                    <a:pt x="69" y="71"/>
                    <a:pt x="81" y="75"/>
                  </a:cubicBezTo>
                  <a:cubicBezTo>
                    <a:pt x="74" y="53"/>
                    <a:pt x="52" y="28"/>
                    <a:pt x="33" y="15"/>
                  </a:cubicBezTo>
                  <a:cubicBezTo>
                    <a:pt x="26" y="5"/>
                    <a:pt x="20" y="6"/>
                    <a:pt x="14" y="0"/>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 name="Freeform 13"/>
            <p:cNvSpPr>
              <a:spLocks/>
            </p:cNvSpPr>
            <p:nvPr/>
          </p:nvSpPr>
          <p:spPr bwMode="auto">
            <a:xfrm>
              <a:off x="2524" y="2419"/>
              <a:ext cx="50" cy="29"/>
            </a:xfrm>
            <a:custGeom>
              <a:avLst/>
              <a:gdLst>
                <a:gd name="T0" fmla="*/ 0 w 81"/>
                <a:gd name="T1" fmla="*/ 42 h 75"/>
                <a:gd name="T2" fmla="*/ 45 w 81"/>
                <a:gd name="T3" fmla="*/ 57 h 75"/>
                <a:gd name="T4" fmla="*/ 81 w 81"/>
                <a:gd name="T5" fmla="*/ 75 h 75"/>
                <a:gd name="T6" fmla="*/ 33 w 81"/>
                <a:gd name="T7" fmla="*/ 15 h 75"/>
                <a:gd name="T8" fmla="*/ 15 w 81"/>
                <a:gd name="T9" fmla="*/ 0 h 75"/>
              </a:gdLst>
              <a:ahLst/>
              <a:cxnLst>
                <a:cxn ang="0">
                  <a:pos x="T0" y="T1"/>
                </a:cxn>
                <a:cxn ang="0">
                  <a:pos x="T2" y="T3"/>
                </a:cxn>
                <a:cxn ang="0">
                  <a:pos x="T4" y="T5"/>
                </a:cxn>
                <a:cxn ang="0">
                  <a:pos x="T6" y="T7"/>
                </a:cxn>
                <a:cxn ang="0">
                  <a:pos x="T8" y="T9"/>
                </a:cxn>
              </a:cxnLst>
              <a:rect l="0" t="0" r="r" b="b"/>
              <a:pathLst>
                <a:path w="81" h="75">
                  <a:moveTo>
                    <a:pt x="0" y="42"/>
                  </a:moveTo>
                  <a:cubicBezTo>
                    <a:pt x="12" y="46"/>
                    <a:pt x="34" y="50"/>
                    <a:pt x="45" y="57"/>
                  </a:cubicBezTo>
                  <a:cubicBezTo>
                    <a:pt x="56" y="64"/>
                    <a:pt x="69" y="71"/>
                    <a:pt x="81" y="75"/>
                  </a:cubicBezTo>
                  <a:cubicBezTo>
                    <a:pt x="74" y="53"/>
                    <a:pt x="52" y="28"/>
                    <a:pt x="33" y="15"/>
                  </a:cubicBezTo>
                  <a:cubicBezTo>
                    <a:pt x="26" y="5"/>
                    <a:pt x="21" y="6"/>
                    <a:pt x="15" y="0"/>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 name="Freeform 14"/>
            <p:cNvSpPr>
              <a:spLocks/>
            </p:cNvSpPr>
            <p:nvPr/>
          </p:nvSpPr>
          <p:spPr bwMode="auto">
            <a:xfrm rot="10800000">
              <a:off x="2573" y="2368"/>
              <a:ext cx="49"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4" name="Freeform 15"/>
            <p:cNvSpPr>
              <a:spLocks/>
            </p:cNvSpPr>
            <p:nvPr/>
          </p:nvSpPr>
          <p:spPr bwMode="auto">
            <a:xfrm rot="10800000">
              <a:off x="2599" y="2339"/>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5" name="Freeform 16"/>
            <p:cNvSpPr>
              <a:spLocks/>
            </p:cNvSpPr>
            <p:nvPr/>
          </p:nvSpPr>
          <p:spPr bwMode="auto">
            <a:xfrm rot="10800000">
              <a:off x="2548" y="2390"/>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 name="Freeform 17"/>
            <p:cNvSpPr>
              <a:spLocks/>
            </p:cNvSpPr>
            <p:nvPr/>
          </p:nvSpPr>
          <p:spPr bwMode="auto">
            <a:xfrm>
              <a:off x="2646" y="2293"/>
              <a:ext cx="64" cy="31"/>
            </a:xfrm>
            <a:custGeom>
              <a:avLst/>
              <a:gdLst>
                <a:gd name="T0" fmla="*/ 0 w 104"/>
                <a:gd name="T1" fmla="*/ 31 h 79"/>
                <a:gd name="T2" fmla="*/ 41 w 104"/>
                <a:gd name="T3" fmla="*/ 43 h 79"/>
                <a:gd name="T4" fmla="*/ 104 w 104"/>
                <a:gd name="T5" fmla="*/ 79 h 79"/>
                <a:gd name="T6" fmla="*/ 29 w 104"/>
                <a:gd name="T7" fmla="*/ 9 h 79"/>
                <a:gd name="T8" fmla="*/ 21 w 104"/>
                <a:gd name="T9" fmla="*/ 0 h 79"/>
              </a:gdLst>
              <a:ahLst/>
              <a:cxnLst>
                <a:cxn ang="0">
                  <a:pos x="T0" y="T1"/>
                </a:cxn>
                <a:cxn ang="0">
                  <a:pos x="T2" y="T3"/>
                </a:cxn>
                <a:cxn ang="0">
                  <a:pos x="T4" y="T5"/>
                </a:cxn>
                <a:cxn ang="0">
                  <a:pos x="T6" y="T7"/>
                </a:cxn>
                <a:cxn ang="0">
                  <a:pos x="T8" y="T9"/>
                </a:cxn>
              </a:cxnLst>
              <a:rect l="0" t="0" r="r" b="b"/>
              <a:pathLst>
                <a:path w="104" h="79">
                  <a:moveTo>
                    <a:pt x="0" y="31"/>
                  </a:moveTo>
                  <a:cubicBezTo>
                    <a:pt x="11" y="34"/>
                    <a:pt x="31" y="37"/>
                    <a:pt x="41" y="43"/>
                  </a:cubicBezTo>
                  <a:cubicBezTo>
                    <a:pt x="51" y="48"/>
                    <a:pt x="93" y="76"/>
                    <a:pt x="104" y="79"/>
                  </a:cubicBezTo>
                  <a:cubicBezTo>
                    <a:pt x="98" y="62"/>
                    <a:pt x="47" y="20"/>
                    <a:pt x="29" y="9"/>
                  </a:cubicBezTo>
                  <a:cubicBezTo>
                    <a:pt x="23" y="2"/>
                    <a:pt x="27" y="5"/>
                    <a:pt x="21" y="0"/>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 name="Freeform 18"/>
            <p:cNvSpPr>
              <a:spLocks/>
            </p:cNvSpPr>
            <p:nvPr/>
          </p:nvSpPr>
          <p:spPr bwMode="auto">
            <a:xfrm rot="10800000">
              <a:off x="2623" y="2313"/>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58" name="Group 19"/>
          <p:cNvGrpSpPr>
            <a:grpSpLocks/>
          </p:cNvGrpSpPr>
          <p:nvPr/>
        </p:nvGrpSpPr>
        <p:grpSpPr bwMode="auto">
          <a:xfrm flipH="1">
            <a:off x="4303713" y="3282951"/>
            <a:ext cx="749300" cy="568325"/>
            <a:chOff x="2330" y="2231"/>
            <a:chExt cx="472" cy="358"/>
          </a:xfrm>
        </p:grpSpPr>
        <p:sp>
          <p:nvSpPr>
            <p:cNvPr id="59" name="Freeform 20"/>
            <p:cNvSpPr>
              <a:spLocks/>
            </p:cNvSpPr>
            <p:nvPr/>
          </p:nvSpPr>
          <p:spPr bwMode="auto">
            <a:xfrm>
              <a:off x="2330" y="2231"/>
              <a:ext cx="472" cy="358"/>
            </a:xfrm>
            <a:custGeom>
              <a:avLst/>
              <a:gdLst>
                <a:gd name="T0" fmla="*/ 0 w 472"/>
                <a:gd name="T1" fmla="*/ 358 h 358"/>
                <a:gd name="T2" fmla="*/ 26 w 472"/>
                <a:gd name="T3" fmla="*/ 281 h 358"/>
                <a:gd name="T4" fmla="*/ 59 w 472"/>
                <a:gd name="T5" fmla="*/ 234 h 358"/>
                <a:gd name="T6" fmla="*/ 77 w 472"/>
                <a:gd name="T7" fmla="*/ 211 h 358"/>
                <a:gd name="T8" fmla="*/ 132 w 472"/>
                <a:gd name="T9" fmla="*/ 169 h 358"/>
                <a:gd name="T10" fmla="*/ 249 w 472"/>
                <a:gd name="T11" fmla="*/ 62 h 358"/>
                <a:gd name="T12" fmla="*/ 271 w 472"/>
                <a:gd name="T13" fmla="*/ 41 h 358"/>
                <a:gd name="T14" fmla="*/ 315 w 472"/>
                <a:gd name="T15" fmla="*/ 13 h 358"/>
                <a:gd name="T16" fmla="*/ 337 w 472"/>
                <a:gd name="T17" fmla="*/ 0 h 358"/>
                <a:gd name="T18" fmla="*/ 328 w 472"/>
                <a:gd name="T19" fmla="*/ 58 h 358"/>
                <a:gd name="T20" fmla="*/ 281 w 472"/>
                <a:gd name="T21" fmla="*/ 106 h 358"/>
                <a:gd name="T22" fmla="*/ 257 w 472"/>
                <a:gd name="T23" fmla="*/ 136 h 358"/>
                <a:gd name="T24" fmla="*/ 235 w 472"/>
                <a:gd name="T25" fmla="*/ 154 h 358"/>
                <a:gd name="T26" fmla="*/ 209 w 472"/>
                <a:gd name="T27" fmla="*/ 177 h 358"/>
                <a:gd name="T28" fmla="*/ 191 w 472"/>
                <a:gd name="T29" fmla="*/ 205 h 358"/>
                <a:gd name="T30" fmla="*/ 143 w 472"/>
                <a:gd name="T31" fmla="*/ 267 h 358"/>
                <a:gd name="T32" fmla="*/ 125 w 472"/>
                <a:gd name="T33" fmla="*/ 282 h 358"/>
                <a:gd name="T34" fmla="*/ 114 w 472"/>
                <a:gd name="T35" fmla="*/ 289 h 358"/>
                <a:gd name="T36" fmla="*/ 99 w 472"/>
                <a:gd name="T37" fmla="*/ 304 h 358"/>
                <a:gd name="T38" fmla="*/ 66 w 472"/>
                <a:gd name="T39" fmla="*/ 338 h 358"/>
                <a:gd name="T40" fmla="*/ 55 w 472"/>
                <a:gd name="T41" fmla="*/ 352 h 358"/>
                <a:gd name="T42" fmla="*/ 64 w 472"/>
                <a:gd name="T43" fmla="*/ 351 h 358"/>
                <a:gd name="T44" fmla="*/ 99 w 472"/>
                <a:gd name="T45" fmla="*/ 330 h 358"/>
                <a:gd name="T46" fmla="*/ 165 w 472"/>
                <a:gd name="T47" fmla="*/ 295 h 358"/>
                <a:gd name="T48" fmla="*/ 183 w 472"/>
                <a:gd name="T49" fmla="*/ 283 h 358"/>
                <a:gd name="T50" fmla="*/ 262 w 472"/>
                <a:gd name="T51" fmla="*/ 227 h 358"/>
                <a:gd name="T52" fmla="*/ 328 w 472"/>
                <a:gd name="T53" fmla="*/ 176 h 358"/>
                <a:gd name="T54" fmla="*/ 372 w 472"/>
                <a:gd name="T55" fmla="*/ 146 h 358"/>
                <a:gd name="T56" fmla="*/ 449 w 472"/>
                <a:gd name="T57" fmla="*/ 93 h 358"/>
                <a:gd name="T58" fmla="*/ 464 w 472"/>
                <a:gd name="T59" fmla="*/ 84 h 358"/>
                <a:gd name="T60" fmla="*/ 468 w 472"/>
                <a:gd name="T61" fmla="*/ 80 h 358"/>
                <a:gd name="T62" fmla="*/ 462 w 472"/>
                <a:gd name="T63" fmla="*/ 87 h 358"/>
                <a:gd name="T64" fmla="*/ 455 w 472"/>
                <a:gd name="T65" fmla="*/ 101 h 358"/>
                <a:gd name="T66" fmla="*/ 438 w 472"/>
                <a:gd name="T67" fmla="*/ 135 h 358"/>
                <a:gd name="T68" fmla="*/ 415 w 472"/>
                <a:gd name="T69" fmla="*/ 165 h 358"/>
                <a:gd name="T70" fmla="*/ 402 w 472"/>
                <a:gd name="T71" fmla="*/ 189 h 358"/>
                <a:gd name="T72" fmla="*/ 372 w 472"/>
                <a:gd name="T73" fmla="*/ 212 h 358"/>
                <a:gd name="T74" fmla="*/ 266 w 472"/>
                <a:gd name="T75" fmla="*/ 294 h 358"/>
                <a:gd name="T76" fmla="*/ 196 w 472"/>
                <a:gd name="T77" fmla="*/ 35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2" h="358">
                  <a:moveTo>
                    <a:pt x="0" y="358"/>
                  </a:moveTo>
                  <a:cubicBezTo>
                    <a:pt x="4" y="332"/>
                    <a:pt x="10" y="303"/>
                    <a:pt x="26" y="281"/>
                  </a:cubicBezTo>
                  <a:cubicBezTo>
                    <a:pt x="37" y="265"/>
                    <a:pt x="43" y="249"/>
                    <a:pt x="59" y="234"/>
                  </a:cubicBezTo>
                  <a:cubicBezTo>
                    <a:pt x="66" y="227"/>
                    <a:pt x="68" y="218"/>
                    <a:pt x="77" y="211"/>
                  </a:cubicBezTo>
                  <a:cubicBezTo>
                    <a:pt x="95" y="197"/>
                    <a:pt x="115" y="183"/>
                    <a:pt x="132" y="169"/>
                  </a:cubicBezTo>
                  <a:cubicBezTo>
                    <a:pt x="174" y="135"/>
                    <a:pt x="201" y="92"/>
                    <a:pt x="249" y="62"/>
                  </a:cubicBezTo>
                  <a:cubicBezTo>
                    <a:pt x="259" y="56"/>
                    <a:pt x="262" y="47"/>
                    <a:pt x="271" y="41"/>
                  </a:cubicBezTo>
                  <a:cubicBezTo>
                    <a:pt x="286" y="31"/>
                    <a:pt x="301" y="22"/>
                    <a:pt x="315" y="13"/>
                  </a:cubicBezTo>
                  <a:cubicBezTo>
                    <a:pt x="323" y="8"/>
                    <a:pt x="328" y="2"/>
                    <a:pt x="337" y="0"/>
                  </a:cubicBezTo>
                  <a:cubicBezTo>
                    <a:pt x="334" y="19"/>
                    <a:pt x="337" y="40"/>
                    <a:pt x="328" y="58"/>
                  </a:cubicBezTo>
                  <a:cubicBezTo>
                    <a:pt x="320" y="77"/>
                    <a:pt x="297" y="90"/>
                    <a:pt x="281" y="106"/>
                  </a:cubicBezTo>
                  <a:cubicBezTo>
                    <a:pt x="271" y="115"/>
                    <a:pt x="265" y="127"/>
                    <a:pt x="257" y="136"/>
                  </a:cubicBezTo>
                  <a:cubicBezTo>
                    <a:pt x="251" y="143"/>
                    <a:pt x="242" y="148"/>
                    <a:pt x="235" y="154"/>
                  </a:cubicBezTo>
                  <a:cubicBezTo>
                    <a:pt x="226" y="162"/>
                    <a:pt x="218" y="169"/>
                    <a:pt x="209" y="177"/>
                  </a:cubicBezTo>
                  <a:cubicBezTo>
                    <a:pt x="200" y="185"/>
                    <a:pt x="197" y="197"/>
                    <a:pt x="191" y="205"/>
                  </a:cubicBezTo>
                  <a:cubicBezTo>
                    <a:pt x="184" y="230"/>
                    <a:pt x="165" y="247"/>
                    <a:pt x="143" y="267"/>
                  </a:cubicBezTo>
                  <a:cubicBezTo>
                    <a:pt x="138" y="272"/>
                    <a:pt x="131" y="277"/>
                    <a:pt x="125" y="282"/>
                  </a:cubicBezTo>
                  <a:cubicBezTo>
                    <a:pt x="122" y="285"/>
                    <a:pt x="114" y="289"/>
                    <a:pt x="114" y="289"/>
                  </a:cubicBezTo>
                  <a:cubicBezTo>
                    <a:pt x="111" y="296"/>
                    <a:pt x="106" y="298"/>
                    <a:pt x="99" y="304"/>
                  </a:cubicBezTo>
                  <a:cubicBezTo>
                    <a:pt x="87" y="315"/>
                    <a:pt x="78" y="327"/>
                    <a:pt x="66" y="338"/>
                  </a:cubicBezTo>
                  <a:cubicBezTo>
                    <a:pt x="64" y="339"/>
                    <a:pt x="54" y="352"/>
                    <a:pt x="55" y="352"/>
                  </a:cubicBezTo>
                  <a:cubicBezTo>
                    <a:pt x="58" y="353"/>
                    <a:pt x="61" y="351"/>
                    <a:pt x="64" y="351"/>
                  </a:cubicBezTo>
                  <a:cubicBezTo>
                    <a:pt x="78" y="345"/>
                    <a:pt x="88" y="337"/>
                    <a:pt x="99" y="330"/>
                  </a:cubicBezTo>
                  <a:cubicBezTo>
                    <a:pt x="118" y="318"/>
                    <a:pt x="142" y="305"/>
                    <a:pt x="165" y="295"/>
                  </a:cubicBezTo>
                  <a:cubicBezTo>
                    <a:pt x="185" y="276"/>
                    <a:pt x="159" y="299"/>
                    <a:pt x="183" y="283"/>
                  </a:cubicBezTo>
                  <a:cubicBezTo>
                    <a:pt x="209" y="267"/>
                    <a:pt x="240" y="246"/>
                    <a:pt x="262" y="227"/>
                  </a:cubicBezTo>
                  <a:cubicBezTo>
                    <a:pt x="283" y="209"/>
                    <a:pt x="304" y="191"/>
                    <a:pt x="328" y="176"/>
                  </a:cubicBezTo>
                  <a:cubicBezTo>
                    <a:pt x="345" y="165"/>
                    <a:pt x="348" y="156"/>
                    <a:pt x="372" y="146"/>
                  </a:cubicBezTo>
                  <a:cubicBezTo>
                    <a:pt x="392" y="127"/>
                    <a:pt x="424" y="108"/>
                    <a:pt x="449" y="93"/>
                  </a:cubicBezTo>
                  <a:cubicBezTo>
                    <a:pt x="454" y="90"/>
                    <a:pt x="459" y="87"/>
                    <a:pt x="464" y="84"/>
                  </a:cubicBezTo>
                  <a:cubicBezTo>
                    <a:pt x="466" y="83"/>
                    <a:pt x="465" y="80"/>
                    <a:pt x="468" y="80"/>
                  </a:cubicBezTo>
                  <a:cubicBezTo>
                    <a:pt x="472" y="80"/>
                    <a:pt x="464" y="85"/>
                    <a:pt x="462" y="87"/>
                  </a:cubicBezTo>
                  <a:cubicBezTo>
                    <a:pt x="457" y="93"/>
                    <a:pt x="458" y="94"/>
                    <a:pt x="455" y="101"/>
                  </a:cubicBezTo>
                  <a:cubicBezTo>
                    <a:pt x="451" y="112"/>
                    <a:pt x="446" y="125"/>
                    <a:pt x="438" y="135"/>
                  </a:cubicBezTo>
                  <a:cubicBezTo>
                    <a:pt x="430" y="145"/>
                    <a:pt x="422" y="155"/>
                    <a:pt x="415" y="165"/>
                  </a:cubicBezTo>
                  <a:cubicBezTo>
                    <a:pt x="409" y="173"/>
                    <a:pt x="408" y="182"/>
                    <a:pt x="402" y="189"/>
                  </a:cubicBezTo>
                  <a:cubicBezTo>
                    <a:pt x="394" y="197"/>
                    <a:pt x="382" y="204"/>
                    <a:pt x="372" y="212"/>
                  </a:cubicBezTo>
                  <a:cubicBezTo>
                    <a:pt x="339" y="240"/>
                    <a:pt x="306" y="268"/>
                    <a:pt x="266" y="294"/>
                  </a:cubicBezTo>
                  <a:cubicBezTo>
                    <a:pt x="259" y="307"/>
                    <a:pt x="211" y="342"/>
                    <a:pt x="196" y="354"/>
                  </a:cubicBezTo>
                </a:path>
              </a:pathLst>
            </a:custGeom>
            <a:noFill/>
            <a:ln w="12700" cmpd="sng">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 name="Freeform 21"/>
            <p:cNvSpPr>
              <a:spLocks/>
            </p:cNvSpPr>
            <p:nvPr/>
          </p:nvSpPr>
          <p:spPr bwMode="auto">
            <a:xfrm>
              <a:off x="2682" y="2330"/>
              <a:ext cx="59" cy="30"/>
            </a:xfrm>
            <a:custGeom>
              <a:avLst/>
              <a:gdLst>
                <a:gd name="T0" fmla="*/ 97 w 97"/>
                <a:gd name="T1" fmla="*/ 40 h 79"/>
                <a:gd name="T2" fmla="*/ 52 w 97"/>
                <a:gd name="T3" fmla="*/ 25 h 79"/>
                <a:gd name="T4" fmla="*/ 0 w 97"/>
                <a:gd name="T5" fmla="*/ 0 h 79"/>
                <a:gd name="T6" fmla="*/ 64 w 97"/>
                <a:gd name="T7" fmla="*/ 67 h 79"/>
                <a:gd name="T8" fmla="*/ 73 w 97"/>
                <a:gd name="T9" fmla="*/ 79 h 79"/>
              </a:gdLst>
              <a:ahLst/>
              <a:cxnLst>
                <a:cxn ang="0">
                  <a:pos x="T0" y="T1"/>
                </a:cxn>
                <a:cxn ang="0">
                  <a:pos x="T2" y="T3"/>
                </a:cxn>
                <a:cxn ang="0">
                  <a:pos x="T4" y="T5"/>
                </a:cxn>
                <a:cxn ang="0">
                  <a:pos x="T6" y="T7"/>
                </a:cxn>
                <a:cxn ang="0">
                  <a:pos x="T8" y="T9"/>
                </a:cxn>
              </a:cxnLst>
              <a:rect l="0" t="0" r="r" b="b"/>
              <a:pathLst>
                <a:path w="97" h="79">
                  <a:moveTo>
                    <a:pt x="97" y="40"/>
                  </a:moveTo>
                  <a:cubicBezTo>
                    <a:pt x="85" y="36"/>
                    <a:pt x="63" y="32"/>
                    <a:pt x="52" y="25"/>
                  </a:cubicBezTo>
                  <a:cubicBezTo>
                    <a:pt x="41" y="18"/>
                    <a:pt x="12" y="4"/>
                    <a:pt x="0" y="0"/>
                  </a:cubicBezTo>
                  <a:cubicBezTo>
                    <a:pt x="7" y="22"/>
                    <a:pt x="45" y="54"/>
                    <a:pt x="64" y="67"/>
                  </a:cubicBezTo>
                  <a:cubicBezTo>
                    <a:pt x="71" y="77"/>
                    <a:pt x="67" y="73"/>
                    <a:pt x="73" y="79"/>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 name="Freeform 22"/>
            <p:cNvSpPr>
              <a:spLocks/>
            </p:cNvSpPr>
            <p:nvPr/>
          </p:nvSpPr>
          <p:spPr bwMode="auto">
            <a:xfrm>
              <a:off x="2661" y="2353"/>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 name="Freeform 23"/>
            <p:cNvSpPr>
              <a:spLocks/>
            </p:cNvSpPr>
            <p:nvPr/>
          </p:nvSpPr>
          <p:spPr bwMode="auto">
            <a:xfrm>
              <a:off x="2600" y="2399"/>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 name="Freeform 24"/>
            <p:cNvSpPr>
              <a:spLocks/>
            </p:cNvSpPr>
            <p:nvPr/>
          </p:nvSpPr>
          <p:spPr bwMode="auto">
            <a:xfrm>
              <a:off x="2568" y="2422"/>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 name="Freeform 25"/>
            <p:cNvSpPr>
              <a:spLocks/>
            </p:cNvSpPr>
            <p:nvPr/>
          </p:nvSpPr>
          <p:spPr bwMode="auto">
            <a:xfrm>
              <a:off x="2630" y="2376"/>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5" name="Freeform 26"/>
            <p:cNvSpPr>
              <a:spLocks/>
            </p:cNvSpPr>
            <p:nvPr/>
          </p:nvSpPr>
          <p:spPr bwMode="auto">
            <a:xfrm>
              <a:off x="2515" y="2475"/>
              <a:ext cx="44" cy="22"/>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6" name="Freeform 27"/>
            <p:cNvSpPr>
              <a:spLocks/>
            </p:cNvSpPr>
            <p:nvPr/>
          </p:nvSpPr>
          <p:spPr bwMode="auto">
            <a:xfrm>
              <a:off x="2538" y="2446"/>
              <a:ext cx="49"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 name="Freeform 28"/>
            <p:cNvSpPr>
              <a:spLocks/>
            </p:cNvSpPr>
            <p:nvPr/>
          </p:nvSpPr>
          <p:spPr bwMode="auto">
            <a:xfrm>
              <a:off x="2362" y="2516"/>
              <a:ext cx="64" cy="28"/>
            </a:xfrm>
            <a:custGeom>
              <a:avLst/>
              <a:gdLst>
                <a:gd name="T0" fmla="*/ 0 w 86"/>
                <a:gd name="T1" fmla="*/ 7 h 19"/>
                <a:gd name="T2" fmla="*/ 36 w 86"/>
                <a:gd name="T3" fmla="*/ 19 h 19"/>
                <a:gd name="T4" fmla="*/ 42 w 86"/>
                <a:gd name="T5" fmla="*/ 4 h 19"/>
                <a:gd name="T6" fmla="*/ 0 w 86"/>
                <a:gd name="T7" fmla="*/ 7 h 19"/>
              </a:gdLst>
              <a:ahLst/>
              <a:cxnLst>
                <a:cxn ang="0">
                  <a:pos x="T0" y="T1"/>
                </a:cxn>
                <a:cxn ang="0">
                  <a:pos x="T2" y="T3"/>
                </a:cxn>
                <a:cxn ang="0">
                  <a:pos x="T4" y="T5"/>
                </a:cxn>
                <a:cxn ang="0">
                  <a:pos x="T6" y="T7"/>
                </a:cxn>
              </a:cxnLst>
              <a:rect l="0" t="0" r="r" b="b"/>
              <a:pathLst>
                <a:path w="86" h="19">
                  <a:moveTo>
                    <a:pt x="0" y="7"/>
                  </a:moveTo>
                  <a:cubicBezTo>
                    <a:pt x="13" y="15"/>
                    <a:pt x="20" y="16"/>
                    <a:pt x="36" y="19"/>
                  </a:cubicBezTo>
                  <a:cubicBezTo>
                    <a:pt x="86" y="14"/>
                    <a:pt x="69" y="13"/>
                    <a:pt x="42" y="4"/>
                  </a:cubicBezTo>
                  <a:cubicBezTo>
                    <a:pt x="29" y="0"/>
                    <a:pt x="14" y="6"/>
                    <a:pt x="0" y="7"/>
                  </a:cubicBezTo>
                  <a:close/>
                </a:path>
              </a:pathLst>
            </a:custGeom>
            <a:solidFill>
              <a:srgbClr val="FF0000"/>
            </a:solidFill>
            <a:ln w="12700" cmpd="sng">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 name="Freeform 29"/>
            <p:cNvSpPr>
              <a:spLocks/>
            </p:cNvSpPr>
            <p:nvPr/>
          </p:nvSpPr>
          <p:spPr bwMode="auto">
            <a:xfrm>
              <a:off x="2508" y="2449"/>
              <a:ext cx="49" cy="29"/>
            </a:xfrm>
            <a:custGeom>
              <a:avLst/>
              <a:gdLst>
                <a:gd name="T0" fmla="*/ 0 w 81"/>
                <a:gd name="T1" fmla="*/ 42 h 75"/>
                <a:gd name="T2" fmla="*/ 45 w 81"/>
                <a:gd name="T3" fmla="*/ 57 h 75"/>
                <a:gd name="T4" fmla="*/ 81 w 81"/>
                <a:gd name="T5" fmla="*/ 75 h 75"/>
                <a:gd name="T6" fmla="*/ 33 w 81"/>
                <a:gd name="T7" fmla="*/ 15 h 75"/>
                <a:gd name="T8" fmla="*/ 14 w 81"/>
                <a:gd name="T9" fmla="*/ 0 h 75"/>
              </a:gdLst>
              <a:ahLst/>
              <a:cxnLst>
                <a:cxn ang="0">
                  <a:pos x="T0" y="T1"/>
                </a:cxn>
                <a:cxn ang="0">
                  <a:pos x="T2" y="T3"/>
                </a:cxn>
                <a:cxn ang="0">
                  <a:pos x="T4" y="T5"/>
                </a:cxn>
                <a:cxn ang="0">
                  <a:pos x="T6" y="T7"/>
                </a:cxn>
                <a:cxn ang="0">
                  <a:pos x="T8" y="T9"/>
                </a:cxn>
              </a:cxnLst>
              <a:rect l="0" t="0" r="r" b="b"/>
              <a:pathLst>
                <a:path w="81" h="75">
                  <a:moveTo>
                    <a:pt x="0" y="42"/>
                  </a:moveTo>
                  <a:cubicBezTo>
                    <a:pt x="12" y="46"/>
                    <a:pt x="34" y="50"/>
                    <a:pt x="45" y="57"/>
                  </a:cubicBezTo>
                  <a:cubicBezTo>
                    <a:pt x="56" y="64"/>
                    <a:pt x="69" y="71"/>
                    <a:pt x="81" y="75"/>
                  </a:cubicBezTo>
                  <a:cubicBezTo>
                    <a:pt x="74" y="53"/>
                    <a:pt x="52" y="28"/>
                    <a:pt x="33" y="15"/>
                  </a:cubicBezTo>
                  <a:cubicBezTo>
                    <a:pt x="26" y="5"/>
                    <a:pt x="20" y="6"/>
                    <a:pt x="14" y="0"/>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 name="Freeform 30"/>
            <p:cNvSpPr>
              <a:spLocks/>
            </p:cNvSpPr>
            <p:nvPr/>
          </p:nvSpPr>
          <p:spPr bwMode="auto">
            <a:xfrm>
              <a:off x="2524" y="2419"/>
              <a:ext cx="50" cy="29"/>
            </a:xfrm>
            <a:custGeom>
              <a:avLst/>
              <a:gdLst>
                <a:gd name="T0" fmla="*/ 0 w 81"/>
                <a:gd name="T1" fmla="*/ 42 h 75"/>
                <a:gd name="T2" fmla="*/ 45 w 81"/>
                <a:gd name="T3" fmla="*/ 57 h 75"/>
                <a:gd name="T4" fmla="*/ 81 w 81"/>
                <a:gd name="T5" fmla="*/ 75 h 75"/>
                <a:gd name="T6" fmla="*/ 33 w 81"/>
                <a:gd name="T7" fmla="*/ 15 h 75"/>
                <a:gd name="T8" fmla="*/ 15 w 81"/>
                <a:gd name="T9" fmla="*/ 0 h 75"/>
              </a:gdLst>
              <a:ahLst/>
              <a:cxnLst>
                <a:cxn ang="0">
                  <a:pos x="T0" y="T1"/>
                </a:cxn>
                <a:cxn ang="0">
                  <a:pos x="T2" y="T3"/>
                </a:cxn>
                <a:cxn ang="0">
                  <a:pos x="T4" y="T5"/>
                </a:cxn>
                <a:cxn ang="0">
                  <a:pos x="T6" y="T7"/>
                </a:cxn>
                <a:cxn ang="0">
                  <a:pos x="T8" y="T9"/>
                </a:cxn>
              </a:cxnLst>
              <a:rect l="0" t="0" r="r" b="b"/>
              <a:pathLst>
                <a:path w="81" h="75">
                  <a:moveTo>
                    <a:pt x="0" y="42"/>
                  </a:moveTo>
                  <a:cubicBezTo>
                    <a:pt x="12" y="46"/>
                    <a:pt x="34" y="50"/>
                    <a:pt x="45" y="57"/>
                  </a:cubicBezTo>
                  <a:cubicBezTo>
                    <a:pt x="56" y="64"/>
                    <a:pt x="69" y="71"/>
                    <a:pt x="81" y="75"/>
                  </a:cubicBezTo>
                  <a:cubicBezTo>
                    <a:pt x="74" y="53"/>
                    <a:pt x="52" y="28"/>
                    <a:pt x="33" y="15"/>
                  </a:cubicBezTo>
                  <a:cubicBezTo>
                    <a:pt x="26" y="5"/>
                    <a:pt x="21" y="6"/>
                    <a:pt x="15" y="0"/>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 name="Freeform 31"/>
            <p:cNvSpPr>
              <a:spLocks/>
            </p:cNvSpPr>
            <p:nvPr/>
          </p:nvSpPr>
          <p:spPr bwMode="auto">
            <a:xfrm rot="10800000">
              <a:off x="2573" y="2368"/>
              <a:ext cx="49"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4" name="Freeform 32"/>
            <p:cNvSpPr>
              <a:spLocks/>
            </p:cNvSpPr>
            <p:nvPr/>
          </p:nvSpPr>
          <p:spPr bwMode="auto">
            <a:xfrm rot="10800000">
              <a:off x="2599" y="2339"/>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5" name="Freeform 33"/>
            <p:cNvSpPr>
              <a:spLocks/>
            </p:cNvSpPr>
            <p:nvPr/>
          </p:nvSpPr>
          <p:spPr bwMode="auto">
            <a:xfrm rot="10800000">
              <a:off x="2548" y="2390"/>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6" name="Freeform 34"/>
            <p:cNvSpPr>
              <a:spLocks/>
            </p:cNvSpPr>
            <p:nvPr/>
          </p:nvSpPr>
          <p:spPr bwMode="auto">
            <a:xfrm>
              <a:off x="2646" y="2293"/>
              <a:ext cx="64" cy="31"/>
            </a:xfrm>
            <a:custGeom>
              <a:avLst/>
              <a:gdLst>
                <a:gd name="T0" fmla="*/ 0 w 104"/>
                <a:gd name="T1" fmla="*/ 31 h 79"/>
                <a:gd name="T2" fmla="*/ 41 w 104"/>
                <a:gd name="T3" fmla="*/ 43 h 79"/>
                <a:gd name="T4" fmla="*/ 104 w 104"/>
                <a:gd name="T5" fmla="*/ 79 h 79"/>
                <a:gd name="T6" fmla="*/ 29 w 104"/>
                <a:gd name="T7" fmla="*/ 9 h 79"/>
                <a:gd name="T8" fmla="*/ 21 w 104"/>
                <a:gd name="T9" fmla="*/ 0 h 79"/>
              </a:gdLst>
              <a:ahLst/>
              <a:cxnLst>
                <a:cxn ang="0">
                  <a:pos x="T0" y="T1"/>
                </a:cxn>
                <a:cxn ang="0">
                  <a:pos x="T2" y="T3"/>
                </a:cxn>
                <a:cxn ang="0">
                  <a:pos x="T4" y="T5"/>
                </a:cxn>
                <a:cxn ang="0">
                  <a:pos x="T6" y="T7"/>
                </a:cxn>
                <a:cxn ang="0">
                  <a:pos x="T8" y="T9"/>
                </a:cxn>
              </a:cxnLst>
              <a:rect l="0" t="0" r="r" b="b"/>
              <a:pathLst>
                <a:path w="104" h="79">
                  <a:moveTo>
                    <a:pt x="0" y="31"/>
                  </a:moveTo>
                  <a:cubicBezTo>
                    <a:pt x="11" y="34"/>
                    <a:pt x="31" y="37"/>
                    <a:pt x="41" y="43"/>
                  </a:cubicBezTo>
                  <a:cubicBezTo>
                    <a:pt x="51" y="48"/>
                    <a:pt x="93" y="76"/>
                    <a:pt x="104" y="79"/>
                  </a:cubicBezTo>
                  <a:cubicBezTo>
                    <a:pt x="98" y="62"/>
                    <a:pt x="47" y="20"/>
                    <a:pt x="29" y="9"/>
                  </a:cubicBezTo>
                  <a:cubicBezTo>
                    <a:pt x="23" y="2"/>
                    <a:pt x="27" y="5"/>
                    <a:pt x="21" y="0"/>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7" name="Freeform 35"/>
            <p:cNvSpPr>
              <a:spLocks/>
            </p:cNvSpPr>
            <p:nvPr/>
          </p:nvSpPr>
          <p:spPr bwMode="auto">
            <a:xfrm rot="10800000">
              <a:off x="2623" y="2313"/>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08" name="Freeform 36"/>
          <p:cNvSpPr>
            <a:spLocks/>
          </p:cNvSpPr>
          <p:nvPr/>
        </p:nvSpPr>
        <p:spPr bwMode="auto">
          <a:xfrm>
            <a:off x="3263900" y="3787776"/>
            <a:ext cx="2033588" cy="469900"/>
          </a:xfrm>
          <a:custGeom>
            <a:avLst/>
            <a:gdLst>
              <a:gd name="T0" fmla="*/ 15 w 1281"/>
              <a:gd name="T1" fmla="*/ 20 h 296"/>
              <a:gd name="T2" fmla="*/ 48 w 1281"/>
              <a:gd name="T3" fmla="*/ 29 h 296"/>
              <a:gd name="T4" fmla="*/ 126 w 1281"/>
              <a:gd name="T5" fmla="*/ 20 h 296"/>
              <a:gd name="T6" fmla="*/ 234 w 1281"/>
              <a:gd name="T7" fmla="*/ 26 h 296"/>
              <a:gd name="T8" fmla="*/ 348 w 1281"/>
              <a:gd name="T9" fmla="*/ 2 h 296"/>
              <a:gd name="T10" fmla="*/ 465 w 1281"/>
              <a:gd name="T11" fmla="*/ 35 h 296"/>
              <a:gd name="T12" fmla="*/ 564 w 1281"/>
              <a:gd name="T13" fmla="*/ 26 h 296"/>
              <a:gd name="T14" fmla="*/ 618 w 1281"/>
              <a:gd name="T15" fmla="*/ 14 h 296"/>
              <a:gd name="T16" fmla="*/ 705 w 1281"/>
              <a:gd name="T17" fmla="*/ 35 h 296"/>
              <a:gd name="T18" fmla="*/ 774 w 1281"/>
              <a:gd name="T19" fmla="*/ 20 h 296"/>
              <a:gd name="T20" fmla="*/ 849 w 1281"/>
              <a:gd name="T21" fmla="*/ 35 h 296"/>
              <a:gd name="T22" fmla="*/ 933 w 1281"/>
              <a:gd name="T23" fmla="*/ 38 h 296"/>
              <a:gd name="T24" fmla="*/ 993 w 1281"/>
              <a:gd name="T25" fmla="*/ 50 h 296"/>
              <a:gd name="T26" fmla="*/ 1146 w 1281"/>
              <a:gd name="T27" fmla="*/ 23 h 296"/>
              <a:gd name="T28" fmla="*/ 1236 w 1281"/>
              <a:gd name="T29" fmla="*/ 38 h 296"/>
              <a:gd name="T30" fmla="*/ 1266 w 1281"/>
              <a:gd name="T31" fmla="*/ 41 h 296"/>
              <a:gd name="T32" fmla="*/ 1242 w 1281"/>
              <a:gd name="T33" fmla="*/ 107 h 296"/>
              <a:gd name="T34" fmla="*/ 1146 w 1281"/>
              <a:gd name="T35" fmla="*/ 209 h 296"/>
              <a:gd name="T36" fmla="*/ 951 w 1281"/>
              <a:gd name="T37" fmla="*/ 296 h 296"/>
              <a:gd name="T38" fmla="*/ 516 w 1281"/>
              <a:gd name="T39" fmla="*/ 269 h 296"/>
              <a:gd name="T40" fmla="*/ 366 w 1281"/>
              <a:gd name="T41" fmla="*/ 233 h 296"/>
              <a:gd name="T42" fmla="*/ 276 w 1281"/>
              <a:gd name="T43" fmla="*/ 227 h 296"/>
              <a:gd name="T44" fmla="*/ 240 w 1281"/>
              <a:gd name="T45" fmla="*/ 215 h 296"/>
              <a:gd name="T46" fmla="*/ 213 w 1281"/>
              <a:gd name="T47" fmla="*/ 197 h 296"/>
              <a:gd name="T48" fmla="*/ 108 w 1281"/>
              <a:gd name="T49" fmla="*/ 176 h 296"/>
              <a:gd name="T50" fmla="*/ 75 w 1281"/>
              <a:gd name="T51" fmla="*/ 149 h 296"/>
              <a:gd name="T52" fmla="*/ 57 w 1281"/>
              <a:gd name="T53" fmla="*/ 137 h 296"/>
              <a:gd name="T54" fmla="*/ 48 w 1281"/>
              <a:gd name="T55" fmla="*/ 131 h 296"/>
              <a:gd name="T56" fmla="*/ 24 w 1281"/>
              <a:gd name="T57" fmla="*/ 110 h 296"/>
              <a:gd name="T58" fmla="*/ 6 w 1281"/>
              <a:gd name="T59" fmla="*/ 83 h 296"/>
              <a:gd name="T60" fmla="*/ 0 w 1281"/>
              <a:gd name="T61" fmla="*/ 74 h 296"/>
              <a:gd name="T62" fmla="*/ 15 w 1281"/>
              <a:gd name="T63" fmla="*/ 38 h 296"/>
              <a:gd name="T64" fmla="*/ 15 w 1281"/>
              <a:gd name="T65" fmla="*/ 2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1" h="296">
                <a:moveTo>
                  <a:pt x="15" y="20"/>
                </a:moveTo>
                <a:cubicBezTo>
                  <a:pt x="26" y="24"/>
                  <a:pt x="48" y="29"/>
                  <a:pt x="48" y="29"/>
                </a:cubicBezTo>
                <a:cubicBezTo>
                  <a:pt x="76" y="24"/>
                  <a:pt x="95" y="22"/>
                  <a:pt x="126" y="20"/>
                </a:cubicBezTo>
                <a:cubicBezTo>
                  <a:pt x="157" y="18"/>
                  <a:pt x="197" y="29"/>
                  <a:pt x="234" y="26"/>
                </a:cubicBezTo>
                <a:cubicBezTo>
                  <a:pt x="271" y="23"/>
                  <a:pt x="310" y="1"/>
                  <a:pt x="348" y="2"/>
                </a:cubicBezTo>
                <a:cubicBezTo>
                  <a:pt x="386" y="0"/>
                  <a:pt x="429" y="31"/>
                  <a:pt x="465" y="35"/>
                </a:cubicBezTo>
                <a:cubicBezTo>
                  <a:pt x="501" y="39"/>
                  <a:pt x="539" y="29"/>
                  <a:pt x="564" y="26"/>
                </a:cubicBezTo>
                <a:cubicBezTo>
                  <a:pt x="583" y="24"/>
                  <a:pt x="600" y="19"/>
                  <a:pt x="618" y="14"/>
                </a:cubicBezTo>
                <a:cubicBezTo>
                  <a:pt x="652" y="16"/>
                  <a:pt x="674" y="25"/>
                  <a:pt x="705" y="35"/>
                </a:cubicBezTo>
                <a:cubicBezTo>
                  <a:pt x="729" y="32"/>
                  <a:pt x="751" y="25"/>
                  <a:pt x="774" y="20"/>
                </a:cubicBezTo>
                <a:cubicBezTo>
                  <a:pt x="804" y="27"/>
                  <a:pt x="813" y="32"/>
                  <a:pt x="849" y="35"/>
                </a:cubicBezTo>
                <a:cubicBezTo>
                  <a:pt x="872" y="43"/>
                  <a:pt x="908" y="36"/>
                  <a:pt x="933" y="38"/>
                </a:cubicBezTo>
                <a:cubicBezTo>
                  <a:pt x="956" y="38"/>
                  <a:pt x="943" y="50"/>
                  <a:pt x="993" y="50"/>
                </a:cubicBezTo>
                <a:cubicBezTo>
                  <a:pt x="1028" y="48"/>
                  <a:pt x="1106" y="25"/>
                  <a:pt x="1146" y="23"/>
                </a:cubicBezTo>
                <a:cubicBezTo>
                  <a:pt x="1186" y="21"/>
                  <a:pt x="1216" y="35"/>
                  <a:pt x="1236" y="38"/>
                </a:cubicBezTo>
                <a:cubicBezTo>
                  <a:pt x="1246" y="39"/>
                  <a:pt x="1261" y="33"/>
                  <a:pt x="1266" y="41"/>
                </a:cubicBezTo>
                <a:cubicBezTo>
                  <a:pt x="1281" y="64"/>
                  <a:pt x="1257" y="92"/>
                  <a:pt x="1242" y="107"/>
                </a:cubicBezTo>
                <a:cubicBezTo>
                  <a:pt x="1227" y="152"/>
                  <a:pt x="1184" y="184"/>
                  <a:pt x="1146" y="209"/>
                </a:cubicBezTo>
                <a:cubicBezTo>
                  <a:pt x="1086" y="249"/>
                  <a:pt x="1023" y="280"/>
                  <a:pt x="951" y="296"/>
                </a:cubicBezTo>
                <a:cubicBezTo>
                  <a:pt x="787" y="293"/>
                  <a:pt x="667" y="284"/>
                  <a:pt x="516" y="269"/>
                </a:cubicBezTo>
                <a:cubicBezTo>
                  <a:pt x="467" y="258"/>
                  <a:pt x="416" y="238"/>
                  <a:pt x="366" y="233"/>
                </a:cubicBezTo>
                <a:cubicBezTo>
                  <a:pt x="336" y="230"/>
                  <a:pt x="306" y="229"/>
                  <a:pt x="276" y="227"/>
                </a:cubicBezTo>
                <a:cubicBezTo>
                  <a:pt x="258" y="222"/>
                  <a:pt x="254" y="223"/>
                  <a:pt x="240" y="215"/>
                </a:cubicBezTo>
                <a:cubicBezTo>
                  <a:pt x="231" y="209"/>
                  <a:pt x="224" y="199"/>
                  <a:pt x="213" y="197"/>
                </a:cubicBezTo>
                <a:cubicBezTo>
                  <a:pt x="178" y="190"/>
                  <a:pt x="143" y="181"/>
                  <a:pt x="108" y="176"/>
                </a:cubicBezTo>
                <a:cubicBezTo>
                  <a:pt x="91" y="170"/>
                  <a:pt x="88" y="159"/>
                  <a:pt x="75" y="149"/>
                </a:cubicBezTo>
                <a:cubicBezTo>
                  <a:pt x="69" y="145"/>
                  <a:pt x="63" y="141"/>
                  <a:pt x="57" y="137"/>
                </a:cubicBezTo>
                <a:cubicBezTo>
                  <a:pt x="54" y="135"/>
                  <a:pt x="48" y="131"/>
                  <a:pt x="48" y="131"/>
                </a:cubicBezTo>
                <a:cubicBezTo>
                  <a:pt x="42" y="122"/>
                  <a:pt x="24" y="110"/>
                  <a:pt x="24" y="110"/>
                </a:cubicBezTo>
                <a:cubicBezTo>
                  <a:pt x="21" y="105"/>
                  <a:pt x="11" y="90"/>
                  <a:pt x="6" y="83"/>
                </a:cubicBezTo>
                <a:cubicBezTo>
                  <a:pt x="4" y="80"/>
                  <a:pt x="0" y="74"/>
                  <a:pt x="0" y="74"/>
                </a:cubicBezTo>
                <a:cubicBezTo>
                  <a:pt x="3" y="56"/>
                  <a:pt x="0" y="48"/>
                  <a:pt x="15" y="38"/>
                </a:cubicBezTo>
                <a:cubicBezTo>
                  <a:pt x="19" y="26"/>
                  <a:pt x="19" y="32"/>
                  <a:pt x="15" y="20"/>
                </a:cubicBezTo>
                <a:close/>
              </a:path>
            </a:pathLst>
          </a:cu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 name="Rectangle 37"/>
          <p:cNvSpPr>
            <a:spLocks noChangeArrowheads="1"/>
          </p:cNvSpPr>
          <p:nvPr/>
        </p:nvSpPr>
        <p:spPr bwMode="auto">
          <a:xfrm>
            <a:off x="3268663" y="3867151"/>
            <a:ext cx="1985962" cy="1771650"/>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10" name="Group 38"/>
          <p:cNvGrpSpPr>
            <a:grpSpLocks/>
          </p:cNvGrpSpPr>
          <p:nvPr/>
        </p:nvGrpSpPr>
        <p:grpSpPr bwMode="auto">
          <a:xfrm>
            <a:off x="1787525" y="2462213"/>
            <a:ext cx="1485900" cy="3181350"/>
            <a:chOff x="1428" y="1734"/>
            <a:chExt cx="936" cy="2004"/>
          </a:xfrm>
        </p:grpSpPr>
        <p:sp>
          <p:nvSpPr>
            <p:cNvPr id="111" name="Line 39"/>
            <p:cNvSpPr>
              <a:spLocks noChangeShapeType="1"/>
            </p:cNvSpPr>
            <p:nvPr/>
          </p:nvSpPr>
          <p:spPr bwMode="auto">
            <a:xfrm>
              <a:off x="1428" y="1734"/>
              <a:ext cx="9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 name="Line 40"/>
            <p:cNvSpPr>
              <a:spLocks noChangeShapeType="1"/>
            </p:cNvSpPr>
            <p:nvPr/>
          </p:nvSpPr>
          <p:spPr bwMode="auto">
            <a:xfrm>
              <a:off x="2364" y="1734"/>
              <a:ext cx="0" cy="200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13" name="Group 41"/>
          <p:cNvGrpSpPr>
            <a:grpSpLocks/>
          </p:cNvGrpSpPr>
          <p:nvPr/>
        </p:nvGrpSpPr>
        <p:grpSpPr bwMode="auto">
          <a:xfrm flipH="1">
            <a:off x="5262563" y="2462213"/>
            <a:ext cx="1485900" cy="3181350"/>
            <a:chOff x="1428" y="1734"/>
            <a:chExt cx="936" cy="2004"/>
          </a:xfrm>
        </p:grpSpPr>
        <p:sp>
          <p:nvSpPr>
            <p:cNvPr id="114" name="Line 42"/>
            <p:cNvSpPr>
              <a:spLocks noChangeShapeType="1"/>
            </p:cNvSpPr>
            <p:nvPr/>
          </p:nvSpPr>
          <p:spPr bwMode="auto">
            <a:xfrm>
              <a:off x="1428" y="1734"/>
              <a:ext cx="9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5" name="Line 43"/>
            <p:cNvSpPr>
              <a:spLocks noChangeShapeType="1"/>
            </p:cNvSpPr>
            <p:nvPr/>
          </p:nvSpPr>
          <p:spPr bwMode="auto">
            <a:xfrm>
              <a:off x="2364" y="1734"/>
              <a:ext cx="0" cy="200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16" name="Group 44"/>
          <p:cNvGrpSpPr>
            <a:grpSpLocks/>
          </p:cNvGrpSpPr>
          <p:nvPr/>
        </p:nvGrpSpPr>
        <p:grpSpPr bwMode="auto">
          <a:xfrm flipH="1">
            <a:off x="2767013" y="1577976"/>
            <a:ext cx="384175" cy="876300"/>
            <a:chOff x="1817" y="1177"/>
            <a:chExt cx="242" cy="552"/>
          </a:xfrm>
        </p:grpSpPr>
        <p:sp>
          <p:nvSpPr>
            <p:cNvPr id="117" name="Line 45"/>
            <p:cNvSpPr>
              <a:spLocks noChangeShapeType="1"/>
            </p:cNvSpPr>
            <p:nvPr/>
          </p:nvSpPr>
          <p:spPr bwMode="auto">
            <a:xfrm>
              <a:off x="1964" y="1349"/>
              <a:ext cx="0" cy="27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8" name="Line 46"/>
            <p:cNvSpPr>
              <a:spLocks noChangeShapeType="1"/>
            </p:cNvSpPr>
            <p:nvPr/>
          </p:nvSpPr>
          <p:spPr bwMode="auto">
            <a:xfrm flipH="1">
              <a:off x="1866" y="1407"/>
              <a:ext cx="98" cy="9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9" name="Line 47"/>
            <p:cNvSpPr>
              <a:spLocks noChangeShapeType="1"/>
            </p:cNvSpPr>
            <p:nvPr/>
          </p:nvSpPr>
          <p:spPr bwMode="auto">
            <a:xfrm>
              <a:off x="1964" y="1407"/>
              <a:ext cx="92" cy="10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0" name="Line 48"/>
            <p:cNvSpPr>
              <a:spLocks noChangeShapeType="1"/>
            </p:cNvSpPr>
            <p:nvPr/>
          </p:nvSpPr>
          <p:spPr bwMode="auto">
            <a:xfrm flipH="1">
              <a:off x="1869" y="1625"/>
              <a:ext cx="98" cy="9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1" name="Line 49"/>
            <p:cNvSpPr>
              <a:spLocks noChangeShapeType="1"/>
            </p:cNvSpPr>
            <p:nvPr/>
          </p:nvSpPr>
          <p:spPr bwMode="auto">
            <a:xfrm>
              <a:off x="1967" y="1625"/>
              <a:ext cx="92" cy="10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2" name="Line 50"/>
            <p:cNvSpPr>
              <a:spLocks noChangeShapeType="1"/>
            </p:cNvSpPr>
            <p:nvPr/>
          </p:nvSpPr>
          <p:spPr bwMode="auto">
            <a:xfrm flipH="1" flipV="1">
              <a:off x="1817" y="1456"/>
              <a:ext cx="52" cy="4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 name="Oval 51"/>
            <p:cNvSpPr>
              <a:spLocks noChangeArrowheads="1"/>
            </p:cNvSpPr>
            <p:nvPr/>
          </p:nvSpPr>
          <p:spPr bwMode="auto">
            <a:xfrm>
              <a:off x="1889" y="1177"/>
              <a:ext cx="161" cy="16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4" name="Oval 52"/>
            <p:cNvSpPr>
              <a:spLocks noChangeArrowheads="1"/>
            </p:cNvSpPr>
            <p:nvPr/>
          </p:nvSpPr>
          <p:spPr bwMode="auto">
            <a:xfrm>
              <a:off x="1898" y="1225"/>
              <a:ext cx="48" cy="2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 name="TextBox 1"/>
          <p:cNvSpPr txBox="1"/>
          <p:nvPr/>
        </p:nvSpPr>
        <p:spPr>
          <a:xfrm>
            <a:off x="3400375" y="275977"/>
            <a:ext cx="2689326" cy="1384995"/>
          </a:xfrm>
          <a:prstGeom prst="rect">
            <a:avLst/>
          </a:prstGeom>
          <a:noFill/>
        </p:spPr>
        <p:txBody>
          <a:bodyPr wrap="square" rtlCol="0">
            <a:spAutoFit/>
          </a:bodyPr>
          <a:lstStyle/>
          <a:p>
            <a:r>
              <a:rPr lang="en-GB" dirty="0" smtClean="0"/>
              <a:t>Do you jump, or take the long way around?</a:t>
            </a:r>
            <a:endParaRPr lang="en-GB" dirty="0"/>
          </a:p>
        </p:txBody>
      </p:sp>
      <p:grpSp>
        <p:nvGrpSpPr>
          <p:cNvPr id="69" name="Group 44"/>
          <p:cNvGrpSpPr>
            <a:grpSpLocks/>
          </p:cNvGrpSpPr>
          <p:nvPr/>
        </p:nvGrpSpPr>
        <p:grpSpPr bwMode="auto">
          <a:xfrm>
            <a:off x="6303964" y="1577976"/>
            <a:ext cx="384175" cy="876300"/>
            <a:chOff x="1817" y="1177"/>
            <a:chExt cx="242" cy="552"/>
          </a:xfrm>
        </p:grpSpPr>
        <p:sp>
          <p:nvSpPr>
            <p:cNvPr id="70" name="Line 45"/>
            <p:cNvSpPr>
              <a:spLocks noChangeShapeType="1"/>
            </p:cNvSpPr>
            <p:nvPr/>
          </p:nvSpPr>
          <p:spPr bwMode="auto">
            <a:xfrm>
              <a:off x="1964" y="1349"/>
              <a:ext cx="0" cy="27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 name="Line 46"/>
            <p:cNvSpPr>
              <a:spLocks noChangeShapeType="1"/>
            </p:cNvSpPr>
            <p:nvPr/>
          </p:nvSpPr>
          <p:spPr bwMode="auto">
            <a:xfrm flipH="1">
              <a:off x="1866" y="1407"/>
              <a:ext cx="98" cy="9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 name="Line 47"/>
            <p:cNvSpPr>
              <a:spLocks noChangeShapeType="1"/>
            </p:cNvSpPr>
            <p:nvPr/>
          </p:nvSpPr>
          <p:spPr bwMode="auto">
            <a:xfrm>
              <a:off x="1964" y="1407"/>
              <a:ext cx="92" cy="10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4" name="Line 48"/>
            <p:cNvSpPr>
              <a:spLocks noChangeShapeType="1"/>
            </p:cNvSpPr>
            <p:nvPr/>
          </p:nvSpPr>
          <p:spPr bwMode="auto">
            <a:xfrm flipH="1">
              <a:off x="1869" y="1625"/>
              <a:ext cx="98" cy="9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5" name="Line 49"/>
            <p:cNvSpPr>
              <a:spLocks noChangeShapeType="1"/>
            </p:cNvSpPr>
            <p:nvPr/>
          </p:nvSpPr>
          <p:spPr bwMode="auto">
            <a:xfrm>
              <a:off x="1967" y="1625"/>
              <a:ext cx="92" cy="10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6" name="Line 50"/>
            <p:cNvSpPr>
              <a:spLocks noChangeShapeType="1"/>
            </p:cNvSpPr>
            <p:nvPr/>
          </p:nvSpPr>
          <p:spPr bwMode="auto">
            <a:xfrm flipH="1" flipV="1">
              <a:off x="1817" y="1456"/>
              <a:ext cx="52" cy="4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7" name="Oval 51"/>
            <p:cNvSpPr>
              <a:spLocks noChangeArrowheads="1"/>
            </p:cNvSpPr>
            <p:nvPr/>
          </p:nvSpPr>
          <p:spPr bwMode="auto">
            <a:xfrm>
              <a:off x="1889" y="1177"/>
              <a:ext cx="161" cy="16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8" name="Oval 52"/>
            <p:cNvSpPr>
              <a:spLocks noChangeArrowheads="1"/>
            </p:cNvSpPr>
            <p:nvPr/>
          </p:nvSpPr>
          <p:spPr bwMode="auto">
            <a:xfrm>
              <a:off x="1898" y="1225"/>
              <a:ext cx="48" cy="2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79" name="Freeform 78"/>
          <p:cNvSpPr/>
          <p:nvPr/>
        </p:nvSpPr>
        <p:spPr bwMode="auto">
          <a:xfrm>
            <a:off x="6373258" y="2104222"/>
            <a:ext cx="313981" cy="228600"/>
          </a:xfrm>
          <a:custGeom>
            <a:avLst/>
            <a:gdLst>
              <a:gd name="connsiteX0" fmla="*/ 165253 w 313981"/>
              <a:gd name="connsiteY0" fmla="*/ 0 h 228600"/>
              <a:gd name="connsiteX1" fmla="*/ 0 w 313981"/>
              <a:gd name="connsiteY1" fmla="*/ 228600 h 228600"/>
              <a:gd name="connsiteX2" fmla="*/ 313981 w 313981"/>
              <a:gd name="connsiteY2" fmla="*/ 228600 h 228600"/>
              <a:gd name="connsiteX3" fmla="*/ 165253 w 313981"/>
              <a:gd name="connsiteY3" fmla="*/ 0 h 228600"/>
            </a:gdLst>
            <a:ahLst/>
            <a:cxnLst>
              <a:cxn ang="0">
                <a:pos x="connsiteX0" y="connsiteY0"/>
              </a:cxn>
              <a:cxn ang="0">
                <a:pos x="connsiteX1" y="connsiteY1"/>
              </a:cxn>
              <a:cxn ang="0">
                <a:pos x="connsiteX2" y="connsiteY2"/>
              </a:cxn>
              <a:cxn ang="0">
                <a:pos x="connsiteX3" y="connsiteY3"/>
              </a:cxn>
            </a:cxnLst>
            <a:rect l="l" t="t" r="r" b="b"/>
            <a:pathLst>
              <a:path w="313981" h="228600">
                <a:moveTo>
                  <a:pt x="165253" y="0"/>
                </a:moveTo>
                <a:lnTo>
                  <a:pt x="0" y="228600"/>
                </a:lnTo>
                <a:lnTo>
                  <a:pt x="313981" y="228600"/>
                </a:lnTo>
                <a:lnTo>
                  <a:pt x="165253" y="0"/>
                </a:lnTo>
                <a:close/>
              </a:path>
            </a:pathLst>
          </a:cu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1"/>
              </a:solidFill>
              <a:effectLst/>
              <a:latin typeface="Times New Roman" pitchFamily="18" charset="0"/>
            </a:endParaRPr>
          </a:p>
        </p:txBody>
      </p:sp>
      <p:cxnSp>
        <p:nvCxnSpPr>
          <p:cNvPr id="80" name="Straight Connector 79"/>
          <p:cNvCxnSpPr/>
          <p:nvPr/>
        </p:nvCxnSpPr>
        <p:spPr bwMode="auto">
          <a:xfrm flipH="1" flipV="1">
            <a:off x="5410711" y="2225252"/>
            <a:ext cx="1021" cy="186503"/>
          </a:xfrm>
          <a:prstGeom prst="line">
            <a:avLst/>
          </a:prstGeom>
          <a:solidFill>
            <a:schemeClr val="accent1"/>
          </a:solidFill>
          <a:ln w="76200"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5341279" y="2321834"/>
            <a:ext cx="138863"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7192137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bwMode="auto">
          <a:xfrm>
            <a:off x="402771" y="4484914"/>
            <a:ext cx="3461910" cy="489857"/>
          </a:xfrm>
          <a:custGeom>
            <a:avLst/>
            <a:gdLst>
              <a:gd name="connsiteX0" fmla="*/ 1513115 w 3461910"/>
              <a:gd name="connsiteY0" fmla="*/ 76200 h 424543"/>
              <a:gd name="connsiteX1" fmla="*/ 1458686 w 3461910"/>
              <a:gd name="connsiteY1" fmla="*/ 87086 h 424543"/>
              <a:gd name="connsiteX2" fmla="*/ 1175658 w 3461910"/>
              <a:gd name="connsiteY2" fmla="*/ 65314 h 424543"/>
              <a:gd name="connsiteX3" fmla="*/ 1034143 w 3461910"/>
              <a:gd name="connsiteY3" fmla="*/ 65314 h 424543"/>
              <a:gd name="connsiteX4" fmla="*/ 65315 w 3461910"/>
              <a:gd name="connsiteY4" fmla="*/ 76200 h 424543"/>
              <a:gd name="connsiteX5" fmla="*/ 43543 w 3461910"/>
              <a:gd name="connsiteY5" fmla="*/ 97971 h 424543"/>
              <a:gd name="connsiteX6" fmla="*/ 21772 w 3461910"/>
              <a:gd name="connsiteY6" fmla="*/ 152400 h 424543"/>
              <a:gd name="connsiteX7" fmla="*/ 0 w 3461910"/>
              <a:gd name="connsiteY7" fmla="*/ 195943 h 424543"/>
              <a:gd name="connsiteX8" fmla="*/ 32658 w 3461910"/>
              <a:gd name="connsiteY8" fmla="*/ 283029 h 424543"/>
              <a:gd name="connsiteX9" fmla="*/ 87086 w 3461910"/>
              <a:gd name="connsiteY9" fmla="*/ 293914 h 424543"/>
              <a:gd name="connsiteX10" fmla="*/ 97972 w 3461910"/>
              <a:gd name="connsiteY10" fmla="*/ 337457 h 424543"/>
              <a:gd name="connsiteX11" fmla="*/ 130629 w 3461910"/>
              <a:gd name="connsiteY11" fmla="*/ 348343 h 424543"/>
              <a:gd name="connsiteX12" fmla="*/ 185058 w 3461910"/>
              <a:gd name="connsiteY12" fmla="*/ 359229 h 424543"/>
              <a:gd name="connsiteX13" fmla="*/ 478972 w 3461910"/>
              <a:gd name="connsiteY13" fmla="*/ 391886 h 424543"/>
              <a:gd name="connsiteX14" fmla="*/ 587829 w 3461910"/>
              <a:gd name="connsiteY14" fmla="*/ 402771 h 424543"/>
              <a:gd name="connsiteX15" fmla="*/ 664029 w 3461910"/>
              <a:gd name="connsiteY15" fmla="*/ 413657 h 424543"/>
              <a:gd name="connsiteX16" fmla="*/ 1654629 w 3461910"/>
              <a:gd name="connsiteY16" fmla="*/ 424543 h 424543"/>
              <a:gd name="connsiteX17" fmla="*/ 2394858 w 3461910"/>
              <a:gd name="connsiteY17" fmla="*/ 402771 h 424543"/>
              <a:gd name="connsiteX18" fmla="*/ 2471058 w 3461910"/>
              <a:gd name="connsiteY18" fmla="*/ 391886 h 424543"/>
              <a:gd name="connsiteX19" fmla="*/ 2906486 w 3461910"/>
              <a:gd name="connsiteY19" fmla="*/ 381000 h 424543"/>
              <a:gd name="connsiteX20" fmla="*/ 3309258 w 3461910"/>
              <a:gd name="connsiteY20" fmla="*/ 359229 h 424543"/>
              <a:gd name="connsiteX21" fmla="*/ 3439886 w 3461910"/>
              <a:gd name="connsiteY21" fmla="*/ 348343 h 424543"/>
              <a:gd name="connsiteX22" fmla="*/ 3461658 w 3461910"/>
              <a:gd name="connsiteY22" fmla="*/ 261257 h 424543"/>
              <a:gd name="connsiteX23" fmla="*/ 3450772 w 3461910"/>
              <a:gd name="connsiteY23" fmla="*/ 185057 h 424543"/>
              <a:gd name="connsiteX24" fmla="*/ 3352800 w 3461910"/>
              <a:gd name="connsiteY24" fmla="*/ 130629 h 424543"/>
              <a:gd name="connsiteX25" fmla="*/ 3265715 w 3461910"/>
              <a:gd name="connsiteY25" fmla="*/ 65314 h 424543"/>
              <a:gd name="connsiteX26" fmla="*/ 3222172 w 3461910"/>
              <a:gd name="connsiteY26" fmla="*/ 54429 h 424543"/>
              <a:gd name="connsiteX27" fmla="*/ 3167743 w 3461910"/>
              <a:gd name="connsiteY27" fmla="*/ 43543 h 424543"/>
              <a:gd name="connsiteX28" fmla="*/ 3135086 w 3461910"/>
              <a:gd name="connsiteY28" fmla="*/ 32657 h 424543"/>
              <a:gd name="connsiteX29" fmla="*/ 2993572 w 3461910"/>
              <a:gd name="connsiteY29" fmla="*/ 21771 h 424543"/>
              <a:gd name="connsiteX30" fmla="*/ 2667000 w 3461910"/>
              <a:gd name="connsiteY30" fmla="*/ 0 h 424543"/>
              <a:gd name="connsiteX31" fmla="*/ 1981200 w 3461910"/>
              <a:gd name="connsiteY31" fmla="*/ 10886 h 424543"/>
              <a:gd name="connsiteX32" fmla="*/ 1894115 w 3461910"/>
              <a:gd name="connsiteY32" fmla="*/ 21771 h 424543"/>
              <a:gd name="connsiteX33" fmla="*/ 1774372 w 3461910"/>
              <a:gd name="connsiteY33" fmla="*/ 32657 h 424543"/>
              <a:gd name="connsiteX34" fmla="*/ 1741715 w 3461910"/>
              <a:gd name="connsiteY34" fmla="*/ 43543 h 424543"/>
              <a:gd name="connsiteX35" fmla="*/ 1698172 w 3461910"/>
              <a:gd name="connsiteY35" fmla="*/ 54429 h 424543"/>
              <a:gd name="connsiteX36" fmla="*/ 1654629 w 3461910"/>
              <a:gd name="connsiteY36" fmla="*/ 76200 h 424543"/>
              <a:gd name="connsiteX37" fmla="*/ 1567543 w 3461910"/>
              <a:gd name="connsiteY37" fmla="*/ 97971 h 424543"/>
              <a:gd name="connsiteX38" fmla="*/ 1513115 w 3461910"/>
              <a:gd name="connsiteY38" fmla="*/ 76200 h 424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461910" h="424543">
                <a:moveTo>
                  <a:pt x="1513115" y="76200"/>
                </a:moveTo>
                <a:cubicBezTo>
                  <a:pt x="1494972" y="74386"/>
                  <a:pt x="1477188" y="87086"/>
                  <a:pt x="1458686" y="87086"/>
                </a:cubicBezTo>
                <a:cubicBezTo>
                  <a:pt x="1270433" y="87086"/>
                  <a:pt x="1290623" y="88308"/>
                  <a:pt x="1175658" y="65314"/>
                </a:cubicBezTo>
                <a:cubicBezTo>
                  <a:pt x="1077403" y="89878"/>
                  <a:pt x="1197136" y="65314"/>
                  <a:pt x="1034143" y="65314"/>
                </a:cubicBezTo>
                <a:cubicBezTo>
                  <a:pt x="711180" y="65314"/>
                  <a:pt x="388258" y="72571"/>
                  <a:pt x="65315" y="76200"/>
                </a:cubicBezTo>
                <a:cubicBezTo>
                  <a:pt x="58058" y="83457"/>
                  <a:pt x="48635" y="89060"/>
                  <a:pt x="43543" y="97971"/>
                </a:cubicBezTo>
                <a:cubicBezTo>
                  <a:pt x="33848" y="114937"/>
                  <a:pt x="29708" y="134544"/>
                  <a:pt x="21772" y="152400"/>
                </a:cubicBezTo>
                <a:cubicBezTo>
                  <a:pt x="15181" y="167229"/>
                  <a:pt x="7257" y="181429"/>
                  <a:pt x="0" y="195943"/>
                </a:cubicBezTo>
                <a:cubicBezTo>
                  <a:pt x="4329" y="221913"/>
                  <a:pt x="-887" y="268653"/>
                  <a:pt x="32658" y="283029"/>
                </a:cubicBezTo>
                <a:cubicBezTo>
                  <a:pt x="49664" y="290317"/>
                  <a:pt x="68943" y="290286"/>
                  <a:pt x="87086" y="293914"/>
                </a:cubicBezTo>
                <a:cubicBezTo>
                  <a:pt x="90715" y="308428"/>
                  <a:pt x="88626" y="325774"/>
                  <a:pt x="97972" y="337457"/>
                </a:cubicBezTo>
                <a:cubicBezTo>
                  <a:pt x="105140" y="346417"/>
                  <a:pt x="119497" y="345560"/>
                  <a:pt x="130629" y="348343"/>
                </a:cubicBezTo>
                <a:cubicBezTo>
                  <a:pt x="148579" y="352831"/>
                  <a:pt x="167208" y="354361"/>
                  <a:pt x="185058" y="359229"/>
                </a:cubicBezTo>
                <a:cubicBezTo>
                  <a:pt x="359811" y="406889"/>
                  <a:pt x="104230" y="374041"/>
                  <a:pt x="478972" y="391886"/>
                </a:cubicBezTo>
                <a:lnTo>
                  <a:pt x="587829" y="402771"/>
                </a:lnTo>
                <a:cubicBezTo>
                  <a:pt x="613311" y="405769"/>
                  <a:pt x="638376" y="413133"/>
                  <a:pt x="664029" y="413657"/>
                </a:cubicBezTo>
                <a:lnTo>
                  <a:pt x="1654629" y="424543"/>
                </a:lnTo>
                <a:lnTo>
                  <a:pt x="2394858" y="402771"/>
                </a:lnTo>
                <a:cubicBezTo>
                  <a:pt x="2420474" y="401307"/>
                  <a:pt x="2445423" y="392977"/>
                  <a:pt x="2471058" y="391886"/>
                </a:cubicBezTo>
                <a:cubicBezTo>
                  <a:pt x="2616115" y="385713"/>
                  <a:pt x="2761343" y="384629"/>
                  <a:pt x="2906486" y="381000"/>
                </a:cubicBezTo>
                <a:cubicBezTo>
                  <a:pt x="3057956" y="330509"/>
                  <a:pt x="2909155" y="376624"/>
                  <a:pt x="3309258" y="359229"/>
                </a:cubicBezTo>
                <a:cubicBezTo>
                  <a:pt x="3352910" y="357331"/>
                  <a:pt x="3396343" y="351972"/>
                  <a:pt x="3439886" y="348343"/>
                </a:cubicBezTo>
                <a:cubicBezTo>
                  <a:pt x="3448476" y="322573"/>
                  <a:pt x="3461658" y="287530"/>
                  <a:pt x="3461658" y="261257"/>
                </a:cubicBezTo>
                <a:cubicBezTo>
                  <a:pt x="3461658" y="235599"/>
                  <a:pt x="3464547" y="206704"/>
                  <a:pt x="3450772" y="185057"/>
                </a:cubicBezTo>
                <a:cubicBezTo>
                  <a:pt x="3430615" y="153382"/>
                  <a:pt x="3386291" y="141792"/>
                  <a:pt x="3352800" y="130629"/>
                </a:cubicBezTo>
                <a:cubicBezTo>
                  <a:pt x="3323772" y="108857"/>
                  <a:pt x="3300917" y="74114"/>
                  <a:pt x="3265715" y="65314"/>
                </a:cubicBezTo>
                <a:cubicBezTo>
                  <a:pt x="3251201" y="61686"/>
                  <a:pt x="3236777" y="57674"/>
                  <a:pt x="3222172" y="54429"/>
                </a:cubicBezTo>
                <a:cubicBezTo>
                  <a:pt x="3204110" y="50415"/>
                  <a:pt x="3185693" y="48031"/>
                  <a:pt x="3167743" y="43543"/>
                </a:cubicBezTo>
                <a:cubicBezTo>
                  <a:pt x="3156611" y="40760"/>
                  <a:pt x="3146472" y="34080"/>
                  <a:pt x="3135086" y="32657"/>
                </a:cubicBezTo>
                <a:cubicBezTo>
                  <a:pt x="3088141" y="26789"/>
                  <a:pt x="3040768" y="25064"/>
                  <a:pt x="2993572" y="21771"/>
                </a:cubicBezTo>
                <a:lnTo>
                  <a:pt x="2667000" y="0"/>
                </a:lnTo>
                <a:lnTo>
                  <a:pt x="1981200" y="10886"/>
                </a:lnTo>
                <a:cubicBezTo>
                  <a:pt x="1951957" y="11710"/>
                  <a:pt x="1923208" y="18709"/>
                  <a:pt x="1894115" y="21771"/>
                </a:cubicBezTo>
                <a:cubicBezTo>
                  <a:pt x="1854256" y="25967"/>
                  <a:pt x="1814286" y="29028"/>
                  <a:pt x="1774372" y="32657"/>
                </a:cubicBezTo>
                <a:cubicBezTo>
                  <a:pt x="1763486" y="36286"/>
                  <a:pt x="1752748" y="40391"/>
                  <a:pt x="1741715" y="43543"/>
                </a:cubicBezTo>
                <a:cubicBezTo>
                  <a:pt x="1727330" y="47653"/>
                  <a:pt x="1712180" y="49176"/>
                  <a:pt x="1698172" y="54429"/>
                </a:cubicBezTo>
                <a:cubicBezTo>
                  <a:pt x="1682978" y="60127"/>
                  <a:pt x="1669544" y="69808"/>
                  <a:pt x="1654629" y="76200"/>
                </a:cubicBezTo>
                <a:cubicBezTo>
                  <a:pt x="1632032" y="85884"/>
                  <a:pt x="1588699" y="96208"/>
                  <a:pt x="1567543" y="97971"/>
                </a:cubicBezTo>
                <a:cubicBezTo>
                  <a:pt x="1542231" y="100080"/>
                  <a:pt x="1531258" y="78014"/>
                  <a:pt x="1513115" y="76200"/>
                </a:cubicBezTo>
                <a:close/>
              </a:path>
            </a:pathLst>
          </a:custGeom>
          <a:solidFill>
            <a:srgbClr val="FFFF00"/>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3" name="Freeform 2"/>
          <p:cNvSpPr/>
          <p:nvPr/>
        </p:nvSpPr>
        <p:spPr bwMode="auto">
          <a:xfrm>
            <a:off x="468074" y="1240971"/>
            <a:ext cx="8210594" cy="925286"/>
          </a:xfrm>
          <a:custGeom>
            <a:avLst/>
            <a:gdLst>
              <a:gd name="connsiteX0" fmla="*/ 4071269 w 8210594"/>
              <a:gd name="connsiteY0" fmla="*/ 206829 h 1317172"/>
              <a:gd name="connsiteX1" fmla="*/ 3015355 w 8210594"/>
              <a:gd name="connsiteY1" fmla="*/ 195943 h 1317172"/>
              <a:gd name="connsiteX2" fmla="*/ 2841183 w 8210594"/>
              <a:gd name="connsiteY2" fmla="*/ 185058 h 1317172"/>
              <a:gd name="connsiteX3" fmla="*/ 2808526 w 8210594"/>
              <a:gd name="connsiteY3" fmla="*/ 174172 h 1317172"/>
              <a:gd name="connsiteX4" fmla="*/ 2754097 w 8210594"/>
              <a:gd name="connsiteY4" fmla="*/ 163286 h 1317172"/>
              <a:gd name="connsiteX5" fmla="*/ 2601697 w 8210594"/>
              <a:gd name="connsiteY5" fmla="*/ 152400 h 1317172"/>
              <a:gd name="connsiteX6" fmla="*/ 2035640 w 8210594"/>
              <a:gd name="connsiteY6" fmla="*/ 163286 h 1317172"/>
              <a:gd name="connsiteX7" fmla="*/ 1959440 w 8210594"/>
              <a:gd name="connsiteY7" fmla="*/ 174172 h 1317172"/>
              <a:gd name="connsiteX8" fmla="*/ 1295412 w 8210594"/>
              <a:gd name="connsiteY8" fmla="*/ 206829 h 1317172"/>
              <a:gd name="connsiteX9" fmla="*/ 1055926 w 8210594"/>
              <a:gd name="connsiteY9" fmla="*/ 206829 h 1317172"/>
              <a:gd name="connsiteX10" fmla="*/ 457212 w 8210594"/>
              <a:gd name="connsiteY10" fmla="*/ 195943 h 1317172"/>
              <a:gd name="connsiteX11" fmla="*/ 304812 w 8210594"/>
              <a:gd name="connsiteY11" fmla="*/ 206829 h 1317172"/>
              <a:gd name="connsiteX12" fmla="*/ 152412 w 8210594"/>
              <a:gd name="connsiteY12" fmla="*/ 228600 h 1317172"/>
              <a:gd name="connsiteX13" fmla="*/ 119755 w 8210594"/>
              <a:gd name="connsiteY13" fmla="*/ 250372 h 1317172"/>
              <a:gd name="connsiteX14" fmla="*/ 65326 w 8210594"/>
              <a:gd name="connsiteY14" fmla="*/ 272143 h 1317172"/>
              <a:gd name="connsiteX15" fmla="*/ 32669 w 8210594"/>
              <a:gd name="connsiteY15" fmla="*/ 337458 h 1317172"/>
              <a:gd name="connsiteX16" fmla="*/ 10897 w 8210594"/>
              <a:gd name="connsiteY16" fmla="*/ 370115 h 1317172"/>
              <a:gd name="connsiteX17" fmla="*/ 12 w 8210594"/>
              <a:gd name="connsiteY17" fmla="*/ 413658 h 1317172"/>
              <a:gd name="connsiteX18" fmla="*/ 21783 w 8210594"/>
              <a:gd name="connsiteY18" fmla="*/ 642258 h 1317172"/>
              <a:gd name="connsiteX19" fmla="*/ 32669 w 8210594"/>
              <a:gd name="connsiteY19" fmla="*/ 914400 h 1317172"/>
              <a:gd name="connsiteX20" fmla="*/ 43555 w 8210594"/>
              <a:gd name="connsiteY20" fmla="*/ 1099458 h 1317172"/>
              <a:gd name="connsiteX21" fmla="*/ 54440 w 8210594"/>
              <a:gd name="connsiteY21" fmla="*/ 1143000 h 1317172"/>
              <a:gd name="connsiteX22" fmla="*/ 65326 w 8210594"/>
              <a:gd name="connsiteY22" fmla="*/ 1197429 h 1317172"/>
              <a:gd name="connsiteX23" fmla="*/ 76212 w 8210594"/>
              <a:gd name="connsiteY23" fmla="*/ 1240972 h 1317172"/>
              <a:gd name="connsiteX24" fmla="*/ 119755 w 8210594"/>
              <a:gd name="connsiteY24" fmla="*/ 1273629 h 1317172"/>
              <a:gd name="connsiteX25" fmla="*/ 261269 w 8210594"/>
              <a:gd name="connsiteY25" fmla="*/ 1306286 h 1317172"/>
              <a:gd name="connsiteX26" fmla="*/ 772897 w 8210594"/>
              <a:gd name="connsiteY26" fmla="*/ 1317172 h 1317172"/>
              <a:gd name="connsiteX27" fmla="*/ 1338955 w 8210594"/>
              <a:gd name="connsiteY27" fmla="*/ 1306286 h 1317172"/>
              <a:gd name="connsiteX28" fmla="*/ 1545783 w 8210594"/>
              <a:gd name="connsiteY28" fmla="*/ 1317172 h 1317172"/>
              <a:gd name="connsiteX29" fmla="*/ 1883240 w 8210594"/>
              <a:gd name="connsiteY29" fmla="*/ 1295400 h 1317172"/>
              <a:gd name="connsiteX30" fmla="*/ 2819412 w 8210594"/>
              <a:gd name="connsiteY30" fmla="*/ 1284515 h 1317172"/>
              <a:gd name="connsiteX31" fmla="*/ 3102440 w 8210594"/>
              <a:gd name="connsiteY31" fmla="*/ 1284515 h 1317172"/>
              <a:gd name="connsiteX32" fmla="*/ 4604669 w 8210594"/>
              <a:gd name="connsiteY32" fmla="*/ 1273629 h 1317172"/>
              <a:gd name="connsiteX33" fmla="*/ 4974783 w 8210594"/>
              <a:gd name="connsiteY33" fmla="*/ 1251858 h 1317172"/>
              <a:gd name="connsiteX34" fmla="*/ 5061869 w 8210594"/>
              <a:gd name="connsiteY34" fmla="*/ 1240972 h 1317172"/>
              <a:gd name="connsiteX35" fmla="*/ 5595269 w 8210594"/>
              <a:gd name="connsiteY35" fmla="*/ 1219200 h 1317172"/>
              <a:gd name="connsiteX36" fmla="*/ 6139555 w 8210594"/>
              <a:gd name="connsiteY36" fmla="*/ 1230086 h 1317172"/>
              <a:gd name="connsiteX37" fmla="*/ 6313726 w 8210594"/>
              <a:gd name="connsiteY37" fmla="*/ 1219200 h 1317172"/>
              <a:gd name="connsiteX38" fmla="*/ 6868897 w 8210594"/>
              <a:gd name="connsiteY38" fmla="*/ 1208315 h 1317172"/>
              <a:gd name="connsiteX39" fmla="*/ 7097497 w 8210594"/>
              <a:gd name="connsiteY39" fmla="*/ 1186543 h 1317172"/>
              <a:gd name="connsiteX40" fmla="*/ 7206355 w 8210594"/>
              <a:gd name="connsiteY40" fmla="*/ 1175658 h 1317172"/>
              <a:gd name="connsiteX41" fmla="*/ 7293440 w 8210594"/>
              <a:gd name="connsiteY41" fmla="*/ 1164772 h 1317172"/>
              <a:gd name="connsiteX42" fmla="*/ 7347869 w 8210594"/>
              <a:gd name="connsiteY42" fmla="*/ 1143000 h 1317172"/>
              <a:gd name="connsiteX43" fmla="*/ 7467612 w 8210594"/>
              <a:gd name="connsiteY43" fmla="*/ 1088572 h 1317172"/>
              <a:gd name="connsiteX44" fmla="*/ 7587355 w 8210594"/>
              <a:gd name="connsiteY44" fmla="*/ 1066800 h 1317172"/>
              <a:gd name="connsiteX45" fmla="*/ 7728869 w 8210594"/>
              <a:gd name="connsiteY45" fmla="*/ 1001486 h 1317172"/>
              <a:gd name="connsiteX46" fmla="*/ 7837726 w 8210594"/>
              <a:gd name="connsiteY46" fmla="*/ 957943 h 1317172"/>
              <a:gd name="connsiteX47" fmla="*/ 7957469 w 8210594"/>
              <a:gd name="connsiteY47" fmla="*/ 870858 h 1317172"/>
              <a:gd name="connsiteX48" fmla="*/ 7990126 w 8210594"/>
              <a:gd name="connsiteY48" fmla="*/ 838200 h 1317172"/>
              <a:gd name="connsiteX49" fmla="*/ 8164297 w 8210594"/>
              <a:gd name="connsiteY49" fmla="*/ 598715 h 1317172"/>
              <a:gd name="connsiteX50" fmla="*/ 8196955 w 8210594"/>
              <a:gd name="connsiteY50" fmla="*/ 544286 h 1317172"/>
              <a:gd name="connsiteX51" fmla="*/ 8196955 w 8210594"/>
              <a:gd name="connsiteY51" fmla="*/ 370115 h 1317172"/>
              <a:gd name="connsiteX52" fmla="*/ 8186069 w 8210594"/>
              <a:gd name="connsiteY52" fmla="*/ 326572 h 1317172"/>
              <a:gd name="connsiteX53" fmla="*/ 8153412 w 8210594"/>
              <a:gd name="connsiteY53" fmla="*/ 283029 h 1317172"/>
              <a:gd name="connsiteX54" fmla="*/ 8109869 w 8210594"/>
              <a:gd name="connsiteY54" fmla="*/ 217715 h 1317172"/>
              <a:gd name="connsiteX55" fmla="*/ 8001012 w 8210594"/>
              <a:gd name="connsiteY55" fmla="*/ 108858 h 1317172"/>
              <a:gd name="connsiteX56" fmla="*/ 7924812 w 8210594"/>
              <a:gd name="connsiteY56" fmla="*/ 65315 h 1317172"/>
              <a:gd name="connsiteX57" fmla="*/ 7881269 w 8210594"/>
              <a:gd name="connsiteY57" fmla="*/ 43543 h 1317172"/>
              <a:gd name="connsiteX58" fmla="*/ 7794183 w 8210594"/>
              <a:gd name="connsiteY58" fmla="*/ 32658 h 1317172"/>
              <a:gd name="connsiteX59" fmla="*/ 7609126 w 8210594"/>
              <a:gd name="connsiteY59" fmla="*/ 10886 h 1317172"/>
              <a:gd name="connsiteX60" fmla="*/ 7413183 w 8210594"/>
              <a:gd name="connsiteY60" fmla="*/ 0 h 1317172"/>
              <a:gd name="connsiteX61" fmla="*/ 6357269 w 8210594"/>
              <a:gd name="connsiteY61" fmla="*/ 21772 h 1317172"/>
              <a:gd name="connsiteX62" fmla="*/ 5736783 w 8210594"/>
              <a:gd name="connsiteY62" fmla="*/ 32658 h 1317172"/>
              <a:gd name="connsiteX63" fmla="*/ 5649697 w 8210594"/>
              <a:gd name="connsiteY63" fmla="*/ 43543 h 1317172"/>
              <a:gd name="connsiteX64" fmla="*/ 5203383 w 8210594"/>
              <a:gd name="connsiteY64" fmla="*/ 97972 h 1317172"/>
              <a:gd name="connsiteX65" fmla="*/ 5159840 w 8210594"/>
              <a:gd name="connsiteY65" fmla="*/ 108858 h 1317172"/>
              <a:gd name="connsiteX66" fmla="*/ 4865926 w 8210594"/>
              <a:gd name="connsiteY66" fmla="*/ 119743 h 1317172"/>
              <a:gd name="connsiteX67" fmla="*/ 4800612 w 8210594"/>
              <a:gd name="connsiteY67" fmla="*/ 130629 h 1317172"/>
              <a:gd name="connsiteX68" fmla="*/ 4746183 w 8210594"/>
              <a:gd name="connsiteY68" fmla="*/ 141515 h 1317172"/>
              <a:gd name="connsiteX69" fmla="*/ 4582897 w 8210594"/>
              <a:gd name="connsiteY69" fmla="*/ 152400 h 1317172"/>
              <a:gd name="connsiteX70" fmla="*/ 4397840 w 8210594"/>
              <a:gd name="connsiteY70" fmla="*/ 174172 h 1317172"/>
              <a:gd name="connsiteX71" fmla="*/ 4343412 w 8210594"/>
              <a:gd name="connsiteY71" fmla="*/ 185058 h 1317172"/>
              <a:gd name="connsiteX72" fmla="*/ 4234555 w 8210594"/>
              <a:gd name="connsiteY72" fmla="*/ 174172 h 1317172"/>
              <a:gd name="connsiteX73" fmla="*/ 4180126 w 8210594"/>
              <a:gd name="connsiteY73" fmla="*/ 185058 h 1317172"/>
              <a:gd name="connsiteX74" fmla="*/ 4071269 w 8210594"/>
              <a:gd name="connsiteY74" fmla="*/ 206829 h 131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210594" h="1317172">
                <a:moveTo>
                  <a:pt x="4071269" y="206829"/>
                </a:moveTo>
                <a:lnTo>
                  <a:pt x="3015355" y="195943"/>
                </a:lnTo>
                <a:cubicBezTo>
                  <a:pt x="2957194" y="194914"/>
                  <a:pt x="2899034" y="191147"/>
                  <a:pt x="2841183" y="185058"/>
                </a:cubicBezTo>
                <a:cubicBezTo>
                  <a:pt x="2829772" y="183857"/>
                  <a:pt x="2819658" y="176955"/>
                  <a:pt x="2808526" y="174172"/>
                </a:cubicBezTo>
                <a:cubicBezTo>
                  <a:pt x="2790576" y="169684"/>
                  <a:pt x="2772498" y="165223"/>
                  <a:pt x="2754097" y="163286"/>
                </a:cubicBezTo>
                <a:cubicBezTo>
                  <a:pt x="2703447" y="157954"/>
                  <a:pt x="2652497" y="156029"/>
                  <a:pt x="2601697" y="152400"/>
                </a:cubicBezTo>
                <a:lnTo>
                  <a:pt x="2035640" y="163286"/>
                </a:lnTo>
                <a:cubicBezTo>
                  <a:pt x="2009997" y="164155"/>
                  <a:pt x="1985026" y="172253"/>
                  <a:pt x="1959440" y="174172"/>
                </a:cubicBezTo>
                <a:cubicBezTo>
                  <a:pt x="1667547" y="196064"/>
                  <a:pt x="1577033" y="196771"/>
                  <a:pt x="1295412" y="206829"/>
                </a:cubicBezTo>
                <a:cubicBezTo>
                  <a:pt x="1144801" y="181727"/>
                  <a:pt x="1325702" y="206829"/>
                  <a:pt x="1055926" y="206829"/>
                </a:cubicBezTo>
                <a:cubicBezTo>
                  <a:pt x="856322" y="206829"/>
                  <a:pt x="656783" y="199572"/>
                  <a:pt x="457212" y="195943"/>
                </a:cubicBezTo>
                <a:lnTo>
                  <a:pt x="304812" y="206829"/>
                </a:lnTo>
                <a:cubicBezTo>
                  <a:pt x="244878" y="212278"/>
                  <a:pt x="209574" y="219074"/>
                  <a:pt x="152412" y="228600"/>
                </a:cubicBezTo>
                <a:cubicBezTo>
                  <a:pt x="141526" y="235857"/>
                  <a:pt x="131457" y="244521"/>
                  <a:pt x="119755" y="250372"/>
                </a:cubicBezTo>
                <a:cubicBezTo>
                  <a:pt x="102277" y="259111"/>
                  <a:pt x="79143" y="258326"/>
                  <a:pt x="65326" y="272143"/>
                </a:cubicBezTo>
                <a:cubicBezTo>
                  <a:pt x="48114" y="289355"/>
                  <a:pt x="44490" y="316180"/>
                  <a:pt x="32669" y="337458"/>
                </a:cubicBezTo>
                <a:cubicBezTo>
                  <a:pt x="26315" y="348895"/>
                  <a:pt x="18154" y="359229"/>
                  <a:pt x="10897" y="370115"/>
                </a:cubicBezTo>
                <a:cubicBezTo>
                  <a:pt x="7269" y="384629"/>
                  <a:pt x="12" y="398697"/>
                  <a:pt x="12" y="413658"/>
                </a:cubicBezTo>
                <a:cubicBezTo>
                  <a:pt x="12" y="566597"/>
                  <a:pt x="-1242" y="550160"/>
                  <a:pt x="21783" y="642258"/>
                </a:cubicBezTo>
                <a:cubicBezTo>
                  <a:pt x="25412" y="732972"/>
                  <a:pt x="28351" y="823716"/>
                  <a:pt x="32669" y="914400"/>
                </a:cubicBezTo>
                <a:cubicBezTo>
                  <a:pt x="35608" y="976123"/>
                  <a:pt x="37697" y="1037944"/>
                  <a:pt x="43555" y="1099458"/>
                </a:cubicBezTo>
                <a:cubicBezTo>
                  <a:pt x="44973" y="1114351"/>
                  <a:pt x="51195" y="1128396"/>
                  <a:pt x="54440" y="1143000"/>
                </a:cubicBezTo>
                <a:cubicBezTo>
                  <a:pt x="58454" y="1161062"/>
                  <a:pt x="61312" y="1179367"/>
                  <a:pt x="65326" y="1197429"/>
                </a:cubicBezTo>
                <a:cubicBezTo>
                  <a:pt x="68572" y="1212034"/>
                  <a:pt x="67516" y="1228798"/>
                  <a:pt x="76212" y="1240972"/>
                </a:cubicBezTo>
                <a:cubicBezTo>
                  <a:pt x="86757" y="1255735"/>
                  <a:pt x="104370" y="1264013"/>
                  <a:pt x="119755" y="1273629"/>
                </a:cubicBezTo>
                <a:cubicBezTo>
                  <a:pt x="170006" y="1305036"/>
                  <a:pt x="193094" y="1303851"/>
                  <a:pt x="261269" y="1306286"/>
                </a:cubicBezTo>
                <a:cubicBezTo>
                  <a:pt x="431742" y="1312374"/>
                  <a:pt x="602354" y="1313543"/>
                  <a:pt x="772897" y="1317172"/>
                </a:cubicBezTo>
                <a:lnTo>
                  <a:pt x="1338955" y="1306286"/>
                </a:lnTo>
                <a:cubicBezTo>
                  <a:pt x="1407993" y="1306286"/>
                  <a:pt x="1476745" y="1317172"/>
                  <a:pt x="1545783" y="1317172"/>
                </a:cubicBezTo>
                <a:cubicBezTo>
                  <a:pt x="2121935" y="1317172"/>
                  <a:pt x="1477687" y="1303676"/>
                  <a:pt x="1883240" y="1295400"/>
                </a:cubicBezTo>
                <a:lnTo>
                  <a:pt x="2819412" y="1284515"/>
                </a:lnTo>
                <a:cubicBezTo>
                  <a:pt x="3016158" y="1259921"/>
                  <a:pt x="2777221" y="1284515"/>
                  <a:pt x="3102440" y="1284515"/>
                </a:cubicBezTo>
                <a:lnTo>
                  <a:pt x="4604669" y="1273629"/>
                </a:lnTo>
                <a:cubicBezTo>
                  <a:pt x="4815210" y="1247311"/>
                  <a:pt x="4566441" y="1275878"/>
                  <a:pt x="4974783" y="1251858"/>
                </a:cubicBezTo>
                <a:cubicBezTo>
                  <a:pt x="5003987" y="1250140"/>
                  <a:pt x="5032694" y="1243133"/>
                  <a:pt x="5061869" y="1240972"/>
                </a:cubicBezTo>
                <a:cubicBezTo>
                  <a:pt x="5211363" y="1229898"/>
                  <a:pt x="5461747" y="1223651"/>
                  <a:pt x="5595269" y="1219200"/>
                </a:cubicBezTo>
                <a:cubicBezTo>
                  <a:pt x="5776698" y="1222829"/>
                  <a:pt x="5958090" y="1230086"/>
                  <a:pt x="6139555" y="1230086"/>
                </a:cubicBezTo>
                <a:cubicBezTo>
                  <a:pt x="6197725" y="1230086"/>
                  <a:pt x="6255582" y="1220936"/>
                  <a:pt x="6313726" y="1219200"/>
                </a:cubicBezTo>
                <a:cubicBezTo>
                  <a:pt x="6498736" y="1213677"/>
                  <a:pt x="6683840" y="1211943"/>
                  <a:pt x="6868897" y="1208315"/>
                </a:cubicBezTo>
                <a:lnTo>
                  <a:pt x="7097497" y="1186543"/>
                </a:lnTo>
                <a:cubicBezTo>
                  <a:pt x="7133794" y="1183030"/>
                  <a:pt x="7170170" y="1180181"/>
                  <a:pt x="7206355" y="1175658"/>
                </a:cubicBezTo>
                <a:lnTo>
                  <a:pt x="7293440" y="1164772"/>
                </a:lnTo>
                <a:cubicBezTo>
                  <a:pt x="7311583" y="1157515"/>
                  <a:pt x="7330391" y="1151739"/>
                  <a:pt x="7347869" y="1143000"/>
                </a:cubicBezTo>
                <a:cubicBezTo>
                  <a:pt x="7427659" y="1103105"/>
                  <a:pt x="7317714" y="1128019"/>
                  <a:pt x="7467612" y="1088572"/>
                </a:cubicBezTo>
                <a:cubicBezTo>
                  <a:pt x="7506845" y="1078247"/>
                  <a:pt x="7547441" y="1074057"/>
                  <a:pt x="7587355" y="1066800"/>
                </a:cubicBezTo>
                <a:cubicBezTo>
                  <a:pt x="7634526" y="1045029"/>
                  <a:pt x="7681272" y="1022310"/>
                  <a:pt x="7728869" y="1001486"/>
                </a:cubicBezTo>
                <a:cubicBezTo>
                  <a:pt x="7785191" y="976845"/>
                  <a:pt x="7757122" y="1007201"/>
                  <a:pt x="7837726" y="957943"/>
                </a:cubicBezTo>
                <a:cubicBezTo>
                  <a:pt x="7879839" y="932208"/>
                  <a:pt x="7922571" y="905757"/>
                  <a:pt x="7957469" y="870858"/>
                </a:cubicBezTo>
                <a:cubicBezTo>
                  <a:pt x="7968355" y="859972"/>
                  <a:pt x="7980587" y="850283"/>
                  <a:pt x="7990126" y="838200"/>
                </a:cubicBezTo>
                <a:cubicBezTo>
                  <a:pt x="8049994" y="762367"/>
                  <a:pt x="8111674" y="681409"/>
                  <a:pt x="8164297" y="598715"/>
                </a:cubicBezTo>
                <a:cubicBezTo>
                  <a:pt x="8175656" y="580865"/>
                  <a:pt x="8186069" y="562429"/>
                  <a:pt x="8196955" y="544286"/>
                </a:cubicBezTo>
                <a:cubicBezTo>
                  <a:pt x="8217052" y="463892"/>
                  <a:pt x="8213125" y="499480"/>
                  <a:pt x="8196955" y="370115"/>
                </a:cubicBezTo>
                <a:cubicBezTo>
                  <a:pt x="8195099" y="355269"/>
                  <a:pt x="8192760" y="339954"/>
                  <a:pt x="8186069" y="326572"/>
                </a:cubicBezTo>
                <a:cubicBezTo>
                  <a:pt x="8177955" y="310345"/>
                  <a:pt x="8163816" y="297892"/>
                  <a:pt x="8153412" y="283029"/>
                </a:cubicBezTo>
                <a:cubicBezTo>
                  <a:pt x="8138407" y="261593"/>
                  <a:pt x="8123331" y="240152"/>
                  <a:pt x="8109869" y="217715"/>
                </a:cubicBezTo>
                <a:cubicBezTo>
                  <a:pt x="8062933" y="139489"/>
                  <a:pt x="8121061" y="188891"/>
                  <a:pt x="8001012" y="108858"/>
                </a:cubicBezTo>
                <a:cubicBezTo>
                  <a:pt x="7976671" y="92630"/>
                  <a:pt x="7950494" y="79324"/>
                  <a:pt x="7924812" y="65315"/>
                </a:cubicBezTo>
                <a:cubicBezTo>
                  <a:pt x="7910566" y="57544"/>
                  <a:pt x="7897012" y="47479"/>
                  <a:pt x="7881269" y="43543"/>
                </a:cubicBezTo>
                <a:cubicBezTo>
                  <a:pt x="7852888" y="36448"/>
                  <a:pt x="7823181" y="36524"/>
                  <a:pt x="7794183" y="32658"/>
                </a:cubicBezTo>
                <a:cubicBezTo>
                  <a:pt x="7708238" y="21199"/>
                  <a:pt x="7706056" y="17810"/>
                  <a:pt x="7609126" y="10886"/>
                </a:cubicBezTo>
                <a:cubicBezTo>
                  <a:pt x="7543877" y="6225"/>
                  <a:pt x="7478497" y="3629"/>
                  <a:pt x="7413183" y="0"/>
                </a:cubicBezTo>
                <a:lnTo>
                  <a:pt x="6357269" y="21772"/>
                </a:lnTo>
                <a:lnTo>
                  <a:pt x="5736783" y="32658"/>
                </a:lnTo>
                <a:cubicBezTo>
                  <a:pt x="5707542" y="33558"/>
                  <a:pt x="5678785" y="40426"/>
                  <a:pt x="5649697" y="43543"/>
                </a:cubicBezTo>
                <a:cubicBezTo>
                  <a:pt x="5408079" y="69430"/>
                  <a:pt x="5448577" y="58741"/>
                  <a:pt x="5203383" y="97972"/>
                </a:cubicBezTo>
                <a:cubicBezTo>
                  <a:pt x="5188610" y="100336"/>
                  <a:pt x="5174770" y="107895"/>
                  <a:pt x="5159840" y="108858"/>
                </a:cubicBezTo>
                <a:cubicBezTo>
                  <a:pt x="5062005" y="115170"/>
                  <a:pt x="4963897" y="116115"/>
                  <a:pt x="4865926" y="119743"/>
                </a:cubicBezTo>
                <a:lnTo>
                  <a:pt x="4800612" y="130629"/>
                </a:lnTo>
                <a:cubicBezTo>
                  <a:pt x="4782408" y="133939"/>
                  <a:pt x="4764593" y="139674"/>
                  <a:pt x="4746183" y="141515"/>
                </a:cubicBezTo>
                <a:cubicBezTo>
                  <a:pt x="4691904" y="146943"/>
                  <a:pt x="4637273" y="148050"/>
                  <a:pt x="4582897" y="152400"/>
                </a:cubicBezTo>
                <a:cubicBezTo>
                  <a:pt x="4523374" y="157162"/>
                  <a:pt x="4457466" y="164234"/>
                  <a:pt x="4397840" y="174172"/>
                </a:cubicBezTo>
                <a:cubicBezTo>
                  <a:pt x="4379590" y="177214"/>
                  <a:pt x="4361555" y="181429"/>
                  <a:pt x="4343412" y="185058"/>
                </a:cubicBezTo>
                <a:cubicBezTo>
                  <a:pt x="4307126" y="181429"/>
                  <a:pt x="4271022" y="174172"/>
                  <a:pt x="4234555" y="174172"/>
                </a:cubicBezTo>
                <a:cubicBezTo>
                  <a:pt x="4216053" y="174172"/>
                  <a:pt x="4198155" y="180898"/>
                  <a:pt x="4180126" y="185058"/>
                </a:cubicBezTo>
                <a:cubicBezTo>
                  <a:pt x="4078157" y="208589"/>
                  <a:pt x="4265398" y="205015"/>
                  <a:pt x="4071269" y="206829"/>
                </a:cubicBezTo>
                <a:close/>
              </a:path>
            </a:pathLst>
          </a:custGeom>
          <a:solidFill>
            <a:srgbClr val="FFFF00"/>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2" name="TextBox 1"/>
          <p:cNvSpPr txBox="1"/>
          <p:nvPr/>
        </p:nvSpPr>
        <p:spPr>
          <a:xfrm>
            <a:off x="167320" y="232434"/>
            <a:ext cx="8693655" cy="2677656"/>
          </a:xfrm>
          <a:prstGeom prst="rect">
            <a:avLst/>
          </a:prstGeom>
          <a:noFill/>
        </p:spPr>
        <p:txBody>
          <a:bodyPr wrap="square" rtlCol="0">
            <a:spAutoFit/>
          </a:bodyPr>
          <a:lstStyle/>
          <a:p>
            <a:r>
              <a:rPr lang="en-GB" dirty="0" smtClean="0"/>
              <a:t>The current best strategy for understanding sensory processing:</a:t>
            </a:r>
          </a:p>
          <a:p>
            <a:endParaRPr lang="en-GB" dirty="0"/>
          </a:p>
          <a:p>
            <a:pPr marL="342900" indent="-342900">
              <a:buFontTx/>
              <a:buChar char="-"/>
            </a:pPr>
            <a:r>
              <a:rPr lang="en-GB" dirty="0" smtClean="0"/>
              <a:t>choose a sensory modality</a:t>
            </a:r>
          </a:p>
          <a:p>
            <a:pPr marL="342900" indent="-342900">
              <a:buFontTx/>
              <a:buChar char="-"/>
            </a:pPr>
            <a:r>
              <a:rPr lang="en-GB" dirty="0" smtClean="0"/>
              <a:t>figure out an algorithm for translating spike trains to latent variables</a:t>
            </a:r>
          </a:p>
          <a:p>
            <a:pPr marL="342900" indent="-342900">
              <a:buFontTx/>
              <a:buChar char="-"/>
            </a:pPr>
            <a:r>
              <a:rPr lang="en-GB" dirty="0" smtClean="0"/>
              <a:t>map it onto the sensory modality of interest</a:t>
            </a:r>
          </a:p>
          <a:p>
            <a:pPr marL="342900" indent="-342900">
              <a:buFontTx/>
              <a:buChar char="-"/>
            </a:pPr>
            <a:r>
              <a:rPr lang="en-GB" dirty="0" smtClean="0"/>
              <a:t>do experiments to see if the mapping is correct</a:t>
            </a:r>
            <a:endParaRPr lang="en-GB" dirty="0"/>
          </a:p>
        </p:txBody>
      </p:sp>
      <p:sp>
        <p:nvSpPr>
          <p:cNvPr id="80" name="TextBox 79"/>
          <p:cNvSpPr txBox="1"/>
          <p:nvPr/>
        </p:nvSpPr>
        <p:spPr>
          <a:xfrm>
            <a:off x="167320" y="3400177"/>
            <a:ext cx="8693655" cy="1938992"/>
          </a:xfrm>
          <a:prstGeom prst="rect">
            <a:avLst/>
          </a:prstGeom>
          <a:noFill/>
        </p:spPr>
        <p:txBody>
          <a:bodyPr wrap="square" rtlCol="0">
            <a:spAutoFit/>
          </a:bodyPr>
          <a:lstStyle/>
          <a:p>
            <a:r>
              <a:rPr lang="en-GB" dirty="0" smtClean="0"/>
              <a:t>This isn’t so far from what goes on in physics:</a:t>
            </a:r>
          </a:p>
          <a:p>
            <a:endParaRPr lang="en-GB" dirty="0"/>
          </a:p>
          <a:p>
            <a:pPr marL="342900" indent="-342900">
              <a:buFontTx/>
              <a:buChar char="-"/>
            </a:pPr>
            <a:r>
              <a:rPr lang="en-GB" dirty="0" smtClean="0"/>
              <a:t>make a set of observations</a:t>
            </a:r>
          </a:p>
          <a:p>
            <a:pPr marL="342900" indent="-342900">
              <a:buFontTx/>
              <a:buChar char="-"/>
            </a:pPr>
            <a:r>
              <a:rPr lang="en-GB" dirty="0" smtClean="0"/>
              <a:t>guess a set of equations</a:t>
            </a:r>
          </a:p>
          <a:p>
            <a:pPr marL="342900" indent="-342900">
              <a:buFontTx/>
              <a:buChar char="-"/>
            </a:pPr>
            <a:r>
              <a:rPr lang="en-GB" dirty="0" smtClean="0"/>
              <a:t>do experiments to see if the guess is correct</a:t>
            </a:r>
            <a:endParaRPr lang="en-GB" dirty="0"/>
          </a:p>
        </p:txBody>
      </p:sp>
      <p:sp>
        <p:nvSpPr>
          <p:cNvPr id="5" name="TextBox 4"/>
          <p:cNvSpPr txBox="1"/>
          <p:nvPr/>
        </p:nvSpPr>
        <p:spPr>
          <a:xfrm>
            <a:off x="6193971" y="3918627"/>
            <a:ext cx="2433680" cy="830997"/>
          </a:xfrm>
          <a:prstGeom prst="rect">
            <a:avLst/>
          </a:prstGeom>
          <a:noFill/>
          <a:ln w="28575">
            <a:solidFill>
              <a:srgbClr val="FF0000"/>
            </a:solidFill>
          </a:ln>
        </p:spPr>
        <p:txBody>
          <a:bodyPr wrap="none" rtlCol="0">
            <a:spAutoFit/>
          </a:bodyPr>
          <a:lstStyle/>
          <a:p>
            <a:r>
              <a:rPr lang="en-GB" dirty="0" smtClean="0"/>
              <a:t>this has been</a:t>
            </a:r>
          </a:p>
          <a:p>
            <a:r>
              <a:rPr lang="en-GB" dirty="0" smtClean="0"/>
              <a:t>hugely successful</a:t>
            </a:r>
            <a:endParaRPr lang="en-GB" dirty="0"/>
          </a:p>
        </p:txBody>
      </p:sp>
      <p:cxnSp>
        <p:nvCxnSpPr>
          <p:cNvPr id="7" name="Straight Connector 6"/>
          <p:cNvCxnSpPr>
            <a:stCxn id="5" idx="1"/>
          </p:cNvCxnSpPr>
          <p:nvPr/>
        </p:nvCxnSpPr>
        <p:spPr bwMode="auto">
          <a:xfrm flipH="1">
            <a:off x="3864681" y="4334126"/>
            <a:ext cx="2329290" cy="415498"/>
          </a:xfrm>
          <a:prstGeom prst="line">
            <a:avLst/>
          </a:prstGeom>
          <a:solidFill>
            <a:schemeClr val="accent1"/>
          </a:solidFill>
          <a:ln w="28575" cap="flat" cmpd="sng" algn="ctr">
            <a:solidFill>
              <a:srgbClr val="FF0000"/>
            </a:solidFill>
            <a:prstDash val="solid"/>
            <a:round/>
            <a:headEnd type="none" w="med" len="med"/>
            <a:tailEnd type="triangle" w="med" len="med"/>
          </a:ln>
          <a:effectLst/>
        </p:spPr>
      </p:cxnSp>
      <p:sp>
        <p:nvSpPr>
          <p:cNvPr id="81" name="TextBox 80"/>
          <p:cNvSpPr txBox="1"/>
          <p:nvPr/>
        </p:nvSpPr>
        <p:spPr>
          <a:xfrm>
            <a:off x="6981934" y="2759295"/>
            <a:ext cx="1691489" cy="461665"/>
          </a:xfrm>
          <a:prstGeom prst="rect">
            <a:avLst/>
          </a:prstGeom>
          <a:noFill/>
          <a:ln w="28575">
            <a:solidFill>
              <a:srgbClr val="FF0000"/>
            </a:solidFill>
          </a:ln>
        </p:spPr>
        <p:txBody>
          <a:bodyPr wrap="none" rtlCol="0">
            <a:spAutoFit/>
          </a:bodyPr>
          <a:lstStyle/>
          <a:p>
            <a:r>
              <a:rPr lang="en-GB" dirty="0" smtClean="0"/>
              <a:t>this has not</a:t>
            </a:r>
          </a:p>
        </p:txBody>
      </p:sp>
      <p:cxnSp>
        <p:nvCxnSpPr>
          <p:cNvPr id="82" name="Straight Connector 81"/>
          <p:cNvCxnSpPr/>
          <p:nvPr/>
        </p:nvCxnSpPr>
        <p:spPr bwMode="auto">
          <a:xfrm flipH="1" flipV="1">
            <a:off x="7630886" y="2070757"/>
            <a:ext cx="328142" cy="688538"/>
          </a:xfrm>
          <a:prstGeom prst="line">
            <a:avLst/>
          </a:prstGeom>
          <a:solidFill>
            <a:schemeClr val="accent1"/>
          </a:solidFill>
          <a:ln w="28575" cap="flat" cmpd="sng" algn="ctr">
            <a:solidFill>
              <a:srgbClr val="FF0000"/>
            </a:solidFill>
            <a:prstDash val="solid"/>
            <a:round/>
            <a:headEnd type="none" w="med" len="med"/>
            <a:tailEnd type="triangle" w="med" len="med"/>
          </a:ln>
          <a:effectLst/>
        </p:spPr>
      </p:cxnSp>
    </p:spTree>
    <p:extLst>
      <p:ext uri="{BB962C8B-B14F-4D97-AF65-F5344CB8AC3E}">
        <p14:creationId xmlns:p14="http://schemas.microsoft.com/office/powerpoint/2010/main" val="231110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0">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8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320" y="232434"/>
            <a:ext cx="8693655" cy="2308324"/>
          </a:xfrm>
          <a:prstGeom prst="rect">
            <a:avLst/>
          </a:prstGeom>
          <a:noFill/>
        </p:spPr>
        <p:txBody>
          <a:bodyPr wrap="square" rtlCol="0">
            <a:spAutoFit/>
          </a:bodyPr>
          <a:lstStyle/>
          <a:p>
            <a:r>
              <a:rPr lang="en-GB" dirty="0" smtClean="0"/>
              <a:t>That’s because we haven’t been able to figure out the algorithms.</a:t>
            </a:r>
          </a:p>
          <a:p>
            <a:endParaRPr lang="en-GB" dirty="0"/>
          </a:p>
          <a:p>
            <a:r>
              <a:rPr lang="en-GB" dirty="0" smtClean="0"/>
              <a:t>We do not, for instance, know how to go from an image to the latent variables.</a:t>
            </a:r>
          </a:p>
          <a:p>
            <a:endParaRPr lang="en-GB" dirty="0"/>
          </a:p>
          <a:p>
            <a:r>
              <a:rPr lang="en-GB" dirty="0" smtClean="0"/>
              <a:t>We don’t know how to go from</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3131" y="3091325"/>
            <a:ext cx="1957162" cy="2910906"/>
          </a:xfrm>
          <a:prstGeom prst="rect">
            <a:avLst/>
          </a:prstGeom>
        </p:spPr>
      </p:pic>
      <p:sp>
        <p:nvSpPr>
          <p:cNvPr id="4" name="TextBox 3"/>
          <p:cNvSpPr txBox="1"/>
          <p:nvPr/>
        </p:nvSpPr>
        <p:spPr>
          <a:xfrm>
            <a:off x="5476673" y="3577282"/>
            <a:ext cx="3014030" cy="1569660"/>
          </a:xfrm>
          <a:prstGeom prst="rect">
            <a:avLst/>
          </a:prstGeom>
          <a:noFill/>
          <a:ln>
            <a:solidFill>
              <a:srgbClr val="FF0000"/>
            </a:solidFill>
          </a:ln>
        </p:spPr>
        <p:txBody>
          <a:bodyPr wrap="none" rtlCol="0">
            <a:spAutoFit/>
          </a:bodyPr>
          <a:lstStyle/>
          <a:p>
            <a:r>
              <a:rPr lang="en-GB" sz="2400" dirty="0" smtClean="0"/>
              <a:t>kid on a bike</a:t>
            </a:r>
          </a:p>
          <a:p>
            <a:r>
              <a:rPr lang="en-GB" dirty="0" smtClean="0"/>
              <a:t>urban environment</a:t>
            </a:r>
            <a:endParaRPr lang="en-GB" sz="2400" dirty="0" smtClean="0"/>
          </a:p>
          <a:p>
            <a:r>
              <a:rPr lang="en-GB" dirty="0" smtClean="0"/>
              <a:t>probably bad parents</a:t>
            </a:r>
            <a:endParaRPr lang="en-GB" sz="2400" dirty="0" smtClean="0"/>
          </a:p>
          <a:p>
            <a:r>
              <a:rPr lang="en-GB" sz="2400" dirty="0" smtClean="0"/>
              <a:t>…</a:t>
            </a:r>
            <a:endParaRPr lang="en-GB" sz="2400" dirty="0"/>
          </a:p>
        </p:txBody>
      </p:sp>
      <p:sp>
        <p:nvSpPr>
          <p:cNvPr id="7" name="TextBox 6"/>
          <p:cNvSpPr txBox="1"/>
          <p:nvPr/>
        </p:nvSpPr>
        <p:spPr>
          <a:xfrm>
            <a:off x="4898571" y="3535407"/>
            <a:ext cx="441146" cy="461665"/>
          </a:xfrm>
          <a:prstGeom prst="rect">
            <a:avLst/>
          </a:prstGeom>
          <a:noFill/>
        </p:spPr>
        <p:txBody>
          <a:bodyPr wrap="none" rtlCol="0">
            <a:spAutoFit/>
          </a:bodyPr>
          <a:lstStyle/>
          <a:p>
            <a:r>
              <a:rPr lang="en-GB" dirty="0" smtClean="0"/>
              <a:t>to</a:t>
            </a:r>
            <a:endParaRPr lang="en-GB" dirty="0"/>
          </a:p>
        </p:txBody>
      </p:sp>
    </p:spTree>
    <p:extLst>
      <p:ext uri="{BB962C8B-B14F-4D97-AF65-F5344CB8AC3E}">
        <p14:creationId xmlns:p14="http://schemas.microsoft.com/office/powerpoint/2010/main" val="46664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16266" y="115644"/>
            <a:ext cx="5972982" cy="954107"/>
          </a:xfrm>
          <a:prstGeom prst="rect">
            <a:avLst/>
          </a:prstGeom>
          <a:noFill/>
        </p:spPr>
        <p:txBody>
          <a:bodyPr wrap="none" rtlCol="0">
            <a:spAutoFit/>
          </a:bodyPr>
          <a:lstStyle/>
          <a:p>
            <a:pPr algn="ctr"/>
            <a:r>
              <a:rPr lang="en-GB" sz="2800" dirty="0" smtClean="0"/>
              <a:t>and after we solve sensory processing,</a:t>
            </a:r>
          </a:p>
          <a:p>
            <a:pPr algn="ctr"/>
            <a:r>
              <a:rPr lang="en-GB" sz="2800" dirty="0" smtClean="0"/>
              <a:t>action selection is still hard</a:t>
            </a:r>
            <a:endParaRPr lang="en-GB" sz="2800" dirty="0"/>
          </a:p>
        </p:txBody>
      </p:sp>
      <p:sp>
        <p:nvSpPr>
          <p:cNvPr id="64" name="Oval 63"/>
          <p:cNvSpPr/>
          <p:nvPr/>
        </p:nvSpPr>
        <p:spPr bwMode="auto">
          <a:xfrm>
            <a:off x="1387736" y="1197685"/>
            <a:ext cx="5819888" cy="5282004"/>
          </a:xfrm>
          <a:prstGeom prst="ellipse">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6" name="Freeform 5"/>
          <p:cNvSpPr/>
          <p:nvPr/>
        </p:nvSpPr>
        <p:spPr bwMode="auto">
          <a:xfrm rot="-180000">
            <a:off x="3431690" y="1272988"/>
            <a:ext cx="334623" cy="5120640"/>
          </a:xfrm>
          <a:custGeom>
            <a:avLst/>
            <a:gdLst>
              <a:gd name="connsiteX0" fmla="*/ 322730 w 334623"/>
              <a:gd name="connsiteY0" fmla="*/ 0 h 5120640"/>
              <a:gd name="connsiteX1" fmla="*/ 290457 w 334623"/>
              <a:gd name="connsiteY1" fmla="*/ 53788 h 5120640"/>
              <a:gd name="connsiteX2" fmla="*/ 258184 w 334623"/>
              <a:gd name="connsiteY2" fmla="*/ 86061 h 5120640"/>
              <a:gd name="connsiteX3" fmla="*/ 236669 w 334623"/>
              <a:gd name="connsiteY3" fmla="*/ 118334 h 5120640"/>
              <a:gd name="connsiteX4" fmla="*/ 279699 w 334623"/>
              <a:gd name="connsiteY4" fmla="*/ 225910 h 5120640"/>
              <a:gd name="connsiteX5" fmla="*/ 311972 w 334623"/>
              <a:gd name="connsiteY5" fmla="*/ 236668 h 5120640"/>
              <a:gd name="connsiteX6" fmla="*/ 311972 w 334623"/>
              <a:gd name="connsiteY6" fmla="*/ 559397 h 5120640"/>
              <a:gd name="connsiteX7" fmla="*/ 290457 w 334623"/>
              <a:gd name="connsiteY7" fmla="*/ 785308 h 5120640"/>
              <a:gd name="connsiteX8" fmla="*/ 258184 w 334623"/>
              <a:gd name="connsiteY8" fmla="*/ 828338 h 5120640"/>
              <a:gd name="connsiteX9" fmla="*/ 268942 w 334623"/>
              <a:gd name="connsiteY9" fmla="*/ 957430 h 5120640"/>
              <a:gd name="connsiteX10" fmla="*/ 301215 w 334623"/>
              <a:gd name="connsiteY10" fmla="*/ 989703 h 5120640"/>
              <a:gd name="connsiteX11" fmla="*/ 290457 w 334623"/>
              <a:gd name="connsiteY11" fmla="*/ 1344705 h 5120640"/>
              <a:gd name="connsiteX12" fmla="*/ 268942 w 334623"/>
              <a:gd name="connsiteY12" fmla="*/ 1495312 h 5120640"/>
              <a:gd name="connsiteX13" fmla="*/ 225911 w 334623"/>
              <a:gd name="connsiteY13" fmla="*/ 1592131 h 5120640"/>
              <a:gd name="connsiteX14" fmla="*/ 236669 w 334623"/>
              <a:gd name="connsiteY14" fmla="*/ 1699708 h 5120640"/>
              <a:gd name="connsiteX15" fmla="*/ 322730 w 334623"/>
              <a:gd name="connsiteY15" fmla="*/ 1721223 h 5120640"/>
              <a:gd name="connsiteX16" fmla="*/ 322730 w 334623"/>
              <a:gd name="connsiteY16" fmla="*/ 1807284 h 5120640"/>
              <a:gd name="connsiteX17" fmla="*/ 311972 w 334623"/>
              <a:gd name="connsiteY17" fmla="*/ 1968649 h 5120640"/>
              <a:gd name="connsiteX18" fmla="*/ 301215 w 334623"/>
              <a:gd name="connsiteY18" fmla="*/ 2000922 h 5120640"/>
              <a:gd name="connsiteX19" fmla="*/ 279699 w 334623"/>
              <a:gd name="connsiteY19" fmla="*/ 2022437 h 5120640"/>
              <a:gd name="connsiteX20" fmla="*/ 258184 w 334623"/>
              <a:gd name="connsiteY20" fmla="*/ 2086983 h 5120640"/>
              <a:gd name="connsiteX21" fmla="*/ 247426 w 334623"/>
              <a:gd name="connsiteY21" fmla="*/ 2162287 h 5120640"/>
              <a:gd name="connsiteX22" fmla="*/ 204396 w 334623"/>
              <a:gd name="connsiteY22" fmla="*/ 2248348 h 5120640"/>
              <a:gd name="connsiteX23" fmla="*/ 182880 w 334623"/>
              <a:gd name="connsiteY23" fmla="*/ 2269863 h 5120640"/>
              <a:gd name="connsiteX24" fmla="*/ 172123 w 334623"/>
              <a:gd name="connsiteY24" fmla="*/ 2334409 h 5120640"/>
              <a:gd name="connsiteX25" fmla="*/ 172123 w 334623"/>
              <a:gd name="connsiteY25" fmla="*/ 2420470 h 5120640"/>
              <a:gd name="connsiteX26" fmla="*/ 204396 w 334623"/>
              <a:gd name="connsiteY26" fmla="*/ 2431228 h 5120640"/>
              <a:gd name="connsiteX27" fmla="*/ 236669 w 334623"/>
              <a:gd name="connsiteY27" fmla="*/ 2452743 h 5120640"/>
              <a:gd name="connsiteX28" fmla="*/ 258184 w 334623"/>
              <a:gd name="connsiteY28" fmla="*/ 2485016 h 5120640"/>
              <a:gd name="connsiteX29" fmla="*/ 225911 w 334623"/>
              <a:gd name="connsiteY29" fmla="*/ 2549562 h 5120640"/>
              <a:gd name="connsiteX30" fmla="*/ 215153 w 334623"/>
              <a:gd name="connsiteY30" fmla="*/ 2807745 h 5120640"/>
              <a:gd name="connsiteX31" fmla="*/ 204396 w 334623"/>
              <a:gd name="connsiteY31" fmla="*/ 2850776 h 5120640"/>
              <a:gd name="connsiteX32" fmla="*/ 172123 w 334623"/>
              <a:gd name="connsiteY32" fmla="*/ 2883049 h 5120640"/>
              <a:gd name="connsiteX33" fmla="*/ 107577 w 334623"/>
              <a:gd name="connsiteY33" fmla="*/ 3001383 h 5120640"/>
              <a:gd name="connsiteX34" fmla="*/ 118335 w 334623"/>
              <a:gd name="connsiteY34" fmla="*/ 3044414 h 5120640"/>
              <a:gd name="connsiteX35" fmla="*/ 193638 w 334623"/>
              <a:gd name="connsiteY35" fmla="*/ 3087444 h 5120640"/>
              <a:gd name="connsiteX36" fmla="*/ 236669 w 334623"/>
              <a:gd name="connsiteY36" fmla="*/ 3141232 h 5120640"/>
              <a:gd name="connsiteX37" fmla="*/ 247426 w 334623"/>
              <a:gd name="connsiteY37" fmla="*/ 3173505 h 5120640"/>
              <a:gd name="connsiteX38" fmla="*/ 236669 w 334623"/>
              <a:gd name="connsiteY38" fmla="*/ 3205778 h 5120640"/>
              <a:gd name="connsiteX39" fmla="*/ 182880 w 334623"/>
              <a:gd name="connsiteY39" fmla="*/ 3302597 h 5120640"/>
              <a:gd name="connsiteX40" fmla="*/ 182880 w 334623"/>
              <a:gd name="connsiteY40" fmla="*/ 3550023 h 5120640"/>
              <a:gd name="connsiteX41" fmla="*/ 172123 w 334623"/>
              <a:gd name="connsiteY41" fmla="*/ 3582296 h 5120640"/>
              <a:gd name="connsiteX42" fmla="*/ 129092 w 334623"/>
              <a:gd name="connsiteY42" fmla="*/ 3646842 h 5120640"/>
              <a:gd name="connsiteX43" fmla="*/ 96819 w 334623"/>
              <a:gd name="connsiteY43" fmla="*/ 3668357 h 5120640"/>
              <a:gd name="connsiteX44" fmla="*/ 64546 w 334623"/>
              <a:gd name="connsiteY44" fmla="*/ 3700630 h 5120640"/>
              <a:gd name="connsiteX45" fmla="*/ 43031 w 334623"/>
              <a:gd name="connsiteY45" fmla="*/ 3732903 h 5120640"/>
              <a:gd name="connsiteX46" fmla="*/ 0 w 334623"/>
              <a:gd name="connsiteY46" fmla="*/ 3818964 h 5120640"/>
              <a:gd name="connsiteX47" fmla="*/ 10758 w 334623"/>
              <a:gd name="connsiteY47" fmla="*/ 3861995 h 5120640"/>
              <a:gd name="connsiteX48" fmla="*/ 96819 w 334623"/>
              <a:gd name="connsiteY48" fmla="*/ 3894268 h 5120640"/>
              <a:gd name="connsiteX49" fmla="*/ 172123 w 334623"/>
              <a:gd name="connsiteY49" fmla="*/ 3937298 h 5120640"/>
              <a:gd name="connsiteX50" fmla="*/ 182880 w 334623"/>
              <a:gd name="connsiteY50" fmla="*/ 3969571 h 5120640"/>
              <a:gd name="connsiteX51" fmla="*/ 139850 w 334623"/>
              <a:gd name="connsiteY51" fmla="*/ 4066390 h 5120640"/>
              <a:gd name="connsiteX52" fmla="*/ 53789 w 334623"/>
              <a:gd name="connsiteY52" fmla="*/ 4163209 h 5120640"/>
              <a:gd name="connsiteX53" fmla="*/ 43031 w 334623"/>
              <a:gd name="connsiteY53" fmla="*/ 4206240 h 5120640"/>
              <a:gd name="connsiteX54" fmla="*/ 75304 w 334623"/>
              <a:gd name="connsiteY54" fmla="*/ 4227755 h 5120640"/>
              <a:gd name="connsiteX55" fmla="*/ 96819 w 334623"/>
              <a:gd name="connsiteY55" fmla="*/ 4260028 h 5120640"/>
              <a:gd name="connsiteX56" fmla="*/ 150608 w 334623"/>
              <a:gd name="connsiteY56" fmla="*/ 4647303 h 5120640"/>
              <a:gd name="connsiteX57" fmla="*/ 193638 w 334623"/>
              <a:gd name="connsiteY57" fmla="*/ 4658061 h 5120640"/>
              <a:gd name="connsiteX58" fmla="*/ 182880 w 334623"/>
              <a:gd name="connsiteY58" fmla="*/ 4733364 h 5120640"/>
              <a:gd name="connsiteX59" fmla="*/ 172123 w 334623"/>
              <a:gd name="connsiteY59" fmla="*/ 4765637 h 5120640"/>
              <a:gd name="connsiteX60" fmla="*/ 161365 w 334623"/>
              <a:gd name="connsiteY60" fmla="*/ 4808668 h 5120640"/>
              <a:gd name="connsiteX61" fmla="*/ 139850 w 334623"/>
              <a:gd name="connsiteY61" fmla="*/ 4873214 h 5120640"/>
              <a:gd name="connsiteX62" fmla="*/ 118335 w 334623"/>
              <a:gd name="connsiteY62" fmla="*/ 4980790 h 5120640"/>
              <a:gd name="connsiteX63" fmla="*/ 96819 w 334623"/>
              <a:gd name="connsiteY63" fmla="*/ 5002305 h 5120640"/>
              <a:gd name="connsiteX64" fmla="*/ 75304 w 334623"/>
              <a:gd name="connsiteY64" fmla="*/ 5066851 h 5120640"/>
              <a:gd name="connsiteX65" fmla="*/ 64546 w 334623"/>
              <a:gd name="connsiteY65" fmla="*/ 5099124 h 5120640"/>
              <a:gd name="connsiteX66" fmla="*/ 75304 w 334623"/>
              <a:gd name="connsiteY66" fmla="*/ 5120640 h 512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34623" h="5120640">
                <a:moveTo>
                  <a:pt x="322730" y="0"/>
                </a:moveTo>
                <a:cubicBezTo>
                  <a:pt x="311972" y="17929"/>
                  <a:pt x="303002" y="37061"/>
                  <a:pt x="290457" y="53788"/>
                </a:cubicBezTo>
                <a:cubicBezTo>
                  <a:pt x="281329" y="65959"/>
                  <a:pt x="267923" y="74374"/>
                  <a:pt x="258184" y="86061"/>
                </a:cubicBezTo>
                <a:cubicBezTo>
                  <a:pt x="249907" y="95993"/>
                  <a:pt x="243841" y="107576"/>
                  <a:pt x="236669" y="118334"/>
                </a:cubicBezTo>
                <a:cubicBezTo>
                  <a:pt x="246231" y="194834"/>
                  <a:pt x="224623" y="198372"/>
                  <a:pt x="279699" y="225910"/>
                </a:cubicBezTo>
                <a:cubicBezTo>
                  <a:pt x="289841" y="230981"/>
                  <a:pt x="301214" y="233082"/>
                  <a:pt x="311972" y="236668"/>
                </a:cubicBezTo>
                <a:cubicBezTo>
                  <a:pt x="352611" y="358582"/>
                  <a:pt x="329621" y="277021"/>
                  <a:pt x="311972" y="559397"/>
                </a:cubicBezTo>
                <a:cubicBezTo>
                  <a:pt x="307253" y="634894"/>
                  <a:pt x="305292" y="711133"/>
                  <a:pt x="290457" y="785308"/>
                </a:cubicBezTo>
                <a:cubicBezTo>
                  <a:pt x="286941" y="802889"/>
                  <a:pt x="268942" y="813995"/>
                  <a:pt x="258184" y="828338"/>
                </a:cubicBezTo>
                <a:cubicBezTo>
                  <a:pt x="261770" y="871369"/>
                  <a:pt x="257816" y="915708"/>
                  <a:pt x="268942" y="957430"/>
                </a:cubicBezTo>
                <a:cubicBezTo>
                  <a:pt x="272862" y="972130"/>
                  <a:pt x="300371" y="974513"/>
                  <a:pt x="301215" y="989703"/>
                </a:cubicBezTo>
                <a:cubicBezTo>
                  <a:pt x="307782" y="1107909"/>
                  <a:pt x="297998" y="1226557"/>
                  <a:pt x="290457" y="1344705"/>
                </a:cubicBezTo>
                <a:cubicBezTo>
                  <a:pt x="287227" y="1395314"/>
                  <a:pt x="279389" y="1445688"/>
                  <a:pt x="268942" y="1495312"/>
                </a:cubicBezTo>
                <a:cubicBezTo>
                  <a:pt x="263948" y="1519036"/>
                  <a:pt x="237396" y="1569161"/>
                  <a:pt x="225911" y="1592131"/>
                </a:cubicBezTo>
                <a:cubicBezTo>
                  <a:pt x="229497" y="1627990"/>
                  <a:pt x="215046" y="1670878"/>
                  <a:pt x="236669" y="1699708"/>
                </a:cubicBezTo>
                <a:cubicBezTo>
                  <a:pt x="254411" y="1723364"/>
                  <a:pt x="322730" y="1721223"/>
                  <a:pt x="322730" y="1721223"/>
                </a:cubicBezTo>
                <a:cubicBezTo>
                  <a:pt x="342367" y="1780132"/>
                  <a:pt x="330719" y="1727398"/>
                  <a:pt x="322730" y="1807284"/>
                </a:cubicBezTo>
                <a:cubicBezTo>
                  <a:pt x="317366" y="1860924"/>
                  <a:pt x="317925" y="1915071"/>
                  <a:pt x="311972" y="1968649"/>
                </a:cubicBezTo>
                <a:cubicBezTo>
                  <a:pt x="310720" y="1979919"/>
                  <a:pt x="307049" y="1991198"/>
                  <a:pt x="301215" y="2000922"/>
                </a:cubicBezTo>
                <a:cubicBezTo>
                  <a:pt x="295997" y="2009619"/>
                  <a:pt x="286871" y="2015265"/>
                  <a:pt x="279699" y="2022437"/>
                </a:cubicBezTo>
                <a:cubicBezTo>
                  <a:pt x="272527" y="2043952"/>
                  <a:pt x="261391" y="2064532"/>
                  <a:pt x="258184" y="2086983"/>
                </a:cubicBezTo>
                <a:cubicBezTo>
                  <a:pt x="254598" y="2112084"/>
                  <a:pt x="253576" y="2137688"/>
                  <a:pt x="247426" y="2162287"/>
                </a:cubicBezTo>
                <a:cubicBezTo>
                  <a:pt x="239840" y="2192631"/>
                  <a:pt x="224082" y="2223741"/>
                  <a:pt x="204396" y="2248348"/>
                </a:cubicBezTo>
                <a:cubicBezTo>
                  <a:pt x="198060" y="2256268"/>
                  <a:pt x="190052" y="2262691"/>
                  <a:pt x="182880" y="2269863"/>
                </a:cubicBezTo>
                <a:cubicBezTo>
                  <a:pt x="179294" y="2291378"/>
                  <a:pt x="176401" y="2313020"/>
                  <a:pt x="172123" y="2334409"/>
                </a:cubicBezTo>
                <a:cubicBezTo>
                  <a:pt x="166386" y="2363097"/>
                  <a:pt x="149173" y="2391782"/>
                  <a:pt x="172123" y="2420470"/>
                </a:cubicBezTo>
                <a:cubicBezTo>
                  <a:pt x="179207" y="2429325"/>
                  <a:pt x="194254" y="2426157"/>
                  <a:pt x="204396" y="2431228"/>
                </a:cubicBezTo>
                <a:cubicBezTo>
                  <a:pt x="215960" y="2437010"/>
                  <a:pt x="225911" y="2445571"/>
                  <a:pt x="236669" y="2452743"/>
                </a:cubicBezTo>
                <a:cubicBezTo>
                  <a:pt x="243841" y="2463501"/>
                  <a:pt x="256059" y="2472263"/>
                  <a:pt x="258184" y="2485016"/>
                </a:cubicBezTo>
                <a:cubicBezTo>
                  <a:pt x="261153" y="2502831"/>
                  <a:pt x="233403" y="2538323"/>
                  <a:pt x="225911" y="2549562"/>
                </a:cubicBezTo>
                <a:cubicBezTo>
                  <a:pt x="241447" y="2844739"/>
                  <a:pt x="260943" y="2670374"/>
                  <a:pt x="215153" y="2807745"/>
                </a:cubicBezTo>
                <a:cubicBezTo>
                  <a:pt x="210478" y="2821771"/>
                  <a:pt x="211731" y="2837939"/>
                  <a:pt x="204396" y="2850776"/>
                </a:cubicBezTo>
                <a:cubicBezTo>
                  <a:pt x="196848" y="2863985"/>
                  <a:pt x="182881" y="2872291"/>
                  <a:pt x="172123" y="2883049"/>
                </a:cubicBezTo>
                <a:cubicBezTo>
                  <a:pt x="123310" y="2980674"/>
                  <a:pt x="146883" y="2942423"/>
                  <a:pt x="107577" y="3001383"/>
                </a:cubicBezTo>
                <a:cubicBezTo>
                  <a:pt x="111163" y="3015727"/>
                  <a:pt x="109741" y="3032383"/>
                  <a:pt x="118335" y="3044414"/>
                </a:cubicBezTo>
                <a:cubicBezTo>
                  <a:pt x="138688" y="3072909"/>
                  <a:pt x="164435" y="3077710"/>
                  <a:pt x="193638" y="3087444"/>
                </a:cubicBezTo>
                <a:cubicBezTo>
                  <a:pt x="213647" y="3107453"/>
                  <a:pt x="223101" y="3114096"/>
                  <a:pt x="236669" y="3141232"/>
                </a:cubicBezTo>
                <a:cubicBezTo>
                  <a:pt x="241740" y="3151374"/>
                  <a:pt x="243840" y="3162747"/>
                  <a:pt x="247426" y="3173505"/>
                </a:cubicBezTo>
                <a:cubicBezTo>
                  <a:pt x="243840" y="3184263"/>
                  <a:pt x="242176" y="3195865"/>
                  <a:pt x="236669" y="3205778"/>
                </a:cubicBezTo>
                <a:cubicBezTo>
                  <a:pt x="175016" y="3316755"/>
                  <a:pt x="207223" y="3229569"/>
                  <a:pt x="182880" y="3302597"/>
                </a:cubicBezTo>
                <a:cubicBezTo>
                  <a:pt x="204706" y="3411720"/>
                  <a:pt x="200348" y="3366606"/>
                  <a:pt x="182880" y="3550023"/>
                </a:cubicBezTo>
                <a:cubicBezTo>
                  <a:pt x="181805" y="3561311"/>
                  <a:pt x="177630" y="3572383"/>
                  <a:pt x="172123" y="3582296"/>
                </a:cubicBezTo>
                <a:cubicBezTo>
                  <a:pt x="159565" y="3604900"/>
                  <a:pt x="146120" y="3627382"/>
                  <a:pt x="129092" y="3646842"/>
                </a:cubicBezTo>
                <a:cubicBezTo>
                  <a:pt x="120578" y="3656572"/>
                  <a:pt x="106751" y="3660080"/>
                  <a:pt x="96819" y="3668357"/>
                </a:cubicBezTo>
                <a:cubicBezTo>
                  <a:pt x="85132" y="3678096"/>
                  <a:pt x="74285" y="3688943"/>
                  <a:pt x="64546" y="3700630"/>
                </a:cubicBezTo>
                <a:cubicBezTo>
                  <a:pt x="56269" y="3710562"/>
                  <a:pt x="49883" y="3721939"/>
                  <a:pt x="43031" y="3732903"/>
                </a:cubicBezTo>
                <a:cubicBezTo>
                  <a:pt x="6738" y="3790972"/>
                  <a:pt x="16386" y="3769807"/>
                  <a:pt x="0" y="3818964"/>
                </a:cubicBezTo>
                <a:cubicBezTo>
                  <a:pt x="3586" y="3833308"/>
                  <a:pt x="2557" y="3849693"/>
                  <a:pt x="10758" y="3861995"/>
                </a:cubicBezTo>
                <a:cubicBezTo>
                  <a:pt x="27804" y="3887564"/>
                  <a:pt x="73402" y="3889585"/>
                  <a:pt x="96819" y="3894268"/>
                </a:cubicBezTo>
                <a:cubicBezTo>
                  <a:pt x="107407" y="3899562"/>
                  <a:pt x="161986" y="3924627"/>
                  <a:pt x="172123" y="3937298"/>
                </a:cubicBezTo>
                <a:cubicBezTo>
                  <a:pt x="179207" y="3946153"/>
                  <a:pt x="179294" y="3958813"/>
                  <a:pt x="182880" y="3969571"/>
                </a:cubicBezTo>
                <a:cubicBezTo>
                  <a:pt x="169238" y="4010497"/>
                  <a:pt x="167126" y="4035705"/>
                  <a:pt x="139850" y="4066390"/>
                </a:cubicBezTo>
                <a:cubicBezTo>
                  <a:pt x="41599" y="4176922"/>
                  <a:pt x="102619" y="4089963"/>
                  <a:pt x="53789" y="4163209"/>
                </a:cubicBezTo>
                <a:cubicBezTo>
                  <a:pt x="50203" y="4177553"/>
                  <a:pt x="38356" y="4192214"/>
                  <a:pt x="43031" y="4206240"/>
                </a:cubicBezTo>
                <a:cubicBezTo>
                  <a:pt x="47119" y="4218506"/>
                  <a:pt x="66162" y="4218613"/>
                  <a:pt x="75304" y="4227755"/>
                </a:cubicBezTo>
                <a:cubicBezTo>
                  <a:pt x="84446" y="4236897"/>
                  <a:pt x="89647" y="4249270"/>
                  <a:pt x="96819" y="4260028"/>
                </a:cubicBezTo>
                <a:cubicBezTo>
                  <a:pt x="114335" y="4566546"/>
                  <a:pt x="-505" y="4604126"/>
                  <a:pt x="150608" y="4647303"/>
                </a:cubicBezTo>
                <a:cubicBezTo>
                  <a:pt x="164824" y="4651365"/>
                  <a:pt x="179295" y="4654475"/>
                  <a:pt x="193638" y="4658061"/>
                </a:cubicBezTo>
                <a:cubicBezTo>
                  <a:pt x="190052" y="4683162"/>
                  <a:pt x="187853" y="4708501"/>
                  <a:pt x="182880" y="4733364"/>
                </a:cubicBezTo>
                <a:cubicBezTo>
                  <a:pt x="180656" y="4744483"/>
                  <a:pt x="175238" y="4754734"/>
                  <a:pt x="172123" y="4765637"/>
                </a:cubicBezTo>
                <a:cubicBezTo>
                  <a:pt x="168061" y="4779853"/>
                  <a:pt x="165613" y="4794506"/>
                  <a:pt x="161365" y="4808668"/>
                </a:cubicBezTo>
                <a:cubicBezTo>
                  <a:pt x="154848" y="4830391"/>
                  <a:pt x="143579" y="4850843"/>
                  <a:pt x="139850" y="4873214"/>
                </a:cubicBezTo>
                <a:cubicBezTo>
                  <a:pt x="138500" y="4881312"/>
                  <a:pt x="126357" y="4964746"/>
                  <a:pt x="118335" y="4980790"/>
                </a:cubicBezTo>
                <a:cubicBezTo>
                  <a:pt x="113799" y="4989862"/>
                  <a:pt x="103991" y="4995133"/>
                  <a:pt x="96819" y="5002305"/>
                </a:cubicBezTo>
                <a:lnTo>
                  <a:pt x="75304" y="5066851"/>
                </a:lnTo>
                <a:cubicBezTo>
                  <a:pt x="71718" y="5077609"/>
                  <a:pt x="59475" y="5088982"/>
                  <a:pt x="64546" y="5099124"/>
                </a:cubicBezTo>
                <a:lnTo>
                  <a:pt x="75304" y="5120640"/>
                </a:lnTo>
              </a:path>
            </a:pathLst>
          </a:cu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7" name="Freeform 6"/>
          <p:cNvSpPr/>
          <p:nvPr/>
        </p:nvSpPr>
        <p:spPr bwMode="auto">
          <a:xfrm rot="-180000">
            <a:off x="4969556" y="1337533"/>
            <a:ext cx="344722" cy="5034579"/>
          </a:xfrm>
          <a:custGeom>
            <a:avLst/>
            <a:gdLst>
              <a:gd name="connsiteX0" fmla="*/ 344722 w 344722"/>
              <a:gd name="connsiteY0" fmla="*/ 0 h 5034579"/>
              <a:gd name="connsiteX1" fmla="*/ 312449 w 344722"/>
              <a:gd name="connsiteY1" fmla="*/ 53788 h 5034579"/>
              <a:gd name="connsiteX2" fmla="*/ 323207 w 344722"/>
              <a:gd name="connsiteY2" fmla="*/ 86061 h 5034579"/>
              <a:gd name="connsiteX3" fmla="*/ 280176 w 344722"/>
              <a:gd name="connsiteY3" fmla="*/ 215153 h 5034579"/>
              <a:gd name="connsiteX4" fmla="*/ 247903 w 344722"/>
              <a:gd name="connsiteY4" fmla="*/ 258184 h 5034579"/>
              <a:gd name="connsiteX5" fmla="*/ 237146 w 344722"/>
              <a:gd name="connsiteY5" fmla="*/ 290457 h 5034579"/>
              <a:gd name="connsiteX6" fmla="*/ 258661 w 344722"/>
              <a:gd name="connsiteY6" fmla="*/ 430306 h 5034579"/>
              <a:gd name="connsiteX7" fmla="*/ 237146 w 344722"/>
              <a:gd name="connsiteY7" fmla="*/ 613186 h 5034579"/>
              <a:gd name="connsiteX8" fmla="*/ 226388 w 344722"/>
              <a:gd name="connsiteY8" fmla="*/ 645459 h 5034579"/>
              <a:gd name="connsiteX9" fmla="*/ 172600 w 344722"/>
              <a:gd name="connsiteY9" fmla="*/ 677732 h 5034579"/>
              <a:gd name="connsiteX10" fmla="*/ 140327 w 344722"/>
              <a:gd name="connsiteY10" fmla="*/ 699247 h 5034579"/>
              <a:gd name="connsiteX11" fmla="*/ 118811 w 344722"/>
              <a:gd name="connsiteY11" fmla="*/ 731520 h 5034579"/>
              <a:gd name="connsiteX12" fmla="*/ 97296 w 344722"/>
              <a:gd name="connsiteY12" fmla="*/ 796066 h 5034579"/>
              <a:gd name="connsiteX13" fmla="*/ 118811 w 344722"/>
              <a:gd name="connsiteY13" fmla="*/ 871369 h 5034579"/>
              <a:gd name="connsiteX14" fmla="*/ 204873 w 344722"/>
              <a:gd name="connsiteY14" fmla="*/ 903642 h 5034579"/>
              <a:gd name="connsiteX15" fmla="*/ 269418 w 344722"/>
              <a:gd name="connsiteY15" fmla="*/ 957431 h 5034579"/>
              <a:gd name="connsiteX16" fmla="*/ 280176 w 344722"/>
              <a:gd name="connsiteY16" fmla="*/ 989704 h 5034579"/>
              <a:gd name="connsiteX17" fmla="*/ 269418 w 344722"/>
              <a:gd name="connsiteY17" fmla="*/ 1129553 h 5034579"/>
              <a:gd name="connsiteX18" fmla="*/ 247903 w 344722"/>
              <a:gd name="connsiteY18" fmla="*/ 1172584 h 5034579"/>
              <a:gd name="connsiteX19" fmla="*/ 269418 w 344722"/>
              <a:gd name="connsiteY19" fmla="*/ 1301675 h 5034579"/>
              <a:gd name="connsiteX20" fmla="*/ 258661 w 344722"/>
              <a:gd name="connsiteY20" fmla="*/ 1495313 h 5034579"/>
              <a:gd name="connsiteX21" fmla="*/ 237146 w 344722"/>
              <a:gd name="connsiteY21" fmla="*/ 1549101 h 5034579"/>
              <a:gd name="connsiteX22" fmla="*/ 226388 w 344722"/>
              <a:gd name="connsiteY22" fmla="*/ 1602889 h 5034579"/>
              <a:gd name="connsiteX23" fmla="*/ 204873 w 344722"/>
              <a:gd name="connsiteY23" fmla="*/ 1667435 h 5034579"/>
              <a:gd name="connsiteX24" fmla="*/ 215630 w 344722"/>
              <a:gd name="connsiteY24" fmla="*/ 1818042 h 5034579"/>
              <a:gd name="connsiteX25" fmla="*/ 226388 w 344722"/>
              <a:gd name="connsiteY25" fmla="*/ 1850315 h 5034579"/>
              <a:gd name="connsiteX26" fmla="*/ 204873 w 344722"/>
              <a:gd name="connsiteY26" fmla="*/ 1990165 h 5034579"/>
              <a:gd name="connsiteX27" fmla="*/ 183357 w 344722"/>
              <a:gd name="connsiteY27" fmla="*/ 2086984 h 5034579"/>
              <a:gd name="connsiteX28" fmla="*/ 194115 w 344722"/>
              <a:gd name="connsiteY28" fmla="*/ 2173045 h 5034579"/>
              <a:gd name="connsiteX29" fmla="*/ 215630 w 344722"/>
              <a:gd name="connsiteY29" fmla="*/ 2248348 h 5034579"/>
              <a:gd name="connsiteX30" fmla="*/ 237146 w 344722"/>
              <a:gd name="connsiteY30" fmla="*/ 2323652 h 5034579"/>
              <a:gd name="connsiteX31" fmla="*/ 226388 w 344722"/>
              <a:gd name="connsiteY31" fmla="*/ 2398955 h 5034579"/>
              <a:gd name="connsiteX32" fmla="*/ 204873 w 344722"/>
              <a:gd name="connsiteY32" fmla="*/ 2420471 h 5034579"/>
              <a:gd name="connsiteX33" fmla="*/ 194115 w 344722"/>
              <a:gd name="connsiteY33" fmla="*/ 2463501 h 5034579"/>
              <a:gd name="connsiteX34" fmla="*/ 204873 w 344722"/>
              <a:gd name="connsiteY34" fmla="*/ 2614108 h 5034579"/>
              <a:gd name="connsiteX35" fmla="*/ 226388 w 344722"/>
              <a:gd name="connsiteY35" fmla="*/ 2678654 h 5034579"/>
              <a:gd name="connsiteX36" fmla="*/ 215630 w 344722"/>
              <a:gd name="connsiteY36" fmla="*/ 2743200 h 5034579"/>
              <a:gd name="connsiteX37" fmla="*/ 194115 w 344722"/>
              <a:gd name="connsiteY37" fmla="*/ 2786231 h 5034579"/>
              <a:gd name="connsiteX38" fmla="*/ 204873 w 344722"/>
              <a:gd name="connsiteY38" fmla="*/ 2861534 h 5034579"/>
              <a:gd name="connsiteX39" fmla="*/ 194115 w 344722"/>
              <a:gd name="connsiteY39" fmla="*/ 2926080 h 5034579"/>
              <a:gd name="connsiteX40" fmla="*/ 204873 w 344722"/>
              <a:gd name="connsiteY40" fmla="*/ 2958353 h 5034579"/>
              <a:gd name="connsiteX41" fmla="*/ 194115 w 344722"/>
              <a:gd name="connsiteY41" fmla="*/ 3119718 h 5034579"/>
              <a:gd name="connsiteX42" fmla="*/ 151084 w 344722"/>
              <a:gd name="connsiteY42" fmla="*/ 3151991 h 5034579"/>
              <a:gd name="connsiteX43" fmla="*/ 129569 w 344722"/>
              <a:gd name="connsiteY43" fmla="*/ 3195021 h 5034579"/>
              <a:gd name="connsiteX44" fmla="*/ 108054 w 344722"/>
              <a:gd name="connsiteY44" fmla="*/ 3227294 h 5034579"/>
              <a:gd name="connsiteX45" fmla="*/ 118811 w 344722"/>
              <a:gd name="connsiteY45" fmla="*/ 3313355 h 5034579"/>
              <a:gd name="connsiteX46" fmla="*/ 140327 w 344722"/>
              <a:gd name="connsiteY46" fmla="*/ 3334871 h 5034579"/>
              <a:gd name="connsiteX47" fmla="*/ 129569 w 344722"/>
              <a:gd name="connsiteY47" fmla="*/ 3420932 h 5034579"/>
              <a:gd name="connsiteX48" fmla="*/ 118811 w 344722"/>
              <a:gd name="connsiteY48" fmla="*/ 3453205 h 5034579"/>
              <a:gd name="connsiteX49" fmla="*/ 108054 w 344722"/>
              <a:gd name="connsiteY49" fmla="*/ 3506993 h 5034579"/>
              <a:gd name="connsiteX50" fmla="*/ 97296 w 344722"/>
              <a:gd name="connsiteY50" fmla="*/ 3646842 h 5034579"/>
              <a:gd name="connsiteX51" fmla="*/ 54266 w 344722"/>
              <a:gd name="connsiteY51" fmla="*/ 3915784 h 5034579"/>
              <a:gd name="connsiteX52" fmla="*/ 65023 w 344722"/>
              <a:gd name="connsiteY52" fmla="*/ 3948057 h 5034579"/>
              <a:gd name="connsiteX53" fmla="*/ 86538 w 344722"/>
              <a:gd name="connsiteY53" fmla="*/ 3980329 h 5034579"/>
              <a:gd name="connsiteX54" fmla="*/ 97296 w 344722"/>
              <a:gd name="connsiteY54" fmla="*/ 4087906 h 5034579"/>
              <a:gd name="connsiteX55" fmla="*/ 86538 w 344722"/>
              <a:gd name="connsiteY55" fmla="*/ 4152452 h 5034579"/>
              <a:gd name="connsiteX56" fmla="*/ 65023 w 344722"/>
              <a:gd name="connsiteY56" fmla="*/ 4195482 h 5034579"/>
              <a:gd name="connsiteX57" fmla="*/ 54266 w 344722"/>
              <a:gd name="connsiteY57" fmla="*/ 4238513 h 5034579"/>
              <a:gd name="connsiteX58" fmla="*/ 65023 w 344722"/>
              <a:gd name="connsiteY58" fmla="*/ 4281544 h 5034579"/>
              <a:gd name="connsiteX59" fmla="*/ 86538 w 344722"/>
              <a:gd name="connsiteY59" fmla="*/ 4313817 h 5034579"/>
              <a:gd name="connsiteX60" fmla="*/ 65023 w 344722"/>
              <a:gd name="connsiteY60" fmla="*/ 4399878 h 5034579"/>
              <a:gd name="connsiteX61" fmla="*/ 54266 w 344722"/>
              <a:gd name="connsiteY61" fmla="*/ 4485939 h 5034579"/>
              <a:gd name="connsiteX62" fmla="*/ 43508 w 344722"/>
              <a:gd name="connsiteY62" fmla="*/ 4518212 h 5034579"/>
              <a:gd name="connsiteX63" fmla="*/ 32750 w 344722"/>
              <a:gd name="connsiteY63" fmla="*/ 4615031 h 5034579"/>
              <a:gd name="connsiteX64" fmla="*/ 21993 w 344722"/>
              <a:gd name="connsiteY64" fmla="*/ 4658061 h 5034579"/>
              <a:gd name="connsiteX65" fmla="*/ 477 w 344722"/>
              <a:gd name="connsiteY65" fmla="*/ 4722607 h 5034579"/>
              <a:gd name="connsiteX66" fmla="*/ 11235 w 344722"/>
              <a:gd name="connsiteY66" fmla="*/ 4819426 h 5034579"/>
              <a:gd name="connsiteX67" fmla="*/ 477 w 344722"/>
              <a:gd name="connsiteY67" fmla="*/ 4970033 h 5034579"/>
              <a:gd name="connsiteX68" fmla="*/ 477 w 344722"/>
              <a:gd name="connsiteY68" fmla="*/ 5034579 h 503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44722" h="5034579">
                <a:moveTo>
                  <a:pt x="344722" y="0"/>
                </a:moveTo>
                <a:cubicBezTo>
                  <a:pt x="333964" y="17929"/>
                  <a:pt x="317520" y="33503"/>
                  <a:pt x="312449" y="53788"/>
                </a:cubicBezTo>
                <a:cubicBezTo>
                  <a:pt x="309699" y="64789"/>
                  <a:pt x="323207" y="74721"/>
                  <a:pt x="323207" y="86061"/>
                </a:cubicBezTo>
                <a:cubicBezTo>
                  <a:pt x="323207" y="198473"/>
                  <a:pt x="338113" y="176529"/>
                  <a:pt x="280176" y="215153"/>
                </a:cubicBezTo>
                <a:cubicBezTo>
                  <a:pt x="269418" y="229497"/>
                  <a:pt x="256798" y="242617"/>
                  <a:pt x="247903" y="258184"/>
                </a:cubicBezTo>
                <a:cubicBezTo>
                  <a:pt x="242277" y="268029"/>
                  <a:pt x="237146" y="279117"/>
                  <a:pt x="237146" y="290457"/>
                </a:cubicBezTo>
                <a:cubicBezTo>
                  <a:pt x="237146" y="373662"/>
                  <a:pt x="240246" y="375064"/>
                  <a:pt x="258661" y="430306"/>
                </a:cubicBezTo>
                <a:cubicBezTo>
                  <a:pt x="254395" y="472965"/>
                  <a:pt x="246656" y="565635"/>
                  <a:pt x="237146" y="613186"/>
                </a:cubicBezTo>
                <a:cubicBezTo>
                  <a:pt x="234922" y="624305"/>
                  <a:pt x="234406" y="637441"/>
                  <a:pt x="226388" y="645459"/>
                </a:cubicBezTo>
                <a:cubicBezTo>
                  <a:pt x="211603" y="660244"/>
                  <a:pt x="190331" y="666650"/>
                  <a:pt x="172600" y="677732"/>
                </a:cubicBezTo>
                <a:cubicBezTo>
                  <a:pt x="161636" y="684584"/>
                  <a:pt x="151085" y="692075"/>
                  <a:pt x="140327" y="699247"/>
                </a:cubicBezTo>
                <a:cubicBezTo>
                  <a:pt x="133155" y="710005"/>
                  <a:pt x="124062" y="719705"/>
                  <a:pt x="118811" y="731520"/>
                </a:cubicBezTo>
                <a:cubicBezTo>
                  <a:pt x="109600" y="752244"/>
                  <a:pt x="97296" y="796066"/>
                  <a:pt x="97296" y="796066"/>
                </a:cubicBezTo>
                <a:cubicBezTo>
                  <a:pt x="104468" y="821167"/>
                  <a:pt x="104330" y="849648"/>
                  <a:pt x="118811" y="871369"/>
                </a:cubicBezTo>
                <a:cubicBezTo>
                  <a:pt x="130063" y="888247"/>
                  <a:pt x="187774" y="899368"/>
                  <a:pt x="204873" y="903642"/>
                </a:cubicBezTo>
                <a:cubicBezTo>
                  <a:pt x="228687" y="919518"/>
                  <a:pt x="252852" y="932581"/>
                  <a:pt x="269418" y="957431"/>
                </a:cubicBezTo>
                <a:cubicBezTo>
                  <a:pt x="275708" y="966866"/>
                  <a:pt x="276590" y="978946"/>
                  <a:pt x="280176" y="989704"/>
                </a:cubicBezTo>
                <a:cubicBezTo>
                  <a:pt x="276590" y="1036320"/>
                  <a:pt x="277543" y="1083510"/>
                  <a:pt x="269418" y="1129553"/>
                </a:cubicBezTo>
                <a:cubicBezTo>
                  <a:pt x="266631" y="1145346"/>
                  <a:pt x="249133" y="1156595"/>
                  <a:pt x="247903" y="1172584"/>
                </a:cubicBezTo>
                <a:cubicBezTo>
                  <a:pt x="243400" y="1231129"/>
                  <a:pt x="254160" y="1255898"/>
                  <a:pt x="269418" y="1301675"/>
                </a:cubicBezTo>
                <a:cubicBezTo>
                  <a:pt x="265832" y="1366221"/>
                  <a:pt x="267022" y="1431210"/>
                  <a:pt x="258661" y="1495313"/>
                </a:cubicBezTo>
                <a:cubicBezTo>
                  <a:pt x="256163" y="1514461"/>
                  <a:pt x="242695" y="1530605"/>
                  <a:pt x="237146" y="1549101"/>
                </a:cubicBezTo>
                <a:cubicBezTo>
                  <a:pt x="231892" y="1566614"/>
                  <a:pt x="231199" y="1585249"/>
                  <a:pt x="226388" y="1602889"/>
                </a:cubicBezTo>
                <a:cubicBezTo>
                  <a:pt x="220421" y="1624769"/>
                  <a:pt x="212045" y="1645920"/>
                  <a:pt x="204873" y="1667435"/>
                </a:cubicBezTo>
                <a:cubicBezTo>
                  <a:pt x="208459" y="1717637"/>
                  <a:pt x="209749" y="1768056"/>
                  <a:pt x="215630" y="1818042"/>
                </a:cubicBezTo>
                <a:cubicBezTo>
                  <a:pt x="216955" y="1829304"/>
                  <a:pt x="226388" y="1838975"/>
                  <a:pt x="226388" y="1850315"/>
                </a:cubicBezTo>
                <a:cubicBezTo>
                  <a:pt x="226388" y="2021281"/>
                  <a:pt x="223285" y="1907308"/>
                  <a:pt x="204873" y="1990165"/>
                </a:cubicBezTo>
                <a:cubicBezTo>
                  <a:pt x="179632" y="2103751"/>
                  <a:pt x="207573" y="2014338"/>
                  <a:pt x="183357" y="2086984"/>
                </a:cubicBezTo>
                <a:cubicBezTo>
                  <a:pt x="186943" y="2115671"/>
                  <a:pt x="189362" y="2144528"/>
                  <a:pt x="194115" y="2173045"/>
                </a:cubicBezTo>
                <a:cubicBezTo>
                  <a:pt x="200839" y="2213389"/>
                  <a:pt x="205401" y="2212546"/>
                  <a:pt x="215630" y="2248348"/>
                </a:cubicBezTo>
                <a:cubicBezTo>
                  <a:pt x="242638" y="2342877"/>
                  <a:pt x="211359" y="2246293"/>
                  <a:pt x="237146" y="2323652"/>
                </a:cubicBezTo>
                <a:cubicBezTo>
                  <a:pt x="233560" y="2348753"/>
                  <a:pt x="234406" y="2374900"/>
                  <a:pt x="226388" y="2398955"/>
                </a:cubicBezTo>
                <a:cubicBezTo>
                  <a:pt x="223181" y="2408577"/>
                  <a:pt x="209409" y="2411399"/>
                  <a:pt x="204873" y="2420471"/>
                </a:cubicBezTo>
                <a:cubicBezTo>
                  <a:pt x="198261" y="2433695"/>
                  <a:pt x="197701" y="2449158"/>
                  <a:pt x="194115" y="2463501"/>
                </a:cubicBezTo>
                <a:cubicBezTo>
                  <a:pt x="197701" y="2513703"/>
                  <a:pt x="197407" y="2564335"/>
                  <a:pt x="204873" y="2614108"/>
                </a:cubicBezTo>
                <a:cubicBezTo>
                  <a:pt x="208237" y="2636536"/>
                  <a:pt x="226388" y="2678654"/>
                  <a:pt x="226388" y="2678654"/>
                </a:cubicBezTo>
                <a:cubicBezTo>
                  <a:pt x="222802" y="2700169"/>
                  <a:pt x="221898" y="2722308"/>
                  <a:pt x="215630" y="2743200"/>
                </a:cubicBezTo>
                <a:cubicBezTo>
                  <a:pt x="211022" y="2758560"/>
                  <a:pt x="195567" y="2770260"/>
                  <a:pt x="194115" y="2786231"/>
                </a:cubicBezTo>
                <a:cubicBezTo>
                  <a:pt x="191820" y="2811483"/>
                  <a:pt x="201287" y="2836433"/>
                  <a:pt x="204873" y="2861534"/>
                </a:cubicBezTo>
                <a:cubicBezTo>
                  <a:pt x="201287" y="2883049"/>
                  <a:pt x="194115" y="2904268"/>
                  <a:pt x="194115" y="2926080"/>
                </a:cubicBezTo>
                <a:cubicBezTo>
                  <a:pt x="194115" y="2937420"/>
                  <a:pt x="204873" y="2947013"/>
                  <a:pt x="204873" y="2958353"/>
                </a:cubicBezTo>
                <a:cubicBezTo>
                  <a:pt x="204873" y="3012261"/>
                  <a:pt x="208543" y="3067777"/>
                  <a:pt x="194115" y="3119718"/>
                </a:cubicBezTo>
                <a:cubicBezTo>
                  <a:pt x="189316" y="3136993"/>
                  <a:pt x="165428" y="3141233"/>
                  <a:pt x="151084" y="3151991"/>
                </a:cubicBezTo>
                <a:cubicBezTo>
                  <a:pt x="143912" y="3166334"/>
                  <a:pt x="137525" y="3181098"/>
                  <a:pt x="129569" y="3195021"/>
                </a:cubicBezTo>
                <a:cubicBezTo>
                  <a:pt x="123154" y="3206247"/>
                  <a:pt x="109225" y="3214418"/>
                  <a:pt x="108054" y="3227294"/>
                </a:cubicBezTo>
                <a:cubicBezTo>
                  <a:pt x="105437" y="3256085"/>
                  <a:pt x="110504" y="3285664"/>
                  <a:pt x="118811" y="3313355"/>
                </a:cubicBezTo>
                <a:cubicBezTo>
                  <a:pt x="121725" y="3323070"/>
                  <a:pt x="133155" y="3327699"/>
                  <a:pt x="140327" y="3334871"/>
                </a:cubicBezTo>
                <a:cubicBezTo>
                  <a:pt x="136741" y="3363558"/>
                  <a:pt x="134741" y="3392488"/>
                  <a:pt x="129569" y="3420932"/>
                </a:cubicBezTo>
                <a:cubicBezTo>
                  <a:pt x="127540" y="3432089"/>
                  <a:pt x="121561" y="3442204"/>
                  <a:pt x="118811" y="3453205"/>
                </a:cubicBezTo>
                <a:cubicBezTo>
                  <a:pt x="114376" y="3470943"/>
                  <a:pt x="111640" y="3489064"/>
                  <a:pt x="108054" y="3506993"/>
                </a:cubicBezTo>
                <a:cubicBezTo>
                  <a:pt x="104468" y="3553609"/>
                  <a:pt x="99963" y="3600164"/>
                  <a:pt x="97296" y="3646842"/>
                </a:cubicBezTo>
                <a:cubicBezTo>
                  <a:pt x="82725" y="3901831"/>
                  <a:pt x="142980" y="3827068"/>
                  <a:pt x="54266" y="3915784"/>
                </a:cubicBezTo>
                <a:cubicBezTo>
                  <a:pt x="57852" y="3926542"/>
                  <a:pt x="59952" y="3937915"/>
                  <a:pt x="65023" y="3948057"/>
                </a:cubicBezTo>
                <a:cubicBezTo>
                  <a:pt x="70805" y="3959621"/>
                  <a:pt x="83631" y="3967731"/>
                  <a:pt x="86538" y="3980329"/>
                </a:cubicBezTo>
                <a:cubicBezTo>
                  <a:pt x="94641" y="4015444"/>
                  <a:pt x="93710" y="4052047"/>
                  <a:pt x="97296" y="4087906"/>
                </a:cubicBezTo>
                <a:cubicBezTo>
                  <a:pt x="93710" y="4109421"/>
                  <a:pt x="92806" y="4131560"/>
                  <a:pt x="86538" y="4152452"/>
                </a:cubicBezTo>
                <a:cubicBezTo>
                  <a:pt x="81930" y="4167812"/>
                  <a:pt x="70654" y="4180467"/>
                  <a:pt x="65023" y="4195482"/>
                </a:cubicBezTo>
                <a:cubicBezTo>
                  <a:pt x="59832" y="4209326"/>
                  <a:pt x="57852" y="4224169"/>
                  <a:pt x="54266" y="4238513"/>
                </a:cubicBezTo>
                <a:cubicBezTo>
                  <a:pt x="57852" y="4252857"/>
                  <a:pt x="59199" y="4267954"/>
                  <a:pt x="65023" y="4281544"/>
                </a:cubicBezTo>
                <a:cubicBezTo>
                  <a:pt x="70116" y="4293428"/>
                  <a:pt x="84934" y="4300988"/>
                  <a:pt x="86538" y="4313817"/>
                </a:cubicBezTo>
                <a:cubicBezTo>
                  <a:pt x="88899" y="4332702"/>
                  <a:pt x="72049" y="4378801"/>
                  <a:pt x="65023" y="4399878"/>
                </a:cubicBezTo>
                <a:cubicBezTo>
                  <a:pt x="61437" y="4428565"/>
                  <a:pt x="59438" y="4457495"/>
                  <a:pt x="54266" y="4485939"/>
                </a:cubicBezTo>
                <a:cubicBezTo>
                  <a:pt x="52238" y="4497096"/>
                  <a:pt x="45372" y="4507027"/>
                  <a:pt x="43508" y="4518212"/>
                </a:cubicBezTo>
                <a:cubicBezTo>
                  <a:pt x="38170" y="4550242"/>
                  <a:pt x="37687" y="4582937"/>
                  <a:pt x="32750" y="4615031"/>
                </a:cubicBezTo>
                <a:cubicBezTo>
                  <a:pt x="30502" y="4629644"/>
                  <a:pt x="26241" y="4643900"/>
                  <a:pt x="21993" y="4658061"/>
                </a:cubicBezTo>
                <a:cubicBezTo>
                  <a:pt x="15476" y="4679784"/>
                  <a:pt x="477" y="4722607"/>
                  <a:pt x="477" y="4722607"/>
                </a:cubicBezTo>
                <a:cubicBezTo>
                  <a:pt x="4063" y="4754880"/>
                  <a:pt x="11235" y="4786954"/>
                  <a:pt x="11235" y="4819426"/>
                </a:cubicBezTo>
                <a:cubicBezTo>
                  <a:pt x="11235" y="4869756"/>
                  <a:pt x="2990" y="4919766"/>
                  <a:pt x="477" y="4970033"/>
                </a:cubicBezTo>
                <a:cubicBezTo>
                  <a:pt x="-597" y="4991521"/>
                  <a:pt x="477" y="5013064"/>
                  <a:pt x="477" y="5034579"/>
                </a:cubicBezTo>
              </a:path>
            </a:pathLst>
          </a:cu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8" name="TextBox 7"/>
          <p:cNvSpPr txBox="1"/>
          <p:nvPr/>
        </p:nvSpPr>
        <p:spPr>
          <a:xfrm>
            <a:off x="1781545" y="3056099"/>
            <a:ext cx="1564083" cy="1200329"/>
          </a:xfrm>
          <a:prstGeom prst="rect">
            <a:avLst/>
          </a:prstGeom>
          <a:noFill/>
        </p:spPr>
        <p:txBody>
          <a:bodyPr wrap="none" rtlCol="0">
            <a:spAutoFit/>
          </a:bodyPr>
          <a:lstStyle/>
          <a:p>
            <a:r>
              <a:rPr lang="en-GB" dirty="0" smtClean="0">
                <a:solidFill>
                  <a:srgbClr val="FF0000"/>
                </a:solidFill>
              </a:rPr>
              <a:t>sensory</a:t>
            </a:r>
          </a:p>
          <a:p>
            <a:r>
              <a:rPr lang="en-GB" dirty="0" smtClean="0">
                <a:solidFill>
                  <a:srgbClr val="FF0000"/>
                </a:solidFill>
              </a:rPr>
              <a:t>processing</a:t>
            </a:r>
          </a:p>
          <a:p>
            <a:r>
              <a:rPr lang="en-GB" dirty="0" smtClean="0">
                <a:solidFill>
                  <a:srgbClr val="FF0000"/>
                </a:solidFill>
              </a:rPr>
              <a:t>(input)</a:t>
            </a:r>
          </a:p>
        </p:txBody>
      </p:sp>
      <p:sp>
        <p:nvSpPr>
          <p:cNvPr id="14" name="TextBox 13"/>
          <p:cNvSpPr txBox="1"/>
          <p:nvPr/>
        </p:nvSpPr>
        <p:spPr>
          <a:xfrm>
            <a:off x="5335315" y="3056099"/>
            <a:ext cx="1564083" cy="1200329"/>
          </a:xfrm>
          <a:prstGeom prst="rect">
            <a:avLst/>
          </a:prstGeom>
          <a:noFill/>
        </p:spPr>
        <p:txBody>
          <a:bodyPr wrap="none" rtlCol="0">
            <a:spAutoFit/>
          </a:bodyPr>
          <a:lstStyle/>
          <a:p>
            <a:r>
              <a:rPr lang="en-GB" dirty="0" smtClean="0">
                <a:solidFill>
                  <a:srgbClr val="00CC00"/>
                </a:solidFill>
              </a:rPr>
              <a:t>motor</a:t>
            </a:r>
          </a:p>
          <a:p>
            <a:r>
              <a:rPr lang="en-GB" dirty="0" smtClean="0">
                <a:solidFill>
                  <a:srgbClr val="00CC00"/>
                </a:solidFill>
              </a:rPr>
              <a:t>processing</a:t>
            </a:r>
          </a:p>
          <a:p>
            <a:r>
              <a:rPr lang="en-GB" dirty="0" smtClean="0">
                <a:solidFill>
                  <a:srgbClr val="00CC00"/>
                </a:solidFill>
              </a:rPr>
              <a:t>(output)</a:t>
            </a:r>
          </a:p>
        </p:txBody>
      </p:sp>
      <p:sp>
        <p:nvSpPr>
          <p:cNvPr id="13" name="TextBox 12"/>
          <p:cNvSpPr txBox="1"/>
          <p:nvPr/>
        </p:nvSpPr>
        <p:spPr>
          <a:xfrm>
            <a:off x="3812798" y="3056099"/>
            <a:ext cx="1311578" cy="830997"/>
          </a:xfrm>
          <a:prstGeom prst="rect">
            <a:avLst/>
          </a:prstGeom>
          <a:noFill/>
        </p:spPr>
        <p:txBody>
          <a:bodyPr wrap="none" rtlCol="0">
            <a:spAutoFit/>
          </a:bodyPr>
          <a:lstStyle/>
          <a:p>
            <a:r>
              <a:rPr lang="en-GB" dirty="0" smtClean="0">
                <a:solidFill>
                  <a:srgbClr val="0000FF"/>
                </a:solidFill>
              </a:rPr>
              <a:t>action</a:t>
            </a:r>
          </a:p>
          <a:p>
            <a:r>
              <a:rPr lang="en-GB" dirty="0" smtClean="0">
                <a:solidFill>
                  <a:srgbClr val="0000FF"/>
                </a:solidFill>
              </a:rPr>
              <a:t>selection</a:t>
            </a:r>
            <a:endParaRPr lang="en-GB" dirty="0">
              <a:solidFill>
                <a:srgbClr val="0000FF"/>
              </a:solidFill>
            </a:endParaRPr>
          </a:p>
        </p:txBody>
      </p:sp>
    </p:spTree>
    <p:extLst>
      <p:ext uri="{BB962C8B-B14F-4D97-AF65-F5344CB8AC3E}">
        <p14:creationId xmlns:p14="http://schemas.microsoft.com/office/powerpoint/2010/main" val="24184204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a:spLocks/>
          </p:cNvSpPr>
          <p:nvPr/>
        </p:nvSpPr>
        <p:spPr bwMode="auto">
          <a:xfrm>
            <a:off x="3578468" y="1904999"/>
            <a:ext cx="1145431" cy="2623457"/>
          </a:xfrm>
          <a:custGeom>
            <a:avLst/>
            <a:gdLst>
              <a:gd name="T0" fmla="*/ 11 w 277"/>
              <a:gd name="T1" fmla="*/ 2 h 523"/>
              <a:gd name="T2" fmla="*/ 11 w 277"/>
              <a:gd name="T3" fmla="*/ 37 h 523"/>
              <a:gd name="T4" fmla="*/ 0 w 277"/>
              <a:gd name="T5" fmla="*/ 57 h 523"/>
              <a:gd name="T6" fmla="*/ 25 w 277"/>
              <a:gd name="T7" fmla="*/ 58 h 523"/>
              <a:gd name="T8" fmla="*/ 38 w 277"/>
              <a:gd name="T9" fmla="*/ 56 h 523"/>
              <a:gd name="T10" fmla="*/ 34 w 277"/>
              <a:gd name="T11" fmla="*/ 49 h 523"/>
              <a:gd name="T12" fmla="*/ 33 w 277"/>
              <a:gd name="T13" fmla="*/ 47 h 523"/>
              <a:gd name="T14" fmla="*/ 29 w 277"/>
              <a:gd name="T15" fmla="*/ 33 h 523"/>
              <a:gd name="T16" fmla="*/ 30 w 277"/>
              <a:gd name="T17" fmla="*/ 8 h 523"/>
              <a:gd name="T18" fmla="*/ 29 w 277"/>
              <a:gd name="T19" fmla="*/ 3 h 523"/>
              <a:gd name="T20" fmla="*/ 13 w 277"/>
              <a:gd name="T21" fmla="*/ 2 h 523"/>
              <a:gd name="T22" fmla="*/ 11 w 277"/>
              <a:gd name="T23" fmla="*/ 2 h 5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7"/>
              <a:gd name="T37" fmla="*/ 0 h 523"/>
              <a:gd name="T38" fmla="*/ 277 w 277"/>
              <a:gd name="T39" fmla="*/ 523 h 5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7" h="523">
                <a:moveTo>
                  <a:pt x="51" y="9"/>
                </a:moveTo>
                <a:cubicBezTo>
                  <a:pt x="20" y="130"/>
                  <a:pt x="51" y="0"/>
                  <a:pt x="51" y="327"/>
                </a:cubicBezTo>
                <a:cubicBezTo>
                  <a:pt x="51" y="401"/>
                  <a:pt x="72" y="486"/>
                  <a:pt x="0" y="510"/>
                </a:cubicBezTo>
                <a:cubicBezTo>
                  <a:pt x="40" y="522"/>
                  <a:pt x="87" y="506"/>
                  <a:pt x="129" y="516"/>
                </a:cubicBezTo>
                <a:cubicBezTo>
                  <a:pt x="277" y="507"/>
                  <a:pt x="235" y="523"/>
                  <a:pt x="189" y="493"/>
                </a:cubicBezTo>
                <a:cubicBezTo>
                  <a:pt x="183" y="475"/>
                  <a:pt x="177" y="457"/>
                  <a:pt x="171" y="439"/>
                </a:cubicBezTo>
                <a:cubicBezTo>
                  <a:pt x="169" y="434"/>
                  <a:pt x="165" y="422"/>
                  <a:pt x="165" y="422"/>
                </a:cubicBezTo>
                <a:cubicBezTo>
                  <a:pt x="159" y="377"/>
                  <a:pt x="156" y="331"/>
                  <a:pt x="147" y="286"/>
                </a:cubicBezTo>
                <a:cubicBezTo>
                  <a:pt x="149" y="213"/>
                  <a:pt x="153" y="141"/>
                  <a:pt x="153" y="68"/>
                </a:cubicBezTo>
                <a:cubicBezTo>
                  <a:pt x="153" y="54"/>
                  <a:pt x="159" y="33"/>
                  <a:pt x="147" y="27"/>
                </a:cubicBezTo>
                <a:cubicBezTo>
                  <a:pt x="124" y="14"/>
                  <a:pt x="95" y="23"/>
                  <a:pt x="69" y="21"/>
                </a:cubicBezTo>
                <a:cubicBezTo>
                  <a:pt x="49" y="14"/>
                  <a:pt x="51" y="21"/>
                  <a:pt x="51" y="9"/>
                </a:cubicBezTo>
                <a:close/>
              </a:path>
            </a:pathLst>
          </a:custGeom>
          <a:solidFill>
            <a:srgbClr val="996600"/>
          </a:solidFill>
          <a:ln w="9525">
            <a:solidFill>
              <a:srgbClr val="996600"/>
            </a:solidFill>
            <a:round/>
            <a:headEnd/>
            <a:tailEnd/>
          </a:ln>
        </p:spPr>
        <p:txBody>
          <a:bodyPr/>
          <a:lstStyle/>
          <a:p>
            <a:endParaRPr lang="en-US"/>
          </a:p>
        </p:txBody>
      </p:sp>
      <p:sp>
        <p:nvSpPr>
          <p:cNvPr id="10" name="Freeform 9"/>
          <p:cNvSpPr>
            <a:spLocks/>
          </p:cNvSpPr>
          <p:nvPr/>
        </p:nvSpPr>
        <p:spPr bwMode="auto">
          <a:xfrm>
            <a:off x="3037114" y="685799"/>
            <a:ext cx="1926771" cy="1600201"/>
          </a:xfrm>
          <a:custGeom>
            <a:avLst/>
            <a:gdLst>
              <a:gd name="T0" fmla="*/ 30 w 506"/>
              <a:gd name="T1" fmla="*/ 34 h 477"/>
              <a:gd name="T2" fmla="*/ 49 w 506"/>
              <a:gd name="T3" fmla="*/ 39 h 477"/>
              <a:gd name="T4" fmla="*/ 36 w 506"/>
              <a:gd name="T5" fmla="*/ 30 h 477"/>
              <a:gd name="T6" fmla="*/ 45 w 506"/>
              <a:gd name="T7" fmla="*/ 39 h 477"/>
              <a:gd name="T8" fmla="*/ 54 w 506"/>
              <a:gd name="T9" fmla="*/ 39 h 477"/>
              <a:gd name="T10" fmla="*/ 54 w 506"/>
              <a:gd name="T11" fmla="*/ 23 h 477"/>
              <a:gd name="T12" fmla="*/ 39 w 506"/>
              <a:gd name="T13" fmla="*/ 40 h 477"/>
              <a:gd name="T14" fmla="*/ 53 w 506"/>
              <a:gd name="T15" fmla="*/ 44 h 477"/>
              <a:gd name="T16" fmla="*/ 51 w 506"/>
              <a:gd name="T17" fmla="*/ 36 h 477"/>
              <a:gd name="T18" fmla="*/ 19 w 506"/>
              <a:gd name="T19" fmla="*/ 37 h 477"/>
              <a:gd name="T20" fmla="*/ 37 w 506"/>
              <a:gd name="T21" fmla="*/ 44 h 477"/>
              <a:gd name="T22" fmla="*/ 18 w 506"/>
              <a:gd name="T23" fmla="*/ 30 h 477"/>
              <a:gd name="T24" fmla="*/ 30 w 506"/>
              <a:gd name="T25" fmla="*/ 54 h 477"/>
              <a:gd name="T26" fmla="*/ 48 w 506"/>
              <a:gd name="T27" fmla="*/ 45 h 477"/>
              <a:gd name="T28" fmla="*/ 49 w 506"/>
              <a:gd name="T29" fmla="*/ 36 h 477"/>
              <a:gd name="T30" fmla="*/ 51 w 506"/>
              <a:gd name="T31" fmla="*/ 36 h 477"/>
              <a:gd name="T32" fmla="*/ 73 w 506"/>
              <a:gd name="T33" fmla="*/ 47 h 477"/>
              <a:gd name="T34" fmla="*/ 89 w 506"/>
              <a:gd name="T35" fmla="*/ 42 h 477"/>
              <a:gd name="T36" fmla="*/ 91 w 506"/>
              <a:gd name="T37" fmla="*/ 33 h 477"/>
              <a:gd name="T38" fmla="*/ 81 w 506"/>
              <a:gd name="T39" fmla="*/ 33 h 477"/>
              <a:gd name="T40" fmla="*/ 94 w 506"/>
              <a:gd name="T41" fmla="*/ 30 h 477"/>
              <a:gd name="T42" fmla="*/ 73 w 506"/>
              <a:gd name="T43" fmla="*/ 21 h 477"/>
              <a:gd name="T44" fmla="*/ 64 w 506"/>
              <a:gd name="T45" fmla="*/ 14 h 477"/>
              <a:gd name="T46" fmla="*/ 53 w 506"/>
              <a:gd name="T47" fmla="*/ 27 h 477"/>
              <a:gd name="T48" fmla="*/ 34 w 506"/>
              <a:gd name="T49" fmla="*/ 14 h 477"/>
              <a:gd name="T50" fmla="*/ 23 w 506"/>
              <a:gd name="T51" fmla="*/ 21 h 477"/>
              <a:gd name="T52" fmla="*/ 27 w 506"/>
              <a:gd name="T53" fmla="*/ 33 h 477"/>
              <a:gd name="T54" fmla="*/ 34 w 506"/>
              <a:gd name="T55" fmla="*/ 25 h 477"/>
              <a:gd name="T56" fmla="*/ 28 w 506"/>
              <a:gd name="T57" fmla="*/ 21 h 477"/>
              <a:gd name="T58" fmla="*/ 7 w 506"/>
              <a:gd name="T59" fmla="*/ 11 h 477"/>
              <a:gd name="T60" fmla="*/ 11 w 506"/>
              <a:gd name="T61" fmla="*/ 36 h 477"/>
              <a:gd name="T62" fmla="*/ 30 w 506"/>
              <a:gd name="T63" fmla="*/ 21 h 477"/>
              <a:gd name="T64" fmla="*/ 23 w 506"/>
              <a:gd name="T65" fmla="*/ 19 h 477"/>
              <a:gd name="T66" fmla="*/ 51 w 506"/>
              <a:gd name="T67" fmla="*/ 30 h 477"/>
              <a:gd name="T68" fmla="*/ 77 w 506"/>
              <a:gd name="T69" fmla="*/ 24 h 477"/>
              <a:gd name="T70" fmla="*/ 63 w 506"/>
              <a:gd name="T71" fmla="*/ 12 h 477"/>
              <a:gd name="T72" fmla="*/ 54 w 506"/>
              <a:gd name="T73" fmla="*/ 26 h 477"/>
              <a:gd name="T74" fmla="*/ 72 w 506"/>
              <a:gd name="T75" fmla="*/ 15 h 477"/>
              <a:gd name="T76" fmla="*/ 63 w 506"/>
              <a:gd name="T77" fmla="*/ 8 h 477"/>
              <a:gd name="T78" fmla="*/ 72 w 506"/>
              <a:gd name="T79" fmla="*/ 26 h 477"/>
              <a:gd name="T80" fmla="*/ 95 w 506"/>
              <a:gd name="T81" fmla="*/ 14 h 477"/>
              <a:gd name="T82" fmla="*/ 51 w 506"/>
              <a:gd name="T83" fmla="*/ 12 h 477"/>
              <a:gd name="T84" fmla="*/ 59 w 506"/>
              <a:gd name="T85" fmla="*/ 16 h 477"/>
              <a:gd name="T86" fmla="*/ 30 w 506"/>
              <a:gd name="T87" fmla="*/ 8 h 477"/>
              <a:gd name="T88" fmla="*/ 18 w 506"/>
              <a:gd name="T89" fmla="*/ 18 h 4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6"/>
              <a:gd name="T136" fmla="*/ 0 h 477"/>
              <a:gd name="T137" fmla="*/ 506 w 506"/>
              <a:gd name="T138" fmla="*/ 477 h 4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6" h="477">
                <a:moveTo>
                  <a:pt x="176" y="267"/>
                </a:moveTo>
                <a:cubicBezTo>
                  <a:pt x="160" y="272"/>
                  <a:pt x="138" y="289"/>
                  <a:pt x="158" y="309"/>
                </a:cubicBezTo>
                <a:cubicBezTo>
                  <a:pt x="171" y="322"/>
                  <a:pt x="215" y="344"/>
                  <a:pt x="236" y="351"/>
                </a:cubicBezTo>
                <a:cubicBezTo>
                  <a:pt x="242" y="349"/>
                  <a:pt x="250" y="349"/>
                  <a:pt x="254" y="345"/>
                </a:cubicBezTo>
                <a:cubicBezTo>
                  <a:pt x="285" y="314"/>
                  <a:pt x="219" y="274"/>
                  <a:pt x="200" y="261"/>
                </a:cubicBezTo>
                <a:cubicBezTo>
                  <a:pt x="194" y="263"/>
                  <a:pt x="186" y="262"/>
                  <a:pt x="182" y="267"/>
                </a:cubicBezTo>
                <a:cubicBezTo>
                  <a:pt x="175" y="277"/>
                  <a:pt x="170" y="303"/>
                  <a:pt x="170" y="303"/>
                </a:cubicBezTo>
                <a:cubicBezTo>
                  <a:pt x="180" y="334"/>
                  <a:pt x="199" y="335"/>
                  <a:pt x="230" y="345"/>
                </a:cubicBezTo>
                <a:cubicBezTo>
                  <a:pt x="236" y="347"/>
                  <a:pt x="248" y="351"/>
                  <a:pt x="248" y="351"/>
                </a:cubicBezTo>
                <a:cubicBezTo>
                  <a:pt x="258" y="349"/>
                  <a:pt x="269" y="349"/>
                  <a:pt x="278" y="345"/>
                </a:cubicBezTo>
                <a:cubicBezTo>
                  <a:pt x="291" y="339"/>
                  <a:pt x="314" y="321"/>
                  <a:pt x="314" y="321"/>
                </a:cubicBezTo>
                <a:cubicBezTo>
                  <a:pt x="327" y="283"/>
                  <a:pt x="320" y="215"/>
                  <a:pt x="278" y="201"/>
                </a:cubicBezTo>
                <a:cubicBezTo>
                  <a:pt x="220" y="208"/>
                  <a:pt x="231" y="208"/>
                  <a:pt x="200" y="249"/>
                </a:cubicBezTo>
                <a:cubicBezTo>
                  <a:pt x="190" y="278"/>
                  <a:pt x="175" y="332"/>
                  <a:pt x="200" y="357"/>
                </a:cubicBezTo>
                <a:cubicBezTo>
                  <a:pt x="210" y="367"/>
                  <a:pt x="224" y="373"/>
                  <a:pt x="236" y="381"/>
                </a:cubicBezTo>
                <a:cubicBezTo>
                  <a:pt x="247" y="388"/>
                  <a:pt x="272" y="393"/>
                  <a:pt x="272" y="393"/>
                </a:cubicBezTo>
                <a:cubicBezTo>
                  <a:pt x="278" y="384"/>
                  <a:pt x="294" y="364"/>
                  <a:pt x="290" y="351"/>
                </a:cubicBezTo>
                <a:cubicBezTo>
                  <a:pt x="286" y="337"/>
                  <a:pt x="274" y="327"/>
                  <a:pt x="266" y="315"/>
                </a:cubicBezTo>
                <a:cubicBezTo>
                  <a:pt x="246" y="285"/>
                  <a:pt x="237" y="243"/>
                  <a:pt x="200" y="231"/>
                </a:cubicBezTo>
                <a:cubicBezTo>
                  <a:pt x="126" y="242"/>
                  <a:pt x="110" y="268"/>
                  <a:pt x="98" y="339"/>
                </a:cubicBezTo>
                <a:cubicBezTo>
                  <a:pt x="103" y="381"/>
                  <a:pt x="102" y="420"/>
                  <a:pt x="146" y="435"/>
                </a:cubicBezTo>
                <a:cubicBezTo>
                  <a:pt x="174" y="428"/>
                  <a:pt x="185" y="421"/>
                  <a:pt x="194" y="393"/>
                </a:cubicBezTo>
                <a:cubicBezTo>
                  <a:pt x="187" y="327"/>
                  <a:pt x="177" y="289"/>
                  <a:pt x="110" y="267"/>
                </a:cubicBezTo>
                <a:cubicBezTo>
                  <a:pt x="104" y="269"/>
                  <a:pt x="96" y="268"/>
                  <a:pt x="92" y="273"/>
                </a:cubicBezTo>
                <a:cubicBezTo>
                  <a:pt x="80" y="290"/>
                  <a:pt x="73" y="329"/>
                  <a:pt x="68" y="351"/>
                </a:cubicBezTo>
                <a:cubicBezTo>
                  <a:pt x="75" y="416"/>
                  <a:pt x="84" y="454"/>
                  <a:pt x="152" y="477"/>
                </a:cubicBezTo>
                <a:cubicBezTo>
                  <a:pt x="193" y="470"/>
                  <a:pt x="214" y="467"/>
                  <a:pt x="236" y="429"/>
                </a:cubicBezTo>
                <a:cubicBezTo>
                  <a:pt x="240" y="421"/>
                  <a:pt x="245" y="413"/>
                  <a:pt x="248" y="405"/>
                </a:cubicBezTo>
                <a:cubicBezTo>
                  <a:pt x="253" y="393"/>
                  <a:pt x="260" y="369"/>
                  <a:pt x="260" y="369"/>
                </a:cubicBezTo>
                <a:cubicBezTo>
                  <a:pt x="258" y="353"/>
                  <a:pt x="257" y="337"/>
                  <a:pt x="254" y="321"/>
                </a:cubicBezTo>
                <a:cubicBezTo>
                  <a:pt x="253" y="315"/>
                  <a:pt x="242" y="303"/>
                  <a:pt x="248" y="303"/>
                </a:cubicBezTo>
                <a:cubicBezTo>
                  <a:pt x="255" y="303"/>
                  <a:pt x="255" y="316"/>
                  <a:pt x="260" y="321"/>
                </a:cubicBezTo>
                <a:cubicBezTo>
                  <a:pt x="277" y="341"/>
                  <a:pt x="306" y="366"/>
                  <a:pt x="326" y="381"/>
                </a:cubicBezTo>
                <a:cubicBezTo>
                  <a:pt x="326" y="381"/>
                  <a:pt x="371" y="411"/>
                  <a:pt x="380" y="417"/>
                </a:cubicBezTo>
                <a:cubicBezTo>
                  <a:pt x="386" y="421"/>
                  <a:pt x="398" y="429"/>
                  <a:pt x="398" y="429"/>
                </a:cubicBezTo>
                <a:cubicBezTo>
                  <a:pt x="435" y="420"/>
                  <a:pt x="446" y="405"/>
                  <a:pt x="458" y="369"/>
                </a:cubicBezTo>
                <a:cubicBezTo>
                  <a:pt x="463" y="353"/>
                  <a:pt x="466" y="337"/>
                  <a:pt x="470" y="321"/>
                </a:cubicBezTo>
                <a:cubicBezTo>
                  <a:pt x="472" y="313"/>
                  <a:pt x="476" y="297"/>
                  <a:pt x="476" y="297"/>
                </a:cubicBezTo>
                <a:cubicBezTo>
                  <a:pt x="474" y="285"/>
                  <a:pt x="478" y="270"/>
                  <a:pt x="470" y="261"/>
                </a:cubicBezTo>
                <a:cubicBezTo>
                  <a:pt x="462" y="252"/>
                  <a:pt x="420" y="293"/>
                  <a:pt x="416" y="297"/>
                </a:cubicBezTo>
                <a:cubicBezTo>
                  <a:pt x="399" y="348"/>
                  <a:pt x="391" y="335"/>
                  <a:pt x="452" y="327"/>
                </a:cubicBezTo>
                <a:cubicBezTo>
                  <a:pt x="470" y="309"/>
                  <a:pt x="480" y="297"/>
                  <a:pt x="488" y="273"/>
                </a:cubicBezTo>
                <a:cubicBezTo>
                  <a:pt x="484" y="205"/>
                  <a:pt x="506" y="167"/>
                  <a:pt x="446" y="147"/>
                </a:cubicBezTo>
                <a:cubicBezTo>
                  <a:pt x="402" y="153"/>
                  <a:pt x="391" y="152"/>
                  <a:pt x="380" y="195"/>
                </a:cubicBezTo>
                <a:cubicBezTo>
                  <a:pt x="395" y="240"/>
                  <a:pt x="416" y="275"/>
                  <a:pt x="464" y="291"/>
                </a:cubicBezTo>
                <a:cubicBezTo>
                  <a:pt x="485" y="227"/>
                  <a:pt x="389" y="142"/>
                  <a:pt x="332" y="123"/>
                </a:cubicBezTo>
                <a:cubicBezTo>
                  <a:pt x="292" y="129"/>
                  <a:pt x="281" y="127"/>
                  <a:pt x="260" y="159"/>
                </a:cubicBezTo>
                <a:cubicBezTo>
                  <a:pt x="252" y="190"/>
                  <a:pt x="230" y="223"/>
                  <a:pt x="272" y="237"/>
                </a:cubicBezTo>
                <a:cubicBezTo>
                  <a:pt x="287" y="192"/>
                  <a:pt x="265" y="172"/>
                  <a:pt x="230" y="153"/>
                </a:cubicBezTo>
                <a:cubicBezTo>
                  <a:pt x="168" y="119"/>
                  <a:pt x="217" y="137"/>
                  <a:pt x="176" y="123"/>
                </a:cubicBezTo>
                <a:cubicBezTo>
                  <a:pt x="168" y="125"/>
                  <a:pt x="158" y="123"/>
                  <a:pt x="152" y="129"/>
                </a:cubicBezTo>
                <a:cubicBezTo>
                  <a:pt x="137" y="144"/>
                  <a:pt x="116" y="183"/>
                  <a:pt x="116" y="183"/>
                </a:cubicBezTo>
                <a:cubicBezTo>
                  <a:pt x="108" y="215"/>
                  <a:pt x="97" y="247"/>
                  <a:pt x="86" y="279"/>
                </a:cubicBezTo>
                <a:cubicBezTo>
                  <a:pt x="96" y="329"/>
                  <a:pt x="98" y="311"/>
                  <a:pt x="140" y="297"/>
                </a:cubicBezTo>
                <a:cubicBezTo>
                  <a:pt x="167" y="270"/>
                  <a:pt x="155" y="287"/>
                  <a:pt x="170" y="243"/>
                </a:cubicBezTo>
                <a:cubicBezTo>
                  <a:pt x="172" y="237"/>
                  <a:pt x="176" y="225"/>
                  <a:pt x="176" y="225"/>
                </a:cubicBezTo>
                <a:cubicBezTo>
                  <a:pt x="172" y="219"/>
                  <a:pt x="169" y="212"/>
                  <a:pt x="164" y="207"/>
                </a:cubicBezTo>
                <a:cubicBezTo>
                  <a:pt x="159" y="202"/>
                  <a:pt x="151" y="201"/>
                  <a:pt x="146" y="195"/>
                </a:cubicBezTo>
                <a:cubicBezTo>
                  <a:pt x="107" y="146"/>
                  <a:pt x="179" y="210"/>
                  <a:pt x="128" y="159"/>
                </a:cubicBezTo>
                <a:cubicBezTo>
                  <a:pt x="102" y="133"/>
                  <a:pt x="74" y="105"/>
                  <a:pt x="38" y="93"/>
                </a:cubicBezTo>
                <a:cubicBezTo>
                  <a:pt x="22" y="117"/>
                  <a:pt x="17" y="143"/>
                  <a:pt x="8" y="171"/>
                </a:cubicBezTo>
                <a:cubicBezTo>
                  <a:pt x="11" y="214"/>
                  <a:pt x="0" y="302"/>
                  <a:pt x="56" y="321"/>
                </a:cubicBezTo>
                <a:cubicBezTo>
                  <a:pt x="105" y="305"/>
                  <a:pt x="147" y="277"/>
                  <a:pt x="164" y="225"/>
                </a:cubicBezTo>
                <a:cubicBezTo>
                  <a:pt x="164" y="225"/>
                  <a:pt x="155" y="186"/>
                  <a:pt x="152" y="183"/>
                </a:cubicBezTo>
                <a:cubicBezTo>
                  <a:pt x="148" y="179"/>
                  <a:pt x="140" y="180"/>
                  <a:pt x="134" y="177"/>
                </a:cubicBezTo>
                <a:cubicBezTo>
                  <a:pt x="128" y="174"/>
                  <a:pt x="116" y="165"/>
                  <a:pt x="116" y="165"/>
                </a:cubicBezTo>
                <a:cubicBezTo>
                  <a:pt x="133" y="191"/>
                  <a:pt x="160" y="223"/>
                  <a:pt x="188" y="237"/>
                </a:cubicBezTo>
                <a:cubicBezTo>
                  <a:pt x="211" y="248"/>
                  <a:pt x="260" y="261"/>
                  <a:pt x="260" y="261"/>
                </a:cubicBezTo>
                <a:cubicBezTo>
                  <a:pt x="287" y="288"/>
                  <a:pt x="311" y="293"/>
                  <a:pt x="344" y="309"/>
                </a:cubicBezTo>
                <a:cubicBezTo>
                  <a:pt x="388" y="273"/>
                  <a:pt x="385" y="264"/>
                  <a:pt x="398" y="213"/>
                </a:cubicBezTo>
                <a:cubicBezTo>
                  <a:pt x="391" y="170"/>
                  <a:pt x="380" y="153"/>
                  <a:pt x="356" y="117"/>
                </a:cubicBezTo>
                <a:cubicBezTo>
                  <a:pt x="349" y="106"/>
                  <a:pt x="320" y="105"/>
                  <a:pt x="320" y="105"/>
                </a:cubicBezTo>
                <a:cubicBezTo>
                  <a:pt x="278" y="119"/>
                  <a:pt x="281" y="170"/>
                  <a:pt x="272" y="207"/>
                </a:cubicBezTo>
                <a:cubicBezTo>
                  <a:pt x="274" y="215"/>
                  <a:pt x="271" y="226"/>
                  <a:pt x="278" y="231"/>
                </a:cubicBezTo>
                <a:cubicBezTo>
                  <a:pt x="284" y="235"/>
                  <a:pt x="313" y="214"/>
                  <a:pt x="314" y="213"/>
                </a:cubicBezTo>
                <a:cubicBezTo>
                  <a:pt x="341" y="191"/>
                  <a:pt x="350" y="159"/>
                  <a:pt x="374" y="135"/>
                </a:cubicBezTo>
                <a:cubicBezTo>
                  <a:pt x="383" y="101"/>
                  <a:pt x="411" y="15"/>
                  <a:pt x="356" y="33"/>
                </a:cubicBezTo>
                <a:cubicBezTo>
                  <a:pt x="313" y="97"/>
                  <a:pt x="380" y="0"/>
                  <a:pt x="326" y="69"/>
                </a:cubicBezTo>
                <a:cubicBezTo>
                  <a:pt x="317" y="80"/>
                  <a:pt x="302" y="105"/>
                  <a:pt x="302" y="105"/>
                </a:cubicBezTo>
                <a:cubicBezTo>
                  <a:pt x="308" y="167"/>
                  <a:pt x="310" y="210"/>
                  <a:pt x="374" y="231"/>
                </a:cubicBezTo>
                <a:cubicBezTo>
                  <a:pt x="433" y="226"/>
                  <a:pt x="450" y="233"/>
                  <a:pt x="488" y="195"/>
                </a:cubicBezTo>
                <a:cubicBezTo>
                  <a:pt x="499" y="162"/>
                  <a:pt x="506" y="161"/>
                  <a:pt x="494" y="129"/>
                </a:cubicBezTo>
                <a:cubicBezTo>
                  <a:pt x="487" y="109"/>
                  <a:pt x="446" y="87"/>
                  <a:pt x="446" y="87"/>
                </a:cubicBezTo>
                <a:cubicBezTo>
                  <a:pt x="387" y="92"/>
                  <a:pt x="316" y="86"/>
                  <a:pt x="260" y="105"/>
                </a:cubicBezTo>
                <a:cubicBezTo>
                  <a:pt x="252" y="138"/>
                  <a:pt x="238" y="182"/>
                  <a:pt x="278" y="195"/>
                </a:cubicBezTo>
                <a:cubicBezTo>
                  <a:pt x="305" y="188"/>
                  <a:pt x="324" y="179"/>
                  <a:pt x="308" y="147"/>
                </a:cubicBezTo>
                <a:cubicBezTo>
                  <a:pt x="302" y="134"/>
                  <a:pt x="298" y="116"/>
                  <a:pt x="284" y="111"/>
                </a:cubicBezTo>
                <a:cubicBezTo>
                  <a:pt x="238" y="96"/>
                  <a:pt x="201" y="76"/>
                  <a:pt x="152" y="69"/>
                </a:cubicBezTo>
                <a:cubicBezTo>
                  <a:pt x="130" y="71"/>
                  <a:pt x="107" y="68"/>
                  <a:pt x="86" y="75"/>
                </a:cubicBezTo>
                <a:cubicBezTo>
                  <a:pt x="74" y="79"/>
                  <a:pt x="81" y="142"/>
                  <a:pt x="92" y="153"/>
                </a:cubicBezTo>
              </a:path>
            </a:pathLst>
          </a:custGeom>
          <a:noFill/>
          <a:ln w="9525">
            <a:solidFill>
              <a:srgbClr val="00CC00"/>
            </a:solidFill>
            <a:round/>
            <a:headEnd/>
            <a:tailEnd/>
          </a:ln>
        </p:spPr>
        <p:txBody>
          <a:bodyPr/>
          <a:lstStyle/>
          <a:p>
            <a:endParaRPr lang="en-US"/>
          </a:p>
        </p:txBody>
      </p:sp>
      <p:sp>
        <p:nvSpPr>
          <p:cNvPr id="13" name="Freeform 12"/>
          <p:cNvSpPr/>
          <p:nvPr/>
        </p:nvSpPr>
        <p:spPr bwMode="auto">
          <a:xfrm>
            <a:off x="4027470" y="2100019"/>
            <a:ext cx="1578674" cy="356460"/>
          </a:xfrm>
          <a:custGeom>
            <a:avLst/>
            <a:gdLst>
              <a:gd name="connsiteX0" fmla="*/ 38394 w 1312022"/>
              <a:gd name="connsiteY0" fmla="*/ 174172 h 217714"/>
              <a:gd name="connsiteX1" fmla="*/ 114594 w 1312022"/>
              <a:gd name="connsiteY1" fmla="*/ 152400 h 217714"/>
              <a:gd name="connsiteX2" fmla="*/ 147251 w 1312022"/>
              <a:gd name="connsiteY2" fmla="*/ 141514 h 217714"/>
              <a:gd name="connsiteX3" fmla="*/ 201680 w 1312022"/>
              <a:gd name="connsiteY3" fmla="*/ 152400 h 217714"/>
              <a:gd name="connsiteX4" fmla="*/ 321422 w 1312022"/>
              <a:gd name="connsiteY4" fmla="*/ 141514 h 217714"/>
              <a:gd name="connsiteX5" fmla="*/ 364965 w 1312022"/>
              <a:gd name="connsiteY5" fmla="*/ 119743 h 217714"/>
              <a:gd name="connsiteX6" fmla="*/ 452051 w 1312022"/>
              <a:gd name="connsiteY6" fmla="*/ 76200 h 217714"/>
              <a:gd name="connsiteX7" fmla="*/ 735080 w 1312022"/>
              <a:gd name="connsiteY7" fmla="*/ 54429 h 217714"/>
              <a:gd name="connsiteX8" fmla="*/ 941908 w 1312022"/>
              <a:gd name="connsiteY8" fmla="*/ 32657 h 217714"/>
              <a:gd name="connsiteX9" fmla="*/ 996337 w 1312022"/>
              <a:gd name="connsiteY9" fmla="*/ 21772 h 217714"/>
              <a:gd name="connsiteX10" fmla="*/ 1148737 w 1312022"/>
              <a:gd name="connsiteY10" fmla="*/ 10886 h 217714"/>
              <a:gd name="connsiteX11" fmla="*/ 1181394 w 1312022"/>
              <a:gd name="connsiteY11" fmla="*/ 0 h 217714"/>
              <a:gd name="connsiteX12" fmla="*/ 1312022 w 1312022"/>
              <a:gd name="connsiteY12" fmla="*/ 21772 h 217714"/>
              <a:gd name="connsiteX13" fmla="*/ 1246708 w 1312022"/>
              <a:gd name="connsiteY13" fmla="*/ 43543 h 217714"/>
              <a:gd name="connsiteX14" fmla="*/ 1235822 w 1312022"/>
              <a:gd name="connsiteY14" fmla="*/ 87086 h 217714"/>
              <a:gd name="connsiteX15" fmla="*/ 1028994 w 1312022"/>
              <a:gd name="connsiteY15" fmla="*/ 97972 h 217714"/>
              <a:gd name="connsiteX16" fmla="*/ 974565 w 1312022"/>
              <a:gd name="connsiteY16" fmla="*/ 119743 h 217714"/>
              <a:gd name="connsiteX17" fmla="*/ 745965 w 1312022"/>
              <a:gd name="connsiteY17" fmla="*/ 141514 h 217714"/>
              <a:gd name="connsiteX18" fmla="*/ 702422 w 1312022"/>
              <a:gd name="connsiteY18" fmla="*/ 163286 h 217714"/>
              <a:gd name="connsiteX19" fmla="*/ 452051 w 1312022"/>
              <a:gd name="connsiteY19" fmla="*/ 185057 h 217714"/>
              <a:gd name="connsiteX20" fmla="*/ 354080 w 1312022"/>
              <a:gd name="connsiteY20" fmla="*/ 195943 h 217714"/>
              <a:gd name="connsiteX21" fmla="*/ 321422 w 1312022"/>
              <a:gd name="connsiteY21" fmla="*/ 206829 h 217714"/>
              <a:gd name="connsiteX22" fmla="*/ 125480 w 1312022"/>
              <a:gd name="connsiteY22" fmla="*/ 217714 h 217714"/>
              <a:gd name="connsiteX23" fmla="*/ 49280 w 1312022"/>
              <a:gd name="connsiteY23" fmla="*/ 206829 h 217714"/>
              <a:gd name="connsiteX24" fmla="*/ 5737 w 1312022"/>
              <a:gd name="connsiteY24" fmla="*/ 195943 h 217714"/>
              <a:gd name="connsiteX25" fmla="*/ 38394 w 1312022"/>
              <a:gd name="connsiteY25" fmla="*/ 174172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12022" h="217714">
                <a:moveTo>
                  <a:pt x="38394" y="174172"/>
                </a:moveTo>
                <a:cubicBezTo>
                  <a:pt x="56537" y="166915"/>
                  <a:pt x="89292" y="159991"/>
                  <a:pt x="114594" y="152400"/>
                </a:cubicBezTo>
                <a:cubicBezTo>
                  <a:pt x="125585" y="149103"/>
                  <a:pt x="135776" y="141514"/>
                  <a:pt x="147251" y="141514"/>
                </a:cubicBezTo>
                <a:cubicBezTo>
                  <a:pt x="165753" y="141514"/>
                  <a:pt x="183537" y="148771"/>
                  <a:pt x="201680" y="152400"/>
                </a:cubicBezTo>
                <a:cubicBezTo>
                  <a:pt x="241594" y="148771"/>
                  <a:pt x="282122" y="149374"/>
                  <a:pt x="321422" y="141514"/>
                </a:cubicBezTo>
                <a:cubicBezTo>
                  <a:pt x="337334" y="138332"/>
                  <a:pt x="350780" y="127624"/>
                  <a:pt x="364965" y="119743"/>
                </a:cubicBezTo>
                <a:cubicBezTo>
                  <a:pt x="405391" y="97284"/>
                  <a:pt x="412252" y="85045"/>
                  <a:pt x="452051" y="76200"/>
                </a:cubicBezTo>
                <a:cubicBezTo>
                  <a:pt x="544850" y="55577"/>
                  <a:pt x="640793" y="59143"/>
                  <a:pt x="735080" y="54429"/>
                </a:cubicBezTo>
                <a:cubicBezTo>
                  <a:pt x="893994" y="27942"/>
                  <a:pt x="677786" y="62003"/>
                  <a:pt x="941908" y="32657"/>
                </a:cubicBezTo>
                <a:cubicBezTo>
                  <a:pt x="960297" y="30614"/>
                  <a:pt x="977936" y="23709"/>
                  <a:pt x="996337" y="21772"/>
                </a:cubicBezTo>
                <a:cubicBezTo>
                  <a:pt x="1046987" y="16441"/>
                  <a:pt x="1097937" y="14515"/>
                  <a:pt x="1148737" y="10886"/>
                </a:cubicBezTo>
                <a:cubicBezTo>
                  <a:pt x="1159623" y="7257"/>
                  <a:pt x="1169919" y="0"/>
                  <a:pt x="1181394" y="0"/>
                </a:cubicBezTo>
                <a:cubicBezTo>
                  <a:pt x="1208399" y="0"/>
                  <a:pt x="1281117" y="15591"/>
                  <a:pt x="1312022" y="21772"/>
                </a:cubicBezTo>
                <a:cubicBezTo>
                  <a:pt x="1290251" y="29029"/>
                  <a:pt x="1264132" y="28608"/>
                  <a:pt x="1246708" y="43543"/>
                </a:cubicBezTo>
                <a:cubicBezTo>
                  <a:pt x="1235349" y="53279"/>
                  <a:pt x="1250336" y="83457"/>
                  <a:pt x="1235822" y="87086"/>
                </a:cubicBezTo>
                <a:cubicBezTo>
                  <a:pt x="1168845" y="103830"/>
                  <a:pt x="1097937" y="94343"/>
                  <a:pt x="1028994" y="97972"/>
                </a:cubicBezTo>
                <a:cubicBezTo>
                  <a:pt x="1010851" y="105229"/>
                  <a:pt x="993417" y="114602"/>
                  <a:pt x="974565" y="119743"/>
                </a:cubicBezTo>
                <a:cubicBezTo>
                  <a:pt x="916751" y="135510"/>
                  <a:pt x="779754" y="139262"/>
                  <a:pt x="745965" y="141514"/>
                </a:cubicBezTo>
                <a:cubicBezTo>
                  <a:pt x="731451" y="148771"/>
                  <a:pt x="717337" y="156893"/>
                  <a:pt x="702422" y="163286"/>
                </a:cubicBezTo>
                <a:cubicBezTo>
                  <a:pt x="626389" y="195873"/>
                  <a:pt x="519390" y="181690"/>
                  <a:pt x="452051" y="185057"/>
                </a:cubicBezTo>
                <a:cubicBezTo>
                  <a:pt x="419394" y="188686"/>
                  <a:pt x="386491" y="190541"/>
                  <a:pt x="354080" y="195943"/>
                </a:cubicBezTo>
                <a:cubicBezTo>
                  <a:pt x="342761" y="197829"/>
                  <a:pt x="332845" y="205741"/>
                  <a:pt x="321422" y="206829"/>
                </a:cubicBezTo>
                <a:cubicBezTo>
                  <a:pt x="256302" y="213031"/>
                  <a:pt x="190794" y="214086"/>
                  <a:pt x="125480" y="217714"/>
                </a:cubicBezTo>
                <a:cubicBezTo>
                  <a:pt x="100080" y="214086"/>
                  <a:pt x="74524" y="211419"/>
                  <a:pt x="49280" y="206829"/>
                </a:cubicBezTo>
                <a:cubicBezTo>
                  <a:pt x="34560" y="204153"/>
                  <a:pt x="16316" y="206522"/>
                  <a:pt x="5737" y="195943"/>
                </a:cubicBezTo>
                <a:cubicBezTo>
                  <a:pt x="0" y="190206"/>
                  <a:pt x="20251" y="181429"/>
                  <a:pt x="38394" y="174172"/>
                </a:cubicBezTo>
                <a:close/>
              </a:path>
            </a:pathLst>
          </a:custGeom>
          <a:solidFill>
            <a:srgbClr val="996600"/>
          </a:solidFill>
          <a:ln w="9525" cap="flat" cmpd="sng" algn="ctr">
            <a:solidFill>
              <a:srgbClr val="99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14" name="Freeform 13"/>
          <p:cNvSpPr/>
          <p:nvPr/>
        </p:nvSpPr>
        <p:spPr bwMode="auto">
          <a:xfrm>
            <a:off x="2814121" y="2394487"/>
            <a:ext cx="1100477" cy="397561"/>
          </a:xfrm>
          <a:custGeom>
            <a:avLst/>
            <a:gdLst>
              <a:gd name="connsiteX0" fmla="*/ 734623 w 740066"/>
              <a:gd name="connsiteY0" fmla="*/ 228600 h 279239"/>
              <a:gd name="connsiteX1" fmla="*/ 701966 w 740066"/>
              <a:gd name="connsiteY1" fmla="*/ 217714 h 279239"/>
              <a:gd name="connsiteX2" fmla="*/ 603994 w 740066"/>
              <a:gd name="connsiteY2" fmla="*/ 119742 h 279239"/>
              <a:gd name="connsiteX3" fmla="*/ 538680 w 740066"/>
              <a:gd name="connsiteY3" fmla="*/ 130628 h 279239"/>
              <a:gd name="connsiteX4" fmla="*/ 266537 w 740066"/>
              <a:gd name="connsiteY4" fmla="*/ 97971 h 279239"/>
              <a:gd name="connsiteX5" fmla="*/ 212109 w 740066"/>
              <a:gd name="connsiteY5" fmla="*/ 87085 h 279239"/>
              <a:gd name="connsiteX6" fmla="*/ 179452 w 740066"/>
              <a:gd name="connsiteY6" fmla="*/ 65314 h 279239"/>
              <a:gd name="connsiteX7" fmla="*/ 103252 w 740066"/>
              <a:gd name="connsiteY7" fmla="*/ 0 h 279239"/>
              <a:gd name="connsiteX8" fmla="*/ 27052 w 740066"/>
              <a:gd name="connsiteY8" fmla="*/ 32657 h 279239"/>
              <a:gd name="connsiteX9" fmla="*/ 5280 w 740066"/>
              <a:gd name="connsiteY9" fmla="*/ 54428 h 279239"/>
              <a:gd name="connsiteX10" fmla="*/ 59709 w 740066"/>
              <a:gd name="connsiteY10" fmla="*/ 87085 h 279239"/>
              <a:gd name="connsiteX11" fmla="*/ 81480 w 740066"/>
              <a:gd name="connsiteY11" fmla="*/ 108857 h 279239"/>
              <a:gd name="connsiteX12" fmla="*/ 212109 w 740066"/>
              <a:gd name="connsiteY12" fmla="*/ 141514 h 279239"/>
              <a:gd name="connsiteX13" fmla="*/ 288309 w 740066"/>
              <a:gd name="connsiteY13" fmla="*/ 174171 h 279239"/>
              <a:gd name="connsiteX14" fmla="*/ 331852 w 740066"/>
              <a:gd name="connsiteY14" fmla="*/ 163285 h 279239"/>
              <a:gd name="connsiteX15" fmla="*/ 364509 w 740066"/>
              <a:gd name="connsiteY15" fmla="*/ 174171 h 279239"/>
              <a:gd name="connsiteX16" fmla="*/ 397166 w 740066"/>
              <a:gd name="connsiteY16" fmla="*/ 195942 h 279239"/>
              <a:gd name="connsiteX17" fmla="*/ 440709 w 740066"/>
              <a:gd name="connsiteY17" fmla="*/ 206828 h 279239"/>
              <a:gd name="connsiteX18" fmla="*/ 506023 w 740066"/>
              <a:gd name="connsiteY18" fmla="*/ 228600 h 279239"/>
              <a:gd name="connsiteX19" fmla="*/ 549566 w 740066"/>
              <a:gd name="connsiteY19" fmla="*/ 239485 h 279239"/>
              <a:gd name="connsiteX20" fmla="*/ 658423 w 740066"/>
              <a:gd name="connsiteY20" fmla="*/ 272142 h 279239"/>
              <a:gd name="connsiteX21" fmla="*/ 701966 w 740066"/>
              <a:gd name="connsiteY21" fmla="*/ 261257 h 279239"/>
              <a:gd name="connsiteX22" fmla="*/ 734623 w 740066"/>
              <a:gd name="connsiteY22" fmla="*/ 250371 h 279239"/>
              <a:gd name="connsiteX23" fmla="*/ 734623 w 740066"/>
              <a:gd name="connsiteY23" fmla="*/ 228600 h 27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0066" h="279239">
                <a:moveTo>
                  <a:pt x="734623" y="228600"/>
                </a:moveTo>
                <a:cubicBezTo>
                  <a:pt x="729180" y="223157"/>
                  <a:pt x="710781" y="225060"/>
                  <a:pt x="701966" y="217714"/>
                </a:cubicBezTo>
                <a:cubicBezTo>
                  <a:pt x="666486" y="188147"/>
                  <a:pt x="644745" y="141476"/>
                  <a:pt x="603994" y="119742"/>
                </a:cubicBezTo>
                <a:cubicBezTo>
                  <a:pt x="584519" y="109355"/>
                  <a:pt x="560451" y="126999"/>
                  <a:pt x="538680" y="130628"/>
                </a:cubicBezTo>
                <a:lnTo>
                  <a:pt x="266537" y="97971"/>
                </a:lnTo>
                <a:cubicBezTo>
                  <a:pt x="248197" y="95526"/>
                  <a:pt x="229433" y="93582"/>
                  <a:pt x="212109" y="87085"/>
                </a:cubicBezTo>
                <a:cubicBezTo>
                  <a:pt x="199859" y="82491"/>
                  <a:pt x="190098" y="72918"/>
                  <a:pt x="179452" y="65314"/>
                </a:cubicBezTo>
                <a:cubicBezTo>
                  <a:pt x="130576" y="30403"/>
                  <a:pt x="142813" y="39561"/>
                  <a:pt x="103252" y="0"/>
                </a:cubicBezTo>
                <a:cubicBezTo>
                  <a:pt x="77852" y="10886"/>
                  <a:pt x="51209" y="19237"/>
                  <a:pt x="27052" y="32657"/>
                </a:cubicBezTo>
                <a:cubicBezTo>
                  <a:pt x="18080" y="37641"/>
                  <a:pt x="0" y="45627"/>
                  <a:pt x="5280" y="54428"/>
                </a:cubicBezTo>
                <a:cubicBezTo>
                  <a:pt x="16166" y="72571"/>
                  <a:pt x="42492" y="74787"/>
                  <a:pt x="59709" y="87085"/>
                </a:cubicBezTo>
                <a:cubicBezTo>
                  <a:pt x="68060" y="93050"/>
                  <a:pt x="72300" y="104267"/>
                  <a:pt x="81480" y="108857"/>
                </a:cubicBezTo>
                <a:cubicBezTo>
                  <a:pt x="124604" y="130419"/>
                  <a:pt x="165638" y="133769"/>
                  <a:pt x="212109" y="141514"/>
                </a:cubicBezTo>
                <a:cubicBezTo>
                  <a:pt x="220609" y="145764"/>
                  <a:pt x="272293" y="174171"/>
                  <a:pt x="288309" y="174171"/>
                </a:cubicBezTo>
                <a:cubicBezTo>
                  <a:pt x="303270" y="174171"/>
                  <a:pt x="317338" y="166914"/>
                  <a:pt x="331852" y="163285"/>
                </a:cubicBezTo>
                <a:cubicBezTo>
                  <a:pt x="342738" y="166914"/>
                  <a:pt x="354246" y="169039"/>
                  <a:pt x="364509" y="174171"/>
                </a:cubicBezTo>
                <a:cubicBezTo>
                  <a:pt x="376211" y="180022"/>
                  <a:pt x="385141" y="190788"/>
                  <a:pt x="397166" y="195942"/>
                </a:cubicBezTo>
                <a:cubicBezTo>
                  <a:pt x="410917" y="201835"/>
                  <a:pt x="426379" y="202529"/>
                  <a:pt x="440709" y="206828"/>
                </a:cubicBezTo>
                <a:cubicBezTo>
                  <a:pt x="462690" y="213423"/>
                  <a:pt x="483759" y="223034"/>
                  <a:pt x="506023" y="228600"/>
                </a:cubicBezTo>
                <a:cubicBezTo>
                  <a:pt x="520537" y="232228"/>
                  <a:pt x="535236" y="235186"/>
                  <a:pt x="549566" y="239485"/>
                </a:cubicBezTo>
                <a:cubicBezTo>
                  <a:pt x="682078" y="279239"/>
                  <a:pt x="558061" y="247053"/>
                  <a:pt x="658423" y="272142"/>
                </a:cubicBezTo>
                <a:cubicBezTo>
                  <a:pt x="672937" y="268514"/>
                  <a:pt x="687581" y="265367"/>
                  <a:pt x="701966" y="261257"/>
                </a:cubicBezTo>
                <a:cubicBezTo>
                  <a:pt x="712999" y="258105"/>
                  <a:pt x="734623" y="261846"/>
                  <a:pt x="734623" y="250371"/>
                </a:cubicBezTo>
                <a:cubicBezTo>
                  <a:pt x="734623" y="238896"/>
                  <a:pt x="740066" y="234043"/>
                  <a:pt x="734623" y="228600"/>
                </a:cubicBezTo>
                <a:close/>
              </a:path>
            </a:pathLst>
          </a:custGeom>
          <a:solidFill>
            <a:srgbClr val="996600"/>
          </a:solidFill>
          <a:ln w="9525" cap="flat" cmpd="sng" algn="ctr">
            <a:solidFill>
              <a:srgbClr val="99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17" name="Freeform 16"/>
          <p:cNvSpPr/>
          <p:nvPr/>
        </p:nvSpPr>
        <p:spPr bwMode="auto">
          <a:xfrm>
            <a:off x="5096459" y="2285041"/>
            <a:ext cx="311117" cy="667497"/>
          </a:xfrm>
          <a:custGeom>
            <a:avLst/>
            <a:gdLst>
              <a:gd name="connsiteX0" fmla="*/ 83127 w 209225"/>
              <a:gd name="connsiteY0" fmla="*/ 0 h 468837"/>
              <a:gd name="connsiteX1" fmla="*/ 86452 w 209225"/>
              <a:gd name="connsiteY1" fmla="*/ 9975 h 468837"/>
              <a:gd name="connsiteX2" fmla="*/ 86452 w 209225"/>
              <a:gd name="connsiteY2" fmla="*/ 129678 h 468837"/>
              <a:gd name="connsiteX3" fmla="*/ 93102 w 209225"/>
              <a:gd name="connsiteY3" fmla="*/ 192855 h 468837"/>
              <a:gd name="connsiteX4" fmla="*/ 89777 w 209225"/>
              <a:gd name="connsiteY4" fmla="*/ 202830 h 468837"/>
              <a:gd name="connsiteX5" fmla="*/ 69826 w 209225"/>
              <a:gd name="connsiteY5" fmla="*/ 229431 h 468837"/>
              <a:gd name="connsiteX6" fmla="*/ 59851 w 209225"/>
              <a:gd name="connsiteY6" fmla="*/ 232756 h 468837"/>
              <a:gd name="connsiteX7" fmla="*/ 49876 w 209225"/>
              <a:gd name="connsiteY7" fmla="*/ 242731 h 468837"/>
              <a:gd name="connsiteX8" fmla="*/ 29925 w 209225"/>
              <a:gd name="connsiteY8" fmla="*/ 256032 h 468837"/>
              <a:gd name="connsiteX9" fmla="*/ 16625 w 209225"/>
              <a:gd name="connsiteY9" fmla="*/ 275982 h 468837"/>
              <a:gd name="connsiteX10" fmla="*/ 13300 w 209225"/>
              <a:gd name="connsiteY10" fmla="*/ 289283 h 468837"/>
              <a:gd name="connsiteX11" fmla="*/ 6650 w 209225"/>
              <a:gd name="connsiteY11" fmla="*/ 299258 h 468837"/>
              <a:gd name="connsiteX12" fmla="*/ 3325 w 209225"/>
              <a:gd name="connsiteY12" fmla="*/ 315883 h 468837"/>
              <a:gd name="connsiteX13" fmla="*/ 0 w 209225"/>
              <a:gd name="connsiteY13" fmla="*/ 329184 h 468837"/>
              <a:gd name="connsiteX14" fmla="*/ 3325 w 209225"/>
              <a:gd name="connsiteY14" fmla="*/ 372410 h 468837"/>
              <a:gd name="connsiteX15" fmla="*/ 6650 w 209225"/>
              <a:gd name="connsiteY15" fmla="*/ 395685 h 468837"/>
              <a:gd name="connsiteX16" fmla="*/ 26600 w 209225"/>
              <a:gd name="connsiteY16" fmla="*/ 422286 h 468837"/>
              <a:gd name="connsiteX17" fmla="*/ 33250 w 209225"/>
              <a:gd name="connsiteY17" fmla="*/ 432261 h 468837"/>
              <a:gd name="connsiteX18" fmla="*/ 43226 w 209225"/>
              <a:gd name="connsiteY18" fmla="*/ 438912 h 468837"/>
              <a:gd name="connsiteX19" fmla="*/ 63176 w 209225"/>
              <a:gd name="connsiteY19" fmla="*/ 462187 h 468837"/>
              <a:gd name="connsiteX20" fmla="*/ 83127 w 209225"/>
              <a:gd name="connsiteY20" fmla="*/ 468837 h 468837"/>
              <a:gd name="connsiteX21" fmla="*/ 109728 w 209225"/>
              <a:gd name="connsiteY21" fmla="*/ 465512 h 468837"/>
              <a:gd name="connsiteX22" fmla="*/ 139653 w 209225"/>
              <a:gd name="connsiteY22" fmla="*/ 462187 h 468837"/>
              <a:gd name="connsiteX23" fmla="*/ 159604 w 209225"/>
              <a:gd name="connsiteY23" fmla="*/ 458862 h 468837"/>
              <a:gd name="connsiteX24" fmla="*/ 172904 w 209225"/>
              <a:gd name="connsiteY24" fmla="*/ 448887 h 468837"/>
              <a:gd name="connsiteX25" fmla="*/ 196180 w 209225"/>
              <a:gd name="connsiteY25" fmla="*/ 425611 h 468837"/>
              <a:gd name="connsiteX26" fmla="*/ 202830 w 209225"/>
              <a:gd name="connsiteY26" fmla="*/ 402336 h 468837"/>
              <a:gd name="connsiteX27" fmla="*/ 202830 w 209225"/>
              <a:gd name="connsiteY27" fmla="*/ 312558 h 468837"/>
              <a:gd name="connsiteX28" fmla="*/ 196180 w 209225"/>
              <a:gd name="connsiteY28" fmla="*/ 279307 h 468837"/>
              <a:gd name="connsiteX29" fmla="*/ 179554 w 209225"/>
              <a:gd name="connsiteY29" fmla="*/ 262682 h 468837"/>
              <a:gd name="connsiteX30" fmla="*/ 162929 w 209225"/>
              <a:gd name="connsiteY30" fmla="*/ 246056 h 468837"/>
              <a:gd name="connsiteX31" fmla="*/ 152954 w 209225"/>
              <a:gd name="connsiteY31" fmla="*/ 236081 h 468837"/>
              <a:gd name="connsiteX32" fmla="*/ 136328 w 209225"/>
              <a:gd name="connsiteY32" fmla="*/ 219456 h 468837"/>
              <a:gd name="connsiteX33" fmla="*/ 99752 w 209225"/>
              <a:gd name="connsiteY33" fmla="*/ 212805 h 468837"/>
              <a:gd name="connsiteX34" fmla="*/ 89777 w 209225"/>
              <a:gd name="connsiteY34" fmla="*/ 202830 h 4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9225" h="468837">
                <a:moveTo>
                  <a:pt x="83127" y="0"/>
                </a:moveTo>
                <a:cubicBezTo>
                  <a:pt x="84235" y="3325"/>
                  <a:pt x="86226" y="6477"/>
                  <a:pt x="86452" y="9975"/>
                </a:cubicBezTo>
                <a:cubicBezTo>
                  <a:pt x="92034" y="96501"/>
                  <a:pt x="93071" y="76725"/>
                  <a:pt x="86452" y="129678"/>
                </a:cubicBezTo>
                <a:cubicBezTo>
                  <a:pt x="87111" y="135611"/>
                  <a:pt x="93102" y="188531"/>
                  <a:pt x="93102" y="192855"/>
                </a:cubicBezTo>
                <a:cubicBezTo>
                  <a:pt x="93102" y="196360"/>
                  <a:pt x="91479" y="199766"/>
                  <a:pt x="89777" y="202830"/>
                </a:cubicBezTo>
                <a:cubicBezTo>
                  <a:pt x="88949" y="204321"/>
                  <a:pt x="76555" y="225394"/>
                  <a:pt x="69826" y="229431"/>
                </a:cubicBezTo>
                <a:cubicBezTo>
                  <a:pt x="66821" y="231234"/>
                  <a:pt x="63176" y="231648"/>
                  <a:pt x="59851" y="232756"/>
                </a:cubicBezTo>
                <a:cubicBezTo>
                  <a:pt x="56526" y="236081"/>
                  <a:pt x="53702" y="239998"/>
                  <a:pt x="49876" y="242731"/>
                </a:cubicBezTo>
                <a:cubicBezTo>
                  <a:pt x="36842" y="252041"/>
                  <a:pt x="38139" y="245080"/>
                  <a:pt x="29925" y="256032"/>
                </a:cubicBezTo>
                <a:cubicBezTo>
                  <a:pt x="25130" y="262426"/>
                  <a:pt x="16625" y="275982"/>
                  <a:pt x="16625" y="275982"/>
                </a:cubicBezTo>
                <a:cubicBezTo>
                  <a:pt x="15517" y="280416"/>
                  <a:pt x="15100" y="285082"/>
                  <a:pt x="13300" y="289283"/>
                </a:cubicBezTo>
                <a:cubicBezTo>
                  <a:pt x="11726" y="292956"/>
                  <a:pt x="8053" y="295516"/>
                  <a:pt x="6650" y="299258"/>
                </a:cubicBezTo>
                <a:cubicBezTo>
                  <a:pt x="4666" y="304550"/>
                  <a:pt x="4551" y="310366"/>
                  <a:pt x="3325" y="315883"/>
                </a:cubicBezTo>
                <a:cubicBezTo>
                  <a:pt x="2334" y="320344"/>
                  <a:pt x="1108" y="324750"/>
                  <a:pt x="0" y="329184"/>
                </a:cubicBezTo>
                <a:cubicBezTo>
                  <a:pt x="1108" y="343593"/>
                  <a:pt x="1887" y="358030"/>
                  <a:pt x="3325" y="372410"/>
                </a:cubicBezTo>
                <a:cubicBezTo>
                  <a:pt x="4105" y="380208"/>
                  <a:pt x="4172" y="388250"/>
                  <a:pt x="6650" y="395685"/>
                </a:cubicBezTo>
                <a:cubicBezTo>
                  <a:pt x="12085" y="411990"/>
                  <a:pt x="17118" y="410908"/>
                  <a:pt x="26600" y="422286"/>
                </a:cubicBezTo>
                <a:cubicBezTo>
                  <a:pt x="29158" y="425356"/>
                  <a:pt x="30424" y="429435"/>
                  <a:pt x="33250" y="432261"/>
                </a:cubicBezTo>
                <a:cubicBezTo>
                  <a:pt x="36076" y="435087"/>
                  <a:pt x="40400" y="436086"/>
                  <a:pt x="43226" y="438912"/>
                </a:cubicBezTo>
                <a:cubicBezTo>
                  <a:pt x="49246" y="444932"/>
                  <a:pt x="55033" y="457663"/>
                  <a:pt x="63176" y="462187"/>
                </a:cubicBezTo>
                <a:cubicBezTo>
                  <a:pt x="69304" y="465591"/>
                  <a:pt x="76477" y="466620"/>
                  <a:pt x="83127" y="468837"/>
                </a:cubicBezTo>
                <a:lnTo>
                  <a:pt x="109728" y="465512"/>
                </a:lnTo>
                <a:cubicBezTo>
                  <a:pt x="119696" y="464339"/>
                  <a:pt x="129705" y="463513"/>
                  <a:pt x="139653" y="462187"/>
                </a:cubicBezTo>
                <a:cubicBezTo>
                  <a:pt x="146336" y="461296"/>
                  <a:pt x="152954" y="459970"/>
                  <a:pt x="159604" y="458862"/>
                </a:cubicBezTo>
                <a:cubicBezTo>
                  <a:pt x="164037" y="455537"/>
                  <a:pt x="168804" y="452615"/>
                  <a:pt x="172904" y="448887"/>
                </a:cubicBezTo>
                <a:cubicBezTo>
                  <a:pt x="181023" y="441506"/>
                  <a:pt x="196180" y="425611"/>
                  <a:pt x="196180" y="425611"/>
                </a:cubicBezTo>
                <a:cubicBezTo>
                  <a:pt x="198397" y="417853"/>
                  <a:pt x="201248" y="410248"/>
                  <a:pt x="202830" y="402336"/>
                </a:cubicBezTo>
                <a:cubicBezTo>
                  <a:pt x="209225" y="370362"/>
                  <a:pt x="205553" y="347957"/>
                  <a:pt x="202830" y="312558"/>
                </a:cubicBezTo>
                <a:cubicBezTo>
                  <a:pt x="202273" y="305319"/>
                  <a:pt x="200523" y="287994"/>
                  <a:pt x="196180" y="279307"/>
                </a:cubicBezTo>
                <a:cubicBezTo>
                  <a:pt x="188791" y="264528"/>
                  <a:pt x="191377" y="273028"/>
                  <a:pt x="179554" y="262682"/>
                </a:cubicBezTo>
                <a:cubicBezTo>
                  <a:pt x="173656" y="257521"/>
                  <a:pt x="168471" y="251598"/>
                  <a:pt x="162929" y="246056"/>
                </a:cubicBezTo>
                <a:cubicBezTo>
                  <a:pt x="159604" y="242731"/>
                  <a:pt x="155562" y="239994"/>
                  <a:pt x="152954" y="236081"/>
                </a:cubicBezTo>
                <a:cubicBezTo>
                  <a:pt x="146303" y="226105"/>
                  <a:pt x="147413" y="224998"/>
                  <a:pt x="136328" y="219456"/>
                </a:cubicBezTo>
                <a:cubicBezTo>
                  <a:pt x="126077" y="214331"/>
                  <a:pt x="108921" y="213951"/>
                  <a:pt x="99752" y="212805"/>
                </a:cubicBezTo>
                <a:cubicBezTo>
                  <a:pt x="88855" y="205540"/>
                  <a:pt x="89777" y="210151"/>
                  <a:pt x="89777" y="202830"/>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18" name="TextBox 17"/>
          <p:cNvSpPr txBox="1"/>
          <p:nvPr/>
        </p:nvSpPr>
        <p:spPr>
          <a:xfrm>
            <a:off x="5101442" y="2564397"/>
            <a:ext cx="312906" cy="400110"/>
          </a:xfrm>
          <a:prstGeom prst="rect">
            <a:avLst/>
          </a:prstGeom>
          <a:noFill/>
        </p:spPr>
        <p:txBody>
          <a:bodyPr wrap="none" rtlCol="0">
            <a:spAutoFit/>
          </a:bodyPr>
          <a:lstStyle/>
          <a:p>
            <a:r>
              <a:rPr lang="en-GB" sz="2000" dirty="0" smtClean="0"/>
              <a:t>$</a:t>
            </a:r>
            <a:endParaRPr lang="en-US" sz="2000" dirty="0"/>
          </a:p>
        </p:txBody>
      </p:sp>
      <p:grpSp>
        <p:nvGrpSpPr>
          <p:cNvPr id="2" name="Group 3"/>
          <p:cNvGrpSpPr>
            <a:grpSpLocks/>
          </p:cNvGrpSpPr>
          <p:nvPr/>
        </p:nvGrpSpPr>
        <p:grpSpPr bwMode="auto">
          <a:xfrm flipH="1">
            <a:off x="5900058" y="3418113"/>
            <a:ext cx="424543" cy="991505"/>
            <a:chOff x="1857" y="929"/>
            <a:chExt cx="517" cy="1147"/>
          </a:xfrm>
        </p:grpSpPr>
        <p:sp>
          <p:nvSpPr>
            <p:cNvPr id="21" name="Oval 4"/>
            <p:cNvSpPr>
              <a:spLocks noChangeArrowheads="1"/>
            </p:cNvSpPr>
            <p:nvPr/>
          </p:nvSpPr>
          <p:spPr bwMode="auto">
            <a:xfrm>
              <a:off x="2121" y="1071"/>
              <a:ext cx="95" cy="52"/>
            </a:xfrm>
            <a:prstGeom prst="ellipse">
              <a:avLst/>
            </a:prstGeom>
            <a:solidFill>
              <a:srgbClr val="FFFFFF"/>
            </a:solidFill>
            <a:ln w="19050">
              <a:solidFill>
                <a:srgbClr val="000000"/>
              </a:solidFill>
              <a:round/>
              <a:headEnd/>
              <a:tailEnd/>
            </a:ln>
          </p:spPr>
          <p:txBody>
            <a:bodyPr wrap="none" anchor="ctr"/>
            <a:lstStyle/>
            <a:p>
              <a:endParaRPr lang="en-US"/>
            </a:p>
          </p:txBody>
        </p:sp>
        <p:grpSp>
          <p:nvGrpSpPr>
            <p:cNvPr id="3" name="Group 5"/>
            <p:cNvGrpSpPr>
              <a:grpSpLocks/>
            </p:cNvGrpSpPr>
            <p:nvPr/>
          </p:nvGrpSpPr>
          <p:grpSpPr bwMode="auto">
            <a:xfrm>
              <a:off x="1857" y="929"/>
              <a:ext cx="517" cy="1147"/>
              <a:chOff x="935" y="1424"/>
              <a:chExt cx="517" cy="1147"/>
            </a:xfrm>
          </p:grpSpPr>
          <p:sp>
            <p:nvSpPr>
              <p:cNvPr id="25" name="Oval 6"/>
              <p:cNvSpPr>
                <a:spLocks noChangeArrowheads="1"/>
              </p:cNvSpPr>
              <p:nvPr/>
            </p:nvSpPr>
            <p:spPr bwMode="auto">
              <a:xfrm>
                <a:off x="992" y="1424"/>
                <a:ext cx="352" cy="368"/>
              </a:xfrm>
              <a:prstGeom prst="ellipse">
                <a:avLst/>
              </a:prstGeom>
              <a:noFill/>
              <a:ln w="38100" algn="ctr">
                <a:solidFill>
                  <a:srgbClr val="000000"/>
                </a:solidFill>
                <a:round/>
                <a:headEnd/>
                <a:tailEnd/>
              </a:ln>
            </p:spPr>
            <p:txBody>
              <a:bodyPr wrap="none" anchor="ctr"/>
              <a:lstStyle/>
              <a:p>
                <a:endParaRPr lang="en-US"/>
              </a:p>
            </p:txBody>
          </p:sp>
          <p:sp>
            <p:nvSpPr>
              <p:cNvPr id="26" name="Line 7"/>
              <p:cNvSpPr>
                <a:spLocks noChangeShapeType="1"/>
              </p:cNvSpPr>
              <p:nvPr/>
            </p:nvSpPr>
            <p:spPr bwMode="auto">
              <a:xfrm>
                <a:off x="1168" y="1799"/>
                <a:ext cx="0" cy="528"/>
              </a:xfrm>
              <a:prstGeom prst="line">
                <a:avLst/>
              </a:prstGeom>
              <a:noFill/>
              <a:ln w="38100">
                <a:solidFill>
                  <a:srgbClr val="000000"/>
                </a:solidFill>
                <a:round/>
                <a:headEnd/>
                <a:tailEnd/>
              </a:ln>
            </p:spPr>
            <p:txBody>
              <a:bodyPr/>
              <a:lstStyle/>
              <a:p>
                <a:endParaRPr lang="en-US"/>
              </a:p>
            </p:txBody>
          </p:sp>
          <p:sp>
            <p:nvSpPr>
              <p:cNvPr id="27" name="Line 8"/>
              <p:cNvSpPr>
                <a:spLocks noChangeShapeType="1"/>
              </p:cNvSpPr>
              <p:nvPr/>
            </p:nvSpPr>
            <p:spPr bwMode="auto">
              <a:xfrm flipH="1">
                <a:off x="1020" y="1911"/>
                <a:ext cx="148" cy="122"/>
              </a:xfrm>
              <a:prstGeom prst="line">
                <a:avLst/>
              </a:prstGeom>
              <a:noFill/>
              <a:ln w="38100">
                <a:solidFill>
                  <a:srgbClr val="000000"/>
                </a:solidFill>
                <a:round/>
                <a:headEnd/>
                <a:tailEnd/>
              </a:ln>
            </p:spPr>
            <p:txBody>
              <a:bodyPr/>
              <a:lstStyle/>
              <a:p>
                <a:endParaRPr lang="en-US"/>
              </a:p>
            </p:txBody>
          </p:sp>
          <p:sp>
            <p:nvSpPr>
              <p:cNvPr id="28" name="Line 9"/>
              <p:cNvSpPr>
                <a:spLocks noChangeShapeType="1"/>
              </p:cNvSpPr>
              <p:nvPr/>
            </p:nvSpPr>
            <p:spPr bwMode="auto">
              <a:xfrm>
                <a:off x="1168" y="1903"/>
                <a:ext cx="46" cy="187"/>
              </a:xfrm>
              <a:prstGeom prst="line">
                <a:avLst/>
              </a:prstGeom>
              <a:noFill/>
              <a:ln w="38100">
                <a:solidFill>
                  <a:srgbClr val="000000"/>
                </a:solidFill>
                <a:round/>
                <a:headEnd/>
                <a:tailEnd/>
              </a:ln>
            </p:spPr>
            <p:txBody>
              <a:bodyPr/>
              <a:lstStyle/>
              <a:p>
                <a:endParaRPr lang="en-US"/>
              </a:p>
            </p:txBody>
          </p:sp>
          <p:grpSp>
            <p:nvGrpSpPr>
              <p:cNvPr id="4" name="Group 28"/>
              <p:cNvGrpSpPr>
                <a:grpSpLocks/>
              </p:cNvGrpSpPr>
              <p:nvPr/>
            </p:nvGrpSpPr>
            <p:grpSpPr bwMode="auto">
              <a:xfrm>
                <a:off x="935" y="2312"/>
                <a:ext cx="464" cy="232"/>
                <a:chOff x="808" y="1448"/>
                <a:chExt cx="464" cy="232"/>
              </a:xfrm>
            </p:grpSpPr>
            <p:sp>
              <p:nvSpPr>
                <p:cNvPr id="34" name="Line 11"/>
                <p:cNvSpPr>
                  <a:spLocks noChangeShapeType="1"/>
                </p:cNvSpPr>
                <p:nvPr/>
              </p:nvSpPr>
              <p:spPr bwMode="auto">
                <a:xfrm flipH="1">
                  <a:off x="808" y="1456"/>
                  <a:ext cx="232" cy="200"/>
                </a:xfrm>
                <a:prstGeom prst="line">
                  <a:avLst/>
                </a:prstGeom>
                <a:noFill/>
                <a:ln w="38100">
                  <a:solidFill>
                    <a:srgbClr val="000000"/>
                  </a:solidFill>
                  <a:round/>
                  <a:headEnd/>
                  <a:tailEnd/>
                </a:ln>
              </p:spPr>
              <p:txBody>
                <a:bodyPr/>
                <a:lstStyle/>
                <a:p>
                  <a:endParaRPr lang="en-US"/>
                </a:p>
              </p:txBody>
            </p:sp>
            <p:sp>
              <p:nvSpPr>
                <p:cNvPr id="35" name="Line 12"/>
                <p:cNvSpPr>
                  <a:spLocks noChangeShapeType="1"/>
                </p:cNvSpPr>
                <p:nvPr/>
              </p:nvSpPr>
              <p:spPr bwMode="auto">
                <a:xfrm>
                  <a:off x="1040" y="1448"/>
                  <a:ext cx="232" cy="232"/>
                </a:xfrm>
                <a:prstGeom prst="line">
                  <a:avLst/>
                </a:prstGeom>
                <a:noFill/>
                <a:ln w="38100">
                  <a:solidFill>
                    <a:srgbClr val="000000"/>
                  </a:solidFill>
                  <a:round/>
                  <a:headEnd/>
                  <a:tailEnd/>
                </a:ln>
              </p:spPr>
              <p:txBody>
                <a:bodyPr/>
                <a:lstStyle/>
                <a:p>
                  <a:endParaRPr lang="en-US"/>
                </a:p>
              </p:txBody>
            </p:sp>
          </p:grpSp>
          <p:sp>
            <p:nvSpPr>
              <p:cNvPr id="30" name="Line 13"/>
              <p:cNvSpPr>
                <a:spLocks noChangeShapeType="1"/>
              </p:cNvSpPr>
              <p:nvPr/>
            </p:nvSpPr>
            <p:spPr bwMode="auto">
              <a:xfrm flipV="1">
                <a:off x="1386" y="2475"/>
                <a:ext cx="66" cy="66"/>
              </a:xfrm>
              <a:prstGeom prst="line">
                <a:avLst/>
              </a:prstGeom>
              <a:noFill/>
              <a:ln w="38100">
                <a:solidFill>
                  <a:srgbClr val="000000"/>
                </a:solidFill>
                <a:round/>
                <a:headEnd/>
                <a:tailEnd/>
              </a:ln>
            </p:spPr>
            <p:txBody>
              <a:bodyPr/>
              <a:lstStyle/>
              <a:p>
                <a:endParaRPr lang="en-US"/>
              </a:p>
            </p:txBody>
          </p:sp>
          <p:sp>
            <p:nvSpPr>
              <p:cNvPr id="31" name="Line 14"/>
              <p:cNvSpPr>
                <a:spLocks noChangeShapeType="1"/>
              </p:cNvSpPr>
              <p:nvPr/>
            </p:nvSpPr>
            <p:spPr bwMode="auto">
              <a:xfrm>
                <a:off x="939" y="2508"/>
                <a:ext cx="63" cy="63"/>
              </a:xfrm>
              <a:prstGeom prst="line">
                <a:avLst/>
              </a:prstGeom>
              <a:noFill/>
              <a:ln w="38100">
                <a:solidFill>
                  <a:srgbClr val="000000"/>
                </a:solidFill>
                <a:round/>
                <a:headEnd/>
                <a:tailEnd/>
              </a:ln>
            </p:spPr>
            <p:txBody>
              <a:bodyPr/>
              <a:lstStyle/>
              <a:p>
                <a:endParaRPr lang="en-US"/>
              </a:p>
            </p:txBody>
          </p:sp>
          <p:sp>
            <p:nvSpPr>
              <p:cNvPr id="32" name="Line 15"/>
              <p:cNvSpPr>
                <a:spLocks noChangeShapeType="1"/>
              </p:cNvSpPr>
              <p:nvPr/>
            </p:nvSpPr>
            <p:spPr bwMode="auto">
              <a:xfrm flipV="1">
                <a:off x="1206" y="1998"/>
                <a:ext cx="150" cy="84"/>
              </a:xfrm>
              <a:prstGeom prst="line">
                <a:avLst/>
              </a:prstGeom>
              <a:noFill/>
              <a:ln w="38100">
                <a:solidFill>
                  <a:srgbClr val="000000"/>
                </a:solidFill>
                <a:round/>
                <a:headEnd/>
                <a:tailEnd/>
              </a:ln>
            </p:spPr>
            <p:txBody>
              <a:bodyPr/>
              <a:lstStyle/>
              <a:p>
                <a:endParaRPr lang="en-US"/>
              </a:p>
            </p:txBody>
          </p:sp>
          <p:sp>
            <p:nvSpPr>
              <p:cNvPr id="33" name="Line 16"/>
              <p:cNvSpPr>
                <a:spLocks noChangeShapeType="1"/>
              </p:cNvSpPr>
              <p:nvPr/>
            </p:nvSpPr>
            <p:spPr bwMode="auto">
              <a:xfrm>
                <a:off x="1023" y="2022"/>
                <a:ext cx="117" cy="102"/>
              </a:xfrm>
              <a:prstGeom prst="line">
                <a:avLst/>
              </a:prstGeom>
              <a:noFill/>
              <a:ln w="38100">
                <a:solidFill>
                  <a:srgbClr val="000000"/>
                </a:solidFill>
                <a:round/>
                <a:headEnd/>
                <a:tailEnd/>
              </a:ln>
            </p:spPr>
            <p:txBody>
              <a:bodyPr/>
              <a:lstStyle/>
              <a:p>
                <a:endParaRPr lang="en-US"/>
              </a:p>
            </p:txBody>
          </p:sp>
        </p:grpSp>
        <p:sp>
          <p:nvSpPr>
            <p:cNvPr id="23" name="Freeform 17"/>
            <p:cNvSpPr>
              <a:spLocks/>
            </p:cNvSpPr>
            <p:nvPr/>
          </p:nvSpPr>
          <p:spPr bwMode="auto">
            <a:xfrm>
              <a:off x="2133" y="1194"/>
              <a:ext cx="91" cy="26"/>
            </a:xfrm>
            <a:custGeom>
              <a:avLst/>
              <a:gdLst>
                <a:gd name="T0" fmla="*/ 91 w 91"/>
                <a:gd name="T1" fmla="*/ 24 h 26"/>
                <a:gd name="T2" fmla="*/ 67 w 91"/>
                <a:gd name="T3" fmla="*/ 19 h 26"/>
                <a:gd name="T4" fmla="*/ 22 w 91"/>
                <a:gd name="T5" fmla="*/ 12 h 26"/>
                <a:gd name="T6" fmla="*/ 0 w 91"/>
                <a:gd name="T7" fmla="*/ 0 h 26"/>
                <a:gd name="T8" fmla="*/ 0 60000 65536"/>
                <a:gd name="T9" fmla="*/ 0 60000 65536"/>
                <a:gd name="T10" fmla="*/ 0 60000 65536"/>
                <a:gd name="T11" fmla="*/ 0 60000 65536"/>
                <a:gd name="T12" fmla="*/ 0 w 91"/>
                <a:gd name="T13" fmla="*/ 0 h 26"/>
                <a:gd name="T14" fmla="*/ 91 w 91"/>
                <a:gd name="T15" fmla="*/ 26 h 26"/>
              </a:gdLst>
              <a:ahLst/>
              <a:cxnLst>
                <a:cxn ang="T8">
                  <a:pos x="T0" y="T1"/>
                </a:cxn>
                <a:cxn ang="T9">
                  <a:pos x="T2" y="T3"/>
                </a:cxn>
                <a:cxn ang="T10">
                  <a:pos x="T4" y="T5"/>
                </a:cxn>
                <a:cxn ang="T11">
                  <a:pos x="T6" y="T7"/>
                </a:cxn>
              </a:cxnLst>
              <a:rect l="T12" t="T13" r="T14" b="T15"/>
              <a:pathLst>
                <a:path w="91" h="26">
                  <a:moveTo>
                    <a:pt x="91" y="24"/>
                  </a:moveTo>
                  <a:cubicBezTo>
                    <a:pt x="80" y="26"/>
                    <a:pt x="76" y="22"/>
                    <a:pt x="67" y="19"/>
                  </a:cubicBezTo>
                  <a:cubicBezTo>
                    <a:pt x="53" y="15"/>
                    <a:pt x="37" y="14"/>
                    <a:pt x="22" y="12"/>
                  </a:cubicBezTo>
                  <a:cubicBezTo>
                    <a:pt x="16" y="7"/>
                    <a:pt x="7" y="2"/>
                    <a:pt x="0" y="0"/>
                  </a:cubicBezTo>
                </a:path>
              </a:pathLst>
            </a:custGeom>
            <a:noFill/>
            <a:ln w="19050">
              <a:solidFill>
                <a:srgbClr val="000000"/>
              </a:solidFill>
              <a:round/>
              <a:headEnd/>
              <a:tailEnd/>
            </a:ln>
          </p:spPr>
          <p:txBody>
            <a:bodyPr/>
            <a:lstStyle/>
            <a:p>
              <a:endParaRPr lang="en-US"/>
            </a:p>
          </p:txBody>
        </p:sp>
        <p:sp>
          <p:nvSpPr>
            <p:cNvPr id="24" name="Oval 18"/>
            <p:cNvSpPr>
              <a:spLocks noChangeArrowheads="1"/>
            </p:cNvSpPr>
            <p:nvPr/>
          </p:nvSpPr>
          <p:spPr bwMode="auto">
            <a:xfrm>
              <a:off x="2151" y="1080"/>
              <a:ext cx="33" cy="34"/>
            </a:xfrm>
            <a:prstGeom prst="ellipse">
              <a:avLst/>
            </a:prstGeom>
            <a:solidFill>
              <a:srgbClr val="000000"/>
            </a:solidFill>
            <a:ln w="9525">
              <a:solidFill>
                <a:srgbClr val="000000"/>
              </a:solidFill>
              <a:round/>
              <a:headEnd/>
              <a:tailEnd/>
            </a:ln>
          </p:spPr>
          <p:txBody>
            <a:bodyPr wrap="none" anchor="ctr"/>
            <a:lstStyle/>
            <a:p>
              <a:endParaRPr lang="en-US"/>
            </a:p>
          </p:txBody>
        </p:sp>
      </p:grpSp>
      <p:sp>
        <p:nvSpPr>
          <p:cNvPr id="36" name="Oval 35"/>
          <p:cNvSpPr/>
          <p:nvPr/>
        </p:nvSpPr>
        <p:spPr bwMode="auto">
          <a:xfrm>
            <a:off x="4310744" y="3831771"/>
            <a:ext cx="609600" cy="653143"/>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37" name="Freeform 36"/>
          <p:cNvSpPr/>
          <p:nvPr/>
        </p:nvSpPr>
        <p:spPr bwMode="auto">
          <a:xfrm>
            <a:off x="2884716" y="3668484"/>
            <a:ext cx="850263" cy="800520"/>
          </a:xfrm>
          <a:custGeom>
            <a:avLst/>
            <a:gdLst>
              <a:gd name="connsiteX0" fmla="*/ 446314 w 850263"/>
              <a:gd name="connsiteY0" fmla="*/ 76200 h 800520"/>
              <a:gd name="connsiteX1" fmla="*/ 413657 w 850263"/>
              <a:gd name="connsiteY1" fmla="*/ 97971 h 800520"/>
              <a:gd name="connsiteX2" fmla="*/ 293914 w 850263"/>
              <a:gd name="connsiteY2" fmla="*/ 0 h 800520"/>
              <a:gd name="connsiteX3" fmla="*/ 250371 w 850263"/>
              <a:gd name="connsiteY3" fmla="*/ 43543 h 800520"/>
              <a:gd name="connsiteX4" fmla="*/ 228600 w 850263"/>
              <a:gd name="connsiteY4" fmla="*/ 108857 h 800520"/>
              <a:gd name="connsiteX5" fmla="*/ 163286 w 850263"/>
              <a:gd name="connsiteY5" fmla="*/ 119743 h 800520"/>
              <a:gd name="connsiteX6" fmla="*/ 43543 w 850263"/>
              <a:gd name="connsiteY6" fmla="*/ 130628 h 800520"/>
              <a:gd name="connsiteX7" fmla="*/ 32657 w 850263"/>
              <a:gd name="connsiteY7" fmla="*/ 391886 h 800520"/>
              <a:gd name="connsiteX8" fmla="*/ 0 w 850263"/>
              <a:gd name="connsiteY8" fmla="*/ 402771 h 800520"/>
              <a:gd name="connsiteX9" fmla="*/ 32657 w 850263"/>
              <a:gd name="connsiteY9" fmla="*/ 511628 h 800520"/>
              <a:gd name="connsiteX10" fmla="*/ 54428 w 850263"/>
              <a:gd name="connsiteY10" fmla="*/ 544286 h 800520"/>
              <a:gd name="connsiteX11" fmla="*/ 87086 w 850263"/>
              <a:gd name="connsiteY11" fmla="*/ 555171 h 800520"/>
              <a:gd name="connsiteX12" fmla="*/ 141514 w 850263"/>
              <a:gd name="connsiteY12" fmla="*/ 620486 h 800520"/>
              <a:gd name="connsiteX13" fmla="*/ 228600 w 850263"/>
              <a:gd name="connsiteY13" fmla="*/ 664028 h 800520"/>
              <a:gd name="connsiteX14" fmla="*/ 283028 w 850263"/>
              <a:gd name="connsiteY14" fmla="*/ 718457 h 800520"/>
              <a:gd name="connsiteX15" fmla="*/ 304800 w 850263"/>
              <a:gd name="connsiteY15" fmla="*/ 751114 h 800520"/>
              <a:gd name="connsiteX16" fmla="*/ 359228 w 850263"/>
              <a:gd name="connsiteY16" fmla="*/ 783771 h 800520"/>
              <a:gd name="connsiteX17" fmla="*/ 544286 w 850263"/>
              <a:gd name="connsiteY17" fmla="*/ 772886 h 800520"/>
              <a:gd name="connsiteX18" fmla="*/ 555171 w 850263"/>
              <a:gd name="connsiteY18" fmla="*/ 685800 h 800520"/>
              <a:gd name="connsiteX19" fmla="*/ 587828 w 850263"/>
              <a:gd name="connsiteY19" fmla="*/ 664028 h 800520"/>
              <a:gd name="connsiteX20" fmla="*/ 827314 w 850263"/>
              <a:gd name="connsiteY20" fmla="*/ 664028 h 800520"/>
              <a:gd name="connsiteX21" fmla="*/ 783771 w 850263"/>
              <a:gd name="connsiteY21" fmla="*/ 576943 h 800520"/>
              <a:gd name="connsiteX22" fmla="*/ 740228 w 850263"/>
              <a:gd name="connsiteY22" fmla="*/ 359228 h 800520"/>
              <a:gd name="connsiteX23" fmla="*/ 718457 w 850263"/>
              <a:gd name="connsiteY23" fmla="*/ 315686 h 800520"/>
              <a:gd name="connsiteX24" fmla="*/ 696686 w 850263"/>
              <a:gd name="connsiteY24" fmla="*/ 283028 h 800520"/>
              <a:gd name="connsiteX25" fmla="*/ 674914 w 850263"/>
              <a:gd name="connsiteY25" fmla="*/ 206828 h 800520"/>
              <a:gd name="connsiteX26" fmla="*/ 642257 w 850263"/>
              <a:gd name="connsiteY26" fmla="*/ 152400 h 800520"/>
              <a:gd name="connsiteX27" fmla="*/ 598714 w 850263"/>
              <a:gd name="connsiteY27" fmla="*/ 119743 h 800520"/>
              <a:gd name="connsiteX28" fmla="*/ 533400 w 850263"/>
              <a:gd name="connsiteY28" fmla="*/ 87086 h 800520"/>
              <a:gd name="connsiteX29" fmla="*/ 424543 w 850263"/>
              <a:gd name="connsiteY29" fmla="*/ 108857 h 800520"/>
              <a:gd name="connsiteX30" fmla="*/ 446314 w 850263"/>
              <a:gd name="connsiteY30" fmla="*/ 76200 h 8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0263" h="800520">
                <a:moveTo>
                  <a:pt x="446314" y="76200"/>
                </a:moveTo>
                <a:cubicBezTo>
                  <a:pt x="444500" y="74386"/>
                  <a:pt x="425733" y="103003"/>
                  <a:pt x="413657" y="97971"/>
                </a:cubicBezTo>
                <a:cubicBezTo>
                  <a:pt x="373254" y="81136"/>
                  <a:pt x="328650" y="34735"/>
                  <a:pt x="293914" y="0"/>
                </a:cubicBezTo>
                <a:cubicBezTo>
                  <a:pt x="279400" y="14514"/>
                  <a:pt x="260932" y="25942"/>
                  <a:pt x="250371" y="43543"/>
                </a:cubicBezTo>
                <a:cubicBezTo>
                  <a:pt x="238564" y="63222"/>
                  <a:pt x="245871" y="93745"/>
                  <a:pt x="228600" y="108857"/>
                </a:cubicBezTo>
                <a:cubicBezTo>
                  <a:pt x="211989" y="123391"/>
                  <a:pt x="185206" y="117164"/>
                  <a:pt x="163286" y="119743"/>
                </a:cubicBezTo>
                <a:cubicBezTo>
                  <a:pt x="123482" y="124426"/>
                  <a:pt x="83457" y="127000"/>
                  <a:pt x="43543" y="130628"/>
                </a:cubicBezTo>
                <a:cubicBezTo>
                  <a:pt x="44675" y="152139"/>
                  <a:pt x="83119" y="331332"/>
                  <a:pt x="32657" y="391886"/>
                </a:cubicBezTo>
                <a:cubicBezTo>
                  <a:pt x="25311" y="400701"/>
                  <a:pt x="10886" y="399143"/>
                  <a:pt x="0" y="402771"/>
                </a:cubicBezTo>
                <a:cubicBezTo>
                  <a:pt x="9047" y="438958"/>
                  <a:pt x="17514" y="477555"/>
                  <a:pt x="32657" y="511628"/>
                </a:cubicBezTo>
                <a:cubicBezTo>
                  <a:pt x="37970" y="523584"/>
                  <a:pt x="44212" y="536113"/>
                  <a:pt x="54428" y="544286"/>
                </a:cubicBezTo>
                <a:cubicBezTo>
                  <a:pt x="63388" y="551454"/>
                  <a:pt x="76200" y="551543"/>
                  <a:pt x="87086" y="555171"/>
                </a:cubicBezTo>
                <a:cubicBezTo>
                  <a:pt x="102132" y="577741"/>
                  <a:pt x="117568" y="605519"/>
                  <a:pt x="141514" y="620486"/>
                </a:cubicBezTo>
                <a:cubicBezTo>
                  <a:pt x="207124" y="661492"/>
                  <a:pt x="180331" y="621793"/>
                  <a:pt x="228600" y="664028"/>
                </a:cubicBezTo>
                <a:cubicBezTo>
                  <a:pt x="247909" y="680924"/>
                  <a:pt x="268795" y="697109"/>
                  <a:pt x="283028" y="718457"/>
                </a:cubicBezTo>
                <a:cubicBezTo>
                  <a:pt x="290285" y="729343"/>
                  <a:pt x="294867" y="742600"/>
                  <a:pt x="304800" y="751114"/>
                </a:cubicBezTo>
                <a:cubicBezTo>
                  <a:pt x="320864" y="764883"/>
                  <a:pt x="341085" y="772885"/>
                  <a:pt x="359228" y="783771"/>
                </a:cubicBezTo>
                <a:cubicBezTo>
                  <a:pt x="420914" y="780143"/>
                  <a:pt x="489017" y="800520"/>
                  <a:pt x="544286" y="772886"/>
                </a:cubicBezTo>
                <a:cubicBezTo>
                  <a:pt x="570452" y="759803"/>
                  <a:pt x="544306" y="712962"/>
                  <a:pt x="555171" y="685800"/>
                </a:cubicBezTo>
                <a:cubicBezTo>
                  <a:pt x="560030" y="673653"/>
                  <a:pt x="576942" y="671285"/>
                  <a:pt x="587828" y="664028"/>
                </a:cubicBezTo>
                <a:cubicBezTo>
                  <a:pt x="632267" y="668966"/>
                  <a:pt x="797821" y="693521"/>
                  <a:pt x="827314" y="664028"/>
                </a:cubicBezTo>
                <a:cubicBezTo>
                  <a:pt x="850263" y="641079"/>
                  <a:pt x="783771" y="576943"/>
                  <a:pt x="783771" y="576943"/>
                </a:cubicBezTo>
                <a:cubicBezTo>
                  <a:pt x="781037" y="560536"/>
                  <a:pt x="756469" y="391709"/>
                  <a:pt x="740228" y="359228"/>
                </a:cubicBezTo>
                <a:cubicBezTo>
                  <a:pt x="732971" y="344714"/>
                  <a:pt x="726508" y="329775"/>
                  <a:pt x="718457" y="315686"/>
                </a:cubicBezTo>
                <a:cubicBezTo>
                  <a:pt x="711966" y="304327"/>
                  <a:pt x="702537" y="294730"/>
                  <a:pt x="696686" y="283028"/>
                </a:cubicBezTo>
                <a:cubicBezTo>
                  <a:pt x="670146" y="229947"/>
                  <a:pt x="702825" y="269627"/>
                  <a:pt x="674914" y="206828"/>
                </a:cubicBezTo>
                <a:cubicBezTo>
                  <a:pt x="666321" y="187494"/>
                  <a:pt x="656190" y="168323"/>
                  <a:pt x="642257" y="152400"/>
                </a:cubicBezTo>
                <a:cubicBezTo>
                  <a:pt x="630310" y="138746"/>
                  <a:pt x="613477" y="130288"/>
                  <a:pt x="598714" y="119743"/>
                </a:cubicBezTo>
                <a:cubicBezTo>
                  <a:pt x="561783" y="93364"/>
                  <a:pt x="573844" y="100566"/>
                  <a:pt x="533400" y="87086"/>
                </a:cubicBezTo>
                <a:cubicBezTo>
                  <a:pt x="526944" y="88008"/>
                  <a:pt x="445271" y="95038"/>
                  <a:pt x="424543" y="108857"/>
                </a:cubicBezTo>
                <a:cubicBezTo>
                  <a:pt x="421524" y="110870"/>
                  <a:pt x="448128" y="78014"/>
                  <a:pt x="446314" y="76200"/>
                </a:cubicBezTo>
                <a:close/>
              </a:path>
            </a:pathLst>
          </a:custGeom>
          <a:solidFill>
            <a:schemeClr val="tx1">
              <a:lumMod val="65000"/>
              <a:lumOff val="35000"/>
            </a:schemeClr>
          </a:solidFill>
          <a:ln w="9525" cap="flat" cmpd="sng" algn="ctr">
            <a:solidFill>
              <a:schemeClr val="tx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grpSp>
        <p:nvGrpSpPr>
          <p:cNvPr id="5" name="Group 59"/>
          <p:cNvGrpSpPr/>
          <p:nvPr/>
        </p:nvGrpSpPr>
        <p:grpSpPr>
          <a:xfrm>
            <a:off x="2383972" y="3788228"/>
            <a:ext cx="333346" cy="644254"/>
            <a:chOff x="7580568" y="3401787"/>
            <a:chExt cx="747955" cy="1433467"/>
          </a:xfrm>
        </p:grpSpPr>
        <p:sp>
          <p:nvSpPr>
            <p:cNvPr id="49" name="Parallelogram 48"/>
            <p:cNvSpPr/>
            <p:nvPr/>
          </p:nvSpPr>
          <p:spPr bwMode="auto">
            <a:xfrm>
              <a:off x="7580568" y="3929743"/>
              <a:ext cx="747003" cy="367298"/>
            </a:xfrm>
            <a:prstGeom prst="parallelogram">
              <a:avLst>
                <a:gd name="adj" fmla="val 52143"/>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cxnSp>
          <p:nvCxnSpPr>
            <p:cNvPr id="50" name="Straight Connector 49"/>
            <p:cNvCxnSpPr/>
            <p:nvPr/>
          </p:nvCxnSpPr>
          <p:spPr bwMode="auto">
            <a:xfrm rot="5400000">
              <a:off x="7311139" y="4565254"/>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rot="5400000">
              <a:off x="7498861" y="4205187"/>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rot="5400000">
              <a:off x="7869508" y="4565254"/>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rot="5400000">
              <a:off x="8058523" y="4205187"/>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rot="5400000">
              <a:off x="7496957" y="3671787"/>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5" name="Straight Connector 54"/>
            <p:cNvCxnSpPr/>
            <p:nvPr/>
          </p:nvCxnSpPr>
          <p:spPr bwMode="auto">
            <a:xfrm rot="5400000">
              <a:off x="8055325" y="3671787"/>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6" name="Straight Connector 55"/>
            <p:cNvCxnSpPr/>
            <p:nvPr/>
          </p:nvCxnSpPr>
          <p:spPr bwMode="auto">
            <a:xfrm rot="10800000">
              <a:off x="7771481" y="3671787"/>
              <a:ext cx="55098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8" name="Straight Connector 57"/>
            <p:cNvCxnSpPr/>
            <p:nvPr/>
          </p:nvCxnSpPr>
          <p:spPr bwMode="auto">
            <a:xfrm rot="10800000">
              <a:off x="7771481" y="3408491"/>
              <a:ext cx="55098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26026627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a:spLocks/>
          </p:cNvSpPr>
          <p:nvPr/>
        </p:nvSpPr>
        <p:spPr bwMode="auto">
          <a:xfrm>
            <a:off x="3578468" y="1904999"/>
            <a:ext cx="1145431" cy="2623457"/>
          </a:xfrm>
          <a:custGeom>
            <a:avLst/>
            <a:gdLst>
              <a:gd name="T0" fmla="*/ 11 w 277"/>
              <a:gd name="T1" fmla="*/ 2 h 523"/>
              <a:gd name="T2" fmla="*/ 11 w 277"/>
              <a:gd name="T3" fmla="*/ 37 h 523"/>
              <a:gd name="T4" fmla="*/ 0 w 277"/>
              <a:gd name="T5" fmla="*/ 57 h 523"/>
              <a:gd name="T6" fmla="*/ 25 w 277"/>
              <a:gd name="T7" fmla="*/ 58 h 523"/>
              <a:gd name="T8" fmla="*/ 38 w 277"/>
              <a:gd name="T9" fmla="*/ 56 h 523"/>
              <a:gd name="T10" fmla="*/ 34 w 277"/>
              <a:gd name="T11" fmla="*/ 49 h 523"/>
              <a:gd name="T12" fmla="*/ 33 w 277"/>
              <a:gd name="T13" fmla="*/ 47 h 523"/>
              <a:gd name="T14" fmla="*/ 29 w 277"/>
              <a:gd name="T15" fmla="*/ 33 h 523"/>
              <a:gd name="T16" fmla="*/ 30 w 277"/>
              <a:gd name="T17" fmla="*/ 8 h 523"/>
              <a:gd name="T18" fmla="*/ 29 w 277"/>
              <a:gd name="T19" fmla="*/ 3 h 523"/>
              <a:gd name="T20" fmla="*/ 13 w 277"/>
              <a:gd name="T21" fmla="*/ 2 h 523"/>
              <a:gd name="T22" fmla="*/ 11 w 277"/>
              <a:gd name="T23" fmla="*/ 2 h 5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7"/>
              <a:gd name="T37" fmla="*/ 0 h 523"/>
              <a:gd name="T38" fmla="*/ 277 w 277"/>
              <a:gd name="T39" fmla="*/ 523 h 5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7" h="523">
                <a:moveTo>
                  <a:pt x="51" y="9"/>
                </a:moveTo>
                <a:cubicBezTo>
                  <a:pt x="20" y="130"/>
                  <a:pt x="51" y="0"/>
                  <a:pt x="51" y="327"/>
                </a:cubicBezTo>
                <a:cubicBezTo>
                  <a:pt x="51" y="401"/>
                  <a:pt x="72" y="486"/>
                  <a:pt x="0" y="510"/>
                </a:cubicBezTo>
                <a:cubicBezTo>
                  <a:pt x="40" y="522"/>
                  <a:pt x="87" y="506"/>
                  <a:pt x="129" y="516"/>
                </a:cubicBezTo>
                <a:cubicBezTo>
                  <a:pt x="277" y="507"/>
                  <a:pt x="235" y="523"/>
                  <a:pt x="189" y="493"/>
                </a:cubicBezTo>
                <a:cubicBezTo>
                  <a:pt x="183" y="475"/>
                  <a:pt x="177" y="457"/>
                  <a:pt x="171" y="439"/>
                </a:cubicBezTo>
                <a:cubicBezTo>
                  <a:pt x="169" y="434"/>
                  <a:pt x="165" y="422"/>
                  <a:pt x="165" y="422"/>
                </a:cubicBezTo>
                <a:cubicBezTo>
                  <a:pt x="159" y="377"/>
                  <a:pt x="156" y="331"/>
                  <a:pt x="147" y="286"/>
                </a:cubicBezTo>
                <a:cubicBezTo>
                  <a:pt x="149" y="213"/>
                  <a:pt x="153" y="141"/>
                  <a:pt x="153" y="68"/>
                </a:cubicBezTo>
                <a:cubicBezTo>
                  <a:pt x="153" y="54"/>
                  <a:pt x="159" y="33"/>
                  <a:pt x="147" y="27"/>
                </a:cubicBezTo>
                <a:cubicBezTo>
                  <a:pt x="124" y="14"/>
                  <a:pt x="95" y="23"/>
                  <a:pt x="69" y="21"/>
                </a:cubicBezTo>
                <a:cubicBezTo>
                  <a:pt x="49" y="14"/>
                  <a:pt x="51" y="21"/>
                  <a:pt x="51" y="9"/>
                </a:cubicBezTo>
                <a:close/>
              </a:path>
            </a:pathLst>
          </a:custGeom>
          <a:solidFill>
            <a:srgbClr val="996600"/>
          </a:solidFill>
          <a:ln w="9525">
            <a:solidFill>
              <a:srgbClr val="996600"/>
            </a:solidFill>
            <a:round/>
            <a:headEnd/>
            <a:tailEnd/>
          </a:ln>
        </p:spPr>
        <p:txBody>
          <a:bodyPr/>
          <a:lstStyle/>
          <a:p>
            <a:endParaRPr lang="en-US"/>
          </a:p>
        </p:txBody>
      </p:sp>
      <p:sp>
        <p:nvSpPr>
          <p:cNvPr id="10" name="Freeform 9"/>
          <p:cNvSpPr>
            <a:spLocks/>
          </p:cNvSpPr>
          <p:nvPr/>
        </p:nvSpPr>
        <p:spPr bwMode="auto">
          <a:xfrm>
            <a:off x="3037114" y="685799"/>
            <a:ext cx="1926771" cy="1600201"/>
          </a:xfrm>
          <a:custGeom>
            <a:avLst/>
            <a:gdLst>
              <a:gd name="T0" fmla="*/ 30 w 506"/>
              <a:gd name="T1" fmla="*/ 34 h 477"/>
              <a:gd name="T2" fmla="*/ 49 w 506"/>
              <a:gd name="T3" fmla="*/ 39 h 477"/>
              <a:gd name="T4" fmla="*/ 36 w 506"/>
              <a:gd name="T5" fmla="*/ 30 h 477"/>
              <a:gd name="T6" fmla="*/ 45 w 506"/>
              <a:gd name="T7" fmla="*/ 39 h 477"/>
              <a:gd name="T8" fmla="*/ 54 w 506"/>
              <a:gd name="T9" fmla="*/ 39 h 477"/>
              <a:gd name="T10" fmla="*/ 54 w 506"/>
              <a:gd name="T11" fmla="*/ 23 h 477"/>
              <a:gd name="T12" fmla="*/ 39 w 506"/>
              <a:gd name="T13" fmla="*/ 40 h 477"/>
              <a:gd name="T14" fmla="*/ 53 w 506"/>
              <a:gd name="T15" fmla="*/ 44 h 477"/>
              <a:gd name="T16" fmla="*/ 51 w 506"/>
              <a:gd name="T17" fmla="*/ 36 h 477"/>
              <a:gd name="T18" fmla="*/ 19 w 506"/>
              <a:gd name="T19" fmla="*/ 37 h 477"/>
              <a:gd name="T20" fmla="*/ 37 w 506"/>
              <a:gd name="T21" fmla="*/ 44 h 477"/>
              <a:gd name="T22" fmla="*/ 18 w 506"/>
              <a:gd name="T23" fmla="*/ 30 h 477"/>
              <a:gd name="T24" fmla="*/ 30 w 506"/>
              <a:gd name="T25" fmla="*/ 54 h 477"/>
              <a:gd name="T26" fmla="*/ 48 w 506"/>
              <a:gd name="T27" fmla="*/ 45 h 477"/>
              <a:gd name="T28" fmla="*/ 49 w 506"/>
              <a:gd name="T29" fmla="*/ 36 h 477"/>
              <a:gd name="T30" fmla="*/ 51 w 506"/>
              <a:gd name="T31" fmla="*/ 36 h 477"/>
              <a:gd name="T32" fmla="*/ 73 w 506"/>
              <a:gd name="T33" fmla="*/ 47 h 477"/>
              <a:gd name="T34" fmla="*/ 89 w 506"/>
              <a:gd name="T35" fmla="*/ 42 h 477"/>
              <a:gd name="T36" fmla="*/ 91 w 506"/>
              <a:gd name="T37" fmla="*/ 33 h 477"/>
              <a:gd name="T38" fmla="*/ 81 w 506"/>
              <a:gd name="T39" fmla="*/ 33 h 477"/>
              <a:gd name="T40" fmla="*/ 94 w 506"/>
              <a:gd name="T41" fmla="*/ 30 h 477"/>
              <a:gd name="T42" fmla="*/ 73 w 506"/>
              <a:gd name="T43" fmla="*/ 21 h 477"/>
              <a:gd name="T44" fmla="*/ 64 w 506"/>
              <a:gd name="T45" fmla="*/ 14 h 477"/>
              <a:gd name="T46" fmla="*/ 53 w 506"/>
              <a:gd name="T47" fmla="*/ 27 h 477"/>
              <a:gd name="T48" fmla="*/ 34 w 506"/>
              <a:gd name="T49" fmla="*/ 14 h 477"/>
              <a:gd name="T50" fmla="*/ 23 w 506"/>
              <a:gd name="T51" fmla="*/ 21 h 477"/>
              <a:gd name="T52" fmla="*/ 27 w 506"/>
              <a:gd name="T53" fmla="*/ 33 h 477"/>
              <a:gd name="T54" fmla="*/ 34 w 506"/>
              <a:gd name="T55" fmla="*/ 25 h 477"/>
              <a:gd name="T56" fmla="*/ 28 w 506"/>
              <a:gd name="T57" fmla="*/ 21 h 477"/>
              <a:gd name="T58" fmla="*/ 7 w 506"/>
              <a:gd name="T59" fmla="*/ 11 h 477"/>
              <a:gd name="T60" fmla="*/ 11 w 506"/>
              <a:gd name="T61" fmla="*/ 36 h 477"/>
              <a:gd name="T62" fmla="*/ 30 w 506"/>
              <a:gd name="T63" fmla="*/ 21 h 477"/>
              <a:gd name="T64" fmla="*/ 23 w 506"/>
              <a:gd name="T65" fmla="*/ 19 h 477"/>
              <a:gd name="T66" fmla="*/ 51 w 506"/>
              <a:gd name="T67" fmla="*/ 30 h 477"/>
              <a:gd name="T68" fmla="*/ 77 w 506"/>
              <a:gd name="T69" fmla="*/ 24 h 477"/>
              <a:gd name="T70" fmla="*/ 63 w 506"/>
              <a:gd name="T71" fmla="*/ 12 h 477"/>
              <a:gd name="T72" fmla="*/ 54 w 506"/>
              <a:gd name="T73" fmla="*/ 26 h 477"/>
              <a:gd name="T74" fmla="*/ 72 w 506"/>
              <a:gd name="T75" fmla="*/ 15 h 477"/>
              <a:gd name="T76" fmla="*/ 63 w 506"/>
              <a:gd name="T77" fmla="*/ 8 h 477"/>
              <a:gd name="T78" fmla="*/ 72 w 506"/>
              <a:gd name="T79" fmla="*/ 26 h 477"/>
              <a:gd name="T80" fmla="*/ 95 w 506"/>
              <a:gd name="T81" fmla="*/ 14 h 477"/>
              <a:gd name="T82" fmla="*/ 51 w 506"/>
              <a:gd name="T83" fmla="*/ 12 h 477"/>
              <a:gd name="T84" fmla="*/ 59 w 506"/>
              <a:gd name="T85" fmla="*/ 16 h 477"/>
              <a:gd name="T86" fmla="*/ 30 w 506"/>
              <a:gd name="T87" fmla="*/ 8 h 477"/>
              <a:gd name="T88" fmla="*/ 18 w 506"/>
              <a:gd name="T89" fmla="*/ 18 h 4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6"/>
              <a:gd name="T136" fmla="*/ 0 h 477"/>
              <a:gd name="T137" fmla="*/ 506 w 506"/>
              <a:gd name="T138" fmla="*/ 477 h 4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6" h="477">
                <a:moveTo>
                  <a:pt x="176" y="267"/>
                </a:moveTo>
                <a:cubicBezTo>
                  <a:pt x="160" y="272"/>
                  <a:pt x="138" y="289"/>
                  <a:pt x="158" y="309"/>
                </a:cubicBezTo>
                <a:cubicBezTo>
                  <a:pt x="171" y="322"/>
                  <a:pt x="215" y="344"/>
                  <a:pt x="236" y="351"/>
                </a:cubicBezTo>
                <a:cubicBezTo>
                  <a:pt x="242" y="349"/>
                  <a:pt x="250" y="349"/>
                  <a:pt x="254" y="345"/>
                </a:cubicBezTo>
                <a:cubicBezTo>
                  <a:pt x="285" y="314"/>
                  <a:pt x="219" y="274"/>
                  <a:pt x="200" y="261"/>
                </a:cubicBezTo>
                <a:cubicBezTo>
                  <a:pt x="194" y="263"/>
                  <a:pt x="186" y="262"/>
                  <a:pt x="182" y="267"/>
                </a:cubicBezTo>
                <a:cubicBezTo>
                  <a:pt x="175" y="277"/>
                  <a:pt x="170" y="303"/>
                  <a:pt x="170" y="303"/>
                </a:cubicBezTo>
                <a:cubicBezTo>
                  <a:pt x="180" y="334"/>
                  <a:pt x="199" y="335"/>
                  <a:pt x="230" y="345"/>
                </a:cubicBezTo>
                <a:cubicBezTo>
                  <a:pt x="236" y="347"/>
                  <a:pt x="248" y="351"/>
                  <a:pt x="248" y="351"/>
                </a:cubicBezTo>
                <a:cubicBezTo>
                  <a:pt x="258" y="349"/>
                  <a:pt x="269" y="349"/>
                  <a:pt x="278" y="345"/>
                </a:cubicBezTo>
                <a:cubicBezTo>
                  <a:pt x="291" y="339"/>
                  <a:pt x="314" y="321"/>
                  <a:pt x="314" y="321"/>
                </a:cubicBezTo>
                <a:cubicBezTo>
                  <a:pt x="327" y="283"/>
                  <a:pt x="320" y="215"/>
                  <a:pt x="278" y="201"/>
                </a:cubicBezTo>
                <a:cubicBezTo>
                  <a:pt x="220" y="208"/>
                  <a:pt x="231" y="208"/>
                  <a:pt x="200" y="249"/>
                </a:cubicBezTo>
                <a:cubicBezTo>
                  <a:pt x="190" y="278"/>
                  <a:pt x="175" y="332"/>
                  <a:pt x="200" y="357"/>
                </a:cubicBezTo>
                <a:cubicBezTo>
                  <a:pt x="210" y="367"/>
                  <a:pt x="224" y="373"/>
                  <a:pt x="236" y="381"/>
                </a:cubicBezTo>
                <a:cubicBezTo>
                  <a:pt x="247" y="388"/>
                  <a:pt x="272" y="393"/>
                  <a:pt x="272" y="393"/>
                </a:cubicBezTo>
                <a:cubicBezTo>
                  <a:pt x="278" y="384"/>
                  <a:pt x="294" y="364"/>
                  <a:pt x="290" y="351"/>
                </a:cubicBezTo>
                <a:cubicBezTo>
                  <a:pt x="286" y="337"/>
                  <a:pt x="274" y="327"/>
                  <a:pt x="266" y="315"/>
                </a:cubicBezTo>
                <a:cubicBezTo>
                  <a:pt x="246" y="285"/>
                  <a:pt x="237" y="243"/>
                  <a:pt x="200" y="231"/>
                </a:cubicBezTo>
                <a:cubicBezTo>
                  <a:pt x="126" y="242"/>
                  <a:pt x="110" y="268"/>
                  <a:pt x="98" y="339"/>
                </a:cubicBezTo>
                <a:cubicBezTo>
                  <a:pt x="103" y="381"/>
                  <a:pt x="102" y="420"/>
                  <a:pt x="146" y="435"/>
                </a:cubicBezTo>
                <a:cubicBezTo>
                  <a:pt x="174" y="428"/>
                  <a:pt x="185" y="421"/>
                  <a:pt x="194" y="393"/>
                </a:cubicBezTo>
                <a:cubicBezTo>
                  <a:pt x="187" y="327"/>
                  <a:pt x="177" y="289"/>
                  <a:pt x="110" y="267"/>
                </a:cubicBezTo>
                <a:cubicBezTo>
                  <a:pt x="104" y="269"/>
                  <a:pt x="96" y="268"/>
                  <a:pt x="92" y="273"/>
                </a:cubicBezTo>
                <a:cubicBezTo>
                  <a:pt x="80" y="290"/>
                  <a:pt x="73" y="329"/>
                  <a:pt x="68" y="351"/>
                </a:cubicBezTo>
                <a:cubicBezTo>
                  <a:pt x="75" y="416"/>
                  <a:pt x="84" y="454"/>
                  <a:pt x="152" y="477"/>
                </a:cubicBezTo>
                <a:cubicBezTo>
                  <a:pt x="193" y="470"/>
                  <a:pt x="214" y="467"/>
                  <a:pt x="236" y="429"/>
                </a:cubicBezTo>
                <a:cubicBezTo>
                  <a:pt x="240" y="421"/>
                  <a:pt x="245" y="413"/>
                  <a:pt x="248" y="405"/>
                </a:cubicBezTo>
                <a:cubicBezTo>
                  <a:pt x="253" y="393"/>
                  <a:pt x="260" y="369"/>
                  <a:pt x="260" y="369"/>
                </a:cubicBezTo>
                <a:cubicBezTo>
                  <a:pt x="258" y="353"/>
                  <a:pt x="257" y="337"/>
                  <a:pt x="254" y="321"/>
                </a:cubicBezTo>
                <a:cubicBezTo>
                  <a:pt x="253" y="315"/>
                  <a:pt x="242" y="303"/>
                  <a:pt x="248" y="303"/>
                </a:cubicBezTo>
                <a:cubicBezTo>
                  <a:pt x="255" y="303"/>
                  <a:pt x="255" y="316"/>
                  <a:pt x="260" y="321"/>
                </a:cubicBezTo>
                <a:cubicBezTo>
                  <a:pt x="277" y="341"/>
                  <a:pt x="306" y="366"/>
                  <a:pt x="326" y="381"/>
                </a:cubicBezTo>
                <a:cubicBezTo>
                  <a:pt x="326" y="381"/>
                  <a:pt x="371" y="411"/>
                  <a:pt x="380" y="417"/>
                </a:cubicBezTo>
                <a:cubicBezTo>
                  <a:pt x="386" y="421"/>
                  <a:pt x="398" y="429"/>
                  <a:pt x="398" y="429"/>
                </a:cubicBezTo>
                <a:cubicBezTo>
                  <a:pt x="435" y="420"/>
                  <a:pt x="446" y="405"/>
                  <a:pt x="458" y="369"/>
                </a:cubicBezTo>
                <a:cubicBezTo>
                  <a:pt x="463" y="353"/>
                  <a:pt x="466" y="337"/>
                  <a:pt x="470" y="321"/>
                </a:cubicBezTo>
                <a:cubicBezTo>
                  <a:pt x="472" y="313"/>
                  <a:pt x="476" y="297"/>
                  <a:pt x="476" y="297"/>
                </a:cubicBezTo>
                <a:cubicBezTo>
                  <a:pt x="474" y="285"/>
                  <a:pt x="478" y="270"/>
                  <a:pt x="470" y="261"/>
                </a:cubicBezTo>
                <a:cubicBezTo>
                  <a:pt x="462" y="252"/>
                  <a:pt x="420" y="293"/>
                  <a:pt x="416" y="297"/>
                </a:cubicBezTo>
                <a:cubicBezTo>
                  <a:pt x="399" y="348"/>
                  <a:pt x="391" y="335"/>
                  <a:pt x="452" y="327"/>
                </a:cubicBezTo>
                <a:cubicBezTo>
                  <a:pt x="470" y="309"/>
                  <a:pt x="480" y="297"/>
                  <a:pt x="488" y="273"/>
                </a:cubicBezTo>
                <a:cubicBezTo>
                  <a:pt x="484" y="205"/>
                  <a:pt x="506" y="167"/>
                  <a:pt x="446" y="147"/>
                </a:cubicBezTo>
                <a:cubicBezTo>
                  <a:pt x="402" y="153"/>
                  <a:pt x="391" y="152"/>
                  <a:pt x="380" y="195"/>
                </a:cubicBezTo>
                <a:cubicBezTo>
                  <a:pt x="395" y="240"/>
                  <a:pt x="416" y="275"/>
                  <a:pt x="464" y="291"/>
                </a:cubicBezTo>
                <a:cubicBezTo>
                  <a:pt x="485" y="227"/>
                  <a:pt x="389" y="142"/>
                  <a:pt x="332" y="123"/>
                </a:cubicBezTo>
                <a:cubicBezTo>
                  <a:pt x="292" y="129"/>
                  <a:pt x="281" y="127"/>
                  <a:pt x="260" y="159"/>
                </a:cubicBezTo>
                <a:cubicBezTo>
                  <a:pt x="252" y="190"/>
                  <a:pt x="230" y="223"/>
                  <a:pt x="272" y="237"/>
                </a:cubicBezTo>
                <a:cubicBezTo>
                  <a:pt x="287" y="192"/>
                  <a:pt x="265" y="172"/>
                  <a:pt x="230" y="153"/>
                </a:cubicBezTo>
                <a:cubicBezTo>
                  <a:pt x="168" y="119"/>
                  <a:pt x="217" y="137"/>
                  <a:pt x="176" y="123"/>
                </a:cubicBezTo>
                <a:cubicBezTo>
                  <a:pt x="168" y="125"/>
                  <a:pt x="158" y="123"/>
                  <a:pt x="152" y="129"/>
                </a:cubicBezTo>
                <a:cubicBezTo>
                  <a:pt x="137" y="144"/>
                  <a:pt x="116" y="183"/>
                  <a:pt x="116" y="183"/>
                </a:cubicBezTo>
                <a:cubicBezTo>
                  <a:pt x="108" y="215"/>
                  <a:pt x="97" y="247"/>
                  <a:pt x="86" y="279"/>
                </a:cubicBezTo>
                <a:cubicBezTo>
                  <a:pt x="96" y="329"/>
                  <a:pt x="98" y="311"/>
                  <a:pt x="140" y="297"/>
                </a:cubicBezTo>
                <a:cubicBezTo>
                  <a:pt x="167" y="270"/>
                  <a:pt x="155" y="287"/>
                  <a:pt x="170" y="243"/>
                </a:cubicBezTo>
                <a:cubicBezTo>
                  <a:pt x="172" y="237"/>
                  <a:pt x="176" y="225"/>
                  <a:pt x="176" y="225"/>
                </a:cubicBezTo>
                <a:cubicBezTo>
                  <a:pt x="172" y="219"/>
                  <a:pt x="169" y="212"/>
                  <a:pt x="164" y="207"/>
                </a:cubicBezTo>
                <a:cubicBezTo>
                  <a:pt x="159" y="202"/>
                  <a:pt x="151" y="201"/>
                  <a:pt x="146" y="195"/>
                </a:cubicBezTo>
                <a:cubicBezTo>
                  <a:pt x="107" y="146"/>
                  <a:pt x="179" y="210"/>
                  <a:pt x="128" y="159"/>
                </a:cubicBezTo>
                <a:cubicBezTo>
                  <a:pt x="102" y="133"/>
                  <a:pt x="74" y="105"/>
                  <a:pt x="38" y="93"/>
                </a:cubicBezTo>
                <a:cubicBezTo>
                  <a:pt x="22" y="117"/>
                  <a:pt x="17" y="143"/>
                  <a:pt x="8" y="171"/>
                </a:cubicBezTo>
                <a:cubicBezTo>
                  <a:pt x="11" y="214"/>
                  <a:pt x="0" y="302"/>
                  <a:pt x="56" y="321"/>
                </a:cubicBezTo>
                <a:cubicBezTo>
                  <a:pt x="105" y="305"/>
                  <a:pt x="147" y="277"/>
                  <a:pt x="164" y="225"/>
                </a:cubicBezTo>
                <a:cubicBezTo>
                  <a:pt x="164" y="225"/>
                  <a:pt x="155" y="186"/>
                  <a:pt x="152" y="183"/>
                </a:cubicBezTo>
                <a:cubicBezTo>
                  <a:pt x="148" y="179"/>
                  <a:pt x="140" y="180"/>
                  <a:pt x="134" y="177"/>
                </a:cubicBezTo>
                <a:cubicBezTo>
                  <a:pt x="128" y="174"/>
                  <a:pt x="116" y="165"/>
                  <a:pt x="116" y="165"/>
                </a:cubicBezTo>
                <a:cubicBezTo>
                  <a:pt x="133" y="191"/>
                  <a:pt x="160" y="223"/>
                  <a:pt x="188" y="237"/>
                </a:cubicBezTo>
                <a:cubicBezTo>
                  <a:pt x="211" y="248"/>
                  <a:pt x="260" y="261"/>
                  <a:pt x="260" y="261"/>
                </a:cubicBezTo>
                <a:cubicBezTo>
                  <a:pt x="287" y="288"/>
                  <a:pt x="311" y="293"/>
                  <a:pt x="344" y="309"/>
                </a:cubicBezTo>
                <a:cubicBezTo>
                  <a:pt x="388" y="273"/>
                  <a:pt x="385" y="264"/>
                  <a:pt x="398" y="213"/>
                </a:cubicBezTo>
                <a:cubicBezTo>
                  <a:pt x="391" y="170"/>
                  <a:pt x="380" y="153"/>
                  <a:pt x="356" y="117"/>
                </a:cubicBezTo>
                <a:cubicBezTo>
                  <a:pt x="349" y="106"/>
                  <a:pt x="320" y="105"/>
                  <a:pt x="320" y="105"/>
                </a:cubicBezTo>
                <a:cubicBezTo>
                  <a:pt x="278" y="119"/>
                  <a:pt x="281" y="170"/>
                  <a:pt x="272" y="207"/>
                </a:cubicBezTo>
                <a:cubicBezTo>
                  <a:pt x="274" y="215"/>
                  <a:pt x="271" y="226"/>
                  <a:pt x="278" y="231"/>
                </a:cubicBezTo>
                <a:cubicBezTo>
                  <a:pt x="284" y="235"/>
                  <a:pt x="313" y="214"/>
                  <a:pt x="314" y="213"/>
                </a:cubicBezTo>
                <a:cubicBezTo>
                  <a:pt x="341" y="191"/>
                  <a:pt x="350" y="159"/>
                  <a:pt x="374" y="135"/>
                </a:cubicBezTo>
                <a:cubicBezTo>
                  <a:pt x="383" y="101"/>
                  <a:pt x="411" y="15"/>
                  <a:pt x="356" y="33"/>
                </a:cubicBezTo>
                <a:cubicBezTo>
                  <a:pt x="313" y="97"/>
                  <a:pt x="380" y="0"/>
                  <a:pt x="326" y="69"/>
                </a:cubicBezTo>
                <a:cubicBezTo>
                  <a:pt x="317" y="80"/>
                  <a:pt x="302" y="105"/>
                  <a:pt x="302" y="105"/>
                </a:cubicBezTo>
                <a:cubicBezTo>
                  <a:pt x="308" y="167"/>
                  <a:pt x="310" y="210"/>
                  <a:pt x="374" y="231"/>
                </a:cubicBezTo>
                <a:cubicBezTo>
                  <a:pt x="433" y="226"/>
                  <a:pt x="450" y="233"/>
                  <a:pt x="488" y="195"/>
                </a:cubicBezTo>
                <a:cubicBezTo>
                  <a:pt x="499" y="162"/>
                  <a:pt x="506" y="161"/>
                  <a:pt x="494" y="129"/>
                </a:cubicBezTo>
                <a:cubicBezTo>
                  <a:pt x="487" y="109"/>
                  <a:pt x="446" y="87"/>
                  <a:pt x="446" y="87"/>
                </a:cubicBezTo>
                <a:cubicBezTo>
                  <a:pt x="387" y="92"/>
                  <a:pt x="316" y="86"/>
                  <a:pt x="260" y="105"/>
                </a:cubicBezTo>
                <a:cubicBezTo>
                  <a:pt x="252" y="138"/>
                  <a:pt x="238" y="182"/>
                  <a:pt x="278" y="195"/>
                </a:cubicBezTo>
                <a:cubicBezTo>
                  <a:pt x="305" y="188"/>
                  <a:pt x="324" y="179"/>
                  <a:pt x="308" y="147"/>
                </a:cubicBezTo>
                <a:cubicBezTo>
                  <a:pt x="302" y="134"/>
                  <a:pt x="298" y="116"/>
                  <a:pt x="284" y="111"/>
                </a:cubicBezTo>
                <a:cubicBezTo>
                  <a:pt x="238" y="96"/>
                  <a:pt x="201" y="76"/>
                  <a:pt x="152" y="69"/>
                </a:cubicBezTo>
                <a:cubicBezTo>
                  <a:pt x="130" y="71"/>
                  <a:pt x="107" y="68"/>
                  <a:pt x="86" y="75"/>
                </a:cubicBezTo>
                <a:cubicBezTo>
                  <a:pt x="74" y="79"/>
                  <a:pt x="81" y="142"/>
                  <a:pt x="92" y="153"/>
                </a:cubicBezTo>
              </a:path>
            </a:pathLst>
          </a:custGeom>
          <a:noFill/>
          <a:ln w="9525">
            <a:solidFill>
              <a:srgbClr val="00CC00"/>
            </a:solidFill>
            <a:round/>
            <a:headEnd/>
            <a:tailEnd/>
          </a:ln>
        </p:spPr>
        <p:txBody>
          <a:bodyPr/>
          <a:lstStyle/>
          <a:p>
            <a:endParaRPr lang="en-US"/>
          </a:p>
        </p:txBody>
      </p:sp>
      <p:sp>
        <p:nvSpPr>
          <p:cNvPr id="13" name="Freeform 12"/>
          <p:cNvSpPr/>
          <p:nvPr/>
        </p:nvSpPr>
        <p:spPr bwMode="auto">
          <a:xfrm>
            <a:off x="4027470" y="2100019"/>
            <a:ext cx="1578674" cy="356460"/>
          </a:xfrm>
          <a:custGeom>
            <a:avLst/>
            <a:gdLst>
              <a:gd name="connsiteX0" fmla="*/ 38394 w 1312022"/>
              <a:gd name="connsiteY0" fmla="*/ 174172 h 217714"/>
              <a:gd name="connsiteX1" fmla="*/ 114594 w 1312022"/>
              <a:gd name="connsiteY1" fmla="*/ 152400 h 217714"/>
              <a:gd name="connsiteX2" fmla="*/ 147251 w 1312022"/>
              <a:gd name="connsiteY2" fmla="*/ 141514 h 217714"/>
              <a:gd name="connsiteX3" fmla="*/ 201680 w 1312022"/>
              <a:gd name="connsiteY3" fmla="*/ 152400 h 217714"/>
              <a:gd name="connsiteX4" fmla="*/ 321422 w 1312022"/>
              <a:gd name="connsiteY4" fmla="*/ 141514 h 217714"/>
              <a:gd name="connsiteX5" fmla="*/ 364965 w 1312022"/>
              <a:gd name="connsiteY5" fmla="*/ 119743 h 217714"/>
              <a:gd name="connsiteX6" fmla="*/ 452051 w 1312022"/>
              <a:gd name="connsiteY6" fmla="*/ 76200 h 217714"/>
              <a:gd name="connsiteX7" fmla="*/ 735080 w 1312022"/>
              <a:gd name="connsiteY7" fmla="*/ 54429 h 217714"/>
              <a:gd name="connsiteX8" fmla="*/ 941908 w 1312022"/>
              <a:gd name="connsiteY8" fmla="*/ 32657 h 217714"/>
              <a:gd name="connsiteX9" fmla="*/ 996337 w 1312022"/>
              <a:gd name="connsiteY9" fmla="*/ 21772 h 217714"/>
              <a:gd name="connsiteX10" fmla="*/ 1148737 w 1312022"/>
              <a:gd name="connsiteY10" fmla="*/ 10886 h 217714"/>
              <a:gd name="connsiteX11" fmla="*/ 1181394 w 1312022"/>
              <a:gd name="connsiteY11" fmla="*/ 0 h 217714"/>
              <a:gd name="connsiteX12" fmla="*/ 1312022 w 1312022"/>
              <a:gd name="connsiteY12" fmla="*/ 21772 h 217714"/>
              <a:gd name="connsiteX13" fmla="*/ 1246708 w 1312022"/>
              <a:gd name="connsiteY13" fmla="*/ 43543 h 217714"/>
              <a:gd name="connsiteX14" fmla="*/ 1235822 w 1312022"/>
              <a:gd name="connsiteY14" fmla="*/ 87086 h 217714"/>
              <a:gd name="connsiteX15" fmla="*/ 1028994 w 1312022"/>
              <a:gd name="connsiteY15" fmla="*/ 97972 h 217714"/>
              <a:gd name="connsiteX16" fmla="*/ 974565 w 1312022"/>
              <a:gd name="connsiteY16" fmla="*/ 119743 h 217714"/>
              <a:gd name="connsiteX17" fmla="*/ 745965 w 1312022"/>
              <a:gd name="connsiteY17" fmla="*/ 141514 h 217714"/>
              <a:gd name="connsiteX18" fmla="*/ 702422 w 1312022"/>
              <a:gd name="connsiteY18" fmla="*/ 163286 h 217714"/>
              <a:gd name="connsiteX19" fmla="*/ 452051 w 1312022"/>
              <a:gd name="connsiteY19" fmla="*/ 185057 h 217714"/>
              <a:gd name="connsiteX20" fmla="*/ 354080 w 1312022"/>
              <a:gd name="connsiteY20" fmla="*/ 195943 h 217714"/>
              <a:gd name="connsiteX21" fmla="*/ 321422 w 1312022"/>
              <a:gd name="connsiteY21" fmla="*/ 206829 h 217714"/>
              <a:gd name="connsiteX22" fmla="*/ 125480 w 1312022"/>
              <a:gd name="connsiteY22" fmla="*/ 217714 h 217714"/>
              <a:gd name="connsiteX23" fmla="*/ 49280 w 1312022"/>
              <a:gd name="connsiteY23" fmla="*/ 206829 h 217714"/>
              <a:gd name="connsiteX24" fmla="*/ 5737 w 1312022"/>
              <a:gd name="connsiteY24" fmla="*/ 195943 h 217714"/>
              <a:gd name="connsiteX25" fmla="*/ 38394 w 1312022"/>
              <a:gd name="connsiteY25" fmla="*/ 174172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12022" h="217714">
                <a:moveTo>
                  <a:pt x="38394" y="174172"/>
                </a:moveTo>
                <a:cubicBezTo>
                  <a:pt x="56537" y="166915"/>
                  <a:pt x="89292" y="159991"/>
                  <a:pt x="114594" y="152400"/>
                </a:cubicBezTo>
                <a:cubicBezTo>
                  <a:pt x="125585" y="149103"/>
                  <a:pt x="135776" y="141514"/>
                  <a:pt x="147251" y="141514"/>
                </a:cubicBezTo>
                <a:cubicBezTo>
                  <a:pt x="165753" y="141514"/>
                  <a:pt x="183537" y="148771"/>
                  <a:pt x="201680" y="152400"/>
                </a:cubicBezTo>
                <a:cubicBezTo>
                  <a:pt x="241594" y="148771"/>
                  <a:pt x="282122" y="149374"/>
                  <a:pt x="321422" y="141514"/>
                </a:cubicBezTo>
                <a:cubicBezTo>
                  <a:pt x="337334" y="138332"/>
                  <a:pt x="350780" y="127624"/>
                  <a:pt x="364965" y="119743"/>
                </a:cubicBezTo>
                <a:cubicBezTo>
                  <a:pt x="405391" y="97284"/>
                  <a:pt x="412252" y="85045"/>
                  <a:pt x="452051" y="76200"/>
                </a:cubicBezTo>
                <a:cubicBezTo>
                  <a:pt x="544850" y="55577"/>
                  <a:pt x="640793" y="59143"/>
                  <a:pt x="735080" y="54429"/>
                </a:cubicBezTo>
                <a:cubicBezTo>
                  <a:pt x="893994" y="27942"/>
                  <a:pt x="677786" y="62003"/>
                  <a:pt x="941908" y="32657"/>
                </a:cubicBezTo>
                <a:cubicBezTo>
                  <a:pt x="960297" y="30614"/>
                  <a:pt x="977936" y="23709"/>
                  <a:pt x="996337" y="21772"/>
                </a:cubicBezTo>
                <a:cubicBezTo>
                  <a:pt x="1046987" y="16441"/>
                  <a:pt x="1097937" y="14515"/>
                  <a:pt x="1148737" y="10886"/>
                </a:cubicBezTo>
                <a:cubicBezTo>
                  <a:pt x="1159623" y="7257"/>
                  <a:pt x="1169919" y="0"/>
                  <a:pt x="1181394" y="0"/>
                </a:cubicBezTo>
                <a:cubicBezTo>
                  <a:pt x="1208399" y="0"/>
                  <a:pt x="1281117" y="15591"/>
                  <a:pt x="1312022" y="21772"/>
                </a:cubicBezTo>
                <a:cubicBezTo>
                  <a:pt x="1290251" y="29029"/>
                  <a:pt x="1264132" y="28608"/>
                  <a:pt x="1246708" y="43543"/>
                </a:cubicBezTo>
                <a:cubicBezTo>
                  <a:pt x="1235349" y="53279"/>
                  <a:pt x="1250336" y="83457"/>
                  <a:pt x="1235822" y="87086"/>
                </a:cubicBezTo>
                <a:cubicBezTo>
                  <a:pt x="1168845" y="103830"/>
                  <a:pt x="1097937" y="94343"/>
                  <a:pt x="1028994" y="97972"/>
                </a:cubicBezTo>
                <a:cubicBezTo>
                  <a:pt x="1010851" y="105229"/>
                  <a:pt x="993417" y="114602"/>
                  <a:pt x="974565" y="119743"/>
                </a:cubicBezTo>
                <a:cubicBezTo>
                  <a:pt x="916751" y="135510"/>
                  <a:pt x="779754" y="139262"/>
                  <a:pt x="745965" y="141514"/>
                </a:cubicBezTo>
                <a:cubicBezTo>
                  <a:pt x="731451" y="148771"/>
                  <a:pt x="717337" y="156893"/>
                  <a:pt x="702422" y="163286"/>
                </a:cubicBezTo>
                <a:cubicBezTo>
                  <a:pt x="626389" y="195873"/>
                  <a:pt x="519390" y="181690"/>
                  <a:pt x="452051" y="185057"/>
                </a:cubicBezTo>
                <a:cubicBezTo>
                  <a:pt x="419394" y="188686"/>
                  <a:pt x="386491" y="190541"/>
                  <a:pt x="354080" y="195943"/>
                </a:cubicBezTo>
                <a:cubicBezTo>
                  <a:pt x="342761" y="197829"/>
                  <a:pt x="332845" y="205741"/>
                  <a:pt x="321422" y="206829"/>
                </a:cubicBezTo>
                <a:cubicBezTo>
                  <a:pt x="256302" y="213031"/>
                  <a:pt x="190794" y="214086"/>
                  <a:pt x="125480" y="217714"/>
                </a:cubicBezTo>
                <a:cubicBezTo>
                  <a:pt x="100080" y="214086"/>
                  <a:pt x="74524" y="211419"/>
                  <a:pt x="49280" y="206829"/>
                </a:cubicBezTo>
                <a:cubicBezTo>
                  <a:pt x="34560" y="204153"/>
                  <a:pt x="16316" y="206522"/>
                  <a:pt x="5737" y="195943"/>
                </a:cubicBezTo>
                <a:cubicBezTo>
                  <a:pt x="0" y="190206"/>
                  <a:pt x="20251" y="181429"/>
                  <a:pt x="38394" y="174172"/>
                </a:cubicBezTo>
                <a:close/>
              </a:path>
            </a:pathLst>
          </a:custGeom>
          <a:solidFill>
            <a:srgbClr val="996600"/>
          </a:solidFill>
          <a:ln w="9525" cap="flat" cmpd="sng" algn="ctr">
            <a:solidFill>
              <a:srgbClr val="99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14" name="Freeform 13"/>
          <p:cNvSpPr/>
          <p:nvPr/>
        </p:nvSpPr>
        <p:spPr bwMode="auto">
          <a:xfrm>
            <a:off x="2814121" y="2394487"/>
            <a:ext cx="1100477" cy="397561"/>
          </a:xfrm>
          <a:custGeom>
            <a:avLst/>
            <a:gdLst>
              <a:gd name="connsiteX0" fmla="*/ 734623 w 740066"/>
              <a:gd name="connsiteY0" fmla="*/ 228600 h 279239"/>
              <a:gd name="connsiteX1" fmla="*/ 701966 w 740066"/>
              <a:gd name="connsiteY1" fmla="*/ 217714 h 279239"/>
              <a:gd name="connsiteX2" fmla="*/ 603994 w 740066"/>
              <a:gd name="connsiteY2" fmla="*/ 119742 h 279239"/>
              <a:gd name="connsiteX3" fmla="*/ 538680 w 740066"/>
              <a:gd name="connsiteY3" fmla="*/ 130628 h 279239"/>
              <a:gd name="connsiteX4" fmla="*/ 266537 w 740066"/>
              <a:gd name="connsiteY4" fmla="*/ 97971 h 279239"/>
              <a:gd name="connsiteX5" fmla="*/ 212109 w 740066"/>
              <a:gd name="connsiteY5" fmla="*/ 87085 h 279239"/>
              <a:gd name="connsiteX6" fmla="*/ 179452 w 740066"/>
              <a:gd name="connsiteY6" fmla="*/ 65314 h 279239"/>
              <a:gd name="connsiteX7" fmla="*/ 103252 w 740066"/>
              <a:gd name="connsiteY7" fmla="*/ 0 h 279239"/>
              <a:gd name="connsiteX8" fmla="*/ 27052 w 740066"/>
              <a:gd name="connsiteY8" fmla="*/ 32657 h 279239"/>
              <a:gd name="connsiteX9" fmla="*/ 5280 w 740066"/>
              <a:gd name="connsiteY9" fmla="*/ 54428 h 279239"/>
              <a:gd name="connsiteX10" fmla="*/ 59709 w 740066"/>
              <a:gd name="connsiteY10" fmla="*/ 87085 h 279239"/>
              <a:gd name="connsiteX11" fmla="*/ 81480 w 740066"/>
              <a:gd name="connsiteY11" fmla="*/ 108857 h 279239"/>
              <a:gd name="connsiteX12" fmla="*/ 212109 w 740066"/>
              <a:gd name="connsiteY12" fmla="*/ 141514 h 279239"/>
              <a:gd name="connsiteX13" fmla="*/ 288309 w 740066"/>
              <a:gd name="connsiteY13" fmla="*/ 174171 h 279239"/>
              <a:gd name="connsiteX14" fmla="*/ 331852 w 740066"/>
              <a:gd name="connsiteY14" fmla="*/ 163285 h 279239"/>
              <a:gd name="connsiteX15" fmla="*/ 364509 w 740066"/>
              <a:gd name="connsiteY15" fmla="*/ 174171 h 279239"/>
              <a:gd name="connsiteX16" fmla="*/ 397166 w 740066"/>
              <a:gd name="connsiteY16" fmla="*/ 195942 h 279239"/>
              <a:gd name="connsiteX17" fmla="*/ 440709 w 740066"/>
              <a:gd name="connsiteY17" fmla="*/ 206828 h 279239"/>
              <a:gd name="connsiteX18" fmla="*/ 506023 w 740066"/>
              <a:gd name="connsiteY18" fmla="*/ 228600 h 279239"/>
              <a:gd name="connsiteX19" fmla="*/ 549566 w 740066"/>
              <a:gd name="connsiteY19" fmla="*/ 239485 h 279239"/>
              <a:gd name="connsiteX20" fmla="*/ 658423 w 740066"/>
              <a:gd name="connsiteY20" fmla="*/ 272142 h 279239"/>
              <a:gd name="connsiteX21" fmla="*/ 701966 w 740066"/>
              <a:gd name="connsiteY21" fmla="*/ 261257 h 279239"/>
              <a:gd name="connsiteX22" fmla="*/ 734623 w 740066"/>
              <a:gd name="connsiteY22" fmla="*/ 250371 h 279239"/>
              <a:gd name="connsiteX23" fmla="*/ 734623 w 740066"/>
              <a:gd name="connsiteY23" fmla="*/ 228600 h 27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0066" h="279239">
                <a:moveTo>
                  <a:pt x="734623" y="228600"/>
                </a:moveTo>
                <a:cubicBezTo>
                  <a:pt x="729180" y="223157"/>
                  <a:pt x="710781" y="225060"/>
                  <a:pt x="701966" y="217714"/>
                </a:cubicBezTo>
                <a:cubicBezTo>
                  <a:pt x="666486" y="188147"/>
                  <a:pt x="644745" y="141476"/>
                  <a:pt x="603994" y="119742"/>
                </a:cubicBezTo>
                <a:cubicBezTo>
                  <a:pt x="584519" y="109355"/>
                  <a:pt x="560451" y="126999"/>
                  <a:pt x="538680" y="130628"/>
                </a:cubicBezTo>
                <a:lnTo>
                  <a:pt x="266537" y="97971"/>
                </a:lnTo>
                <a:cubicBezTo>
                  <a:pt x="248197" y="95526"/>
                  <a:pt x="229433" y="93582"/>
                  <a:pt x="212109" y="87085"/>
                </a:cubicBezTo>
                <a:cubicBezTo>
                  <a:pt x="199859" y="82491"/>
                  <a:pt x="190098" y="72918"/>
                  <a:pt x="179452" y="65314"/>
                </a:cubicBezTo>
                <a:cubicBezTo>
                  <a:pt x="130576" y="30403"/>
                  <a:pt x="142813" y="39561"/>
                  <a:pt x="103252" y="0"/>
                </a:cubicBezTo>
                <a:cubicBezTo>
                  <a:pt x="77852" y="10886"/>
                  <a:pt x="51209" y="19237"/>
                  <a:pt x="27052" y="32657"/>
                </a:cubicBezTo>
                <a:cubicBezTo>
                  <a:pt x="18080" y="37641"/>
                  <a:pt x="0" y="45627"/>
                  <a:pt x="5280" y="54428"/>
                </a:cubicBezTo>
                <a:cubicBezTo>
                  <a:pt x="16166" y="72571"/>
                  <a:pt x="42492" y="74787"/>
                  <a:pt x="59709" y="87085"/>
                </a:cubicBezTo>
                <a:cubicBezTo>
                  <a:pt x="68060" y="93050"/>
                  <a:pt x="72300" y="104267"/>
                  <a:pt x="81480" y="108857"/>
                </a:cubicBezTo>
                <a:cubicBezTo>
                  <a:pt x="124604" y="130419"/>
                  <a:pt x="165638" y="133769"/>
                  <a:pt x="212109" y="141514"/>
                </a:cubicBezTo>
                <a:cubicBezTo>
                  <a:pt x="220609" y="145764"/>
                  <a:pt x="272293" y="174171"/>
                  <a:pt x="288309" y="174171"/>
                </a:cubicBezTo>
                <a:cubicBezTo>
                  <a:pt x="303270" y="174171"/>
                  <a:pt x="317338" y="166914"/>
                  <a:pt x="331852" y="163285"/>
                </a:cubicBezTo>
                <a:cubicBezTo>
                  <a:pt x="342738" y="166914"/>
                  <a:pt x="354246" y="169039"/>
                  <a:pt x="364509" y="174171"/>
                </a:cubicBezTo>
                <a:cubicBezTo>
                  <a:pt x="376211" y="180022"/>
                  <a:pt x="385141" y="190788"/>
                  <a:pt x="397166" y="195942"/>
                </a:cubicBezTo>
                <a:cubicBezTo>
                  <a:pt x="410917" y="201835"/>
                  <a:pt x="426379" y="202529"/>
                  <a:pt x="440709" y="206828"/>
                </a:cubicBezTo>
                <a:cubicBezTo>
                  <a:pt x="462690" y="213423"/>
                  <a:pt x="483759" y="223034"/>
                  <a:pt x="506023" y="228600"/>
                </a:cubicBezTo>
                <a:cubicBezTo>
                  <a:pt x="520537" y="232228"/>
                  <a:pt x="535236" y="235186"/>
                  <a:pt x="549566" y="239485"/>
                </a:cubicBezTo>
                <a:cubicBezTo>
                  <a:pt x="682078" y="279239"/>
                  <a:pt x="558061" y="247053"/>
                  <a:pt x="658423" y="272142"/>
                </a:cubicBezTo>
                <a:cubicBezTo>
                  <a:pt x="672937" y="268514"/>
                  <a:pt x="687581" y="265367"/>
                  <a:pt x="701966" y="261257"/>
                </a:cubicBezTo>
                <a:cubicBezTo>
                  <a:pt x="712999" y="258105"/>
                  <a:pt x="734623" y="261846"/>
                  <a:pt x="734623" y="250371"/>
                </a:cubicBezTo>
                <a:cubicBezTo>
                  <a:pt x="734623" y="238896"/>
                  <a:pt x="740066" y="234043"/>
                  <a:pt x="734623" y="228600"/>
                </a:cubicBezTo>
                <a:close/>
              </a:path>
            </a:pathLst>
          </a:custGeom>
          <a:solidFill>
            <a:srgbClr val="996600"/>
          </a:solidFill>
          <a:ln w="9525" cap="flat" cmpd="sng" algn="ctr">
            <a:solidFill>
              <a:srgbClr val="99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17" name="Freeform 16"/>
          <p:cNvSpPr/>
          <p:nvPr/>
        </p:nvSpPr>
        <p:spPr bwMode="auto">
          <a:xfrm>
            <a:off x="5096459" y="2285041"/>
            <a:ext cx="311117" cy="667497"/>
          </a:xfrm>
          <a:custGeom>
            <a:avLst/>
            <a:gdLst>
              <a:gd name="connsiteX0" fmla="*/ 83127 w 209225"/>
              <a:gd name="connsiteY0" fmla="*/ 0 h 468837"/>
              <a:gd name="connsiteX1" fmla="*/ 86452 w 209225"/>
              <a:gd name="connsiteY1" fmla="*/ 9975 h 468837"/>
              <a:gd name="connsiteX2" fmla="*/ 86452 w 209225"/>
              <a:gd name="connsiteY2" fmla="*/ 129678 h 468837"/>
              <a:gd name="connsiteX3" fmla="*/ 93102 w 209225"/>
              <a:gd name="connsiteY3" fmla="*/ 192855 h 468837"/>
              <a:gd name="connsiteX4" fmla="*/ 89777 w 209225"/>
              <a:gd name="connsiteY4" fmla="*/ 202830 h 468837"/>
              <a:gd name="connsiteX5" fmla="*/ 69826 w 209225"/>
              <a:gd name="connsiteY5" fmla="*/ 229431 h 468837"/>
              <a:gd name="connsiteX6" fmla="*/ 59851 w 209225"/>
              <a:gd name="connsiteY6" fmla="*/ 232756 h 468837"/>
              <a:gd name="connsiteX7" fmla="*/ 49876 w 209225"/>
              <a:gd name="connsiteY7" fmla="*/ 242731 h 468837"/>
              <a:gd name="connsiteX8" fmla="*/ 29925 w 209225"/>
              <a:gd name="connsiteY8" fmla="*/ 256032 h 468837"/>
              <a:gd name="connsiteX9" fmla="*/ 16625 w 209225"/>
              <a:gd name="connsiteY9" fmla="*/ 275982 h 468837"/>
              <a:gd name="connsiteX10" fmla="*/ 13300 w 209225"/>
              <a:gd name="connsiteY10" fmla="*/ 289283 h 468837"/>
              <a:gd name="connsiteX11" fmla="*/ 6650 w 209225"/>
              <a:gd name="connsiteY11" fmla="*/ 299258 h 468837"/>
              <a:gd name="connsiteX12" fmla="*/ 3325 w 209225"/>
              <a:gd name="connsiteY12" fmla="*/ 315883 h 468837"/>
              <a:gd name="connsiteX13" fmla="*/ 0 w 209225"/>
              <a:gd name="connsiteY13" fmla="*/ 329184 h 468837"/>
              <a:gd name="connsiteX14" fmla="*/ 3325 w 209225"/>
              <a:gd name="connsiteY14" fmla="*/ 372410 h 468837"/>
              <a:gd name="connsiteX15" fmla="*/ 6650 w 209225"/>
              <a:gd name="connsiteY15" fmla="*/ 395685 h 468837"/>
              <a:gd name="connsiteX16" fmla="*/ 26600 w 209225"/>
              <a:gd name="connsiteY16" fmla="*/ 422286 h 468837"/>
              <a:gd name="connsiteX17" fmla="*/ 33250 w 209225"/>
              <a:gd name="connsiteY17" fmla="*/ 432261 h 468837"/>
              <a:gd name="connsiteX18" fmla="*/ 43226 w 209225"/>
              <a:gd name="connsiteY18" fmla="*/ 438912 h 468837"/>
              <a:gd name="connsiteX19" fmla="*/ 63176 w 209225"/>
              <a:gd name="connsiteY19" fmla="*/ 462187 h 468837"/>
              <a:gd name="connsiteX20" fmla="*/ 83127 w 209225"/>
              <a:gd name="connsiteY20" fmla="*/ 468837 h 468837"/>
              <a:gd name="connsiteX21" fmla="*/ 109728 w 209225"/>
              <a:gd name="connsiteY21" fmla="*/ 465512 h 468837"/>
              <a:gd name="connsiteX22" fmla="*/ 139653 w 209225"/>
              <a:gd name="connsiteY22" fmla="*/ 462187 h 468837"/>
              <a:gd name="connsiteX23" fmla="*/ 159604 w 209225"/>
              <a:gd name="connsiteY23" fmla="*/ 458862 h 468837"/>
              <a:gd name="connsiteX24" fmla="*/ 172904 w 209225"/>
              <a:gd name="connsiteY24" fmla="*/ 448887 h 468837"/>
              <a:gd name="connsiteX25" fmla="*/ 196180 w 209225"/>
              <a:gd name="connsiteY25" fmla="*/ 425611 h 468837"/>
              <a:gd name="connsiteX26" fmla="*/ 202830 w 209225"/>
              <a:gd name="connsiteY26" fmla="*/ 402336 h 468837"/>
              <a:gd name="connsiteX27" fmla="*/ 202830 w 209225"/>
              <a:gd name="connsiteY27" fmla="*/ 312558 h 468837"/>
              <a:gd name="connsiteX28" fmla="*/ 196180 w 209225"/>
              <a:gd name="connsiteY28" fmla="*/ 279307 h 468837"/>
              <a:gd name="connsiteX29" fmla="*/ 179554 w 209225"/>
              <a:gd name="connsiteY29" fmla="*/ 262682 h 468837"/>
              <a:gd name="connsiteX30" fmla="*/ 162929 w 209225"/>
              <a:gd name="connsiteY30" fmla="*/ 246056 h 468837"/>
              <a:gd name="connsiteX31" fmla="*/ 152954 w 209225"/>
              <a:gd name="connsiteY31" fmla="*/ 236081 h 468837"/>
              <a:gd name="connsiteX32" fmla="*/ 136328 w 209225"/>
              <a:gd name="connsiteY32" fmla="*/ 219456 h 468837"/>
              <a:gd name="connsiteX33" fmla="*/ 99752 w 209225"/>
              <a:gd name="connsiteY33" fmla="*/ 212805 h 468837"/>
              <a:gd name="connsiteX34" fmla="*/ 89777 w 209225"/>
              <a:gd name="connsiteY34" fmla="*/ 202830 h 4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9225" h="468837">
                <a:moveTo>
                  <a:pt x="83127" y="0"/>
                </a:moveTo>
                <a:cubicBezTo>
                  <a:pt x="84235" y="3325"/>
                  <a:pt x="86226" y="6477"/>
                  <a:pt x="86452" y="9975"/>
                </a:cubicBezTo>
                <a:cubicBezTo>
                  <a:pt x="92034" y="96501"/>
                  <a:pt x="93071" y="76725"/>
                  <a:pt x="86452" y="129678"/>
                </a:cubicBezTo>
                <a:cubicBezTo>
                  <a:pt x="87111" y="135611"/>
                  <a:pt x="93102" y="188531"/>
                  <a:pt x="93102" y="192855"/>
                </a:cubicBezTo>
                <a:cubicBezTo>
                  <a:pt x="93102" y="196360"/>
                  <a:pt x="91479" y="199766"/>
                  <a:pt x="89777" y="202830"/>
                </a:cubicBezTo>
                <a:cubicBezTo>
                  <a:pt x="88949" y="204321"/>
                  <a:pt x="76555" y="225394"/>
                  <a:pt x="69826" y="229431"/>
                </a:cubicBezTo>
                <a:cubicBezTo>
                  <a:pt x="66821" y="231234"/>
                  <a:pt x="63176" y="231648"/>
                  <a:pt x="59851" y="232756"/>
                </a:cubicBezTo>
                <a:cubicBezTo>
                  <a:pt x="56526" y="236081"/>
                  <a:pt x="53702" y="239998"/>
                  <a:pt x="49876" y="242731"/>
                </a:cubicBezTo>
                <a:cubicBezTo>
                  <a:pt x="36842" y="252041"/>
                  <a:pt x="38139" y="245080"/>
                  <a:pt x="29925" y="256032"/>
                </a:cubicBezTo>
                <a:cubicBezTo>
                  <a:pt x="25130" y="262426"/>
                  <a:pt x="16625" y="275982"/>
                  <a:pt x="16625" y="275982"/>
                </a:cubicBezTo>
                <a:cubicBezTo>
                  <a:pt x="15517" y="280416"/>
                  <a:pt x="15100" y="285082"/>
                  <a:pt x="13300" y="289283"/>
                </a:cubicBezTo>
                <a:cubicBezTo>
                  <a:pt x="11726" y="292956"/>
                  <a:pt x="8053" y="295516"/>
                  <a:pt x="6650" y="299258"/>
                </a:cubicBezTo>
                <a:cubicBezTo>
                  <a:pt x="4666" y="304550"/>
                  <a:pt x="4551" y="310366"/>
                  <a:pt x="3325" y="315883"/>
                </a:cubicBezTo>
                <a:cubicBezTo>
                  <a:pt x="2334" y="320344"/>
                  <a:pt x="1108" y="324750"/>
                  <a:pt x="0" y="329184"/>
                </a:cubicBezTo>
                <a:cubicBezTo>
                  <a:pt x="1108" y="343593"/>
                  <a:pt x="1887" y="358030"/>
                  <a:pt x="3325" y="372410"/>
                </a:cubicBezTo>
                <a:cubicBezTo>
                  <a:pt x="4105" y="380208"/>
                  <a:pt x="4172" y="388250"/>
                  <a:pt x="6650" y="395685"/>
                </a:cubicBezTo>
                <a:cubicBezTo>
                  <a:pt x="12085" y="411990"/>
                  <a:pt x="17118" y="410908"/>
                  <a:pt x="26600" y="422286"/>
                </a:cubicBezTo>
                <a:cubicBezTo>
                  <a:pt x="29158" y="425356"/>
                  <a:pt x="30424" y="429435"/>
                  <a:pt x="33250" y="432261"/>
                </a:cubicBezTo>
                <a:cubicBezTo>
                  <a:pt x="36076" y="435087"/>
                  <a:pt x="40400" y="436086"/>
                  <a:pt x="43226" y="438912"/>
                </a:cubicBezTo>
                <a:cubicBezTo>
                  <a:pt x="49246" y="444932"/>
                  <a:pt x="55033" y="457663"/>
                  <a:pt x="63176" y="462187"/>
                </a:cubicBezTo>
                <a:cubicBezTo>
                  <a:pt x="69304" y="465591"/>
                  <a:pt x="76477" y="466620"/>
                  <a:pt x="83127" y="468837"/>
                </a:cubicBezTo>
                <a:lnTo>
                  <a:pt x="109728" y="465512"/>
                </a:lnTo>
                <a:cubicBezTo>
                  <a:pt x="119696" y="464339"/>
                  <a:pt x="129705" y="463513"/>
                  <a:pt x="139653" y="462187"/>
                </a:cubicBezTo>
                <a:cubicBezTo>
                  <a:pt x="146336" y="461296"/>
                  <a:pt x="152954" y="459970"/>
                  <a:pt x="159604" y="458862"/>
                </a:cubicBezTo>
                <a:cubicBezTo>
                  <a:pt x="164037" y="455537"/>
                  <a:pt x="168804" y="452615"/>
                  <a:pt x="172904" y="448887"/>
                </a:cubicBezTo>
                <a:cubicBezTo>
                  <a:pt x="181023" y="441506"/>
                  <a:pt x="196180" y="425611"/>
                  <a:pt x="196180" y="425611"/>
                </a:cubicBezTo>
                <a:cubicBezTo>
                  <a:pt x="198397" y="417853"/>
                  <a:pt x="201248" y="410248"/>
                  <a:pt x="202830" y="402336"/>
                </a:cubicBezTo>
                <a:cubicBezTo>
                  <a:pt x="209225" y="370362"/>
                  <a:pt x="205553" y="347957"/>
                  <a:pt x="202830" y="312558"/>
                </a:cubicBezTo>
                <a:cubicBezTo>
                  <a:pt x="202273" y="305319"/>
                  <a:pt x="200523" y="287994"/>
                  <a:pt x="196180" y="279307"/>
                </a:cubicBezTo>
                <a:cubicBezTo>
                  <a:pt x="188791" y="264528"/>
                  <a:pt x="191377" y="273028"/>
                  <a:pt x="179554" y="262682"/>
                </a:cubicBezTo>
                <a:cubicBezTo>
                  <a:pt x="173656" y="257521"/>
                  <a:pt x="168471" y="251598"/>
                  <a:pt x="162929" y="246056"/>
                </a:cubicBezTo>
                <a:cubicBezTo>
                  <a:pt x="159604" y="242731"/>
                  <a:pt x="155562" y="239994"/>
                  <a:pt x="152954" y="236081"/>
                </a:cubicBezTo>
                <a:cubicBezTo>
                  <a:pt x="146303" y="226105"/>
                  <a:pt x="147413" y="224998"/>
                  <a:pt x="136328" y="219456"/>
                </a:cubicBezTo>
                <a:cubicBezTo>
                  <a:pt x="126077" y="214331"/>
                  <a:pt x="108921" y="213951"/>
                  <a:pt x="99752" y="212805"/>
                </a:cubicBezTo>
                <a:cubicBezTo>
                  <a:pt x="88855" y="205540"/>
                  <a:pt x="89777" y="210151"/>
                  <a:pt x="89777" y="202830"/>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18" name="TextBox 17"/>
          <p:cNvSpPr txBox="1"/>
          <p:nvPr/>
        </p:nvSpPr>
        <p:spPr>
          <a:xfrm>
            <a:off x="5101442" y="2564397"/>
            <a:ext cx="312906" cy="400110"/>
          </a:xfrm>
          <a:prstGeom prst="rect">
            <a:avLst/>
          </a:prstGeom>
          <a:noFill/>
        </p:spPr>
        <p:txBody>
          <a:bodyPr wrap="none" rtlCol="0">
            <a:spAutoFit/>
          </a:bodyPr>
          <a:lstStyle/>
          <a:p>
            <a:r>
              <a:rPr lang="en-GB" sz="2000" dirty="0" smtClean="0"/>
              <a:t>$</a:t>
            </a:r>
            <a:endParaRPr lang="en-US" sz="2000" dirty="0"/>
          </a:p>
        </p:txBody>
      </p:sp>
      <p:grpSp>
        <p:nvGrpSpPr>
          <p:cNvPr id="2" name="Group 3"/>
          <p:cNvGrpSpPr>
            <a:grpSpLocks/>
          </p:cNvGrpSpPr>
          <p:nvPr/>
        </p:nvGrpSpPr>
        <p:grpSpPr bwMode="auto">
          <a:xfrm flipH="1">
            <a:off x="5900058" y="3418113"/>
            <a:ext cx="424543" cy="991505"/>
            <a:chOff x="1857" y="929"/>
            <a:chExt cx="517" cy="1147"/>
          </a:xfrm>
        </p:grpSpPr>
        <p:sp>
          <p:nvSpPr>
            <p:cNvPr id="21" name="Oval 4"/>
            <p:cNvSpPr>
              <a:spLocks noChangeArrowheads="1"/>
            </p:cNvSpPr>
            <p:nvPr/>
          </p:nvSpPr>
          <p:spPr bwMode="auto">
            <a:xfrm>
              <a:off x="2121" y="1071"/>
              <a:ext cx="95" cy="52"/>
            </a:xfrm>
            <a:prstGeom prst="ellipse">
              <a:avLst/>
            </a:prstGeom>
            <a:solidFill>
              <a:srgbClr val="FFFFFF"/>
            </a:solidFill>
            <a:ln w="19050">
              <a:solidFill>
                <a:srgbClr val="000000"/>
              </a:solidFill>
              <a:round/>
              <a:headEnd/>
              <a:tailEnd/>
            </a:ln>
          </p:spPr>
          <p:txBody>
            <a:bodyPr wrap="none" anchor="ctr"/>
            <a:lstStyle/>
            <a:p>
              <a:endParaRPr lang="en-US"/>
            </a:p>
          </p:txBody>
        </p:sp>
        <p:grpSp>
          <p:nvGrpSpPr>
            <p:cNvPr id="3" name="Group 5"/>
            <p:cNvGrpSpPr>
              <a:grpSpLocks/>
            </p:cNvGrpSpPr>
            <p:nvPr/>
          </p:nvGrpSpPr>
          <p:grpSpPr bwMode="auto">
            <a:xfrm>
              <a:off x="1857" y="929"/>
              <a:ext cx="517" cy="1147"/>
              <a:chOff x="935" y="1424"/>
              <a:chExt cx="517" cy="1147"/>
            </a:xfrm>
          </p:grpSpPr>
          <p:sp>
            <p:nvSpPr>
              <p:cNvPr id="25" name="Oval 6"/>
              <p:cNvSpPr>
                <a:spLocks noChangeArrowheads="1"/>
              </p:cNvSpPr>
              <p:nvPr/>
            </p:nvSpPr>
            <p:spPr bwMode="auto">
              <a:xfrm>
                <a:off x="992" y="1424"/>
                <a:ext cx="352" cy="368"/>
              </a:xfrm>
              <a:prstGeom prst="ellipse">
                <a:avLst/>
              </a:prstGeom>
              <a:noFill/>
              <a:ln w="38100" algn="ctr">
                <a:solidFill>
                  <a:srgbClr val="000000"/>
                </a:solidFill>
                <a:round/>
                <a:headEnd/>
                <a:tailEnd/>
              </a:ln>
            </p:spPr>
            <p:txBody>
              <a:bodyPr wrap="none" anchor="ctr"/>
              <a:lstStyle/>
              <a:p>
                <a:endParaRPr lang="en-US"/>
              </a:p>
            </p:txBody>
          </p:sp>
          <p:sp>
            <p:nvSpPr>
              <p:cNvPr id="26" name="Line 7"/>
              <p:cNvSpPr>
                <a:spLocks noChangeShapeType="1"/>
              </p:cNvSpPr>
              <p:nvPr/>
            </p:nvSpPr>
            <p:spPr bwMode="auto">
              <a:xfrm>
                <a:off x="1168" y="1799"/>
                <a:ext cx="0" cy="528"/>
              </a:xfrm>
              <a:prstGeom prst="line">
                <a:avLst/>
              </a:prstGeom>
              <a:noFill/>
              <a:ln w="38100">
                <a:solidFill>
                  <a:srgbClr val="000000"/>
                </a:solidFill>
                <a:round/>
                <a:headEnd/>
                <a:tailEnd/>
              </a:ln>
            </p:spPr>
            <p:txBody>
              <a:bodyPr/>
              <a:lstStyle/>
              <a:p>
                <a:endParaRPr lang="en-US"/>
              </a:p>
            </p:txBody>
          </p:sp>
          <p:sp>
            <p:nvSpPr>
              <p:cNvPr id="27" name="Line 8"/>
              <p:cNvSpPr>
                <a:spLocks noChangeShapeType="1"/>
              </p:cNvSpPr>
              <p:nvPr/>
            </p:nvSpPr>
            <p:spPr bwMode="auto">
              <a:xfrm flipH="1">
                <a:off x="1020" y="1911"/>
                <a:ext cx="148" cy="122"/>
              </a:xfrm>
              <a:prstGeom prst="line">
                <a:avLst/>
              </a:prstGeom>
              <a:noFill/>
              <a:ln w="38100">
                <a:solidFill>
                  <a:srgbClr val="000000"/>
                </a:solidFill>
                <a:round/>
                <a:headEnd/>
                <a:tailEnd/>
              </a:ln>
            </p:spPr>
            <p:txBody>
              <a:bodyPr/>
              <a:lstStyle/>
              <a:p>
                <a:endParaRPr lang="en-US"/>
              </a:p>
            </p:txBody>
          </p:sp>
          <p:sp>
            <p:nvSpPr>
              <p:cNvPr id="28" name="Line 9"/>
              <p:cNvSpPr>
                <a:spLocks noChangeShapeType="1"/>
              </p:cNvSpPr>
              <p:nvPr/>
            </p:nvSpPr>
            <p:spPr bwMode="auto">
              <a:xfrm>
                <a:off x="1168" y="1903"/>
                <a:ext cx="46" cy="187"/>
              </a:xfrm>
              <a:prstGeom prst="line">
                <a:avLst/>
              </a:prstGeom>
              <a:noFill/>
              <a:ln w="38100">
                <a:solidFill>
                  <a:srgbClr val="000000"/>
                </a:solidFill>
                <a:round/>
                <a:headEnd/>
                <a:tailEnd/>
              </a:ln>
            </p:spPr>
            <p:txBody>
              <a:bodyPr/>
              <a:lstStyle/>
              <a:p>
                <a:endParaRPr lang="en-US"/>
              </a:p>
            </p:txBody>
          </p:sp>
          <p:grpSp>
            <p:nvGrpSpPr>
              <p:cNvPr id="4" name="Group 28"/>
              <p:cNvGrpSpPr>
                <a:grpSpLocks/>
              </p:cNvGrpSpPr>
              <p:nvPr/>
            </p:nvGrpSpPr>
            <p:grpSpPr bwMode="auto">
              <a:xfrm>
                <a:off x="935" y="2312"/>
                <a:ext cx="464" cy="232"/>
                <a:chOff x="808" y="1448"/>
                <a:chExt cx="464" cy="232"/>
              </a:xfrm>
            </p:grpSpPr>
            <p:sp>
              <p:nvSpPr>
                <p:cNvPr id="34" name="Line 11"/>
                <p:cNvSpPr>
                  <a:spLocks noChangeShapeType="1"/>
                </p:cNvSpPr>
                <p:nvPr/>
              </p:nvSpPr>
              <p:spPr bwMode="auto">
                <a:xfrm flipH="1">
                  <a:off x="808" y="1456"/>
                  <a:ext cx="232" cy="200"/>
                </a:xfrm>
                <a:prstGeom prst="line">
                  <a:avLst/>
                </a:prstGeom>
                <a:noFill/>
                <a:ln w="38100">
                  <a:solidFill>
                    <a:srgbClr val="000000"/>
                  </a:solidFill>
                  <a:round/>
                  <a:headEnd/>
                  <a:tailEnd/>
                </a:ln>
              </p:spPr>
              <p:txBody>
                <a:bodyPr/>
                <a:lstStyle/>
                <a:p>
                  <a:endParaRPr lang="en-US"/>
                </a:p>
              </p:txBody>
            </p:sp>
            <p:sp>
              <p:nvSpPr>
                <p:cNvPr id="35" name="Line 12"/>
                <p:cNvSpPr>
                  <a:spLocks noChangeShapeType="1"/>
                </p:cNvSpPr>
                <p:nvPr/>
              </p:nvSpPr>
              <p:spPr bwMode="auto">
                <a:xfrm>
                  <a:off x="1040" y="1448"/>
                  <a:ext cx="232" cy="232"/>
                </a:xfrm>
                <a:prstGeom prst="line">
                  <a:avLst/>
                </a:prstGeom>
                <a:noFill/>
                <a:ln w="38100">
                  <a:solidFill>
                    <a:srgbClr val="000000"/>
                  </a:solidFill>
                  <a:round/>
                  <a:headEnd/>
                  <a:tailEnd/>
                </a:ln>
              </p:spPr>
              <p:txBody>
                <a:bodyPr/>
                <a:lstStyle/>
                <a:p>
                  <a:endParaRPr lang="en-US"/>
                </a:p>
              </p:txBody>
            </p:sp>
          </p:grpSp>
          <p:sp>
            <p:nvSpPr>
              <p:cNvPr id="30" name="Line 13"/>
              <p:cNvSpPr>
                <a:spLocks noChangeShapeType="1"/>
              </p:cNvSpPr>
              <p:nvPr/>
            </p:nvSpPr>
            <p:spPr bwMode="auto">
              <a:xfrm flipV="1">
                <a:off x="1386" y="2475"/>
                <a:ext cx="66" cy="66"/>
              </a:xfrm>
              <a:prstGeom prst="line">
                <a:avLst/>
              </a:prstGeom>
              <a:noFill/>
              <a:ln w="38100">
                <a:solidFill>
                  <a:srgbClr val="000000"/>
                </a:solidFill>
                <a:round/>
                <a:headEnd/>
                <a:tailEnd/>
              </a:ln>
            </p:spPr>
            <p:txBody>
              <a:bodyPr/>
              <a:lstStyle/>
              <a:p>
                <a:endParaRPr lang="en-US"/>
              </a:p>
            </p:txBody>
          </p:sp>
          <p:sp>
            <p:nvSpPr>
              <p:cNvPr id="31" name="Line 14"/>
              <p:cNvSpPr>
                <a:spLocks noChangeShapeType="1"/>
              </p:cNvSpPr>
              <p:nvPr/>
            </p:nvSpPr>
            <p:spPr bwMode="auto">
              <a:xfrm>
                <a:off x="939" y="2508"/>
                <a:ext cx="63" cy="63"/>
              </a:xfrm>
              <a:prstGeom prst="line">
                <a:avLst/>
              </a:prstGeom>
              <a:noFill/>
              <a:ln w="38100">
                <a:solidFill>
                  <a:srgbClr val="000000"/>
                </a:solidFill>
                <a:round/>
                <a:headEnd/>
                <a:tailEnd/>
              </a:ln>
            </p:spPr>
            <p:txBody>
              <a:bodyPr/>
              <a:lstStyle/>
              <a:p>
                <a:endParaRPr lang="en-US"/>
              </a:p>
            </p:txBody>
          </p:sp>
          <p:sp>
            <p:nvSpPr>
              <p:cNvPr id="32" name="Line 15"/>
              <p:cNvSpPr>
                <a:spLocks noChangeShapeType="1"/>
              </p:cNvSpPr>
              <p:nvPr/>
            </p:nvSpPr>
            <p:spPr bwMode="auto">
              <a:xfrm flipV="1">
                <a:off x="1206" y="1998"/>
                <a:ext cx="150" cy="84"/>
              </a:xfrm>
              <a:prstGeom prst="line">
                <a:avLst/>
              </a:prstGeom>
              <a:noFill/>
              <a:ln w="38100">
                <a:solidFill>
                  <a:srgbClr val="000000"/>
                </a:solidFill>
                <a:round/>
                <a:headEnd/>
                <a:tailEnd/>
              </a:ln>
            </p:spPr>
            <p:txBody>
              <a:bodyPr/>
              <a:lstStyle/>
              <a:p>
                <a:endParaRPr lang="en-US"/>
              </a:p>
            </p:txBody>
          </p:sp>
          <p:sp>
            <p:nvSpPr>
              <p:cNvPr id="33" name="Line 16"/>
              <p:cNvSpPr>
                <a:spLocks noChangeShapeType="1"/>
              </p:cNvSpPr>
              <p:nvPr/>
            </p:nvSpPr>
            <p:spPr bwMode="auto">
              <a:xfrm>
                <a:off x="1023" y="2022"/>
                <a:ext cx="117" cy="102"/>
              </a:xfrm>
              <a:prstGeom prst="line">
                <a:avLst/>
              </a:prstGeom>
              <a:noFill/>
              <a:ln w="38100">
                <a:solidFill>
                  <a:srgbClr val="000000"/>
                </a:solidFill>
                <a:round/>
                <a:headEnd/>
                <a:tailEnd/>
              </a:ln>
            </p:spPr>
            <p:txBody>
              <a:bodyPr/>
              <a:lstStyle/>
              <a:p>
                <a:endParaRPr lang="en-US"/>
              </a:p>
            </p:txBody>
          </p:sp>
        </p:grpSp>
        <p:sp>
          <p:nvSpPr>
            <p:cNvPr id="23" name="Freeform 17"/>
            <p:cNvSpPr>
              <a:spLocks/>
            </p:cNvSpPr>
            <p:nvPr/>
          </p:nvSpPr>
          <p:spPr bwMode="auto">
            <a:xfrm>
              <a:off x="2133" y="1194"/>
              <a:ext cx="91" cy="26"/>
            </a:xfrm>
            <a:custGeom>
              <a:avLst/>
              <a:gdLst>
                <a:gd name="T0" fmla="*/ 91 w 91"/>
                <a:gd name="T1" fmla="*/ 24 h 26"/>
                <a:gd name="T2" fmla="*/ 67 w 91"/>
                <a:gd name="T3" fmla="*/ 19 h 26"/>
                <a:gd name="T4" fmla="*/ 22 w 91"/>
                <a:gd name="T5" fmla="*/ 12 h 26"/>
                <a:gd name="T6" fmla="*/ 0 w 91"/>
                <a:gd name="T7" fmla="*/ 0 h 26"/>
                <a:gd name="T8" fmla="*/ 0 60000 65536"/>
                <a:gd name="T9" fmla="*/ 0 60000 65536"/>
                <a:gd name="T10" fmla="*/ 0 60000 65536"/>
                <a:gd name="T11" fmla="*/ 0 60000 65536"/>
                <a:gd name="T12" fmla="*/ 0 w 91"/>
                <a:gd name="T13" fmla="*/ 0 h 26"/>
                <a:gd name="T14" fmla="*/ 91 w 91"/>
                <a:gd name="T15" fmla="*/ 26 h 26"/>
              </a:gdLst>
              <a:ahLst/>
              <a:cxnLst>
                <a:cxn ang="T8">
                  <a:pos x="T0" y="T1"/>
                </a:cxn>
                <a:cxn ang="T9">
                  <a:pos x="T2" y="T3"/>
                </a:cxn>
                <a:cxn ang="T10">
                  <a:pos x="T4" y="T5"/>
                </a:cxn>
                <a:cxn ang="T11">
                  <a:pos x="T6" y="T7"/>
                </a:cxn>
              </a:cxnLst>
              <a:rect l="T12" t="T13" r="T14" b="T15"/>
              <a:pathLst>
                <a:path w="91" h="26">
                  <a:moveTo>
                    <a:pt x="91" y="24"/>
                  </a:moveTo>
                  <a:cubicBezTo>
                    <a:pt x="80" y="26"/>
                    <a:pt x="76" y="22"/>
                    <a:pt x="67" y="19"/>
                  </a:cubicBezTo>
                  <a:cubicBezTo>
                    <a:pt x="53" y="15"/>
                    <a:pt x="37" y="14"/>
                    <a:pt x="22" y="12"/>
                  </a:cubicBezTo>
                  <a:cubicBezTo>
                    <a:pt x="16" y="7"/>
                    <a:pt x="7" y="2"/>
                    <a:pt x="0" y="0"/>
                  </a:cubicBezTo>
                </a:path>
              </a:pathLst>
            </a:custGeom>
            <a:noFill/>
            <a:ln w="19050">
              <a:solidFill>
                <a:srgbClr val="000000"/>
              </a:solidFill>
              <a:round/>
              <a:headEnd/>
              <a:tailEnd/>
            </a:ln>
          </p:spPr>
          <p:txBody>
            <a:bodyPr/>
            <a:lstStyle/>
            <a:p>
              <a:endParaRPr lang="en-US"/>
            </a:p>
          </p:txBody>
        </p:sp>
        <p:sp>
          <p:nvSpPr>
            <p:cNvPr id="24" name="Oval 18"/>
            <p:cNvSpPr>
              <a:spLocks noChangeArrowheads="1"/>
            </p:cNvSpPr>
            <p:nvPr/>
          </p:nvSpPr>
          <p:spPr bwMode="auto">
            <a:xfrm>
              <a:off x="2151" y="1080"/>
              <a:ext cx="33" cy="34"/>
            </a:xfrm>
            <a:prstGeom prst="ellipse">
              <a:avLst/>
            </a:prstGeom>
            <a:solidFill>
              <a:srgbClr val="000000"/>
            </a:solidFill>
            <a:ln w="9525">
              <a:solidFill>
                <a:srgbClr val="000000"/>
              </a:solidFill>
              <a:round/>
              <a:headEnd/>
              <a:tailEnd/>
            </a:ln>
          </p:spPr>
          <p:txBody>
            <a:bodyPr wrap="none" anchor="ctr"/>
            <a:lstStyle/>
            <a:p>
              <a:endParaRPr lang="en-US"/>
            </a:p>
          </p:txBody>
        </p:sp>
      </p:grpSp>
      <p:sp>
        <p:nvSpPr>
          <p:cNvPr id="36" name="Oval 35"/>
          <p:cNvSpPr/>
          <p:nvPr/>
        </p:nvSpPr>
        <p:spPr bwMode="auto">
          <a:xfrm>
            <a:off x="4310744" y="3831771"/>
            <a:ext cx="609600" cy="653143"/>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37" name="Freeform 36"/>
          <p:cNvSpPr/>
          <p:nvPr/>
        </p:nvSpPr>
        <p:spPr bwMode="auto">
          <a:xfrm>
            <a:off x="2884716" y="3668484"/>
            <a:ext cx="850263" cy="800520"/>
          </a:xfrm>
          <a:custGeom>
            <a:avLst/>
            <a:gdLst>
              <a:gd name="connsiteX0" fmla="*/ 446314 w 850263"/>
              <a:gd name="connsiteY0" fmla="*/ 76200 h 800520"/>
              <a:gd name="connsiteX1" fmla="*/ 413657 w 850263"/>
              <a:gd name="connsiteY1" fmla="*/ 97971 h 800520"/>
              <a:gd name="connsiteX2" fmla="*/ 293914 w 850263"/>
              <a:gd name="connsiteY2" fmla="*/ 0 h 800520"/>
              <a:gd name="connsiteX3" fmla="*/ 250371 w 850263"/>
              <a:gd name="connsiteY3" fmla="*/ 43543 h 800520"/>
              <a:gd name="connsiteX4" fmla="*/ 228600 w 850263"/>
              <a:gd name="connsiteY4" fmla="*/ 108857 h 800520"/>
              <a:gd name="connsiteX5" fmla="*/ 163286 w 850263"/>
              <a:gd name="connsiteY5" fmla="*/ 119743 h 800520"/>
              <a:gd name="connsiteX6" fmla="*/ 43543 w 850263"/>
              <a:gd name="connsiteY6" fmla="*/ 130628 h 800520"/>
              <a:gd name="connsiteX7" fmla="*/ 32657 w 850263"/>
              <a:gd name="connsiteY7" fmla="*/ 391886 h 800520"/>
              <a:gd name="connsiteX8" fmla="*/ 0 w 850263"/>
              <a:gd name="connsiteY8" fmla="*/ 402771 h 800520"/>
              <a:gd name="connsiteX9" fmla="*/ 32657 w 850263"/>
              <a:gd name="connsiteY9" fmla="*/ 511628 h 800520"/>
              <a:gd name="connsiteX10" fmla="*/ 54428 w 850263"/>
              <a:gd name="connsiteY10" fmla="*/ 544286 h 800520"/>
              <a:gd name="connsiteX11" fmla="*/ 87086 w 850263"/>
              <a:gd name="connsiteY11" fmla="*/ 555171 h 800520"/>
              <a:gd name="connsiteX12" fmla="*/ 141514 w 850263"/>
              <a:gd name="connsiteY12" fmla="*/ 620486 h 800520"/>
              <a:gd name="connsiteX13" fmla="*/ 228600 w 850263"/>
              <a:gd name="connsiteY13" fmla="*/ 664028 h 800520"/>
              <a:gd name="connsiteX14" fmla="*/ 283028 w 850263"/>
              <a:gd name="connsiteY14" fmla="*/ 718457 h 800520"/>
              <a:gd name="connsiteX15" fmla="*/ 304800 w 850263"/>
              <a:gd name="connsiteY15" fmla="*/ 751114 h 800520"/>
              <a:gd name="connsiteX16" fmla="*/ 359228 w 850263"/>
              <a:gd name="connsiteY16" fmla="*/ 783771 h 800520"/>
              <a:gd name="connsiteX17" fmla="*/ 544286 w 850263"/>
              <a:gd name="connsiteY17" fmla="*/ 772886 h 800520"/>
              <a:gd name="connsiteX18" fmla="*/ 555171 w 850263"/>
              <a:gd name="connsiteY18" fmla="*/ 685800 h 800520"/>
              <a:gd name="connsiteX19" fmla="*/ 587828 w 850263"/>
              <a:gd name="connsiteY19" fmla="*/ 664028 h 800520"/>
              <a:gd name="connsiteX20" fmla="*/ 827314 w 850263"/>
              <a:gd name="connsiteY20" fmla="*/ 664028 h 800520"/>
              <a:gd name="connsiteX21" fmla="*/ 783771 w 850263"/>
              <a:gd name="connsiteY21" fmla="*/ 576943 h 800520"/>
              <a:gd name="connsiteX22" fmla="*/ 740228 w 850263"/>
              <a:gd name="connsiteY22" fmla="*/ 359228 h 800520"/>
              <a:gd name="connsiteX23" fmla="*/ 718457 w 850263"/>
              <a:gd name="connsiteY23" fmla="*/ 315686 h 800520"/>
              <a:gd name="connsiteX24" fmla="*/ 696686 w 850263"/>
              <a:gd name="connsiteY24" fmla="*/ 283028 h 800520"/>
              <a:gd name="connsiteX25" fmla="*/ 674914 w 850263"/>
              <a:gd name="connsiteY25" fmla="*/ 206828 h 800520"/>
              <a:gd name="connsiteX26" fmla="*/ 642257 w 850263"/>
              <a:gd name="connsiteY26" fmla="*/ 152400 h 800520"/>
              <a:gd name="connsiteX27" fmla="*/ 598714 w 850263"/>
              <a:gd name="connsiteY27" fmla="*/ 119743 h 800520"/>
              <a:gd name="connsiteX28" fmla="*/ 533400 w 850263"/>
              <a:gd name="connsiteY28" fmla="*/ 87086 h 800520"/>
              <a:gd name="connsiteX29" fmla="*/ 424543 w 850263"/>
              <a:gd name="connsiteY29" fmla="*/ 108857 h 800520"/>
              <a:gd name="connsiteX30" fmla="*/ 446314 w 850263"/>
              <a:gd name="connsiteY30" fmla="*/ 76200 h 8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0263" h="800520">
                <a:moveTo>
                  <a:pt x="446314" y="76200"/>
                </a:moveTo>
                <a:cubicBezTo>
                  <a:pt x="444500" y="74386"/>
                  <a:pt x="425733" y="103003"/>
                  <a:pt x="413657" y="97971"/>
                </a:cubicBezTo>
                <a:cubicBezTo>
                  <a:pt x="373254" y="81136"/>
                  <a:pt x="328650" y="34735"/>
                  <a:pt x="293914" y="0"/>
                </a:cubicBezTo>
                <a:cubicBezTo>
                  <a:pt x="279400" y="14514"/>
                  <a:pt x="260932" y="25942"/>
                  <a:pt x="250371" y="43543"/>
                </a:cubicBezTo>
                <a:cubicBezTo>
                  <a:pt x="238564" y="63222"/>
                  <a:pt x="245871" y="93745"/>
                  <a:pt x="228600" y="108857"/>
                </a:cubicBezTo>
                <a:cubicBezTo>
                  <a:pt x="211989" y="123391"/>
                  <a:pt x="185206" y="117164"/>
                  <a:pt x="163286" y="119743"/>
                </a:cubicBezTo>
                <a:cubicBezTo>
                  <a:pt x="123482" y="124426"/>
                  <a:pt x="83457" y="127000"/>
                  <a:pt x="43543" y="130628"/>
                </a:cubicBezTo>
                <a:cubicBezTo>
                  <a:pt x="44675" y="152139"/>
                  <a:pt x="83119" y="331332"/>
                  <a:pt x="32657" y="391886"/>
                </a:cubicBezTo>
                <a:cubicBezTo>
                  <a:pt x="25311" y="400701"/>
                  <a:pt x="10886" y="399143"/>
                  <a:pt x="0" y="402771"/>
                </a:cubicBezTo>
                <a:cubicBezTo>
                  <a:pt x="9047" y="438958"/>
                  <a:pt x="17514" y="477555"/>
                  <a:pt x="32657" y="511628"/>
                </a:cubicBezTo>
                <a:cubicBezTo>
                  <a:pt x="37970" y="523584"/>
                  <a:pt x="44212" y="536113"/>
                  <a:pt x="54428" y="544286"/>
                </a:cubicBezTo>
                <a:cubicBezTo>
                  <a:pt x="63388" y="551454"/>
                  <a:pt x="76200" y="551543"/>
                  <a:pt x="87086" y="555171"/>
                </a:cubicBezTo>
                <a:cubicBezTo>
                  <a:pt x="102132" y="577741"/>
                  <a:pt x="117568" y="605519"/>
                  <a:pt x="141514" y="620486"/>
                </a:cubicBezTo>
                <a:cubicBezTo>
                  <a:pt x="207124" y="661492"/>
                  <a:pt x="180331" y="621793"/>
                  <a:pt x="228600" y="664028"/>
                </a:cubicBezTo>
                <a:cubicBezTo>
                  <a:pt x="247909" y="680924"/>
                  <a:pt x="268795" y="697109"/>
                  <a:pt x="283028" y="718457"/>
                </a:cubicBezTo>
                <a:cubicBezTo>
                  <a:pt x="290285" y="729343"/>
                  <a:pt x="294867" y="742600"/>
                  <a:pt x="304800" y="751114"/>
                </a:cubicBezTo>
                <a:cubicBezTo>
                  <a:pt x="320864" y="764883"/>
                  <a:pt x="341085" y="772885"/>
                  <a:pt x="359228" y="783771"/>
                </a:cubicBezTo>
                <a:cubicBezTo>
                  <a:pt x="420914" y="780143"/>
                  <a:pt x="489017" y="800520"/>
                  <a:pt x="544286" y="772886"/>
                </a:cubicBezTo>
                <a:cubicBezTo>
                  <a:pt x="570452" y="759803"/>
                  <a:pt x="544306" y="712962"/>
                  <a:pt x="555171" y="685800"/>
                </a:cubicBezTo>
                <a:cubicBezTo>
                  <a:pt x="560030" y="673653"/>
                  <a:pt x="576942" y="671285"/>
                  <a:pt x="587828" y="664028"/>
                </a:cubicBezTo>
                <a:cubicBezTo>
                  <a:pt x="632267" y="668966"/>
                  <a:pt x="797821" y="693521"/>
                  <a:pt x="827314" y="664028"/>
                </a:cubicBezTo>
                <a:cubicBezTo>
                  <a:pt x="850263" y="641079"/>
                  <a:pt x="783771" y="576943"/>
                  <a:pt x="783771" y="576943"/>
                </a:cubicBezTo>
                <a:cubicBezTo>
                  <a:pt x="781037" y="560536"/>
                  <a:pt x="756469" y="391709"/>
                  <a:pt x="740228" y="359228"/>
                </a:cubicBezTo>
                <a:cubicBezTo>
                  <a:pt x="732971" y="344714"/>
                  <a:pt x="726508" y="329775"/>
                  <a:pt x="718457" y="315686"/>
                </a:cubicBezTo>
                <a:cubicBezTo>
                  <a:pt x="711966" y="304327"/>
                  <a:pt x="702537" y="294730"/>
                  <a:pt x="696686" y="283028"/>
                </a:cubicBezTo>
                <a:cubicBezTo>
                  <a:pt x="670146" y="229947"/>
                  <a:pt x="702825" y="269627"/>
                  <a:pt x="674914" y="206828"/>
                </a:cubicBezTo>
                <a:cubicBezTo>
                  <a:pt x="666321" y="187494"/>
                  <a:pt x="656190" y="168323"/>
                  <a:pt x="642257" y="152400"/>
                </a:cubicBezTo>
                <a:cubicBezTo>
                  <a:pt x="630310" y="138746"/>
                  <a:pt x="613477" y="130288"/>
                  <a:pt x="598714" y="119743"/>
                </a:cubicBezTo>
                <a:cubicBezTo>
                  <a:pt x="561783" y="93364"/>
                  <a:pt x="573844" y="100566"/>
                  <a:pt x="533400" y="87086"/>
                </a:cubicBezTo>
                <a:cubicBezTo>
                  <a:pt x="526944" y="88008"/>
                  <a:pt x="445271" y="95038"/>
                  <a:pt x="424543" y="108857"/>
                </a:cubicBezTo>
                <a:cubicBezTo>
                  <a:pt x="421524" y="110870"/>
                  <a:pt x="448128" y="78014"/>
                  <a:pt x="446314" y="76200"/>
                </a:cubicBezTo>
                <a:close/>
              </a:path>
            </a:pathLst>
          </a:custGeom>
          <a:solidFill>
            <a:schemeClr val="tx1">
              <a:lumMod val="65000"/>
              <a:lumOff val="35000"/>
            </a:schemeClr>
          </a:solidFill>
          <a:ln w="9525" cap="flat" cmpd="sng" algn="ctr">
            <a:solidFill>
              <a:schemeClr val="tx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grpSp>
        <p:nvGrpSpPr>
          <p:cNvPr id="5" name="Group 59"/>
          <p:cNvGrpSpPr/>
          <p:nvPr/>
        </p:nvGrpSpPr>
        <p:grpSpPr>
          <a:xfrm>
            <a:off x="2383972" y="3788228"/>
            <a:ext cx="333346" cy="644254"/>
            <a:chOff x="7580568" y="3401787"/>
            <a:chExt cx="747955" cy="1433467"/>
          </a:xfrm>
          <a:solidFill>
            <a:schemeClr val="tx1">
              <a:lumMod val="65000"/>
              <a:lumOff val="35000"/>
            </a:schemeClr>
          </a:solidFill>
        </p:grpSpPr>
        <p:sp>
          <p:nvSpPr>
            <p:cNvPr id="49" name="Parallelogram 48"/>
            <p:cNvSpPr/>
            <p:nvPr/>
          </p:nvSpPr>
          <p:spPr bwMode="auto">
            <a:xfrm>
              <a:off x="7580568" y="3929743"/>
              <a:ext cx="747003" cy="367298"/>
            </a:xfrm>
            <a:prstGeom prst="parallelogram">
              <a:avLst>
                <a:gd name="adj" fmla="val 52143"/>
              </a:avLst>
            </a:prstGeom>
            <a:grpFill/>
            <a:ln w="19050"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cxnSp>
          <p:nvCxnSpPr>
            <p:cNvPr id="50" name="Straight Connector 49"/>
            <p:cNvCxnSpPr/>
            <p:nvPr/>
          </p:nvCxnSpPr>
          <p:spPr bwMode="auto">
            <a:xfrm rot="5400000">
              <a:off x="7311139" y="4565254"/>
              <a:ext cx="540000" cy="0"/>
            </a:xfrm>
            <a:prstGeom prst="line">
              <a:avLst/>
            </a:prstGeom>
            <a:grpFill/>
            <a:ln w="19050" cap="flat" cmpd="sng" algn="ctr">
              <a:solidFill>
                <a:schemeClr val="tx1">
                  <a:lumMod val="65000"/>
                  <a:lumOff val="35000"/>
                </a:schemeClr>
              </a:solidFill>
              <a:prstDash val="solid"/>
              <a:round/>
              <a:headEnd type="none" w="med" len="med"/>
              <a:tailEnd type="none" w="med" len="med"/>
            </a:ln>
            <a:effectLst/>
          </p:spPr>
        </p:cxnSp>
        <p:cxnSp>
          <p:nvCxnSpPr>
            <p:cNvPr id="51" name="Straight Connector 50"/>
            <p:cNvCxnSpPr/>
            <p:nvPr/>
          </p:nvCxnSpPr>
          <p:spPr bwMode="auto">
            <a:xfrm rot="5400000">
              <a:off x="7498861" y="4205187"/>
              <a:ext cx="540000" cy="0"/>
            </a:xfrm>
            <a:prstGeom prst="line">
              <a:avLst/>
            </a:prstGeom>
            <a:grpFill/>
            <a:ln w="19050" cap="flat" cmpd="sng" algn="ctr">
              <a:solidFill>
                <a:schemeClr val="tx1">
                  <a:lumMod val="65000"/>
                  <a:lumOff val="35000"/>
                </a:schemeClr>
              </a:solidFill>
              <a:prstDash val="solid"/>
              <a:round/>
              <a:headEnd type="none" w="med" len="med"/>
              <a:tailEnd type="none" w="med" len="med"/>
            </a:ln>
            <a:effectLst/>
          </p:spPr>
        </p:cxnSp>
        <p:cxnSp>
          <p:nvCxnSpPr>
            <p:cNvPr id="52" name="Straight Connector 51"/>
            <p:cNvCxnSpPr/>
            <p:nvPr/>
          </p:nvCxnSpPr>
          <p:spPr bwMode="auto">
            <a:xfrm rot="5400000">
              <a:off x="7869508" y="4565254"/>
              <a:ext cx="540000" cy="0"/>
            </a:xfrm>
            <a:prstGeom prst="line">
              <a:avLst/>
            </a:prstGeom>
            <a:grpFill/>
            <a:ln w="19050" cap="flat" cmpd="sng" algn="ctr">
              <a:solidFill>
                <a:schemeClr val="tx1">
                  <a:lumMod val="65000"/>
                  <a:lumOff val="35000"/>
                </a:schemeClr>
              </a:solidFill>
              <a:prstDash val="solid"/>
              <a:round/>
              <a:headEnd type="none" w="med" len="med"/>
              <a:tailEnd type="none" w="med" len="med"/>
            </a:ln>
            <a:effectLst/>
          </p:spPr>
        </p:cxnSp>
        <p:cxnSp>
          <p:nvCxnSpPr>
            <p:cNvPr id="53" name="Straight Connector 52"/>
            <p:cNvCxnSpPr/>
            <p:nvPr/>
          </p:nvCxnSpPr>
          <p:spPr bwMode="auto">
            <a:xfrm rot="5400000">
              <a:off x="8058523" y="4205187"/>
              <a:ext cx="540000" cy="0"/>
            </a:xfrm>
            <a:prstGeom prst="line">
              <a:avLst/>
            </a:prstGeom>
            <a:grpFill/>
            <a:ln w="19050" cap="flat" cmpd="sng" algn="ctr">
              <a:solidFill>
                <a:schemeClr val="tx1">
                  <a:lumMod val="65000"/>
                  <a:lumOff val="35000"/>
                </a:schemeClr>
              </a:solidFill>
              <a:prstDash val="solid"/>
              <a:round/>
              <a:headEnd type="none" w="med" len="med"/>
              <a:tailEnd type="none" w="med" len="med"/>
            </a:ln>
            <a:effectLst/>
          </p:spPr>
        </p:cxnSp>
        <p:cxnSp>
          <p:nvCxnSpPr>
            <p:cNvPr id="54" name="Straight Connector 53"/>
            <p:cNvCxnSpPr/>
            <p:nvPr/>
          </p:nvCxnSpPr>
          <p:spPr bwMode="auto">
            <a:xfrm rot="5400000">
              <a:off x="7496957" y="3671787"/>
              <a:ext cx="540000" cy="0"/>
            </a:xfrm>
            <a:prstGeom prst="line">
              <a:avLst/>
            </a:prstGeom>
            <a:grpFill/>
            <a:ln w="19050" cap="flat" cmpd="sng" algn="ctr">
              <a:solidFill>
                <a:schemeClr val="tx1">
                  <a:lumMod val="65000"/>
                  <a:lumOff val="35000"/>
                </a:schemeClr>
              </a:solidFill>
              <a:prstDash val="solid"/>
              <a:round/>
              <a:headEnd type="none" w="med" len="med"/>
              <a:tailEnd type="none" w="med" len="med"/>
            </a:ln>
            <a:effectLst/>
          </p:spPr>
        </p:cxnSp>
        <p:cxnSp>
          <p:nvCxnSpPr>
            <p:cNvPr id="55" name="Straight Connector 54"/>
            <p:cNvCxnSpPr/>
            <p:nvPr/>
          </p:nvCxnSpPr>
          <p:spPr bwMode="auto">
            <a:xfrm rot="5400000">
              <a:off x="8055325" y="3671787"/>
              <a:ext cx="540000" cy="0"/>
            </a:xfrm>
            <a:prstGeom prst="line">
              <a:avLst/>
            </a:prstGeom>
            <a:grpFill/>
            <a:ln w="19050" cap="flat" cmpd="sng" algn="ctr">
              <a:solidFill>
                <a:schemeClr val="tx1">
                  <a:lumMod val="65000"/>
                  <a:lumOff val="35000"/>
                </a:schemeClr>
              </a:solidFill>
              <a:prstDash val="solid"/>
              <a:round/>
              <a:headEnd type="none" w="med" len="med"/>
              <a:tailEnd type="none" w="med" len="med"/>
            </a:ln>
            <a:effectLst/>
          </p:spPr>
        </p:cxnSp>
        <p:cxnSp>
          <p:nvCxnSpPr>
            <p:cNvPr id="56" name="Straight Connector 55"/>
            <p:cNvCxnSpPr/>
            <p:nvPr/>
          </p:nvCxnSpPr>
          <p:spPr bwMode="auto">
            <a:xfrm rot="10800000">
              <a:off x="7771481" y="3671787"/>
              <a:ext cx="550988" cy="0"/>
            </a:xfrm>
            <a:prstGeom prst="line">
              <a:avLst/>
            </a:prstGeom>
            <a:grpFill/>
            <a:ln w="19050" cap="flat" cmpd="sng" algn="ctr">
              <a:solidFill>
                <a:schemeClr val="tx1">
                  <a:lumMod val="65000"/>
                  <a:lumOff val="35000"/>
                </a:schemeClr>
              </a:solidFill>
              <a:prstDash val="solid"/>
              <a:round/>
              <a:headEnd type="none" w="med" len="med"/>
              <a:tailEnd type="none" w="med" len="med"/>
            </a:ln>
            <a:effectLst/>
          </p:spPr>
        </p:cxnSp>
        <p:cxnSp>
          <p:nvCxnSpPr>
            <p:cNvPr id="58" name="Straight Connector 57"/>
            <p:cNvCxnSpPr/>
            <p:nvPr/>
          </p:nvCxnSpPr>
          <p:spPr bwMode="auto">
            <a:xfrm rot="10800000">
              <a:off x="7771481" y="3408491"/>
              <a:ext cx="550988" cy="0"/>
            </a:xfrm>
            <a:prstGeom prst="line">
              <a:avLst/>
            </a:prstGeom>
            <a:grpFill/>
            <a:ln w="19050" cap="flat" cmpd="sng" algn="ctr">
              <a:solidFill>
                <a:schemeClr val="tx1">
                  <a:lumMod val="65000"/>
                  <a:lumOff val="35000"/>
                </a:schemeClr>
              </a:solidFill>
              <a:prstDash val="solid"/>
              <a:round/>
              <a:headEnd type="none" w="med" len="med"/>
              <a:tailEnd type="none" w="med" len="med"/>
            </a:ln>
            <a:effectLst/>
          </p:spPr>
        </p:cxnSp>
      </p:grpSp>
    </p:spTree>
    <p:extLst>
      <p:ext uri="{BB962C8B-B14F-4D97-AF65-F5344CB8AC3E}">
        <p14:creationId xmlns:p14="http://schemas.microsoft.com/office/powerpoint/2010/main" val="24611411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a:spLocks/>
          </p:cNvSpPr>
          <p:nvPr/>
        </p:nvSpPr>
        <p:spPr bwMode="auto">
          <a:xfrm>
            <a:off x="3578468" y="1904999"/>
            <a:ext cx="1145431" cy="2623457"/>
          </a:xfrm>
          <a:custGeom>
            <a:avLst/>
            <a:gdLst>
              <a:gd name="T0" fmla="*/ 11 w 277"/>
              <a:gd name="T1" fmla="*/ 2 h 523"/>
              <a:gd name="T2" fmla="*/ 11 w 277"/>
              <a:gd name="T3" fmla="*/ 37 h 523"/>
              <a:gd name="T4" fmla="*/ 0 w 277"/>
              <a:gd name="T5" fmla="*/ 57 h 523"/>
              <a:gd name="T6" fmla="*/ 25 w 277"/>
              <a:gd name="T7" fmla="*/ 58 h 523"/>
              <a:gd name="T8" fmla="*/ 38 w 277"/>
              <a:gd name="T9" fmla="*/ 56 h 523"/>
              <a:gd name="T10" fmla="*/ 34 w 277"/>
              <a:gd name="T11" fmla="*/ 49 h 523"/>
              <a:gd name="T12" fmla="*/ 33 w 277"/>
              <a:gd name="T13" fmla="*/ 47 h 523"/>
              <a:gd name="T14" fmla="*/ 29 w 277"/>
              <a:gd name="T15" fmla="*/ 33 h 523"/>
              <a:gd name="T16" fmla="*/ 30 w 277"/>
              <a:gd name="T17" fmla="*/ 8 h 523"/>
              <a:gd name="T18" fmla="*/ 29 w 277"/>
              <a:gd name="T19" fmla="*/ 3 h 523"/>
              <a:gd name="T20" fmla="*/ 13 w 277"/>
              <a:gd name="T21" fmla="*/ 2 h 523"/>
              <a:gd name="T22" fmla="*/ 11 w 277"/>
              <a:gd name="T23" fmla="*/ 2 h 5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7"/>
              <a:gd name="T37" fmla="*/ 0 h 523"/>
              <a:gd name="T38" fmla="*/ 277 w 277"/>
              <a:gd name="T39" fmla="*/ 523 h 5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7" h="523">
                <a:moveTo>
                  <a:pt x="51" y="9"/>
                </a:moveTo>
                <a:cubicBezTo>
                  <a:pt x="20" y="130"/>
                  <a:pt x="51" y="0"/>
                  <a:pt x="51" y="327"/>
                </a:cubicBezTo>
                <a:cubicBezTo>
                  <a:pt x="51" y="401"/>
                  <a:pt x="72" y="486"/>
                  <a:pt x="0" y="510"/>
                </a:cubicBezTo>
                <a:cubicBezTo>
                  <a:pt x="40" y="522"/>
                  <a:pt x="87" y="506"/>
                  <a:pt x="129" y="516"/>
                </a:cubicBezTo>
                <a:cubicBezTo>
                  <a:pt x="277" y="507"/>
                  <a:pt x="235" y="523"/>
                  <a:pt x="189" y="493"/>
                </a:cubicBezTo>
                <a:cubicBezTo>
                  <a:pt x="183" y="475"/>
                  <a:pt x="177" y="457"/>
                  <a:pt x="171" y="439"/>
                </a:cubicBezTo>
                <a:cubicBezTo>
                  <a:pt x="169" y="434"/>
                  <a:pt x="165" y="422"/>
                  <a:pt x="165" y="422"/>
                </a:cubicBezTo>
                <a:cubicBezTo>
                  <a:pt x="159" y="377"/>
                  <a:pt x="156" y="331"/>
                  <a:pt x="147" y="286"/>
                </a:cubicBezTo>
                <a:cubicBezTo>
                  <a:pt x="149" y="213"/>
                  <a:pt x="153" y="141"/>
                  <a:pt x="153" y="68"/>
                </a:cubicBezTo>
                <a:cubicBezTo>
                  <a:pt x="153" y="54"/>
                  <a:pt x="159" y="33"/>
                  <a:pt x="147" y="27"/>
                </a:cubicBezTo>
                <a:cubicBezTo>
                  <a:pt x="124" y="14"/>
                  <a:pt x="95" y="23"/>
                  <a:pt x="69" y="21"/>
                </a:cubicBezTo>
                <a:cubicBezTo>
                  <a:pt x="49" y="14"/>
                  <a:pt x="51" y="21"/>
                  <a:pt x="51" y="9"/>
                </a:cubicBezTo>
                <a:close/>
              </a:path>
            </a:pathLst>
          </a:custGeom>
          <a:solidFill>
            <a:srgbClr val="996600"/>
          </a:solidFill>
          <a:ln w="9525">
            <a:solidFill>
              <a:srgbClr val="996600"/>
            </a:solidFill>
            <a:round/>
            <a:headEnd/>
            <a:tailEnd/>
          </a:ln>
        </p:spPr>
        <p:txBody>
          <a:bodyPr/>
          <a:lstStyle/>
          <a:p>
            <a:endParaRPr lang="en-US"/>
          </a:p>
        </p:txBody>
      </p:sp>
      <p:sp>
        <p:nvSpPr>
          <p:cNvPr id="10" name="Freeform 9"/>
          <p:cNvSpPr>
            <a:spLocks/>
          </p:cNvSpPr>
          <p:nvPr/>
        </p:nvSpPr>
        <p:spPr bwMode="auto">
          <a:xfrm>
            <a:off x="3037114" y="685799"/>
            <a:ext cx="1926771" cy="1600201"/>
          </a:xfrm>
          <a:custGeom>
            <a:avLst/>
            <a:gdLst>
              <a:gd name="T0" fmla="*/ 30 w 506"/>
              <a:gd name="T1" fmla="*/ 34 h 477"/>
              <a:gd name="T2" fmla="*/ 49 w 506"/>
              <a:gd name="T3" fmla="*/ 39 h 477"/>
              <a:gd name="T4" fmla="*/ 36 w 506"/>
              <a:gd name="T5" fmla="*/ 30 h 477"/>
              <a:gd name="T6" fmla="*/ 45 w 506"/>
              <a:gd name="T7" fmla="*/ 39 h 477"/>
              <a:gd name="T8" fmla="*/ 54 w 506"/>
              <a:gd name="T9" fmla="*/ 39 h 477"/>
              <a:gd name="T10" fmla="*/ 54 w 506"/>
              <a:gd name="T11" fmla="*/ 23 h 477"/>
              <a:gd name="T12" fmla="*/ 39 w 506"/>
              <a:gd name="T13" fmla="*/ 40 h 477"/>
              <a:gd name="T14" fmla="*/ 53 w 506"/>
              <a:gd name="T15" fmla="*/ 44 h 477"/>
              <a:gd name="T16" fmla="*/ 51 w 506"/>
              <a:gd name="T17" fmla="*/ 36 h 477"/>
              <a:gd name="T18" fmla="*/ 19 w 506"/>
              <a:gd name="T19" fmla="*/ 37 h 477"/>
              <a:gd name="T20" fmla="*/ 37 w 506"/>
              <a:gd name="T21" fmla="*/ 44 h 477"/>
              <a:gd name="T22" fmla="*/ 18 w 506"/>
              <a:gd name="T23" fmla="*/ 30 h 477"/>
              <a:gd name="T24" fmla="*/ 30 w 506"/>
              <a:gd name="T25" fmla="*/ 54 h 477"/>
              <a:gd name="T26" fmla="*/ 48 w 506"/>
              <a:gd name="T27" fmla="*/ 45 h 477"/>
              <a:gd name="T28" fmla="*/ 49 w 506"/>
              <a:gd name="T29" fmla="*/ 36 h 477"/>
              <a:gd name="T30" fmla="*/ 51 w 506"/>
              <a:gd name="T31" fmla="*/ 36 h 477"/>
              <a:gd name="T32" fmla="*/ 73 w 506"/>
              <a:gd name="T33" fmla="*/ 47 h 477"/>
              <a:gd name="T34" fmla="*/ 89 w 506"/>
              <a:gd name="T35" fmla="*/ 42 h 477"/>
              <a:gd name="T36" fmla="*/ 91 w 506"/>
              <a:gd name="T37" fmla="*/ 33 h 477"/>
              <a:gd name="T38" fmla="*/ 81 w 506"/>
              <a:gd name="T39" fmla="*/ 33 h 477"/>
              <a:gd name="T40" fmla="*/ 94 w 506"/>
              <a:gd name="T41" fmla="*/ 30 h 477"/>
              <a:gd name="T42" fmla="*/ 73 w 506"/>
              <a:gd name="T43" fmla="*/ 21 h 477"/>
              <a:gd name="T44" fmla="*/ 64 w 506"/>
              <a:gd name="T45" fmla="*/ 14 h 477"/>
              <a:gd name="T46" fmla="*/ 53 w 506"/>
              <a:gd name="T47" fmla="*/ 27 h 477"/>
              <a:gd name="T48" fmla="*/ 34 w 506"/>
              <a:gd name="T49" fmla="*/ 14 h 477"/>
              <a:gd name="T50" fmla="*/ 23 w 506"/>
              <a:gd name="T51" fmla="*/ 21 h 477"/>
              <a:gd name="T52" fmla="*/ 27 w 506"/>
              <a:gd name="T53" fmla="*/ 33 h 477"/>
              <a:gd name="T54" fmla="*/ 34 w 506"/>
              <a:gd name="T55" fmla="*/ 25 h 477"/>
              <a:gd name="T56" fmla="*/ 28 w 506"/>
              <a:gd name="T57" fmla="*/ 21 h 477"/>
              <a:gd name="T58" fmla="*/ 7 w 506"/>
              <a:gd name="T59" fmla="*/ 11 h 477"/>
              <a:gd name="T60" fmla="*/ 11 w 506"/>
              <a:gd name="T61" fmla="*/ 36 h 477"/>
              <a:gd name="T62" fmla="*/ 30 w 506"/>
              <a:gd name="T63" fmla="*/ 21 h 477"/>
              <a:gd name="T64" fmla="*/ 23 w 506"/>
              <a:gd name="T65" fmla="*/ 19 h 477"/>
              <a:gd name="T66" fmla="*/ 51 w 506"/>
              <a:gd name="T67" fmla="*/ 30 h 477"/>
              <a:gd name="T68" fmla="*/ 77 w 506"/>
              <a:gd name="T69" fmla="*/ 24 h 477"/>
              <a:gd name="T70" fmla="*/ 63 w 506"/>
              <a:gd name="T71" fmla="*/ 12 h 477"/>
              <a:gd name="T72" fmla="*/ 54 w 506"/>
              <a:gd name="T73" fmla="*/ 26 h 477"/>
              <a:gd name="T74" fmla="*/ 72 w 506"/>
              <a:gd name="T75" fmla="*/ 15 h 477"/>
              <a:gd name="T76" fmla="*/ 63 w 506"/>
              <a:gd name="T77" fmla="*/ 8 h 477"/>
              <a:gd name="T78" fmla="*/ 72 w 506"/>
              <a:gd name="T79" fmla="*/ 26 h 477"/>
              <a:gd name="T80" fmla="*/ 95 w 506"/>
              <a:gd name="T81" fmla="*/ 14 h 477"/>
              <a:gd name="T82" fmla="*/ 51 w 506"/>
              <a:gd name="T83" fmla="*/ 12 h 477"/>
              <a:gd name="T84" fmla="*/ 59 w 506"/>
              <a:gd name="T85" fmla="*/ 16 h 477"/>
              <a:gd name="T86" fmla="*/ 30 w 506"/>
              <a:gd name="T87" fmla="*/ 8 h 477"/>
              <a:gd name="T88" fmla="*/ 18 w 506"/>
              <a:gd name="T89" fmla="*/ 18 h 4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6"/>
              <a:gd name="T136" fmla="*/ 0 h 477"/>
              <a:gd name="T137" fmla="*/ 506 w 506"/>
              <a:gd name="T138" fmla="*/ 477 h 4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6" h="477">
                <a:moveTo>
                  <a:pt x="176" y="267"/>
                </a:moveTo>
                <a:cubicBezTo>
                  <a:pt x="160" y="272"/>
                  <a:pt x="138" y="289"/>
                  <a:pt x="158" y="309"/>
                </a:cubicBezTo>
                <a:cubicBezTo>
                  <a:pt x="171" y="322"/>
                  <a:pt x="215" y="344"/>
                  <a:pt x="236" y="351"/>
                </a:cubicBezTo>
                <a:cubicBezTo>
                  <a:pt x="242" y="349"/>
                  <a:pt x="250" y="349"/>
                  <a:pt x="254" y="345"/>
                </a:cubicBezTo>
                <a:cubicBezTo>
                  <a:pt x="285" y="314"/>
                  <a:pt x="219" y="274"/>
                  <a:pt x="200" y="261"/>
                </a:cubicBezTo>
                <a:cubicBezTo>
                  <a:pt x="194" y="263"/>
                  <a:pt x="186" y="262"/>
                  <a:pt x="182" y="267"/>
                </a:cubicBezTo>
                <a:cubicBezTo>
                  <a:pt x="175" y="277"/>
                  <a:pt x="170" y="303"/>
                  <a:pt x="170" y="303"/>
                </a:cubicBezTo>
                <a:cubicBezTo>
                  <a:pt x="180" y="334"/>
                  <a:pt x="199" y="335"/>
                  <a:pt x="230" y="345"/>
                </a:cubicBezTo>
                <a:cubicBezTo>
                  <a:pt x="236" y="347"/>
                  <a:pt x="248" y="351"/>
                  <a:pt x="248" y="351"/>
                </a:cubicBezTo>
                <a:cubicBezTo>
                  <a:pt x="258" y="349"/>
                  <a:pt x="269" y="349"/>
                  <a:pt x="278" y="345"/>
                </a:cubicBezTo>
                <a:cubicBezTo>
                  <a:pt x="291" y="339"/>
                  <a:pt x="314" y="321"/>
                  <a:pt x="314" y="321"/>
                </a:cubicBezTo>
                <a:cubicBezTo>
                  <a:pt x="327" y="283"/>
                  <a:pt x="320" y="215"/>
                  <a:pt x="278" y="201"/>
                </a:cubicBezTo>
                <a:cubicBezTo>
                  <a:pt x="220" y="208"/>
                  <a:pt x="231" y="208"/>
                  <a:pt x="200" y="249"/>
                </a:cubicBezTo>
                <a:cubicBezTo>
                  <a:pt x="190" y="278"/>
                  <a:pt x="175" y="332"/>
                  <a:pt x="200" y="357"/>
                </a:cubicBezTo>
                <a:cubicBezTo>
                  <a:pt x="210" y="367"/>
                  <a:pt x="224" y="373"/>
                  <a:pt x="236" y="381"/>
                </a:cubicBezTo>
                <a:cubicBezTo>
                  <a:pt x="247" y="388"/>
                  <a:pt x="272" y="393"/>
                  <a:pt x="272" y="393"/>
                </a:cubicBezTo>
                <a:cubicBezTo>
                  <a:pt x="278" y="384"/>
                  <a:pt x="294" y="364"/>
                  <a:pt x="290" y="351"/>
                </a:cubicBezTo>
                <a:cubicBezTo>
                  <a:pt x="286" y="337"/>
                  <a:pt x="274" y="327"/>
                  <a:pt x="266" y="315"/>
                </a:cubicBezTo>
                <a:cubicBezTo>
                  <a:pt x="246" y="285"/>
                  <a:pt x="237" y="243"/>
                  <a:pt x="200" y="231"/>
                </a:cubicBezTo>
                <a:cubicBezTo>
                  <a:pt x="126" y="242"/>
                  <a:pt x="110" y="268"/>
                  <a:pt x="98" y="339"/>
                </a:cubicBezTo>
                <a:cubicBezTo>
                  <a:pt x="103" y="381"/>
                  <a:pt x="102" y="420"/>
                  <a:pt x="146" y="435"/>
                </a:cubicBezTo>
                <a:cubicBezTo>
                  <a:pt x="174" y="428"/>
                  <a:pt x="185" y="421"/>
                  <a:pt x="194" y="393"/>
                </a:cubicBezTo>
                <a:cubicBezTo>
                  <a:pt x="187" y="327"/>
                  <a:pt x="177" y="289"/>
                  <a:pt x="110" y="267"/>
                </a:cubicBezTo>
                <a:cubicBezTo>
                  <a:pt x="104" y="269"/>
                  <a:pt x="96" y="268"/>
                  <a:pt x="92" y="273"/>
                </a:cubicBezTo>
                <a:cubicBezTo>
                  <a:pt x="80" y="290"/>
                  <a:pt x="73" y="329"/>
                  <a:pt x="68" y="351"/>
                </a:cubicBezTo>
                <a:cubicBezTo>
                  <a:pt x="75" y="416"/>
                  <a:pt x="84" y="454"/>
                  <a:pt x="152" y="477"/>
                </a:cubicBezTo>
                <a:cubicBezTo>
                  <a:pt x="193" y="470"/>
                  <a:pt x="214" y="467"/>
                  <a:pt x="236" y="429"/>
                </a:cubicBezTo>
                <a:cubicBezTo>
                  <a:pt x="240" y="421"/>
                  <a:pt x="245" y="413"/>
                  <a:pt x="248" y="405"/>
                </a:cubicBezTo>
                <a:cubicBezTo>
                  <a:pt x="253" y="393"/>
                  <a:pt x="260" y="369"/>
                  <a:pt x="260" y="369"/>
                </a:cubicBezTo>
                <a:cubicBezTo>
                  <a:pt x="258" y="353"/>
                  <a:pt x="257" y="337"/>
                  <a:pt x="254" y="321"/>
                </a:cubicBezTo>
                <a:cubicBezTo>
                  <a:pt x="253" y="315"/>
                  <a:pt x="242" y="303"/>
                  <a:pt x="248" y="303"/>
                </a:cubicBezTo>
                <a:cubicBezTo>
                  <a:pt x="255" y="303"/>
                  <a:pt x="255" y="316"/>
                  <a:pt x="260" y="321"/>
                </a:cubicBezTo>
                <a:cubicBezTo>
                  <a:pt x="277" y="341"/>
                  <a:pt x="306" y="366"/>
                  <a:pt x="326" y="381"/>
                </a:cubicBezTo>
                <a:cubicBezTo>
                  <a:pt x="326" y="381"/>
                  <a:pt x="371" y="411"/>
                  <a:pt x="380" y="417"/>
                </a:cubicBezTo>
                <a:cubicBezTo>
                  <a:pt x="386" y="421"/>
                  <a:pt x="398" y="429"/>
                  <a:pt x="398" y="429"/>
                </a:cubicBezTo>
                <a:cubicBezTo>
                  <a:pt x="435" y="420"/>
                  <a:pt x="446" y="405"/>
                  <a:pt x="458" y="369"/>
                </a:cubicBezTo>
                <a:cubicBezTo>
                  <a:pt x="463" y="353"/>
                  <a:pt x="466" y="337"/>
                  <a:pt x="470" y="321"/>
                </a:cubicBezTo>
                <a:cubicBezTo>
                  <a:pt x="472" y="313"/>
                  <a:pt x="476" y="297"/>
                  <a:pt x="476" y="297"/>
                </a:cubicBezTo>
                <a:cubicBezTo>
                  <a:pt x="474" y="285"/>
                  <a:pt x="478" y="270"/>
                  <a:pt x="470" y="261"/>
                </a:cubicBezTo>
                <a:cubicBezTo>
                  <a:pt x="462" y="252"/>
                  <a:pt x="420" y="293"/>
                  <a:pt x="416" y="297"/>
                </a:cubicBezTo>
                <a:cubicBezTo>
                  <a:pt x="399" y="348"/>
                  <a:pt x="391" y="335"/>
                  <a:pt x="452" y="327"/>
                </a:cubicBezTo>
                <a:cubicBezTo>
                  <a:pt x="470" y="309"/>
                  <a:pt x="480" y="297"/>
                  <a:pt x="488" y="273"/>
                </a:cubicBezTo>
                <a:cubicBezTo>
                  <a:pt x="484" y="205"/>
                  <a:pt x="506" y="167"/>
                  <a:pt x="446" y="147"/>
                </a:cubicBezTo>
                <a:cubicBezTo>
                  <a:pt x="402" y="153"/>
                  <a:pt x="391" y="152"/>
                  <a:pt x="380" y="195"/>
                </a:cubicBezTo>
                <a:cubicBezTo>
                  <a:pt x="395" y="240"/>
                  <a:pt x="416" y="275"/>
                  <a:pt x="464" y="291"/>
                </a:cubicBezTo>
                <a:cubicBezTo>
                  <a:pt x="485" y="227"/>
                  <a:pt x="389" y="142"/>
                  <a:pt x="332" y="123"/>
                </a:cubicBezTo>
                <a:cubicBezTo>
                  <a:pt x="292" y="129"/>
                  <a:pt x="281" y="127"/>
                  <a:pt x="260" y="159"/>
                </a:cubicBezTo>
                <a:cubicBezTo>
                  <a:pt x="252" y="190"/>
                  <a:pt x="230" y="223"/>
                  <a:pt x="272" y="237"/>
                </a:cubicBezTo>
                <a:cubicBezTo>
                  <a:pt x="287" y="192"/>
                  <a:pt x="265" y="172"/>
                  <a:pt x="230" y="153"/>
                </a:cubicBezTo>
                <a:cubicBezTo>
                  <a:pt x="168" y="119"/>
                  <a:pt x="217" y="137"/>
                  <a:pt x="176" y="123"/>
                </a:cubicBezTo>
                <a:cubicBezTo>
                  <a:pt x="168" y="125"/>
                  <a:pt x="158" y="123"/>
                  <a:pt x="152" y="129"/>
                </a:cubicBezTo>
                <a:cubicBezTo>
                  <a:pt x="137" y="144"/>
                  <a:pt x="116" y="183"/>
                  <a:pt x="116" y="183"/>
                </a:cubicBezTo>
                <a:cubicBezTo>
                  <a:pt x="108" y="215"/>
                  <a:pt x="97" y="247"/>
                  <a:pt x="86" y="279"/>
                </a:cubicBezTo>
                <a:cubicBezTo>
                  <a:pt x="96" y="329"/>
                  <a:pt x="98" y="311"/>
                  <a:pt x="140" y="297"/>
                </a:cubicBezTo>
                <a:cubicBezTo>
                  <a:pt x="167" y="270"/>
                  <a:pt x="155" y="287"/>
                  <a:pt x="170" y="243"/>
                </a:cubicBezTo>
                <a:cubicBezTo>
                  <a:pt x="172" y="237"/>
                  <a:pt x="176" y="225"/>
                  <a:pt x="176" y="225"/>
                </a:cubicBezTo>
                <a:cubicBezTo>
                  <a:pt x="172" y="219"/>
                  <a:pt x="169" y="212"/>
                  <a:pt x="164" y="207"/>
                </a:cubicBezTo>
                <a:cubicBezTo>
                  <a:pt x="159" y="202"/>
                  <a:pt x="151" y="201"/>
                  <a:pt x="146" y="195"/>
                </a:cubicBezTo>
                <a:cubicBezTo>
                  <a:pt x="107" y="146"/>
                  <a:pt x="179" y="210"/>
                  <a:pt x="128" y="159"/>
                </a:cubicBezTo>
                <a:cubicBezTo>
                  <a:pt x="102" y="133"/>
                  <a:pt x="74" y="105"/>
                  <a:pt x="38" y="93"/>
                </a:cubicBezTo>
                <a:cubicBezTo>
                  <a:pt x="22" y="117"/>
                  <a:pt x="17" y="143"/>
                  <a:pt x="8" y="171"/>
                </a:cubicBezTo>
                <a:cubicBezTo>
                  <a:pt x="11" y="214"/>
                  <a:pt x="0" y="302"/>
                  <a:pt x="56" y="321"/>
                </a:cubicBezTo>
                <a:cubicBezTo>
                  <a:pt x="105" y="305"/>
                  <a:pt x="147" y="277"/>
                  <a:pt x="164" y="225"/>
                </a:cubicBezTo>
                <a:cubicBezTo>
                  <a:pt x="164" y="225"/>
                  <a:pt x="155" y="186"/>
                  <a:pt x="152" y="183"/>
                </a:cubicBezTo>
                <a:cubicBezTo>
                  <a:pt x="148" y="179"/>
                  <a:pt x="140" y="180"/>
                  <a:pt x="134" y="177"/>
                </a:cubicBezTo>
                <a:cubicBezTo>
                  <a:pt x="128" y="174"/>
                  <a:pt x="116" y="165"/>
                  <a:pt x="116" y="165"/>
                </a:cubicBezTo>
                <a:cubicBezTo>
                  <a:pt x="133" y="191"/>
                  <a:pt x="160" y="223"/>
                  <a:pt x="188" y="237"/>
                </a:cubicBezTo>
                <a:cubicBezTo>
                  <a:pt x="211" y="248"/>
                  <a:pt x="260" y="261"/>
                  <a:pt x="260" y="261"/>
                </a:cubicBezTo>
                <a:cubicBezTo>
                  <a:pt x="287" y="288"/>
                  <a:pt x="311" y="293"/>
                  <a:pt x="344" y="309"/>
                </a:cubicBezTo>
                <a:cubicBezTo>
                  <a:pt x="388" y="273"/>
                  <a:pt x="385" y="264"/>
                  <a:pt x="398" y="213"/>
                </a:cubicBezTo>
                <a:cubicBezTo>
                  <a:pt x="391" y="170"/>
                  <a:pt x="380" y="153"/>
                  <a:pt x="356" y="117"/>
                </a:cubicBezTo>
                <a:cubicBezTo>
                  <a:pt x="349" y="106"/>
                  <a:pt x="320" y="105"/>
                  <a:pt x="320" y="105"/>
                </a:cubicBezTo>
                <a:cubicBezTo>
                  <a:pt x="278" y="119"/>
                  <a:pt x="281" y="170"/>
                  <a:pt x="272" y="207"/>
                </a:cubicBezTo>
                <a:cubicBezTo>
                  <a:pt x="274" y="215"/>
                  <a:pt x="271" y="226"/>
                  <a:pt x="278" y="231"/>
                </a:cubicBezTo>
                <a:cubicBezTo>
                  <a:pt x="284" y="235"/>
                  <a:pt x="313" y="214"/>
                  <a:pt x="314" y="213"/>
                </a:cubicBezTo>
                <a:cubicBezTo>
                  <a:pt x="341" y="191"/>
                  <a:pt x="350" y="159"/>
                  <a:pt x="374" y="135"/>
                </a:cubicBezTo>
                <a:cubicBezTo>
                  <a:pt x="383" y="101"/>
                  <a:pt x="411" y="15"/>
                  <a:pt x="356" y="33"/>
                </a:cubicBezTo>
                <a:cubicBezTo>
                  <a:pt x="313" y="97"/>
                  <a:pt x="380" y="0"/>
                  <a:pt x="326" y="69"/>
                </a:cubicBezTo>
                <a:cubicBezTo>
                  <a:pt x="317" y="80"/>
                  <a:pt x="302" y="105"/>
                  <a:pt x="302" y="105"/>
                </a:cubicBezTo>
                <a:cubicBezTo>
                  <a:pt x="308" y="167"/>
                  <a:pt x="310" y="210"/>
                  <a:pt x="374" y="231"/>
                </a:cubicBezTo>
                <a:cubicBezTo>
                  <a:pt x="433" y="226"/>
                  <a:pt x="450" y="233"/>
                  <a:pt x="488" y="195"/>
                </a:cubicBezTo>
                <a:cubicBezTo>
                  <a:pt x="499" y="162"/>
                  <a:pt x="506" y="161"/>
                  <a:pt x="494" y="129"/>
                </a:cubicBezTo>
                <a:cubicBezTo>
                  <a:pt x="487" y="109"/>
                  <a:pt x="446" y="87"/>
                  <a:pt x="446" y="87"/>
                </a:cubicBezTo>
                <a:cubicBezTo>
                  <a:pt x="387" y="92"/>
                  <a:pt x="316" y="86"/>
                  <a:pt x="260" y="105"/>
                </a:cubicBezTo>
                <a:cubicBezTo>
                  <a:pt x="252" y="138"/>
                  <a:pt x="238" y="182"/>
                  <a:pt x="278" y="195"/>
                </a:cubicBezTo>
                <a:cubicBezTo>
                  <a:pt x="305" y="188"/>
                  <a:pt x="324" y="179"/>
                  <a:pt x="308" y="147"/>
                </a:cubicBezTo>
                <a:cubicBezTo>
                  <a:pt x="302" y="134"/>
                  <a:pt x="298" y="116"/>
                  <a:pt x="284" y="111"/>
                </a:cubicBezTo>
                <a:cubicBezTo>
                  <a:pt x="238" y="96"/>
                  <a:pt x="201" y="76"/>
                  <a:pt x="152" y="69"/>
                </a:cubicBezTo>
                <a:cubicBezTo>
                  <a:pt x="130" y="71"/>
                  <a:pt x="107" y="68"/>
                  <a:pt x="86" y="75"/>
                </a:cubicBezTo>
                <a:cubicBezTo>
                  <a:pt x="74" y="79"/>
                  <a:pt x="81" y="142"/>
                  <a:pt x="92" y="153"/>
                </a:cubicBezTo>
              </a:path>
            </a:pathLst>
          </a:custGeom>
          <a:noFill/>
          <a:ln w="9525">
            <a:solidFill>
              <a:srgbClr val="00CC00"/>
            </a:solidFill>
            <a:round/>
            <a:headEnd/>
            <a:tailEnd/>
          </a:ln>
        </p:spPr>
        <p:txBody>
          <a:bodyPr/>
          <a:lstStyle/>
          <a:p>
            <a:endParaRPr lang="en-US"/>
          </a:p>
        </p:txBody>
      </p:sp>
      <p:sp>
        <p:nvSpPr>
          <p:cNvPr id="13" name="Freeform 12"/>
          <p:cNvSpPr/>
          <p:nvPr/>
        </p:nvSpPr>
        <p:spPr bwMode="auto">
          <a:xfrm>
            <a:off x="4027470" y="2100019"/>
            <a:ext cx="1578674" cy="356460"/>
          </a:xfrm>
          <a:custGeom>
            <a:avLst/>
            <a:gdLst>
              <a:gd name="connsiteX0" fmla="*/ 38394 w 1312022"/>
              <a:gd name="connsiteY0" fmla="*/ 174172 h 217714"/>
              <a:gd name="connsiteX1" fmla="*/ 114594 w 1312022"/>
              <a:gd name="connsiteY1" fmla="*/ 152400 h 217714"/>
              <a:gd name="connsiteX2" fmla="*/ 147251 w 1312022"/>
              <a:gd name="connsiteY2" fmla="*/ 141514 h 217714"/>
              <a:gd name="connsiteX3" fmla="*/ 201680 w 1312022"/>
              <a:gd name="connsiteY3" fmla="*/ 152400 h 217714"/>
              <a:gd name="connsiteX4" fmla="*/ 321422 w 1312022"/>
              <a:gd name="connsiteY4" fmla="*/ 141514 h 217714"/>
              <a:gd name="connsiteX5" fmla="*/ 364965 w 1312022"/>
              <a:gd name="connsiteY5" fmla="*/ 119743 h 217714"/>
              <a:gd name="connsiteX6" fmla="*/ 452051 w 1312022"/>
              <a:gd name="connsiteY6" fmla="*/ 76200 h 217714"/>
              <a:gd name="connsiteX7" fmla="*/ 735080 w 1312022"/>
              <a:gd name="connsiteY7" fmla="*/ 54429 h 217714"/>
              <a:gd name="connsiteX8" fmla="*/ 941908 w 1312022"/>
              <a:gd name="connsiteY8" fmla="*/ 32657 h 217714"/>
              <a:gd name="connsiteX9" fmla="*/ 996337 w 1312022"/>
              <a:gd name="connsiteY9" fmla="*/ 21772 h 217714"/>
              <a:gd name="connsiteX10" fmla="*/ 1148737 w 1312022"/>
              <a:gd name="connsiteY10" fmla="*/ 10886 h 217714"/>
              <a:gd name="connsiteX11" fmla="*/ 1181394 w 1312022"/>
              <a:gd name="connsiteY11" fmla="*/ 0 h 217714"/>
              <a:gd name="connsiteX12" fmla="*/ 1312022 w 1312022"/>
              <a:gd name="connsiteY12" fmla="*/ 21772 h 217714"/>
              <a:gd name="connsiteX13" fmla="*/ 1246708 w 1312022"/>
              <a:gd name="connsiteY13" fmla="*/ 43543 h 217714"/>
              <a:gd name="connsiteX14" fmla="*/ 1235822 w 1312022"/>
              <a:gd name="connsiteY14" fmla="*/ 87086 h 217714"/>
              <a:gd name="connsiteX15" fmla="*/ 1028994 w 1312022"/>
              <a:gd name="connsiteY15" fmla="*/ 97972 h 217714"/>
              <a:gd name="connsiteX16" fmla="*/ 974565 w 1312022"/>
              <a:gd name="connsiteY16" fmla="*/ 119743 h 217714"/>
              <a:gd name="connsiteX17" fmla="*/ 745965 w 1312022"/>
              <a:gd name="connsiteY17" fmla="*/ 141514 h 217714"/>
              <a:gd name="connsiteX18" fmla="*/ 702422 w 1312022"/>
              <a:gd name="connsiteY18" fmla="*/ 163286 h 217714"/>
              <a:gd name="connsiteX19" fmla="*/ 452051 w 1312022"/>
              <a:gd name="connsiteY19" fmla="*/ 185057 h 217714"/>
              <a:gd name="connsiteX20" fmla="*/ 354080 w 1312022"/>
              <a:gd name="connsiteY20" fmla="*/ 195943 h 217714"/>
              <a:gd name="connsiteX21" fmla="*/ 321422 w 1312022"/>
              <a:gd name="connsiteY21" fmla="*/ 206829 h 217714"/>
              <a:gd name="connsiteX22" fmla="*/ 125480 w 1312022"/>
              <a:gd name="connsiteY22" fmla="*/ 217714 h 217714"/>
              <a:gd name="connsiteX23" fmla="*/ 49280 w 1312022"/>
              <a:gd name="connsiteY23" fmla="*/ 206829 h 217714"/>
              <a:gd name="connsiteX24" fmla="*/ 5737 w 1312022"/>
              <a:gd name="connsiteY24" fmla="*/ 195943 h 217714"/>
              <a:gd name="connsiteX25" fmla="*/ 38394 w 1312022"/>
              <a:gd name="connsiteY25" fmla="*/ 174172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12022" h="217714">
                <a:moveTo>
                  <a:pt x="38394" y="174172"/>
                </a:moveTo>
                <a:cubicBezTo>
                  <a:pt x="56537" y="166915"/>
                  <a:pt x="89292" y="159991"/>
                  <a:pt x="114594" y="152400"/>
                </a:cubicBezTo>
                <a:cubicBezTo>
                  <a:pt x="125585" y="149103"/>
                  <a:pt x="135776" y="141514"/>
                  <a:pt x="147251" y="141514"/>
                </a:cubicBezTo>
                <a:cubicBezTo>
                  <a:pt x="165753" y="141514"/>
                  <a:pt x="183537" y="148771"/>
                  <a:pt x="201680" y="152400"/>
                </a:cubicBezTo>
                <a:cubicBezTo>
                  <a:pt x="241594" y="148771"/>
                  <a:pt x="282122" y="149374"/>
                  <a:pt x="321422" y="141514"/>
                </a:cubicBezTo>
                <a:cubicBezTo>
                  <a:pt x="337334" y="138332"/>
                  <a:pt x="350780" y="127624"/>
                  <a:pt x="364965" y="119743"/>
                </a:cubicBezTo>
                <a:cubicBezTo>
                  <a:pt x="405391" y="97284"/>
                  <a:pt x="412252" y="85045"/>
                  <a:pt x="452051" y="76200"/>
                </a:cubicBezTo>
                <a:cubicBezTo>
                  <a:pt x="544850" y="55577"/>
                  <a:pt x="640793" y="59143"/>
                  <a:pt x="735080" y="54429"/>
                </a:cubicBezTo>
                <a:cubicBezTo>
                  <a:pt x="893994" y="27942"/>
                  <a:pt x="677786" y="62003"/>
                  <a:pt x="941908" y="32657"/>
                </a:cubicBezTo>
                <a:cubicBezTo>
                  <a:pt x="960297" y="30614"/>
                  <a:pt x="977936" y="23709"/>
                  <a:pt x="996337" y="21772"/>
                </a:cubicBezTo>
                <a:cubicBezTo>
                  <a:pt x="1046987" y="16441"/>
                  <a:pt x="1097937" y="14515"/>
                  <a:pt x="1148737" y="10886"/>
                </a:cubicBezTo>
                <a:cubicBezTo>
                  <a:pt x="1159623" y="7257"/>
                  <a:pt x="1169919" y="0"/>
                  <a:pt x="1181394" y="0"/>
                </a:cubicBezTo>
                <a:cubicBezTo>
                  <a:pt x="1208399" y="0"/>
                  <a:pt x="1281117" y="15591"/>
                  <a:pt x="1312022" y="21772"/>
                </a:cubicBezTo>
                <a:cubicBezTo>
                  <a:pt x="1290251" y="29029"/>
                  <a:pt x="1264132" y="28608"/>
                  <a:pt x="1246708" y="43543"/>
                </a:cubicBezTo>
                <a:cubicBezTo>
                  <a:pt x="1235349" y="53279"/>
                  <a:pt x="1250336" y="83457"/>
                  <a:pt x="1235822" y="87086"/>
                </a:cubicBezTo>
                <a:cubicBezTo>
                  <a:pt x="1168845" y="103830"/>
                  <a:pt x="1097937" y="94343"/>
                  <a:pt x="1028994" y="97972"/>
                </a:cubicBezTo>
                <a:cubicBezTo>
                  <a:pt x="1010851" y="105229"/>
                  <a:pt x="993417" y="114602"/>
                  <a:pt x="974565" y="119743"/>
                </a:cubicBezTo>
                <a:cubicBezTo>
                  <a:pt x="916751" y="135510"/>
                  <a:pt x="779754" y="139262"/>
                  <a:pt x="745965" y="141514"/>
                </a:cubicBezTo>
                <a:cubicBezTo>
                  <a:pt x="731451" y="148771"/>
                  <a:pt x="717337" y="156893"/>
                  <a:pt x="702422" y="163286"/>
                </a:cubicBezTo>
                <a:cubicBezTo>
                  <a:pt x="626389" y="195873"/>
                  <a:pt x="519390" y="181690"/>
                  <a:pt x="452051" y="185057"/>
                </a:cubicBezTo>
                <a:cubicBezTo>
                  <a:pt x="419394" y="188686"/>
                  <a:pt x="386491" y="190541"/>
                  <a:pt x="354080" y="195943"/>
                </a:cubicBezTo>
                <a:cubicBezTo>
                  <a:pt x="342761" y="197829"/>
                  <a:pt x="332845" y="205741"/>
                  <a:pt x="321422" y="206829"/>
                </a:cubicBezTo>
                <a:cubicBezTo>
                  <a:pt x="256302" y="213031"/>
                  <a:pt x="190794" y="214086"/>
                  <a:pt x="125480" y="217714"/>
                </a:cubicBezTo>
                <a:cubicBezTo>
                  <a:pt x="100080" y="214086"/>
                  <a:pt x="74524" y="211419"/>
                  <a:pt x="49280" y="206829"/>
                </a:cubicBezTo>
                <a:cubicBezTo>
                  <a:pt x="34560" y="204153"/>
                  <a:pt x="16316" y="206522"/>
                  <a:pt x="5737" y="195943"/>
                </a:cubicBezTo>
                <a:cubicBezTo>
                  <a:pt x="0" y="190206"/>
                  <a:pt x="20251" y="181429"/>
                  <a:pt x="38394" y="174172"/>
                </a:cubicBezTo>
                <a:close/>
              </a:path>
            </a:pathLst>
          </a:custGeom>
          <a:solidFill>
            <a:srgbClr val="996600"/>
          </a:solidFill>
          <a:ln w="9525" cap="flat" cmpd="sng" algn="ctr">
            <a:solidFill>
              <a:srgbClr val="99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14" name="Freeform 13"/>
          <p:cNvSpPr/>
          <p:nvPr/>
        </p:nvSpPr>
        <p:spPr bwMode="auto">
          <a:xfrm>
            <a:off x="2814121" y="2394487"/>
            <a:ext cx="1100477" cy="397561"/>
          </a:xfrm>
          <a:custGeom>
            <a:avLst/>
            <a:gdLst>
              <a:gd name="connsiteX0" fmla="*/ 734623 w 740066"/>
              <a:gd name="connsiteY0" fmla="*/ 228600 h 279239"/>
              <a:gd name="connsiteX1" fmla="*/ 701966 w 740066"/>
              <a:gd name="connsiteY1" fmla="*/ 217714 h 279239"/>
              <a:gd name="connsiteX2" fmla="*/ 603994 w 740066"/>
              <a:gd name="connsiteY2" fmla="*/ 119742 h 279239"/>
              <a:gd name="connsiteX3" fmla="*/ 538680 w 740066"/>
              <a:gd name="connsiteY3" fmla="*/ 130628 h 279239"/>
              <a:gd name="connsiteX4" fmla="*/ 266537 w 740066"/>
              <a:gd name="connsiteY4" fmla="*/ 97971 h 279239"/>
              <a:gd name="connsiteX5" fmla="*/ 212109 w 740066"/>
              <a:gd name="connsiteY5" fmla="*/ 87085 h 279239"/>
              <a:gd name="connsiteX6" fmla="*/ 179452 w 740066"/>
              <a:gd name="connsiteY6" fmla="*/ 65314 h 279239"/>
              <a:gd name="connsiteX7" fmla="*/ 103252 w 740066"/>
              <a:gd name="connsiteY7" fmla="*/ 0 h 279239"/>
              <a:gd name="connsiteX8" fmla="*/ 27052 w 740066"/>
              <a:gd name="connsiteY8" fmla="*/ 32657 h 279239"/>
              <a:gd name="connsiteX9" fmla="*/ 5280 w 740066"/>
              <a:gd name="connsiteY9" fmla="*/ 54428 h 279239"/>
              <a:gd name="connsiteX10" fmla="*/ 59709 w 740066"/>
              <a:gd name="connsiteY10" fmla="*/ 87085 h 279239"/>
              <a:gd name="connsiteX11" fmla="*/ 81480 w 740066"/>
              <a:gd name="connsiteY11" fmla="*/ 108857 h 279239"/>
              <a:gd name="connsiteX12" fmla="*/ 212109 w 740066"/>
              <a:gd name="connsiteY12" fmla="*/ 141514 h 279239"/>
              <a:gd name="connsiteX13" fmla="*/ 288309 w 740066"/>
              <a:gd name="connsiteY13" fmla="*/ 174171 h 279239"/>
              <a:gd name="connsiteX14" fmla="*/ 331852 w 740066"/>
              <a:gd name="connsiteY14" fmla="*/ 163285 h 279239"/>
              <a:gd name="connsiteX15" fmla="*/ 364509 w 740066"/>
              <a:gd name="connsiteY15" fmla="*/ 174171 h 279239"/>
              <a:gd name="connsiteX16" fmla="*/ 397166 w 740066"/>
              <a:gd name="connsiteY16" fmla="*/ 195942 h 279239"/>
              <a:gd name="connsiteX17" fmla="*/ 440709 w 740066"/>
              <a:gd name="connsiteY17" fmla="*/ 206828 h 279239"/>
              <a:gd name="connsiteX18" fmla="*/ 506023 w 740066"/>
              <a:gd name="connsiteY18" fmla="*/ 228600 h 279239"/>
              <a:gd name="connsiteX19" fmla="*/ 549566 w 740066"/>
              <a:gd name="connsiteY19" fmla="*/ 239485 h 279239"/>
              <a:gd name="connsiteX20" fmla="*/ 658423 w 740066"/>
              <a:gd name="connsiteY20" fmla="*/ 272142 h 279239"/>
              <a:gd name="connsiteX21" fmla="*/ 701966 w 740066"/>
              <a:gd name="connsiteY21" fmla="*/ 261257 h 279239"/>
              <a:gd name="connsiteX22" fmla="*/ 734623 w 740066"/>
              <a:gd name="connsiteY22" fmla="*/ 250371 h 279239"/>
              <a:gd name="connsiteX23" fmla="*/ 734623 w 740066"/>
              <a:gd name="connsiteY23" fmla="*/ 228600 h 27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0066" h="279239">
                <a:moveTo>
                  <a:pt x="734623" y="228600"/>
                </a:moveTo>
                <a:cubicBezTo>
                  <a:pt x="729180" y="223157"/>
                  <a:pt x="710781" y="225060"/>
                  <a:pt x="701966" y="217714"/>
                </a:cubicBezTo>
                <a:cubicBezTo>
                  <a:pt x="666486" y="188147"/>
                  <a:pt x="644745" y="141476"/>
                  <a:pt x="603994" y="119742"/>
                </a:cubicBezTo>
                <a:cubicBezTo>
                  <a:pt x="584519" y="109355"/>
                  <a:pt x="560451" y="126999"/>
                  <a:pt x="538680" y="130628"/>
                </a:cubicBezTo>
                <a:lnTo>
                  <a:pt x="266537" y="97971"/>
                </a:lnTo>
                <a:cubicBezTo>
                  <a:pt x="248197" y="95526"/>
                  <a:pt x="229433" y="93582"/>
                  <a:pt x="212109" y="87085"/>
                </a:cubicBezTo>
                <a:cubicBezTo>
                  <a:pt x="199859" y="82491"/>
                  <a:pt x="190098" y="72918"/>
                  <a:pt x="179452" y="65314"/>
                </a:cubicBezTo>
                <a:cubicBezTo>
                  <a:pt x="130576" y="30403"/>
                  <a:pt x="142813" y="39561"/>
                  <a:pt x="103252" y="0"/>
                </a:cubicBezTo>
                <a:cubicBezTo>
                  <a:pt x="77852" y="10886"/>
                  <a:pt x="51209" y="19237"/>
                  <a:pt x="27052" y="32657"/>
                </a:cubicBezTo>
                <a:cubicBezTo>
                  <a:pt x="18080" y="37641"/>
                  <a:pt x="0" y="45627"/>
                  <a:pt x="5280" y="54428"/>
                </a:cubicBezTo>
                <a:cubicBezTo>
                  <a:pt x="16166" y="72571"/>
                  <a:pt x="42492" y="74787"/>
                  <a:pt x="59709" y="87085"/>
                </a:cubicBezTo>
                <a:cubicBezTo>
                  <a:pt x="68060" y="93050"/>
                  <a:pt x="72300" y="104267"/>
                  <a:pt x="81480" y="108857"/>
                </a:cubicBezTo>
                <a:cubicBezTo>
                  <a:pt x="124604" y="130419"/>
                  <a:pt x="165638" y="133769"/>
                  <a:pt x="212109" y="141514"/>
                </a:cubicBezTo>
                <a:cubicBezTo>
                  <a:pt x="220609" y="145764"/>
                  <a:pt x="272293" y="174171"/>
                  <a:pt x="288309" y="174171"/>
                </a:cubicBezTo>
                <a:cubicBezTo>
                  <a:pt x="303270" y="174171"/>
                  <a:pt x="317338" y="166914"/>
                  <a:pt x="331852" y="163285"/>
                </a:cubicBezTo>
                <a:cubicBezTo>
                  <a:pt x="342738" y="166914"/>
                  <a:pt x="354246" y="169039"/>
                  <a:pt x="364509" y="174171"/>
                </a:cubicBezTo>
                <a:cubicBezTo>
                  <a:pt x="376211" y="180022"/>
                  <a:pt x="385141" y="190788"/>
                  <a:pt x="397166" y="195942"/>
                </a:cubicBezTo>
                <a:cubicBezTo>
                  <a:pt x="410917" y="201835"/>
                  <a:pt x="426379" y="202529"/>
                  <a:pt x="440709" y="206828"/>
                </a:cubicBezTo>
                <a:cubicBezTo>
                  <a:pt x="462690" y="213423"/>
                  <a:pt x="483759" y="223034"/>
                  <a:pt x="506023" y="228600"/>
                </a:cubicBezTo>
                <a:cubicBezTo>
                  <a:pt x="520537" y="232228"/>
                  <a:pt x="535236" y="235186"/>
                  <a:pt x="549566" y="239485"/>
                </a:cubicBezTo>
                <a:cubicBezTo>
                  <a:pt x="682078" y="279239"/>
                  <a:pt x="558061" y="247053"/>
                  <a:pt x="658423" y="272142"/>
                </a:cubicBezTo>
                <a:cubicBezTo>
                  <a:pt x="672937" y="268514"/>
                  <a:pt x="687581" y="265367"/>
                  <a:pt x="701966" y="261257"/>
                </a:cubicBezTo>
                <a:cubicBezTo>
                  <a:pt x="712999" y="258105"/>
                  <a:pt x="734623" y="261846"/>
                  <a:pt x="734623" y="250371"/>
                </a:cubicBezTo>
                <a:cubicBezTo>
                  <a:pt x="734623" y="238896"/>
                  <a:pt x="740066" y="234043"/>
                  <a:pt x="734623" y="228600"/>
                </a:cubicBezTo>
                <a:close/>
              </a:path>
            </a:pathLst>
          </a:custGeom>
          <a:solidFill>
            <a:srgbClr val="996600"/>
          </a:solidFill>
          <a:ln w="9525" cap="flat" cmpd="sng" algn="ctr">
            <a:solidFill>
              <a:srgbClr val="99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17" name="Freeform 16"/>
          <p:cNvSpPr/>
          <p:nvPr/>
        </p:nvSpPr>
        <p:spPr bwMode="auto">
          <a:xfrm>
            <a:off x="5096459" y="2285041"/>
            <a:ext cx="311117" cy="667497"/>
          </a:xfrm>
          <a:custGeom>
            <a:avLst/>
            <a:gdLst>
              <a:gd name="connsiteX0" fmla="*/ 83127 w 209225"/>
              <a:gd name="connsiteY0" fmla="*/ 0 h 468837"/>
              <a:gd name="connsiteX1" fmla="*/ 86452 w 209225"/>
              <a:gd name="connsiteY1" fmla="*/ 9975 h 468837"/>
              <a:gd name="connsiteX2" fmla="*/ 86452 w 209225"/>
              <a:gd name="connsiteY2" fmla="*/ 129678 h 468837"/>
              <a:gd name="connsiteX3" fmla="*/ 93102 w 209225"/>
              <a:gd name="connsiteY3" fmla="*/ 192855 h 468837"/>
              <a:gd name="connsiteX4" fmla="*/ 89777 w 209225"/>
              <a:gd name="connsiteY4" fmla="*/ 202830 h 468837"/>
              <a:gd name="connsiteX5" fmla="*/ 69826 w 209225"/>
              <a:gd name="connsiteY5" fmla="*/ 229431 h 468837"/>
              <a:gd name="connsiteX6" fmla="*/ 59851 w 209225"/>
              <a:gd name="connsiteY6" fmla="*/ 232756 h 468837"/>
              <a:gd name="connsiteX7" fmla="*/ 49876 w 209225"/>
              <a:gd name="connsiteY7" fmla="*/ 242731 h 468837"/>
              <a:gd name="connsiteX8" fmla="*/ 29925 w 209225"/>
              <a:gd name="connsiteY8" fmla="*/ 256032 h 468837"/>
              <a:gd name="connsiteX9" fmla="*/ 16625 w 209225"/>
              <a:gd name="connsiteY9" fmla="*/ 275982 h 468837"/>
              <a:gd name="connsiteX10" fmla="*/ 13300 w 209225"/>
              <a:gd name="connsiteY10" fmla="*/ 289283 h 468837"/>
              <a:gd name="connsiteX11" fmla="*/ 6650 w 209225"/>
              <a:gd name="connsiteY11" fmla="*/ 299258 h 468837"/>
              <a:gd name="connsiteX12" fmla="*/ 3325 w 209225"/>
              <a:gd name="connsiteY12" fmla="*/ 315883 h 468837"/>
              <a:gd name="connsiteX13" fmla="*/ 0 w 209225"/>
              <a:gd name="connsiteY13" fmla="*/ 329184 h 468837"/>
              <a:gd name="connsiteX14" fmla="*/ 3325 w 209225"/>
              <a:gd name="connsiteY14" fmla="*/ 372410 h 468837"/>
              <a:gd name="connsiteX15" fmla="*/ 6650 w 209225"/>
              <a:gd name="connsiteY15" fmla="*/ 395685 h 468837"/>
              <a:gd name="connsiteX16" fmla="*/ 26600 w 209225"/>
              <a:gd name="connsiteY16" fmla="*/ 422286 h 468837"/>
              <a:gd name="connsiteX17" fmla="*/ 33250 w 209225"/>
              <a:gd name="connsiteY17" fmla="*/ 432261 h 468837"/>
              <a:gd name="connsiteX18" fmla="*/ 43226 w 209225"/>
              <a:gd name="connsiteY18" fmla="*/ 438912 h 468837"/>
              <a:gd name="connsiteX19" fmla="*/ 63176 w 209225"/>
              <a:gd name="connsiteY19" fmla="*/ 462187 h 468837"/>
              <a:gd name="connsiteX20" fmla="*/ 83127 w 209225"/>
              <a:gd name="connsiteY20" fmla="*/ 468837 h 468837"/>
              <a:gd name="connsiteX21" fmla="*/ 109728 w 209225"/>
              <a:gd name="connsiteY21" fmla="*/ 465512 h 468837"/>
              <a:gd name="connsiteX22" fmla="*/ 139653 w 209225"/>
              <a:gd name="connsiteY22" fmla="*/ 462187 h 468837"/>
              <a:gd name="connsiteX23" fmla="*/ 159604 w 209225"/>
              <a:gd name="connsiteY23" fmla="*/ 458862 h 468837"/>
              <a:gd name="connsiteX24" fmla="*/ 172904 w 209225"/>
              <a:gd name="connsiteY24" fmla="*/ 448887 h 468837"/>
              <a:gd name="connsiteX25" fmla="*/ 196180 w 209225"/>
              <a:gd name="connsiteY25" fmla="*/ 425611 h 468837"/>
              <a:gd name="connsiteX26" fmla="*/ 202830 w 209225"/>
              <a:gd name="connsiteY26" fmla="*/ 402336 h 468837"/>
              <a:gd name="connsiteX27" fmla="*/ 202830 w 209225"/>
              <a:gd name="connsiteY27" fmla="*/ 312558 h 468837"/>
              <a:gd name="connsiteX28" fmla="*/ 196180 w 209225"/>
              <a:gd name="connsiteY28" fmla="*/ 279307 h 468837"/>
              <a:gd name="connsiteX29" fmla="*/ 179554 w 209225"/>
              <a:gd name="connsiteY29" fmla="*/ 262682 h 468837"/>
              <a:gd name="connsiteX30" fmla="*/ 162929 w 209225"/>
              <a:gd name="connsiteY30" fmla="*/ 246056 h 468837"/>
              <a:gd name="connsiteX31" fmla="*/ 152954 w 209225"/>
              <a:gd name="connsiteY31" fmla="*/ 236081 h 468837"/>
              <a:gd name="connsiteX32" fmla="*/ 136328 w 209225"/>
              <a:gd name="connsiteY32" fmla="*/ 219456 h 468837"/>
              <a:gd name="connsiteX33" fmla="*/ 99752 w 209225"/>
              <a:gd name="connsiteY33" fmla="*/ 212805 h 468837"/>
              <a:gd name="connsiteX34" fmla="*/ 89777 w 209225"/>
              <a:gd name="connsiteY34" fmla="*/ 202830 h 4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9225" h="468837">
                <a:moveTo>
                  <a:pt x="83127" y="0"/>
                </a:moveTo>
                <a:cubicBezTo>
                  <a:pt x="84235" y="3325"/>
                  <a:pt x="86226" y="6477"/>
                  <a:pt x="86452" y="9975"/>
                </a:cubicBezTo>
                <a:cubicBezTo>
                  <a:pt x="92034" y="96501"/>
                  <a:pt x="93071" y="76725"/>
                  <a:pt x="86452" y="129678"/>
                </a:cubicBezTo>
                <a:cubicBezTo>
                  <a:pt x="87111" y="135611"/>
                  <a:pt x="93102" y="188531"/>
                  <a:pt x="93102" y="192855"/>
                </a:cubicBezTo>
                <a:cubicBezTo>
                  <a:pt x="93102" y="196360"/>
                  <a:pt x="91479" y="199766"/>
                  <a:pt x="89777" y="202830"/>
                </a:cubicBezTo>
                <a:cubicBezTo>
                  <a:pt x="88949" y="204321"/>
                  <a:pt x="76555" y="225394"/>
                  <a:pt x="69826" y="229431"/>
                </a:cubicBezTo>
                <a:cubicBezTo>
                  <a:pt x="66821" y="231234"/>
                  <a:pt x="63176" y="231648"/>
                  <a:pt x="59851" y="232756"/>
                </a:cubicBezTo>
                <a:cubicBezTo>
                  <a:pt x="56526" y="236081"/>
                  <a:pt x="53702" y="239998"/>
                  <a:pt x="49876" y="242731"/>
                </a:cubicBezTo>
                <a:cubicBezTo>
                  <a:pt x="36842" y="252041"/>
                  <a:pt x="38139" y="245080"/>
                  <a:pt x="29925" y="256032"/>
                </a:cubicBezTo>
                <a:cubicBezTo>
                  <a:pt x="25130" y="262426"/>
                  <a:pt x="16625" y="275982"/>
                  <a:pt x="16625" y="275982"/>
                </a:cubicBezTo>
                <a:cubicBezTo>
                  <a:pt x="15517" y="280416"/>
                  <a:pt x="15100" y="285082"/>
                  <a:pt x="13300" y="289283"/>
                </a:cubicBezTo>
                <a:cubicBezTo>
                  <a:pt x="11726" y="292956"/>
                  <a:pt x="8053" y="295516"/>
                  <a:pt x="6650" y="299258"/>
                </a:cubicBezTo>
                <a:cubicBezTo>
                  <a:pt x="4666" y="304550"/>
                  <a:pt x="4551" y="310366"/>
                  <a:pt x="3325" y="315883"/>
                </a:cubicBezTo>
                <a:cubicBezTo>
                  <a:pt x="2334" y="320344"/>
                  <a:pt x="1108" y="324750"/>
                  <a:pt x="0" y="329184"/>
                </a:cubicBezTo>
                <a:cubicBezTo>
                  <a:pt x="1108" y="343593"/>
                  <a:pt x="1887" y="358030"/>
                  <a:pt x="3325" y="372410"/>
                </a:cubicBezTo>
                <a:cubicBezTo>
                  <a:pt x="4105" y="380208"/>
                  <a:pt x="4172" y="388250"/>
                  <a:pt x="6650" y="395685"/>
                </a:cubicBezTo>
                <a:cubicBezTo>
                  <a:pt x="12085" y="411990"/>
                  <a:pt x="17118" y="410908"/>
                  <a:pt x="26600" y="422286"/>
                </a:cubicBezTo>
                <a:cubicBezTo>
                  <a:pt x="29158" y="425356"/>
                  <a:pt x="30424" y="429435"/>
                  <a:pt x="33250" y="432261"/>
                </a:cubicBezTo>
                <a:cubicBezTo>
                  <a:pt x="36076" y="435087"/>
                  <a:pt x="40400" y="436086"/>
                  <a:pt x="43226" y="438912"/>
                </a:cubicBezTo>
                <a:cubicBezTo>
                  <a:pt x="49246" y="444932"/>
                  <a:pt x="55033" y="457663"/>
                  <a:pt x="63176" y="462187"/>
                </a:cubicBezTo>
                <a:cubicBezTo>
                  <a:pt x="69304" y="465591"/>
                  <a:pt x="76477" y="466620"/>
                  <a:pt x="83127" y="468837"/>
                </a:cubicBezTo>
                <a:lnTo>
                  <a:pt x="109728" y="465512"/>
                </a:lnTo>
                <a:cubicBezTo>
                  <a:pt x="119696" y="464339"/>
                  <a:pt x="129705" y="463513"/>
                  <a:pt x="139653" y="462187"/>
                </a:cubicBezTo>
                <a:cubicBezTo>
                  <a:pt x="146336" y="461296"/>
                  <a:pt x="152954" y="459970"/>
                  <a:pt x="159604" y="458862"/>
                </a:cubicBezTo>
                <a:cubicBezTo>
                  <a:pt x="164037" y="455537"/>
                  <a:pt x="168804" y="452615"/>
                  <a:pt x="172904" y="448887"/>
                </a:cubicBezTo>
                <a:cubicBezTo>
                  <a:pt x="181023" y="441506"/>
                  <a:pt x="196180" y="425611"/>
                  <a:pt x="196180" y="425611"/>
                </a:cubicBezTo>
                <a:cubicBezTo>
                  <a:pt x="198397" y="417853"/>
                  <a:pt x="201248" y="410248"/>
                  <a:pt x="202830" y="402336"/>
                </a:cubicBezTo>
                <a:cubicBezTo>
                  <a:pt x="209225" y="370362"/>
                  <a:pt x="205553" y="347957"/>
                  <a:pt x="202830" y="312558"/>
                </a:cubicBezTo>
                <a:cubicBezTo>
                  <a:pt x="202273" y="305319"/>
                  <a:pt x="200523" y="287994"/>
                  <a:pt x="196180" y="279307"/>
                </a:cubicBezTo>
                <a:cubicBezTo>
                  <a:pt x="188791" y="264528"/>
                  <a:pt x="191377" y="273028"/>
                  <a:pt x="179554" y="262682"/>
                </a:cubicBezTo>
                <a:cubicBezTo>
                  <a:pt x="173656" y="257521"/>
                  <a:pt x="168471" y="251598"/>
                  <a:pt x="162929" y="246056"/>
                </a:cubicBezTo>
                <a:cubicBezTo>
                  <a:pt x="159604" y="242731"/>
                  <a:pt x="155562" y="239994"/>
                  <a:pt x="152954" y="236081"/>
                </a:cubicBezTo>
                <a:cubicBezTo>
                  <a:pt x="146303" y="226105"/>
                  <a:pt x="147413" y="224998"/>
                  <a:pt x="136328" y="219456"/>
                </a:cubicBezTo>
                <a:cubicBezTo>
                  <a:pt x="126077" y="214331"/>
                  <a:pt x="108921" y="213951"/>
                  <a:pt x="99752" y="212805"/>
                </a:cubicBezTo>
                <a:cubicBezTo>
                  <a:pt x="88855" y="205540"/>
                  <a:pt x="89777" y="210151"/>
                  <a:pt x="89777" y="202830"/>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18" name="TextBox 17"/>
          <p:cNvSpPr txBox="1"/>
          <p:nvPr/>
        </p:nvSpPr>
        <p:spPr>
          <a:xfrm>
            <a:off x="5101442" y="2564397"/>
            <a:ext cx="312906" cy="400110"/>
          </a:xfrm>
          <a:prstGeom prst="rect">
            <a:avLst/>
          </a:prstGeom>
          <a:noFill/>
        </p:spPr>
        <p:txBody>
          <a:bodyPr wrap="none" rtlCol="0">
            <a:spAutoFit/>
          </a:bodyPr>
          <a:lstStyle/>
          <a:p>
            <a:r>
              <a:rPr lang="en-GB" sz="2000" dirty="0" smtClean="0"/>
              <a:t>$</a:t>
            </a:r>
            <a:endParaRPr lang="en-US" sz="2000" dirty="0"/>
          </a:p>
        </p:txBody>
      </p:sp>
      <p:grpSp>
        <p:nvGrpSpPr>
          <p:cNvPr id="2" name="Group 3"/>
          <p:cNvGrpSpPr>
            <a:grpSpLocks/>
          </p:cNvGrpSpPr>
          <p:nvPr/>
        </p:nvGrpSpPr>
        <p:grpSpPr bwMode="auto">
          <a:xfrm flipH="1">
            <a:off x="5900058" y="3418113"/>
            <a:ext cx="424543" cy="991505"/>
            <a:chOff x="1857" y="929"/>
            <a:chExt cx="517" cy="1147"/>
          </a:xfrm>
        </p:grpSpPr>
        <p:sp>
          <p:nvSpPr>
            <p:cNvPr id="21" name="Oval 4"/>
            <p:cNvSpPr>
              <a:spLocks noChangeArrowheads="1"/>
            </p:cNvSpPr>
            <p:nvPr/>
          </p:nvSpPr>
          <p:spPr bwMode="auto">
            <a:xfrm>
              <a:off x="2121" y="1071"/>
              <a:ext cx="95" cy="52"/>
            </a:xfrm>
            <a:prstGeom prst="ellipse">
              <a:avLst/>
            </a:prstGeom>
            <a:solidFill>
              <a:srgbClr val="FFFFFF"/>
            </a:solidFill>
            <a:ln w="19050">
              <a:solidFill>
                <a:srgbClr val="000000"/>
              </a:solidFill>
              <a:round/>
              <a:headEnd/>
              <a:tailEnd/>
            </a:ln>
          </p:spPr>
          <p:txBody>
            <a:bodyPr wrap="none" anchor="ctr"/>
            <a:lstStyle/>
            <a:p>
              <a:endParaRPr lang="en-US"/>
            </a:p>
          </p:txBody>
        </p:sp>
        <p:grpSp>
          <p:nvGrpSpPr>
            <p:cNvPr id="3" name="Group 5"/>
            <p:cNvGrpSpPr>
              <a:grpSpLocks/>
            </p:cNvGrpSpPr>
            <p:nvPr/>
          </p:nvGrpSpPr>
          <p:grpSpPr bwMode="auto">
            <a:xfrm>
              <a:off x="1857" y="929"/>
              <a:ext cx="517" cy="1147"/>
              <a:chOff x="935" y="1424"/>
              <a:chExt cx="517" cy="1147"/>
            </a:xfrm>
          </p:grpSpPr>
          <p:sp>
            <p:nvSpPr>
              <p:cNvPr id="25" name="Oval 6"/>
              <p:cNvSpPr>
                <a:spLocks noChangeArrowheads="1"/>
              </p:cNvSpPr>
              <p:nvPr/>
            </p:nvSpPr>
            <p:spPr bwMode="auto">
              <a:xfrm>
                <a:off x="992" y="1424"/>
                <a:ext cx="352" cy="368"/>
              </a:xfrm>
              <a:prstGeom prst="ellipse">
                <a:avLst/>
              </a:prstGeom>
              <a:noFill/>
              <a:ln w="38100" algn="ctr">
                <a:solidFill>
                  <a:srgbClr val="000000"/>
                </a:solidFill>
                <a:round/>
                <a:headEnd/>
                <a:tailEnd/>
              </a:ln>
            </p:spPr>
            <p:txBody>
              <a:bodyPr wrap="none" anchor="ctr"/>
              <a:lstStyle/>
              <a:p>
                <a:endParaRPr lang="en-US"/>
              </a:p>
            </p:txBody>
          </p:sp>
          <p:sp>
            <p:nvSpPr>
              <p:cNvPr id="26" name="Line 7"/>
              <p:cNvSpPr>
                <a:spLocks noChangeShapeType="1"/>
              </p:cNvSpPr>
              <p:nvPr/>
            </p:nvSpPr>
            <p:spPr bwMode="auto">
              <a:xfrm>
                <a:off x="1168" y="1799"/>
                <a:ext cx="0" cy="528"/>
              </a:xfrm>
              <a:prstGeom prst="line">
                <a:avLst/>
              </a:prstGeom>
              <a:noFill/>
              <a:ln w="38100">
                <a:solidFill>
                  <a:srgbClr val="000000"/>
                </a:solidFill>
                <a:round/>
                <a:headEnd/>
                <a:tailEnd/>
              </a:ln>
            </p:spPr>
            <p:txBody>
              <a:bodyPr/>
              <a:lstStyle/>
              <a:p>
                <a:endParaRPr lang="en-US"/>
              </a:p>
            </p:txBody>
          </p:sp>
          <p:sp>
            <p:nvSpPr>
              <p:cNvPr id="27" name="Line 8"/>
              <p:cNvSpPr>
                <a:spLocks noChangeShapeType="1"/>
              </p:cNvSpPr>
              <p:nvPr/>
            </p:nvSpPr>
            <p:spPr bwMode="auto">
              <a:xfrm flipH="1">
                <a:off x="1020" y="1911"/>
                <a:ext cx="148" cy="122"/>
              </a:xfrm>
              <a:prstGeom prst="line">
                <a:avLst/>
              </a:prstGeom>
              <a:noFill/>
              <a:ln w="38100">
                <a:solidFill>
                  <a:srgbClr val="000000"/>
                </a:solidFill>
                <a:round/>
                <a:headEnd/>
                <a:tailEnd/>
              </a:ln>
            </p:spPr>
            <p:txBody>
              <a:bodyPr/>
              <a:lstStyle/>
              <a:p>
                <a:endParaRPr lang="en-US"/>
              </a:p>
            </p:txBody>
          </p:sp>
          <p:sp>
            <p:nvSpPr>
              <p:cNvPr id="28" name="Line 9"/>
              <p:cNvSpPr>
                <a:spLocks noChangeShapeType="1"/>
              </p:cNvSpPr>
              <p:nvPr/>
            </p:nvSpPr>
            <p:spPr bwMode="auto">
              <a:xfrm>
                <a:off x="1168" y="1903"/>
                <a:ext cx="46" cy="187"/>
              </a:xfrm>
              <a:prstGeom prst="line">
                <a:avLst/>
              </a:prstGeom>
              <a:noFill/>
              <a:ln w="38100">
                <a:solidFill>
                  <a:srgbClr val="000000"/>
                </a:solidFill>
                <a:round/>
                <a:headEnd/>
                <a:tailEnd/>
              </a:ln>
            </p:spPr>
            <p:txBody>
              <a:bodyPr/>
              <a:lstStyle/>
              <a:p>
                <a:endParaRPr lang="en-US"/>
              </a:p>
            </p:txBody>
          </p:sp>
          <p:grpSp>
            <p:nvGrpSpPr>
              <p:cNvPr id="4" name="Group 28"/>
              <p:cNvGrpSpPr>
                <a:grpSpLocks/>
              </p:cNvGrpSpPr>
              <p:nvPr/>
            </p:nvGrpSpPr>
            <p:grpSpPr bwMode="auto">
              <a:xfrm>
                <a:off x="935" y="2312"/>
                <a:ext cx="464" cy="232"/>
                <a:chOff x="808" y="1448"/>
                <a:chExt cx="464" cy="232"/>
              </a:xfrm>
            </p:grpSpPr>
            <p:sp>
              <p:nvSpPr>
                <p:cNvPr id="34" name="Line 11"/>
                <p:cNvSpPr>
                  <a:spLocks noChangeShapeType="1"/>
                </p:cNvSpPr>
                <p:nvPr/>
              </p:nvSpPr>
              <p:spPr bwMode="auto">
                <a:xfrm flipH="1">
                  <a:off x="808" y="1456"/>
                  <a:ext cx="232" cy="200"/>
                </a:xfrm>
                <a:prstGeom prst="line">
                  <a:avLst/>
                </a:prstGeom>
                <a:noFill/>
                <a:ln w="38100">
                  <a:solidFill>
                    <a:srgbClr val="000000"/>
                  </a:solidFill>
                  <a:round/>
                  <a:headEnd/>
                  <a:tailEnd/>
                </a:ln>
              </p:spPr>
              <p:txBody>
                <a:bodyPr/>
                <a:lstStyle/>
                <a:p>
                  <a:endParaRPr lang="en-US"/>
                </a:p>
              </p:txBody>
            </p:sp>
            <p:sp>
              <p:nvSpPr>
                <p:cNvPr id="35" name="Line 12"/>
                <p:cNvSpPr>
                  <a:spLocks noChangeShapeType="1"/>
                </p:cNvSpPr>
                <p:nvPr/>
              </p:nvSpPr>
              <p:spPr bwMode="auto">
                <a:xfrm>
                  <a:off x="1040" y="1448"/>
                  <a:ext cx="232" cy="232"/>
                </a:xfrm>
                <a:prstGeom prst="line">
                  <a:avLst/>
                </a:prstGeom>
                <a:noFill/>
                <a:ln w="38100">
                  <a:solidFill>
                    <a:srgbClr val="000000"/>
                  </a:solidFill>
                  <a:round/>
                  <a:headEnd/>
                  <a:tailEnd/>
                </a:ln>
              </p:spPr>
              <p:txBody>
                <a:bodyPr/>
                <a:lstStyle/>
                <a:p>
                  <a:endParaRPr lang="en-US"/>
                </a:p>
              </p:txBody>
            </p:sp>
          </p:grpSp>
          <p:sp>
            <p:nvSpPr>
              <p:cNvPr id="30" name="Line 13"/>
              <p:cNvSpPr>
                <a:spLocks noChangeShapeType="1"/>
              </p:cNvSpPr>
              <p:nvPr/>
            </p:nvSpPr>
            <p:spPr bwMode="auto">
              <a:xfrm flipV="1">
                <a:off x="1386" y="2475"/>
                <a:ext cx="66" cy="66"/>
              </a:xfrm>
              <a:prstGeom prst="line">
                <a:avLst/>
              </a:prstGeom>
              <a:noFill/>
              <a:ln w="38100">
                <a:solidFill>
                  <a:srgbClr val="000000"/>
                </a:solidFill>
                <a:round/>
                <a:headEnd/>
                <a:tailEnd/>
              </a:ln>
            </p:spPr>
            <p:txBody>
              <a:bodyPr/>
              <a:lstStyle/>
              <a:p>
                <a:endParaRPr lang="en-US"/>
              </a:p>
            </p:txBody>
          </p:sp>
          <p:sp>
            <p:nvSpPr>
              <p:cNvPr id="31" name="Line 14"/>
              <p:cNvSpPr>
                <a:spLocks noChangeShapeType="1"/>
              </p:cNvSpPr>
              <p:nvPr/>
            </p:nvSpPr>
            <p:spPr bwMode="auto">
              <a:xfrm>
                <a:off x="939" y="2508"/>
                <a:ext cx="63" cy="63"/>
              </a:xfrm>
              <a:prstGeom prst="line">
                <a:avLst/>
              </a:prstGeom>
              <a:noFill/>
              <a:ln w="38100">
                <a:solidFill>
                  <a:srgbClr val="000000"/>
                </a:solidFill>
                <a:round/>
                <a:headEnd/>
                <a:tailEnd/>
              </a:ln>
            </p:spPr>
            <p:txBody>
              <a:bodyPr/>
              <a:lstStyle/>
              <a:p>
                <a:endParaRPr lang="en-US"/>
              </a:p>
            </p:txBody>
          </p:sp>
          <p:sp>
            <p:nvSpPr>
              <p:cNvPr id="32" name="Line 15"/>
              <p:cNvSpPr>
                <a:spLocks noChangeShapeType="1"/>
              </p:cNvSpPr>
              <p:nvPr/>
            </p:nvSpPr>
            <p:spPr bwMode="auto">
              <a:xfrm flipV="1">
                <a:off x="1206" y="1998"/>
                <a:ext cx="150" cy="84"/>
              </a:xfrm>
              <a:prstGeom prst="line">
                <a:avLst/>
              </a:prstGeom>
              <a:noFill/>
              <a:ln w="38100">
                <a:solidFill>
                  <a:srgbClr val="000000"/>
                </a:solidFill>
                <a:round/>
                <a:headEnd/>
                <a:tailEnd/>
              </a:ln>
            </p:spPr>
            <p:txBody>
              <a:bodyPr/>
              <a:lstStyle/>
              <a:p>
                <a:endParaRPr lang="en-US"/>
              </a:p>
            </p:txBody>
          </p:sp>
          <p:sp>
            <p:nvSpPr>
              <p:cNvPr id="33" name="Line 16"/>
              <p:cNvSpPr>
                <a:spLocks noChangeShapeType="1"/>
              </p:cNvSpPr>
              <p:nvPr/>
            </p:nvSpPr>
            <p:spPr bwMode="auto">
              <a:xfrm>
                <a:off x="1023" y="2022"/>
                <a:ext cx="117" cy="102"/>
              </a:xfrm>
              <a:prstGeom prst="line">
                <a:avLst/>
              </a:prstGeom>
              <a:noFill/>
              <a:ln w="38100">
                <a:solidFill>
                  <a:srgbClr val="000000"/>
                </a:solidFill>
                <a:round/>
                <a:headEnd/>
                <a:tailEnd/>
              </a:ln>
            </p:spPr>
            <p:txBody>
              <a:bodyPr/>
              <a:lstStyle/>
              <a:p>
                <a:endParaRPr lang="en-US"/>
              </a:p>
            </p:txBody>
          </p:sp>
        </p:grpSp>
        <p:sp>
          <p:nvSpPr>
            <p:cNvPr id="23" name="Freeform 17"/>
            <p:cNvSpPr>
              <a:spLocks/>
            </p:cNvSpPr>
            <p:nvPr/>
          </p:nvSpPr>
          <p:spPr bwMode="auto">
            <a:xfrm>
              <a:off x="2133" y="1194"/>
              <a:ext cx="91" cy="26"/>
            </a:xfrm>
            <a:custGeom>
              <a:avLst/>
              <a:gdLst>
                <a:gd name="T0" fmla="*/ 91 w 91"/>
                <a:gd name="T1" fmla="*/ 24 h 26"/>
                <a:gd name="T2" fmla="*/ 67 w 91"/>
                <a:gd name="T3" fmla="*/ 19 h 26"/>
                <a:gd name="T4" fmla="*/ 22 w 91"/>
                <a:gd name="T5" fmla="*/ 12 h 26"/>
                <a:gd name="T6" fmla="*/ 0 w 91"/>
                <a:gd name="T7" fmla="*/ 0 h 26"/>
                <a:gd name="T8" fmla="*/ 0 60000 65536"/>
                <a:gd name="T9" fmla="*/ 0 60000 65536"/>
                <a:gd name="T10" fmla="*/ 0 60000 65536"/>
                <a:gd name="T11" fmla="*/ 0 60000 65536"/>
                <a:gd name="T12" fmla="*/ 0 w 91"/>
                <a:gd name="T13" fmla="*/ 0 h 26"/>
                <a:gd name="T14" fmla="*/ 91 w 91"/>
                <a:gd name="T15" fmla="*/ 26 h 26"/>
              </a:gdLst>
              <a:ahLst/>
              <a:cxnLst>
                <a:cxn ang="T8">
                  <a:pos x="T0" y="T1"/>
                </a:cxn>
                <a:cxn ang="T9">
                  <a:pos x="T2" y="T3"/>
                </a:cxn>
                <a:cxn ang="T10">
                  <a:pos x="T4" y="T5"/>
                </a:cxn>
                <a:cxn ang="T11">
                  <a:pos x="T6" y="T7"/>
                </a:cxn>
              </a:cxnLst>
              <a:rect l="T12" t="T13" r="T14" b="T15"/>
              <a:pathLst>
                <a:path w="91" h="26">
                  <a:moveTo>
                    <a:pt x="91" y="24"/>
                  </a:moveTo>
                  <a:cubicBezTo>
                    <a:pt x="80" y="26"/>
                    <a:pt x="76" y="22"/>
                    <a:pt x="67" y="19"/>
                  </a:cubicBezTo>
                  <a:cubicBezTo>
                    <a:pt x="53" y="15"/>
                    <a:pt x="37" y="14"/>
                    <a:pt x="22" y="12"/>
                  </a:cubicBezTo>
                  <a:cubicBezTo>
                    <a:pt x="16" y="7"/>
                    <a:pt x="7" y="2"/>
                    <a:pt x="0" y="0"/>
                  </a:cubicBezTo>
                </a:path>
              </a:pathLst>
            </a:custGeom>
            <a:noFill/>
            <a:ln w="19050">
              <a:solidFill>
                <a:srgbClr val="000000"/>
              </a:solidFill>
              <a:round/>
              <a:headEnd/>
              <a:tailEnd/>
            </a:ln>
          </p:spPr>
          <p:txBody>
            <a:bodyPr/>
            <a:lstStyle/>
            <a:p>
              <a:endParaRPr lang="en-US"/>
            </a:p>
          </p:txBody>
        </p:sp>
        <p:sp>
          <p:nvSpPr>
            <p:cNvPr id="24" name="Oval 18"/>
            <p:cNvSpPr>
              <a:spLocks noChangeArrowheads="1"/>
            </p:cNvSpPr>
            <p:nvPr/>
          </p:nvSpPr>
          <p:spPr bwMode="auto">
            <a:xfrm>
              <a:off x="2151" y="1080"/>
              <a:ext cx="33" cy="34"/>
            </a:xfrm>
            <a:prstGeom prst="ellipse">
              <a:avLst/>
            </a:prstGeom>
            <a:solidFill>
              <a:srgbClr val="000000"/>
            </a:solidFill>
            <a:ln w="9525">
              <a:solidFill>
                <a:srgbClr val="000000"/>
              </a:solidFill>
              <a:round/>
              <a:headEnd/>
              <a:tailEnd/>
            </a:ln>
          </p:spPr>
          <p:txBody>
            <a:bodyPr wrap="none" anchor="ctr"/>
            <a:lstStyle/>
            <a:p>
              <a:endParaRPr lang="en-US"/>
            </a:p>
          </p:txBody>
        </p:sp>
      </p:grpSp>
      <p:sp>
        <p:nvSpPr>
          <p:cNvPr id="36" name="Oval 35"/>
          <p:cNvSpPr/>
          <p:nvPr/>
        </p:nvSpPr>
        <p:spPr bwMode="auto">
          <a:xfrm>
            <a:off x="4310744" y="3831771"/>
            <a:ext cx="609600" cy="653143"/>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37" name="Freeform 36"/>
          <p:cNvSpPr/>
          <p:nvPr/>
        </p:nvSpPr>
        <p:spPr bwMode="auto">
          <a:xfrm>
            <a:off x="2884716" y="3668484"/>
            <a:ext cx="850263" cy="800520"/>
          </a:xfrm>
          <a:custGeom>
            <a:avLst/>
            <a:gdLst>
              <a:gd name="connsiteX0" fmla="*/ 446314 w 850263"/>
              <a:gd name="connsiteY0" fmla="*/ 76200 h 800520"/>
              <a:gd name="connsiteX1" fmla="*/ 413657 w 850263"/>
              <a:gd name="connsiteY1" fmla="*/ 97971 h 800520"/>
              <a:gd name="connsiteX2" fmla="*/ 293914 w 850263"/>
              <a:gd name="connsiteY2" fmla="*/ 0 h 800520"/>
              <a:gd name="connsiteX3" fmla="*/ 250371 w 850263"/>
              <a:gd name="connsiteY3" fmla="*/ 43543 h 800520"/>
              <a:gd name="connsiteX4" fmla="*/ 228600 w 850263"/>
              <a:gd name="connsiteY4" fmla="*/ 108857 h 800520"/>
              <a:gd name="connsiteX5" fmla="*/ 163286 w 850263"/>
              <a:gd name="connsiteY5" fmla="*/ 119743 h 800520"/>
              <a:gd name="connsiteX6" fmla="*/ 43543 w 850263"/>
              <a:gd name="connsiteY6" fmla="*/ 130628 h 800520"/>
              <a:gd name="connsiteX7" fmla="*/ 32657 w 850263"/>
              <a:gd name="connsiteY7" fmla="*/ 391886 h 800520"/>
              <a:gd name="connsiteX8" fmla="*/ 0 w 850263"/>
              <a:gd name="connsiteY8" fmla="*/ 402771 h 800520"/>
              <a:gd name="connsiteX9" fmla="*/ 32657 w 850263"/>
              <a:gd name="connsiteY9" fmla="*/ 511628 h 800520"/>
              <a:gd name="connsiteX10" fmla="*/ 54428 w 850263"/>
              <a:gd name="connsiteY10" fmla="*/ 544286 h 800520"/>
              <a:gd name="connsiteX11" fmla="*/ 87086 w 850263"/>
              <a:gd name="connsiteY11" fmla="*/ 555171 h 800520"/>
              <a:gd name="connsiteX12" fmla="*/ 141514 w 850263"/>
              <a:gd name="connsiteY12" fmla="*/ 620486 h 800520"/>
              <a:gd name="connsiteX13" fmla="*/ 228600 w 850263"/>
              <a:gd name="connsiteY13" fmla="*/ 664028 h 800520"/>
              <a:gd name="connsiteX14" fmla="*/ 283028 w 850263"/>
              <a:gd name="connsiteY14" fmla="*/ 718457 h 800520"/>
              <a:gd name="connsiteX15" fmla="*/ 304800 w 850263"/>
              <a:gd name="connsiteY15" fmla="*/ 751114 h 800520"/>
              <a:gd name="connsiteX16" fmla="*/ 359228 w 850263"/>
              <a:gd name="connsiteY16" fmla="*/ 783771 h 800520"/>
              <a:gd name="connsiteX17" fmla="*/ 544286 w 850263"/>
              <a:gd name="connsiteY17" fmla="*/ 772886 h 800520"/>
              <a:gd name="connsiteX18" fmla="*/ 555171 w 850263"/>
              <a:gd name="connsiteY18" fmla="*/ 685800 h 800520"/>
              <a:gd name="connsiteX19" fmla="*/ 587828 w 850263"/>
              <a:gd name="connsiteY19" fmla="*/ 664028 h 800520"/>
              <a:gd name="connsiteX20" fmla="*/ 827314 w 850263"/>
              <a:gd name="connsiteY20" fmla="*/ 664028 h 800520"/>
              <a:gd name="connsiteX21" fmla="*/ 783771 w 850263"/>
              <a:gd name="connsiteY21" fmla="*/ 576943 h 800520"/>
              <a:gd name="connsiteX22" fmla="*/ 740228 w 850263"/>
              <a:gd name="connsiteY22" fmla="*/ 359228 h 800520"/>
              <a:gd name="connsiteX23" fmla="*/ 718457 w 850263"/>
              <a:gd name="connsiteY23" fmla="*/ 315686 h 800520"/>
              <a:gd name="connsiteX24" fmla="*/ 696686 w 850263"/>
              <a:gd name="connsiteY24" fmla="*/ 283028 h 800520"/>
              <a:gd name="connsiteX25" fmla="*/ 674914 w 850263"/>
              <a:gd name="connsiteY25" fmla="*/ 206828 h 800520"/>
              <a:gd name="connsiteX26" fmla="*/ 642257 w 850263"/>
              <a:gd name="connsiteY26" fmla="*/ 152400 h 800520"/>
              <a:gd name="connsiteX27" fmla="*/ 598714 w 850263"/>
              <a:gd name="connsiteY27" fmla="*/ 119743 h 800520"/>
              <a:gd name="connsiteX28" fmla="*/ 533400 w 850263"/>
              <a:gd name="connsiteY28" fmla="*/ 87086 h 800520"/>
              <a:gd name="connsiteX29" fmla="*/ 424543 w 850263"/>
              <a:gd name="connsiteY29" fmla="*/ 108857 h 800520"/>
              <a:gd name="connsiteX30" fmla="*/ 446314 w 850263"/>
              <a:gd name="connsiteY30" fmla="*/ 76200 h 8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0263" h="800520">
                <a:moveTo>
                  <a:pt x="446314" y="76200"/>
                </a:moveTo>
                <a:cubicBezTo>
                  <a:pt x="444500" y="74386"/>
                  <a:pt x="425733" y="103003"/>
                  <a:pt x="413657" y="97971"/>
                </a:cubicBezTo>
                <a:cubicBezTo>
                  <a:pt x="373254" y="81136"/>
                  <a:pt x="328650" y="34735"/>
                  <a:pt x="293914" y="0"/>
                </a:cubicBezTo>
                <a:cubicBezTo>
                  <a:pt x="279400" y="14514"/>
                  <a:pt x="260932" y="25942"/>
                  <a:pt x="250371" y="43543"/>
                </a:cubicBezTo>
                <a:cubicBezTo>
                  <a:pt x="238564" y="63222"/>
                  <a:pt x="245871" y="93745"/>
                  <a:pt x="228600" y="108857"/>
                </a:cubicBezTo>
                <a:cubicBezTo>
                  <a:pt x="211989" y="123391"/>
                  <a:pt x="185206" y="117164"/>
                  <a:pt x="163286" y="119743"/>
                </a:cubicBezTo>
                <a:cubicBezTo>
                  <a:pt x="123482" y="124426"/>
                  <a:pt x="83457" y="127000"/>
                  <a:pt x="43543" y="130628"/>
                </a:cubicBezTo>
                <a:cubicBezTo>
                  <a:pt x="44675" y="152139"/>
                  <a:pt x="83119" y="331332"/>
                  <a:pt x="32657" y="391886"/>
                </a:cubicBezTo>
                <a:cubicBezTo>
                  <a:pt x="25311" y="400701"/>
                  <a:pt x="10886" y="399143"/>
                  <a:pt x="0" y="402771"/>
                </a:cubicBezTo>
                <a:cubicBezTo>
                  <a:pt x="9047" y="438958"/>
                  <a:pt x="17514" y="477555"/>
                  <a:pt x="32657" y="511628"/>
                </a:cubicBezTo>
                <a:cubicBezTo>
                  <a:pt x="37970" y="523584"/>
                  <a:pt x="44212" y="536113"/>
                  <a:pt x="54428" y="544286"/>
                </a:cubicBezTo>
                <a:cubicBezTo>
                  <a:pt x="63388" y="551454"/>
                  <a:pt x="76200" y="551543"/>
                  <a:pt x="87086" y="555171"/>
                </a:cubicBezTo>
                <a:cubicBezTo>
                  <a:pt x="102132" y="577741"/>
                  <a:pt x="117568" y="605519"/>
                  <a:pt x="141514" y="620486"/>
                </a:cubicBezTo>
                <a:cubicBezTo>
                  <a:pt x="207124" y="661492"/>
                  <a:pt x="180331" y="621793"/>
                  <a:pt x="228600" y="664028"/>
                </a:cubicBezTo>
                <a:cubicBezTo>
                  <a:pt x="247909" y="680924"/>
                  <a:pt x="268795" y="697109"/>
                  <a:pt x="283028" y="718457"/>
                </a:cubicBezTo>
                <a:cubicBezTo>
                  <a:pt x="290285" y="729343"/>
                  <a:pt x="294867" y="742600"/>
                  <a:pt x="304800" y="751114"/>
                </a:cubicBezTo>
                <a:cubicBezTo>
                  <a:pt x="320864" y="764883"/>
                  <a:pt x="341085" y="772885"/>
                  <a:pt x="359228" y="783771"/>
                </a:cubicBezTo>
                <a:cubicBezTo>
                  <a:pt x="420914" y="780143"/>
                  <a:pt x="489017" y="800520"/>
                  <a:pt x="544286" y="772886"/>
                </a:cubicBezTo>
                <a:cubicBezTo>
                  <a:pt x="570452" y="759803"/>
                  <a:pt x="544306" y="712962"/>
                  <a:pt x="555171" y="685800"/>
                </a:cubicBezTo>
                <a:cubicBezTo>
                  <a:pt x="560030" y="673653"/>
                  <a:pt x="576942" y="671285"/>
                  <a:pt x="587828" y="664028"/>
                </a:cubicBezTo>
                <a:cubicBezTo>
                  <a:pt x="632267" y="668966"/>
                  <a:pt x="797821" y="693521"/>
                  <a:pt x="827314" y="664028"/>
                </a:cubicBezTo>
                <a:cubicBezTo>
                  <a:pt x="850263" y="641079"/>
                  <a:pt x="783771" y="576943"/>
                  <a:pt x="783771" y="576943"/>
                </a:cubicBezTo>
                <a:cubicBezTo>
                  <a:pt x="781037" y="560536"/>
                  <a:pt x="756469" y="391709"/>
                  <a:pt x="740228" y="359228"/>
                </a:cubicBezTo>
                <a:cubicBezTo>
                  <a:pt x="732971" y="344714"/>
                  <a:pt x="726508" y="329775"/>
                  <a:pt x="718457" y="315686"/>
                </a:cubicBezTo>
                <a:cubicBezTo>
                  <a:pt x="711966" y="304327"/>
                  <a:pt x="702537" y="294730"/>
                  <a:pt x="696686" y="283028"/>
                </a:cubicBezTo>
                <a:cubicBezTo>
                  <a:pt x="670146" y="229947"/>
                  <a:pt x="702825" y="269627"/>
                  <a:pt x="674914" y="206828"/>
                </a:cubicBezTo>
                <a:cubicBezTo>
                  <a:pt x="666321" y="187494"/>
                  <a:pt x="656190" y="168323"/>
                  <a:pt x="642257" y="152400"/>
                </a:cubicBezTo>
                <a:cubicBezTo>
                  <a:pt x="630310" y="138746"/>
                  <a:pt x="613477" y="130288"/>
                  <a:pt x="598714" y="119743"/>
                </a:cubicBezTo>
                <a:cubicBezTo>
                  <a:pt x="561783" y="93364"/>
                  <a:pt x="573844" y="100566"/>
                  <a:pt x="533400" y="87086"/>
                </a:cubicBezTo>
                <a:cubicBezTo>
                  <a:pt x="526944" y="88008"/>
                  <a:pt x="445271" y="95038"/>
                  <a:pt x="424543" y="108857"/>
                </a:cubicBezTo>
                <a:cubicBezTo>
                  <a:pt x="421524" y="110870"/>
                  <a:pt x="448128" y="78014"/>
                  <a:pt x="446314" y="76200"/>
                </a:cubicBezTo>
                <a:close/>
              </a:path>
            </a:pathLst>
          </a:custGeom>
          <a:solidFill>
            <a:schemeClr val="tx1">
              <a:lumMod val="65000"/>
              <a:lumOff val="35000"/>
            </a:schemeClr>
          </a:solidFill>
          <a:ln w="9525" cap="flat" cmpd="sng" algn="ctr">
            <a:solidFill>
              <a:schemeClr val="tx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grpSp>
        <p:nvGrpSpPr>
          <p:cNvPr id="5" name="Group 59"/>
          <p:cNvGrpSpPr/>
          <p:nvPr/>
        </p:nvGrpSpPr>
        <p:grpSpPr>
          <a:xfrm flipV="1">
            <a:off x="2383972" y="3788228"/>
            <a:ext cx="333346" cy="644254"/>
            <a:chOff x="7580568" y="3401787"/>
            <a:chExt cx="747955" cy="1433467"/>
          </a:xfrm>
        </p:grpSpPr>
        <p:sp>
          <p:nvSpPr>
            <p:cNvPr id="49" name="Parallelogram 48"/>
            <p:cNvSpPr/>
            <p:nvPr/>
          </p:nvSpPr>
          <p:spPr bwMode="auto">
            <a:xfrm>
              <a:off x="7580568" y="3929743"/>
              <a:ext cx="747003" cy="367298"/>
            </a:xfrm>
            <a:prstGeom prst="parallelogram">
              <a:avLst>
                <a:gd name="adj" fmla="val 52143"/>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cxnSp>
          <p:nvCxnSpPr>
            <p:cNvPr id="50" name="Straight Connector 49"/>
            <p:cNvCxnSpPr/>
            <p:nvPr/>
          </p:nvCxnSpPr>
          <p:spPr bwMode="auto">
            <a:xfrm rot="5400000">
              <a:off x="7311139" y="4565254"/>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rot="5400000">
              <a:off x="7498861" y="4205187"/>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rot="5400000">
              <a:off x="7869508" y="4565254"/>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rot="5400000">
              <a:off x="8058523" y="4205187"/>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rot="5400000">
              <a:off x="7496957" y="3671787"/>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5" name="Straight Connector 54"/>
            <p:cNvCxnSpPr/>
            <p:nvPr/>
          </p:nvCxnSpPr>
          <p:spPr bwMode="auto">
            <a:xfrm rot="5400000">
              <a:off x="8055325" y="3671787"/>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6" name="Straight Connector 55"/>
            <p:cNvCxnSpPr/>
            <p:nvPr/>
          </p:nvCxnSpPr>
          <p:spPr bwMode="auto">
            <a:xfrm rot="10800000">
              <a:off x="7771481" y="3671787"/>
              <a:ext cx="55098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8" name="Straight Connector 57"/>
            <p:cNvCxnSpPr/>
            <p:nvPr/>
          </p:nvCxnSpPr>
          <p:spPr bwMode="auto">
            <a:xfrm rot="10800000">
              <a:off x="7771481" y="3408491"/>
              <a:ext cx="55098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149198338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a:spLocks/>
          </p:cNvSpPr>
          <p:nvPr/>
        </p:nvSpPr>
        <p:spPr bwMode="auto">
          <a:xfrm>
            <a:off x="3578468" y="1904999"/>
            <a:ext cx="1145431" cy="2623457"/>
          </a:xfrm>
          <a:custGeom>
            <a:avLst/>
            <a:gdLst>
              <a:gd name="T0" fmla="*/ 11 w 277"/>
              <a:gd name="T1" fmla="*/ 2 h 523"/>
              <a:gd name="T2" fmla="*/ 11 w 277"/>
              <a:gd name="T3" fmla="*/ 37 h 523"/>
              <a:gd name="T4" fmla="*/ 0 w 277"/>
              <a:gd name="T5" fmla="*/ 57 h 523"/>
              <a:gd name="T6" fmla="*/ 25 w 277"/>
              <a:gd name="T7" fmla="*/ 58 h 523"/>
              <a:gd name="T8" fmla="*/ 38 w 277"/>
              <a:gd name="T9" fmla="*/ 56 h 523"/>
              <a:gd name="T10" fmla="*/ 34 w 277"/>
              <a:gd name="T11" fmla="*/ 49 h 523"/>
              <a:gd name="T12" fmla="*/ 33 w 277"/>
              <a:gd name="T13" fmla="*/ 47 h 523"/>
              <a:gd name="T14" fmla="*/ 29 w 277"/>
              <a:gd name="T15" fmla="*/ 33 h 523"/>
              <a:gd name="T16" fmla="*/ 30 w 277"/>
              <a:gd name="T17" fmla="*/ 8 h 523"/>
              <a:gd name="T18" fmla="*/ 29 w 277"/>
              <a:gd name="T19" fmla="*/ 3 h 523"/>
              <a:gd name="T20" fmla="*/ 13 w 277"/>
              <a:gd name="T21" fmla="*/ 2 h 523"/>
              <a:gd name="T22" fmla="*/ 11 w 277"/>
              <a:gd name="T23" fmla="*/ 2 h 5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7"/>
              <a:gd name="T37" fmla="*/ 0 h 523"/>
              <a:gd name="T38" fmla="*/ 277 w 277"/>
              <a:gd name="T39" fmla="*/ 523 h 5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7" h="523">
                <a:moveTo>
                  <a:pt x="51" y="9"/>
                </a:moveTo>
                <a:cubicBezTo>
                  <a:pt x="20" y="130"/>
                  <a:pt x="51" y="0"/>
                  <a:pt x="51" y="327"/>
                </a:cubicBezTo>
                <a:cubicBezTo>
                  <a:pt x="51" y="401"/>
                  <a:pt x="72" y="486"/>
                  <a:pt x="0" y="510"/>
                </a:cubicBezTo>
                <a:cubicBezTo>
                  <a:pt x="40" y="522"/>
                  <a:pt x="87" y="506"/>
                  <a:pt x="129" y="516"/>
                </a:cubicBezTo>
                <a:cubicBezTo>
                  <a:pt x="277" y="507"/>
                  <a:pt x="235" y="523"/>
                  <a:pt x="189" y="493"/>
                </a:cubicBezTo>
                <a:cubicBezTo>
                  <a:pt x="183" y="475"/>
                  <a:pt x="177" y="457"/>
                  <a:pt x="171" y="439"/>
                </a:cubicBezTo>
                <a:cubicBezTo>
                  <a:pt x="169" y="434"/>
                  <a:pt x="165" y="422"/>
                  <a:pt x="165" y="422"/>
                </a:cubicBezTo>
                <a:cubicBezTo>
                  <a:pt x="159" y="377"/>
                  <a:pt x="156" y="331"/>
                  <a:pt x="147" y="286"/>
                </a:cubicBezTo>
                <a:cubicBezTo>
                  <a:pt x="149" y="213"/>
                  <a:pt x="153" y="141"/>
                  <a:pt x="153" y="68"/>
                </a:cubicBezTo>
                <a:cubicBezTo>
                  <a:pt x="153" y="54"/>
                  <a:pt x="159" y="33"/>
                  <a:pt x="147" y="27"/>
                </a:cubicBezTo>
                <a:cubicBezTo>
                  <a:pt x="124" y="14"/>
                  <a:pt x="95" y="23"/>
                  <a:pt x="69" y="21"/>
                </a:cubicBezTo>
                <a:cubicBezTo>
                  <a:pt x="49" y="14"/>
                  <a:pt x="51" y="21"/>
                  <a:pt x="51" y="9"/>
                </a:cubicBezTo>
                <a:close/>
              </a:path>
            </a:pathLst>
          </a:custGeom>
          <a:solidFill>
            <a:srgbClr val="996600"/>
          </a:solidFill>
          <a:ln w="9525">
            <a:solidFill>
              <a:srgbClr val="996600"/>
            </a:solidFill>
            <a:round/>
            <a:headEnd/>
            <a:tailEnd/>
          </a:ln>
        </p:spPr>
        <p:txBody>
          <a:bodyPr/>
          <a:lstStyle/>
          <a:p>
            <a:endParaRPr lang="en-US"/>
          </a:p>
        </p:txBody>
      </p:sp>
      <p:sp>
        <p:nvSpPr>
          <p:cNvPr id="10" name="Freeform 9"/>
          <p:cNvSpPr>
            <a:spLocks/>
          </p:cNvSpPr>
          <p:nvPr/>
        </p:nvSpPr>
        <p:spPr bwMode="auto">
          <a:xfrm>
            <a:off x="3037114" y="685799"/>
            <a:ext cx="1926771" cy="1600201"/>
          </a:xfrm>
          <a:custGeom>
            <a:avLst/>
            <a:gdLst>
              <a:gd name="T0" fmla="*/ 30 w 506"/>
              <a:gd name="T1" fmla="*/ 34 h 477"/>
              <a:gd name="T2" fmla="*/ 49 w 506"/>
              <a:gd name="T3" fmla="*/ 39 h 477"/>
              <a:gd name="T4" fmla="*/ 36 w 506"/>
              <a:gd name="T5" fmla="*/ 30 h 477"/>
              <a:gd name="T6" fmla="*/ 45 w 506"/>
              <a:gd name="T7" fmla="*/ 39 h 477"/>
              <a:gd name="T8" fmla="*/ 54 w 506"/>
              <a:gd name="T9" fmla="*/ 39 h 477"/>
              <a:gd name="T10" fmla="*/ 54 w 506"/>
              <a:gd name="T11" fmla="*/ 23 h 477"/>
              <a:gd name="T12" fmla="*/ 39 w 506"/>
              <a:gd name="T13" fmla="*/ 40 h 477"/>
              <a:gd name="T14" fmla="*/ 53 w 506"/>
              <a:gd name="T15" fmla="*/ 44 h 477"/>
              <a:gd name="T16" fmla="*/ 51 w 506"/>
              <a:gd name="T17" fmla="*/ 36 h 477"/>
              <a:gd name="T18" fmla="*/ 19 w 506"/>
              <a:gd name="T19" fmla="*/ 37 h 477"/>
              <a:gd name="T20" fmla="*/ 37 w 506"/>
              <a:gd name="T21" fmla="*/ 44 h 477"/>
              <a:gd name="T22" fmla="*/ 18 w 506"/>
              <a:gd name="T23" fmla="*/ 30 h 477"/>
              <a:gd name="T24" fmla="*/ 30 w 506"/>
              <a:gd name="T25" fmla="*/ 54 h 477"/>
              <a:gd name="T26" fmla="*/ 48 w 506"/>
              <a:gd name="T27" fmla="*/ 45 h 477"/>
              <a:gd name="T28" fmla="*/ 49 w 506"/>
              <a:gd name="T29" fmla="*/ 36 h 477"/>
              <a:gd name="T30" fmla="*/ 51 w 506"/>
              <a:gd name="T31" fmla="*/ 36 h 477"/>
              <a:gd name="T32" fmla="*/ 73 w 506"/>
              <a:gd name="T33" fmla="*/ 47 h 477"/>
              <a:gd name="T34" fmla="*/ 89 w 506"/>
              <a:gd name="T35" fmla="*/ 42 h 477"/>
              <a:gd name="T36" fmla="*/ 91 w 506"/>
              <a:gd name="T37" fmla="*/ 33 h 477"/>
              <a:gd name="T38" fmla="*/ 81 w 506"/>
              <a:gd name="T39" fmla="*/ 33 h 477"/>
              <a:gd name="T40" fmla="*/ 94 w 506"/>
              <a:gd name="T41" fmla="*/ 30 h 477"/>
              <a:gd name="T42" fmla="*/ 73 w 506"/>
              <a:gd name="T43" fmla="*/ 21 h 477"/>
              <a:gd name="T44" fmla="*/ 64 w 506"/>
              <a:gd name="T45" fmla="*/ 14 h 477"/>
              <a:gd name="T46" fmla="*/ 53 w 506"/>
              <a:gd name="T47" fmla="*/ 27 h 477"/>
              <a:gd name="T48" fmla="*/ 34 w 506"/>
              <a:gd name="T49" fmla="*/ 14 h 477"/>
              <a:gd name="T50" fmla="*/ 23 w 506"/>
              <a:gd name="T51" fmla="*/ 21 h 477"/>
              <a:gd name="T52" fmla="*/ 27 w 506"/>
              <a:gd name="T53" fmla="*/ 33 h 477"/>
              <a:gd name="T54" fmla="*/ 34 w 506"/>
              <a:gd name="T55" fmla="*/ 25 h 477"/>
              <a:gd name="T56" fmla="*/ 28 w 506"/>
              <a:gd name="T57" fmla="*/ 21 h 477"/>
              <a:gd name="T58" fmla="*/ 7 w 506"/>
              <a:gd name="T59" fmla="*/ 11 h 477"/>
              <a:gd name="T60" fmla="*/ 11 w 506"/>
              <a:gd name="T61" fmla="*/ 36 h 477"/>
              <a:gd name="T62" fmla="*/ 30 w 506"/>
              <a:gd name="T63" fmla="*/ 21 h 477"/>
              <a:gd name="T64" fmla="*/ 23 w 506"/>
              <a:gd name="T65" fmla="*/ 19 h 477"/>
              <a:gd name="T66" fmla="*/ 51 w 506"/>
              <a:gd name="T67" fmla="*/ 30 h 477"/>
              <a:gd name="T68" fmla="*/ 77 w 506"/>
              <a:gd name="T69" fmla="*/ 24 h 477"/>
              <a:gd name="T70" fmla="*/ 63 w 506"/>
              <a:gd name="T71" fmla="*/ 12 h 477"/>
              <a:gd name="T72" fmla="*/ 54 w 506"/>
              <a:gd name="T73" fmla="*/ 26 h 477"/>
              <a:gd name="T74" fmla="*/ 72 w 506"/>
              <a:gd name="T75" fmla="*/ 15 h 477"/>
              <a:gd name="T76" fmla="*/ 63 w 506"/>
              <a:gd name="T77" fmla="*/ 8 h 477"/>
              <a:gd name="T78" fmla="*/ 72 w 506"/>
              <a:gd name="T79" fmla="*/ 26 h 477"/>
              <a:gd name="T80" fmla="*/ 95 w 506"/>
              <a:gd name="T81" fmla="*/ 14 h 477"/>
              <a:gd name="T82" fmla="*/ 51 w 506"/>
              <a:gd name="T83" fmla="*/ 12 h 477"/>
              <a:gd name="T84" fmla="*/ 59 w 506"/>
              <a:gd name="T85" fmla="*/ 16 h 477"/>
              <a:gd name="T86" fmla="*/ 30 w 506"/>
              <a:gd name="T87" fmla="*/ 8 h 477"/>
              <a:gd name="T88" fmla="*/ 18 w 506"/>
              <a:gd name="T89" fmla="*/ 18 h 4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6"/>
              <a:gd name="T136" fmla="*/ 0 h 477"/>
              <a:gd name="T137" fmla="*/ 506 w 506"/>
              <a:gd name="T138" fmla="*/ 477 h 4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6" h="477">
                <a:moveTo>
                  <a:pt x="176" y="267"/>
                </a:moveTo>
                <a:cubicBezTo>
                  <a:pt x="160" y="272"/>
                  <a:pt x="138" y="289"/>
                  <a:pt x="158" y="309"/>
                </a:cubicBezTo>
                <a:cubicBezTo>
                  <a:pt x="171" y="322"/>
                  <a:pt x="215" y="344"/>
                  <a:pt x="236" y="351"/>
                </a:cubicBezTo>
                <a:cubicBezTo>
                  <a:pt x="242" y="349"/>
                  <a:pt x="250" y="349"/>
                  <a:pt x="254" y="345"/>
                </a:cubicBezTo>
                <a:cubicBezTo>
                  <a:pt x="285" y="314"/>
                  <a:pt x="219" y="274"/>
                  <a:pt x="200" y="261"/>
                </a:cubicBezTo>
                <a:cubicBezTo>
                  <a:pt x="194" y="263"/>
                  <a:pt x="186" y="262"/>
                  <a:pt x="182" y="267"/>
                </a:cubicBezTo>
                <a:cubicBezTo>
                  <a:pt x="175" y="277"/>
                  <a:pt x="170" y="303"/>
                  <a:pt x="170" y="303"/>
                </a:cubicBezTo>
                <a:cubicBezTo>
                  <a:pt x="180" y="334"/>
                  <a:pt x="199" y="335"/>
                  <a:pt x="230" y="345"/>
                </a:cubicBezTo>
                <a:cubicBezTo>
                  <a:pt x="236" y="347"/>
                  <a:pt x="248" y="351"/>
                  <a:pt x="248" y="351"/>
                </a:cubicBezTo>
                <a:cubicBezTo>
                  <a:pt x="258" y="349"/>
                  <a:pt x="269" y="349"/>
                  <a:pt x="278" y="345"/>
                </a:cubicBezTo>
                <a:cubicBezTo>
                  <a:pt x="291" y="339"/>
                  <a:pt x="314" y="321"/>
                  <a:pt x="314" y="321"/>
                </a:cubicBezTo>
                <a:cubicBezTo>
                  <a:pt x="327" y="283"/>
                  <a:pt x="320" y="215"/>
                  <a:pt x="278" y="201"/>
                </a:cubicBezTo>
                <a:cubicBezTo>
                  <a:pt x="220" y="208"/>
                  <a:pt x="231" y="208"/>
                  <a:pt x="200" y="249"/>
                </a:cubicBezTo>
                <a:cubicBezTo>
                  <a:pt x="190" y="278"/>
                  <a:pt x="175" y="332"/>
                  <a:pt x="200" y="357"/>
                </a:cubicBezTo>
                <a:cubicBezTo>
                  <a:pt x="210" y="367"/>
                  <a:pt x="224" y="373"/>
                  <a:pt x="236" y="381"/>
                </a:cubicBezTo>
                <a:cubicBezTo>
                  <a:pt x="247" y="388"/>
                  <a:pt x="272" y="393"/>
                  <a:pt x="272" y="393"/>
                </a:cubicBezTo>
                <a:cubicBezTo>
                  <a:pt x="278" y="384"/>
                  <a:pt x="294" y="364"/>
                  <a:pt x="290" y="351"/>
                </a:cubicBezTo>
                <a:cubicBezTo>
                  <a:pt x="286" y="337"/>
                  <a:pt x="274" y="327"/>
                  <a:pt x="266" y="315"/>
                </a:cubicBezTo>
                <a:cubicBezTo>
                  <a:pt x="246" y="285"/>
                  <a:pt x="237" y="243"/>
                  <a:pt x="200" y="231"/>
                </a:cubicBezTo>
                <a:cubicBezTo>
                  <a:pt x="126" y="242"/>
                  <a:pt x="110" y="268"/>
                  <a:pt x="98" y="339"/>
                </a:cubicBezTo>
                <a:cubicBezTo>
                  <a:pt x="103" y="381"/>
                  <a:pt x="102" y="420"/>
                  <a:pt x="146" y="435"/>
                </a:cubicBezTo>
                <a:cubicBezTo>
                  <a:pt x="174" y="428"/>
                  <a:pt x="185" y="421"/>
                  <a:pt x="194" y="393"/>
                </a:cubicBezTo>
                <a:cubicBezTo>
                  <a:pt x="187" y="327"/>
                  <a:pt x="177" y="289"/>
                  <a:pt x="110" y="267"/>
                </a:cubicBezTo>
                <a:cubicBezTo>
                  <a:pt x="104" y="269"/>
                  <a:pt x="96" y="268"/>
                  <a:pt x="92" y="273"/>
                </a:cubicBezTo>
                <a:cubicBezTo>
                  <a:pt x="80" y="290"/>
                  <a:pt x="73" y="329"/>
                  <a:pt x="68" y="351"/>
                </a:cubicBezTo>
                <a:cubicBezTo>
                  <a:pt x="75" y="416"/>
                  <a:pt x="84" y="454"/>
                  <a:pt x="152" y="477"/>
                </a:cubicBezTo>
                <a:cubicBezTo>
                  <a:pt x="193" y="470"/>
                  <a:pt x="214" y="467"/>
                  <a:pt x="236" y="429"/>
                </a:cubicBezTo>
                <a:cubicBezTo>
                  <a:pt x="240" y="421"/>
                  <a:pt x="245" y="413"/>
                  <a:pt x="248" y="405"/>
                </a:cubicBezTo>
                <a:cubicBezTo>
                  <a:pt x="253" y="393"/>
                  <a:pt x="260" y="369"/>
                  <a:pt x="260" y="369"/>
                </a:cubicBezTo>
                <a:cubicBezTo>
                  <a:pt x="258" y="353"/>
                  <a:pt x="257" y="337"/>
                  <a:pt x="254" y="321"/>
                </a:cubicBezTo>
                <a:cubicBezTo>
                  <a:pt x="253" y="315"/>
                  <a:pt x="242" y="303"/>
                  <a:pt x="248" y="303"/>
                </a:cubicBezTo>
                <a:cubicBezTo>
                  <a:pt x="255" y="303"/>
                  <a:pt x="255" y="316"/>
                  <a:pt x="260" y="321"/>
                </a:cubicBezTo>
                <a:cubicBezTo>
                  <a:pt x="277" y="341"/>
                  <a:pt x="306" y="366"/>
                  <a:pt x="326" y="381"/>
                </a:cubicBezTo>
                <a:cubicBezTo>
                  <a:pt x="326" y="381"/>
                  <a:pt x="371" y="411"/>
                  <a:pt x="380" y="417"/>
                </a:cubicBezTo>
                <a:cubicBezTo>
                  <a:pt x="386" y="421"/>
                  <a:pt x="398" y="429"/>
                  <a:pt x="398" y="429"/>
                </a:cubicBezTo>
                <a:cubicBezTo>
                  <a:pt x="435" y="420"/>
                  <a:pt x="446" y="405"/>
                  <a:pt x="458" y="369"/>
                </a:cubicBezTo>
                <a:cubicBezTo>
                  <a:pt x="463" y="353"/>
                  <a:pt x="466" y="337"/>
                  <a:pt x="470" y="321"/>
                </a:cubicBezTo>
                <a:cubicBezTo>
                  <a:pt x="472" y="313"/>
                  <a:pt x="476" y="297"/>
                  <a:pt x="476" y="297"/>
                </a:cubicBezTo>
                <a:cubicBezTo>
                  <a:pt x="474" y="285"/>
                  <a:pt x="478" y="270"/>
                  <a:pt x="470" y="261"/>
                </a:cubicBezTo>
                <a:cubicBezTo>
                  <a:pt x="462" y="252"/>
                  <a:pt x="420" y="293"/>
                  <a:pt x="416" y="297"/>
                </a:cubicBezTo>
                <a:cubicBezTo>
                  <a:pt x="399" y="348"/>
                  <a:pt x="391" y="335"/>
                  <a:pt x="452" y="327"/>
                </a:cubicBezTo>
                <a:cubicBezTo>
                  <a:pt x="470" y="309"/>
                  <a:pt x="480" y="297"/>
                  <a:pt x="488" y="273"/>
                </a:cubicBezTo>
                <a:cubicBezTo>
                  <a:pt x="484" y="205"/>
                  <a:pt x="506" y="167"/>
                  <a:pt x="446" y="147"/>
                </a:cubicBezTo>
                <a:cubicBezTo>
                  <a:pt x="402" y="153"/>
                  <a:pt x="391" y="152"/>
                  <a:pt x="380" y="195"/>
                </a:cubicBezTo>
                <a:cubicBezTo>
                  <a:pt x="395" y="240"/>
                  <a:pt x="416" y="275"/>
                  <a:pt x="464" y="291"/>
                </a:cubicBezTo>
                <a:cubicBezTo>
                  <a:pt x="485" y="227"/>
                  <a:pt x="389" y="142"/>
                  <a:pt x="332" y="123"/>
                </a:cubicBezTo>
                <a:cubicBezTo>
                  <a:pt x="292" y="129"/>
                  <a:pt x="281" y="127"/>
                  <a:pt x="260" y="159"/>
                </a:cubicBezTo>
                <a:cubicBezTo>
                  <a:pt x="252" y="190"/>
                  <a:pt x="230" y="223"/>
                  <a:pt x="272" y="237"/>
                </a:cubicBezTo>
                <a:cubicBezTo>
                  <a:pt x="287" y="192"/>
                  <a:pt x="265" y="172"/>
                  <a:pt x="230" y="153"/>
                </a:cubicBezTo>
                <a:cubicBezTo>
                  <a:pt x="168" y="119"/>
                  <a:pt x="217" y="137"/>
                  <a:pt x="176" y="123"/>
                </a:cubicBezTo>
                <a:cubicBezTo>
                  <a:pt x="168" y="125"/>
                  <a:pt x="158" y="123"/>
                  <a:pt x="152" y="129"/>
                </a:cubicBezTo>
                <a:cubicBezTo>
                  <a:pt x="137" y="144"/>
                  <a:pt x="116" y="183"/>
                  <a:pt x="116" y="183"/>
                </a:cubicBezTo>
                <a:cubicBezTo>
                  <a:pt x="108" y="215"/>
                  <a:pt x="97" y="247"/>
                  <a:pt x="86" y="279"/>
                </a:cubicBezTo>
                <a:cubicBezTo>
                  <a:pt x="96" y="329"/>
                  <a:pt x="98" y="311"/>
                  <a:pt x="140" y="297"/>
                </a:cubicBezTo>
                <a:cubicBezTo>
                  <a:pt x="167" y="270"/>
                  <a:pt x="155" y="287"/>
                  <a:pt x="170" y="243"/>
                </a:cubicBezTo>
                <a:cubicBezTo>
                  <a:pt x="172" y="237"/>
                  <a:pt x="176" y="225"/>
                  <a:pt x="176" y="225"/>
                </a:cubicBezTo>
                <a:cubicBezTo>
                  <a:pt x="172" y="219"/>
                  <a:pt x="169" y="212"/>
                  <a:pt x="164" y="207"/>
                </a:cubicBezTo>
                <a:cubicBezTo>
                  <a:pt x="159" y="202"/>
                  <a:pt x="151" y="201"/>
                  <a:pt x="146" y="195"/>
                </a:cubicBezTo>
                <a:cubicBezTo>
                  <a:pt x="107" y="146"/>
                  <a:pt x="179" y="210"/>
                  <a:pt x="128" y="159"/>
                </a:cubicBezTo>
                <a:cubicBezTo>
                  <a:pt x="102" y="133"/>
                  <a:pt x="74" y="105"/>
                  <a:pt x="38" y="93"/>
                </a:cubicBezTo>
                <a:cubicBezTo>
                  <a:pt x="22" y="117"/>
                  <a:pt x="17" y="143"/>
                  <a:pt x="8" y="171"/>
                </a:cubicBezTo>
                <a:cubicBezTo>
                  <a:pt x="11" y="214"/>
                  <a:pt x="0" y="302"/>
                  <a:pt x="56" y="321"/>
                </a:cubicBezTo>
                <a:cubicBezTo>
                  <a:pt x="105" y="305"/>
                  <a:pt x="147" y="277"/>
                  <a:pt x="164" y="225"/>
                </a:cubicBezTo>
                <a:cubicBezTo>
                  <a:pt x="164" y="225"/>
                  <a:pt x="155" y="186"/>
                  <a:pt x="152" y="183"/>
                </a:cubicBezTo>
                <a:cubicBezTo>
                  <a:pt x="148" y="179"/>
                  <a:pt x="140" y="180"/>
                  <a:pt x="134" y="177"/>
                </a:cubicBezTo>
                <a:cubicBezTo>
                  <a:pt x="128" y="174"/>
                  <a:pt x="116" y="165"/>
                  <a:pt x="116" y="165"/>
                </a:cubicBezTo>
                <a:cubicBezTo>
                  <a:pt x="133" y="191"/>
                  <a:pt x="160" y="223"/>
                  <a:pt x="188" y="237"/>
                </a:cubicBezTo>
                <a:cubicBezTo>
                  <a:pt x="211" y="248"/>
                  <a:pt x="260" y="261"/>
                  <a:pt x="260" y="261"/>
                </a:cubicBezTo>
                <a:cubicBezTo>
                  <a:pt x="287" y="288"/>
                  <a:pt x="311" y="293"/>
                  <a:pt x="344" y="309"/>
                </a:cubicBezTo>
                <a:cubicBezTo>
                  <a:pt x="388" y="273"/>
                  <a:pt x="385" y="264"/>
                  <a:pt x="398" y="213"/>
                </a:cubicBezTo>
                <a:cubicBezTo>
                  <a:pt x="391" y="170"/>
                  <a:pt x="380" y="153"/>
                  <a:pt x="356" y="117"/>
                </a:cubicBezTo>
                <a:cubicBezTo>
                  <a:pt x="349" y="106"/>
                  <a:pt x="320" y="105"/>
                  <a:pt x="320" y="105"/>
                </a:cubicBezTo>
                <a:cubicBezTo>
                  <a:pt x="278" y="119"/>
                  <a:pt x="281" y="170"/>
                  <a:pt x="272" y="207"/>
                </a:cubicBezTo>
                <a:cubicBezTo>
                  <a:pt x="274" y="215"/>
                  <a:pt x="271" y="226"/>
                  <a:pt x="278" y="231"/>
                </a:cubicBezTo>
                <a:cubicBezTo>
                  <a:pt x="284" y="235"/>
                  <a:pt x="313" y="214"/>
                  <a:pt x="314" y="213"/>
                </a:cubicBezTo>
                <a:cubicBezTo>
                  <a:pt x="341" y="191"/>
                  <a:pt x="350" y="159"/>
                  <a:pt x="374" y="135"/>
                </a:cubicBezTo>
                <a:cubicBezTo>
                  <a:pt x="383" y="101"/>
                  <a:pt x="411" y="15"/>
                  <a:pt x="356" y="33"/>
                </a:cubicBezTo>
                <a:cubicBezTo>
                  <a:pt x="313" y="97"/>
                  <a:pt x="380" y="0"/>
                  <a:pt x="326" y="69"/>
                </a:cubicBezTo>
                <a:cubicBezTo>
                  <a:pt x="317" y="80"/>
                  <a:pt x="302" y="105"/>
                  <a:pt x="302" y="105"/>
                </a:cubicBezTo>
                <a:cubicBezTo>
                  <a:pt x="308" y="167"/>
                  <a:pt x="310" y="210"/>
                  <a:pt x="374" y="231"/>
                </a:cubicBezTo>
                <a:cubicBezTo>
                  <a:pt x="433" y="226"/>
                  <a:pt x="450" y="233"/>
                  <a:pt x="488" y="195"/>
                </a:cubicBezTo>
                <a:cubicBezTo>
                  <a:pt x="499" y="162"/>
                  <a:pt x="506" y="161"/>
                  <a:pt x="494" y="129"/>
                </a:cubicBezTo>
                <a:cubicBezTo>
                  <a:pt x="487" y="109"/>
                  <a:pt x="446" y="87"/>
                  <a:pt x="446" y="87"/>
                </a:cubicBezTo>
                <a:cubicBezTo>
                  <a:pt x="387" y="92"/>
                  <a:pt x="316" y="86"/>
                  <a:pt x="260" y="105"/>
                </a:cubicBezTo>
                <a:cubicBezTo>
                  <a:pt x="252" y="138"/>
                  <a:pt x="238" y="182"/>
                  <a:pt x="278" y="195"/>
                </a:cubicBezTo>
                <a:cubicBezTo>
                  <a:pt x="305" y="188"/>
                  <a:pt x="324" y="179"/>
                  <a:pt x="308" y="147"/>
                </a:cubicBezTo>
                <a:cubicBezTo>
                  <a:pt x="302" y="134"/>
                  <a:pt x="298" y="116"/>
                  <a:pt x="284" y="111"/>
                </a:cubicBezTo>
                <a:cubicBezTo>
                  <a:pt x="238" y="96"/>
                  <a:pt x="201" y="76"/>
                  <a:pt x="152" y="69"/>
                </a:cubicBezTo>
                <a:cubicBezTo>
                  <a:pt x="130" y="71"/>
                  <a:pt x="107" y="68"/>
                  <a:pt x="86" y="75"/>
                </a:cubicBezTo>
                <a:cubicBezTo>
                  <a:pt x="74" y="79"/>
                  <a:pt x="81" y="142"/>
                  <a:pt x="92" y="153"/>
                </a:cubicBezTo>
              </a:path>
            </a:pathLst>
          </a:custGeom>
          <a:noFill/>
          <a:ln w="9525">
            <a:solidFill>
              <a:srgbClr val="00CC00"/>
            </a:solidFill>
            <a:round/>
            <a:headEnd/>
            <a:tailEnd/>
          </a:ln>
        </p:spPr>
        <p:txBody>
          <a:bodyPr/>
          <a:lstStyle/>
          <a:p>
            <a:endParaRPr lang="en-US"/>
          </a:p>
        </p:txBody>
      </p:sp>
      <p:sp>
        <p:nvSpPr>
          <p:cNvPr id="13" name="Freeform 12"/>
          <p:cNvSpPr/>
          <p:nvPr/>
        </p:nvSpPr>
        <p:spPr bwMode="auto">
          <a:xfrm>
            <a:off x="4027470" y="2100019"/>
            <a:ext cx="1578674" cy="356460"/>
          </a:xfrm>
          <a:custGeom>
            <a:avLst/>
            <a:gdLst>
              <a:gd name="connsiteX0" fmla="*/ 38394 w 1312022"/>
              <a:gd name="connsiteY0" fmla="*/ 174172 h 217714"/>
              <a:gd name="connsiteX1" fmla="*/ 114594 w 1312022"/>
              <a:gd name="connsiteY1" fmla="*/ 152400 h 217714"/>
              <a:gd name="connsiteX2" fmla="*/ 147251 w 1312022"/>
              <a:gd name="connsiteY2" fmla="*/ 141514 h 217714"/>
              <a:gd name="connsiteX3" fmla="*/ 201680 w 1312022"/>
              <a:gd name="connsiteY3" fmla="*/ 152400 h 217714"/>
              <a:gd name="connsiteX4" fmla="*/ 321422 w 1312022"/>
              <a:gd name="connsiteY4" fmla="*/ 141514 h 217714"/>
              <a:gd name="connsiteX5" fmla="*/ 364965 w 1312022"/>
              <a:gd name="connsiteY5" fmla="*/ 119743 h 217714"/>
              <a:gd name="connsiteX6" fmla="*/ 452051 w 1312022"/>
              <a:gd name="connsiteY6" fmla="*/ 76200 h 217714"/>
              <a:gd name="connsiteX7" fmla="*/ 735080 w 1312022"/>
              <a:gd name="connsiteY7" fmla="*/ 54429 h 217714"/>
              <a:gd name="connsiteX8" fmla="*/ 941908 w 1312022"/>
              <a:gd name="connsiteY8" fmla="*/ 32657 h 217714"/>
              <a:gd name="connsiteX9" fmla="*/ 996337 w 1312022"/>
              <a:gd name="connsiteY9" fmla="*/ 21772 h 217714"/>
              <a:gd name="connsiteX10" fmla="*/ 1148737 w 1312022"/>
              <a:gd name="connsiteY10" fmla="*/ 10886 h 217714"/>
              <a:gd name="connsiteX11" fmla="*/ 1181394 w 1312022"/>
              <a:gd name="connsiteY11" fmla="*/ 0 h 217714"/>
              <a:gd name="connsiteX12" fmla="*/ 1312022 w 1312022"/>
              <a:gd name="connsiteY12" fmla="*/ 21772 h 217714"/>
              <a:gd name="connsiteX13" fmla="*/ 1246708 w 1312022"/>
              <a:gd name="connsiteY13" fmla="*/ 43543 h 217714"/>
              <a:gd name="connsiteX14" fmla="*/ 1235822 w 1312022"/>
              <a:gd name="connsiteY14" fmla="*/ 87086 h 217714"/>
              <a:gd name="connsiteX15" fmla="*/ 1028994 w 1312022"/>
              <a:gd name="connsiteY15" fmla="*/ 97972 h 217714"/>
              <a:gd name="connsiteX16" fmla="*/ 974565 w 1312022"/>
              <a:gd name="connsiteY16" fmla="*/ 119743 h 217714"/>
              <a:gd name="connsiteX17" fmla="*/ 745965 w 1312022"/>
              <a:gd name="connsiteY17" fmla="*/ 141514 h 217714"/>
              <a:gd name="connsiteX18" fmla="*/ 702422 w 1312022"/>
              <a:gd name="connsiteY18" fmla="*/ 163286 h 217714"/>
              <a:gd name="connsiteX19" fmla="*/ 452051 w 1312022"/>
              <a:gd name="connsiteY19" fmla="*/ 185057 h 217714"/>
              <a:gd name="connsiteX20" fmla="*/ 354080 w 1312022"/>
              <a:gd name="connsiteY20" fmla="*/ 195943 h 217714"/>
              <a:gd name="connsiteX21" fmla="*/ 321422 w 1312022"/>
              <a:gd name="connsiteY21" fmla="*/ 206829 h 217714"/>
              <a:gd name="connsiteX22" fmla="*/ 125480 w 1312022"/>
              <a:gd name="connsiteY22" fmla="*/ 217714 h 217714"/>
              <a:gd name="connsiteX23" fmla="*/ 49280 w 1312022"/>
              <a:gd name="connsiteY23" fmla="*/ 206829 h 217714"/>
              <a:gd name="connsiteX24" fmla="*/ 5737 w 1312022"/>
              <a:gd name="connsiteY24" fmla="*/ 195943 h 217714"/>
              <a:gd name="connsiteX25" fmla="*/ 38394 w 1312022"/>
              <a:gd name="connsiteY25" fmla="*/ 174172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12022" h="217714">
                <a:moveTo>
                  <a:pt x="38394" y="174172"/>
                </a:moveTo>
                <a:cubicBezTo>
                  <a:pt x="56537" y="166915"/>
                  <a:pt x="89292" y="159991"/>
                  <a:pt x="114594" y="152400"/>
                </a:cubicBezTo>
                <a:cubicBezTo>
                  <a:pt x="125585" y="149103"/>
                  <a:pt x="135776" y="141514"/>
                  <a:pt x="147251" y="141514"/>
                </a:cubicBezTo>
                <a:cubicBezTo>
                  <a:pt x="165753" y="141514"/>
                  <a:pt x="183537" y="148771"/>
                  <a:pt x="201680" y="152400"/>
                </a:cubicBezTo>
                <a:cubicBezTo>
                  <a:pt x="241594" y="148771"/>
                  <a:pt x="282122" y="149374"/>
                  <a:pt x="321422" y="141514"/>
                </a:cubicBezTo>
                <a:cubicBezTo>
                  <a:pt x="337334" y="138332"/>
                  <a:pt x="350780" y="127624"/>
                  <a:pt x="364965" y="119743"/>
                </a:cubicBezTo>
                <a:cubicBezTo>
                  <a:pt x="405391" y="97284"/>
                  <a:pt x="412252" y="85045"/>
                  <a:pt x="452051" y="76200"/>
                </a:cubicBezTo>
                <a:cubicBezTo>
                  <a:pt x="544850" y="55577"/>
                  <a:pt x="640793" y="59143"/>
                  <a:pt x="735080" y="54429"/>
                </a:cubicBezTo>
                <a:cubicBezTo>
                  <a:pt x="893994" y="27942"/>
                  <a:pt x="677786" y="62003"/>
                  <a:pt x="941908" y="32657"/>
                </a:cubicBezTo>
                <a:cubicBezTo>
                  <a:pt x="960297" y="30614"/>
                  <a:pt x="977936" y="23709"/>
                  <a:pt x="996337" y="21772"/>
                </a:cubicBezTo>
                <a:cubicBezTo>
                  <a:pt x="1046987" y="16441"/>
                  <a:pt x="1097937" y="14515"/>
                  <a:pt x="1148737" y="10886"/>
                </a:cubicBezTo>
                <a:cubicBezTo>
                  <a:pt x="1159623" y="7257"/>
                  <a:pt x="1169919" y="0"/>
                  <a:pt x="1181394" y="0"/>
                </a:cubicBezTo>
                <a:cubicBezTo>
                  <a:pt x="1208399" y="0"/>
                  <a:pt x="1281117" y="15591"/>
                  <a:pt x="1312022" y="21772"/>
                </a:cubicBezTo>
                <a:cubicBezTo>
                  <a:pt x="1290251" y="29029"/>
                  <a:pt x="1264132" y="28608"/>
                  <a:pt x="1246708" y="43543"/>
                </a:cubicBezTo>
                <a:cubicBezTo>
                  <a:pt x="1235349" y="53279"/>
                  <a:pt x="1250336" y="83457"/>
                  <a:pt x="1235822" y="87086"/>
                </a:cubicBezTo>
                <a:cubicBezTo>
                  <a:pt x="1168845" y="103830"/>
                  <a:pt x="1097937" y="94343"/>
                  <a:pt x="1028994" y="97972"/>
                </a:cubicBezTo>
                <a:cubicBezTo>
                  <a:pt x="1010851" y="105229"/>
                  <a:pt x="993417" y="114602"/>
                  <a:pt x="974565" y="119743"/>
                </a:cubicBezTo>
                <a:cubicBezTo>
                  <a:pt x="916751" y="135510"/>
                  <a:pt x="779754" y="139262"/>
                  <a:pt x="745965" y="141514"/>
                </a:cubicBezTo>
                <a:cubicBezTo>
                  <a:pt x="731451" y="148771"/>
                  <a:pt x="717337" y="156893"/>
                  <a:pt x="702422" y="163286"/>
                </a:cubicBezTo>
                <a:cubicBezTo>
                  <a:pt x="626389" y="195873"/>
                  <a:pt x="519390" y="181690"/>
                  <a:pt x="452051" y="185057"/>
                </a:cubicBezTo>
                <a:cubicBezTo>
                  <a:pt x="419394" y="188686"/>
                  <a:pt x="386491" y="190541"/>
                  <a:pt x="354080" y="195943"/>
                </a:cubicBezTo>
                <a:cubicBezTo>
                  <a:pt x="342761" y="197829"/>
                  <a:pt x="332845" y="205741"/>
                  <a:pt x="321422" y="206829"/>
                </a:cubicBezTo>
                <a:cubicBezTo>
                  <a:pt x="256302" y="213031"/>
                  <a:pt x="190794" y="214086"/>
                  <a:pt x="125480" y="217714"/>
                </a:cubicBezTo>
                <a:cubicBezTo>
                  <a:pt x="100080" y="214086"/>
                  <a:pt x="74524" y="211419"/>
                  <a:pt x="49280" y="206829"/>
                </a:cubicBezTo>
                <a:cubicBezTo>
                  <a:pt x="34560" y="204153"/>
                  <a:pt x="16316" y="206522"/>
                  <a:pt x="5737" y="195943"/>
                </a:cubicBezTo>
                <a:cubicBezTo>
                  <a:pt x="0" y="190206"/>
                  <a:pt x="20251" y="181429"/>
                  <a:pt x="38394" y="174172"/>
                </a:cubicBezTo>
                <a:close/>
              </a:path>
            </a:pathLst>
          </a:custGeom>
          <a:solidFill>
            <a:srgbClr val="996600"/>
          </a:solidFill>
          <a:ln w="9525" cap="flat" cmpd="sng" algn="ctr">
            <a:solidFill>
              <a:srgbClr val="99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14" name="Freeform 13"/>
          <p:cNvSpPr/>
          <p:nvPr/>
        </p:nvSpPr>
        <p:spPr bwMode="auto">
          <a:xfrm>
            <a:off x="2814121" y="2394487"/>
            <a:ext cx="1100477" cy="397561"/>
          </a:xfrm>
          <a:custGeom>
            <a:avLst/>
            <a:gdLst>
              <a:gd name="connsiteX0" fmla="*/ 734623 w 740066"/>
              <a:gd name="connsiteY0" fmla="*/ 228600 h 279239"/>
              <a:gd name="connsiteX1" fmla="*/ 701966 w 740066"/>
              <a:gd name="connsiteY1" fmla="*/ 217714 h 279239"/>
              <a:gd name="connsiteX2" fmla="*/ 603994 w 740066"/>
              <a:gd name="connsiteY2" fmla="*/ 119742 h 279239"/>
              <a:gd name="connsiteX3" fmla="*/ 538680 w 740066"/>
              <a:gd name="connsiteY3" fmla="*/ 130628 h 279239"/>
              <a:gd name="connsiteX4" fmla="*/ 266537 w 740066"/>
              <a:gd name="connsiteY4" fmla="*/ 97971 h 279239"/>
              <a:gd name="connsiteX5" fmla="*/ 212109 w 740066"/>
              <a:gd name="connsiteY5" fmla="*/ 87085 h 279239"/>
              <a:gd name="connsiteX6" fmla="*/ 179452 w 740066"/>
              <a:gd name="connsiteY6" fmla="*/ 65314 h 279239"/>
              <a:gd name="connsiteX7" fmla="*/ 103252 w 740066"/>
              <a:gd name="connsiteY7" fmla="*/ 0 h 279239"/>
              <a:gd name="connsiteX8" fmla="*/ 27052 w 740066"/>
              <a:gd name="connsiteY8" fmla="*/ 32657 h 279239"/>
              <a:gd name="connsiteX9" fmla="*/ 5280 w 740066"/>
              <a:gd name="connsiteY9" fmla="*/ 54428 h 279239"/>
              <a:gd name="connsiteX10" fmla="*/ 59709 w 740066"/>
              <a:gd name="connsiteY10" fmla="*/ 87085 h 279239"/>
              <a:gd name="connsiteX11" fmla="*/ 81480 w 740066"/>
              <a:gd name="connsiteY11" fmla="*/ 108857 h 279239"/>
              <a:gd name="connsiteX12" fmla="*/ 212109 w 740066"/>
              <a:gd name="connsiteY12" fmla="*/ 141514 h 279239"/>
              <a:gd name="connsiteX13" fmla="*/ 288309 w 740066"/>
              <a:gd name="connsiteY13" fmla="*/ 174171 h 279239"/>
              <a:gd name="connsiteX14" fmla="*/ 331852 w 740066"/>
              <a:gd name="connsiteY14" fmla="*/ 163285 h 279239"/>
              <a:gd name="connsiteX15" fmla="*/ 364509 w 740066"/>
              <a:gd name="connsiteY15" fmla="*/ 174171 h 279239"/>
              <a:gd name="connsiteX16" fmla="*/ 397166 w 740066"/>
              <a:gd name="connsiteY16" fmla="*/ 195942 h 279239"/>
              <a:gd name="connsiteX17" fmla="*/ 440709 w 740066"/>
              <a:gd name="connsiteY17" fmla="*/ 206828 h 279239"/>
              <a:gd name="connsiteX18" fmla="*/ 506023 w 740066"/>
              <a:gd name="connsiteY18" fmla="*/ 228600 h 279239"/>
              <a:gd name="connsiteX19" fmla="*/ 549566 w 740066"/>
              <a:gd name="connsiteY19" fmla="*/ 239485 h 279239"/>
              <a:gd name="connsiteX20" fmla="*/ 658423 w 740066"/>
              <a:gd name="connsiteY20" fmla="*/ 272142 h 279239"/>
              <a:gd name="connsiteX21" fmla="*/ 701966 w 740066"/>
              <a:gd name="connsiteY21" fmla="*/ 261257 h 279239"/>
              <a:gd name="connsiteX22" fmla="*/ 734623 w 740066"/>
              <a:gd name="connsiteY22" fmla="*/ 250371 h 279239"/>
              <a:gd name="connsiteX23" fmla="*/ 734623 w 740066"/>
              <a:gd name="connsiteY23" fmla="*/ 228600 h 27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0066" h="279239">
                <a:moveTo>
                  <a:pt x="734623" y="228600"/>
                </a:moveTo>
                <a:cubicBezTo>
                  <a:pt x="729180" y="223157"/>
                  <a:pt x="710781" y="225060"/>
                  <a:pt x="701966" y="217714"/>
                </a:cubicBezTo>
                <a:cubicBezTo>
                  <a:pt x="666486" y="188147"/>
                  <a:pt x="644745" y="141476"/>
                  <a:pt x="603994" y="119742"/>
                </a:cubicBezTo>
                <a:cubicBezTo>
                  <a:pt x="584519" y="109355"/>
                  <a:pt x="560451" y="126999"/>
                  <a:pt x="538680" y="130628"/>
                </a:cubicBezTo>
                <a:lnTo>
                  <a:pt x="266537" y="97971"/>
                </a:lnTo>
                <a:cubicBezTo>
                  <a:pt x="248197" y="95526"/>
                  <a:pt x="229433" y="93582"/>
                  <a:pt x="212109" y="87085"/>
                </a:cubicBezTo>
                <a:cubicBezTo>
                  <a:pt x="199859" y="82491"/>
                  <a:pt x="190098" y="72918"/>
                  <a:pt x="179452" y="65314"/>
                </a:cubicBezTo>
                <a:cubicBezTo>
                  <a:pt x="130576" y="30403"/>
                  <a:pt x="142813" y="39561"/>
                  <a:pt x="103252" y="0"/>
                </a:cubicBezTo>
                <a:cubicBezTo>
                  <a:pt x="77852" y="10886"/>
                  <a:pt x="51209" y="19237"/>
                  <a:pt x="27052" y="32657"/>
                </a:cubicBezTo>
                <a:cubicBezTo>
                  <a:pt x="18080" y="37641"/>
                  <a:pt x="0" y="45627"/>
                  <a:pt x="5280" y="54428"/>
                </a:cubicBezTo>
                <a:cubicBezTo>
                  <a:pt x="16166" y="72571"/>
                  <a:pt x="42492" y="74787"/>
                  <a:pt x="59709" y="87085"/>
                </a:cubicBezTo>
                <a:cubicBezTo>
                  <a:pt x="68060" y="93050"/>
                  <a:pt x="72300" y="104267"/>
                  <a:pt x="81480" y="108857"/>
                </a:cubicBezTo>
                <a:cubicBezTo>
                  <a:pt x="124604" y="130419"/>
                  <a:pt x="165638" y="133769"/>
                  <a:pt x="212109" y="141514"/>
                </a:cubicBezTo>
                <a:cubicBezTo>
                  <a:pt x="220609" y="145764"/>
                  <a:pt x="272293" y="174171"/>
                  <a:pt x="288309" y="174171"/>
                </a:cubicBezTo>
                <a:cubicBezTo>
                  <a:pt x="303270" y="174171"/>
                  <a:pt x="317338" y="166914"/>
                  <a:pt x="331852" y="163285"/>
                </a:cubicBezTo>
                <a:cubicBezTo>
                  <a:pt x="342738" y="166914"/>
                  <a:pt x="354246" y="169039"/>
                  <a:pt x="364509" y="174171"/>
                </a:cubicBezTo>
                <a:cubicBezTo>
                  <a:pt x="376211" y="180022"/>
                  <a:pt x="385141" y="190788"/>
                  <a:pt x="397166" y="195942"/>
                </a:cubicBezTo>
                <a:cubicBezTo>
                  <a:pt x="410917" y="201835"/>
                  <a:pt x="426379" y="202529"/>
                  <a:pt x="440709" y="206828"/>
                </a:cubicBezTo>
                <a:cubicBezTo>
                  <a:pt x="462690" y="213423"/>
                  <a:pt x="483759" y="223034"/>
                  <a:pt x="506023" y="228600"/>
                </a:cubicBezTo>
                <a:cubicBezTo>
                  <a:pt x="520537" y="232228"/>
                  <a:pt x="535236" y="235186"/>
                  <a:pt x="549566" y="239485"/>
                </a:cubicBezTo>
                <a:cubicBezTo>
                  <a:pt x="682078" y="279239"/>
                  <a:pt x="558061" y="247053"/>
                  <a:pt x="658423" y="272142"/>
                </a:cubicBezTo>
                <a:cubicBezTo>
                  <a:pt x="672937" y="268514"/>
                  <a:pt x="687581" y="265367"/>
                  <a:pt x="701966" y="261257"/>
                </a:cubicBezTo>
                <a:cubicBezTo>
                  <a:pt x="712999" y="258105"/>
                  <a:pt x="734623" y="261846"/>
                  <a:pt x="734623" y="250371"/>
                </a:cubicBezTo>
                <a:cubicBezTo>
                  <a:pt x="734623" y="238896"/>
                  <a:pt x="740066" y="234043"/>
                  <a:pt x="734623" y="228600"/>
                </a:cubicBezTo>
                <a:close/>
              </a:path>
            </a:pathLst>
          </a:custGeom>
          <a:solidFill>
            <a:srgbClr val="996600"/>
          </a:solidFill>
          <a:ln w="9525" cap="flat" cmpd="sng" algn="ctr">
            <a:solidFill>
              <a:srgbClr val="99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17" name="Freeform 16"/>
          <p:cNvSpPr/>
          <p:nvPr/>
        </p:nvSpPr>
        <p:spPr bwMode="auto">
          <a:xfrm>
            <a:off x="5096459" y="2285041"/>
            <a:ext cx="311117" cy="667497"/>
          </a:xfrm>
          <a:custGeom>
            <a:avLst/>
            <a:gdLst>
              <a:gd name="connsiteX0" fmla="*/ 83127 w 209225"/>
              <a:gd name="connsiteY0" fmla="*/ 0 h 468837"/>
              <a:gd name="connsiteX1" fmla="*/ 86452 w 209225"/>
              <a:gd name="connsiteY1" fmla="*/ 9975 h 468837"/>
              <a:gd name="connsiteX2" fmla="*/ 86452 w 209225"/>
              <a:gd name="connsiteY2" fmla="*/ 129678 h 468837"/>
              <a:gd name="connsiteX3" fmla="*/ 93102 w 209225"/>
              <a:gd name="connsiteY3" fmla="*/ 192855 h 468837"/>
              <a:gd name="connsiteX4" fmla="*/ 89777 w 209225"/>
              <a:gd name="connsiteY4" fmla="*/ 202830 h 468837"/>
              <a:gd name="connsiteX5" fmla="*/ 69826 w 209225"/>
              <a:gd name="connsiteY5" fmla="*/ 229431 h 468837"/>
              <a:gd name="connsiteX6" fmla="*/ 59851 w 209225"/>
              <a:gd name="connsiteY6" fmla="*/ 232756 h 468837"/>
              <a:gd name="connsiteX7" fmla="*/ 49876 w 209225"/>
              <a:gd name="connsiteY7" fmla="*/ 242731 h 468837"/>
              <a:gd name="connsiteX8" fmla="*/ 29925 w 209225"/>
              <a:gd name="connsiteY8" fmla="*/ 256032 h 468837"/>
              <a:gd name="connsiteX9" fmla="*/ 16625 w 209225"/>
              <a:gd name="connsiteY9" fmla="*/ 275982 h 468837"/>
              <a:gd name="connsiteX10" fmla="*/ 13300 w 209225"/>
              <a:gd name="connsiteY10" fmla="*/ 289283 h 468837"/>
              <a:gd name="connsiteX11" fmla="*/ 6650 w 209225"/>
              <a:gd name="connsiteY11" fmla="*/ 299258 h 468837"/>
              <a:gd name="connsiteX12" fmla="*/ 3325 w 209225"/>
              <a:gd name="connsiteY12" fmla="*/ 315883 h 468837"/>
              <a:gd name="connsiteX13" fmla="*/ 0 w 209225"/>
              <a:gd name="connsiteY13" fmla="*/ 329184 h 468837"/>
              <a:gd name="connsiteX14" fmla="*/ 3325 w 209225"/>
              <a:gd name="connsiteY14" fmla="*/ 372410 h 468837"/>
              <a:gd name="connsiteX15" fmla="*/ 6650 w 209225"/>
              <a:gd name="connsiteY15" fmla="*/ 395685 h 468837"/>
              <a:gd name="connsiteX16" fmla="*/ 26600 w 209225"/>
              <a:gd name="connsiteY16" fmla="*/ 422286 h 468837"/>
              <a:gd name="connsiteX17" fmla="*/ 33250 w 209225"/>
              <a:gd name="connsiteY17" fmla="*/ 432261 h 468837"/>
              <a:gd name="connsiteX18" fmla="*/ 43226 w 209225"/>
              <a:gd name="connsiteY18" fmla="*/ 438912 h 468837"/>
              <a:gd name="connsiteX19" fmla="*/ 63176 w 209225"/>
              <a:gd name="connsiteY19" fmla="*/ 462187 h 468837"/>
              <a:gd name="connsiteX20" fmla="*/ 83127 w 209225"/>
              <a:gd name="connsiteY20" fmla="*/ 468837 h 468837"/>
              <a:gd name="connsiteX21" fmla="*/ 109728 w 209225"/>
              <a:gd name="connsiteY21" fmla="*/ 465512 h 468837"/>
              <a:gd name="connsiteX22" fmla="*/ 139653 w 209225"/>
              <a:gd name="connsiteY22" fmla="*/ 462187 h 468837"/>
              <a:gd name="connsiteX23" fmla="*/ 159604 w 209225"/>
              <a:gd name="connsiteY23" fmla="*/ 458862 h 468837"/>
              <a:gd name="connsiteX24" fmla="*/ 172904 w 209225"/>
              <a:gd name="connsiteY24" fmla="*/ 448887 h 468837"/>
              <a:gd name="connsiteX25" fmla="*/ 196180 w 209225"/>
              <a:gd name="connsiteY25" fmla="*/ 425611 h 468837"/>
              <a:gd name="connsiteX26" fmla="*/ 202830 w 209225"/>
              <a:gd name="connsiteY26" fmla="*/ 402336 h 468837"/>
              <a:gd name="connsiteX27" fmla="*/ 202830 w 209225"/>
              <a:gd name="connsiteY27" fmla="*/ 312558 h 468837"/>
              <a:gd name="connsiteX28" fmla="*/ 196180 w 209225"/>
              <a:gd name="connsiteY28" fmla="*/ 279307 h 468837"/>
              <a:gd name="connsiteX29" fmla="*/ 179554 w 209225"/>
              <a:gd name="connsiteY29" fmla="*/ 262682 h 468837"/>
              <a:gd name="connsiteX30" fmla="*/ 162929 w 209225"/>
              <a:gd name="connsiteY30" fmla="*/ 246056 h 468837"/>
              <a:gd name="connsiteX31" fmla="*/ 152954 w 209225"/>
              <a:gd name="connsiteY31" fmla="*/ 236081 h 468837"/>
              <a:gd name="connsiteX32" fmla="*/ 136328 w 209225"/>
              <a:gd name="connsiteY32" fmla="*/ 219456 h 468837"/>
              <a:gd name="connsiteX33" fmla="*/ 99752 w 209225"/>
              <a:gd name="connsiteY33" fmla="*/ 212805 h 468837"/>
              <a:gd name="connsiteX34" fmla="*/ 89777 w 209225"/>
              <a:gd name="connsiteY34" fmla="*/ 202830 h 4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9225" h="468837">
                <a:moveTo>
                  <a:pt x="83127" y="0"/>
                </a:moveTo>
                <a:cubicBezTo>
                  <a:pt x="84235" y="3325"/>
                  <a:pt x="86226" y="6477"/>
                  <a:pt x="86452" y="9975"/>
                </a:cubicBezTo>
                <a:cubicBezTo>
                  <a:pt x="92034" y="96501"/>
                  <a:pt x="93071" y="76725"/>
                  <a:pt x="86452" y="129678"/>
                </a:cubicBezTo>
                <a:cubicBezTo>
                  <a:pt x="87111" y="135611"/>
                  <a:pt x="93102" y="188531"/>
                  <a:pt x="93102" y="192855"/>
                </a:cubicBezTo>
                <a:cubicBezTo>
                  <a:pt x="93102" y="196360"/>
                  <a:pt x="91479" y="199766"/>
                  <a:pt x="89777" y="202830"/>
                </a:cubicBezTo>
                <a:cubicBezTo>
                  <a:pt x="88949" y="204321"/>
                  <a:pt x="76555" y="225394"/>
                  <a:pt x="69826" y="229431"/>
                </a:cubicBezTo>
                <a:cubicBezTo>
                  <a:pt x="66821" y="231234"/>
                  <a:pt x="63176" y="231648"/>
                  <a:pt x="59851" y="232756"/>
                </a:cubicBezTo>
                <a:cubicBezTo>
                  <a:pt x="56526" y="236081"/>
                  <a:pt x="53702" y="239998"/>
                  <a:pt x="49876" y="242731"/>
                </a:cubicBezTo>
                <a:cubicBezTo>
                  <a:pt x="36842" y="252041"/>
                  <a:pt x="38139" y="245080"/>
                  <a:pt x="29925" y="256032"/>
                </a:cubicBezTo>
                <a:cubicBezTo>
                  <a:pt x="25130" y="262426"/>
                  <a:pt x="16625" y="275982"/>
                  <a:pt x="16625" y="275982"/>
                </a:cubicBezTo>
                <a:cubicBezTo>
                  <a:pt x="15517" y="280416"/>
                  <a:pt x="15100" y="285082"/>
                  <a:pt x="13300" y="289283"/>
                </a:cubicBezTo>
                <a:cubicBezTo>
                  <a:pt x="11726" y="292956"/>
                  <a:pt x="8053" y="295516"/>
                  <a:pt x="6650" y="299258"/>
                </a:cubicBezTo>
                <a:cubicBezTo>
                  <a:pt x="4666" y="304550"/>
                  <a:pt x="4551" y="310366"/>
                  <a:pt x="3325" y="315883"/>
                </a:cubicBezTo>
                <a:cubicBezTo>
                  <a:pt x="2334" y="320344"/>
                  <a:pt x="1108" y="324750"/>
                  <a:pt x="0" y="329184"/>
                </a:cubicBezTo>
                <a:cubicBezTo>
                  <a:pt x="1108" y="343593"/>
                  <a:pt x="1887" y="358030"/>
                  <a:pt x="3325" y="372410"/>
                </a:cubicBezTo>
                <a:cubicBezTo>
                  <a:pt x="4105" y="380208"/>
                  <a:pt x="4172" y="388250"/>
                  <a:pt x="6650" y="395685"/>
                </a:cubicBezTo>
                <a:cubicBezTo>
                  <a:pt x="12085" y="411990"/>
                  <a:pt x="17118" y="410908"/>
                  <a:pt x="26600" y="422286"/>
                </a:cubicBezTo>
                <a:cubicBezTo>
                  <a:pt x="29158" y="425356"/>
                  <a:pt x="30424" y="429435"/>
                  <a:pt x="33250" y="432261"/>
                </a:cubicBezTo>
                <a:cubicBezTo>
                  <a:pt x="36076" y="435087"/>
                  <a:pt x="40400" y="436086"/>
                  <a:pt x="43226" y="438912"/>
                </a:cubicBezTo>
                <a:cubicBezTo>
                  <a:pt x="49246" y="444932"/>
                  <a:pt x="55033" y="457663"/>
                  <a:pt x="63176" y="462187"/>
                </a:cubicBezTo>
                <a:cubicBezTo>
                  <a:pt x="69304" y="465591"/>
                  <a:pt x="76477" y="466620"/>
                  <a:pt x="83127" y="468837"/>
                </a:cubicBezTo>
                <a:lnTo>
                  <a:pt x="109728" y="465512"/>
                </a:lnTo>
                <a:cubicBezTo>
                  <a:pt x="119696" y="464339"/>
                  <a:pt x="129705" y="463513"/>
                  <a:pt x="139653" y="462187"/>
                </a:cubicBezTo>
                <a:cubicBezTo>
                  <a:pt x="146336" y="461296"/>
                  <a:pt x="152954" y="459970"/>
                  <a:pt x="159604" y="458862"/>
                </a:cubicBezTo>
                <a:cubicBezTo>
                  <a:pt x="164037" y="455537"/>
                  <a:pt x="168804" y="452615"/>
                  <a:pt x="172904" y="448887"/>
                </a:cubicBezTo>
                <a:cubicBezTo>
                  <a:pt x="181023" y="441506"/>
                  <a:pt x="196180" y="425611"/>
                  <a:pt x="196180" y="425611"/>
                </a:cubicBezTo>
                <a:cubicBezTo>
                  <a:pt x="198397" y="417853"/>
                  <a:pt x="201248" y="410248"/>
                  <a:pt x="202830" y="402336"/>
                </a:cubicBezTo>
                <a:cubicBezTo>
                  <a:pt x="209225" y="370362"/>
                  <a:pt x="205553" y="347957"/>
                  <a:pt x="202830" y="312558"/>
                </a:cubicBezTo>
                <a:cubicBezTo>
                  <a:pt x="202273" y="305319"/>
                  <a:pt x="200523" y="287994"/>
                  <a:pt x="196180" y="279307"/>
                </a:cubicBezTo>
                <a:cubicBezTo>
                  <a:pt x="188791" y="264528"/>
                  <a:pt x="191377" y="273028"/>
                  <a:pt x="179554" y="262682"/>
                </a:cubicBezTo>
                <a:cubicBezTo>
                  <a:pt x="173656" y="257521"/>
                  <a:pt x="168471" y="251598"/>
                  <a:pt x="162929" y="246056"/>
                </a:cubicBezTo>
                <a:cubicBezTo>
                  <a:pt x="159604" y="242731"/>
                  <a:pt x="155562" y="239994"/>
                  <a:pt x="152954" y="236081"/>
                </a:cubicBezTo>
                <a:cubicBezTo>
                  <a:pt x="146303" y="226105"/>
                  <a:pt x="147413" y="224998"/>
                  <a:pt x="136328" y="219456"/>
                </a:cubicBezTo>
                <a:cubicBezTo>
                  <a:pt x="126077" y="214331"/>
                  <a:pt x="108921" y="213951"/>
                  <a:pt x="99752" y="212805"/>
                </a:cubicBezTo>
                <a:cubicBezTo>
                  <a:pt x="88855" y="205540"/>
                  <a:pt x="89777" y="210151"/>
                  <a:pt x="89777" y="202830"/>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18" name="TextBox 17"/>
          <p:cNvSpPr txBox="1"/>
          <p:nvPr/>
        </p:nvSpPr>
        <p:spPr>
          <a:xfrm>
            <a:off x="5101442" y="2564397"/>
            <a:ext cx="312906" cy="400110"/>
          </a:xfrm>
          <a:prstGeom prst="rect">
            <a:avLst/>
          </a:prstGeom>
          <a:noFill/>
        </p:spPr>
        <p:txBody>
          <a:bodyPr wrap="none" rtlCol="0">
            <a:spAutoFit/>
          </a:bodyPr>
          <a:lstStyle/>
          <a:p>
            <a:r>
              <a:rPr lang="en-GB" sz="2000" dirty="0" smtClean="0"/>
              <a:t>$</a:t>
            </a:r>
            <a:endParaRPr lang="en-US" sz="2000" dirty="0"/>
          </a:p>
        </p:txBody>
      </p:sp>
      <p:grpSp>
        <p:nvGrpSpPr>
          <p:cNvPr id="2" name="Group 3"/>
          <p:cNvGrpSpPr>
            <a:grpSpLocks/>
          </p:cNvGrpSpPr>
          <p:nvPr/>
        </p:nvGrpSpPr>
        <p:grpSpPr bwMode="auto">
          <a:xfrm flipH="1">
            <a:off x="5900058" y="3418113"/>
            <a:ext cx="424543" cy="991505"/>
            <a:chOff x="1857" y="929"/>
            <a:chExt cx="517" cy="1147"/>
          </a:xfrm>
        </p:grpSpPr>
        <p:sp>
          <p:nvSpPr>
            <p:cNvPr id="21" name="Oval 4"/>
            <p:cNvSpPr>
              <a:spLocks noChangeArrowheads="1"/>
            </p:cNvSpPr>
            <p:nvPr/>
          </p:nvSpPr>
          <p:spPr bwMode="auto">
            <a:xfrm>
              <a:off x="2121" y="1071"/>
              <a:ext cx="95" cy="52"/>
            </a:xfrm>
            <a:prstGeom prst="ellipse">
              <a:avLst/>
            </a:prstGeom>
            <a:solidFill>
              <a:srgbClr val="FFFFFF"/>
            </a:solidFill>
            <a:ln w="19050">
              <a:solidFill>
                <a:srgbClr val="000000"/>
              </a:solidFill>
              <a:round/>
              <a:headEnd/>
              <a:tailEnd/>
            </a:ln>
          </p:spPr>
          <p:txBody>
            <a:bodyPr wrap="none" anchor="ctr"/>
            <a:lstStyle/>
            <a:p>
              <a:endParaRPr lang="en-US"/>
            </a:p>
          </p:txBody>
        </p:sp>
        <p:grpSp>
          <p:nvGrpSpPr>
            <p:cNvPr id="3" name="Group 5"/>
            <p:cNvGrpSpPr>
              <a:grpSpLocks/>
            </p:cNvGrpSpPr>
            <p:nvPr/>
          </p:nvGrpSpPr>
          <p:grpSpPr bwMode="auto">
            <a:xfrm>
              <a:off x="1857" y="929"/>
              <a:ext cx="517" cy="1147"/>
              <a:chOff x="935" y="1424"/>
              <a:chExt cx="517" cy="1147"/>
            </a:xfrm>
          </p:grpSpPr>
          <p:sp>
            <p:nvSpPr>
              <p:cNvPr id="25" name="Oval 6"/>
              <p:cNvSpPr>
                <a:spLocks noChangeArrowheads="1"/>
              </p:cNvSpPr>
              <p:nvPr/>
            </p:nvSpPr>
            <p:spPr bwMode="auto">
              <a:xfrm>
                <a:off x="992" y="1424"/>
                <a:ext cx="352" cy="368"/>
              </a:xfrm>
              <a:prstGeom prst="ellipse">
                <a:avLst/>
              </a:prstGeom>
              <a:noFill/>
              <a:ln w="38100" algn="ctr">
                <a:solidFill>
                  <a:srgbClr val="000000"/>
                </a:solidFill>
                <a:round/>
                <a:headEnd/>
                <a:tailEnd/>
              </a:ln>
            </p:spPr>
            <p:txBody>
              <a:bodyPr wrap="none" anchor="ctr"/>
              <a:lstStyle/>
              <a:p>
                <a:endParaRPr lang="en-US"/>
              </a:p>
            </p:txBody>
          </p:sp>
          <p:sp>
            <p:nvSpPr>
              <p:cNvPr id="26" name="Line 7"/>
              <p:cNvSpPr>
                <a:spLocks noChangeShapeType="1"/>
              </p:cNvSpPr>
              <p:nvPr/>
            </p:nvSpPr>
            <p:spPr bwMode="auto">
              <a:xfrm>
                <a:off x="1168" y="1799"/>
                <a:ext cx="0" cy="528"/>
              </a:xfrm>
              <a:prstGeom prst="line">
                <a:avLst/>
              </a:prstGeom>
              <a:noFill/>
              <a:ln w="38100">
                <a:solidFill>
                  <a:srgbClr val="000000"/>
                </a:solidFill>
                <a:round/>
                <a:headEnd/>
                <a:tailEnd/>
              </a:ln>
            </p:spPr>
            <p:txBody>
              <a:bodyPr/>
              <a:lstStyle/>
              <a:p>
                <a:endParaRPr lang="en-US"/>
              </a:p>
            </p:txBody>
          </p:sp>
          <p:sp>
            <p:nvSpPr>
              <p:cNvPr id="27" name="Line 8"/>
              <p:cNvSpPr>
                <a:spLocks noChangeShapeType="1"/>
              </p:cNvSpPr>
              <p:nvPr/>
            </p:nvSpPr>
            <p:spPr bwMode="auto">
              <a:xfrm flipH="1">
                <a:off x="1020" y="1911"/>
                <a:ext cx="148" cy="122"/>
              </a:xfrm>
              <a:prstGeom prst="line">
                <a:avLst/>
              </a:prstGeom>
              <a:noFill/>
              <a:ln w="38100">
                <a:solidFill>
                  <a:srgbClr val="000000"/>
                </a:solidFill>
                <a:round/>
                <a:headEnd/>
                <a:tailEnd/>
              </a:ln>
            </p:spPr>
            <p:txBody>
              <a:bodyPr/>
              <a:lstStyle/>
              <a:p>
                <a:endParaRPr lang="en-US"/>
              </a:p>
            </p:txBody>
          </p:sp>
          <p:sp>
            <p:nvSpPr>
              <p:cNvPr id="28" name="Line 9"/>
              <p:cNvSpPr>
                <a:spLocks noChangeShapeType="1"/>
              </p:cNvSpPr>
              <p:nvPr/>
            </p:nvSpPr>
            <p:spPr bwMode="auto">
              <a:xfrm>
                <a:off x="1168" y="1903"/>
                <a:ext cx="46" cy="187"/>
              </a:xfrm>
              <a:prstGeom prst="line">
                <a:avLst/>
              </a:prstGeom>
              <a:noFill/>
              <a:ln w="38100">
                <a:solidFill>
                  <a:srgbClr val="000000"/>
                </a:solidFill>
                <a:round/>
                <a:headEnd/>
                <a:tailEnd/>
              </a:ln>
            </p:spPr>
            <p:txBody>
              <a:bodyPr/>
              <a:lstStyle/>
              <a:p>
                <a:endParaRPr lang="en-US"/>
              </a:p>
            </p:txBody>
          </p:sp>
          <p:grpSp>
            <p:nvGrpSpPr>
              <p:cNvPr id="4" name="Group 28"/>
              <p:cNvGrpSpPr>
                <a:grpSpLocks/>
              </p:cNvGrpSpPr>
              <p:nvPr/>
            </p:nvGrpSpPr>
            <p:grpSpPr bwMode="auto">
              <a:xfrm>
                <a:off x="935" y="2312"/>
                <a:ext cx="464" cy="232"/>
                <a:chOff x="808" y="1448"/>
                <a:chExt cx="464" cy="232"/>
              </a:xfrm>
            </p:grpSpPr>
            <p:sp>
              <p:nvSpPr>
                <p:cNvPr id="34" name="Line 11"/>
                <p:cNvSpPr>
                  <a:spLocks noChangeShapeType="1"/>
                </p:cNvSpPr>
                <p:nvPr/>
              </p:nvSpPr>
              <p:spPr bwMode="auto">
                <a:xfrm flipH="1">
                  <a:off x="808" y="1456"/>
                  <a:ext cx="232" cy="200"/>
                </a:xfrm>
                <a:prstGeom prst="line">
                  <a:avLst/>
                </a:prstGeom>
                <a:noFill/>
                <a:ln w="38100">
                  <a:solidFill>
                    <a:srgbClr val="000000"/>
                  </a:solidFill>
                  <a:round/>
                  <a:headEnd/>
                  <a:tailEnd/>
                </a:ln>
              </p:spPr>
              <p:txBody>
                <a:bodyPr/>
                <a:lstStyle/>
                <a:p>
                  <a:endParaRPr lang="en-US"/>
                </a:p>
              </p:txBody>
            </p:sp>
            <p:sp>
              <p:nvSpPr>
                <p:cNvPr id="35" name="Line 12"/>
                <p:cNvSpPr>
                  <a:spLocks noChangeShapeType="1"/>
                </p:cNvSpPr>
                <p:nvPr/>
              </p:nvSpPr>
              <p:spPr bwMode="auto">
                <a:xfrm>
                  <a:off x="1040" y="1448"/>
                  <a:ext cx="232" cy="232"/>
                </a:xfrm>
                <a:prstGeom prst="line">
                  <a:avLst/>
                </a:prstGeom>
                <a:noFill/>
                <a:ln w="38100">
                  <a:solidFill>
                    <a:srgbClr val="000000"/>
                  </a:solidFill>
                  <a:round/>
                  <a:headEnd/>
                  <a:tailEnd/>
                </a:ln>
              </p:spPr>
              <p:txBody>
                <a:bodyPr/>
                <a:lstStyle/>
                <a:p>
                  <a:endParaRPr lang="en-US"/>
                </a:p>
              </p:txBody>
            </p:sp>
          </p:grpSp>
          <p:sp>
            <p:nvSpPr>
              <p:cNvPr id="30" name="Line 13"/>
              <p:cNvSpPr>
                <a:spLocks noChangeShapeType="1"/>
              </p:cNvSpPr>
              <p:nvPr/>
            </p:nvSpPr>
            <p:spPr bwMode="auto">
              <a:xfrm flipV="1">
                <a:off x="1386" y="2475"/>
                <a:ext cx="66" cy="66"/>
              </a:xfrm>
              <a:prstGeom prst="line">
                <a:avLst/>
              </a:prstGeom>
              <a:noFill/>
              <a:ln w="38100">
                <a:solidFill>
                  <a:srgbClr val="000000"/>
                </a:solidFill>
                <a:round/>
                <a:headEnd/>
                <a:tailEnd/>
              </a:ln>
            </p:spPr>
            <p:txBody>
              <a:bodyPr/>
              <a:lstStyle/>
              <a:p>
                <a:endParaRPr lang="en-US"/>
              </a:p>
            </p:txBody>
          </p:sp>
          <p:sp>
            <p:nvSpPr>
              <p:cNvPr id="31" name="Line 14"/>
              <p:cNvSpPr>
                <a:spLocks noChangeShapeType="1"/>
              </p:cNvSpPr>
              <p:nvPr/>
            </p:nvSpPr>
            <p:spPr bwMode="auto">
              <a:xfrm>
                <a:off x="939" y="2508"/>
                <a:ext cx="63" cy="63"/>
              </a:xfrm>
              <a:prstGeom prst="line">
                <a:avLst/>
              </a:prstGeom>
              <a:noFill/>
              <a:ln w="38100">
                <a:solidFill>
                  <a:srgbClr val="000000"/>
                </a:solidFill>
                <a:round/>
                <a:headEnd/>
                <a:tailEnd/>
              </a:ln>
            </p:spPr>
            <p:txBody>
              <a:bodyPr/>
              <a:lstStyle/>
              <a:p>
                <a:endParaRPr lang="en-US"/>
              </a:p>
            </p:txBody>
          </p:sp>
          <p:sp>
            <p:nvSpPr>
              <p:cNvPr id="32" name="Line 15"/>
              <p:cNvSpPr>
                <a:spLocks noChangeShapeType="1"/>
              </p:cNvSpPr>
              <p:nvPr/>
            </p:nvSpPr>
            <p:spPr bwMode="auto">
              <a:xfrm flipV="1">
                <a:off x="1206" y="1998"/>
                <a:ext cx="150" cy="84"/>
              </a:xfrm>
              <a:prstGeom prst="line">
                <a:avLst/>
              </a:prstGeom>
              <a:noFill/>
              <a:ln w="38100">
                <a:solidFill>
                  <a:srgbClr val="000000"/>
                </a:solidFill>
                <a:round/>
                <a:headEnd/>
                <a:tailEnd/>
              </a:ln>
            </p:spPr>
            <p:txBody>
              <a:bodyPr/>
              <a:lstStyle/>
              <a:p>
                <a:endParaRPr lang="en-US"/>
              </a:p>
            </p:txBody>
          </p:sp>
          <p:sp>
            <p:nvSpPr>
              <p:cNvPr id="33" name="Line 16"/>
              <p:cNvSpPr>
                <a:spLocks noChangeShapeType="1"/>
              </p:cNvSpPr>
              <p:nvPr/>
            </p:nvSpPr>
            <p:spPr bwMode="auto">
              <a:xfrm>
                <a:off x="1023" y="2022"/>
                <a:ext cx="117" cy="102"/>
              </a:xfrm>
              <a:prstGeom prst="line">
                <a:avLst/>
              </a:prstGeom>
              <a:noFill/>
              <a:ln w="38100">
                <a:solidFill>
                  <a:srgbClr val="000000"/>
                </a:solidFill>
                <a:round/>
                <a:headEnd/>
                <a:tailEnd/>
              </a:ln>
            </p:spPr>
            <p:txBody>
              <a:bodyPr/>
              <a:lstStyle/>
              <a:p>
                <a:endParaRPr lang="en-US"/>
              </a:p>
            </p:txBody>
          </p:sp>
        </p:grpSp>
        <p:sp>
          <p:nvSpPr>
            <p:cNvPr id="23" name="Freeform 17"/>
            <p:cNvSpPr>
              <a:spLocks/>
            </p:cNvSpPr>
            <p:nvPr/>
          </p:nvSpPr>
          <p:spPr bwMode="auto">
            <a:xfrm>
              <a:off x="2133" y="1194"/>
              <a:ext cx="91" cy="26"/>
            </a:xfrm>
            <a:custGeom>
              <a:avLst/>
              <a:gdLst>
                <a:gd name="T0" fmla="*/ 91 w 91"/>
                <a:gd name="T1" fmla="*/ 24 h 26"/>
                <a:gd name="T2" fmla="*/ 67 w 91"/>
                <a:gd name="T3" fmla="*/ 19 h 26"/>
                <a:gd name="T4" fmla="*/ 22 w 91"/>
                <a:gd name="T5" fmla="*/ 12 h 26"/>
                <a:gd name="T6" fmla="*/ 0 w 91"/>
                <a:gd name="T7" fmla="*/ 0 h 26"/>
                <a:gd name="T8" fmla="*/ 0 60000 65536"/>
                <a:gd name="T9" fmla="*/ 0 60000 65536"/>
                <a:gd name="T10" fmla="*/ 0 60000 65536"/>
                <a:gd name="T11" fmla="*/ 0 60000 65536"/>
                <a:gd name="T12" fmla="*/ 0 w 91"/>
                <a:gd name="T13" fmla="*/ 0 h 26"/>
                <a:gd name="T14" fmla="*/ 91 w 91"/>
                <a:gd name="T15" fmla="*/ 26 h 26"/>
              </a:gdLst>
              <a:ahLst/>
              <a:cxnLst>
                <a:cxn ang="T8">
                  <a:pos x="T0" y="T1"/>
                </a:cxn>
                <a:cxn ang="T9">
                  <a:pos x="T2" y="T3"/>
                </a:cxn>
                <a:cxn ang="T10">
                  <a:pos x="T4" y="T5"/>
                </a:cxn>
                <a:cxn ang="T11">
                  <a:pos x="T6" y="T7"/>
                </a:cxn>
              </a:cxnLst>
              <a:rect l="T12" t="T13" r="T14" b="T15"/>
              <a:pathLst>
                <a:path w="91" h="26">
                  <a:moveTo>
                    <a:pt x="91" y="24"/>
                  </a:moveTo>
                  <a:cubicBezTo>
                    <a:pt x="80" y="26"/>
                    <a:pt x="76" y="22"/>
                    <a:pt x="67" y="19"/>
                  </a:cubicBezTo>
                  <a:cubicBezTo>
                    <a:pt x="53" y="15"/>
                    <a:pt x="37" y="14"/>
                    <a:pt x="22" y="12"/>
                  </a:cubicBezTo>
                  <a:cubicBezTo>
                    <a:pt x="16" y="7"/>
                    <a:pt x="7" y="2"/>
                    <a:pt x="0" y="0"/>
                  </a:cubicBezTo>
                </a:path>
              </a:pathLst>
            </a:custGeom>
            <a:noFill/>
            <a:ln w="19050">
              <a:solidFill>
                <a:srgbClr val="000000"/>
              </a:solidFill>
              <a:round/>
              <a:headEnd/>
              <a:tailEnd/>
            </a:ln>
          </p:spPr>
          <p:txBody>
            <a:bodyPr/>
            <a:lstStyle/>
            <a:p>
              <a:endParaRPr lang="en-US"/>
            </a:p>
          </p:txBody>
        </p:sp>
        <p:sp>
          <p:nvSpPr>
            <p:cNvPr id="24" name="Oval 18"/>
            <p:cNvSpPr>
              <a:spLocks noChangeArrowheads="1"/>
            </p:cNvSpPr>
            <p:nvPr/>
          </p:nvSpPr>
          <p:spPr bwMode="auto">
            <a:xfrm>
              <a:off x="2151" y="1080"/>
              <a:ext cx="33" cy="34"/>
            </a:xfrm>
            <a:prstGeom prst="ellipse">
              <a:avLst/>
            </a:prstGeom>
            <a:solidFill>
              <a:srgbClr val="000000"/>
            </a:solidFill>
            <a:ln w="9525">
              <a:solidFill>
                <a:srgbClr val="000000"/>
              </a:solidFill>
              <a:round/>
              <a:headEnd/>
              <a:tailEnd/>
            </a:ln>
          </p:spPr>
          <p:txBody>
            <a:bodyPr wrap="none" anchor="ctr"/>
            <a:lstStyle/>
            <a:p>
              <a:endParaRPr lang="en-US"/>
            </a:p>
          </p:txBody>
        </p:sp>
      </p:grpSp>
      <p:sp>
        <p:nvSpPr>
          <p:cNvPr id="36" name="Oval 35"/>
          <p:cNvSpPr/>
          <p:nvPr/>
        </p:nvSpPr>
        <p:spPr bwMode="auto">
          <a:xfrm>
            <a:off x="4310744" y="3831771"/>
            <a:ext cx="609600" cy="653143"/>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37" name="Freeform 36"/>
          <p:cNvSpPr/>
          <p:nvPr/>
        </p:nvSpPr>
        <p:spPr bwMode="auto">
          <a:xfrm>
            <a:off x="2884716" y="3668484"/>
            <a:ext cx="850263" cy="800520"/>
          </a:xfrm>
          <a:custGeom>
            <a:avLst/>
            <a:gdLst>
              <a:gd name="connsiteX0" fmla="*/ 446314 w 850263"/>
              <a:gd name="connsiteY0" fmla="*/ 76200 h 800520"/>
              <a:gd name="connsiteX1" fmla="*/ 413657 w 850263"/>
              <a:gd name="connsiteY1" fmla="*/ 97971 h 800520"/>
              <a:gd name="connsiteX2" fmla="*/ 293914 w 850263"/>
              <a:gd name="connsiteY2" fmla="*/ 0 h 800520"/>
              <a:gd name="connsiteX3" fmla="*/ 250371 w 850263"/>
              <a:gd name="connsiteY3" fmla="*/ 43543 h 800520"/>
              <a:gd name="connsiteX4" fmla="*/ 228600 w 850263"/>
              <a:gd name="connsiteY4" fmla="*/ 108857 h 800520"/>
              <a:gd name="connsiteX5" fmla="*/ 163286 w 850263"/>
              <a:gd name="connsiteY5" fmla="*/ 119743 h 800520"/>
              <a:gd name="connsiteX6" fmla="*/ 43543 w 850263"/>
              <a:gd name="connsiteY6" fmla="*/ 130628 h 800520"/>
              <a:gd name="connsiteX7" fmla="*/ 32657 w 850263"/>
              <a:gd name="connsiteY7" fmla="*/ 391886 h 800520"/>
              <a:gd name="connsiteX8" fmla="*/ 0 w 850263"/>
              <a:gd name="connsiteY8" fmla="*/ 402771 h 800520"/>
              <a:gd name="connsiteX9" fmla="*/ 32657 w 850263"/>
              <a:gd name="connsiteY9" fmla="*/ 511628 h 800520"/>
              <a:gd name="connsiteX10" fmla="*/ 54428 w 850263"/>
              <a:gd name="connsiteY10" fmla="*/ 544286 h 800520"/>
              <a:gd name="connsiteX11" fmla="*/ 87086 w 850263"/>
              <a:gd name="connsiteY11" fmla="*/ 555171 h 800520"/>
              <a:gd name="connsiteX12" fmla="*/ 141514 w 850263"/>
              <a:gd name="connsiteY12" fmla="*/ 620486 h 800520"/>
              <a:gd name="connsiteX13" fmla="*/ 228600 w 850263"/>
              <a:gd name="connsiteY13" fmla="*/ 664028 h 800520"/>
              <a:gd name="connsiteX14" fmla="*/ 283028 w 850263"/>
              <a:gd name="connsiteY14" fmla="*/ 718457 h 800520"/>
              <a:gd name="connsiteX15" fmla="*/ 304800 w 850263"/>
              <a:gd name="connsiteY15" fmla="*/ 751114 h 800520"/>
              <a:gd name="connsiteX16" fmla="*/ 359228 w 850263"/>
              <a:gd name="connsiteY16" fmla="*/ 783771 h 800520"/>
              <a:gd name="connsiteX17" fmla="*/ 544286 w 850263"/>
              <a:gd name="connsiteY17" fmla="*/ 772886 h 800520"/>
              <a:gd name="connsiteX18" fmla="*/ 555171 w 850263"/>
              <a:gd name="connsiteY18" fmla="*/ 685800 h 800520"/>
              <a:gd name="connsiteX19" fmla="*/ 587828 w 850263"/>
              <a:gd name="connsiteY19" fmla="*/ 664028 h 800520"/>
              <a:gd name="connsiteX20" fmla="*/ 827314 w 850263"/>
              <a:gd name="connsiteY20" fmla="*/ 664028 h 800520"/>
              <a:gd name="connsiteX21" fmla="*/ 783771 w 850263"/>
              <a:gd name="connsiteY21" fmla="*/ 576943 h 800520"/>
              <a:gd name="connsiteX22" fmla="*/ 740228 w 850263"/>
              <a:gd name="connsiteY22" fmla="*/ 359228 h 800520"/>
              <a:gd name="connsiteX23" fmla="*/ 718457 w 850263"/>
              <a:gd name="connsiteY23" fmla="*/ 315686 h 800520"/>
              <a:gd name="connsiteX24" fmla="*/ 696686 w 850263"/>
              <a:gd name="connsiteY24" fmla="*/ 283028 h 800520"/>
              <a:gd name="connsiteX25" fmla="*/ 674914 w 850263"/>
              <a:gd name="connsiteY25" fmla="*/ 206828 h 800520"/>
              <a:gd name="connsiteX26" fmla="*/ 642257 w 850263"/>
              <a:gd name="connsiteY26" fmla="*/ 152400 h 800520"/>
              <a:gd name="connsiteX27" fmla="*/ 598714 w 850263"/>
              <a:gd name="connsiteY27" fmla="*/ 119743 h 800520"/>
              <a:gd name="connsiteX28" fmla="*/ 533400 w 850263"/>
              <a:gd name="connsiteY28" fmla="*/ 87086 h 800520"/>
              <a:gd name="connsiteX29" fmla="*/ 424543 w 850263"/>
              <a:gd name="connsiteY29" fmla="*/ 108857 h 800520"/>
              <a:gd name="connsiteX30" fmla="*/ 446314 w 850263"/>
              <a:gd name="connsiteY30" fmla="*/ 76200 h 8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0263" h="800520">
                <a:moveTo>
                  <a:pt x="446314" y="76200"/>
                </a:moveTo>
                <a:cubicBezTo>
                  <a:pt x="444500" y="74386"/>
                  <a:pt x="425733" y="103003"/>
                  <a:pt x="413657" y="97971"/>
                </a:cubicBezTo>
                <a:cubicBezTo>
                  <a:pt x="373254" y="81136"/>
                  <a:pt x="328650" y="34735"/>
                  <a:pt x="293914" y="0"/>
                </a:cubicBezTo>
                <a:cubicBezTo>
                  <a:pt x="279400" y="14514"/>
                  <a:pt x="260932" y="25942"/>
                  <a:pt x="250371" y="43543"/>
                </a:cubicBezTo>
                <a:cubicBezTo>
                  <a:pt x="238564" y="63222"/>
                  <a:pt x="245871" y="93745"/>
                  <a:pt x="228600" y="108857"/>
                </a:cubicBezTo>
                <a:cubicBezTo>
                  <a:pt x="211989" y="123391"/>
                  <a:pt x="185206" y="117164"/>
                  <a:pt x="163286" y="119743"/>
                </a:cubicBezTo>
                <a:cubicBezTo>
                  <a:pt x="123482" y="124426"/>
                  <a:pt x="83457" y="127000"/>
                  <a:pt x="43543" y="130628"/>
                </a:cubicBezTo>
                <a:cubicBezTo>
                  <a:pt x="44675" y="152139"/>
                  <a:pt x="83119" y="331332"/>
                  <a:pt x="32657" y="391886"/>
                </a:cubicBezTo>
                <a:cubicBezTo>
                  <a:pt x="25311" y="400701"/>
                  <a:pt x="10886" y="399143"/>
                  <a:pt x="0" y="402771"/>
                </a:cubicBezTo>
                <a:cubicBezTo>
                  <a:pt x="9047" y="438958"/>
                  <a:pt x="17514" y="477555"/>
                  <a:pt x="32657" y="511628"/>
                </a:cubicBezTo>
                <a:cubicBezTo>
                  <a:pt x="37970" y="523584"/>
                  <a:pt x="44212" y="536113"/>
                  <a:pt x="54428" y="544286"/>
                </a:cubicBezTo>
                <a:cubicBezTo>
                  <a:pt x="63388" y="551454"/>
                  <a:pt x="76200" y="551543"/>
                  <a:pt x="87086" y="555171"/>
                </a:cubicBezTo>
                <a:cubicBezTo>
                  <a:pt x="102132" y="577741"/>
                  <a:pt x="117568" y="605519"/>
                  <a:pt x="141514" y="620486"/>
                </a:cubicBezTo>
                <a:cubicBezTo>
                  <a:pt x="207124" y="661492"/>
                  <a:pt x="180331" y="621793"/>
                  <a:pt x="228600" y="664028"/>
                </a:cubicBezTo>
                <a:cubicBezTo>
                  <a:pt x="247909" y="680924"/>
                  <a:pt x="268795" y="697109"/>
                  <a:pt x="283028" y="718457"/>
                </a:cubicBezTo>
                <a:cubicBezTo>
                  <a:pt x="290285" y="729343"/>
                  <a:pt x="294867" y="742600"/>
                  <a:pt x="304800" y="751114"/>
                </a:cubicBezTo>
                <a:cubicBezTo>
                  <a:pt x="320864" y="764883"/>
                  <a:pt x="341085" y="772885"/>
                  <a:pt x="359228" y="783771"/>
                </a:cubicBezTo>
                <a:cubicBezTo>
                  <a:pt x="420914" y="780143"/>
                  <a:pt x="489017" y="800520"/>
                  <a:pt x="544286" y="772886"/>
                </a:cubicBezTo>
                <a:cubicBezTo>
                  <a:pt x="570452" y="759803"/>
                  <a:pt x="544306" y="712962"/>
                  <a:pt x="555171" y="685800"/>
                </a:cubicBezTo>
                <a:cubicBezTo>
                  <a:pt x="560030" y="673653"/>
                  <a:pt x="576942" y="671285"/>
                  <a:pt x="587828" y="664028"/>
                </a:cubicBezTo>
                <a:cubicBezTo>
                  <a:pt x="632267" y="668966"/>
                  <a:pt x="797821" y="693521"/>
                  <a:pt x="827314" y="664028"/>
                </a:cubicBezTo>
                <a:cubicBezTo>
                  <a:pt x="850263" y="641079"/>
                  <a:pt x="783771" y="576943"/>
                  <a:pt x="783771" y="576943"/>
                </a:cubicBezTo>
                <a:cubicBezTo>
                  <a:pt x="781037" y="560536"/>
                  <a:pt x="756469" y="391709"/>
                  <a:pt x="740228" y="359228"/>
                </a:cubicBezTo>
                <a:cubicBezTo>
                  <a:pt x="732971" y="344714"/>
                  <a:pt x="726508" y="329775"/>
                  <a:pt x="718457" y="315686"/>
                </a:cubicBezTo>
                <a:cubicBezTo>
                  <a:pt x="711966" y="304327"/>
                  <a:pt x="702537" y="294730"/>
                  <a:pt x="696686" y="283028"/>
                </a:cubicBezTo>
                <a:cubicBezTo>
                  <a:pt x="670146" y="229947"/>
                  <a:pt x="702825" y="269627"/>
                  <a:pt x="674914" y="206828"/>
                </a:cubicBezTo>
                <a:cubicBezTo>
                  <a:pt x="666321" y="187494"/>
                  <a:pt x="656190" y="168323"/>
                  <a:pt x="642257" y="152400"/>
                </a:cubicBezTo>
                <a:cubicBezTo>
                  <a:pt x="630310" y="138746"/>
                  <a:pt x="613477" y="130288"/>
                  <a:pt x="598714" y="119743"/>
                </a:cubicBezTo>
                <a:cubicBezTo>
                  <a:pt x="561783" y="93364"/>
                  <a:pt x="573844" y="100566"/>
                  <a:pt x="533400" y="87086"/>
                </a:cubicBezTo>
                <a:cubicBezTo>
                  <a:pt x="526944" y="88008"/>
                  <a:pt x="445271" y="95038"/>
                  <a:pt x="424543" y="108857"/>
                </a:cubicBezTo>
                <a:cubicBezTo>
                  <a:pt x="421524" y="110870"/>
                  <a:pt x="448128" y="78014"/>
                  <a:pt x="446314" y="76200"/>
                </a:cubicBezTo>
                <a:close/>
              </a:path>
            </a:pathLst>
          </a:custGeom>
          <a:solidFill>
            <a:schemeClr val="tx1">
              <a:lumMod val="65000"/>
              <a:lumOff val="35000"/>
            </a:schemeClr>
          </a:solidFill>
          <a:ln w="9525" cap="flat" cmpd="sng" algn="ctr">
            <a:solidFill>
              <a:schemeClr val="tx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grpSp>
        <p:nvGrpSpPr>
          <p:cNvPr id="5" name="Group 59"/>
          <p:cNvGrpSpPr/>
          <p:nvPr/>
        </p:nvGrpSpPr>
        <p:grpSpPr>
          <a:xfrm>
            <a:off x="4421778" y="3405050"/>
            <a:ext cx="333346" cy="644254"/>
            <a:chOff x="7580568" y="3401787"/>
            <a:chExt cx="747955" cy="1433467"/>
          </a:xfrm>
        </p:grpSpPr>
        <p:sp>
          <p:nvSpPr>
            <p:cNvPr id="49" name="Parallelogram 48"/>
            <p:cNvSpPr/>
            <p:nvPr/>
          </p:nvSpPr>
          <p:spPr bwMode="auto">
            <a:xfrm>
              <a:off x="7580568" y="3929743"/>
              <a:ext cx="747003" cy="367298"/>
            </a:xfrm>
            <a:prstGeom prst="parallelogram">
              <a:avLst>
                <a:gd name="adj" fmla="val 52143"/>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cxnSp>
          <p:nvCxnSpPr>
            <p:cNvPr id="50" name="Straight Connector 49"/>
            <p:cNvCxnSpPr/>
            <p:nvPr/>
          </p:nvCxnSpPr>
          <p:spPr bwMode="auto">
            <a:xfrm rot="5400000">
              <a:off x="7311139" y="4565254"/>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rot="5400000">
              <a:off x="7498861" y="4205187"/>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rot="5400000">
              <a:off x="7869508" y="4565254"/>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rot="5400000">
              <a:off x="8058523" y="4205187"/>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rot="5400000">
              <a:off x="7496957" y="3671787"/>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5" name="Straight Connector 54"/>
            <p:cNvCxnSpPr/>
            <p:nvPr/>
          </p:nvCxnSpPr>
          <p:spPr bwMode="auto">
            <a:xfrm rot="5400000">
              <a:off x="8055325" y="3671787"/>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6" name="Straight Connector 55"/>
            <p:cNvCxnSpPr/>
            <p:nvPr/>
          </p:nvCxnSpPr>
          <p:spPr bwMode="auto">
            <a:xfrm rot="10800000">
              <a:off x="7771481" y="3671787"/>
              <a:ext cx="55098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8" name="Straight Connector 57"/>
            <p:cNvCxnSpPr/>
            <p:nvPr/>
          </p:nvCxnSpPr>
          <p:spPr bwMode="auto">
            <a:xfrm rot="10800000">
              <a:off x="7771481" y="3408491"/>
              <a:ext cx="55098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36303647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a:spLocks/>
          </p:cNvSpPr>
          <p:nvPr/>
        </p:nvSpPr>
        <p:spPr bwMode="auto">
          <a:xfrm>
            <a:off x="3578468" y="1904999"/>
            <a:ext cx="1145431" cy="2623457"/>
          </a:xfrm>
          <a:custGeom>
            <a:avLst/>
            <a:gdLst>
              <a:gd name="T0" fmla="*/ 11 w 277"/>
              <a:gd name="T1" fmla="*/ 2 h 523"/>
              <a:gd name="T2" fmla="*/ 11 w 277"/>
              <a:gd name="T3" fmla="*/ 37 h 523"/>
              <a:gd name="T4" fmla="*/ 0 w 277"/>
              <a:gd name="T5" fmla="*/ 57 h 523"/>
              <a:gd name="T6" fmla="*/ 25 w 277"/>
              <a:gd name="T7" fmla="*/ 58 h 523"/>
              <a:gd name="T8" fmla="*/ 38 w 277"/>
              <a:gd name="T9" fmla="*/ 56 h 523"/>
              <a:gd name="T10" fmla="*/ 34 w 277"/>
              <a:gd name="T11" fmla="*/ 49 h 523"/>
              <a:gd name="T12" fmla="*/ 33 w 277"/>
              <a:gd name="T13" fmla="*/ 47 h 523"/>
              <a:gd name="T14" fmla="*/ 29 w 277"/>
              <a:gd name="T15" fmla="*/ 33 h 523"/>
              <a:gd name="T16" fmla="*/ 30 w 277"/>
              <a:gd name="T17" fmla="*/ 8 h 523"/>
              <a:gd name="T18" fmla="*/ 29 w 277"/>
              <a:gd name="T19" fmla="*/ 3 h 523"/>
              <a:gd name="T20" fmla="*/ 13 w 277"/>
              <a:gd name="T21" fmla="*/ 2 h 523"/>
              <a:gd name="T22" fmla="*/ 11 w 277"/>
              <a:gd name="T23" fmla="*/ 2 h 5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7"/>
              <a:gd name="T37" fmla="*/ 0 h 523"/>
              <a:gd name="T38" fmla="*/ 277 w 277"/>
              <a:gd name="T39" fmla="*/ 523 h 5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7" h="523">
                <a:moveTo>
                  <a:pt x="51" y="9"/>
                </a:moveTo>
                <a:cubicBezTo>
                  <a:pt x="20" y="130"/>
                  <a:pt x="51" y="0"/>
                  <a:pt x="51" y="327"/>
                </a:cubicBezTo>
                <a:cubicBezTo>
                  <a:pt x="51" y="401"/>
                  <a:pt x="72" y="486"/>
                  <a:pt x="0" y="510"/>
                </a:cubicBezTo>
                <a:cubicBezTo>
                  <a:pt x="40" y="522"/>
                  <a:pt x="87" y="506"/>
                  <a:pt x="129" y="516"/>
                </a:cubicBezTo>
                <a:cubicBezTo>
                  <a:pt x="277" y="507"/>
                  <a:pt x="235" y="523"/>
                  <a:pt x="189" y="493"/>
                </a:cubicBezTo>
                <a:cubicBezTo>
                  <a:pt x="183" y="475"/>
                  <a:pt x="177" y="457"/>
                  <a:pt x="171" y="439"/>
                </a:cubicBezTo>
                <a:cubicBezTo>
                  <a:pt x="169" y="434"/>
                  <a:pt x="165" y="422"/>
                  <a:pt x="165" y="422"/>
                </a:cubicBezTo>
                <a:cubicBezTo>
                  <a:pt x="159" y="377"/>
                  <a:pt x="156" y="331"/>
                  <a:pt x="147" y="286"/>
                </a:cubicBezTo>
                <a:cubicBezTo>
                  <a:pt x="149" y="213"/>
                  <a:pt x="153" y="141"/>
                  <a:pt x="153" y="68"/>
                </a:cubicBezTo>
                <a:cubicBezTo>
                  <a:pt x="153" y="54"/>
                  <a:pt x="159" y="33"/>
                  <a:pt x="147" y="27"/>
                </a:cubicBezTo>
                <a:cubicBezTo>
                  <a:pt x="124" y="14"/>
                  <a:pt x="95" y="23"/>
                  <a:pt x="69" y="21"/>
                </a:cubicBezTo>
                <a:cubicBezTo>
                  <a:pt x="49" y="14"/>
                  <a:pt x="51" y="21"/>
                  <a:pt x="51" y="9"/>
                </a:cubicBezTo>
                <a:close/>
              </a:path>
            </a:pathLst>
          </a:custGeom>
          <a:solidFill>
            <a:srgbClr val="996600"/>
          </a:solidFill>
          <a:ln w="9525">
            <a:solidFill>
              <a:srgbClr val="996600"/>
            </a:solidFill>
            <a:round/>
            <a:headEnd/>
            <a:tailEnd/>
          </a:ln>
        </p:spPr>
        <p:txBody>
          <a:bodyPr/>
          <a:lstStyle/>
          <a:p>
            <a:endParaRPr lang="en-US"/>
          </a:p>
        </p:txBody>
      </p:sp>
      <p:sp>
        <p:nvSpPr>
          <p:cNvPr id="10" name="Freeform 9"/>
          <p:cNvSpPr>
            <a:spLocks/>
          </p:cNvSpPr>
          <p:nvPr/>
        </p:nvSpPr>
        <p:spPr bwMode="auto">
          <a:xfrm>
            <a:off x="3037114" y="685799"/>
            <a:ext cx="1926771" cy="1600201"/>
          </a:xfrm>
          <a:custGeom>
            <a:avLst/>
            <a:gdLst>
              <a:gd name="T0" fmla="*/ 30 w 506"/>
              <a:gd name="T1" fmla="*/ 34 h 477"/>
              <a:gd name="T2" fmla="*/ 49 w 506"/>
              <a:gd name="T3" fmla="*/ 39 h 477"/>
              <a:gd name="T4" fmla="*/ 36 w 506"/>
              <a:gd name="T5" fmla="*/ 30 h 477"/>
              <a:gd name="T6" fmla="*/ 45 w 506"/>
              <a:gd name="T7" fmla="*/ 39 h 477"/>
              <a:gd name="T8" fmla="*/ 54 w 506"/>
              <a:gd name="T9" fmla="*/ 39 h 477"/>
              <a:gd name="T10" fmla="*/ 54 w 506"/>
              <a:gd name="T11" fmla="*/ 23 h 477"/>
              <a:gd name="T12" fmla="*/ 39 w 506"/>
              <a:gd name="T13" fmla="*/ 40 h 477"/>
              <a:gd name="T14" fmla="*/ 53 w 506"/>
              <a:gd name="T15" fmla="*/ 44 h 477"/>
              <a:gd name="T16" fmla="*/ 51 w 506"/>
              <a:gd name="T17" fmla="*/ 36 h 477"/>
              <a:gd name="T18" fmla="*/ 19 w 506"/>
              <a:gd name="T19" fmla="*/ 37 h 477"/>
              <a:gd name="T20" fmla="*/ 37 w 506"/>
              <a:gd name="T21" fmla="*/ 44 h 477"/>
              <a:gd name="T22" fmla="*/ 18 w 506"/>
              <a:gd name="T23" fmla="*/ 30 h 477"/>
              <a:gd name="T24" fmla="*/ 30 w 506"/>
              <a:gd name="T25" fmla="*/ 54 h 477"/>
              <a:gd name="T26" fmla="*/ 48 w 506"/>
              <a:gd name="T27" fmla="*/ 45 h 477"/>
              <a:gd name="T28" fmla="*/ 49 w 506"/>
              <a:gd name="T29" fmla="*/ 36 h 477"/>
              <a:gd name="T30" fmla="*/ 51 w 506"/>
              <a:gd name="T31" fmla="*/ 36 h 477"/>
              <a:gd name="T32" fmla="*/ 73 w 506"/>
              <a:gd name="T33" fmla="*/ 47 h 477"/>
              <a:gd name="T34" fmla="*/ 89 w 506"/>
              <a:gd name="T35" fmla="*/ 42 h 477"/>
              <a:gd name="T36" fmla="*/ 91 w 506"/>
              <a:gd name="T37" fmla="*/ 33 h 477"/>
              <a:gd name="T38" fmla="*/ 81 w 506"/>
              <a:gd name="T39" fmla="*/ 33 h 477"/>
              <a:gd name="T40" fmla="*/ 94 w 506"/>
              <a:gd name="T41" fmla="*/ 30 h 477"/>
              <a:gd name="T42" fmla="*/ 73 w 506"/>
              <a:gd name="T43" fmla="*/ 21 h 477"/>
              <a:gd name="T44" fmla="*/ 64 w 506"/>
              <a:gd name="T45" fmla="*/ 14 h 477"/>
              <a:gd name="T46" fmla="*/ 53 w 506"/>
              <a:gd name="T47" fmla="*/ 27 h 477"/>
              <a:gd name="T48" fmla="*/ 34 w 506"/>
              <a:gd name="T49" fmla="*/ 14 h 477"/>
              <a:gd name="T50" fmla="*/ 23 w 506"/>
              <a:gd name="T51" fmla="*/ 21 h 477"/>
              <a:gd name="T52" fmla="*/ 27 w 506"/>
              <a:gd name="T53" fmla="*/ 33 h 477"/>
              <a:gd name="T54" fmla="*/ 34 w 506"/>
              <a:gd name="T55" fmla="*/ 25 h 477"/>
              <a:gd name="T56" fmla="*/ 28 w 506"/>
              <a:gd name="T57" fmla="*/ 21 h 477"/>
              <a:gd name="T58" fmla="*/ 7 w 506"/>
              <a:gd name="T59" fmla="*/ 11 h 477"/>
              <a:gd name="T60" fmla="*/ 11 w 506"/>
              <a:gd name="T61" fmla="*/ 36 h 477"/>
              <a:gd name="T62" fmla="*/ 30 w 506"/>
              <a:gd name="T63" fmla="*/ 21 h 477"/>
              <a:gd name="T64" fmla="*/ 23 w 506"/>
              <a:gd name="T65" fmla="*/ 19 h 477"/>
              <a:gd name="T66" fmla="*/ 51 w 506"/>
              <a:gd name="T67" fmla="*/ 30 h 477"/>
              <a:gd name="T68" fmla="*/ 77 w 506"/>
              <a:gd name="T69" fmla="*/ 24 h 477"/>
              <a:gd name="T70" fmla="*/ 63 w 506"/>
              <a:gd name="T71" fmla="*/ 12 h 477"/>
              <a:gd name="T72" fmla="*/ 54 w 506"/>
              <a:gd name="T73" fmla="*/ 26 h 477"/>
              <a:gd name="T74" fmla="*/ 72 w 506"/>
              <a:gd name="T75" fmla="*/ 15 h 477"/>
              <a:gd name="T76" fmla="*/ 63 w 506"/>
              <a:gd name="T77" fmla="*/ 8 h 477"/>
              <a:gd name="T78" fmla="*/ 72 w 506"/>
              <a:gd name="T79" fmla="*/ 26 h 477"/>
              <a:gd name="T80" fmla="*/ 95 w 506"/>
              <a:gd name="T81" fmla="*/ 14 h 477"/>
              <a:gd name="T82" fmla="*/ 51 w 506"/>
              <a:gd name="T83" fmla="*/ 12 h 477"/>
              <a:gd name="T84" fmla="*/ 59 w 506"/>
              <a:gd name="T85" fmla="*/ 16 h 477"/>
              <a:gd name="T86" fmla="*/ 30 w 506"/>
              <a:gd name="T87" fmla="*/ 8 h 477"/>
              <a:gd name="T88" fmla="*/ 18 w 506"/>
              <a:gd name="T89" fmla="*/ 18 h 4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6"/>
              <a:gd name="T136" fmla="*/ 0 h 477"/>
              <a:gd name="T137" fmla="*/ 506 w 506"/>
              <a:gd name="T138" fmla="*/ 477 h 4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6" h="477">
                <a:moveTo>
                  <a:pt x="176" y="267"/>
                </a:moveTo>
                <a:cubicBezTo>
                  <a:pt x="160" y="272"/>
                  <a:pt x="138" y="289"/>
                  <a:pt x="158" y="309"/>
                </a:cubicBezTo>
                <a:cubicBezTo>
                  <a:pt x="171" y="322"/>
                  <a:pt x="215" y="344"/>
                  <a:pt x="236" y="351"/>
                </a:cubicBezTo>
                <a:cubicBezTo>
                  <a:pt x="242" y="349"/>
                  <a:pt x="250" y="349"/>
                  <a:pt x="254" y="345"/>
                </a:cubicBezTo>
                <a:cubicBezTo>
                  <a:pt x="285" y="314"/>
                  <a:pt x="219" y="274"/>
                  <a:pt x="200" y="261"/>
                </a:cubicBezTo>
                <a:cubicBezTo>
                  <a:pt x="194" y="263"/>
                  <a:pt x="186" y="262"/>
                  <a:pt x="182" y="267"/>
                </a:cubicBezTo>
                <a:cubicBezTo>
                  <a:pt x="175" y="277"/>
                  <a:pt x="170" y="303"/>
                  <a:pt x="170" y="303"/>
                </a:cubicBezTo>
                <a:cubicBezTo>
                  <a:pt x="180" y="334"/>
                  <a:pt x="199" y="335"/>
                  <a:pt x="230" y="345"/>
                </a:cubicBezTo>
                <a:cubicBezTo>
                  <a:pt x="236" y="347"/>
                  <a:pt x="248" y="351"/>
                  <a:pt x="248" y="351"/>
                </a:cubicBezTo>
                <a:cubicBezTo>
                  <a:pt x="258" y="349"/>
                  <a:pt x="269" y="349"/>
                  <a:pt x="278" y="345"/>
                </a:cubicBezTo>
                <a:cubicBezTo>
                  <a:pt x="291" y="339"/>
                  <a:pt x="314" y="321"/>
                  <a:pt x="314" y="321"/>
                </a:cubicBezTo>
                <a:cubicBezTo>
                  <a:pt x="327" y="283"/>
                  <a:pt x="320" y="215"/>
                  <a:pt x="278" y="201"/>
                </a:cubicBezTo>
                <a:cubicBezTo>
                  <a:pt x="220" y="208"/>
                  <a:pt x="231" y="208"/>
                  <a:pt x="200" y="249"/>
                </a:cubicBezTo>
                <a:cubicBezTo>
                  <a:pt x="190" y="278"/>
                  <a:pt x="175" y="332"/>
                  <a:pt x="200" y="357"/>
                </a:cubicBezTo>
                <a:cubicBezTo>
                  <a:pt x="210" y="367"/>
                  <a:pt x="224" y="373"/>
                  <a:pt x="236" y="381"/>
                </a:cubicBezTo>
                <a:cubicBezTo>
                  <a:pt x="247" y="388"/>
                  <a:pt x="272" y="393"/>
                  <a:pt x="272" y="393"/>
                </a:cubicBezTo>
                <a:cubicBezTo>
                  <a:pt x="278" y="384"/>
                  <a:pt x="294" y="364"/>
                  <a:pt x="290" y="351"/>
                </a:cubicBezTo>
                <a:cubicBezTo>
                  <a:pt x="286" y="337"/>
                  <a:pt x="274" y="327"/>
                  <a:pt x="266" y="315"/>
                </a:cubicBezTo>
                <a:cubicBezTo>
                  <a:pt x="246" y="285"/>
                  <a:pt x="237" y="243"/>
                  <a:pt x="200" y="231"/>
                </a:cubicBezTo>
                <a:cubicBezTo>
                  <a:pt x="126" y="242"/>
                  <a:pt x="110" y="268"/>
                  <a:pt x="98" y="339"/>
                </a:cubicBezTo>
                <a:cubicBezTo>
                  <a:pt x="103" y="381"/>
                  <a:pt x="102" y="420"/>
                  <a:pt x="146" y="435"/>
                </a:cubicBezTo>
                <a:cubicBezTo>
                  <a:pt x="174" y="428"/>
                  <a:pt x="185" y="421"/>
                  <a:pt x="194" y="393"/>
                </a:cubicBezTo>
                <a:cubicBezTo>
                  <a:pt x="187" y="327"/>
                  <a:pt x="177" y="289"/>
                  <a:pt x="110" y="267"/>
                </a:cubicBezTo>
                <a:cubicBezTo>
                  <a:pt x="104" y="269"/>
                  <a:pt x="96" y="268"/>
                  <a:pt x="92" y="273"/>
                </a:cubicBezTo>
                <a:cubicBezTo>
                  <a:pt x="80" y="290"/>
                  <a:pt x="73" y="329"/>
                  <a:pt x="68" y="351"/>
                </a:cubicBezTo>
                <a:cubicBezTo>
                  <a:pt x="75" y="416"/>
                  <a:pt x="84" y="454"/>
                  <a:pt x="152" y="477"/>
                </a:cubicBezTo>
                <a:cubicBezTo>
                  <a:pt x="193" y="470"/>
                  <a:pt x="214" y="467"/>
                  <a:pt x="236" y="429"/>
                </a:cubicBezTo>
                <a:cubicBezTo>
                  <a:pt x="240" y="421"/>
                  <a:pt x="245" y="413"/>
                  <a:pt x="248" y="405"/>
                </a:cubicBezTo>
                <a:cubicBezTo>
                  <a:pt x="253" y="393"/>
                  <a:pt x="260" y="369"/>
                  <a:pt x="260" y="369"/>
                </a:cubicBezTo>
                <a:cubicBezTo>
                  <a:pt x="258" y="353"/>
                  <a:pt x="257" y="337"/>
                  <a:pt x="254" y="321"/>
                </a:cubicBezTo>
                <a:cubicBezTo>
                  <a:pt x="253" y="315"/>
                  <a:pt x="242" y="303"/>
                  <a:pt x="248" y="303"/>
                </a:cubicBezTo>
                <a:cubicBezTo>
                  <a:pt x="255" y="303"/>
                  <a:pt x="255" y="316"/>
                  <a:pt x="260" y="321"/>
                </a:cubicBezTo>
                <a:cubicBezTo>
                  <a:pt x="277" y="341"/>
                  <a:pt x="306" y="366"/>
                  <a:pt x="326" y="381"/>
                </a:cubicBezTo>
                <a:cubicBezTo>
                  <a:pt x="326" y="381"/>
                  <a:pt x="371" y="411"/>
                  <a:pt x="380" y="417"/>
                </a:cubicBezTo>
                <a:cubicBezTo>
                  <a:pt x="386" y="421"/>
                  <a:pt x="398" y="429"/>
                  <a:pt x="398" y="429"/>
                </a:cubicBezTo>
                <a:cubicBezTo>
                  <a:pt x="435" y="420"/>
                  <a:pt x="446" y="405"/>
                  <a:pt x="458" y="369"/>
                </a:cubicBezTo>
                <a:cubicBezTo>
                  <a:pt x="463" y="353"/>
                  <a:pt x="466" y="337"/>
                  <a:pt x="470" y="321"/>
                </a:cubicBezTo>
                <a:cubicBezTo>
                  <a:pt x="472" y="313"/>
                  <a:pt x="476" y="297"/>
                  <a:pt x="476" y="297"/>
                </a:cubicBezTo>
                <a:cubicBezTo>
                  <a:pt x="474" y="285"/>
                  <a:pt x="478" y="270"/>
                  <a:pt x="470" y="261"/>
                </a:cubicBezTo>
                <a:cubicBezTo>
                  <a:pt x="462" y="252"/>
                  <a:pt x="420" y="293"/>
                  <a:pt x="416" y="297"/>
                </a:cubicBezTo>
                <a:cubicBezTo>
                  <a:pt x="399" y="348"/>
                  <a:pt x="391" y="335"/>
                  <a:pt x="452" y="327"/>
                </a:cubicBezTo>
                <a:cubicBezTo>
                  <a:pt x="470" y="309"/>
                  <a:pt x="480" y="297"/>
                  <a:pt x="488" y="273"/>
                </a:cubicBezTo>
                <a:cubicBezTo>
                  <a:pt x="484" y="205"/>
                  <a:pt x="506" y="167"/>
                  <a:pt x="446" y="147"/>
                </a:cubicBezTo>
                <a:cubicBezTo>
                  <a:pt x="402" y="153"/>
                  <a:pt x="391" y="152"/>
                  <a:pt x="380" y="195"/>
                </a:cubicBezTo>
                <a:cubicBezTo>
                  <a:pt x="395" y="240"/>
                  <a:pt x="416" y="275"/>
                  <a:pt x="464" y="291"/>
                </a:cubicBezTo>
                <a:cubicBezTo>
                  <a:pt x="485" y="227"/>
                  <a:pt x="389" y="142"/>
                  <a:pt x="332" y="123"/>
                </a:cubicBezTo>
                <a:cubicBezTo>
                  <a:pt x="292" y="129"/>
                  <a:pt x="281" y="127"/>
                  <a:pt x="260" y="159"/>
                </a:cubicBezTo>
                <a:cubicBezTo>
                  <a:pt x="252" y="190"/>
                  <a:pt x="230" y="223"/>
                  <a:pt x="272" y="237"/>
                </a:cubicBezTo>
                <a:cubicBezTo>
                  <a:pt x="287" y="192"/>
                  <a:pt x="265" y="172"/>
                  <a:pt x="230" y="153"/>
                </a:cubicBezTo>
                <a:cubicBezTo>
                  <a:pt x="168" y="119"/>
                  <a:pt x="217" y="137"/>
                  <a:pt x="176" y="123"/>
                </a:cubicBezTo>
                <a:cubicBezTo>
                  <a:pt x="168" y="125"/>
                  <a:pt x="158" y="123"/>
                  <a:pt x="152" y="129"/>
                </a:cubicBezTo>
                <a:cubicBezTo>
                  <a:pt x="137" y="144"/>
                  <a:pt x="116" y="183"/>
                  <a:pt x="116" y="183"/>
                </a:cubicBezTo>
                <a:cubicBezTo>
                  <a:pt x="108" y="215"/>
                  <a:pt x="97" y="247"/>
                  <a:pt x="86" y="279"/>
                </a:cubicBezTo>
                <a:cubicBezTo>
                  <a:pt x="96" y="329"/>
                  <a:pt x="98" y="311"/>
                  <a:pt x="140" y="297"/>
                </a:cubicBezTo>
                <a:cubicBezTo>
                  <a:pt x="167" y="270"/>
                  <a:pt x="155" y="287"/>
                  <a:pt x="170" y="243"/>
                </a:cubicBezTo>
                <a:cubicBezTo>
                  <a:pt x="172" y="237"/>
                  <a:pt x="176" y="225"/>
                  <a:pt x="176" y="225"/>
                </a:cubicBezTo>
                <a:cubicBezTo>
                  <a:pt x="172" y="219"/>
                  <a:pt x="169" y="212"/>
                  <a:pt x="164" y="207"/>
                </a:cubicBezTo>
                <a:cubicBezTo>
                  <a:pt x="159" y="202"/>
                  <a:pt x="151" y="201"/>
                  <a:pt x="146" y="195"/>
                </a:cubicBezTo>
                <a:cubicBezTo>
                  <a:pt x="107" y="146"/>
                  <a:pt x="179" y="210"/>
                  <a:pt x="128" y="159"/>
                </a:cubicBezTo>
                <a:cubicBezTo>
                  <a:pt x="102" y="133"/>
                  <a:pt x="74" y="105"/>
                  <a:pt x="38" y="93"/>
                </a:cubicBezTo>
                <a:cubicBezTo>
                  <a:pt x="22" y="117"/>
                  <a:pt x="17" y="143"/>
                  <a:pt x="8" y="171"/>
                </a:cubicBezTo>
                <a:cubicBezTo>
                  <a:pt x="11" y="214"/>
                  <a:pt x="0" y="302"/>
                  <a:pt x="56" y="321"/>
                </a:cubicBezTo>
                <a:cubicBezTo>
                  <a:pt x="105" y="305"/>
                  <a:pt x="147" y="277"/>
                  <a:pt x="164" y="225"/>
                </a:cubicBezTo>
                <a:cubicBezTo>
                  <a:pt x="164" y="225"/>
                  <a:pt x="155" y="186"/>
                  <a:pt x="152" y="183"/>
                </a:cubicBezTo>
                <a:cubicBezTo>
                  <a:pt x="148" y="179"/>
                  <a:pt x="140" y="180"/>
                  <a:pt x="134" y="177"/>
                </a:cubicBezTo>
                <a:cubicBezTo>
                  <a:pt x="128" y="174"/>
                  <a:pt x="116" y="165"/>
                  <a:pt x="116" y="165"/>
                </a:cubicBezTo>
                <a:cubicBezTo>
                  <a:pt x="133" y="191"/>
                  <a:pt x="160" y="223"/>
                  <a:pt x="188" y="237"/>
                </a:cubicBezTo>
                <a:cubicBezTo>
                  <a:pt x="211" y="248"/>
                  <a:pt x="260" y="261"/>
                  <a:pt x="260" y="261"/>
                </a:cubicBezTo>
                <a:cubicBezTo>
                  <a:pt x="287" y="288"/>
                  <a:pt x="311" y="293"/>
                  <a:pt x="344" y="309"/>
                </a:cubicBezTo>
                <a:cubicBezTo>
                  <a:pt x="388" y="273"/>
                  <a:pt x="385" y="264"/>
                  <a:pt x="398" y="213"/>
                </a:cubicBezTo>
                <a:cubicBezTo>
                  <a:pt x="391" y="170"/>
                  <a:pt x="380" y="153"/>
                  <a:pt x="356" y="117"/>
                </a:cubicBezTo>
                <a:cubicBezTo>
                  <a:pt x="349" y="106"/>
                  <a:pt x="320" y="105"/>
                  <a:pt x="320" y="105"/>
                </a:cubicBezTo>
                <a:cubicBezTo>
                  <a:pt x="278" y="119"/>
                  <a:pt x="281" y="170"/>
                  <a:pt x="272" y="207"/>
                </a:cubicBezTo>
                <a:cubicBezTo>
                  <a:pt x="274" y="215"/>
                  <a:pt x="271" y="226"/>
                  <a:pt x="278" y="231"/>
                </a:cubicBezTo>
                <a:cubicBezTo>
                  <a:pt x="284" y="235"/>
                  <a:pt x="313" y="214"/>
                  <a:pt x="314" y="213"/>
                </a:cubicBezTo>
                <a:cubicBezTo>
                  <a:pt x="341" y="191"/>
                  <a:pt x="350" y="159"/>
                  <a:pt x="374" y="135"/>
                </a:cubicBezTo>
                <a:cubicBezTo>
                  <a:pt x="383" y="101"/>
                  <a:pt x="411" y="15"/>
                  <a:pt x="356" y="33"/>
                </a:cubicBezTo>
                <a:cubicBezTo>
                  <a:pt x="313" y="97"/>
                  <a:pt x="380" y="0"/>
                  <a:pt x="326" y="69"/>
                </a:cubicBezTo>
                <a:cubicBezTo>
                  <a:pt x="317" y="80"/>
                  <a:pt x="302" y="105"/>
                  <a:pt x="302" y="105"/>
                </a:cubicBezTo>
                <a:cubicBezTo>
                  <a:pt x="308" y="167"/>
                  <a:pt x="310" y="210"/>
                  <a:pt x="374" y="231"/>
                </a:cubicBezTo>
                <a:cubicBezTo>
                  <a:pt x="433" y="226"/>
                  <a:pt x="450" y="233"/>
                  <a:pt x="488" y="195"/>
                </a:cubicBezTo>
                <a:cubicBezTo>
                  <a:pt x="499" y="162"/>
                  <a:pt x="506" y="161"/>
                  <a:pt x="494" y="129"/>
                </a:cubicBezTo>
                <a:cubicBezTo>
                  <a:pt x="487" y="109"/>
                  <a:pt x="446" y="87"/>
                  <a:pt x="446" y="87"/>
                </a:cubicBezTo>
                <a:cubicBezTo>
                  <a:pt x="387" y="92"/>
                  <a:pt x="316" y="86"/>
                  <a:pt x="260" y="105"/>
                </a:cubicBezTo>
                <a:cubicBezTo>
                  <a:pt x="252" y="138"/>
                  <a:pt x="238" y="182"/>
                  <a:pt x="278" y="195"/>
                </a:cubicBezTo>
                <a:cubicBezTo>
                  <a:pt x="305" y="188"/>
                  <a:pt x="324" y="179"/>
                  <a:pt x="308" y="147"/>
                </a:cubicBezTo>
                <a:cubicBezTo>
                  <a:pt x="302" y="134"/>
                  <a:pt x="298" y="116"/>
                  <a:pt x="284" y="111"/>
                </a:cubicBezTo>
                <a:cubicBezTo>
                  <a:pt x="238" y="96"/>
                  <a:pt x="201" y="76"/>
                  <a:pt x="152" y="69"/>
                </a:cubicBezTo>
                <a:cubicBezTo>
                  <a:pt x="130" y="71"/>
                  <a:pt x="107" y="68"/>
                  <a:pt x="86" y="75"/>
                </a:cubicBezTo>
                <a:cubicBezTo>
                  <a:pt x="74" y="79"/>
                  <a:pt x="81" y="142"/>
                  <a:pt x="92" y="153"/>
                </a:cubicBezTo>
              </a:path>
            </a:pathLst>
          </a:custGeom>
          <a:noFill/>
          <a:ln w="9525">
            <a:solidFill>
              <a:srgbClr val="00CC00"/>
            </a:solidFill>
            <a:round/>
            <a:headEnd/>
            <a:tailEnd/>
          </a:ln>
        </p:spPr>
        <p:txBody>
          <a:bodyPr/>
          <a:lstStyle/>
          <a:p>
            <a:endParaRPr lang="en-US"/>
          </a:p>
        </p:txBody>
      </p:sp>
      <p:sp>
        <p:nvSpPr>
          <p:cNvPr id="13" name="Freeform 12"/>
          <p:cNvSpPr/>
          <p:nvPr/>
        </p:nvSpPr>
        <p:spPr bwMode="auto">
          <a:xfrm>
            <a:off x="4027470" y="2100019"/>
            <a:ext cx="1578674" cy="356460"/>
          </a:xfrm>
          <a:custGeom>
            <a:avLst/>
            <a:gdLst>
              <a:gd name="connsiteX0" fmla="*/ 38394 w 1312022"/>
              <a:gd name="connsiteY0" fmla="*/ 174172 h 217714"/>
              <a:gd name="connsiteX1" fmla="*/ 114594 w 1312022"/>
              <a:gd name="connsiteY1" fmla="*/ 152400 h 217714"/>
              <a:gd name="connsiteX2" fmla="*/ 147251 w 1312022"/>
              <a:gd name="connsiteY2" fmla="*/ 141514 h 217714"/>
              <a:gd name="connsiteX3" fmla="*/ 201680 w 1312022"/>
              <a:gd name="connsiteY3" fmla="*/ 152400 h 217714"/>
              <a:gd name="connsiteX4" fmla="*/ 321422 w 1312022"/>
              <a:gd name="connsiteY4" fmla="*/ 141514 h 217714"/>
              <a:gd name="connsiteX5" fmla="*/ 364965 w 1312022"/>
              <a:gd name="connsiteY5" fmla="*/ 119743 h 217714"/>
              <a:gd name="connsiteX6" fmla="*/ 452051 w 1312022"/>
              <a:gd name="connsiteY6" fmla="*/ 76200 h 217714"/>
              <a:gd name="connsiteX7" fmla="*/ 735080 w 1312022"/>
              <a:gd name="connsiteY7" fmla="*/ 54429 h 217714"/>
              <a:gd name="connsiteX8" fmla="*/ 941908 w 1312022"/>
              <a:gd name="connsiteY8" fmla="*/ 32657 h 217714"/>
              <a:gd name="connsiteX9" fmla="*/ 996337 w 1312022"/>
              <a:gd name="connsiteY9" fmla="*/ 21772 h 217714"/>
              <a:gd name="connsiteX10" fmla="*/ 1148737 w 1312022"/>
              <a:gd name="connsiteY10" fmla="*/ 10886 h 217714"/>
              <a:gd name="connsiteX11" fmla="*/ 1181394 w 1312022"/>
              <a:gd name="connsiteY11" fmla="*/ 0 h 217714"/>
              <a:gd name="connsiteX12" fmla="*/ 1312022 w 1312022"/>
              <a:gd name="connsiteY12" fmla="*/ 21772 h 217714"/>
              <a:gd name="connsiteX13" fmla="*/ 1246708 w 1312022"/>
              <a:gd name="connsiteY13" fmla="*/ 43543 h 217714"/>
              <a:gd name="connsiteX14" fmla="*/ 1235822 w 1312022"/>
              <a:gd name="connsiteY14" fmla="*/ 87086 h 217714"/>
              <a:gd name="connsiteX15" fmla="*/ 1028994 w 1312022"/>
              <a:gd name="connsiteY15" fmla="*/ 97972 h 217714"/>
              <a:gd name="connsiteX16" fmla="*/ 974565 w 1312022"/>
              <a:gd name="connsiteY16" fmla="*/ 119743 h 217714"/>
              <a:gd name="connsiteX17" fmla="*/ 745965 w 1312022"/>
              <a:gd name="connsiteY17" fmla="*/ 141514 h 217714"/>
              <a:gd name="connsiteX18" fmla="*/ 702422 w 1312022"/>
              <a:gd name="connsiteY18" fmla="*/ 163286 h 217714"/>
              <a:gd name="connsiteX19" fmla="*/ 452051 w 1312022"/>
              <a:gd name="connsiteY19" fmla="*/ 185057 h 217714"/>
              <a:gd name="connsiteX20" fmla="*/ 354080 w 1312022"/>
              <a:gd name="connsiteY20" fmla="*/ 195943 h 217714"/>
              <a:gd name="connsiteX21" fmla="*/ 321422 w 1312022"/>
              <a:gd name="connsiteY21" fmla="*/ 206829 h 217714"/>
              <a:gd name="connsiteX22" fmla="*/ 125480 w 1312022"/>
              <a:gd name="connsiteY22" fmla="*/ 217714 h 217714"/>
              <a:gd name="connsiteX23" fmla="*/ 49280 w 1312022"/>
              <a:gd name="connsiteY23" fmla="*/ 206829 h 217714"/>
              <a:gd name="connsiteX24" fmla="*/ 5737 w 1312022"/>
              <a:gd name="connsiteY24" fmla="*/ 195943 h 217714"/>
              <a:gd name="connsiteX25" fmla="*/ 38394 w 1312022"/>
              <a:gd name="connsiteY25" fmla="*/ 174172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12022" h="217714">
                <a:moveTo>
                  <a:pt x="38394" y="174172"/>
                </a:moveTo>
                <a:cubicBezTo>
                  <a:pt x="56537" y="166915"/>
                  <a:pt x="89292" y="159991"/>
                  <a:pt x="114594" y="152400"/>
                </a:cubicBezTo>
                <a:cubicBezTo>
                  <a:pt x="125585" y="149103"/>
                  <a:pt x="135776" y="141514"/>
                  <a:pt x="147251" y="141514"/>
                </a:cubicBezTo>
                <a:cubicBezTo>
                  <a:pt x="165753" y="141514"/>
                  <a:pt x="183537" y="148771"/>
                  <a:pt x="201680" y="152400"/>
                </a:cubicBezTo>
                <a:cubicBezTo>
                  <a:pt x="241594" y="148771"/>
                  <a:pt x="282122" y="149374"/>
                  <a:pt x="321422" y="141514"/>
                </a:cubicBezTo>
                <a:cubicBezTo>
                  <a:pt x="337334" y="138332"/>
                  <a:pt x="350780" y="127624"/>
                  <a:pt x="364965" y="119743"/>
                </a:cubicBezTo>
                <a:cubicBezTo>
                  <a:pt x="405391" y="97284"/>
                  <a:pt x="412252" y="85045"/>
                  <a:pt x="452051" y="76200"/>
                </a:cubicBezTo>
                <a:cubicBezTo>
                  <a:pt x="544850" y="55577"/>
                  <a:pt x="640793" y="59143"/>
                  <a:pt x="735080" y="54429"/>
                </a:cubicBezTo>
                <a:cubicBezTo>
                  <a:pt x="893994" y="27942"/>
                  <a:pt x="677786" y="62003"/>
                  <a:pt x="941908" y="32657"/>
                </a:cubicBezTo>
                <a:cubicBezTo>
                  <a:pt x="960297" y="30614"/>
                  <a:pt x="977936" y="23709"/>
                  <a:pt x="996337" y="21772"/>
                </a:cubicBezTo>
                <a:cubicBezTo>
                  <a:pt x="1046987" y="16441"/>
                  <a:pt x="1097937" y="14515"/>
                  <a:pt x="1148737" y="10886"/>
                </a:cubicBezTo>
                <a:cubicBezTo>
                  <a:pt x="1159623" y="7257"/>
                  <a:pt x="1169919" y="0"/>
                  <a:pt x="1181394" y="0"/>
                </a:cubicBezTo>
                <a:cubicBezTo>
                  <a:pt x="1208399" y="0"/>
                  <a:pt x="1281117" y="15591"/>
                  <a:pt x="1312022" y="21772"/>
                </a:cubicBezTo>
                <a:cubicBezTo>
                  <a:pt x="1290251" y="29029"/>
                  <a:pt x="1264132" y="28608"/>
                  <a:pt x="1246708" y="43543"/>
                </a:cubicBezTo>
                <a:cubicBezTo>
                  <a:pt x="1235349" y="53279"/>
                  <a:pt x="1250336" y="83457"/>
                  <a:pt x="1235822" y="87086"/>
                </a:cubicBezTo>
                <a:cubicBezTo>
                  <a:pt x="1168845" y="103830"/>
                  <a:pt x="1097937" y="94343"/>
                  <a:pt x="1028994" y="97972"/>
                </a:cubicBezTo>
                <a:cubicBezTo>
                  <a:pt x="1010851" y="105229"/>
                  <a:pt x="993417" y="114602"/>
                  <a:pt x="974565" y="119743"/>
                </a:cubicBezTo>
                <a:cubicBezTo>
                  <a:pt x="916751" y="135510"/>
                  <a:pt x="779754" y="139262"/>
                  <a:pt x="745965" y="141514"/>
                </a:cubicBezTo>
                <a:cubicBezTo>
                  <a:pt x="731451" y="148771"/>
                  <a:pt x="717337" y="156893"/>
                  <a:pt x="702422" y="163286"/>
                </a:cubicBezTo>
                <a:cubicBezTo>
                  <a:pt x="626389" y="195873"/>
                  <a:pt x="519390" y="181690"/>
                  <a:pt x="452051" y="185057"/>
                </a:cubicBezTo>
                <a:cubicBezTo>
                  <a:pt x="419394" y="188686"/>
                  <a:pt x="386491" y="190541"/>
                  <a:pt x="354080" y="195943"/>
                </a:cubicBezTo>
                <a:cubicBezTo>
                  <a:pt x="342761" y="197829"/>
                  <a:pt x="332845" y="205741"/>
                  <a:pt x="321422" y="206829"/>
                </a:cubicBezTo>
                <a:cubicBezTo>
                  <a:pt x="256302" y="213031"/>
                  <a:pt x="190794" y="214086"/>
                  <a:pt x="125480" y="217714"/>
                </a:cubicBezTo>
                <a:cubicBezTo>
                  <a:pt x="100080" y="214086"/>
                  <a:pt x="74524" y="211419"/>
                  <a:pt x="49280" y="206829"/>
                </a:cubicBezTo>
                <a:cubicBezTo>
                  <a:pt x="34560" y="204153"/>
                  <a:pt x="16316" y="206522"/>
                  <a:pt x="5737" y="195943"/>
                </a:cubicBezTo>
                <a:cubicBezTo>
                  <a:pt x="0" y="190206"/>
                  <a:pt x="20251" y="181429"/>
                  <a:pt x="38394" y="174172"/>
                </a:cubicBezTo>
                <a:close/>
              </a:path>
            </a:pathLst>
          </a:custGeom>
          <a:solidFill>
            <a:srgbClr val="996600"/>
          </a:solidFill>
          <a:ln w="9525" cap="flat" cmpd="sng" algn="ctr">
            <a:solidFill>
              <a:srgbClr val="99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14" name="Freeform 13"/>
          <p:cNvSpPr/>
          <p:nvPr/>
        </p:nvSpPr>
        <p:spPr bwMode="auto">
          <a:xfrm>
            <a:off x="2814121" y="2394487"/>
            <a:ext cx="1100477" cy="397561"/>
          </a:xfrm>
          <a:custGeom>
            <a:avLst/>
            <a:gdLst>
              <a:gd name="connsiteX0" fmla="*/ 734623 w 740066"/>
              <a:gd name="connsiteY0" fmla="*/ 228600 h 279239"/>
              <a:gd name="connsiteX1" fmla="*/ 701966 w 740066"/>
              <a:gd name="connsiteY1" fmla="*/ 217714 h 279239"/>
              <a:gd name="connsiteX2" fmla="*/ 603994 w 740066"/>
              <a:gd name="connsiteY2" fmla="*/ 119742 h 279239"/>
              <a:gd name="connsiteX3" fmla="*/ 538680 w 740066"/>
              <a:gd name="connsiteY3" fmla="*/ 130628 h 279239"/>
              <a:gd name="connsiteX4" fmla="*/ 266537 w 740066"/>
              <a:gd name="connsiteY4" fmla="*/ 97971 h 279239"/>
              <a:gd name="connsiteX5" fmla="*/ 212109 w 740066"/>
              <a:gd name="connsiteY5" fmla="*/ 87085 h 279239"/>
              <a:gd name="connsiteX6" fmla="*/ 179452 w 740066"/>
              <a:gd name="connsiteY6" fmla="*/ 65314 h 279239"/>
              <a:gd name="connsiteX7" fmla="*/ 103252 w 740066"/>
              <a:gd name="connsiteY7" fmla="*/ 0 h 279239"/>
              <a:gd name="connsiteX8" fmla="*/ 27052 w 740066"/>
              <a:gd name="connsiteY8" fmla="*/ 32657 h 279239"/>
              <a:gd name="connsiteX9" fmla="*/ 5280 w 740066"/>
              <a:gd name="connsiteY9" fmla="*/ 54428 h 279239"/>
              <a:gd name="connsiteX10" fmla="*/ 59709 w 740066"/>
              <a:gd name="connsiteY10" fmla="*/ 87085 h 279239"/>
              <a:gd name="connsiteX11" fmla="*/ 81480 w 740066"/>
              <a:gd name="connsiteY11" fmla="*/ 108857 h 279239"/>
              <a:gd name="connsiteX12" fmla="*/ 212109 w 740066"/>
              <a:gd name="connsiteY12" fmla="*/ 141514 h 279239"/>
              <a:gd name="connsiteX13" fmla="*/ 288309 w 740066"/>
              <a:gd name="connsiteY13" fmla="*/ 174171 h 279239"/>
              <a:gd name="connsiteX14" fmla="*/ 331852 w 740066"/>
              <a:gd name="connsiteY14" fmla="*/ 163285 h 279239"/>
              <a:gd name="connsiteX15" fmla="*/ 364509 w 740066"/>
              <a:gd name="connsiteY15" fmla="*/ 174171 h 279239"/>
              <a:gd name="connsiteX16" fmla="*/ 397166 w 740066"/>
              <a:gd name="connsiteY16" fmla="*/ 195942 h 279239"/>
              <a:gd name="connsiteX17" fmla="*/ 440709 w 740066"/>
              <a:gd name="connsiteY17" fmla="*/ 206828 h 279239"/>
              <a:gd name="connsiteX18" fmla="*/ 506023 w 740066"/>
              <a:gd name="connsiteY18" fmla="*/ 228600 h 279239"/>
              <a:gd name="connsiteX19" fmla="*/ 549566 w 740066"/>
              <a:gd name="connsiteY19" fmla="*/ 239485 h 279239"/>
              <a:gd name="connsiteX20" fmla="*/ 658423 w 740066"/>
              <a:gd name="connsiteY20" fmla="*/ 272142 h 279239"/>
              <a:gd name="connsiteX21" fmla="*/ 701966 w 740066"/>
              <a:gd name="connsiteY21" fmla="*/ 261257 h 279239"/>
              <a:gd name="connsiteX22" fmla="*/ 734623 w 740066"/>
              <a:gd name="connsiteY22" fmla="*/ 250371 h 279239"/>
              <a:gd name="connsiteX23" fmla="*/ 734623 w 740066"/>
              <a:gd name="connsiteY23" fmla="*/ 228600 h 27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0066" h="279239">
                <a:moveTo>
                  <a:pt x="734623" y="228600"/>
                </a:moveTo>
                <a:cubicBezTo>
                  <a:pt x="729180" y="223157"/>
                  <a:pt x="710781" y="225060"/>
                  <a:pt x="701966" y="217714"/>
                </a:cubicBezTo>
                <a:cubicBezTo>
                  <a:pt x="666486" y="188147"/>
                  <a:pt x="644745" y="141476"/>
                  <a:pt x="603994" y="119742"/>
                </a:cubicBezTo>
                <a:cubicBezTo>
                  <a:pt x="584519" y="109355"/>
                  <a:pt x="560451" y="126999"/>
                  <a:pt x="538680" y="130628"/>
                </a:cubicBezTo>
                <a:lnTo>
                  <a:pt x="266537" y="97971"/>
                </a:lnTo>
                <a:cubicBezTo>
                  <a:pt x="248197" y="95526"/>
                  <a:pt x="229433" y="93582"/>
                  <a:pt x="212109" y="87085"/>
                </a:cubicBezTo>
                <a:cubicBezTo>
                  <a:pt x="199859" y="82491"/>
                  <a:pt x="190098" y="72918"/>
                  <a:pt x="179452" y="65314"/>
                </a:cubicBezTo>
                <a:cubicBezTo>
                  <a:pt x="130576" y="30403"/>
                  <a:pt x="142813" y="39561"/>
                  <a:pt x="103252" y="0"/>
                </a:cubicBezTo>
                <a:cubicBezTo>
                  <a:pt x="77852" y="10886"/>
                  <a:pt x="51209" y="19237"/>
                  <a:pt x="27052" y="32657"/>
                </a:cubicBezTo>
                <a:cubicBezTo>
                  <a:pt x="18080" y="37641"/>
                  <a:pt x="0" y="45627"/>
                  <a:pt x="5280" y="54428"/>
                </a:cubicBezTo>
                <a:cubicBezTo>
                  <a:pt x="16166" y="72571"/>
                  <a:pt x="42492" y="74787"/>
                  <a:pt x="59709" y="87085"/>
                </a:cubicBezTo>
                <a:cubicBezTo>
                  <a:pt x="68060" y="93050"/>
                  <a:pt x="72300" y="104267"/>
                  <a:pt x="81480" y="108857"/>
                </a:cubicBezTo>
                <a:cubicBezTo>
                  <a:pt x="124604" y="130419"/>
                  <a:pt x="165638" y="133769"/>
                  <a:pt x="212109" y="141514"/>
                </a:cubicBezTo>
                <a:cubicBezTo>
                  <a:pt x="220609" y="145764"/>
                  <a:pt x="272293" y="174171"/>
                  <a:pt x="288309" y="174171"/>
                </a:cubicBezTo>
                <a:cubicBezTo>
                  <a:pt x="303270" y="174171"/>
                  <a:pt x="317338" y="166914"/>
                  <a:pt x="331852" y="163285"/>
                </a:cubicBezTo>
                <a:cubicBezTo>
                  <a:pt x="342738" y="166914"/>
                  <a:pt x="354246" y="169039"/>
                  <a:pt x="364509" y="174171"/>
                </a:cubicBezTo>
                <a:cubicBezTo>
                  <a:pt x="376211" y="180022"/>
                  <a:pt x="385141" y="190788"/>
                  <a:pt x="397166" y="195942"/>
                </a:cubicBezTo>
                <a:cubicBezTo>
                  <a:pt x="410917" y="201835"/>
                  <a:pt x="426379" y="202529"/>
                  <a:pt x="440709" y="206828"/>
                </a:cubicBezTo>
                <a:cubicBezTo>
                  <a:pt x="462690" y="213423"/>
                  <a:pt x="483759" y="223034"/>
                  <a:pt x="506023" y="228600"/>
                </a:cubicBezTo>
                <a:cubicBezTo>
                  <a:pt x="520537" y="232228"/>
                  <a:pt x="535236" y="235186"/>
                  <a:pt x="549566" y="239485"/>
                </a:cubicBezTo>
                <a:cubicBezTo>
                  <a:pt x="682078" y="279239"/>
                  <a:pt x="558061" y="247053"/>
                  <a:pt x="658423" y="272142"/>
                </a:cubicBezTo>
                <a:cubicBezTo>
                  <a:pt x="672937" y="268514"/>
                  <a:pt x="687581" y="265367"/>
                  <a:pt x="701966" y="261257"/>
                </a:cubicBezTo>
                <a:cubicBezTo>
                  <a:pt x="712999" y="258105"/>
                  <a:pt x="734623" y="261846"/>
                  <a:pt x="734623" y="250371"/>
                </a:cubicBezTo>
                <a:cubicBezTo>
                  <a:pt x="734623" y="238896"/>
                  <a:pt x="740066" y="234043"/>
                  <a:pt x="734623" y="228600"/>
                </a:cubicBezTo>
                <a:close/>
              </a:path>
            </a:pathLst>
          </a:custGeom>
          <a:solidFill>
            <a:srgbClr val="996600"/>
          </a:solidFill>
          <a:ln w="9525" cap="flat" cmpd="sng" algn="ctr">
            <a:solidFill>
              <a:srgbClr val="99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17" name="Freeform 16"/>
          <p:cNvSpPr/>
          <p:nvPr/>
        </p:nvSpPr>
        <p:spPr bwMode="auto">
          <a:xfrm>
            <a:off x="5096459" y="2285041"/>
            <a:ext cx="311117" cy="667497"/>
          </a:xfrm>
          <a:custGeom>
            <a:avLst/>
            <a:gdLst>
              <a:gd name="connsiteX0" fmla="*/ 83127 w 209225"/>
              <a:gd name="connsiteY0" fmla="*/ 0 h 468837"/>
              <a:gd name="connsiteX1" fmla="*/ 86452 w 209225"/>
              <a:gd name="connsiteY1" fmla="*/ 9975 h 468837"/>
              <a:gd name="connsiteX2" fmla="*/ 86452 w 209225"/>
              <a:gd name="connsiteY2" fmla="*/ 129678 h 468837"/>
              <a:gd name="connsiteX3" fmla="*/ 93102 w 209225"/>
              <a:gd name="connsiteY3" fmla="*/ 192855 h 468837"/>
              <a:gd name="connsiteX4" fmla="*/ 89777 w 209225"/>
              <a:gd name="connsiteY4" fmla="*/ 202830 h 468837"/>
              <a:gd name="connsiteX5" fmla="*/ 69826 w 209225"/>
              <a:gd name="connsiteY5" fmla="*/ 229431 h 468837"/>
              <a:gd name="connsiteX6" fmla="*/ 59851 w 209225"/>
              <a:gd name="connsiteY6" fmla="*/ 232756 h 468837"/>
              <a:gd name="connsiteX7" fmla="*/ 49876 w 209225"/>
              <a:gd name="connsiteY7" fmla="*/ 242731 h 468837"/>
              <a:gd name="connsiteX8" fmla="*/ 29925 w 209225"/>
              <a:gd name="connsiteY8" fmla="*/ 256032 h 468837"/>
              <a:gd name="connsiteX9" fmla="*/ 16625 w 209225"/>
              <a:gd name="connsiteY9" fmla="*/ 275982 h 468837"/>
              <a:gd name="connsiteX10" fmla="*/ 13300 w 209225"/>
              <a:gd name="connsiteY10" fmla="*/ 289283 h 468837"/>
              <a:gd name="connsiteX11" fmla="*/ 6650 w 209225"/>
              <a:gd name="connsiteY11" fmla="*/ 299258 h 468837"/>
              <a:gd name="connsiteX12" fmla="*/ 3325 w 209225"/>
              <a:gd name="connsiteY12" fmla="*/ 315883 h 468837"/>
              <a:gd name="connsiteX13" fmla="*/ 0 w 209225"/>
              <a:gd name="connsiteY13" fmla="*/ 329184 h 468837"/>
              <a:gd name="connsiteX14" fmla="*/ 3325 w 209225"/>
              <a:gd name="connsiteY14" fmla="*/ 372410 h 468837"/>
              <a:gd name="connsiteX15" fmla="*/ 6650 w 209225"/>
              <a:gd name="connsiteY15" fmla="*/ 395685 h 468837"/>
              <a:gd name="connsiteX16" fmla="*/ 26600 w 209225"/>
              <a:gd name="connsiteY16" fmla="*/ 422286 h 468837"/>
              <a:gd name="connsiteX17" fmla="*/ 33250 w 209225"/>
              <a:gd name="connsiteY17" fmla="*/ 432261 h 468837"/>
              <a:gd name="connsiteX18" fmla="*/ 43226 w 209225"/>
              <a:gd name="connsiteY18" fmla="*/ 438912 h 468837"/>
              <a:gd name="connsiteX19" fmla="*/ 63176 w 209225"/>
              <a:gd name="connsiteY19" fmla="*/ 462187 h 468837"/>
              <a:gd name="connsiteX20" fmla="*/ 83127 w 209225"/>
              <a:gd name="connsiteY20" fmla="*/ 468837 h 468837"/>
              <a:gd name="connsiteX21" fmla="*/ 109728 w 209225"/>
              <a:gd name="connsiteY21" fmla="*/ 465512 h 468837"/>
              <a:gd name="connsiteX22" fmla="*/ 139653 w 209225"/>
              <a:gd name="connsiteY22" fmla="*/ 462187 h 468837"/>
              <a:gd name="connsiteX23" fmla="*/ 159604 w 209225"/>
              <a:gd name="connsiteY23" fmla="*/ 458862 h 468837"/>
              <a:gd name="connsiteX24" fmla="*/ 172904 w 209225"/>
              <a:gd name="connsiteY24" fmla="*/ 448887 h 468837"/>
              <a:gd name="connsiteX25" fmla="*/ 196180 w 209225"/>
              <a:gd name="connsiteY25" fmla="*/ 425611 h 468837"/>
              <a:gd name="connsiteX26" fmla="*/ 202830 w 209225"/>
              <a:gd name="connsiteY26" fmla="*/ 402336 h 468837"/>
              <a:gd name="connsiteX27" fmla="*/ 202830 w 209225"/>
              <a:gd name="connsiteY27" fmla="*/ 312558 h 468837"/>
              <a:gd name="connsiteX28" fmla="*/ 196180 w 209225"/>
              <a:gd name="connsiteY28" fmla="*/ 279307 h 468837"/>
              <a:gd name="connsiteX29" fmla="*/ 179554 w 209225"/>
              <a:gd name="connsiteY29" fmla="*/ 262682 h 468837"/>
              <a:gd name="connsiteX30" fmla="*/ 162929 w 209225"/>
              <a:gd name="connsiteY30" fmla="*/ 246056 h 468837"/>
              <a:gd name="connsiteX31" fmla="*/ 152954 w 209225"/>
              <a:gd name="connsiteY31" fmla="*/ 236081 h 468837"/>
              <a:gd name="connsiteX32" fmla="*/ 136328 w 209225"/>
              <a:gd name="connsiteY32" fmla="*/ 219456 h 468837"/>
              <a:gd name="connsiteX33" fmla="*/ 99752 w 209225"/>
              <a:gd name="connsiteY33" fmla="*/ 212805 h 468837"/>
              <a:gd name="connsiteX34" fmla="*/ 89777 w 209225"/>
              <a:gd name="connsiteY34" fmla="*/ 202830 h 4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9225" h="468837">
                <a:moveTo>
                  <a:pt x="83127" y="0"/>
                </a:moveTo>
                <a:cubicBezTo>
                  <a:pt x="84235" y="3325"/>
                  <a:pt x="86226" y="6477"/>
                  <a:pt x="86452" y="9975"/>
                </a:cubicBezTo>
                <a:cubicBezTo>
                  <a:pt x="92034" y="96501"/>
                  <a:pt x="93071" y="76725"/>
                  <a:pt x="86452" y="129678"/>
                </a:cubicBezTo>
                <a:cubicBezTo>
                  <a:pt x="87111" y="135611"/>
                  <a:pt x="93102" y="188531"/>
                  <a:pt x="93102" y="192855"/>
                </a:cubicBezTo>
                <a:cubicBezTo>
                  <a:pt x="93102" y="196360"/>
                  <a:pt x="91479" y="199766"/>
                  <a:pt x="89777" y="202830"/>
                </a:cubicBezTo>
                <a:cubicBezTo>
                  <a:pt x="88949" y="204321"/>
                  <a:pt x="76555" y="225394"/>
                  <a:pt x="69826" y="229431"/>
                </a:cubicBezTo>
                <a:cubicBezTo>
                  <a:pt x="66821" y="231234"/>
                  <a:pt x="63176" y="231648"/>
                  <a:pt x="59851" y="232756"/>
                </a:cubicBezTo>
                <a:cubicBezTo>
                  <a:pt x="56526" y="236081"/>
                  <a:pt x="53702" y="239998"/>
                  <a:pt x="49876" y="242731"/>
                </a:cubicBezTo>
                <a:cubicBezTo>
                  <a:pt x="36842" y="252041"/>
                  <a:pt x="38139" y="245080"/>
                  <a:pt x="29925" y="256032"/>
                </a:cubicBezTo>
                <a:cubicBezTo>
                  <a:pt x="25130" y="262426"/>
                  <a:pt x="16625" y="275982"/>
                  <a:pt x="16625" y="275982"/>
                </a:cubicBezTo>
                <a:cubicBezTo>
                  <a:pt x="15517" y="280416"/>
                  <a:pt x="15100" y="285082"/>
                  <a:pt x="13300" y="289283"/>
                </a:cubicBezTo>
                <a:cubicBezTo>
                  <a:pt x="11726" y="292956"/>
                  <a:pt x="8053" y="295516"/>
                  <a:pt x="6650" y="299258"/>
                </a:cubicBezTo>
                <a:cubicBezTo>
                  <a:pt x="4666" y="304550"/>
                  <a:pt x="4551" y="310366"/>
                  <a:pt x="3325" y="315883"/>
                </a:cubicBezTo>
                <a:cubicBezTo>
                  <a:pt x="2334" y="320344"/>
                  <a:pt x="1108" y="324750"/>
                  <a:pt x="0" y="329184"/>
                </a:cubicBezTo>
                <a:cubicBezTo>
                  <a:pt x="1108" y="343593"/>
                  <a:pt x="1887" y="358030"/>
                  <a:pt x="3325" y="372410"/>
                </a:cubicBezTo>
                <a:cubicBezTo>
                  <a:pt x="4105" y="380208"/>
                  <a:pt x="4172" y="388250"/>
                  <a:pt x="6650" y="395685"/>
                </a:cubicBezTo>
                <a:cubicBezTo>
                  <a:pt x="12085" y="411990"/>
                  <a:pt x="17118" y="410908"/>
                  <a:pt x="26600" y="422286"/>
                </a:cubicBezTo>
                <a:cubicBezTo>
                  <a:pt x="29158" y="425356"/>
                  <a:pt x="30424" y="429435"/>
                  <a:pt x="33250" y="432261"/>
                </a:cubicBezTo>
                <a:cubicBezTo>
                  <a:pt x="36076" y="435087"/>
                  <a:pt x="40400" y="436086"/>
                  <a:pt x="43226" y="438912"/>
                </a:cubicBezTo>
                <a:cubicBezTo>
                  <a:pt x="49246" y="444932"/>
                  <a:pt x="55033" y="457663"/>
                  <a:pt x="63176" y="462187"/>
                </a:cubicBezTo>
                <a:cubicBezTo>
                  <a:pt x="69304" y="465591"/>
                  <a:pt x="76477" y="466620"/>
                  <a:pt x="83127" y="468837"/>
                </a:cubicBezTo>
                <a:lnTo>
                  <a:pt x="109728" y="465512"/>
                </a:lnTo>
                <a:cubicBezTo>
                  <a:pt x="119696" y="464339"/>
                  <a:pt x="129705" y="463513"/>
                  <a:pt x="139653" y="462187"/>
                </a:cubicBezTo>
                <a:cubicBezTo>
                  <a:pt x="146336" y="461296"/>
                  <a:pt x="152954" y="459970"/>
                  <a:pt x="159604" y="458862"/>
                </a:cubicBezTo>
                <a:cubicBezTo>
                  <a:pt x="164037" y="455537"/>
                  <a:pt x="168804" y="452615"/>
                  <a:pt x="172904" y="448887"/>
                </a:cubicBezTo>
                <a:cubicBezTo>
                  <a:pt x="181023" y="441506"/>
                  <a:pt x="196180" y="425611"/>
                  <a:pt x="196180" y="425611"/>
                </a:cubicBezTo>
                <a:cubicBezTo>
                  <a:pt x="198397" y="417853"/>
                  <a:pt x="201248" y="410248"/>
                  <a:pt x="202830" y="402336"/>
                </a:cubicBezTo>
                <a:cubicBezTo>
                  <a:pt x="209225" y="370362"/>
                  <a:pt x="205553" y="347957"/>
                  <a:pt x="202830" y="312558"/>
                </a:cubicBezTo>
                <a:cubicBezTo>
                  <a:pt x="202273" y="305319"/>
                  <a:pt x="200523" y="287994"/>
                  <a:pt x="196180" y="279307"/>
                </a:cubicBezTo>
                <a:cubicBezTo>
                  <a:pt x="188791" y="264528"/>
                  <a:pt x="191377" y="273028"/>
                  <a:pt x="179554" y="262682"/>
                </a:cubicBezTo>
                <a:cubicBezTo>
                  <a:pt x="173656" y="257521"/>
                  <a:pt x="168471" y="251598"/>
                  <a:pt x="162929" y="246056"/>
                </a:cubicBezTo>
                <a:cubicBezTo>
                  <a:pt x="159604" y="242731"/>
                  <a:pt x="155562" y="239994"/>
                  <a:pt x="152954" y="236081"/>
                </a:cubicBezTo>
                <a:cubicBezTo>
                  <a:pt x="146303" y="226105"/>
                  <a:pt x="147413" y="224998"/>
                  <a:pt x="136328" y="219456"/>
                </a:cubicBezTo>
                <a:cubicBezTo>
                  <a:pt x="126077" y="214331"/>
                  <a:pt x="108921" y="213951"/>
                  <a:pt x="99752" y="212805"/>
                </a:cubicBezTo>
                <a:cubicBezTo>
                  <a:pt x="88855" y="205540"/>
                  <a:pt x="89777" y="210151"/>
                  <a:pt x="89777" y="202830"/>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18" name="TextBox 17"/>
          <p:cNvSpPr txBox="1"/>
          <p:nvPr/>
        </p:nvSpPr>
        <p:spPr>
          <a:xfrm>
            <a:off x="5101442" y="2564397"/>
            <a:ext cx="312906" cy="400110"/>
          </a:xfrm>
          <a:prstGeom prst="rect">
            <a:avLst/>
          </a:prstGeom>
          <a:noFill/>
        </p:spPr>
        <p:txBody>
          <a:bodyPr wrap="none" rtlCol="0">
            <a:spAutoFit/>
          </a:bodyPr>
          <a:lstStyle/>
          <a:p>
            <a:r>
              <a:rPr lang="en-GB" sz="2000" dirty="0" smtClean="0"/>
              <a:t>$</a:t>
            </a:r>
            <a:endParaRPr lang="en-US" sz="2000" dirty="0"/>
          </a:p>
        </p:txBody>
      </p:sp>
      <p:grpSp>
        <p:nvGrpSpPr>
          <p:cNvPr id="2" name="Group 3"/>
          <p:cNvGrpSpPr>
            <a:grpSpLocks/>
          </p:cNvGrpSpPr>
          <p:nvPr/>
        </p:nvGrpSpPr>
        <p:grpSpPr bwMode="auto">
          <a:xfrm>
            <a:off x="5900058" y="3418113"/>
            <a:ext cx="424543" cy="991505"/>
            <a:chOff x="1857" y="929"/>
            <a:chExt cx="517" cy="1147"/>
          </a:xfrm>
        </p:grpSpPr>
        <p:sp>
          <p:nvSpPr>
            <p:cNvPr id="21" name="Oval 4"/>
            <p:cNvSpPr>
              <a:spLocks noChangeArrowheads="1"/>
            </p:cNvSpPr>
            <p:nvPr/>
          </p:nvSpPr>
          <p:spPr bwMode="auto">
            <a:xfrm>
              <a:off x="2121" y="1071"/>
              <a:ext cx="95" cy="52"/>
            </a:xfrm>
            <a:prstGeom prst="ellipse">
              <a:avLst/>
            </a:prstGeom>
            <a:solidFill>
              <a:srgbClr val="FFFFFF"/>
            </a:solidFill>
            <a:ln w="19050">
              <a:solidFill>
                <a:srgbClr val="000000"/>
              </a:solidFill>
              <a:round/>
              <a:headEnd/>
              <a:tailEnd/>
            </a:ln>
          </p:spPr>
          <p:txBody>
            <a:bodyPr wrap="none" anchor="ctr"/>
            <a:lstStyle/>
            <a:p>
              <a:endParaRPr lang="en-US"/>
            </a:p>
          </p:txBody>
        </p:sp>
        <p:grpSp>
          <p:nvGrpSpPr>
            <p:cNvPr id="3" name="Group 5"/>
            <p:cNvGrpSpPr>
              <a:grpSpLocks/>
            </p:cNvGrpSpPr>
            <p:nvPr/>
          </p:nvGrpSpPr>
          <p:grpSpPr bwMode="auto">
            <a:xfrm>
              <a:off x="1857" y="929"/>
              <a:ext cx="517" cy="1147"/>
              <a:chOff x="935" y="1424"/>
              <a:chExt cx="517" cy="1147"/>
            </a:xfrm>
          </p:grpSpPr>
          <p:sp>
            <p:nvSpPr>
              <p:cNvPr id="25" name="Oval 6"/>
              <p:cNvSpPr>
                <a:spLocks noChangeArrowheads="1"/>
              </p:cNvSpPr>
              <p:nvPr/>
            </p:nvSpPr>
            <p:spPr bwMode="auto">
              <a:xfrm>
                <a:off x="992" y="1424"/>
                <a:ext cx="352" cy="368"/>
              </a:xfrm>
              <a:prstGeom prst="ellipse">
                <a:avLst/>
              </a:prstGeom>
              <a:noFill/>
              <a:ln w="38100" algn="ctr">
                <a:solidFill>
                  <a:srgbClr val="000000"/>
                </a:solidFill>
                <a:round/>
                <a:headEnd/>
                <a:tailEnd/>
              </a:ln>
            </p:spPr>
            <p:txBody>
              <a:bodyPr wrap="none" anchor="ctr"/>
              <a:lstStyle/>
              <a:p>
                <a:endParaRPr lang="en-US"/>
              </a:p>
            </p:txBody>
          </p:sp>
          <p:sp>
            <p:nvSpPr>
              <p:cNvPr id="26" name="Line 7"/>
              <p:cNvSpPr>
                <a:spLocks noChangeShapeType="1"/>
              </p:cNvSpPr>
              <p:nvPr/>
            </p:nvSpPr>
            <p:spPr bwMode="auto">
              <a:xfrm>
                <a:off x="1168" y="1799"/>
                <a:ext cx="0" cy="528"/>
              </a:xfrm>
              <a:prstGeom prst="line">
                <a:avLst/>
              </a:prstGeom>
              <a:noFill/>
              <a:ln w="38100">
                <a:solidFill>
                  <a:srgbClr val="000000"/>
                </a:solidFill>
                <a:round/>
                <a:headEnd/>
                <a:tailEnd/>
              </a:ln>
            </p:spPr>
            <p:txBody>
              <a:bodyPr/>
              <a:lstStyle/>
              <a:p>
                <a:endParaRPr lang="en-US"/>
              </a:p>
            </p:txBody>
          </p:sp>
          <p:sp>
            <p:nvSpPr>
              <p:cNvPr id="27" name="Line 8"/>
              <p:cNvSpPr>
                <a:spLocks noChangeShapeType="1"/>
              </p:cNvSpPr>
              <p:nvPr/>
            </p:nvSpPr>
            <p:spPr bwMode="auto">
              <a:xfrm flipH="1">
                <a:off x="1020" y="1911"/>
                <a:ext cx="148" cy="122"/>
              </a:xfrm>
              <a:prstGeom prst="line">
                <a:avLst/>
              </a:prstGeom>
              <a:noFill/>
              <a:ln w="38100">
                <a:solidFill>
                  <a:srgbClr val="000000"/>
                </a:solidFill>
                <a:round/>
                <a:headEnd/>
                <a:tailEnd/>
              </a:ln>
            </p:spPr>
            <p:txBody>
              <a:bodyPr/>
              <a:lstStyle/>
              <a:p>
                <a:endParaRPr lang="en-US"/>
              </a:p>
            </p:txBody>
          </p:sp>
          <p:sp>
            <p:nvSpPr>
              <p:cNvPr id="28" name="Line 9"/>
              <p:cNvSpPr>
                <a:spLocks noChangeShapeType="1"/>
              </p:cNvSpPr>
              <p:nvPr/>
            </p:nvSpPr>
            <p:spPr bwMode="auto">
              <a:xfrm>
                <a:off x="1168" y="1903"/>
                <a:ext cx="46" cy="187"/>
              </a:xfrm>
              <a:prstGeom prst="line">
                <a:avLst/>
              </a:prstGeom>
              <a:noFill/>
              <a:ln w="38100">
                <a:solidFill>
                  <a:srgbClr val="000000"/>
                </a:solidFill>
                <a:round/>
                <a:headEnd/>
                <a:tailEnd/>
              </a:ln>
            </p:spPr>
            <p:txBody>
              <a:bodyPr/>
              <a:lstStyle/>
              <a:p>
                <a:endParaRPr lang="en-US"/>
              </a:p>
            </p:txBody>
          </p:sp>
          <p:grpSp>
            <p:nvGrpSpPr>
              <p:cNvPr id="4" name="Group 28"/>
              <p:cNvGrpSpPr>
                <a:grpSpLocks/>
              </p:cNvGrpSpPr>
              <p:nvPr/>
            </p:nvGrpSpPr>
            <p:grpSpPr bwMode="auto">
              <a:xfrm>
                <a:off x="935" y="2312"/>
                <a:ext cx="464" cy="232"/>
                <a:chOff x="808" y="1448"/>
                <a:chExt cx="464" cy="232"/>
              </a:xfrm>
            </p:grpSpPr>
            <p:sp>
              <p:nvSpPr>
                <p:cNvPr id="34" name="Line 11"/>
                <p:cNvSpPr>
                  <a:spLocks noChangeShapeType="1"/>
                </p:cNvSpPr>
                <p:nvPr/>
              </p:nvSpPr>
              <p:spPr bwMode="auto">
                <a:xfrm flipH="1">
                  <a:off x="808" y="1456"/>
                  <a:ext cx="232" cy="200"/>
                </a:xfrm>
                <a:prstGeom prst="line">
                  <a:avLst/>
                </a:prstGeom>
                <a:noFill/>
                <a:ln w="38100">
                  <a:solidFill>
                    <a:srgbClr val="000000"/>
                  </a:solidFill>
                  <a:round/>
                  <a:headEnd/>
                  <a:tailEnd/>
                </a:ln>
              </p:spPr>
              <p:txBody>
                <a:bodyPr/>
                <a:lstStyle/>
                <a:p>
                  <a:endParaRPr lang="en-US"/>
                </a:p>
              </p:txBody>
            </p:sp>
            <p:sp>
              <p:nvSpPr>
                <p:cNvPr id="35" name="Line 12"/>
                <p:cNvSpPr>
                  <a:spLocks noChangeShapeType="1"/>
                </p:cNvSpPr>
                <p:nvPr/>
              </p:nvSpPr>
              <p:spPr bwMode="auto">
                <a:xfrm>
                  <a:off x="1040" y="1448"/>
                  <a:ext cx="232" cy="232"/>
                </a:xfrm>
                <a:prstGeom prst="line">
                  <a:avLst/>
                </a:prstGeom>
                <a:noFill/>
                <a:ln w="38100">
                  <a:solidFill>
                    <a:srgbClr val="000000"/>
                  </a:solidFill>
                  <a:round/>
                  <a:headEnd/>
                  <a:tailEnd/>
                </a:ln>
              </p:spPr>
              <p:txBody>
                <a:bodyPr/>
                <a:lstStyle/>
                <a:p>
                  <a:endParaRPr lang="en-US"/>
                </a:p>
              </p:txBody>
            </p:sp>
          </p:grpSp>
          <p:sp>
            <p:nvSpPr>
              <p:cNvPr id="30" name="Line 13"/>
              <p:cNvSpPr>
                <a:spLocks noChangeShapeType="1"/>
              </p:cNvSpPr>
              <p:nvPr/>
            </p:nvSpPr>
            <p:spPr bwMode="auto">
              <a:xfrm flipV="1">
                <a:off x="1386" y="2475"/>
                <a:ext cx="66" cy="66"/>
              </a:xfrm>
              <a:prstGeom prst="line">
                <a:avLst/>
              </a:prstGeom>
              <a:noFill/>
              <a:ln w="38100">
                <a:solidFill>
                  <a:srgbClr val="000000"/>
                </a:solidFill>
                <a:round/>
                <a:headEnd/>
                <a:tailEnd/>
              </a:ln>
            </p:spPr>
            <p:txBody>
              <a:bodyPr/>
              <a:lstStyle/>
              <a:p>
                <a:endParaRPr lang="en-US"/>
              </a:p>
            </p:txBody>
          </p:sp>
          <p:sp>
            <p:nvSpPr>
              <p:cNvPr id="31" name="Line 14"/>
              <p:cNvSpPr>
                <a:spLocks noChangeShapeType="1"/>
              </p:cNvSpPr>
              <p:nvPr/>
            </p:nvSpPr>
            <p:spPr bwMode="auto">
              <a:xfrm>
                <a:off x="939" y="2508"/>
                <a:ext cx="63" cy="63"/>
              </a:xfrm>
              <a:prstGeom prst="line">
                <a:avLst/>
              </a:prstGeom>
              <a:noFill/>
              <a:ln w="38100">
                <a:solidFill>
                  <a:srgbClr val="000000"/>
                </a:solidFill>
                <a:round/>
                <a:headEnd/>
                <a:tailEnd/>
              </a:ln>
            </p:spPr>
            <p:txBody>
              <a:bodyPr/>
              <a:lstStyle/>
              <a:p>
                <a:endParaRPr lang="en-US"/>
              </a:p>
            </p:txBody>
          </p:sp>
          <p:sp>
            <p:nvSpPr>
              <p:cNvPr id="32" name="Line 15"/>
              <p:cNvSpPr>
                <a:spLocks noChangeShapeType="1"/>
              </p:cNvSpPr>
              <p:nvPr/>
            </p:nvSpPr>
            <p:spPr bwMode="auto">
              <a:xfrm flipV="1">
                <a:off x="1206" y="1998"/>
                <a:ext cx="150" cy="84"/>
              </a:xfrm>
              <a:prstGeom prst="line">
                <a:avLst/>
              </a:prstGeom>
              <a:noFill/>
              <a:ln w="38100">
                <a:solidFill>
                  <a:srgbClr val="000000"/>
                </a:solidFill>
                <a:round/>
                <a:headEnd/>
                <a:tailEnd/>
              </a:ln>
            </p:spPr>
            <p:txBody>
              <a:bodyPr/>
              <a:lstStyle/>
              <a:p>
                <a:endParaRPr lang="en-US"/>
              </a:p>
            </p:txBody>
          </p:sp>
          <p:sp>
            <p:nvSpPr>
              <p:cNvPr id="33" name="Line 16"/>
              <p:cNvSpPr>
                <a:spLocks noChangeShapeType="1"/>
              </p:cNvSpPr>
              <p:nvPr/>
            </p:nvSpPr>
            <p:spPr bwMode="auto">
              <a:xfrm>
                <a:off x="1023" y="2022"/>
                <a:ext cx="117" cy="102"/>
              </a:xfrm>
              <a:prstGeom prst="line">
                <a:avLst/>
              </a:prstGeom>
              <a:noFill/>
              <a:ln w="38100">
                <a:solidFill>
                  <a:srgbClr val="000000"/>
                </a:solidFill>
                <a:round/>
                <a:headEnd/>
                <a:tailEnd/>
              </a:ln>
            </p:spPr>
            <p:txBody>
              <a:bodyPr/>
              <a:lstStyle/>
              <a:p>
                <a:endParaRPr lang="en-US"/>
              </a:p>
            </p:txBody>
          </p:sp>
        </p:grpSp>
        <p:sp>
          <p:nvSpPr>
            <p:cNvPr id="23" name="Freeform 17"/>
            <p:cNvSpPr>
              <a:spLocks/>
            </p:cNvSpPr>
            <p:nvPr/>
          </p:nvSpPr>
          <p:spPr bwMode="auto">
            <a:xfrm>
              <a:off x="2133" y="1194"/>
              <a:ext cx="91" cy="26"/>
            </a:xfrm>
            <a:custGeom>
              <a:avLst/>
              <a:gdLst>
                <a:gd name="T0" fmla="*/ 91 w 91"/>
                <a:gd name="T1" fmla="*/ 24 h 26"/>
                <a:gd name="T2" fmla="*/ 67 w 91"/>
                <a:gd name="T3" fmla="*/ 19 h 26"/>
                <a:gd name="T4" fmla="*/ 22 w 91"/>
                <a:gd name="T5" fmla="*/ 12 h 26"/>
                <a:gd name="T6" fmla="*/ 0 w 91"/>
                <a:gd name="T7" fmla="*/ 0 h 26"/>
                <a:gd name="T8" fmla="*/ 0 60000 65536"/>
                <a:gd name="T9" fmla="*/ 0 60000 65536"/>
                <a:gd name="T10" fmla="*/ 0 60000 65536"/>
                <a:gd name="T11" fmla="*/ 0 60000 65536"/>
                <a:gd name="T12" fmla="*/ 0 w 91"/>
                <a:gd name="T13" fmla="*/ 0 h 26"/>
                <a:gd name="T14" fmla="*/ 91 w 91"/>
                <a:gd name="T15" fmla="*/ 26 h 26"/>
              </a:gdLst>
              <a:ahLst/>
              <a:cxnLst>
                <a:cxn ang="T8">
                  <a:pos x="T0" y="T1"/>
                </a:cxn>
                <a:cxn ang="T9">
                  <a:pos x="T2" y="T3"/>
                </a:cxn>
                <a:cxn ang="T10">
                  <a:pos x="T4" y="T5"/>
                </a:cxn>
                <a:cxn ang="T11">
                  <a:pos x="T6" y="T7"/>
                </a:cxn>
              </a:cxnLst>
              <a:rect l="T12" t="T13" r="T14" b="T15"/>
              <a:pathLst>
                <a:path w="91" h="26">
                  <a:moveTo>
                    <a:pt x="91" y="24"/>
                  </a:moveTo>
                  <a:cubicBezTo>
                    <a:pt x="80" y="26"/>
                    <a:pt x="76" y="22"/>
                    <a:pt x="67" y="19"/>
                  </a:cubicBezTo>
                  <a:cubicBezTo>
                    <a:pt x="53" y="15"/>
                    <a:pt x="37" y="14"/>
                    <a:pt x="22" y="12"/>
                  </a:cubicBezTo>
                  <a:cubicBezTo>
                    <a:pt x="16" y="7"/>
                    <a:pt x="7" y="2"/>
                    <a:pt x="0" y="0"/>
                  </a:cubicBezTo>
                </a:path>
              </a:pathLst>
            </a:custGeom>
            <a:noFill/>
            <a:ln w="19050">
              <a:solidFill>
                <a:srgbClr val="000000"/>
              </a:solidFill>
              <a:round/>
              <a:headEnd/>
              <a:tailEnd/>
            </a:ln>
          </p:spPr>
          <p:txBody>
            <a:bodyPr/>
            <a:lstStyle/>
            <a:p>
              <a:endParaRPr lang="en-US"/>
            </a:p>
          </p:txBody>
        </p:sp>
        <p:sp>
          <p:nvSpPr>
            <p:cNvPr id="24" name="Oval 18"/>
            <p:cNvSpPr>
              <a:spLocks noChangeArrowheads="1"/>
            </p:cNvSpPr>
            <p:nvPr/>
          </p:nvSpPr>
          <p:spPr bwMode="auto">
            <a:xfrm>
              <a:off x="2151" y="1080"/>
              <a:ext cx="33" cy="34"/>
            </a:xfrm>
            <a:prstGeom prst="ellipse">
              <a:avLst/>
            </a:prstGeom>
            <a:solidFill>
              <a:srgbClr val="000000"/>
            </a:solidFill>
            <a:ln w="9525">
              <a:solidFill>
                <a:srgbClr val="000000"/>
              </a:solidFill>
              <a:round/>
              <a:headEnd/>
              <a:tailEnd/>
            </a:ln>
          </p:spPr>
          <p:txBody>
            <a:bodyPr wrap="none" anchor="ctr"/>
            <a:lstStyle/>
            <a:p>
              <a:endParaRPr lang="en-US"/>
            </a:p>
          </p:txBody>
        </p:sp>
      </p:grpSp>
      <p:sp>
        <p:nvSpPr>
          <p:cNvPr id="36" name="Oval 35"/>
          <p:cNvSpPr/>
          <p:nvPr/>
        </p:nvSpPr>
        <p:spPr bwMode="auto">
          <a:xfrm>
            <a:off x="4310744" y="3831771"/>
            <a:ext cx="609600" cy="653143"/>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37" name="Freeform 36"/>
          <p:cNvSpPr/>
          <p:nvPr/>
        </p:nvSpPr>
        <p:spPr bwMode="auto">
          <a:xfrm>
            <a:off x="2884716" y="3668484"/>
            <a:ext cx="850263" cy="800520"/>
          </a:xfrm>
          <a:custGeom>
            <a:avLst/>
            <a:gdLst>
              <a:gd name="connsiteX0" fmla="*/ 446314 w 850263"/>
              <a:gd name="connsiteY0" fmla="*/ 76200 h 800520"/>
              <a:gd name="connsiteX1" fmla="*/ 413657 w 850263"/>
              <a:gd name="connsiteY1" fmla="*/ 97971 h 800520"/>
              <a:gd name="connsiteX2" fmla="*/ 293914 w 850263"/>
              <a:gd name="connsiteY2" fmla="*/ 0 h 800520"/>
              <a:gd name="connsiteX3" fmla="*/ 250371 w 850263"/>
              <a:gd name="connsiteY3" fmla="*/ 43543 h 800520"/>
              <a:gd name="connsiteX4" fmla="*/ 228600 w 850263"/>
              <a:gd name="connsiteY4" fmla="*/ 108857 h 800520"/>
              <a:gd name="connsiteX5" fmla="*/ 163286 w 850263"/>
              <a:gd name="connsiteY5" fmla="*/ 119743 h 800520"/>
              <a:gd name="connsiteX6" fmla="*/ 43543 w 850263"/>
              <a:gd name="connsiteY6" fmla="*/ 130628 h 800520"/>
              <a:gd name="connsiteX7" fmla="*/ 32657 w 850263"/>
              <a:gd name="connsiteY7" fmla="*/ 391886 h 800520"/>
              <a:gd name="connsiteX8" fmla="*/ 0 w 850263"/>
              <a:gd name="connsiteY8" fmla="*/ 402771 h 800520"/>
              <a:gd name="connsiteX9" fmla="*/ 32657 w 850263"/>
              <a:gd name="connsiteY9" fmla="*/ 511628 h 800520"/>
              <a:gd name="connsiteX10" fmla="*/ 54428 w 850263"/>
              <a:gd name="connsiteY10" fmla="*/ 544286 h 800520"/>
              <a:gd name="connsiteX11" fmla="*/ 87086 w 850263"/>
              <a:gd name="connsiteY11" fmla="*/ 555171 h 800520"/>
              <a:gd name="connsiteX12" fmla="*/ 141514 w 850263"/>
              <a:gd name="connsiteY12" fmla="*/ 620486 h 800520"/>
              <a:gd name="connsiteX13" fmla="*/ 228600 w 850263"/>
              <a:gd name="connsiteY13" fmla="*/ 664028 h 800520"/>
              <a:gd name="connsiteX14" fmla="*/ 283028 w 850263"/>
              <a:gd name="connsiteY14" fmla="*/ 718457 h 800520"/>
              <a:gd name="connsiteX15" fmla="*/ 304800 w 850263"/>
              <a:gd name="connsiteY15" fmla="*/ 751114 h 800520"/>
              <a:gd name="connsiteX16" fmla="*/ 359228 w 850263"/>
              <a:gd name="connsiteY16" fmla="*/ 783771 h 800520"/>
              <a:gd name="connsiteX17" fmla="*/ 544286 w 850263"/>
              <a:gd name="connsiteY17" fmla="*/ 772886 h 800520"/>
              <a:gd name="connsiteX18" fmla="*/ 555171 w 850263"/>
              <a:gd name="connsiteY18" fmla="*/ 685800 h 800520"/>
              <a:gd name="connsiteX19" fmla="*/ 587828 w 850263"/>
              <a:gd name="connsiteY19" fmla="*/ 664028 h 800520"/>
              <a:gd name="connsiteX20" fmla="*/ 827314 w 850263"/>
              <a:gd name="connsiteY20" fmla="*/ 664028 h 800520"/>
              <a:gd name="connsiteX21" fmla="*/ 783771 w 850263"/>
              <a:gd name="connsiteY21" fmla="*/ 576943 h 800520"/>
              <a:gd name="connsiteX22" fmla="*/ 740228 w 850263"/>
              <a:gd name="connsiteY22" fmla="*/ 359228 h 800520"/>
              <a:gd name="connsiteX23" fmla="*/ 718457 w 850263"/>
              <a:gd name="connsiteY23" fmla="*/ 315686 h 800520"/>
              <a:gd name="connsiteX24" fmla="*/ 696686 w 850263"/>
              <a:gd name="connsiteY24" fmla="*/ 283028 h 800520"/>
              <a:gd name="connsiteX25" fmla="*/ 674914 w 850263"/>
              <a:gd name="connsiteY25" fmla="*/ 206828 h 800520"/>
              <a:gd name="connsiteX26" fmla="*/ 642257 w 850263"/>
              <a:gd name="connsiteY26" fmla="*/ 152400 h 800520"/>
              <a:gd name="connsiteX27" fmla="*/ 598714 w 850263"/>
              <a:gd name="connsiteY27" fmla="*/ 119743 h 800520"/>
              <a:gd name="connsiteX28" fmla="*/ 533400 w 850263"/>
              <a:gd name="connsiteY28" fmla="*/ 87086 h 800520"/>
              <a:gd name="connsiteX29" fmla="*/ 424543 w 850263"/>
              <a:gd name="connsiteY29" fmla="*/ 108857 h 800520"/>
              <a:gd name="connsiteX30" fmla="*/ 446314 w 850263"/>
              <a:gd name="connsiteY30" fmla="*/ 76200 h 8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0263" h="800520">
                <a:moveTo>
                  <a:pt x="446314" y="76200"/>
                </a:moveTo>
                <a:cubicBezTo>
                  <a:pt x="444500" y="74386"/>
                  <a:pt x="425733" y="103003"/>
                  <a:pt x="413657" y="97971"/>
                </a:cubicBezTo>
                <a:cubicBezTo>
                  <a:pt x="373254" y="81136"/>
                  <a:pt x="328650" y="34735"/>
                  <a:pt x="293914" y="0"/>
                </a:cubicBezTo>
                <a:cubicBezTo>
                  <a:pt x="279400" y="14514"/>
                  <a:pt x="260932" y="25942"/>
                  <a:pt x="250371" y="43543"/>
                </a:cubicBezTo>
                <a:cubicBezTo>
                  <a:pt x="238564" y="63222"/>
                  <a:pt x="245871" y="93745"/>
                  <a:pt x="228600" y="108857"/>
                </a:cubicBezTo>
                <a:cubicBezTo>
                  <a:pt x="211989" y="123391"/>
                  <a:pt x="185206" y="117164"/>
                  <a:pt x="163286" y="119743"/>
                </a:cubicBezTo>
                <a:cubicBezTo>
                  <a:pt x="123482" y="124426"/>
                  <a:pt x="83457" y="127000"/>
                  <a:pt x="43543" y="130628"/>
                </a:cubicBezTo>
                <a:cubicBezTo>
                  <a:pt x="44675" y="152139"/>
                  <a:pt x="83119" y="331332"/>
                  <a:pt x="32657" y="391886"/>
                </a:cubicBezTo>
                <a:cubicBezTo>
                  <a:pt x="25311" y="400701"/>
                  <a:pt x="10886" y="399143"/>
                  <a:pt x="0" y="402771"/>
                </a:cubicBezTo>
                <a:cubicBezTo>
                  <a:pt x="9047" y="438958"/>
                  <a:pt x="17514" y="477555"/>
                  <a:pt x="32657" y="511628"/>
                </a:cubicBezTo>
                <a:cubicBezTo>
                  <a:pt x="37970" y="523584"/>
                  <a:pt x="44212" y="536113"/>
                  <a:pt x="54428" y="544286"/>
                </a:cubicBezTo>
                <a:cubicBezTo>
                  <a:pt x="63388" y="551454"/>
                  <a:pt x="76200" y="551543"/>
                  <a:pt x="87086" y="555171"/>
                </a:cubicBezTo>
                <a:cubicBezTo>
                  <a:pt x="102132" y="577741"/>
                  <a:pt x="117568" y="605519"/>
                  <a:pt x="141514" y="620486"/>
                </a:cubicBezTo>
                <a:cubicBezTo>
                  <a:pt x="207124" y="661492"/>
                  <a:pt x="180331" y="621793"/>
                  <a:pt x="228600" y="664028"/>
                </a:cubicBezTo>
                <a:cubicBezTo>
                  <a:pt x="247909" y="680924"/>
                  <a:pt x="268795" y="697109"/>
                  <a:pt x="283028" y="718457"/>
                </a:cubicBezTo>
                <a:cubicBezTo>
                  <a:pt x="290285" y="729343"/>
                  <a:pt x="294867" y="742600"/>
                  <a:pt x="304800" y="751114"/>
                </a:cubicBezTo>
                <a:cubicBezTo>
                  <a:pt x="320864" y="764883"/>
                  <a:pt x="341085" y="772885"/>
                  <a:pt x="359228" y="783771"/>
                </a:cubicBezTo>
                <a:cubicBezTo>
                  <a:pt x="420914" y="780143"/>
                  <a:pt x="489017" y="800520"/>
                  <a:pt x="544286" y="772886"/>
                </a:cubicBezTo>
                <a:cubicBezTo>
                  <a:pt x="570452" y="759803"/>
                  <a:pt x="544306" y="712962"/>
                  <a:pt x="555171" y="685800"/>
                </a:cubicBezTo>
                <a:cubicBezTo>
                  <a:pt x="560030" y="673653"/>
                  <a:pt x="576942" y="671285"/>
                  <a:pt x="587828" y="664028"/>
                </a:cubicBezTo>
                <a:cubicBezTo>
                  <a:pt x="632267" y="668966"/>
                  <a:pt x="797821" y="693521"/>
                  <a:pt x="827314" y="664028"/>
                </a:cubicBezTo>
                <a:cubicBezTo>
                  <a:pt x="850263" y="641079"/>
                  <a:pt x="783771" y="576943"/>
                  <a:pt x="783771" y="576943"/>
                </a:cubicBezTo>
                <a:cubicBezTo>
                  <a:pt x="781037" y="560536"/>
                  <a:pt x="756469" y="391709"/>
                  <a:pt x="740228" y="359228"/>
                </a:cubicBezTo>
                <a:cubicBezTo>
                  <a:pt x="732971" y="344714"/>
                  <a:pt x="726508" y="329775"/>
                  <a:pt x="718457" y="315686"/>
                </a:cubicBezTo>
                <a:cubicBezTo>
                  <a:pt x="711966" y="304327"/>
                  <a:pt x="702537" y="294730"/>
                  <a:pt x="696686" y="283028"/>
                </a:cubicBezTo>
                <a:cubicBezTo>
                  <a:pt x="670146" y="229947"/>
                  <a:pt x="702825" y="269627"/>
                  <a:pt x="674914" y="206828"/>
                </a:cubicBezTo>
                <a:cubicBezTo>
                  <a:pt x="666321" y="187494"/>
                  <a:pt x="656190" y="168323"/>
                  <a:pt x="642257" y="152400"/>
                </a:cubicBezTo>
                <a:cubicBezTo>
                  <a:pt x="630310" y="138746"/>
                  <a:pt x="613477" y="130288"/>
                  <a:pt x="598714" y="119743"/>
                </a:cubicBezTo>
                <a:cubicBezTo>
                  <a:pt x="561783" y="93364"/>
                  <a:pt x="573844" y="100566"/>
                  <a:pt x="533400" y="87086"/>
                </a:cubicBezTo>
                <a:cubicBezTo>
                  <a:pt x="526944" y="88008"/>
                  <a:pt x="445271" y="95038"/>
                  <a:pt x="424543" y="108857"/>
                </a:cubicBezTo>
                <a:cubicBezTo>
                  <a:pt x="421524" y="110870"/>
                  <a:pt x="448128" y="78014"/>
                  <a:pt x="446314" y="76200"/>
                </a:cubicBezTo>
                <a:close/>
              </a:path>
            </a:pathLst>
          </a:custGeom>
          <a:solidFill>
            <a:schemeClr val="tx1">
              <a:lumMod val="65000"/>
              <a:lumOff val="35000"/>
            </a:schemeClr>
          </a:solidFill>
          <a:ln w="9525" cap="flat" cmpd="sng" algn="ctr">
            <a:solidFill>
              <a:schemeClr val="tx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grpSp>
        <p:nvGrpSpPr>
          <p:cNvPr id="5" name="Group 59"/>
          <p:cNvGrpSpPr/>
          <p:nvPr/>
        </p:nvGrpSpPr>
        <p:grpSpPr>
          <a:xfrm>
            <a:off x="4421778" y="3405050"/>
            <a:ext cx="333346" cy="644254"/>
            <a:chOff x="7580568" y="3401787"/>
            <a:chExt cx="747955" cy="1433467"/>
          </a:xfrm>
        </p:grpSpPr>
        <p:sp>
          <p:nvSpPr>
            <p:cNvPr id="49" name="Parallelogram 48"/>
            <p:cNvSpPr/>
            <p:nvPr/>
          </p:nvSpPr>
          <p:spPr bwMode="auto">
            <a:xfrm>
              <a:off x="7580568" y="3929743"/>
              <a:ext cx="747003" cy="367298"/>
            </a:xfrm>
            <a:prstGeom prst="parallelogram">
              <a:avLst>
                <a:gd name="adj" fmla="val 52143"/>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cxnSp>
          <p:nvCxnSpPr>
            <p:cNvPr id="50" name="Straight Connector 49"/>
            <p:cNvCxnSpPr/>
            <p:nvPr/>
          </p:nvCxnSpPr>
          <p:spPr bwMode="auto">
            <a:xfrm rot="5400000">
              <a:off x="7311139" y="4565254"/>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rot="5400000">
              <a:off x="7498861" y="4205187"/>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rot="5400000">
              <a:off x="7869508" y="4565254"/>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rot="5400000">
              <a:off x="8058523" y="4205187"/>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rot="5400000">
              <a:off x="7496957" y="3671787"/>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5" name="Straight Connector 54"/>
            <p:cNvCxnSpPr/>
            <p:nvPr/>
          </p:nvCxnSpPr>
          <p:spPr bwMode="auto">
            <a:xfrm rot="5400000">
              <a:off x="8055325" y="3671787"/>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6" name="Straight Connector 55"/>
            <p:cNvCxnSpPr/>
            <p:nvPr/>
          </p:nvCxnSpPr>
          <p:spPr bwMode="auto">
            <a:xfrm rot="10800000">
              <a:off x="7771481" y="3671787"/>
              <a:ext cx="55098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8" name="Straight Connector 57"/>
            <p:cNvCxnSpPr/>
            <p:nvPr/>
          </p:nvCxnSpPr>
          <p:spPr bwMode="auto">
            <a:xfrm rot="10800000">
              <a:off x="7771481" y="3408491"/>
              <a:ext cx="55098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250113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778E-6 4.12445E-6 L 0.40903 4.12445E-6 " pathEditMode="relative" rAng="0" ptsTypes="AA">
                                      <p:cBhvr>
                                        <p:cTn id="6" dur="2000" fill="hold"/>
                                        <p:tgtEl>
                                          <p:spTgt spid="2"/>
                                        </p:tgtEl>
                                        <p:attrNameLst>
                                          <p:attrName>ppt_x</p:attrName>
                                          <p:attrName>ppt_y</p:attrName>
                                        </p:attrNameLst>
                                      </p:cBhvr>
                                      <p:rCtr x="20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val 2"/>
          <p:cNvSpPr>
            <a:spLocks noChangeArrowheads="1"/>
          </p:cNvSpPr>
          <p:nvPr/>
        </p:nvSpPr>
        <p:spPr bwMode="auto">
          <a:xfrm rot="10800000">
            <a:off x="1027113" y="2382838"/>
            <a:ext cx="6686550" cy="1895475"/>
          </a:xfrm>
          <a:prstGeom prst="ellipse">
            <a:avLst/>
          </a:prstGeom>
          <a:solidFill>
            <a:srgbClr val="00FF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2467" name="Oval 3"/>
          <p:cNvSpPr>
            <a:spLocks noChangeArrowheads="1"/>
          </p:cNvSpPr>
          <p:nvPr/>
        </p:nvSpPr>
        <p:spPr bwMode="auto">
          <a:xfrm rot="10800000">
            <a:off x="1027113" y="2333625"/>
            <a:ext cx="6686550" cy="1895475"/>
          </a:xfrm>
          <a:prstGeom prst="ellipse">
            <a:avLst/>
          </a:prstGeom>
          <a:solidFill>
            <a:srgbClr val="00FF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2468" name="Oval 4"/>
          <p:cNvSpPr>
            <a:spLocks noChangeArrowheads="1"/>
          </p:cNvSpPr>
          <p:nvPr/>
        </p:nvSpPr>
        <p:spPr bwMode="auto">
          <a:xfrm rot="10800000">
            <a:off x="1027113" y="2284413"/>
            <a:ext cx="6686550" cy="1895475"/>
          </a:xfrm>
          <a:prstGeom prst="ellipse">
            <a:avLst/>
          </a:prstGeom>
          <a:solidFill>
            <a:srgbClr val="00FF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2469" name="Oval 5"/>
          <p:cNvSpPr>
            <a:spLocks noChangeArrowheads="1"/>
          </p:cNvSpPr>
          <p:nvPr/>
        </p:nvSpPr>
        <p:spPr bwMode="auto">
          <a:xfrm rot="10800000">
            <a:off x="1027113" y="2233613"/>
            <a:ext cx="6686550" cy="1895475"/>
          </a:xfrm>
          <a:prstGeom prst="ellipse">
            <a:avLst/>
          </a:prstGeom>
          <a:solidFill>
            <a:srgbClr val="00FF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2470" name="Oval 6"/>
          <p:cNvSpPr>
            <a:spLocks noChangeArrowheads="1"/>
          </p:cNvSpPr>
          <p:nvPr/>
        </p:nvSpPr>
        <p:spPr bwMode="auto">
          <a:xfrm rot="10800000">
            <a:off x="1027113" y="2184400"/>
            <a:ext cx="6686550" cy="1895475"/>
          </a:xfrm>
          <a:prstGeom prst="ellipse">
            <a:avLst/>
          </a:prstGeom>
          <a:solidFill>
            <a:srgbClr val="00FF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2471" name="Oval 7"/>
          <p:cNvSpPr>
            <a:spLocks noChangeArrowheads="1"/>
          </p:cNvSpPr>
          <p:nvPr/>
        </p:nvSpPr>
        <p:spPr bwMode="auto">
          <a:xfrm rot="10800000">
            <a:off x="1027113" y="2135188"/>
            <a:ext cx="6686550" cy="1895475"/>
          </a:xfrm>
          <a:prstGeom prst="ellipse">
            <a:avLst/>
          </a:prstGeom>
          <a:solidFill>
            <a:srgbClr val="00FF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2472" name="Oval 8"/>
          <p:cNvSpPr>
            <a:spLocks noChangeArrowheads="1"/>
          </p:cNvSpPr>
          <p:nvPr/>
        </p:nvSpPr>
        <p:spPr bwMode="auto">
          <a:xfrm rot="10800000">
            <a:off x="1027113" y="2084388"/>
            <a:ext cx="6686550" cy="1895475"/>
          </a:xfrm>
          <a:prstGeom prst="ellipse">
            <a:avLst/>
          </a:prstGeom>
          <a:solidFill>
            <a:srgbClr val="00FF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2473" name="Text Box 9"/>
          <p:cNvSpPr txBox="1">
            <a:spLocks noChangeArrowheads="1"/>
          </p:cNvSpPr>
          <p:nvPr/>
        </p:nvSpPr>
        <p:spPr bwMode="auto">
          <a:xfrm>
            <a:off x="2568575" y="228600"/>
            <a:ext cx="39084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Times New Roman" panose="02020603050405020304" pitchFamily="18" charset="0"/>
              </a:rPr>
              <a:t>Your cortex unfolded</a:t>
            </a:r>
          </a:p>
        </p:txBody>
      </p:sp>
      <p:grpSp>
        <p:nvGrpSpPr>
          <p:cNvPr id="62474" name="Group 32"/>
          <p:cNvGrpSpPr>
            <a:grpSpLocks/>
          </p:cNvGrpSpPr>
          <p:nvPr/>
        </p:nvGrpSpPr>
        <p:grpSpPr bwMode="auto">
          <a:xfrm>
            <a:off x="5662613" y="3478213"/>
            <a:ext cx="169862" cy="173037"/>
            <a:chOff x="423" y="2917"/>
            <a:chExt cx="161" cy="157"/>
          </a:xfrm>
        </p:grpSpPr>
        <p:sp>
          <p:nvSpPr>
            <p:cNvPr id="62477" name="Rectangle 22"/>
            <p:cNvSpPr>
              <a:spLocks noChangeArrowheads="1"/>
            </p:cNvSpPr>
            <p:nvPr/>
          </p:nvSpPr>
          <p:spPr bwMode="auto">
            <a:xfrm>
              <a:off x="425" y="2921"/>
              <a:ext cx="113" cy="109"/>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2478" name="Rectangle 23"/>
            <p:cNvSpPr>
              <a:spLocks noChangeArrowheads="1"/>
            </p:cNvSpPr>
            <p:nvPr/>
          </p:nvSpPr>
          <p:spPr bwMode="auto">
            <a:xfrm>
              <a:off x="470" y="2964"/>
              <a:ext cx="114" cy="109"/>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2479" name="Line 24"/>
            <p:cNvSpPr>
              <a:spLocks noChangeShapeType="1"/>
            </p:cNvSpPr>
            <p:nvPr/>
          </p:nvSpPr>
          <p:spPr bwMode="auto">
            <a:xfrm>
              <a:off x="423" y="3031"/>
              <a:ext cx="44" cy="4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2480" name="Line 29"/>
            <p:cNvSpPr>
              <a:spLocks noChangeShapeType="1"/>
            </p:cNvSpPr>
            <p:nvPr/>
          </p:nvSpPr>
          <p:spPr bwMode="auto">
            <a:xfrm>
              <a:off x="425" y="2920"/>
              <a:ext cx="44" cy="4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2481" name="Line 30"/>
            <p:cNvSpPr>
              <a:spLocks noChangeShapeType="1"/>
            </p:cNvSpPr>
            <p:nvPr/>
          </p:nvSpPr>
          <p:spPr bwMode="auto">
            <a:xfrm>
              <a:off x="539" y="2917"/>
              <a:ext cx="44" cy="4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2482" name="Line 31"/>
            <p:cNvSpPr>
              <a:spLocks noChangeShapeType="1"/>
            </p:cNvSpPr>
            <p:nvPr/>
          </p:nvSpPr>
          <p:spPr bwMode="auto">
            <a:xfrm>
              <a:off x="538" y="3030"/>
              <a:ext cx="44" cy="4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62475" name="Freeform 33"/>
          <p:cNvSpPr>
            <a:spLocks/>
          </p:cNvSpPr>
          <p:nvPr/>
        </p:nvSpPr>
        <p:spPr bwMode="auto">
          <a:xfrm flipV="1">
            <a:off x="5886450" y="3562350"/>
            <a:ext cx="600075" cy="704850"/>
          </a:xfrm>
          <a:custGeom>
            <a:avLst/>
            <a:gdLst>
              <a:gd name="T0" fmla="*/ 2147483646 w 378"/>
              <a:gd name="T1" fmla="*/ 0 h 444"/>
              <a:gd name="T2" fmla="*/ 0 w 378"/>
              <a:gd name="T3" fmla="*/ 2147483646 h 444"/>
              <a:gd name="T4" fmla="*/ 0 60000 65536"/>
              <a:gd name="T5" fmla="*/ 0 60000 65536"/>
              <a:gd name="T6" fmla="*/ 0 w 378"/>
              <a:gd name="T7" fmla="*/ 0 h 444"/>
              <a:gd name="T8" fmla="*/ 378 w 378"/>
              <a:gd name="T9" fmla="*/ 444 h 444"/>
            </a:gdLst>
            <a:ahLst/>
            <a:cxnLst>
              <a:cxn ang="T4">
                <a:pos x="T0" y="T1"/>
              </a:cxn>
              <a:cxn ang="T5">
                <a:pos x="T2" y="T3"/>
              </a:cxn>
            </a:cxnLst>
            <a:rect l="T6" t="T7" r="T8" b="T9"/>
            <a:pathLst>
              <a:path w="378" h="444">
                <a:moveTo>
                  <a:pt x="378" y="0"/>
                </a:moveTo>
                <a:cubicBezTo>
                  <a:pt x="378" y="234"/>
                  <a:pt x="330" y="432"/>
                  <a:pt x="0" y="444"/>
                </a:cubicBez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2476" name="Text Box 34"/>
          <p:cNvSpPr txBox="1">
            <a:spLocks noChangeArrowheads="1"/>
          </p:cNvSpPr>
          <p:nvPr/>
        </p:nvSpPr>
        <p:spPr bwMode="auto">
          <a:xfrm>
            <a:off x="6251575" y="4308475"/>
            <a:ext cx="26057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latin typeface="Times New Roman" panose="02020603050405020304" pitchFamily="18" charset="0"/>
              </a:rPr>
              <a:t>1 cubic millimeter,</a:t>
            </a:r>
          </a:p>
          <a:p>
            <a:pPr eaLnBrk="1" hangingPunct="1">
              <a:spcBef>
                <a:spcPct val="0"/>
              </a:spcBef>
              <a:buFontTx/>
              <a:buNone/>
            </a:pPr>
            <a:r>
              <a:rPr lang="en-US" altLang="en-US" sz="2400" dirty="0" smtClean="0">
                <a:latin typeface="Times New Roman" panose="02020603050405020304" pitchFamily="18" charset="0"/>
              </a:rPr>
              <a:t>~10</a:t>
            </a:r>
            <a:r>
              <a:rPr lang="en-US" altLang="en-US" sz="2400" baseline="30000" dirty="0" smtClean="0">
                <a:latin typeface="Times New Roman" panose="02020603050405020304" pitchFamily="18" charset="0"/>
              </a:rPr>
              <a:t>-3</a:t>
            </a:r>
            <a:r>
              <a:rPr lang="en-US" altLang="en-US" sz="2400" dirty="0" smtClean="0">
                <a:latin typeface="Times New Roman" panose="02020603050405020304" pitchFamily="18" charset="0"/>
              </a:rPr>
              <a:t> grams</a:t>
            </a:r>
            <a:endParaRPr lang="en-US" altLang="en-US" sz="2400" dirty="0">
              <a:latin typeface="Times New Roman" panose="02020603050405020304" pitchFamily="18" charset="0"/>
            </a:endParaRPr>
          </a:p>
        </p:txBody>
      </p:sp>
    </p:spTree>
    <p:extLst>
      <p:ext uri="{BB962C8B-B14F-4D97-AF65-F5344CB8AC3E}">
        <p14:creationId xmlns:p14="http://schemas.microsoft.com/office/powerpoint/2010/main" val="25878910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320" y="232434"/>
            <a:ext cx="8693655" cy="5262979"/>
          </a:xfrm>
          <a:prstGeom prst="rect">
            <a:avLst/>
          </a:prstGeom>
          <a:noFill/>
        </p:spPr>
        <p:txBody>
          <a:bodyPr wrap="square" rtlCol="0">
            <a:spAutoFit/>
          </a:bodyPr>
          <a:lstStyle/>
          <a:p>
            <a:r>
              <a:rPr lang="en-GB" dirty="0" smtClean="0"/>
              <a:t>In any particular situation, deciding what is relevant and what is irrelevant is a </a:t>
            </a:r>
            <a:r>
              <a:rPr lang="en-GB" dirty="0" err="1" smtClean="0"/>
              <a:t>combinatorially</a:t>
            </a:r>
            <a:r>
              <a:rPr lang="en-GB" dirty="0" smtClean="0"/>
              <a:t> hard problem.</a:t>
            </a:r>
          </a:p>
          <a:p>
            <a:endParaRPr lang="en-GB" dirty="0"/>
          </a:p>
          <a:p>
            <a:r>
              <a:rPr lang="en-GB" dirty="0"/>
              <a:t>The current best strategy for </a:t>
            </a:r>
            <a:r>
              <a:rPr lang="en-GB" dirty="0" smtClean="0"/>
              <a:t>solving this problem:</a:t>
            </a:r>
            <a:endParaRPr lang="en-GB" dirty="0"/>
          </a:p>
          <a:p>
            <a:endParaRPr lang="en-GB" dirty="0"/>
          </a:p>
          <a:p>
            <a:pPr marL="342900" indent="-342900">
              <a:buFontTx/>
              <a:buChar char="-"/>
            </a:pPr>
            <a:r>
              <a:rPr lang="en-GB" dirty="0" smtClean="0"/>
              <a:t>figure </a:t>
            </a:r>
            <a:r>
              <a:rPr lang="en-GB" dirty="0"/>
              <a:t>out an algorithm for translating </a:t>
            </a:r>
            <a:r>
              <a:rPr lang="en-GB" dirty="0" smtClean="0"/>
              <a:t>latent variables into actions</a:t>
            </a:r>
            <a:endParaRPr lang="en-GB" dirty="0"/>
          </a:p>
          <a:p>
            <a:pPr marL="342900" indent="-342900">
              <a:buFontTx/>
              <a:buChar char="-"/>
            </a:pPr>
            <a:r>
              <a:rPr lang="en-GB" dirty="0"/>
              <a:t>map it onto </a:t>
            </a:r>
            <a:r>
              <a:rPr lang="en-GB" dirty="0" smtClean="0"/>
              <a:t>the brain</a:t>
            </a:r>
            <a:endParaRPr lang="en-GB" dirty="0"/>
          </a:p>
          <a:p>
            <a:pPr marL="342900" indent="-342900">
              <a:buFontTx/>
              <a:buChar char="-"/>
            </a:pPr>
            <a:r>
              <a:rPr lang="en-GB" dirty="0"/>
              <a:t>do experiments to see if the mapping is </a:t>
            </a:r>
            <a:r>
              <a:rPr lang="en-GB" dirty="0" smtClean="0"/>
              <a:t>correct</a:t>
            </a:r>
          </a:p>
          <a:p>
            <a:endParaRPr lang="en-GB" dirty="0"/>
          </a:p>
          <a:p>
            <a:endParaRPr lang="en-GB" dirty="0" smtClean="0"/>
          </a:p>
          <a:p>
            <a:r>
              <a:rPr lang="en-GB" dirty="0" smtClean="0"/>
              <a:t>No good algorithms exist.</a:t>
            </a:r>
          </a:p>
          <a:p>
            <a:r>
              <a:rPr lang="en-GB" dirty="0" smtClean="0"/>
              <a:t>Although we may be getting </a:t>
            </a:r>
            <a:r>
              <a:rPr lang="en-GB" dirty="0"/>
              <a:t>close (</a:t>
            </a:r>
            <a:r>
              <a:rPr lang="en-GB" dirty="0" smtClean="0"/>
              <a:t>hierarchical reinforcement learning).</a:t>
            </a:r>
            <a:endParaRPr lang="en-GB" dirty="0"/>
          </a:p>
        </p:txBody>
      </p:sp>
    </p:spTree>
    <p:extLst>
      <p:ext uri="{BB962C8B-B14F-4D97-AF65-F5344CB8AC3E}">
        <p14:creationId xmlns:p14="http://schemas.microsoft.com/office/powerpoint/2010/main" val="287169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86012" y="115644"/>
            <a:ext cx="6033511" cy="954107"/>
          </a:xfrm>
          <a:prstGeom prst="rect">
            <a:avLst/>
          </a:prstGeom>
          <a:noFill/>
        </p:spPr>
        <p:txBody>
          <a:bodyPr wrap="none" rtlCol="0">
            <a:spAutoFit/>
          </a:bodyPr>
          <a:lstStyle/>
          <a:p>
            <a:pPr algn="ctr"/>
            <a:r>
              <a:rPr lang="en-GB" sz="2800" dirty="0" smtClean="0"/>
              <a:t>and let’s not forget motor processing</a:t>
            </a:r>
            <a:endParaRPr lang="en-GB" sz="2800" dirty="0"/>
          </a:p>
          <a:p>
            <a:pPr algn="ctr"/>
            <a:r>
              <a:rPr lang="en-GB" sz="2800" dirty="0" smtClean="0"/>
              <a:t>I won’t go into detail, but it’s hard too</a:t>
            </a:r>
          </a:p>
        </p:txBody>
      </p:sp>
      <p:sp>
        <p:nvSpPr>
          <p:cNvPr id="64" name="Oval 63"/>
          <p:cNvSpPr/>
          <p:nvPr/>
        </p:nvSpPr>
        <p:spPr bwMode="auto">
          <a:xfrm>
            <a:off x="1387736" y="1197685"/>
            <a:ext cx="5819888" cy="5282004"/>
          </a:xfrm>
          <a:prstGeom prst="ellipse">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6" name="Freeform 5"/>
          <p:cNvSpPr/>
          <p:nvPr/>
        </p:nvSpPr>
        <p:spPr bwMode="auto">
          <a:xfrm rot="-180000">
            <a:off x="3431690" y="1272988"/>
            <a:ext cx="334623" cy="5120640"/>
          </a:xfrm>
          <a:custGeom>
            <a:avLst/>
            <a:gdLst>
              <a:gd name="connsiteX0" fmla="*/ 322730 w 334623"/>
              <a:gd name="connsiteY0" fmla="*/ 0 h 5120640"/>
              <a:gd name="connsiteX1" fmla="*/ 290457 w 334623"/>
              <a:gd name="connsiteY1" fmla="*/ 53788 h 5120640"/>
              <a:gd name="connsiteX2" fmla="*/ 258184 w 334623"/>
              <a:gd name="connsiteY2" fmla="*/ 86061 h 5120640"/>
              <a:gd name="connsiteX3" fmla="*/ 236669 w 334623"/>
              <a:gd name="connsiteY3" fmla="*/ 118334 h 5120640"/>
              <a:gd name="connsiteX4" fmla="*/ 279699 w 334623"/>
              <a:gd name="connsiteY4" fmla="*/ 225910 h 5120640"/>
              <a:gd name="connsiteX5" fmla="*/ 311972 w 334623"/>
              <a:gd name="connsiteY5" fmla="*/ 236668 h 5120640"/>
              <a:gd name="connsiteX6" fmla="*/ 311972 w 334623"/>
              <a:gd name="connsiteY6" fmla="*/ 559397 h 5120640"/>
              <a:gd name="connsiteX7" fmla="*/ 290457 w 334623"/>
              <a:gd name="connsiteY7" fmla="*/ 785308 h 5120640"/>
              <a:gd name="connsiteX8" fmla="*/ 258184 w 334623"/>
              <a:gd name="connsiteY8" fmla="*/ 828338 h 5120640"/>
              <a:gd name="connsiteX9" fmla="*/ 268942 w 334623"/>
              <a:gd name="connsiteY9" fmla="*/ 957430 h 5120640"/>
              <a:gd name="connsiteX10" fmla="*/ 301215 w 334623"/>
              <a:gd name="connsiteY10" fmla="*/ 989703 h 5120640"/>
              <a:gd name="connsiteX11" fmla="*/ 290457 w 334623"/>
              <a:gd name="connsiteY11" fmla="*/ 1344705 h 5120640"/>
              <a:gd name="connsiteX12" fmla="*/ 268942 w 334623"/>
              <a:gd name="connsiteY12" fmla="*/ 1495312 h 5120640"/>
              <a:gd name="connsiteX13" fmla="*/ 225911 w 334623"/>
              <a:gd name="connsiteY13" fmla="*/ 1592131 h 5120640"/>
              <a:gd name="connsiteX14" fmla="*/ 236669 w 334623"/>
              <a:gd name="connsiteY14" fmla="*/ 1699708 h 5120640"/>
              <a:gd name="connsiteX15" fmla="*/ 322730 w 334623"/>
              <a:gd name="connsiteY15" fmla="*/ 1721223 h 5120640"/>
              <a:gd name="connsiteX16" fmla="*/ 322730 w 334623"/>
              <a:gd name="connsiteY16" fmla="*/ 1807284 h 5120640"/>
              <a:gd name="connsiteX17" fmla="*/ 311972 w 334623"/>
              <a:gd name="connsiteY17" fmla="*/ 1968649 h 5120640"/>
              <a:gd name="connsiteX18" fmla="*/ 301215 w 334623"/>
              <a:gd name="connsiteY18" fmla="*/ 2000922 h 5120640"/>
              <a:gd name="connsiteX19" fmla="*/ 279699 w 334623"/>
              <a:gd name="connsiteY19" fmla="*/ 2022437 h 5120640"/>
              <a:gd name="connsiteX20" fmla="*/ 258184 w 334623"/>
              <a:gd name="connsiteY20" fmla="*/ 2086983 h 5120640"/>
              <a:gd name="connsiteX21" fmla="*/ 247426 w 334623"/>
              <a:gd name="connsiteY21" fmla="*/ 2162287 h 5120640"/>
              <a:gd name="connsiteX22" fmla="*/ 204396 w 334623"/>
              <a:gd name="connsiteY22" fmla="*/ 2248348 h 5120640"/>
              <a:gd name="connsiteX23" fmla="*/ 182880 w 334623"/>
              <a:gd name="connsiteY23" fmla="*/ 2269863 h 5120640"/>
              <a:gd name="connsiteX24" fmla="*/ 172123 w 334623"/>
              <a:gd name="connsiteY24" fmla="*/ 2334409 h 5120640"/>
              <a:gd name="connsiteX25" fmla="*/ 172123 w 334623"/>
              <a:gd name="connsiteY25" fmla="*/ 2420470 h 5120640"/>
              <a:gd name="connsiteX26" fmla="*/ 204396 w 334623"/>
              <a:gd name="connsiteY26" fmla="*/ 2431228 h 5120640"/>
              <a:gd name="connsiteX27" fmla="*/ 236669 w 334623"/>
              <a:gd name="connsiteY27" fmla="*/ 2452743 h 5120640"/>
              <a:gd name="connsiteX28" fmla="*/ 258184 w 334623"/>
              <a:gd name="connsiteY28" fmla="*/ 2485016 h 5120640"/>
              <a:gd name="connsiteX29" fmla="*/ 225911 w 334623"/>
              <a:gd name="connsiteY29" fmla="*/ 2549562 h 5120640"/>
              <a:gd name="connsiteX30" fmla="*/ 215153 w 334623"/>
              <a:gd name="connsiteY30" fmla="*/ 2807745 h 5120640"/>
              <a:gd name="connsiteX31" fmla="*/ 204396 w 334623"/>
              <a:gd name="connsiteY31" fmla="*/ 2850776 h 5120640"/>
              <a:gd name="connsiteX32" fmla="*/ 172123 w 334623"/>
              <a:gd name="connsiteY32" fmla="*/ 2883049 h 5120640"/>
              <a:gd name="connsiteX33" fmla="*/ 107577 w 334623"/>
              <a:gd name="connsiteY33" fmla="*/ 3001383 h 5120640"/>
              <a:gd name="connsiteX34" fmla="*/ 118335 w 334623"/>
              <a:gd name="connsiteY34" fmla="*/ 3044414 h 5120640"/>
              <a:gd name="connsiteX35" fmla="*/ 193638 w 334623"/>
              <a:gd name="connsiteY35" fmla="*/ 3087444 h 5120640"/>
              <a:gd name="connsiteX36" fmla="*/ 236669 w 334623"/>
              <a:gd name="connsiteY36" fmla="*/ 3141232 h 5120640"/>
              <a:gd name="connsiteX37" fmla="*/ 247426 w 334623"/>
              <a:gd name="connsiteY37" fmla="*/ 3173505 h 5120640"/>
              <a:gd name="connsiteX38" fmla="*/ 236669 w 334623"/>
              <a:gd name="connsiteY38" fmla="*/ 3205778 h 5120640"/>
              <a:gd name="connsiteX39" fmla="*/ 182880 w 334623"/>
              <a:gd name="connsiteY39" fmla="*/ 3302597 h 5120640"/>
              <a:gd name="connsiteX40" fmla="*/ 182880 w 334623"/>
              <a:gd name="connsiteY40" fmla="*/ 3550023 h 5120640"/>
              <a:gd name="connsiteX41" fmla="*/ 172123 w 334623"/>
              <a:gd name="connsiteY41" fmla="*/ 3582296 h 5120640"/>
              <a:gd name="connsiteX42" fmla="*/ 129092 w 334623"/>
              <a:gd name="connsiteY42" fmla="*/ 3646842 h 5120640"/>
              <a:gd name="connsiteX43" fmla="*/ 96819 w 334623"/>
              <a:gd name="connsiteY43" fmla="*/ 3668357 h 5120640"/>
              <a:gd name="connsiteX44" fmla="*/ 64546 w 334623"/>
              <a:gd name="connsiteY44" fmla="*/ 3700630 h 5120640"/>
              <a:gd name="connsiteX45" fmla="*/ 43031 w 334623"/>
              <a:gd name="connsiteY45" fmla="*/ 3732903 h 5120640"/>
              <a:gd name="connsiteX46" fmla="*/ 0 w 334623"/>
              <a:gd name="connsiteY46" fmla="*/ 3818964 h 5120640"/>
              <a:gd name="connsiteX47" fmla="*/ 10758 w 334623"/>
              <a:gd name="connsiteY47" fmla="*/ 3861995 h 5120640"/>
              <a:gd name="connsiteX48" fmla="*/ 96819 w 334623"/>
              <a:gd name="connsiteY48" fmla="*/ 3894268 h 5120640"/>
              <a:gd name="connsiteX49" fmla="*/ 172123 w 334623"/>
              <a:gd name="connsiteY49" fmla="*/ 3937298 h 5120640"/>
              <a:gd name="connsiteX50" fmla="*/ 182880 w 334623"/>
              <a:gd name="connsiteY50" fmla="*/ 3969571 h 5120640"/>
              <a:gd name="connsiteX51" fmla="*/ 139850 w 334623"/>
              <a:gd name="connsiteY51" fmla="*/ 4066390 h 5120640"/>
              <a:gd name="connsiteX52" fmla="*/ 53789 w 334623"/>
              <a:gd name="connsiteY52" fmla="*/ 4163209 h 5120640"/>
              <a:gd name="connsiteX53" fmla="*/ 43031 w 334623"/>
              <a:gd name="connsiteY53" fmla="*/ 4206240 h 5120640"/>
              <a:gd name="connsiteX54" fmla="*/ 75304 w 334623"/>
              <a:gd name="connsiteY54" fmla="*/ 4227755 h 5120640"/>
              <a:gd name="connsiteX55" fmla="*/ 96819 w 334623"/>
              <a:gd name="connsiteY55" fmla="*/ 4260028 h 5120640"/>
              <a:gd name="connsiteX56" fmla="*/ 150608 w 334623"/>
              <a:gd name="connsiteY56" fmla="*/ 4647303 h 5120640"/>
              <a:gd name="connsiteX57" fmla="*/ 193638 w 334623"/>
              <a:gd name="connsiteY57" fmla="*/ 4658061 h 5120640"/>
              <a:gd name="connsiteX58" fmla="*/ 182880 w 334623"/>
              <a:gd name="connsiteY58" fmla="*/ 4733364 h 5120640"/>
              <a:gd name="connsiteX59" fmla="*/ 172123 w 334623"/>
              <a:gd name="connsiteY59" fmla="*/ 4765637 h 5120640"/>
              <a:gd name="connsiteX60" fmla="*/ 161365 w 334623"/>
              <a:gd name="connsiteY60" fmla="*/ 4808668 h 5120640"/>
              <a:gd name="connsiteX61" fmla="*/ 139850 w 334623"/>
              <a:gd name="connsiteY61" fmla="*/ 4873214 h 5120640"/>
              <a:gd name="connsiteX62" fmla="*/ 118335 w 334623"/>
              <a:gd name="connsiteY62" fmla="*/ 4980790 h 5120640"/>
              <a:gd name="connsiteX63" fmla="*/ 96819 w 334623"/>
              <a:gd name="connsiteY63" fmla="*/ 5002305 h 5120640"/>
              <a:gd name="connsiteX64" fmla="*/ 75304 w 334623"/>
              <a:gd name="connsiteY64" fmla="*/ 5066851 h 5120640"/>
              <a:gd name="connsiteX65" fmla="*/ 64546 w 334623"/>
              <a:gd name="connsiteY65" fmla="*/ 5099124 h 5120640"/>
              <a:gd name="connsiteX66" fmla="*/ 75304 w 334623"/>
              <a:gd name="connsiteY66" fmla="*/ 5120640 h 512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34623" h="5120640">
                <a:moveTo>
                  <a:pt x="322730" y="0"/>
                </a:moveTo>
                <a:cubicBezTo>
                  <a:pt x="311972" y="17929"/>
                  <a:pt x="303002" y="37061"/>
                  <a:pt x="290457" y="53788"/>
                </a:cubicBezTo>
                <a:cubicBezTo>
                  <a:pt x="281329" y="65959"/>
                  <a:pt x="267923" y="74374"/>
                  <a:pt x="258184" y="86061"/>
                </a:cubicBezTo>
                <a:cubicBezTo>
                  <a:pt x="249907" y="95993"/>
                  <a:pt x="243841" y="107576"/>
                  <a:pt x="236669" y="118334"/>
                </a:cubicBezTo>
                <a:cubicBezTo>
                  <a:pt x="246231" y="194834"/>
                  <a:pt x="224623" y="198372"/>
                  <a:pt x="279699" y="225910"/>
                </a:cubicBezTo>
                <a:cubicBezTo>
                  <a:pt x="289841" y="230981"/>
                  <a:pt x="301214" y="233082"/>
                  <a:pt x="311972" y="236668"/>
                </a:cubicBezTo>
                <a:cubicBezTo>
                  <a:pt x="352611" y="358582"/>
                  <a:pt x="329621" y="277021"/>
                  <a:pt x="311972" y="559397"/>
                </a:cubicBezTo>
                <a:cubicBezTo>
                  <a:pt x="307253" y="634894"/>
                  <a:pt x="305292" y="711133"/>
                  <a:pt x="290457" y="785308"/>
                </a:cubicBezTo>
                <a:cubicBezTo>
                  <a:pt x="286941" y="802889"/>
                  <a:pt x="268942" y="813995"/>
                  <a:pt x="258184" y="828338"/>
                </a:cubicBezTo>
                <a:cubicBezTo>
                  <a:pt x="261770" y="871369"/>
                  <a:pt x="257816" y="915708"/>
                  <a:pt x="268942" y="957430"/>
                </a:cubicBezTo>
                <a:cubicBezTo>
                  <a:pt x="272862" y="972130"/>
                  <a:pt x="300371" y="974513"/>
                  <a:pt x="301215" y="989703"/>
                </a:cubicBezTo>
                <a:cubicBezTo>
                  <a:pt x="307782" y="1107909"/>
                  <a:pt x="297998" y="1226557"/>
                  <a:pt x="290457" y="1344705"/>
                </a:cubicBezTo>
                <a:cubicBezTo>
                  <a:pt x="287227" y="1395314"/>
                  <a:pt x="279389" y="1445688"/>
                  <a:pt x="268942" y="1495312"/>
                </a:cubicBezTo>
                <a:cubicBezTo>
                  <a:pt x="263948" y="1519036"/>
                  <a:pt x="237396" y="1569161"/>
                  <a:pt x="225911" y="1592131"/>
                </a:cubicBezTo>
                <a:cubicBezTo>
                  <a:pt x="229497" y="1627990"/>
                  <a:pt x="215046" y="1670878"/>
                  <a:pt x="236669" y="1699708"/>
                </a:cubicBezTo>
                <a:cubicBezTo>
                  <a:pt x="254411" y="1723364"/>
                  <a:pt x="322730" y="1721223"/>
                  <a:pt x="322730" y="1721223"/>
                </a:cubicBezTo>
                <a:cubicBezTo>
                  <a:pt x="342367" y="1780132"/>
                  <a:pt x="330719" y="1727398"/>
                  <a:pt x="322730" y="1807284"/>
                </a:cubicBezTo>
                <a:cubicBezTo>
                  <a:pt x="317366" y="1860924"/>
                  <a:pt x="317925" y="1915071"/>
                  <a:pt x="311972" y="1968649"/>
                </a:cubicBezTo>
                <a:cubicBezTo>
                  <a:pt x="310720" y="1979919"/>
                  <a:pt x="307049" y="1991198"/>
                  <a:pt x="301215" y="2000922"/>
                </a:cubicBezTo>
                <a:cubicBezTo>
                  <a:pt x="295997" y="2009619"/>
                  <a:pt x="286871" y="2015265"/>
                  <a:pt x="279699" y="2022437"/>
                </a:cubicBezTo>
                <a:cubicBezTo>
                  <a:pt x="272527" y="2043952"/>
                  <a:pt x="261391" y="2064532"/>
                  <a:pt x="258184" y="2086983"/>
                </a:cubicBezTo>
                <a:cubicBezTo>
                  <a:pt x="254598" y="2112084"/>
                  <a:pt x="253576" y="2137688"/>
                  <a:pt x="247426" y="2162287"/>
                </a:cubicBezTo>
                <a:cubicBezTo>
                  <a:pt x="239840" y="2192631"/>
                  <a:pt x="224082" y="2223741"/>
                  <a:pt x="204396" y="2248348"/>
                </a:cubicBezTo>
                <a:cubicBezTo>
                  <a:pt x="198060" y="2256268"/>
                  <a:pt x="190052" y="2262691"/>
                  <a:pt x="182880" y="2269863"/>
                </a:cubicBezTo>
                <a:cubicBezTo>
                  <a:pt x="179294" y="2291378"/>
                  <a:pt x="176401" y="2313020"/>
                  <a:pt x="172123" y="2334409"/>
                </a:cubicBezTo>
                <a:cubicBezTo>
                  <a:pt x="166386" y="2363097"/>
                  <a:pt x="149173" y="2391782"/>
                  <a:pt x="172123" y="2420470"/>
                </a:cubicBezTo>
                <a:cubicBezTo>
                  <a:pt x="179207" y="2429325"/>
                  <a:pt x="194254" y="2426157"/>
                  <a:pt x="204396" y="2431228"/>
                </a:cubicBezTo>
                <a:cubicBezTo>
                  <a:pt x="215960" y="2437010"/>
                  <a:pt x="225911" y="2445571"/>
                  <a:pt x="236669" y="2452743"/>
                </a:cubicBezTo>
                <a:cubicBezTo>
                  <a:pt x="243841" y="2463501"/>
                  <a:pt x="256059" y="2472263"/>
                  <a:pt x="258184" y="2485016"/>
                </a:cubicBezTo>
                <a:cubicBezTo>
                  <a:pt x="261153" y="2502831"/>
                  <a:pt x="233403" y="2538323"/>
                  <a:pt x="225911" y="2549562"/>
                </a:cubicBezTo>
                <a:cubicBezTo>
                  <a:pt x="241447" y="2844739"/>
                  <a:pt x="260943" y="2670374"/>
                  <a:pt x="215153" y="2807745"/>
                </a:cubicBezTo>
                <a:cubicBezTo>
                  <a:pt x="210478" y="2821771"/>
                  <a:pt x="211731" y="2837939"/>
                  <a:pt x="204396" y="2850776"/>
                </a:cubicBezTo>
                <a:cubicBezTo>
                  <a:pt x="196848" y="2863985"/>
                  <a:pt x="182881" y="2872291"/>
                  <a:pt x="172123" y="2883049"/>
                </a:cubicBezTo>
                <a:cubicBezTo>
                  <a:pt x="123310" y="2980674"/>
                  <a:pt x="146883" y="2942423"/>
                  <a:pt x="107577" y="3001383"/>
                </a:cubicBezTo>
                <a:cubicBezTo>
                  <a:pt x="111163" y="3015727"/>
                  <a:pt x="109741" y="3032383"/>
                  <a:pt x="118335" y="3044414"/>
                </a:cubicBezTo>
                <a:cubicBezTo>
                  <a:pt x="138688" y="3072909"/>
                  <a:pt x="164435" y="3077710"/>
                  <a:pt x="193638" y="3087444"/>
                </a:cubicBezTo>
                <a:cubicBezTo>
                  <a:pt x="213647" y="3107453"/>
                  <a:pt x="223101" y="3114096"/>
                  <a:pt x="236669" y="3141232"/>
                </a:cubicBezTo>
                <a:cubicBezTo>
                  <a:pt x="241740" y="3151374"/>
                  <a:pt x="243840" y="3162747"/>
                  <a:pt x="247426" y="3173505"/>
                </a:cubicBezTo>
                <a:cubicBezTo>
                  <a:pt x="243840" y="3184263"/>
                  <a:pt x="242176" y="3195865"/>
                  <a:pt x="236669" y="3205778"/>
                </a:cubicBezTo>
                <a:cubicBezTo>
                  <a:pt x="175016" y="3316755"/>
                  <a:pt x="207223" y="3229569"/>
                  <a:pt x="182880" y="3302597"/>
                </a:cubicBezTo>
                <a:cubicBezTo>
                  <a:pt x="204706" y="3411720"/>
                  <a:pt x="200348" y="3366606"/>
                  <a:pt x="182880" y="3550023"/>
                </a:cubicBezTo>
                <a:cubicBezTo>
                  <a:pt x="181805" y="3561311"/>
                  <a:pt x="177630" y="3572383"/>
                  <a:pt x="172123" y="3582296"/>
                </a:cubicBezTo>
                <a:cubicBezTo>
                  <a:pt x="159565" y="3604900"/>
                  <a:pt x="146120" y="3627382"/>
                  <a:pt x="129092" y="3646842"/>
                </a:cubicBezTo>
                <a:cubicBezTo>
                  <a:pt x="120578" y="3656572"/>
                  <a:pt x="106751" y="3660080"/>
                  <a:pt x="96819" y="3668357"/>
                </a:cubicBezTo>
                <a:cubicBezTo>
                  <a:pt x="85132" y="3678096"/>
                  <a:pt x="74285" y="3688943"/>
                  <a:pt x="64546" y="3700630"/>
                </a:cubicBezTo>
                <a:cubicBezTo>
                  <a:pt x="56269" y="3710562"/>
                  <a:pt x="49883" y="3721939"/>
                  <a:pt x="43031" y="3732903"/>
                </a:cubicBezTo>
                <a:cubicBezTo>
                  <a:pt x="6738" y="3790972"/>
                  <a:pt x="16386" y="3769807"/>
                  <a:pt x="0" y="3818964"/>
                </a:cubicBezTo>
                <a:cubicBezTo>
                  <a:pt x="3586" y="3833308"/>
                  <a:pt x="2557" y="3849693"/>
                  <a:pt x="10758" y="3861995"/>
                </a:cubicBezTo>
                <a:cubicBezTo>
                  <a:pt x="27804" y="3887564"/>
                  <a:pt x="73402" y="3889585"/>
                  <a:pt x="96819" y="3894268"/>
                </a:cubicBezTo>
                <a:cubicBezTo>
                  <a:pt x="107407" y="3899562"/>
                  <a:pt x="161986" y="3924627"/>
                  <a:pt x="172123" y="3937298"/>
                </a:cubicBezTo>
                <a:cubicBezTo>
                  <a:pt x="179207" y="3946153"/>
                  <a:pt x="179294" y="3958813"/>
                  <a:pt x="182880" y="3969571"/>
                </a:cubicBezTo>
                <a:cubicBezTo>
                  <a:pt x="169238" y="4010497"/>
                  <a:pt x="167126" y="4035705"/>
                  <a:pt x="139850" y="4066390"/>
                </a:cubicBezTo>
                <a:cubicBezTo>
                  <a:pt x="41599" y="4176922"/>
                  <a:pt x="102619" y="4089963"/>
                  <a:pt x="53789" y="4163209"/>
                </a:cubicBezTo>
                <a:cubicBezTo>
                  <a:pt x="50203" y="4177553"/>
                  <a:pt x="38356" y="4192214"/>
                  <a:pt x="43031" y="4206240"/>
                </a:cubicBezTo>
                <a:cubicBezTo>
                  <a:pt x="47119" y="4218506"/>
                  <a:pt x="66162" y="4218613"/>
                  <a:pt x="75304" y="4227755"/>
                </a:cubicBezTo>
                <a:cubicBezTo>
                  <a:pt x="84446" y="4236897"/>
                  <a:pt x="89647" y="4249270"/>
                  <a:pt x="96819" y="4260028"/>
                </a:cubicBezTo>
                <a:cubicBezTo>
                  <a:pt x="114335" y="4566546"/>
                  <a:pt x="-505" y="4604126"/>
                  <a:pt x="150608" y="4647303"/>
                </a:cubicBezTo>
                <a:cubicBezTo>
                  <a:pt x="164824" y="4651365"/>
                  <a:pt x="179295" y="4654475"/>
                  <a:pt x="193638" y="4658061"/>
                </a:cubicBezTo>
                <a:cubicBezTo>
                  <a:pt x="190052" y="4683162"/>
                  <a:pt x="187853" y="4708501"/>
                  <a:pt x="182880" y="4733364"/>
                </a:cubicBezTo>
                <a:cubicBezTo>
                  <a:pt x="180656" y="4744483"/>
                  <a:pt x="175238" y="4754734"/>
                  <a:pt x="172123" y="4765637"/>
                </a:cubicBezTo>
                <a:cubicBezTo>
                  <a:pt x="168061" y="4779853"/>
                  <a:pt x="165613" y="4794506"/>
                  <a:pt x="161365" y="4808668"/>
                </a:cubicBezTo>
                <a:cubicBezTo>
                  <a:pt x="154848" y="4830391"/>
                  <a:pt x="143579" y="4850843"/>
                  <a:pt x="139850" y="4873214"/>
                </a:cubicBezTo>
                <a:cubicBezTo>
                  <a:pt x="138500" y="4881312"/>
                  <a:pt x="126357" y="4964746"/>
                  <a:pt x="118335" y="4980790"/>
                </a:cubicBezTo>
                <a:cubicBezTo>
                  <a:pt x="113799" y="4989862"/>
                  <a:pt x="103991" y="4995133"/>
                  <a:pt x="96819" y="5002305"/>
                </a:cubicBezTo>
                <a:lnTo>
                  <a:pt x="75304" y="5066851"/>
                </a:lnTo>
                <a:cubicBezTo>
                  <a:pt x="71718" y="5077609"/>
                  <a:pt x="59475" y="5088982"/>
                  <a:pt x="64546" y="5099124"/>
                </a:cubicBezTo>
                <a:lnTo>
                  <a:pt x="75304" y="5120640"/>
                </a:lnTo>
              </a:path>
            </a:pathLst>
          </a:cu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7" name="Freeform 6"/>
          <p:cNvSpPr/>
          <p:nvPr/>
        </p:nvSpPr>
        <p:spPr bwMode="auto">
          <a:xfrm rot="-180000">
            <a:off x="4969556" y="1337533"/>
            <a:ext cx="344722" cy="5034579"/>
          </a:xfrm>
          <a:custGeom>
            <a:avLst/>
            <a:gdLst>
              <a:gd name="connsiteX0" fmla="*/ 344722 w 344722"/>
              <a:gd name="connsiteY0" fmla="*/ 0 h 5034579"/>
              <a:gd name="connsiteX1" fmla="*/ 312449 w 344722"/>
              <a:gd name="connsiteY1" fmla="*/ 53788 h 5034579"/>
              <a:gd name="connsiteX2" fmla="*/ 323207 w 344722"/>
              <a:gd name="connsiteY2" fmla="*/ 86061 h 5034579"/>
              <a:gd name="connsiteX3" fmla="*/ 280176 w 344722"/>
              <a:gd name="connsiteY3" fmla="*/ 215153 h 5034579"/>
              <a:gd name="connsiteX4" fmla="*/ 247903 w 344722"/>
              <a:gd name="connsiteY4" fmla="*/ 258184 h 5034579"/>
              <a:gd name="connsiteX5" fmla="*/ 237146 w 344722"/>
              <a:gd name="connsiteY5" fmla="*/ 290457 h 5034579"/>
              <a:gd name="connsiteX6" fmla="*/ 258661 w 344722"/>
              <a:gd name="connsiteY6" fmla="*/ 430306 h 5034579"/>
              <a:gd name="connsiteX7" fmla="*/ 237146 w 344722"/>
              <a:gd name="connsiteY7" fmla="*/ 613186 h 5034579"/>
              <a:gd name="connsiteX8" fmla="*/ 226388 w 344722"/>
              <a:gd name="connsiteY8" fmla="*/ 645459 h 5034579"/>
              <a:gd name="connsiteX9" fmla="*/ 172600 w 344722"/>
              <a:gd name="connsiteY9" fmla="*/ 677732 h 5034579"/>
              <a:gd name="connsiteX10" fmla="*/ 140327 w 344722"/>
              <a:gd name="connsiteY10" fmla="*/ 699247 h 5034579"/>
              <a:gd name="connsiteX11" fmla="*/ 118811 w 344722"/>
              <a:gd name="connsiteY11" fmla="*/ 731520 h 5034579"/>
              <a:gd name="connsiteX12" fmla="*/ 97296 w 344722"/>
              <a:gd name="connsiteY12" fmla="*/ 796066 h 5034579"/>
              <a:gd name="connsiteX13" fmla="*/ 118811 w 344722"/>
              <a:gd name="connsiteY13" fmla="*/ 871369 h 5034579"/>
              <a:gd name="connsiteX14" fmla="*/ 204873 w 344722"/>
              <a:gd name="connsiteY14" fmla="*/ 903642 h 5034579"/>
              <a:gd name="connsiteX15" fmla="*/ 269418 w 344722"/>
              <a:gd name="connsiteY15" fmla="*/ 957431 h 5034579"/>
              <a:gd name="connsiteX16" fmla="*/ 280176 w 344722"/>
              <a:gd name="connsiteY16" fmla="*/ 989704 h 5034579"/>
              <a:gd name="connsiteX17" fmla="*/ 269418 w 344722"/>
              <a:gd name="connsiteY17" fmla="*/ 1129553 h 5034579"/>
              <a:gd name="connsiteX18" fmla="*/ 247903 w 344722"/>
              <a:gd name="connsiteY18" fmla="*/ 1172584 h 5034579"/>
              <a:gd name="connsiteX19" fmla="*/ 269418 w 344722"/>
              <a:gd name="connsiteY19" fmla="*/ 1301675 h 5034579"/>
              <a:gd name="connsiteX20" fmla="*/ 258661 w 344722"/>
              <a:gd name="connsiteY20" fmla="*/ 1495313 h 5034579"/>
              <a:gd name="connsiteX21" fmla="*/ 237146 w 344722"/>
              <a:gd name="connsiteY21" fmla="*/ 1549101 h 5034579"/>
              <a:gd name="connsiteX22" fmla="*/ 226388 w 344722"/>
              <a:gd name="connsiteY22" fmla="*/ 1602889 h 5034579"/>
              <a:gd name="connsiteX23" fmla="*/ 204873 w 344722"/>
              <a:gd name="connsiteY23" fmla="*/ 1667435 h 5034579"/>
              <a:gd name="connsiteX24" fmla="*/ 215630 w 344722"/>
              <a:gd name="connsiteY24" fmla="*/ 1818042 h 5034579"/>
              <a:gd name="connsiteX25" fmla="*/ 226388 w 344722"/>
              <a:gd name="connsiteY25" fmla="*/ 1850315 h 5034579"/>
              <a:gd name="connsiteX26" fmla="*/ 204873 w 344722"/>
              <a:gd name="connsiteY26" fmla="*/ 1990165 h 5034579"/>
              <a:gd name="connsiteX27" fmla="*/ 183357 w 344722"/>
              <a:gd name="connsiteY27" fmla="*/ 2086984 h 5034579"/>
              <a:gd name="connsiteX28" fmla="*/ 194115 w 344722"/>
              <a:gd name="connsiteY28" fmla="*/ 2173045 h 5034579"/>
              <a:gd name="connsiteX29" fmla="*/ 215630 w 344722"/>
              <a:gd name="connsiteY29" fmla="*/ 2248348 h 5034579"/>
              <a:gd name="connsiteX30" fmla="*/ 237146 w 344722"/>
              <a:gd name="connsiteY30" fmla="*/ 2323652 h 5034579"/>
              <a:gd name="connsiteX31" fmla="*/ 226388 w 344722"/>
              <a:gd name="connsiteY31" fmla="*/ 2398955 h 5034579"/>
              <a:gd name="connsiteX32" fmla="*/ 204873 w 344722"/>
              <a:gd name="connsiteY32" fmla="*/ 2420471 h 5034579"/>
              <a:gd name="connsiteX33" fmla="*/ 194115 w 344722"/>
              <a:gd name="connsiteY33" fmla="*/ 2463501 h 5034579"/>
              <a:gd name="connsiteX34" fmla="*/ 204873 w 344722"/>
              <a:gd name="connsiteY34" fmla="*/ 2614108 h 5034579"/>
              <a:gd name="connsiteX35" fmla="*/ 226388 w 344722"/>
              <a:gd name="connsiteY35" fmla="*/ 2678654 h 5034579"/>
              <a:gd name="connsiteX36" fmla="*/ 215630 w 344722"/>
              <a:gd name="connsiteY36" fmla="*/ 2743200 h 5034579"/>
              <a:gd name="connsiteX37" fmla="*/ 194115 w 344722"/>
              <a:gd name="connsiteY37" fmla="*/ 2786231 h 5034579"/>
              <a:gd name="connsiteX38" fmla="*/ 204873 w 344722"/>
              <a:gd name="connsiteY38" fmla="*/ 2861534 h 5034579"/>
              <a:gd name="connsiteX39" fmla="*/ 194115 w 344722"/>
              <a:gd name="connsiteY39" fmla="*/ 2926080 h 5034579"/>
              <a:gd name="connsiteX40" fmla="*/ 204873 w 344722"/>
              <a:gd name="connsiteY40" fmla="*/ 2958353 h 5034579"/>
              <a:gd name="connsiteX41" fmla="*/ 194115 w 344722"/>
              <a:gd name="connsiteY41" fmla="*/ 3119718 h 5034579"/>
              <a:gd name="connsiteX42" fmla="*/ 151084 w 344722"/>
              <a:gd name="connsiteY42" fmla="*/ 3151991 h 5034579"/>
              <a:gd name="connsiteX43" fmla="*/ 129569 w 344722"/>
              <a:gd name="connsiteY43" fmla="*/ 3195021 h 5034579"/>
              <a:gd name="connsiteX44" fmla="*/ 108054 w 344722"/>
              <a:gd name="connsiteY44" fmla="*/ 3227294 h 5034579"/>
              <a:gd name="connsiteX45" fmla="*/ 118811 w 344722"/>
              <a:gd name="connsiteY45" fmla="*/ 3313355 h 5034579"/>
              <a:gd name="connsiteX46" fmla="*/ 140327 w 344722"/>
              <a:gd name="connsiteY46" fmla="*/ 3334871 h 5034579"/>
              <a:gd name="connsiteX47" fmla="*/ 129569 w 344722"/>
              <a:gd name="connsiteY47" fmla="*/ 3420932 h 5034579"/>
              <a:gd name="connsiteX48" fmla="*/ 118811 w 344722"/>
              <a:gd name="connsiteY48" fmla="*/ 3453205 h 5034579"/>
              <a:gd name="connsiteX49" fmla="*/ 108054 w 344722"/>
              <a:gd name="connsiteY49" fmla="*/ 3506993 h 5034579"/>
              <a:gd name="connsiteX50" fmla="*/ 97296 w 344722"/>
              <a:gd name="connsiteY50" fmla="*/ 3646842 h 5034579"/>
              <a:gd name="connsiteX51" fmla="*/ 54266 w 344722"/>
              <a:gd name="connsiteY51" fmla="*/ 3915784 h 5034579"/>
              <a:gd name="connsiteX52" fmla="*/ 65023 w 344722"/>
              <a:gd name="connsiteY52" fmla="*/ 3948057 h 5034579"/>
              <a:gd name="connsiteX53" fmla="*/ 86538 w 344722"/>
              <a:gd name="connsiteY53" fmla="*/ 3980329 h 5034579"/>
              <a:gd name="connsiteX54" fmla="*/ 97296 w 344722"/>
              <a:gd name="connsiteY54" fmla="*/ 4087906 h 5034579"/>
              <a:gd name="connsiteX55" fmla="*/ 86538 w 344722"/>
              <a:gd name="connsiteY55" fmla="*/ 4152452 h 5034579"/>
              <a:gd name="connsiteX56" fmla="*/ 65023 w 344722"/>
              <a:gd name="connsiteY56" fmla="*/ 4195482 h 5034579"/>
              <a:gd name="connsiteX57" fmla="*/ 54266 w 344722"/>
              <a:gd name="connsiteY57" fmla="*/ 4238513 h 5034579"/>
              <a:gd name="connsiteX58" fmla="*/ 65023 w 344722"/>
              <a:gd name="connsiteY58" fmla="*/ 4281544 h 5034579"/>
              <a:gd name="connsiteX59" fmla="*/ 86538 w 344722"/>
              <a:gd name="connsiteY59" fmla="*/ 4313817 h 5034579"/>
              <a:gd name="connsiteX60" fmla="*/ 65023 w 344722"/>
              <a:gd name="connsiteY60" fmla="*/ 4399878 h 5034579"/>
              <a:gd name="connsiteX61" fmla="*/ 54266 w 344722"/>
              <a:gd name="connsiteY61" fmla="*/ 4485939 h 5034579"/>
              <a:gd name="connsiteX62" fmla="*/ 43508 w 344722"/>
              <a:gd name="connsiteY62" fmla="*/ 4518212 h 5034579"/>
              <a:gd name="connsiteX63" fmla="*/ 32750 w 344722"/>
              <a:gd name="connsiteY63" fmla="*/ 4615031 h 5034579"/>
              <a:gd name="connsiteX64" fmla="*/ 21993 w 344722"/>
              <a:gd name="connsiteY64" fmla="*/ 4658061 h 5034579"/>
              <a:gd name="connsiteX65" fmla="*/ 477 w 344722"/>
              <a:gd name="connsiteY65" fmla="*/ 4722607 h 5034579"/>
              <a:gd name="connsiteX66" fmla="*/ 11235 w 344722"/>
              <a:gd name="connsiteY66" fmla="*/ 4819426 h 5034579"/>
              <a:gd name="connsiteX67" fmla="*/ 477 w 344722"/>
              <a:gd name="connsiteY67" fmla="*/ 4970033 h 5034579"/>
              <a:gd name="connsiteX68" fmla="*/ 477 w 344722"/>
              <a:gd name="connsiteY68" fmla="*/ 5034579 h 503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44722" h="5034579">
                <a:moveTo>
                  <a:pt x="344722" y="0"/>
                </a:moveTo>
                <a:cubicBezTo>
                  <a:pt x="333964" y="17929"/>
                  <a:pt x="317520" y="33503"/>
                  <a:pt x="312449" y="53788"/>
                </a:cubicBezTo>
                <a:cubicBezTo>
                  <a:pt x="309699" y="64789"/>
                  <a:pt x="323207" y="74721"/>
                  <a:pt x="323207" y="86061"/>
                </a:cubicBezTo>
                <a:cubicBezTo>
                  <a:pt x="323207" y="198473"/>
                  <a:pt x="338113" y="176529"/>
                  <a:pt x="280176" y="215153"/>
                </a:cubicBezTo>
                <a:cubicBezTo>
                  <a:pt x="269418" y="229497"/>
                  <a:pt x="256798" y="242617"/>
                  <a:pt x="247903" y="258184"/>
                </a:cubicBezTo>
                <a:cubicBezTo>
                  <a:pt x="242277" y="268029"/>
                  <a:pt x="237146" y="279117"/>
                  <a:pt x="237146" y="290457"/>
                </a:cubicBezTo>
                <a:cubicBezTo>
                  <a:pt x="237146" y="373662"/>
                  <a:pt x="240246" y="375064"/>
                  <a:pt x="258661" y="430306"/>
                </a:cubicBezTo>
                <a:cubicBezTo>
                  <a:pt x="254395" y="472965"/>
                  <a:pt x="246656" y="565635"/>
                  <a:pt x="237146" y="613186"/>
                </a:cubicBezTo>
                <a:cubicBezTo>
                  <a:pt x="234922" y="624305"/>
                  <a:pt x="234406" y="637441"/>
                  <a:pt x="226388" y="645459"/>
                </a:cubicBezTo>
                <a:cubicBezTo>
                  <a:pt x="211603" y="660244"/>
                  <a:pt x="190331" y="666650"/>
                  <a:pt x="172600" y="677732"/>
                </a:cubicBezTo>
                <a:cubicBezTo>
                  <a:pt x="161636" y="684584"/>
                  <a:pt x="151085" y="692075"/>
                  <a:pt x="140327" y="699247"/>
                </a:cubicBezTo>
                <a:cubicBezTo>
                  <a:pt x="133155" y="710005"/>
                  <a:pt x="124062" y="719705"/>
                  <a:pt x="118811" y="731520"/>
                </a:cubicBezTo>
                <a:cubicBezTo>
                  <a:pt x="109600" y="752244"/>
                  <a:pt x="97296" y="796066"/>
                  <a:pt x="97296" y="796066"/>
                </a:cubicBezTo>
                <a:cubicBezTo>
                  <a:pt x="104468" y="821167"/>
                  <a:pt x="104330" y="849648"/>
                  <a:pt x="118811" y="871369"/>
                </a:cubicBezTo>
                <a:cubicBezTo>
                  <a:pt x="130063" y="888247"/>
                  <a:pt x="187774" y="899368"/>
                  <a:pt x="204873" y="903642"/>
                </a:cubicBezTo>
                <a:cubicBezTo>
                  <a:pt x="228687" y="919518"/>
                  <a:pt x="252852" y="932581"/>
                  <a:pt x="269418" y="957431"/>
                </a:cubicBezTo>
                <a:cubicBezTo>
                  <a:pt x="275708" y="966866"/>
                  <a:pt x="276590" y="978946"/>
                  <a:pt x="280176" y="989704"/>
                </a:cubicBezTo>
                <a:cubicBezTo>
                  <a:pt x="276590" y="1036320"/>
                  <a:pt x="277543" y="1083510"/>
                  <a:pt x="269418" y="1129553"/>
                </a:cubicBezTo>
                <a:cubicBezTo>
                  <a:pt x="266631" y="1145346"/>
                  <a:pt x="249133" y="1156595"/>
                  <a:pt x="247903" y="1172584"/>
                </a:cubicBezTo>
                <a:cubicBezTo>
                  <a:pt x="243400" y="1231129"/>
                  <a:pt x="254160" y="1255898"/>
                  <a:pt x="269418" y="1301675"/>
                </a:cubicBezTo>
                <a:cubicBezTo>
                  <a:pt x="265832" y="1366221"/>
                  <a:pt x="267022" y="1431210"/>
                  <a:pt x="258661" y="1495313"/>
                </a:cubicBezTo>
                <a:cubicBezTo>
                  <a:pt x="256163" y="1514461"/>
                  <a:pt x="242695" y="1530605"/>
                  <a:pt x="237146" y="1549101"/>
                </a:cubicBezTo>
                <a:cubicBezTo>
                  <a:pt x="231892" y="1566614"/>
                  <a:pt x="231199" y="1585249"/>
                  <a:pt x="226388" y="1602889"/>
                </a:cubicBezTo>
                <a:cubicBezTo>
                  <a:pt x="220421" y="1624769"/>
                  <a:pt x="212045" y="1645920"/>
                  <a:pt x="204873" y="1667435"/>
                </a:cubicBezTo>
                <a:cubicBezTo>
                  <a:pt x="208459" y="1717637"/>
                  <a:pt x="209749" y="1768056"/>
                  <a:pt x="215630" y="1818042"/>
                </a:cubicBezTo>
                <a:cubicBezTo>
                  <a:pt x="216955" y="1829304"/>
                  <a:pt x="226388" y="1838975"/>
                  <a:pt x="226388" y="1850315"/>
                </a:cubicBezTo>
                <a:cubicBezTo>
                  <a:pt x="226388" y="2021281"/>
                  <a:pt x="223285" y="1907308"/>
                  <a:pt x="204873" y="1990165"/>
                </a:cubicBezTo>
                <a:cubicBezTo>
                  <a:pt x="179632" y="2103751"/>
                  <a:pt x="207573" y="2014338"/>
                  <a:pt x="183357" y="2086984"/>
                </a:cubicBezTo>
                <a:cubicBezTo>
                  <a:pt x="186943" y="2115671"/>
                  <a:pt x="189362" y="2144528"/>
                  <a:pt x="194115" y="2173045"/>
                </a:cubicBezTo>
                <a:cubicBezTo>
                  <a:pt x="200839" y="2213389"/>
                  <a:pt x="205401" y="2212546"/>
                  <a:pt x="215630" y="2248348"/>
                </a:cubicBezTo>
                <a:cubicBezTo>
                  <a:pt x="242638" y="2342877"/>
                  <a:pt x="211359" y="2246293"/>
                  <a:pt x="237146" y="2323652"/>
                </a:cubicBezTo>
                <a:cubicBezTo>
                  <a:pt x="233560" y="2348753"/>
                  <a:pt x="234406" y="2374900"/>
                  <a:pt x="226388" y="2398955"/>
                </a:cubicBezTo>
                <a:cubicBezTo>
                  <a:pt x="223181" y="2408577"/>
                  <a:pt x="209409" y="2411399"/>
                  <a:pt x="204873" y="2420471"/>
                </a:cubicBezTo>
                <a:cubicBezTo>
                  <a:pt x="198261" y="2433695"/>
                  <a:pt x="197701" y="2449158"/>
                  <a:pt x="194115" y="2463501"/>
                </a:cubicBezTo>
                <a:cubicBezTo>
                  <a:pt x="197701" y="2513703"/>
                  <a:pt x="197407" y="2564335"/>
                  <a:pt x="204873" y="2614108"/>
                </a:cubicBezTo>
                <a:cubicBezTo>
                  <a:pt x="208237" y="2636536"/>
                  <a:pt x="226388" y="2678654"/>
                  <a:pt x="226388" y="2678654"/>
                </a:cubicBezTo>
                <a:cubicBezTo>
                  <a:pt x="222802" y="2700169"/>
                  <a:pt x="221898" y="2722308"/>
                  <a:pt x="215630" y="2743200"/>
                </a:cubicBezTo>
                <a:cubicBezTo>
                  <a:pt x="211022" y="2758560"/>
                  <a:pt x="195567" y="2770260"/>
                  <a:pt x="194115" y="2786231"/>
                </a:cubicBezTo>
                <a:cubicBezTo>
                  <a:pt x="191820" y="2811483"/>
                  <a:pt x="201287" y="2836433"/>
                  <a:pt x="204873" y="2861534"/>
                </a:cubicBezTo>
                <a:cubicBezTo>
                  <a:pt x="201287" y="2883049"/>
                  <a:pt x="194115" y="2904268"/>
                  <a:pt x="194115" y="2926080"/>
                </a:cubicBezTo>
                <a:cubicBezTo>
                  <a:pt x="194115" y="2937420"/>
                  <a:pt x="204873" y="2947013"/>
                  <a:pt x="204873" y="2958353"/>
                </a:cubicBezTo>
                <a:cubicBezTo>
                  <a:pt x="204873" y="3012261"/>
                  <a:pt x="208543" y="3067777"/>
                  <a:pt x="194115" y="3119718"/>
                </a:cubicBezTo>
                <a:cubicBezTo>
                  <a:pt x="189316" y="3136993"/>
                  <a:pt x="165428" y="3141233"/>
                  <a:pt x="151084" y="3151991"/>
                </a:cubicBezTo>
                <a:cubicBezTo>
                  <a:pt x="143912" y="3166334"/>
                  <a:pt x="137525" y="3181098"/>
                  <a:pt x="129569" y="3195021"/>
                </a:cubicBezTo>
                <a:cubicBezTo>
                  <a:pt x="123154" y="3206247"/>
                  <a:pt x="109225" y="3214418"/>
                  <a:pt x="108054" y="3227294"/>
                </a:cubicBezTo>
                <a:cubicBezTo>
                  <a:pt x="105437" y="3256085"/>
                  <a:pt x="110504" y="3285664"/>
                  <a:pt x="118811" y="3313355"/>
                </a:cubicBezTo>
                <a:cubicBezTo>
                  <a:pt x="121725" y="3323070"/>
                  <a:pt x="133155" y="3327699"/>
                  <a:pt x="140327" y="3334871"/>
                </a:cubicBezTo>
                <a:cubicBezTo>
                  <a:pt x="136741" y="3363558"/>
                  <a:pt x="134741" y="3392488"/>
                  <a:pt x="129569" y="3420932"/>
                </a:cubicBezTo>
                <a:cubicBezTo>
                  <a:pt x="127540" y="3432089"/>
                  <a:pt x="121561" y="3442204"/>
                  <a:pt x="118811" y="3453205"/>
                </a:cubicBezTo>
                <a:cubicBezTo>
                  <a:pt x="114376" y="3470943"/>
                  <a:pt x="111640" y="3489064"/>
                  <a:pt x="108054" y="3506993"/>
                </a:cubicBezTo>
                <a:cubicBezTo>
                  <a:pt x="104468" y="3553609"/>
                  <a:pt x="99963" y="3600164"/>
                  <a:pt x="97296" y="3646842"/>
                </a:cubicBezTo>
                <a:cubicBezTo>
                  <a:pt x="82725" y="3901831"/>
                  <a:pt x="142980" y="3827068"/>
                  <a:pt x="54266" y="3915784"/>
                </a:cubicBezTo>
                <a:cubicBezTo>
                  <a:pt x="57852" y="3926542"/>
                  <a:pt x="59952" y="3937915"/>
                  <a:pt x="65023" y="3948057"/>
                </a:cubicBezTo>
                <a:cubicBezTo>
                  <a:pt x="70805" y="3959621"/>
                  <a:pt x="83631" y="3967731"/>
                  <a:pt x="86538" y="3980329"/>
                </a:cubicBezTo>
                <a:cubicBezTo>
                  <a:pt x="94641" y="4015444"/>
                  <a:pt x="93710" y="4052047"/>
                  <a:pt x="97296" y="4087906"/>
                </a:cubicBezTo>
                <a:cubicBezTo>
                  <a:pt x="93710" y="4109421"/>
                  <a:pt x="92806" y="4131560"/>
                  <a:pt x="86538" y="4152452"/>
                </a:cubicBezTo>
                <a:cubicBezTo>
                  <a:pt x="81930" y="4167812"/>
                  <a:pt x="70654" y="4180467"/>
                  <a:pt x="65023" y="4195482"/>
                </a:cubicBezTo>
                <a:cubicBezTo>
                  <a:pt x="59832" y="4209326"/>
                  <a:pt x="57852" y="4224169"/>
                  <a:pt x="54266" y="4238513"/>
                </a:cubicBezTo>
                <a:cubicBezTo>
                  <a:pt x="57852" y="4252857"/>
                  <a:pt x="59199" y="4267954"/>
                  <a:pt x="65023" y="4281544"/>
                </a:cubicBezTo>
                <a:cubicBezTo>
                  <a:pt x="70116" y="4293428"/>
                  <a:pt x="84934" y="4300988"/>
                  <a:pt x="86538" y="4313817"/>
                </a:cubicBezTo>
                <a:cubicBezTo>
                  <a:pt x="88899" y="4332702"/>
                  <a:pt x="72049" y="4378801"/>
                  <a:pt x="65023" y="4399878"/>
                </a:cubicBezTo>
                <a:cubicBezTo>
                  <a:pt x="61437" y="4428565"/>
                  <a:pt x="59438" y="4457495"/>
                  <a:pt x="54266" y="4485939"/>
                </a:cubicBezTo>
                <a:cubicBezTo>
                  <a:pt x="52238" y="4497096"/>
                  <a:pt x="45372" y="4507027"/>
                  <a:pt x="43508" y="4518212"/>
                </a:cubicBezTo>
                <a:cubicBezTo>
                  <a:pt x="38170" y="4550242"/>
                  <a:pt x="37687" y="4582937"/>
                  <a:pt x="32750" y="4615031"/>
                </a:cubicBezTo>
                <a:cubicBezTo>
                  <a:pt x="30502" y="4629644"/>
                  <a:pt x="26241" y="4643900"/>
                  <a:pt x="21993" y="4658061"/>
                </a:cubicBezTo>
                <a:cubicBezTo>
                  <a:pt x="15476" y="4679784"/>
                  <a:pt x="477" y="4722607"/>
                  <a:pt x="477" y="4722607"/>
                </a:cubicBezTo>
                <a:cubicBezTo>
                  <a:pt x="4063" y="4754880"/>
                  <a:pt x="11235" y="4786954"/>
                  <a:pt x="11235" y="4819426"/>
                </a:cubicBezTo>
                <a:cubicBezTo>
                  <a:pt x="11235" y="4869756"/>
                  <a:pt x="2990" y="4919766"/>
                  <a:pt x="477" y="4970033"/>
                </a:cubicBezTo>
                <a:cubicBezTo>
                  <a:pt x="-597" y="4991521"/>
                  <a:pt x="477" y="5013064"/>
                  <a:pt x="477" y="5034579"/>
                </a:cubicBezTo>
              </a:path>
            </a:pathLst>
          </a:cu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8" name="TextBox 7"/>
          <p:cNvSpPr txBox="1"/>
          <p:nvPr/>
        </p:nvSpPr>
        <p:spPr>
          <a:xfrm>
            <a:off x="1781545" y="3056099"/>
            <a:ext cx="1564083" cy="1200329"/>
          </a:xfrm>
          <a:prstGeom prst="rect">
            <a:avLst/>
          </a:prstGeom>
          <a:noFill/>
        </p:spPr>
        <p:txBody>
          <a:bodyPr wrap="none" rtlCol="0">
            <a:spAutoFit/>
          </a:bodyPr>
          <a:lstStyle/>
          <a:p>
            <a:r>
              <a:rPr lang="en-GB" dirty="0" smtClean="0">
                <a:solidFill>
                  <a:srgbClr val="FF0000"/>
                </a:solidFill>
              </a:rPr>
              <a:t>sensory</a:t>
            </a:r>
          </a:p>
          <a:p>
            <a:r>
              <a:rPr lang="en-GB" dirty="0" smtClean="0">
                <a:solidFill>
                  <a:srgbClr val="FF0000"/>
                </a:solidFill>
              </a:rPr>
              <a:t>processing</a:t>
            </a:r>
          </a:p>
          <a:p>
            <a:r>
              <a:rPr lang="en-GB" dirty="0" smtClean="0">
                <a:solidFill>
                  <a:srgbClr val="FF0000"/>
                </a:solidFill>
              </a:rPr>
              <a:t>(input)</a:t>
            </a:r>
          </a:p>
        </p:txBody>
      </p:sp>
      <p:sp>
        <p:nvSpPr>
          <p:cNvPr id="14" name="TextBox 13"/>
          <p:cNvSpPr txBox="1"/>
          <p:nvPr/>
        </p:nvSpPr>
        <p:spPr>
          <a:xfrm>
            <a:off x="5335315" y="3056099"/>
            <a:ext cx="1564083" cy="1200329"/>
          </a:xfrm>
          <a:prstGeom prst="rect">
            <a:avLst/>
          </a:prstGeom>
          <a:noFill/>
        </p:spPr>
        <p:txBody>
          <a:bodyPr wrap="none" rtlCol="0">
            <a:spAutoFit/>
          </a:bodyPr>
          <a:lstStyle/>
          <a:p>
            <a:r>
              <a:rPr lang="en-GB" dirty="0" smtClean="0">
                <a:solidFill>
                  <a:srgbClr val="00CC00"/>
                </a:solidFill>
              </a:rPr>
              <a:t>motor</a:t>
            </a:r>
          </a:p>
          <a:p>
            <a:r>
              <a:rPr lang="en-GB" dirty="0" smtClean="0">
                <a:solidFill>
                  <a:srgbClr val="00CC00"/>
                </a:solidFill>
              </a:rPr>
              <a:t>processing</a:t>
            </a:r>
          </a:p>
          <a:p>
            <a:r>
              <a:rPr lang="en-GB" dirty="0" smtClean="0">
                <a:solidFill>
                  <a:srgbClr val="00CC00"/>
                </a:solidFill>
              </a:rPr>
              <a:t>(output)</a:t>
            </a:r>
          </a:p>
        </p:txBody>
      </p:sp>
      <p:sp>
        <p:nvSpPr>
          <p:cNvPr id="13" name="TextBox 12"/>
          <p:cNvSpPr txBox="1"/>
          <p:nvPr/>
        </p:nvSpPr>
        <p:spPr>
          <a:xfrm>
            <a:off x="3812798" y="3056099"/>
            <a:ext cx="1311578" cy="830997"/>
          </a:xfrm>
          <a:prstGeom prst="rect">
            <a:avLst/>
          </a:prstGeom>
          <a:noFill/>
        </p:spPr>
        <p:txBody>
          <a:bodyPr wrap="none" rtlCol="0">
            <a:spAutoFit/>
          </a:bodyPr>
          <a:lstStyle/>
          <a:p>
            <a:r>
              <a:rPr lang="en-GB" dirty="0" smtClean="0">
                <a:solidFill>
                  <a:srgbClr val="0000FF"/>
                </a:solidFill>
              </a:rPr>
              <a:t>action</a:t>
            </a:r>
          </a:p>
          <a:p>
            <a:r>
              <a:rPr lang="en-GB" dirty="0" smtClean="0">
                <a:solidFill>
                  <a:srgbClr val="0000FF"/>
                </a:solidFill>
              </a:rPr>
              <a:t>selection</a:t>
            </a:r>
            <a:endParaRPr lang="en-GB" dirty="0">
              <a:solidFill>
                <a:srgbClr val="0000FF"/>
              </a:solidFill>
            </a:endParaRPr>
          </a:p>
        </p:txBody>
      </p:sp>
    </p:spTree>
    <p:extLst>
      <p:ext uri="{BB962C8B-B14F-4D97-AF65-F5344CB8AC3E}">
        <p14:creationId xmlns:p14="http://schemas.microsoft.com/office/powerpoint/2010/main" val="250692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320" y="232434"/>
            <a:ext cx="8693655" cy="4893647"/>
          </a:xfrm>
          <a:prstGeom prst="rect">
            <a:avLst/>
          </a:prstGeom>
          <a:noFill/>
        </p:spPr>
        <p:txBody>
          <a:bodyPr wrap="square" rtlCol="0">
            <a:spAutoFit/>
          </a:bodyPr>
          <a:lstStyle/>
          <a:p>
            <a:r>
              <a:rPr lang="en-GB" dirty="0" smtClean="0"/>
              <a:t>Summary so far:</a:t>
            </a:r>
          </a:p>
          <a:p>
            <a:endParaRPr lang="en-GB" dirty="0"/>
          </a:p>
          <a:p>
            <a:pPr marL="342900" indent="-342900">
              <a:buFontTx/>
              <a:buChar char="-"/>
            </a:pPr>
            <a:r>
              <a:rPr lang="en-GB" dirty="0" smtClean="0"/>
              <a:t>We have a fairly good understanding of how neurons interact with each other</a:t>
            </a:r>
          </a:p>
          <a:p>
            <a:pPr marL="342900" indent="-342900">
              <a:buFontTx/>
              <a:buChar char="-"/>
            </a:pPr>
            <a:r>
              <a:rPr lang="en-GB" dirty="0" smtClean="0"/>
              <a:t>We have a less good understanding about how connection strengths evolve</a:t>
            </a:r>
          </a:p>
          <a:p>
            <a:pPr marL="342900" indent="-342900">
              <a:buFontTx/>
              <a:buChar char="-"/>
            </a:pPr>
            <a:r>
              <a:rPr lang="en-GB" dirty="0" smtClean="0"/>
              <a:t>Even if we knew both perfectly, that would be only the tip of the iceberg</a:t>
            </a:r>
          </a:p>
          <a:p>
            <a:pPr marL="342900" indent="-342900">
              <a:buFontTx/>
              <a:buChar char="-"/>
            </a:pPr>
            <a:r>
              <a:rPr lang="en-GB" dirty="0" smtClean="0"/>
              <a:t>The brain is fundamentally a computational device, and we’re never going to understand it until we understand:</a:t>
            </a:r>
          </a:p>
          <a:p>
            <a:pPr marL="342900" indent="-342900">
              <a:buFontTx/>
              <a:buChar char="-"/>
            </a:pPr>
            <a:endParaRPr lang="en-GB" dirty="0"/>
          </a:p>
          <a:p>
            <a:r>
              <a:rPr lang="en-GB" dirty="0" smtClean="0"/>
              <a:t>         what computations it performs</a:t>
            </a:r>
          </a:p>
          <a:p>
            <a:r>
              <a:rPr lang="en-GB" dirty="0"/>
              <a:t> </a:t>
            </a:r>
            <a:r>
              <a:rPr lang="en-GB" dirty="0" smtClean="0"/>
              <a:t>        how those computations </a:t>
            </a:r>
            <a:r>
              <a:rPr lang="en-GB" u="sng" dirty="0" smtClean="0"/>
              <a:t>could</a:t>
            </a:r>
            <a:r>
              <a:rPr lang="en-GB" dirty="0" smtClean="0"/>
              <a:t> be carried out</a:t>
            </a:r>
          </a:p>
        </p:txBody>
      </p:sp>
    </p:spTree>
    <p:extLst>
      <p:ext uri="{BB962C8B-B14F-4D97-AF65-F5344CB8AC3E}">
        <p14:creationId xmlns:p14="http://schemas.microsoft.com/office/powerpoint/2010/main" val="246741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320" y="232434"/>
            <a:ext cx="8693655" cy="2308324"/>
          </a:xfrm>
          <a:prstGeom prst="rect">
            <a:avLst/>
          </a:prstGeom>
          <a:noFill/>
        </p:spPr>
        <p:txBody>
          <a:bodyPr wrap="square" rtlCol="0">
            <a:spAutoFit/>
          </a:bodyPr>
          <a:lstStyle/>
          <a:p>
            <a:r>
              <a:rPr lang="en-GB" dirty="0" smtClean="0"/>
              <a:t>Does this mean we just have to march through the brain computation by computation?</a:t>
            </a:r>
          </a:p>
          <a:p>
            <a:endParaRPr lang="en-GB" dirty="0" smtClean="0"/>
          </a:p>
          <a:p>
            <a:r>
              <a:rPr lang="en-GB" dirty="0" smtClean="0"/>
              <a:t>Or are there are general principles?</a:t>
            </a:r>
          </a:p>
          <a:p>
            <a:endParaRPr lang="en-GB" dirty="0"/>
          </a:p>
          <a:p>
            <a:r>
              <a:rPr lang="en-GB" dirty="0" smtClean="0"/>
              <a:t>There might be …</a:t>
            </a:r>
            <a:endParaRPr lang="en-GB" dirty="0"/>
          </a:p>
        </p:txBody>
      </p:sp>
    </p:spTree>
    <p:extLst>
      <p:ext uri="{BB962C8B-B14F-4D97-AF65-F5344CB8AC3E}">
        <p14:creationId xmlns:p14="http://schemas.microsoft.com/office/powerpoint/2010/main" val="156755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5569" y="350648"/>
            <a:ext cx="7239546" cy="2677656"/>
          </a:xfrm>
          <a:prstGeom prst="rect">
            <a:avLst/>
          </a:prstGeom>
          <a:noFill/>
        </p:spPr>
        <p:txBody>
          <a:bodyPr wrap="none" rtlCol="0">
            <a:spAutoFit/>
          </a:bodyPr>
          <a:lstStyle/>
          <a:p>
            <a:r>
              <a:rPr lang="en-GB" dirty="0" smtClean="0"/>
              <a:t>The brain is a </a:t>
            </a:r>
            <a:r>
              <a:rPr lang="en-GB" u="sng" dirty="0" smtClean="0"/>
              <a:t>very</a:t>
            </a:r>
            <a:r>
              <a:rPr lang="en-GB" dirty="0" smtClean="0"/>
              <a:t> efficient learning machine.</a:t>
            </a:r>
          </a:p>
          <a:p>
            <a:endParaRPr lang="en-GB" dirty="0"/>
          </a:p>
          <a:p>
            <a:r>
              <a:rPr lang="en-GB" dirty="0" smtClean="0"/>
              <a:t>If there are general principles, they may be associated</a:t>
            </a:r>
          </a:p>
          <a:p>
            <a:r>
              <a:rPr lang="en-GB" dirty="0" smtClean="0"/>
              <a:t>with </a:t>
            </a:r>
            <a:r>
              <a:rPr lang="en-GB" dirty="0" smtClean="0">
                <a:solidFill>
                  <a:srgbClr val="FF0000"/>
                </a:solidFill>
              </a:rPr>
              <a:t>learning</a:t>
            </a:r>
            <a:r>
              <a:rPr lang="en-GB" dirty="0" smtClean="0"/>
              <a:t>.</a:t>
            </a:r>
          </a:p>
          <a:p>
            <a:endParaRPr lang="en-GB" dirty="0"/>
          </a:p>
          <a:p>
            <a:r>
              <a:rPr lang="en-GB" dirty="0" smtClean="0"/>
              <a:t>Why is a bit of a story.</a:t>
            </a:r>
          </a:p>
          <a:p>
            <a:r>
              <a:rPr lang="en-GB" dirty="0" smtClean="0"/>
              <a:t>And a bit speculative.</a:t>
            </a:r>
          </a:p>
        </p:txBody>
      </p:sp>
    </p:spTree>
    <p:extLst>
      <p:ext uri="{BB962C8B-B14F-4D97-AF65-F5344CB8AC3E}">
        <p14:creationId xmlns:p14="http://schemas.microsoft.com/office/powerpoint/2010/main" val="425166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1325" y="422275"/>
            <a:ext cx="7763728" cy="1569660"/>
          </a:xfrm>
          <a:prstGeom prst="rect">
            <a:avLst/>
          </a:prstGeom>
          <a:noFill/>
        </p:spPr>
        <p:txBody>
          <a:bodyPr wrap="none" rtlCol="0">
            <a:spAutoFit/>
          </a:bodyPr>
          <a:lstStyle/>
          <a:p>
            <a:r>
              <a:rPr lang="en-GB" dirty="0" smtClean="0"/>
              <a:t>Importantly, most learning is unsupervised:</a:t>
            </a:r>
          </a:p>
          <a:p>
            <a:endParaRPr lang="en-GB" dirty="0"/>
          </a:p>
          <a:p>
            <a:r>
              <a:rPr lang="en-GB" dirty="0" smtClean="0"/>
              <a:t>      the brain has to extract structure from incoming spike</a:t>
            </a:r>
          </a:p>
          <a:p>
            <a:r>
              <a:rPr lang="en-GB" dirty="0"/>
              <a:t> </a:t>
            </a:r>
            <a:r>
              <a:rPr lang="en-GB" dirty="0" smtClean="0"/>
              <a:t>     trains with virtually no teaching signal.</a:t>
            </a:r>
            <a:endParaRPr lang="en-GB" dirty="0"/>
          </a:p>
        </p:txBody>
      </p:sp>
    </p:spTree>
    <p:extLst>
      <p:ext uri="{BB962C8B-B14F-4D97-AF65-F5344CB8AC3E}">
        <p14:creationId xmlns:p14="http://schemas.microsoft.com/office/powerpoint/2010/main" val="409879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226" name="Text Box 2"/>
          <p:cNvSpPr txBox="1">
            <a:spLocks noChangeArrowheads="1"/>
          </p:cNvSpPr>
          <p:nvPr/>
        </p:nvSpPr>
        <p:spPr bwMode="auto">
          <a:xfrm>
            <a:off x="441325" y="422275"/>
            <a:ext cx="7202421"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smtClean="0">
                <a:latin typeface="Times New Roman" panose="02020603050405020304" pitchFamily="18" charset="0"/>
              </a:rPr>
              <a:t>You can see that from the numbers:</a:t>
            </a:r>
            <a:endParaRPr lang="en-GB" altLang="en-US" sz="2400" dirty="0">
              <a:latin typeface="Times New Roman" panose="02020603050405020304" pitchFamily="18" charset="0"/>
            </a:endParaRPr>
          </a:p>
          <a:p>
            <a:pPr eaLnBrk="1" hangingPunct="1">
              <a:spcBef>
                <a:spcPct val="0"/>
              </a:spcBef>
              <a:buFontTx/>
              <a:buNone/>
            </a:pPr>
            <a:endParaRPr lang="en-GB" altLang="en-US" sz="2400" dirty="0">
              <a:latin typeface="Times New Roman" panose="02020603050405020304" pitchFamily="18" charset="0"/>
            </a:endParaRPr>
          </a:p>
          <a:p>
            <a:pPr eaLnBrk="1" hangingPunct="1">
              <a:spcBef>
                <a:spcPct val="0"/>
              </a:spcBef>
              <a:buFontTx/>
              <a:buNone/>
            </a:pPr>
            <a:r>
              <a:rPr lang="en-GB" altLang="en-US" sz="2400" dirty="0">
                <a:latin typeface="Times New Roman" panose="02020603050405020304" pitchFamily="18" charset="0"/>
              </a:rPr>
              <a:t>You have about </a:t>
            </a:r>
            <a:r>
              <a:rPr lang="en-GB" altLang="en-US" sz="2400" dirty="0" smtClean="0">
                <a:solidFill>
                  <a:srgbClr val="FF0000"/>
                </a:solidFill>
                <a:latin typeface="Times New Roman" panose="02020603050405020304" pitchFamily="18" charset="0"/>
              </a:rPr>
              <a:t>10</a:t>
            </a:r>
            <a:r>
              <a:rPr lang="en-GB" altLang="en-US" sz="2400" baseline="30000" dirty="0" smtClean="0">
                <a:solidFill>
                  <a:srgbClr val="FF0000"/>
                </a:solidFill>
                <a:latin typeface="Times New Roman" panose="02020603050405020304" pitchFamily="18" charset="0"/>
              </a:rPr>
              <a:t>14</a:t>
            </a:r>
            <a:r>
              <a:rPr lang="en-GB" altLang="en-US" sz="2400" dirty="0" smtClean="0">
                <a:solidFill>
                  <a:srgbClr val="FF0000"/>
                </a:solidFill>
                <a:latin typeface="Times New Roman" panose="02020603050405020304" pitchFamily="18" charset="0"/>
              </a:rPr>
              <a:t> </a:t>
            </a:r>
            <a:r>
              <a:rPr lang="en-GB" altLang="en-US" sz="2400" dirty="0">
                <a:solidFill>
                  <a:srgbClr val="FF0000"/>
                </a:solidFill>
                <a:latin typeface="Times New Roman" panose="02020603050405020304" pitchFamily="18" charset="0"/>
              </a:rPr>
              <a:t>synapses</a:t>
            </a:r>
            <a:r>
              <a:rPr lang="en-GB" altLang="en-US" sz="2400" dirty="0">
                <a:latin typeface="Times New Roman" panose="02020603050405020304" pitchFamily="18" charset="0"/>
              </a:rPr>
              <a:t>.</a:t>
            </a:r>
          </a:p>
          <a:p>
            <a:pPr eaLnBrk="1" hangingPunct="1">
              <a:spcBef>
                <a:spcPct val="0"/>
              </a:spcBef>
              <a:buFontTx/>
              <a:buNone/>
            </a:pPr>
            <a:endParaRPr lang="en-GB" altLang="en-US" sz="2400" dirty="0">
              <a:latin typeface="Times New Roman" panose="02020603050405020304" pitchFamily="18" charset="0"/>
            </a:endParaRPr>
          </a:p>
          <a:p>
            <a:pPr eaLnBrk="1" hangingPunct="1">
              <a:spcBef>
                <a:spcPct val="0"/>
              </a:spcBef>
              <a:buFontTx/>
              <a:buNone/>
            </a:pPr>
            <a:r>
              <a:rPr lang="en-GB" altLang="en-US" sz="2400" dirty="0" smtClean="0">
                <a:latin typeface="Times New Roman" panose="02020603050405020304" pitchFamily="18" charset="0"/>
              </a:rPr>
              <a:t>Let’s say </a:t>
            </a:r>
            <a:r>
              <a:rPr lang="en-GB" altLang="en-US" sz="2400" dirty="0">
                <a:latin typeface="Times New Roman" panose="02020603050405020304" pitchFamily="18" charset="0"/>
              </a:rPr>
              <a:t>it takes 1 bit of information to set a synapse,</a:t>
            </a:r>
          </a:p>
          <a:p>
            <a:pPr eaLnBrk="1" hangingPunct="1">
              <a:spcBef>
                <a:spcPct val="0"/>
              </a:spcBef>
              <a:buFontTx/>
              <a:buNone/>
            </a:pPr>
            <a:r>
              <a:rPr lang="en-GB" altLang="en-US" sz="2400" dirty="0" smtClean="0">
                <a:latin typeface="Times New Roman" panose="02020603050405020304" pitchFamily="18" charset="0"/>
              </a:rPr>
              <a:t>and you want to set 1/10 of them in </a:t>
            </a:r>
            <a:r>
              <a:rPr lang="en-GB" altLang="en-US" sz="2400" dirty="0" smtClean="0">
                <a:solidFill>
                  <a:srgbClr val="FF0000"/>
                </a:solidFill>
                <a:latin typeface="Times New Roman" panose="02020603050405020304" pitchFamily="18" charset="0"/>
              </a:rPr>
              <a:t>30 years</a:t>
            </a:r>
            <a:r>
              <a:rPr lang="en-GB" altLang="en-US" sz="2400" dirty="0" smtClean="0">
                <a:latin typeface="Times New Roman" panose="02020603050405020304" pitchFamily="18" charset="0"/>
              </a:rPr>
              <a:t>.</a:t>
            </a:r>
            <a:endParaRPr lang="en-GB" altLang="en-US" sz="2400" dirty="0">
              <a:latin typeface="Times New Roman" panose="02020603050405020304" pitchFamily="18" charset="0"/>
            </a:endParaRPr>
          </a:p>
          <a:p>
            <a:pPr eaLnBrk="1" hangingPunct="1">
              <a:spcBef>
                <a:spcPct val="0"/>
              </a:spcBef>
              <a:buFontTx/>
              <a:buNone/>
            </a:pPr>
            <a:endParaRPr lang="en-GB" altLang="en-US" sz="2400" dirty="0">
              <a:latin typeface="Times New Roman" panose="02020603050405020304" pitchFamily="18" charset="0"/>
            </a:endParaRPr>
          </a:p>
          <a:p>
            <a:pPr eaLnBrk="1" hangingPunct="1">
              <a:spcBef>
                <a:spcPct val="0"/>
              </a:spcBef>
              <a:buFontTx/>
              <a:buNone/>
            </a:pPr>
            <a:r>
              <a:rPr lang="en-GB" altLang="en-US" sz="2400" dirty="0">
                <a:latin typeface="Times New Roman" panose="02020603050405020304" pitchFamily="18" charset="0"/>
              </a:rPr>
              <a:t>30 years </a:t>
            </a:r>
            <a:r>
              <a:rPr lang="en-GB" altLang="en-US" sz="2400" dirty="0">
                <a:latin typeface="Times New Roman" panose="02020603050405020304" pitchFamily="18" charset="0"/>
                <a:cs typeface="Times New Roman" panose="02020603050405020304" pitchFamily="18" charset="0"/>
              </a:rPr>
              <a:t>≈ </a:t>
            </a:r>
            <a:r>
              <a:rPr lang="en-GB" altLang="en-US" sz="2400" dirty="0">
                <a:solidFill>
                  <a:srgbClr val="FF0000"/>
                </a:solidFill>
                <a:latin typeface="Times New Roman" panose="02020603050405020304" pitchFamily="18" charset="0"/>
              </a:rPr>
              <a:t>10</a:t>
            </a:r>
            <a:r>
              <a:rPr lang="en-GB" altLang="en-US" sz="2400" baseline="30000" dirty="0">
                <a:solidFill>
                  <a:srgbClr val="FF0000"/>
                </a:solidFill>
                <a:latin typeface="Times New Roman" panose="02020603050405020304" pitchFamily="18" charset="0"/>
              </a:rPr>
              <a:t>9</a:t>
            </a:r>
            <a:r>
              <a:rPr lang="en-GB" altLang="en-US" sz="2400" dirty="0">
                <a:solidFill>
                  <a:srgbClr val="FF0000"/>
                </a:solidFill>
                <a:latin typeface="Times New Roman" panose="02020603050405020304" pitchFamily="18" charset="0"/>
              </a:rPr>
              <a:t> seconds</a:t>
            </a:r>
            <a:r>
              <a:rPr lang="en-GB" altLang="en-US" sz="2400" dirty="0">
                <a:latin typeface="Times New Roman" panose="02020603050405020304" pitchFamily="18" charset="0"/>
              </a:rPr>
              <a:t>.</a:t>
            </a:r>
          </a:p>
          <a:p>
            <a:pPr eaLnBrk="1" hangingPunct="1">
              <a:spcBef>
                <a:spcPct val="0"/>
              </a:spcBef>
              <a:buFontTx/>
              <a:buNone/>
            </a:pPr>
            <a:endParaRPr lang="en-GB" altLang="en-US" sz="2400" dirty="0">
              <a:latin typeface="Times New Roman" panose="02020603050405020304" pitchFamily="18" charset="0"/>
            </a:endParaRPr>
          </a:p>
          <a:p>
            <a:pPr eaLnBrk="1" hangingPunct="1">
              <a:spcBef>
                <a:spcPct val="0"/>
              </a:spcBef>
              <a:buFontTx/>
              <a:buNone/>
            </a:pPr>
            <a:r>
              <a:rPr lang="en-GB" altLang="en-US" sz="2400" dirty="0">
                <a:latin typeface="Times New Roman" panose="02020603050405020304" pitchFamily="18" charset="0"/>
              </a:rPr>
              <a:t>To set </a:t>
            </a:r>
            <a:r>
              <a:rPr lang="en-GB" altLang="en-US" sz="2400" dirty="0">
                <a:solidFill>
                  <a:srgbClr val="FF0000"/>
                </a:solidFill>
                <a:latin typeface="Times New Roman" panose="02020603050405020304" pitchFamily="18" charset="0"/>
              </a:rPr>
              <a:t>10</a:t>
            </a:r>
            <a:r>
              <a:rPr lang="en-GB" altLang="en-US" sz="2400" baseline="30000" dirty="0">
                <a:solidFill>
                  <a:srgbClr val="FF0000"/>
                </a:solidFill>
                <a:latin typeface="Times New Roman" panose="02020603050405020304" pitchFamily="18" charset="0"/>
              </a:rPr>
              <a:t>13</a:t>
            </a:r>
            <a:r>
              <a:rPr lang="en-GB" altLang="en-US" sz="2400" dirty="0" smtClean="0">
                <a:latin typeface="Times New Roman" panose="02020603050405020304" pitchFamily="18" charset="0"/>
              </a:rPr>
              <a:t> </a:t>
            </a:r>
            <a:r>
              <a:rPr lang="en-GB" altLang="en-US" sz="2400" dirty="0">
                <a:latin typeface="Times New Roman" panose="02020603050405020304" pitchFamily="18" charset="0"/>
              </a:rPr>
              <a:t>synapses in </a:t>
            </a:r>
            <a:r>
              <a:rPr lang="en-GB" altLang="en-US" sz="2400" dirty="0">
                <a:solidFill>
                  <a:srgbClr val="FF0000"/>
                </a:solidFill>
                <a:latin typeface="Times New Roman" panose="02020603050405020304" pitchFamily="18" charset="0"/>
              </a:rPr>
              <a:t>10</a:t>
            </a:r>
            <a:r>
              <a:rPr lang="en-GB" altLang="en-US" sz="2400" baseline="30000" dirty="0">
                <a:solidFill>
                  <a:srgbClr val="FF0000"/>
                </a:solidFill>
                <a:latin typeface="Times New Roman" panose="02020603050405020304" pitchFamily="18" charset="0"/>
              </a:rPr>
              <a:t>9</a:t>
            </a:r>
            <a:r>
              <a:rPr lang="en-GB" altLang="en-US" sz="2400" dirty="0">
                <a:solidFill>
                  <a:srgbClr val="FF0000"/>
                </a:solidFill>
                <a:latin typeface="Times New Roman" panose="02020603050405020304" pitchFamily="18" charset="0"/>
              </a:rPr>
              <a:t> seconds</a:t>
            </a:r>
            <a:r>
              <a:rPr lang="en-GB" altLang="en-US" sz="2400" dirty="0" smtClean="0">
                <a:latin typeface="Times New Roman" panose="02020603050405020304" pitchFamily="18" charset="0"/>
              </a:rPr>
              <a:t>,</a:t>
            </a:r>
            <a:endParaRPr lang="en-GB" altLang="en-US" sz="2400" dirty="0">
              <a:latin typeface="Times New Roman" panose="02020603050405020304" pitchFamily="18" charset="0"/>
            </a:endParaRPr>
          </a:p>
          <a:p>
            <a:pPr eaLnBrk="1" hangingPunct="1">
              <a:spcBef>
                <a:spcPct val="0"/>
              </a:spcBef>
              <a:buFontTx/>
              <a:buNone/>
            </a:pPr>
            <a:endParaRPr lang="en-GB" altLang="en-US" sz="2400" dirty="0">
              <a:latin typeface="Times New Roman" panose="02020603050405020304" pitchFamily="18" charset="0"/>
            </a:endParaRPr>
          </a:p>
          <a:p>
            <a:pPr eaLnBrk="1" hangingPunct="1">
              <a:spcBef>
                <a:spcPct val="0"/>
              </a:spcBef>
              <a:buFontTx/>
              <a:buNone/>
            </a:pPr>
            <a:r>
              <a:rPr lang="en-GB" altLang="en-US" sz="2400" dirty="0">
                <a:latin typeface="Times New Roman" panose="02020603050405020304" pitchFamily="18" charset="0"/>
              </a:rPr>
              <a:t>	</a:t>
            </a:r>
            <a:r>
              <a:rPr lang="en-GB" altLang="en-US" sz="2400" dirty="0">
                <a:solidFill>
                  <a:srgbClr val="FF0000"/>
                </a:solidFill>
                <a:latin typeface="Times New Roman" panose="02020603050405020304" pitchFamily="18" charset="0"/>
              </a:rPr>
              <a:t>you must absorb </a:t>
            </a:r>
            <a:r>
              <a:rPr lang="en-GB" altLang="en-US" sz="2400" dirty="0" smtClean="0">
                <a:solidFill>
                  <a:srgbClr val="FF0000"/>
                </a:solidFill>
                <a:latin typeface="Times New Roman" panose="02020603050405020304" pitchFamily="18" charset="0"/>
              </a:rPr>
              <a:t>10,000 </a:t>
            </a:r>
            <a:r>
              <a:rPr lang="en-GB" altLang="en-US" sz="2400" dirty="0">
                <a:solidFill>
                  <a:srgbClr val="FF0000"/>
                </a:solidFill>
                <a:latin typeface="Times New Roman" panose="02020603050405020304" pitchFamily="18" charset="0"/>
              </a:rPr>
              <a:t>bits/second</a:t>
            </a:r>
            <a:r>
              <a:rPr lang="en-GB" altLang="en-US" sz="2400" dirty="0" smtClean="0">
                <a:solidFill>
                  <a:srgbClr val="FF0000"/>
                </a:solidFill>
                <a:latin typeface="Times New Roman" panose="02020603050405020304" pitchFamily="18" charset="0"/>
              </a:rPr>
              <a:t>!</a:t>
            </a:r>
            <a:endParaRPr lang="en-GB" altLang="en-US" sz="2400"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66399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822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822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8822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88226">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88226">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8822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226" name="Text Box 2"/>
          <p:cNvSpPr txBox="1">
            <a:spLocks noChangeArrowheads="1"/>
          </p:cNvSpPr>
          <p:nvPr/>
        </p:nvSpPr>
        <p:spPr bwMode="auto">
          <a:xfrm>
            <a:off x="441325" y="422275"/>
            <a:ext cx="675787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smtClean="0">
                <a:latin typeface="Times New Roman" panose="02020603050405020304" pitchFamily="18" charset="0"/>
              </a:rPr>
              <a:t>The teaching signal looks like:</a:t>
            </a:r>
          </a:p>
          <a:p>
            <a:pPr eaLnBrk="1" hangingPunct="1">
              <a:spcBef>
                <a:spcPct val="0"/>
              </a:spcBef>
              <a:buFontTx/>
              <a:buNone/>
            </a:pPr>
            <a:endParaRPr lang="en-GB" altLang="en-US" sz="2400" dirty="0">
              <a:latin typeface="Times New Roman" panose="02020603050405020304" pitchFamily="18" charset="0"/>
            </a:endParaRPr>
          </a:p>
          <a:p>
            <a:pPr eaLnBrk="1" hangingPunct="1">
              <a:spcBef>
                <a:spcPct val="0"/>
              </a:spcBef>
              <a:buFontTx/>
              <a:buNone/>
            </a:pPr>
            <a:r>
              <a:rPr lang="en-GB" altLang="en-US" sz="2400" dirty="0" smtClean="0">
                <a:latin typeface="Times New Roman" panose="02020603050405020304" pitchFamily="18" charset="0"/>
              </a:rPr>
              <a:t>	look both ways before you cross the street</a:t>
            </a:r>
          </a:p>
          <a:p>
            <a:pPr eaLnBrk="1" hangingPunct="1">
              <a:spcBef>
                <a:spcPct val="0"/>
              </a:spcBef>
              <a:buFontTx/>
              <a:buNone/>
            </a:pPr>
            <a:endParaRPr lang="en-GB" altLang="en-US" sz="2400" dirty="0">
              <a:latin typeface="Times New Roman" panose="02020603050405020304" pitchFamily="18" charset="0"/>
            </a:endParaRPr>
          </a:p>
          <a:p>
            <a:pPr eaLnBrk="1" hangingPunct="1">
              <a:spcBef>
                <a:spcPct val="0"/>
              </a:spcBef>
              <a:buFontTx/>
              <a:buNone/>
            </a:pPr>
            <a:r>
              <a:rPr lang="en-GB" altLang="en-US" sz="2400" dirty="0" smtClean="0">
                <a:latin typeface="Times New Roman" panose="02020603050405020304" pitchFamily="18" charset="0"/>
              </a:rPr>
              <a:t>or</a:t>
            </a:r>
          </a:p>
          <a:p>
            <a:pPr eaLnBrk="1" hangingPunct="1">
              <a:spcBef>
                <a:spcPct val="0"/>
              </a:spcBef>
              <a:buFontTx/>
              <a:buNone/>
            </a:pPr>
            <a:endParaRPr lang="en-GB" altLang="en-US" sz="2400" dirty="0" smtClean="0">
              <a:latin typeface="Times New Roman" panose="02020603050405020304" pitchFamily="18" charset="0"/>
            </a:endParaRPr>
          </a:p>
          <a:p>
            <a:pPr eaLnBrk="1" hangingPunct="1">
              <a:spcBef>
                <a:spcPct val="0"/>
              </a:spcBef>
              <a:buFontTx/>
              <a:buNone/>
            </a:pPr>
            <a:r>
              <a:rPr lang="en-GB" altLang="en-US" sz="2400" dirty="0">
                <a:latin typeface="Times New Roman" panose="02020603050405020304" pitchFamily="18" charset="0"/>
              </a:rPr>
              <a:t>	</a:t>
            </a:r>
            <a:r>
              <a:rPr lang="en-GB" altLang="en-US" sz="2400" dirty="0" smtClean="0">
                <a:latin typeface="Times New Roman" panose="02020603050405020304" pitchFamily="18" charset="0"/>
              </a:rPr>
              <a:t>that’s a cat</a:t>
            </a:r>
          </a:p>
          <a:p>
            <a:pPr eaLnBrk="1" hangingPunct="1">
              <a:spcBef>
                <a:spcPct val="0"/>
              </a:spcBef>
              <a:buFontTx/>
              <a:buNone/>
            </a:pPr>
            <a:endParaRPr lang="en-GB" altLang="en-US" sz="2400" dirty="0">
              <a:latin typeface="Times New Roman" panose="02020603050405020304" pitchFamily="18" charset="0"/>
            </a:endParaRPr>
          </a:p>
          <a:p>
            <a:pPr eaLnBrk="1" hangingPunct="1">
              <a:spcBef>
                <a:spcPct val="0"/>
              </a:spcBef>
              <a:buFontTx/>
              <a:buNone/>
            </a:pPr>
            <a:r>
              <a:rPr lang="en-GB" altLang="en-US" sz="2400" dirty="0" smtClean="0">
                <a:latin typeface="Times New Roman" panose="02020603050405020304" pitchFamily="18" charset="0"/>
              </a:rPr>
              <a:t>At most, that’s about 1 bit/second.</a:t>
            </a:r>
          </a:p>
          <a:p>
            <a:pPr eaLnBrk="1" hangingPunct="1">
              <a:spcBef>
                <a:spcPct val="0"/>
              </a:spcBef>
              <a:buFontTx/>
              <a:buNone/>
            </a:pPr>
            <a:endParaRPr lang="en-GB" altLang="en-US" sz="2400" dirty="0">
              <a:latin typeface="Times New Roman" panose="02020603050405020304" pitchFamily="18" charset="0"/>
            </a:endParaRPr>
          </a:p>
          <a:p>
            <a:pPr eaLnBrk="1" hangingPunct="1">
              <a:spcBef>
                <a:spcPct val="0"/>
              </a:spcBef>
              <a:buFontTx/>
              <a:buNone/>
            </a:pPr>
            <a:r>
              <a:rPr lang="en-GB" altLang="en-US" sz="2400" dirty="0" smtClean="0">
                <a:latin typeface="Times New Roman" panose="02020603050405020304" pitchFamily="18" charset="0"/>
              </a:rPr>
              <a:t>The rest of the bits come from finding structure in</a:t>
            </a:r>
          </a:p>
          <a:p>
            <a:pPr eaLnBrk="1" hangingPunct="1">
              <a:spcBef>
                <a:spcPct val="0"/>
              </a:spcBef>
              <a:buFontTx/>
              <a:buNone/>
            </a:pPr>
            <a:r>
              <a:rPr lang="en-GB" altLang="en-US" sz="2400" dirty="0" smtClean="0">
                <a:latin typeface="Times New Roman" panose="02020603050405020304" pitchFamily="18" charset="0"/>
              </a:rPr>
              <a:t>incoming spike trains.</a:t>
            </a:r>
            <a:endParaRPr lang="en-GB" altLang="en-US" sz="2400" dirty="0">
              <a:latin typeface="Times New Roman" panose="02020603050405020304" pitchFamily="18" charset="0"/>
            </a:endParaRPr>
          </a:p>
        </p:txBody>
      </p:sp>
    </p:spTree>
    <p:extLst>
      <p:ext uri="{BB962C8B-B14F-4D97-AF65-F5344CB8AC3E}">
        <p14:creationId xmlns:p14="http://schemas.microsoft.com/office/powerpoint/2010/main" val="164114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822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822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88226">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88226">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88226">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8822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2"/>
          <p:cNvSpPr txBox="1">
            <a:spLocks noChangeArrowheads="1"/>
          </p:cNvSpPr>
          <p:nvPr/>
        </p:nvSpPr>
        <p:spPr bwMode="auto">
          <a:xfrm>
            <a:off x="855663" y="231775"/>
            <a:ext cx="30540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smtClean="0">
                <a:latin typeface="Times New Roman" panose="02020603050405020304" pitchFamily="18" charset="0"/>
              </a:rPr>
              <a:t>An artificial example:</a:t>
            </a:r>
            <a:endParaRPr lang="en-GB" altLang="en-US" sz="2400" dirty="0">
              <a:solidFill>
                <a:srgbClr val="FF0000"/>
              </a:solidFill>
              <a:latin typeface="Times New Roman" panose="02020603050405020304" pitchFamily="18" charset="0"/>
            </a:endParaRPr>
          </a:p>
        </p:txBody>
      </p:sp>
      <p:sp>
        <p:nvSpPr>
          <p:cNvPr id="168963" name="Line 3"/>
          <p:cNvSpPr>
            <a:spLocks noChangeShapeType="1"/>
          </p:cNvSpPr>
          <p:nvPr/>
        </p:nvSpPr>
        <p:spPr bwMode="auto">
          <a:xfrm>
            <a:off x="3327400" y="2540000"/>
            <a:ext cx="0" cy="142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8964" name="Line 4"/>
          <p:cNvSpPr>
            <a:spLocks noChangeShapeType="1"/>
          </p:cNvSpPr>
          <p:nvPr/>
        </p:nvSpPr>
        <p:spPr bwMode="auto">
          <a:xfrm rot="-5400000">
            <a:off x="4038600" y="3251200"/>
            <a:ext cx="0" cy="142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8965" name="Text Box 5"/>
          <p:cNvSpPr txBox="1">
            <a:spLocks noChangeArrowheads="1"/>
          </p:cNvSpPr>
          <p:nvPr/>
        </p:nvSpPr>
        <p:spPr bwMode="auto">
          <a:xfrm>
            <a:off x="3355975" y="3959225"/>
            <a:ext cx="13508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smtClean="0">
                <a:latin typeface="Times New Roman" panose="02020603050405020304" pitchFamily="18" charset="0"/>
              </a:rPr>
              <a:t>neuron </a:t>
            </a:r>
            <a:r>
              <a:rPr lang="en-GB" altLang="en-US" sz="2400" dirty="0">
                <a:latin typeface="Times New Roman" panose="02020603050405020304" pitchFamily="18" charset="0"/>
              </a:rPr>
              <a:t>1</a:t>
            </a:r>
            <a:endParaRPr lang="en-US" altLang="en-US" sz="2400" dirty="0">
              <a:latin typeface="Times New Roman" panose="02020603050405020304" pitchFamily="18" charset="0"/>
            </a:endParaRPr>
          </a:p>
        </p:txBody>
      </p:sp>
      <p:sp>
        <p:nvSpPr>
          <p:cNvPr id="168966" name="Text Box 6"/>
          <p:cNvSpPr txBox="1">
            <a:spLocks noChangeArrowheads="1"/>
          </p:cNvSpPr>
          <p:nvPr/>
        </p:nvSpPr>
        <p:spPr bwMode="auto">
          <a:xfrm rot="-5400000">
            <a:off x="2223294" y="2994819"/>
            <a:ext cx="1344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latin typeface="Times New Roman" panose="02020603050405020304" pitchFamily="18" charset="0"/>
              </a:rPr>
              <a:t>neuron 2</a:t>
            </a:r>
            <a:endParaRPr lang="en-US" altLang="en-US" sz="2400">
              <a:latin typeface="Times New Roman" panose="02020603050405020304" pitchFamily="18" charset="0"/>
            </a:endParaRPr>
          </a:p>
        </p:txBody>
      </p:sp>
      <p:sp>
        <p:nvSpPr>
          <p:cNvPr id="168967" name="Oval 7"/>
          <p:cNvSpPr>
            <a:spLocks noChangeArrowheads="1"/>
          </p:cNvSpPr>
          <p:nvPr/>
        </p:nvSpPr>
        <p:spPr bwMode="auto">
          <a:xfrm rot="-2348185">
            <a:off x="3544888" y="3443288"/>
            <a:ext cx="42862"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68" name="Oval 8"/>
          <p:cNvSpPr>
            <a:spLocks noChangeArrowheads="1"/>
          </p:cNvSpPr>
          <p:nvPr/>
        </p:nvSpPr>
        <p:spPr bwMode="auto">
          <a:xfrm rot="-2348185">
            <a:off x="3698875" y="3211513"/>
            <a:ext cx="42863"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69" name="Oval 9"/>
          <p:cNvSpPr>
            <a:spLocks noChangeArrowheads="1"/>
          </p:cNvSpPr>
          <p:nvPr/>
        </p:nvSpPr>
        <p:spPr bwMode="auto">
          <a:xfrm rot="-2348185">
            <a:off x="4194175" y="3359150"/>
            <a:ext cx="42863" cy="42863"/>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70" name="Oval 10"/>
          <p:cNvSpPr>
            <a:spLocks noChangeArrowheads="1"/>
          </p:cNvSpPr>
          <p:nvPr/>
        </p:nvSpPr>
        <p:spPr bwMode="auto">
          <a:xfrm rot="-2348185">
            <a:off x="4076700" y="3756025"/>
            <a:ext cx="42863" cy="42863"/>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71" name="Oval 11"/>
          <p:cNvSpPr>
            <a:spLocks noChangeArrowheads="1"/>
          </p:cNvSpPr>
          <p:nvPr/>
        </p:nvSpPr>
        <p:spPr bwMode="auto">
          <a:xfrm rot="-2348185">
            <a:off x="4119563" y="3544888"/>
            <a:ext cx="42862"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72" name="Oval 12"/>
          <p:cNvSpPr>
            <a:spLocks noChangeArrowheads="1"/>
          </p:cNvSpPr>
          <p:nvPr/>
        </p:nvSpPr>
        <p:spPr bwMode="auto">
          <a:xfrm rot="-2348185">
            <a:off x="3949700" y="3590925"/>
            <a:ext cx="42863" cy="42863"/>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73" name="Oval 13"/>
          <p:cNvSpPr>
            <a:spLocks noChangeArrowheads="1"/>
          </p:cNvSpPr>
          <p:nvPr/>
        </p:nvSpPr>
        <p:spPr bwMode="auto">
          <a:xfrm rot="-2348185">
            <a:off x="3663950" y="2989263"/>
            <a:ext cx="42863"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74" name="Oval 14"/>
          <p:cNvSpPr>
            <a:spLocks noChangeArrowheads="1"/>
          </p:cNvSpPr>
          <p:nvPr/>
        </p:nvSpPr>
        <p:spPr bwMode="auto">
          <a:xfrm rot="-2348185">
            <a:off x="3600450" y="3322638"/>
            <a:ext cx="42863"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75" name="Oval 15"/>
          <p:cNvSpPr>
            <a:spLocks noChangeArrowheads="1"/>
          </p:cNvSpPr>
          <p:nvPr/>
        </p:nvSpPr>
        <p:spPr bwMode="auto">
          <a:xfrm rot="-2348185">
            <a:off x="3494088" y="3167063"/>
            <a:ext cx="42862"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76" name="Oval 16"/>
          <p:cNvSpPr>
            <a:spLocks noChangeArrowheads="1"/>
          </p:cNvSpPr>
          <p:nvPr/>
        </p:nvSpPr>
        <p:spPr bwMode="auto">
          <a:xfrm rot="-2348185">
            <a:off x="4076700" y="3448050"/>
            <a:ext cx="42863" cy="42863"/>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77" name="Oval 17"/>
          <p:cNvSpPr>
            <a:spLocks noChangeArrowheads="1"/>
          </p:cNvSpPr>
          <p:nvPr/>
        </p:nvSpPr>
        <p:spPr bwMode="auto">
          <a:xfrm rot="-2348185">
            <a:off x="3603625" y="3160713"/>
            <a:ext cx="42863"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78" name="Oval 18"/>
          <p:cNvSpPr>
            <a:spLocks noChangeArrowheads="1"/>
          </p:cNvSpPr>
          <p:nvPr/>
        </p:nvSpPr>
        <p:spPr bwMode="auto">
          <a:xfrm rot="-2348185">
            <a:off x="4314825" y="3244850"/>
            <a:ext cx="42863" cy="42863"/>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79" name="Oval 19"/>
          <p:cNvSpPr>
            <a:spLocks noChangeArrowheads="1"/>
          </p:cNvSpPr>
          <p:nvPr/>
        </p:nvSpPr>
        <p:spPr bwMode="auto">
          <a:xfrm rot="-2348185">
            <a:off x="4214813" y="3529013"/>
            <a:ext cx="42862"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80" name="Oval 20"/>
          <p:cNvSpPr>
            <a:spLocks noChangeArrowheads="1"/>
          </p:cNvSpPr>
          <p:nvPr/>
        </p:nvSpPr>
        <p:spPr bwMode="auto">
          <a:xfrm rot="-2348185">
            <a:off x="4224338" y="3436938"/>
            <a:ext cx="42862"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81" name="Oval 21"/>
          <p:cNvSpPr>
            <a:spLocks noChangeArrowheads="1"/>
          </p:cNvSpPr>
          <p:nvPr/>
        </p:nvSpPr>
        <p:spPr bwMode="auto">
          <a:xfrm rot="-2348185">
            <a:off x="4051300" y="3649663"/>
            <a:ext cx="42863"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82" name="Oval 22"/>
          <p:cNvSpPr>
            <a:spLocks noChangeArrowheads="1"/>
          </p:cNvSpPr>
          <p:nvPr/>
        </p:nvSpPr>
        <p:spPr bwMode="auto">
          <a:xfrm rot="-2348185">
            <a:off x="4211638" y="3252788"/>
            <a:ext cx="42862"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83" name="Oval 23"/>
          <p:cNvSpPr>
            <a:spLocks noChangeArrowheads="1"/>
          </p:cNvSpPr>
          <p:nvPr/>
        </p:nvSpPr>
        <p:spPr bwMode="auto">
          <a:xfrm rot="-2348185">
            <a:off x="3944938" y="3741738"/>
            <a:ext cx="42862"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84" name="Oval 24"/>
          <p:cNvSpPr>
            <a:spLocks noChangeArrowheads="1"/>
          </p:cNvSpPr>
          <p:nvPr/>
        </p:nvSpPr>
        <p:spPr bwMode="auto">
          <a:xfrm rot="-2348185">
            <a:off x="4314825" y="3367088"/>
            <a:ext cx="42863"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85" name="Oval 25"/>
          <p:cNvSpPr>
            <a:spLocks noChangeArrowheads="1"/>
          </p:cNvSpPr>
          <p:nvPr/>
        </p:nvSpPr>
        <p:spPr bwMode="auto">
          <a:xfrm rot="-2348185">
            <a:off x="4202113" y="3617913"/>
            <a:ext cx="42862"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86" name="Oval 26"/>
          <p:cNvSpPr>
            <a:spLocks noChangeArrowheads="1"/>
          </p:cNvSpPr>
          <p:nvPr/>
        </p:nvSpPr>
        <p:spPr bwMode="auto">
          <a:xfrm rot="-2348185">
            <a:off x="3514725" y="3316288"/>
            <a:ext cx="42863"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87" name="Oval 27"/>
          <p:cNvSpPr>
            <a:spLocks noChangeArrowheads="1"/>
          </p:cNvSpPr>
          <p:nvPr/>
        </p:nvSpPr>
        <p:spPr bwMode="auto">
          <a:xfrm rot="-2348185">
            <a:off x="4329113" y="3475038"/>
            <a:ext cx="42862"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88" name="Oval 28"/>
          <p:cNvSpPr>
            <a:spLocks noChangeArrowheads="1"/>
          </p:cNvSpPr>
          <p:nvPr/>
        </p:nvSpPr>
        <p:spPr bwMode="auto">
          <a:xfrm rot="-2348185">
            <a:off x="4373563" y="3109913"/>
            <a:ext cx="42862"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89" name="Oval 29"/>
          <p:cNvSpPr>
            <a:spLocks noChangeArrowheads="1"/>
          </p:cNvSpPr>
          <p:nvPr/>
        </p:nvSpPr>
        <p:spPr bwMode="auto">
          <a:xfrm rot="-2348185">
            <a:off x="4176713" y="3800475"/>
            <a:ext cx="42862" cy="42863"/>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90" name="Oval 30"/>
          <p:cNvSpPr>
            <a:spLocks noChangeArrowheads="1"/>
          </p:cNvSpPr>
          <p:nvPr/>
        </p:nvSpPr>
        <p:spPr bwMode="auto">
          <a:xfrm rot="-2348185">
            <a:off x="4418013" y="3351213"/>
            <a:ext cx="42862"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91" name="Oval 31"/>
          <p:cNvSpPr>
            <a:spLocks noChangeArrowheads="1"/>
          </p:cNvSpPr>
          <p:nvPr/>
        </p:nvSpPr>
        <p:spPr bwMode="auto">
          <a:xfrm rot="-2348185">
            <a:off x="4303713" y="3675063"/>
            <a:ext cx="42862"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92" name="Oval 32"/>
          <p:cNvSpPr>
            <a:spLocks noChangeArrowheads="1"/>
          </p:cNvSpPr>
          <p:nvPr/>
        </p:nvSpPr>
        <p:spPr bwMode="auto">
          <a:xfrm rot="-2348185">
            <a:off x="3825875" y="3187700"/>
            <a:ext cx="42863" cy="42863"/>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93" name="Oval 33"/>
          <p:cNvSpPr>
            <a:spLocks noChangeArrowheads="1"/>
          </p:cNvSpPr>
          <p:nvPr/>
        </p:nvSpPr>
        <p:spPr bwMode="auto">
          <a:xfrm rot="-2348185">
            <a:off x="3981450" y="2955925"/>
            <a:ext cx="42863" cy="42863"/>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94" name="Oval 34"/>
          <p:cNvSpPr>
            <a:spLocks noChangeArrowheads="1"/>
          </p:cNvSpPr>
          <p:nvPr/>
        </p:nvSpPr>
        <p:spPr bwMode="auto">
          <a:xfrm rot="-2348185">
            <a:off x="3889375" y="2917825"/>
            <a:ext cx="42863" cy="42863"/>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95" name="Oval 35"/>
          <p:cNvSpPr>
            <a:spLocks noChangeArrowheads="1"/>
          </p:cNvSpPr>
          <p:nvPr/>
        </p:nvSpPr>
        <p:spPr bwMode="auto">
          <a:xfrm rot="-2348185">
            <a:off x="3881438" y="3067050"/>
            <a:ext cx="42862" cy="42863"/>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96" name="Oval 36"/>
          <p:cNvSpPr>
            <a:spLocks noChangeArrowheads="1"/>
          </p:cNvSpPr>
          <p:nvPr/>
        </p:nvSpPr>
        <p:spPr bwMode="auto">
          <a:xfrm rot="-2348185">
            <a:off x="3775075" y="2913063"/>
            <a:ext cx="42863"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97" name="Oval 37"/>
          <p:cNvSpPr>
            <a:spLocks noChangeArrowheads="1"/>
          </p:cNvSpPr>
          <p:nvPr/>
        </p:nvSpPr>
        <p:spPr bwMode="auto">
          <a:xfrm rot="-2348185">
            <a:off x="3967163" y="3043238"/>
            <a:ext cx="42862"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98" name="Oval 38"/>
          <p:cNvSpPr>
            <a:spLocks noChangeArrowheads="1"/>
          </p:cNvSpPr>
          <p:nvPr/>
        </p:nvSpPr>
        <p:spPr bwMode="auto">
          <a:xfrm rot="-2348185">
            <a:off x="3795713" y="3060700"/>
            <a:ext cx="42862" cy="42863"/>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99" name="Oval 39"/>
          <p:cNvSpPr>
            <a:spLocks noChangeArrowheads="1"/>
          </p:cNvSpPr>
          <p:nvPr/>
        </p:nvSpPr>
        <p:spPr bwMode="auto">
          <a:xfrm rot="-2348185">
            <a:off x="4187825" y="2916238"/>
            <a:ext cx="42863"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9000" name="Oval 40"/>
          <p:cNvSpPr>
            <a:spLocks noChangeArrowheads="1"/>
          </p:cNvSpPr>
          <p:nvPr/>
        </p:nvSpPr>
        <p:spPr bwMode="auto">
          <a:xfrm rot="-2348185">
            <a:off x="4097338" y="2878138"/>
            <a:ext cx="42862"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9001" name="Oval 41"/>
          <p:cNvSpPr>
            <a:spLocks noChangeArrowheads="1"/>
          </p:cNvSpPr>
          <p:nvPr/>
        </p:nvSpPr>
        <p:spPr bwMode="auto">
          <a:xfrm rot="-2348185">
            <a:off x="4087813" y="3027363"/>
            <a:ext cx="42862"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9002" name="Oval 42"/>
          <p:cNvSpPr>
            <a:spLocks noChangeArrowheads="1"/>
          </p:cNvSpPr>
          <p:nvPr/>
        </p:nvSpPr>
        <p:spPr bwMode="auto">
          <a:xfrm rot="-2348185">
            <a:off x="3983038" y="2873375"/>
            <a:ext cx="42862" cy="42863"/>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9003" name="Oval 43"/>
          <p:cNvSpPr>
            <a:spLocks noChangeArrowheads="1"/>
          </p:cNvSpPr>
          <p:nvPr/>
        </p:nvSpPr>
        <p:spPr bwMode="auto">
          <a:xfrm rot="-2348185">
            <a:off x="4090988" y="2955925"/>
            <a:ext cx="42862" cy="42863"/>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35456391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Line 3"/>
          <p:cNvSpPr>
            <a:spLocks noChangeShapeType="1"/>
          </p:cNvSpPr>
          <p:nvPr/>
        </p:nvSpPr>
        <p:spPr bwMode="auto">
          <a:xfrm>
            <a:off x="3327400" y="2540000"/>
            <a:ext cx="0" cy="142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1012" name="Line 4"/>
          <p:cNvSpPr>
            <a:spLocks noChangeShapeType="1"/>
          </p:cNvSpPr>
          <p:nvPr/>
        </p:nvSpPr>
        <p:spPr bwMode="auto">
          <a:xfrm rot="-5400000">
            <a:off x="4038600" y="3251200"/>
            <a:ext cx="0" cy="142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1013" name="Text Box 5"/>
          <p:cNvSpPr txBox="1">
            <a:spLocks noChangeArrowheads="1"/>
          </p:cNvSpPr>
          <p:nvPr/>
        </p:nvSpPr>
        <p:spPr bwMode="auto">
          <a:xfrm>
            <a:off x="3355975" y="3959225"/>
            <a:ext cx="13508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smtClean="0">
                <a:latin typeface="Times New Roman" panose="02020603050405020304" pitchFamily="18" charset="0"/>
              </a:rPr>
              <a:t>neuron </a:t>
            </a:r>
            <a:r>
              <a:rPr lang="en-GB" altLang="en-US" sz="2400" dirty="0">
                <a:latin typeface="Times New Roman" panose="02020603050405020304" pitchFamily="18" charset="0"/>
              </a:rPr>
              <a:t>1</a:t>
            </a:r>
            <a:endParaRPr lang="en-US" altLang="en-US" sz="2400" dirty="0">
              <a:latin typeface="Times New Roman" panose="02020603050405020304" pitchFamily="18" charset="0"/>
            </a:endParaRPr>
          </a:p>
        </p:txBody>
      </p:sp>
      <p:sp>
        <p:nvSpPr>
          <p:cNvPr id="171014" name="Text Box 6"/>
          <p:cNvSpPr txBox="1">
            <a:spLocks noChangeArrowheads="1"/>
          </p:cNvSpPr>
          <p:nvPr/>
        </p:nvSpPr>
        <p:spPr bwMode="auto">
          <a:xfrm rot="-5400000">
            <a:off x="2223294" y="2994819"/>
            <a:ext cx="1344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latin typeface="Times New Roman" panose="02020603050405020304" pitchFamily="18" charset="0"/>
              </a:rPr>
              <a:t>neuron 2</a:t>
            </a:r>
            <a:endParaRPr lang="en-US" altLang="en-US" sz="2400">
              <a:latin typeface="Times New Roman" panose="02020603050405020304" pitchFamily="18" charset="0"/>
            </a:endParaRPr>
          </a:p>
        </p:txBody>
      </p:sp>
      <p:sp>
        <p:nvSpPr>
          <p:cNvPr id="1586220" name="Text Box 44"/>
          <p:cNvSpPr txBox="1">
            <a:spLocks noChangeArrowheads="1"/>
          </p:cNvSpPr>
          <p:nvPr/>
        </p:nvSpPr>
        <p:spPr bwMode="auto">
          <a:xfrm>
            <a:off x="4772025" y="2771775"/>
            <a:ext cx="65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solidFill>
                  <a:srgbClr val="FF0000"/>
                </a:solidFill>
                <a:latin typeface="Times New Roman" panose="02020603050405020304" pitchFamily="18" charset="0"/>
              </a:rPr>
              <a:t>dog</a:t>
            </a:r>
            <a:endParaRPr lang="en-US" altLang="en-US" sz="2400">
              <a:solidFill>
                <a:srgbClr val="FF0000"/>
              </a:solidFill>
              <a:latin typeface="Times New Roman" panose="02020603050405020304" pitchFamily="18" charset="0"/>
            </a:endParaRPr>
          </a:p>
        </p:txBody>
      </p:sp>
      <p:sp>
        <p:nvSpPr>
          <p:cNvPr id="1586221" name="Text Box 45"/>
          <p:cNvSpPr txBox="1">
            <a:spLocks noChangeArrowheads="1"/>
          </p:cNvSpPr>
          <p:nvPr/>
        </p:nvSpPr>
        <p:spPr bwMode="auto">
          <a:xfrm>
            <a:off x="4772025" y="3317875"/>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solidFill>
                  <a:srgbClr val="0000FF"/>
                </a:solidFill>
                <a:latin typeface="Times New Roman" panose="02020603050405020304" pitchFamily="18" charset="0"/>
              </a:rPr>
              <a:t>cat</a:t>
            </a:r>
            <a:endParaRPr lang="en-US" altLang="en-US" sz="2400">
              <a:solidFill>
                <a:srgbClr val="0000FF"/>
              </a:solidFill>
              <a:latin typeface="Times New Roman" panose="02020603050405020304" pitchFamily="18" charset="0"/>
            </a:endParaRPr>
          </a:p>
        </p:txBody>
      </p:sp>
      <p:sp>
        <p:nvSpPr>
          <p:cNvPr id="171017" name="Oval 46"/>
          <p:cNvSpPr>
            <a:spLocks noChangeArrowheads="1"/>
          </p:cNvSpPr>
          <p:nvPr/>
        </p:nvSpPr>
        <p:spPr bwMode="auto">
          <a:xfrm rot="-2348185">
            <a:off x="3544888" y="3443288"/>
            <a:ext cx="42862" cy="42862"/>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18" name="Oval 47"/>
          <p:cNvSpPr>
            <a:spLocks noChangeArrowheads="1"/>
          </p:cNvSpPr>
          <p:nvPr/>
        </p:nvSpPr>
        <p:spPr bwMode="auto">
          <a:xfrm rot="-2348185">
            <a:off x="3698875" y="3211513"/>
            <a:ext cx="42863" cy="42862"/>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19" name="Oval 48"/>
          <p:cNvSpPr>
            <a:spLocks noChangeArrowheads="1"/>
          </p:cNvSpPr>
          <p:nvPr/>
        </p:nvSpPr>
        <p:spPr bwMode="auto">
          <a:xfrm rot="-2348185">
            <a:off x="4194175" y="3359150"/>
            <a:ext cx="42863" cy="42863"/>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20" name="Oval 49"/>
          <p:cNvSpPr>
            <a:spLocks noChangeArrowheads="1"/>
          </p:cNvSpPr>
          <p:nvPr/>
        </p:nvSpPr>
        <p:spPr bwMode="auto">
          <a:xfrm rot="-2348185">
            <a:off x="4076700" y="3756025"/>
            <a:ext cx="42863" cy="42863"/>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21" name="Oval 50"/>
          <p:cNvSpPr>
            <a:spLocks noChangeArrowheads="1"/>
          </p:cNvSpPr>
          <p:nvPr/>
        </p:nvSpPr>
        <p:spPr bwMode="auto">
          <a:xfrm rot="-2348185">
            <a:off x="4119563" y="3544888"/>
            <a:ext cx="42862" cy="42862"/>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22" name="Oval 51"/>
          <p:cNvSpPr>
            <a:spLocks noChangeArrowheads="1"/>
          </p:cNvSpPr>
          <p:nvPr/>
        </p:nvSpPr>
        <p:spPr bwMode="auto">
          <a:xfrm rot="-2348185">
            <a:off x="3949700" y="3590925"/>
            <a:ext cx="42863" cy="42863"/>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23" name="Oval 52"/>
          <p:cNvSpPr>
            <a:spLocks noChangeArrowheads="1"/>
          </p:cNvSpPr>
          <p:nvPr/>
        </p:nvSpPr>
        <p:spPr bwMode="auto">
          <a:xfrm rot="-2348185">
            <a:off x="3663950" y="2989263"/>
            <a:ext cx="42863" cy="42862"/>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24" name="Oval 53"/>
          <p:cNvSpPr>
            <a:spLocks noChangeArrowheads="1"/>
          </p:cNvSpPr>
          <p:nvPr/>
        </p:nvSpPr>
        <p:spPr bwMode="auto">
          <a:xfrm rot="-2348185">
            <a:off x="3600450" y="3322638"/>
            <a:ext cx="42863" cy="42862"/>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25" name="Oval 54"/>
          <p:cNvSpPr>
            <a:spLocks noChangeArrowheads="1"/>
          </p:cNvSpPr>
          <p:nvPr/>
        </p:nvSpPr>
        <p:spPr bwMode="auto">
          <a:xfrm rot="-2348185">
            <a:off x="3494088" y="3167063"/>
            <a:ext cx="42862" cy="42862"/>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26" name="Oval 55"/>
          <p:cNvSpPr>
            <a:spLocks noChangeArrowheads="1"/>
          </p:cNvSpPr>
          <p:nvPr/>
        </p:nvSpPr>
        <p:spPr bwMode="auto">
          <a:xfrm rot="-2348185">
            <a:off x="4076700" y="3448050"/>
            <a:ext cx="42863" cy="42863"/>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27" name="Oval 56"/>
          <p:cNvSpPr>
            <a:spLocks noChangeArrowheads="1"/>
          </p:cNvSpPr>
          <p:nvPr/>
        </p:nvSpPr>
        <p:spPr bwMode="auto">
          <a:xfrm rot="-2348185">
            <a:off x="3603625" y="3160713"/>
            <a:ext cx="42863" cy="42862"/>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28" name="Oval 57"/>
          <p:cNvSpPr>
            <a:spLocks noChangeArrowheads="1"/>
          </p:cNvSpPr>
          <p:nvPr/>
        </p:nvSpPr>
        <p:spPr bwMode="auto">
          <a:xfrm rot="-2348185">
            <a:off x="4314825" y="3244850"/>
            <a:ext cx="42863" cy="42863"/>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29" name="Oval 58"/>
          <p:cNvSpPr>
            <a:spLocks noChangeArrowheads="1"/>
          </p:cNvSpPr>
          <p:nvPr/>
        </p:nvSpPr>
        <p:spPr bwMode="auto">
          <a:xfrm rot="-2348185">
            <a:off x="4214813" y="3529013"/>
            <a:ext cx="42862" cy="42862"/>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30" name="Oval 59"/>
          <p:cNvSpPr>
            <a:spLocks noChangeArrowheads="1"/>
          </p:cNvSpPr>
          <p:nvPr/>
        </p:nvSpPr>
        <p:spPr bwMode="auto">
          <a:xfrm rot="-2348185">
            <a:off x="4224338" y="3436938"/>
            <a:ext cx="42862" cy="42862"/>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31" name="Oval 60"/>
          <p:cNvSpPr>
            <a:spLocks noChangeArrowheads="1"/>
          </p:cNvSpPr>
          <p:nvPr/>
        </p:nvSpPr>
        <p:spPr bwMode="auto">
          <a:xfrm rot="-2348185">
            <a:off x="4051300" y="3649663"/>
            <a:ext cx="42863" cy="42862"/>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32" name="Oval 61"/>
          <p:cNvSpPr>
            <a:spLocks noChangeArrowheads="1"/>
          </p:cNvSpPr>
          <p:nvPr/>
        </p:nvSpPr>
        <p:spPr bwMode="auto">
          <a:xfrm rot="-2348185">
            <a:off x="4211638" y="3252788"/>
            <a:ext cx="42862" cy="42862"/>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33" name="Oval 62"/>
          <p:cNvSpPr>
            <a:spLocks noChangeArrowheads="1"/>
          </p:cNvSpPr>
          <p:nvPr/>
        </p:nvSpPr>
        <p:spPr bwMode="auto">
          <a:xfrm rot="-2348185">
            <a:off x="3944938" y="3741738"/>
            <a:ext cx="42862" cy="42862"/>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34" name="Oval 63"/>
          <p:cNvSpPr>
            <a:spLocks noChangeArrowheads="1"/>
          </p:cNvSpPr>
          <p:nvPr/>
        </p:nvSpPr>
        <p:spPr bwMode="auto">
          <a:xfrm rot="-2348185">
            <a:off x="4314825" y="3367088"/>
            <a:ext cx="42863" cy="42862"/>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35" name="Oval 64"/>
          <p:cNvSpPr>
            <a:spLocks noChangeArrowheads="1"/>
          </p:cNvSpPr>
          <p:nvPr/>
        </p:nvSpPr>
        <p:spPr bwMode="auto">
          <a:xfrm rot="-2348185">
            <a:off x="4202113" y="3617913"/>
            <a:ext cx="42862" cy="42862"/>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36" name="Oval 65"/>
          <p:cNvSpPr>
            <a:spLocks noChangeArrowheads="1"/>
          </p:cNvSpPr>
          <p:nvPr/>
        </p:nvSpPr>
        <p:spPr bwMode="auto">
          <a:xfrm rot="-2348185">
            <a:off x="3514725" y="3316288"/>
            <a:ext cx="42863" cy="42862"/>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37" name="Oval 66"/>
          <p:cNvSpPr>
            <a:spLocks noChangeArrowheads="1"/>
          </p:cNvSpPr>
          <p:nvPr/>
        </p:nvSpPr>
        <p:spPr bwMode="auto">
          <a:xfrm rot="-2348185">
            <a:off x="4329113" y="3475038"/>
            <a:ext cx="42862" cy="42862"/>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38" name="Oval 67"/>
          <p:cNvSpPr>
            <a:spLocks noChangeArrowheads="1"/>
          </p:cNvSpPr>
          <p:nvPr/>
        </p:nvSpPr>
        <p:spPr bwMode="auto">
          <a:xfrm rot="-2348185">
            <a:off x="4373563" y="3109913"/>
            <a:ext cx="42862" cy="42862"/>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39" name="Oval 68"/>
          <p:cNvSpPr>
            <a:spLocks noChangeArrowheads="1"/>
          </p:cNvSpPr>
          <p:nvPr/>
        </p:nvSpPr>
        <p:spPr bwMode="auto">
          <a:xfrm rot="-2348185">
            <a:off x="4176713" y="3800475"/>
            <a:ext cx="42862" cy="42863"/>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40" name="Oval 69"/>
          <p:cNvSpPr>
            <a:spLocks noChangeArrowheads="1"/>
          </p:cNvSpPr>
          <p:nvPr/>
        </p:nvSpPr>
        <p:spPr bwMode="auto">
          <a:xfrm rot="-2348185">
            <a:off x="4418013" y="3351213"/>
            <a:ext cx="42862" cy="42862"/>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41" name="Oval 70"/>
          <p:cNvSpPr>
            <a:spLocks noChangeArrowheads="1"/>
          </p:cNvSpPr>
          <p:nvPr/>
        </p:nvSpPr>
        <p:spPr bwMode="auto">
          <a:xfrm rot="-2348185">
            <a:off x="4303713" y="3675063"/>
            <a:ext cx="42862" cy="42862"/>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42" name="Oval 71"/>
          <p:cNvSpPr>
            <a:spLocks noChangeArrowheads="1"/>
          </p:cNvSpPr>
          <p:nvPr/>
        </p:nvSpPr>
        <p:spPr bwMode="auto">
          <a:xfrm rot="-2348185">
            <a:off x="3825875" y="3187700"/>
            <a:ext cx="42863" cy="42863"/>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43" name="Oval 72"/>
          <p:cNvSpPr>
            <a:spLocks noChangeArrowheads="1"/>
          </p:cNvSpPr>
          <p:nvPr/>
        </p:nvSpPr>
        <p:spPr bwMode="auto">
          <a:xfrm rot="-2348185">
            <a:off x="3981450" y="2955925"/>
            <a:ext cx="42863" cy="42863"/>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44" name="Oval 73"/>
          <p:cNvSpPr>
            <a:spLocks noChangeArrowheads="1"/>
          </p:cNvSpPr>
          <p:nvPr/>
        </p:nvSpPr>
        <p:spPr bwMode="auto">
          <a:xfrm rot="-2348185">
            <a:off x="3889375" y="2917825"/>
            <a:ext cx="42863" cy="42863"/>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45" name="Oval 74"/>
          <p:cNvSpPr>
            <a:spLocks noChangeArrowheads="1"/>
          </p:cNvSpPr>
          <p:nvPr/>
        </p:nvSpPr>
        <p:spPr bwMode="auto">
          <a:xfrm rot="-2348185">
            <a:off x="3881438" y="3067050"/>
            <a:ext cx="42862" cy="42863"/>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46" name="Oval 75"/>
          <p:cNvSpPr>
            <a:spLocks noChangeArrowheads="1"/>
          </p:cNvSpPr>
          <p:nvPr/>
        </p:nvSpPr>
        <p:spPr bwMode="auto">
          <a:xfrm rot="-2348185">
            <a:off x="3775075" y="2913063"/>
            <a:ext cx="42863" cy="42862"/>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47" name="Oval 76"/>
          <p:cNvSpPr>
            <a:spLocks noChangeArrowheads="1"/>
          </p:cNvSpPr>
          <p:nvPr/>
        </p:nvSpPr>
        <p:spPr bwMode="auto">
          <a:xfrm rot="-2348185">
            <a:off x="3967163" y="3043238"/>
            <a:ext cx="42862" cy="42862"/>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48" name="Oval 77"/>
          <p:cNvSpPr>
            <a:spLocks noChangeArrowheads="1"/>
          </p:cNvSpPr>
          <p:nvPr/>
        </p:nvSpPr>
        <p:spPr bwMode="auto">
          <a:xfrm rot="-2348185">
            <a:off x="3795713" y="3060700"/>
            <a:ext cx="42862" cy="42863"/>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49" name="Oval 78"/>
          <p:cNvSpPr>
            <a:spLocks noChangeArrowheads="1"/>
          </p:cNvSpPr>
          <p:nvPr/>
        </p:nvSpPr>
        <p:spPr bwMode="auto">
          <a:xfrm rot="-2348185">
            <a:off x="4187825" y="2916238"/>
            <a:ext cx="42863" cy="42862"/>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50" name="Oval 79"/>
          <p:cNvSpPr>
            <a:spLocks noChangeArrowheads="1"/>
          </p:cNvSpPr>
          <p:nvPr/>
        </p:nvSpPr>
        <p:spPr bwMode="auto">
          <a:xfrm rot="-2348185">
            <a:off x="4097338" y="2878138"/>
            <a:ext cx="42862" cy="42862"/>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51" name="Oval 80"/>
          <p:cNvSpPr>
            <a:spLocks noChangeArrowheads="1"/>
          </p:cNvSpPr>
          <p:nvPr/>
        </p:nvSpPr>
        <p:spPr bwMode="auto">
          <a:xfrm rot="-2348185">
            <a:off x="4087813" y="3027363"/>
            <a:ext cx="42862" cy="42862"/>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52" name="Oval 81"/>
          <p:cNvSpPr>
            <a:spLocks noChangeArrowheads="1"/>
          </p:cNvSpPr>
          <p:nvPr/>
        </p:nvSpPr>
        <p:spPr bwMode="auto">
          <a:xfrm rot="-2348185">
            <a:off x="3983038" y="2873375"/>
            <a:ext cx="42862" cy="42863"/>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53" name="Oval 82"/>
          <p:cNvSpPr>
            <a:spLocks noChangeArrowheads="1"/>
          </p:cNvSpPr>
          <p:nvPr/>
        </p:nvSpPr>
        <p:spPr bwMode="auto">
          <a:xfrm rot="-2348185">
            <a:off x="4090988" y="2955925"/>
            <a:ext cx="42862" cy="42863"/>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46" name="Text Box 2"/>
          <p:cNvSpPr txBox="1">
            <a:spLocks noChangeArrowheads="1"/>
          </p:cNvSpPr>
          <p:nvPr/>
        </p:nvSpPr>
        <p:spPr bwMode="auto">
          <a:xfrm>
            <a:off x="855663" y="231775"/>
            <a:ext cx="30540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smtClean="0">
                <a:latin typeface="Times New Roman" panose="02020603050405020304" pitchFamily="18" charset="0"/>
              </a:rPr>
              <a:t>An artificial example:</a:t>
            </a:r>
            <a:endParaRPr lang="en-GB" altLang="en-US" sz="2400"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609973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62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86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6220" grpId="0"/>
      <p:bldP spid="15862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127000" y="155575"/>
            <a:ext cx="3738524"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latin typeface="Times New Roman" panose="02020603050405020304" pitchFamily="18" charset="0"/>
              </a:rPr>
              <a:t>1 mm</a:t>
            </a:r>
            <a:r>
              <a:rPr lang="en-US" altLang="en-US" sz="2400" baseline="30000" dirty="0">
                <a:latin typeface="Times New Roman" panose="02020603050405020304" pitchFamily="18" charset="0"/>
              </a:rPr>
              <a:t>3</a:t>
            </a:r>
            <a:r>
              <a:rPr lang="en-US" altLang="en-US" sz="2400" dirty="0">
                <a:latin typeface="Times New Roman" panose="02020603050405020304" pitchFamily="18" charset="0"/>
              </a:rPr>
              <a:t> of cortex:</a:t>
            </a: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50,000 neurons</a:t>
            </a:r>
          </a:p>
          <a:p>
            <a:pPr eaLnBrk="1" hangingPunct="1">
              <a:spcBef>
                <a:spcPct val="0"/>
              </a:spcBef>
              <a:buFontTx/>
              <a:buNone/>
            </a:pPr>
            <a:r>
              <a:rPr lang="en-US" altLang="en-US" sz="2400" dirty="0" smtClean="0">
                <a:latin typeface="Times New Roman" panose="02020603050405020304" pitchFamily="18" charset="0"/>
              </a:rPr>
              <a:t>1000 </a:t>
            </a:r>
            <a:r>
              <a:rPr lang="en-US" altLang="en-US" sz="2400" dirty="0">
                <a:latin typeface="Times New Roman" panose="02020603050405020304" pitchFamily="18" charset="0"/>
              </a:rPr>
              <a:t>connections/neuron</a:t>
            </a:r>
          </a:p>
          <a:p>
            <a:pPr eaLnBrk="1" hangingPunct="1">
              <a:spcBef>
                <a:spcPct val="0"/>
              </a:spcBef>
              <a:buFontTx/>
              <a:buNone/>
            </a:pPr>
            <a:r>
              <a:rPr lang="en-US" altLang="en-US" sz="2400" dirty="0">
                <a:latin typeface="Times New Roman" panose="02020603050405020304" pitchFamily="18" charset="0"/>
              </a:rPr>
              <a:t>(=&gt; </a:t>
            </a:r>
            <a:r>
              <a:rPr lang="en-US" altLang="en-US" sz="2400" dirty="0" smtClean="0">
                <a:latin typeface="Times New Roman" panose="02020603050405020304" pitchFamily="18" charset="0"/>
              </a:rPr>
              <a:t>50 </a:t>
            </a:r>
            <a:r>
              <a:rPr lang="en-US" altLang="en-US" sz="2400" dirty="0">
                <a:latin typeface="Times New Roman" panose="02020603050405020304" pitchFamily="18" charset="0"/>
              </a:rPr>
              <a:t>million connections)</a:t>
            </a:r>
          </a:p>
          <a:p>
            <a:pPr eaLnBrk="1" hangingPunct="1">
              <a:spcBef>
                <a:spcPct val="0"/>
              </a:spcBef>
              <a:buFontTx/>
              <a:buNone/>
            </a:pPr>
            <a:r>
              <a:rPr lang="en-US" altLang="en-US" sz="2400" dirty="0">
                <a:latin typeface="Times New Roman" panose="02020603050405020304" pitchFamily="18" charset="0"/>
              </a:rPr>
              <a:t>4 km of axons</a:t>
            </a: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whole brain  (2 kg):</a:t>
            </a: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10</a:t>
            </a:r>
            <a:r>
              <a:rPr lang="en-US" altLang="en-US" sz="2400" baseline="30000" dirty="0">
                <a:latin typeface="Times New Roman" panose="02020603050405020304" pitchFamily="18" charset="0"/>
              </a:rPr>
              <a:t>11</a:t>
            </a:r>
            <a:r>
              <a:rPr lang="en-US" altLang="en-US" sz="2400" dirty="0">
                <a:latin typeface="Times New Roman" panose="02020603050405020304" pitchFamily="18" charset="0"/>
              </a:rPr>
              <a:t> neurons</a:t>
            </a:r>
          </a:p>
          <a:p>
            <a:pPr eaLnBrk="1" hangingPunct="1">
              <a:spcBef>
                <a:spcPct val="0"/>
              </a:spcBef>
              <a:buFontTx/>
              <a:buNone/>
            </a:pPr>
            <a:r>
              <a:rPr lang="en-US" altLang="en-US" sz="2400" dirty="0" smtClean="0">
                <a:latin typeface="Times New Roman" panose="02020603050405020304" pitchFamily="18" charset="0"/>
              </a:rPr>
              <a:t>10</a:t>
            </a:r>
            <a:r>
              <a:rPr lang="en-US" altLang="en-US" sz="2400" baseline="30000" dirty="0" smtClean="0">
                <a:latin typeface="Times New Roman" panose="02020603050405020304" pitchFamily="18" charset="0"/>
              </a:rPr>
              <a:t>14</a:t>
            </a:r>
            <a:r>
              <a:rPr lang="en-US" altLang="en-US" sz="2400" dirty="0" smtClean="0">
                <a:latin typeface="Times New Roman" panose="02020603050405020304" pitchFamily="18" charset="0"/>
              </a:rPr>
              <a:t> </a:t>
            </a:r>
            <a:r>
              <a:rPr lang="en-US" altLang="en-US" sz="2400" dirty="0">
                <a:latin typeface="Times New Roman" panose="02020603050405020304" pitchFamily="18" charset="0"/>
              </a:rPr>
              <a:t>connections</a:t>
            </a:r>
          </a:p>
          <a:p>
            <a:pPr eaLnBrk="1" hangingPunct="1">
              <a:spcBef>
                <a:spcPct val="0"/>
              </a:spcBef>
              <a:buFontTx/>
              <a:buNone/>
            </a:pPr>
            <a:r>
              <a:rPr lang="en-US" altLang="en-US" sz="2400" dirty="0">
                <a:latin typeface="Times New Roman" panose="02020603050405020304" pitchFamily="18" charset="0"/>
              </a:rPr>
              <a:t>8 million km of </a:t>
            </a:r>
            <a:r>
              <a:rPr lang="en-US" altLang="en-US" sz="2400" dirty="0" smtClean="0">
                <a:latin typeface="Times New Roman" panose="02020603050405020304" pitchFamily="18" charset="0"/>
              </a:rPr>
              <a:t>axons</a:t>
            </a:r>
          </a:p>
          <a:p>
            <a:pPr eaLnBrk="1" hangingPunct="1">
              <a:spcBef>
                <a:spcPct val="0"/>
              </a:spcBef>
              <a:buFontTx/>
              <a:buNone/>
            </a:pPr>
            <a:r>
              <a:rPr lang="en-US" altLang="en-US" sz="2400" dirty="0" smtClean="0">
                <a:latin typeface="Times New Roman" panose="02020603050405020304" pitchFamily="18" charset="0"/>
              </a:rPr>
              <a:t>20 watts</a:t>
            </a:r>
            <a:endParaRPr lang="en-US" altLang="en-US" sz="2400" dirty="0">
              <a:latin typeface="Times New Roman" panose="02020603050405020304" pitchFamily="18" charset="0"/>
            </a:endParaRPr>
          </a:p>
        </p:txBody>
      </p:sp>
      <p:sp>
        <p:nvSpPr>
          <p:cNvPr id="68611" name="Text Box 3"/>
          <p:cNvSpPr txBox="1">
            <a:spLocks noChangeArrowheads="1"/>
          </p:cNvSpPr>
          <p:nvPr/>
        </p:nvSpPr>
        <p:spPr bwMode="auto">
          <a:xfrm>
            <a:off x="5441950" y="155575"/>
            <a:ext cx="3584636"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latin typeface="Times New Roman" panose="02020603050405020304" pitchFamily="18" charset="0"/>
              </a:rPr>
              <a:t>1 mm</a:t>
            </a:r>
            <a:r>
              <a:rPr lang="en-US" altLang="en-US" sz="2400" baseline="30000" dirty="0">
                <a:latin typeface="Times New Roman" panose="02020603050405020304" pitchFamily="18" charset="0"/>
              </a:rPr>
              <a:t>2</a:t>
            </a:r>
            <a:r>
              <a:rPr lang="en-US" altLang="en-US" sz="2400" dirty="0">
                <a:latin typeface="Times New Roman" panose="02020603050405020304" pitchFamily="18" charset="0"/>
              </a:rPr>
              <a:t> of a CPU:</a:t>
            </a: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1 million transistors</a:t>
            </a:r>
          </a:p>
          <a:p>
            <a:pPr eaLnBrk="1" hangingPunct="1">
              <a:spcBef>
                <a:spcPct val="0"/>
              </a:spcBef>
              <a:buFontTx/>
              <a:buNone/>
            </a:pPr>
            <a:r>
              <a:rPr lang="en-US" altLang="en-US" sz="2400" dirty="0">
                <a:latin typeface="Times New Roman" panose="02020603050405020304" pitchFamily="18" charset="0"/>
              </a:rPr>
              <a:t>2 connections/transistor</a:t>
            </a:r>
          </a:p>
          <a:p>
            <a:pPr eaLnBrk="1" hangingPunct="1">
              <a:spcBef>
                <a:spcPct val="0"/>
              </a:spcBef>
              <a:buFontTx/>
              <a:buNone/>
            </a:pPr>
            <a:r>
              <a:rPr lang="en-US" altLang="en-US" sz="2400" dirty="0">
                <a:latin typeface="Times New Roman" panose="02020603050405020304" pitchFamily="18" charset="0"/>
              </a:rPr>
              <a:t>(=&gt; 2 million connections)</a:t>
            </a:r>
          </a:p>
          <a:p>
            <a:pPr eaLnBrk="1" hangingPunct="1">
              <a:spcBef>
                <a:spcPct val="0"/>
              </a:spcBef>
              <a:buFontTx/>
              <a:buNone/>
            </a:pPr>
            <a:r>
              <a:rPr lang="en-US" altLang="en-US" sz="2400" dirty="0">
                <a:latin typeface="Times New Roman" panose="02020603050405020304" pitchFamily="18" charset="0"/>
              </a:rPr>
              <a:t>.002 km of wire</a:t>
            </a: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whole CPU:</a:t>
            </a: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10</a:t>
            </a:r>
            <a:r>
              <a:rPr lang="en-US" altLang="en-US" sz="2400" baseline="30000" dirty="0">
                <a:latin typeface="Times New Roman" panose="02020603050405020304" pitchFamily="18" charset="0"/>
              </a:rPr>
              <a:t>9</a:t>
            </a:r>
            <a:r>
              <a:rPr lang="en-US" altLang="en-US" sz="2400" dirty="0">
                <a:latin typeface="Times New Roman" panose="02020603050405020304" pitchFamily="18" charset="0"/>
              </a:rPr>
              <a:t> transistors</a:t>
            </a:r>
          </a:p>
          <a:p>
            <a:pPr eaLnBrk="1" hangingPunct="1">
              <a:spcBef>
                <a:spcPct val="0"/>
              </a:spcBef>
              <a:buFontTx/>
              <a:buNone/>
            </a:pPr>
            <a:r>
              <a:rPr lang="en-US" altLang="en-US" sz="2400" dirty="0" smtClean="0">
                <a:latin typeface="Times New Roman" panose="02020603050405020304" pitchFamily="18" charset="0"/>
              </a:rPr>
              <a:t>2</a:t>
            </a:r>
            <a:r>
              <a:rPr lang="en-US" altLang="en-US" sz="2400" dirty="0" smtClean="0">
                <a:latin typeface="Times New Roman" panose="02020603050405020304" pitchFamily="18" charset="0"/>
                <a:sym typeface="Symbol" panose="05050102010706020507" pitchFamily="18" charset="2"/>
              </a:rPr>
              <a:t></a:t>
            </a:r>
            <a:r>
              <a:rPr lang="en-US" altLang="en-US" sz="2400" dirty="0" smtClean="0">
                <a:latin typeface="Times New Roman" panose="02020603050405020304" pitchFamily="18" charset="0"/>
              </a:rPr>
              <a:t>10</a:t>
            </a:r>
            <a:r>
              <a:rPr lang="en-US" altLang="en-US" sz="2400" baseline="30000" dirty="0" smtClean="0">
                <a:latin typeface="Times New Roman" panose="02020603050405020304" pitchFamily="18" charset="0"/>
              </a:rPr>
              <a:t>9</a:t>
            </a:r>
            <a:r>
              <a:rPr lang="en-US" altLang="en-US" sz="2400" dirty="0" smtClean="0">
                <a:latin typeface="Times New Roman" panose="02020603050405020304" pitchFamily="18" charset="0"/>
              </a:rPr>
              <a:t> </a:t>
            </a:r>
            <a:r>
              <a:rPr lang="en-US" altLang="en-US" sz="2400" dirty="0">
                <a:latin typeface="Times New Roman" panose="02020603050405020304" pitchFamily="18" charset="0"/>
              </a:rPr>
              <a:t>connections</a:t>
            </a:r>
          </a:p>
          <a:p>
            <a:pPr eaLnBrk="1" hangingPunct="1">
              <a:spcBef>
                <a:spcPct val="0"/>
              </a:spcBef>
              <a:buFontTx/>
              <a:buNone/>
            </a:pPr>
            <a:r>
              <a:rPr lang="en-US" altLang="en-US" sz="2400" dirty="0">
                <a:latin typeface="Times New Roman" panose="02020603050405020304" pitchFamily="18" charset="0"/>
              </a:rPr>
              <a:t>2 km of </a:t>
            </a:r>
            <a:r>
              <a:rPr lang="en-US" altLang="en-US" sz="2400" dirty="0" smtClean="0">
                <a:latin typeface="Times New Roman" panose="02020603050405020304" pitchFamily="18" charset="0"/>
              </a:rPr>
              <a:t>wire</a:t>
            </a:r>
          </a:p>
          <a:p>
            <a:pPr eaLnBrk="1" hangingPunct="1">
              <a:spcBef>
                <a:spcPct val="0"/>
              </a:spcBef>
              <a:buFontTx/>
              <a:buNone/>
            </a:pPr>
            <a:r>
              <a:rPr lang="en-US" altLang="en-US" sz="2400" dirty="0" smtClean="0">
                <a:latin typeface="Times New Roman" panose="02020603050405020304" pitchFamily="18" charset="0"/>
              </a:rPr>
              <a:t>scaled to brain: MW</a:t>
            </a:r>
            <a:endParaRPr lang="en-US" altLang="en-US" sz="2400" dirty="0">
              <a:latin typeface="Times New Roman" panose="02020603050405020304" pitchFamily="18" charset="0"/>
            </a:endParaRPr>
          </a:p>
        </p:txBody>
      </p:sp>
    </p:spTree>
    <p:extLst>
      <p:ext uri="{BB962C8B-B14F-4D97-AF65-F5344CB8AC3E}">
        <p14:creationId xmlns:p14="http://schemas.microsoft.com/office/powerpoint/2010/main" val="26271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6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61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86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610">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8610">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8610">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8610">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8611">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8611">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8611">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8611">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8610">
                                            <p:txEl>
                                              <p:pRg st="13" end="1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861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113" y="972069"/>
            <a:ext cx="1957162" cy="2910906"/>
          </a:xfrm>
          <a:prstGeom prst="rect">
            <a:avLst/>
          </a:prstGeom>
        </p:spPr>
      </p:pic>
      <p:sp>
        <p:nvSpPr>
          <p:cNvPr id="41" name="Text Box 2"/>
          <p:cNvSpPr txBox="1">
            <a:spLocks noChangeArrowheads="1"/>
          </p:cNvSpPr>
          <p:nvPr/>
        </p:nvSpPr>
        <p:spPr bwMode="auto">
          <a:xfrm>
            <a:off x="441325" y="260908"/>
            <a:ext cx="80146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smtClean="0">
                <a:latin typeface="Times New Roman" panose="02020603050405020304" pitchFamily="18" charset="0"/>
              </a:rPr>
              <a:t>Structure in spike trains comes from structure in the world.</a:t>
            </a:r>
            <a:endParaRPr lang="en-GB" altLang="en-US" sz="2400" dirty="0">
              <a:latin typeface="Times New Roman" panose="02020603050405020304" pitchFamily="18" charset="0"/>
            </a:endParaRPr>
          </a:p>
        </p:txBody>
      </p:sp>
      <p:sp>
        <p:nvSpPr>
          <p:cNvPr id="42" name="Text Box 2"/>
          <p:cNvSpPr txBox="1">
            <a:spLocks noChangeArrowheads="1"/>
          </p:cNvSpPr>
          <p:nvPr/>
        </p:nvSpPr>
        <p:spPr bwMode="auto">
          <a:xfrm>
            <a:off x="441325" y="4221518"/>
            <a:ext cx="661116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smtClean="0">
                <a:latin typeface="Times New Roman" panose="02020603050405020304" pitchFamily="18" charset="0"/>
              </a:rPr>
              <a:t>If the bran can discover structure in spike trains,</a:t>
            </a:r>
          </a:p>
          <a:p>
            <a:pPr eaLnBrk="1" hangingPunct="1">
              <a:spcBef>
                <a:spcPct val="0"/>
              </a:spcBef>
              <a:buFontTx/>
              <a:buNone/>
            </a:pPr>
            <a:r>
              <a:rPr lang="en-GB" altLang="en-US" sz="2400" dirty="0" smtClean="0">
                <a:latin typeface="Times New Roman" panose="02020603050405020304" pitchFamily="18" charset="0"/>
              </a:rPr>
              <a:t>it can discover structure in the world.</a:t>
            </a:r>
          </a:p>
          <a:p>
            <a:pPr eaLnBrk="1" hangingPunct="1">
              <a:spcBef>
                <a:spcPct val="0"/>
              </a:spcBef>
              <a:buFontTx/>
              <a:buNone/>
            </a:pPr>
            <a:endParaRPr lang="en-GB" altLang="en-US" sz="2400" dirty="0">
              <a:latin typeface="Times New Roman" panose="02020603050405020304" pitchFamily="18" charset="0"/>
            </a:endParaRPr>
          </a:p>
          <a:p>
            <a:pPr eaLnBrk="1" hangingPunct="1">
              <a:spcBef>
                <a:spcPct val="0"/>
              </a:spcBef>
              <a:buFontTx/>
              <a:buNone/>
            </a:pPr>
            <a:r>
              <a:rPr lang="en-GB" altLang="en-US" sz="2400" dirty="0" smtClean="0">
                <a:latin typeface="Times New Roman" panose="02020603050405020304" pitchFamily="18" charset="0"/>
              </a:rPr>
              <a:t>If we can figure out how the brain does this,</a:t>
            </a:r>
          </a:p>
          <a:p>
            <a:pPr eaLnBrk="1" hangingPunct="1">
              <a:spcBef>
                <a:spcPct val="0"/>
              </a:spcBef>
              <a:buFontTx/>
              <a:buNone/>
            </a:pPr>
            <a:r>
              <a:rPr lang="en-GB" altLang="en-US" sz="2400" dirty="0" smtClean="0">
                <a:latin typeface="Times New Roman" panose="02020603050405020304" pitchFamily="18" charset="0"/>
              </a:rPr>
              <a:t>we’ll understand sensory processing.</a:t>
            </a:r>
            <a:endParaRPr lang="en-GB" altLang="en-US" sz="2400" dirty="0">
              <a:latin typeface="Times New Roman" panose="02020603050405020304" pitchFamily="18" charset="0"/>
            </a:endParaRPr>
          </a:p>
        </p:txBody>
      </p:sp>
    </p:spTree>
    <p:extLst>
      <p:ext uri="{BB962C8B-B14F-4D97-AF65-F5344CB8AC3E}">
        <p14:creationId xmlns:p14="http://schemas.microsoft.com/office/powerpoint/2010/main" val="32242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bwMode="auto">
          <a:xfrm>
            <a:off x="4075577" y="3513801"/>
            <a:ext cx="2440293" cy="2152391"/>
          </a:xfrm>
          <a:custGeom>
            <a:avLst/>
            <a:gdLst>
              <a:gd name="connsiteX0" fmla="*/ 1883439 w 3418325"/>
              <a:gd name="connsiteY0" fmla="*/ 152400 h 2939143"/>
              <a:gd name="connsiteX1" fmla="*/ 1665725 w 3418325"/>
              <a:gd name="connsiteY1" fmla="*/ 119743 h 2939143"/>
              <a:gd name="connsiteX2" fmla="*/ 1535097 w 3418325"/>
              <a:gd name="connsiteY2" fmla="*/ 108857 h 2939143"/>
              <a:gd name="connsiteX3" fmla="*/ 1502439 w 3418325"/>
              <a:gd name="connsiteY3" fmla="*/ 97971 h 2939143"/>
              <a:gd name="connsiteX4" fmla="*/ 1426239 w 3418325"/>
              <a:gd name="connsiteY4" fmla="*/ 87086 h 2939143"/>
              <a:gd name="connsiteX5" fmla="*/ 1393582 w 3418325"/>
              <a:gd name="connsiteY5" fmla="*/ 76200 h 2939143"/>
              <a:gd name="connsiteX6" fmla="*/ 1350039 w 3418325"/>
              <a:gd name="connsiteY6" fmla="*/ 65314 h 2939143"/>
              <a:gd name="connsiteX7" fmla="*/ 1273839 w 3418325"/>
              <a:gd name="connsiteY7" fmla="*/ 21771 h 2939143"/>
              <a:gd name="connsiteX8" fmla="*/ 1197639 w 3418325"/>
              <a:gd name="connsiteY8" fmla="*/ 0 h 2939143"/>
              <a:gd name="connsiteX9" fmla="*/ 1012582 w 3418325"/>
              <a:gd name="connsiteY9" fmla="*/ 10886 h 2939143"/>
              <a:gd name="connsiteX10" fmla="*/ 969039 w 3418325"/>
              <a:gd name="connsiteY10" fmla="*/ 43543 h 2939143"/>
              <a:gd name="connsiteX11" fmla="*/ 903725 w 3418325"/>
              <a:gd name="connsiteY11" fmla="*/ 108857 h 2939143"/>
              <a:gd name="connsiteX12" fmla="*/ 871068 w 3418325"/>
              <a:gd name="connsiteY12" fmla="*/ 152400 h 2939143"/>
              <a:gd name="connsiteX13" fmla="*/ 838411 w 3418325"/>
              <a:gd name="connsiteY13" fmla="*/ 174171 h 2939143"/>
              <a:gd name="connsiteX14" fmla="*/ 729554 w 3418325"/>
              <a:gd name="connsiteY14" fmla="*/ 272143 h 2939143"/>
              <a:gd name="connsiteX15" fmla="*/ 718668 w 3418325"/>
              <a:gd name="connsiteY15" fmla="*/ 304800 h 2939143"/>
              <a:gd name="connsiteX16" fmla="*/ 675125 w 3418325"/>
              <a:gd name="connsiteY16" fmla="*/ 326571 h 2939143"/>
              <a:gd name="connsiteX17" fmla="*/ 588039 w 3418325"/>
              <a:gd name="connsiteY17" fmla="*/ 348343 h 2939143"/>
              <a:gd name="connsiteX18" fmla="*/ 522725 w 3418325"/>
              <a:gd name="connsiteY18" fmla="*/ 391886 h 2939143"/>
              <a:gd name="connsiteX19" fmla="*/ 468297 w 3418325"/>
              <a:gd name="connsiteY19" fmla="*/ 435429 h 2939143"/>
              <a:gd name="connsiteX20" fmla="*/ 435639 w 3418325"/>
              <a:gd name="connsiteY20" fmla="*/ 478971 h 2939143"/>
              <a:gd name="connsiteX21" fmla="*/ 402982 w 3418325"/>
              <a:gd name="connsiteY21" fmla="*/ 566057 h 2939143"/>
              <a:gd name="connsiteX22" fmla="*/ 381211 w 3418325"/>
              <a:gd name="connsiteY22" fmla="*/ 620486 h 2939143"/>
              <a:gd name="connsiteX23" fmla="*/ 348554 w 3418325"/>
              <a:gd name="connsiteY23" fmla="*/ 729343 h 2939143"/>
              <a:gd name="connsiteX24" fmla="*/ 337668 w 3418325"/>
              <a:gd name="connsiteY24" fmla="*/ 1317171 h 2939143"/>
              <a:gd name="connsiteX25" fmla="*/ 196154 w 3418325"/>
              <a:gd name="connsiteY25" fmla="*/ 1480457 h 2939143"/>
              <a:gd name="connsiteX26" fmla="*/ 21982 w 3418325"/>
              <a:gd name="connsiteY26" fmla="*/ 1774371 h 2939143"/>
              <a:gd name="connsiteX27" fmla="*/ 11097 w 3418325"/>
              <a:gd name="connsiteY27" fmla="*/ 1817914 h 2939143"/>
              <a:gd name="connsiteX28" fmla="*/ 211 w 3418325"/>
              <a:gd name="connsiteY28" fmla="*/ 1970314 h 2939143"/>
              <a:gd name="connsiteX29" fmla="*/ 21982 w 3418325"/>
              <a:gd name="connsiteY29" fmla="*/ 2144486 h 2939143"/>
              <a:gd name="connsiteX30" fmla="*/ 65525 w 3418325"/>
              <a:gd name="connsiteY30" fmla="*/ 2188029 h 2939143"/>
              <a:gd name="connsiteX31" fmla="*/ 141725 w 3418325"/>
              <a:gd name="connsiteY31" fmla="*/ 2209800 h 2939143"/>
              <a:gd name="connsiteX32" fmla="*/ 239697 w 3418325"/>
              <a:gd name="connsiteY32" fmla="*/ 2242457 h 2939143"/>
              <a:gd name="connsiteX33" fmla="*/ 326782 w 3418325"/>
              <a:gd name="connsiteY33" fmla="*/ 2253343 h 2939143"/>
              <a:gd name="connsiteX34" fmla="*/ 402982 w 3418325"/>
              <a:gd name="connsiteY34" fmla="*/ 2275114 h 2939143"/>
              <a:gd name="connsiteX35" fmla="*/ 838411 w 3418325"/>
              <a:gd name="connsiteY35" fmla="*/ 2275114 h 2939143"/>
              <a:gd name="connsiteX36" fmla="*/ 849297 w 3418325"/>
              <a:gd name="connsiteY36" fmla="*/ 2307771 h 2939143"/>
              <a:gd name="connsiteX37" fmla="*/ 881954 w 3418325"/>
              <a:gd name="connsiteY37" fmla="*/ 2351314 h 2939143"/>
              <a:gd name="connsiteX38" fmla="*/ 925497 w 3418325"/>
              <a:gd name="connsiteY38" fmla="*/ 2427514 h 2939143"/>
              <a:gd name="connsiteX39" fmla="*/ 969039 w 3418325"/>
              <a:gd name="connsiteY39" fmla="*/ 2514600 h 2939143"/>
              <a:gd name="connsiteX40" fmla="*/ 1001697 w 3418325"/>
              <a:gd name="connsiteY40" fmla="*/ 2569029 h 2939143"/>
              <a:gd name="connsiteX41" fmla="*/ 1110554 w 3418325"/>
              <a:gd name="connsiteY41" fmla="*/ 2656114 h 2939143"/>
              <a:gd name="connsiteX42" fmla="*/ 1164982 w 3418325"/>
              <a:gd name="connsiteY42" fmla="*/ 2710543 h 2939143"/>
              <a:gd name="connsiteX43" fmla="*/ 1437125 w 3418325"/>
              <a:gd name="connsiteY43" fmla="*/ 2862943 h 2939143"/>
              <a:gd name="connsiteX44" fmla="*/ 1545982 w 3418325"/>
              <a:gd name="connsiteY44" fmla="*/ 2895600 h 2939143"/>
              <a:gd name="connsiteX45" fmla="*/ 1633068 w 3418325"/>
              <a:gd name="connsiteY45" fmla="*/ 2939143 h 2939143"/>
              <a:gd name="connsiteX46" fmla="*/ 1937868 w 3418325"/>
              <a:gd name="connsiteY46" fmla="*/ 2775857 h 2939143"/>
              <a:gd name="connsiteX47" fmla="*/ 2079382 w 3418325"/>
              <a:gd name="connsiteY47" fmla="*/ 2732314 h 2939143"/>
              <a:gd name="connsiteX48" fmla="*/ 2362411 w 3418325"/>
              <a:gd name="connsiteY48" fmla="*/ 2623457 h 2939143"/>
              <a:gd name="connsiteX49" fmla="*/ 2601897 w 3418325"/>
              <a:gd name="connsiteY49" fmla="*/ 2492829 h 2939143"/>
              <a:gd name="connsiteX50" fmla="*/ 2819611 w 3418325"/>
              <a:gd name="connsiteY50" fmla="*/ 2416629 h 2939143"/>
              <a:gd name="connsiteX51" fmla="*/ 2884925 w 3418325"/>
              <a:gd name="connsiteY51" fmla="*/ 2373086 h 2939143"/>
              <a:gd name="connsiteX52" fmla="*/ 2939354 w 3418325"/>
              <a:gd name="connsiteY52" fmla="*/ 2351314 h 2939143"/>
              <a:gd name="connsiteX53" fmla="*/ 2961125 w 3418325"/>
              <a:gd name="connsiteY53" fmla="*/ 2318657 h 2939143"/>
              <a:gd name="connsiteX54" fmla="*/ 3026439 w 3418325"/>
              <a:gd name="connsiteY54" fmla="*/ 2307771 h 2939143"/>
              <a:gd name="connsiteX55" fmla="*/ 3091754 w 3418325"/>
              <a:gd name="connsiteY55" fmla="*/ 2286000 h 2939143"/>
              <a:gd name="connsiteX56" fmla="*/ 3200611 w 3418325"/>
              <a:gd name="connsiteY56" fmla="*/ 2242457 h 2939143"/>
              <a:gd name="connsiteX57" fmla="*/ 3298582 w 3418325"/>
              <a:gd name="connsiteY57" fmla="*/ 2133600 h 2939143"/>
              <a:gd name="connsiteX58" fmla="*/ 3396554 w 3418325"/>
              <a:gd name="connsiteY58" fmla="*/ 1981200 h 2939143"/>
              <a:gd name="connsiteX59" fmla="*/ 3418325 w 3418325"/>
              <a:gd name="connsiteY59" fmla="*/ 1926771 h 2939143"/>
              <a:gd name="connsiteX60" fmla="*/ 3407439 w 3418325"/>
              <a:gd name="connsiteY60" fmla="*/ 1632857 h 2939143"/>
              <a:gd name="connsiteX61" fmla="*/ 3353011 w 3418325"/>
              <a:gd name="connsiteY61" fmla="*/ 1491343 h 2939143"/>
              <a:gd name="connsiteX62" fmla="*/ 3298582 w 3418325"/>
              <a:gd name="connsiteY62" fmla="*/ 1447800 h 2939143"/>
              <a:gd name="connsiteX63" fmla="*/ 3167954 w 3418325"/>
              <a:gd name="connsiteY63" fmla="*/ 1371600 h 2939143"/>
              <a:gd name="connsiteX64" fmla="*/ 3091754 w 3418325"/>
              <a:gd name="connsiteY64" fmla="*/ 1349829 h 2939143"/>
              <a:gd name="connsiteX65" fmla="*/ 2982897 w 3418325"/>
              <a:gd name="connsiteY65" fmla="*/ 1295400 h 2939143"/>
              <a:gd name="connsiteX66" fmla="*/ 2939354 w 3418325"/>
              <a:gd name="connsiteY66" fmla="*/ 1262743 h 2939143"/>
              <a:gd name="connsiteX67" fmla="*/ 2895811 w 3418325"/>
              <a:gd name="connsiteY67" fmla="*/ 1240971 h 2939143"/>
              <a:gd name="connsiteX68" fmla="*/ 2841382 w 3418325"/>
              <a:gd name="connsiteY68" fmla="*/ 1186543 h 2939143"/>
              <a:gd name="connsiteX69" fmla="*/ 2819611 w 3418325"/>
              <a:gd name="connsiteY69" fmla="*/ 1143000 h 2939143"/>
              <a:gd name="connsiteX70" fmla="*/ 2797839 w 3418325"/>
              <a:gd name="connsiteY70" fmla="*/ 990600 h 2939143"/>
              <a:gd name="connsiteX71" fmla="*/ 2786954 w 3418325"/>
              <a:gd name="connsiteY71" fmla="*/ 642257 h 2939143"/>
              <a:gd name="connsiteX72" fmla="*/ 2743411 w 3418325"/>
              <a:gd name="connsiteY72" fmla="*/ 555171 h 2939143"/>
              <a:gd name="connsiteX73" fmla="*/ 2678097 w 3418325"/>
              <a:gd name="connsiteY73" fmla="*/ 489857 h 2939143"/>
              <a:gd name="connsiteX74" fmla="*/ 2645439 w 3418325"/>
              <a:gd name="connsiteY74" fmla="*/ 435429 h 2939143"/>
              <a:gd name="connsiteX75" fmla="*/ 2623668 w 3418325"/>
              <a:gd name="connsiteY75" fmla="*/ 391886 h 2939143"/>
              <a:gd name="connsiteX76" fmla="*/ 2525697 w 3418325"/>
              <a:gd name="connsiteY76" fmla="*/ 337457 h 2939143"/>
              <a:gd name="connsiteX77" fmla="*/ 2449497 w 3418325"/>
              <a:gd name="connsiteY77" fmla="*/ 293914 h 2939143"/>
              <a:gd name="connsiteX78" fmla="*/ 2373297 w 3418325"/>
              <a:gd name="connsiteY78" fmla="*/ 228600 h 2939143"/>
              <a:gd name="connsiteX79" fmla="*/ 2340639 w 3418325"/>
              <a:gd name="connsiteY79" fmla="*/ 206829 h 2939143"/>
              <a:gd name="connsiteX80" fmla="*/ 2307982 w 3418325"/>
              <a:gd name="connsiteY80" fmla="*/ 195943 h 2939143"/>
              <a:gd name="connsiteX81" fmla="*/ 2253554 w 3418325"/>
              <a:gd name="connsiteY81" fmla="*/ 163286 h 2939143"/>
              <a:gd name="connsiteX82" fmla="*/ 1883439 w 3418325"/>
              <a:gd name="connsiteY82" fmla="*/ 152400 h 293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418325" h="2939143">
                <a:moveTo>
                  <a:pt x="1883439" y="152400"/>
                </a:moveTo>
                <a:cubicBezTo>
                  <a:pt x="1785467" y="145143"/>
                  <a:pt x="1738542" y="128845"/>
                  <a:pt x="1665725" y="119743"/>
                </a:cubicBezTo>
                <a:cubicBezTo>
                  <a:pt x="1622369" y="114323"/>
                  <a:pt x="1578407" y="114632"/>
                  <a:pt x="1535097" y="108857"/>
                </a:cubicBezTo>
                <a:cubicBezTo>
                  <a:pt x="1523723" y="107340"/>
                  <a:pt x="1513691" y="100221"/>
                  <a:pt x="1502439" y="97971"/>
                </a:cubicBezTo>
                <a:cubicBezTo>
                  <a:pt x="1477279" y="92939"/>
                  <a:pt x="1451639" y="90714"/>
                  <a:pt x="1426239" y="87086"/>
                </a:cubicBezTo>
                <a:cubicBezTo>
                  <a:pt x="1415353" y="83457"/>
                  <a:pt x="1404615" y="79352"/>
                  <a:pt x="1393582" y="76200"/>
                </a:cubicBezTo>
                <a:cubicBezTo>
                  <a:pt x="1379197" y="72090"/>
                  <a:pt x="1364047" y="70567"/>
                  <a:pt x="1350039" y="65314"/>
                </a:cubicBezTo>
                <a:cubicBezTo>
                  <a:pt x="1273698" y="36686"/>
                  <a:pt x="1337009" y="53355"/>
                  <a:pt x="1273839" y="21771"/>
                </a:cubicBezTo>
                <a:cubicBezTo>
                  <a:pt x="1258226" y="13965"/>
                  <a:pt x="1211584" y="3486"/>
                  <a:pt x="1197639" y="0"/>
                </a:cubicBezTo>
                <a:cubicBezTo>
                  <a:pt x="1135953" y="3629"/>
                  <a:pt x="1073283" y="-676"/>
                  <a:pt x="1012582" y="10886"/>
                </a:cubicBezTo>
                <a:cubicBezTo>
                  <a:pt x="994760" y="14281"/>
                  <a:pt x="982525" y="31406"/>
                  <a:pt x="969039" y="43543"/>
                </a:cubicBezTo>
                <a:cubicBezTo>
                  <a:pt x="946153" y="64140"/>
                  <a:pt x="925496" y="87086"/>
                  <a:pt x="903725" y="108857"/>
                </a:cubicBezTo>
                <a:cubicBezTo>
                  <a:pt x="890896" y="121686"/>
                  <a:pt x="883897" y="139571"/>
                  <a:pt x="871068" y="152400"/>
                </a:cubicBezTo>
                <a:cubicBezTo>
                  <a:pt x="861817" y="161651"/>
                  <a:pt x="848189" y="165479"/>
                  <a:pt x="838411" y="174171"/>
                </a:cubicBezTo>
                <a:cubicBezTo>
                  <a:pt x="697755" y="299200"/>
                  <a:pt x="834565" y="193385"/>
                  <a:pt x="729554" y="272143"/>
                </a:cubicBezTo>
                <a:cubicBezTo>
                  <a:pt x="725925" y="283029"/>
                  <a:pt x="726782" y="296686"/>
                  <a:pt x="718668" y="304800"/>
                </a:cubicBezTo>
                <a:cubicBezTo>
                  <a:pt x="707193" y="316274"/>
                  <a:pt x="690040" y="320179"/>
                  <a:pt x="675125" y="326571"/>
                </a:cubicBezTo>
                <a:cubicBezTo>
                  <a:pt x="645834" y="339124"/>
                  <a:pt x="619989" y="341953"/>
                  <a:pt x="588039" y="348343"/>
                </a:cubicBezTo>
                <a:lnTo>
                  <a:pt x="522725" y="391886"/>
                </a:lnTo>
                <a:cubicBezTo>
                  <a:pt x="496353" y="409467"/>
                  <a:pt x="487689" y="412158"/>
                  <a:pt x="468297" y="435429"/>
                </a:cubicBezTo>
                <a:cubicBezTo>
                  <a:pt x="456682" y="449367"/>
                  <a:pt x="444450" y="463111"/>
                  <a:pt x="435639" y="478971"/>
                </a:cubicBezTo>
                <a:cubicBezTo>
                  <a:pt x="419461" y="508091"/>
                  <a:pt x="414261" y="535981"/>
                  <a:pt x="402982" y="566057"/>
                </a:cubicBezTo>
                <a:cubicBezTo>
                  <a:pt x="396121" y="584353"/>
                  <a:pt x="387889" y="602122"/>
                  <a:pt x="381211" y="620486"/>
                </a:cubicBezTo>
                <a:cubicBezTo>
                  <a:pt x="360005" y="678801"/>
                  <a:pt x="361551" y="677352"/>
                  <a:pt x="348554" y="729343"/>
                </a:cubicBezTo>
                <a:cubicBezTo>
                  <a:pt x="344925" y="925286"/>
                  <a:pt x="376637" y="1125108"/>
                  <a:pt x="337668" y="1317171"/>
                </a:cubicBezTo>
                <a:cubicBezTo>
                  <a:pt x="323346" y="1387758"/>
                  <a:pt x="237458" y="1421452"/>
                  <a:pt x="196154" y="1480457"/>
                </a:cubicBezTo>
                <a:cubicBezTo>
                  <a:pt x="131402" y="1572960"/>
                  <a:pt x="58194" y="1665736"/>
                  <a:pt x="21982" y="1774371"/>
                </a:cubicBezTo>
                <a:cubicBezTo>
                  <a:pt x="17251" y="1788564"/>
                  <a:pt x="14725" y="1803400"/>
                  <a:pt x="11097" y="1817914"/>
                </a:cubicBezTo>
                <a:cubicBezTo>
                  <a:pt x="7468" y="1868714"/>
                  <a:pt x="-1486" y="1919413"/>
                  <a:pt x="211" y="1970314"/>
                </a:cubicBezTo>
                <a:cubicBezTo>
                  <a:pt x="2160" y="2028791"/>
                  <a:pt x="5170" y="2088444"/>
                  <a:pt x="21982" y="2144486"/>
                </a:cubicBezTo>
                <a:cubicBezTo>
                  <a:pt x="27880" y="2164147"/>
                  <a:pt x="48822" y="2176098"/>
                  <a:pt x="65525" y="2188029"/>
                </a:cubicBezTo>
                <a:cubicBezTo>
                  <a:pt x="74353" y="2194334"/>
                  <a:pt x="136626" y="2208270"/>
                  <a:pt x="141725" y="2209800"/>
                </a:cubicBezTo>
                <a:cubicBezTo>
                  <a:pt x="141737" y="2209803"/>
                  <a:pt x="223363" y="2237012"/>
                  <a:pt x="239697" y="2242457"/>
                </a:cubicBezTo>
                <a:cubicBezTo>
                  <a:pt x="267450" y="2251708"/>
                  <a:pt x="297926" y="2248533"/>
                  <a:pt x="326782" y="2253343"/>
                </a:cubicBezTo>
                <a:cubicBezTo>
                  <a:pt x="354115" y="2257899"/>
                  <a:pt x="377102" y="2266488"/>
                  <a:pt x="402982" y="2275114"/>
                </a:cubicBezTo>
                <a:cubicBezTo>
                  <a:pt x="539017" y="2267557"/>
                  <a:pt x="704230" y="2251779"/>
                  <a:pt x="838411" y="2275114"/>
                </a:cubicBezTo>
                <a:cubicBezTo>
                  <a:pt x="849716" y="2277080"/>
                  <a:pt x="843604" y="2297808"/>
                  <a:pt x="849297" y="2307771"/>
                </a:cubicBezTo>
                <a:cubicBezTo>
                  <a:pt x="858298" y="2323523"/>
                  <a:pt x="872338" y="2335929"/>
                  <a:pt x="881954" y="2351314"/>
                </a:cubicBezTo>
                <a:cubicBezTo>
                  <a:pt x="1019995" y="2572182"/>
                  <a:pt x="805700" y="2247825"/>
                  <a:pt x="925497" y="2427514"/>
                </a:cubicBezTo>
                <a:cubicBezTo>
                  <a:pt x="943070" y="2497812"/>
                  <a:pt x="924631" y="2447988"/>
                  <a:pt x="969039" y="2514600"/>
                </a:cubicBezTo>
                <a:cubicBezTo>
                  <a:pt x="980776" y="2532205"/>
                  <a:pt x="986736" y="2554068"/>
                  <a:pt x="1001697" y="2569029"/>
                </a:cubicBezTo>
                <a:cubicBezTo>
                  <a:pt x="1034555" y="2601887"/>
                  <a:pt x="1077696" y="2623256"/>
                  <a:pt x="1110554" y="2656114"/>
                </a:cubicBezTo>
                <a:cubicBezTo>
                  <a:pt x="1128697" y="2674257"/>
                  <a:pt x="1144456" y="2695148"/>
                  <a:pt x="1164982" y="2710543"/>
                </a:cubicBezTo>
                <a:cubicBezTo>
                  <a:pt x="1256431" y="2779130"/>
                  <a:pt x="1333899" y="2811330"/>
                  <a:pt x="1437125" y="2862943"/>
                </a:cubicBezTo>
                <a:cubicBezTo>
                  <a:pt x="1559493" y="2924127"/>
                  <a:pt x="1452233" y="2856538"/>
                  <a:pt x="1545982" y="2895600"/>
                </a:cubicBezTo>
                <a:cubicBezTo>
                  <a:pt x="1575940" y="2908083"/>
                  <a:pt x="1633068" y="2939143"/>
                  <a:pt x="1633068" y="2939143"/>
                </a:cubicBezTo>
                <a:cubicBezTo>
                  <a:pt x="1824259" y="2920023"/>
                  <a:pt x="1713140" y="2950645"/>
                  <a:pt x="1937868" y="2775857"/>
                </a:cubicBezTo>
                <a:cubicBezTo>
                  <a:pt x="1976826" y="2745557"/>
                  <a:pt x="2032930" y="2748989"/>
                  <a:pt x="2079382" y="2732314"/>
                </a:cubicBezTo>
                <a:cubicBezTo>
                  <a:pt x="2174518" y="2698162"/>
                  <a:pt x="2268068" y="2659743"/>
                  <a:pt x="2362411" y="2623457"/>
                </a:cubicBezTo>
                <a:cubicBezTo>
                  <a:pt x="2447282" y="2590814"/>
                  <a:pt x="2517469" y="2526600"/>
                  <a:pt x="2601897" y="2492829"/>
                </a:cubicBezTo>
                <a:cubicBezTo>
                  <a:pt x="2745928" y="2435216"/>
                  <a:pt x="2673321" y="2460516"/>
                  <a:pt x="2819611" y="2416629"/>
                </a:cubicBezTo>
                <a:cubicBezTo>
                  <a:pt x="2841382" y="2402115"/>
                  <a:pt x="2861954" y="2385616"/>
                  <a:pt x="2884925" y="2373086"/>
                </a:cubicBezTo>
                <a:cubicBezTo>
                  <a:pt x="2902080" y="2363729"/>
                  <a:pt x="2923453" y="2362672"/>
                  <a:pt x="2939354" y="2351314"/>
                </a:cubicBezTo>
                <a:cubicBezTo>
                  <a:pt x="2950000" y="2343710"/>
                  <a:pt x="2949423" y="2324508"/>
                  <a:pt x="2961125" y="2318657"/>
                </a:cubicBezTo>
                <a:cubicBezTo>
                  <a:pt x="2980866" y="2308786"/>
                  <a:pt x="3005026" y="2313124"/>
                  <a:pt x="3026439" y="2307771"/>
                </a:cubicBezTo>
                <a:cubicBezTo>
                  <a:pt x="3048703" y="2302205"/>
                  <a:pt x="3070266" y="2294058"/>
                  <a:pt x="3091754" y="2286000"/>
                </a:cubicBezTo>
                <a:cubicBezTo>
                  <a:pt x="3128347" y="2272278"/>
                  <a:pt x="3200611" y="2242457"/>
                  <a:pt x="3200611" y="2242457"/>
                </a:cubicBezTo>
                <a:cubicBezTo>
                  <a:pt x="3236702" y="2206366"/>
                  <a:pt x="3267192" y="2177546"/>
                  <a:pt x="3298582" y="2133600"/>
                </a:cubicBezTo>
                <a:cubicBezTo>
                  <a:pt x="3333684" y="2084457"/>
                  <a:pt x="3374126" y="2037272"/>
                  <a:pt x="3396554" y="1981200"/>
                </a:cubicBezTo>
                <a:lnTo>
                  <a:pt x="3418325" y="1926771"/>
                </a:lnTo>
                <a:cubicBezTo>
                  <a:pt x="3414696" y="1828800"/>
                  <a:pt x="3415812" y="1730537"/>
                  <a:pt x="3407439" y="1632857"/>
                </a:cubicBezTo>
                <a:cubicBezTo>
                  <a:pt x="3403594" y="1587993"/>
                  <a:pt x="3384759" y="1527060"/>
                  <a:pt x="3353011" y="1491343"/>
                </a:cubicBezTo>
                <a:cubicBezTo>
                  <a:pt x="3337575" y="1473978"/>
                  <a:pt x="3317372" y="1461466"/>
                  <a:pt x="3298582" y="1447800"/>
                </a:cubicBezTo>
                <a:cubicBezTo>
                  <a:pt x="3250082" y="1412527"/>
                  <a:pt x="3222190" y="1395705"/>
                  <a:pt x="3167954" y="1371600"/>
                </a:cubicBezTo>
                <a:cubicBezTo>
                  <a:pt x="3147871" y="1362674"/>
                  <a:pt x="3111529" y="1354772"/>
                  <a:pt x="3091754" y="1349829"/>
                </a:cubicBezTo>
                <a:cubicBezTo>
                  <a:pt x="3055468" y="1331686"/>
                  <a:pt x="3015352" y="1319741"/>
                  <a:pt x="2982897" y="1295400"/>
                </a:cubicBezTo>
                <a:cubicBezTo>
                  <a:pt x="2968383" y="1284514"/>
                  <a:pt x="2954739" y="1272359"/>
                  <a:pt x="2939354" y="1262743"/>
                </a:cubicBezTo>
                <a:cubicBezTo>
                  <a:pt x="2925593" y="1254142"/>
                  <a:pt x="2908620" y="1250934"/>
                  <a:pt x="2895811" y="1240971"/>
                </a:cubicBezTo>
                <a:cubicBezTo>
                  <a:pt x="2875558" y="1225219"/>
                  <a:pt x="2841382" y="1186543"/>
                  <a:pt x="2841382" y="1186543"/>
                </a:cubicBezTo>
                <a:cubicBezTo>
                  <a:pt x="2834125" y="1172029"/>
                  <a:pt x="2824743" y="1158395"/>
                  <a:pt x="2819611" y="1143000"/>
                </a:cubicBezTo>
                <a:cubicBezTo>
                  <a:pt x="2808058" y="1108339"/>
                  <a:pt x="2800510" y="1014635"/>
                  <a:pt x="2797839" y="990600"/>
                </a:cubicBezTo>
                <a:cubicBezTo>
                  <a:pt x="2794211" y="874486"/>
                  <a:pt x="2793398" y="758249"/>
                  <a:pt x="2786954" y="642257"/>
                </a:cubicBezTo>
                <a:cubicBezTo>
                  <a:pt x="2784791" y="603324"/>
                  <a:pt x="2769130" y="583748"/>
                  <a:pt x="2743411" y="555171"/>
                </a:cubicBezTo>
                <a:cubicBezTo>
                  <a:pt x="2722814" y="532285"/>
                  <a:pt x="2678097" y="489857"/>
                  <a:pt x="2678097" y="489857"/>
                </a:cubicBezTo>
                <a:cubicBezTo>
                  <a:pt x="2652826" y="414047"/>
                  <a:pt x="2685288" y="495202"/>
                  <a:pt x="2645439" y="435429"/>
                </a:cubicBezTo>
                <a:cubicBezTo>
                  <a:pt x="2636438" y="421927"/>
                  <a:pt x="2635143" y="403361"/>
                  <a:pt x="2623668" y="391886"/>
                </a:cubicBezTo>
                <a:cubicBezTo>
                  <a:pt x="2596620" y="364838"/>
                  <a:pt x="2556492" y="357987"/>
                  <a:pt x="2525697" y="337457"/>
                </a:cubicBezTo>
                <a:cubicBezTo>
                  <a:pt x="2445626" y="284076"/>
                  <a:pt x="2598144" y="353375"/>
                  <a:pt x="2449497" y="293914"/>
                </a:cubicBezTo>
                <a:cubicBezTo>
                  <a:pt x="2409938" y="254357"/>
                  <a:pt x="2422168" y="263508"/>
                  <a:pt x="2373297" y="228600"/>
                </a:cubicBezTo>
                <a:cubicBezTo>
                  <a:pt x="2362651" y="220996"/>
                  <a:pt x="2352341" y="212680"/>
                  <a:pt x="2340639" y="206829"/>
                </a:cubicBezTo>
                <a:cubicBezTo>
                  <a:pt x="2330376" y="201697"/>
                  <a:pt x="2318868" y="199572"/>
                  <a:pt x="2307982" y="195943"/>
                </a:cubicBezTo>
                <a:cubicBezTo>
                  <a:pt x="2289249" y="177209"/>
                  <a:pt x="2283480" y="164949"/>
                  <a:pt x="2253554" y="163286"/>
                </a:cubicBezTo>
                <a:cubicBezTo>
                  <a:pt x="2047710" y="151850"/>
                  <a:pt x="1981411" y="159657"/>
                  <a:pt x="1883439" y="152400"/>
                </a:cubicBezTo>
                <a:close/>
              </a:path>
            </a:pathLst>
          </a:cu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1"/>
              </a:solidFill>
              <a:effectLst/>
              <a:latin typeface="Times New Roman" pitchFamily="18" charset="0"/>
            </a:endParaRPr>
          </a:p>
        </p:txBody>
      </p:sp>
      <p:sp>
        <p:nvSpPr>
          <p:cNvPr id="3" name="TextBox 2"/>
          <p:cNvSpPr txBox="1"/>
          <p:nvPr/>
        </p:nvSpPr>
        <p:spPr>
          <a:xfrm>
            <a:off x="4655964" y="4359163"/>
            <a:ext cx="1279517" cy="461665"/>
          </a:xfrm>
          <a:prstGeom prst="rect">
            <a:avLst/>
          </a:prstGeom>
          <a:noFill/>
        </p:spPr>
        <p:txBody>
          <a:bodyPr wrap="none" rtlCol="0">
            <a:spAutoFit/>
          </a:bodyPr>
          <a:lstStyle/>
          <a:p>
            <a:r>
              <a:rPr lang="en-GB" sz="2400" dirty="0" smtClean="0"/>
              <a:t>network</a:t>
            </a:r>
            <a:endParaRPr lang="en-GB" sz="2400" dirty="0"/>
          </a:p>
        </p:txBody>
      </p:sp>
      <p:grpSp>
        <p:nvGrpSpPr>
          <p:cNvPr id="12" name="Group 11"/>
          <p:cNvGrpSpPr/>
          <p:nvPr/>
        </p:nvGrpSpPr>
        <p:grpSpPr>
          <a:xfrm>
            <a:off x="2130171" y="4193548"/>
            <a:ext cx="1490400" cy="792893"/>
            <a:chOff x="6096457" y="2474036"/>
            <a:chExt cx="2484000" cy="1321488"/>
          </a:xfrm>
        </p:grpSpPr>
        <p:sp>
          <p:nvSpPr>
            <p:cNvPr id="14" name="Line 29"/>
            <p:cNvSpPr>
              <a:spLocks noChangeShapeType="1"/>
            </p:cNvSpPr>
            <p:nvPr/>
          </p:nvSpPr>
          <p:spPr bwMode="auto">
            <a:xfrm>
              <a:off x="6096457" y="2696075"/>
              <a:ext cx="248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 name="Line 29"/>
            <p:cNvSpPr>
              <a:spLocks noChangeShapeType="1"/>
            </p:cNvSpPr>
            <p:nvPr/>
          </p:nvSpPr>
          <p:spPr bwMode="auto">
            <a:xfrm>
              <a:off x="6096457" y="2970937"/>
              <a:ext cx="248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 name="Line 29"/>
            <p:cNvSpPr>
              <a:spLocks noChangeShapeType="1"/>
            </p:cNvSpPr>
            <p:nvPr/>
          </p:nvSpPr>
          <p:spPr bwMode="auto">
            <a:xfrm>
              <a:off x="6096457" y="3245799"/>
              <a:ext cx="248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 name="Line 29"/>
            <p:cNvSpPr>
              <a:spLocks noChangeShapeType="1"/>
            </p:cNvSpPr>
            <p:nvPr/>
          </p:nvSpPr>
          <p:spPr bwMode="auto">
            <a:xfrm>
              <a:off x="6096457" y="3520661"/>
              <a:ext cx="248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 name="Line 29"/>
            <p:cNvSpPr>
              <a:spLocks noChangeShapeType="1"/>
            </p:cNvSpPr>
            <p:nvPr/>
          </p:nvSpPr>
          <p:spPr bwMode="auto">
            <a:xfrm>
              <a:off x="6096457" y="3795524"/>
              <a:ext cx="248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 name="Line 28"/>
            <p:cNvSpPr>
              <a:spLocks noChangeShapeType="1"/>
            </p:cNvSpPr>
            <p:nvPr/>
          </p:nvSpPr>
          <p:spPr bwMode="auto">
            <a:xfrm>
              <a:off x="6401334" y="2748175"/>
              <a:ext cx="0" cy="2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 name="Line 28"/>
            <p:cNvSpPr>
              <a:spLocks noChangeShapeType="1"/>
            </p:cNvSpPr>
            <p:nvPr/>
          </p:nvSpPr>
          <p:spPr bwMode="auto">
            <a:xfrm>
              <a:off x="7221949" y="2474036"/>
              <a:ext cx="0" cy="2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 name="Line 28"/>
            <p:cNvSpPr>
              <a:spLocks noChangeShapeType="1"/>
            </p:cNvSpPr>
            <p:nvPr/>
          </p:nvSpPr>
          <p:spPr bwMode="auto">
            <a:xfrm>
              <a:off x="6811642" y="2748175"/>
              <a:ext cx="0" cy="2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 name="Line 28"/>
            <p:cNvSpPr>
              <a:spLocks noChangeShapeType="1"/>
            </p:cNvSpPr>
            <p:nvPr/>
          </p:nvSpPr>
          <p:spPr bwMode="auto">
            <a:xfrm>
              <a:off x="7584299" y="2748175"/>
              <a:ext cx="0" cy="2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 name="Line 28"/>
            <p:cNvSpPr>
              <a:spLocks noChangeShapeType="1"/>
            </p:cNvSpPr>
            <p:nvPr/>
          </p:nvSpPr>
          <p:spPr bwMode="auto">
            <a:xfrm>
              <a:off x="6483395" y="2474036"/>
              <a:ext cx="0" cy="2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 name="Line 28"/>
            <p:cNvSpPr>
              <a:spLocks noChangeShapeType="1"/>
            </p:cNvSpPr>
            <p:nvPr/>
          </p:nvSpPr>
          <p:spPr bwMode="auto">
            <a:xfrm>
              <a:off x="7495844" y="2474036"/>
              <a:ext cx="0" cy="2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 name="Line 28"/>
            <p:cNvSpPr>
              <a:spLocks noChangeShapeType="1"/>
            </p:cNvSpPr>
            <p:nvPr/>
          </p:nvSpPr>
          <p:spPr bwMode="auto">
            <a:xfrm>
              <a:off x="8450741" y="2474036"/>
              <a:ext cx="0" cy="2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 name="Line 28"/>
            <p:cNvSpPr>
              <a:spLocks noChangeShapeType="1"/>
            </p:cNvSpPr>
            <p:nvPr/>
          </p:nvSpPr>
          <p:spPr bwMode="auto">
            <a:xfrm>
              <a:off x="6569188" y="3024202"/>
              <a:ext cx="0" cy="2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 name="Line 28"/>
            <p:cNvSpPr>
              <a:spLocks noChangeShapeType="1"/>
            </p:cNvSpPr>
            <p:nvPr/>
          </p:nvSpPr>
          <p:spPr bwMode="auto">
            <a:xfrm>
              <a:off x="6884112" y="3024202"/>
              <a:ext cx="0" cy="2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 name="Line 28"/>
            <p:cNvSpPr>
              <a:spLocks noChangeShapeType="1"/>
            </p:cNvSpPr>
            <p:nvPr/>
          </p:nvSpPr>
          <p:spPr bwMode="auto">
            <a:xfrm>
              <a:off x="8005264" y="3302229"/>
              <a:ext cx="0" cy="2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 name="Line 28"/>
            <p:cNvSpPr>
              <a:spLocks noChangeShapeType="1"/>
            </p:cNvSpPr>
            <p:nvPr/>
          </p:nvSpPr>
          <p:spPr bwMode="auto">
            <a:xfrm>
              <a:off x="7546999" y="3302229"/>
              <a:ext cx="0" cy="2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 name="Line 28"/>
            <p:cNvSpPr>
              <a:spLocks noChangeShapeType="1"/>
            </p:cNvSpPr>
            <p:nvPr/>
          </p:nvSpPr>
          <p:spPr bwMode="auto">
            <a:xfrm>
              <a:off x="7621600" y="3302229"/>
              <a:ext cx="0" cy="2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 name="Line 28"/>
            <p:cNvSpPr>
              <a:spLocks noChangeShapeType="1"/>
            </p:cNvSpPr>
            <p:nvPr/>
          </p:nvSpPr>
          <p:spPr bwMode="auto">
            <a:xfrm>
              <a:off x="7889099" y="3024202"/>
              <a:ext cx="0" cy="2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 name="Line 28"/>
            <p:cNvSpPr>
              <a:spLocks noChangeShapeType="1"/>
            </p:cNvSpPr>
            <p:nvPr/>
          </p:nvSpPr>
          <p:spPr bwMode="auto">
            <a:xfrm>
              <a:off x="6350179" y="3576251"/>
              <a:ext cx="0" cy="2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5" name="Line 28"/>
            <p:cNvSpPr>
              <a:spLocks noChangeShapeType="1"/>
            </p:cNvSpPr>
            <p:nvPr/>
          </p:nvSpPr>
          <p:spPr bwMode="auto">
            <a:xfrm>
              <a:off x="8323919" y="3576251"/>
              <a:ext cx="0" cy="2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6" name="Line 28"/>
            <p:cNvSpPr>
              <a:spLocks noChangeShapeType="1"/>
            </p:cNvSpPr>
            <p:nvPr/>
          </p:nvSpPr>
          <p:spPr bwMode="auto">
            <a:xfrm>
              <a:off x="6974168" y="3576251"/>
              <a:ext cx="0" cy="2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 name="Line 28"/>
            <p:cNvSpPr>
              <a:spLocks noChangeShapeType="1"/>
            </p:cNvSpPr>
            <p:nvPr/>
          </p:nvSpPr>
          <p:spPr bwMode="auto">
            <a:xfrm>
              <a:off x="7189977" y="3576251"/>
              <a:ext cx="0" cy="2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 name="Line 28"/>
            <p:cNvSpPr>
              <a:spLocks noChangeShapeType="1"/>
            </p:cNvSpPr>
            <p:nvPr/>
          </p:nvSpPr>
          <p:spPr bwMode="auto">
            <a:xfrm>
              <a:off x="6980031" y="3024202"/>
              <a:ext cx="0" cy="2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 name="Line 28"/>
            <p:cNvSpPr>
              <a:spLocks noChangeShapeType="1"/>
            </p:cNvSpPr>
            <p:nvPr/>
          </p:nvSpPr>
          <p:spPr bwMode="auto">
            <a:xfrm>
              <a:off x="7313603" y="3024202"/>
              <a:ext cx="0" cy="2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4" name="TextBox 3"/>
          <p:cNvSpPr txBox="1"/>
          <p:nvPr/>
        </p:nvSpPr>
        <p:spPr>
          <a:xfrm>
            <a:off x="522514" y="446314"/>
            <a:ext cx="1810945" cy="461665"/>
          </a:xfrm>
          <a:prstGeom prst="rect">
            <a:avLst/>
          </a:prstGeom>
          <a:noFill/>
        </p:spPr>
        <p:txBody>
          <a:bodyPr wrap="none" rtlCol="0">
            <a:spAutoFit/>
          </a:bodyPr>
          <a:lstStyle/>
          <a:p>
            <a:r>
              <a:rPr lang="en-GB" dirty="0" smtClean="0"/>
              <a:t>The picture:</a:t>
            </a:r>
          </a:p>
        </p:txBody>
      </p:sp>
      <p:sp>
        <p:nvSpPr>
          <p:cNvPr id="5" name="TextBox 4"/>
          <p:cNvSpPr txBox="1"/>
          <p:nvPr/>
        </p:nvSpPr>
        <p:spPr>
          <a:xfrm>
            <a:off x="1164771" y="1208314"/>
            <a:ext cx="7053943" cy="1569660"/>
          </a:xfrm>
          <a:prstGeom prst="rect">
            <a:avLst/>
          </a:prstGeom>
          <a:noFill/>
        </p:spPr>
        <p:txBody>
          <a:bodyPr wrap="square" rtlCol="0">
            <a:spAutoFit/>
          </a:bodyPr>
          <a:lstStyle/>
          <a:p>
            <a:pPr marL="342900" indent="-342900">
              <a:buFontTx/>
              <a:buChar char="-"/>
            </a:pPr>
            <a:r>
              <a:rPr lang="en-GB" dirty="0" smtClean="0"/>
              <a:t>information flows into a network.</a:t>
            </a:r>
          </a:p>
          <a:p>
            <a:pPr marL="342900" indent="-342900">
              <a:buFontTx/>
              <a:buChar char="-"/>
            </a:pPr>
            <a:r>
              <a:rPr lang="en-GB" dirty="0" smtClean="0"/>
              <a:t>the network extracts structure from those spike trains, and modifies its own connectivity to retain that structure.</a:t>
            </a:r>
          </a:p>
        </p:txBody>
      </p:sp>
    </p:spTree>
    <p:extLst>
      <p:ext uri="{BB962C8B-B14F-4D97-AF65-F5344CB8AC3E}">
        <p14:creationId xmlns:p14="http://schemas.microsoft.com/office/powerpoint/2010/main" val="219250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2514" y="446314"/>
            <a:ext cx="8457828" cy="2308324"/>
          </a:xfrm>
          <a:prstGeom prst="rect">
            <a:avLst/>
          </a:prstGeom>
          <a:noFill/>
        </p:spPr>
        <p:txBody>
          <a:bodyPr wrap="none" rtlCol="0">
            <a:spAutoFit/>
          </a:bodyPr>
          <a:lstStyle/>
          <a:p>
            <a:r>
              <a:rPr lang="en-GB" dirty="0" smtClean="0"/>
              <a:t>The algorithms for learning have to be fast, robust, and simple.</a:t>
            </a:r>
          </a:p>
          <a:p>
            <a:endParaRPr lang="en-GB" dirty="0"/>
          </a:p>
          <a:p>
            <a:r>
              <a:rPr lang="en-GB" dirty="0" smtClean="0">
                <a:solidFill>
                  <a:srgbClr val="FF0000"/>
                </a:solidFill>
              </a:rPr>
              <a:t>If there are any general principles, we’ll probably find them</a:t>
            </a:r>
          </a:p>
          <a:p>
            <a:r>
              <a:rPr lang="en-GB" dirty="0" smtClean="0">
                <a:solidFill>
                  <a:srgbClr val="FF0000"/>
                </a:solidFill>
              </a:rPr>
              <a:t>in learning algorithms.</a:t>
            </a:r>
          </a:p>
          <a:p>
            <a:endParaRPr lang="en-GB" dirty="0">
              <a:solidFill>
                <a:srgbClr val="FF0000"/>
              </a:solidFill>
            </a:endParaRPr>
          </a:p>
          <a:p>
            <a:r>
              <a:rPr lang="en-GB" dirty="0" smtClean="0"/>
              <a:t>So far we haven’t.</a:t>
            </a:r>
          </a:p>
        </p:txBody>
      </p:sp>
    </p:spTree>
    <p:extLst>
      <p:ext uri="{BB962C8B-B14F-4D97-AF65-F5344CB8AC3E}">
        <p14:creationId xmlns:p14="http://schemas.microsoft.com/office/powerpoint/2010/main" val="294165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320" y="232434"/>
            <a:ext cx="8693655" cy="1938992"/>
          </a:xfrm>
          <a:prstGeom prst="rect">
            <a:avLst/>
          </a:prstGeom>
          <a:noFill/>
        </p:spPr>
        <p:txBody>
          <a:bodyPr wrap="square" rtlCol="0">
            <a:spAutoFit/>
          </a:bodyPr>
          <a:lstStyle/>
          <a:p>
            <a:pPr algn="ctr"/>
            <a:r>
              <a:rPr lang="en-GB" u="sng" dirty="0" smtClean="0"/>
              <a:t>Summary</a:t>
            </a:r>
          </a:p>
          <a:p>
            <a:endParaRPr lang="en-GB" dirty="0"/>
          </a:p>
          <a:p>
            <a:pPr marL="342900" indent="-342900">
              <a:buFontTx/>
              <a:buChar char="-"/>
            </a:pPr>
            <a:r>
              <a:rPr lang="en-GB" dirty="0" smtClean="0"/>
              <a:t>We have a fairly good understanding of how neurons interact with each other</a:t>
            </a:r>
          </a:p>
          <a:p>
            <a:pPr marL="342900" indent="-342900">
              <a:buFontTx/>
              <a:buChar char="-"/>
            </a:pPr>
            <a:r>
              <a:rPr lang="en-GB" dirty="0"/>
              <a:t>We might even know the underlying </a:t>
            </a:r>
            <a:r>
              <a:rPr lang="en-GB" dirty="0" smtClean="0"/>
              <a:t>equations</a:t>
            </a:r>
            <a:endParaRPr lang="en-GB" dirty="0"/>
          </a:p>
        </p:txBody>
      </p:sp>
    </p:spTree>
    <p:extLst>
      <p:ext uri="{BB962C8B-B14F-4D97-AF65-F5344CB8AC3E}">
        <p14:creationId xmlns:p14="http://schemas.microsoft.com/office/powerpoint/2010/main" val="50337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Text Box 2"/>
          <p:cNvSpPr txBox="1">
            <a:spLocks noChangeArrowheads="1"/>
          </p:cNvSpPr>
          <p:nvPr/>
        </p:nvSpPr>
        <p:spPr bwMode="auto">
          <a:xfrm>
            <a:off x="137213" y="147945"/>
            <a:ext cx="59538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smtClean="0">
                <a:latin typeface="Times New Roman" panose="02020603050405020304" pitchFamily="18" charset="0"/>
              </a:rPr>
              <a:t>Simplest possible network equations:</a:t>
            </a:r>
          </a:p>
        </p:txBody>
      </p:sp>
      <p:sp>
        <p:nvSpPr>
          <p:cNvPr id="57" name="TextBox 56"/>
          <p:cNvSpPr txBox="1"/>
          <p:nvPr/>
        </p:nvSpPr>
        <p:spPr>
          <a:xfrm>
            <a:off x="519918" y="1246999"/>
            <a:ext cx="341760" cy="523220"/>
          </a:xfrm>
          <a:prstGeom prst="rect">
            <a:avLst/>
          </a:prstGeom>
          <a:noFill/>
        </p:spPr>
        <p:txBody>
          <a:bodyPr wrap="none" rtlCol="0">
            <a:spAutoFit/>
          </a:bodyPr>
          <a:lstStyle/>
          <a:p>
            <a:r>
              <a:rPr lang="en-GB" sz="2800" dirty="0" smtClean="0">
                <a:sym typeface="Symbol" panose="05050102010706020507" pitchFamily="18" charset="2"/>
              </a:rPr>
              <a:t></a:t>
            </a:r>
            <a:endParaRPr lang="en-GB" sz="2800" dirty="0"/>
          </a:p>
        </p:txBody>
      </p:sp>
      <p:sp>
        <p:nvSpPr>
          <p:cNvPr id="58" name="TextBox 57"/>
          <p:cNvSpPr txBox="1"/>
          <p:nvPr/>
        </p:nvSpPr>
        <p:spPr>
          <a:xfrm>
            <a:off x="868831" y="1018363"/>
            <a:ext cx="648960" cy="523220"/>
          </a:xfrm>
          <a:prstGeom prst="rect">
            <a:avLst/>
          </a:prstGeom>
          <a:noFill/>
        </p:spPr>
        <p:txBody>
          <a:bodyPr wrap="none" rtlCol="0">
            <a:spAutoFit/>
          </a:bodyPr>
          <a:lstStyle/>
          <a:p>
            <a:r>
              <a:rPr lang="en-GB" sz="2800" i="1" dirty="0" err="1" smtClean="0"/>
              <a:t>dV</a:t>
            </a:r>
            <a:r>
              <a:rPr lang="en-GB" sz="2800" i="1" baseline="-25000" dirty="0" err="1" smtClean="0"/>
              <a:t>i</a:t>
            </a:r>
            <a:endParaRPr lang="en-GB" sz="2800" i="1" baseline="-25000" dirty="0"/>
          </a:p>
        </p:txBody>
      </p:sp>
      <p:cxnSp>
        <p:nvCxnSpPr>
          <p:cNvPr id="59" name="Straight Connector 58"/>
          <p:cNvCxnSpPr/>
          <p:nvPr/>
        </p:nvCxnSpPr>
        <p:spPr bwMode="auto">
          <a:xfrm>
            <a:off x="868831" y="1557925"/>
            <a:ext cx="6140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60" name="TextBox 59"/>
          <p:cNvSpPr txBox="1"/>
          <p:nvPr/>
        </p:nvSpPr>
        <p:spPr>
          <a:xfrm>
            <a:off x="927785" y="1520864"/>
            <a:ext cx="463588" cy="523220"/>
          </a:xfrm>
          <a:prstGeom prst="rect">
            <a:avLst/>
          </a:prstGeom>
          <a:noFill/>
        </p:spPr>
        <p:txBody>
          <a:bodyPr wrap="none" rtlCol="0">
            <a:spAutoFit/>
          </a:bodyPr>
          <a:lstStyle/>
          <a:p>
            <a:r>
              <a:rPr lang="en-GB" sz="2800" i="1" dirty="0" err="1" smtClean="0"/>
              <a:t>dt</a:t>
            </a:r>
            <a:endParaRPr lang="en-GB" sz="2800" i="1" baseline="-25000" dirty="0"/>
          </a:p>
        </p:txBody>
      </p:sp>
      <p:sp>
        <p:nvSpPr>
          <p:cNvPr id="61" name="TextBox 60"/>
          <p:cNvSpPr txBox="1"/>
          <p:nvPr/>
        </p:nvSpPr>
        <p:spPr>
          <a:xfrm>
            <a:off x="1923170" y="1254509"/>
            <a:ext cx="3832345" cy="523220"/>
          </a:xfrm>
          <a:prstGeom prst="rect">
            <a:avLst/>
          </a:prstGeom>
          <a:noFill/>
        </p:spPr>
        <p:txBody>
          <a:bodyPr wrap="square" rtlCol="0">
            <a:spAutoFit/>
          </a:bodyPr>
          <a:lstStyle/>
          <a:p>
            <a:r>
              <a:rPr lang="en-GB" sz="2800" i="1" dirty="0" smtClean="0"/>
              <a:t>–</a:t>
            </a:r>
            <a:r>
              <a:rPr lang="en-GB" sz="2800" dirty="0" smtClean="0"/>
              <a:t>(</a:t>
            </a:r>
            <a:r>
              <a:rPr lang="en-GB" sz="2800" i="1" dirty="0" smtClean="0"/>
              <a:t>V</a:t>
            </a:r>
            <a:r>
              <a:rPr lang="en-GB" sz="2800" i="1" baseline="-25000" dirty="0" smtClean="0"/>
              <a:t>i</a:t>
            </a:r>
            <a:r>
              <a:rPr lang="en-GB" sz="2800" i="1" dirty="0"/>
              <a:t> </a:t>
            </a:r>
            <a:r>
              <a:rPr lang="en-GB" sz="2800" i="1" dirty="0" smtClean="0"/>
              <a:t>– </a:t>
            </a:r>
            <a:r>
              <a:rPr lang="en-GB" sz="2800" i="1" dirty="0" err="1" smtClean="0"/>
              <a:t>V</a:t>
            </a:r>
            <a:r>
              <a:rPr lang="en-GB" sz="2800" i="1" baseline="-25000" dirty="0" err="1" smtClean="0"/>
              <a:t>rest</a:t>
            </a:r>
            <a:r>
              <a:rPr lang="en-GB" sz="2800" dirty="0" smtClean="0"/>
              <a:t>) </a:t>
            </a:r>
            <a:r>
              <a:rPr lang="en-GB" sz="2800" i="1" dirty="0" smtClean="0"/>
              <a:t>+ </a:t>
            </a:r>
            <a:r>
              <a:rPr lang="en-GB" sz="2800" dirty="0">
                <a:sym typeface="Symbol" panose="05050102010706020507" pitchFamily="18" charset="2"/>
              </a:rPr>
              <a:t></a:t>
            </a:r>
            <a:r>
              <a:rPr lang="en-GB" sz="2800" i="1" baseline="-25000" dirty="0">
                <a:sym typeface="Symbol" panose="05050102010706020507" pitchFamily="18" charset="2"/>
              </a:rPr>
              <a:t>j</a:t>
            </a:r>
            <a:r>
              <a:rPr lang="en-GB" sz="2800" dirty="0">
                <a:sym typeface="Symbol" panose="05050102010706020507" pitchFamily="18" charset="2"/>
              </a:rPr>
              <a:t> </a:t>
            </a:r>
            <a:r>
              <a:rPr lang="en-GB" sz="2800" i="1" dirty="0" err="1" smtClean="0">
                <a:solidFill>
                  <a:srgbClr val="FF0000"/>
                </a:solidFill>
                <a:sym typeface="Symbol" panose="05050102010706020507" pitchFamily="18" charset="2"/>
              </a:rPr>
              <a:t>w</a:t>
            </a:r>
            <a:r>
              <a:rPr lang="en-GB" sz="2800" i="1" baseline="-25000" dirty="0" err="1" smtClean="0">
                <a:solidFill>
                  <a:srgbClr val="FF0000"/>
                </a:solidFill>
                <a:sym typeface="Symbol" panose="05050102010706020507" pitchFamily="18" charset="2"/>
              </a:rPr>
              <a:t>ij</a:t>
            </a:r>
            <a:r>
              <a:rPr lang="en-GB" sz="2800" dirty="0" smtClean="0">
                <a:sym typeface="Symbol" panose="05050102010706020507" pitchFamily="18" charset="2"/>
              </a:rPr>
              <a:t> </a:t>
            </a:r>
            <a:r>
              <a:rPr lang="en-GB" sz="2800" i="1" dirty="0" err="1" smtClean="0">
                <a:sym typeface="Symbol" panose="05050102010706020507" pitchFamily="18" charset="2"/>
              </a:rPr>
              <a:t>g</a:t>
            </a:r>
            <a:r>
              <a:rPr lang="en-GB" sz="2800" i="1" baseline="-25000" dirty="0" err="1" smtClean="0">
                <a:sym typeface="Symbol" panose="05050102010706020507" pitchFamily="18" charset="2"/>
              </a:rPr>
              <a:t>j</a:t>
            </a:r>
            <a:r>
              <a:rPr lang="en-GB" sz="2800" dirty="0" smtClean="0">
                <a:sym typeface="Symbol" panose="05050102010706020507" pitchFamily="18" charset="2"/>
              </a:rPr>
              <a:t>(</a:t>
            </a:r>
            <a:r>
              <a:rPr lang="en-GB" sz="2800" i="1" dirty="0" smtClean="0">
                <a:sym typeface="Symbol" panose="05050102010706020507" pitchFamily="18" charset="2"/>
              </a:rPr>
              <a:t>t</a:t>
            </a:r>
            <a:r>
              <a:rPr lang="en-GB" sz="2800" dirty="0" smtClean="0">
                <a:sym typeface="Symbol" panose="05050102010706020507" pitchFamily="18" charset="2"/>
              </a:rPr>
              <a:t>)</a:t>
            </a:r>
            <a:endParaRPr lang="en-GB" sz="2800" i="1" dirty="0"/>
          </a:p>
        </p:txBody>
      </p:sp>
      <p:sp>
        <p:nvSpPr>
          <p:cNvPr id="62" name="TextBox 61"/>
          <p:cNvSpPr txBox="1"/>
          <p:nvPr/>
        </p:nvSpPr>
        <p:spPr>
          <a:xfrm>
            <a:off x="1563205" y="1262531"/>
            <a:ext cx="389850" cy="523220"/>
          </a:xfrm>
          <a:prstGeom prst="rect">
            <a:avLst/>
          </a:prstGeom>
          <a:noFill/>
        </p:spPr>
        <p:txBody>
          <a:bodyPr wrap="none" rtlCol="0">
            <a:spAutoFit/>
          </a:bodyPr>
          <a:lstStyle/>
          <a:p>
            <a:r>
              <a:rPr lang="en-GB" sz="2800" dirty="0" smtClean="0"/>
              <a:t>=</a:t>
            </a:r>
            <a:endParaRPr lang="en-GB" sz="2800" dirty="0"/>
          </a:p>
        </p:txBody>
      </p:sp>
      <p:sp>
        <p:nvSpPr>
          <p:cNvPr id="55" name="TextBox 54"/>
          <p:cNvSpPr txBox="1"/>
          <p:nvPr/>
        </p:nvSpPr>
        <p:spPr>
          <a:xfrm>
            <a:off x="530661" y="2383398"/>
            <a:ext cx="434734" cy="523220"/>
          </a:xfrm>
          <a:prstGeom prst="rect">
            <a:avLst/>
          </a:prstGeom>
          <a:noFill/>
        </p:spPr>
        <p:txBody>
          <a:bodyPr wrap="none" rtlCol="0">
            <a:spAutoFit/>
          </a:bodyPr>
          <a:lstStyle/>
          <a:p>
            <a:r>
              <a:rPr lang="en-GB" sz="2800" dirty="0" smtClean="0">
                <a:sym typeface="Symbol" panose="05050102010706020507" pitchFamily="18" charset="2"/>
              </a:rPr>
              <a:t></a:t>
            </a:r>
            <a:r>
              <a:rPr lang="en-GB" sz="2800" i="1" baseline="-25000" dirty="0" smtClean="0">
                <a:sym typeface="Symbol" panose="05050102010706020507" pitchFamily="18" charset="2"/>
              </a:rPr>
              <a:t>s</a:t>
            </a:r>
            <a:endParaRPr lang="en-GB" sz="2800" i="1" baseline="-25000" dirty="0"/>
          </a:p>
        </p:txBody>
      </p:sp>
      <p:sp>
        <p:nvSpPr>
          <p:cNvPr id="73" name="TextBox 72"/>
          <p:cNvSpPr txBox="1"/>
          <p:nvPr/>
        </p:nvSpPr>
        <p:spPr>
          <a:xfrm>
            <a:off x="965638" y="2154762"/>
            <a:ext cx="734496" cy="523220"/>
          </a:xfrm>
          <a:prstGeom prst="rect">
            <a:avLst/>
          </a:prstGeom>
          <a:noFill/>
        </p:spPr>
        <p:txBody>
          <a:bodyPr wrap="none" rtlCol="0">
            <a:spAutoFit/>
          </a:bodyPr>
          <a:lstStyle/>
          <a:p>
            <a:r>
              <a:rPr lang="en-GB" sz="2800" i="1" dirty="0" err="1" smtClean="0"/>
              <a:t>d</a:t>
            </a:r>
            <a:r>
              <a:rPr lang="en-GB" sz="2800" i="1" dirty="0" err="1" smtClean="0">
                <a:solidFill>
                  <a:srgbClr val="FF0000"/>
                </a:solidFill>
              </a:rPr>
              <a:t>w</a:t>
            </a:r>
            <a:r>
              <a:rPr lang="en-GB" sz="2800" i="1" baseline="-25000" dirty="0" err="1" smtClean="0"/>
              <a:t>ij</a:t>
            </a:r>
            <a:endParaRPr lang="en-GB" sz="2800" i="1" baseline="-25000" dirty="0"/>
          </a:p>
        </p:txBody>
      </p:sp>
      <p:cxnSp>
        <p:nvCxnSpPr>
          <p:cNvPr id="74" name="Straight Connector 73"/>
          <p:cNvCxnSpPr/>
          <p:nvPr/>
        </p:nvCxnSpPr>
        <p:spPr bwMode="auto">
          <a:xfrm>
            <a:off x="965638" y="2694324"/>
            <a:ext cx="6140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5" name="TextBox 74"/>
          <p:cNvSpPr txBox="1"/>
          <p:nvPr/>
        </p:nvSpPr>
        <p:spPr>
          <a:xfrm>
            <a:off x="1024592" y="2657263"/>
            <a:ext cx="463588" cy="523220"/>
          </a:xfrm>
          <a:prstGeom prst="rect">
            <a:avLst/>
          </a:prstGeom>
          <a:noFill/>
        </p:spPr>
        <p:txBody>
          <a:bodyPr wrap="none" rtlCol="0">
            <a:spAutoFit/>
          </a:bodyPr>
          <a:lstStyle/>
          <a:p>
            <a:r>
              <a:rPr lang="en-GB" sz="2800" i="1" dirty="0" err="1" smtClean="0"/>
              <a:t>dt</a:t>
            </a:r>
            <a:endParaRPr lang="en-GB" sz="2800" i="1" baseline="-25000" dirty="0"/>
          </a:p>
        </p:txBody>
      </p:sp>
      <p:sp>
        <p:nvSpPr>
          <p:cNvPr id="76" name="TextBox 75"/>
          <p:cNvSpPr txBox="1"/>
          <p:nvPr/>
        </p:nvSpPr>
        <p:spPr>
          <a:xfrm>
            <a:off x="2202864" y="2390908"/>
            <a:ext cx="4499146" cy="523220"/>
          </a:xfrm>
          <a:prstGeom prst="rect">
            <a:avLst/>
          </a:prstGeom>
          <a:noFill/>
        </p:spPr>
        <p:txBody>
          <a:bodyPr wrap="square" rtlCol="0">
            <a:spAutoFit/>
          </a:bodyPr>
          <a:lstStyle/>
          <a:p>
            <a:r>
              <a:rPr lang="en-GB" sz="2800" i="1" dirty="0" err="1" smtClean="0"/>
              <a:t>F</a:t>
            </a:r>
            <a:r>
              <a:rPr lang="en-GB" sz="2800" i="1" baseline="-25000" dirty="0" err="1" smtClean="0"/>
              <a:t>ij</a:t>
            </a:r>
            <a:r>
              <a:rPr lang="en-GB" sz="2800" i="1" baseline="-25000" dirty="0" smtClean="0"/>
              <a:t> </a:t>
            </a:r>
            <a:r>
              <a:rPr lang="en-GB" sz="2800" dirty="0" smtClean="0"/>
              <a:t>(</a:t>
            </a:r>
            <a:r>
              <a:rPr lang="en-GB" sz="2800" i="1" dirty="0" smtClean="0"/>
              <a:t>V</a:t>
            </a:r>
            <a:r>
              <a:rPr lang="en-GB" sz="2800" i="1" baseline="-25000" dirty="0" smtClean="0"/>
              <a:t>i</a:t>
            </a:r>
            <a:r>
              <a:rPr lang="en-GB" sz="2800" i="1" dirty="0" smtClean="0"/>
              <a:t> ,</a:t>
            </a:r>
            <a:r>
              <a:rPr lang="en-GB" sz="2800" i="1" dirty="0" err="1" smtClean="0"/>
              <a:t>V</a:t>
            </a:r>
            <a:r>
              <a:rPr lang="en-GB" sz="2800" i="1" baseline="-25000" dirty="0" err="1" smtClean="0"/>
              <a:t>j</a:t>
            </a:r>
            <a:r>
              <a:rPr lang="en-GB" sz="2800" dirty="0" smtClean="0"/>
              <a:t>; </a:t>
            </a:r>
            <a:r>
              <a:rPr lang="en-GB" sz="2800" dirty="0">
                <a:solidFill>
                  <a:schemeClr val="bg1">
                    <a:lumMod val="65000"/>
                  </a:schemeClr>
                </a:solidFill>
              </a:rPr>
              <a:t>global signal</a:t>
            </a:r>
            <a:r>
              <a:rPr lang="en-GB" sz="2800" dirty="0"/>
              <a:t>)</a:t>
            </a:r>
            <a:endParaRPr lang="en-GB" sz="2800" i="1" baseline="-25000" dirty="0"/>
          </a:p>
        </p:txBody>
      </p:sp>
      <p:sp>
        <p:nvSpPr>
          <p:cNvPr id="77" name="TextBox 76"/>
          <p:cNvSpPr txBox="1"/>
          <p:nvPr/>
        </p:nvSpPr>
        <p:spPr>
          <a:xfrm>
            <a:off x="1789108" y="2398930"/>
            <a:ext cx="389850" cy="523220"/>
          </a:xfrm>
          <a:prstGeom prst="rect">
            <a:avLst/>
          </a:prstGeom>
          <a:noFill/>
        </p:spPr>
        <p:txBody>
          <a:bodyPr wrap="none" rtlCol="0">
            <a:spAutoFit/>
          </a:bodyPr>
          <a:lstStyle/>
          <a:p>
            <a:r>
              <a:rPr lang="en-GB" sz="2800" dirty="0" smtClean="0"/>
              <a:t>=</a:t>
            </a:r>
            <a:endParaRPr lang="en-GB" sz="2800" dirty="0"/>
          </a:p>
        </p:txBody>
      </p:sp>
      <p:sp>
        <p:nvSpPr>
          <p:cNvPr id="16" name="TextBox 15"/>
          <p:cNvSpPr txBox="1"/>
          <p:nvPr/>
        </p:nvSpPr>
        <p:spPr>
          <a:xfrm>
            <a:off x="580377" y="3614087"/>
            <a:ext cx="7835094" cy="830997"/>
          </a:xfrm>
          <a:prstGeom prst="rect">
            <a:avLst/>
          </a:prstGeom>
          <a:noFill/>
        </p:spPr>
        <p:txBody>
          <a:bodyPr wrap="none" rtlCol="0">
            <a:spAutoFit/>
          </a:bodyPr>
          <a:lstStyle/>
          <a:p>
            <a:r>
              <a:rPr lang="en-GB" dirty="0" smtClean="0">
                <a:solidFill>
                  <a:srgbClr val="FF0000"/>
                </a:solidFill>
              </a:rPr>
              <a:t>w</a:t>
            </a:r>
            <a:r>
              <a:rPr lang="en-GB" dirty="0" smtClean="0"/>
              <a:t> is 10</a:t>
            </a:r>
            <a:r>
              <a:rPr lang="en-GB" baseline="30000" dirty="0" smtClean="0"/>
              <a:t>11</a:t>
            </a:r>
            <a:r>
              <a:rPr lang="en-GB" dirty="0" smtClean="0"/>
              <a:t> × 10</a:t>
            </a:r>
            <a:r>
              <a:rPr lang="en-GB" baseline="30000" dirty="0" smtClean="0"/>
              <a:t>11</a:t>
            </a:r>
            <a:r>
              <a:rPr lang="en-GB" dirty="0" smtClean="0"/>
              <a:t> </a:t>
            </a:r>
          </a:p>
          <a:p>
            <a:r>
              <a:rPr lang="en-GB" dirty="0" smtClean="0">
                <a:solidFill>
                  <a:srgbClr val="FF0000"/>
                </a:solidFill>
              </a:rPr>
              <a:t>w</a:t>
            </a:r>
            <a:r>
              <a:rPr lang="en-GB" dirty="0" smtClean="0"/>
              <a:t> is </a:t>
            </a:r>
            <a:r>
              <a:rPr lang="en-GB" u="sng" dirty="0" smtClean="0"/>
              <a:t>very</a:t>
            </a:r>
            <a:r>
              <a:rPr lang="en-GB" dirty="0" smtClean="0"/>
              <a:t> sparse: each neuron contacts ~10</a:t>
            </a:r>
            <a:r>
              <a:rPr lang="en-GB" baseline="30000" dirty="0" smtClean="0"/>
              <a:t>3</a:t>
            </a:r>
            <a:r>
              <a:rPr lang="en-GB" dirty="0" smtClean="0"/>
              <a:t> other neurons.</a:t>
            </a:r>
          </a:p>
        </p:txBody>
      </p:sp>
    </p:spTree>
    <p:extLst>
      <p:ext uri="{BB962C8B-B14F-4D97-AF65-F5344CB8AC3E}">
        <p14:creationId xmlns:p14="http://schemas.microsoft.com/office/powerpoint/2010/main" val="251103131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320" y="232434"/>
            <a:ext cx="8693655" cy="4893647"/>
          </a:xfrm>
          <a:prstGeom prst="rect">
            <a:avLst/>
          </a:prstGeom>
          <a:noFill/>
        </p:spPr>
        <p:txBody>
          <a:bodyPr wrap="square" rtlCol="0">
            <a:spAutoFit/>
          </a:bodyPr>
          <a:lstStyle/>
          <a:p>
            <a:pPr algn="ctr"/>
            <a:r>
              <a:rPr lang="en-GB" u="sng" dirty="0" smtClean="0"/>
              <a:t>Summary</a:t>
            </a:r>
          </a:p>
          <a:p>
            <a:endParaRPr lang="en-GB" dirty="0"/>
          </a:p>
          <a:p>
            <a:pPr marL="342900" indent="-342900">
              <a:buFontTx/>
              <a:buChar char="-"/>
            </a:pPr>
            <a:r>
              <a:rPr lang="en-GB" dirty="0" smtClean="0"/>
              <a:t>We have a fairly good understanding of how neurons interact with each other</a:t>
            </a:r>
          </a:p>
          <a:p>
            <a:pPr marL="342900" indent="-342900">
              <a:buFontTx/>
              <a:buChar char="-"/>
            </a:pPr>
            <a:r>
              <a:rPr lang="en-GB" dirty="0" smtClean="0"/>
              <a:t>We might even know the underlying equations</a:t>
            </a:r>
          </a:p>
          <a:p>
            <a:pPr marL="342900" indent="-342900">
              <a:buFontTx/>
              <a:buChar char="-"/>
            </a:pPr>
            <a:r>
              <a:rPr lang="en-GB" dirty="0" smtClean="0"/>
              <a:t>However, we don’t know what the weights are, so solving the equations isn’t so useful</a:t>
            </a:r>
          </a:p>
          <a:p>
            <a:pPr marL="342900" indent="-342900">
              <a:buFontTx/>
              <a:buChar char="-"/>
            </a:pPr>
            <a:r>
              <a:rPr lang="en-GB" dirty="0" smtClean="0"/>
              <a:t>The brain is fundamentally a computational device, and we’re never going to understand it until we understand what computations it performs and how those computations </a:t>
            </a:r>
            <a:r>
              <a:rPr lang="en-GB" u="sng" dirty="0" smtClean="0"/>
              <a:t>could</a:t>
            </a:r>
            <a:r>
              <a:rPr lang="en-GB" dirty="0" smtClean="0"/>
              <a:t> be carried out</a:t>
            </a:r>
          </a:p>
          <a:p>
            <a:pPr marL="342900" indent="-342900">
              <a:buFontTx/>
              <a:buChar char="-"/>
            </a:pPr>
            <a:r>
              <a:rPr lang="en-GB" dirty="0" smtClean="0"/>
              <a:t>But, in my opinion, the big advances are going to come when we understand why and how the brain learns efficiently</a:t>
            </a:r>
          </a:p>
        </p:txBody>
      </p:sp>
    </p:spTree>
    <p:extLst>
      <p:ext uri="{BB962C8B-B14F-4D97-AF65-F5344CB8AC3E}">
        <p14:creationId xmlns:p14="http://schemas.microsoft.com/office/powerpoint/2010/main" val="98529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Text Box 2"/>
          <p:cNvSpPr txBox="1">
            <a:spLocks noChangeArrowheads="1"/>
          </p:cNvSpPr>
          <p:nvPr/>
        </p:nvSpPr>
        <p:spPr bwMode="auto">
          <a:xfrm>
            <a:off x="454642" y="1638636"/>
            <a:ext cx="852799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indent="-514350" eaLnBrk="1" hangingPunct="1">
              <a:spcBef>
                <a:spcPct val="0"/>
              </a:spcBef>
              <a:buFontTx/>
              <a:buAutoNum type="arabicPeriod"/>
            </a:pPr>
            <a:r>
              <a:rPr lang="en-US" altLang="en-US" sz="2800" dirty="0" smtClean="0">
                <a:solidFill>
                  <a:schemeClr val="bg1">
                    <a:lumMod val="75000"/>
                  </a:schemeClr>
                </a:solidFill>
                <a:latin typeface="Times New Roman" panose="02020603050405020304" pitchFamily="18" charset="0"/>
              </a:rPr>
              <a:t>Basic facts about the brain.</a:t>
            </a:r>
          </a:p>
          <a:p>
            <a:pPr marL="514350" indent="-514350" eaLnBrk="1" hangingPunct="1">
              <a:spcBef>
                <a:spcPct val="0"/>
              </a:spcBef>
              <a:buFontTx/>
              <a:buAutoNum type="arabicPeriod"/>
            </a:pPr>
            <a:r>
              <a:rPr lang="en-US" altLang="en-US" sz="2800" dirty="0" smtClean="0">
                <a:solidFill>
                  <a:schemeClr val="bg1">
                    <a:lumMod val="75000"/>
                  </a:schemeClr>
                </a:solidFill>
                <a:latin typeface="Times New Roman" panose="02020603050405020304" pitchFamily="18" charset="0"/>
              </a:rPr>
              <a:t>What it is we really want to know about the brain.</a:t>
            </a:r>
          </a:p>
          <a:p>
            <a:pPr marL="514350" indent="-514350" eaLnBrk="1" hangingPunct="1">
              <a:spcBef>
                <a:spcPct val="0"/>
              </a:spcBef>
              <a:buFontTx/>
              <a:buAutoNum type="arabicPeriod"/>
            </a:pPr>
            <a:r>
              <a:rPr lang="en-US" altLang="en-US" sz="2800" dirty="0" smtClean="0">
                <a:latin typeface="Times New Roman" panose="02020603050405020304" pitchFamily="18" charset="0"/>
              </a:rPr>
              <a:t>How that relates to the course.</a:t>
            </a:r>
          </a:p>
          <a:p>
            <a:pPr marL="514350" indent="-514350" eaLnBrk="1" hangingPunct="1">
              <a:spcBef>
                <a:spcPct val="0"/>
              </a:spcBef>
              <a:buFontTx/>
              <a:buAutoNum type="arabicPeriod"/>
            </a:pPr>
            <a:r>
              <a:rPr lang="en-US" altLang="en-US" sz="2800" dirty="0" smtClean="0">
                <a:solidFill>
                  <a:schemeClr val="bg1">
                    <a:lumMod val="75000"/>
                  </a:schemeClr>
                </a:solidFill>
                <a:latin typeface="Times New Roman" panose="02020603050405020304" pitchFamily="18" charset="0"/>
              </a:rPr>
              <a:t>The math you will need to know.</a:t>
            </a:r>
          </a:p>
          <a:p>
            <a:pPr marL="514350" indent="-514350" eaLnBrk="1" hangingPunct="1">
              <a:spcBef>
                <a:spcPct val="0"/>
              </a:spcBef>
              <a:buFontTx/>
              <a:buAutoNum type="arabicPeriod"/>
            </a:pPr>
            <a:r>
              <a:rPr lang="en-US" altLang="en-US" sz="2800" dirty="0" smtClean="0">
                <a:solidFill>
                  <a:schemeClr val="bg1">
                    <a:lumMod val="75000"/>
                  </a:schemeClr>
                </a:solidFill>
                <a:latin typeface="Times New Roman" panose="02020603050405020304" pitchFamily="18" charset="0"/>
              </a:rPr>
              <a:t>Then we switch over to the white board, and the fun begins!</a:t>
            </a:r>
            <a:endParaRPr lang="en-US" altLang="en-US" sz="2800" dirty="0">
              <a:solidFill>
                <a:schemeClr val="bg1">
                  <a:lumMod val="75000"/>
                </a:schemeClr>
              </a:solidFill>
              <a:latin typeface="Times New Roman" panose="02020603050405020304" pitchFamily="18" charset="0"/>
            </a:endParaRPr>
          </a:p>
        </p:txBody>
      </p:sp>
      <p:sp>
        <p:nvSpPr>
          <p:cNvPr id="2" name="TextBox 1"/>
          <p:cNvSpPr txBox="1"/>
          <p:nvPr/>
        </p:nvSpPr>
        <p:spPr>
          <a:xfrm>
            <a:off x="3679116" y="398032"/>
            <a:ext cx="1175322" cy="461665"/>
          </a:xfrm>
          <a:prstGeom prst="rect">
            <a:avLst/>
          </a:prstGeom>
          <a:noFill/>
        </p:spPr>
        <p:txBody>
          <a:bodyPr wrap="none" rtlCol="0">
            <a:spAutoFit/>
          </a:bodyPr>
          <a:lstStyle/>
          <a:p>
            <a:r>
              <a:rPr lang="en-GB" u="sng" dirty="0" smtClean="0"/>
              <a:t>Outline</a:t>
            </a:r>
            <a:endParaRPr lang="en-GB" u="sng" dirty="0"/>
          </a:p>
        </p:txBody>
      </p:sp>
    </p:spTree>
    <p:extLst>
      <p:ext uri="{BB962C8B-B14F-4D97-AF65-F5344CB8AC3E}">
        <p14:creationId xmlns:p14="http://schemas.microsoft.com/office/powerpoint/2010/main" val="380447784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699" y="279699"/>
            <a:ext cx="8401722" cy="3416320"/>
          </a:xfrm>
          <a:prstGeom prst="rect">
            <a:avLst/>
          </a:prstGeom>
          <a:noFill/>
        </p:spPr>
        <p:txBody>
          <a:bodyPr wrap="square" rtlCol="0">
            <a:spAutoFit/>
          </a:bodyPr>
          <a:lstStyle/>
          <a:p>
            <a:r>
              <a:rPr lang="en-GB" dirty="0" smtClean="0"/>
              <a:t>Topics:</a:t>
            </a:r>
          </a:p>
          <a:p>
            <a:endParaRPr lang="en-GB" dirty="0" smtClean="0"/>
          </a:p>
          <a:p>
            <a:r>
              <a:rPr lang="en-GB" dirty="0"/>
              <a:t>Biophysics of single neurons and synapses</a:t>
            </a:r>
          </a:p>
          <a:p>
            <a:r>
              <a:rPr lang="en-GB" dirty="0" smtClean="0"/>
              <a:t>Systems neuroscience</a:t>
            </a:r>
          </a:p>
          <a:p>
            <a:r>
              <a:rPr lang="en-GB" dirty="0" smtClean="0"/>
              <a:t>Neural coding</a:t>
            </a:r>
            <a:endParaRPr lang="en-GB" dirty="0"/>
          </a:p>
          <a:p>
            <a:r>
              <a:rPr lang="en-GB" dirty="0" smtClean="0"/>
              <a:t>Learning at the level of synapses</a:t>
            </a:r>
          </a:p>
          <a:p>
            <a:r>
              <a:rPr lang="en-GB" dirty="0" smtClean="0"/>
              <a:t>Information theory</a:t>
            </a:r>
          </a:p>
          <a:p>
            <a:r>
              <a:rPr lang="en-GB" dirty="0" smtClean="0"/>
              <a:t>Reinforcement learning</a:t>
            </a:r>
          </a:p>
          <a:p>
            <a:r>
              <a:rPr lang="en-GB" dirty="0" smtClean="0"/>
              <a:t>Network dynamics</a:t>
            </a:r>
            <a:endParaRPr lang="en-GB" dirty="0"/>
          </a:p>
        </p:txBody>
      </p:sp>
    </p:spTree>
    <p:extLst>
      <p:ext uri="{BB962C8B-B14F-4D97-AF65-F5344CB8AC3E}">
        <p14:creationId xmlns:p14="http://schemas.microsoft.com/office/powerpoint/2010/main" val="404365078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699" y="279699"/>
            <a:ext cx="8401722" cy="3785652"/>
          </a:xfrm>
          <a:prstGeom prst="rect">
            <a:avLst/>
          </a:prstGeom>
          <a:noFill/>
        </p:spPr>
        <p:txBody>
          <a:bodyPr wrap="square" rtlCol="0">
            <a:spAutoFit/>
          </a:bodyPr>
          <a:lstStyle/>
          <a:p>
            <a:endParaRPr lang="en-GB" dirty="0" smtClean="0"/>
          </a:p>
          <a:p>
            <a:endParaRPr lang="en-GB" dirty="0" smtClean="0"/>
          </a:p>
          <a:p>
            <a:r>
              <a:rPr lang="en-GB" dirty="0" smtClean="0"/>
              <a:t>Biophysics of single neurons and synapses</a:t>
            </a:r>
          </a:p>
          <a:p>
            <a:endParaRPr lang="en-GB" dirty="0"/>
          </a:p>
          <a:p>
            <a:r>
              <a:rPr lang="en-GB" dirty="0" smtClean="0"/>
              <a:t>To make experimentally testable predictions, we often (but not always) have to turn ideas about how the brain works into network equations.</a:t>
            </a:r>
          </a:p>
          <a:p>
            <a:endParaRPr lang="en-GB" dirty="0"/>
          </a:p>
          <a:p>
            <a:r>
              <a:rPr lang="en-GB" dirty="0" smtClean="0"/>
              <a:t>To be able to do that, we need to understand how neurons and synapses (and, sometimes, axons and dendrites) work.</a:t>
            </a:r>
          </a:p>
        </p:txBody>
      </p:sp>
    </p:spTree>
    <p:extLst>
      <p:ext uri="{BB962C8B-B14F-4D97-AF65-F5344CB8AC3E}">
        <p14:creationId xmlns:p14="http://schemas.microsoft.com/office/powerpoint/2010/main" val="370805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699" y="279699"/>
            <a:ext cx="8401722" cy="3785652"/>
          </a:xfrm>
          <a:prstGeom prst="rect">
            <a:avLst/>
          </a:prstGeom>
          <a:noFill/>
        </p:spPr>
        <p:txBody>
          <a:bodyPr wrap="square" rtlCol="0">
            <a:spAutoFit/>
          </a:bodyPr>
          <a:lstStyle/>
          <a:p>
            <a:endParaRPr lang="en-GB" dirty="0" smtClean="0"/>
          </a:p>
          <a:p>
            <a:endParaRPr lang="en-GB" dirty="0" smtClean="0"/>
          </a:p>
          <a:p>
            <a:r>
              <a:rPr lang="en-GB" dirty="0" smtClean="0"/>
              <a:t>Systems neuroscience</a:t>
            </a:r>
          </a:p>
          <a:p>
            <a:endParaRPr lang="en-GB" dirty="0"/>
          </a:p>
          <a:p>
            <a:r>
              <a:rPr lang="en-GB" dirty="0" smtClean="0"/>
              <a:t>This section largely consists of facts you need to know about how the brain works at a “systems” level (somewhere between low level networks and </a:t>
            </a:r>
            <a:r>
              <a:rPr lang="en-GB" dirty="0" err="1" smtClean="0"/>
              <a:t>behavior</a:t>
            </a:r>
            <a:r>
              <a:rPr lang="en-GB" dirty="0" smtClean="0"/>
              <a:t>).</a:t>
            </a:r>
          </a:p>
          <a:p>
            <a:endParaRPr lang="en-GB" dirty="0"/>
          </a:p>
          <a:p>
            <a:r>
              <a:rPr lang="en-GB" dirty="0" smtClean="0"/>
              <a:t>Unfortunately, there are a </a:t>
            </a:r>
            <a:r>
              <a:rPr lang="en-GB" u="sng" dirty="0" smtClean="0"/>
              <a:t>lot of facts</a:t>
            </a:r>
            <a:r>
              <a:rPr lang="en-GB" dirty="0" smtClean="0"/>
              <a:t> in neuroscience, some of which are actually true. You need to know them.</a:t>
            </a:r>
          </a:p>
        </p:txBody>
      </p:sp>
    </p:spTree>
    <p:extLst>
      <p:ext uri="{BB962C8B-B14F-4D97-AF65-F5344CB8AC3E}">
        <p14:creationId xmlns:p14="http://schemas.microsoft.com/office/powerpoint/2010/main" val="406216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127000" y="155575"/>
            <a:ext cx="3738524"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latin typeface="Times New Roman" panose="02020603050405020304" pitchFamily="18" charset="0"/>
              </a:rPr>
              <a:t>1 mm</a:t>
            </a:r>
            <a:r>
              <a:rPr lang="en-US" altLang="en-US" sz="2400" baseline="30000" dirty="0">
                <a:latin typeface="Times New Roman" panose="02020603050405020304" pitchFamily="18" charset="0"/>
              </a:rPr>
              <a:t>3</a:t>
            </a:r>
            <a:r>
              <a:rPr lang="en-US" altLang="en-US" sz="2400" dirty="0">
                <a:latin typeface="Times New Roman" panose="02020603050405020304" pitchFamily="18" charset="0"/>
              </a:rPr>
              <a:t> of cortex:</a:t>
            </a: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50,000 neurons</a:t>
            </a:r>
          </a:p>
          <a:p>
            <a:pPr eaLnBrk="1" hangingPunct="1">
              <a:spcBef>
                <a:spcPct val="0"/>
              </a:spcBef>
              <a:buFontTx/>
              <a:buNone/>
            </a:pPr>
            <a:r>
              <a:rPr lang="en-US" altLang="en-US" sz="2400" dirty="0" smtClean="0">
                <a:latin typeface="Times New Roman" panose="02020603050405020304" pitchFamily="18" charset="0"/>
              </a:rPr>
              <a:t>1000 </a:t>
            </a:r>
            <a:r>
              <a:rPr lang="en-US" altLang="en-US" sz="2400" dirty="0">
                <a:latin typeface="Times New Roman" panose="02020603050405020304" pitchFamily="18" charset="0"/>
              </a:rPr>
              <a:t>connections/neuron</a:t>
            </a:r>
          </a:p>
          <a:p>
            <a:pPr eaLnBrk="1" hangingPunct="1">
              <a:spcBef>
                <a:spcPct val="0"/>
              </a:spcBef>
              <a:buFontTx/>
              <a:buNone/>
            </a:pPr>
            <a:r>
              <a:rPr lang="en-US" altLang="en-US" sz="2400" dirty="0">
                <a:latin typeface="Times New Roman" panose="02020603050405020304" pitchFamily="18" charset="0"/>
              </a:rPr>
              <a:t>(=&gt; </a:t>
            </a:r>
            <a:r>
              <a:rPr lang="en-US" altLang="en-US" sz="2400" dirty="0" smtClean="0">
                <a:latin typeface="Times New Roman" panose="02020603050405020304" pitchFamily="18" charset="0"/>
              </a:rPr>
              <a:t>50 </a:t>
            </a:r>
            <a:r>
              <a:rPr lang="en-US" altLang="en-US" sz="2400" dirty="0">
                <a:latin typeface="Times New Roman" panose="02020603050405020304" pitchFamily="18" charset="0"/>
              </a:rPr>
              <a:t>million connections)</a:t>
            </a:r>
          </a:p>
          <a:p>
            <a:pPr eaLnBrk="1" hangingPunct="1">
              <a:spcBef>
                <a:spcPct val="0"/>
              </a:spcBef>
              <a:buFontTx/>
              <a:buNone/>
            </a:pPr>
            <a:r>
              <a:rPr lang="en-US" altLang="en-US" sz="2400" dirty="0">
                <a:latin typeface="Times New Roman" panose="02020603050405020304" pitchFamily="18" charset="0"/>
              </a:rPr>
              <a:t>4 km of axons</a:t>
            </a: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whole brain  (2 kg):</a:t>
            </a: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10</a:t>
            </a:r>
            <a:r>
              <a:rPr lang="en-US" altLang="en-US" sz="2400" baseline="30000" dirty="0">
                <a:latin typeface="Times New Roman" panose="02020603050405020304" pitchFamily="18" charset="0"/>
              </a:rPr>
              <a:t>11</a:t>
            </a:r>
            <a:r>
              <a:rPr lang="en-US" altLang="en-US" sz="2400" dirty="0">
                <a:latin typeface="Times New Roman" panose="02020603050405020304" pitchFamily="18" charset="0"/>
              </a:rPr>
              <a:t> neurons</a:t>
            </a:r>
          </a:p>
          <a:p>
            <a:pPr eaLnBrk="1" hangingPunct="1">
              <a:spcBef>
                <a:spcPct val="0"/>
              </a:spcBef>
              <a:buFontTx/>
              <a:buNone/>
            </a:pPr>
            <a:r>
              <a:rPr lang="en-US" altLang="en-US" sz="2400" dirty="0" smtClean="0">
                <a:solidFill>
                  <a:srgbClr val="FF0000"/>
                </a:solidFill>
                <a:latin typeface="Times New Roman" panose="02020603050405020304" pitchFamily="18" charset="0"/>
              </a:rPr>
              <a:t>10</a:t>
            </a:r>
            <a:r>
              <a:rPr lang="en-US" altLang="en-US" sz="2400" baseline="30000" dirty="0" smtClean="0">
                <a:solidFill>
                  <a:srgbClr val="FF0000"/>
                </a:solidFill>
                <a:latin typeface="Times New Roman" panose="02020603050405020304" pitchFamily="18" charset="0"/>
              </a:rPr>
              <a:t>14</a:t>
            </a:r>
            <a:r>
              <a:rPr lang="en-US" altLang="en-US" sz="2400" dirty="0" smtClean="0">
                <a:solidFill>
                  <a:srgbClr val="FF0000"/>
                </a:solidFill>
                <a:latin typeface="Times New Roman" panose="02020603050405020304" pitchFamily="18" charset="0"/>
              </a:rPr>
              <a:t> </a:t>
            </a:r>
            <a:r>
              <a:rPr lang="en-US" altLang="en-US" sz="2400" dirty="0">
                <a:solidFill>
                  <a:srgbClr val="FF0000"/>
                </a:solidFill>
                <a:latin typeface="Times New Roman" panose="02020603050405020304" pitchFamily="18" charset="0"/>
              </a:rPr>
              <a:t>connections</a:t>
            </a:r>
          </a:p>
          <a:p>
            <a:pPr eaLnBrk="1" hangingPunct="1">
              <a:spcBef>
                <a:spcPct val="0"/>
              </a:spcBef>
              <a:buFontTx/>
              <a:buNone/>
            </a:pPr>
            <a:r>
              <a:rPr lang="en-US" altLang="en-US" sz="2400" dirty="0">
                <a:solidFill>
                  <a:srgbClr val="FF0000"/>
                </a:solidFill>
                <a:latin typeface="Times New Roman" panose="02020603050405020304" pitchFamily="18" charset="0"/>
              </a:rPr>
              <a:t>8 million km of </a:t>
            </a:r>
            <a:r>
              <a:rPr lang="en-US" altLang="en-US" sz="2400" dirty="0" smtClean="0">
                <a:solidFill>
                  <a:srgbClr val="FF0000"/>
                </a:solidFill>
                <a:latin typeface="Times New Roman" panose="02020603050405020304" pitchFamily="18" charset="0"/>
              </a:rPr>
              <a:t>axons</a:t>
            </a:r>
          </a:p>
          <a:p>
            <a:pPr eaLnBrk="1" hangingPunct="1">
              <a:spcBef>
                <a:spcPct val="0"/>
              </a:spcBef>
              <a:buFontTx/>
              <a:buNone/>
            </a:pPr>
            <a:r>
              <a:rPr lang="en-US" altLang="en-US" sz="2400" dirty="0" smtClean="0">
                <a:latin typeface="Times New Roman" panose="02020603050405020304" pitchFamily="18" charset="0"/>
              </a:rPr>
              <a:t>20 watts</a:t>
            </a:r>
            <a:endParaRPr lang="en-US" altLang="en-US" sz="2400" dirty="0">
              <a:latin typeface="Times New Roman" panose="02020603050405020304" pitchFamily="18" charset="0"/>
            </a:endParaRPr>
          </a:p>
        </p:txBody>
      </p:sp>
      <p:sp>
        <p:nvSpPr>
          <p:cNvPr id="68611" name="Text Box 3"/>
          <p:cNvSpPr txBox="1">
            <a:spLocks noChangeArrowheads="1"/>
          </p:cNvSpPr>
          <p:nvPr/>
        </p:nvSpPr>
        <p:spPr bwMode="auto">
          <a:xfrm>
            <a:off x="5441950" y="155575"/>
            <a:ext cx="3584636"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latin typeface="Times New Roman" panose="02020603050405020304" pitchFamily="18" charset="0"/>
              </a:rPr>
              <a:t>1 mm</a:t>
            </a:r>
            <a:r>
              <a:rPr lang="en-US" altLang="en-US" sz="2400" baseline="30000" dirty="0">
                <a:latin typeface="Times New Roman" panose="02020603050405020304" pitchFamily="18" charset="0"/>
              </a:rPr>
              <a:t>2</a:t>
            </a:r>
            <a:r>
              <a:rPr lang="en-US" altLang="en-US" sz="2400" dirty="0">
                <a:latin typeface="Times New Roman" panose="02020603050405020304" pitchFamily="18" charset="0"/>
              </a:rPr>
              <a:t> of a CPU:</a:t>
            </a: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1 million transistors</a:t>
            </a:r>
          </a:p>
          <a:p>
            <a:pPr eaLnBrk="1" hangingPunct="1">
              <a:spcBef>
                <a:spcPct val="0"/>
              </a:spcBef>
              <a:buFontTx/>
              <a:buNone/>
            </a:pPr>
            <a:r>
              <a:rPr lang="en-US" altLang="en-US" sz="2400" dirty="0">
                <a:latin typeface="Times New Roman" panose="02020603050405020304" pitchFamily="18" charset="0"/>
              </a:rPr>
              <a:t>2 connections/transistor</a:t>
            </a:r>
          </a:p>
          <a:p>
            <a:pPr eaLnBrk="1" hangingPunct="1">
              <a:spcBef>
                <a:spcPct val="0"/>
              </a:spcBef>
              <a:buFontTx/>
              <a:buNone/>
            </a:pPr>
            <a:r>
              <a:rPr lang="en-US" altLang="en-US" sz="2400" dirty="0">
                <a:latin typeface="Times New Roman" panose="02020603050405020304" pitchFamily="18" charset="0"/>
              </a:rPr>
              <a:t>(=&gt; 2 million connections)</a:t>
            </a:r>
          </a:p>
          <a:p>
            <a:pPr eaLnBrk="1" hangingPunct="1">
              <a:spcBef>
                <a:spcPct val="0"/>
              </a:spcBef>
              <a:buFontTx/>
              <a:buNone/>
            </a:pPr>
            <a:r>
              <a:rPr lang="en-US" altLang="en-US" sz="2400" dirty="0">
                <a:latin typeface="Times New Roman" panose="02020603050405020304" pitchFamily="18" charset="0"/>
              </a:rPr>
              <a:t>.002 km of wire</a:t>
            </a: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whole CPU:</a:t>
            </a: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10</a:t>
            </a:r>
            <a:r>
              <a:rPr lang="en-US" altLang="en-US" sz="2400" baseline="30000" dirty="0">
                <a:latin typeface="Times New Roman" panose="02020603050405020304" pitchFamily="18" charset="0"/>
              </a:rPr>
              <a:t>9</a:t>
            </a:r>
            <a:r>
              <a:rPr lang="en-US" altLang="en-US" sz="2400" dirty="0">
                <a:latin typeface="Times New Roman" panose="02020603050405020304" pitchFamily="18" charset="0"/>
              </a:rPr>
              <a:t> transistors</a:t>
            </a:r>
          </a:p>
          <a:p>
            <a:pPr eaLnBrk="1" hangingPunct="1">
              <a:spcBef>
                <a:spcPct val="0"/>
              </a:spcBef>
              <a:buFontTx/>
              <a:buNone/>
            </a:pPr>
            <a:r>
              <a:rPr lang="en-US" altLang="en-US" sz="2400" dirty="0" smtClean="0">
                <a:solidFill>
                  <a:srgbClr val="FF0000"/>
                </a:solidFill>
                <a:latin typeface="Times New Roman" panose="02020603050405020304" pitchFamily="18" charset="0"/>
              </a:rPr>
              <a:t>2</a:t>
            </a:r>
            <a:r>
              <a:rPr lang="en-US" altLang="en-US" sz="2400" dirty="0" smtClean="0">
                <a:solidFill>
                  <a:srgbClr val="FF0000"/>
                </a:solidFill>
                <a:latin typeface="Times New Roman" panose="02020603050405020304" pitchFamily="18" charset="0"/>
                <a:sym typeface="Symbol" panose="05050102010706020507" pitchFamily="18" charset="2"/>
              </a:rPr>
              <a:t></a:t>
            </a:r>
            <a:r>
              <a:rPr lang="en-US" altLang="en-US" sz="2400" dirty="0" smtClean="0">
                <a:solidFill>
                  <a:srgbClr val="FF0000"/>
                </a:solidFill>
                <a:latin typeface="Times New Roman" panose="02020603050405020304" pitchFamily="18" charset="0"/>
              </a:rPr>
              <a:t>10</a:t>
            </a:r>
            <a:r>
              <a:rPr lang="en-US" altLang="en-US" sz="2400" baseline="30000" dirty="0" smtClean="0">
                <a:solidFill>
                  <a:srgbClr val="FF0000"/>
                </a:solidFill>
                <a:latin typeface="Times New Roman" panose="02020603050405020304" pitchFamily="18" charset="0"/>
              </a:rPr>
              <a:t>9</a:t>
            </a:r>
            <a:r>
              <a:rPr lang="en-US" altLang="en-US" sz="2400" dirty="0" smtClean="0">
                <a:solidFill>
                  <a:srgbClr val="FF0000"/>
                </a:solidFill>
                <a:latin typeface="Times New Roman" panose="02020603050405020304" pitchFamily="18" charset="0"/>
              </a:rPr>
              <a:t> </a:t>
            </a:r>
            <a:r>
              <a:rPr lang="en-US" altLang="en-US" sz="2400" dirty="0">
                <a:solidFill>
                  <a:srgbClr val="FF0000"/>
                </a:solidFill>
                <a:latin typeface="Times New Roman" panose="02020603050405020304" pitchFamily="18" charset="0"/>
              </a:rPr>
              <a:t>connections</a:t>
            </a:r>
          </a:p>
          <a:p>
            <a:pPr eaLnBrk="1" hangingPunct="1">
              <a:spcBef>
                <a:spcPct val="0"/>
              </a:spcBef>
              <a:buFontTx/>
              <a:buNone/>
            </a:pPr>
            <a:r>
              <a:rPr lang="en-US" altLang="en-US" sz="2400" dirty="0">
                <a:solidFill>
                  <a:srgbClr val="FF0000"/>
                </a:solidFill>
                <a:latin typeface="Times New Roman" panose="02020603050405020304" pitchFamily="18" charset="0"/>
              </a:rPr>
              <a:t>2 km of </a:t>
            </a:r>
            <a:r>
              <a:rPr lang="en-US" altLang="en-US" sz="2400" dirty="0" smtClean="0">
                <a:solidFill>
                  <a:srgbClr val="FF0000"/>
                </a:solidFill>
                <a:latin typeface="Times New Roman" panose="02020603050405020304" pitchFamily="18" charset="0"/>
              </a:rPr>
              <a:t>wire</a:t>
            </a:r>
          </a:p>
          <a:p>
            <a:pPr eaLnBrk="1" hangingPunct="1">
              <a:spcBef>
                <a:spcPct val="0"/>
              </a:spcBef>
              <a:buFontTx/>
              <a:buNone/>
            </a:pPr>
            <a:r>
              <a:rPr lang="en-US" altLang="en-US" sz="2400" dirty="0" smtClean="0">
                <a:latin typeface="Times New Roman" panose="02020603050405020304" pitchFamily="18" charset="0"/>
              </a:rPr>
              <a:t>scaled to brain: MW</a:t>
            </a:r>
            <a:endParaRPr lang="en-US" altLang="en-US" sz="2400" dirty="0">
              <a:latin typeface="Times New Roman" panose="02020603050405020304" pitchFamily="18" charset="0"/>
            </a:endParaRPr>
          </a:p>
        </p:txBody>
      </p:sp>
    </p:spTree>
    <p:extLst>
      <p:ext uri="{BB962C8B-B14F-4D97-AF65-F5344CB8AC3E}">
        <p14:creationId xmlns:p14="http://schemas.microsoft.com/office/powerpoint/2010/main" val="140053968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699" y="279699"/>
            <a:ext cx="8401722" cy="4893647"/>
          </a:xfrm>
          <a:prstGeom prst="rect">
            <a:avLst/>
          </a:prstGeom>
          <a:noFill/>
        </p:spPr>
        <p:txBody>
          <a:bodyPr wrap="square" rtlCol="0">
            <a:spAutoFit/>
          </a:bodyPr>
          <a:lstStyle/>
          <a:p>
            <a:endParaRPr lang="en-GB" dirty="0" smtClean="0"/>
          </a:p>
          <a:p>
            <a:endParaRPr lang="en-GB" dirty="0" smtClean="0"/>
          </a:p>
          <a:p>
            <a:r>
              <a:rPr lang="en-GB" dirty="0" smtClean="0"/>
              <a:t>Neural coding</a:t>
            </a:r>
            <a:endParaRPr lang="en-GB" dirty="0"/>
          </a:p>
          <a:p>
            <a:endParaRPr lang="en-GB" dirty="0" smtClean="0"/>
          </a:p>
          <a:p>
            <a:r>
              <a:rPr lang="en-GB" dirty="0" smtClean="0"/>
              <a:t>To interpret neural spike trains, which we need to do if we’re going to use experiments to shed light on how the brain works, we need to understand what the spike trains are telling us.</a:t>
            </a:r>
          </a:p>
          <a:p>
            <a:endParaRPr lang="en-GB" dirty="0"/>
          </a:p>
          <a:p>
            <a:r>
              <a:rPr lang="en-GB" dirty="0" smtClean="0"/>
              <a:t>This is where neural coding comes in. It basically asks the questions:</a:t>
            </a:r>
          </a:p>
          <a:p>
            <a:endParaRPr lang="en-GB" dirty="0"/>
          </a:p>
          <a:p>
            <a:r>
              <a:rPr lang="en-GB" dirty="0" smtClean="0"/>
              <a:t>	- what aspects of spike trains carry information?</a:t>
            </a:r>
          </a:p>
          <a:p>
            <a:r>
              <a:rPr lang="en-GB" dirty="0"/>
              <a:t>	</a:t>
            </a:r>
            <a:r>
              <a:rPr lang="en-GB" dirty="0" smtClean="0"/>
              <a:t>- how do we extract that information?</a:t>
            </a:r>
          </a:p>
        </p:txBody>
      </p:sp>
    </p:spTree>
    <p:extLst>
      <p:ext uri="{BB962C8B-B14F-4D97-AF65-F5344CB8AC3E}">
        <p14:creationId xmlns:p14="http://schemas.microsoft.com/office/powerpoint/2010/main" val="67451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699" y="279699"/>
            <a:ext cx="8401722" cy="2677656"/>
          </a:xfrm>
          <a:prstGeom prst="rect">
            <a:avLst/>
          </a:prstGeom>
          <a:noFill/>
        </p:spPr>
        <p:txBody>
          <a:bodyPr wrap="square" rtlCol="0">
            <a:spAutoFit/>
          </a:bodyPr>
          <a:lstStyle/>
          <a:p>
            <a:endParaRPr lang="en-GB" dirty="0" smtClean="0"/>
          </a:p>
          <a:p>
            <a:endParaRPr lang="en-GB" dirty="0" smtClean="0"/>
          </a:p>
          <a:p>
            <a:r>
              <a:rPr lang="en-GB" dirty="0" smtClean="0"/>
              <a:t>Learning at the level of synapses</a:t>
            </a:r>
          </a:p>
          <a:p>
            <a:endParaRPr lang="en-GB" dirty="0"/>
          </a:p>
          <a:p>
            <a:r>
              <a:rPr lang="en-GB" dirty="0" smtClean="0"/>
              <a:t>This is partly a continuation of biophysics. But we’re also going to look at what learning rules can actually do something useful at the network level.</a:t>
            </a:r>
          </a:p>
        </p:txBody>
      </p:sp>
    </p:spTree>
    <p:extLst>
      <p:ext uri="{BB962C8B-B14F-4D97-AF65-F5344CB8AC3E}">
        <p14:creationId xmlns:p14="http://schemas.microsoft.com/office/powerpoint/2010/main" val="319010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699" y="279699"/>
            <a:ext cx="8401722" cy="3416320"/>
          </a:xfrm>
          <a:prstGeom prst="rect">
            <a:avLst/>
          </a:prstGeom>
          <a:noFill/>
        </p:spPr>
        <p:txBody>
          <a:bodyPr wrap="square" rtlCol="0">
            <a:spAutoFit/>
          </a:bodyPr>
          <a:lstStyle/>
          <a:p>
            <a:endParaRPr lang="en-GB" dirty="0" smtClean="0"/>
          </a:p>
          <a:p>
            <a:endParaRPr lang="en-GB" dirty="0" smtClean="0"/>
          </a:p>
          <a:p>
            <a:r>
              <a:rPr lang="en-GB" dirty="0" smtClean="0"/>
              <a:t>Information theory</a:t>
            </a:r>
          </a:p>
          <a:p>
            <a:endParaRPr lang="en-GB" dirty="0"/>
          </a:p>
          <a:p>
            <a:r>
              <a:rPr lang="en-GB" dirty="0" smtClean="0"/>
              <a:t>We include this partly because it’s a really cool theory; everybody should understand information theory!</a:t>
            </a:r>
          </a:p>
          <a:p>
            <a:endParaRPr lang="en-GB" dirty="0"/>
          </a:p>
          <a:p>
            <a:r>
              <a:rPr lang="en-GB" dirty="0" smtClean="0"/>
              <a:t>The possibly more important reason is that it’s used a lot in neuroscience.</a:t>
            </a:r>
          </a:p>
        </p:txBody>
      </p:sp>
    </p:spTree>
    <p:extLst>
      <p:ext uri="{BB962C8B-B14F-4D97-AF65-F5344CB8AC3E}">
        <p14:creationId xmlns:p14="http://schemas.microsoft.com/office/powerpoint/2010/main" val="267069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699" y="279699"/>
            <a:ext cx="8778240" cy="6001643"/>
          </a:xfrm>
          <a:prstGeom prst="rect">
            <a:avLst/>
          </a:prstGeom>
          <a:noFill/>
        </p:spPr>
        <p:txBody>
          <a:bodyPr wrap="square" rtlCol="0">
            <a:spAutoFit/>
          </a:bodyPr>
          <a:lstStyle/>
          <a:p>
            <a:endParaRPr lang="en-GB" dirty="0" smtClean="0"/>
          </a:p>
          <a:p>
            <a:endParaRPr lang="en-GB" dirty="0" smtClean="0"/>
          </a:p>
          <a:p>
            <a:r>
              <a:rPr lang="en-GB" dirty="0" smtClean="0"/>
              <a:t>Reinforcement learning</a:t>
            </a:r>
          </a:p>
          <a:p>
            <a:endParaRPr lang="en-GB" dirty="0"/>
          </a:p>
          <a:p>
            <a:r>
              <a:rPr lang="en-GB" dirty="0" smtClean="0"/>
              <a:t>We are constantly faced with the problem of what action to take.</a:t>
            </a:r>
          </a:p>
          <a:p>
            <a:endParaRPr lang="en-GB" dirty="0"/>
          </a:p>
          <a:p>
            <a:r>
              <a:rPr lang="en-GB" dirty="0" smtClean="0"/>
              <a:t>Sometimes that’s easy (right now, it’s “don’t fall asleep”).</a:t>
            </a:r>
          </a:p>
          <a:p>
            <a:endParaRPr lang="en-GB" dirty="0"/>
          </a:p>
          <a:p>
            <a:r>
              <a:rPr lang="en-GB" dirty="0" smtClean="0"/>
              <a:t>Sometimes it’s really hard (“what graduate school do I go to”).</a:t>
            </a:r>
          </a:p>
          <a:p>
            <a:endParaRPr lang="en-GB" dirty="0"/>
          </a:p>
          <a:p>
            <a:r>
              <a:rPr lang="en-GB" dirty="0" smtClean="0"/>
              <a:t>	hard = hard to make an optimal decision</a:t>
            </a:r>
          </a:p>
          <a:p>
            <a:endParaRPr lang="en-GB" dirty="0"/>
          </a:p>
          <a:p>
            <a:r>
              <a:rPr lang="en-GB" dirty="0" smtClean="0"/>
              <a:t>Reinforcement learning is a theory about how to learn to make good, if not optimal, decisions.</a:t>
            </a:r>
          </a:p>
          <a:p>
            <a:endParaRPr lang="en-GB" dirty="0"/>
          </a:p>
          <a:p>
            <a:r>
              <a:rPr lang="en-GB" dirty="0" smtClean="0"/>
              <a:t>It is probably the most successful theory in neuroscience!</a:t>
            </a:r>
          </a:p>
        </p:txBody>
      </p:sp>
    </p:spTree>
    <p:extLst>
      <p:ext uri="{BB962C8B-B14F-4D97-AF65-F5344CB8AC3E}">
        <p14:creationId xmlns:p14="http://schemas.microsoft.com/office/powerpoint/2010/main" val="372740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699" y="279699"/>
            <a:ext cx="8401722" cy="5262979"/>
          </a:xfrm>
          <a:prstGeom prst="rect">
            <a:avLst/>
          </a:prstGeom>
          <a:noFill/>
        </p:spPr>
        <p:txBody>
          <a:bodyPr wrap="square" rtlCol="0">
            <a:spAutoFit/>
          </a:bodyPr>
          <a:lstStyle/>
          <a:p>
            <a:endParaRPr lang="en-GB" dirty="0" smtClean="0"/>
          </a:p>
          <a:p>
            <a:endParaRPr lang="en-GB" dirty="0" smtClean="0"/>
          </a:p>
          <a:p>
            <a:r>
              <a:rPr lang="en-GB" dirty="0" smtClean="0"/>
              <a:t>Network dynamics</a:t>
            </a:r>
          </a:p>
          <a:p>
            <a:endParaRPr lang="en-GB" dirty="0"/>
          </a:p>
          <a:p>
            <a:r>
              <a:rPr lang="en-GB" dirty="0" smtClean="0"/>
              <a:t>If we’re ever going to understand how networks of neurons compute things, we’re going to have to understand how networks of neurons work.</a:t>
            </a:r>
          </a:p>
          <a:p>
            <a:endParaRPr lang="en-GB" dirty="0"/>
          </a:p>
          <a:p>
            <a:r>
              <a:rPr lang="en-GB" dirty="0" smtClean="0"/>
              <a:t>The very last section of the course is on network dynamics.</a:t>
            </a:r>
          </a:p>
          <a:p>
            <a:endParaRPr lang="en-GB" dirty="0"/>
          </a:p>
          <a:p>
            <a:r>
              <a:rPr lang="en-GB" dirty="0" smtClean="0"/>
              <a:t>It’s short (three lectures), because not much is known.</a:t>
            </a:r>
          </a:p>
          <a:p>
            <a:endParaRPr lang="en-GB" dirty="0"/>
          </a:p>
          <a:p>
            <a:r>
              <a:rPr lang="en-GB" dirty="0" smtClean="0"/>
              <a:t>But it’s important, because future theories of network dynamics are likely to build on this work.</a:t>
            </a:r>
            <a:endParaRPr lang="en-GB" dirty="0"/>
          </a:p>
        </p:txBody>
      </p:sp>
    </p:spTree>
    <p:extLst>
      <p:ext uri="{BB962C8B-B14F-4D97-AF65-F5344CB8AC3E}">
        <p14:creationId xmlns:p14="http://schemas.microsoft.com/office/powerpoint/2010/main" val="37502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699" y="279699"/>
            <a:ext cx="8401722" cy="3416320"/>
          </a:xfrm>
          <a:prstGeom prst="rect">
            <a:avLst/>
          </a:prstGeom>
          <a:noFill/>
        </p:spPr>
        <p:txBody>
          <a:bodyPr wrap="square" rtlCol="0">
            <a:spAutoFit/>
          </a:bodyPr>
          <a:lstStyle/>
          <a:p>
            <a:r>
              <a:rPr lang="en-GB" dirty="0" smtClean="0"/>
              <a:t>Topics:</a:t>
            </a:r>
          </a:p>
          <a:p>
            <a:endParaRPr lang="en-GB" dirty="0" smtClean="0"/>
          </a:p>
          <a:p>
            <a:r>
              <a:rPr lang="en-GB" dirty="0"/>
              <a:t>Biophysics of single neurons and synapses</a:t>
            </a:r>
          </a:p>
          <a:p>
            <a:r>
              <a:rPr lang="en-GB" dirty="0" smtClean="0"/>
              <a:t>Systems neuroscience</a:t>
            </a:r>
          </a:p>
          <a:p>
            <a:r>
              <a:rPr lang="en-GB" dirty="0" smtClean="0"/>
              <a:t>Neural coding</a:t>
            </a:r>
            <a:endParaRPr lang="en-GB" dirty="0"/>
          </a:p>
          <a:p>
            <a:r>
              <a:rPr lang="en-GB" dirty="0" smtClean="0"/>
              <a:t>Learning at the level of synapses</a:t>
            </a:r>
          </a:p>
          <a:p>
            <a:r>
              <a:rPr lang="en-GB" dirty="0" smtClean="0"/>
              <a:t>Information theory</a:t>
            </a:r>
          </a:p>
          <a:p>
            <a:r>
              <a:rPr lang="en-GB" dirty="0" smtClean="0"/>
              <a:t>Reinforcement learning</a:t>
            </a:r>
          </a:p>
          <a:p>
            <a:r>
              <a:rPr lang="en-GB" dirty="0" smtClean="0"/>
              <a:t>Network dynamics</a:t>
            </a:r>
            <a:endParaRPr lang="en-GB" dirty="0"/>
          </a:p>
        </p:txBody>
      </p:sp>
    </p:spTree>
    <p:extLst>
      <p:ext uri="{BB962C8B-B14F-4D97-AF65-F5344CB8AC3E}">
        <p14:creationId xmlns:p14="http://schemas.microsoft.com/office/powerpoint/2010/main" val="410546471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Text Box 2"/>
          <p:cNvSpPr txBox="1">
            <a:spLocks noChangeArrowheads="1"/>
          </p:cNvSpPr>
          <p:nvPr/>
        </p:nvSpPr>
        <p:spPr bwMode="auto">
          <a:xfrm>
            <a:off x="454642" y="1638636"/>
            <a:ext cx="852799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indent="-514350" eaLnBrk="1" hangingPunct="1">
              <a:spcBef>
                <a:spcPct val="0"/>
              </a:spcBef>
              <a:buFontTx/>
              <a:buAutoNum type="arabicPeriod"/>
            </a:pPr>
            <a:r>
              <a:rPr lang="en-US" altLang="en-US" sz="2800" dirty="0" smtClean="0">
                <a:solidFill>
                  <a:schemeClr val="bg1">
                    <a:lumMod val="75000"/>
                  </a:schemeClr>
                </a:solidFill>
                <a:latin typeface="Times New Roman" panose="02020603050405020304" pitchFamily="18" charset="0"/>
              </a:rPr>
              <a:t>Basic facts about the brain.</a:t>
            </a:r>
          </a:p>
          <a:p>
            <a:pPr marL="514350" indent="-514350" eaLnBrk="1" hangingPunct="1">
              <a:spcBef>
                <a:spcPct val="0"/>
              </a:spcBef>
              <a:buFontTx/>
              <a:buAutoNum type="arabicPeriod"/>
            </a:pPr>
            <a:r>
              <a:rPr lang="en-US" altLang="en-US" sz="2800" dirty="0" smtClean="0">
                <a:solidFill>
                  <a:schemeClr val="bg1">
                    <a:lumMod val="75000"/>
                  </a:schemeClr>
                </a:solidFill>
                <a:latin typeface="Times New Roman" panose="02020603050405020304" pitchFamily="18" charset="0"/>
              </a:rPr>
              <a:t>What it is we really want to know about the brain.</a:t>
            </a:r>
          </a:p>
          <a:p>
            <a:pPr marL="514350" indent="-514350" eaLnBrk="1" hangingPunct="1">
              <a:spcBef>
                <a:spcPct val="0"/>
              </a:spcBef>
              <a:buFontTx/>
              <a:buAutoNum type="arabicPeriod"/>
            </a:pPr>
            <a:r>
              <a:rPr lang="en-US" altLang="en-US" sz="2800" dirty="0" smtClean="0">
                <a:solidFill>
                  <a:schemeClr val="bg1">
                    <a:lumMod val="75000"/>
                  </a:schemeClr>
                </a:solidFill>
                <a:latin typeface="Times New Roman" panose="02020603050405020304" pitchFamily="18" charset="0"/>
              </a:rPr>
              <a:t>How that relates to the course.</a:t>
            </a:r>
          </a:p>
          <a:p>
            <a:pPr marL="514350" indent="-514350" eaLnBrk="1" hangingPunct="1">
              <a:spcBef>
                <a:spcPct val="0"/>
              </a:spcBef>
              <a:buFontTx/>
              <a:buAutoNum type="arabicPeriod"/>
            </a:pPr>
            <a:r>
              <a:rPr lang="en-US" altLang="en-US" sz="2800" dirty="0" smtClean="0">
                <a:latin typeface="Times New Roman" panose="02020603050405020304" pitchFamily="18" charset="0"/>
              </a:rPr>
              <a:t>The math you will need to know.</a:t>
            </a:r>
          </a:p>
          <a:p>
            <a:pPr marL="514350" indent="-514350" eaLnBrk="1" hangingPunct="1">
              <a:spcBef>
                <a:spcPct val="0"/>
              </a:spcBef>
              <a:buFontTx/>
              <a:buAutoNum type="arabicPeriod"/>
            </a:pPr>
            <a:r>
              <a:rPr lang="en-US" altLang="en-US" sz="2800" dirty="0" smtClean="0">
                <a:solidFill>
                  <a:schemeClr val="bg1">
                    <a:lumMod val="75000"/>
                  </a:schemeClr>
                </a:solidFill>
                <a:latin typeface="Times New Roman" panose="02020603050405020304" pitchFamily="18" charset="0"/>
              </a:rPr>
              <a:t>Then we switch over to the white board, and the fun begins!</a:t>
            </a:r>
            <a:endParaRPr lang="en-US" altLang="en-US" sz="2800" dirty="0">
              <a:solidFill>
                <a:schemeClr val="bg1">
                  <a:lumMod val="75000"/>
                </a:schemeClr>
              </a:solidFill>
              <a:latin typeface="Times New Roman" panose="02020603050405020304" pitchFamily="18" charset="0"/>
            </a:endParaRPr>
          </a:p>
        </p:txBody>
      </p:sp>
      <p:sp>
        <p:nvSpPr>
          <p:cNvPr id="2" name="TextBox 1"/>
          <p:cNvSpPr txBox="1"/>
          <p:nvPr/>
        </p:nvSpPr>
        <p:spPr>
          <a:xfrm>
            <a:off x="3679116" y="398032"/>
            <a:ext cx="1175322" cy="461665"/>
          </a:xfrm>
          <a:prstGeom prst="rect">
            <a:avLst/>
          </a:prstGeom>
          <a:noFill/>
        </p:spPr>
        <p:txBody>
          <a:bodyPr wrap="none" rtlCol="0">
            <a:spAutoFit/>
          </a:bodyPr>
          <a:lstStyle/>
          <a:p>
            <a:r>
              <a:rPr lang="en-GB" u="sng" dirty="0" smtClean="0"/>
              <a:t>Outline</a:t>
            </a:r>
            <a:endParaRPr lang="en-GB" u="sng" dirty="0"/>
          </a:p>
        </p:txBody>
      </p:sp>
    </p:spTree>
    <p:extLst>
      <p:ext uri="{BB962C8B-B14F-4D97-AF65-F5344CB8AC3E}">
        <p14:creationId xmlns:p14="http://schemas.microsoft.com/office/powerpoint/2010/main" val="82165944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7125" y="374467"/>
            <a:ext cx="8068235" cy="6370975"/>
          </a:xfrm>
          <a:prstGeom prst="rect">
            <a:avLst/>
          </a:prstGeom>
          <a:noFill/>
        </p:spPr>
        <p:txBody>
          <a:bodyPr wrap="square" rtlCol="0">
            <a:spAutoFit/>
          </a:bodyPr>
          <a:lstStyle/>
          <a:p>
            <a:r>
              <a:rPr lang="en-GB" dirty="0"/>
              <a:t>linear algebra</a:t>
            </a:r>
          </a:p>
          <a:p>
            <a:r>
              <a:rPr lang="en-GB" dirty="0" smtClean="0"/>
              <a:t>ordinary differential equations (ODEs)</a:t>
            </a:r>
          </a:p>
          <a:p>
            <a:r>
              <a:rPr lang="en-GB" dirty="0"/>
              <a:t> </a:t>
            </a:r>
            <a:r>
              <a:rPr lang="en-GB" dirty="0" smtClean="0"/>
              <a:t>   - mainly linear, some nonlinear, some stochastic</a:t>
            </a:r>
          </a:p>
          <a:p>
            <a:r>
              <a:rPr lang="en-GB" dirty="0"/>
              <a:t> </a:t>
            </a:r>
            <a:r>
              <a:rPr lang="en-GB" dirty="0" smtClean="0"/>
              <a:t>   - bifurcation theory!</a:t>
            </a:r>
            <a:endParaRPr lang="en-GB" dirty="0"/>
          </a:p>
          <a:p>
            <a:r>
              <a:rPr lang="en-GB" dirty="0" smtClean="0"/>
              <a:t>(very little) partial differential equations (PDEs)</a:t>
            </a:r>
          </a:p>
          <a:p>
            <a:r>
              <a:rPr lang="en-GB" dirty="0"/>
              <a:t>Fourier </a:t>
            </a:r>
            <a:r>
              <a:rPr lang="en-GB" dirty="0" smtClean="0"/>
              <a:t>(and Laplace) transforms</a:t>
            </a:r>
          </a:p>
          <a:p>
            <a:r>
              <a:rPr lang="en-GB" dirty="0" smtClean="0"/>
              <a:t>The </a:t>
            </a:r>
            <a:r>
              <a:rPr lang="en-GB" dirty="0"/>
              <a:t>central limit </a:t>
            </a:r>
            <a:r>
              <a:rPr lang="en-GB" dirty="0" smtClean="0"/>
              <a:t>theorem</a:t>
            </a:r>
          </a:p>
          <a:p>
            <a:r>
              <a:rPr lang="en-GB" dirty="0"/>
              <a:t>Taylor </a:t>
            </a:r>
            <a:r>
              <a:rPr lang="en-GB" dirty="0" smtClean="0"/>
              <a:t>expansions</a:t>
            </a:r>
          </a:p>
          <a:p>
            <a:r>
              <a:rPr lang="en-GB" dirty="0" smtClean="0"/>
              <a:t>Integrals</a:t>
            </a:r>
            <a:r>
              <a:rPr lang="en-GB" dirty="0"/>
              <a:t>: </a:t>
            </a:r>
            <a:r>
              <a:rPr lang="en-GB" dirty="0" smtClean="0"/>
              <a:t>Gaussian</a:t>
            </a:r>
            <a:r>
              <a:rPr lang="en-GB" dirty="0"/>
              <a:t>, exponential, </a:t>
            </a:r>
            <a:r>
              <a:rPr lang="en-GB" dirty="0" smtClean="0"/>
              <a:t>Gamma (at least)</a:t>
            </a:r>
          </a:p>
          <a:p>
            <a:r>
              <a:rPr lang="en-GB" dirty="0" smtClean="0"/>
              <a:t>Distributions:</a:t>
            </a:r>
          </a:p>
          <a:p>
            <a:r>
              <a:rPr lang="en-GB" dirty="0" smtClean="0"/>
              <a:t>   Gaussian		Exponential</a:t>
            </a:r>
            <a:endParaRPr lang="en-GB" dirty="0"/>
          </a:p>
          <a:p>
            <a:r>
              <a:rPr lang="en-GB" dirty="0"/>
              <a:t>   </a:t>
            </a:r>
            <a:r>
              <a:rPr lang="en-GB" dirty="0" smtClean="0"/>
              <a:t>Bernoulli		Binomial and Multinomial</a:t>
            </a:r>
            <a:endParaRPr lang="en-GB" dirty="0"/>
          </a:p>
          <a:p>
            <a:r>
              <a:rPr lang="en-GB" dirty="0"/>
              <a:t>   </a:t>
            </a:r>
            <a:r>
              <a:rPr lang="en-GB" dirty="0" smtClean="0"/>
              <a:t>Gamma		Beta</a:t>
            </a:r>
          </a:p>
          <a:p>
            <a:r>
              <a:rPr lang="en-GB" dirty="0"/>
              <a:t> </a:t>
            </a:r>
            <a:r>
              <a:rPr lang="en-GB" dirty="0" smtClean="0"/>
              <a:t>  Delta		Poisson</a:t>
            </a:r>
          </a:p>
          <a:p>
            <a:endParaRPr lang="en-GB" dirty="0"/>
          </a:p>
          <a:p>
            <a:r>
              <a:rPr lang="en-GB" dirty="0" smtClean="0"/>
              <a:t>See the website for a lot more information on math!</a:t>
            </a:r>
          </a:p>
          <a:p>
            <a:r>
              <a:rPr lang="en-GB" dirty="0" smtClean="0"/>
              <a:t>(although it’s only partially finished)</a:t>
            </a:r>
            <a:endParaRPr lang="en-GB" dirty="0"/>
          </a:p>
        </p:txBody>
      </p:sp>
      <p:sp>
        <p:nvSpPr>
          <p:cNvPr id="4" name="TextBox 3"/>
          <p:cNvSpPr txBox="1"/>
          <p:nvPr/>
        </p:nvSpPr>
        <p:spPr>
          <a:xfrm>
            <a:off x="3367143" y="0"/>
            <a:ext cx="2030364" cy="461665"/>
          </a:xfrm>
          <a:prstGeom prst="rect">
            <a:avLst/>
          </a:prstGeom>
          <a:noFill/>
        </p:spPr>
        <p:txBody>
          <a:bodyPr wrap="none" rtlCol="0">
            <a:spAutoFit/>
          </a:bodyPr>
          <a:lstStyle/>
          <a:p>
            <a:r>
              <a:rPr lang="en-GB" dirty="0" smtClean="0"/>
              <a:t>A (partial) list</a:t>
            </a:r>
            <a:endParaRPr lang="en-GB" dirty="0"/>
          </a:p>
        </p:txBody>
      </p:sp>
    </p:spTree>
    <p:extLst>
      <p:ext uri="{BB962C8B-B14F-4D97-AF65-F5344CB8AC3E}">
        <p14:creationId xmlns:p14="http://schemas.microsoft.com/office/powerpoint/2010/main" val="392160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Text Box 2"/>
          <p:cNvSpPr txBox="1">
            <a:spLocks noChangeArrowheads="1"/>
          </p:cNvSpPr>
          <p:nvPr/>
        </p:nvSpPr>
        <p:spPr bwMode="auto">
          <a:xfrm>
            <a:off x="454642" y="1638636"/>
            <a:ext cx="852799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indent="-514350" eaLnBrk="1" hangingPunct="1">
              <a:spcBef>
                <a:spcPct val="0"/>
              </a:spcBef>
              <a:buFontTx/>
              <a:buAutoNum type="arabicPeriod"/>
            </a:pPr>
            <a:r>
              <a:rPr lang="en-US" altLang="en-US" sz="2800" dirty="0" smtClean="0">
                <a:solidFill>
                  <a:schemeClr val="bg1">
                    <a:lumMod val="65000"/>
                  </a:schemeClr>
                </a:solidFill>
                <a:latin typeface="Times New Roman" panose="02020603050405020304" pitchFamily="18" charset="0"/>
              </a:rPr>
              <a:t>Basic facts about the brain.</a:t>
            </a:r>
          </a:p>
          <a:p>
            <a:pPr marL="514350" indent="-514350" eaLnBrk="1" hangingPunct="1">
              <a:spcBef>
                <a:spcPct val="0"/>
              </a:spcBef>
              <a:buFontTx/>
              <a:buAutoNum type="arabicPeriod"/>
            </a:pPr>
            <a:r>
              <a:rPr lang="en-US" altLang="en-US" sz="2800" dirty="0" smtClean="0">
                <a:solidFill>
                  <a:schemeClr val="bg1">
                    <a:lumMod val="75000"/>
                  </a:schemeClr>
                </a:solidFill>
                <a:latin typeface="Times New Roman" panose="02020603050405020304" pitchFamily="18" charset="0"/>
              </a:rPr>
              <a:t>What it is we really want to know about the brain.</a:t>
            </a:r>
          </a:p>
          <a:p>
            <a:pPr marL="514350" indent="-514350" eaLnBrk="1" hangingPunct="1">
              <a:spcBef>
                <a:spcPct val="0"/>
              </a:spcBef>
              <a:buFontTx/>
              <a:buAutoNum type="arabicPeriod"/>
            </a:pPr>
            <a:r>
              <a:rPr lang="en-US" altLang="en-US" sz="2800" dirty="0" smtClean="0">
                <a:solidFill>
                  <a:schemeClr val="bg1">
                    <a:lumMod val="75000"/>
                  </a:schemeClr>
                </a:solidFill>
                <a:latin typeface="Times New Roman" panose="02020603050405020304" pitchFamily="18" charset="0"/>
              </a:rPr>
              <a:t>How that relates to the course.</a:t>
            </a:r>
          </a:p>
          <a:p>
            <a:pPr marL="514350" indent="-514350" eaLnBrk="1" hangingPunct="1">
              <a:spcBef>
                <a:spcPct val="0"/>
              </a:spcBef>
              <a:buFontTx/>
              <a:buAutoNum type="arabicPeriod"/>
            </a:pPr>
            <a:r>
              <a:rPr lang="en-US" altLang="en-US" sz="2800" dirty="0" smtClean="0">
                <a:solidFill>
                  <a:schemeClr val="bg1">
                    <a:lumMod val="75000"/>
                  </a:schemeClr>
                </a:solidFill>
                <a:latin typeface="Times New Roman" panose="02020603050405020304" pitchFamily="18" charset="0"/>
              </a:rPr>
              <a:t>The math you will need to know.</a:t>
            </a:r>
          </a:p>
          <a:p>
            <a:pPr marL="514350" indent="-514350" eaLnBrk="1" hangingPunct="1">
              <a:spcBef>
                <a:spcPct val="0"/>
              </a:spcBef>
              <a:buFontTx/>
              <a:buAutoNum type="arabicPeriod"/>
            </a:pPr>
            <a:r>
              <a:rPr lang="en-US" altLang="en-US" sz="2800" dirty="0" smtClean="0">
                <a:latin typeface="Times New Roman" panose="02020603050405020304" pitchFamily="18" charset="0"/>
              </a:rPr>
              <a:t>Now we switch over to the white board, and the fun begins!</a:t>
            </a:r>
            <a:endParaRPr lang="en-US" altLang="en-US" sz="2800" dirty="0">
              <a:latin typeface="Times New Roman" panose="02020603050405020304" pitchFamily="18" charset="0"/>
            </a:endParaRPr>
          </a:p>
        </p:txBody>
      </p:sp>
      <p:sp>
        <p:nvSpPr>
          <p:cNvPr id="2" name="TextBox 1"/>
          <p:cNvSpPr txBox="1"/>
          <p:nvPr/>
        </p:nvSpPr>
        <p:spPr>
          <a:xfrm>
            <a:off x="3679116" y="398032"/>
            <a:ext cx="1175322" cy="461665"/>
          </a:xfrm>
          <a:prstGeom prst="rect">
            <a:avLst/>
          </a:prstGeom>
          <a:noFill/>
        </p:spPr>
        <p:txBody>
          <a:bodyPr wrap="none" rtlCol="0">
            <a:spAutoFit/>
          </a:bodyPr>
          <a:lstStyle/>
          <a:p>
            <a:r>
              <a:rPr lang="en-GB" u="sng" dirty="0" smtClean="0"/>
              <a:t>Outline</a:t>
            </a:r>
            <a:endParaRPr lang="en-GB" u="sng" dirty="0"/>
          </a:p>
        </p:txBody>
      </p:sp>
    </p:spTree>
    <p:extLst>
      <p:ext uri="{BB962C8B-B14F-4D97-AF65-F5344CB8AC3E}">
        <p14:creationId xmlns:p14="http://schemas.microsoft.com/office/powerpoint/2010/main" val="1855700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28927</TotalTime>
  <Words>3698</Words>
  <Application>Microsoft Office PowerPoint</Application>
  <PresentationFormat>On-screen Show (4:3)</PresentationFormat>
  <Paragraphs>984</Paragraphs>
  <Slides>98</Slides>
  <Notes>98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98</vt:i4>
      </vt:variant>
    </vt:vector>
  </HeadingPairs>
  <TitlesOfParts>
    <vt:vector size="103" baseType="lpstr">
      <vt:lpstr>Arial</vt:lpstr>
      <vt:lpstr>Calibri</vt:lpstr>
      <vt:lpstr>Symbol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Henry 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Latham</dc:creator>
  <cp:lastModifiedBy>pel</cp:lastModifiedBy>
  <cp:revision>1138</cp:revision>
  <dcterms:created xsi:type="dcterms:W3CDTF">2003-09-23T02:40:02Z</dcterms:created>
  <dcterms:modified xsi:type="dcterms:W3CDTF">2015-10-06T10:57:29Z</dcterms:modified>
</cp:coreProperties>
</file>