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3"/>
  </p:notesMasterIdLst>
  <p:sldIdLst>
    <p:sldId id="780" r:id="rId2"/>
    <p:sldId id="1785" r:id="rId3"/>
    <p:sldId id="1786" r:id="rId4"/>
    <p:sldId id="1878" r:id="rId5"/>
    <p:sldId id="2089" r:id="rId6"/>
    <p:sldId id="2090" r:id="rId7"/>
    <p:sldId id="2088" r:id="rId8"/>
    <p:sldId id="2111" r:id="rId9"/>
    <p:sldId id="1880" r:id="rId10"/>
    <p:sldId id="1943" r:id="rId11"/>
    <p:sldId id="1940" r:id="rId12"/>
    <p:sldId id="1944" r:id="rId13"/>
    <p:sldId id="1941" r:id="rId14"/>
    <p:sldId id="1942" r:id="rId15"/>
    <p:sldId id="1883" r:id="rId16"/>
    <p:sldId id="1884" r:id="rId17"/>
    <p:sldId id="1889" r:id="rId18"/>
    <p:sldId id="1890" r:id="rId19"/>
    <p:sldId id="1892" r:id="rId20"/>
    <p:sldId id="2119" r:id="rId21"/>
    <p:sldId id="1885" r:id="rId22"/>
    <p:sldId id="1945" r:id="rId23"/>
    <p:sldId id="1894" r:id="rId24"/>
    <p:sldId id="1903" r:id="rId25"/>
    <p:sldId id="1905" r:id="rId26"/>
    <p:sldId id="1895" r:id="rId27"/>
    <p:sldId id="1896" r:id="rId28"/>
    <p:sldId id="1897" r:id="rId29"/>
    <p:sldId id="1977" r:id="rId30"/>
    <p:sldId id="1898" r:id="rId31"/>
    <p:sldId id="1996" r:id="rId32"/>
    <p:sldId id="2087" r:id="rId33"/>
    <p:sldId id="2082" r:id="rId34"/>
    <p:sldId id="1899" r:id="rId35"/>
    <p:sldId id="1900" r:id="rId36"/>
    <p:sldId id="1901" r:id="rId37"/>
    <p:sldId id="2075" r:id="rId38"/>
    <p:sldId id="2076" r:id="rId39"/>
    <p:sldId id="1946" r:id="rId40"/>
    <p:sldId id="1936" r:id="rId41"/>
    <p:sldId id="2091" r:id="rId42"/>
    <p:sldId id="1948" r:id="rId43"/>
    <p:sldId id="1953" r:id="rId44"/>
    <p:sldId id="1954" r:id="rId45"/>
    <p:sldId id="1955" r:id="rId46"/>
    <p:sldId id="1956" r:id="rId47"/>
    <p:sldId id="1957" r:id="rId48"/>
    <p:sldId id="1952" r:id="rId49"/>
    <p:sldId id="1792" r:id="rId50"/>
    <p:sldId id="1960" r:id="rId51"/>
    <p:sldId id="1958" r:id="rId52"/>
    <p:sldId id="1959" r:id="rId53"/>
    <p:sldId id="2003" r:id="rId54"/>
    <p:sldId id="2004" r:id="rId55"/>
    <p:sldId id="1964" r:id="rId56"/>
    <p:sldId id="1966" r:id="rId57"/>
    <p:sldId id="1967" r:id="rId58"/>
    <p:sldId id="1968" r:id="rId59"/>
    <p:sldId id="1970" r:id="rId60"/>
    <p:sldId id="1978" r:id="rId61"/>
    <p:sldId id="1972" r:id="rId62"/>
    <p:sldId id="1979" r:id="rId63"/>
    <p:sldId id="1973" r:id="rId64"/>
    <p:sldId id="1974" r:id="rId65"/>
    <p:sldId id="1975" r:id="rId66"/>
    <p:sldId id="1998" r:id="rId67"/>
    <p:sldId id="1980" r:id="rId68"/>
    <p:sldId id="2070" r:id="rId69"/>
    <p:sldId id="1981" r:id="rId70"/>
    <p:sldId id="2074" r:id="rId71"/>
    <p:sldId id="2072" r:id="rId72"/>
    <p:sldId id="2071" r:id="rId73"/>
    <p:sldId id="2073" r:id="rId74"/>
    <p:sldId id="1982" r:id="rId75"/>
    <p:sldId id="2065" r:id="rId76"/>
    <p:sldId id="1803" r:id="rId77"/>
    <p:sldId id="1984" r:id="rId78"/>
    <p:sldId id="1999" r:id="rId79"/>
    <p:sldId id="2050" r:id="rId80"/>
    <p:sldId id="1983" r:id="rId81"/>
    <p:sldId id="2078" r:id="rId82"/>
    <p:sldId id="1987" r:id="rId83"/>
    <p:sldId id="1988" r:id="rId84"/>
    <p:sldId id="1990" r:id="rId85"/>
    <p:sldId id="1992" r:id="rId86"/>
    <p:sldId id="1997" r:id="rId87"/>
    <p:sldId id="1995" r:id="rId88"/>
    <p:sldId id="2000" r:id="rId89"/>
    <p:sldId id="2005" r:id="rId90"/>
    <p:sldId id="2007" r:id="rId91"/>
    <p:sldId id="2008" r:id="rId92"/>
    <p:sldId id="2009" r:id="rId93"/>
    <p:sldId id="2011" r:id="rId94"/>
    <p:sldId id="2112" r:id="rId95"/>
    <p:sldId id="2113" r:id="rId96"/>
    <p:sldId id="2114" r:id="rId97"/>
    <p:sldId id="2115" r:id="rId98"/>
    <p:sldId id="2116" r:id="rId99"/>
    <p:sldId id="2117" r:id="rId100"/>
    <p:sldId id="2118" r:id="rId101"/>
    <p:sldId id="2012" r:id="rId102"/>
    <p:sldId id="2013" r:id="rId103"/>
    <p:sldId id="2083" r:id="rId104"/>
    <p:sldId id="2014" r:id="rId105"/>
    <p:sldId id="2093" r:id="rId106"/>
    <p:sldId id="2094" r:id="rId107"/>
    <p:sldId id="2096" r:id="rId108"/>
    <p:sldId id="2095" r:id="rId109"/>
    <p:sldId id="2097" r:id="rId110"/>
    <p:sldId id="2098" r:id="rId111"/>
    <p:sldId id="2018" r:id="rId112"/>
    <p:sldId id="2019" r:id="rId113"/>
    <p:sldId id="2020" r:id="rId114"/>
    <p:sldId id="2099" r:id="rId115"/>
    <p:sldId id="2100" r:id="rId116"/>
    <p:sldId id="2101" r:id="rId117"/>
    <p:sldId id="2021" r:id="rId118"/>
    <p:sldId id="2102" r:id="rId119"/>
    <p:sldId id="2029" r:id="rId120"/>
    <p:sldId id="2106" r:id="rId121"/>
    <p:sldId id="2109" r:id="rId122"/>
    <p:sldId id="2110" r:id="rId123"/>
    <p:sldId id="2107" r:id="rId124"/>
    <p:sldId id="2084" r:id="rId125"/>
    <p:sldId id="2033" r:id="rId126"/>
    <p:sldId id="2080" r:id="rId127"/>
    <p:sldId id="2079" r:id="rId128"/>
    <p:sldId id="2066" r:id="rId129"/>
    <p:sldId id="2067" r:id="rId130"/>
    <p:sldId id="2035" r:id="rId131"/>
    <p:sldId id="2081" r:id="rId132"/>
    <p:sldId id="2036" r:id="rId133"/>
    <p:sldId id="2068" r:id="rId134"/>
    <p:sldId id="2042" r:id="rId135"/>
    <p:sldId id="2039" r:id="rId136"/>
    <p:sldId id="2053" r:id="rId137"/>
    <p:sldId id="2054" r:id="rId138"/>
    <p:sldId id="2052" r:id="rId139"/>
    <p:sldId id="2056" r:id="rId140"/>
    <p:sldId id="2064" r:id="rId141"/>
    <p:sldId id="2069" r:id="rId142"/>
    <p:sldId id="2010" r:id="rId143"/>
    <p:sldId id="2045" r:id="rId144"/>
    <p:sldId id="2046" r:id="rId145"/>
    <p:sldId id="2047" r:id="rId146"/>
    <p:sldId id="2048" r:id="rId147"/>
    <p:sldId id="2103" r:id="rId148"/>
    <p:sldId id="2105" r:id="rId149"/>
    <p:sldId id="2104" r:id="rId150"/>
    <p:sldId id="2044" r:id="rId151"/>
    <p:sldId id="1831" r:id="rId1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  <a:srgbClr val="008080"/>
    <a:srgbClr val="C0C0C0"/>
    <a:srgbClr val="00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672" autoAdjust="0"/>
    <p:restoredTop sz="99850" autoAdjust="0"/>
  </p:normalViewPr>
  <p:slideViewPr>
    <p:cSldViewPr snapToGrid="0">
      <p:cViewPr varScale="1">
        <p:scale>
          <a:sx n="89" d="100"/>
          <a:sy n="89" d="100"/>
        </p:scale>
        <p:origin x="1266" y="7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6B620D6-A589-47BA-9C13-DB1DC325AF9A}" type="datetimeFigureOut">
              <a:rPr lang="en-US"/>
              <a:pPr/>
              <a:t>3/6/2017</a:t>
            </a:fld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9B011ED-2EB3-48D7-92D3-02CDFA37AA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8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100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4590251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8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9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7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9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1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02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02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02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6143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600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011ED-2EB3-48D7-92D3-02CDFA37AA1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202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95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7848176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96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73166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97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1702620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98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886942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09D480-DA36-4765-9C3C-9EFC6D890E66}" type="slidenum">
              <a:rPr lang="en-GB" smtClean="0"/>
              <a:pPr>
                <a:defRPr/>
              </a:pPr>
              <a:t>99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7860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7F56-6359-4CE7-A231-B2E4A757A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BB0E8-04A4-4A56-A48C-4E5E55FF7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7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94DC-F29F-4231-8995-23B7C4F8E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8A9C1-C680-4DAC-A663-24F4E2E9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F0DC-043B-42D1-B21A-7611A75B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0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C2439-ECF8-4EF1-BCA4-A233F776A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7247-2ECF-4871-8CFE-92EC2F18A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16DB-98DF-4688-BDA3-C7AEFCAB8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95C91-6D46-4D89-8BA7-A44DD1BB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D54D9-32C2-4B2C-95CF-30F02E85F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ED067-1812-4D08-9500-F165BE95C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090DE14D-F637-415C-AB75-33F9A3B1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7440" y="986976"/>
            <a:ext cx="855452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dirty="0" smtClean="0"/>
              <a:t>Noise, correlations </a:t>
            </a:r>
            <a:r>
              <a:rPr lang="en-US" sz="3200" dirty="0"/>
              <a:t>and </a:t>
            </a:r>
            <a:r>
              <a:rPr lang="en-US" sz="3200" dirty="0" smtClean="0"/>
              <a:t>computing</a:t>
            </a:r>
            <a:endParaRPr lang="en-US" sz="3200" dirty="0"/>
          </a:p>
          <a:p>
            <a:pPr algn="ctr" eaLnBrk="1" hangingPunct="1"/>
            <a:endParaRPr lang="en-US" sz="3200" dirty="0"/>
          </a:p>
          <a:p>
            <a:pPr algn="ctr" eaLnBrk="1" hangingPunct="1"/>
            <a:r>
              <a:rPr lang="en-US" sz="3200" dirty="0"/>
              <a:t>Peter Latham</a:t>
            </a:r>
          </a:p>
          <a:p>
            <a:pPr algn="ctr" eaLnBrk="1" hangingPunct="1"/>
            <a:r>
              <a:rPr lang="en-US" sz="3200" dirty="0"/>
              <a:t>Gatsby Computational Neuroscience Unit, UCL</a:t>
            </a:r>
          </a:p>
          <a:p>
            <a:pPr algn="ctr" eaLnBrk="1" hangingPunct="1"/>
            <a:endParaRPr lang="en-US" sz="3200" dirty="0"/>
          </a:p>
          <a:p>
            <a:pPr algn="ctr"/>
            <a:r>
              <a:rPr lang="en-US" sz="3200" dirty="0" smtClean="0"/>
              <a:t>Theoretical Neuroscience</a:t>
            </a:r>
            <a:endParaRPr lang="en-US" sz="3200" dirty="0"/>
          </a:p>
          <a:p>
            <a:pPr algn="ctr"/>
            <a:r>
              <a:rPr lang="en-US" sz="3200" dirty="0" smtClean="0"/>
              <a:t>March 6, 2017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4116" y="2840204"/>
            <a:ext cx="26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optimal </a:t>
            </a:r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68091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6744" y="4458000"/>
            <a:ext cx="8425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want to compute </a:t>
            </a:r>
            <a:r>
              <a:rPr lang="el-GR" sz="2400" dirty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r>
              <a:rPr lang="en-GB" sz="2400" dirty="0" smtClean="0"/>
              <a:t>      , but how do we define it?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523175" y="4560516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86388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+ </a:t>
            </a:r>
            <a:r>
              <a:rPr lang="el-GR" sz="2400" dirty="0" smtClean="0">
                <a:solidFill>
                  <a:srgbClr val="0000FF"/>
                </a:solidFill>
              </a:rPr>
              <a:t>σ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302223" y="2940693"/>
            <a:ext cx="807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err="1" smtClean="0">
                <a:solidFill>
                  <a:srgbClr val="0000FF"/>
                </a:solidFill>
              </a:rPr>
              <a:t>approx</a:t>
            </a:r>
            <a:endParaRPr lang="en-GB" sz="2400" baseline="-25000" dirty="0">
              <a:solidFill>
                <a:srgbClr val="0000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980653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</a:rPr>
              <a:t>+ </a:t>
            </a:r>
            <a:r>
              <a:rPr lang="el-GR" sz="2400" dirty="0" smtClean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endParaRPr lang="en-GB" sz="2400" baseline="30000" dirty="0">
              <a:solidFill>
                <a:srgbClr val="00CC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396488" y="291402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3803" y="2581835"/>
            <a:ext cx="435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pause and do some math!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3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20633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684219" y="1121229"/>
            <a:ext cx="2032268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4" idx="13"/>
          </p:cNvCxnSpPr>
          <p:nvPr/>
        </p:nvCxnSpPr>
        <p:spPr bwMode="auto">
          <a:xfrm flipH="1">
            <a:off x="5063702" y="1850571"/>
            <a:ext cx="271478" cy="180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260471" y="3650391"/>
            <a:ext cx="3433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now we want to see</a:t>
            </a:r>
          </a:p>
          <a:p>
            <a:pPr algn="ctr"/>
            <a:r>
              <a:rPr lang="en-GB" sz="2400" dirty="0" smtClean="0"/>
              <a:t>how it interacts with this</a:t>
            </a:r>
            <a:endParaRPr lang="en-GB" sz="2400" dirty="0"/>
          </a:p>
        </p:txBody>
      </p:sp>
      <p:sp>
        <p:nvSpPr>
          <p:cNvPr id="93" name="Freeform 92"/>
          <p:cNvSpPr/>
          <p:nvPr/>
        </p:nvSpPr>
        <p:spPr bwMode="auto">
          <a:xfrm>
            <a:off x="6862207" y="1111529"/>
            <a:ext cx="1131463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7470296" y="1840871"/>
            <a:ext cx="271478" cy="180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62057" y="3650391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so far we’ve been</a:t>
            </a:r>
          </a:p>
          <a:p>
            <a:pPr algn="ctr"/>
            <a:r>
              <a:rPr lang="en-GB" sz="2400" dirty="0" smtClean="0"/>
              <a:t>talking</a:t>
            </a:r>
            <a:r>
              <a:rPr lang="en-GB" sz="2400" dirty="0"/>
              <a:t> </a:t>
            </a:r>
            <a:r>
              <a:rPr lang="en-GB" sz="2400" dirty="0" smtClean="0"/>
              <a:t>about this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61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93" grpId="0" animBg="1"/>
      <p:bldP spid="1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684219" y="1121229"/>
            <a:ext cx="2032268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4" idx="13"/>
          </p:cNvCxnSpPr>
          <p:nvPr/>
        </p:nvCxnSpPr>
        <p:spPr bwMode="auto">
          <a:xfrm flipH="1">
            <a:off x="5063702" y="1850571"/>
            <a:ext cx="271478" cy="180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43390" y="3650391"/>
            <a:ext cx="3133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inherits the noise</a:t>
            </a:r>
          </a:p>
          <a:p>
            <a:pPr algn="ctr"/>
            <a:r>
              <a:rPr lang="en-GB" sz="2400" dirty="0" smtClean="0"/>
              <a:t>properties of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x</a:t>
            </a:r>
            <a:r>
              <a:rPr lang="en-GB" sz="2400" dirty="0" smtClean="0"/>
              <a:t> and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y</a:t>
            </a:r>
            <a:endParaRPr lang="en-GB" sz="2400" dirty="0"/>
          </a:p>
        </p:txBody>
      </p:sp>
      <p:sp>
        <p:nvSpPr>
          <p:cNvPr id="99" name="Freeform 54"/>
          <p:cNvSpPr>
            <a:spLocks/>
          </p:cNvSpPr>
          <p:nvPr/>
        </p:nvSpPr>
        <p:spPr bwMode="auto">
          <a:xfrm>
            <a:off x="1156858" y="4052238"/>
            <a:ext cx="2279555" cy="165397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494" h="10000">
                <a:moveTo>
                  <a:pt x="562288" y="10000"/>
                </a:moveTo>
                <a:cubicBezTo>
                  <a:pt x="-549862" y="9759"/>
                  <a:pt x="188791" y="1030"/>
                  <a:pt x="104749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456004" y="5407141"/>
            <a:ext cx="44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2133600" y="4996543"/>
            <a:ext cx="4408714" cy="1415143"/>
          </a:xfrm>
          <a:custGeom>
            <a:avLst/>
            <a:gdLst>
              <a:gd name="connsiteX0" fmla="*/ 2884714 w 4408714"/>
              <a:gd name="connsiteY0" fmla="*/ 54428 h 1415143"/>
              <a:gd name="connsiteX1" fmla="*/ 1959429 w 4408714"/>
              <a:gd name="connsiteY1" fmla="*/ 10886 h 1415143"/>
              <a:gd name="connsiteX2" fmla="*/ 1317171 w 4408714"/>
              <a:gd name="connsiteY2" fmla="*/ 0 h 1415143"/>
              <a:gd name="connsiteX3" fmla="*/ 1186543 w 4408714"/>
              <a:gd name="connsiteY3" fmla="*/ 10886 h 1415143"/>
              <a:gd name="connsiteX4" fmla="*/ 304800 w 4408714"/>
              <a:gd name="connsiteY4" fmla="*/ 65314 h 1415143"/>
              <a:gd name="connsiteX5" fmla="*/ 250371 w 4408714"/>
              <a:gd name="connsiteY5" fmla="*/ 87086 h 1415143"/>
              <a:gd name="connsiteX6" fmla="*/ 174171 w 4408714"/>
              <a:gd name="connsiteY6" fmla="*/ 108857 h 1415143"/>
              <a:gd name="connsiteX7" fmla="*/ 141514 w 4408714"/>
              <a:gd name="connsiteY7" fmla="*/ 119743 h 1415143"/>
              <a:gd name="connsiteX8" fmla="*/ 97971 w 4408714"/>
              <a:gd name="connsiteY8" fmla="*/ 217714 h 1415143"/>
              <a:gd name="connsiteX9" fmla="*/ 32657 w 4408714"/>
              <a:gd name="connsiteY9" fmla="*/ 457200 h 1415143"/>
              <a:gd name="connsiteX10" fmla="*/ 0 w 4408714"/>
              <a:gd name="connsiteY10" fmla="*/ 522514 h 1415143"/>
              <a:gd name="connsiteX11" fmla="*/ 32657 w 4408714"/>
              <a:gd name="connsiteY11" fmla="*/ 772886 h 1415143"/>
              <a:gd name="connsiteX12" fmla="*/ 315686 w 4408714"/>
              <a:gd name="connsiteY12" fmla="*/ 979714 h 1415143"/>
              <a:gd name="connsiteX13" fmla="*/ 642257 w 4408714"/>
              <a:gd name="connsiteY13" fmla="*/ 1153886 h 1415143"/>
              <a:gd name="connsiteX14" fmla="*/ 859971 w 4408714"/>
              <a:gd name="connsiteY14" fmla="*/ 1262743 h 1415143"/>
              <a:gd name="connsiteX15" fmla="*/ 925286 w 4408714"/>
              <a:gd name="connsiteY15" fmla="*/ 1240971 h 1415143"/>
              <a:gd name="connsiteX16" fmla="*/ 1153886 w 4408714"/>
              <a:gd name="connsiteY16" fmla="*/ 1208314 h 1415143"/>
              <a:gd name="connsiteX17" fmla="*/ 1817914 w 4408714"/>
              <a:gd name="connsiteY17" fmla="*/ 1230086 h 1415143"/>
              <a:gd name="connsiteX18" fmla="*/ 1872343 w 4408714"/>
              <a:gd name="connsiteY18" fmla="*/ 1251857 h 1415143"/>
              <a:gd name="connsiteX19" fmla="*/ 2035629 w 4408714"/>
              <a:gd name="connsiteY19" fmla="*/ 1295400 h 1415143"/>
              <a:gd name="connsiteX20" fmla="*/ 2307771 w 4408714"/>
              <a:gd name="connsiteY20" fmla="*/ 1393371 h 1415143"/>
              <a:gd name="connsiteX21" fmla="*/ 2460171 w 4408714"/>
              <a:gd name="connsiteY21" fmla="*/ 1415143 h 1415143"/>
              <a:gd name="connsiteX22" fmla="*/ 4103914 w 4408714"/>
              <a:gd name="connsiteY22" fmla="*/ 1404257 h 1415143"/>
              <a:gd name="connsiteX23" fmla="*/ 4234543 w 4408714"/>
              <a:gd name="connsiteY23" fmla="*/ 1360714 h 1415143"/>
              <a:gd name="connsiteX24" fmla="*/ 4299857 w 4408714"/>
              <a:gd name="connsiteY24" fmla="*/ 1317171 h 1415143"/>
              <a:gd name="connsiteX25" fmla="*/ 4321629 w 4408714"/>
              <a:gd name="connsiteY25" fmla="*/ 1284514 h 1415143"/>
              <a:gd name="connsiteX26" fmla="*/ 4354286 w 4408714"/>
              <a:gd name="connsiteY26" fmla="*/ 1240971 h 1415143"/>
              <a:gd name="connsiteX27" fmla="*/ 4408714 w 4408714"/>
              <a:gd name="connsiteY27" fmla="*/ 1132114 h 1415143"/>
              <a:gd name="connsiteX28" fmla="*/ 4397829 w 4408714"/>
              <a:gd name="connsiteY28" fmla="*/ 936171 h 1415143"/>
              <a:gd name="connsiteX29" fmla="*/ 4321629 w 4408714"/>
              <a:gd name="connsiteY29" fmla="*/ 751114 h 1415143"/>
              <a:gd name="connsiteX30" fmla="*/ 4299857 w 4408714"/>
              <a:gd name="connsiteY30" fmla="*/ 707571 h 1415143"/>
              <a:gd name="connsiteX31" fmla="*/ 4169229 w 4408714"/>
              <a:gd name="connsiteY31" fmla="*/ 587828 h 1415143"/>
              <a:gd name="connsiteX32" fmla="*/ 4082143 w 4408714"/>
              <a:gd name="connsiteY32" fmla="*/ 533400 h 1415143"/>
              <a:gd name="connsiteX33" fmla="*/ 3984171 w 4408714"/>
              <a:gd name="connsiteY33" fmla="*/ 511628 h 1415143"/>
              <a:gd name="connsiteX34" fmla="*/ 3929743 w 4408714"/>
              <a:gd name="connsiteY34" fmla="*/ 489857 h 1415143"/>
              <a:gd name="connsiteX35" fmla="*/ 3842657 w 4408714"/>
              <a:gd name="connsiteY35" fmla="*/ 446314 h 1415143"/>
              <a:gd name="connsiteX36" fmla="*/ 3712029 w 4408714"/>
              <a:gd name="connsiteY36" fmla="*/ 424543 h 1415143"/>
              <a:gd name="connsiteX37" fmla="*/ 3559629 w 4408714"/>
              <a:gd name="connsiteY37" fmla="*/ 359228 h 1415143"/>
              <a:gd name="connsiteX38" fmla="*/ 3461657 w 4408714"/>
              <a:gd name="connsiteY38" fmla="*/ 337457 h 1415143"/>
              <a:gd name="connsiteX39" fmla="*/ 3407229 w 4408714"/>
              <a:gd name="connsiteY39" fmla="*/ 304800 h 1415143"/>
              <a:gd name="connsiteX40" fmla="*/ 3352800 w 4408714"/>
              <a:gd name="connsiteY40" fmla="*/ 293914 h 1415143"/>
              <a:gd name="connsiteX41" fmla="*/ 3309257 w 4408714"/>
              <a:gd name="connsiteY41" fmla="*/ 283028 h 1415143"/>
              <a:gd name="connsiteX42" fmla="*/ 3200400 w 4408714"/>
              <a:gd name="connsiteY42" fmla="*/ 217714 h 1415143"/>
              <a:gd name="connsiteX43" fmla="*/ 3167743 w 4408714"/>
              <a:gd name="connsiteY43" fmla="*/ 206828 h 1415143"/>
              <a:gd name="connsiteX44" fmla="*/ 3145971 w 4408714"/>
              <a:gd name="connsiteY44" fmla="*/ 185057 h 1415143"/>
              <a:gd name="connsiteX45" fmla="*/ 3135086 w 4408714"/>
              <a:gd name="connsiteY45" fmla="*/ 152400 h 1415143"/>
              <a:gd name="connsiteX46" fmla="*/ 3080657 w 4408714"/>
              <a:gd name="connsiteY46" fmla="*/ 130628 h 1415143"/>
              <a:gd name="connsiteX47" fmla="*/ 3037114 w 4408714"/>
              <a:gd name="connsiteY47" fmla="*/ 87086 h 1415143"/>
              <a:gd name="connsiteX48" fmla="*/ 3004457 w 4408714"/>
              <a:gd name="connsiteY48" fmla="*/ 76200 h 1415143"/>
              <a:gd name="connsiteX49" fmla="*/ 2971800 w 4408714"/>
              <a:gd name="connsiteY49" fmla="*/ 54428 h 1415143"/>
              <a:gd name="connsiteX50" fmla="*/ 2884714 w 4408714"/>
              <a:gd name="connsiteY50" fmla="*/ 54428 h 141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408714" h="1415143">
                <a:moveTo>
                  <a:pt x="2884714" y="54428"/>
                </a:moveTo>
                <a:cubicBezTo>
                  <a:pt x="2471156" y="-28284"/>
                  <a:pt x="2782330" y="23644"/>
                  <a:pt x="1959429" y="10886"/>
                </a:cubicBezTo>
                <a:lnTo>
                  <a:pt x="1317171" y="0"/>
                </a:lnTo>
                <a:cubicBezTo>
                  <a:pt x="1273628" y="3629"/>
                  <a:pt x="1230156" y="8227"/>
                  <a:pt x="1186543" y="10886"/>
                </a:cubicBezTo>
                <a:cubicBezTo>
                  <a:pt x="281833" y="66051"/>
                  <a:pt x="694091" y="29923"/>
                  <a:pt x="304800" y="65314"/>
                </a:cubicBezTo>
                <a:cubicBezTo>
                  <a:pt x="286657" y="72571"/>
                  <a:pt x="268909" y="80907"/>
                  <a:pt x="250371" y="87086"/>
                </a:cubicBezTo>
                <a:cubicBezTo>
                  <a:pt x="225310" y="95440"/>
                  <a:pt x="199473" y="101266"/>
                  <a:pt x="174171" y="108857"/>
                </a:cubicBezTo>
                <a:cubicBezTo>
                  <a:pt x="163180" y="112154"/>
                  <a:pt x="152400" y="116114"/>
                  <a:pt x="141514" y="119743"/>
                </a:cubicBezTo>
                <a:cubicBezTo>
                  <a:pt x="121249" y="160274"/>
                  <a:pt x="108294" y="178486"/>
                  <a:pt x="97971" y="217714"/>
                </a:cubicBezTo>
                <a:cubicBezTo>
                  <a:pt x="87321" y="258183"/>
                  <a:pt x="58606" y="394924"/>
                  <a:pt x="32657" y="457200"/>
                </a:cubicBezTo>
                <a:cubicBezTo>
                  <a:pt x="23295" y="479669"/>
                  <a:pt x="10886" y="500743"/>
                  <a:pt x="0" y="522514"/>
                </a:cubicBezTo>
                <a:cubicBezTo>
                  <a:pt x="8492" y="683861"/>
                  <a:pt x="-19225" y="682092"/>
                  <a:pt x="32657" y="772886"/>
                </a:cubicBezTo>
                <a:cubicBezTo>
                  <a:pt x="93826" y="879931"/>
                  <a:pt x="192836" y="899861"/>
                  <a:pt x="315686" y="979714"/>
                </a:cubicBezTo>
                <a:cubicBezTo>
                  <a:pt x="626895" y="1182000"/>
                  <a:pt x="354137" y="1009826"/>
                  <a:pt x="642257" y="1153886"/>
                </a:cubicBezTo>
                <a:cubicBezTo>
                  <a:pt x="876270" y="1270893"/>
                  <a:pt x="741295" y="1233073"/>
                  <a:pt x="859971" y="1262743"/>
                </a:cubicBezTo>
                <a:cubicBezTo>
                  <a:pt x="881743" y="1255486"/>
                  <a:pt x="902829" y="1245699"/>
                  <a:pt x="925286" y="1240971"/>
                </a:cubicBezTo>
                <a:cubicBezTo>
                  <a:pt x="982758" y="1228872"/>
                  <a:pt x="1088680" y="1216465"/>
                  <a:pt x="1153886" y="1208314"/>
                </a:cubicBezTo>
                <a:cubicBezTo>
                  <a:pt x="1375229" y="1215571"/>
                  <a:pt x="1596858" y="1216689"/>
                  <a:pt x="1817914" y="1230086"/>
                </a:cubicBezTo>
                <a:cubicBezTo>
                  <a:pt x="1837419" y="1231268"/>
                  <a:pt x="1853554" y="1246489"/>
                  <a:pt x="1872343" y="1251857"/>
                </a:cubicBezTo>
                <a:cubicBezTo>
                  <a:pt x="1961055" y="1277203"/>
                  <a:pt x="1960298" y="1264012"/>
                  <a:pt x="2035629" y="1295400"/>
                </a:cubicBezTo>
                <a:cubicBezTo>
                  <a:pt x="2195162" y="1361873"/>
                  <a:pt x="1989951" y="1316323"/>
                  <a:pt x="2307771" y="1393371"/>
                </a:cubicBezTo>
                <a:cubicBezTo>
                  <a:pt x="2357642" y="1405461"/>
                  <a:pt x="2460171" y="1415143"/>
                  <a:pt x="2460171" y="1415143"/>
                </a:cubicBezTo>
                <a:lnTo>
                  <a:pt x="4103914" y="1404257"/>
                </a:lnTo>
                <a:cubicBezTo>
                  <a:pt x="4149791" y="1402850"/>
                  <a:pt x="4234543" y="1360714"/>
                  <a:pt x="4234543" y="1360714"/>
                </a:cubicBezTo>
                <a:cubicBezTo>
                  <a:pt x="4256314" y="1346200"/>
                  <a:pt x="4280165" y="1334401"/>
                  <a:pt x="4299857" y="1317171"/>
                </a:cubicBezTo>
                <a:cubicBezTo>
                  <a:pt x="4309703" y="1308556"/>
                  <a:pt x="4314025" y="1295160"/>
                  <a:pt x="4321629" y="1284514"/>
                </a:cubicBezTo>
                <a:cubicBezTo>
                  <a:pt x="4332174" y="1269751"/>
                  <a:pt x="4345285" y="1256723"/>
                  <a:pt x="4354286" y="1240971"/>
                </a:cubicBezTo>
                <a:cubicBezTo>
                  <a:pt x="4374414" y="1205748"/>
                  <a:pt x="4408714" y="1132114"/>
                  <a:pt x="4408714" y="1132114"/>
                </a:cubicBezTo>
                <a:cubicBezTo>
                  <a:pt x="4405086" y="1066800"/>
                  <a:pt x="4412405" y="999941"/>
                  <a:pt x="4397829" y="936171"/>
                </a:cubicBezTo>
                <a:cubicBezTo>
                  <a:pt x="4382964" y="871138"/>
                  <a:pt x="4347029" y="812800"/>
                  <a:pt x="4321629" y="751114"/>
                </a:cubicBezTo>
                <a:cubicBezTo>
                  <a:pt x="4315450" y="736109"/>
                  <a:pt x="4310133" y="720130"/>
                  <a:pt x="4299857" y="707571"/>
                </a:cubicBezTo>
                <a:cubicBezTo>
                  <a:pt x="4271989" y="673510"/>
                  <a:pt x="4209818" y="615928"/>
                  <a:pt x="4169229" y="587828"/>
                </a:cubicBezTo>
                <a:cubicBezTo>
                  <a:pt x="4141084" y="568343"/>
                  <a:pt x="4115560" y="540826"/>
                  <a:pt x="4082143" y="533400"/>
                </a:cubicBezTo>
                <a:cubicBezTo>
                  <a:pt x="4049486" y="526143"/>
                  <a:pt x="4016338" y="520819"/>
                  <a:pt x="3984171" y="511628"/>
                </a:cubicBezTo>
                <a:cubicBezTo>
                  <a:pt x="3965383" y="506260"/>
                  <a:pt x="3947485" y="498045"/>
                  <a:pt x="3929743" y="489857"/>
                </a:cubicBezTo>
                <a:cubicBezTo>
                  <a:pt x="3900275" y="476256"/>
                  <a:pt x="3874786" y="450904"/>
                  <a:pt x="3842657" y="446314"/>
                </a:cubicBezTo>
                <a:cubicBezTo>
                  <a:pt x="3748141" y="432811"/>
                  <a:pt x="3791617" y="440460"/>
                  <a:pt x="3712029" y="424543"/>
                </a:cubicBezTo>
                <a:cubicBezTo>
                  <a:pt x="3648969" y="393012"/>
                  <a:pt x="3646375" y="390208"/>
                  <a:pt x="3559629" y="359228"/>
                </a:cubicBezTo>
                <a:cubicBezTo>
                  <a:pt x="3540070" y="352243"/>
                  <a:pt x="3478896" y="340905"/>
                  <a:pt x="3461657" y="337457"/>
                </a:cubicBezTo>
                <a:cubicBezTo>
                  <a:pt x="3443514" y="326571"/>
                  <a:pt x="3426874" y="312658"/>
                  <a:pt x="3407229" y="304800"/>
                </a:cubicBezTo>
                <a:cubicBezTo>
                  <a:pt x="3390050" y="297928"/>
                  <a:pt x="3370862" y="297928"/>
                  <a:pt x="3352800" y="293914"/>
                </a:cubicBezTo>
                <a:cubicBezTo>
                  <a:pt x="3338195" y="290668"/>
                  <a:pt x="3323771" y="286657"/>
                  <a:pt x="3309257" y="283028"/>
                </a:cubicBezTo>
                <a:cubicBezTo>
                  <a:pt x="3269041" y="256218"/>
                  <a:pt x="3250432" y="242730"/>
                  <a:pt x="3200400" y="217714"/>
                </a:cubicBezTo>
                <a:cubicBezTo>
                  <a:pt x="3190137" y="212582"/>
                  <a:pt x="3178629" y="210457"/>
                  <a:pt x="3167743" y="206828"/>
                </a:cubicBezTo>
                <a:cubicBezTo>
                  <a:pt x="3160486" y="199571"/>
                  <a:pt x="3151251" y="193858"/>
                  <a:pt x="3145971" y="185057"/>
                </a:cubicBezTo>
                <a:cubicBezTo>
                  <a:pt x="3140067" y="175218"/>
                  <a:pt x="3143901" y="159746"/>
                  <a:pt x="3135086" y="152400"/>
                </a:cubicBezTo>
                <a:cubicBezTo>
                  <a:pt x="3120075" y="139890"/>
                  <a:pt x="3098800" y="137885"/>
                  <a:pt x="3080657" y="130628"/>
                </a:cubicBezTo>
                <a:cubicBezTo>
                  <a:pt x="3066143" y="116114"/>
                  <a:pt x="3053817" y="99016"/>
                  <a:pt x="3037114" y="87086"/>
                </a:cubicBezTo>
                <a:cubicBezTo>
                  <a:pt x="3027777" y="80417"/>
                  <a:pt x="3014720" y="81332"/>
                  <a:pt x="3004457" y="76200"/>
                </a:cubicBezTo>
                <a:cubicBezTo>
                  <a:pt x="2992755" y="70349"/>
                  <a:pt x="2982686" y="61685"/>
                  <a:pt x="2971800" y="54428"/>
                </a:cubicBezTo>
                <a:cubicBezTo>
                  <a:pt x="2866616" y="66115"/>
                  <a:pt x="2906687" y="65314"/>
                  <a:pt x="2884714" y="54428"/>
                </a:cubicBezTo>
                <a:close/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6862207" y="1111529"/>
            <a:ext cx="1131463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7470296" y="1840871"/>
            <a:ext cx="271478" cy="180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62057" y="3650391"/>
            <a:ext cx="24945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so far we’ve been</a:t>
            </a:r>
          </a:p>
          <a:p>
            <a:pPr algn="ctr"/>
            <a:r>
              <a:rPr lang="en-GB" sz="2400" dirty="0" smtClean="0"/>
              <a:t>talking</a:t>
            </a:r>
            <a:r>
              <a:rPr lang="en-GB" sz="2400" dirty="0"/>
              <a:t> </a:t>
            </a:r>
            <a:r>
              <a:rPr lang="en-GB" sz="2400" dirty="0" smtClean="0"/>
              <a:t>about this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2261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5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endParaRPr lang="en-GB" i="1" dirty="0" smtClean="0"/>
          </a:p>
          <a:p>
            <a:r>
              <a:rPr lang="en-GB" i="1" dirty="0" smtClean="0"/>
              <a:t>z</a:t>
            </a:r>
            <a:r>
              <a:rPr lang="en-GB" dirty="0" smtClean="0"/>
              <a:t>  = g(</a:t>
            </a:r>
            <a:r>
              <a:rPr lang="en-GB" i="1" dirty="0" smtClean="0"/>
              <a:t>x</a:t>
            </a:r>
            <a:r>
              <a:rPr lang="en-GB" dirty="0" smtClean="0"/>
              <a:t>, 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609600" y="968829"/>
            <a:ext cx="10886" cy="827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524000" y="968829"/>
            <a:ext cx="140780" cy="854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870875" y="968829"/>
            <a:ext cx="140780" cy="854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64780" y="968829"/>
            <a:ext cx="1590049" cy="22315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254829" y="2917018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x</a:t>
            </a:r>
            <a:endParaRPr lang="en-GB" i="1" baseline="-25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11655" y="968829"/>
            <a:ext cx="1243174" cy="1712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54829" y="2393798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endParaRPr lang="en-GB" i="1" baseline="-25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268707" y="4471499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 rot="6420000">
            <a:off x="6249931" y="3214338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1225" y="4720391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105733" y="467414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2271539">
            <a:off x="6407212" y="2439428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 rot="8691539">
            <a:off x="6715715" y="73008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32645" y="313674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907153" y="309049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>
            <a:endCxn id="26" idx="6"/>
          </p:cNvCxnSpPr>
          <p:nvPr/>
        </p:nvCxnSpPr>
        <p:spPr bwMode="auto">
          <a:xfrm flipV="1">
            <a:off x="5246914" y="1998237"/>
            <a:ext cx="1472967" cy="657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/>
          <p:cNvCxnSpPr>
            <a:endCxn id="22" idx="2"/>
          </p:cNvCxnSpPr>
          <p:nvPr/>
        </p:nvCxnSpPr>
        <p:spPr bwMode="auto">
          <a:xfrm>
            <a:off x="5334000" y="3440238"/>
            <a:ext cx="945474" cy="1007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3624943" y="2681514"/>
            <a:ext cx="4027714" cy="75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624943" y="3202060"/>
            <a:ext cx="4282210" cy="1656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91134" y="4720391"/>
            <a:ext cx="73884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Critical observation: there is finite information</a:t>
            </a:r>
          </a:p>
          <a:p>
            <a:r>
              <a:rPr lang="en-GB" dirty="0" smtClean="0"/>
              <a:t>coming into the population, so the </a:t>
            </a:r>
            <a:r>
              <a:rPr lang="en-GB" dirty="0" smtClean="0">
                <a:solidFill>
                  <a:srgbClr val="FF0000"/>
                </a:solidFill>
              </a:rPr>
              <a:t>covariance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ellipses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must line up!</a:t>
            </a:r>
          </a:p>
          <a:p>
            <a:r>
              <a:rPr lang="en-GB" dirty="0" smtClean="0">
                <a:sym typeface="Symbol"/>
              </a:rPr>
              <a:t>If </a:t>
            </a:r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, the number of neurons, is large.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9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 animBg="1"/>
      <p:bldP spid="23" grpId="0"/>
      <p:bldP spid="24" grpId="0"/>
      <p:bldP spid="26" grpId="0" animBg="1"/>
      <p:bldP spid="27" grpId="0"/>
      <p:bldP spid="2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endParaRPr lang="en-GB" i="1" dirty="0" smtClean="0"/>
          </a:p>
          <a:p>
            <a:r>
              <a:rPr lang="en-GB" i="1" dirty="0" smtClean="0"/>
              <a:t>z</a:t>
            </a:r>
            <a:r>
              <a:rPr lang="en-GB" dirty="0" smtClean="0"/>
              <a:t>  = g(</a:t>
            </a:r>
            <a:r>
              <a:rPr lang="en-GB" i="1" dirty="0" smtClean="0"/>
              <a:t>x</a:t>
            </a:r>
            <a:r>
              <a:rPr lang="en-GB" dirty="0" smtClean="0"/>
              <a:t>, 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609600" y="968829"/>
            <a:ext cx="10886" cy="827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1524000" y="968829"/>
            <a:ext cx="140780" cy="854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1870875" y="968829"/>
            <a:ext cx="140780" cy="854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664780" y="968829"/>
            <a:ext cx="1590049" cy="22315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3254829" y="2917018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x</a:t>
            </a:r>
            <a:endParaRPr lang="en-GB" i="1" baseline="-250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11655" y="968829"/>
            <a:ext cx="1243174" cy="17126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3254829" y="2393798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endParaRPr lang="en-GB" i="1" baseline="-25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268707" y="4471499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 rot="6420000">
            <a:off x="6249931" y="3214338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1225" y="4720391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105733" y="467414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2271539">
            <a:off x="6407212" y="2439428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 rot="8691539">
            <a:off x="6715715" y="73008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32645" y="3136746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907153" y="309049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29" name="Straight Connector 28"/>
          <p:cNvCxnSpPr>
            <a:endCxn id="26" idx="6"/>
          </p:cNvCxnSpPr>
          <p:nvPr/>
        </p:nvCxnSpPr>
        <p:spPr bwMode="auto">
          <a:xfrm flipV="1">
            <a:off x="5246914" y="1998237"/>
            <a:ext cx="1472967" cy="657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/>
          <p:cNvCxnSpPr>
            <a:endCxn id="22" idx="2"/>
          </p:cNvCxnSpPr>
          <p:nvPr/>
        </p:nvCxnSpPr>
        <p:spPr bwMode="auto">
          <a:xfrm>
            <a:off x="5334000" y="3440238"/>
            <a:ext cx="945474" cy="1007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3624943" y="2681514"/>
            <a:ext cx="4027714" cy="758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624943" y="3202060"/>
            <a:ext cx="4282210" cy="16560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91134" y="4720391"/>
            <a:ext cx="61702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question: what do the covariance</a:t>
            </a:r>
          </a:p>
          <a:p>
            <a:r>
              <a:rPr lang="en-GB" dirty="0" smtClean="0"/>
              <a:t>matrices and tuning curves for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</a:p>
          <a:p>
            <a:r>
              <a:rPr lang="en-GB" dirty="0" smtClean="0"/>
              <a:t>tell us about the covariance matrix and</a:t>
            </a:r>
          </a:p>
          <a:p>
            <a:r>
              <a:rPr lang="en-GB" dirty="0" smtClean="0"/>
              <a:t>tuning curves for </a:t>
            </a:r>
            <a:r>
              <a:rPr lang="en-GB" i="1" dirty="0" smtClean="0"/>
              <a:t>z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7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, </a:t>
            </a:r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endParaRPr lang="en-GB" i="1" dirty="0" smtClean="0"/>
          </a:p>
          <a:p>
            <a:r>
              <a:rPr lang="en-GB" i="1" dirty="0" smtClean="0"/>
              <a:t>z</a:t>
            </a:r>
            <a:r>
              <a:rPr lang="en-GB" dirty="0" smtClean="0"/>
              <a:t>  = g(</a:t>
            </a:r>
            <a:r>
              <a:rPr lang="en-GB" i="1" dirty="0" smtClean="0"/>
              <a:t>x</a:t>
            </a:r>
            <a:r>
              <a:rPr lang="en-GB" dirty="0" smtClean="0"/>
              <a:t>, 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4829" y="2917018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x</a:t>
            </a:r>
            <a:endParaRPr lang="en-GB" i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254829" y="2393798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endParaRPr lang="en-GB" i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91134" y="4720391"/>
            <a:ext cx="61702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question: what do the covariance</a:t>
            </a:r>
          </a:p>
          <a:p>
            <a:r>
              <a:rPr lang="en-GB" dirty="0" smtClean="0"/>
              <a:t>matrices and tuning curves for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</a:p>
          <a:p>
            <a:r>
              <a:rPr lang="en-GB" dirty="0" smtClean="0"/>
              <a:t>tell us about the covariance matrix and</a:t>
            </a:r>
          </a:p>
          <a:p>
            <a:r>
              <a:rPr lang="en-GB" dirty="0" smtClean="0"/>
              <a:t>tuning curves for </a:t>
            </a:r>
            <a:r>
              <a:rPr lang="en-GB" i="1" dirty="0" smtClean="0"/>
              <a:t>z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99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G(</a:t>
            </a:r>
            <a:r>
              <a:rPr lang="en-GB" dirty="0" err="1"/>
              <a:t>f</a:t>
            </a:r>
            <a:r>
              <a:rPr lang="en-GB" i="1" baseline="-25000" dirty="0" err="1"/>
              <a:t>x</a:t>
            </a:r>
            <a:r>
              <a:rPr lang="en-GB" i="1" baseline="-25000" dirty="0"/>
              <a:t> </a:t>
            </a:r>
            <a:r>
              <a:rPr lang="en-GB" dirty="0"/>
              <a:t>+ </a:t>
            </a:r>
            <a:r>
              <a:rPr lang="en-GB" dirty="0">
                <a:sym typeface="Symbol"/>
              </a:rPr>
              <a:t></a:t>
            </a:r>
            <a:r>
              <a:rPr lang="en-GB" i="1" baseline="-25000" dirty="0"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/>
              <a:t>f</a:t>
            </a:r>
            <a:r>
              <a:rPr lang="en-GB" i="1" baseline="-25000" dirty="0" err="1"/>
              <a:t>y</a:t>
            </a:r>
            <a:r>
              <a:rPr lang="en-GB" dirty="0"/>
              <a:t>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endParaRPr lang="en-GB" i="1" dirty="0" smtClean="0"/>
          </a:p>
          <a:p>
            <a:r>
              <a:rPr lang="en-GB" i="1" dirty="0" smtClean="0"/>
              <a:t>z</a:t>
            </a:r>
            <a:r>
              <a:rPr lang="en-GB" dirty="0" smtClean="0"/>
              <a:t>  = g(</a:t>
            </a:r>
            <a:r>
              <a:rPr lang="en-GB" i="1" dirty="0" smtClean="0"/>
              <a:t>x</a:t>
            </a:r>
            <a:r>
              <a:rPr lang="en-GB" dirty="0" smtClean="0"/>
              <a:t>, </a:t>
            </a:r>
            <a:r>
              <a:rPr lang="en-GB" i="1" dirty="0" smtClean="0"/>
              <a:t>y</a:t>
            </a:r>
            <a:r>
              <a:rPr lang="en-GB" dirty="0" smtClean="0"/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4829" y="2917018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x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x</a:t>
            </a:r>
            <a:endParaRPr lang="en-GB" i="1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3254829" y="2393798"/>
            <a:ext cx="216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y</a:t>
            </a:r>
            <a:r>
              <a:rPr lang="en-GB" dirty="0" smtClean="0"/>
              <a:t>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endParaRPr lang="en-GB" i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91134" y="4720391"/>
            <a:ext cx="61702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question: what do the covariance</a:t>
            </a:r>
          </a:p>
          <a:p>
            <a:r>
              <a:rPr lang="en-GB" dirty="0" smtClean="0"/>
              <a:t>matrices and tuning curves for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</a:p>
          <a:p>
            <a:r>
              <a:rPr lang="en-GB" dirty="0" smtClean="0"/>
              <a:t>tell us about the covariance matrix and</a:t>
            </a:r>
          </a:p>
          <a:p>
            <a:r>
              <a:rPr lang="en-GB" dirty="0" smtClean="0"/>
              <a:t>tuning curves for </a:t>
            </a:r>
            <a:r>
              <a:rPr lang="en-GB" i="1" dirty="0" smtClean="0"/>
              <a:t>z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23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G(</a:t>
            </a:r>
            <a:r>
              <a:rPr lang="en-GB" dirty="0" err="1"/>
              <a:t>f</a:t>
            </a:r>
            <a:r>
              <a:rPr lang="en-GB" i="1" baseline="-25000" dirty="0" err="1"/>
              <a:t>x</a:t>
            </a:r>
            <a:r>
              <a:rPr lang="en-GB" i="1" baseline="-25000" dirty="0"/>
              <a:t> </a:t>
            </a:r>
            <a:r>
              <a:rPr lang="en-GB" dirty="0"/>
              <a:t>+ </a:t>
            </a:r>
            <a:r>
              <a:rPr lang="en-GB" dirty="0">
                <a:sym typeface="Symbol"/>
              </a:rPr>
              <a:t></a:t>
            </a:r>
            <a:r>
              <a:rPr lang="en-GB" i="1" baseline="-25000" dirty="0"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/>
              <a:t>f</a:t>
            </a:r>
            <a:r>
              <a:rPr lang="en-GB" i="1" baseline="-25000" dirty="0" err="1"/>
              <a:t>y</a:t>
            </a:r>
            <a:r>
              <a:rPr lang="en-GB" dirty="0"/>
              <a:t> 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r>
              <a:rPr lang="en-GB" dirty="0" smtClean="0"/>
              <a:t>) </a:t>
            </a:r>
          </a:p>
        </p:txBody>
      </p:sp>
      <p:sp>
        <p:nvSpPr>
          <p:cNvPr id="5" name="Freeform 54"/>
          <p:cNvSpPr>
            <a:spLocks/>
          </p:cNvSpPr>
          <p:nvPr/>
        </p:nvSpPr>
        <p:spPr bwMode="auto">
          <a:xfrm>
            <a:off x="1629389" y="948270"/>
            <a:ext cx="906986" cy="1832846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7" h="9387">
                <a:moveTo>
                  <a:pt x="8897" y="9387"/>
                </a:moveTo>
                <a:cubicBezTo>
                  <a:pt x="1813" y="9232"/>
                  <a:pt x="-122" y="5730"/>
                  <a:pt x="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08221" y="2459108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 + 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dirty="0" smtClean="0"/>
              <a:t>)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1134" y="4720391"/>
            <a:ext cx="61702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question: what do the covariance</a:t>
            </a:r>
          </a:p>
          <a:p>
            <a:r>
              <a:rPr lang="en-GB" dirty="0" smtClean="0"/>
              <a:t>matrices and tuning curves for </a:t>
            </a:r>
            <a:r>
              <a:rPr lang="en-GB" i="1" dirty="0" smtClean="0"/>
              <a:t>x</a:t>
            </a:r>
            <a:r>
              <a:rPr lang="en-GB" dirty="0" smtClean="0"/>
              <a:t> and </a:t>
            </a:r>
            <a:r>
              <a:rPr lang="en-GB" i="1" dirty="0" smtClean="0"/>
              <a:t>y</a:t>
            </a:r>
          </a:p>
          <a:p>
            <a:r>
              <a:rPr lang="en-GB" dirty="0" smtClean="0"/>
              <a:t>tell us about the covariance matrix and</a:t>
            </a:r>
          </a:p>
          <a:p>
            <a:r>
              <a:rPr lang="en-GB" dirty="0" smtClean="0"/>
              <a:t>tuning curves for </a:t>
            </a:r>
            <a:r>
              <a:rPr lang="en-GB" i="1" dirty="0" smtClean="0"/>
              <a:t>z</a:t>
            </a:r>
            <a:r>
              <a:rPr lang="en-GB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4680857" y="1763486"/>
            <a:ext cx="1905000" cy="1186543"/>
          </a:xfrm>
          <a:custGeom>
            <a:avLst/>
            <a:gdLst>
              <a:gd name="connsiteX0" fmla="*/ 1491343 w 1905000"/>
              <a:gd name="connsiteY0" fmla="*/ 43543 h 1186543"/>
              <a:gd name="connsiteX1" fmla="*/ 925286 w 1905000"/>
              <a:gd name="connsiteY1" fmla="*/ 32657 h 1186543"/>
              <a:gd name="connsiteX2" fmla="*/ 794657 w 1905000"/>
              <a:gd name="connsiteY2" fmla="*/ 21771 h 1186543"/>
              <a:gd name="connsiteX3" fmla="*/ 174172 w 1905000"/>
              <a:gd name="connsiteY3" fmla="*/ 32657 h 1186543"/>
              <a:gd name="connsiteX4" fmla="*/ 87086 w 1905000"/>
              <a:gd name="connsiteY4" fmla="*/ 43543 h 1186543"/>
              <a:gd name="connsiteX5" fmla="*/ 43543 w 1905000"/>
              <a:gd name="connsiteY5" fmla="*/ 119743 h 1186543"/>
              <a:gd name="connsiteX6" fmla="*/ 21772 w 1905000"/>
              <a:gd name="connsiteY6" fmla="*/ 174171 h 1186543"/>
              <a:gd name="connsiteX7" fmla="*/ 0 w 1905000"/>
              <a:gd name="connsiteY7" fmla="*/ 304800 h 1186543"/>
              <a:gd name="connsiteX8" fmla="*/ 10886 w 1905000"/>
              <a:gd name="connsiteY8" fmla="*/ 914400 h 1186543"/>
              <a:gd name="connsiteX9" fmla="*/ 32657 w 1905000"/>
              <a:gd name="connsiteY9" fmla="*/ 979714 h 1186543"/>
              <a:gd name="connsiteX10" fmla="*/ 87086 w 1905000"/>
              <a:gd name="connsiteY10" fmla="*/ 1077685 h 1186543"/>
              <a:gd name="connsiteX11" fmla="*/ 141514 w 1905000"/>
              <a:gd name="connsiteY11" fmla="*/ 1153885 h 1186543"/>
              <a:gd name="connsiteX12" fmla="*/ 163286 w 1905000"/>
              <a:gd name="connsiteY12" fmla="*/ 1175657 h 1186543"/>
              <a:gd name="connsiteX13" fmla="*/ 195943 w 1905000"/>
              <a:gd name="connsiteY13" fmla="*/ 1186543 h 1186543"/>
              <a:gd name="connsiteX14" fmla="*/ 239486 w 1905000"/>
              <a:gd name="connsiteY14" fmla="*/ 1175657 h 1186543"/>
              <a:gd name="connsiteX15" fmla="*/ 424543 w 1905000"/>
              <a:gd name="connsiteY15" fmla="*/ 1164771 h 1186543"/>
              <a:gd name="connsiteX16" fmla="*/ 457200 w 1905000"/>
              <a:gd name="connsiteY16" fmla="*/ 1132114 h 1186543"/>
              <a:gd name="connsiteX17" fmla="*/ 500743 w 1905000"/>
              <a:gd name="connsiteY17" fmla="*/ 1110343 h 1186543"/>
              <a:gd name="connsiteX18" fmla="*/ 968829 w 1905000"/>
              <a:gd name="connsiteY18" fmla="*/ 1121228 h 1186543"/>
              <a:gd name="connsiteX19" fmla="*/ 1055914 w 1905000"/>
              <a:gd name="connsiteY19" fmla="*/ 1132114 h 1186543"/>
              <a:gd name="connsiteX20" fmla="*/ 1273629 w 1905000"/>
              <a:gd name="connsiteY20" fmla="*/ 1153885 h 1186543"/>
              <a:gd name="connsiteX21" fmla="*/ 1338943 w 1905000"/>
              <a:gd name="connsiteY21" fmla="*/ 1143000 h 1186543"/>
              <a:gd name="connsiteX22" fmla="*/ 1676400 w 1905000"/>
              <a:gd name="connsiteY22" fmla="*/ 1121228 h 1186543"/>
              <a:gd name="connsiteX23" fmla="*/ 1687286 w 1905000"/>
              <a:gd name="connsiteY23" fmla="*/ 1088571 h 1186543"/>
              <a:gd name="connsiteX24" fmla="*/ 1763486 w 1905000"/>
              <a:gd name="connsiteY24" fmla="*/ 1001485 h 1186543"/>
              <a:gd name="connsiteX25" fmla="*/ 1850572 w 1905000"/>
              <a:gd name="connsiteY25" fmla="*/ 859971 h 1186543"/>
              <a:gd name="connsiteX26" fmla="*/ 1872343 w 1905000"/>
              <a:gd name="connsiteY26" fmla="*/ 772885 h 1186543"/>
              <a:gd name="connsiteX27" fmla="*/ 1894114 w 1905000"/>
              <a:gd name="connsiteY27" fmla="*/ 653143 h 1186543"/>
              <a:gd name="connsiteX28" fmla="*/ 1905000 w 1905000"/>
              <a:gd name="connsiteY28" fmla="*/ 576943 h 1186543"/>
              <a:gd name="connsiteX29" fmla="*/ 1894114 w 1905000"/>
              <a:gd name="connsiteY29" fmla="*/ 348343 h 1186543"/>
              <a:gd name="connsiteX30" fmla="*/ 1861457 w 1905000"/>
              <a:gd name="connsiteY30" fmla="*/ 163285 h 1186543"/>
              <a:gd name="connsiteX31" fmla="*/ 1850572 w 1905000"/>
              <a:gd name="connsiteY31" fmla="*/ 130628 h 1186543"/>
              <a:gd name="connsiteX32" fmla="*/ 1817914 w 1905000"/>
              <a:gd name="connsiteY32" fmla="*/ 32657 h 1186543"/>
              <a:gd name="connsiteX33" fmla="*/ 1730829 w 1905000"/>
              <a:gd name="connsiteY33" fmla="*/ 0 h 1186543"/>
              <a:gd name="connsiteX34" fmla="*/ 1654629 w 1905000"/>
              <a:gd name="connsiteY34" fmla="*/ 10885 h 1186543"/>
              <a:gd name="connsiteX35" fmla="*/ 1611086 w 1905000"/>
              <a:gd name="connsiteY35" fmla="*/ 32657 h 1186543"/>
              <a:gd name="connsiteX36" fmla="*/ 1513114 w 1905000"/>
              <a:gd name="connsiteY36" fmla="*/ 54428 h 1186543"/>
              <a:gd name="connsiteX37" fmla="*/ 1491343 w 1905000"/>
              <a:gd name="connsiteY37" fmla="*/ 43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5000" h="1186543">
                <a:moveTo>
                  <a:pt x="1491343" y="43543"/>
                </a:moveTo>
                <a:cubicBezTo>
                  <a:pt x="1393372" y="39915"/>
                  <a:pt x="1113914" y="38552"/>
                  <a:pt x="925286" y="32657"/>
                </a:cubicBezTo>
                <a:cubicBezTo>
                  <a:pt x="881613" y="31292"/>
                  <a:pt x="838351" y="21771"/>
                  <a:pt x="794657" y="21771"/>
                </a:cubicBezTo>
                <a:cubicBezTo>
                  <a:pt x="587797" y="21771"/>
                  <a:pt x="381000" y="29028"/>
                  <a:pt x="174172" y="32657"/>
                </a:cubicBezTo>
                <a:cubicBezTo>
                  <a:pt x="145143" y="36286"/>
                  <a:pt x="111427" y="27315"/>
                  <a:pt x="87086" y="43543"/>
                </a:cubicBezTo>
                <a:cubicBezTo>
                  <a:pt x="62745" y="59770"/>
                  <a:pt x="56626" y="93577"/>
                  <a:pt x="43543" y="119743"/>
                </a:cubicBezTo>
                <a:cubicBezTo>
                  <a:pt x="34804" y="137220"/>
                  <a:pt x="27387" y="155455"/>
                  <a:pt x="21772" y="174171"/>
                </a:cubicBezTo>
                <a:cubicBezTo>
                  <a:pt x="13089" y="203113"/>
                  <a:pt x="3469" y="280517"/>
                  <a:pt x="0" y="304800"/>
                </a:cubicBezTo>
                <a:cubicBezTo>
                  <a:pt x="3629" y="508000"/>
                  <a:pt x="1064" y="711405"/>
                  <a:pt x="10886" y="914400"/>
                </a:cubicBezTo>
                <a:cubicBezTo>
                  <a:pt x="11995" y="937322"/>
                  <a:pt x="22952" y="958918"/>
                  <a:pt x="32657" y="979714"/>
                </a:cubicBezTo>
                <a:cubicBezTo>
                  <a:pt x="48455" y="1013568"/>
                  <a:pt x="68262" y="1045416"/>
                  <a:pt x="87086" y="1077685"/>
                </a:cubicBezTo>
                <a:cubicBezTo>
                  <a:pt x="98088" y="1096546"/>
                  <a:pt x="129896" y="1139943"/>
                  <a:pt x="141514" y="1153885"/>
                </a:cubicBezTo>
                <a:cubicBezTo>
                  <a:pt x="148085" y="1161770"/>
                  <a:pt x="154485" y="1170376"/>
                  <a:pt x="163286" y="1175657"/>
                </a:cubicBezTo>
                <a:cubicBezTo>
                  <a:pt x="173125" y="1181561"/>
                  <a:pt x="185057" y="1182914"/>
                  <a:pt x="195943" y="1186543"/>
                </a:cubicBezTo>
                <a:cubicBezTo>
                  <a:pt x="210457" y="1182914"/>
                  <a:pt x="224592" y="1177075"/>
                  <a:pt x="239486" y="1175657"/>
                </a:cubicBezTo>
                <a:cubicBezTo>
                  <a:pt x="301000" y="1169798"/>
                  <a:pt x="363951" y="1176890"/>
                  <a:pt x="424543" y="1164771"/>
                </a:cubicBezTo>
                <a:cubicBezTo>
                  <a:pt x="439639" y="1161752"/>
                  <a:pt x="444673" y="1141062"/>
                  <a:pt x="457200" y="1132114"/>
                </a:cubicBezTo>
                <a:cubicBezTo>
                  <a:pt x="470405" y="1122682"/>
                  <a:pt x="486229" y="1117600"/>
                  <a:pt x="500743" y="1110343"/>
                </a:cubicBezTo>
                <a:lnTo>
                  <a:pt x="968829" y="1121228"/>
                </a:lnTo>
                <a:cubicBezTo>
                  <a:pt x="998061" y="1122374"/>
                  <a:pt x="1026805" y="1129203"/>
                  <a:pt x="1055914" y="1132114"/>
                </a:cubicBezTo>
                <a:cubicBezTo>
                  <a:pt x="1322272" y="1158751"/>
                  <a:pt x="1071831" y="1128662"/>
                  <a:pt x="1273629" y="1153885"/>
                </a:cubicBezTo>
                <a:cubicBezTo>
                  <a:pt x="1295400" y="1150257"/>
                  <a:pt x="1316912" y="1144335"/>
                  <a:pt x="1338943" y="1143000"/>
                </a:cubicBezTo>
                <a:lnTo>
                  <a:pt x="1676400" y="1121228"/>
                </a:lnTo>
                <a:cubicBezTo>
                  <a:pt x="1680029" y="1110342"/>
                  <a:pt x="1680617" y="1097908"/>
                  <a:pt x="1687286" y="1088571"/>
                </a:cubicBezTo>
                <a:cubicBezTo>
                  <a:pt x="1777912" y="961696"/>
                  <a:pt x="1688237" y="1123766"/>
                  <a:pt x="1763486" y="1001485"/>
                </a:cubicBezTo>
                <a:cubicBezTo>
                  <a:pt x="1864663" y="837071"/>
                  <a:pt x="1777074" y="957966"/>
                  <a:pt x="1850572" y="859971"/>
                </a:cubicBezTo>
                <a:cubicBezTo>
                  <a:pt x="1857829" y="830942"/>
                  <a:pt x="1868632" y="802576"/>
                  <a:pt x="1872343" y="772885"/>
                </a:cubicBezTo>
                <a:cubicBezTo>
                  <a:pt x="1884652" y="674414"/>
                  <a:pt x="1873979" y="713553"/>
                  <a:pt x="1894114" y="653143"/>
                </a:cubicBezTo>
                <a:cubicBezTo>
                  <a:pt x="1897743" y="627743"/>
                  <a:pt x="1905000" y="602601"/>
                  <a:pt x="1905000" y="576943"/>
                </a:cubicBezTo>
                <a:cubicBezTo>
                  <a:pt x="1905000" y="500657"/>
                  <a:pt x="1901021" y="424316"/>
                  <a:pt x="1894114" y="348343"/>
                </a:cubicBezTo>
                <a:cubicBezTo>
                  <a:pt x="1893684" y="343617"/>
                  <a:pt x="1870781" y="200580"/>
                  <a:pt x="1861457" y="163285"/>
                </a:cubicBezTo>
                <a:cubicBezTo>
                  <a:pt x="1858674" y="152153"/>
                  <a:pt x="1853355" y="141760"/>
                  <a:pt x="1850572" y="130628"/>
                </a:cubicBezTo>
                <a:cubicBezTo>
                  <a:pt x="1841267" y="93409"/>
                  <a:pt x="1843782" y="63699"/>
                  <a:pt x="1817914" y="32657"/>
                </a:cubicBezTo>
                <a:cubicBezTo>
                  <a:pt x="1795489" y="5747"/>
                  <a:pt x="1761846" y="6203"/>
                  <a:pt x="1730829" y="0"/>
                </a:cubicBezTo>
                <a:cubicBezTo>
                  <a:pt x="1705429" y="3628"/>
                  <a:pt x="1679383" y="4134"/>
                  <a:pt x="1654629" y="10885"/>
                </a:cubicBezTo>
                <a:cubicBezTo>
                  <a:pt x="1638973" y="15155"/>
                  <a:pt x="1626280" y="26959"/>
                  <a:pt x="1611086" y="32657"/>
                </a:cubicBezTo>
                <a:cubicBezTo>
                  <a:pt x="1588729" y="41041"/>
                  <a:pt x="1533814" y="49253"/>
                  <a:pt x="1513114" y="54428"/>
                </a:cubicBezTo>
                <a:cubicBezTo>
                  <a:pt x="1460389" y="67609"/>
                  <a:pt x="1589314" y="47171"/>
                  <a:pt x="1491343" y="43543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54486" y="2917371"/>
            <a:ext cx="724988" cy="1321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3438172" y="2385464"/>
            <a:ext cx="1006098" cy="18532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999903" y="4267198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output</a:t>
            </a: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39879" y="4267198"/>
            <a:ext cx="280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interna</a:t>
            </a:r>
            <a:r>
              <a:rPr lang="en-GB" sz="2400" dirty="0">
                <a:solidFill>
                  <a:srgbClr val="00CC00"/>
                </a:solidFill>
              </a:rPr>
              <a:t>l</a:t>
            </a:r>
            <a:endParaRPr lang="en-GB" sz="2400" dirty="0" smtClean="0">
              <a:solidFill>
                <a:srgbClr val="00CC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43588" y="298620"/>
            <a:ext cx="2377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The true story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897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44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G(</a:t>
            </a:r>
            <a:r>
              <a:rPr lang="en-GB" dirty="0" err="1"/>
              <a:t>f</a:t>
            </a:r>
            <a:r>
              <a:rPr lang="en-GB" i="1" baseline="-25000" dirty="0" err="1"/>
              <a:t>x</a:t>
            </a:r>
            <a:r>
              <a:rPr lang="en-GB" i="1" baseline="-25000" dirty="0"/>
              <a:t> </a:t>
            </a:r>
            <a:r>
              <a:rPr lang="en-GB" dirty="0"/>
              <a:t>+ </a:t>
            </a:r>
            <a:r>
              <a:rPr lang="en-GB" dirty="0">
                <a:sym typeface="Symbol"/>
              </a:rPr>
              <a:t></a:t>
            </a:r>
            <a:r>
              <a:rPr lang="en-GB" i="1" baseline="-25000" dirty="0"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 smtClean="0">
                <a:sym typeface="Symbol"/>
              </a:rPr>
              <a:t></a:t>
            </a:r>
            <a:r>
              <a:rPr lang="en-GB" i="1" baseline="-25000" dirty="0" smtClean="0">
                <a:sym typeface="Symbol"/>
              </a:rPr>
              <a:t>y</a:t>
            </a:r>
            <a:r>
              <a:rPr lang="en-GB" dirty="0" smtClean="0"/>
              <a:t>) </a:t>
            </a:r>
          </a:p>
        </p:txBody>
      </p:sp>
      <p:sp>
        <p:nvSpPr>
          <p:cNvPr id="5" name="Freeform 54"/>
          <p:cNvSpPr>
            <a:spLocks/>
          </p:cNvSpPr>
          <p:nvPr/>
        </p:nvSpPr>
        <p:spPr bwMode="auto">
          <a:xfrm>
            <a:off x="1629389" y="948270"/>
            <a:ext cx="906986" cy="1832846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7" h="9387">
                <a:moveTo>
                  <a:pt x="8897" y="9387"/>
                </a:moveTo>
                <a:cubicBezTo>
                  <a:pt x="1813" y="9232"/>
                  <a:pt x="-122" y="5730"/>
                  <a:pt x="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08221" y="2459108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 + 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dirty="0" smtClean="0"/>
              <a:t>)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</a:t>
            </a:r>
            <a:r>
              <a:rPr lang="en-GB" dirty="0" smtClean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x</a:t>
            </a:r>
            <a:endParaRPr lang="en-GB" i="1" dirty="0"/>
          </a:p>
        </p:txBody>
      </p:sp>
      <p:sp>
        <p:nvSpPr>
          <p:cNvPr id="8" name="Rectangle 7"/>
          <p:cNvSpPr/>
          <p:nvPr/>
        </p:nvSpPr>
        <p:spPr>
          <a:xfrm>
            <a:off x="5603371" y="239935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6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645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>
                <a:sym typeface="Symbol"/>
              </a:rPr>
              <a:t></a:t>
            </a:r>
            <a:r>
              <a:rPr lang="en-GB" i="1" baseline="-25000" dirty="0">
                <a:sym typeface="Symbol"/>
              </a:rPr>
              <a:t>y</a:t>
            </a:r>
            <a:r>
              <a:rPr lang="en-GB" dirty="0" smtClean="0"/>
              <a:t>)</a:t>
            </a:r>
            <a:endParaRPr lang="en-GB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2642436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Freeform 54"/>
          <p:cNvSpPr>
            <a:spLocks/>
          </p:cNvSpPr>
          <p:nvPr/>
        </p:nvSpPr>
        <p:spPr bwMode="auto">
          <a:xfrm>
            <a:off x="1629389" y="948270"/>
            <a:ext cx="906986" cy="1832846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7" h="9387">
                <a:moveTo>
                  <a:pt x="8897" y="9387"/>
                </a:moveTo>
                <a:cubicBezTo>
                  <a:pt x="1813" y="9232"/>
                  <a:pt x="-122" y="5730"/>
                  <a:pt x="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608221" y="2459108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 + 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dirty="0" smtClean="0"/>
              <a:t>)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 smtClean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x</a:t>
            </a:r>
            <a:endParaRPr lang="en-GB" i="1" dirty="0"/>
          </a:p>
        </p:txBody>
      </p:sp>
      <p:sp>
        <p:nvSpPr>
          <p:cNvPr id="23" name="Rectangle 22"/>
          <p:cNvSpPr/>
          <p:nvPr/>
        </p:nvSpPr>
        <p:spPr>
          <a:xfrm>
            <a:off x="5603371" y="239935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645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dirty="0">
                <a:sym typeface="Symbol"/>
              </a:rPr>
              <a:t></a:t>
            </a:r>
            <a:r>
              <a:rPr lang="en-GB" i="1" baseline="-25000" dirty="0">
                <a:sym typeface="Symbol"/>
              </a:rPr>
              <a:t>y</a:t>
            </a:r>
            <a:r>
              <a:rPr lang="en-GB" dirty="0" smtClean="0"/>
              <a:t>)</a:t>
            </a:r>
            <a:endParaRPr lang="en-GB" i="1" baseline="-25000" dirty="0"/>
          </a:p>
        </p:txBody>
      </p:sp>
      <p:sp>
        <p:nvSpPr>
          <p:cNvPr id="9" name="Freeform 54"/>
          <p:cNvSpPr>
            <a:spLocks/>
          </p:cNvSpPr>
          <p:nvPr/>
        </p:nvSpPr>
        <p:spPr bwMode="auto">
          <a:xfrm>
            <a:off x="2525772" y="1013270"/>
            <a:ext cx="2064028" cy="1493425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639 w 17449"/>
              <a:gd name="connsiteY0" fmla="*/ 19271 h 19271"/>
              <a:gd name="connsiteX1" fmla="*/ 17449 w 17449"/>
              <a:gd name="connsiteY1" fmla="*/ 0 h 19271"/>
              <a:gd name="connsiteX0" fmla="*/ 7141 w 22951"/>
              <a:gd name="connsiteY0" fmla="*/ 19271 h 19271"/>
              <a:gd name="connsiteX1" fmla="*/ 22951 w 22951"/>
              <a:gd name="connsiteY1" fmla="*/ 0 h 19271"/>
              <a:gd name="connsiteX0" fmla="*/ 6947 w 22757"/>
              <a:gd name="connsiteY0" fmla="*/ 19271 h 19271"/>
              <a:gd name="connsiteX1" fmla="*/ 22757 w 22757"/>
              <a:gd name="connsiteY1" fmla="*/ 0 h 1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57" h="19271">
                <a:moveTo>
                  <a:pt x="6947" y="19271"/>
                </a:moveTo>
                <a:cubicBezTo>
                  <a:pt x="-15178" y="14611"/>
                  <a:pt x="22614" y="6104"/>
                  <a:pt x="2275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4523" y="2217295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 + 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dirty="0" smtClean="0"/>
              <a:t>)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 smtClean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endParaRPr lang="en-GB" i="1" dirty="0"/>
          </a:p>
        </p:txBody>
      </p:sp>
      <p:sp>
        <p:nvSpPr>
          <p:cNvPr id="12" name="Rectangle 11"/>
          <p:cNvSpPr/>
          <p:nvPr/>
        </p:nvSpPr>
        <p:spPr>
          <a:xfrm>
            <a:off x="6070813" y="21575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42436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835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 smtClean="0"/>
              <a:t>)</a:t>
            </a:r>
            <a:endParaRPr lang="en-GB" i="1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538081" y="33107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42436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Freeform 54"/>
          <p:cNvSpPr>
            <a:spLocks/>
          </p:cNvSpPr>
          <p:nvPr/>
        </p:nvSpPr>
        <p:spPr bwMode="auto">
          <a:xfrm>
            <a:off x="2525772" y="1013270"/>
            <a:ext cx="2064028" cy="1493425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639 w 17449"/>
              <a:gd name="connsiteY0" fmla="*/ 19271 h 19271"/>
              <a:gd name="connsiteX1" fmla="*/ 17449 w 17449"/>
              <a:gd name="connsiteY1" fmla="*/ 0 h 19271"/>
              <a:gd name="connsiteX0" fmla="*/ 7141 w 22951"/>
              <a:gd name="connsiteY0" fmla="*/ 19271 h 19271"/>
              <a:gd name="connsiteX1" fmla="*/ 22951 w 22951"/>
              <a:gd name="connsiteY1" fmla="*/ 0 h 19271"/>
              <a:gd name="connsiteX0" fmla="*/ 6947 w 22757"/>
              <a:gd name="connsiteY0" fmla="*/ 19271 h 19271"/>
              <a:gd name="connsiteX1" fmla="*/ 22757 w 22757"/>
              <a:gd name="connsiteY1" fmla="*/ 0 h 19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757" h="19271">
                <a:moveTo>
                  <a:pt x="6947" y="19271"/>
                </a:moveTo>
                <a:cubicBezTo>
                  <a:pt x="-15178" y="14611"/>
                  <a:pt x="22614" y="6104"/>
                  <a:pt x="22757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84523" y="2217295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 + 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dirty="0" smtClean="0"/>
              <a:t>) =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 smtClean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6070813" y="21575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835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</a:t>
            </a:r>
            <a:r>
              <a:rPr lang="en-GB" i="1" baseline="-25000" dirty="0" err="1" smtClean="0"/>
              <a:t>z</a:t>
            </a:r>
            <a:r>
              <a:rPr lang="en-GB" dirty="0"/>
              <a:t> = </a:t>
            </a:r>
            <a:r>
              <a:rPr lang="en-GB" dirty="0" smtClean="0"/>
              <a:t>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 smtClean="0"/>
              <a:t>)</a:t>
            </a:r>
            <a:endParaRPr lang="en-GB" i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642436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Freeform 54"/>
          <p:cNvSpPr>
            <a:spLocks/>
          </p:cNvSpPr>
          <p:nvPr/>
        </p:nvSpPr>
        <p:spPr bwMode="auto">
          <a:xfrm>
            <a:off x="727727" y="1014621"/>
            <a:ext cx="453493" cy="974505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7" h="9387">
                <a:moveTo>
                  <a:pt x="8897" y="9387"/>
                </a:moveTo>
                <a:cubicBezTo>
                  <a:pt x="1813" y="9232"/>
                  <a:pt x="-122" y="5730"/>
                  <a:pt x="5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92106" y="1662200"/>
            <a:ext cx="27574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f</a:t>
            </a:r>
            <a:r>
              <a:rPr lang="en-GB" i="1" baseline="-25000" dirty="0" err="1" smtClean="0"/>
              <a:t>z</a:t>
            </a:r>
            <a:r>
              <a:rPr lang="en-GB" dirty="0" smtClean="0"/>
              <a:t>(</a:t>
            </a:r>
            <a:r>
              <a:rPr lang="en-GB" i="1" dirty="0" smtClean="0"/>
              <a:t>z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z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 smtClean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z</a:t>
            </a:r>
            <a:r>
              <a:rPr lang="en-GB" i="1" baseline="-25000" dirty="0" smtClean="0"/>
              <a:t> 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z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348552" y="1599847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8081" y="331075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420376" y="388827"/>
            <a:ext cx="85494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</a:t>
            </a:r>
            <a:r>
              <a:rPr lang="en-GB" i="1" baseline="-25000" dirty="0" err="1"/>
              <a:t>z</a:t>
            </a:r>
            <a:r>
              <a:rPr lang="en-GB" dirty="0"/>
              <a:t>(</a:t>
            </a:r>
            <a:r>
              <a:rPr lang="en-GB" i="1" dirty="0"/>
              <a:t>z</a:t>
            </a:r>
            <a:r>
              <a:rPr lang="en-GB" dirty="0"/>
              <a:t>) + 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z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z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= 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           </a:t>
            </a:r>
            <a:r>
              <a:rPr lang="en-GB" dirty="0" smtClean="0">
                <a:sym typeface="Symbol"/>
              </a:rPr>
              <a:t>=</a:t>
            </a:r>
            <a:r>
              <a:rPr lang="en-GB" dirty="0" smtClean="0"/>
              <a:t> </a:t>
            </a:r>
            <a:r>
              <a:rPr lang="en-GB" dirty="0"/>
              <a:t>G(</a:t>
            </a:r>
            <a:r>
              <a:rPr lang="en-GB" dirty="0" err="1"/>
              <a:t>f</a:t>
            </a:r>
            <a:r>
              <a:rPr lang="en-GB" i="1" baseline="-25000" dirty="0" err="1"/>
              <a:t>x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 smtClean="0"/>
              <a:t>), </a:t>
            </a:r>
            <a:r>
              <a:rPr lang="en-GB" dirty="0" err="1"/>
              <a:t>f</a:t>
            </a:r>
            <a:r>
              <a:rPr lang="en-GB" i="1" baseline="-25000" dirty="0" err="1"/>
              <a:t>y</a:t>
            </a:r>
            <a:r>
              <a:rPr lang="en-GB" dirty="0"/>
              <a:t>(</a:t>
            </a:r>
            <a:r>
              <a:rPr lang="en-GB" i="1" dirty="0"/>
              <a:t>y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+ </a:t>
            </a:r>
            <a:r>
              <a:rPr lang="en-GB" dirty="0" err="1" smtClean="0"/>
              <a:t>G</a:t>
            </a:r>
            <a:r>
              <a:rPr lang="en-GB" i="1" baseline="-25000" dirty="0" err="1" smtClean="0"/>
              <a:t>x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) + </a:t>
            </a:r>
            <a:r>
              <a:rPr lang="en-GB" dirty="0" err="1" smtClean="0"/>
              <a:t>G</a:t>
            </a:r>
            <a:r>
              <a:rPr lang="en-GB" i="1" baseline="-25000" dirty="0" err="1" smtClean="0"/>
              <a:t>y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 smtClean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80343" y="118528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4722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5629" y="118528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7714" y="29128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90088" y="29128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61999" y="4570586"/>
            <a:ext cx="2480429" cy="1057325"/>
            <a:chOff x="761999" y="4418186"/>
            <a:chExt cx="2480429" cy="1057325"/>
          </a:xfrm>
        </p:grpSpPr>
        <p:sp>
          <p:nvSpPr>
            <p:cNvPr id="21" name="TextBox 20"/>
            <p:cNvSpPr txBox="1"/>
            <p:nvPr/>
          </p:nvSpPr>
          <p:spPr>
            <a:xfrm>
              <a:off x="805542" y="4418186"/>
              <a:ext cx="2436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</a:t>
              </a:r>
              <a:r>
                <a:rPr lang="en-GB" dirty="0" smtClean="0"/>
                <a:t>G(</a:t>
              </a:r>
              <a:r>
                <a:rPr lang="en-GB" dirty="0" err="1" smtClean="0"/>
                <a:t>f</a:t>
              </a:r>
              <a:r>
                <a:rPr lang="en-GB" i="1" baseline="-25000" dirty="0" err="1" smtClean="0"/>
                <a:t>x</a:t>
              </a:r>
              <a:r>
                <a:rPr lang="en-GB" dirty="0" smtClean="0"/>
                <a:t>(</a:t>
              </a:r>
              <a:r>
                <a:rPr lang="en-GB" i="1" dirty="0" smtClean="0"/>
                <a:t>x</a:t>
              </a:r>
              <a:r>
                <a:rPr lang="en-GB" dirty="0"/>
                <a:t>), </a:t>
              </a:r>
              <a:r>
                <a:rPr lang="en-GB" dirty="0" err="1"/>
                <a:t>f</a:t>
              </a:r>
              <a:r>
                <a:rPr lang="en-GB" i="1" baseline="-25000" dirty="0" err="1"/>
                <a:t>y</a:t>
              </a:r>
              <a:r>
                <a:rPr lang="en-GB" dirty="0"/>
                <a:t>(</a:t>
              </a:r>
              <a:r>
                <a:rPr lang="en-GB" i="1" dirty="0"/>
                <a:t>y</a:t>
              </a:r>
              <a:r>
                <a:rPr lang="en-GB" dirty="0"/>
                <a:t>))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4375" y="4952291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</a:t>
              </a:r>
              <a:r>
                <a:rPr lang="en-GB" dirty="0" err="1" smtClean="0"/>
                <a:t>f</a:t>
              </a:r>
              <a:r>
                <a:rPr lang="en-GB" i="1" baseline="-25000" dirty="0" err="1" smtClean="0"/>
                <a:t>x</a:t>
              </a:r>
              <a:r>
                <a:rPr lang="en-GB" dirty="0" smtClean="0"/>
                <a:t>(</a:t>
              </a:r>
              <a:r>
                <a:rPr lang="en-GB" i="1" dirty="0" smtClean="0"/>
                <a:t>x</a:t>
              </a:r>
              <a:r>
                <a:rPr lang="en-GB" dirty="0"/>
                <a:t>)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761999" y="4996188"/>
              <a:ext cx="243688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3674531" y="4570586"/>
            <a:ext cx="2502201" cy="1057325"/>
            <a:chOff x="5405405" y="4679796"/>
            <a:chExt cx="2502201" cy="1057325"/>
          </a:xfrm>
        </p:grpSpPr>
        <p:sp>
          <p:nvSpPr>
            <p:cNvPr id="33" name="TextBox 32"/>
            <p:cNvSpPr txBox="1"/>
            <p:nvPr/>
          </p:nvSpPr>
          <p:spPr>
            <a:xfrm>
              <a:off x="5470720" y="4679796"/>
              <a:ext cx="2436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</a:t>
              </a:r>
              <a:r>
                <a:rPr lang="en-GB" dirty="0" smtClean="0"/>
                <a:t>G(</a:t>
              </a:r>
              <a:r>
                <a:rPr lang="en-GB" dirty="0" err="1" smtClean="0"/>
                <a:t>f</a:t>
              </a:r>
              <a:r>
                <a:rPr lang="en-GB" i="1" baseline="-25000" dirty="0" err="1" smtClean="0"/>
                <a:t>x</a:t>
              </a:r>
              <a:r>
                <a:rPr lang="en-GB" dirty="0" smtClean="0"/>
                <a:t>(</a:t>
              </a:r>
              <a:r>
                <a:rPr lang="en-GB" i="1" dirty="0" smtClean="0"/>
                <a:t>x</a:t>
              </a:r>
              <a:r>
                <a:rPr lang="en-GB" dirty="0"/>
                <a:t>), </a:t>
              </a:r>
              <a:r>
                <a:rPr lang="en-GB" dirty="0" err="1"/>
                <a:t>f</a:t>
              </a:r>
              <a:r>
                <a:rPr lang="en-GB" i="1" baseline="-25000" dirty="0" err="1"/>
                <a:t>y</a:t>
              </a:r>
              <a:r>
                <a:rPr lang="en-GB" dirty="0"/>
                <a:t>(</a:t>
              </a:r>
              <a:r>
                <a:rPr lang="en-GB" i="1" dirty="0"/>
                <a:t>y</a:t>
              </a:r>
              <a:r>
                <a:rPr lang="en-GB" dirty="0"/>
                <a:t>))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1325" y="5213901"/>
              <a:ext cx="1023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</a:t>
              </a:r>
              <a:r>
                <a:rPr lang="en-GB" dirty="0" err="1" smtClean="0"/>
                <a:t>f</a:t>
              </a:r>
              <a:r>
                <a:rPr lang="en-GB" i="1" baseline="-25000" dirty="0" err="1" smtClean="0"/>
                <a:t>y</a:t>
              </a:r>
              <a:r>
                <a:rPr lang="en-GB" dirty="0" smtClean="0"/>
                <a:t>(</a:t>
              </a:r>
              <a:r>
                <a:rPr lang="en-GB" i="1" dirty="0" smtClean="0"/>
                <a:t>x</a:t>
              </a:r>
              <a:r>
                <a:rPr lang="en-GB" dirty="0"/>
                <a:t>)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5405405" y="5257798"/>
              <a:ext cx="243688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Connector 36"/>
          <p:cNvCxnSpPr/>
          <p:nvPr/>
        </p:nvCxnSpPr>
        <p:spPr bwMode="auto">
          <a:xfrm>
            <a:off x="1915893" y="3466631"/>
            <a:ext cx="0" cy="11039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Freeform 42"/>
          <p:cNvSpPr/>
          <p:nvPr/>
        </p:nvSpPr>
        <p:spPr bwMode="auto">
          <a:xfrm>
            <a:off x="228600" y="303829"/>
            <a:ext cx="1023257" cy="893600"/>
          </a:xfrm>
          <a:custGeom>
            <a:avLst/>
            <a:gdLst>
              <a:gd name="connsiteX0" fmla="*/ 805543 w 1023257"/>
              <a:gd name="connsiteY0" fmla="*/ 66285 h 893600"/>
              <a:gd name="connsiteX1" fmla="*/ 751114 w 1023257"/>
              <a:gd name="connsiteY1" fmla="*/ 77171 h 893600"/>
              <a:gd name="connsiteX2" fmla="*/ 707571 w 1023257"/>
              <a:gd name="connsiteY2" fmla="*/ 88057 h 893600"/>
              <a:gd name="connsiteX3" fmla="*/ 664029 w 1023257"/>
              <a:gd name="connsiteY3" fmla="*/ 55400 h 893600"/>
              <a:gd name="connsiteX4" fmla="*/ 609600 w 1023257"/>
              <a:gd name="connsiteY4" fmla="*/ 33628 h 893600"/>
              <a:gd name="connsiteX5" fmla="*/ 511629 w 1023257"/>
              <a:gd name="connsiteY5" fmla="*/ 971 h 893600"/>
              <a:gd name="connsiteX6" fmla="*/ 195943 w 1023257"/>
              <a:gd name="connsiteY6" fmla="*/ 11857 h 893600"/>
              <a:gd name="connsiteX7" fmla="*/ 130629 w 1023257"/>
              <a:gd name="connsiteY7" fmla="*/ 77171 h 893600"/>
              <a:gd name="connsiteX8" fmla="*/ 97971 w 1023257"/>
              <a:gd name="connsiteY8" fmla="*/ 98942 h 893600"/>
              <a:gd name="connsiteX9" fmla="*/ 76200 w 1023257"/>
              <a:gd name="connsiteY9" fmla="*/ 142485 h 893600"/>
              <a:gd name="connsiteX10" fmla="*/ 54429 w 1023257"/>
              <a:gd name="connsiteY10" fmla="*/ 175142 h 893600"/>
              <a:gd name="connsiteX11" fmla="*/ 21771 w 1023257"/>
              <a:gd name="connsiteY11" fmla="*/ 284000 h 893600"/>
              <a:gd name="connsiteX12" fmla="*/ 10886 w 1023257"/>
              <a:gd name="connsiteY12" fmla="*/ 338428 h 893600"/>
              <a:gd name="connsiteX13" fmla="*/ 0 w 1023257"/>
              <a:gd name="connsiteY13" fmla="*/ 371085 h 893600"/>
              <a:gd name="connsiteX14" fmla="*/ 21771 w 1023257"/>
              <a:gd name="connsiteY14" fmla="*/ 697657 h 893600"/>
              <a:gd name="connsiteX15" fmla="*/ 32657 w 1023257"/>
              <a:gd name="connsiteY15" fmla="*/ 752085 h 893600"/>
              <a:gd name="connsiteX16" fmla="*/ 54429 w 1023257"/>
              <a:gd name="connsiteY16" fmla="*/ 795628 h 893600"/>
              <a:gd name="connsiteX17" fmla="*/ 97971 w 1023257"/>
              <a:gd name="connsiteY17" fmla="*/ 850057 h 893600"/>
              <a:gd name="connsiteX18" fmla="*/ 130629 w 1023257"/>
              <a:gd name="connsiteY18" fmla="*/ 860942 h 893600"/>
              <a:gd name="connsiteX19" fmla="*/ 152400 w 1023257"/>
              <a:gd name="connsiteY19" fmla="*/ 882714 h 893600"/>
              <a:gd name="connsiteX20" fmla="*/ 185057 w 1023257"/>
              <a:gd name="connsiteY20" fmla="*/ 893600 h 893600"/>
              <a:gd name="connsiteX21" fmla="*/ 576943 w 1023257"/>
              <a:gd name="connsiteY21" fmla="*/ 882714 h 893600"/>
              <a:gd name="connsiteX22" fmla="*/ 653143 w 1023257"/>
              <a:gd name="connsiteY22" fmla="*/ 871828 h 893600"/>
              <a:gd name="connsiteX23" fmla="*/ 685800 w 1023257"/>
              <a:gd name="connsiteY23" fmla="*/ 850057 h 893600"/>
              <a:gd name="connsiteX24" fmla="*/ 740229 w 1023257"/>
              <a:gd name="connsiteY24" fmla="*/ 828285 h 893600"/>
              <a:gd name="connsiteX25" fmla="*/ 794657 w 1023257"/>
              <a:gd name="connsiteY25" fmla="*/ 784742 h 893600"/>
              <a:gd name="connsiteX26" fmla="*/ 859971 w 1023257"/>
              <a:gd name="connsiteY26" fmla="*/ 741200 h 893600"/>
              <a:gd name="connsiteX27" fmla="*/ 936171 w 1023257"/>
              <a:gd name="connsiteY27" fmla="*/ 697657 h 893600"/>
              <a:gd name="connsiteX28" fmla="*/ 1001486 w 1023257"/>
              <a:gd name="connsiteY28" fmla="*/ 610571 h 893600"/>
              <a:gd name="connsiteX29" fmla="*/ 1023257 w 1023257"/>
              <a:gd name="connsiteY29" fmla="*/ 577914 h 893600"/>
              <a:gd name="connsiteX30" fmla="*/ 1012371 w 1023257"/>
              <a:gd name="connsiteY30" fmla="*/ 338428 h 893600"/>
              <a:gd name="connsiteX31" fmla="*/ 1012371 w 1023257"/>
              <a:gd name="connsiteY31" fmla="*/ 229571 h 893600"/>
              <a:gd name="connsiteX32" fmla="*/ 1001486 w 1023257"/>
              <a:gd name="connsiteY32" fmla="*/ 164257 h 893600"/>
              <a:gd name="connsiteX33" fmla="*/ 903514 w 1023257"/>
              <a:gd name="connsiteY33" fmla="*/ 109828 h 893600"/>
              <a:gd name="connsiteX34" fmla="*/ 870857 w 1023257"/>
              <a:gd name="connsiteY34" fmla="*/ 88057 h 893600"/>
              <a:gd name="connsiteX35" fmla="*/ 805543 w 1023257"/>
              <a:gd name="connsiteY35" fmla="*/ 66285 h 8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23257" h="893600">
                <a:moveTo>
                  <a:pt x="805543" y="66285"/>
                </a:moveTo>
                <a:cubicBezTo>
                  <a:pt x="785586" y="64471"/>
                  <a:pt x="769176" y="73157"/>
                  <a:pt x="751114" y="77171"/>
                </a:cubicBezTo>
                <a:cubicBezTo>
                  <a:pt x="736509" y="80417"/>
                  <a:pt x="722085" y="91686"/>
                  <a:pt x="707571" y="88057"/>
                </a:cubicBezTo>
                <a:cubicBezTo>
                  <a:pt x="689970" y="83657"/>
                  <a:pt x="679888" y="64211"/>
                  <a:pt x="664029" y="55400"/>
                </a:cubicBezTo>
                <a:cubicBezTo>
                  <a:pt x="646947" y="45910"/>
                  <a:pt x="627456" y="41564"/>
                  <a:pt x="609600" y="33628"/>
                </a:cubicBezTo>
                <a:cubicBezTo>
                  <a:pt x="535853" y="852"/>
                  <a:pt x="597538" y="18154"/>
                  <a:pt x="511629" y="971"/>
                </a:cubicBezTo>
                <a:cubicBezTo>
                  <a:pt x="406400" y="4600"/>
                  <a:pt x="299190" y="-8792"/>
                  <a:pt x="195943" y="11857"/>
                </a:cubicBezTo>
                <a:cubicBezTo>
                  <a:pt x="165752" y="17895"/>
                  <a:pt x="156248" y="60093"/>
                  <a:pt x="130629" y="77171"/>
                </a:cubicBezTo>
                <a:lnTo>
                  <a:pt x="97971" y="98942"/>
                </a:lnTo>
                <a:cubicBezTo>
                  <a:pt x="90714" y="113456"/>
                  <a:pt x="84251" y="128396"/>
                  <a:pt x="76200" y="142485"/>
                </a:cubicBezTo>
                <a:cubicBezTo>
                  <a:pt x="69709" y="153844"/>
                  <a:pt x="59742" y="163187"/>
                  <a:pt x="54429" y="175142"/>
                </a:cubicBezTo>
                <a:cubicBezTo>
                  <a:pt x="42369" y="202277"/>
                  <a:pt x="28807" y="252336"/>
                  <a:pt x="21771" y="284000"/>
                </a:cubicBezTo>
                <a:cubicBezTo>
                  <a:pt x="17757" y="302061"/>
                  <a:pt x="15373" y="320478"/>
                  <a:pt x="10886" y="338428"/>
                </a:cubicBezTo>
                <a:cubicBezTo>
                  <a:pt x="8103" y="349560"/>
                  <a:pt x="3629" y="360199"/>
                  <a:pt x="0" y="371085"/>
                </a:cubicBezTo>
                <a:cubicBezTo>
                  <a:pt x="7257" y="479942"/>
                  <a:pt x="374" y="590677"/>
                  <a:pt x="21771" y="697657"/>
                </a:cubicBezTo>
                <a:cubicBezTo>
                  <a:pt x="25400" y="715800"/>
                  <a:pt x="26806" y="734533"/>
                  <a:pt x="32657" y="752085"/>
                </a:cubicBezTo>
                <a:cubicBezTo>
                  <a:pt x="37789" y="767480"/>
                  <a:pt x="46378" y="781539"/>
                  <a:pt x="54429" y="795628"/>
                </a:cubicBezTo>
                <a:cubicBezTo>
                  <a:pt x="62167" y="809169"/>
                  <a:pt x="82424" y="840729"/>
                  <a:pt x="97971" y="850057"/>
                </a:cubicBezTo>
                <a:cubicBezTo>
                  <a:pt x="107811" y="855961"/>
                  <a:pt x="119743" y="857314"/>
                  <a:pt x="130629" y="860942"/>
                </a:cubicBezTo>
                <a:cubicBezTo>
                  <a:pt x="137886" y="868199"/>
                  <a:pt x="143599" y="877433"/>
                  <a:pt x="152400" y="882714"/>
                </a:cubicBezTo>
                <a:cubicBezTo>
                  <a:pt x="162239" y="888618"/>
                  <a:pt x="173582" y="893600"/>
                  <a:pt x="185057" y="893600"/>
                </a:cubicBezTo>
                <a:cubicBezTo>
                  <a:pt x="315736" y="893600"/>
                  <a:pt x="446314" y="886343"/>
                  <a:pt x="576943" y="882714"/>
                </a:cubicBezTo>
                <a:cubicBezTo>
                  <a:pt x="602343" y="879085"/>
                  <a:pt x="628567" y="879201"/>
                  <a:pt x="653143" y="871828"/>
                </a:cubicBezTo>
                <a:cubicBezTo>
                  <a:pt x="665674" y="868069"/>
                  <a:pt x="674098" y="855908"/>
                  <a:pt x="685800" y="850057"/>
                </a:cubicBezTo>
                <a:cubicBezTo>
                  <a:pt x="703278" y="841318"/>
                  <a:pt x="722751" y="837024"/>
                  <a:pt x="740229" y="828285"/>
                </a:cubicBezTo>
                <a:cubicBezTo>
                  <a:pt x="793514" y="801642"/>
                  <a:pt x="754152" y="815121"/>
                  <a:pt x="794657" y="784742"/>
                </a:cubicBezTo>
                <a:cubicBezTo>
                  <a:pt x="815590" y="769043"/>
                  <a:pt x="837534" y="754662"/>
                  <a:pt x="859971" y="741200"/>
                </a:cubicBezTo>
                <a:cubicBezTo>
                  <a:pt x="904663" y="714385"/>
                  <a:pt x="898520" y="727778"/>
                  <a:pt x="936171" y="697657"/>
                </a:cubicBezTo>
                <a:cubicBezTo>
                  <a:pt x="964938" y="674644"/>
                  <a:pt x="981587" y="640419"/>
                  <a:pt x="1001486" y="610571"/>
                </a:cubicBezTo>
                <a:lnTo>
                  <a:pt x="1023257" y="577914"/>
                </a:lnTo>
                <a:cubicBezTo>
                  <a:pt x="1019628" y="498085"/>
                  <a:pt x="1017869" y="418150"/>
                  <a:pt x="1012371" y="338428"/>
                </a:cubicBezTo>
                <a:cubicBezTo>
                  <a:pt x="1005224" y="234787"/>
                  <a:pt x="990976" y="293761"/>
                  <a:pt x="1012371" y="229571"/>
                </a:cubicBezTo>
                <a:cubicBezTo>
                  <a:pt x="1008743" y="207800"/>
                  <a:pt x="1014143" y="182339"/>
                  <a:pt x="1001486" y="164257"/>
                </a:cubicBezTo>
                <a:cubicBezTo>
                  <a:pt x="964524" y="111455"/>
                  <a:pt x="944374" y="130258"/>
                  <a:pt x="903514" y="109828"/>
                </a:cubicBezTo>
                <a:cubicBezTo>
                  <a:pt x="891812" y="103977"/>
                  <a:pt x="883107" y="92651"/>
                  <a:pt x="870857" y="88057"/>
                </a:cubicBezTo>
                <a:cubicBezTo>
                  <a:pt x="834237" y="74324"/>
                  <a:pt x="825500" y="68099"/>
                  <a:pt x="805543" y="66285"/>
                </a:cubicBezTo>
                <a:close/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567543" y="2035630"/>
            <a:ext cx="2318936" cy="653142"/>
          </a:xfrm>
          <a:custGeom>
            <a:avLst/>
            <a:gdLst>
              <a:gd name="connsiteX0" fmla="*/ 1839686 w 2318936"/>
              <a:gd name="connsiteY0" fmla="*/ 65314 h 555171"/>
              <a:gd name="connsiteX1" fmla="*/ 1240971 w 2318936"/>
              <a:gd name="connsiteY1" fmla="*/ 65314 h 555171"/>
              <a:gd name="connsiteX2" fmla="*/ 1197428 w 2318936"/>
              <a:gd name="connsiteY2" fmla="*/ 54429 h 555171"/>
              <a:gd name="connsiteX3" fmla="*/ 1055914 w 2318936"/>
              <a:gd name="connsiteY3" fmla="*/ 43543 h 555171"/>
              <a:gd name="connsiteX4" fmla="*/ 152400 w 2318936"/>
              <a:gd name="connsiteY4" fmla="*/ 54429 h 555171"/>
              <a:gd name="connsiteX5" fmla="*/ 0 w 2318936"/>
              <a:gd name="connsiteY5" fmla="*/ 76200 h 555171"/>
              <a:gd name="connsiteX6" fmla="*/ 21771 w 2318936"/>
              <a:gd name="connsiteY6" fmla="*/ 239486 h 555171"/>
              <a:gd name="connsiteX7" fmla="*/ 43543 w 2318936"/>
              <a:gd name="connsiteY7" fmla="*/ 261257 h 555171"/>
              <a:gd name="connsiteX8" fmla="*/ 54428 w 2318936"/>
              <a:gd name="connsiteY8" fmla="*/ 315686 h 555171"/>
              <a:gd name="connsiteX9" fmla="*/ 76200 w 2318936"/>
              <a:gd name="connsiteY9" fmla="*/ 348343 h 555171"/>
              <a:gd name="connsiteX10" fmla="*/ 97971 w 2318936"/>
              <a:gd name="connsiteY10" fmla="*/ 391886 h 555171"/>
              <a:gd name="connsiteX11" fmla="*/ 108857 w 2318936"/>
              <a:gd name="connsiteY11" fmla="*/ 435429 h 555171"/>
              <a:gd name="connsiteX12" fmla="*/ 141514 w 2318936"/>
              <a:gd name="connsiteY12" fmla="*/ 446314 h 555171"/>
              <a:gd name="connsiteX13" fmla="*/ 163286 w 2318936"/>
              <a:gd name="connsiteY13" fmla="*/ 468086 h 555171"/>
              <a:gd name="connsiteX14" fmla="*/ 195943 w 2318936"/>
              <a:gd name="connsiteY14" fmla="*/ 478971 h 555171"/>
              <a:gd name="connsiteX15" fmla="*/ 304800 w 2318936"/>
              <a:gd name="connsiteY15" fmla="*/ 500743 h 555171"/>
              <a:gd name="connsiteX16" fmla="*/ 337457 w 2318936"/>
              <a:gd name="connsiteY16" fmla="*/ 511629 h 555171"/>
              <a:gd name="connsiteX17" fmla="*/ 391886 w 2318936"/>
              <a:gd name="connsiteY17" fmla="*/ 522514 h 555171"/>
              <a:gd name="connsiteX18" fmla="*/ 424543 w 2318936"/>
              <a:gd name="connsiteY18" fmla="*/ 533400 h 555171"/>
              <a:gd name="connsiteX19" fmla="*/ 576943 w 2318936"/>
              <a:gd name="connsiteY19" fmla="*/ 555171 h 555171"/>
              <a:gd name="connsiteX20" fmla="*/ 1491343 w 2318936"/>
              <a:gd name="connsiteY20" fmla="*/ 533400 h 555171"/>
              <a:gd name="connsiteX21" fmla="*/ 1643743 w 2318936"/>
              <a:gd name="connsiteY21" fmla="*/ 500743 h 555171"/>
              <a:gd name="connsiteX22" fmla="*/ 1698171 w 2318936"/>
              <a:gd name="connsiteY22" fmla="*/ 478971 h 555171"/>
              <a:gd name="connsiteX23" fmla="*/ 1807028 w 2318936"/>
              <a:gd name="connsiteY23" fmla="*/ 457200 h 555171"/>
              <a:gd name="connsiteX24" fmla="*/ 2090057 w 2318936"/>
              <a:gd name="connsiteY24" fmla="*/ 446314 h 555171"/>
              <a:gd name="connsiteX25" fmla="*/ 2155371 w 2318936"/>
              <a:gd name="connsiteY25" fmla="*/ 435429 h 555171"/>
              <a:gd name="connsiteX26" fmla="*/ 2242457 w 2318936"/>
              <a:gd name="connsiteY26" fmla="*/ 413657 h 555171"/>
              <a:gd name="connsiteX27" fmla="*/ 2318657 w 2318936"/>
              <a:gd name="connsiteY27" fmla="*/ 359229 h 555171"/>
              <a:gd name="connsiteX28" fmla="*/ 2264228 w 2318936"/>
              <a:gd name="connsiteY28" fmla="*/ 228600 h 555171"/>
              <a:gd name="connsiteX29" fmla="*/ 2253343 w 2318936"/>
              <a:gd name="connsiteY29" fmla="*/ 174171 h 555171"/>
              <a:gd name="connsiteX30" fmla="*/ 2242457 w 2318936"/>
              <a:gd name="connsiteY30" fmla="*/ 87086 h 555171"/>
              <a:gd name="connsiteX31" fmla="*/ 2209800 w 2318936"/>
              <a:gd name="connsiteY31" fmla="*/ 76200 h 555171"/>
              <a:gd name="connsiteX32" fmla="*/ 2155371 w 2318936"/>
              <a:gd name="connsiteY32" fmla="*/ 43543 h 555171"/>
              <a:gd name="connsiteX33" fmla="*/ 2111828 w 2318936"/>
              <a:gd name="connsiteY33" fmla="*/ 21771 h 555171"/>
              <a:gd name="connsiteX34" fmla="*/ 2068286 w 2318936"/>
              <a:gd name="connsiteY34" fmla="*/ 10886 h 555171"/>
              <a:gd name="connsiteX35" fmla="*/ 2035628 w 2318936"/>
              <a:gd name="connsiteY35" fmla="*/ 0 h 555171"/>
              <a:gd name="connsiteX36" fmla="*/ 1915886 w 2318936"/>
              <a:gd name="connsiteY36" fmla="*/ 10886 h 555171"/>
              <a:gd name="connsiteX37" fmla="*/ 1839686 w 2318936"/>
              <a:gd name="connsiteY37" fmla="*/ 32657 h 555171"/>
              <a:gd name="connsiteX38" fmla="*/ 1817914 w 2318936"/>
              <a:gd name="connsiteY38" fmla="*/ 54429 h 555171"/>
              <a:gd name="connsiteX39" fmla="*/ 1785257 w 2318936"/>
              <a:gd name="connsiteY39" fmla="*/ 108857 h 55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18936" h="555171">
                <a:moveTo>
                  <a:pt x="1839686" y="65314"/>
                </a:moveTo>
                <a:cubicBezTo>
                  <a:pt x="1608460" y="142391"/>
                  <a:pt x="1774779" y="95529"/>
                  <a:pt x="1240971" y="65314"/>
                </a:cubicBezTo>
                <a:cubicBezTo>
                  <a:pt x="1226034" y="64469"/>
                  <a:pt x="1212287" y="56177"/>
                  <a:pt x="1197428" y="54429"/>
                </a:cubicBezTo>
                <a:cubicBezTo>
                  <a:pt x="1150441" y="48901"/>
                  <a:pt x="1103085" y="47172"/>
                  <a:pt x="1055914" y="43543"/>
                </a:cubicBezTo>
                <a:lnTo>
                  <a:pt x="152400" y="54429"/>
                </a:lnTo>
                <a:cubicBezTo>
                  <a:pt x="94370" y="55691"/>
                  <a:pt x="53803" y="65439"/>
                  <a:pt x="0" y="76200"/>
                </a:cubicBezTo>
                <a:cubicBezTo>
                  <a:pt x="561" y="81245"/>
                  <a:pt x="14058" y="218918"/>
                  <a:pt x="21771" y="239486"/>
                </a:cubicBezTo>
                <a:cubicBezTo>
                  <a:pt x="25375" y="249096"/>
                  <a:pt x="36286" y="254000"/>
                  <a:pt x="43543" y="261257"/>
                </a:cubicBezTo>
                <a:cubicBezTo>
                  <a:pt x="47171" y="279400"/>
                  <a:pt x="47931" y="298362"/>
                  <a:pt x="54428" y="315686"/>
                </a:cubicBezTo>
                <a:cubicBezTo>
                  <a:pt x="59022" y="327936"/>
                  <a:pt x="69709" y="336984"/>
                  <a:pt x="76200" y="348343"/>
                </a:cubicBezTo>
                <a:cubicBezTo>
                  <a:pt x="84251" y="362432"/>
                  <a:pt x="92273" y="376692"/>
                  <a:pt x="97971" y="391886"/>
                </a:cubicBezTo>
                <a:cubicBezTo>
                  <a:pt x="103224" y="405894"/>
                  <a:pt x="99511" y="423746"/>
                  <a:pt x="108857" y="435429"/>
                </a:cubicBezTo>
                <a:cubicBezTo>
                  <a:pt x="116025" y="444389"/>
                  <a:pt x="130628" y="442686"/>
                  <a:pt x="141514" y="446314"/>
                </a:cubicBezTo>
                <a:cubicBezTo>
                  <a:pt x="148771" y="453571"/>
                  <a:pt x="154485" y="462806"/>
                  <a:pt x="163286" y="468086"/>
                </a:cubicBezTo>
                <a:cubicBezTo>
                  <a:pt x="173125" y="473989"/>
                  <a:pt x="184910" y="475819"/>
                  <a:pt x="195943" y="478971"/>
                </a:cubicBezTo>
                <a:cubicBezTo>
                  <a:pt x="271868" y="500663"/>
                  <a:pt x="208546" y="479353"/>
                  <a:pt x="304800" y="500743"/>
                </a:cubicBezTo>
                <a:cubicBezTo>
                  <a:pt x="316001" y="503232"/>
                  <a:pt x="326325" y="508846"/>
                  <a:pt x="337457" y="511629"/>
                </a:cubicBezTo>
                <a:cubicBezTo>
                  <a:pt x="355407" y="516116"/>
                  <a:pt x="373936" y="518027"/>
                  <a:pt x="391886" y="522514"/>
                </a:cubicBezTo>
                <a:cubicBezTo>
                  <a:pt x="403018" y="525297"/>
                  <a:pt x="413243" y="531406"/>
                  <a:pt x="424543" y="533400"/>
                </a:cubicBezTo>
                <a:cubicBezTo>
                  <a:pt x="475078" y="542318"/>
                  <a:pt x="576943" y="555171"/>
                  <a:pt x="576943" y="555171"/>
                </a:cubicBezTo>
                <a:cubicBezTo>
                  <a:pt x="713341" y="553073"/>
                  <a:pt x="1236329" y="553802"/>
                  <a:pt x="1491343" y="533400"/>
                </a:cubicBezTo>
                <a:cubicBezTo>
                  <a:pt x="1522970" y="530870"/>
                  <a:pt x="1620925" y="509870"/>
                  <a:pt x="1643743" y="500743"/>
                </a:cubicBezTo>
                <a:cubicBezTo>
                  <a:pt x="1661886" y="493486"/>
                  <a:pt x="1679290" y="484006"/>
                  <a:pt x="1698171" y="478971"/>
                </a:cubicBezTo>
                <a:cubicBezTo>
                  <a:pt x="1733926" y="469436"/>
                  <a:pt x="1770742" y="464457"/>
                  <a:pt x="1807028" y="457200"/>
                </a:cubicBezTo>
                <a:cubicBezTo>
                  <a:pt x="1899607" y="438684"/>
                  <a:pt x="1995714" y="449943"/>
                  <a:pt x="2090057" y="446314"/>
                </a:cubicBezTo>
                <a:cubicBezTo>
                  <a:pt x="2111828" y="442686"/>
                  <a:pt x="2133789" y="440054"/>
                  <a:pt x="2155371" y="435429"/>
                </a:cubicBezTo>
                <a:cubicBezTo>
                  <a:pt x="2184629" y="429159"/>
                  <a:pt x="2242457" y="413657"/>
                  <a:pt x="2242457" y="413657"/>
                </a:cubicBezTo>
                <a:cubicBezTo>
                  <a:pt x="2252110" y="407222"/>
                  <a:pt x="2317483" y="364513"/>
                  <a:pt x="2318657" y="359229"/>
                </a:cubicBezTo>
                <a:cubicBezTo>
                  <a:pt x="2323191" y="338825"/>
                  <a:pt x="2271085" y="242313"/>
                  <a:pt x="2264228" y="228600"/>
                </a:cubicBezTo>
                <a:cubicBezTo>
                  <a:pt x="2260600" y="210457"/>
                  <a:pt x="2256156" y="192458"/>
                  <a:pt x="2253343" y="174171"/>
                </a:cubicBezTo>
                <a:cubicBezTo>
                  <a:pt x="2248895" y="145257"/>
                  <a:pt x="2254338" y="113819"/>
                  <a:pt x="2242457" y="87086"/>
                </a:cubicBezTo>
                <a:cubicBezTo>
                  <a:pt x="2237797" y="76600"/>
                  <a:pt x="2220686" y="79829"/>
                  <a:pt x="2209800" y="76200"/>
                </a:cubicBezTo>
                <a:cubicBezTo>
                  <a:pt x="2173594" y="39995"/>
                  <a:pt x="2204831" y="64741"/>
                  <a:pt x="2155371" y="43543"/>
                </a:cubicBezTo>
                <a:cubicBezTo>
                  <a:pt x="2140456" y="37150"/>
                  <a:pt x="2127022" y="27469"/>
                  <a:pt x="2111828" y="21771"/>
                </a:cubicBezTo>
                <a:cubicBezTo>
                  <a:pt x="2097820" y="16518"/>
                  <a:pt x="2082671" y="14996"/>
                  <a:pt x="2068286" y="10886"/>
                </a:cubicBezTo>
                <a:cubicBezTo>
                  <a:pt x="2057253" y="7734"/>
                  <a:pt x="2046514" y="3629"/>
                  <a:pt x="2035628" y="0"/>
                </a:cubicBezTo>
                <a:cubicBezTo>
                  <a:pt x="1995714" y="3629"/>
                  <a:pt x="1955613" y="5589"/>
                  <a:pt x="1915886" y="10886"/>
                </a:cubicBezTo>
                <a:cubicBezTo>
                  <a:pt x="1893099" y="13924"/>
                  <a:pt x="1862079" y="25192"/>
                  <a:pt x="1839686" y="32657"/>
                </a:cubicBezTo>
                <a:cubicBezTo>
                  <a:pt x="1832429" y="39914"/>
                  <a:pt x="1823195" y="45628"/>
                  <a:pt x="1817914" y="54429"/>
                </a:cubicBezTo>
                <a:cubicBezTo>
                  <a:pt x="1775519" y="125085"/>
                  <a:pt x="1840420" y="53694"/>
                  <a:pt x="1785257" y="108857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805542" y="1208314"/>
            <a:ext cx="772886" cy="990602"/>
          </a:xfrm>
          <a:custGeom>
            <a:avLst/>
            <a:gdLst>
              <a:gd name="connsiteX0" fmla="*/ 0 w 772886"/>
              <a:gd name="connsiteY0" fmla="*/ 0 h 990602"/>
              <a:gd name="connsiteX1" fmla="*/ 10886 w 772886"/>
              <a:gd name="connsiteY1" fmla="*/ 76200 h 990602"/>
              <a:gd name="connsiteX2" fmla="*/ 54429 w 772886"/>
              <a:gd name="connsiteY2" fmla="*/ 228600 h 990602"/>
              <a:gd name="connsiteX3" fmla="*/ 65314 w 772886"/>
              <a:gd name="connsiteY3" fmla="*/ 359229 h 990602"/>
              <a:gd name="connsiteX4" fmla="*/ 97971 w 772886"/>
              <a:gd name="connsiteY4" fmla="*/ 424543 h 990602"/>
              <a:gd name="connsiteX5" fmla="*/ 130629 w 772886"/>
              <a:gd name="connsiteY5" fmla="*/ 511629 h 990602"/>
              <a:gd name="connsiteX6" fmla="*/ 174171 w 772886"/>
              <a:gd name="connsiteY6" fmla="*/ 598715 h 990602"/>
              <a:gd name="connsiteX7" fmla="*/ 217714 w 772886"/>
              <a:gd name="connsiteY7" fmla="*/ 620486 h 990602"/>
              <a:gd name="connsiteX8" fmla="*/ 239486 w 772886"/>
              <a:gd name="connsiteY8" fmla="*/ 642257 h 990602"/>
              <a:gd name="connsiteX9" fmla="*/ 348343 w 772886"/>
              <a:gd name="connsiteY9" fmla="*/ 772886 h 990602"/>
              <a:gd name="connsiteX10" fmla="*/ 381000 w 772886"/>
              <a:gd name="connsiteY10" fmla="*/ 794657 h 990602"/>
              <a:gd name="connsiteX11" fmla="*/ 435429 w 772886"/>
              <a:gd name="connsiteY11" fmla="*/ 838200 h 990602"/>
              <a:gd name="connsiteX12" fmla="*/ 468086 w 772886"/>
              <a:gd name="connsiteY12" fmla="*/ 849086 h 990602"/>
              <a:gd name="connsiteX13" fmla="*/ 533400 w 772886"/>
              <a:gd name="connsiteY13" fmla="*/ 892629 h 990602"/>
              <a:gd name="connsiteX14" fmla="*/ 566057 w 772886"/>
              <a:gd name="connsiteY14" fmla="*/ 914400 h 990602"/>
              <a:gd name="connsiteX15" fmla="*/ 587829 w 772886"/>
              <a:gd name="connsiteY15" fmla="*/ 936172 h 990602"/>
              <a:gd name="connsiteX16" fmla="*/ 653143 w 772886"/>
              <a:gd name="connsiteY16" fmla="*/ 957943 h 990602"/>
              <a:gd name="connsiteX17" fmla="*/ 674914 w 772886"/>
              <a:gd name="connsiteY17" fmla="*/ 979715 h 990602"/>
              <a:gd name="connsiteX18" fmla="*/ 772886 w 772886"/>
              <a:gd name="connsiteY18" fmla="*/ 990600 h 9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2886" h="990602">
                <a:moveTo>
                  <a:pt x="0" y="0"/>
                </a:moveTo>
                <a:cubicBezTo>
                  <a:pt x="3629" y="25400"/>
                  <a:pt x="5320" y="51153"/>
                  <a:pt x="10886" y="76200"/>
                </a:cubicBezTo>
                <a:cubicBezTo>
                  <a:pt x="26744" y="147560"/>
                  <a:pt x="35956" y="173183"/>
                  <a:pt x="54429" y="228600"/>
                </a:cubicBezTo>
                <a:cubicBezTo>
                  <a:pt x="58057" y="272143"/>
                  <a:pt x="59539" y="315918"/>
                  <a:pt x="65314" y="359229"/>
                </a:cubicBezTo>
                <a:cubicBezTo>
                  <a:pt x="70288" y="396538"/>
                  <a:pt x="81293" y="391186"/>
                  <a:pt x="97971" y="424543"/>
                </a:cubicBezTo>
                <a:cubicBezTo>
                  <a:pt x="175150" y="578901"/>
                  <a:pt x="83530" y="408011"/>
                  <a:pt x="130629" y="511629"/>
                </a:cubicBezTo>
                <a:cubicBezTo>
                  <a:pt x="144059" y="541175"/>
                  <a:pt x="159657" y="569686"/>
                  <a:pt x="174171" y="598715"/>
                </a:cubicBezTo>
                <a:cubicBezTo>
                  <a:pt x="181428" y="613229"/>
                  <a:pt x="204212" y="611485"/>
                  <a:pt x="217714" y="620486"/>
                </a:cubicBezTo>
                <a:cubicBezTo>
                  <a:pt x="226254" y="626179"/>
                  <a:pt x="233328" y="634046"/>
                  <a:pt x="239486" y="642257"/>
                </a:cubicBezTo>
                <a:cubicBezTo>
                  <a:pt x="279649" y="695807"/>
                  <a:pt x="288601" y="733058"/>
                  <a:pt x="348343" y="772886"/>
                </a:cubicBezTo>
                <a:cubicBezTo>
                  <a:pt x="359229" y="780143"/>
                  <a:pt x="370784" y="786484"/>
                  <a:pt x="381000" y="794657"/>
                </a:cubicBezTo>
                <a:cubicBezTo>
                  <a:pt x="414755" y="821661"/>
                  <a:pt x="390748" y="815860"/>
                  <a:pt x="435429" y="838200"/>
                </a:cubicBezTo>
                <a:cubicBezTo>
                  <a:pt x="445692" y="843332"/>
                  <a:pt x="458055" y="843513"/>
                  <a:pt x="468086" y="849086"/>
                </a:cubicBezTo>
                <a:cubicBezTo>
                  <a:pt x="490959" y="861793"/>
                  <a:pt x="511629" y="878115"/>
                  <a:pt x="533400" y="892629"/>
                </a:cubicBezTo>
                <a:cubicBezTo>
                  <a:pt x="544286" y="899886"/>
                  <a:pt x="556806" y="905149"/>
                  <a:pt x="566057" y="914400"/>
                </a:cubicBezTo>
                <a:cubicBezTo>
                  <a:pt x="573314" y="921657"/>
                  <a:pt x="578649" y="931582"/>
                  <a:pt x="587829" y="936172"/>
                </a:cubicBezTo>
                <a:cubicBezTo>
                  <a:pt x="608355" y="946435"/>
                  <a:pt x="653143" y="957943"/>
                  <a:pt x="653143" y="957943"/>
                </a:cubicBezTo>
                <a:cubicBezTo>
                  <a:pt x="660400" y="965200"/>
                  <a:pt x="665084" y="976766"/>
                  <a:pt x="674914" y="979715"/>
                </a:cubicBezTo>
                <a:cubicBezTo>
                  <a:pt x="712698" y="991050"/>
                  <a:pt x="739307" y="990600"/>
                  <a:pt x="772886" y="99060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1371600" y="206829"/>
            <a:ext cx="1821970" cy="979714"/>
          </a:xfrm>
          <a:custGeom>
            <a:avLst/>
            <a:gdLst>
              <a:gd name="connsiteX0" fmla="*/ 1741714 w 1821970"/>
              <a:gd name="connsiteY0" fmla="*/ 228600 h 979714"/>
              <a:gd name="connsiteX1" fmla="*/ 1567543 w 1821970"/>
              <a:gd name="connsiteY1" fmla="*/ 195942 h 979714"/>
              <a:gd name="connsiteX2" fmla="*/ 1545771 w 1821970"/>
              <a:gd name="connsiteY2" fmla="*/ 174171 h 979714"/>
              <a:gd name="connsiteX3" fmla="*/ 1480457 w 1821970"/>
              <a:gd name="connsiteY3" fmla="*/ 163285 h 979714"/>
              <a:gd name="connsiteX4" fmla="*/ 1426029 w 1821970"/>
              <a:gd name="connsiteY4" fmla="*/ 141514 h 979714"/>
              <a:gd name="connsiteX5" fmla="*/ 1208314 w 1821970"/>
              <a:gd name="connsiteY5" fmla="*/ 108857 h 979714"/>
              <a:gd name="connsiteX6" fmla="*/ 1012371 w 1821970"/>
              <a:gd name="connsiteY6" fmla="*/ 43542 h 979714"/>
              <a:gd name="connsiteX7" fmla="*/ 936171 w 1821970"/>
              <a:gd name="connsiteY7" fmla="*/ 21771 h 979714"/>
              <a:gd name="connsiteX8" fmla="*/ 870857 w 1821970"/>
              <a:gd name="connsiteY8" fmla="*/ 0 h 979714"/>
              <a:gd name="connsiteX9" fmla="*/ 555171 w 1821970"/>
              <a:gd name="connsiteY9" fmla="*/ 10885 h 979714"/>
              <a:gd name="connsiteX10" fmla="*/ 489857 w 1821970"/>
              <a:gd name="connsiteY10" fmla="*/ 43542 h 979714"/>
              <a:gd name="connsiteX11" fmla="*/ 446314 w 1821970"/>
              <a:gd name="connsiteY11" fmla="*/ 54428 h 979714"/>
              <a:gd name="connsiteX12" fmla="*/ 315686 w 1821970"/>
              <a:gd name="connsiteY12" fmla="*/ 76200 h 979714"/>
              <a:gd name="connsiteX13" fmla="*/ 250371 w 1821970"/>
              <a:gd name="connsiteY13" fmla="*/ 97971 h 979714"/>
              <a:gd name="connsiteX14" fmla="*/ 217714 w 1821970"/>
              <a:gd name="connsiteY14" fmla="*/ 119742 h 979714"/>
              <a:gd name="connsiteX15" fmla="*/ 152400 w 1821970"/>
              <a:gd name="connsiteY15" fmla="*/ 141514 h 979714"/>
              <a:gd name="connsiteX16" fmla="*/ 119743 w 1821970"/>
              <a:gd name="connsiteY16" fmla="*/ 152400 h 979714"/>
              <a:gd name="connsiteX17" fmla="*/ 87086 w 1821970"/>
              <a:gd name="connsiteY17" fmla="*/ 174171 h 979714"/>
              <a:gd name="connsiteX18" fmla="*/ 54429 w 1821970"/>
              <a:gd name="connsiteY18" fmla="*/ 239485 h 979714"/>
              <a:gd name="connsiteX19" fmla="*/ 32657 w 1821970"/>
              <a:gd name="connsiteY19" fmla="*/ 283028 h 979714"/>
              <a:gd name="connsiteX20" fmla="*/ 0 w 1821970"/>
              <a:gd name="connsiteY20" fmla="*/ 359228 h 979714"/>
              <a:gd name="connsiteX21" fmla="*/ 10886 w 1821970"/>
              <a:gd name="connsiteY21" fmla="*/ 609600 h 979714"/>
              <a:gd name="connsiteX22" fmla="*/ 21771 w 1821970"/>
              <a:gd name="connsiteY22" fmla="*/ 674914 h 979714"/>
              <a:gd name="connsiteX23" fmla="*/ 43543 w 1821970"/>
              <a:gd name="connsiteY23" fmla="*/ 718457 h 979714"/>
              <a:gd name="connsiteX24" fmla="*/ 119743 w 1821970"/>
              <a:gd name="connsiteY24" fmla="*/ 794657 h 979714"/>
              <a:gd name="connsiteX25" fmla="*/ 217714 w 1821970"/>
              <a:gd name="connsiteY25" fmla="*/ 838200 h 979714"/>
              <a:gd name="connsiteX26" fmla="*/ 283029 w 1821970"/>
              <a:gd name="connsiteY26" fmla="*/ 892628 h 979714"/>
              <a:gd name="connsiteX27" fmla="*/ 315686 w 1821970"/>
              <a:gd name="connsiteY27" fmla="*/ 903514 h 979714"/>
              <a:gd name="connsiteX28" fmla="*/ 359229 w 1821970"/>
              <a:gd name="connsiteY28" fmla="*/ 925285 h 979714"/>
              <a:gd name="connsiteX29" fmla="*/ 544286 w 1821970"/>
              <a:gd name="connsiteY29" fmla="*/ 947057 h 979714"/>
              <a:gd name="connsiteX30" fmla="*/ 816429 w 1821970"/>
              <a:gd name="connsiteY30" fmla="*/ 979714 h 979714"/>
              <a:gd name="connsiteX31" fmla="*/ 1295400 w 1821970"/>
              <a:gd name="connsiteY31" fmla="*/ 957942 h 979714"/>
              <a:gd name="connsiteX32" fmla="*/ 1447800 w 1821970"/>
              <a:gd name="connsiteY32" fmla="*/ 936171 h 979714"/>
              <a:gd name="connsiteX33" fmla="*/ 1480457 w 1821970"/>
              <a:gd name="connsiteY33" fmla="*/ 925285 h 979714"/>
              <a:gd name="connsiteX34" fmla="*/ 1524000 w 1821970"/>
              <a:gd name="connsiteY34" fmla="*/ 914400 h 979714"/>
              <a:gd name="connsiteX35" fmla="*/ 1600200 w 1821970"/>
              <a:gd name="connsiteY35" fmla="*/ 892628 h 979714"/>
              <a:gd name="connsiteX36" fmla="*/ 1676400 w 1821970"/>
              <a:gd name="connsiteY36" fmla="*/ 870857 h 979714"/>
              <a:gd name="connsiteX37" fmla="*/ 1730829 w 1821970"/>
              <a:gd name="connsiteY37" fmla="*/ 827314 h 979714"/>
              <a:gd name="connsiteX38" fmla="*/ 1785257 w 1821970"/>
              <a:gd name="connsiteY38" fmla="*/ 729342 h 979714"/>
              <a:gd name="connsiteX39" fmla="*/ 1807029 w 1821970"/>
              <a:gd name="connsiteY39" fmla="*/ 685800 h 979714"/>
              <a:gd name="connsiteX40" fmla="*/ 1807029 w 1821970"/>
              <a:gd name="connsiteY40" fmla="*/ 381000 h 979714"/>
              <a:gd name="connsiteX41" fmla="*/ 1785257 w 1821970"/>
              <a:gd name="connsiteY41" fmla="*/ 315685 h 979714"/>
              <a:gd name="connsiteX42" fmla="*/ 1774371 w 1821970"/>
              <a:gd name="connsiteY42" fmla="*/ 283028 h 979714"/>
              <a:gd name="connsiteX43" fmla="*/ 1741714 w 1821970"/>
              <a:gd name="connsiteY43" fmla="*/ 228600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21970" h="979714">
                <a:moveTo>
                  <a:pt x="1741714" y="228600"/>
                </a:moveTo>
                <a:cubicBezTo>
                  <a:pt x="1707243" y="214086"/>
                  <a:pt x="1593644" y="204642"/>
                  <a:pt x="1567543" y="195942"/>
                </a:cubicBezTo>
                <a:cubicBezTo>
                  <a:pt x="1557806" y="192696"/>
                  <a:pt x="1555381" y="177775"/>
                  <a:pt x="1545771" y="174171"/>
                </a:cubicBezTo>
                <a:cubicBezTo>
                  <a:pt x="1525105" y="166421"/>
                  <a:pt x="1502228" y="166914"/>
                  <a:pt x="1480457" y="163285"/>
                </a:cubicBezTo>
                <a:cubicBezTo>
                  <a:pt x="1462314" y="156028"/>
                  <a:pt x="1445190" y="145346"/>
                  <a:pt x="1426029" y="141514"/>
                </a:cubicBezTo>
                <a:cubicBezTo>
                  <a:pt x="1354070" y="127122"/>
                  <a:pt x="1208314" y="108857"/>
                  <a:pt x="1208314" y="108857"/>
                </a:cubicBezTo>
                <a:lnTo>
                  <a:pt x="1012371" y="43542"/>
                </a:lnTo>
                <a:cubicBezTo>
                  <a:pt x="987211" y="35491"/>
                  <a:pt x="961419" y="29540"/>
                  <a:pt x="936171" y="21771"/>
                </a:cubicBezTo>
                <a:cubicBezTo>
                  <a:pt x="914237" y="15022"/>
                  <a:pt x="870857" y="0"/>
                  <a:pt x="870857" y="0"/>
                </a:cubicBezTo>
                <a:cubicBezTo>
                  <a:pt x="765628" y="3628"/>
                  <a:pt x="659781" y="-1070"/>
                  <a:pt x="555171" y="10885"/>
                </a:cubicBezTo>
                <a:cubicBezTo>
                  <a:pt x="530987" y="13649"/>
                  <a:pt x="512457" y="34502"/>
                  <a:pt x="489857" y="43542"/>
                </a:cubicBezTo>
                <a:cubicBezTo>
                  <a:pt x="475966" y="49098"/>
                  <a:pt x="460699" y="50318"/>
                  <a:pt x="446314" y="54428"/>
                </a:cubicBezTo>
                <a:cubicBezTo>
                  <a:pt x="365077" y="77639"/>
                  <a:pt x="474911" y="58508"/>
                  <a:pt x="315686" y="76200"/>
                </a:cubicBezTo>
                <a:cubicBezTo>
                  <a:pt x="293914" y="83457"/>
                  <a:pt x="269466" y="85241"/>
                  <a:pt x="250371" y="97971"/>
                </a:cubicBezTo>
                <a:cubicBezTo>
                  <a:pt x="239485" y="105228"/>
                  <a:pt x="229669" y="114429"/>
                  <a:pt x="217714" y="119742"/>
                </a:cubicBezTo>
                <a:cubicBezTo>
                  <a:pt x="196743" y="129063"/>
                  <a:pt x="174171" y="134257"/>
                  <a:pt x="152400" y="141514"/>
                </a:cubicBezTo>
                <a:cubicBezTo>
                  <a:pt x="141514" y="145143"/>
                  <a:pt x="129290" y="146035"/>
                  <a:pt x="119743" y="152400"/>
                </a:cubicBezTo>
                <a:lnTo>
                  <a:pt x="87086" y="174171"/>
                </a:lnTo>
                <a:cubicBezTo>
                  <a:pt x="45244" y="236932"/>
                  <a:pt x="81471" y="176387"/>
                  <a:pt x="54429" y="239485"/>
                </a:cubicBezTo>
                <a:cubicBezTo>
                  <a:pt x="48037" y="254401"/>
                  <a:pt x="39050" y="268113"/>
                  <a:pt x="32657" y="283028"/>
                </a:cubicBezTo>
                <a:cubicBezTo>
                  <a:pt x="-15405" y="395170"/>
                  <a:pt x="72220" y="214785"/>
                  <a:pt x="0" y="359228"/>
                </a:cubicBezTo>
                <a:cubicBezTo>
                  <a:pt x="3629" y="442685"/>
                  <a:pt x="5139" y="526262"/>
                  <a:pt x="10886" y="609600"/>
                </a:cubicBezTo>
                <a:cubicBezTo>
                  <a:pt x="12405" y="631619"/>
                  <a:pt x="15429" y="653773"/>
                  <a:pt x="21771" y="674914"/>
                </a:cubicBezTo>
                <a:cubicBezTo>
                  <a:pt x="26434" y="690457"/>
                  <a:pt x="34541" y="704955"/>
                  <a:pt x="43543" y="718457"/>
                </a:cubicBezTo>
                <a:cubicBezTo>
                  <a:pt x="66940" y="753552"/>
                  <a:pt x="83701" y="776636"/>
                  <a:pt x="119743" y="794657"/>
                </a:cubicBezTo>
                <a:cubicBezTo>
                  <a:pt x="195621" y="832596"/>
                  <a:pt x="99436" y="759347"/>
                  <a:pt x="217714" y="838200"/>
                </a:cubicBezTo>
                <a:cubicBezTo>
                  <a:pt x="289940" y="886351"/>
                  <a:pt x="211796" y="857012"/>
                  <a:pt x="283029" y="892628"/>
                </a:cubicBezTo>
                <a:cubicBezTo>
                  <a:pt x="293292" y="897760"/>
                  <a:pt x="305139" y="898994"/>
                  <a:pt x="315686" y="903514"/>
                </a:cubicBezTo>
                <a:cubicBezTo>
                  <a:pt x="330601" y="909906"/>
                  <a:pt x="343834" y="920153"/>
                  <a:pt x="359229" y="925285"/>
                </a:cubicBezTo>
                <a:cubicBezTo>
                  <a:pt x="404626" y="940417"/>
                  <a:pt x="517730" y="944844"/>
                  <a:pt x="544286" y="947057"/>
                </a:cubicBezTo>
                <a:cubicBezTo>
                  <a:pt x="675096" y="990660"/>
                  <a:pt x="586683" y="967622"/>
                  <a:pt x="816429" y="979714"/>
                </a:cubicBezTo>
                <a:cubicBezTo>
                  <a:pt x="1116400" y="970891"/>
                  <a:pt x="1095225" y="980183"/>
                  <a:pt x="1295400" y="957942"/>
                </a:cubicBezTo>
                <a:cubicBezTo>
                  <a:pt x="1328366" y="954279"/>
                  <a:pt x="1410985" y="944352"/>
                  <a:pt x="1447800" y="936171"/>
                </a:cubicBezTo>
                <a:cubicBezTo>
                  <a:pt x="1459001" y="933682"/>
                  <a:pt x="1469424" y="928437"/>
                  <a:pt x="1480457" y="925285"/>
                </a:cubicBezTo>
                <a:cubicBezTo>
                  <a:pt x="1494842" y="921175"/>
                  <a:pt x="1509566" y="918336"/>
                  <a:pt x="1524000" y="914400"/>
                </a:cubicBezTo>
                <a:cubicBezTo>
                  <a:pt x="1549486" y="907449"/>
                  <a:pt x="1574714" y="899579"/>
                  <a:pt x="1600200" y="892628"/>
                </a:cubicBezTo>
                <a:cubicBezTo>
                  <a:pt x="1675388" y="872122"/>
                  <a:pt x="1613817" y="891717"/>
                  <a:pt x="1676400" y="870857"/>
                </a:cubicBezTo>
                <a:cubicBezTo>
                  <a:pt x="1694543" y="856343"/>
                  <a:pt x="1715286" y="844584"/>
                  <a:pt x="1730829" y="827314"/>
                </a:cubicBezTo>
                <a:cubicBezTo>
                  <a:pt x="1788690" y="763024"/>
                  <a:pt x="1762609" y="782187"/>
                  <a:pt x="1785257" y="729342"/>
                </a:cubicBezTo>
                <a:cubicBezTo>
                  <a:pt x="1791649" y="714427"/>
                  <a:pt x="1799772" y="700314"/>
                  <a:pt x="1807029" y="685800"/>
                </a:cubicBezTo>
                <a:cubicBezTo>
                  <a:pt x="1825648" y="555459"/>
                  <a:pt x="1828214" y="571667"/>
                  <a:pt x="1807029" y="381000"/>
                </a:cubicBezTo>
                <a:cubicBezTo>
                  <a:pt x="1804495" y="358191"/>
                  <a:pt x="1792514" y="337457"/>
                  <a:pt x="1785257" y="315685"/>
                </a:cubicBezTo>
                <a:cubicBezTo>
                  <a:pt x="1781628" y="304799"/>
                  <a:pt x="1785257" y="286657"/>
                  <a:pt x="1774371" y="283028"/>
                </a:cubicBezTo>
                <a:cubicBezTo>
                  <a:pt x="1705615" y="260110"/>
                  <a:pt x="1776185" y="243114"/>
                  <a:pt x="1741714" y="228600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628800" y="2699657"/>
            <a:ext cx="5686429" cy="1001486"/>
          </a:xfrm>
          <a:custGeom>
            <a:avLst/>
            <a:gdLst>
              <a:gd name="connsiteX0" fmla="*/ 4478086 w 5686429"/>
              <a:gd name="connsiteY0" fmla="*/ 76200 h 1001486"/>
              <a:gd name="connsiteX1" fmla="*/ 4401886 w 5686429"/>
              <a:gd name="connsiteY1" fmla="*/ 54429 h 1001486"/>
              <a:gd name="connsiteX2" fmla="*/ 4358343 w 5686429"/>
              <a:gd name="connsiteY2" fmla="*/ 43543 h 1001486"/>
              <a:gd name="connsiteX3" fmla="*/ 4282143 w 5686429"/>
              <a:gd name="connsiteY3" fmla="*/ 21772 h 1001486"/>
              <a:gd name="connsiteX4" fmla="*/ 4107971 w 5686429"/>
              <a:gd name="connsiteY4" fmla="*/ 0 h 1001486"/>
              <a:gd name="connsiteX5" fmla="*/ 3618114 w 5686429"/>
              <a:gd name="connsiteY5" fmla="*/ 10886 h 1001486"/>
              <a:gd name="connsiteX6" fmla="*/ 2453343 w 5686429"/>
              <a:gd name="connsiteY6" fmla="*/ 32657 h 1001486"/>
              <a:gd name="connsiteX7" fmla="*/ 2235629 w 5686429"/>
              <a:gd name="connsiteY7" fmla="*/ 54429 h 1001486"/>
              <a:gd name="connsiteX8" fmla="*/ 1854629 w 5686429"/>
              <a:gd name="connsiteY8" fmla="*/ 43543 h 1001486"/>
              <a:gd name="connsiteX9" fmla="*/ 1168829 w 5686429"/>
              <a:gd name="connsiteY9" fmla="*/ 54429 h 1001486"/>
              <a:gd name="connsiteX10" fmla="*/ 787829 w 5686429"/>
              <a:gd name="connsiteY10" fmla="*/ 76200 h 1001486"/>
              <a:gd name="connsiteX11" fmla="*/ 700743 w 5686429"/>
              <a:gd name="connsiteY11" fmla="*/ 87086 h 1001486"/>
              <a:gd name="connsiteX12" fmla="*/ 559229 w 5686429"/>
              <a:gd name="connsiteY12" fmla="*/ 97972 h 1001486"/>
              <a:gd name="connsiteX13" fmla="*/ 504800 w 5686429"/>
              <a:gd name="connsiteY13" fmla="*/ 108857 h 1001486"/>
              <a:gd name="connsiteX14" fmla="*/ 428600 w 5686429"/>
              <a:gd name="connsiteY14" fmla="*/ 130629 h 1001486"/>
              <a:gd name="connsiteX15" fmla="*/ 330629 w 5686429"/>
              <a:gd name="connsiteY15" fmla="*/ 141514 h 1001486"/>
              <a:gd name="connsiteX16" fmla="*/ 297971 w 5686429"/>
              <a:gd name="connsiteY16" fmla="*/ 152400 h 1001486"/>
              <a:gd name="connsiteX17" fmla="*/ 200000 w 5686429"/>
              <a:gd name="connsiteY17" fmla="*/ 174172 h 1001486"/>
              <a:gd name="connsiteX18" fmla="*/ 167343 w 5686429"/>
              <a:gd name="connsiteY18" fmla="*/ 195943 h 1001486"/>
              <a:gd name="connsiteX19" fmla="*/ 102029 w 5686429"/>
              <a:gd name="connsiteY19" fmla="*/ 261257 h 1001486"/>
              <a:gd name="connsiteX20" fmla="*/ 80257 w 5686429"/>
              <a:gd name="connsiteY20" fmla="*/ 326572 h 1001486"/>
              <a:gd name="connsiteX21" fmla="*/ 58486 w 5686429"/>
              <a:gd name="connsiteY21" fmla="*/ 359229 h 1001486"/>
              <a:gd name="connsiteX22" fmla="*/ 36714 w 5686429"/>
              <a:gd name="connsiteY22" fmla="*/ 435429 h 1001486"/>
              <a:gd name="connsiteX23" fmla="*/ 14943 w 5686429"/>
              <a:gd name="connsiteY23" fmla="*/ 468086 h 1001486"/>
              <a:gd name="connsiteX24" fmla="*/ 14943 w 5686429"/>
              <a:gd name="connsiteY24" fmla="*/ 685800 h 1001486"/>
              <a:gd name="connsiteX25" fmla="*/ 47600 w 5686429"/>
              <a:gd name="connsiteY25" fmla="*/ 859972 h 1001486"/>
              <a:gd name="connsiteX26" fmla="*/ 58486 w 5686429"/>
              <a:gd name="connsiteY26" fmla="*/ 903514 h 1001486"/>
              <a:gd name="connsiteX27" fmla="*/ 69371 w 5686429"/>
              <a:gd name="connsiteY27" fmla="*/ 936172 h 1001486"/>
              <a:gd name="connsiteX28" fmla="*/ 341514 w 5686429"/>
              <a:gd name="connsiteY28" fmla="*/ 947057 h 1001486"/>
              <a:gd name="connsiteX29" fmla="*/ 722514 w 5686429"/>
              <a:gd name="connsiteY29" fmla="*/ 968829 h 1001486"/>
              <a:gd name="connsiteX30" fmla="*/ 885800 w 5686429"/>
              <a:gd name="connsiteY30" fmla="*/ 979714 h 1001486"/>
              <a:gd name="connsiteX31" fmla="*/ 1016429 w 5686429"/>
              <a:gd name="connsiteY31" fmla="*/ 979714 h 1001486"/>
              <a:gd name="connsiteX32" fmla="*/ 1528057 w 5686429"/>
              <a:gd name="connsiteY32" fmla="*/ 957943 h 1001486"/>
              <a:gd name="connsiteX33" fmla="*/ 1767543 w 5686429"/>
              <a:gd name="connsiteY33" fmla="*/ 925286 h 1001486"/>
              <a:gd name="connsiteX34" fmla="*/ 3596343 w 5686429"/>
              <a:gd name="connsiteY34" fmla="*/ 947057 h 1001486"/>
              <a:gd name="connsiteX35" fmla="*/ 4075314 w 5686429"/>
              <a:gd name="connsiteY35" fmla="*/ 979714 h 1001486"/>
              <a:gd name="connsiteX36" fmla="*/ 4815543 w 5686429"/>
              <a:gd name="connsiteY36" fmla="*/ 1001486 h 1001486"/>
              <a:gd name="connsiteX37" fmla="*/ 5414257 w 5686429"/>
              <a:gd name="connsiteY37" fmla="*/ 979714 h 1001486"/>
              <a:gd name="connsiteX38" fmla="*/ 5457800 w 5686429"/>
              <a:gd name="connsiteY38" fmla="*/ 957943 h 1001486"/>
              <a:gd name="connsiteX39" fmla="*/ 5534000 w 5686429"/>
              <a:gd name="connsiteY39" fmla="*/ 947057 h 1001486"/>
              <a:gd name="connsiteX40" fmla="*/ 5566657 w 5686429"/>
              <a:gd name="connsiteY40" fmla="*/ 936172 h 1001486"/>
              <a:gd name="connsiteX41" fmla="*/ 5653743 w 5686429"/>
              <a:gd name="connsiteY41" fmla="*/ 838200 h 1001486"/>
              <a:gd name="connsiteX42" fmla="*/ 5675514 w 5686429"/>
              <a:gd name="connsiteY42" fmla="*/ 772886 h 1001486"/>
              <a:gd name="connsiteX43" fmla="*/ 5675514 w 5686429"/>
              <a:gd name="connsiteY43" fmla="*/ 522514 h 1001486"/>
              <a:gd name="connsiteX44" fmla="*/ 5631971 w 5686429"/>
              <a:gd name="connsiteY44" fmla="*/ 435429 h 1001486"/>
              <a:gd name="connsiteX45" fmla="*/ 5555771 w 5686429"/>
              <a:gd name="connsiteY45" fmla="*/ 348343 h 1001486"/>
              <a:gd name="connsiteX46" fmla="*/ 5512229 w 5686429"/>
              <a:gd name="connsiteY46" fmla="*/ 326572 h 1001486"/>
              <a:gd name="connsiteX47" fmla="*/ 5446914 w 5686429"/>
              <a:gd name="connsiteY47" fmla="*/ 283029 h 1001486"/>
              <a:gd name="connsiteX48" fmla="*/ 5370714 w 5686429"/>
              <a:gd name="connsiteY48" fmla="*/ 272143 h 1001486"/>
              <a:gd name="connsiteX49" fmla="*/ 5338057 w 5686429"/>
              <a:gd name="connsiteY49" fmla="*/ 250372 h 1001486"/>
              <a:gd name="connsiteX50" fmla="*/ 5272743 w 5686429"/>
              <a:gd name="connsiteY50" fmla="*/ 228600 h 1001486"/>
              <a:gd name="connsiteX51" fmla="*/ 5196543 w 5686429"/>
              <a:gd name="connsiteY51" fmla="*/ 206829 h 1001486"/>
              <a:gd name="connsiteX52" fmla="*/ 5163886 w 5686429"/>
              <a:gd name="connsiteY52" fmla="*/ 195943 h 1001486"/>
              <a:gd name="connsiteX53" fmla="*/ 5044143 w 5686429"/>
              <a:gd name="connsiteY53" fmla="*/ 174172 h 1001486"/>
              <a:gd name="connsiteX54" fmla="*/ 5011486 w 5686429"/>
              <a:gd name="connsiteY54" fmla="*/ 163286 h 1001486"/>
              <a:gd name="connsiteX55" fmla="*/ 4772000 w 5686429"/>
              <a:gd name="connsiteY55" fmla="*/ 141514 h 1001486"/>
              <a:gd name="connsiteX56" fmla="*/ 4695800 w 5686429"/>
              <a:gd name="connsiteY56" fmla="*/ 119743 h 1001486"/>
              <a:gd name="connsiteX57" fmla="*/ 4630486 w 5686429"/>
              <a:gd name="connsiteY57" fmla="*/ 97972 h 1001486"/>
              <a:gd name="connsiteX58" fmla="*/ 4597829 w 5686429"/>
              <a:gd name="connsiteY58" fmla="*/ 87086 h 1001486"/>
              <a:gd name="connsiteX59" fmla="*/ 4565171 w 5686429"/>
              <a:gd name="connsiteY59" fmla="*/ 76200 h 1001486"/>
              <a:gd name="connsiteX60" fmla="*/ 4478086 w 5686429"/>
              <a:gd name="connsiteY60" fmla="*/ 76200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86429" h="1001486">
                <a:moveTo>
                  <a:pt x="4478086" y="76200"/>
                </a:moveTo>
                <a:cubicBezTo>
                  <a:pt x="4450872" y="72572"/>
                  <a:pt x="4427372" y="61380"/>
                  <a:pt x="4401886" y="54429"/>
                </a:cubicBezTo>
                <a:cubicBezTo>
                  <a:pt x="4387452" y="50493"/>
                  <a:pt x="4372728" y="47653"/>
                  <a:pt x="4358343" y="43543"/>
                </a:cubicBezTo>
                <a:cubicBezTo>
                  <a:pt x="4309918" y="29707"/>
                  <a:pt x="4338871" y="33117"/>
                  <a:pt x="4282143" y="21772"/>
                </a:cubicBezTo>
                <a:cubicBezTo>
                  <a:pt x="4214613" y="8266"/>
                  <a:pt x="4183022" y="7505"/>
                  <a:pt x="4107971" y="0"/>
                </a:cubicBezTo>
                <a:lnTo>
                  <a:pt x="3618114" y="10886"/>
                </a:lnTo>
                <a:cubicBezTo>
                  <a:pt x="2466950" y="30234"/>
                  <a:pt x="3181733" y="10586"/>
                  <a:pt x="2453343" y="32657"/>
                </a:cubicBezTo>
                <a:cubicBezTo>
                  <a:pt x="2417810" y="36605"/>
                  <a:pt x="2263348" y="54429"/>
                  <a:pt x="2235629" y="54429"/>
                </a:cubicBezTo>
                <a:cubicBezTo>
                  <a:pt x="2108577" y="54429"/>
                  <a:pt x="1981629" y="47172"/>
                  <a:pt x="1854629" y="43543"/>
                </a:cubicBezTo>
                <a:cubicBezTo>
                  <a:pt x="1313959" y="68690"/>
                  <a:pt x="1542545" y="73114"/>
                  <a:pt x="1168829" y="54429"/>
                </a:cubicBezTo>
                <a:cubicBezTo>
                  <a:pt x="904783" y="80832"/>
                  <a:pt x="1257861" y="47712"/>
                  <a:pt x="787829" y="76200"/>
                </a:cubicBezTo>
                <a:cubicBezTo>
                  <a:pt x="758628" y="77970"/>
                  <a:pt x="729866" y="84312"/>
                  <a:pt x="700743" y="87086"/>
                </a:cubicBezTo>
                <a:cubicBezTo>
                  <a:pt x="653645" y="91572"/>
                  <a:pt x="606400" y="94343"/>
                  <a:pt x="559229" y="97972"/>
                </a:cubicBezTo>
                <a:cubicBezTo>
                  <a:pt x="541086" y="101600"/>
                  <a:pt x="522750" y="104370"/>
                  <a:pt x="504800" y="108857"/>
                </a:cubicBezTo>
                <a:cubicBezTo>
                  <a:pt x="459276" y="120238"/>
                  <a:pt x="481546" y="122484"/>
                  <a:pt x="428600" y="130629"/>
                </a:cubicBezTo>
                <a:cubicBezTo>
                  <a:pt x="396124" y="135625"/>
                  <a:pt x="363286" y="137886"/>
                  <a:pt x="330629" y="141514"/>
                </a:cubicBezTo>
                <a:cubicBezTo>
                  <a:pt x="319743" y="145143"/>
                  <a:pt x="309004" y="149248"/>
                  <a:pt x="297971" y="152400"/>
                </a:cubicBezTo>
                <a:cubicBezTo>
                  <a:pt x="262097" y="162650"/>
                  <a:pt x="237417" y="166688"/>
                  <a:pt x="200000" y="174172"/>
                </a:cubicBezTo>
                <a:cubicBezTo>
                  <a:pt x="189114" y="181429"/>
                  <a:pt x="177121" y="187251"/>
                  <a:pt x="167343" y="195943"/>
                </a:cubicBezTo>
                <a:cubicBezTo>
                  <a:pt x="144331" y="216398"/>
                  <a:pt x="102029" y="261257"/>
                  <a:pt x="102029" y="261257"/>
                </a:cubicBezTo>
                <a:cubicBezTo>
                  <a:pt x="94772" y="283029"/>
                  <a:pt x="92987" y="307477"/>
                  <a:pt x="80257" y="326572"/>
                </a:cubicBezTo>
                <a:cubicBezTo>
                  <a:pt x="73000" y="337458"/>
                  <a:pt x="64337" y="347527"/>
                  <a:pt x="58486" y="359229"/>
                </a:cubicBezTo>
                <a:cubicBezTo>
                  <a:pt x="37301" y="401598"/>
                  <a:pt x="57642" y="386597"/>
                  <a:pt x="36714" y="435429"/>
                </a:cubicBezTo>
                <a:cubicBezTo>
                  <a:pt x="31560" y="447454"/>
                  <a:pt x="22200" y="457200"/>
                  <a:pt x="14943" y="468086"/>
                </a:cubicBezTo>
                <a:cubicBezTo>
                  <a:pt x="-9169" y="564532"/>
                  <a:pt x="-308" y="510422"/>
                  <a:pt x="14943" y="685800"/>
                </a:cubicBezTo>
                <a:cubicBezTo>
                  <a:pt x="20266" y="747013"/>
                  <a:pt x="33685" y="799675"/>
                  <a:pt x="47600" y="859972"/>
                </a:cubicBezTo>
                <a:cubicBezTo>
                  <a:pt x="50964" y="874550"/>
                  <a:pt x="54376" y="889129"/>
                  <a:pt x="58486" y="903514"/>
                </a:cubicBezTo>
                <a:cubicBezTo>
                  <a:pt x="61638" y="914547"/>
                  <a:pt x="58030" y="934427"/>
                  <a:pt x="69371" y="936172"/>
                </a:cubicBezTo>
                <a:cubicBezTo>
                  <a:pt x="159102" y="949977"/>
                  <a:pt x="250800" y="943429"/>
                  <a:pt x="341514" y="947057"/>
                </a:cubicBezTo>
                <a:cubicBezTo>
                  <a:pt x="551515" y="970391"/>
                  <a:pt x="354373" y="950871"/>
                  <a:pt x="722514" y="968829"/>
                </a:cubicBezTo>
                <a:cubicBezTo>
                  <a:pt x="776999" y="971487"/>
                  <a:pt x="831371" y="976086"/>
                  <a:pt x="885800" y="979714"/>
                </a:cubicBezTo>
                <a:cubicBezTo>
                  <a:pt x="969784" y="1000710"/>
                  <a:pt x="890916" y="986560"/>
                  <a:pt x="1016429" y="979714"/>
                </a:cubicBezTo>
                <a:cubicBezTo>
                  <a:pt x="1186873" y="970417"/>
                  <a:pt x="1357514" y="965200"/>
                  <a:pt x="1528057" y="957943"/>
                </a:cubicBezTo>
                <a:cubicBezTo>
                  <a:pt x="1679759" y="927603"/>
                  <a:pt x="1600038" y="939245"/>
                  <a:pt x="1767543" y="925286"/>
                </a:cubicBezTo>
                <a:lnTo>
                  <a:pt x="3596343" y="947057"/>
                </a:lnTo>
                <a:cubicBezTo>
                  <a:pt x="4395980" y="971288"/>
                  <a:pt x="3072722" y="941152"/>
                  <a:pt x="4075314" y="979714"/>
                </a:cubicBezTo>
                <a:cubicBezTo>
                  <a:pt x="4510674" y="996459"/>
                  <a:pt x="4263957" y="988353"/>
                  <a:pt x="4815543" y="1001486"/>
                </a:cubicBezTo>
                <a:lnTo>
                  <a:pt x="5414257" y="979714"/>
                </a:lnTo>
                <a:cubicBezTo>
                  <a:pt x="5430392" y="977985"/>
                  <a:pt x="5442144" y="962213"/>
                  <a:pt x="5457800" y="957943"/>
                </a:cubicBezTo>
                <a:cubicBezTo>
                  <a:pt x="5482554" y="951192"/>
                  <a:pt x="5508600" y="950686"/>
                  <a:pt x="5534000" y="947057"/>
                </a:cubicBezTo>
                <a:cubicBezTo>
                  <a:pt x="5544886" y="943429"/>
                  <a:pt x="5557600" y="943217"/>
                  <a:pt x="5566657" y="936172"/>
                </a:cubicBezTo>
                <a:cubicBezTo>
                  <a:pt x="5583385" y="923161"/>
                  <a:pt x="5639468" y="870319"/>
                  <a:pt x="5653743" y="838200"/>
                </a:cubicBezTo>
                <a:cubicBezTo>
                  <a:pt x="5663064" y="817229"/>
                  <a:pt x="5675514" y="772886"/>
                  <a:pt x="5675514" y="772886"/>
                </a:cubicBezTo>
                <a:cubicBezTo>
                  <a:pt x="5684048" y="661953"/>
                  <a:pt x="5695077" y="626850"/>
                  <a:pt x="5675514" y="522514"/>
                </a:cubicBezTo>
                <a:cubicBezTo>
                  <a:pt x="5659590" y="437584"/>
                  <a:pt x="5665905" y="477845"/>
                  <a:pt x="5631971" y="435429"/>
                </a:cubicBezTo>
                <a:cubicBezTo>
                  <a:pt x="5592184" y="385695"/>
                  <a:pt x="5626872" y="403644"/>
                  <a:pt x="5555771" y="348343"/>
                </a:cubicBezTo>
                <a:cubicBezTo>
                  <a:pt x="5542962" y="338380"/>
                  <a:pt x="5526144" y="334921"/>
                  <a:pt x="5512229" y="326572"/>
                </a:cubicBezTo>
                <a:cubicBezTo>
                  <a:pt x="5489792" y="313110"/>
                  <a:pt x="5472817" y="286730"/>
                  <a:pt x="5446914" y="283029"/>
                </a:cubicBezTo>
                <a:lnTo>
                  <a:pt x="5370714" y="272143"/>
                </a:lnTo>
                <a:cubicBezTo>
                  <a:pt x="5359828" y="264886"/>
                  <a:pt x="5350012" y="255685"/>
                  <a:pt x="5338057" y="250372"/>
                </a:cubicBezTo>
                <a:cubicBezTo>
                  <a:pt x="5317086" y="241051"/>
                  <a:pt x="5294514" y="235857"/>
                  <a:pt x="5272743" y="228600"/>
                </a:cubicBezTo>
                <a:cubicBezTo>
                  <a:pt x="5194443" y="202499"/>
                  <a:pt x="5292224" y="234166"/>
                  <a:pt x="5196543" y="206829"/>
                </a:cubicBezTo>
                <a:cubicBezTo>
                  <a:pt x="5185510" y="203677"/>
                  <a:pt x="5175106" y="198347"/>
                  <a:pt x="5163886" y="195943"/>
                </a:cubicBezTo>
                <a:cubicBezTo>
                  <a:pt x="5124218" y="187443"/>
                  <a:pt x="5083811" y="182672"/>
                  <a:pt x="5044143" y="174172"/>
                </a:cubicBezTo>
                <a:cubicBezTo>
                  <a:pt x="5032923" y="171768"/>
                  <a:pt x="5022804" y="165172"/>
                  <a:pt x="5011486" y="163286"/>
                </a:cubicBezTo>
                <a:cubicBezTo>
                  <a:pt x="4956251" y="154080"/>
                  <a:pt x="4817037" y="144979"/>
                  <a:pt x="4772000" y="141514"/>
                </a:cubicBezTo>
                <a:cubicBezTo>
                  <a:pt x="4662222" y="104923"/>
                  <a:pt x="4832524" y="160760"/>
                  <a:pt x="4695800" y="119743"/>
                </a:cubicBezTo>
                <a:cubicBezTo>
                  <a:pt x="4673819" y="113149"/>
                  <a:pt x="4652257" y="105229"/>
                  <a:pt x="4630486" y="97972"/>
                </a:cubicBezTo>
                <a:lnTo>
                  <a:pt x="4597829" y="87086"/>
                </a:lnTo>
                <a:lnTo>
                  <a:pt x="4565171" y="76200"/>
                </a:lnTo>
                <a:cubicBezTo>
                  <a:pt x="4474486" y="87536"/>
                  <a:pt x="4505300" y="79828"/>
                  <a:pt x="4478086" y="76200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167743" y="968829"/>
            <a:ext cx="1284514" cy="1752600"/>
          </a:xfrm>
          <a:custGeom>
            <a:avLst/>
            <a:gdLst>
              <a:gd name="connsiteX0" fmla="*/ 0 w 1284514"/>
              <a:gd name="connsiteY0" fmla="*/ 0 h 1752600"/>
              <a:gd name="connsiteX1" fmla="*/ 239486 w 1284514"/>
              <a:gd name="connsiteY1" fmla="*/ 21771 h 1752600"/>
              <a:gd name="connsiteX2" fmla="*/ 293914 w 1284514"/>
              <a:gd name="connsiteY2" fmla="*/ 32657 h 1752600"/>
              <a:gd name="connsiteX3" fmla="*/ 391886 w 1284514"/>
              <a:gd name="connsiteY3" fmla="*/ 65314 h 1752600"/>
              <a:gd name="connsiteX4" fmla="*/ 424543 w 1284514"/>
              <a:gd name="connsiteY4" fmla="*/ 87085 h 1752600"/>
              <a:gd name="connsiteX5" fmla="*/ 457200 w 1284514"/>
              <a:gd name="connsiteY5" fmla="*/ 97971 h 1752600"/>
              <a:gd name="connsiteX6" fmla="*/ 555171 w 1284514"/>
              <a:gd name="connsiteY6" fmla="*/ 141514 h 1752600"/>
              <a:gd name="connsiteX7" fmla="*/ 642257 w 1284514"/>
              <a:gd name="connsiteY7" fmla="*/ 195942 h 1752600"/>
              <a:gd name="connsiteX8" fmla="*/ 674914 w 1284514"/>
              <a:gd name="connsiteY8" fmla="*/ 206828 h 1752600"/>
              <a:gd name="connsiteX9" fmla="*/ 740228 w 1284514"/>
              <a:gd name="connsiteY9" fmla="*/ 261257 h 1752600"/>
              <a:gd name="connsiteX10" fmla="*/ 772886 w 1284514"/>
              <a:gd name="connsiteY10" fmla="*/ 283028 h 1752600"/>
              <a:gd name="connsiteX11" fmla="*/ 805543 w 1284514"/>
              <a:gd name="connsiteY11" fmla="*/ 293914 h 1752600"/>
              <a:gd name="connsiteX12" fmla="*/ 849086 w 1284514"/>
              <a:gd name="connsiteY12" fmla="*/ 337457 h 1752600"/>
              <a:gd name="connsiteX13" fmla="*/ 859971 w 1284514"/>
              <a:gd name="connsiteY13" fmla="*/ 370114 h 1752600"/>
              <a:gd name="connsiteX14" fmla="*/ 903514 w 1284514"/>
              <a:gd name="connsiteY14" fmla="*/ 413657 h 1752600"/>
              <a:gd name="connsiteX15" fmla="*/ 925286 w 1284514"/>
              <a:gd name="connsiteY15" fmla="*/ 446314 h 1752600"/>
              <a:gd name="connsiteX16" fmla="*/ 957943 w 1284514"/>
              <a:gd name="connsiteY16" fmla="*/ 489857 h 1752600"/>
              <a:gd name="connsiteX17" fmla="*/ 1001486 w 1284514"/>
              <a:gd name="connsiteY17" fmla="*/ 555171 h 1752600"/>
              <a:gd name="connsiteX18" fmla="*/ 1034143 w 1284514"/>
              <a:gd name="connsiteY18" fmla="*/ 609600 h 1752600"/>
              <a:gd name="connsiteX19" fmla="*/ 1066800 w 1284514"/>
              <a:gd name="connsiteY19" fmla="*/ 664028 h 1752600"/>
              <a:gd name="connsiteX20" fmla="*/ 1110343 w 1284514"/>
              <a:gd name="connsiteY20" fmla="*/ 762000 h 1752600"/>
              <a:gd name="connsiteX21" fmla="*/ 1121228 w 1284514"/>
              <a:gd name="connsiteY21" fmla="*/ 816428 h 1752600"/>
              <a:gd name="connsiteX22" fmla="*/ 1143000 w 1284514"/>
              <a:gd name="connsiteY22" fmla="*/ 849085 h 1752600"/>
              <a:gd name="connsiteX23" fmla="*/ 1164771 w 1284514"/>
              <a:gd name="connsiteY23" fmla="*/ 936171 h 1752600"/>
              <a:gd name="connsiteX24" fmla="*/ 1186543 w 1284514"/>
              <a:gd name="connsiteY24" fmla="*/ 957942 h 1752600"/>
              <a:gd name="connsiteX25" fmla="*/ 1208314 w 1284514"/>
              <a:gd name="connsiteY25" fmla="*/ 1034142 h 1752600"/>
              <a:gd name="connsiteX26" fmla="*/ 1219200 w 1284514"/>
              <a:gd name="connsiteY26" fmla="*/ 1066800 h 1752600"/>
              <a:gd name="connsiteX27" fmla="*/ 1230086 w 1284514"/>
              <a:gd name="connsiteY27" fmla="*/ 1175657 h 1752600"/>
              <a:gd name="connsiteX28" fmla="*/ 1262743 w 1284514"/>
              <a:gd name="connsiteY28" fmla="*/ 1371600 h 1752600"/>
              <a:gd name="connsiteX29" fmla="*/ 1273628 w 1284514"/>
              <a:gd name="connsiteY29" fmla="*/ 1534885 h 1752600"/>
              <a:gd name="connsiteX30" fmla="*/ 1284514 w 1284514"/>
              <a:gd name="connsiteY30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84514" h="1752600">
                <a:moveTo>
                  <a:pt x="0" y="0"/>
                </a:moveTo>
                <a:cubicBezTo>
                  <a:pt x="73767" y="5674"/>
                  <a:pt x="164298" y="11030"/>
                  <a:pt x="239486" y="21771"/>
                </a:cubicBezTo>
                <a:cubicBezTo>
                  <a:pt x="257802" y="24388"/>
                  <a:pt x="275771" y="29028"/>
                  <a:pt x="293914" y="32657"/>
                </a:cubicBezTo>
                <a:cubicBezTo>
                  <a:pt x="440379" y="105888"/>
                  <a:pt x="223064" y="2006"/>
                  <a:pt x="391886" y="65314"/>
                </a:cubicBezTo>
                <a:cubicBezTo>
                  <a:pt x="404136" y="69908"/>
                  <a:pt x="412841" y="81234"/>
                  <a:pt x="424543" y="87085"/>
                </a:cubicBezTo>
                <a:cubicBezTo>
                  <a:pt x="434806" y="92217"/>
                  <a:pt x="446937" y="92839"/>
                  <a:pt x="457200" y="97971"/>
                </a:cubicBezTo>
                <a:cubicBezTo>
                  <a:pt x="560704" y="149723"/>
                  <a:pt x="386666" y="85344"/>
                  <a:pt x="555171" y="141514"/>
                </a:cubicBezTo>
                <a:cubicBezTo>
                  <a:pt x="587646" y="152339"/>
                  <a:pt x="609782" y="185117"/>
                  <a:pt x="642257" y="195942"/>
                </a:cubicBezTo>
                <a:lnTo>
                  <a:pt x="674914" y="206828"/>
                </a:lnTo>
                <a:cubicBezTo>
                  <a:pt x="705853" y="237767"/>
                  <a:pt x="694948" y="228914"/>
                  <a:pt x="740228" y="261257"/>
                </a:cubicBezTo>
                <a:cubicBezTo>
                  <a:pt x="750874" y="268861"/>
                  <a:pt x="761184" y="277177"/>
                  <a:pt x="772886" y="283028"/>
                </a:cubicBezTo>
                <a:cubicBezTo>
                  <a:pt x="783149" y="288160"/>
                  <a:pt x="794657" y="290285"/>
                  <a:pt x="805543" y="293914"/>
                </a:cubicBezTo>
                <a:cubicBezTo>
                  <a:pt x="820057" y="308428"/>
                  <a:pt x="837155" y="320754"/>
                  <a:pt x="849086" y="337457"/>
                </a:cubicBezTo>
                <a:cubicBezTo>
                  <a:pt x="855755" y="346794"/>
                  <a:pt x="853302" y="360777"/>
                  <a:pt x="859971" y="370114"/>
                </a:cubicBezTo>
                <a:cubicBezTo>
                  <a:pt x="871902" y="386817"/>
                  <a:pt x="889000" y="399143"/>
                  <a:pt x="903514" y="413657"/>
                </a:cubicBezTo>
                <a:cubicBezTo>
                  <a:pt x="912765" y="422908"/>
                  <a:pt x="917682" y="435668"/>
                  <a:pt x="925286" y="446314"/>
                </a:cubicBezTo>
                <a:cubicBezTo>
                  <a:pt x="935831" y="461077"/>
                  <a:pt x="947539" y="474994"/>
                  <a:pt x="957943" y="489857"/>
                </a:cubicBezTo>
                <a:cubicBezTo>
                  <a:pt x="972948" y="511293"/>
                  <a:pt x="1001486" y="555171"/>
                  <a:pt x="1001486" y="555171"/>
                </a:cubicBezTo>
                <a:cubicBezTo>
                  <a:pt x="1032321" y="647681"/>
                  <a:pt x="989316" y="534887"/>
                  <a:pt x="1034143" y="609600"/>
                </a:cubicBezTo>
                <a:cubicBezTo>
                  <a:pt x="1076535" y="680254"/>
                  <a:pt x="1011636" y="608867"/>
                  <a:pt x="1066800" y="664028"/>
                </a:cubicBezTo>
                <a:cubicBezTo>
                  <a:pt x="1092708" y="741754"/>
                  <a:pt x="1075841" y="710247"/>
                  <a:pt x="1110343" y="762000"/>
                </a:cubicBezTo>
                <a:cubicBezTo>
                  <a:pt x="1113971" y="780143"/>
                  <a:pt x="1114732" y="799104"/>
                  <a:pt x="1121228" y="816428"/>
                </a:cubicBezTo>
                <a:cubicBezTo>
                  <a:pt x="1125822" y="828678"/>
                  <a:pt x="1138406" y="836835"/>
                  <a:pt x="1143000" y="849085"/>
                </a:cubicBezTo>
                <a:cubicBezTo>
                  <a:pt x="1150801" y="869887"/>
                  <a:pt x="1151344" y="913793"/>
                  <a:pt x="1164771" y="936171"/>
                </a:cubicBezTo>
                <a:cubicBezTo>
                  <a:pt x="1170051" y="944972"/>
                  <a:pt x="1179286" y="950685"/>
                  <a:pt x="1186543" y="957942"/>
                </a:cubicBezTo>
                <a:cubicBezTo>
                  <a:pt x="1212649" y="1036266"/>
                  <a:pt x="1180968" y="938434"/>
                  <a:pt x="1208314" y="1034142"/>
                </a:cubicBezTo>
                <a:cubicBezTo>
                  <a:pt x="1211466" y="1045175"/>
                  <a:pt x="1215571" y="1055914"/>
                  <a:pt x="1219200" y="1066800"/>
                </a:cubicBezTo>
                <a:cubicBezTo>
                  <a:pt x="1222829" y="1103086"/>
                  <a:pt x="1227289" y="1139298"/>
                  <a:pt x="1230086" y="1175657"/>
                </a:cubicBezTo>
                <a:cubicBezTo>
                  <a:pt x="1244493" y="1362953"/>
                  <a:pt x="1199330" y="1308187"/>
                  <a:pt x="1262743" y="1371600"/>
                </a:cubicBezTo>
                <a:cubicBezTo>
                  <a:pt x="1266371" y="1426028"/>
                  <a:pt x="1270425" y="1480430"/>
                  <a:pt x="1273628" y="1534885"/>
                </a:cubicBezTo>
                <a:cubicBezTo>
                  <a:pt x="1284705" y="1723193"/>
                  <a:pt x="1284514" y="1673840"/>
                  <a:pt x="1284514" y="1752600"/>
                </a:cubicBezTo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716881" y="3466631"/>
            <a:ext cx="0" cy="11039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71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3" grpId="0" animBg="1"/>
      <p:bldP spid="44" grpId="0" animBg="1"/>
      <p:bldP spid="45" grpId="0" animBg="1"/>
      <p:bldP spid="42" grpId="0" animBg="1"/>
      <p:bldP spid="47" grpId="0" animBg="1"/>
      <p:bldP spid="4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20376" y="4114811"/>
            <a:ext cx="7504424" cy="838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0376" y="388827"/>
            <a:ext cx="85494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</a:t>
            </a:r>
            <a:r>
              <a:rPr lang="en-GB" i="1" baseline="-25000" dirty="0" err="1"/>
              <a:t>z</a:t>
            </a:r>
            <a:r>
              <a:rPr lang="en-GB" dirty="0"/>
              <a:t>(</a:t>
            </a:r>
            <a:r>
              <a:rPr lang="en-GB" i="1" dirty="0"/>
              <a:t>z</a:t>
            </a:r>
            <a:r>
              <a:rPr lang="en-GB" dirty="0"/>
              <a:t>) + 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z</a:t>
            </a:r>
            <a:r>
              <a:rPr lang="en-GB" i="1" baseline="-25000" dirty="0"/>
              <a:t> </a:t>
            </a:r>
            <a:r>
              <a:rPr lang="en-GB" i="1" baseline="-25000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z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= G(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x</a:t>
            </a:r>
            <a:r>
              <a:rPr lang="en-GB" dirty="0" smtClean="0"/>
              <a:t>(</a:t>
            </a:r>
            <a:r>
              <a:rPr lang="en-GB" i="1" dirty="0" smtClean="0"/>
              <a:t>x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x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 smtClean="0"/>
              <a:t> 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 smtClean="0"/>
              <a:t>, </a:t>
            </a:r>
            <a:r>
              <a:rPr lang="en-GB" dirty="0" err="1" smtClean="0"/>
              <a:t>f</a:t>
            </a:r>
            <a:r>
              <a:rPr lang="en-GB" i="1" baseline="-25000" dirty="0" err="1" smtClean="0"/>
              <a:t>y</a:t>
            </a:r>
            <a:r>
              <a:rPr lang="en-GB" dirty="0" smtClean="0"/>
              <a:t>(</a:t>
            </a:r>
            <a:r>
              <a:rPr lang="en-GB" i="1" dirty="0" smtClean="0"/>
              <a:t>y</a:t>
            </a:r>
            <a:r>
              <a:rPr lang="en-GB" dirty="0" smtClean="0"/>
              <a:t>) </a:t>
            </a:r>
            <a:r>
              <a:rPr lang="en-GB" dirty="0"/>
              <a:t>+ </a:t>
            </a:r>
            <a:r>
              <a:rPr lang="en-GB" dirty="0" err="1" smtClean="0">
                <a:solidFill>
                  <a:srgbClr val="0000FF"/>
                </a:solidFill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(</a:t>
            </a:r>
            <a:r>
              <a:rPr lang="en-GB" i="1" dirty="0" smtClean="0">
                <a:solidFill>
                  <a:srgbClr val="0000FF"/>
                </a:solidFill>
              </a:rPr>
              <a:t>y</a:t>
            </a:r>
            <a:r>
              <a:rPr lang="en-GB" dirty="0" smtClean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 smtClean="0">
                <a:sym typeface="Symbol"/>
              </a:rPr>
              <a:t>y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           </a:t>
            </a:r>
            <a:r>
              <a:rPr lang="en-GB" dirty="0" smtClean="0">
                <a:sym typeface="Symbol"/>
              </a:rPr>
              <a:t>=</a:t>
            </a:r>
            <a:r>
              <a:rPr lang="en-GB" dirty="0" smtClean="0"/>
              <a:t> </a:t>
            </a:r>
            <a:r>
              <a:rPr lang="en-GB" dirty="0"/>
              <a:t>G(</a:t>
            </a:r>
            <a:r>
              <a:rPr lang="en-GB" dirty="0" err="1"/>
              <a:t>f</a:t>
            </a:r>
            <a:r>
              <a:rPr lang="en-GB" i="1" baseline="-25000" dirty="0" err="1"/>
              <a:t>x</a:t>
            </a:r>
            <a:r>
              <a:rPr lang="en-GB" dirty="0"/>
              <a:t>(</a:t>
            </a:r>
            <a:r>
              <a:rPr lang="en-GB" i="1" dirty="0"/>
              <a:t>x</a:t>
            </a:r>
            <a:r>
              <a:rPr lang="en-GB" dirty="0" smtClean="0"/>
              <a:t>), </a:t>
            </a:r>
            <a:r>
              <a:rPr lang="en-GB" dirty="0" err="1"/>
              <a:t>f</a:t>
            </a:r>
            <a:r>
              <a:rPr lang="en-GB" i="1" baseline="-25000" dirty="0" err="1"/>
              <a:t>y</a:t>
            </a:r>
            <a:r>
              <a:rPr lang="en-GB" dirty="0"/>
              <a:t>(</a:t>
            </a:r>
            <a:r>
              <a:rPr lang="en-GB" i="1" dirty="0"/>
              <a:t>y</a:t>
            </a:r>
            <a:r>
              <a:rPr lang="en-GB" dirty="0" smtClean="0"/>
              <a:t>))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+ </a:t>
            </a:r>
            <a:r>
              <a:rPr lang="en-GB" dirty="0" err="1"/>
              <a:t>G</a:t>
            </a:r>
            <a:r>
              <a:rPr lang="en-GB" i="1" baseline="-25000" dirty="0" err="1"/>
              <a:t>x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/>
              <a:t>) + </a:t>
            </a:r>
            <a:r>
              <a:rPr lang="en-GB" dirty="0" err="1"/>
              <a:t>G</a:t>
            </a:r>
            <a:r>
              <a:rPr lang="en-GB" i="1" baseline="-25000" dirty="0" err="1"/>
              <a:t>y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/>
              <a:t>)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z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z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=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dirty="0" err="1"/>
              <a:t>G</a:t>
            </a:r>
            <a:r>
              <a:rPr lang="en-GB" i="1" baseline="-25000" dirty="0" err="1"/>
              <a:t>x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/>
              <a:t>) + </a:t>
            </a:r>
            <a:r>
              <a:rPr lang="en-GB" dirty="0" err="1"/>
              <a:t>G</a:t>
            </a:r>
            <a:r>
              <a:rPr lang="en-GB" i="1" baseline="-25000" dirty="0" err="1"/>
              <a:t>y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/>
              <a:t>)</a:t>
            </a:r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80343" y="118528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4722" y="34196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5629" y="118528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6721" y="420189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48071" y="420189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2294" y="4201899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76828" y="29128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0088" y="291284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371600" y="206829"/>
            <a:ext cx="1821970" cy="979714"/>
          </a:xfrm>
          <a:custGeom>
            <a:avLst/>
            <a:gdLst>
              <a:gd name="connsiteX0" fmla="*/ 1741714 w 1821970"/>
              <a:gd name="connsiteY0" fmla="*/ 228600 h 979714"/>
              <a:gd name="connsiteX1" fmla="*/ 1567543 w 1821970"/>
              <a:gd name="connsiteY1" fmla="*/ 195942 h 979714"/>
              <a:gd name="connsiteX2" fmla="*/ 1545771 w 1821970"/>
              <a:gd name="connsiteY2" fmla="*/ 174171 h 979714"/>
              <a:gd name="connsiteX3" fmla="*/ 1480457 w 1821970"/>
              <a:gd name="connsiteY3" fmla="*/ 163285 h 979714"/>
              <a:gd name="connsiteX4" fmla="*/ 1426029 w 1821970"/>
              <a:gd name="connsiteY4" fmla="*/ 141514 h 979714"/>
              <a:gd name="connsiteX5" fmla="*/ 1208314 w 1821970"/>
              <a:gd name="connsiteY5" fmla="*/ 108857 h 979714"/>
              <a:gd name="connsiteX6" fmla="*/ 1012371 w 1821970"/>
              <a:gd name="connsiteY6" fmla="*/ 43542 h 979714"/>
              <a:gd name="connsiteX7" fmla="*/ 936171 w 1821970"/>
              <a:gd name="connsiteY7" fmla="*/ 21771 h 979714"/>
              <a:gd name="connsiteX8" fmla="*/ 870857 w 1821970"/>
              <a:gd name="connsiteY8" fmla="*/ 0 h 979714"/>
              <a:gd name="connsiteX9" fmla="*/ 555171 w 1821970"/>
              <a:gd name="connsiteY9" fmla="*/ 10885 h 979714"/>
              <a:gd name="connsiteX10" fmla="*/ 489857 w 1821970"/>
              <a:gd name="connsiteY10" fmla="*/ 43542 h 979714"/>
              <a:gd name="connsiteX11" fmla="*/ 446314 w 1821970"/>
              <a:gd name="connsiteY11" fmla="*/ 54428 h 979714"/>
              <a:gd name="connsiteX12" fmla="*/ 315686 w 1821970"/>
              <a:gd name="connsiteY12" fmla="*/ 76200 h 979714"/>
              <a:gd name="connsiteX13" fmla="*/ 250371 w 1821970"/>
              <a:gd name="connsiteY13" fmla="*/ 97971 h 979714"/>
              <a:gd name="connsiteX14" fmla="*/ 217714 w 1821970"/>
              <a:gd name="connsiteY14" fmla="*/ 119742 h 979714"/>
              <a:gd name="connsiteX15" fmla="*/ 152400 w 1821970"/>
              <a:gd name="connsiteY15" fmla="*/ 141514 h 979714"/>
              <a:gd name="connsiteX16" fmla="*/ 119743 w 1821970"/>
              <a:gd name="connsiteY16" fmla="*/ 152400 h 979714"/>
              <a:gd name="connsiteX17" fmla="*/ 87086 w 1821970"/>
              <a:gd name="connsiteY17" fmla="*/ 174171 h 979714"/>
              <a:gd name="connsiteX18" fmla="*/ 54429 w 1821970"/>
              <a:gd name="connsiteY18" fmla="*/ 239485 h 979714"/>
              <a:gd name="connsiteX19" fmla="*/ 32657 w 1821970"/>
              <a:gd name="connsiteY19" fmla="*/ 283028 h 979714"/>
              <a:gd name="connsiteX20" fmla="*/ 0 w 1821970"/>
              <a:gd name="connsiteY20" fmla="*/ 359228 h 979714"/>
              <a:gd name="connsiteX21" fmla="*/ 10886 w 1821970"/>
              <a:gd name="connsiteY21" fmla="*/ 609600 h 979714"/>
              <a:gd name="connsiteX22" fmla="*/ 21771 w 1821970"/>
              <a:gd name="connsiteY22" fmla="*/ 674914 h 979714"/>
              <a:gd name="connsiteX23" fmla="*/ 43543 w 1821970"/>
              <a:gd name="connsiteY23" fmla="*/ 718457 h 979714"/>
              <a:gd name="connsiteX24" fmla="*/ 119743 w 1821970"/>
              <a:gd name="connsiteY24" fmla="*/ 794657 h 979714"/>
              <a:gd name="connsiteX25" fmla="*/ 217714 w 1821970"/>
              <a:gd name="connsiteY25" fmla="*/ 838200 h 979714"/>
              <a:gd name="connsiteX26" fmla="*/ 283029 w 1821970"/>
              <a:gd name="connsiteY26" fmla="*/ 892628 h 979714"/>
              <a:gd name="connsiteX27" fmla="*/ 315686 w 1821970"/>
              <a:gd name="connsiteY27" fmla="*/ 903514 h 979714"/>
              <a:gd name="connsiteX28" fmla="*/ 359229 w 1821970"/>
              <a:gd name="connsiteY28" fmla="*/ 925285 h 979714"/>
              <a:gd name="connsiteX29" fmla="*/ 544286 w 1821970"/>
              <a:gd name="connsiteY29" fmla="*/ 947057 h 979714"/>
              <a:gd name="connsiteX30" fmla="*/ 816429 w 1821970"/>
              <a:gd name="connsiteY30" fmla="*/ 979714 h 979714"/>
              <a:gd name="connsiteX31" fmla="*/ 1295400 w 1821970"/>
              <a:gd name="connsiteY31" fmla="*/ 957942 h 979714"/>
              <a:gd name="connsiteX32" fmla="*/ 1447800 w 1821970"/>
              <a:gd name="connsiteY32" fmla="*/ 936171 h 979714"/>
              <a:gd name="connsiteX33" fmla="*/ 1480457 w 1821970"/>
              <a:gd name="connsiteY33" fmla="*/ 925285 h 979714"/>
              <a:gd name="connsiteX34" fmla="*/ 1524000 w 1821970"/>
              <a:gd name="connsiteY34" fmla="*/ 914400 h 979714"/>
              <a:gd name="connsiteX35" fmla="*/ 1600200 w 1821970"/>
              <a:gd name="connsiteY35" fmla="*/ 892628 h 979714"/>
              <a:gd name="connsiteX36" fmla="*/ 1676400 w 1821970"/>
              <a:gd name="connsiteY36" fmla="*/ 870857 h 979714"/>
              <a:gd name="connsiteX37" fmla="*/ 1730829 w 1821970"/>
              <a:gd name="connsiteY37" fmla="*/ 827314 h 979714"/>
              <a:gd name="connsiteX38" fmla="*/ 1785257 w 1821970"/>
              <a:gd name="connsiteY38" fmla="*/ 729342 h 979714"/>
              <a:gd name="connsiteX39" fmla="*/ 1807029 w 1821970"/>
              <a:gd name="connsiteY39" fmla="*/ 685800 h 979714"/>
              <a:gd name="connsiteX40" fmla="*/ 1807029 w 1821970"/>
              <a:gd name="connsiteY40" fmla="*/ 381000 h 979714"/>
              <a:gd name="connsiteX41" fmla="*/ 1785257 w 1821970"/>
              <a:gd name="connsiteY41" fmla="*/ 315685 h 979714"/>
              <a:gd name="connsiteX42" fmla="*/ 1774371 w 1821970"/>
              <a:gd name="connsiteY42" fmla="*/ 283028 h 979714"/>
              <a:gd name="connsiteX43" fmla="*/ 1741714 w 1821970"/>
              <a:gd name="connsiteY43" fmla="*/ 228600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21970" h="979714">
                <a:moveTo>
                  <a:pt x="1741714" y="228600"/>
                </a:moveTo>
                <a:cubicBezTo>
                  <a:pt x="1707243" y="214086"/>
                  <a:pt x="1593644" y="204642"/>
                  <a:pt x="1567543" y="195942"/>
                </a:cubicBezTo>
                <a:cubicBezTo>
                  <a:pt x="1557806" y="192696"/>
                  <a:pt x="1555381" y="177775"/>
                  <a:pt x="1545771" y="174171"/>
                </a:cubicBezTo>
                <a:cubicBezTo>
                  <a:pt x="1525105" y="166421"/>
                  <a:pt x="1502228" y="166914"/>
                  <a:pt x="1480457" y="163285"/>
                </a:cubicBezTo>
                <a:cubicBezTo>
                  <a:pt x="1462314" y="156028"/>
                  <a:pt x="1445190" y="145346"/>
                  <a:pt x="1426029" y="141514"/>
                </a:cubicBezTo>
                <a:cubicBezTo>
                  <a:pt x="1354070" y="127122"/>
                  <a:pt x="1208314" y="108857"/>
                  <a:pt x="1208314" y="108857"/>
                </a:cubicBezTo>
                <a:lnTo>
                  <a:pt x="1012371" y="43542"/>
                </a:lnTo>
                <a:cubicBezTo>
                  <a:pt x="987211" y="35491"/>
                  <a:pt x="961419" y="29540"/>
                  <a:pt x="936171" y="21771"/>
                </a:cubicBezTo>
                <a:cubicBezTo>
                  <a:pt x="914237" y="15022"/>
                  <a:pt x="870857" y="0"/>
                  <a:pt x="870857" y="0"/>
                </a:cubicBezTo>
                <a:cubicBezTo>
                  <a:pt x="765628" y="3628"/>
                  <a:pt x="659781" y="-1070"/>
                  <a:pt x="555171" y="10885"/>
                </a:cubicBezTo>
                <a:cubicBezTo>
                  <a:pt x="530987" y="13649"/>
                  <a:pt x="512457" y="34502"/>
                  <a:pt x="489857" y="43542"/>
                </a:cubicBezTo>
                <a:cubicBezTo>
                  <a:pt x="475966" y="49098"/>
                  <a:pt x="460699" y="50318"/>
                  <a:pt x="446314" y="54428"/>
                </a:cubicBezTo>
                <a:cubicBezTo>
                  <a:pt x="365077" y="77639"/>
                  <a:pt x="474911" y="58508"/>
                  <a:pt x="315686" y="76200"/>
                </a:cubicBezTo>
                <a:cubicBezTo>
                  <a:pt x="293914" y="83457"/>
                  <a:pt x="269466" y="85241"/>
                  <a:pt x="250371" y="97971"/>
                </a:cubicBezTo>
                <a:cubicBezTo>
                  <a:pt x="239485" y="105228"/>
                  <a:pt x="229669" y="114429"/>
                  <a:pt x="217714" y="119742"/>
                </a:cubicBezTo>
                <a:cubicBezTo>
                  <a:pt x="196743" y="129063"/>
                  <a:pt x="174171" y="134257"/>
                  <a:pt x="152400" y="141514"/>
                </a:cubicBezTo>
                <a:cubicBezTo>
                  <a:pt x="141514" y="145143"/>
                  <a:pt x="129290" y="146035"/>
                  <a:pt x="119743" y="152400"/>
                </a:cubicBezTo>
                <a:lnTo>
                  <a:pt x="87086" y="174171"/>
                </a:lnTo>
                <a:cubicBezTo>
                  <a:pt x="45244" y="236932"/>
                  <a:pt x="81471" y="176387"/>
                  <a:pt x="54429" y="239485"/>
                </a:cubicBezTo>
                <a:cubicBezTo>
                  <a:pt x="48037" y="254401"/>
                  <a:pt x="39050" y="268113"/>
                  <a:pt x="32657" y="283028"/>
                </a:cubicBezTo>
                <a:cubicBezTo>
                  <a:pt x="-15405" y="395170"/>
                  <a:pt x="72220" y="214785"/>
                  <a:pt x="0" y="359228"/>
                </a:cubicBezTo>
                <a:cubicBezTo>
                  <a:pt x="3629" y="442685"/>
                  <a:pt x="5139" y="526262"/>
                  <a:pt x="10886" y="609600"/>
                </a:cubicBezTo>
                <a:cubicBezTo>
                  <a:pt x="12405" y="631619"/>
                  <a:pt x="15429" y="653773"/>
                  <a:pt x="21771" y="674914"/>
                </a:cubicBezTo>
                <a:cubicBezTo>
                  <a:pt x="26434" y="690457"/>
                  <a:pt x="34541" y="704955"/>
                  <a:pt x="43543" y="718457"/>
                </a:cubicBezTo>
                <a:cubicBezTo>
                  <a:pt x="66940" y="753552"/>
                  <a:pt x="83701" y="776636"/>
                  <a:pt x="119743" y="794657"/>
                </a:cubicBezTo>
                <a:cubicBezTo>
                  <a:pt x="195621" y="832596"/>
                  <a:pt x="99436" y="759347"/>
                  <a:pt x="217714" y="838200"/>
                </a:cubicBezTo>
                <a:cubicBezTo>
                  <a:pt x="289940" y="886351"/>
                  <a:pt x="211796" y="857012"/>
                  <a:pt x="283029" y="892628"/>
                </a:cubicBezTo>
                <a:cubicBezTo>
                  <a:pt x="293292" y="897760"/>
                  <a:pt x="305139" y="898994"/>
                  <a:pt x="315686" y="903514"/>
                </a:cubicBezTo>
                <a:cubicBezTo>
                  <a:pt x="330601" y="909906"/>
                  <a:pt x="343834" y="920153"/>
                  <a:pt x="359229" y="925285"/>
                </a:cubicBezTo>
                <a:cubicBezTo>
                  <a:pt x="404626" y="940417"/>
                  <a:pt x="517730" y="944844"/>
                  <a:pt x="544286" y="947057"/>
                </a:cubicBezTo>
                <a:cubicBezTo>
                  <a:pt x="675096" y="990660"/>
                  <a:pt x="586683" y="967622"/>
                  <a:pt x="816429" y="979714"/>
                </a:cubicBezTo>
                <a:cubicBezTo>
                  <a:pt x="1116400" y="970891"/>
                  <a:pt x="1095225" y="980183"/>
                  <a:pt x="1295400" y="957942"/>
                </a:cubicBezTo>
                <a:cubicBezTo>
                  <a:pt x="1328366" y="954279"/>
                  <a:pt x="1410985" y="944352"/>
                  <a:pt x="1447800" y="936171"/>
                </a:cubicBezTo>
                <a:cubicBezTo>
                  <a:pt x="1459001" y="933682"/>
                  <a:pt x="1469424" y="928437"/>
                  <a:pt x="1480457" y="925285"/>
                </a:cubicBezTo>
                <a:cubicBezTo>
                  <a:pt x="1494842" y="921175"/>
                  <a:pt x="1509566" y="918336"/>
                  <a:pt x="1524000" y="914400"/>
                </a:cubicBezTo>
                <a:cubicBezTo>
                  <a:pt x="1549486" y="907449"/>
                  <a:pt x="1574714" y="899579"/>
                  <a:pt x="1600200" y="892628"/>
                </a:cubicBezTo>
                <a:cubicBezTo>
                  <a:pt x="1675388" y="872122"/>
                  <a:pt x="1613817" y="891717"/>
                  <a:pt x="1676400" y="870857"/>
                </a:cubicBezTo>
                <a:cubicBezTo>
                  <a:pt x="1694543" y="856343"/>
                  <a:pt x="1715286" y="844584"/>
                  <a:pt x="1730829" y="827314"/>
                </a:cubicBezTo>
                <a:cubicBezTo>
                  <a:pt x="1788690" y="763024"/>
                  <a:pt x="1762609" y="782187"/>
                  <a:pt x="1785257" y="729342"/>
                </a:cubicBezTo>
                <a:cubicBezTo>
                  <a:pt x="1791649" y="714427"/>
                  <a:pt x="1799772" y="700314"/>
                  <a:pt x="1807029" y="685800"/>
                </a:cubicBezTo>
                <a:cubicBezTo>
                  <a:pt x="1825648" y="555459"/>
                  <a:pt x="1828214" y="571667"/>
                  <a:pt x="1807029" y="381000"/>
                </a:cubicBezTo>
                <a:cubicBezTo>
                  <a:pt x="1804495" y="358191"/>
                  <a:pt x="1792514" y="337457"/>
                  <a:pt x="1785257" y="315685"/>
                </a:cubicBezTo>
                <a:cubicBezTo>
                  <a:pt x="1781628" y="304799"/>
                  <a:pt x="1785257" y="286657"/>
                  <a:pt x="1774371" y="283028"/>
                </a:cubicBezTo>
                <a:cubicBezTo>
                  <a:pt x="1705615" y="260110"/>
                  <a:pt x="1776185" y="243114"/>
                  <a:pt x="1741714" y="228600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628800" y="2699657"/>
            <a:ext cx="5686429" cy="1001486"/>
          </a:xfrm>
          <a:custGeom>
            <a:avLst/>
            <a:gdLst>
              <a:gd name="connsiteX0" fmla="*/ 4478086 w 5686429"/>
              <a:gd name="connsiteY0" fmla="*/ 76200 h 1001486"/>
              <a:gd name="connsiteX1" fmla="*/ 4401886 w 5686429"/>
              <a:gd name="connsiteY1" fmla="*/ 54429 h 1001486"/>
              <a:gd name="connsiteX2" fmla="*/ 4358343 w 5686429"/>
              <a:gd name="connsiteY2" fmla="*/ 43543 h 1001486"/>
              <a:gd name="connsiteX3" fmla="*/ 4282143 w 5686429"/>
              <a:gd name="connsiteY3" fmla="*/ 21772 h 1001486"/>
              <a:gd name="connsiteX4" fmla="*/ 4107971 w 5686429"/>
              <a:gd name="connsiteY4" fmla="*/ 0 h 1001486"/>
              <a:gd name="connsiteX5" fmla="*/ 3618114 w 5686429"/>
              <a:gd name="connsiteY5" fmla="*/ 10886 h 1001486"/>
              <a:gd name="connsiteX6" fmla="*/ 2453343 w 5686429"/>
              <a:gd name="connsiteY6" fmla="*/ 32657 h 1001486"/>
              <a:gd name="connsiteX7" fmla="*/ 2235629 w 5686429"/>
              <a:gd name="connsiteY7" fmla="*/ 54429 h 1001486"/>
              <a:gd name="connsiteX8" fmla="*/ 1854629 w 5686429"/>
              <a:gd name="connsiteY8" fmla="*/ 43543 h 1001486"/>
              <a:gd name="connsiteX9" fmla="*/ 1168829 w 5686429"/>
              <a:gd name="connsiteY9" fmla="*/ 54429 h 1001486"/>
              <a:gd name="connsiteX10" fmla="*/ 787829 w 5686429"/>
              <a:gd name="connsiteY10" fmla="*/ 76200 h 1001486"/>
              <a:gd name="connsiteX11" fmla="*/ 700743 w 5686429"/>
              <a:gd name="connsiteY11" fmla="*/ 87086 h 1001486"/>
              <a:gd name="connsiteX12" fmla="*/ 559229 w 5686429"/>
              <a:gd name="connsiteY12" fmla="*/ 97972 h 1001486"/>
              <a:gd name="connsiteX13" fmla="*/ 504800 w 5686429"/>
              <a:gd name="connsiteY13" fmla="*/ 108857 h 1001486"/>
              <a:gd name="connsiteX14" fmla="*/ 428600 w 5686429"/>
              <a:gd name="connsiteY14" fmla="*/ 130629 h 1001486"/>
              <a:gd name="connsiteX15" fmla="*/ 330629 w 5686429"/>
              <a:gd name="connsiteY15" fmla="*/ 141514 h 1001486"/>
              <a:gd name="connsiteX16" fmla="*/ 297971 w 5686429"/>
              <a:gd name="connsiteY16" fmla="*/ 152400 h 1001486"/>
              <a:gd name="connsiteX17" fmla="*/ 200000 w 5686429"/>
              <a:gd name="connsiteY17" fmla="*/ 174172 h 1001486"/>
              <a:gd name="connsiteX18" fmla="*/ 167343 w 5686429"/>
              <a:gd name="connsiteY18" fmla="*/ 195943 h 1001486"/>
              <a:gd name="connsiteX19" fmla="*/ 102029 w 5686429"/>
              <a:gd name="connsiteY19" fmla="*/ 261257 h 1001486"/>
              <a:gd name="connsiteX20" fmla="*/ 80257 w 5686429"/>
              <a:gd name="connsiteY20" fmla="*/ 326572 h 1001486"/>
              <a:gd name="connsiteX21" fmla="*/ 58486 w 5686429"/>
              <a:gd name="connsiteY21" fmla="*/ 359229 h 1001486"/>
              <a:gd name="connsiteX22" fmla="*/ 36714 w 5686429"/>
              <a:gd name="connsiteY22" fmla="*/ 435429 h 1001486"/>
              <a:gd name="connsiteX23" fmla="*/ 14943 w 5686429"/>
              <a:gd name="connsiteY23" fmla="*/ 468086 h 1001486"/>
              <a:gd name="connsiteX24" fmla="*/ 14943 w 5686429"/>
              <a:gd name="connsiteY24" fmla="*/ 685800 h 1001486"/>
              <a:gd name="connsiteX25" fmla="*/ 47600 w 5686429"/>
              <a:gd name="connsiteY25" fmla="*/ 859972 h 1001486"/>
              <a:gd name="connsiteX26" fmla="*/ 58486 w 5686429"/>
              <a:gd name="connsiteY26" fmla="*/ 903514 h 1001486"/>
              <a:gd name="connsiteX27" fmla="*/ 69371 w 5686429"/>
              <a:gd name="connsiteY27" fmla="*/ 936172 h 1001486"/>
              <a:gd name="connsiteX28" fmla="*/ 341514 w 5686429"/>
              <a:gd name="connsiteY28" fmla="*/ 947057 h 1001486"/>
              <a:gd name="connsiteX29" fmla="*/ 722514 w 5686429"/>
              <a:gd name="connsiteY29" fmla="*/ 968829 h 1001486"/>
              <a:gd name="connsiteX30" fmla="*/ 885800 w 5686429"/>
              <a:gd name="connsiteY30" fmla="*/ 979714 h 1001486"/>
              <a:gd name="connsiteX31" fmla="*/ 1016429 w 5686429"/>
              <a:gd name="connsiteY31" fmla="*/ 979714 h 1001486"/>
              <a:gd name="connsiteX32" fmla="*/ 1528057 w 5686429"/>
              <a:gd name="connsiteY32" fmla="*/ 957943 h 1001486"/>
              <a:gd name="connsiteX33" fmla="*/ 1767543 w 5686429"/>
              <a:gd name="connsiteY33" fmla="*/ 925286 h 1001486"/>
              <a:gd name="connsiteX34" fmla="*/ 3596343 w 5686429"/>
              <a:gd name="connsiteY34" fmla="*/ 947057 h 1001486"/>
              <a:gd name="connsiteX35" fmla="*/ 4075314 w 5686429"/>
              <a:gd name="connsiteY35" fmla="*/ 979714 h 1001486"/>
              <a:gd name="connsiteX36" fmla="*/ 4815543 w 5686429"/>
              <a:gd name="connsiteY36" fmla="*/ 1001486 h 1001486"/>
              <a:gd name="connsiteX37" fmla="*/ 5414257 w 5686429"/>
              <a:gd name="connsiteY37" fmla="*/ 979714 h 1001486"/>
              <a:gd name="connsiteX38" fmla="*/ 5457800 w 5686429"/>
              <a:gd name="connsiteY38" fmla="*/ 957943 h 1001486"/>
              <a:gd name="connsiteX39" fmla="*/ 5534000 w 5686429"/>
              <a:gd name="connsiteY39" fmla="*/ 947057 h 1001486"/>
              <a:gd name="connsiteX40" fmla="*/ 5566657 w 5686429"/>
              <a:gd name="connsiteY40" fmla="*/ 936172 h 1001486"/>
              <a:gd name="connsiteX41" fmla="*/ 5653743 w 5686429"/>
              <a:gd name="connsiteY41" fmla="*/ 838200 h 1001486"/>
              <a:gd name="connsiteX42" fmla="*/ 5675514 w 5686429"/>
              <a:gd name="connsiteY42" fmla="*/ 772886 h 1001486"/>
              <a:gd name="connsiteX43" fmla="*/ 5675514 w 5686429"/>
              <a:gd name="connsiteY43" fmla="*/ 522514 h 1001486"/>
              <a:gd name="connsiteX44" fmla="*/ 5631971 w 5686429"/>
              <a:gd name="connsiteY44" fmla="*/ 435429 h 1001486"/>
              <a:gd name="connsiteX45" fmla="*/ 5555771 w 5686429"/>
              <a:gd name="connsiteY45" fmla="*/ 348343 h 1001486"/>
              <a:gd name="connsiteX46" fmla="*/ 5512229 w 5686429"/>
              <a:gd name="connsiteY46" fmla="*/ 326572 h 1001486"/>
              <a:gd name="connsiteX47" fmla="*/ 5446914 w 5686429"/>
              <a:gd name="connsiteY47" fmla="*/ 283029 h 1001486"/>
              <a:gd name="connsiteX48" fmla="*/ 5370714 w 5686429"/>
              <a:gd name="connsiteY48" fmla="*/ 272143 h 1001486"/>
              <a:gd name="connsiteX49" fmla="*/ 5338057 w 5686429"/>
              <a:gd name="connsiteY49" fmla="*/ 250372 h 1001486"/>
              <a:gd name="connsiteX50" fmla="*/ 5272743 w 5686429"/>
              <a:gd name="connsiteY50" fmla="*/ 228600 h 1001486"/>
              <a:gd name="connsiteX51" fmla="*/ 5196543 w 5686429"/>
              <a:gd name="connsiteY51" fmla="*/ 206829 h 1001486"/>
              <a:gd name="connsiteX52" fmla="*/ 5163886 w 5686429"/>
              <a:gd name="connsiteY52" fmla="*/ 195943 h 1001486"/>
              <a:gd name="connsiteX53" fmla="*/ 5044143 w 5686429"/>
              <a:gd name="connsiteY53" fmla="*/ 174172 h 1001486"/>
              <a:gd name="connsiteX54" fmla="*/ 5011486 w 5686429"/>
              <a:gd name="connsiteY54" fmla="*/ 163286 h 1001486"/>
              <a:gd name="connsiteX55" fmla="*/ 4772000 w 5686429"/>
              <a:gd name="connsiteY55" fmla="*/ 141514 h 1001486"/>
              <a:gd name="connsiteX56" fmla="*/ 4695800 w 5686429"/>
              <a:gd name="connsiteY56" fmla="*/ 119743 h 1001486"/>
              <a:gd name="connsiteX57" fmla="*/ 4630486 w 5686429"/>
              <a:gd name="connsiteY57" fmla="*/ 97972 h 1001486"/>
              <a:gd name="connsiteX58" fmla="*/ 4597829 w 5686429"/>
              <a:gd name="connsiteY58" fmla="*/ 87086 h 1001486"/>
              <a:gd name="connsiteX59" fmla="*/ 4565171 w 5686429"/>
              <a:gd name="connsiteY59" fmla="*/ 76200 h 1001486"/>
              <a:gd name="connsiteX60" fmla="*/ 4478086 w 5686429"/>
              <a:gd name="connsiteY60" fmla="*/ 76200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686429" h="1001486">
                <a:moveTo>
                  <a:pt x="4478086" y="76200"/>
                </a:moveTo>
                <a:cubicBezTo>
                  <a:pt x="4450872" y="72572"/>
                  <a:pt x="4427372" y="61380"/>
                  <a:pt x="4401886" y="54429"/>
                </a:cubicBezTo>
                <a:cubicBezTo>
                  <a:pt x="4387452" y="50493"/>
                  <a:pt x="4372728" y="47653"/>
                  <a:pt x="4358343" y="43543"/>
                </a:cubicBezTo>
                <a:cubicBezTo>
                  <a:pt x="4309918" y="29707"/>
                  <a:pt x="4338871" y="33117"/>
                  <a:pt x="4282143" y="21772"/>
                </a:cubicBezTo>
                <a:cubicBezTo>
                  <a:pt x="4214613" y="8266"/>
                  <a:pt x="4183022" y="7505"/>
                  <a:pt x="4107971" y="0"/>
                </a:cubicBezTo>
                <a:lnTo>
                  <a:pt x="3618114" y="10886"/>
                </a:lnTo>
                <a:cubicBezTo>
                  <a:pt x="2466950" y="30234"/>
                  <a:pt x="3181733" y="10586"/>
                  <a:pt x="2453343" y="32657"/>
                </a:cubicBezTo>
                <a:cubicBezTo>
                  <a:pt x="2417810" y="36605"/>
                  <a:pt x="2263348" y="54429"/>
                  <a:pt x="2235629" y="54429"/>
                </a:cubicBezTo>
                <a:cubicBezTo>
                  <a:pt x="2108577" y="54429"/>
                  <a:pt x="1981629" y="47172"/>
                  <a:pt x="1854629" y="43543"/>
                </a:cubicBezTo>
                <a:cubicBezTo>
                  <a:pt x="1313959" y="68690"/>
                  <a:pt x="1542545" y="73114"/>
                  <a:pt x="1168829" y="54429"/>
                </a:cubicBezTo>
                <a:cubicBezTo>
                  <a:pt x="904783" y="80832"/>
                  <a:pt x="1257861" y="47712"/>
                  <a:pt x="787829" y="76200"/>
                </a:cubicBezTo>
                <a:cubicBezTo>
                  <a:pt x="758628" y="77970"/>
                  <a:pt x="729866" y="84312"/>
                  <a:pt x="700743" y="87086"/>
                </a:cubicBezTo>
                <a:cubicBezTo>
                  <a:pt x="653645" y="91572"/>
                  <a:pt x="606400" y="94343"/>
                  <a:pt x="559229" y="97972"/>
                </a:cubicBezTo>
                <a:cubicBezTo>
                  <a:pt x="541086" y="101600"/>
                  <a:pt x="522750" y="104370"/>
                  <a:pt x="504800" y="108857"/>
                </a:cubicBezTo>
                <a:cubicBezTo>
                  <a:pt x="459276" y="120238"/>
                  <a:pt x="481546" y="122484"/>
                  <a:pt x="428600" y="130629"/>
                </a:cubicBezTo>
                <a:cubicBezTo>
                  <a:pt x="396124" y="135625"/>
                  <a:pt x="363286" y="137886"/>
                  <a:pt x="330629" y="141514"/>
                </a:cubicBezTo>
                <a:cubicBezTo>
                  <a:pt x="319743" y="145143"/>
                  <a:pt x="309004" y="149248"/>
                  <a:pt x="297971" y="152400"/>
                </a:cubicBezTo>
                <a:cubicBezTo>
                  <a:pt x="262097" y="162650"/>
                  <a:pt x="237417" y="166688"/>
                  <a:pt x="200000" y="174172"/>
                </a:cubicBezTo>
                <a:cubicBezTo>
                  <a:pt x="189114" y="181429"/>
                  <a:pt x="177121" y="187251"/>
                  <a:pt x="167343" y="195943"/>
                </a:cubicBezTo>
                <a:cubicBezTo>
                  <a:pt x="144331" y="216398"/>
                  <a:pt x="102029" y="261257"/>
                  <a:pt x="102029" y="261257"/>
                </a:cubicBezTo>
                <a:cubicBezTo>
                  <a:pt x="94772" y="283029"/>
                  <a:pt x="92987" y="307477"/>
                  <a:pt x="80257" y="326572"/>
                </a:cubicBezTo>
                <a:cubicBezTo>
                  <a:pt x="73000" y="337458"/>
                  <a:pt x="64337" y="347527"/>
                  <a:pt x="58486" y="359229"/>
                </a:cubicBezTo>
                <a:cubicBezTo>
                  <a:pt x="37301" y="401598"/>
                  <a:pt x="57642" y="386597"/>
                  <a:pt x="36714" y="435429"/>
                </a:cubicBezTo>
                <a:cubicBezTo>
                  <a:pt x="31560" y="447454"/>
                  <a:pt x="22200" y="457200"/>
                  <a:pt x="14943" y="468086"/>
                </a:cubicBezTo>
                <a:cubicBezTo>
                  <a:pt x="-9169" y="564532"/>
                  <a:pt x="-308" y="510422"/>
                  <a:pt x="14943" y="685800"/>
                </a:cubicBezTo>
                <a:cubicBezTo>
                  <a:pt x="20266" y="747013"/>
                  <a:pt x="33685" y="799675"/>
                  <a:pt x="47600" y="859972"/>
                </a:cubicBezTo>
                <a:cubicBezTo>
                  <a:pt x="50964" y="874550"/>
                  <a:pt x="54376" y="889129"/>
                  <a:pt x="58486" y="903514"/>
                </a:cubicBezTo>
                <a:cubicBezTo>
                  <a:pt x="61638" y="914547"/>
                  <a:pt x="58030" y="934427"/>
                  <a:pt x="69371" y="936172"/>
                </a:cubicBezTo>
                <a:cubicBezTo>
                  <a:pt x="159102" y="949977"/>
                  <a:pt x="250800" y="943429"/>
                  <a:pt x="341514" y="947057"/>
                </a:cubicBezTo>
                <a:cubicBezTo>
                  <a:pt x="551515" y="970391"/>
                  <a:pt x="354373" y="950871"/>
                  <a:pt x="722514" y="968829"/>
                </a:cubicBezTo>
                <a:cubicBezTo>
                  <a:pt x="776999" y="971487"/>
                  <a:pt x="831371" y="976086"/>
                  <a:pt x="885800" y="979714"/>
                </a:cubicBezTo>
                <a:cubicBezTo>
                  <a:pt x="969784" y="1000710"/>
                  <a:pt x="890916" y="986560"/>
                  <a:pt x="1016429" y="979714"/>
                </a:cubicBezTo>
                <a:cubicBezTo>
                  <a:pt x="1186873" y="970417"/>
                  <a:pt x="1357514" y="965200"/>
                  <a:pt x="1528057" y="957943"/>
                </a:cubicBezTo>
                <a:cubicBezTo>
                  <a:pt x="1679759" y="927603"/>
                  <a:pt x="1600038" y="939245"/>
                  <a:pt x="1767543" y="925286"/>
                </a:cubicBezTo>
                <a:lnTo>
                  <a:pt x="3596343" y="947057"/>
                </a:lnTo>
                <a:cubicBezTo>
                  <a:pt x="4395980" y="971288"/>
                  <a:pt x="3072722" y="941152"/>
                  <a:pt x="4075314" y="979714"/>
                </a:cubicBezTo>
                <a:cubicBezTo>
                  <a:pt x="4510674" y="996459"/>
                  <a:pt x="4263957" y="988353"/>
                  <a:pt x="4815543" y="1001486"/>
                </a:cubicBezTo>
                <a:lnTo>
                  <a:pt x="5414257" y="979714"/>
                </a:lnTo>
                <a:cubicBezTo>
                  <a:pt x="5430392" y="977985"/>
                  <a:pt x="5442144" y="962213"/>
                  <a:pt x="5457800" y="957943"/>
                </a:cubicBezTo>
                <a:cubicBezTo>
                  <a:pt x="5482554" y="951192"/>
                  <a:pt x="5508600" y="950686"/>
                  <a:pt x="5534000" y="947057"/>
                </a:cubicBezTo>
                <a:cubicBezTo>
                  <a:pt x="5544886" y="943429"/>
                  <a:pt x="5557600" y="943217"/>
                  <a:pt x="5566657" y="936172"/>
                </a:cubicBezTo>
                <a:cubicBezTo>
                  <a:pt x="5583385" y="923161"/>
                  <a:pt x="5639468" y="870319"/>
                  <a:pt x="5653743" y="838200"/>
                </a:cubicBezTo>
                <a:cubicBezTo>
                  <a:pt x="5663064" y="817229"/>
                  <a:pt x="5675514" y="772886"/>
                  <a:pt x="5675514" y="772886"/>
                </a:cubicBezTo>
                <a:cubicBezTo>
                  <a:pt x="5684048" y="661953"/>
                  <a:pt x="5695077" y="626850"/>
                  <a:pt x="5675514" y="522514"/>
                </a:cubicBezTo>
                <a:cubicBezTo>
                  <a:pt x="5659590" y="437584"/>
                  <a:pt x="5665905" y="477845"/>
                  <a:pt x="5631971" y="435429"/>
                </a:cubicBezTo>
                <a:cubicBezTo>
                  <a:pt x="5592184" y="385695"/>
                  <a:pt x="5626872" y="403644"/>
                  <a:pt x="5555771" y="348343"/>
                </a:cubicBezTo>
                <a:cubicBezTo>
                  <a:pt x="5542962" y="338380"/>
                  <a:pt x="5526144" y="334921"/>
                  <a:pt x="5512229" y="326572"/>
                </a:cubicBezTo>
                <a:cubicBezTo>
                  <a:pt x="5489792" y="313110"/>
                  <a:pt x="5472817" y="286730"/>
                  <a:pt x="5446914" y="283029"/>
                </a:cubicBezTo>
                <a:lnTo>
                  <a:pt x="5370714" y="272143"/>
                </a:lnTo>
                <a:cubicBezTo>
                  <a:pt x="5359828" y="264886"/>
                  <a:pt x="5350012" y="255685"/>
                  <a:pt x="5338057" y="250372"/>
                </a:cubicBezTo>
                <a:cubicBezTo>
                  <a:pt x="5317086" y="241051"/>
                  <a:pt x="5294514" y="235857"/>
                  <a:pt x="5272743" y="228600"/>
                </a:cubicBezTo>
                <a:cubicBezTo>
                  <a:pt x="5194443" y="202499"/>
                  <a:pt x="5292224" y="234166"/>
                  <a:pt x="5196543" y="206829"/>
                </a:cubicBezTo>
                <a:cubicBezTo>
                  <a:pt x="5185510" y="203677"/>
                  <a:pt x="5175106" y="198347"/>
                  <a:pt x="5163886" y="195943"/>
                </a:cubicBezTo>
                <a:cubicBezTo>
                  <a:pt x="5124218" y="187443"/>
                  <a:pt x="5083811" y="182672"/>
                  <a:pt x="5044143" y="174172"/>
                </a:cubicBezTo>
                <a:cubicBezTo>
                  <a:pt x="5032923" y="171768"/>
                  <a:pt x="5022804" y="165172"/>
                  <a:pt x="5011486" y="163286"/>
                </a:cubicBezTo>
                <a:cubicBezTo>
                  <a:pt x="4956251" y="154080"/>
                  <a:pt x="4817037" y="144979"/>
                  <a:pt x="4772000" y="141514"/>
                </a:cubicBezTo>
                <a:cubicBezTo>
                  <a:pt x="4662222" y="104923"/>
                  <a:pt x="4832524" y="160760"/>
                  <a:pt x="4695800" y="119743"/>
                </a:cubicBezTo>
                <a:cubicBezTo>
                  <a:pt x="4673819" y="113149"/>
                  <a:pt x="4652257" y="105229"/>
                  <a:pt x="4630486" y="97972"/>
                </a:cubicBezTo>
                <a:lnTo>
                  <a:pt x="4597829" y="87086"/>
                </a:lnTo>
                <a:lnTo>
                  <a:pt x="4565171" y="76200"/>
                </a:lnTo>
                <a:cubicBezTo>
                  <a:pt x="4474486" y="87536"/>
                  <a:pt x="4505300" y="79828"/>
                  <a:pt x="4478086" y="76200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167743" y="968829"/>
            <a:ext cx="1284514" cy="1752600"/>
          </a:xfrm>
          <a:custGeom>
            <a:avLst/>
            <a:gdLst>
              <a:gd name="connsiteX0" fmla="*/ 0 w 1284514"/>
              <a:gd name="connsiteY0" fmla="*/ 0 h 1752600"/>
              <a:gd name="connsiteX1" fmla="*/ 239486 w 1284514"/>
              <a:gd name="connsiteY1" fmla="*/ 21771 h 1752600"/>
              <a:gd name="connsiteX2" fmla="*/ 293914 w 1284514"/>
              <a:gd name="connsiteY2" fmla="*/ 32657 h 1752600"/>
              <a:gd name="connsiteX3" fmla="*/ 391886 w 1284514"/>
              <a:gd name="connsiteY3" fmla="*/ 65314 h 1752600"/>
              <a:gd name="connsiteX4" fmla="*/ 424543 w 1284514"/>
              <a:gd name="connsiteY4" fmla="*/ 87085 h 1752600"/>
              <a:gd name="connsiteX5" fmla="*/ 457200 w 1284514"/>
              <a:gd name="connsiteY5" fmla="*/ 97971 h 1752600"/>
              <a:gd name="connsiteX6" fmla="*/ 555171 w 1284514"/>
              <a:gd name="connsiteY6" fmla="*/ 141514 h 1752600"/>
              <a:gd name="connsiteX7" fmla="*/ 642257 w 1284514"/>
              <a:gd name="connsiteY7" fmla="*/ 195942 h 1752600"/>
              <a:gd name="connsiteX8" fmla="*/ 674914 w 1284514"/>
              <a:gd name="connsiteY8" fmla="*/ 206828 h 1752600"/>
              <a:gd name="connsiteX9" fmla="*/ 740228 w 1284514"/>
              <a:gd name="connsiteY9" fmla="*/ 261257 h 1752600"/>
              <a:gd name="connsiteX10" fmla="*/ 772886 w 1284514"/>
              <a:gd name="connsiteY10" fmla="*/ 283028 h 1752600"/>
              <a:gd name="connsiteX11" fmla="*/ 805543 w 1284514"/>
              <a:gd name="connsiteY11" fmla="*/ 293914 h 1752600"/>
              <a:gd name="connsiteX12" fmla="*/ 849086 w 1284514"/>
              <a:gd name="connsiteY12" fmla="*/ 337457 h 1752600"/>
              <a:gd name="connsiteX13" fmla="*/ 859971 w 1284514"/>
              <a:gd name="connsiteY13" fmla="*/ 370114 h 1752600"/>
              <a:gd name="connsiteX14" fmla="*/ 903514 w 1284514"/>
              <a:gd name="connsiteY14" fmla="*/ 413657 h 1752600"/>
              <a:gd name="connsiteX15" fmla="*/ 925286 w 1284514"/>
              <a:gd name="connsiteY15" fmla="*/ 446314 h 1752600"/>
              <a:gd name="connsiteX16" fmla="*/ 957943 w 1284514"/>
              <a:gd name="connsiteY16" fmla="*/ 489857 h 1752600"/>
              <a:gd name="connsiteX17" fmla="*/ 1001486 w 1284514"/>
              <a:gd name="connsiteY17" fmla="*/ 555171 h 1752600"/>
              <a:gd name="connsiteX18" fmla="*/ 1034143 w 1284514"/>
              <a:gd name="connsiteY18" fmla="*/ 609600 h 1752600"/>
              <a:gd name="connsiteX19" fmla="*/ 1066800 w 1284514"/>
              <a:gd name="connsiteY19" fmla="*/ 664028 h 1752600"/>
              <a:gd name="connsiteX20" fmla="*/ 1110343 w 1284514"/>
              <a:gd name="connsiteY20" fmla="*/ 762000 h 1752600"/>
              <a:gd name="connsiteX21" fmla="*/ 1121228 w 1284514"/>
              <a:gd name="connsiteY21" fmla="*/ 816428 h 1752600"/>
              <a:gd name="connsiteX22" fmla="*/ 1143000 w 1284514"/>
              <a:gd name="connsiteY22" fmla="*/ 849085 h 1752600"/>
              <a:gd name="connsiteX23" fmla="*/ 1164771 w 1284514"/>
              <a:gd name="connsiteY23" fmla="*/ 936171 h 1752600"/>
              <a:gd name="connsiteX24" fmla="*/ 1186543 w 1284514"/>
              <a:gd name="connsiteY24" fmla="*/ 957942 h 1752600"/>
              <a:gd name="connsiteX25" fmla="*/ 1208314 w 1284514"/>
              <a:gd name="connsiteY25" fmla="*/ 1034142 h 1752600"/>
              <a:gd name="connsiteX26" fmla="*/ 1219200 w 1284514"/>
              <a:gd name="connsiteY26" fmla="*/ 1066800 h 1752600"/>
              <a:gd name="connsiteX27" fmla="*/ 1230086 w 1284514"/>
              <a:gd name="connsiteY27" fmla="*/ 1175657 h 1752600"/>
              <a:gd name="connsiteX28" fmla="*/ 1262743 w 1284514"/>
              <a:gd name="connsiteY28" fmla="*/ 1371600 h 1752600"/>
              <a:gd name="connsiteX29" fmla="*/ 1273628 w 1284514"/>
              <a:gd name="connsiteY29" fmla="*/ 1534885 h 1752600"/>
              <a:gd name="connsiteX30" fmla="*/ 1284514 w 1284514"/>
              <a:gd name="connsiteY30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84514" h="1752600">
                <a:moveTo>
                  <a:pt x="0" y="0"/>
                </a:moveTo>
                <a:cubicBezTo>
                  <a:pt x="73767" y="5674"/>
                  <a:pt x="164298" y="11030"/>
                  <a:pt x="239486" y="21771"/>
                </a:cubicBezTo>
                <a:cubicBezTo>
                  <a:pt x="257802" y="24388"/>
                  <a:pt x="275771" y="29028"/>
                  <a:pt x="293914" y="32657"/>
                </a:cubicBezTo>
                <a:cubicBezTo>
                  <a:pt x="440379" y="105888"/>
                  <a:pt x="223064" y="2006"/>
                  <a:pt x="391886" y="65314"/>
                </a:cubicBezTo>
                <a:cubicBezTo>
                  <a:pt x="404136" y="69908"/>
                  <a:pt x="412841" y="81234"/>
                  <a:pt x="424543" y="87085"/>
                </a:cubicBezTo>
                <a:cubicBezTo>
                  <a:pt x="434806" y="92217"/>
                  <a:pt x="446937" y="92839"/>
                  <a:pt x="457200" y="97971"/>
                </a:cubicBezTo>
                <a:cubicBezTo>
                  <a:pt x="560704" y="149723"/>
                  <a:pt x="386666" y="85344"/>
                  <a:pt x="555171" y="141514"/>
                </a:cubicBezTo>
                <a:cubicBezTo>
                  <a:pt x="587646" y="152339"/>
                  <a:pt x="609782" y="185117"/>
                  <a:pt x="642257" y="195942"/>
                </a:cubicBezTo>
                <a:lnTo>
                  <a:pt x="674914" y="206828"/>
                </a:lnTo>
                <a:cubicBezTo>
                  <a:pt x="705853" y="237767"/>
                  <a:pt x="694948" y="228914"/>
                  <a:pt x="740228" y="261257"/>
                </a:cubicBezTo>
                <a:cubicBezTo>
                  <a:pt x="750874" y="268861"/>
                  <a:pt x="761184" y="277177"/>
                  <a:pt x="772886" y="283028"/>
                </a:cubicBezTo>
                <a:cubicBezTo>
                  <a:pt x="783149" y="288160"/>
                  <a:pt x="794657" y="290285"/>
                  <a:pt x="805543" y="293914"/>
                </a:cubicBezTo>
                <a:cubicBezTo>
                  <a:pt x="820057" y="308428"/>
                  <a:pt x="837155" y="320754"/>
                  <a:pt x="849086" y="337457"/>
                </a:cubicBezTo>
                <a:cubicBezTo>
                  <a:pt x="855755" y="346794"/>
                  <a:pt x="853302" y="360777"/>
                  <a:pt x="859971" y="370114"/>
                </a:cubicBezTo>
                <a:cubicBezTo>
                  <a:pt x="871902" y="386817"/>
                  <a:pt x="889000" y="399143"/>
                  <a:pt x="903514" y="413657"/>
                </a:cubicBezTo>
                <a:cubicBezTo>
                  <a:pt x="912765" y="422908"/>
                  <a:pt x="917682" y="435668"/>
                  <a:pt x="925286" y="446314"/>
                </a:cubicBezTo>
                <a:cubicBezTo>
                  <a:pt x="935831" y="461077"/>
                  <a:pt x="947539" y="474994"/>
                  <a:pt x="957943" y="489857"/>
                </a:cubicBezTo>
                <a:cubicBezTo>
                  <a:pt x="972948" y="511293"/>
                  <a:pt x="1001486" y="555171"/>
                  <a:pt x="1001486" y="555171"/>
                </a:cubicBezTo>
                <a:cubicBezTo>
                  <a:pt x="1032321" y="647681"/>
                  <a:pt x="989316" y="534887"/>
                  <a:pt x="1034143" y="609600"/>
                </a:cubicBezTo>
                <a:cubicBezTo>
                  <a:pt x="1076535" y="680254"/>
                  <a:pt x="1011636" y="608867"/>
                  <a:pt x="1066800" y="664028"/>
                </a:cubicBezTo>
                <a:cubicBezTo>
                  <a:pt x="1092708" y="741754"/>
                  <a:pt x="1075841" y="710247"/>
                  <a:pt x="1110343" y="762000"/>
                </a:cubicBezTo>
                <a:cubicBezTo>
                  <a:pt x="1113971" y="780143"/>
                  <a:pt x="1114732" y="799104"/>
                  <a:pt x="1121228" y="816428"/>
                </a:cubicBezTo>
                <a:cubicBezTo>
                  <a:pt x="1125822" y="828678"/>
                  <a:pt x="1138406" y="836835"/>
                  <a:pt x="1143000" y="849085"/>
                </a:cubicBezTo>
                <a:cubicBezTo>
                  <a:pt x="1150801" y="869887"/>
                  <a:pt x="1151344" y="913793"/>
                  <a:pt x="1164771" y="936171"/>
                </a:cubicBezTo>
                <a:cubicBezTo>
                  <a:pt x="1170051" y="944972"/>
                  <a:pt x="1179286" y="950685"/>
                  <a:pt x="1186543" y="957942"/>
                </a:cubicBezTo>
                <a:cubicBezTo>
                  <a:pt x="1212649" y="1036266"/>
                  <a:pt x="1180968" y="938434"/>
                  <a:pt x="1208314" y="1034142"/>
                </a:cubicBezTo>
                <a:cubicBezTo>
                  <a:pt x="1211466" y="1045175"/>
                  <a:pt x="1215571" y="1055914"/>
                  <a:pt x="1219200" y="1066800"/>
                </a:cubicBezTo>
                <a:cubicBezTo>
                  <a:pt x="1222829" y="1103086"/>
                  <a:pt x="1227289" y="1139298"/>
                  <a:pt x="1230086" y="1175657"/>
                </a:cubicBezTo>
                <a:cubicBezTo>
                  <a:pt x="1244493" y="1362953"/>
                  <a:pt x="1199330" y="1308187"/>
                  <a:pt x="1262743" y="1371600"/>
                </a:cubicBezTo>
                <a:cubicBezTo>
                  <a:pt x="1266371" y="1426028"/>
                  <a:pt x="1270425" y="1480430"/>
                  <a:pt x="1273628" y="1534885"/>
                </a:cubicBezTo>
                <a:cubicBezTo>
                  <a:pt x="1284705" y="1723193"/>
                  <a:pt x="1284514" y="1673840"/>
                  <a:pt x="1284514" y="1752600"/>
                </a:cubicBezTo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endCxn id="33" idx="2"/>
          </p:cNvCxnSpPr>
          <p:nvPr/>
        </p:nvCxnSpPr>
        <p:spPr bwMode="auto">
          <a:xfrm flipH="1">
            <a:off x="3579728" y="912047"/>
            <a:ext cx="1000616" cy="20924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568961" y="3028562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 rot="6420000">
            <a:off x="3550185" y="177140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1479" y="3277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5405987" y="3231203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2271539">
            <a:off x="6055275" y="3416274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 rot="8691539">
            <a:off x="6363778" y="1706932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708" y="4113592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555216" y="406734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376" y="388827"/>
            <a:ext cx="835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z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</a:rPr>
              <a:t>z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/>
              <a:t>=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G</a:t>
            </a:r>
            <a:r>
              <a:rPr lang="en-GB" i="1" baseline="-25000" dirty="0" err="1"/>
              <a:t>x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/>
              <a:t>) + </a:t>
            </a:r>
            <a:r>
              <a:rPr lang="en-GB" dirty="0" err="1"/>
              <a:t>G</a:t>
            </a:r>
            <a:r>
              <a:rPr lang="en-GB" i="1" baseline="-25000" dirty="0" err="1"/>
              <a:t>y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/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67725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80985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2924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/>
          <p:cNvCxnSpPr>
            <a:endCxn id="38" idx="2"/>
          </p:cNvCxnSpPr>
          <p:nvPr/>
        </p:nvCxnSpPr>
        <p:spPr bwMode="auto">
          <a:xfrm flipH="1">
            <a:off x="6405331" y="974277"/>
            <a:ext cx="849539" cy="1974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344957" y="951404"/>
            <a:ext cx="1952170" cy="23875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104141" y="951404"/>
            <a:ext cx="1396645" cy="32668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2871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8" grpId="0" animBg="1"/>
      <p:bldP spid="39" grpId="0"/>
      <p:bldP spid="4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 bwMode="auto">
          <a:xfrm>
            <a:off x="3568961" y="3028562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 rot="6420000">
            <a:off x="3550185" y="177140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1479" y="3277454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5405987" y="3231203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rot="2271539">
            <a:off x="6055275" y="3416274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 rot="8691539">
            <a:off x="6363778" y="1706932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708" y="4113592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555216" y="4067341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0376" y="388827"/>
            <a:ext cx="835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z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z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</a:rPr>
              <a:t>z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/>
              <a:t>=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err="1"/>
              <a:t>G</a:t>
            </a:r>
            <a:r>
              <a:rPr lang="en-GB" i="1" baseline="-25000" dirty="0" err="1"/>
              <a:t>x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x</a:t>
            </a:r>
            <a:r>
              <a:rPr lang="en-GB" i="1" baseline="-25000" dirty="0">
                <a:solidFill>
                  <a:srgbClr val="FF0000"/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GB" dirty="0"/>
              <a:t>) + </a:t>
            </a:r>
            <a:r>
              <a:rPr lang="en-GB" dirty="0" err="1"/>
              <a:t>G</a:t>
            </a:r>
            <a:r>
              <a:rPr lang="en-GB" i="1" baseline="-25000" dirty="0" err="1"/>
              <a:t>y</a:t>
            </a:r>
            <a:r>
              <a:rPr lang="en-GB" dirty="0">
                <a:sym typeface="Symbol"/>
              </a:rPr>
              <a:t></a:t>
            </a:r>
            <a:r>
              <a:rPr lang="en-GB" dirty="0"/>
              <a:t>(</a:t>
            </a:r>
            <a:r>
              <a:rPr lang="en-GB" dirty="0" err="1">
                <a:solidFill>
                  <a:srgbClr val="0000FF"/>
                </a:solidFill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(</a:t>
            </a:r>
            <a:r>
              <a:rPr lang="en-GB" i="1" dirty="0">
                <a:solidFill>
                  <a:srgbClr val="0000FF"/>
                </a:solidFill>
              </a:rPr>
              <a:t>y</a:t>
            </a:r>
            <a:r>
              <a:rPr lang="en-GB" dirty="0">
                <a:solidFill>
                  <a:srgbClr val="0000FF"/>
                </a:solidFill>
              </a:rPr>
              <a:t>)</a:t>
            </a:r>
            <a:r>
              <a:rPr lang="en-GB" dirty="0">
                <a:sym typeface="Symbol"/>
              </a:rPr>
              <a:t></a:t>
            </a:r>
            <a:r>
              <a:rPr lang="en-GB" i="1" dirty="0">
                <a:sym typeface="Symbol"/>
              </a:rPr>
              <a:t>y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</a:t>
            </a:r>
            <a:r>
              <a:rPr lang="en-GB" i="1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GB" dirty="0"/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67725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80985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2924" y="32657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5087217" y="912047"/>
            <a:ext cx="558364" cy="19508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477087" y="2743348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 rot="16873425">
            <a:off x="481842" y="2360963"/>
            <a:ext cx="1157762" cy="348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Oval 21"/>
          <p:cNvSpPr/>
          <p:nvPr/>
        </p:nvSpPr>
        <p:spPr bwMode="auto">
          <a:xfrm rot="1693425">
            <a:off x="760204" y="2187487"/>
            <a:ext cx="32003" cy="17569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83221" y="1406838"/>
            <a:ext cx="777777" cy="569471"/>
            <a:chOff x="5410722" y="5844413"/>
            <a:chExt cx="777777" cy="569471"/>
          </a:xfrm>
        </p:grpSpPr>
        <p:sp>
          <p:nvSpPr>
            <p:cNvPr id="24" name="TextBox 23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97903" y="2481738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9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20633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800188">
            <a:off x="2948376" y="4852203"/>
            <a:ext cx="2904853" cy="522812"/>
            <a:chOff x="3794111" y="4340310"/>
            <a:chExt cx="2904853" cy="522812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5045019" y="4365337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 rot="6420000">
              <a:off x="5026244" y="3108177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671111" y="3098271"/>
            <a:ext cx="777777" cy="569471"/>
            <a:chOff x="5410722" y="5844413"/>
            <a:chExt cx="777777" cy="569471"/>
          </a:xfrm>
        </p:grpSpPr>
        <p:sp>
          <p:nvSpPr>
            <p:cNvPr id="108" name="TextBox 107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4671112" y="1089883"/>
            <a:ext cx="2286248" cy="804231"/>
          </a:xfrm>
          <a:custGeom>
            <a:avLst/>
            <a:gdLst>
              <a:gd name="connsiteX0" fmla="*/ 809316 w 1594475"/>
              <a:gd name="connsiteY0" fmla="*/ 53117 h 804231"/>
              <a:gd name="connsiteX1" fmla="*/ 733116 w 1594475"/>
              <a:gd name="connsiteY1" fmla="*/ 20460 h 804231"/>
              <a:gd name="connsiteX2" fmla="*/ 471859 w 1594475"/>
              <a:gd name="connsiteY2" fmla="*/ 20460 h 804231"/>
              <a:gd name="connsiteX3" fmla="*/ 297687 w 1594475"/>
              <a:gd name="connsiteY3" fmla="*/ 31346 h 804231"/>
              <a:gd name="connsiteX4" fmla="*/ 221487 w 1594475"/>
              <a:gd name="connsiteY4" fmla="*/ 42231 h 804231"/>
              <a:gd name="connsiteX5" fmla="*/ 112630 w 1594475"/>
              <a:gd name="connsiteY5" fmla="*/ 53117 h 804231"/>
              <a:gd name="connsiteX6" fmla="*/ 58202 w 1594475"/>
              <a:gd name="connsiteY6" fmla="*/ 74888 h 804231"/>
              <a:gd name="connsiteX7" fmla="*/ 47316 w 1594475"/>
              <a:gd name="connsiteY7" fmla="*/ 118431 h 804231"/>
              <a:gd name="connsiteX8" fmla="*/ 3773 w 1594475"/>
              <a:gd name="connsiteY8" fmla="*/ 172860 h 804231"/>
              <a:gd name="connsiteX9" fmla="*/ 14659 w 1594475"/>
              <a:gd name="connsiteY9" fmla="*/ 640946 h 804231"/>
              <a:gd name="connsiteX10" fmla="*/ 58202 w 1594475"/>
              <a:gd name="connsiteY10" fmla="*/ 738917 h 804231"/>
              <a:gd name="connsiteX11" fmla="*/ 156173 w 1594475"/>
              <a:gd name="connsiteY11" fmla="*/ 771574 h 804231"/>
              <a:gd name="connsiteX12" fmla="*/ 341230 w 1594475"/>
              <a:gd name="connsiteY12" fmla="*/ 793346 h 804231"/>
              <a:gd name="connsiteX13" fmla="*/ 678687 w 1594475"/>
              <a:gd name="connsiteY13" fmla="*/ 782460 h 804231"/>
              <a:gd name="connsiteX14" fmla="*/ 1027030 w 1594475"/>
              <a:gd name="connsiteY14" fmla="*/ 804231 h 804231"/>
              <a:gd name="connsiteX15" fmla="*/ 1331830 w 1594475"/>
              <a:gd name="connsiteY15" fmla="*/ 793346 h 804231"/>
              <a:gd name="connsiteX16" fmla="*/ 1375373 w 1594475"/>
              <a:gd name="connsiteY16" fmla="*/ 771574 h 804231"/>
              <a:gd name="connsiteX17" fmla="*/ 1484230 w 1594475"/>
              <a:gd name="connsiteY17" fmla="*/ 760688 h 804231"/>
              <a:gd name="connsiteX18" fmla="*/ 1571316 w 1594475"/>
              <a:gd name="connsiteY18" fmla="*/ 695374 h 804231"/>
              <a:gd name="connsiteX19" fmla="*/ 1582202 w 1594475"/>
              <a:gd name="connsiteY19" fmla="*/ 488546 h 804231"/>
              <a:gd name="connsiteX20" fmla="*/ 1571316 w 1594475"/>
              <a:gd name="connsiteY20" fmla="*/ 379688 h 804231"/>
              <a:gd name="connsiteX21" fmla="*/ 1527773 w 1594475"/>
              <a:gd name="connsiteY21" fmla="*/ 314374 h 804231"/>
              <a:gd name="connsiteX22" fmla="*/ 1506002 w 1594475"/>
              <a:gd name="connsiteY22" fmla="*/ 259946 h 804231"/>
              <a:gd name="connsiteX23" fmla="*/ 1418916 w 1594475"/>
              <a:gd name="connsiteY23" fmla="*/ 183746 h 804231"/>
              <a:gd name="connsiteX24" fmla="*/ 1386259 w 1594475"/>
              <a:gd name="connsiteY24" fmla="*/ 172860 h 804231"/>
              <a:gd name="connsiteX25" fmla="*/ 1353602 w 1594475"/>
              <a:gd name="connsiteY25" fmla="*/ 151088 h 804231"/>
              <a:gd name="connsiteX26" fmla="*/ 1244745 w 1594475"/>
              <a:gd name="connsiteY26" fmla="*/ 129317 h 804231"/>
              <a:gd name="connsiteX27" fmla="*/ 1212087 w 1594475"/>
              <a:gd name="connsiteY27" fmla="*/ 118431 h 804231"/>
              <a:gd name="connsiteX28" fmla="*/ 961716 w 1594475"/>
              <a:gd name="connsiteY28" fmla="*/ 107546 h 804231"/>
              <a:gd name="connsiteX29" fmla="*/ 896402 w 1594475"/>
              <a:gd name="connsiteY29" fmla="*/ 74888 h 804231"/>
              <a:gd name="connsiteX30" fmla="*/ 885516 w 1594475"/>
              <a:gd name="connsiteY30" fmla="*/ 42231 h 804231"/>
              <a:gd name="connsiteX31" fmla="*/ 809316 w 1594475"/>
              <a:gd name="connsiteY31" fmla="*/ 53117 h 80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94475" h="804231">
                <a:moveTo>
                  <a:pt x="809316" y="53117"/>
                </a:moveTo>
                <a:cubicBezTo>
                  <a:pt x="783916" y="42231"/>
                  <a:pt x="760403" y="24826"/>
                  <a:pt x="733116" y="20460"/>
                </a:cubicBezTo>
                <a:cubicBezTo>
                  <a:pt x="489681" y="-18490"/>
                  <a:pt x="610286" y="7875"/>
                  <a:pt x="471859" y="20460"/>
                </a:cubicBezTo>
                <a:cubicBezTo>
                  <a:pt x="413927" y="25727"/>
                  <a:pt x="355744" y="27717"/>
                  <a:pt x="297687" y="31346"/>
                </a:cubicBezTo>
                <a:cubicBezTo>
                  <a:pt x="272287" y="34974"/>
                  <a:pt x="246969" y="39233"/>
                  <a:pt x="221487" y="42231"/>
                </a:cubicBezTo>
                <a:cubicBezTo>
                  <a:pt x="185270" y="46492"/>
                  <a:pt x="148388" y="45965"/>
                  <a:pt x="112630" y="53117"/>
                </a:cubicBezTo>
                <a:cubicBezTo>
                  <a:pt x="93469" y="56949"/>
                  <a:pt x="76345" y="67631"/>
                  <a:pt x="58202" y="74888"/>
                </a:cubicBezTo>
                <a:cubicBezTo>
                  <a:pt x="54573" y="89402"/>
                  <a:pt x="54582" y="105353"/>
                  <a:pt x="47316" y="118431"/>
                </a:cubicBezTo>
                <a:cubicBezTo>
                  <a:pt x="36032" y="138741"/>
                  <a:pt x="5222" y="149671"/>
                  <a:pt x="3773" y="172860"/>
                </a:cubicBezTo>
                <a:cubicBezTo>
                  <a:pt x="-5962" y="328627"/>
                  <a:pt x="5122" y="485167"/>
                  <a:pt x="14659" y="640946"/>
                </a:cubicBezTo>
                <a:cubicBezTo>
                  <a:pt x="15028" y="646975"/>
                  <a:pt x="38260" y="728039"/>
                  <a:pt x="58202" y="738917"/>
                </a:cubicBezTo>
                <a:cubicBezTo>
                  <a:pt x="88422" y="755401"/>
                  <a:pt x="122369" y="765073"/>
                  <a:pt x="156173" y="771574"/>
                </a:cubicBezTo>
                <a:cubicBezTo>
                  <a:pt x="217166" y="783304"/>
                  <a:pt x="279544" y="786089"/>
                  <a:pt x="341230" y="793346"/>
                </a:cubicBezTo>
                <a:cubicBezTo>
                  <a:pt x="453716" y="789717"/>
                  <a:pt x="566143" y="782460"/>
                  <a:pt x="678687" y="782460"/>
                </a:cubicBezTo>
                <a:cubicBezTo>
                  <a:pt x="872337" y="782460"/>
                  <a:pt x="885958" y="786598"/>
                  <a:pt x="1027030" y="804231"/>
                </a:cubicBezTo>
                <a:cubicBezTo>
                  <a:pt x="1128630" y="800603"/>
                  <a:pt x="1230609" y="802835"/>
                  <a:pt x="1331830" y="793346"/>
                </a:cubicBezTo>
                <a:cubicBezTo>
                  <a:pt x="1347987" y="791831"/>
                  <a:pt x="1359506" y="774974"/>
                  <a:pt x="1375373" y="771574"/>
                </a:cubicBezTo>
                <a:cubicBezTo>
                  <a:pt x="1411030" y="763933"/>
                  <a:pt x="1447944" y="764317"/>
                  <a:pt x="1484230" y="760688"/>
                </a:cubicBezTo>
                <a:cubicBezTo>
                  <a:pt x="1558085" y="711453"/>
                  <a:pt x="1531043" y="735649"/>
                  <a:pt x="1571316" y="695374"/>
                </a:cubicBezTo>
                <a:cubicBezTo>
                  <a:pt x="1604545" y="579071"/>
                  <a:pt x="1596183" y="642341"/>
                  <a:pt x="1582202" y="488546"/>
                </a:cubicBezTo>
                <a:cubicBezTo>
                  <a:pt x="1578901" y="452229"/>
                  <a:pt x="1582193" y="414495"/>
                  <a:pt x="1571316" y="379688"/>
                </a:cubicBezTo>
                <a:cubicBezTo>
                  <a:pt x="1563511" y="354713"/>
                  <a:pt x="1540303" y="337345"/>
                  <a:pt x="1527773" y="314374"/>
                </a:cubicBezTo>
                <a:cubicBezTo>
                  <a:pt x="1518416" y="297220"/>
                  <a:pt x="1517208" y="275954"/>
                  <a:pt x="1506002" y="259946"/>
                </a:cubicBezTo>
                <a:cubicBezTo>
                  <a:pt x="1490722" y="238118"/>
                  <a:pt x="1448243" y="198409"/>
                  <a:pt x="1418916" y="183746"/>
                </a:cubicBezTo>
                <a:cubicBezTo>
                  <a:pt x="1408653" y="178614"/>
                  <a:pt x="1396522" y="177992"/>
                  <a:pt x="1386259" y="172860"/>
                </a:cubicBezTo>
                <a:cubicBezTo>
                  <a:pt x="1374557" y="167009"/>
                  <a:pt x="1365627" y="156242"/>
                  <a:pt x="1353602" y="151088"/>
                </a:cubicBezTo>
                <a:cubicBezTo>
                  <a:pt x="1330252" y="141081"/>
                  <a:pt x="1263437" y="133471"/>
                  <a:pt x="1244745" y="129317"/>
                </a:cubicBezTo>
                <a:cubicBezTo>
                  <a:pt x="1233543" y="126828"/>
                  <a:pt x="1223528" y="119311"/>
                  <a:pt x="1212087" y="118431"/>
                </a:cubicBezTo>
                <a:cubicBezTo>
                  <a:pt x="1128797" y="112024"/>
                  <a:pt x="1045173" y="111174"/>
                  <a:pt x="961716" y="107546"/>
                </a:cubicBezTo>
                <a:cubicBezTo>
                  <a:pt x="940202" y="100374"/>
                  <a:pt x="911750" y="94073"/>
                  <a:pt x="896402" y="74888"/>
                </a:cubicBezTo>
                <a:cubicBezTo>
                  <a:pt x="889234" y="65928"/>
                  <a:pt x="889145" y="53117"/>
                  <a:pt x="885516" y="42231"/>
                </a:cubicBezTo>
                <a:lnTo>
                  <a:pt x="809316" y="53117"/>
                </a:ln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Freeform 54"/>
          <p:cNvSpPr>
            <a:spLocks/>
          </p:cNvSpPr>
          <p:nvPr/>
        </p:nvSpPr>
        <p:spPr bwMode="auto">
          <a:xfrm>
            <a:off x="3141915" y="1894114"/>
            <a:ext cx="2244746" cy="3254237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063 w 32596"/>
              <a:gd name="connsiteY0" fmla="*/ 35916 h 35916"/>
              <a:gd name="connsiteX1" fmla="*/ 32596 w 32596"/>
              <a:gd name="connsiteY1" fmla="*/ 0 h 35916"/>
              <a:gd name="connsiteX0" fmla="*/ 14162 w 45695"/>
              <a:gd name="connsiteY0" fmla="*/ 35916 h 35916"/>
              <a:gd name="connsiteX1" fmla="*/ 45695 w 45695"/>
              <a:gd name="connsiteY1" fmla="*/ 0 h 35916"/>
              <a:gd name="connsiteX0" fmla="*/ 16158 w 47691"/>
              <a:gd name="connsiteY0" fmla="*/ 35916 h 35916"/>
              <a:gd name="connsiteX1" fmla="*/ 47691 w 47691"/>
              <a:gd name="connsiteY1" fmla="*/ 0 h 35916"/>
              <a:gd name="connsiteX0" fmla="*/ 15806 w 49499"/>
              <a:gd name="connsiteY0" fmla="*/ 34240 h 34240"/>
              <a:gd name="connsiteX1" fmla="*/ 49499 w 49499"/>
              <a:gd name="connsiteY1" fmla="*/ 0 h 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99" h="34240">
                <a:moveTo>
                  <a:pt x="15806" y="34240"/>
                </a:moveTo>
                <a:cubicBezTo>
                  <a:pt x="-29122" y="33963"/>
                  <a:pt x="34473" y="5657"/>
                  <a:pt x="4949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4680857" y="1763486"/>
            <a:ext cx="1905000" cy="1186543"/>
          </a:xfrm>
          <a:custGeom>
            <a:avLst/>
            <a:gdLst>
              <a:gd name="connsiteX0" fmla="*/ 1491343 w 1905000"/>
              <a:gd name="connsiteY0" fmla="*/ 43543 h 1186543"/>
              <a:gd name="connsiteX1" fmla="*/ 925286 w 1905000"/>
              <a:gd name="connsiteY1" fmla="*/ 32657 h 1186543"/>
              <a:gd name="connsiteX2" fmla="*/ 794657 w 1905000"/>
              <a:gd name="connsiteY2" fmla="*/ 21771 h 1186543"/>
              <a:gd name="connsiteX3" fmla="*/ 174172 w 1905000"/>
              <a:gd name="connsiteY3" fmla="*/ 32657 h 1186543"/>
              <a:gd name="connsiteX4" fmla="*/ 87086 w 1905000"/>
              <a:gd name="connsiteY4" fmla="*/ 43543 h 1186543"/>
              <a:gd name="connsiteX5" fmla="*/ 43543 w 1905000"/>
              <a:gd name="connsiteY5" fmla="*/ 119743 h 1186543"/>
              <a:gd name="connsiteX6" fmla="*/ 21772 w 1905000"/>
              <a:gd name="connsiteY6" fmla="*/ 174171 h 1186543"/>
              <a:gd name="connsiteX7" fmla="*/ 0 w 1905000"/>
              <a:gd name="connsiteY7" fmla="*/ 304800 h 1186543"/>
              <a:gd name="connsiteX8" fmla="*/ 10886 w 1905000"/>
              <a:gd name="connsiteY8" fmla="*/ 914400 h 1186543"/>
              <a:gd name="connsiteX9" fmla="*/ 32657 w 1905000"/>
              <a:gd name="connsiteY9" fmla="*/ 979714 h 1186543"/>
              <a:gd name="connsiteX10" fmla="*/ 87086 w 1905000"/>
              <a:gd name="connsiteY10" fmla="*/ 1077685 h 1186543"/>
              <a:gd name="connsiteX11" fmla="*/ 141514 w 1905000"/>
              <a:gd name="connsiteY11" fmla="*/ 1153885 h 1186543"/>
              <a:gd name="connsiteX12" fmla="*/ 163286 w 1905000"/>
              <a:gd name="connsiteY12" fmla="*/ 1175657 h 1186543"/>
              <a:gd name="connsiteX13" fmla="*/ 195943 w 1905000"/>
              <a:gd name="connsiteY13" fmla="*/ 1186543 h 1186543"/>
              <a:gd name="connsiteX14" fmla="*/ 239486 w 1905000"/>
              <a:gd name="connsiteY14" fmla="*/ 1175657 h 1186543"/>
              <a:gd name="connsiteX15" fmla="*/ 424543 w 1905000"/>
              <a:gd name="connsiteY15" fmla="*/ 1164771 h 1186543"/>
              <a:gd name="connsiteX16" fmla="*/ 457200 w 1905000"/>
              <a:gd name="connsiteY16" fmla="*/ 1132114 h 1186543"/>
              <a:gd name="connsiteX17" fmla="*/ 500743 w 1905000"/>
              <a:gd name="connsiteY17" fmla="*/ 1110343 h 1186543"/>
              <a:gd name="connsiteX18" fmla="*/ 968829 w 1905000"/>
              <a:gd name="connsiteY18" fmla="*/ 1121228 h 1186543"/>
              <a:gd name="connsiteX19" fmla="*/ 1055914 w 1905000"/>
              <a:gd name="connsiteY19" fmla="*/ 1132114 h 1186543"/>
              <a:gd name="connsiteX20" fmla="*/ 1273629 w 1905000"/>
              <a:gd name="connsiteY20" fmla="*/ 1153885 h 1186543"/>
              <a:gd name="connsiteX21" fmla="*/ 1338943 w 1905000"/>
              <a:gd name="connsiteY21" fmla="*/ 1143000 h 1186543"/>
              <a:gd name="connsiteX22" fmla="*/ 1676400 w 1905000"/>
              <a:gd name="connsiteY22" fmla="*/ 1121228 h 1186543"/>
              <a:gd name="connsiteX23" fmla="*/ 1687286 w 1905000"/>
              <a:gd name="connsiteY23" fmla="*/ 1088571 h 1186543"/>
              <a:gd name="connsiteX24" fmla="*/ 1763486 w 1905000"/>
              <a:gd name="connsiteY24" fmla="*/ 1001485 h 1186543"/>
              <a:gd name="connsiteX25" fmla="*/ 1850572 w 1905000"/>
              <a:gd name="connsiteY25" fmla="*/ 859971 h 1186543"/>
              <a:gd name="connsiteX26" fmla="*/ 1872343 w 1905000"/>
              <a:gd name="connsiteY26" fmla="*/ 772885 h 1186543"/>
              <a:gd name="connsiteX27" fmla="*/ 1894114 w 1905000"/>
              <a:gd name="connsiteY27" fmla="*/ 653143 h 1186543"/>
              <a:gd name="connsiteX28" fmla="*/ 1905000 w 1905000"/>
              <a:gd name="connsiteY28" fmla="*/ 576943 h 1186543"/>
              <a:gd name="connsiteX29" fmla="*/ 1894114 w 1905000"/>
              <a:gd name="connsiteY29" fmla="*/ 348343 h 1186543"/>
              <a:gd name="connsiteX30" fmla="*/ 1861457 w 1905000"/>
              <a:gd name="connsiteY30" fmla="*/ 163285 h 1186543"/>
              <a:gd name="connsiteX31" fmla="*/ 1850572 w 1905000"/>
              <a:gd name="connsiteY31" fmla="*/ 130628 h 1186543"/>
              <a:gd name="connsiteX32" fmla="*/ 1817914 w 1905000"/>
              <a:gd name="connsiteY32" fmla="*/ 32657 h 1186543"/>
              <a:gd name="connsiteX33" fmla="*/ 1730829 w 1905000"/>
              <a:gd name="connsiteY33" fmla="*/ 0 h 1186543"/>
              <a:gd name="connsiteX34" fmla="*/ 1654629 w 1905000"/>
              <a:gd name="connsiteY34" fmla="*/ 10885 h 1186543"/>
              <a:gd name="connsiteX35" fmla="*/ 1611086 w 1905000"/>
              <a:gd name="connsiteY35" fmla="*/ 32657 h 1186543"/>
              <a:gd name="connsiteX36" fmla="*/ 1513114 w 1905000"/>
              <a:gd name="connsiteY36" fmla="*/ 54428 h 1186543"/>
              <a:gd name="connsiteX37" fmla="*/ 1491343 w 1905000"/>
              <a:gd name="connsiteY37" fmla="*/ 43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5000" h="1186543">
                <a:moveTo>
                  <a:pt x="1491343" y="43543"/>
                </a:moveTo>
                <a:cubicBezTo>
                  <a:pt x="1393372" y="39915"/>
                  <a:pt x="1113914" y="38552"/>
                  <a:pt x="925286" y="32657"/>
                </a:cubicBezTo>
                <a:cubicBezTo>
                  <a:pt x="881613" y="31292"/>
                  <a:pt x="838351" y="21771"/>
                  <a:pt x="794657" y="21771"/>
                </a:cubicBezTo>
                <a:cubicBezTo>
                  <a:pt x="587797" y="21771"/>
                  <a:pt x="381000" y="29028"/>
                  <a:pt x="174172" y="32657"/>
                </a:cubicBezTo>
                <a:cubicBezTo>
                  <a:pt x="145143" y="36286"/>
                  <a:pt x="111427" y="27315"/>
                  <a:pt x="87086" y="43543"/>
                </a:cubicBezTo>
                <a:cubicBezTo>
                  <a:pt x="62745" y="59770"/>
                  <a:pt x="56626" y="93577"/>
                  <a:pt x="43543" y="119743"/>
                </a:cubicBezTo>
                <a:cubicBezTo>
                  <a:pt x="34804" y="137220"/>
                  <a:pt x="27387" y="155455"/>
                  <a:pt x="21772" y="174171"/>
                </a:cubicBezTo>
                <a:cubicBezTo>
                  <a:pt x="13089" y="203113"/>
                  <a:pt x="3469" y="280517"/>
                  <a:pt x="0" y="304800"/>
                </a:cubicBezTo>
                <a:cubicBezTo>
                  <a:pt x="3629" y="508000"/>
                  <a:pt x="1064" y="711405"/>
                  <a:pt x="10886" y="914400"/>
                </a:cubicBezTo>
                <a:cubicBezTo>
                  <a:pt x="11995" y="937322"/>
                  <a:pt x="22952" y="958918"/>
                  <a:pt x="32657" y="979714"/>
                </a:cubicBezTo>
                <a:cubicBezTo>
                  <a:pt x="48455" y="1013568"/>
                  <a:pt x="68262" y="1045416"/>
                  <a:pt x="87086" y="1077685"/>
                </a:cubicBezTo>
                <a:cubicBezTo>
                  <a:pt x="98088" y="1096546"/>
                  <a:pt x="129896" y="1139943"/>
                  <a:pt x="141514" y="1153885"/>
                </a:cubicBezTo>
                <a:cubicBezTo>
                  <a:pt x="148085" y="1161770"/>
                  <a:pt x="154485" y="1170376"/>
                  <a:pt x="163286" y="1175657"/>
                </a:cubicBezTo>
                <a:cubicBezTo>
                  <a:pt x="173125" y="1181561"/>
                  <a:pt x="185057" y="1182914"/>
                  <a:pt x="195943" y="1186543"/>
                </a:cubicBezTo>
                <a:cubicBezTo>
                  <a:pt x="210457" y="1182914"/>
                  <a:pt x="224592" y="1177075"/>
                  <a:pt x="239486" y="1175657"/>
                </a:cubicBezTo>
                <a:cubicBezTo>
                  <a:pt x="301000" y="1169798"/>
                  <a:pt x="363951" y="1176890"/>
                  <a:pt x="424543" y="1164771"/>
                </a:cubicBezTo>
                <a:cubicBezTo>
                  <a:pt x="439639" y="1161752"/>
                  <a:pt x="444673" y="1141062"/>
                  <a:pt x="457200" y="1132114"/>
                </a:cubicBezTo>
                <a:cubicBezTo>
                  <a:pt x="470405" y="1122682"/>
                  <a:pt x="486229" y="1117600"/>
                  <a:pt x="500743" y="1110343"/>
                </a:cubicBezTo>
                <a:lnTo>
                  <a:pt x="968829" y="1121228"/>
                </a:lnTo>
                <a:cubicBezTo>
                  <a:pt x="998061" y="1122374"/>
                  <a:pt x="1026805" y="1129203"/>
                  <a:pt x="1055914" y="1132114"/>
                </a:cubicBezTo>
                <a:cubicBezTo>
                  <a:pt x="1322272" y="1158751"/>
                  <a:pt x="1071831" y="1128662"/>
                  <a:pt x="1273629" y="1153885"/>
                </a:cubicBezTo>
                <a:cubicBezTo>
                  <a:pt x="1295400" y="1150257"/>
                  <a:pt x="1316912" y="1144335"/>
                  <a:pt x="1338943" y="1143000"/>
                </a:cubicBezTo>
                <a:lnTo>
                  <a:pt x="1676400" y="1121228"/>
                </a:lnTo>
                <a:cubicBezTo>
                  <a:pt x="1680029" y="1110342"/>
                  <a:pt x="1680617" y="1097908"/>
                  <a:pt x="1687286" y="1088571"/>
                </a:cubicBezTo>
                <a:cubicBezTo>
                  <a:pt x="1777912" y="961696"/>
                  <a:pt x="1688237" y="1123766"/>
                  <a:pt x="1763486" y="1001485"/>
                </a:cubicBezTo>
                <a:cubicBezTo>
                  <a:pt x="1864663" y="837071"/>
                  <a:pt x="1777074" y="957966"/>
                  <a:pt x="1850572" y="859971"/>
                </a:cubicBezTo>
                <a:cubicBezTo>
                  <a:pt x="1857829" y="830942"/>
                  <a:pt x="1868632" y="802576"/>
                  <a:pt x="1872343" y="772885"/>
                </a:cubicBezTo>
                <a:cubicBezTo>
                  <a:pt x="1884652" y="674414"/>
                  <a:pt x="1873979" y="713553"/>
                  <a:pt x="1894114" y="653143"/>
                </a:cubicBezTo>
                <a:cubicBezTo>
                  <a:pt x="1897743" y="627743"/>
                  <a:pt x="1905000" y="602601"/>
                  <a:pt x="1905000" y="576943"/>
                </a:cubicBezTo>
                <a:cubicBezTo>
                  <a:pt x="1905000" y="500657"/>
                  <a:pt x="1901021" y="424316"/>
                  <a:pt x="1894114" y="348343"/>
                </a:cubicBezTo>
                <a:cubicBezTo>
                  <a:pt x="1893684" y="343617"/>
                  <a:pt x="1870781" y="200580"/>
                  <a:pt x="1861457" y="163285"/>
                </a:cubicBezTo>
                <a:cubicBezTo>
                  <a:pt x="1858674" y="152153"/>
                  <a:pt x="1853355" y="141760"/>
                  <a:pt x="1850572" y="130628"/>
                </a:cubicBezTo>
                <a:cubicBezTo>
                  <a:pt x="1841267" y="93409"/>
                  <a:pt x="1843782" y="63699"/>
                  <a:pt x="1817914" y="32657"/>
                </a:cubicBezTo>
                <a:cubicBezTo>
                  <a:pt x="1795489" y="5747"/>
                  <a:pt x="1761846" y="6203"/>
                  <a:pt x="1730829" y="0"/>
                </a:cubicBezTo>
                <a:cubicBezTo>
                  <a:pt x="1705429" y="3628"/>
                  <a:pt x="1679383" y="4134"/>
                  <a:pt x="1654629" y="10885"/>
                </a:cubicBezTo>
                <a:cubicBezTo>
                  <a:pt x="1638973" y="15155"/>
                  <a:pt x="1626280" y="26959"/>
                  <a:pt x="1611086" y="32657"/>
                </a:cubicBezTo>
                <a:cubicBezTo>
                  <a:pt x="1588729" y="41041"/>
                  <a:pt x="1533814" y="49253"/>
                  <a:pt x="1513114" y="54428"/>
                </a:cubicBezTo>
                <a:cubicBezTo>
                  <a:pt x="1460389" y="67609"/>
                  <a:pt x="1589314" y="47171"/>
                  <a:pt x="1491343" y="43543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54486" y="2917371"/>
            <a:ext cx="724988" cy="1321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999903" y="4267198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output</a:t>
            </a: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6528" y="396867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only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763984" y="4613633"/>
            <a:ext cx="110759" cy="136686"/>
          </a:xfrm>
          <a:custGeom>
            <a:avLst/>
            <a:gdLst>
              <a:gd name="connsiteX0" fmla="*/ 0 w 110759"/>
              <a:gd name="connsiteY0" fmla="*/ 128789 h 136686"/>
              <a:gd name="connsiteX1" fmla="*/ 2576 w 110759"/>
              <a:gd name="connsiteY1" fmla="*/ 113334 h 136686"/>
              <a:gd name="connsiteX2" fmla="*/ 5152 w 110759"/>
              <a:gd name="connsiteY2" fmla="*/ 92728 h 136686"/>
              <a:gd name="connsiteX3" fmla="*/ 10303 w 110759"/>
              <a:gd name="connsiteY3" fmla="*/ 82425 h 136686"/>
              <a:gd name="connsiteX4" fmla="*/ 20606 w 110759"/>
              <a:gd name="connsiteY4" fmla="*/ 56667 h 136686"/>
              <a:gd name="connsiteX5" fmla="*/ 25758 w 110759"/>
              <a:gd name="connsiteY5" fmla="*/ 36061 h 136686"/>
              <a:gd name="connsiteX6" fmla="*/ 33485 w 110759"/>
              <a:gd name="connsiteY6" fmla="*/ 18030 h 136686"/>
              <a:gd name="connsiteX7" fmla="*/ 36061 w 110759"/>
              <a:gd name="connsiteY7" fmla="*/ 7727 h 136686"/>
              <a:gd name="connsiteX8" fmla="*/ 43788 w 110759"/>
              <a:gd name="connsiteY8" fmla="*/ 0 h 136686"/>
              <a:gd name="connsiteX9" fmla="*/ 48940 w 110759"/>
              <a:gd name="connsiteY9" fmla="*/ 7727 h 136686"/>
              <a:gd name="connsiteX10" fmla="*/ 56667 w 110759"/>
              <a:gd name="connsiteY10" fmla="*/ 23182 h 136686"/>
              <a:gd name="connsiteX11" fmla="*/ 59243 w 110759"/>
              <a:gd name="connsiteY11" fmla="*/ 33485 h 136686"/>
              <a:gd name="connsiteX12" fmla="*/ 64395 w 110759"/>
              <a:gd name="connsiteY12" fmla="*/ 46364 h 136686"/>
              <a:gd name="connsiteX13" fmla="*/ 69546 w 110759"/>
              <a:gd name="connsiteY13" fmla="*/ 61819 h 136686"/>
              <a:gd name="connsiteX14" fmla="*/ 77273 w 110759"/>
              <a:gd name="connsiteY14" fmla="*/ 82425 h 136686"/>
              <a:gd name="connsiteX15" fmla="*/ 82425 w 110759"/>
              <a:gd name="connsiteY15" fmla="*/ 108182 h 136686"/>
              <a:gd name="connsiteX16" fmla="*/ 87577 w 110759"/>
              <a:gd name="connsiteY16" fmla="*/ 118486 h 136686"/>
              <a:gd name="connsiteX17" fmla="*/ 95304 w 110759"/>
              <a:gd name="connsiteY17" fmla="*/ 123637 h 136686"/>
              <a:gd name="connsiteX18" fmla="*/ 108183 w 110759"/>
              <a:gd name="connsiteY18" fmla="*/ 136516 h 136686"/>
              <a:gd name="connsiteX19" fmla="*/ 110759 w 110759"/>
              <a:gd name="connsiteY19" fmla="*/ 136516 h 1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759" h="136686">
                <a:moveTo>
                  <a:pt x="0" y="128789"/>
                </a:moveTo>
                <a:cubicBezTo>
                  <a:pt x="859" y="123637"/>
                  <a:pt x="1837" y="118504"/>
                  <a:pt x="2576" y="113334"/>
                </a:cubicBezTo>
                <a:cubicBezTo>
                  <a:pt x="3555" y="106481"/>
                  <a:pt x="3473" y="99443"/>
                  <a:pt x="5152" y="92728"/>
                </a:cubicBezTo>
                <a:cubicBezTo>
                  <a:pt x="6083" y="89003"/>
                  <a:pt x="8586" y="85859"/>
                  <a:pt x="10303" y="82425"/>
                </a:cubicBezTo>
                <a:cubicBezTo>
                  <a:pt x="17255" y="47669"/>
                  <a:pt x="6746" y="92703"/>
                  <a:pt x="20606" y="56667"/>
                </a:cubicBezTo>
                <a:cubicBezTo>
                  <a:pt x="23148" y="50059"/>
                  <a:pt x="24041" y="42930"/>
                  <a:pt x="25758" y="36061"/>
                </a:cubicBezTo>
                <a:cubicBezTo>
                  <a:pt x="28957" y="23267"/>
                  <a:pt x="27956" y="32774"/>
                  <a:pt x="33485" y="18030"/>
                </a:cubicBezTo>
                <a:cubicBezTo>
                  <a:pt x="34728" y="14715"/>
                  <a:pt x="34305" y="10801"/>
                  <a:pt x="36061" y="7727"/>
                </a:cubicBezTo>
                <a:cubicBezTo>
                  <a:pt x="37868" y="4564"/>
                  <a:pt x="41212" y="2576"/>
                  <a:pt x="43788" y="0"/>
                </a:cubicBezTo>
                <a:cubicBezTo>
                  <a:pt x="45505" y="2576"/>
                  <a:pt x="47555" y="4958"/>
                  <a:pt x="48940" y="7727"/>
                </a:cubicBezTo>
                <a:cubicBezTo>
                  <a:pt x="59609" y="29063"/>
                  <a:pt x="41900" y="1030"/>
                  <a:pt x="56667" y="23182"/>
                </a:cubicBezTo>
                <a:cubicBezTo>
                  <a:pt x="57526" y="26616"/>
                  <a:pt x="58123" y="30127"/>
                  <a:pt x="59243" y="33485"/>
                </a:cubicBezTo>
                <a:cubicBezTo>
                  <a:pt x="60705" y="37871"/>
                  <a:pt x="62815" y="42019"/>
                  <a:pt x="64395" y="46364"/>
                </a:cubicBezTo>
                <a:cubicBezTo>
                  <a:pt x="66251" y="51467"/>
                  <a:pt x="67829" y="56667"/>
                  <a:pt x="69546" y="61819"/>
                </a:cubicBezTo>
                <a:cubicBezTo>
                  <a:pt x="70893" y="65862"/>
                  <a:pt x="76063" y="76980"/>
                  <a:pt x="77273" y="82425"/>
                </a:cubicBezTo>
                <a:cubicBezTo>
                  <a:pt x="78891" y="89708"/>
                  <a:pt x="79626" y="100719"/>
                  <a:pt x="82425" y="108182"/>
                </a:cubicBezTo>
                <a:cubicBezTo>
                  <a:pt x="83773" y="111778"/>
                  <a:pt x="85119" y="115536"/>
                  <a:pt x="87577" y="118486"/>
                </a:cubicBezTo>
                <a:cubicBezTo>
                  <a:pt x="89559" y="120864"/>
                  <a:pt x="92728" y="121920"/>
                  <a:pt x="95304" y="123637"/>
                </a:cubicBezTo>
                <a:cubicBezTo>
                  <a:pt x="100455" y="131365"/>
                  <a:pt x="99596" y="132223"/>
                  <a:pt x="108183" y="136516"/>
                </a:cubicBezTo>
                <a:cubicBezTo>
                  <a:pt x="108951" y="136900"/>
                  <a:pt x="109900" y="136516"/>
                  <a:pt x="110759" y="13651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6789325" y="4369526"/>
            <a:ext cx="23780" cy="244928"/>
          </a:xfrm>
          <a:custGeom>
            <a:avLst/>
            <a:gdLst>
              <a:gd name="connsiteX0" fmla="*/ 9892 w 23780"/>
              <a:gd name="connsiteY0" fmla="*/ 244928 h 244928"/>
              <a:gd name="connsiteX1" fmla="*/ 22954 w 23780"/>
              <a:gd name="connsiteY1" fmla="*/ 228600 h 244928"/>
              <a:gd name="connsiteX2" fmla="*/ 19689 w 23780"/>
              <a:gd name="connsiteY2" fmla="*/ 169817 h 244928"/>
              <a:gd name="connsiteX3" fmla="*/ 16423 w 23780"/>
              <a:gd name="connsiteY3" fmla="*/ 160020 h 244928"/>
              <a:gd name="connsiteX4" fmla="*/ 13157 w 23780"/>
              <a:gd name="connsiteY4" fmla="*/ 146957 h 244928"/>
              <a:gd name="connsiteX5" fmla="*/ 6626 w 23780"/>
              <a:gd name="connsiteY5" fmla="*/ 111034 h 244928"/>
              <a:gd name="connsiteX6" fmla="*/ 3360 w 23780"/>
              <a:gd name="connsiteY6" fmla="*/ 101237 h 244928"/>
              <a:gd name="connsiteX7" fmla="*/ 9892 w 23780"/>
              <a:gd name="connsiteY7" fmla="*/ 42454 h 244928"/>
              <a:gd name="connsiteX8" fmla="*/ 13157 w 23780"/>
              <a:gd name="connsiteY8" fmla="*/ 32657 h 244928"/>
              <a:gd name="connsiteX9" fmla="*/ 6626 w 23780"/>
              <a:gd name="connsiteY9" fmla="*/ 26125 h 244928"/>
              <a:gd name="connsiteX10" fmla="*/ 94 w 23780"/>
              <a:gd name="connsiteY10" fmla="*/ 3265 h 244928"/>
              <a:gd name="connsiteX11" fmla="*/ 94 w 23780"/>
              <a:gd name="connsiteY11" fmla="*/ 0 h 2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80" h="244928">
                <a:moveTo>
                  <a:pt x="9892" y="244928"/>
                </a:moveTo>
                <a:cubicBezTo>
                  <a:pt x="14246" y="239485"/>
                  <a:pt x="22053" y="235511"/>
                  <a:pt x="22954" y="228600"/>
                </a:cubicBezTo>
                <a:cubicBezTo>
                  <a:pt x="25492" y="209140"/>
                  <a:pt x="21549" y="189353"/>
                  <a:pt x="19689" y="169817"/>
                </a:cubicBezTo>
                <a:cubicBezTo>
                  <a:pt x="19363" y="166390"/>
                  <a:pt x="17369" y="163330"/>
                  <a:pt x="16423" y="160020"/>
                </a:cubicBezTo>
                <a:cubicBezTo>
                  <a:pt x="15190" y="155704"/>
                  <a:pt x="14037" y="151358"/>
                  <a:pt x="13157" y="146957"/>
                </a:cubicBezTo>
                <a:cubicBezTo>
                  <a:pt x="10243" y="132384"/>
                  <a:pt x="10132" y="125056"/>
                  <a:pt x="6626" y="111034"/>
                </a:cubicBezTo>
                <a:cubicBezTo>
                  <a:pt x="5791" y="107694"/>
                  <a:pt x="4449" y="104503"/>
                  <a:pt x="3360" y="101237"/>
                </a:cubicBezTo>
                <a:cubicBezTo>
                  <a:pt x="5537" y="81643"/>
                  <a:pt x="7104" y="61971"/>
                  <a:pt x="9892" y="42454"/>
                </a:cubicBezTo>
                <a:cubicBezTo>
                  <a:pt x="10379" y="39046"/>
                  <a:pt x="13832" y="36032"/>
                  <a:pt x="13157" y="32657"/>
                </a:cubicBezTo>
                <a:cubicBezTo>
                  <a:pt x="12553" y="29638"/>
                  <a:pt x="8803" y="28302"/>
                  <a:pt x="6626" y="26125"/>
                </a:cubicBezTo>
                <a:cubicBezTo>
                  <a:pt x="3513" y="16787"/>
                  <a:pt x="2145" y="13518"/>
                  <a:pt x="94" y="3265"/>
                </a:cubicBezTo>
                <a:cubicBezTo>
                  <a:pt x="-119" y="2198"/>
                  <a:pt x="94" y="1088"/>
                  <a:pt x="94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287992" y="298620"/>
            <a:ext cx="368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The approximate story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7744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27400" y="2840204"/>
            <a:ext cx="159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9489" y="4470019"/>
            <a:ext cx="91260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Critical observation: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there is finite information coming into the population</a:t>
            </a:r>
          </a:p>
          <a:p>
            <a:r>
              <a:rPr lang="en-GB" dirty="0" smtClean="0"/>
              <a:t>   therefore, 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x</a:t>
            </a:r>
            <a:r>
              <a:rPr lang="en-GB" dirty="0" smtClean="0">
                <a:sym typeface="Symbol"/>
              </a:rPr>
              <a:t>, </a:t>
            </a:r>
            <a:r>
              <a:rPr lang="en-GB" i="1" baseline="-25000" dirty="0" smtClean="0">
                <a:sym typeface="Symbol"/>
              </a:rPr>
              <a:t>y</a:t>
            </a:r>
            <a:r>
              <a:rPr lang="en-GB" dirty="0" smtClean="0">
                <a:sym typeface="Symbol"/>
              </a:rPr>
              <a:t>, and </a:t>
            </a:r>
            <a:r>
              <a:rPr lang="en-GB" i="1" baseline="-25000" dirty="0" smtClean="0">
                <a:sym typeface="Symbol"/>
              </a:rPr>
              <a:t>z</a:t>
            </a:r>
            <a:r>
              <a:rPr lang="en-GB" dirty="0" smtClean="0">
                <a:sym typeface="Symbol"/>
              </a:rPr>
              <a:t> are fixed, and independent of </a:t>
            </a:r>
            <a:r>
              <a:rPr lang="en-GB" i="1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16956" y="57824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721116" y="57824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874835" y="5782438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5" name="Freeform 4"/>
          <p:cNvSpPr/>
          <p:nvPr/>
        </p:nvSpPr>
        <p:spPr bwMode="auto">
          <a:xfrm>
            <a:off x="6170860" y="5638800"/>
            <a:ext cx="2875829" cy="783771"/>
          </a:xfrm>
          <a:custGeom>
            <a:avLst/>
            <a:gdLst>
              <a:gd name="connsiteX0" fmla="*/ 2743851 w 2777169"/>
              <a:gd name="connsiteY0" fmla="*/ 239485 h 696685"/>
              <a:gd name="connsiteX1" fmla="*/ 2602337 w 2777169"/>
              <a:gd name="connsiteY1" fmla="*/ 185057 h 696685"/>
              <a:gd name="connsiteX2" fmla="*/ 2547909 w 2777169"/>
              <a:gd name="connsiteY2" fmla="*/ 152400 h 696685"/>
              <a:gd name="connsiteX3" fmla="*/ 2297537 w 2777169"/>
              <a:gd name="connsiteY3" fmla="*/ 87085 h 696685"/>
              <a:gd name="connsiteX4" fmla="*/ 2243109 w 2777169"/>
              <a:gd name="connsiteY4" fmla="*/ 54428 h 696685"/>
              <a:gd name="connsiteX5" fmla="*/ 2145137 w 2777169"/>
              <a:gd name="connsiteY5" fmla="*/ 32657 h 696685"/>
              <a:gd name="connsiteX6" fmla="*/ 2101594 w 2777169"/>
              <a:gd name="connsiteY6" fmla="*/ 21771 h 696685"/>
              <a:gd name="connsiteX7" fmla="*/ 2036280 w 2777169"/>
              <a:gd name="connsiteY7" fmla="*/ 0 h 696685"/>
              <a:gd name="connsiteX8" fmla="*/ 1524651 w 2777169"/>
              <a:gd name="connsiteY8" fmla="*/ 10885 h 696685"/>
              <a:gd name="connsiteX9" fmla="*/ 1426680 w 2777169"/>
              <a:gd name="connsiteY9" fmla="*/ 21771 h 696685"/>
              <a:gd name="connsiteX10" fmla="*/ 1317823 w 2777169"/>
              <a:gd name="connsiteY10" fmla="*/ 32657 h 696685"/>
              <a:gd name="connsiteX11" fmla="*/ 958594 w 2777169"/>
              <a:gd name="connsiteY11" fmla="*/ 54428 h 696685"/>
              <a:gd name="connsiteX12" fmla="*/ 686451 w 2777169"/>
              <a:gd name="connsiteY12" fmla="*/ 76200 h 696685"/>
              <a:gd name="connsiteX13" fmla="*/ 251023 w 2777169"/>
              <a:gd name="connsiteY13" fmla="*/ 97971 h 696685"/>
              <a:gd name="connsiteX14" fmla="*/ 185709 w 2777169"/>
              <a:gd name="connsiteY14" fmla="*/ 108857 h 696685"/>
              <a:gd name="connsiteX15" fmla="*/ 109509 w 2777169"/>
              <a:gd name="connsiteY15" fmla="*/ 130628 h 696685"/>
              <a:gd name="connsiteX16" fmla="*/ 87737 w 2777169"/>
              <a:gd name="connsiteY16" fmla="*/ 174171 h 696685"/>
              <a:gd name="connsiteX17" fmla="*/ 44194 w 2777169"/>
              <a:gd name="connsiteY17" fmla="*/ 217714 h 696685"/>
              <a:gd name="connsiteX18" fmla="*/ 22423 w 2777169"/>
              <a:gd name="connsiteY18" fmla="*/ 261257 h 696685"/>
              <a:gd name="connsiteX19" fmla="*/ 651 w 2777169"/>
              <a:gd name="connsiteY19" fmla="*/ 326571 h 696685"/>
              <a:gd name="connsiteX20" fmla="*/ 11537 w 2777169"/>
              <a:gd name="connsiteY20" fmla="*/ 533400 h 696685"/>
              <a:gd name="connsiteX21" fmla="*/ 65966 w 2777169"/>
              <a:gd name="connsiteY21" fmla="*/ 544285 h 696685"/>
              <a:gd name="connsiteX22" fmla="*/ 174823 w 2777169"/>
              <a:gd name="connsiteY22" fmla="*/ 555171 h 696685"/>
              <a:gd name="connsiteX23" fmla="*/ 207480 w 2777169"/>
              <a:gd name="connsiteY23" fmla="*/ 566057 h 696685"/>
              <a:gd name="connsiteX24" fmla="*/ 370766 w 2777169"/>
              <a:gd name="connsiteY24" fmla="*/ 587828 h 696685"/>
              <a:gd name="connsiteX25" fmla="*/ 653794 w 2777169"/>
              <a:gd name="connsiteY25" fmla="*/ 609600 h 696685"/>
              <a:gd name="connsiteX26" fmla="*/ 697337 w 2777169"/>
              <a:gd name="connsiteY26" fmla="*/ 620485 h 696685"/>
              <a:gd name="connsiteX27" fmla="*/ 849737 w 2777169"/>
              <a:gd name="connsiteY27" fmla="*/ 642257 h 696685"/>
              <a:gd name="connsiteX28" fmla="*/ 925937 w 2777169"/>
              <a:gd name="connsiteY28" fmla="*/ 664028 h 696685"/>
              <a:gd name="connsiteX29" fmla="*/ 969480 w 2777169"/>
              <a:gd name="connsiteY29" fmla="*/ 674914 h 696685"/>
              <a:gd name="connsiteX30" fmla="*/ 1002137 w 2777169"/>
              <a:gd name="connsiteY30" fmla="*/ 685800 h 696685"/>
              <a:gd name="connsiteX31" fmla="*/ 1078337 w 2777169"/>
              <a:gd name="connsiteY31" fmla="*/ 696685 h 696685"/>
              <a:gd name="connsiteX32" fmla="*/ 1470223 w 2777169"/>
              <a:gd name="connsiteY32" fmla="*/ 685800 h 696685"/>
              <a:gd name="connsiteX33" fmla="*/ 1589966 w 2777169"/>
              <a:gd name="connsiteY33" fmla="*/ 664028 h 696685"/>
              <a:gd name="connsiteX34" fmla="*/ 1764137 w 2777169"/>
              <a:gd name="connsiteY34" fmla="*/ 642257 h 696685"/>
              <a:gd name="connsiteX35" fmla="*/ 1807680 w 2777169"/>
              <a:gd name="connsiteY35" fmla="*/ 631371 h 696685"/>
              <a:gd name="connsiteX36" fmla="*/ 2319309 w 2777169"/>
              <a:gd name="connsiteY36" fmla="*/ 609600 h 696685"/>
              <a:gd name="connsiteX37" fmla="*/ 2417280 w 2777169"/>
              <a:gd name="connsiteY37" fmla="*/ 598714 h 696685"/>
              <a:gd name="connsiteX38" fmla="*/ 2482594 w 2777169"/>
              <a:gd name="connsiteY38" fmla="*/ 576943 h 696685"/>
              <a:gd name="connsiteX39" fmla="*/ 2602337 w 2777169"/>
              <a:gd name="connsiteY39" fmla="*/ 544285 h 696685"/>
              <a:gd name="connsiteX40" fmla="*/ 2667651 w 2777169"/>
              <a:gd name="connsiteY40" fmla="*/ 522514 h 696685"/>
              <a:gd name="connsiteX41" fmla="*/ 2700309 w 2777169"/>
              <a:gd name="connsiteY41" fmla="*/ 511628 h 696685"/>
              <a:gd name="connsiteX42" fmla="*/ 2754737 w 2777169"/>
              <a:gd name="connsiteY42" fmla="*/ 468085 h 696685"/>
              <a:gd name="connsiteX43" fmla="*/ 2765623 w 2777169"/>
              <a:gd name="connsiteY43" fmla="*/ 326571 h 696685"/>
              <a:gd name="connsiteX44" fmla="*/ 2754737 w 2777169"/>
              <a:gd name="connsiteY44" fmla="*/ 293914 h 696685"/>
              <a:gd name="connsiteX45" fmla="*/ 2722080 w 2777169"/>
              <a:gd name="connsiteY45" fmla="*/ 283028 h 696685"/>
              <a:gd name="connsiteX46" fmla="*/ 2700309 w 2777169"/>
              <a:gd name="connsiteY46" fmla="*/ 250371 h 696685"/>
              <a:gd name="connsiteX47" fmla="*/ 2656766 w 2777169"/>
              <a:gd name="connsiteY47" fmla="*/ 206828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77169" h="696685">
                <a:moveTo>
                  <a:pt x="2743851" y="239485"/>
                </a:moveTo>
                <a:cubicBezTo>
                  <a:pt x="2510685" y="122902"/>
                  <a:pt x="2858462" y="291775"/>
                  <a:pt x="2602337" y="185057"/>
                </a:cubicBezTo>
                <a:cubicBezTo>
                  <a:pt x="2582807" y="176919"/>
                  <a:pt x="2567793" y="159631"/>
                  <a:pt x="2547909" y="152400"/>
                </a:cubicBezTo>
                <a:cubicBezTo>
                  <a:pt x="2414466" y="103875"/>
                  <a:pt x="2401289" y="104377"/>
                  <a:pt x="2297537" y="87085"/>
                </a:cubicBezTo>
                <a:cubicBezTo>
                  <a:pt x="2279394" y="76199"/>
                  <a:pt x="2262033" y="63890"/>
                  <a:pt x="2243109" y="54428"/>
                </a:cubicBezTo>
                <a:cubicBezTo>
                  <a:pt x="2214866" y="40307"/>
                  <a:pt x="2173001" y="38230"/>
                  <a:pt x="2145137" y="32657"/>
                </a:cubicBezTo>
                <a:cubicBezTo>
                  <a:pt x="2130466" y="29723"/>
                  <a:pt x="2115924" y="26070"/>
                  <a:pt x="2101594" y="21771"/>
                </a:cubicBezTo>
                <a:cubicBezTo>
                  <a:pt x="2079613" y="15177"/>
                  <a:pt x="2036280" y="0"/>
                  <a:pt x="2036280" y="0"/>
                </a:cubicBezTo>
                <a:lnTo>
                  <a:pt x="1524651" y="10885"/>
                </a:lnTo>
                <a:cubicBezTo>
                  <a:pt x="1491814" y="12058"/>
                  <a:pt x="1459357" y="18331"/>
                  <a:pt x="1426680" y="21771"/>
                </a:cubicBezTo>
                <a:lnTo>
                  <a:pt x="1317823" y="32657"/>
                </a:lnTo>
                <a:cubicBezTo>
                  <a:pt x="1182342" y="43947"/>
                  <a:pt x="1099998" y="46986"/>
                  <a:pt x="958594" y="54428"/>
                </a:cubicBezTo>
                <a:cubicBezTo>
                  <a:pt x="791841" y="75273"/>
                  <a:pt x="939479" y="58750"/>
                  <a:pt x="686451" y="76200"/>
                </a:cubicBezTo>
                <a:cubicBezTo>
                  <a:pt x="354306" y="99106"/>
                  <a:pt x="832638" y="77198"/>
                  <a:pt x="251023" y="97971"/>
                </a:cubicBezTo>
                <a:cubicBezTo>
                  <a:pt x="229252" y="101600"/>
                  <a:pt x="207352" y="104528"/>
                  <a:pt x="185709" y="108857"/>
                </a:cubicBezTo>
                <a:cubicBezTo>
                  <a:pt x="151541" y="115691"/>
                  <a:pt x="140631" y="120255"/>
                  <a:pt x="109509" y="130628"/>
                </a:cubicBezTo>
                <a:cubicBezTo>
                  <a:pt x="102252" y="145142"/>
                  <a:pt x="97474" y="161189"/>
                  <a:pt x="87737" y="174171"/>
                </a:cubicBezTo>
                <a:cubicBezTo>
                  <a:pt x="75421" y="190592"/>
                  <a:pt x="44194" y="217714"/>
                  <a:pt x="44194" y="217714"/>
                </a:cubicBezTo>
                <a:cubicBezTo>
                  <a:pt x="36937" y="232228"/>
                  <a:pt x="28450" y="246190"/>
                  <a:pt x="22423" y="261257"/>
                </a:cubicBezTo>
                <a:cubicBezTo>
                  <a:pt x="13900" y="282565"/>
                  <a:pt x="651" y="326571"/>
                  <a:pt x="651" y="326571"/>
                </a:cubicBezTo>
                <a:cubicBezTo>
                  <a:pt x="4280" y="395514"/>
                  <a:pt x="-8301" y="467273"/>
                  <a:pt x="11537" y="533400"/>
                </a:cubicBezTo>
                <a:cubicBezTo>
                  <a:pt x="16854" y="551122"/>
                  <a:pt x="47626" y="541840"/>
                  <a:pt x="65966" y="544285"/>
                </a:cubicBezTo>
                <a:cubicBezTo>
                  <a:pt x="102113" y="549104"/>
                  <a:pt x="138537" y="551542"/>
                  <a:pt x="174823" y="555171"/>
                </a:cubicBezTo>
                <a:cubicBezTo>
                  <a:pt x="185709" y="558800"/>
                  <a:pt x="196348" y="563274"/>
                  <a:pt x="207480" y="566057"/>
                </a:cubicBezTo>
                <a:cubicBezTo>
                  <a:pt x="267606" y="581089"/>
                  <a:pt x="302747" y="581027"/>
                  <a:pt x="370766" y="587828"/>
                </a:cubicBezTo>
                <a:cubicBezTo>
                  <a:pt x="516167" y="616909"/>
                  <a:pt x="340051" y="584501"/>
                  <a:pt x="653794" y="609600"/>
                </a:cubicBezTo>
                <a:cubicBezTo>
                  <a:pt x="668707" y="610793"/>
                  <a:pt x="682667" y="617551"/>
                  <a:pt x="697337" y="620485"/>
                </a:cubicBezTo>
                <a:cubicBezTo>
                  <a:pt x="800150" y="641047"/>
                  <a:pt x="729294" y="622183"/>
                  <a:pt x="849737" y="642257"/>
                </a:cubicBezTo>
                <a:cubicBezTo>
                  <a:pt x="890564" y="649062"/>
                  <a:pt x="889707" y="653677"/>
                  <a:pt x="925937" y="664028"/>
                </a:cubicBezTo>
                <a:cubicBezTo>
                  <a:pt x="940322" y="668138"/>
                  <a:pt x="955095" y="670804"/>
                  <a:pt x="969480" y="674914"/>
                </a:cubicBezTo>
                <a:cubicBezTo>
                  <a:pt x="980513" y="678066"/>
                  <a:pt x="990885" y="683550"/>
                  <a:pt x="1002137" y="685800"/>
                </a:cubicBezTo>
                <a:cubicBezTo>
                  <a:pt x="1027297" y="690832"/>
                  <a:pt x="1052937" y="693057"/>
                  <a:pt x="1078337" y="696685"/>
                </a:cubicBezTo>
                <a:lnTo>
                  <a:pt x="1470223" y="685800"/>
                </a:lnTo>
                <a:cubicBezTo>
                  <a:pt x="1650901" y="677588"/>
                  <a:pt x="1497312" y="682558"/>
                  <a:pt x="1589966" y="664028"/>
                </a:cubicBezTo>
                <a:cubicBezTo>
                  <a:pt x="1628785" y="656264"/>
                  <a:pt x="1730192" y="646029"/>
                  <a:pt x="1764137" y="642257"/>
                </a:cubicBezTo>
                <a:cubicBezTo>
                  <a:pt x="1778651" y="638628"/>
                  <a:pt x="1792923" y="633831"/>
                  <a:pt x="1807680" y="631371"/>
                </a:cubicBezTo>
                <a:cubicBezTo>
                  <a:pt x="1968003" y="604650"/>
                  <a:pt x="2190845" y="612894"/>
                  <a:pt x="2319309" y="609600"/>
                </a:cubicBezTo>
                <a:cubicBezTo>
                  <a:pt x="2351966" y="605971"/>
                  <a:pt x="2385060" y="605158"/>
                  <a:pt x="2417280" y="598714"/>
                </a:cubicBezTo>
                <a:cubicBezTo>
                  <a:pt x="2439783" y="594213"/>
                  <a:pt x="2460091" y="581444"/>
                  <a:pt x="2482594" y="576943"/>
                </a:cubicBezTo>
                <a:cubicBezTo>
                  <a:pt x="2559532" y="561555"/>
                  <a:pt x="2519464" y="571909"/>
                  <a:pt x="2602337" y="544285"/>
                </a:cubicBezTo>
                <a:lnTo>
                  <a:pt x="2667651" y="522514"/>
                </a:lnTo>
                <a:cubicBezTo>
                  <a:pt x="2678537" y="518885"/>
                  <a:pt x="2690761" y="517993"/>
                  <a:pt x="2700309" y="511628"/>
                </a:cubicBezTo>
                <a:cubicBezTo>
                  <a:pt x="2741506" y="484164"/>
                  <a:pt x="2723715" y="499108"/>
                  <a:pt x="2754737" y="468085"/>
                </a:cubicBezTo>
                <a:cubicBezTo>
                  <a:pt x="2781463" y="387909"/>
                  <a:pt x="2783287" y="414891"/>
                  <a:pt x="2765623" y="326571"/>
                </a:cubicBezTo>
                <a:cubicBezTo>
                  <a:pt x="2763373" y="315319"/>
                  <a:pt x="2762851" y="302028"/>
                  <a:pt x="2754737" y="293914"/>
                </a:cubicBezTo>
                <a:cubicBezTo>
                  <a:pt x="2746623" y="285800"/>
                  <a:pt x="2732966" y="286657"/>
                  <a:pt x="2722080" y="283028"/>
                </a:cubicBezTo>
                <a:cubicBezTo>
                  <a:pt x="2714823" y="272142"/>
                  <a:pt x="2708823" y="260304"/>
                  <a:pt x="2700309" y="250371"/>
                </a:cubicBezTo>
                <a:cubicBezTo>
                  <a:pt x="2686951" y="234786"/>
                  <a:pt x="2656766" y="206828"/>
                  <a:pt x="2656766" y="20682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5" grpId="0"/>
      <p:bldP spid="96" grpId="0"/>
      <p:bldP spid="97" grpId="0"/>
      <p:bldP spid="98" grpId="0"/>
      <p:bldP spid="99" grpId="0"/>
      <p:bldP spid="4" grpId="0"/>
      <p:bldP spid="106" grpId="0"/>
      <p:bldP spid="107" grpId="0"/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 bwMode="auto">
          <a:xfrm>
            <a:off x="1620408" y="3448533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1" name="Oval 100"/>
          <p:cNvSpPr/>
          <p:nvPr/>
        </p:nvSpPr>
        <p:spPr bwMode="auto">
          <a:xfrm rot="6420000">
            <a:off x="1601632" y="2191372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282926" y="3697425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103" name="Rectangle 102"/>
          <p:cNvSpPr/>
          <p:nvPr/>
        </p:nvSpPr>
        <p:spPr>
          <a:xfrm>
            <a:off x="3457434" y="3651174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 rot="2271539">
            <a:off x="4733670" y="3972745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8" name="Oval 107"/>
          <p:cNvSpPr/>
          <p:nvPr/>
        </p:nvSpPr>
        <p:spPr bwMode="auto">
          <a:xfrm rot="8691539">
            <a:off x="5042173" y="2263403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059103" y="4670063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y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110" name="Rectangle 109"/>
          <p:cNvSpPr/>
          <p:nvPr/>
        </p:nvSpPr>
        <p:spPr>
          <a:xfrm>
            <a:off x="6233611" y="4623812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rot="16873425">
            <a:off x="7328955" y="3161656"/>
            <a:ext cx="1157762" cy="3484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3" name="Oval 112"/>
          <p:cNvSpPr/>
          <p:nvPr/>
        </p:nvSpPr>
        <p:spPr bwMode="auto">
          <a:xfrm rot="1693425">
            <a:off x="7596431" y="2999066"/>
            <a:ext cx="32003" cy="17569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8030334" y="2207531"/>
            <a:ext cx="777777" cy="569471"/>
            <a:chOff x="5410722" y="5844413"/>
            <a:chExt cx="777777" cy="569471"/>
          </a:xfrm>
        </p:grpSpPr>
        <p:sp>
          <p:nvSpPr>
            <p:cNvPr id="115" name="TextBox 114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2207" y="468085"/>
            <a:ext cx="7774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</a:t>
            </a:r>
            <a:r>
              <a:rPr lang="en-GB" i="1" dirty="0" smtClean="0"/>
              <a:t>x</a:t>
            </a:r>
            <a:r>
              <a:rPr lang="en-GB" dirty="0" smtClean="0"/>
              <a:t>, </a:t>
            </a:r>
            <a:r>
              <a:rPr lang="en-GB" i="1" dirty="0" smtClean="0"/>
              <a:t>y</a:t>
            </a:r>
            <a:r>
              <a:rPr lang="en-GB" dirty="0" smtClean="0"/>
              <a:t> and </a:t>
            </a:r>
            <a:r>
              <a:rPr lang="en-GB" i="1" dirty="0" smtClean="0"/>
              <a:t>z</a:t>
            </a:r>
            <a:r>
              <a:rPr lang="en-GB" dirty="0" smtClean="0"/>
              <a:t> are represented by large populations,</a:t>
            </a:r>
          </a:p>
          <a:p>
            <a:r>
              <a:rPr lang="en-GB" dirty="0" smtClean="0"/>
              <a:t>then the covariance matrix and f</a:t>
            </a:r>
            <a:r>
              <a:rPr lang="en-GB" dirty="0" smtClean="0">
                <a:sym typeface="Symbol"/>
              </a:rPr>
              <a:t>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must</a:t>
            </a:r>
            <a:r>
              <a:rPr lang="en-GB" dirty="0" smtClean="0">
                <a:sym typeface="Symbol"/>
              </a:rPr>
              <a:t> line 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00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/>
      <p:bldP spid="103" grpId="0"/>
      <p:bldP spid="108" grpId="0" animBg="1"/>
      <p:bldP spid="109" grpId="0"/>
      <p:bldP spid="110" grpId="0"/>
      <p:bldP spid="11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427400" y="2840204"/>
            <a:ext cx="159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20633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800188">
            <a:off x="2948376" y="4852203"/>
            <a:ext cx="2904854" cy="522812"/>
            <a:chOff x="3794111" y="4340310"/>
            <a:chExt cx="2904854" cy="522812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5045020" y="4365337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 rot="6420000">
              <a:off x="5026244" y="3108177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671111" y="3098271"/>
            <a:ext cx="777777" cy="569471"/>
            <a:chOff x="5410722" y="5844413"/>
            <a:chExt cx="777777" cy="569471"/>
          </a:xfrm>
        </p:grpSpPr>
        <p:sp>
          <p:nvSpPr>
            <p:cNvPr id="108" name="TextBox 107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96689" y="482237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+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3024257">
            <a:off x="6790706" y="4423357"/>
            <a:ext cx="457200" cy="162197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4671112" y="1089883"/>
            <a:ext cx="2286248" cy="804231"/>
          </a:xfrm>
          <a:custGeom>
            <a:avLst/>
            <a:gdLst>
              <a:gd name="connsiteX0" fmla="*/ 809316 w 1594475"/>
              <a:gd name="connsiteY0" fmla="*/ 53117 h 804231"/>
              <a:gd name="connsiteX1" fmla="*/ 733116 w 1594475"/>
              <a:gd name="connsiteY1" fmla="*/ 20460 h 804231"/>
              <a:gd name="connsiteX2" fmla="*/ 471859 w 1594475"/>
              <a:gd name="connsiteY2" fmla="*/ 20460 h 804231"/>
              <a:gd name="connsiteX3" fmla="*/ 297687 w 1594475"/>
              <a:gd name="connsiteY3" fmla="*/ 31346 h 804231"/>
              <a:gd name="connsiteX4" fmla="*/ 221487 w 1594475"/>
              <a:gd name="connsiteY4" fmla="*/ 42231 h 804231"/>
              <a:gd name="connsiteX5" fmla="*/ 112630 w 1594475"/>
              <a:gd name="connsiteY5" fmla="*/ 53117 h 804231"/>
              <a:gd name="connsiteX6" fmla="*/ 58202 w 1594475"/>
              <a:gd name="connsiteY6" fmla="*/ 74888 h 804231"/>
              <a:gd name="connsiteX7" fmla="*/ 47316 w 1594475"/>
              <a:gd name="connsiteY7" fmla="*/ 118431 h 804231"/>
              <a:gd name="connsiteX8" fmla="*/ 3773 w 1594475"/>
              <a:gd name="connsiteY8" fmla="*/ 172860 h 804231"/>
              <a:gd name="connsiteX9" fmla="*/ 14659 w 1594475"/>
              <a:gd name="connsiteY9" fmla="*/ 640946 h 804231"/>
              <a:gd name="connsiteX10" fmla="*/ 58202 w 1594475"/>
              <a:gd name="connsiteY10" fmla="*/ 738917 h 804231"/>
              <a:gd name="connsiteX11" fmla="*/ 156173 w 1594475"/>
              <a:gd name="connsiteY11" fmla="*/ 771574 h 804231"/>
              <a:gd name="connsiteX12" fmla="*/ 341230 w 1594475"/>
              <a:gd name="connsiteY12" fmla="*/ 793346 h 804231"/>
              <a:gd name="connsiteX13" fmla="*/ 678687 w 1594475"/>
              <a:gd name="connsiteY13" fmla="*/ 782460 h 804231"/>
              <a:gd name="connsiteX14" fmla="*/ 1027030 w 1594475"/>
              <a:gd name="connsiteY14" fmla="*/ 804231 h 804231"/>
              <a:gd name="connsiteX15" fmla="*/ 1331830 w 1594475"/>
              <a:gd name="connsiteY15" fmla="*/ 793346 h 804231"/>
              <a:gd name="connsiteX16" fmla="*/ 1375373 w 1594475"/>
              <a:gd name="connsiteY16" fmla="*/ 771574 h 804231"/>
              <a:gd name="connsiteX17" fmla="*/ 1484230 w 1594475"/>
              <a:gd name="connsiteY17" fmla="*/ 760688 h 804231"/>
              <a:gd name="connsiteX18" fmla="*/ 1571316 w 1594475"/>
              <a:gd name="connsiteY18" fmla="*/ 695374 h 804231"/>
              <a:gd name="connsiteX19" fmla="*/ 1582202 w 1594475"/>
              <a:gd name="connsiteY19" fmla="*/ 488546 h 804231"/>
              <a:gd name="connsiteX20" fmla="*/ 1571316 w 1594475"/>
              <a:gd name="connsiteY20" fmla="*/ 379688 h 804231"/>
              <a:gd name="connsiteX21" fmla="*/ 1527773 w 1594475"/>
              <a:gd name="connsiteY21" fmla="*/ 314374 h 804231"/>
              <a:gd name="connsiteX22" fmla="*/ 1506002 w 1594475"/>
              <a:gd name="connsiteY22" fmla="*/ 259946 h 804231"/>
              <a:gd name="connsiteX23" fmla="*/ 1418916 w 1594475"/>
              <a:gd name="connsiteY23" fmla="*/ 183746 h 804231"/>
              <a:gd name="connsiteX24" fmla="*/ 1386259 w 1594475"/>
              <a:gd name="connsiteY24" fmla="*/ 172860 h 804231"/>
              <a:gd name="connsiteX25" fmla="*/ 1353602 w 1594475"/>
              <a:gd name="connsiteY25" fmla="*/ 151088 h 804231"/>
              <a:gd name="connsiteX26" fmla="*/ 1244745 w 1594475"/>
              <a:gd name="connsiteY26" fmla="*/ 129317 h 804231"/>
              <a:gd name="connsiteX27" fmla="*/ 1212087 w 1594475"/>
              <a:gd name="connsiteY27" fmla="*/ 118431 h 804231"/>
              <a:gd name="connsiteX28" fmla="*/ 961716 w 1594475"/>
              <a:gd name="connsiteY28" fmla="*/ 107546 h 804231"/>
              <a:gd name="connsiteX29" fmla="*/ 896402 w 1594475"/>
              <a:gd name="connsiteY29" fmla="*/ 74888 h 804231"/>
              <a:gd name="connsiteX30" fmla="*/ 885516 w 1594475"/>
              <a:gd name="connsiteY30" fmla="*/ 42231 h 804231"/>
              <a:gd name="connsiteX31" fmla="*/ 809316 w 1594475"/>
              <a:gd name="connsiteY31" fmla="*/ 53117 h 80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94475" h="804231">
                <a:moveTo>
                  <a:pt x="809316" y="53117"/>
                </a:moveTo>
                <a:cubicBezTo>
                  <a:pt x="783916" y="42231"/>
                  <a:pt x="760403" y="24826"/>
                  <a:pt x="733116" y="20460"/>
                </a:cubicBezTo>
                <a:cubicBezTo>
                  <a:pt x="489681" y="-18490"/>
                  <a:pt x="610286" y="7875"/>
                  <a:pt x="471859" y="20460"/>
                </a:cubicBezTo>
                <a:cubicBezTo>
                  <a:pt x="413927" y="25727"/>
                  <a:pt x="355744" y="27717"/>
                  <a:pt x="297687" y="31346"/>
                </a:cubicBezTo>
                <a:cubicBezTo>
                  <a:pt x="272287" y="34974"/>
                  <a:pt x="246969" y="39233"/>
                  <a:pt x="221487" y="42231"/>
                </a:cubicBezTo>
                <a:cubicBezTo>
                  <a:pt x="185270" y="46492"/>
                  <a:pt x="148388" y="45965"/>
                  <a:pt x="112630" y="53117"/>
                </a:cubicBezTo>
                <a:cubicBezTo>
                  <a:pt x="93469" y="56949"/>
                  <a:pt x="76345" y="67631"/>
                  <a:pt x="58202" y="74888"/>
                </a:cubicBezTo>
                <a:cubicBezTo>
                  <a:pt x="54573" y="89402"/>
                  <a:pt x="54582" y="105353"/>
                  <a:pt x="47316" y="118431"/>
                </a:cubicBezTo>
                <a:cubicBezTo>
                  <a:pt x="36032" y="138741"/>
                  <a:pt x="5222" y="149671"/>
                  <a:pt x="3773" y="172860"/>
                </a:cubicBezTo>
                <a:cubicBezTo>
                  <a:pt x="-5962" y="328627"/>
                  <a:pt x="5122" y="485167"/>
                  <a:pt x="14659" y="640946"/>
                </a:cubicBezTo>
                <a:cubicBezTo>
                  <a:pt x="15028" y="646975"/>
                  <a:pt x="38260" y="728039"/>
                  <a:pt x="58202" y="738917"/>
                </a:cubicBezTo>
                <a:cubicBezTo>
                  <a:pt x="88422" y="755401"/>
                  <a:pt x="122369" y="765073"/>
                  <a:pt x="156173" y="771574"/>
                </a:cubicBezTo>
                <a:cubicBezTo>
                  <a:pt x="217166" y="783304"/>
                  <a:pt x="279544" y="786089"/>
                  <a:pt x="341230" y="793346"/>
                </a:cubicBezTo>
                <a:cubicBezTo>
                  <a:pt x="453716" y="789717"/>
                  <a:pt x="566143" y="782460"/>
                  <a:pt x="678687" y="782460"/>
                </a:cubicBezTo>
                <a:cubicBezTo>
                  <a:pt x="872337" y="782460"/>
                  <a:pt x="885958" y="786598"/>
                  <a:pt x="1027030" y="804231"/>
                </a:cubicBezTo>
                <a:cubicBezTo>
                  <a:pt x="1128630" y="800603"/>
                  <a:pt x="1230609" y="802835"/>
                  <a:pt x="1331830" y="793346"/>
                </a:cubicBezTo>
                <a:cubicBezTo>
                  <a:pt x="1347987" y="791831"/>
                  <a:pt x="1359506" y="774974"/>
                  <a:pt x="1375373" y="771574"/>
                </a:cubicBezTo>
                <a:cubicBezTo>
                  <a:pt x="1411030" y="763933"/>
                  <a:pt x="1447944" y="764317"/>
                  <a:pt x="1484230" y="760688"/>
                </a:cubicBezTo>
                <a:cubicBezTo>
                  <a:pt x="1558085" y="711453"/>
                  <a:pt x="1531043" y="735649"/>
                  <a:pt x="1571316" y="695374"/>
                </a:cubicBezTo>
                <a:cubicBezTo>
                  <a:pt x="1604545" y="579071"/>
                  <a:pt x="1596183" y="642341"/>
                  <a:pt x="1582202" y="488546"/>
                </a:cubicBezTo>
                <a:cubicBezTo>
                  <a:pt x="1578901" y="452229"/>
                  <a:pt x="1582193" y="414495"/>
                  <a:pt x="1571316" y="379688"/>
                </a:cubicBezTo>
                <a:cubicBezTo>
                  <a:pt x="1563511" y="354713"/>
                  <a:pt x="1540303" y="337345"/>
                  <a:pt x="1527773" y="314374"/>
                </a:cubicBezTo>
                <a:cubicBezTo>
                  <a:pt x="1518416" y="297220"/>
                  <a:pt x="1517208" y="275954"/>
                  <a:pt x="1506002" y="259946"/>
                </a:cubicBezTo>
                <a:cubicBezTo>
                  <a:pt x="1490722" y="238118"/>
                  <a:pt x="1448243" y="198409"/>
                  <a:pt x="1418916" y="183746"/>
                </a:cubicBezTo>
                <a:cubicBezTo>
                  <a:pt x="1408653" y="178614"/>
                  <a:pt x="1396522" y="177992"/>
                  <a:pt x="1386259" y="172860"/>
                </a:cubicBezTo>
                <a:cubicBezTo>
                  <a:pt x="1374557" y="167009"/>
                  <a:pt x="1365627" y="156242"/>
                  <a:pt x="1353602" y="151088"/>
                </a:cubicBezTo>
                <a:cubicBezTo>
                  <a:pt x="1330252" y="141081"/>
                  <a:pt x="1263437" y="133471"/>
                  <a:pt x="1244745" y="129317"/>
                </a:cubicBezTo>
                <a:cubicBezTo>
                  <a:pt x="1233543" y="126828"/>
                  <a:pt x="1223528" y="119311"/>
                  <a:pt x="1212087" y="118431"/>
                </a:cubicBezTo>
                <a:cubicBezTo>
                  <a:pt x="1128797" y="112024"/>
                  <a:pt x="1045173" y="111174"/>
                  <a:pt x="961716" y="107546"/>
                </a:cubicBezTo>
                <a:cubicBezTo>
                  <a:pt x="940202" y="100374"/>
                  <a:pt x="911750" y="94073"/>
                  <a:pt x="896402" y="74888"/>
                </a:cubicBezTo>
                <a:cubicBezTo>
                  <a:pt x="889234" y="65928"/>
                  <a:pt x="889145" y="53117"/>
                  <a:pt x="885516" y="42231"/>
                </a:cubicBezTo>
                <a:lnTo>
                  <a:pt x="809316" y="53117"/>
                </a:lnTo>
                <a:close/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Freeform 54"/>
          <p:cNvSpPr>
            <a:spLocks/>
          </p:cNvSpPr>
          <p:nvPr/>
        </p:nvSpPr>
        <p:spPr bwMode="auto">
          <a:xfrm>
            <a:off x="3141915" y="1894114"/>
            <a:ext cx="2244746" cy="3254237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063 w 32596"/>
              <a:gd name="connsiteY0" fmla="*/ 35916 h 35916"/>
              <a:gd name="connsiteX1" fmla="*/ 32596 w 32596"/>
              <a:gd name="connsiteY1" fmla="*/ 0 h 35916"/>
              <a:gd name="connsiteX0" fmla="*/ 14162 w 45695"/>
              <a:gd name="connsiteY0" fmla="*/ 35916 h 35916"/>
              <a:gd name="connsiteX1" fmla="*/ 45695 w 45695"/>
              <a:gd name="connsiteY1" fmla="*/ 0 h 35916"/>
              <a:gd name="connsiteX0" fmla="*/ 16158 w 47691"/>
              <a:gd name="connsiteY0" fmla="*/ 35916 h 35916"/>
              <a:gd name="connsiteX1" fmla="*/ 47691 w 47691"/>
              <a:gd name="connsiteY1" fmla="*/ 0 h 35916"/>
              <a:gd name="connsiteX0" fmla="*/ 15806 w 49499"/>
              <a:gd name="connsiteY0" fmla="*/ 34240 h 34240"/>
              <a:gd name="connsiteX1" fmla="*/ 49499 w 49499"/>
              <a:gd name="connsiteY1" fmla="*/ 0 h 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99" h="34240">
                <a:moveTo>
                  <a:pt x="15806" y="34240"/>
                </a:moveTo>
                <a:cubicBezTo>
                  <a:pt x="-29122" y="33963"/>
                  <a:pt x="34473" y="5657"/>
                  <a:pt x="4949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54"/>
          <p:cNvSpPr>
            <a:spLocks/>
          </p:cNvSpPr>
          <p:nvPr/>
        </p:nvSpPr>
        <p:spPr bwMode="auto">
          <a:xfrm flipH="1">
            <a:off x="7698423" y="1894114"/>
            <a:ext cx="612175" cy="314541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063 w 32596"/>
              <a:gd name="connsiteY0" fmla="*/ 35916 h 35916"/>
              <a:gd name="connsiteX1" fmla="*/ 32596 w 32596"/>
              <a:gd name="connsiteY1" fmla="*/ 0 h 35916"/>
              <a:gd name="connsiteX0" fmla="*/ 14162 w 45695"/>
              <a:gd name="connsiteY0" fmla="*/ 35916 h 35916"/>
              <a:gd name="connsiteX1" fmla="*/ 45695 w 45695"/>
              <a:gd name="connsiteY1" fmla="*/ 0 h 35916"/>
              <a:gd name="connsiteX0" fmla="*/ 16158 w 47691"/>
              <a:gd name="connsiteY0" fmla="*/ 35916 h 35916"/>
              <a:gd name="connsiteX1" fmla="*/ 47691 w 47691"/>
              <a:gd name="connsiteY1" fmla="*/ 0 h 35916"/>
              <a:gd name="connsiteX0" fmla="*/ 15806 w 49499"/>
              <a:gd name="connsiteY0" fmla="*/ 34240 h 34240"/>
              <a:gd name="connsiteX1" fmla="*/ 49499 w 49499"/>
              <a:gd name="connsiteY1" fmla="*/ 0 h 34240"/>
              <a:gd name="connsiteX0" fmla="*/ 25888 w 25888"/>
              <a:gd name="connsiteY0" fmla="*/ 33095 h 33095"/>
              <a:gd name="connsiteX1" fmla="*/ 20060 w 25888"/>
              <a:gd name="connsiteY1" fmla="*/ 0 h 33095"/>
              <a:gd name="connsiteX0" fmla="*/ 38992 w 38992"/>
              <a:gd name="connsiteY0" fmla="*/ 33095 h 33095"/>
              <a:gd name="connsiteX1" fmla="*/ 33164 w 38992"/>
              <a:gd name="connsiteY1" fmla="*/ 0 h 3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92" h="33095">
                <a:moveTo>
                  <a:pt x="38992" y="33095"/>
                </a:moveTo>
                <a:cubicBezTo>
                  <a:pt x="-36444" y="32360"/>
                  <a:pt x="18138" y="5657"/>
                  <a:pt x="3316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6800188">
            <a:off x="2948376" y="4852203"/>
            <a:ext cx="2904854" cy="522812"/>
            <a:chOff x="3794111" y="4340310"/>
            <a:chExt cx="2904854" cy="522812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5045020" y="4365337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 rot="6420000">
              <a:off x="5026244" y="3108177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671111" y="3098271"/>
            <a:ext cx="777777" cy="569471"/>
            <a:chOff x="5410722" y="5844413"/>
            <a:chExt cx="777777" cy="569471"/>
          </a:xfrm>
        </p:grpSpPr>
        <p:sp>
          <p:nvSpPr>
            <p:cNvPr id="108" name="TextBox 107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96689" y="482237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 bwMode="auto">
          <a:xfrm rot="3024257">
            <a:off x="6790706" y="4423357"/>
            <a:ext cx="457200" cy="162197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257" y="391886"/>
            <a:ext cx="7503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we want to understand the role of noise in the</a:t>
            </a:r>
          </a:p>
          <a:p>
            <a:r>
              <a:rPr lang="en-GB" dirty="0" smtClean="0"/>
              <a:t>brain, we need to understand what happens to</a:t>
            </a:r>
          </a:p>
          <a:p>
            <a:r>
              <a:rPr lang="en-GB" dirty="0" smtClean="0"/>
              <a:t>information when covariance ellipses add.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26296" y="46517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89632" y="435711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400281" y="5005652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6163816" y="4721327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34143" y="2438400"/>
            <a:ext cx="3169457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6" grpId="0"/>
      <p:bldP spid="18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95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98" name="Rectangle 97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967141" y="1708847"/>
            <a:ext cx="692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>
                <a:sym typeface="Symbol"/>
              </a:rPr>
              <a:t>(</a:t>
            </a:r>
            <a:r>
              <a:rPr lang="en-GB" dirty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>
                <a:sym typeface="Symbol"/>
              </a:rPr>
              <a:t> + </a:t>
            </a:r>
            <a:r>
              <a:rPr lang="en-GB" dirty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>
                <a:sym typeface="Symbol"/>
              </a:rPr>
              <a:t>)</a:t>
            </a:r>
            <a:r>
              <a:rPr lang="en-GB" baseline="30000" dirty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>
                <a:sym typeface="Symbol"/>
              </a:rPr>
              <a:t> = </a:t>
            </a:r>
            <a:r>
              <a:rPr lang="en-GB" dirty="0" smtClean="0"/>
              <a:t>?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16800188">
            <a:off x="2889991" y="4021270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>
            <a:stCxn id="16" idx="0"/>
          </p:cNvCxnSpPr>
          <p:nvPr/>
        </p:nvCxnSpPr>
        <p:spPr bwMode="auto">
          <a:xfrm flipH="1">
            <a:off x="5021193" y="5120134"/>
            <a:ext cx="102775" cy="204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5204" y="2885445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easiest case: white noise.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 bwMode="auto">
          <a:xfrm rot="1620188">
            <a:off x="3265709" y="385332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600786">
            <a:off x="4792593" y="5095763"/>
            <a:ext cx="457200" cy="45779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0882" y="43398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6472" y="45046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655234" y="4681715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200656" y="4846527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009035" y="4717642"/>
            <a:ext cx="91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/>
              <a:t>q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q</a:t>
            </a:r>
            <a:r>
              <a:rPr lang="en-GB" sz="2000" baseline="-25000" dirty="0" smtClean="0"/>
              <a:t>0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37945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4" grpId="0"/>
      <p:bldP spid="15" grpId="0" animBg="1"/>
      <p:bldP spid="16" grpId="0" animBg="1"/>
      <p:bldP spid="18" grpId="0"/>
      <p:bldP spid="19" grpId="0"/>
      <p:bldP spid="2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 rot="16800188">
            <a:off x="2889991" y="4021270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3" name="Straight Connector 122"/>
          <p:cNvCxnSpPr>
            <a:stCxn id="111" idx="0"/>
          </p:cNvCxnSpPr>
          <p:nvPr/>
        </p:nvCxnSpPr>
        <p:spPr bwMode="auto">
          <a:xfrm flipH="1">
            <a:off x="5021193" y="5120134"/>
            <a:ext cx="102775" cy="204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98" name="Rectangle 97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5204" y="2885445"/>
            <a:ext cx="459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easiest case: white noise.</a:t>
            </a:r>
            <a:endParaRPr lang="en-GB" dirty="0"/>
          </a:p>
        </p:txBody>
      </p:sp>
      <p:sp>
        <p:nvSpPr>
          <p:cNvPr id="109" name="Oval 108"/>
          <p:cNvSpPr/>
          <p:nvPr/>
        </p:nvSpPr>
        <p:spPr bwMode="auto">
          <a:xfrm rot="1620188">
            <a:off x="3265709" y="385332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 rot="1600786">
            <a:off x="4792593" y="5095763"/>
            <a:ext cx="457200" cy="45779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10882" y="43398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26472" y="45046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655234" y="4681715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4200656" y="4846527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5009035" y="4717642"/>
            <a:ext cx="91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 smtClean="0"/>
              <a:t>q</a:t>
            </a:r>
            <a:r>
              <a:rPr lang="en-GB" sz="2000" i="1" baseline="-25000" dirty="0" err="1" smtClean="0"/>
              <a:t>k</a:t>
            </a:r>
            <a:r>
              <a:rPr lang="en-GB" sz="2000" i="1" dirty="0" smtClean="0"/>
              <a:t> = q</a:t>
            </a:r>
            <a:r>
              <a:rPr lang="en-GB" sz="2000" baseline="-25000" dirty="0" smtClean="0"/>
              <a:t>0</a:t>
            </a:r>
            <a:endParaRPr lang="en-GB" sz="2000" baseline="-25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128" name="Rectangle 127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132" name="Rectangle 131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133" name="Rectangle 132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134" name="Rectangle 133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135" name="Rectangle 134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sym typeface="Symbol"/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GB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204" y="5292920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Negligible if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r>
              <a:rPr lang="en-GB" i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lang="en-GB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 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rot="5400000">
            <a:off x="2661315" y="3679201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290835" y="424646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2967288" y="424646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sym typeface="Symbol"/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6401" y="428248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00470" y="375327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2376036" y="378929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018722" y="407508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GB" i="1" dirty="0" err="1" smtClean="0"/>
              <a:t>I</a:t>
            </a:r>
            <a:r>
              <a:rPr lang="en-GB" i="1" baseline="-25000" dirty="0" err="1" smtClean="0"/>
              <a:t>k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2367327" y="526448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sym typeface="Symbol"/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204" y="2885445"/>
            <a:ext cx="850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Information in each direction goes down by a factor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sym typeface="Symbol"/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42" name="Rectangle 41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2402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00" y="5292920"/>
            <a:ext cx="8969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all the noise is in the high variance directions, and</a:t>
            </a:r>
          </a:p>
          <a:p>
            <a:r>
              <a:rPr lang="en-GB" dirty="0" smtClean="0"/>
              <a:t>the added noise is white, the noise is effectively negligible.</a:t>
            </a:r>
            <a:endParaRPr lang="en-GB" dirty="0"/>
          </a:p>
        </p:txBody>
      </p:sp>
      <p:sp>
        <p:nvSpPr>
          <p:cNvPr id="73" name="Line 28"/>
          <p:cNvSpPr>
            <a:spLocks noChangeShapeType="1"/>
          </p:cNvSpPr>
          <p:nvPr/>
        </p:nvSpPr>
        <p:spPr bwMode="auto">
          <a:xfrm rot="5400000">
            <a:off x="2661315" y="3679201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2290835" y="424646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2967288" y="424646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FF0000"/>
                </a:solidFill>
                <a:sym typeface="Symbol"/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66401" y="428248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0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00470" y="375327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2376036" y="378929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018722" y="4075082"/>
            <a:ext cx="101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GB" i="1" dirty="0" err="1" smtClean="0"/>
              <a:t>I</a:t>
            </a:r>
            <a:r>
              <a:rPr lang="en-GB" i="1" baseline="-25000" dirty="0" err="1" smtClean="0"/>
              <a:t>k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45204" y="2885445"/>
            <a:ext cx="850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Information in each direction goes down by a factor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42" name="Rectangle 41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457196" y="5279427"/>
            <a:ext cx="7032171" cy="525234"/>
          </a:xfrm>
          <a:custGeom>
            <a:avLst/>
            <a:gdLst>
              <a:gd name="connsiteX0" fmla="*/ 3385457 w 7032171"/>
              <a:gd name="connsiteY0" fmla="*/ 32802 h 525234"/>
              <a:gd name="connsiteX1" fmla="*/ 3167743 w 7032171"/>
              <a:gd name="connsiteY1" fmla="*/ 65459 h 525234"/>
              <a:gd name="connsiteX2" fmla="*/ 2416629 w 7032171"/>
              <a:gd name="connsiteY2" fmla="*/ 98116 h 525234"/>
              <a:gd name="connsiteX3" fmla="*/ 2242457 w 7032171"/>
              <a:gd name="connsiteY3" fmla="*/ 87230 h 525234"/>
              <a:gd name="connsiteX4" fmla="*/ 2188029 w 7032171"/>
              <a:gd name="connsiteY4" fmla="*/ 98116 h 525234"/>
              <a:gd name="connsiteX5" fmla="*/ 1937657 w 7032171"/>
              <a:gd name="connsiteY5" fmla="*/ 119887 h 525234"/>
              <a:gd name="connsiteX6" fmla="*/ 1861457 w 7032171"/>
              <a:gd name="connsiteY6" fmla="*/ 130773 h 525234"/>
              <a:gd name="connsiteX7" fmla="*/ 1796143 w 7032171"/>
              <a:gd name="connsiteY7" fmla="*/ 141659 h 525234"/>
              <a:gd name="connsiteX8" fmla="*/ 1643743 w 7032171"/>
              <a:gd name="connsiteY8" fmla="*/ 152544 h 525234"/>
              <a:gd name="connsiteX9" fmla="*/ 1208314 w 7032171"/>
              <a:gd name="connsiteY9" fmla="*/ 130773 h 525234"/>
              <a:gd name="connsiteX10" fmla="*/ 653143 w 7032171"/>
              <a:gd name="connsiteY10" fmla="*/ 119887 h 525234"/>
              <a:gd name="connsiteX11" fmla="*/ 272143 w 7032171"/>
              <a:gd name="connsiteY11" fmla="*/ 109002 h 525234"/>
              <a:gd name="connsiteX12" fmla="*/ 130629 w 7032171"/>
              <a:gd name="connsiteY12" fmla="*/ 163430 h 525234"/>
              <a:gd name="connsiteX13" fmla="*/ 54429 w 7032171"/>
              <a:gd name="connsiteY13" fmla="*/ 185202 h 525234"/>
              <a:gd name="connsiteX14" fmla="*/ 10886 w 7032171"/>
              <a:gd name="connsiteY14" fmla="*/ 206973 h 525234"/>
              <a:gd name="connsiteX15" fmla="*/ 0 w 7032171"/>
              <a:gd name="connsiteY15" fmla="*/ 261402 h 525234"/>
              <a:gd name="connsiteX16" fmla="*/ 10886 w 7032171"/>
              <a:gd name="connsiteY16" fmla="*/ 304944 h 525234"/>
              <a:gd name="connsiteX17" fmla="*/ 87086 w 7032171"/>
              <a:gd name="connsiteY17" fmla="*/ 370259 h 525234"/>
              <a:gd name="connsiteX18" fmla="*/ 108857 w 7032171"/>
              <a:gd name="connsiteY18" fmla="*/ 402916 h 525234"/>
              <a:gd name="connsiteX19" fmla="*/ 185057 w 7032171"/>
              <a:gd name="connsiteY19" fmla="*/ 457344 h 525234"/>
              <a:gd name="connsiteX20" fmla="*/ 250371 w 7032171"/>
              <a:gd name="connsiteY20" fmla="*/ 468230 h 525234"/>
              <a:gd name="connsiteX21" fmla="*/ 391886 w 7032171"/>
              <a:gd name="connsiteY21" fmla="*/ 479116 h 525234"/>
              <a:gd name="connsiteX22" fmla="*/ 511629 w 7032171"/>
              <a:gd name="connsiteY22" fmla="*/ 490002 h 525234"/>
              <a:gd name="connsiteX23" fmla="*/ 1077686 w 7032171"/>
              <a:gd name="connsiteY23" fmla="*/ 490002 h 525234"/>
              <a:gd name="connsiteX24" fmla="*/ 3004457 w 7032171"/>
              <a:gd name="connsiteY24" fmla="*/ 500887 h 525234"/>
              <a:gd name="connsiteX25" fmla="*/ 3918857 w 7032171"/>
              <a:gd name="connsiteY25" fmla="*/ 511773 h 525234"/>
              <a:gd name="connsiteX26" fmla="*/ 4169229 w 7032171"/>
              <a:gd name="connsiteY26" fmla="*/ 490002 h 525234"/>
              <a:gd name="connsiteX27" fmla="*/ 4354286 w 7032171"/>
              <a:gd name="connsiteY27" fmla="*/ 479116 h 525234"/>
              <a:gd name="connsiteX28" fmla="*/ 4539343 w 7032171"/>
              <a:gd name="connsiteY28" fmla="*/ 479116 h 525234"/>
              <a:gd name="connsiteX29" fmla="*/ 5410200 w 7032171"/>
              <a:gd name="connsiteY29" fmla="*/ 490002 h 525234"/>
              <a:gd name="connsiteX30" fmla="*/ 5769429 w 7032171"/>
              <a:gd name="connsiteY30" fmla="*/ 490002 h 525234"/>
              <a:gd name="connsiteX31" fmla="*/ 6716486 w 7032171"/>
              <a:gd name="connsiteY31" fmla="*/ 479116 h 525234"/>
              <a:gd name="connsiteX32" fmla="*/ 6966857 w 7032171"/>
              <a:gd name="connsiteY32" fmla="*/ 457344 h 525234"/>
              <a:gd name="connsiteX33" fmla="*/ 7032171 w 7032171"/>
              <a:gd name="connsiteY33" fmla="*/ 435573 h 525234"/>
              <a:gd name="connsiteX34" fmla="*/ 7021286 w 7032171"/>
              <a:gd name="connsiteY34" fmla="*/ 392030 h 525234"/>
              <a:gd name="connsiteX35" fmla="*/ 7010400 w 7032171"/>
              <a:gd name="connsiteY35" fmla="*/ 315830 h 525234"/>
              <a:gd name="connsiteX36" fmla="*/ 6988629 w 7032171"/>
              <a:gd name="connsiteY36" fmla="*/ 283173 h 525234"/>
              <a:gd name="connsiteX37" fmla="*/ 6901543 w 7032171"/>
              <a:gd name="connsiteY37" fmla="*/ 98116 h 525234"/>
              <a:gd name="connsiteX38" fmla="*/ 6781800 w 7032171"/>
              <a:gd name="connsiteY38" fmla="*/ 21916 h 525234"/>
              <a:gd name="connsiteX39" fmla="*/ 6629400 w 7032171"/>
              <a:gd name="connsiteY39" fmla="*/ 11030 h 525234"/>
              <a:gd name="connsiteX40" fmla="*/ 6030686 w 7032171"/>
              <a:gd name="connsiteY40" fmla="*/ 32802 h 525234"/>
              <a:gd name="connsiteX41" fmla="*/ 5562600 w 7032171"/>
              <a:gd name="connsiteY41" fmla="*/ 65459 h 525234"/>
              <a:gd name="connsiteX42" fmla="*/ 5018314 w 7032171"/>
              <a:gd name="connsiteY42" fmla="*/ 54573 h 525234"/>
              <a:gd name="connsiteX43" fmla="*/ 4876800 w 7032171"/>
              <a:gd name="connsiteY43" fmla="*/ 43687 h 525234"/>
              <a:gd name="connsiteX44" fmla="*/ 4713514 w 7032171"/>
              <a:gd name="connsiteY44" fmla="*/ 32802 h 525234"/>
              <a:gd name="connsiteX45" fmla="*/ 4626429 w 7032171"/>
              <a:gd name="connsiteY45" fmla="*/ 21916 h 525234"/>
              <a:gd name="connsiteX46" fmla="*/ 3984171 w 7032171"/>
              <a:gd name="connsiteY46" fmla="*/ 11030 h 525234"/>
              <a:gd name="connsiteX47" fmla="*/ 3603171 w 7032171"/>
              <a:gd name="connsiteY47" fmla="*/ 11030 h 525234"/>
              <a:gd name="connsiteX48" fmla="*/ 3483429 w 7032171"/>
              <a:gd name="connsiteY48" fmla="*/ 65459 h 525234"/>
              <a:gd name="connsiteX49" fmla="*/ 3407229 w 7032171"/>
              <a:gd name="connsiteY49" fmla="*/ 76344 h 525234"/>
              <a:gd name="connsiteX50" fmla="*/ 3385457 w 7032171"/>
              <a:gd name="connsiteY50" fmla="*/ 32802 h 52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032171" h="525234">
                <a:moveTo>
                  <a:pt x="3385457" y="32802"/>
                </a:moveTo>
                <a:cubicBezTo>
                  <a:pt x="3345543" y="30988"/>
                  <a:pt x="3240762" y="58157"/>
                  <a:pt x="3167743" y="65459"/>
                </a:cubicBezTo>
                <a:cubicBezTo>
                  <a:pt x="2909643" y="91269"/>
                  <a:pt x="2678115" y="91411"/>
                  <a:pt x="2416629" y="98116"/>
                </a:cubicBezTo>
                <a:cubicBezTo>
                  <a:pt x="2358572" y="94487"/>
                  <a:pt x="2300628" y="87230"/>
                  <a:pt x="2242457" y="87230"/>
                </a:cubicBezTo>
                <a:cubicBezTo>
                  <a:pt x="2223955" y="87230"/>
                  <a:pt x="2206426" y="96145"/>
                  <a:pt x="2188029" y="98116"/>
                </a:cubicBezTo>
                <a:cubicBezTo>
                  <a:pt x="2104733" y="107040"/>
                  <a:pt x="2020587" y="108040"/>
                  <a:pt x="1937657" y="119887"/>
                </a:cubicBezTo>
                <a:lnTo>
                  <a:pt x="1861457" y="130773"/>
                </a:lnTo>
                <a:cubicBezTo>
                  <a:pt x="1839642" y="134129"/>
                  <a:pt x="1818105" y="139463"/>
                  <a:pt x="1796143" y="141659"/>
                </a:cubicBezTo>
                <a:cubicBezTo>
                  <a:pt x="1745466" y="146727"/>
                  <a:pt x="1694543" y="148916"/>
                  <a:pt x="1643743" y="152544"/>
                </a:cubicBezTo>
                <a:lnTo>
                  <a:pt x="1208314" y="130773"/>
                </a:lnTo>
                <a:cubicBezTo>
                  <a:pt x="1023322" y="124674"/>
                  <a:pt x="838186" y="124190"/>
                  <a:pt x="653143" y="119887"/>
                </a:cubicBezTo>
                <a:lnTo>
                  <a:pt x="272143" y="109002"/>
                </a:lnTo>
                <a:cubicBezTo>
                  <a:pt x="115343" y="131400"/>
                  <a:pt x="273071" y="97686"/>
                  <a:pt x="130629" y="163430"/>
                </a:cubicBezTo>
                <a:cubicBezTo>
                  <a:pt x="106644" y="174500"/>
                  <a:pt x="79255" y="176174"/>
                  <a:pt x="54429" y="185202"/>
                </a:cubicBezTo>
                <a:cubicBezTo>
                  <a:pt x="39179" y="190748"/>
                  <a:pt x="25400" y="199716"/>
                  <a:pt x="10886" y="206973"/>
                </a:cubicBezTo>
                <a:cubicBezTo>
                  <a:pt x="7257" y="225116"/>
                  <a:pt x="0" y="242900"/>
                  <a:pt x="0" y="261402"/>
                </a:cubicBezTo>
                <a:cubicBezTo>
                  <a:pt x="0" y="276363"/>
                  <a:pt x="2957" y="292257"/>
                  <a:pt x="10886" y="304944"/>
                </a:cubicBezTo>
                <a:cubicBezTo>
                  <a:pt x="29741" y="335111"/>
                  <a:pt x="58982" y="351523"/>
                  <a:pt x="87086" y="370259"/>
                </a:cubicBezTo>
                <a:cubicBezTo>
                  <a:pt x="94343" y="381145"/>
                  <a:pt x="99079" y="394224"/>
                  <a:pt x="108857" y="402916"/>
                </a:cubicBezTo>
                <a:cubicBezTo>
                  <a:pt x="132187" y="423653"/>
                  <a:pt x="156716" y="444264"/>
                  <a:pt x="185057" y="457344"/>
                </a:cubicBezTo>
                <a:cubicBezTo>
                  <a:pt x="205097" y="466593"/>
                  <a:pt x="228421" y="465919"/>
                  <a:pt x="250371" y="468230"/>
                </a:cubicBezTo>
                <a:cubicBezTo>
                  <a:pt x="297422" y="473183"/>
                  <a:pt x="344738" y="475187"/>
                  <a:pt x="391886" y="479116"/>
                </a:cubicBezTo>
                <a:lnTo>
                  <a:pt x="511629" y="490002"/>
                </a:lnTo>
                <a:cubicBezTo>
                  <a:pt x="852128" y="467301"/>
                  <a:pt x="514010" y="484734"/>
                  <a:pt x="1077686" y="490002"/>
                </a:cubicBezTo>
                <a:lnTo>
                  <a:pt x="3004457" y="500887"/>
                </a:lnTo>
                <a:cubicBezTo>
                  <a:pt x="3788299" y="524640"/>
                  <a:pt x="3483687" y="535950"/>
                  <a:pt x="3918857" y="511773"/>
                </a:cubicBezTo>
                <a:cubicBezTo>
                  <a:pt x="4030100" y="483962"/>
                  <a:pt x="3944122" y="502508"/>
                  <a:pt x="4169229" y="490002"/>
                </a:cubicBezTo>
                <a:lnTo>
                  <a:pt x="4354286" y="479116"/>
                </a:lnTo>
                <a:cubicBezTo>
                  <a:pt x="4469093" y="456154"/>
                  <a:pt x="4348869" y="474975"/>
                  <a:pt x="4539343" y="479116"/>
                </a:cubicBezTo>
                <a:lnTo>
                  <a:pt x="5410200" y="490002"/>
                </a:lnTo>
                <a:cubicBezTo>
                  <a:pt x="5602424" y="514028"/>
                  <a:pt x="5421344" y="496218"/>
                  <a:pt x="5769429" y="490002"/>
                </a:cubicBezTo>
                <a:lnTo>
                  <a:pt x="6716486" y="479116"/>
                </a:lnTo>
                <a:cubicBezTo>
                  <a:pt x="6799943" y="471859"/>
                  <a:pt x="6883871" y="468790"/>
                  <a:pt x="6966857" y="457344"/>
                </a:cubicBezTo>
                <a:cubicBezTo>
                  <a:pt x="6989591" y="454208"/>
                  <a:pt x="7032171" y="435573"/>
                  <a:pt x="7032171" y="435573"/>
                </a:cubicBezTo>
                <a:cubicBezTo>
                  <a:pt x="7028543" y="421059"/>
                  <a:pt x="7023962" y="406750"/>
                  <a:pt x="7021286" y="392030"/>
                </a:cubicBezTo>
                <a:cubicBezTo>
                  <a:pt x="7016696" y="366786"/>
                  <a:pt x="7017773" y="340406"/>
                  <a:pt x="7010400" y="315830"/>
                </a:cubicBezTo>
                <a:cubicBezTo>
                  <a:pt x="7006641" y="303299"/>
                  <a:pt x="6995886" y="294059"/>
                  <a:pt x="6988629" y="283173"/>
                </a:cubicBezTo>
                <a:cubicBezTo>
                  <a:pt x="6973868" y="224131"/>
                  <a:pt x="6961772" y="134253"/>
                  <a:pt x="6901543" y="98116"/>
                </a:cubicBezTo>
                <a:cubicBezTo>
                  <a:pt x="6824677" y="51997"/>
                  <a:pt x="6864719" y="77195"/>
                  <a:pt x="6781800" y="21916"/>
                </a:cubicBezTo>
                <a:cubicBezTo>
                  <a:pt x="6739424" y="-6335"/>
                  <a:pt x="6680200" y="14659"/>
                  <a:pt x="6629400" y="11030"/>
                </a:cubicBezTo>
                <a:lnTo>
                  <a:pt x="6030686" y="32802"/>
                </a:lnTo>
                <a:cubicBezTo>
                  <a:pt x="5905916" y="37339"/>
                  <a:pt x="5670279" y="57176"/>
                  <a:pt x="5562600" y="65459"/>
                </a:cubicBezTo>
                <a:lnTo>
                  <a:pt x="5018314" y="54573"/>
                </a:lnTo>
                <a:cubicBezTo>
                  <a:pt x="4971027" y="53072"/>
                  <a:pt x="4923990" y="47058"/>
                  <a:pt x="4876800" y="43687"/>
                </a:cubicBezTo>
                <a:cubicBezTo>
                  <a:pt x="4822389" y="39801"/>
                  <a:pt x="4767858" y="37528"/>
                  <a:pt x="4713514" y="32802"/>
                </a:cubicBezTo>
                <a:cubicBezTo>
                  <a:pt x="4684370" y="30268"/>
                  <a:pt x="4655670" y="22789"/>
                  <a:pt x="4626429" y="21916"/>
                </a:cubicBezTo>
                <a:cubicBezTo>
                  <a:pt x="4412408" y="15527"/>
                  <a:pt x="4198257" y="14659"/>
                  <a:pt x="3984171" y="11030"/>
                </a:cubicBezTo>
                <a:cubicBezTo>
                  <a:pt x="3832000" y="3021"/>
                  <a:pt x="3751247" y="-9163"/>
                  <a:pt x="3603171" y="11030"/>
                </a:cubicBezTo>
                <a:cubicBezTo>
                  <a:pt x="3494346" y="25870"/>
                  <a:pt x="3579145" y="33554"/>
                  <a:pt x="3483429" y="65459"/>
                </a:cubicBezTo>
                <a:cubicBezTo>
                  <a:pt x="3459088" y="73573"/>
                  <a:pt x="3432629" y="72716"/>
                  <a:pt x="3407229" y="76344"/>
                </a:cubicBezTo>
                <a:cubicBezTo>
                  <a:pt x="3347768" y="64453"/>
                  <a:pt x="3425371" y="34616"/>
                  <a:pt x="3385457" y="32802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4680857" y="1763486"/>
            <a:ext cx="1905000" cy="1186543"/>
          </a:xfrm>
          <a:custGeom>
            <a:avLst/>
            <a:gdLst>
              <a:gd name="connsiteX0" fmla="*/ 1491343 w 1905000"/>
              <a:gd name="connsiteY0" fmla="*/ 43543 h 1186543"/>
              <a:gd name="connsiteX1" fmla="*/ 925286 w 1905000"/>
              <a:gd name="connsiteY1" fmla="*/ 32657 h 1186543"/>
              <a:gd name="connsiteX2" fmla="*/ 794657 w 1905000"/>
              <a:gd name="connsiteY2" fmla="*/ 21771 h 1186543"/>
              <a:gd name="connsiteX3" fmla="*/ 174172 w 1905000"/>
              <a:gd name="connsiteY3" fmla="*/ 32657 h 1186543"/>
              <a:gd name="connsiteX4" fmla="*/ 87086 w 1905000"/>
              <a:gd name="connsiteY4" fmla="*/ 43543 h 1186543"/>
              <a:gd name="connsiteX5" fmla="*/ 43543 w 1905000"/>
              <a:gd name="connsiteY5" fmla="*/ 119743 h 1186543"/>
              <a:gd name="connsiteX6" fmla="*/ 21772 w 1905000"/>
              <a:gd name="connsiteY6" fmla="*/ 174171 h 1186543"/>
              <a:gd name="connsiteX7" fmla="*/ 0 w 1905000"/>
              <a:gd name="connsiteY7" fmla="*/ 304800 h 1186543"/>
              <a:gd name="connsiteX8" fmla="*/ 10886 w 1905000"/>
              <a:gd name="connsiteY8" fmla="*/ 914400 h 1186543"/>
              <a:gd name="connsiteX9" fmla="*/ 32657 w 1905000"/>
              <a:gd name="connsiteY9" fmla="*/ 979714 h 1186543"/>
              <a:gd name="connsiteX10" fmla="*/ 87086 w 1905000"/>
              <a:gd name="connsiteY10" fmla="*/ 1077685 h 1186543"/>
              <a:gd name="connsiteX11" fmla="*/ 141514 w 1905000"/>
              <a:gd name="connsiteY11" fmla="*/ 1153885 h 1186543"/>
              <a:gd name="connsiteX12" fmla="*/ 163286 w 1905000"/>
              <a:gd name="connsiteY12" fmla="*/ 1175657 h 1186543"/>
              <a:gd name="connsiteX13" fmla="*/ 195943 w 1905000"/>
              <a:gd name="connsiteY13" fmla="*/ 1186543 h 1186543"/>
              <a:gd name="connsiteX14" fmla="*/ 239486 w 1905000"/>
              <a:gd name="connsiteY14" fmla="*/ 1175657 h 1186543"/>
              <a:gd name="connsiteX15" fmla="*/ 424543 w 1905000"/>
              <a:gd name="connsiteY15" fmla="*/ 1164771 h 1186543"/>
              <a:gd name="connsiteX16" fmla="*/ 457200 w 1905000"/>
              <a:gd name="connsiteY16" fmla="*/ 1132114 h 1186543"/>
              <a:gd name="connsiteX17" fmla="*/ 500743 w 1905000"/>
              <a:gd name="connsiteY17" fmla="*/ 1110343 h 1186543"/>
              <a:gd name="connsiteX18" fmla="*/ 968829 w 1905000"/>
              <a:gd name="connsiteY18" fmla="*/ 1121228 h 1186543"/>
              <a:gd name="connsiteX19" fmla="*/ 1055914 w 1905000"/>
              <a:gd name="connsiteY19" fmla="*/ 1132114 h 1186543"/>
              <a:gd name="connsiteX20" fmla="*/ 1273629 w 1905000"/>
              <a:gd name="connsiteY20" fmla="*/ 1153885 h 1186543"/>
              <a:gd name="connsiteX21" fmla="*/ 1338943 w 1905000"/>
              <a:gd name="connsiteY21" fmla="*/ 1143000 h 1186543"/>
              <a:gd name="connsiteX22" fmla="*/ 1676400 w 1905000"/>
              <a:gd name="connsiteY22" fmla="*/ 1121228 h 1186543"/>
              <a:gd name="connsiteX23" fmla="*/ 1687286 w 1905000"/>
              <a:gd name="connsiteY23" fmla="*/ 1088571 h 1186543"/>
              <a:gd name="connsiteX24" fmla="*/ 1763486 w 1905000"/>
              <a:gd name="connsiteY24" fmla="*/ 1001485 h 1186543"/>
              <a:gd name="connsiteX25" fmla="*/ 1850572 w 1905000"/>
              <a:gd name="connsiteY25" fmla="*/ 859971 h 1186543"/>
              <a:gd name="connsiteX26" fmla="*/ 1872343 w 1905000"/>
              <a:gd name="connsiteY26" fmla="*/ 772885 h 1186543"/>
              <a:gd name="connsiteX27" fmla="*/ 1894114 w 1905000"/>
              <a:gd name="connsiteY27" fmla="*/ 653143 h 1186543"/>
              <a:gd name="connsiteX28" fmla="*/ 1905000 w 1905000"/>
              <a:gd name="connsiteY28" fmla="*/ 576943 h 1186543"/>
              <a:gd name="connsiteX29" fmla="*/ 1894114 w 1905000"/>
              <a:gd name="connsiteY29" fmla="*/ 348343 h 1186543"/>
              <a:gd name="connsiteX30" fmla="*/ 1861457 w 1905000"/>
              <a:gd name="connsiteY30" fmla="*/ 163285 h 1186543"/>
              <a:gd name="connsiteX31" fmla="*/ 1850572 w 1905000"/>
              <a:gd name="connsiteY31" fmla="*/ 130628 h 1186543"/>
              <a:gd name="connsiteX32" fmla="*/ 1817914 w 1905000"/>
              <a:gd name="connsiteY32" fmla="*/ 32657 h 1186543"/>
              <a:gd name="connsiteX33" fmla="*/ 1730829 w 1905000"/>
              <a:gd name="connsiteY33" fmla="*/ 0 h 1186543"/>
              <a:gd name="connsiteX34" fmla="*/ 1654629 w 1905000"/>
              <a:gd name="connsiteY34" fmla="*/ 10885 h 1186543"/>
              <a:gd name="connsiteX35" fmla="*/ 1611086 w 1905000"/>
              <a:gd name="connsiteY35" fmla="*/ 32657 h 1186543"/>
              <a:gd name="connsiteX36" fmla="*/ 1513114 w 1905000"/>
              <a:gd name="connsiteY36" fmla="*/ 54428 h 1186543"/>
              <a:gd name="connsiteX37" fmla="*/ 1491343 w 1905000"/>
              <a:gd name="connsiteY37" fmla="*/ 43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5000" h="1186543">
                <a:moveTo>
                  <a:pt x="1491343" y="43543"/>
                </a:moveTo>
                <a:cubicBezTo>
                  <a:pt x="1393372" y="39915"/>
                  <a:pt x="1113914" y="38552"/>
                  <a:pt x="925286" y="32657"/>
                </a:cubicBezTo>
                <a:cubicBezTo>
                  <a:pt x="881613" y="31292"/>
                  <a:pt x="838351" y="21771"/>
                  <a:pt x="794657" y="21771"/>
                </a:cubicBezTo>
                <a:cubicBezTo>
                  <a:pt x="587797" y="21771"/>
                  <a:pt x="381000" y="29028"/>
                  <a:pt x="174172" y="32657"/>
                </a:cubicBezTo>
                <a:cubicBezTo>
                  <a:pt x="145143" y="36286"/>
                  <a:pt x="111427" y="27315"/>
                  <a:pt x="87086" y="43543"/>
                </a:cubicBezTo>
                <a:cubicBezTo>
                  <a:pt x="62745" y="59770"/>
                  <a:pt x="56626" y="93577"/>
                  <a:pt x="43543" y="119743"/>
                </a:cubicBezTo>
                <a:cubicBezTo>
                  <a:pt x="34804" y="137220"/>
                  <a:pt x="27387" y="155455"/>
                  <a:pt x="21772" y="174171"/>
                </a:cubicBezTo>
                <a:cubicBezTo>
                  <a:pt x="13089" y="203113"/>
                  <a:pt x="3469" y="280517"/>
                  <a:pt x="0" y="304800"/>
                </a:cubicBezTo>
                <a:cubicBezTo>
                  <a:pt x="3629" y="508000"/>
                  <a:pt x="1064" y="711405"/>
                  <a:pt x="10886" y="914400"/>
                </a:cubicBezTo>
                <a:cubicBezTo>
                  <a:pt x="11995" y="937322"/>
                  <a:pt x="22952" y="958918"/>
                  <a:pt x="32657" y="979714"/>
                </a:cubicBezTo>
                <a:cubicBezTo>
                  <a:pt x="48455" y="1013568"/>
                  <a:pt x="68262" y="1045416"/>
                  <a:pt x="87086" y="1077685"/>
                </a:cubicBezTo>
                <a:cubicBezTo>
                  <a:pt x="98088" y="1096546"/>
                  <a:pt x="129896" y="1139943"/>
                  <a:pt x="141514" y="1153885"/>
                </a:cubicBezTo>
                <a:cubicBezTo>
                  <a:pt x="148085" y="1161770"/>
                  <a:pt x="154485" y="1170376"/>
                  <a:pt x="163286" y="1175657"/>
                </a:cubicBezTo>
                <a:cubicBezTo>
                  <a:pt x="173125" y="1181561"/>
                  <a:pt x="185057" y="1182914"/>
                  <a:pt x="195943" y="1186543"/>
                </a:cubicBezTo>
                <a:cubicBezTo>
                  <a:pt x="210457" y="1182914"/>
                  <a:pt x="224592" y="1177075"/>
                  <a:pt x="239486" y="1175657"/>
                </a:cubicBezTo>
                <a:cubicBezTo>
                  <a:pt x="301000" y="1169798"/>
                  <a:pt x="363951" y="1176890"/>
                  <a:pt x="424543" y="1164771"/>
                </a:cubicBezTo>
                <a:cubicBezTo>
                  <a:pt x="439639" y="1161752"/>
                  <a:pt x="444673" y="1141062"/>
                  <a:pt x="457200" y="1132114"/>
                </a:cubicBezTo>
                <a:cubicBezTo>
                  <a:pt x="470405" y="1122682"/>
                  <a:pt x="486229" y="1117600"/>
                  <a:pt x="500743" y="1110343"/>
                </a:cubicBezTo>
                <a:lnTo>
                  <a:pt x="968829" y="1121228"/>
                </a:lnTo>
                <a:cubicBezTo>
                  <a:pt x="998061" y="1122374"/>
                  <a:pt x="1026805" y="1129203"/>
                  <a:pt x="1055914" y="1132114"/>
                </a:cubicBezTo>
                <a:cubicBezTo>
                  <a:pt x="1322272" y="1158751"/>
                  <a:pt x="1071831" y="1128662"/>
                  <a:pt x="1273629" y="1153885"/>
                </a:cubicBezTo>
                <a:cubicBezTo>
                  <a:pt x="1295400" y="1150257"/>
                  <a:pt x="1316912" y="1144335"/>
                  <a:pt x="1338943" y="1143000"/>
                </a:cubicBezTo>
                <a:lnTo>
                  <a:pt x="1676400" y="1121228"/>
                </a:lnTo>
                <a:cubicBezTo>
                  <a:pt x="1680029" y="1110342"/>
                  <a:pt x="1680617" y="1097908"/>
                  <a:pt x="1687286" y="1088571"/>
                </a:cubicBezTo>
                <a:cubicBezTo>
                  <a:pt x="1777912" y="961696"/>
                  <a:pt x="1688237" y="1123766"/>
                  <a:pt x="1763486" y="1001485"/>
                </a:cubicBezTo>
                <a:cubicBezTo>
                  <a:pt x="1864663" y="837071"/>
                  <a:pt x="1777074" y="957966"/>
                  <a:pt x="1850572" y="859971"/>
                </a:cubicBezTo>
                <a:cubicBezTo>
                  <a:pt x="1857829" y="830942"/>
                  <a:pt x="1868632" y="802576"/>
                  <a:pt x="1872343" y="772885"/>
                </a:cubicBezTo>
                <a:cubicBezTo>
                  <a:pt x="1884652" y="674414"/>
                  <a:pt x="1873979" y="713553"/>
                  <a:pt x="1894114" y="653143"/>
                </a:cubicBezTo>
                <a:cubicBezTo>
                  <a:pt x="1897743" y="627743"/>
                  <a:pt x="1905000" y="602601"/>
                  <a:pt x="1905000" y="576943"/>
                </a:cubicBezTo>
                <a:cubicBezTo>
                  <a:pt x="1905000" y="500657"/>
                  <a:pt x="1901021" y="424316"/>
                  <a:pt x="1894114" y="348343"/>
                </a:cubicBezTo>
                <a:cubicBezTo>
                  <a:pt x="1893684" y="343617"/>
                  <a:pt x="1870781" y="200580"/>
                  <a:pt x="1861457" y="163285"/>
                </a:cubicBezTo>
                <a:cubicBezTo>
                  <a:pt x="1858674" y="152153"/>
                  <a:pt x="1853355" y="141760"/>
                  <a:pt x="1850572" y="130628"/>
                </a:cubicBezTo>
                <a:cubicBezTo>
                  <a:pt x="1841267" y="93409"/>
                  <a:pt x="1843782" y="63699"/>
                  <a:pt x="1817914" y="32657"/>
                </a:cubicBezTo>
                <a:cubicBezTo>
                  <a:pt x="1795489" y="5747"/>
                  <a:pt x="1761846" y="6203"/>
                  <a:pt x="1730829" y="0"/>
                </a:cubicBezTo>
                <a:cubicBezTo>
                  <a:pt x="1705429" y="3628"/>
                  <a:pt x="1679383" y="4134"/>
                  <a:pt x="1654629" y="10885"/>
                </a:cubicBezTo>
                <a:cubicBezTo>
                  <a:pt x="1638973" y="15155"/>
                  <a:pt x="1626280" y="26959"/>
                  <a:pt x="1611086" y="32657"/>
                </a:cubicBezTo>
                <a:cubicBezTo>
                  <a:pt x="1588729" y="41041"/>
                  <a:pt x="1533814" y="49253"/>
                  <a:pt x="1513114" y="54428"/>
                </a:cubicBezTo>
                <a:cubicBezTo>
                  <a:pt x="1460389" y="67609"/>
                  <a:pt x="1589314" y="47171"/>
                  <a:pt x="1491343" y="43543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54486" y="2917371"/>
            <a:ext cx="724988" cy="1321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999903" y="4267198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output</a:t>
            </a: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3900" y="4498030"/>
            <a:ext cx="3972434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We’re going to calculate how</a:t>
            </a:r>
          </a:p>
          <a:p>
            <a:r>
              <a:rPr lang="en-GB" sz="2400" dirty="0" smtClean="0"/>
              <a:t>much information we can</a:t>
            </a:r>
          </a:p>
          <a:p>
            <a:r>
              <a:rPr lang="en-GB" sz="2400" dirty="0" smtClean="0"/>
              <a:t>pack into a population code. </a:t>
            </a:r>
            <a:endParaRPr lang="en-GB" sz="2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446528" y="396867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only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6763984" y="4613633"/>
            <a:ext cx="110759" cy="136686"/>
          </a:xfrm>
          <a:custGeom>
            <a:avLst/>
            <a:gdLst>
              <a:gd name="connsiteX0" fmla="*/ 0 w 110759"/>
              <a:gd name="connsiteY0" fmla="*/ 128789 h 136686"/>
              <a:gd name="connsiteX1" fmla="*/ 2576 w 110759"/>
              <a:gd name="connsiteY1" fmla="*/ 113334 h 136686"/>
              <a:gd name="connsiteX2" fmla="*/ 5152 w 110759"/>
              <a:gd name="connsiteY2" fmla="*/ 92728 h 136686"/>
              <a:gd name="connsiteX3" fmla="*/ 10303 w 110759"/>
              <a:gd name="connsiteY3" fmla="*/ 82425 h 136686"/>
              <a:gd name="connsiteX4" fmla="*/ 20606 w 110759"/>
              <a:gd name="connsiteY4" fmla="*/ 56667 h 136686"/>
              <a:gd name="connsiteX5" fmla="*/ 25758 w 110759"/>
              <a:gd name="connsiteY5" fmla="*/ 36061 h 136686"/>
              <a:gd name="connsiteX6" fmla="*/ 33485 w 110759"/>
              <a:gd name="connsiteY6" fmla="*/ 18030 h 136686"/>
              <a:gd name="connsiteX7" fmla="*/ 36061 w 110759"/>
              <a:gd name="connsiteY7" fmla="*/ 7727 h 136686"/>
              <a:gd name="connsiteX8" fmla="*/ 43788 w 110759"/>
              <a:gd name="connsiteY8" fmla="*/ 0 h 136686"/>
              <a:gd name="connsiteX9" fmla="*/ 48940 w 110759"/>
              <a:gd name="connsiteY9" fmla="*/ 7727 h 136686"/>
              <a:gd name="connsiteX10" fmla="*/ 56667 w 110759"/>
              <a:gd name="connsiteY10" fmla="*/ 23182 h 136686"/>
              <a:gd name="connsiteX11" fmla="*/ 59243 w 110759"/>
              <a:gd name="connsiteY11" fmla="*/ 33485 h 136686"/>
              <a:gd name="connsiteX12" fmla="*/ 64395 w 110759"/>
              <a:gd name="connsiteY12" fmla="*/ 46364 h 136686"/>
              <a:gd name="connsiteX13" fmla="*/ 69546 w 110759"/>
              <a:gd name="connsiteY13" fmla="*/ 61819 h 136686"/>
              <a:gd name="connsiteX14" fmla="*/ 77273 w 110759"/>
              <a:gd name="connsiteY14" fmla="*/ 82425 h 136686"/>
              <a:gd name="connsiteX15" fmla="*/ 82425 w 110759"/>
              <a:gd name="connsiteY15" fmla="*/ 108182 h 136686"/>
              <a:gd name="connsiteX16" fmla="*/ 87577 w 110759"/>
              <a:gd name="connsiteY16" fmla="*/ 118486 h 136686"/>
              <a:gd name="connsiteX17" fmla="*/ 95304 w 110759"/>
              <a:gd name="connsiteY17" fmla="*/ 123637 h 136686"/>
              <a:gd name="connsiteX18" fmla="*/ 108183 w 110759"/>
              <a:gd name="connsiteY18" fmla="*/ 136516 h 136686"/>
              <a:gd name="connsiteX19" fmla="*/ 110759 w 110759"/>
              <a:gd name="connsiteY19" fmla="*/ 136516 h 1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0759" h="136686">
                <a:moveTo>
                  <a:pt x="0" y="128789"/>
                </a:moveTo>
                <a:cubicBezTo>
                  <a:pt x="859" y="123637"/>
                  <a:pt x="1837" y="118504"/>
                  <a:pt x="2576" y="113334"/>
                </a:cubicBezTo>
                <a:cubicBezTo>
                  <a:pt x="3555" y="106481"/>
                  <a:pt x="3473" y="99443"/>
                  <a:pt x="5152" y="92728"/>
                </a:cubicBezTo>
                <a:cubicBezTo>
                  <a:pt x="6083" y="89003"/>
                  <a:pt x="8586" y="85859"/>
                  <a:pt x="10303" y="82425"/>
                </a:cubicBezTo>
                <a:cubicBezTo>
                  <a:pt x="17255" y="47669"/>
                  <a:pt x="6746" y="92703"/>
                  <a:pt x="20606" y="56667"/>
                </a:cubicBezTo>
                <a:cubicBezTo>
                  <a:pt x="23148" y="50059"/>
                  <a:pt x="24041" y="42930"/>
                  <a:pt x="25758" y="36061"/>
                </a:cubicBezTo>
                <a:cubicBezTo>
                  <a:pt x="28957" y="23267"/>
                  <a:pt x="27956" y="32774"/>
                  <a:pt x="33485" y="18030"/>
                </a:cubicBezTo>
                <a:cubicBezTo>
                  <a:pt x="34728" y="14715"/>
                  <a:pt x="34305" y="10801"/>
                  <a:pt x="36061" y="7727"/>
                </a:cubicBezTo>
                <a:cubicBezTo>
                  <a:pt x="37868" y="4564"/>
                  <a:pt x="41212" y="2576"/>
                  <a:pt x="43788" y="0"/>
                </a:cubicBezTo>
                <a:cubicBezTo>
                  <a:pt x="45505" y="2576"/>
                  <a:pt x="47555" y="4958"/>
                  <a:pt x="48940" y="7727"/>
                </a:cubicBezTo>
                <a:cubicBezTo>
                  <a:pt x="59609" y="29063"/>
                  <a:pt x="41900" y="1030"/>
                  <a:pt x="56667" y="23182"/>
                </a:cubicBezTo>
                <a:cubicBezTo>
                  <a:pt x="57526" y="26616"/>
                  <a:pt x="58123" y="30127"/>
                  <a:pt x="59243" y="33485"/>
                </a:cubicBezTo>
                <a:cubicBezTo>
                  <a:pt x="60705" y="37871"/>
                  <a:pt x="62815" y="42019"/>
                  <a:pt x="64395" y="46364"/>
                </a:cubicBezTo>
                <a:cubicBezTo>
                  <a:pt x="66251" y="51467"/>
                  <a:pt x="67829" y="56667"/>
                  <a:pt x="69546" y="61819"/>
                </a:cubicBezTo>
                <a:cubicBezTo>
                  <a:pt x="70893" y="65862"/>
                  <a:pt x="76063" y="76980"/>
                  <a:pt x="77273" y="82425"/>
                </a:cubicBezTo>
                <a:cubicBezTo>
                  <a:pt x="78891" y="89708"/>
                  <a:pt x="79626" y="100719"/>
                  <a:pt x="82425" y="108182"/>
                </a:cubicBezTo>
                <a:cubicBezTo>
                  <a:pt x="83773" y="111778"/>
                  <a:pt x="85119" y="115536"/>
                  <a:pt x="87577" y="118486"/>
                </a:cubicBezTo>
                <a:cubicBezTo>
                  <a:pt x="89559" y="120864"/>
                  <a:pt x="92728" y="121920"/>
                  <a:pt x="95304" y="123637"/>
                </a:cubicBezTo>
                <a:cubicBezTo>
                  <a:pt x="100455" y="131365"/>
                  <a:pt x="99596" y="132223"/>
                  <a:pt x="108183" y="136516"/>
                </a:cubicBezTo>
                <a:cubicBezTo>
                  <a:pt x="108951" y="136900"/>
                  <a:pt x="109900" y="136516"/>
                  <a:pt x="110759" y="13651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6789325" y="4369526"/>
            <a:ext cx="23780" cy="244928"/>
          </a:xfrm>
          <a:custGeom>
            <a:avLst/>
            <a:gdLst>
              <a:gd name="connsiteX0" fmla="*/ 9892 w 23780"/>
              <a:gd name="connsiteY0" fmla="*/ 244928 h 244928"/>
              <a:gd name="connsiteX1" fmla="*/ 22954 w 23780"/>
              <a:gd name="connsiteY1" fmla="*/ 228600 h 244928"/>
              <a:gd name="connsiteX2" fmla="*/ 19689 w 23780"/>
              <a:gd name="connsiteY2" fmla="*/ 169817 h 244928"/>
              <a:gd name="connsiteX3" fmla="*/ 16423 w 23780"/>
              <a:gd name="connsiteY3" fmla="*/ 160020 h 244928"/>
              <a:gd name="connsiteX4" fmla="*/ 13157 w 23780"/>
              <a:gd name="connsiteY4" fmla="*/ 146957 h 244928"/>
              <a:gd name="connsiteX5" fmla="*/ 6626 w 23780"/>
              <a:gd name="connsiteY5" fmla="*/ 111034 h 244928"/>
              <a:gd name="connsiteX6" fmla="*/ 3360 w 23780"/>
              <a:gd name="connsiteY6" fmla="*/ 101237 h 244928"/>
              <a:gd name="connsiteX7" fmla="*/ 9892 w 23780"/>
              <a:gd name="connsiteY7" fmla="*/ 42454 h 244928"/>
              <a:gd name="connsiteX8" fmla="*/ 13157 w 23780"/>
              <a:gd name="connsiteY8" fmla="*/ 32657 h 244928"/>
              <a:gd name="connsiteX9" fmla="*/ 6626 w 23780"/>
              <a:gd name="connsiteY9" fmla="*/ 26125 h 244928"/>
              <a:gd name="connsiteX10" fmla="*/ 94 w 23780"/>
              <a:gd name="connsiteY10" fmla="*/ 3265 h 244928"/>
              <a:gd name="connsiteX11" fmla="*/ 94 w 23780"/>
              <a:gd name="connsiteY11" fmla="*/ 0 h 2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780" h="244928">
                <a:moveTo>
                  <a:pt x="9892" y="244928"/>
                </a:moveTo>
                <a:cubicBezTo>
                  <a:pt x="14246" y="239485"/>
                  <a:pt x="22053" y="235511"/>
                  <a:pt x="22954" y="228600"/>
                </a:cubicBezTo>
                <a:cubicBezTo>
                  <a:pt x="25492" y="209140"/>
                  <a:pt x="21549" y="189353"/>
                  <a:pt x="19689" y="169817"/>
                </a:cubicBezTo>
                <a:cubicBezTo>
                  <a:pt x="19363" y="166390"/>
                  <a:pt x="17369" y="163330"/>
                  <a:pt x="16423" y="160020"/>
                </a:cubicBezTo>
                <a:cubicBezTo>
                  <a:pt x="15190" y="155704"/>
                  <a:pt x="14037" y="151358"/>
                  <a:pt x="13157" y="146957"/>
                </a:cubicBezTo>
                <a:cubicBezTo>
                  <a:pt x="10243" y="132384"/>
                  <a:pt x="10132" y="125056"/>
                  <a:pt x="6626" y="111034"/>
                </a:cubicBezTo>
                <a:cubicBezTo>
                  <a:pt x="5791" y="107694"/>
                  <a:pt x="4449" y="104503"/>
                  <a:pt x="3360" y="101237"/>
                </a:cubicBezTo>
                <a:cubicBezTo>
                  <a:pt x="5537" y="81643"/>
                  <a:pt x="7104" y="61971"/>
                  <a:pt x="9892" y="42454"/>
                </a:cubicBezTo>
                <a:cubicBezTo>
                  <a:pt x="10379" y="39046"/>
                  <a:pt x="13832" y="36032"/>
                  <a:pt x="13157" y="32657"/>
                </a:cubicBezTo>
                <a:cubicBezTo>
                  <a:pt x="12553" y="29638"/>
                  <a:pt x="8803" y="28302"/>
                  <a:pt x="6626" y="26125"/>
                </a:cubicBezTo>
                <a:cubicBezTo>
                  <a:pt x="3513" y="16787"/>
                  <a:pt x="2145" y="13518"/>
                  <a:pt x="94" y="3265"/>
                </a:cubicBezTo>
                <a:cubicBezTo>
                  <a:pt x="-119" y="2198"/>
                  <a:pt x="94" y="1088"/>
                  <a:pt x="94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3900" y="5867400"/>
            <a:ext cx="5585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intuition: if it’s a lot, we can ignore noise.</a:t>
            </a:r>
          </a:p>
          <a:p>
            <a:r>
              <a:rPr lang="en-GB" sz="2400" dirty="0" smtClean="0"/>
              <a:t>that’s not quite correct, but it’s close.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60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32" name="Rectangle 31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7" name="Rectangle 36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41" name="Rectangle 4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6" name="Rectangle 4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51" name="Rectangle 5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6" name="Rectangle 5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86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94" name="Rectangle 93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75" name="Straight Connector 74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78" name="Straight Connector 77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484696" y="5612128"/>
            <a:ext cx="820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this case, adding white noise reduces information.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7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32" name="Rectangle 31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7" name="Rectangle 36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41" name="Rectangle 4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6" name="Rectangle 4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51" name="Rectangle 5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6" name="Rectangle 5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86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94" name="Rectangle 93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75" name="Straight Connector 74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78" name="Straight Connector 77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365643" y="5612128"/>
            <a:ext cx="849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noise is effectively negligible (in the large </a:t>
            </a:r>
            <a:r>
              <a:rPr lang="en-GB" i="1" dirty="0" smtClean="0"/>
              <a:t>N</a:t>
            </a:r>
            <a:r>
              <a:rPr lang="en-GB" dirty="0" smtClean="0"/>
              <a:t> limit).</a:t>
            </a:r>
            <a:endParaRPr lang="en-GB" dirty="0"/>
          </a:p>
        </p:txBody>
      </p:sp>
      <p:grpSp>
        <p:nvGrpSpPr>
          <p:cNvPr id="81" name="Group 80"/>
          <p:cNvGrpSpPr/>
          <p:nvPr/>
        </p:nvGrpSpPr>
        <p:grpSpPr>
          <a:xfrm>
            <a:off x="4660654" y="3572943"/>
            <a:ext cx="711396" cy="541807"/>
            <a:chOff x="8053186" y="1624238"/>
            <a:chExt cx="711396" cy="541807"/>
          </a:xfrm>
        </p:grpSpPr>
        <p:sp>
          <p:nvSpPr>
            <p:cNvPr id="82" name="Rectangle 81"/>
            <p:cNvSpPr/>
            <p:nvPr/>
          </p:nvSpPr>
          <p:spPr>
            <a:xfrm>
              <a:off x="8459690" y="1624238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olidFill>
                    <a:srgbClr val="FF0000"/>
                  </a:solidFill>
                  <a:sym typeface="Symbol"/>
                </a:rPr>
                <a:t>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53186" y="1642825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ym typeface="Symbol"/>
                </a:rPr>
                <a:t>+</a:t>
              </a:r>
              <a:r>
                <a:rPr lang="en-GB" i="1" dirty="0" smtClean="0">
                  <a:solidFill>
                    <a:srgbClr val="FF0000"/>
                  </a:solidFill>
                  <a:sym typeface="Symbol"/>
                </a:rPr>
                <a:t>q</a:t>
              </a:r>
              <a:r>
                <a:rPr lang="en-GB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138045" y="3572943"/>
            <a:ext cx="711396" cy="541807"/>
            <a:chOff x="8053186" y="1624238"/>
            <a:chExt cx="711396" cy="541807"/>
          </a:xfrm>
        </p:grpSpPr>
        <p:sp>
          <p:nvSpPr>
            <p:cNvPr id="99" name="Rectangle 98"/>
            <p:cNvSpPr/>
            <p:nvPr/>
          </p:nvSpPr>
          <p:spPr>
            <a:xfrm>
              <a:off x="8459690" y="1624238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olidFill>
                    <a:srgbClr val="FF0000"/>
                  </a:solidFill>
                  <a:sym typeface="Symbol"/>
                </a:rPr>
                <a:t>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053186" y="1642825"/>
              <a:ext cx="6896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>
                  <a:sym typeface="Symbol"/>
                </a:rPr>
                <a:t>+</a:t>
              </a:r>
              <a:r>
                <a:rPr lang="en-GB" i="1" dirty="0" smtClean="0">
                  <a:solidFill>
                    <a:srgbClr val="FF0000"/>
                  </a:solidFill>
                  <a:sym typeface="Symbol"/>
                </a:rPr>
                <a:t>q</a:t>
              </a:r>
              <a:r>
                <a:rPr lang="en-GB" baseline="-25000" dirty="0" smtClean="0">
                  <a:solidFill>
                    <a:srgbClr val="FF0000"/>
                  </a:solidFill>
                  <a:sym typeface="Symbol"/>
                </a:rPr>
                <a:t>0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8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 rot="16800188">
            <a:off x="2889991" y="4021270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3" name="Straight Connector 122"/>
          <p:cNvCxnSpPr>
            <a:stCxn id="111" idx="0"/>
          </p:cNvCxnSpPr>
          <p:nvPr/>
        </p:nvCxnSpPr>
        <p:spPr bwMode="auto">
          <a:xfrm flipH="1">
            <a:off x="5022567" y="4969629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5204" y="2885445"/>
            <a:ext cx="801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also holds if all the </a:t>
            </a:r>
            <a:r>
              <a:rPr lang="en-GB" i="1" dirty="0" err="1" smtClean="0"/>
              <a:t>q</a:t>
            </a:r>
            <a:r>
              <a:rPr lang="en-GB" i="1" baseline="-25000" dirty="0" err="1" smtClean="0"/>
              <a:t>k</a:t>
            </a:r>
            <a:r>
              <a:rPr lang="en-GB" dirty="0" smtClean="0"/>
              <a:t> are about the same size.</a:t>
            </a:r>
            <a:endParaRPr lang="en-GB" dirty="0"/>
          </a:p>
        </p:txBody>
      </p:sp>
      <p:sp>
        <p:nvSpPr>
          <p:cNvPr id="109" name="Oval 108"/>
          <p:cNvSpPr/>
          <p:nvPr/>
        </p:nvSpPr>
        <p:spPr bwMode="auto">
          <a:xfrm rot="1620188">
            <a:off x="3265709" y="385332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 rot="1600786">
            <a:off x="4793967" y="4927651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10882" y="43398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26472" y="45046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655234" y="4681715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4200656" y="4846527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5111082" y="459890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32" name="Straight Connector 31"/>
          <p:cNvCxnSpPr>
            <a:stCxn id="111" idx="6"/>
          </p:cNvCxnSpPr>
          <p:nvPr/>
        </p:nvCxnSpPr>
        <p:spPr bwMode="auto">
          <a:xfrm flipH="1" flipV="1">
            <a:off x="5018350" y="5321927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237355" y="5205121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45" name="Rectangle 44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400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 bwMode="auto">
          <a:xfrm rot="16800188">
            <a:off x="2889991" y="4021270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3" name="Straight Connector 122"/>
          <p:cNvCxnSpPr>
            <a:stCxn id="111" idx="0"/>
          </p:cNvCxnSpPr>
          <p:nvPr/>
        </p:nvCxnSpPr>
        <p:spPr bwMode="auto">
          <a:xfrm flipH="1">
            <a:off x="5022567" y="4969629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5204" y="2885445"/>
            <a:ext cx="801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also holds if all the </a:t>
            </a:r>
            <a:r>
              <a:rPr lang="en-GB" i="1" dirty="0" err="1" smtClean="0"/>
              <a:t>q</a:t>
            </a:r>
            <a:r>
              <a:rPr lang="en-GB" i="1" baseline="-25000" dirty="0" err="1" smtClean="0"/>
              <a:t>k</a:t>
            </a:r>
            <a:r>
              <a:rPr lang="en-GB" dirty="0" smtClean="0"/>
              <a:t> are about the same size.</a:t>
            </a:r>
            <a:endParaRPr lang="en-GB" dirty="0"/>
          </a:p>
        </p:txBody>
      </p:sp>
      <p:sp>
        <p:nvSpPr>
          <p:cNvPr id="109" name="Oval 108"/>
          <p:cNvSpPr/>
          <p:nvPr/>
        </p:nvSpPr>
        <p:spPr bwMode="auto">
          <a:xfrm rot="1620188">
            <a:off x="3265709" y="3853321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 rot="1600786">
            <a:off x="4793967" y="4927651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10882" y="43398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26472" y="45046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655234" y="4681715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4200656" y="4846527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5111082" y="459890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32" name="Straight Connector 31"/>
          <p:cNvCxnSpPr>
            <a:stCxn id="111" idx="6"/>
          </p:cNvCxnSpPr>
          <p:nvPr/>
        </p:nvCxnSpPr>
        <p:spPr bwMode="auto">
          <a:xfrm flipH="1" flipV="1">
            <a:off x="5018350" y="5321927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237355" y="5205121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olidFill>
                  <a:srgbClr val="FF0000"/>
                </a:solidFill>
                <a:sym typeface="Symbol"/>
              </a:rPr>
              <a:t>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45" name="Rectangle 44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08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45204" y="2885445"/>
            <a:ext cx="801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also holds if all the </a:t>
            </a:r>
            <a:r>
              <a:rPr lang="en-GB" i="1" dirty="0" err="1" smtClean="0"/>
              <a:t>q</a:t>
            </a:r>
            <a:r>
              <a:rPr lang="en-GB" i="1" baseline="-25000" dirty="0" err="1" smtClean="0"/>
              <a:t>k</a:t>
            </a:r>
            <a:r>
              <a:rPr lang="en-GB" dirty="0" smtClean="0"/>
              <a:t> are about the same size.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34612" y="3733800"/>
            <a:ext cx="8130624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Important result #1:</a:t>
            </a:r>
          </a:p>
          <a:p>
            <a:endParaRPr lang="en-GB" dirty="0" smtClean="0"/>
          </a:p>
          <a:p>
            <a:r>
              <a:rPr lang="en-GB" dirty="0" smtClean="0"/>
              <a:t>    Spreading information over lots of small variance</a:t>
            </a:r>
          </a:p>
          <a:p>
            <a:r>
              <a:rPr lang="en-GB" dirty="0"/>
              <a:t> </a:t>
            </a:r>
            <a:r>
              <a:rPr lang="en-GB" dirty="0" smtClean="0"/>
              <a:t>   directions makes the system highly susceptible to</a:t>
            </a:r>
          </a:p>
          <a:p>
            <a:r>
              <a:rPr lang="en-GB" dirty="0" smtClean="0"/>
              <a:t>    weakly </a:t>
            </a:r>
            <a:r>
              <a:rPr lang="en-GB" dirty="0"/>
              <a:t>correlated </a:t>
            </a:r>
            <a:r>
              <a:rPr lang="en-GB" dirty="0" smtClean="0"/>
              <a:t>noise.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34" name="Rectangle 33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514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 bwMode="auto">
          <a:xfrm flipV="1">
            <a:off x="3388046" y="2203269"/>
            <a:ext cx="687809" cy="13787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02580" y="1661724"/>
            <a:ext cx="88542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more interesting case.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the long direction of the ellipses are not perpendicular,</a:t>
            </a:r>
          </a:p>
          <a:p>
            <a:r>
              <a:rPr lang="en-GB" dirty="0" smtClean="0"/>
              <a:t>information will be lost due to noise.</a:t>
            </a:r>
          </a:p>
        </p:txBody>
      </p:sp>
      <p:sp>
        <p:nvSpPr>
          <p:cNvPr id="109" name="Oval 108"/>
          <p:cNvSpPr/>
          <p:nvPr/>
        </p:nvSpPr>
        <p:spPr bwMode="auto">
          <a:xfrm rot="1620188">
            <a:off x="3323085" y="2390108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 rot="3016903">
            <a:off x="4878482" y="2335849"/>
            <a:ext cx="45719" cy="2852575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68258" y="287660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848" y="304142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2712610" y="3218502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4258032" y="3383314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22" name="Rectangle 21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19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946" y="2874181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20633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545556" y="1121229"/>
            <a:ext cx="2170931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4" idx="13"/>
          </p:cNvCxnSpPr>
          <p:nvPr/>
        </p:nvCxnSpPr>
        <p:spPr bwMode="auto">
          <a:xfrm flipH="1">
            <a:off x="5063702" y="1850571"/>
            <a:ext cx="177230" cy="18007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43390" y="3650391"/>
            <a:ext cx="3133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inherits the noise</a:t>
            </a:r>
          </a:p>
          <a:p>
            <a:pPr algn="ctr"/>
            <a:r>
              <a:rPr lang="en-GB" sz="2400" dirty="0" smtClean="0"/>
              <a:t>properties of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x</a:t>
            </a:r>
            <a:r>
              <a:rPr lang="en-GB" sz="2400" dirty="0" smtClean="0"/>
              <a:t> and r</a:t>
            </a:r>
            <a:r>
              <a:rPr lang="en-GB" sz="2400" i="1" baseline="-25000" dirty="0"/>
              <a:t>y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94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4116" y="2840204"/>
            <a:ext cx="26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optimal </a:t>
            </a:r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68091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946436" y="5057476"/>
            <a:ext cx="1849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r>
              <a:rPr lang="en-GB" sz="2400" dirty="0" smtClean="0"/>
              <a:t>     </a:t>
            </a:r>
            <a:r>
              <a:rPr lang="en-GB" sz="2400" dirty="0" smtClean="0">
                <a:sym typeface="Symbol"/>
              </a:rPr>
              <a:t></a:t>
            </a:r>
            <a:endParaRPr lang="en-GB" sz="2400" dirty="0" smtClean="0"/>
          </a:p>
        </p:txBody>
      </p:sp>
      <p:sp>
        <p:nvSpPr>
          <p:cNvPr id="105" name="Rectangle 104"/>
          <p:cNvSpPr/>
          <p:nvPr/>
        </p:nvSpPr>
        <p:spPr>
          <a:xfrm>
            <a:off x="3130547" y="5181764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86388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+ </a:t>
            </a:r>
            <a:r>
              <a:rPr lang="el-GR" sz="2400" dirty="0" smtClean="0">
                <a:solidFill>
                  <a:srgbClr val="0000FF"/>
                </a:solidFill>
              </a:rPr>
              <a:t>σ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302223" y="2940693"/>
            <a:ext cx="807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err="1" smtClean="0">
                <a:solidFill>
                  <a:srgbClr val="0000FF"/>
                </a:solidFill>
              </a:rPr>
              <a:t>approx</a:t>
            </a:r>
            <a:endParaRPr lang="en-GB" sz="2400" baseline="-25000" dirty="0">
              <a:solidFill>
                <a:srgbClr val="0000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980653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</a:rPr>
              <a:t>+ </a:t>
            </a:r>
            <a:r>
              <a:rPr lang="el-GR" sz="2400" dirty="0" smtClean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endParaRPr lang="en-GB" sz="2400" baseline="30000" dirty="0">
              <a:solidFill>
                <a:srgbClr val="00CC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396488" y="291402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8074" y="47854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71403" y="5268089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information</a:t>
            </a: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973186" y="5288308"/>
            <a:ext cx="15585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Freeform 62"/>
          <p:cNvSpPr>
            <a:spLocks/>
          </p:cNvSpPr>
          <p:nvPr/>
        </p:nvSpPr>
        <p:spPr bwMode="auto">
          <a:xfrm rot="16200000" flipH="1">
            <a:off x="4197451" y="3568917"/>
            <a:ext cx="2721878" cy="1203446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  <a:gd name="connsiteX0" fmla="*/ 109385 w 109385"/>
              <a:gd name="connsiteY0" fmla="*/ 0 h 14370"/>
              <a:gd name="connsiteX1" fmla="*/ 0 w 109385"/>
              <a:gd name="connsiteY1" fmla="*/ 14370 h 14370"/>
              <a:gd name="connsiteX0" fmla="*/ 109385 w 109385"/>
              <a:gd name="connsiteY0" fmla="*/ 12395 h 13540"/>
              <a:gd name="connsiteX1" fmla="*/ 0 w 109385"/>
              <a:gd name="connsiteY1" fmla="*/ 5365 h 13540"/>
              <a:gd name="connsiteX0" fmla="*/ 109385 w 109385"/>
              <a:gd name="connsiteY0" fmla="*/ 10857 h 18378"/>
              <a:gd name="connsiteX1" fmla="*/ 0 w 109385"/>
              <a:gd name="connsiteY1" fmla="*/ 3827 h 18378"/>
              <a:gd name="connsiteX0" fmla="*/ 107215 w 107215"/>
              <a:gd name="connsiteY0" fmla="*/ 8888 h 16661"/>
              <a:gd name="connsiteX1" fmla="*/ 0 w 107215"/>
              <a:gd name="connsiteY1" fmla="*/ 3968 h 16661"/>
              <a:gd name="connsiteX0" fmla="*/ 108517 w 108517"/>
              <a:gd name="connsiteY0" fmla="*/ 8888 h 16661"/>
              <a:gd name="connsiteX1" fmla="*/ 0 w 108517"/>
              <a:gd name="connsiteY1" fmla="*/ 3968 h 1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517" h="16661">
                <a:moveTo>
                  <a:pt x="108517" y="8888"/>
                </a:moveTo>
                <a:cubicBezTo>
                  <a:pt x="98969" y="34740"/>
                  <a:pt x="59041" y="-13668"/>
                  <a:pt x="0" y="39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62"/>
          <p:cNvSpPr>
            <a:spLocks/>
          </p:cNvSpPr>
          <p:nvPr/>
        </p:nvSpPr>
        <p:spPr bwMode="auto">
          <a:xfrm rot="16200000" flipH="1">
            <a:off x="4156330" y="4883876"/>
            <a:ext cx="864016" cy="1979716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  <a:gd name="connsiteX0" fmla="*/ 109385 w 109385"/>
              <a:gd name="connsiteY0" fmla="*/ 0 h 14370"/>
              <a:gd name="connsiteX1" fmla="*/ 0 w 109385"/>
              <a:gd name="connsiteY1" fmla="*/ 14370 h 14370"/>
              <a:gd name="connsiteX0" fmla="*/ 109385 w 109385"/>
              <a:gd name="connsiteY0" fmla="*/ 12395 h 13540"/>
              <a:gd name="connsiteX1" fmla="*/ 0 w 109385"/>
              <a:gd name="connsiteY1" fmla="*/ 5365 h 13540"/>
              <a:gd name="connsiteX0" fmla="*/ 109385 w 109385"/>
              <a:gd name="connsiteY0" fmla="*/ 10857 h 18378"/>
              <a:gd name="connsiteX1" fmla="*/ 0 w 109385"/>
              <a:gd name="connsiteY1" fmla="*/ 3827 h 18378"/>
              <a:gd name="connsiteX0" fmla="*/ 107215 w 107215"/>
              <a:gd name="connsiteY0" fmla="*/ 8888 h 16661"/>
              <a:gd name="connsiteX1" fmla="*/ 0 w 107215"/>
              <a:gd name="connsiteY1" fmla="*/ 3968 h 16661"/>
              <a:gd name="connsiteX0" fmla="*/ 108517 w 108517"/>
              <a:gd name="connsiteY0" fmla="*/ 8888 h 16661"/>
              <a:gd name="connsiteX1" fmla="*/ 0 w 108517"/>
              <a:gd name="connsiteY1" fmla="*/ 3968 h 16661"/>
              <a:gd name="connsiteX0" fmla="*/ 108517 w 108517"/>
              <a:gd name="connsiteY0" fmla="*/ 17107 h 17107"/>
              <a:gd name="connsiteX1" fmla="*/ 0 w 108517"/>
              <a:gd name="connsiteY1" fmla="*/ 12187 h 17107"/>
              <a:gd name="connsiteX0" fmla="*/ 98535 w 98535"/>
              <a:gd name="connsiteY0" fmla="*/ 45804 h 45804"/>
              <a:gd name="connsiteX1" fmla="*/ 0 w 98535"/>
              <a:gd name="connsiteY1" fmla="*/ 4564 h 45804"/>
              <a:gd name="connsiteX0" fmla="*/ 37775 w 41135"/>
              <a:gd name="connsiteY0" fmla="*/ 47738 h 47738"/>
              <a:gd name="connsiteX1" fmla="*/ 0 w 41135"/>
              <a:gd name="connsiteY1" fmla="*/ 4388 h 47738"/>
              <a:gd name="connsiteX0" fmla="*/ 34080 w 38970"/>
              <a:gd name="connsiteY0" fmla="*/ 31555 h 31555"/>
              <a:gd name="connsiteX1" fmla="*/ 0 w 38970"/>
              <a:gd name="connsiteY1" fmla="*/ 6510 h 31555"/>
              <a:gd name="connsiteX0" fmla="*/ 34080 w 34080"/>
              <a:gd name="connsiteY0" fmla="*/ 25066 h 25066"/>
              <a:gd name="connsiteX1" fmla="*/ 0 w 34080"/>
              <a:gd name="connsiteY1" fmla="*/ 21 h 25066"/>
              <a:gd name="connsiteX0" fmla="*/ 34080 w 34447"/>
              <a:gd name="connsiteY0" fmla="*/ 27408 h 27408"/>
              <a:gd name="connsiteX1" fmla="*/ 0 w 34447"/>
              <a:gd name="connsiteY1" fmla="*/ 2363 h 2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47" h="27408">
                <a:moveTo>
                  <a:pt x="34080" y="27408"/>
                </a:moveTo>
                <a:cubicBezTo>
                  <a:pt x="35183" y="-10867"/>
                  <a:pt x="36133" y="2005"/>
                  <a:pt x="0" y="2363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59680" y="6027977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definition!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0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6" grpId="0"/>
      <p:bldP spid="10" grpId="0"/>
      <p:bldP spid="107" grpId="0" animBg="1"/>
      <p:bldP spid="106" grpId="0" animBg="1"/>
      <p:bldP spid="17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16800188">
            <a:off x="2948376" y="4852203"/>
            <a:ext cx="2904853" cy="522812"/>
            <a:chOff x="3794111" y="4340310"/>
            <a:chExt cx="2904853" cy="522812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5045019" y="4365337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 rot="6420000">
              <a:off x="5026244" y="3108177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671111" y="3098271"/>
            <a:ext cx="777777" cy="569471"/>
            <a:chOff x="5410722" y="5844413"/>
            <a:chExt cx="777777" cy="569471"/>
          </a:xfrm>
        </p:grpSpPr>
        <p:sp>
          <p:nvSpPr>
            <p:cNvPr id="108" name="TextBox 107"/>
            <p:cNvSpPr txBox="1"/>
            <p:nvPr/>
          </p:nvSpPr>
          <p:spPr>
            <a:xfrm>
              <a:off x="5410722" y="5890664"/>
              <a:ext cx="77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i="1" baseline="-25000" dirty="0" err="1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z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85230" y="5844413"/>
              <a:ext cx="2728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FF"/>
                  </a:solidFill>
                  <a:sym typeface="Symbol"/>
                </a:rPr>
                <a:t>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110" name="Freeform 54"/>
          <p:cNvSpPr>
            <a:spLocks/>
          </p:cNvSpPr>
          <p:nvPr/>
        </p:nvSpPr>
        <p:spPr bwMode="auto">
          <a:xfrm>
            <a:off x="3196345" y="1757216"/>
            <a:ext cx="2244746" cy="3336705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063 w 32596"/>
              <a:gd name="connsiteY0" fmla="*/ 35916 h 35916"/>
              <a:gd name="connsiteX1" fmla="*/ 32596 w 32596"/>
              <a:gd name="connsiteY1" fmla="*/ 0 h 35916"/>
              <a:gd name="connsiteX0" fmla="*/ 14162 w 45695"/>
              <a:gd name="connsiteY0" fmla="*/ 35916 h 35916"/>
              <a:gd name="connsiteX1" fmla="*/ 45695 w 45695"/>
              <a:gd name="connsiteY1" fmla="*/ 0 h 35916"/>
              <a:gd name="connsiteX0" fmla="*/ 16158 w 47691"/>
              <a:gd name="connsiteY0" fmla="*/ 35916 h 35916"/>
              <a:gd name="connsiteX1" fmla="*/ 47691 w 47691"/>
              <a:gd name="connsiteY1" fmla="*/ 0 h 35916"/>
              <a:gd name="connsiteX0" fmla="*/ 15806 w 49499"/>
              <a:gd name="connsiteY0" fmla="*/ 34240 h 34240"/>
              <a:gd name="connsiteX1" fmla="*/ 49499 w 49499"/>
              <a:gd name="connsiteY1" fmla="*/ 0 h 3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499" h="34240">
                <a:moveTo>
                  <a:pt x="15806" y="34240"/>
                </a:moveTo>
                <a:cubicBezTo>
                  <a:pt x="-29122" y="33963"/>
                  <a:pt x="34473" y="5657"/>
                  <a:pt x="49499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5431973" y="1121229"/>
            <a:ext cx="1284514" cy="772885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96689" y="4822371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+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 rot="3024257">
            <a:off x="6790706" y="4423357"/>
            <a:ext cx="457200" cy="162197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Freeform 54"/>
          <p:cNvSpPr>
            <a:spLocks/>
          </p:cNvSpPr>
          <p:nvPr/>
        </p:nvSpPr>
        <p:spPr bwMode="auto">
          <a:xfrm flipH="1">
            <a:off x="7528866" y="1752393"/>
            <a:ext cx="720686" cy="3369351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  <a:gd name="connsiteX0" fmla="*/ 55218 w 55218"/>
              <a:gd name="connsiteY0" fmla="*/ 9448 h 9448"/>
              <a:gd name="connsiteX1" fmla="*/ 20024 w 55218"/>
              <a:gd name="connsiteY1" fmla="*/ 0 h 9448"/>
              <a:gd name="connsiteX0" fmla="*/ 6487 w 6487"/>
              <a:gd name="connsiteY0" fmla="*/ 10000 h 10000"/>
              <a:gd name="connsiteX1" fmla="*/ 113 w 6487"/>
              <a:gd name="connsiteY1" fmla="*/ 0 h 10000"/>
              <a:gd name="connsiteX0" fmla="*/ 9999 w 9999"/>
              <a:gd name="connsiteY0" fmla="*/ 9522 h 9522"/>
              <a:gd name="connsiteX1" fmla="*/ 173 w 9999"/>
              <a:gd name="connsiteY1" fmla="*/ 0 h 9522"/>
              <a:gd name="connsiteX0" fmla="*/ 9831 w 9831"/>
              <a:gd name="connsiteY0" fmla="*/ 10000 h 10000"/>
              <a:gd name="connsiteX1" fmla="*/ 4 w 9831"/>
              <a:gd name="connsiteY1" fmla="*/ 0 h 10000"/>
              <a:gd name="connsiteX0" fmla="*/ 8897 w 8897"/>
              <a:gd name="connsiteY0" fmla="*/ 9387 h 9387"/>
              <a:gd name="connsiteX1" fmla="*/ 5 w 8897"/>
              <a:gd name="connsiteY1" fmla="*/ 0 h 9387"/>
              <a:gd name="connsiteX0" fmla="*/ 1063 w 32596"/>
              <a:gd name="connsiteY0" fmla="*/ 35916 h 35916"/>
              <a:gd name="connsiteX1" fmla="*/ 32596 w 32596"/>
              <a:gd name="connsiteY1" fmla="*/ 0 h 35916"/>
              <a:gd name="connsiteX0" fmla="*/ 14162 w 45695"/>
              <a:gd name="connsiteY0" fmla="*/ 35916 h 35916"/>
              <a:gd name="connsiteX1" fmla="*/ 45695 w 45695"/>
              <a:gd name="connsiteY1" fmla="*/ 0 h 35916"/>
              <a:gd name="connsiteX0" fmla="*/ 16158 w 47691"/>
              <a:gd name="connsiteY0" fmla="*/ 35916 h 35916"/>
              <a:gd name="connsiteX1" fmla="*/ 47691 w 47691"/>
              <a:gd name="connsiteY1" fmla="*/ 0 h 35916"/>
              <a:gd name="connsiteX0" fmla="*/ 15806 w 49499"/>
              <a:gd name="connsiteY0" fmla="*/ 34240 h 34240"/>
              <a:gd name="connsiteX1" fmla="*/ 49499 w 49499"/>
              <a:gd name="connsiteY1" fmla="*/ 0 h 34240"/>
              <a:gd name="connsiteX0" fmla="*/ 21870 w 27773"/>
              <a:gd name="connsiteY0" fmla="*/ 34128 h 34128"/>
              <a:gd name="connsiteX1" fmla="*/ 27773 w 27773"/>
              <a:gd name="connsiteY1" fmla="*/ 0 h 34128"/>
              <a:gd name="connsiteX0" fmla="*/ 39510 w 45413"/>
              <a:gd name="connsiteY0" fmla="*/ 34128 h 34128"/>
              <a:gd name="connsiteX1" fmla="*/ 45413 w 45413"/>
              <a:gd name="connsiteY1" fmla="*/ 0 h 34128"/>
              <a:gd name="connsiteX0" fmla="*/ 40964 w 41814"/>
              <a:gd name="connsiteY0" fmla="*/ 34575 h 34575"/>
              <a:gd name="connsiteX1" fmla="*/ 41814 w 41814"/>
              <a:gd name="connsiteY1" fmla="*/ 0 h 3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814" h="34575">
                <a:moveTo>
                  <a:pt x="40964" y="34575"/>
                </a:moveTo>
                <a:cubicBezTo>
                  <a:pt x="-43754" y="30835"/>
                  <a:pt x="26788" y="5657"/>
                  <a:pt x="41814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5409" y="512547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6487" y="42991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animBg="1"/>
      <p:bldP spid="100" grpId="0" animBg="1"/>
      <p:bldP spid="5" grpId="0"/>
      <p:bldP spid="10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 flipV="1">
            <a:off x="1802625" y="981245"/>
            <a:ext cx="687809" cy="13787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Oval 3"/>
          <p:cNvSpPr/>
          <p:nvPr/>
        </p:nvSpPr>
        <p:spPr bwMode="auto">
          <a:xfrm rot="1620188">
            <a:off x="1737664" y="1168084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9" y="1730787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 rot="3016903">
            <a:off x="7153599" y="1129809"/>
            <a:ext cx="45719" cy="2852575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8600" y="10968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400800" y="1480456"/>
            <a:ext cx="765683" cy="10594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>
            <a:stCxn id="12" idx="0"/>
          </p:cNvCxnSpPr>
          <p:nvPr/>
        </p:nvCxnSpPr>
        <p:spPr bwMode="auto">
          <a:xfrm flipH="1">
            <a:off x="4643967" y="2117824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 rot="1600786">
            <a:off x="4415367" y="2075846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2482" y="1747098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14" name="Straight Connector 13"/>
          <p:cNvCxnSpPr>
            <a:stCxn id="12" idx="6"/>
          </p:cNvCxnSpPr>
          <p:nvPr/>
        </p:nvCxnSpPr>
        <p:spPr bwMode="auto">
          <a:xfrm flipH="1" flipV="1">
            <a:off x="4639750" y="2470122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858755" y="2353316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  <p:cxnSp>
        <p:nvCxnSpPr>
          <p:cNvPr id="20" name="Straight Connector 19"/>
          <p:cNvCxnSpPr>
            <a:endCxn id="12" idx="7"/>
          </p:cNvCxnSpPr>
          <p:nvPr/>
        </p:nvCxnSpPr>
        <p:spPr bwMode="auto">
          <a:xfrm flipH="1">
            <a:off x="4913582" y="1461970"/>
            <a:ext cx="1033605" cy="8316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049549" y="2112645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Freeform 54"/>
          <p:cNvSpPr>
            <a:spLocks/>
          </p:cNvSpPr>
          <p:nvPr/>
        </p:nvSpPr>
        <p:spPr bwMode="auto">
          <a:xfrm>
            <a:off x="1059145" y="2583472"/>
            <a:ext cx="3312509" cy="1999366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  <a:gd name="connsiteX0" fmla="*/ 414695 w 1544192"/>
              <a:gd name="connsiteY0" fmla="*/ 10515 h 10515"/>
              <a:gd name="connsiteX1" fmla="*/ 1544192 w 1544192"/>
              <a:gd name="connsiteY1" fmla="*/ 0 h 10515"/>
              <a:gd name="connsiteX0" fmla="*/ 135388 w 1264885"/>
              <a:gd name="connsiteY0" fmla="*/ 10515 h 10515"/>
              <a:gd name="connsiteX1" fmla="*/ 1264885 w 1264885"/>
              <a:gd name="connsiteY1" fmla="*/ 0 h 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885" h="10515">
                <a:moveTo>
                  <a:pt x="135388" y="10515"/>
                </a:moveTo>
                <a:cubicBezTo>
                  <a:pt x="-307530" y="9759"/>
                  <a:pt x="406182" y="1030"/>
                  <a:pt x="126488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03728" y="4288570"/>
            <a:ext cx="6819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Information is unaffected by noise (</a:t>
            </a:r>
            <a:r>
              <a:rPr lang="en-GB" sz="2400" dirty="0" smtClean="0">
                <a:solidFill>
                  <a:srgbClr val="00CC00"/>
                </a:solidFill>
              </a:rPr>
              <a:t>R</a:t>
            </a:r>
            <a:r>
              <a:rPr lang="en-GB" sz="2400" dirty="0" smtClean="0"/>
              <a:t>) if </a:t>
            </a:r>
            <a:r>
              <a:rPr lang="en-GB" sz="2400" dirty="0">
                <a:solidFill>
                  <a:srgbClr val="0000FF"/>
                </a:solidFill>
              </a:rPr>
              <a:t>f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sz="2400" dirty="0" smtClean="0">
                <a:sym typeface="Symbol"/>
              </a:rPr>
              <a:t>lines up</a:t>
            </a:r>
          </a:p>
          <a:p>
            <a:r>
              <a:rPr lang="en-GB" sz="2400" dirty="0" smtClean="0">
                <a:sym typeface="Symbol"/>
              </a:rPr>
              <a:t>almost perfectly with the long direction of </a:t>
            </a:r>
            <a:r>
              <a:rPr lang="en-GB" sz="2400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sz="2400" dirty="0" smtClean="0">
                <a:sym typeface="Symbol"/>
              </a:rPr>
              <a:t>.</a:t>
            </a:r>
          </a:p>
          <a:p>
            <a:r>
              <a:rPr lang="en-GB" sz="2400" dirty="0" smtClean="0">
                <a:sym typeface="Symbol"/>
              </a:rPr>
              <a:t>Otherwise, noise reduces information.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2524899" y="697989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27" name="Freeform 54"/>
          <p:cNvSpPr>
            <a:spLocks/>
          </p:cNvSpPr>
          <p:nvPr/>
        </p:nvSpPr>
        <p:spPr bwMode="auto">
          <a:xfrm>
            <a:off x="842333" y="3267114"/>
            <a:ext cx="5449610" cy="280710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  <a:gd name="connsiteX0" fmla="*/ 414695 w 1544192"/>
              <a:gd name="connsiteY0" fmla="*/ 10515 h 10515"/>
              <a:gd name="connsiteX1" fmla="*/ 1544192 w 1544192"/>
              <a:gd name="connsiteY1" fmla="*/ 0 h 10515"/>
              <a:gd name="connsiteX0" fmla="*/ 135388 w 1264885"/>
              <a:gd name="connsiteY0" fmla="*/ 10515 h 10515"/>
              <a:gd name="connsiteX1" fmla="*/ 1264885 w 1264885"/>
              <a:gd name="connsiteY1" fmla="*/ 0 h 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885" h="10515">
                <a:moveTo>
                  <a:pt x="135388" y="10515"/>
                </a:moveTo>
                <a:cubicBezTo>
                  <a:pt x="-307530" y="9759"/>
                  <a:pt x="406182" y="1030"/>
                  <a:pt x="1264885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03728" y="5865162"/>
            <a:ext cx="3708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Noise reduces information</a:t>
            </a:r>
            <a:r>
              <a:rPr lang="en-GB" sz="2400" dirty="0" smtClean="0">
                <a:sym typeface="Symbol"/>
              </a:rPr>
              <a:t>.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102314"/>
            <a:ext cx="9215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£1M question: what does 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 look like in real networks?</a:t>
            </a:r>
          </a:p>
        </p:txBody>
      </p:sp>
    </p:spTree>
    <p:extLst>
      <p:ext uri="{BB962C8B-B14F-4D97-AF65-F5344CB8AC3E}">
        <p14:creationId xmlns:p14="http://schemas.microsoft.com/office/powerpoint/2010/main" val="12050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  <p:bldP spid="15" grpId="0"/>
      <p:bldP spid="24" grpId="0" animBg="1"/>
      <p:bldP spid="27" grpId="0" animBg="1"/>
      <p:bldP spid="28" grpId="0"/>
      <p:bldP spid="29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206" y="268493"/>
            <a:ext cx="84673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We don’t know</a:t>
            </a:r>
          </a:p>
          <a:p>
            <a:endParaRPr lang="en-GB" dirty="0"/>
          </a:p>
          <a:p>
            <a:r>
              <a:rPr lang="en-GB" dirty="0" smtClean="0"/>
              <a:t>-  networks of neurons are complicated dynamical</a:t>
            </a:r>
          </a:p>
          <a:p>
            <a:r>
              <a:rPr lang="en-GB" dirty="0" smtClean="0"/>
              <a:t>   systems.</a:t>
            </a:r>
          </a:p>
          <a:p>
            <a:r>
              <a:rPr lang="en-GB" dirty="0" smtClean="0"/>
              <a:t>-  correlations are caused by</a:t>
            </a:r>
            <a:r>
              <a:rPr lang="en-GB" dirty="0"/>
              <a:t> </a:t>
            </a:r>
            <a:r>
              <a:rPr lang="en-GB" dirty="0" smtClean="0"/>
              <a:t>shared</a:t>
            </a:r>
            <a:r>
              <a:rPr lang="en-GB" dirty="0"/>
              <a:t> </a:t>
            </a:r>
            <a:r>
              <a:rPr lang="en-GB" dirty="0" smtClean="0"/>
              <a:t>input (and let’s</a:t>
            </a:r>
          </a:p>
          <a:p>
            <a:r>
              <a:rPr lang="en-GB" dirty="0" smtClean="0"/>
              <a:t>   face it – we really don’t even know the connectivity).</a:t>
            </a:r>
          </a:p>
          <a:p>
            <a:endParaRPr lang="en-GB" dirty="0"/>
          </a:p>
          <a:p>
            <a:r>
              <a:rPr lang="en-GB" dirty="0" smtClean="0"/>
              <a:t>But there are hints.</a:t>
            </a:r>
          </a:p>
        </p:txBody>
      </p:sp>
    </p:spTree>
    <p:extLst>
      <p:ext uri="{BB962C8B-B14F-4D97-AF65-F5344CB8AC3E}">
        <p14:creationId xmlns:p14="http://schemas.microsoft.com/office/powerpoint/2010/main" val="18891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V="1">
            <a:off x="3301720" y="3359151"/>
            <a:ext cx="645950" cy="12743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6342" y="322920"/>
            <a:ext cx="8795100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 </a:t>
            </a:r>
            <a:r>
              <a:rPr lang="en-GB" dirty="0" err="1" smtClean="0"/>
              <a:t>Renart</a:t>
            </a:r>
            <a:r>
              <a:rPr lang="en-GB" dirty="0" smtClean="0"/>
              <a:t>, </a:t>
            </a:r>
            <a:r>
              <a:rPr lang="en-GB" dirty="0"/>
              <a:t>de la </a:t>
            </a:r>
            <a:r>
              <a:rPr lang="en-GB" dirty="0" smtClean="0"/>
              <a:t>Rocha, </a:t>
            </a:r>
            <a:r>
              <a:rPr lang="en-GB" dirty="0" err="1" smtClean="0"/>
              <a:t>Bartho</a:t>
            </a:r>
            <a:r>
              <a:rPr lang="en-GB" dirty="0" smtClean="0"/>
              <a:t>, </a:t>
            </a:r>
            <a:r>
              <a:rPr lang="en-GB" dirty="0" err="1" smtClean="0"/>
              <a:t>Hollender</a:t>
            </a:r>
            <a:r>
              <a:rPr lang="en-GB" dirty="0" smtClean="0"/>
              <a:t>, </a:t>
            </a:r>
            <a:r>
              <a:rPr lang="en-GB" dirty="0" err="1" smtClean="0"/>
              <a:t>Parga</a:t>
            </a:r>
            <a:r>
              <a:rPr lang="en-GB" dirty="0" smtClean="0"/>
              <a:t>, Reyes,</a:t>
            </a:r>
          </a:p>
          <a:p>
            <a:r>
              <a:rPr lang="en-GB" dirty="0" smtClean="0"/>
              <a:t>    and Harris, </a:t>
            </a:r>
            <a:r>
              <a:rPr lang="en-GB" i="1" dirty="0" smtClean="0"/>
              <a:t>Science</a:t>
            </a:r>
            <a:r>
              <a:rPr lang="en-GB" dirty="0" smtClean="0"/>
              <a:t> </a:t>
            </a:r>
            <a:r>
              <a:rPr lang="en-GB" dirty="0"/>
              <a:t>(2010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dirty="0" smtClean="0"/>
              <a:t>       - Reduced network model; random connectivity.</a:t>
            </a:r>
          </a:p>
          <a:p>
            <a:r>
              <a:rPr lang="en-GB" dirty="0"/>
              <a:t> </a:t>
            </a:r>
            <a:r>
              <a:rPr lang="en-GB" dirty="0" smtClean="0"/>
              <a:t>      - No computation.</a:t>
            </a:r>
          </a:p>
          <a:p>
            <a:endParaRPr lang="en-GB" dirty="0"/>
          </a:p>
          <a:p>
            <a:r>
              <a:rPr lang="en-GB" dirty="0" smtClean="0"/>
              <a:t>    They found that correlations are weak.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Information loss can be small.</a:t>
            </a:r>
            <a:endParaRPr lang="en-GB" dirty="0"/>
          </a:p>
        </p:txBody>
      </p:sp>
      <p:cxnSp>
        <p:nvCxnSpPr>
          <p:cNvPr id="3" name="Straight Connector 2"/>
          <p:cNvCxnSpPr>
            <a:stCxn id="5" idx="0"/>
          </p:cNvCxnSpPr>
          <p:nvPr/>
        </p:nvCxnSpPr>
        <p:spPr bwMode="auto">
          <a:xfrm flipH="1">
            <a:off x="5011971" y="4540678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Oval 3"/>
          <p:cNvSpPr/>
          <p:nvPr/>
        </p:nvSpPr>
        <p:spPr bwMode="auto">
          <a:xfrm rot="1620188">
            <a:off x="3255113" y="3424370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1600786">
            <a:off x="4783371" y="4498700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0286" y="39108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876" y="407568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44638" y="4252764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90060" y="4417576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00486" y="4169952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11" name="Straight Connector 10"/>
          <p:cNvCxnSpPr>
            <a:stCxn id="5" idx="6"/>
          </p:cNvCxnSpPr>
          <p:nvPr/>
        </p:nvCxnSpPr>
        <p:spPr bwMode="auto">
          <a:xfrm flipH="1" flipV="1">
            <a:off x="5007754" y="4892976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226759" y="477617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7440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1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32" name="Rectangle 31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7" name="Rectangle 36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41" name="Rectangle 4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6" name="Rectangle 4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51" name="Rectangle 50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6" name="Rectangle 55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63" name="TextBox 62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709057" y="2971800"/>
            <a:ext cx="3473551" cy="2601686"/>
          </a:xfrm>
          <a:custGeom>
            <a:avLst/>
            <a:gdLst>
              <a:gd name="connsiteX0" fmla="*/ 1763486 w 3473551"/>
              <a:gd name="connsiteY0" fmla="*/ 10886 h 2601686"/>
              <a:gd name="connsiteX1" fmla="*/ 1436914 w 3473551"/>
              <a:gd name="connsiteY1" fmla="*/ 0 h 2601686"/>
              <a:gd name="connsiteX2" fmla="*/ 1110343 w 3473551"/>
              <a:gd name="connsiteY2" fmla="*/ 21771 h 2601686"/>
              <a:gd name="connsiteX3" fmla="*/ 1077686 w 3473551"/>
              <a:gd name="connsiteY3" fmla="*/ 32657 h 2601686"/>
              <a:gd name="connsiteX4" fmla="*/ 1055914 w 3473551"/>
              <a:gd name="connsiteY4" fmla="*/ 54429 h 2601686"/>
              <a:gd name="connsiteX5" fmla="*/ 1012372 w 3473551"/>
              <a:gd name="connsiteY5" fmla="*/ 65314 h 2601686"/>
              <a:gd name="connsiteX6" fmla="*/ 936172 w 3473551"/>
              <a:gd name="connsiteY6" fmla="*/ 108857 h 2601686"/>
              <a:gd name="connsiteX7" fmla="*/ 903514 w 3473551"/>
              <a:gd name="connsiteY7" fmla="*/ 130629 h 2601686"/>
              <a:gd name="connsiteX8" fmla="*/ 827314 w 3473551"/>
              <a:gd name="connsiteY8" fmla="*/ 174171 h 2601686"/>
              <a:gd name="connsiteX9" fmla="*/ 805543 w 3473551"/>
              <a:gd name="connsiteY9" fmla="*/ 250371 h 2601686"/>
              <a:gd name="connsiteX10" fmla="*/ 772886 w 3473551"/>
              <a:gd name="connsiteY10" fmla="*/ 359229 h 2601686"/>
              <a:gd name="connsiteX11" fmla="*/ 751114 w 3473551"/>
              <a:gd name="connsiteY11" fmla="*/ 500743 h 2601686"/>
              <a:gd name="connsiteX12" fmla="*/ 740229 w 3473551"/>
              <a:gd name="connsiteY12" fmla="*/ 696686 h 2601686"/>
              <a:gd name="connsiteX13" fmla="*/ 729343 w 3473551"/>
              <a:gd name="connsiteY13" fmla="*/ 729343 h 2601686"/>
              <a:gd name="connsiteX14" fmla="*/ 696686 w 3473551"/>
              <a:gd name="connsiteY14" fmla="*/ 892629 h 2601686"/>
              <a:gd name="connsiteX15" fmla="*/ 685800 w 3473551"/>
              <a:gd name="connsiteY15" fmla="*/ 947057 h 2601686"/>
              <a:gd name="connsiteX16" fmla="*/ 664029 w 3473551"/>
              <a:gd name="connsiteY16" fmla="*/ 979714 h 2601686"/>
              <a:gd name="connsiteX17" fmla="*/ 653143 w 3473551"/>
              <a:gd name="connsiteY17" fmla="*/ 1012371 h 2601686"/>
              <a:gd name="connsiteX18" fmla="*/ 631372 w 3473551"/>
              <a:gd name="connsiteY18" fmla="*/ 1088571 h 2601686"/>
              <a:gd name="connsiteX19" fmla="*/ 620486 w 3473551"/>
              <a:gd name="connsiteY19" fmla="*/ 1121229 h 2601686"/>
              <a:gd name="connsiteX20" fmla="*/ 533400 w 3473551"/>
              <a:gd name="connsiteY20" fmla="*/ 1219200 h 2601686"/>
              <a:gd name="connsiteX21" fmla="*/ 468086 w 3473551"/>
              <a:gd name="connsiteY21" fmla="*/ 1317171 h 2601686"/>
              <a:gd name="connsiteX22" fmla="*/ 435429 w 3473551"/>
              <a:gd name="connsiteY22" fmla="*/ 1382486 h 2601686"/>
              <a:gd name="connsiteX23" fmla="*/ 348343 w 3473551"/>
              <a:gd name="connsiteY23" fmla="*/ 1502229 h 2601686"/>
              <a:gd name="connsiteX24" fmla="*/ 239486 w 3473551"/>
              <a:gd name="connsiteY24" fmla="*/ 1676400 h 2601686"/>
              <a:gd name="connsiteX25" fmla="*/ 152400 w 3473551"/>
              <a:gd name="connsiteY25" fmla="*/ 1796143 h 2601686"/>
              <a:gd name="connsiteX26" fmla="*/ 32657 w 3473551"/>
              <a:gd name="connsiteY26" fmla="*/ 2024743 h 2601686"/>
              <a:gd name="connsiteX27" fmla="*/ 21772 w 3473551"/>
              <a:gd name="connsiteY27" fmla="*/ 2057400 h 2601686"/>
              <a:gd name="connsiteX28" fmla="*/ 0 w 3473551"/>
              <a:gd name="connsiteY28" fmla="*/ 2133600 h 2601686"/>
              <a:gd name="connsiteX29" fmla="*/ 10886 w 3473551"/>
              <a:gd name="connsiteY29" fmla="*/ 2177143 h 2601686"/>
              <a:gd name="connsiteX30" fmla="*/ 54429 w 3473551"/>
              <a:gd name="connsiteY30" fmla="*/ 2264229 h 2601686"/>
              <a:gd name="connsiteX31" fmla="*/ 65314 w 3473551"/>
              <a:gd name="connsiteY31" fmla="*/ 2296886 h 2601686"/>
              <a:gd name="connsiteX32" fmla="*/ 174172 w 3473551"/>
              <a:gd name="connsiteY32" fmla="*/ 2427514 h 2601686"/>
              <a:gd name="connsiteX33" fmla="*/ 250372 w 3473551"/>
              <a:gd name="connsiteY33" fmla="*/ 2460171 h 2601686"/>
              <a:gd name="connsiteX34" fmla="*/ 304800 w 3473551"/>
              <a:gd name="connsiteY34" fmla="*/ 2492829 h 2601686"/>
              <a:gd name="connsiteX35" fmla="*/ 337457 w 3473551"/>
              <a:gd name="connsiteY35" fmla="*/ 2514600 h 2601686"/>
              <a:gd name="connsiteX36" fmla="*/ 446314 w 3473551"/>
              <a:gd name="connsiteY36" fmla="*/ 2547257 h 2601686"/>
              <a:gd name="connsiteX37" fmla="*/ 489857 w 3473551"/>
              <a:gd name="connsiteY37" fmla="*/ 2569029 h 2601686"/>
              <a:gd name="connsiteX38" fmla="*/ 664029 w 3473551"/>
              <a:gd name="connsiteY38" fmla="*/ 2601686 h 2601686"/>
              <a:gd name="connsiteX39" fmla="*/ 1045029 w 3473551"/>
              <a:gd name="connsiteY39" fmla="*/ 2590800 h 2601686"/>
              <a:gd name="connsiteX40" fmla="*/ 1306286 w 3473551"/>
              <a:gd name="connsiteY40" fmla="*/ 2569029 h 2601686"/>
              <a:gd name="connsiteX41" fmla="*/ 1567543 w 3473551"/>
              <a:gd name="connsiteY41" fmla="*/ 2558143 h 2601686"/>
              <a:gd name="connsiteX42" fmla="*/ 1730829 w 3473551"/>
              <a:gd name="connsiteY42" fmla="*/ 2536371 h 2601686"/>
              <a:gd name="connsiteX43" fmla="*/ 1992086 w 3473551"/>
              <a:gd name="connsiteY43" fmla="*/ 2481943 h 2601686"/>
              <a:gd name="connsiteX44" fmla="*/ 2188029 w 3473551"/>
              <a:gd name="connsiteY44" fmla="*/ 2449286 h 2601686"/>
              <a:gd name="connsiteX45" fmla="*/ 2481943 w 3473551"/>
              <a:gd name="connsiteY45" fmla="*/ 2405743 h 2601686"/>
              <a:gd name="connsiteX46" fmla="*/ 2590800 w 3473551"/>
              <a:gd name="connsiteY46" fmla="*/ 2362200 h 2601686"/>
              <a:gd name="connsiteX47" fmla="*/ 2612572 w 3473551"/>
              <a:gd name="connsiteY47" fmla="*/ 2340429 h 2601686"/>
              <a:gd name="connsiteX48" fmla="*/ 2710543 w 3473551"/>
              <a:gd name="connsiteY48" fmla="*/ 2318657 h 2601686"/>
              <a:gd name="connsiteX49" fmla="*/ 2743200 w 3473551"/>
              <a:gd name="connsiteY49" fmla="*/ 2286000 h 2601686"/>
              <a:gd name="connsiteX50" fmla="*/ 2775857 w 3473551"/>
              <a:gd name="connsiteY50" fmla="*/ 2242457 h 2601686"/>
              <a:gd name="connsiteX51" fmla="*/ 3015343 w 3473551"/>
              <a:gd name="connsiteY51" fmla="*/ 2035629 h 2601686"/>
              <a:gd name="connsiteX52" fmla="*/ 3048000 w 3473551"/>
              <a:gd name="connsiteY52" fmla="*/ 2002971 h 2601686"/>
              <a:gd name="connsiteX53" fmla="*/ 3156857 w 3473551"/>
              <a:gd name="connsiteY53" fmla="*/ 1948543 h 2601686"/>
              <a:gd name="connsiteX54" fmla="*/ 3178629 w 3473551"/>
              <a:gd name="connsiteY54" fmla="*/ 1926771 h 2601686"/>
              <a:gd name="connsiteX55" fmla="*/ 3222172 w 3473551"/>
              <a:gd name="connsiteY55" fmla="*/ 1839686 h 2601686"/>
              <a:gd name="connsiteX56" fmla="*/ 3200400 w 3473551"/>
              <a:gd name="connsiteY56" fmla="*/ 1491343 h 2601686"/>
              <a:gd name="connsiteX57" fmla="*/ 3233057 w 3473551"/>
              <a:gd name="connsiteY57" fmla="*/ 1219200 h 2601686"/>
              <a:gd name="connsiteX58" fmla="*/ 3243943 w 3473551"/>
              <a:gd name="connsiteY58" fmla="*/ 1186543 h 2601686"/>
              <a:gd name="connsiteX59" fmla="*/ 3276600 w 3473551"/>
              <a:gd name="connsiteY59" fmla="*/ 1099457 h 2601686"/>
              <a:gd name="connsiteX60" fmla="*/ 3287486 w 3473551"/>
              <a:gd name="connsiteY60" fmla="*/ 1066800 h 2601686"/>
              <a:gd name="connsiteX61" fmla="*/ 3352800 w 3473551"/>
              <a:gd name="connsiteY61" fmla="*/ 979714 h 2601686"/>
              <a:gd name="connsiteX62" fmla="*/ 3385457 w 3473551"/>
              <a:gd name="connsiteY62" fmla="*/ 881743 h 2601686"/>
              <a:gd name="connsiteX63" fmla="*/ 3396343 w 3473551"/>
              <a:gd name="connsiteY63" fmla="*/ 849086 h 2601686"/>
              <a:gd name="connsiteX64" fmla="*/ 3418114 w 3473551"/>
              <a:gd name="connsiteY64" fmla="*/ 794657 h 2601686"/>
              <a:gd name="connsiteX65" fmla="*/ 3450772 w 3473551"/>
              <a:gd name="connsiteY65" fmla="*/ 729343 h 2601686"/>
              <a:gd name="connsiteX66" fmla="*/ 3461657 w 3473551"/>
              <a:gd name="connsiteY66" fmla="*/ 674914 h 2601686"/>
              <a:gd name="connsiteX67" fmla="*/ 3472543 w 3473551"/>
              <a:gd name="connsiteY67" fmla="*/ 631371 h 2601686"/>
              <a:gd name="connsiteX68" fmla="*/ 3439886 w 3473551"/>
              <a:gd name="connsiteY68" fmla="*/ 424543 h 2601686"/>
              <a:gd name="connsiteX69" fmla="*/ 3385457 w 3473551"/>
              <a:gd name="connsiteY69" fmla="*/ 293914 h 2601686"/>
              <a:gd name="connsiteX70" fmla="*/ 3341914 w 3473551"/>
              <a:gd name="connsiteY70" fmla="*/ 272143 h 2601686"/>
              <a:gd name="connsiteX71" fmla="*/ 3287486 w 3473551"/>
              <a:gd name="connsiteY71" fmla="*/ 228600 h 2601686"/>
              <a:gd name="connsiteX72" fmla="*/ 3178629 w 3473551"/>
              <a:gd name="connsiteY72" fmla="*/ 152400 h 2601686"/>
              <a:gd name="connsiteX73" fmla="*/ 3037114 w 3473551"/>
              <a:gd name="connsiteY73" fmla="*/ 32657 h 2601686"/>
              <a:gd name="connsiteX74" fmla="*/ 2764972 w 3473551"/>
              <a:gd name="connsiteY74" fmla="*/ 10886 h 2601686"/>
              <a:gd name="connsiteX75" fmla="*/ 2090057 w 3473551"/>
              <a:gd name="connsiteY75" fmla="*/ 21771 h 2601686"/>
              <a:gd name="connsiteX76" fmla="*/ 1828800 w 3473551"/>
              <a:gd name="connsiteY76" fmla="*/ 43543 h 2601686"/>
              <a:gd name="connsiteX77" fmla="*/ 1698172 w 3473551"/>
              <a:gd name="connsiteY77" fmla="*/ 54429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473551" h="2601686">
                <a:moveTo>
                  <a:pt x="1763486" y="10886"/>
                </a:moveTo>
                <a:cubicBezTo>
                  <a:pt x="1654629" y="7257"/>
                  <a:pt x="1545832" y="0"/>
                  <a:pt x="1436914" y="0"/>
                </a:cubicBezTo>
                <a:cubicBezTo>
                  <a:pt x="1309858" y="0"/>
                  <a:pt x="1227725" y="10034"/>
                  <a:pt x="1110343" y="21771"/>
                </a:cubicBezTo>
                <a:cubicBezTo>
                  <a:pt x="1099457" y="25400"/>
                  <a:pt x="1087525" y="26753"/>
                  <a:pt x="1077686" y="32657"/>
                </a:cubicBezTo>
                <a:cubicBezTo>
                  <a:pt x="1068885" y="37938"/>
                  <a:pt x="1065094" y="49839"/>
                  <a:pt x="1055914" y="54429"/>
                </a:cubicBezTo>
                <a:cubicBezTo>
                  <a:pt x="1042533" y="61120"/>
                  <a:pt x="1026886" y="61686"/>
                  <a:pt x="1012372" y="65314"/>
                </a:cubicBezTo>
                <a:cubicBezTo>
                  <a:pt x="932805" y="118359"/>
                  <a:pt x="1032851" y="53612"/>
                  <a:pt x="936172" y="108857"/>
                </a:cubicBezTo>
                <a:cubicBezTo>
                  <a:pt x="924812" y="115348"/>
                  <a:pt x="914733" y="123898"/>
                  <a:pt x="903514" y="130629"/>
                </a:cubicBezTo>
                <a:cubicBezTo>
                  <a:pt x="878429" y="145680"/>
                  <a:pt x="852714" y="159657"/>
                  <a:pt x="827314" y="174171"/>
                </a:cubicBezTo>
                <a:cubicBezTo>
                  <a:pt x="801212" y="252485"/>
                  <a:pt x="832884" y="154676"/>
                  <a:pt x="805543" y="250371"/>
                </a:cubicBezTo>
                <a:cubicBezTo>
                  <a:pt x="795136" y="286797"/>
                  <a:pt x="782647" y="322624"/>
                  <a:pt x="772886" y="359229"/>
                </a:cubicBezTo>
                <a:cubicBezTo>
                  <a:pt x="761151" y="403234"/>
                  <a:pt x="756565" y="457136"/>
                  <a:pt x="751114" y="500743"/>
                </a:cubicBezTo>
                <a:cubicBezTo>
                  <a:pt x="747486" y="566057"/>
                  <a:pt x="746431" y="631566"/>
                  <a:pt x="740229" y="696686"/>
                </a:cubicBezTo>
                <a:cubicBezTo>
                  <a:pt x="739141" y="708109"/>
                  <a:pt x="731229" y="718025"/>
                  <a:pt x="729343" y="729343"/>
                </a:cubicBezTo>
                <a:cubicBezTo>
                  <a:pt x="702501" y="890388"/>
                  <a:pt x="738221" y="768020"/>
                  <a:pt x="696686" y="892629"/>
                </a:cubicBezTo>
                <a:cubicBezTo>
                  <a:pt x="690835" y="910182"/>
                  <a:pt x="692297" y="929733"/>
                  <a:pt x="685800" y="947057"/>
                </a:cubicBezTo>
                <a:cubicBezTo>
                  <a:pt x="681206" y="959307"/>
                  <a:pt x="669880" y="968012"/>
                  <a:pt x="664029" y="979714"/>
                </a:cubicBezTo>
                <a:cubicBezTo>
                  <a:pt x="658897" y="989977"/>
                  <a:pt x="656440" y="1001380"/>
                  <a:pt x="653143" y="1012371"/>
                </a:cubicBezTo>
                <a:cubicBezTo>
                  <a:pt x="645552" y="1037673"/>
                  <a:pt x="638963" y="1063269"/>
                  <a:pt x="631372" y="1088571"/>
                </a:cubicBezTo>
                <a:cubicBezTo>
                  <a:pt x="628075" y="1099562"/>
                  <a:pt x="625618" y="1110966"/>
                  <a:pt x="620486" y="1121229"/>
                </a:cubicBezTo>
                <a:cubicBezTo>
                  <a:pt x="588803" y="1184594"/>
                  <a:pt x="591095" y="1132657"/>
                  <a:pt x="533400" y="1219200"/>
                </a:cubicBezTo>
                <a:cubicBezTo>
                  <a:pt x="511629" y="1251857"/>
                  <a:pt x="488279" y="1283515"/>
                  <a:pt x="468086" y="1317171"/>
                </a:cubicBezTo>
                <a:cubicBezTo>
                  <a:pt x="455563" y="1338044"/>
                  <a:pt x="448652" y="1362050"/>
                  <a:pt x="435429" y="1382486"/>
                </a:cubicBezTo>
                <a:cubicBezTo>
                  <a:pt x="408617" y="1423922"/>
                  <a:pt x="372830" y="1459378"/>
                  <a:pt x="348343" y="1502229"/>
                </a:cubicBezTo>
                <a:cubicBezTo>
                  <a:pt x="300521" y="1585917"/>
                  <a:pt x="300643" y="1589761"/>
                  <a:pt x="239486" y="1676400"/>
                </a:cubicBezTo>
                <a:cubicBezTo>
                  <a:pt x="196473" y="1737336"/>
                  <a:pt x="183429" y="1746497"/>
                  <a:pt x="152400" y="1796143"/>
                </a:cubicBezTo>
                <a:cubicBezTo>
                  <a:pt x="97358" y="1884209"/>
                  <a:pt x="95425" y="1899206"/>
                  <a:pt x="32657" y="2024743"/>
                </a:cubicBezTo>
                <a:cubicBezTo>
                  <a:pt x="27525" y="2035006"/>
                  <a:pt x="25069" y="2046409"/>
                  <a:pt x="21772" y="2057400"/>
                </a:cubicBezTo>
                <a:cubicBezTo>
                  <a:pt x="14181" y="2082702"/>
                  <a:pt x="7257" y="2108200"/>
                  <a:pt x="0" y="2133600"/>
                </a:cubicBezTo>
                <a:cubicBezTo>
                  <a:pt x="3629" y="2148114"/>
                  <a:pt x="5132" y="2163333"/>
                  <a:pt x="10886" y="2177143"/>
                </a:cubicBezTo>
                <a:cubicBezTo>
                  <a:pt x="23369" y="2207101"/>
                  <a:pt x="44166" y="2233439"/>
                  <a:pt x="54429" y="2264229"/>
                </a:cubicBezTo>
                <a:cubicBezTo>
                  <a:pt x="58057" y="2275115"/>
                  <a:pt x="59410" y="2287047"/>
                  <a:pt x="65314" y="2296886"/>
                </a:cubicBezTo>
                <a:cubicBezTo>
                  <a:pt x="106919" y="2366227"/>
                  <a:pt x="120471" y="2373814"/>
                  <a:pt x="174172" y="2427514"/>
                </a:cubicBezTo>
                <a:cubicBezTo>
                  <a:pt x="193713" y="2447054"/>
                  <a:pt x="224972" y="2449285"/>
                  <a:pt x="250372" y="2460171"/>
                </a:cubicBezTo>
                <a:cubicBezTo>
                  <a:pt x="292894" y="2502695"/>
                  <a:pt x="248278" y="2464568"/>
                  <a:pt x="304800" y="2492829"/>
                </a:cubicBezTo>
                <a:cubicBezTo>
                  <a:pt x="316502" y="2498680"/>
                  <a:pt x="325246" y="2509904"/>
                  <a:pt x="337457" y="2514600"/>
                </a:cubicBezTo>
                <a:cubicBezTo>
                  <a:pt x="372815" y="2528199"/>
                  <a:pt x="410638" y="2534515"/>
                  <a:pt x="446314" y="2547257"/>
                </a:cubicBezTo>
                <a:cubicBezTo>
                  <a:pt x="461596" y="2552715"/>
                  <a:pt x="474114" y="2565093"/>
                  <a:pt x="489857" y="2569029"/>
                </a:cubicBezTo>
                <a:cubicBezTo>
                  <a:pt x="547162" y="2583355"/>
                  <a:pt x="605972" y="2590800"/>
                  <a:pt x="664029" y="2601686"/>
                </a:cubicBezTo>
                <a:cubicBezTo>
                  <a:pt x="791029" y="2598057"/>
                  <a:pt x="918141" y="2597252"/>
                  <a:pt x="1045029" y="2590800"/>
                </a:cubicBezTo>
                <a:cubicBezTo>
                  <a:pt x="1132304" y="2586362"/>
                  <a:pt x="1219069" y="2574480"/>
                  <a:pt x="1306286" y="2569029"/>
                </a:cubicBezTo>
                <a:cubicBezTo>
                  <a:pt x="1393277" y="2563592"/>
                  <a:pt x="1480457" y="2561772"/>
                  <a:pt x="1567543" y="2558143"/>
                </a:cubicBezTo>
                <a:cubicBezTo>
                  <a:pt x="1621972" y="2550886"/>
                  <a:pt x="1676782" y="2546072"/>
                  <a:pt x="1730829" y="2536371"/>
                </a:cubicBezTo>
                <a:cubicBezTo>
                  <a:pt x="1818385" y="2520656"/>
                  <a:pt x="1904702" y="2498588"/>
                  <a:pt x="1992086" y="2481943"/>
                </a:cubicBezTo>
                <a:cubicBezTo>
                  <a:pt x="2057132" y="2469553"/>
                  <a:pt x="2122715" y="2460172"/>
                  <a:pt x="2188029" y="2449286"/>
                </a:cubicBezTo>
                <a:cubicBezTo>
                  <a:pt x="2568532" y="2385869"/>
                  <a:pt x="2336254" y="2442166"/>
                  <a:pt x="2481943" y="2405743"/>
                </a:cubicBezTo>
                <a:cubicBezTo>
                  <a:pt x="2567981" y="2348383"/>
                  <a:pt x="2438618" y="2429835"/>
                  <a:pt x="2590800" y="2362200"/>
                </a:cubicBezTo>
                <a:cubicBezTo>
                  <a:pt x="2600179" y="2358032"/>
                  <a:pt x="2602927" y="2343936"/>
                  <a:pt x="2612572" y="2340429"/>
                </a:cubicBezTo>
                <a:cubicBezTo>
                  <a:pt x="2644012" y="2328996"/>
                  <a:pt x="2677886" y="2325914"/>
                  <a:pt x="2710543" y="2318657"/>
                </a:cubicBezTo>
                <a:cubicBezTo>
                  <a:pt x="2721429" y="2307771"/>
                  <a:pt x="2733181" y="2297689"/>
                  <a:pt x="2743200" y="2286000"/>
                </a:cubicBezTo>
                <a:cubicBezTo>
                  <a:pt x="2755007" y="2272225"/>
                  <a:pt x="2763028" y="2255286"/>
                  <a:pt x="2775857" y="2242457"/>
                </a:cubicBezTo>
                <a:cubicBezTo>
                  <a:pt x="3114807" y="1903507"/>
                  <a:pt x="2835912" y="2175187"/>
                  <a:pt x="3015343" y="2035629"/>
                </a:cubicBezTo>
                <a:cubicBezTo>
                  <a:pt x="3027495" y="2026177"/>
                  <a:pt x="3034889" y="2011039"/>
                  <a:pt x="3048000" y="2002971"/>
                </a:cubicBezTo>
                <a:cubicBezTo>
                  <a:pt x="3082550" y="1981709"/>
                  <a:pt x="3120571" y="1966686"/>
                  <a:pt x="3156857" y="1948543"/>
                </a:cubicBezTo>
                <a:cubicBezTo>
                  <a:pt x="3164114" y="1941286"/>
                  <a:pt x="3172663" y="1935123"/>
                  <a:pt x="3178629" y="1926771"/>
                </a:cubicBezTo>
                <a:cubicBezTo>
                  <a:pt x="3210763" y="1881784"/>
                  <a:pt x="3208081" y="1881958"/>
                  <a:pt x="3222172" y="1839686"/>
                </a:cubicBezTo>
                <a:cubicBezTo>
                  <a:pt x="3194242" y="1700041"/>
                  <a:pt x="3200400" y="1745894"/>
                  <a:pt x="3200400" y="1491343"/>
                </a:cubicBezTo>
                <a:cubicBezTo>
                  <a:pt x="3200400" y="1395078"/>
                  <a:pt x="3213150" y="1312102"/>
                  <a:pt x="3233057" y="1219200"/>
                </a:cubicBezTo>
                <a:cubicBezTo>
                  <a:pt x="3235461" y="1207980"/>
                  <a:pt x="3240022" y="1197327"/>
                  <a:pt x="3243943" y="1186543"/>
                </a:cubicBezTo>
                <a:cubicBezTo>
                  <a:pt x="3254538" y="1157407"/>
                  <a:pt x="3266005" y="1128593"/>
                  <a:pt x="3276600" y="1099457"/>
                </a:cubicBezTo>
                <a:cubicBezTo>
                  <a:pt x="3280521" y="1088673"/>
                  <a:pt x="3281913" y="1076831"/>
                  <a:pt x="3287486" y="1066800"/>
                </a:cubicBezTo>
                <a:cubicBezTo>
                  <a:pt x="3318258" y="1011412"/>
                  <a:pt x="3319770" y="1012746"/>
                  <a:pt x="3352800" y="979714"/>
                </a:cubicBezTo>
                <a:lnTo>
                  <a:pt x="3385457" y="881743"/>
                </a:lnTo>
                <a:cubicBezTo>
                  <a:pt x="3389086" y="870857"/>
                  <a:pt x="3392082" y="859740"/>
                  <a:pt x="3396343" y="849086"/>
                </a:cubicBezTo>
                <a:cubicBezTo>
                  <a:pt x="3403600" y="830943"/>
                  <a:pt x="3411253" y="812953"/>
                  <a:pt x="3418114" y="794657"/>
                </a:cubicBezTo>
                <a:cubicBezTo>
                  <a:pt x="3437428" y="743153"/>
                  <a:pt x="3417743" y="778885"/>
                  <a:pt x="3450772" y="729343"/>
                </a:cubicBezTo>
                <a:cubicBezTo>
                  <a:pt x="3454400" y="711200"/>
                  <a:pt x="3457643" y="692976"/>
                  <a:pt x="3461657" y="674914"/>
                </a:cubicBezTo>
                <a:cubicBezTo>
                  <a:pt x="3464902" y="660309"/>
                  <a:pt x="3472543" y="646332"/>
                  <a:pt x="3472543" y="631371"/>
                </a:cubicBezTo>
                <a:cubicBezTo>
                  <a:pt x="3472543" y="434911"/>
                  <a:pt x="3482492" y="521929"/>
                  <a:pt x="3439886" y="424543"/>
                </a:cubicBezTo>
                <a:cubicBezTo>
                  <a:pt x="3420979" y="381326"/>
                  <a:pt x="3410966" y="333594"/>
                  <a:pt x="3385457" y="293914"/>
                </a:cubicBezTo>
                <a:cubicBezTo>
                  <a:pt x="3376682" y="280264"/>
                  <a:pt x="3355416" y="281144"/>
                  <a:pt x="3341914" y="272143"/>
                </a:cubicBezTo>
                <a:cubicBezTo>
                  <a:pt x="3322582" y="259255"/>
                  <a:pt x="3306222" y="242340"/>
                  <a:pt x="3287486" y="228600"/>
                </a:cubicBezTo>
                <a:cubicBezTo>
                  <a:pt x="3251769" y="202407"/>
                  <a:pt x="3212820" y="180557"/>
                  <a:pt x="3178629" y="152400"/>
                </a:cubicBezTo>
                <a:cubicBezTo>
                  <a:pt x="3149734" y="128604"/>
                  <a:pt x="3084380" y="44474"/>
                  <a:pt x="3037114" y="32657"/>
                </a:cubicBezTo>
                <a:cubicBezTo>
                  <a:pt x="2919564" y="3268"/>
                  <a:pt x="3008516" y="22483"/>
                  <a:pt x="2764972" y="10886"/>
                </a:cubicBezTo>
                <a:lnTo>
                  <a:pt x="2090057" y="21771"/>
                </a:lnTo>
                <a:cubicBezTo>
                  <a:pt x="2002723" y="24818"/>
                  <a:pt x="1916154" y="41116"/>
                  <a:pt x="1828800" y="43543"/>
                </a:cubicBezTo>
                <a:cubicBezTo>
                  <a:pt x="1690940" y="47373"/>
                  <a:pt x="1698172" y="-13581"/>
                  <a:pt x="1698172" y="54429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4568554" y="5127171"/>
            <a:ext cx="1064189" cy="102325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645619" y="5638800"/>
            <a:ext cx="31100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most of the</a:t>
            </a:r>
          </a:p>
          <a:p>
            <a:r>
              <a:rPr lang="en-GB" dirty="0" smtClean="0"/>
              <a:t>information</a:t>
            </a:r>
            <a:r>
              <a:rPr lang="en-GB" dirty="0"/>
              <a:t> </a:t>
            </a:r>
            <a:r>
              <a:rPr lang="en-GB" dirty="0" smtClean="0"/>
              <a:t>is here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967140" y="565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0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967140" y="1708847"/>
            <a:ext cx="62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) = 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(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Q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+ 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dirty="0"/>
          </a:p>
        </p:txBody>
      </p:sp>
      <p:sp>
        <p:nvSpPr>
          <p:cNvPr id="85" name="Rectangle 84"/>
          <p:cNvSpPr/>
          <p:nvPr/>
        </p:nvSpPr>
        <p:spPr>
          <a:xfrm>
            <a:off x="5519361" y="1513475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86" name="Line 28"/>
          <p:cNvSpPr>
            <a:spLocks noChangeShapeType="1"/>
          </p:cNvSpPr>
          <p:nvPr/>
        </p:nvSpPr>
        <p:spPr bwMode="auto">
          <a:xfrm rot="5400000">
            <a:off x="6003223" y="1327883"/>
            <a:ext cx="1" cy="13149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632743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8" name="Rectangle 87"/>
          <p:cNvSpPr/>
          <p:nvPr/>
        </p:nvSpPr>
        <p:spPr>
          <a:xfrm>
            <a:off x="4893899" y="1870131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5026489" y="1280891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90" name="Rectangle 89"/>
          <p:cNvSpPr/>
          <p:nvPr/>
        </p:nvSpPr>
        <p:spPr>
          <a:xfrm>
            <a:off x="4973925" y="1673837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6309196" y="189514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408309" y="1931164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+ </a:t>
            </a:r>
            <a:r>
              <a:rPr lang="en-GB" i="1" dirty="0" smtClean="0">
                <a:sym typeface="Symbol"/>
              </a:rPr>
              <a:t>q</a:t>
            </a:r>
            <a:r>
              <a:rPr lang="en-GB" baseline="-25000" dirty="0" smtClean="0">
                <a:sym typeface="Symbol"/>
              </a:rPr>
              <a:t>0</a:t>
            </a:r>
            <a:endParaRPr lang="en-GB" baseline="300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3878752" y="146659"/>
            <a:ext cx="1457569" cy="1173493"/>
            <a:chOff x="4543720" y="159335"/>
            <a:chExt cx="1457569" cy="1173493"/>
          </a:xfrm>
        </p:grpSpPr>
        <p:sp>
          <p:nvSpPr>
            <p:cNvPr id="94" name="Rectangle 93"/>
            <p:cNvSpPr/>
            <p:nvPr/>
          </p:nvSpPr>
          <p:spPr>
            <a:xfrm>
              <a:off x="5040770" y="391919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 rot="5400000" flipH="1">
              <a:off x="5498421" y="360952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464220" y="773586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33522" y="809608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543720" y="748575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676310" y="159335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623746" y="552281"/>
              <a:ext cx="4411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ym typeface="Symbol"/>
                </a:rPr>
                <a:t></a:t>
              </a:r>
              <a:endParaRPr lang="en-GB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75" name="Straight Connector 74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78" name="Straight Connector 77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0" name="TextBox 79"/>
          <p:cNvSpPr txBox="1"/>
          <p:nvPr/>
        </p:nvSpPr>
        <p:spPr>
          <a:xfrm>
            <a:off x="543925" y="5867043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Information loss is small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9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 bwMode="auto">
          <a:xfrm flipV="1">
            <a:off x="3331670" y="3859750"/>
            <a:ext cx="726320" cy="14274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6342" y="322920"/>
            <a:ext cx="87954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 </a:t>
            </a:r>
            <a:r>
              <a:rPr lang="en-GB" dirty="0"/>
              <a:t>Beck</a:t>
            </a:r>
            <a:r>
              <a:rPr lang="en-GB" dirty="0" smtClean="0"/>
              <a:t>, </a:t>
            </a:r>
            <a:r>
              <a:rPr lang="en-GB" dirty="0" err="1" smtClean="0"/>
              <a:t>Bejjanki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Pouget</a:t>
            </a:r>
            <a:r>
              <a:rPr lang="en-GB" dirty="0"/>
              <a:t> </a:t>
            </a:r>
            <a:r>
              <a:rPr lang="en-GB" i="1" dirty="0" smtClean="0"/>
              <a:t>Neural Computation</a:t>
            </a:r>
            <a:r>
              <a:rPr lang="en-GB" dirty="0" smtClean="0"/>
              <a:t> (2011)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       - Network of weakly coupled LNP neurons.</a:t>
            </a:r>
          </a:p>
          <a:p>
            <a:r>
              <a:rPr lang="en-GB" dirty="0"/>
              <a:t> </a:t>
            </a:r>
            <a:r>
              <a:rPr lang="en-GB" dirty="0" smtClean="0"/>
              <a:t>      - Fisher information was computed explicitly.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Information loss was small.</a:t>
            </a:r>
            <a:endParaRPr lang="en-GB" dirty="0"/>
          </a:p>
        </p:txBody>
      </p:sp>
      <p:cxnSp>
        <p:nvCxnSpPr>
          <p:cNvPr id="3" name="Straight Connector 2"/>
          <p:cNvCxnSpPr>
            <a:stCxn id="5" idx="0"/>
          </p:cNvCxnSpPr>
          <p:nvPr/>
        </p:nvCxnSpPr>
        <p:spPr bwMode="auto">
          <a:xfrm flipH="1">
            <a:off x="5048333" y="5181853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Oval 3"/>
          <p:cNvSpPr/>
          <p:nvPr/>
        </p:nvSpPr>
        <p:spPr bwMode="auto">
          <a:xfrm rot="1620188">
            <a:off x="3291475" y="4065545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1600786">
            <a:off x="4819733" y="5139875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648" y="455204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2238" y="47168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681000" y="4893939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26422" y="5058751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136848" y="4811127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11" name="Straight Connector 10"/>
          <p:cNvCxnSpPr>
            <a:stCxn id="5" idx="6"/>
          </p:cNvCxnSpPr>
          <p:nvPr/>
        </p:nvCxnSpPr>
        <p:spPr bwMode="auto">
          <a:xfrm flipH="1" flipV="1">
            <a:off x="5044116" y="5534151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263121" y="5417345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  <p:sp>
        <p:nvSpPr>
          <p:cNvPr id="16" name="Freeform 54"/>
          <p:cNvSpPr>
            <a:spLocks/>
          </p:cNvSpPr>
          <p:nvPr/>
        </p:nvSpPr>
        <p:spPr bwMode="auto">
          <a:xfrm>
            <a:off x="5643828" y="1860702"/>
            <a:ext cx="559948" cy="322293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4852"/>
              <a:gd name="connsiteY0" fmla="*/ 0 h 4343219"/>
              <a:gd name="connsiteX1" fmla="*/ 4852 w 4852"/>
              <a:gd name="connsiteY1" fmla="*/ 4343219 h 4343219"/>
              <a:gd name="connsiteX0" fmla="*/ 26366 w 26604"/>
              <a:gd name="connsiteY0" fmla="*/ 0 h 9201"/>
              <a:gd name="connsiteX1" fmla="*/ 238 w 26604"/>
              <a:gd name="connsiteY1" fmla="*/ 9201 h 9201"/>
              <a:gd name="connsiteX0" fmla="*/ 9822 w 10410"/>
              <a:gd name="connsiteY0" fmla="*/ 0 h 10000"/>
              <a:gd name="connsiteX1" fmla="*/ 0 w 10410"/>
              <a:gd name="connsiteY1" fmla="*/ 10000 h 10000"/>
              <a:gd name="connsiteX0" fmla="*/ 9205 w 9910"/>
              <a:gd name="connsiteY0" fmla="*/ 0 h 11738"/>
              <a:gd name="connsiteX1" fmla="*/ 0 w 9910"/>
              <a:gd name="connsiteY1" fmla="*/ 11738 h 11738"/>
              <a:gd name="connsiteX0" fmla="*/ 9289 w 9857"/>
              <a:gd name="connsiteY0" fmla="*/ 0 h 10000"/>
              <a:gd name="connsiteX1" fmla="*/ 0 w 9857"/>
              <a:gd name="connsiteY1" fmla="*/ 10000 h 10000"/>
              <a:gd name="connsiteX0" fmla="*/ 1119 w 5405"/>
              <a:gd name="connsiteY0" fmla="*/ 0 h 13313"/>
              <a:gd name="connsiteX1" fmla="*/ 0 w 5405"/>
              <a:gd name="connsiteY1" fmla="*/ 13313 h 13313"/>
              <a:gd name="connsiteX0" fmla="*/ 2070 w 9425"/>
              <a:gd name="connsiteY0" fmla="*/ 0 h 10000"/>
              <a:gd name="connsiteX1" fmla="*/ 0 w 9425"/>
              <a:gd name="connsiteY1" fmla="*/ 10000 h 10000"/>
              <a:gd name="connsiteX0" fmla="*/ 2196 w 11980"/>
              <a:gd name="connsiteY0" fmla="*/ 0 h 10000"/>
              <a:gd name="connsiteX1" fmla="*/ 0 w 1198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80" h="10000">
                <a:moveTo>
                  <a:pt x="2196" y="0"/>
                </a:moveTo>
                <a:cubicBezTo>
                  <a:pt x="11232" y="1212"/>
                  <a:pt x="19656" y="6526"/>
                  <a:pt x="0" y="1000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2724151" y="1001491"/>
            <a:ext cx="4841420" cy="859210"/>
          </a:xfrm>
          <a:custGeom>
            <a:avLst/>
            <a:gdLst>
              <a:gd name="connsiteX0" fmla="*/ 4506685 w 4867189"/>
              <a:gd name="connsiteY0" fmla="*/ 141514 h 667033"/>
              <a:gd name="connsiteX1" fmla="*/ 4376057 w 4867189"/>
              <a:gd name="connsiteY1" fmla="*/ 119742 h 667033"/>
              <a:gd name="connsiteX2" fmla="*/ 3907971 w 4867189"/>
              <a:gd name="connsiteY2" fmla="*/ 65314 h 667033"/>
              <a:gd name="connsiteX3" fmla="*/ 3842657 w 4867189"/>
              <a:gd name="connsiteY3" fmla="*/ 54428 h 667033"/>
              <a:gd name="connsiteX4" fmla="*/ 3668485 w 4867189"/>
              <a:gd name="connsiteY4" fmla="*/ 21771 h 667033"/>
              <a:gd name="connsiteX5" fmla="*/ 3211285 w 4867189"/>
              <a:gd name="connsiteY5" fmla="*/ 0 h 667033"/>
              <a:gd name="connsiteX6" fmla="*/ 1088571 w 4867189"/>
              <a:gd name="connsiteY6" fmla="*/ 10885 h 667033"/>
              <a:gd name="connsiteX7" fmla="*/ 816428 w 4867189"/>
              <a:gd name="connsiteY7" fmla="*/ 32657 h 667033"/>
              <a:gd name="connsiteX8" fmla="*/ 566057 w 4867189"/>
              <a:gd name="connsiteY8" fmla="*/ 87085 h 667033"/>
              <a:gd name="connsiteX9" fmla="*/ 468085 w 4867189"/>
              <a:gd name="connsiteY9" fmla="*/ 108857 h 667033"/>
              <a:gd name="connsiteX10" fmla="*/ 217714 w 4867189"/>
              <a:gd name="connsiteY10" fmla="*/ 119742 h 667033"/>
              <a:gd name="connsiteX11" fmla="*/ 152400 w 4867189"/>
              <a:gd name="connsiteY11" fmla="*/ 141514 h 667033"/>
              <a:gd name="connsiteX12" fmla="*/ 76200 w 4867189"/>
              <a:gd name="connsiteY12" fmla="*/ 261257 h 667033"/>
              <a:gd name="connsiteX13" fmla="*/ 21771 w 4867189"/>
              <a:gd name="connsiteY13" fmla="*/ 326571 h 667033"/>
              <a:gd name="connsiteX14" fmla="*/ 0 w 4867189"/>
              <a:gd name="connsiteY14" fmla="*/ 359228 h 667033"/>
              <a:gd name="connsiteX15" fmla="*/ 10885 w 4867189"/>
              <a:gd name="connsiteY15" fmla="*/ 413657 h 667033"/>
              <a:gd name="connsiteX16" fmla="*/ 65314 w 4867189"/>
              <a:gd name="connsiteY16" fmla="*/ 468085 h 667033"/>
              <a:gd name="connsiteX17" fmla="*/ 97971 w 4867189"/>
              <a:gd name="connsiteY17" fmla="*/ 478971 h 667033"/>
              <a:gd name="connsiteX18" fmla="*/ 261257 w 4867189"/>
              <a:gd name="connsiteY18" fmla="*/ 587828 h 667033"/>
              <a:gd name="connsiteX19" fmla="*/ 315685 w 4867189"/>
              <a:gd name="connsiteY19" fmla="*/ 609600 h 667033"/>
              <a:gd name="connsiteX20" fmla="*/ 359228 w 4867189"/>
              <a:gd name="connsiteY20" fmla="*/ 631371 h 667033"/>
              <a:gd name="connsiteX21" fmla="*/ 511628 w 4867189"/>
              <a:gd name="connsiteY21" fmla="*/ 642257 h 667033"/>
              <a:gd name="connsiteX22" fmla="*/ 859971 w 4867189"/>
              <a:gd name="connsiteY22" fmla="*/ 631371 h 667033"/>
              <a:gd name="connsiteX23" fmla="*/ 3907971 w 4867189"/>
              <a:gd name="connsiteY23" fmla="*/ 631371 h 667033"/>
              <a:gd name="connsiteX24" fmla="*/ 4180114 w 4867189"/>
              <a:gd name="connsiteY24" fmla="*/ 609600 h 667033"/>
              <a:gd name="connsiteX25" fmla="*/ 4212771 w 4867189"/>
              <a:gd name="connsiteY25" fmla="*/ 598714 h 667033"/>
              <a:gd name="connsiteX26" fmla="*/ 4288971 w 4867189"/>
              <a:gd name="connsiteY26" fmla="*/ 587828 h 667033"/>
              <a:gd name="connsiteX27" fmla="*/ 4321628 w 4867189"/>
              <a:gd name="connsiteY27" fmla="*/ 576942 h 667033"/>
              <a:gd name="connsiteX28" fmla="*/ 4376057 w 4867189"/>
              <a:gd name="connsiteY28" fmla="*/ 566057 h 667033"/>
              <a:gd name="connsiteX29" fmla="*/ 4452257 w 4867189"/>
              <a:gd name="connsiteY29" fmla="*/ 533400 h 667033"/>
              <a:gd name="connsiteX30" fmla="*/ 4626428 w 4867189"/>
              <a:gd name="connsiteY30" fmla="*/ 500742 h 667033"/>
              <a:gd name="connsiteX31" fmla="*/ 4702628 w 4867189"/>
              <a:gd name="connsiteY31" fmla="*/ 468085 h 667033"/>
              <a:gd name="connsiteX32" fmla="*/ 4767943 w 4867189"/>
              <a:gd name="connsiteY32" fmla="*/ 446314 h 667033"/>
              <a:gd name="connsiteX33" fmla="*/ 4800600 w 4867189"/>
              <a:gd name="connsiteY33" fmla="*/ 424542 h 667033"/>
              <a:gd name="connsiteX34" fmla="*/ 4833257 w 4867189"/>
              <a:gd name="connsiteY34" fmla="*/ 413657 h 667033"/>
              <a:gd name="connsiteX35" fmla="*/ 4855028 w 4867189"/>
              <a:gd name="connsiteY35" fmla="*/ 391885 h 667033"/>
              <a:gd name="connsiteX36" fmla="*/ 4855028 w 4867189"/>
              <a:gd name="connsiteY36" fmla="*/ 283028 h 667033"/>
              <a:gd name="connsiteX37" fmla="*/ 4822371 w 4867189"/>
              <a:gd name="connsiteY37" fmla="*/ 195942 h 667033"/>
              <a:gd name="connsiteX38" fmla="*/ 4746171 w 4867189"/>
              <a:gd name="connsiteY38" fmla="*/ 119742 h 667033"/>
              <a:gd name="connsiteX39" fmla="*/ 4604657 w 4867189"/>
              <a:gd name="connsiteY39" fmla="*/ 87085 h 667033"/>
              <a:gd name="connsiteX40" fmla="*/ 4495800 w 4867189"/>
              <a:gd name="connsiteY40" fmla="*/ 108857 h 667033"/>
              <a:gd name="connsiteX41" fmla="*/ 4506685 w 4867189"/>
              <a:gd name="connsiteY41" fmla="*/ 141514 h 66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67189" h="667033">
                <a:moveTo>
                  <a:pt x="4506685" y="141514"/>
                </a:moveTo>
                <a:cubicBezTo>
                  <a:pt x="4486728" y="143328"/>
                  <a:pt x="4419847" y="125315"/>
                  <a:pt x="4376057" y="119742"/>
                </a:cubicBezTo>
                <a:cubicBezTo>
                  <a:pt x="4220234" y="99910"/>
                  <a:pt x="4062914" y="91139"/>
                  <a:pt x="3907971" y="65314"/>
                </a:cubicBezTo>
                <a:lnTo>
                  <a:pt x="3842657" y="54428"/>
                </a:lnTo>
                <a:cubicBezTo>
                  <a:pt x="3784541" y="43861"/>
                  <a:pt x="3727336" y="26844"/>
                  <a:pt x="3668485" y="21771"/>
                </a:cubicBezTo>
                <a:cubicBezTo>
                  <a:pt x="3516476" y="8667"/>
                  <a:pt x="3363685" y="7257"/>
                  <a:pt x="3211285" y="0"/>
                </a:cubicBezTo>
                <a:lnTo>
                  <a:pt x="1088571" y="10885"/>
                </a:lnTo>
                <a:cubicBezTo>
                  <a:pt x="1042498" y="11326"/>
                  <a:pt x="871757" y="27627"/>
                  <a:pt x="816428" y="32657"/>
                </a:cubicBezTo>
                <a:cubicBezTo>
                  <a:pt x="592379" y="88669"/>
                  <a:pt x="912866" y="10015"/>
                  <a:pt x="566057" y="87085"/>
                </a:cubicBezTo>
                <a:cubicBezTo>
                  <a:pt x="533400" y="94342"/>
                  <a:pt x="501393" y="105734"/>
                  <a:pt x="468085" y="108857"/>
                </a:cubicBezTo>
                <a:cubicBezTo>
                  <a:pt x="384914" y="116654"/>
                  <a:pt x="301171" y="116114"/>
                  <a:pt x="217714" y="119742"/>
                </a:cubicBezTo>
                <a:cubicBezTo>
                  <a:pt x="195943" y="126999"/>
                  <a:pt x="166169" y="123155"/>
                  <a:pt x="152400" y="141514"/>
                </a:cubicBezTo>
                <a:cubicBezTo>
                  <a:pt x="94042" y="219326"/>
                  <a:pt x="141884" y="151785"/>
                  <a:pt x="76200" y="261257"/>
                </a:cubicBezTo>
                <a:cubicBezTo>
                  <a:pt x="41451" y="319171"/>
                  <a:pt x="68900" y="270015"/>
                  <a:pt x="21771" y="326571"/>
                </a:cubicBezTo>
                <a:cubicBezTo>
                  <a:pt x="13396" y="336622"/>
                  <a:pt x="7257" y="348342"/>
                  <a:pt x="0" y="359228"/>
                </a:cubicBezTo>
                <a:cubicBezTo>
                  <a:pt x="3628" y="377371"/>
                  <a:pt x="4388" y="396333"/>
                  <a:pt x="10885" y="413657"/>
                </a:cubicBezTo>
                <a:cubicBezTo>
                  <a:pt x="20933" y="440452"/>
                  <a:pt x="40752" y="455804"/>
                  <a:pt x="65314" y="468085"/>
                </a:cubicBezTo>
                <a:cubicBezTo>
                  <a:pt x="75577" y="473217"/>
                  <a:pt x="87085" y="475342"/>
                  <a:pt x="97971" y="478971"/>
                </a:cubicBezTo>
                <a:cubicBezTo>
                  <a:pt x="144389" y="513784"/>
                  <a:pt x="217409" y="570288"/>
                  <a:pt x="261257" y="587828"/>
                </a:cubicBezTo>
                <a:cubicBezTo>
                  <a:pt x="279400" y="595085"/>
                  <a:pt x="297829" y="601664"/>
                  <a:pt x="315685" y="609600"/>
                </a:cubicBezTo>
                <a:cubicBezTo>
                  <a:pt x="330514" y="616191"/>
                  <a:pt x="343221" y="628703"/>
                  <a:pt x="359228" y="631371"/>
                </a:cubicBezTo>
                <a:cubicBezTo>
                  <a:pt x="409464" y="639744"/>
                  <a:pt x="460828" y="638628"/>
                  <a:pt x="511628" y="642257"/>
                </a:cubicBezTo>
                <a:cubicBezTo>
                  <a:pt x="627742" y="638628"/>
                  <a:pt x="743800" y="631371"/>
                  <a:pt x="859971" y="631371"/>
                </a:cubicBezTo>
                <a:cubicBezTo>
                  <a:pt x="3961581" y="631371"/>
                  <a:pt x="2784634" y="711611"/>
                  <a:pt x="3907971" y="631371"/>
                </a:cubicBezTo>
                <a:cubicBezTo>
                  <a:pt x="4035757" y="599424"/>
                  <a:pt x="3884382" y="634244"/>
                  <a:pt x="4180114" y="609600"/>
                </a:cubicBezTo>
                <a:cubicBezTo>
                  <a:pt x="4191549" y="608647"/>
                  <a:pt x="4201519" y="600964"/>
                  <a:pt x="4212771" y="598714"/>
                </a:cubicBezTo>
                <a:cubicBezTo>
                  <a:pt x="4237931" y="593682"/>
                  <a:pt x="4263571" y="591457"/>
                  <a:pt x="4288971" y="587828"/>
                </a:cubicBezTo>
                <a:cubicBezTo>
                  <a:pt x="4299857" y="584199"/>
                  <a:pt x="4310496" y="579725"/>
                  <a:pt x="4321628" y="576942"/>
                </a:cubicBezTo>
                <a:cubicBezTo>
                  <a:pt x="4339578" y="572455"/>
                  <a:pt x="4358504" y="571908"/>
                  <a:pt x="4376057" y="566057"/>
                </a:cubicBezTo>
                <a:cubicBezTo>
                  <a:pt x="4402273" y="557318"/>
                  <a:pt x="4425631" y="540796"/>
                  <a:pt x="4452257" y="533400"/>
                </a:cubicBezTo>
                <a:cubicBezTo>
                  <a:pt x="4485440" y="524182"/>
                  <a:pt x="4579998" y="512349"/>
                  <a:pt x="4626428" y="500742"/>
                </a:cubicBezTo>
                <a:cubicBezTo>
                  <a:pt x="4673157" y="489060"/>
                  <a:pt x="4650692" y="488859"/>
                  <a:pt x="4702628" y="468085"/>
                </a:cubicBezTo>
                <a:cubicBezTo>
                  <a:pt x="4723936" y="459562"/>
                  <a:pt x="4746171" y="453571"/>
                  <a:pt x="4767943" y="446314"/>
                </a:cubicBezTo>
                <a:cubicBezTo>
                  <a:pt x="4778829" y="439057"/>
                  <a:pt x="4788898" y="430393"/>
                  <a:pt x="4800600" y="424542"/>
                </a:cubicBezTo>
                <a:cubicBezTo>
                  <a:pt x="4810863" y="419410"/>
                  <a:pt x="4823418" y="419561"/>
                  <a:pt x="4833257" y="413657"/>
                </a:cubicBezTo>
                <a:cubicBezTo>
                  <a:pt x="4842058" y="408377"/>
                  <a:pt x="4847771" y="399142"/>
                  <a:pt x="4855028" y="391885"/>
                </a:cubicBezTo>
                <a:cubicBezTo>
                  <a:pt x="4873407" y="336751"/>
                  <a:pt x="4868926" y="366419"/>
                  <a:pt x="4855028" y="283028"/>
                </a:cubicBezTo>
                <a:cubicBezTo>
                  <a:pt x="4847932" y="240449"/>
                  <a:pt x="4849913" y="226544"/>
                  <a:pt x="4822371" y="195942"/>
                </a:cubicBezTo>
                <a:cubicBezTo>
                  <a:pt x="4798341" y="169242"/>
                  <a:pt x="4780249" y="131101"/>
                  <a:pt x="4746171" y="119742"/>
                </a:cubicBezTo>
                <a:cubicBezTo>
                  <a:pt x="4656516" y="89857"/>
                  <a:pt x="4703575" y="101217"/>
                  <a:pt x="4604657" y="87085"/>
                </a:cubicBezTo>
                <a:cubicBezTo>
                  <a:pt x="4591442" y="88973"/>
                  <a:pt x="4519551" y="94607"/>
                  <a:pt x="4495800" y="108857"/>
                </a:cubicBezTo>
                <a:cubicBezTo>
                  <a:pt x="4495791" y="108862"/>
                  <a:pt x="4526642" y="139700"/>
                  <a:pt x="4506685" y="141514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0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12" grpId="0"/>
      <p:bldP spid="16" grpId="0" animBg="1"/>
      <p:bldP spid="13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 flipV="1">
            <a:off x="3295308" y="2587187"/>
            <a:ext cx="726320" cy="14274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76342" y="322920"/>
            <a:ext cx="86700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Networks have been evolving for 100s or millions of</a:t>
            </a:r>
          </a:p>
          <a:p>
            <a:r>
              <a:rPr lang="en-GB" dirty="0"/>
              <a:t> </a:t>
            </a:r>
            <a:r>
              <a:rPr lang="en-GB" dirty="0" smtClean="0"/>
              <a:t>   years, so they probably know what they’re doing.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Probably we’re in this regime,</a:t>
            </a:r>
            <a:endParaRPr lang="en-GB" dirty="0"/>
          </a:p>
        </p:txBody>
      </p:sp>
      <p:cxnSp>
        <p:nvCxnSpPr>
          <p:cNvPr id="17" name="Straight Connector 16"/>
          <p:cNvCxnSpPr>
            <a:stCxn id="19" idx="0"/>
          </p:cNvCxnSpPr>
          <p:nvPr/>
        </p:nvCxnSpPr>
        <p:spPr bwMode="auto">
          <a:xfrm flipH="1">
            <a:off x="5011971" y="3909290"/>
            <a:ext cx="177031" cy="352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 rot="1620188">
            <a:off x="3255113" y="2792982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600786">
            <a:off x="4783371" y="3867312"/>
            <a:ext cx="457200" cy="788550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0286" y="3279483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Q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5876" y="344429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644638" y="3621376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190060" y="3786188"/>
            <a:ext cx="633334" cy="3626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100486" y="3538564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1</a:t>
            </a:r>
            <a:endParaRPr lang="en-GB" sz="2000" baseline="-25000" dirty="0"/>
          </a:p>
        </p:txBody>
      </p:sp>
      <p:cxnSp>
        <p:nvCxnSpPr>
          <p:cNvPr id="25" name="Straight Connector 24"/>
          <p:cNvCxnSpPr>
            <a:stCxn id="19" idx="6"/>
          </p:cNvCxnSpPr>
          <p:nvPr/>
        </p:nvCxnSpPr>
        <p:spPr bwMode="auto">
          <a:xfrm flipH="1" flipV="1">
            <a:off x="5007754" y="4261588"/>
            <a:ext cx="208478" cy="1026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226759" y="4144782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q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3828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4" grpId="0"/>
      <p:bldP spid="2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2" y="322920"/>
            <a:ext cx="815947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4. Finally</a:t>
            </a:r>
            <a:r>
              <a:rPr lang="en-GB" dirty="0"/>
              <a:t>, </a:t>
            </a:r>
            <a:r>
              <a:rPr lang="en-GB" dirty="0" smtClean="0"/>
              <a:t>recall the studies by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Shamir and </a:t>
            </a:r>
            <a:r>
              <a:rPr lang="en-GB" dirty="0" err="1"/>
              <a:t>Sompolinsky</a:t>
            </a:r>
            <a:r>
              <a:rPr lang="en-GB" dirty="0"/>
              <a:t>, </a:t>
            </a:r>
            <a:r>
              <a:rPr lang="en-GB" i="1" dirty="0"/>
              <a:t>Neural Comp.</a:t>
            </a:r>
            <a:r>
              <a:rPr lang="en-GB" dirty="0"/>
              <a:t> 2006</a:t>
            </a:r>
          </a:p>
          <a:p>
            <a:r>
              <a:rPr lang="en-GB" dirty="0"/>
              <a:t>    Ecker, </a:t>
            </a:r>
            <a:r>
              <a:rPr lang="en-GB" dirty="0" err="1"/>
              <a:t>Berens</a:t>
            </a:r>
            <a:r>
              <a:rPr lang="en-GB" dirty="0"/>
              <a:t>, </a:t>
            </a:r>
            <a:r>
              <a:rPr lang="en-GB" dirty="0" err="1"/>
              <a:t>Tolias</a:t>
            </a:r>
            <a:r>
              <a:rPr lang="en-GB" dirty="0"/>
              <a:t>, </a:t>
            </a:r>
            <a:r>
              <a:rPr lang="en-GB" dirty="0" err="1"/>
              <a:t>Bethge</a:t>
            </a:r>
            <a:r>
              <a:rPr lang="en-GB" dirty="0"/>
              <a:t>, </a:t>
            </a:r>
            <a:r>
              <a:rPr lang="en-GB" i="1" dirty="0"/>
              <a:t>J. </a:t>
            </a:r>
            <a:r>
              <a:rPr lang="en-GB" i="1" dirty="0" err="1"/>
              <a:t>Neurosci</a:t>
            </a:r>
            <a:r>
              <a:rPr lang="en-GB" i="1" dirty="0"/>
              <a:t>.</a:t>
            </a:r>
            <a:r>
              <a:rPr lang="en-GB" dirty="0"/>
              <a:t> 2011</a:t>
            </a:r>
          </a:p>
          <a:p>
            <a:endParaRPr lang="en-GB" dirty="0"/>
          </a:p>
          <a:p>
            <a:r>
              <a:rPr lang="en-GB" dirty="0" smtClean="0"/>
              <a:t>They showed that in </a:t>
            </a:r>
            <a:r>
              <a:rPr lang="en-GB" dirty="0"/>
              <a:t>realistic situations, </a:t>
            </a:r>
            <a:r>
              <a:rPr lang="en-GB" dirty="0" smtClean="0"/>
              <a:t>correlations</a:t>
            </a:r>
          </a:p>
          <a:p>
            <a:r>
              <a:rPr lang="en-GB" dirty="0" smtClean="0"/>
              <a:t>have </a:t>
            </a:r>
            <a:r>
              <a:rPr lang="en-GB" dirty="0"/>
              <a:t>very </a:t>
            </a:r>
            <a:r>
              <a:rPr lang="en-GB" dirty="0" smtClean="0"/>
              <a:t>little effect </a:t>
            </a:r>
            <a:r>
              <a:rPr lang="en-GB" dirty="0"/>
              <a:t>on </a:t>
            </a:r>
            <a:r>
              <a:rPr lang="en-GB" dirty="0" smtClean="0"/>
              <a:t>capacity.</a:t>
            </a:r>
          </a:p>
          <a:p>
            <a:endParaRPr lang="en-GB" dirty="0"/>
          </a:p>
          <a:p>
            <a:r>
              <a:rPr lang="en-GB" dirty="0" smtClean="0"/>
              <a:t>However, they used a correlation structure that was</a:t>
            </a:r>
          </a:p>
          <a:p>
            <a:r>
              <a:rPr lang="en-GB" dirty="0" smtClean="0"/>
              <a:t>particularly susceptible to weakly correlated noise.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6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talks\2012\geneva\noisyco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6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171882" y="87792"/>
            <a:ext cx="838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Locally Optimal Linear Estimator: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r>
              <a:rPr lang="en-GB" dirty="0" smtClean="0">
                <a:cs typeface="Times New Roman" pitchFamily="18" charset="0"/>
                <a:sym typeface="Symbol"/>
              </a:rPr>
              <a:t>What does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look like?</a:t>
            </a:r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3668480" y="5910954"/>
            <a:ext cx="2584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neuron number</a:t>
            </a:r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660339" y="346132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weight, </a:t>
            </a:r>
            <a:r>
              <a:rPr lang="en-GB" i="1" dirty="0" err="1" smtClean="0">
                <a:solidFill>
                  <a:srgbClr val="FF0000"/>
                </a:solidFill>
              </a:rPr>
              <a:t>w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5670" y="157973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36912" y="1254815"/>
            <a:ext cx="1566176" cy="6037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 rot="6420000">
            <a:off x="6818136" y="-234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484" y="135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2" y="322920"/>
            <a:ext cx="815947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4. Finally</a:t>
            </a:r>
            <a:r>
              <a:rPr lang="en-GB" dirty="0"/>
              <a:t>, </a:t>
            </a:r>
            <a:r>
              <a:rPr lang="en-GB" dirty="0" smtClean="0"/>
              <a:t>recall the studies by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Shamir and </a:t>
            </a:r>
            <a:r>
              <a:rPr lang="en-GB" dirty="0" err="1"/>
              <a:t>Sompolinsky</a:t>
            </a:r>
            <a:r>
              <a:rPr lang="en-GB" dirty="0"/>
              <a:t>, </a:t>
            </a:r>
            <a:r>
              <a:rPr lang="en-GB" i="1" dirty="0"/>
              <a:t>Neural Comp.</a:t>
            </a:r>
            <a:r>
              <a:rPr lang="en-GB" dirty="0"/>
              <a:t> 2006</a:t>
            </a:r>
          </a:p>
          <a:p>
            <a:r>
              <a:rPr lang="en-GB" dirty="0"/>
              <a:t>    Ecker, </a:t>
            </a:r>
            <a:r>
              <a:rPr lang="en-GB" dirty="0" err="1"/>
              <a:t>Berens</a:t>
            </a:r>
            <a:r>
              <a:rPr lang="en-GB" dirty="0"/>
              <a:t>, </a:t>
            </a:r>
            <a:r>
              <a:rPr lang="en-GB" dirty="0" err="1"/>
              <a:t>Tolias</a:t>
            </a:r>
            <a:r>
              <a:rPr lang="en-GB" dirty="0"/>
              <a:t>, </a:t>
            </a:r>
            <a:r>
              <a:rPr lang="en-GB" dirty="0" err="1"/>
              <a:t>Bethge</a:t>
            </a:r>
            <a:r>
              <a:rPr lang="en-GB" dirty="0"/>
              <a:t>, </a:t>
            </a:r>
            <a:r>
              <a:rPr lang="en-GB" i="1" dirty="0"/>
              <a:t>J. </a:t>
            </a:r>
            <a:r>
              <a:rPr lang="en-GB" i="1" dirty="0" err="1"/>
              <a:t>Neurosci</a:t>
            </a:r>
            <a:r>
              <a:rPr lang="en-GB" i="1" dirty="0"/>
              <a:t>.</a:t>
            </a:r>
            <a:r>
              <a:rPr lang="en-GB" dirty="0"/>
              <a:t> 2011</a:t>
            </a:r>
          </a:p>
          <a:p>
            <a:endParaRPr lang="en-GB" dirty="0"/>
          </a:p>
          <a:p>
            <a:r>
              <a:rPr lang="en-GB" dirty="0" smtClean="0"/>
              <a:t>They showed that in </a:t>
            </a:r>
            <a:r>
              <a:rPr lang="en-GB" dirty="0"/>
              <a:t>realistic situations, </a:t>
            </a:r>
            <a:r>
              <a:rPr lang="en-GB" dirty="0" smtClean="0"/>
              <a:t>correlations</a:t>
            </a:r>
          </a:p>
          <a:p>
            <a:r>
              <a:rPr lang="en-GB" dirty="0" smtClean="0"/>
              <a:t>have </a:t>
            </a:r>
            <a:r>
              <a:rPr lang="en-GB" dirty="0"/>
              <a:t>very </a:t>
            </a:r>
            <a:r>
              <a:rPr lang="en-GB" dirty="0" smtClean="0"/>
              <a:t>little effect </a:t>
            </a:r>
            <a:r>
              <a:rPr lang="en-GB" dirty="0"/>
              <a:t>on </a:t>
            </a:r>
            <a:r>
              <a:rPr lang="en-GB" dirty="0" smtClean="0"/>
              <a:t>capacity.</a:t>
            </a:r>
          </a:p>
          <a:p>
            <a:endParaRPr lang="en-GB" dirty="0"/>
          </a:p>
          <a:p>
            <a:r>
              <a:rPr lang="en-GB" dirty="0" smtClean="0"/>
              <a:t>However, they used a correlation structure that was</a:t>
            </a:r>
          </a:p>
          <a:p>
            <a:r>
              <a:rPr lang="en-GB" dirty="0" smtClean="0"/>
              <a:t>particularly susceptible to weakly correlated noise.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So that’s probably not a scheme used by the brain.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0615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question for the day:</a:t>
            </a:r>
          </a:p>
          <a:p>
            <a:endParaRPr lang="en-GB" dirty="0"/>
          </a:p>
          <a:p>
            <a:r>
              <a:rPr lang="en-GB" dirty="0" smtClean="0"/>
              <a:t>    How much information can we pack into a</a:t>
            </a:r>
          </a:p>
          <a:p>
            <a:r>
              <a:rPr lang="en-GB" dirty="0"/>
              <a:t> </a:t>
            </a:r>
            <a:r>
              <a:rPr lang="en-GB" dirty="0" smtClean="0"/>
              <a:t>   population of neurons?</a:t>
            </a:r>
          </a:p>
          <a:p>
            <a:endParaRPr lang="en-GB" dirty="0"/>
          </a:p>
          <a:p>
            <a:r>
              <a:rPr lang="en-GB" dirty="0" smtClean="0"/>
              <a:t>The short answer:</a:t>
            </a:r>
          </a:p>
          <a:p>
            <a:endParaRPr lang="en-GB" dirty="0"/>
          </a:p>
          <a:p>
            <a:r>
              <a:rPr lang="en-GB" dirty="0" smtClean="0"/>
              <a:t>    It’s complicated.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0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978" y="259079"/>
            <a:ext cx="870308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 is noise important in the brain?</a:t>
            </a:r>
          </a:p>
          <a:p>
            <a:endParaRPr lang="en-GB" sz="2400" dirty="0"/>
          </a:p>
          <a:p>
            <a:r>
              <a:rPr lang="en-GB" sz="2400" dirty="0" smtClean="0"/>
              <a:t>When quantities are encoded using a large number of neurons.</a:t>
            </a:r>
          </a:p>
          <a:p>
            <a:endParaRPr lang="en-GB" sz="2400" dirty="0"/>
          </a:p>
          <a:p>
            <a:r>
              <a:rPr lang="en-GB" sz="2400" dirty="0" smtClean="0"/>
              <a:t>And the information is in the high-variance modes.</a:t>
            </a:r>
          </a:p>
          <a:p>
            <a:endParaRPr lang="en-GB" sz="2400" dirty="0"/>
          </a:p>
          <a:p>
            <a:r>
              <a:rPr lang="en-GB" sz="2400" dirty="0" smtClean="0"/>
              <a:t>And the additional noise associated with noisy neurons is weakly</a:t>
            </a:r>
          </a:p>
          <a:p>
            <a:r>
              <a:rPr lang="en-GB" sz="2400" dirty="0" smtClean="0"/>
              <a:t>correlated.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Then, noise can be ignored – computations are effectively lossless.</a:t>
            </a:r>
          </a:p>
          <a:p>
            <a:endParaRPr lang="en-GB" sz="2400" dirty="0"/>
          </a:p>
          <a:p>
            <a:r>
              <a:rPr lang="en-GB" sz="2400" dirty="0" smtClean="0"/>
              <a:t>Otherwise, noise adds variability – and ultimately, </a:t>
            </a:r>
            <a:r>
              <a:rPr lang="en-GB" sz="2400" dirty="0" err="1" smtClean="0"/>
              <a:t>behavioral</a:t>
            </a:r>
            <a:endParaRPr lang="en-GB" sz="2400" dirty="0" smtClean="0"/>
          </a:p>
          <a:p>
            <a:r>
              <a:rPr lang="en-GB" sz="2400" dirty="0" smtClean="0"/>
              <a:t>variability.</a:t>
            </a:r>
            <a:endParaRPr lang="en-GB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20632" y="2759017"/>
            <a:ext cx="1918367" cy="1117298"/>
            <a:chOff x="2020632" y="2759017"/>
            <a:chExt cx="1918367" cy="1117298"/>
          </a:xfrm>
        </p:grpSpPr>
        <p:cxnSp>
          <p:nvCxnSpPr>
            <p:cNvPr id="3" name="Straight Connector 2"/>
            <p:cNvCxnSpPr>
              <a:stCxn id="4" idx="0"/>
            </p:cNvCxnSpPr>
            <p:nvPr/>
          </p:nvCxnSpPr>
          <p:spPr bwMode="auto">
            <a:xfrm flipH="1">
              <a:off x="3316727" y="3129743"/>
              <a:ext cx="177031" cy="35229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4" name="Oval 3"/>
            <p:cNvSpPr/>
            <p:nvPr/>
          </p:nvSpPr>
          <p:spPr bwMode="auto">
            <a:xfrm rot="1600786">
              <a:off x="3088127" y="3087765"/>
              <a:ext cx="457200" cy="788550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20632" y="309528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CC00"/>
                  </a:solidFill>
                </a:rPr>
                <a:t>R</a:t>
              </a:r>
              <a:endParaRPr lang="en-GB" dirty="0">
                <a:solidFill>
                  <a:srgbClr val="00CC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2484220" y="3369295"/>
              <a:ext cx="64393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3405242" y="2759017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/>
                <a:t>q</a:t>
              </a:r>
              <a:r>
                <a:rPr lang="en-GB" sz="2000" baseline="-25000" dirty="0" smtClean="0"/>
                <a:t>1</a:t>
              </a:r>
              <a:endParaRPr lang="en-GB" sz="2000" baseline="-25000" dirty="0"/>
            </a:p>
          </p:txBody>
        </p:sp>
        <p:cxnSp>
          <p:nvCxnSpPr>
            <p:cNvPr id="8" name="Straight Connector 7"/>
            <p:cNvCxnSpPr>
              <a:stCxn id="4" idx="6"/>
            </p:cNvCxnSpPr>
            <p:nvPr/>
          </p:nvCxnSpPr>
          <p:spPr bwMode="auto">
            <a:xfrm flipH="1" flipV="1">
              <a:off x="3312510" y="3482041"/>
              <a:ext cx="208478" cy="1026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531515" y="3365235"/>
              <a:ext cx="407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 smtClean="0"/>
                <a:t>q</a:t>
              </a:r>
              <a:r>
                <a:rPr lang="en-GB" sz="2000" baseline="-25000" dirty="0" smtClean="0"/>
                <a:t>2</a:t>
              </a:r>
              <a:endParaRPr lang="en-GB" sz="2000" baseline="-25000" dirty="0"/>
            </a:p>
          </p:txBody>
        </p:sp>
      </p:grpSp>
      <p:sp>
        <p:nvSpPr>
          <p:cNvPr id="10" name="Freeform 9"/>
          <p:cNvSpPr/>
          <p:nvPr/>
        </p:nvSpPr>
        <p:spPr bwMode="auto">
          <a:xfrm>
            <a:off x="5094514" y="914400"/>
            <a:ext cx="3545041" cy="642257"/>
          </a:xfrm>
          <a:custGeom>
            <a:avLst/>
            <a:gdLst>
              <a:gd name="connsiteX0" fmla="*/ 1219200 w 3545041"/>
              <a:gd name="connsiteY0" fmla="*/ 76200 h 642257"/>
              <a:gd name="connsiteX1" fmla="*/ 1077686 w 3545041"/>
              <a:gd name="connsiteY1" fmla="*/ 43543 h 642257"/>
              <a:gd name="connsiteX2" fmla="*/ 1045029 w 3545041"/>
              <a:gd name="connsiteY2" fmla="*/ 32657 h 642257"/>
              <a:gd name="connsiteX3" fmla="*/ 968829 w 3545041"/>
              <a:gd name="connsiteY3" fmla="*/ 0 h 642257"/>
              <a:gd name="connsiteX4" fmla="*/ 468086 w 3545041"/>
              <a:gd name="connsiteY4" fmla="*/ 10886 h 642257"/>
              <a:gd name="connsiteX5" fmla="*/ 337457 w 3545041"/>
              <a:gd name="connsiteY5" fmla="*/ 32657 h 642257"/>
              <a:gd name="connsiteX6" fmla="*/ 283029 w 3545041"/>
              <a:gd name="connsiteY6" fmla="*/ 43543 h 642257"/>
              <a:gd name="connsiteX7" fmla="*/ 185057 w 3545041"/>
              <a:gd name="connsiteY7" fmla="*/ 76200 h 642257"/>
              <a:gd name="connsiteX8" fmla="*/ 119743 w 3545041"/>
              <a:gd name="connsiteY8" fmla="*/ 108857 h 642257"/>
              <a:gd name="connsiteX9" fmla="*/ 97972 w 3545041"/>
              <a:gd name="connsiteY9" fmla="*/ 130629 h 642257"/>
              <a:gd name="connsiteX10" fmla="*/ 43543 w 3545041"/>
              <a:gd name="connsiteY10" fmla="*/ 163286 h 642257"/>
              <a:gd name="connsiteX11" fmla="*/ 21772 w 3545041"/>
              <a:gd name="connsiteY11" fmla="*/ 206829 h 642257"/>
              <a:gd name="connsiteX12" fmla="*/ 0 w 3545041"/>
              <a:gd name="connsiteY12" fmla="*/ 272143 h 642257"/>
              <a:gd name="connsiteX13" fmla="*/ 32657 w 3545041"/>
              <a:gd name="connsiteY13" fmla="*/ 446314 h 642257"/>
              <a:gd name="connsiteX14" fmla="*/ 54429 w 3545041"/>
              <a:gd name="connsiteY14" fmla="*/ 468086 h 642257"/>
              <a:gd name="connsiteX15" fmla="*/ 97972 w 3545041"/>
              <a:gd name="connsiteY15" fmla="*/ 478971 h 642257"/>
              <a:gd name="connsiteX16" fmla="*/ 163286 w 3545041"/>
              <a:gd name="connsiteY16" fmla="*/ 522514 h 642257"/>
              <a:gd name="connsiteX17" fmla="*/ 195943 w 3545041"/>
              <a:gd name="connsiteY17" fmla="*/ 533400 h 642257"/>
              <a:gd name="connsiteX18" fmla="*/ 1817915 w 3545041"/>
              <a:gd name="connsiteY18" fmla="*/ 544286 h 642257"/>
              <a:gd name="connsiteX19" fmla="*/ 1905000 w 3545041"/>
              <a:gd name="connsiteY19" fmla="*/ 555171 h 642257"/>
              <a:gd name="connsiteX20" fmla="*/ 1937657 w 3545041"/>
              <a:gd name="connsiteY20" fmla="*/ 566057 h 642257"/>
              <a:gd name="connsiteX21" fmla="*/ 2002972 w 3545041"/>
              <a:gd name="connsiteY21" fmla="*/ 576943 h 642257"/>
              <a:gd name="connsiteX22" fmla="*/ 2122715 w 3545041"/>
              <a:gd name="connsiteY22" fmla="*/ 598714 h 642257"/>
              <a:gd name="connsiteX23" fmla="*/ 2307772 w 3545041"/>
              <a:gd name="connsiteY23" fmla="*/ 609600 h 642257"/>
              <a:gd name="connsiteX24" fmla="*/ 2416629 w 3545041"/>
              <a:gd name="connsiteY24" fmla="*/ 620486 h 642257"/>
              <a:gd name="connsiteX25" fmla="*/ 2525486 w 3545041"/>
              <a:gd name="connsiteY25" fmla="*/ 642257 h 642257"/>
              <a:gd name="connsiteX26" fmla="*/ 2917372 w 3545041"/>
              <a:gd name="connsiteY26" fmla="*/ 631371 h 642257"/>
              <a:gd name="connsiteX27" fmla="*/ 3026229 w 3545041"/>
              <a:gd name="connsiteY27" fmla="*/ 620486 h 642257"/>
              <a:gd name="connsiteX28" fmla="*/ 3233057 w 3545041"/>
              <a:gd name="connsiteY28" fmla="*/ 609600 h 642257"/>
              <a:gd name="connsiteX29" fmla="*/ 3320143 w 3545041"/>
              <a:gd name="connsiteY29" fmla="*/ 587829 h 642257"/>
              <a:gd name="connsiteX30" fmla="*/ 3450772 w 3545041"/>
              <a:gd name="connsiteY30" fmla="*/ 555171 h 642257"/>
              <a:gd name="connsiteX31" fmla="*/ 3483429 w 3545041"/>
              <a:gd name="connsiteY31" fmla="*/ 511629 h 642257"/>
              <a:gd name="connsiteX32" fmla="*/ 3505200 w 3545041"/>
              <a:gd name="connsiteY32" fmla="*/ 489857 h 642257"/>
              <a:gd name="connsiteX33" fmla="*/ 3526972 w 3545041"/>
              <a:gd name="connsiteY33" fmla="*/ 457200 h 642257"/>
              <a:gd name="connsiteX34" fmla="*/ 3526972 w 3545041"/>
              <a:gd name="connsiteY34" fmla="*/ 293914 h 642257"/>
              <a:gd name="connsiteX35" fmla="*/ 3494315 w 3545041"/>
              <a:gd name="connsiteY35" fmla="*/ 272143 h 642257"/>
              <a:gd name="connsiteX36" fmla="*/ 3439886 w 3545041"/>
              <a:gd name="connsiteY36" fmla="*/ 206829 h 642257"/>
              <a:gd name="connsiteX37" fmla="*/ 3396343 w 3545041"/>
              <a:gd name="connsiteY37" fmla="*/ 195943 h 642257"/>
              <a:gd name="connsiteX38" fmla="*/ 3320143 w 3545041"/>
              <a:gd name="connsiteY38" fmla="*/ 163286 h 642257"/>
              <a:gd name="connsiteX39" fmla="*/ 3298372 w 3545041"/>
              <a:gd name="connsiteY39" fmla="*/ 141514 h 642257"/>
              <a:gd name="connsiteX40" fmla="*/ 3265715 w 3545041"/>
              <a:gd name="connsiteY40" fmla="*/ 130629 h 642257"/>
              <a:gd name="connsiteX41" fmla="*/ 3200400 w 3545041"/>
              <a:gd name="connsiteY41" fmla="*/ 97971 h 642257"/>
              <a:gd name="connsiteX42" fmla="*/ 3037115 w 3545041"/>
              <a:gd name="connsiteY42" fmla="*/ 87086 h 642257"/>
              <a:gd name="connsiteX43" fmla="*/ 2830286 w 3545041"/>
              <a:gd name="connsiteY43" fmla="*/ 65314 h 642257"/>
              <a:gd name="connsiteX44" fmla="*/ 2590800 w 3545041"/>
              <a:gd name="connsiteY44" fmla="*/ 54429 h 642257"/>
              <a:gd name="connsiteX45" fmla="*/ 1709057 w 3545041"/>
              <a:gd name="connsiteY45" fmla="*/ 65314 h 642257"/>
              <a:gd name="connsiteX46" fmla="*/ 1665515 w 3545041"/>
              <a:gd name="connsiteY46" fmla="*/ 76200 h 642257"/>
              <a:gd name="connsiteX47" fmla="*/ 1611086 w 3545041"/>
              <a:gd name="connsiteY47" fmla="*/ 87086 h 642257"/>
              <a:gd name="connsiteX48" fmla="*/ 1491343 w 3545041"/>
              <a:gd name="connsiteY48" fmla="*/ 119743 h 642257"/>
              <a:gd name="connsiteX49" fmla="*/ 1349829 w 3545041"/>
              <a:gd name="connsiteY49" fmla="*/ 108857 h 642257"/>
              <a:gd name="connsiteX50" fmla="*/ 1186543 w 3545041"/>
              <a:gd name="connsiteY50" fmla="*/ 87086 h 642257"/>
              <a:gd name="connsiteX51" fmla="*/ 1153886 w 3545041"/>
              <a:gd name="connsiteY51" fmla="*/ 76200 h 64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545041" h="642257">
                <a:moveTo>
                  <a:pt x="1219200" y="76200"/>
                </a:moveTo>
                <a:cubicBezTo>
                  <a:pt x="1176030" y="67566"/>
                  <a:pt x="1117063" y="56669"/>
                  <a:pt x="1077686" y="43543"/>
                </a:cubicBezTo>
                <a:lnTo>
                  <a:pt x="1045029" y="32657"/>
                </a:lnTo>
                <a:cubicBezTo>
                  <a:pt x="1017329" y="4959"/>
                  <a:pt x="1020421" y="0"/>
                  <a:pt x="968829" y="0"/>
                </a:cubicBezTo>
                <a:cubicBezTo>
                  <a:pt x="801875" y="0"/>
                  <a:pt x="635000" y="7257"/>
                  <a:pt x="468086" y="10886"/>
                </a:cubicBezTo>
                <a:cubicBezTo>
                  <a:pt x="424543" y="18143"/>
                  <a:pt x="380743" y="23999"/>
                  <a:pt x="337457" y="32657"/>
                </a:cubicBezTo>
                <a:cubicBezTo>
                  <a:pt x="319314" y="36286"/>
                  <a:pt x="300819" y="38460"/>
                  <a:pt x="283029" y="43543"/>
                </a:cubicBezTo>
                <a:cubicBezTo>
                  <a:pt x="249930" y="53000"/>
                  <a:pt x="213699" y="57105"/>
                  <a:pt x="185057" y="76200"/>
                </a:cubicBezTo>
                <a:cubicBezTo>
                  <a:pt x="142853" y="104336"/>
                  <a:pt x="164811" y="93834"/>
                  <a:pt x="119743" y="108857"/>
                </a:cubicBezTo>
                <a:cubicBezTo>
                  <a:pt x="112486" y="116114"/>
                  <a:pt x="106773" y="125349"/>
                  <a:pt x="97972" y="130629"/>
                </a:cubicBezTo>
                <a:cubicBezTo>
                  <a:pt x="27313" y="173025"/>
                  <a:pt x="98711" y="108118"/>
                  <a:pt x="43543" y="163286"/>
                </a:cubicBezTo>
                <a:cubicBezTo>
                  <a:pt x="36286" y="177800"/>
                  <a:pt x="27799" y="191762"/>
                  <a:pt x="21772" y="206829"/>
                </a:cubicBezTo>
                <a:cubicBezTo>
                  <a:pt x="13249" y="228137"/>
                  <a:pt x="0" y="272143"/>
                  <a:pt x="0" y="272143"/>
                </a:cubicBezTo>
                <a:cubicBezTo>
                  <a:pt x="8195" y="378673"/>
                  <a:pt x="-14335" y="387573"/>
                  <a:pt x="32657" y="446314"/>
                </a:cubicBezTo>
                <a:cubicBezTo>
                  <a:pt x="39068" y="454328"/>
                  <a:pt x="45249" y="463496"/>
                  <a:pt x="54429" y="468086"/>
                </a:cubicBezTo>
                <a:cubicBezTo>
                  <a:pt x="67811" y="474777"/>
                  <a:pt x="83458" y="475343"/>
                  <a:pt x="97972" y="478971"/>
                </a:cubicBezTo>
                <a:lnTo>
                  <a:pt x="163286" y="522514"/>
                </a:lnTo>
                <a:cubicBezTo>
                  <a:pt x="172833" y="528879"/>
                  <a:pt x="184469" y="533249"/>
                  <a:pt x="195943" y="533400"/>
                </a:cubicBezTo>
                <a:lnTo>
                  <a:pt x="1817915" y="544286"/>
                </a:lnTo>
                <a:cubicBezTo>
                  <a:pt x="1846943" y="547914"/>
                  <a:pt x="1876218" y="549938"/>
                  <a:pt x="1905000" y="555171"/>
                </a:cubicBezTo>
                <a:cubicBezTo>
                  <a:pt x="1916289" y="557224"/>
                  <a:pt x="1926456" y="563568"/>
                  <a:pt x="1937657" y="566057"/>
                </a:cubicBezTo>
                <a:cubicBezTo>
                  <a:pt x="1959203" y="570845"/>
                  <a:pt x="1981329" y="572614"/>
                  <a:pt x="2002972" y="576943"/>
                </a:cubicBezTo>
                <a:cubicBezTo>
                  <a:pt x="2073665" y="591082"/>
                  <a:pt x="2027832" y="590807"/>
                  <a:pt x="2122715" y="598714"/>
                </a:cubicBezTo>
                <a:cubicBezTo>
                  <a:pt x="2184294" y="603845"/>
                  <a:pt x="2246149" y="605035"/>
                  <a:pt x="2307772" y="609600"/>
                </a:cubicBezTo>
                <a:cubicBezTo>
                  <a:pt x="2344139" y="612294"/>
                  <a:pt x="2380343" y="616857"/>
                  <a:pt x="2416629" y="620486"/>
                </a:cubicBezTo>
                <a:cubicBezTo>
                  <a:pt x="2445398" y="627678"/>
                  <a:pt x="2498801" y="642257"/>
                  <a:pt x="2525486" y="642257"/>
                </a:cubicBezTo>
                <a:cubicBezTo>
                  <a:pt x="2656165" y="642257"/>
                  <a:pt x="2786743" y="635000"/>
                  <a:pt x="2917372" y="631371"/>
                </a:cubicBezTo>
                <a:cubicBezTo>
                  <a:pt x="2953658" y="627743"/>
                  <a:pt x="2989849" y="622995"/>
                  <a:pt x="3026229" y="620486"/>
                </a:cubicBezTo>
                <a:cubicBezTo>
                  <a:pt x="3095104" y="615736"/>
                  <a:pt x="3164441" y="617224"/>
                  <a:pt x="3233057" y="609600"/>
                </a:cubicBezTo>
                <a:cubicBezTo>
                  <a:pt x="3262796" y="606296"/>
                  <a:pt x="3290628" y="592748"/>
                  <a:pt x="3320143" y="587829"/>
                </a:cubicBezTo>
                <a:cubicBezTo>
                  <a:pt x="3408094" y="573170"/>
                  <a:pt x="3364518" y="583923"/>
                  <a:pt x="3450772" y="555171"/>
                </a:cubicBezTo>
                <a:cubicBezTo>
                  <a:pt x="3461658" y="540657"/>
                  <a:pt x="3471814" y="525567"/>
                  <a:pt x="3483429" y="511629"/>
                </a:cubicBezTo>
                <a:cubicBezTo>
                  <a:pt x="3489999" y="503745"/>
                  <a:pt x="3498789" y="497871"/>
                  <a:pt x="3505200" y="489857"/>
                </a:cubicBezTo>
                <a:cubicBezTo>
                  <a:pt x="3513373" y="479641"/>
                  <a:pt x="3519715" y="468086"/>
                  <a:pt x="3526972" y="457200"/>
                </a:cubicBezTo>
                <a:cubicBezTo>
                  <a:pt x="3547608" y="395288"/>
                  <a:pt x="3554291" y="389532"/>
                  <a:pt x="3526972" y="293914"/>
                </a:cubicBezTo>
                <a:cubicBezTo>
                  <a:pt x="3523378" y="281334"/>
                  <a:pt x="3505201" y="279400"/>
                  <a:pt x="3494315" y="272143"/>
                </a:cubicBezTo>
                <a:cubicBezTo>
                  <a:pt x="3480442" y="251334"/>
                  <a:pt x="3462451" y="219723"/>
                  <a:pt x="3439886" y="206829"/>
                </a:cubicBezTo>
                <a:cubicBezTo>
                  <a:pt x="3426896" y="199406"/>
                  <a:pt x="3410857" y="199572"/>
                  <a:pt x="3396343" y="195943"/>
                </a:cubicBezTo>
                <a:cubicBezTo>
                  <a:pt x="3277477" y="116696"/>
                  <a:pt x="3460727" y="233578"/>
                  <a:pt x="3320143" y="163286"/>
                </a:cubicBezTo>
                <a:cubicBezTo>
                  <a:pt x="3310963" y="158696"/>
                  <a:pt x="3307173" y="146794"/>
                  <a:pt x="3298372" y="141514"/>
                </a:cubicBezTo>
                <a:cubicBezTo>
                  <a:pt x="3288533" y="135610"/>
                  <a:pt x="3276200" y="135289"/>
                  <a:pt x="3265715" y="130629"/>
                </a:cubicBezTo>
                <a:cubicBezTo>
                  <a:pt x="3243471" y="120743"/>
                  <a:pt x="3224312" y="102526"/>
                  <a:pt x="3200400" y="97971"/>
                </a:cubicBezTo>
                <a:cubicBezTo>
                  <a:pt x="3146814" y="87764"/>
                  <a:pt x="3091459" y="91811"/>
                  <a:pt x="3037115" y="87086"/>
                </a:cubicBezTo>
                <a:cubicBezTo>
                  <a:pt x="2852074" y="70996"/>
                  <a:pt x="3058878" y="79168"/>
                  <a:pt x="2830286" y="65314"/>
                </a:cubicBezTo>
                <a:cubicBezTo>
                  <a:pt x="2750521" y="60480"/>
                  <a:pt x="2670629" y="58057"/>
                  <a:pt x="2590800" y="54429"/>
                </a:cubicBezTo>
                <a:lnTo>
                  <a:pt x="1709057" y="65314"/>
                </a:lnTo>
                <a:cubicBezTo>
                  <a:pt x="1694100" y="65666"/>
                  <a:pt x="1680119" y="72954"/>
                  <a:pt x="1665515" y="76200"/>
                </a:cubicBezTo>
                <a:cubicBezTo>
                  <a:pt x="1647453" y="80214"/>
                  <a:pt x="1629115" y="82926"/>
                  <a:pt x="1611086" y="87086"/>
                </a:cubicBezTo>
                <a:cubicBezTo>
                  <a:pt x="1531278" y="105503"/>
                  <a:pt x="1545326" y="101748"/>
                  <a:pt x="1491343" y="119743"/>
                </a:cubicBezTo>
                <a:lnTo>
                  <a:pt x="1349829" y="108857"/>
                </a:lnTo>
                <a:cubicBezTo>
                  <a:pt x="1307643" y="104839"/>
                  <a:pt x="1229995" y="93293"/>
                  <a:pt x="1186543" y="87086"/>
                </a:cubicBezTo>
                <a:lnTo>
                  <a:pt x="1153886" y="7620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59382" y="1932230"/>
            <a:ext cx="5910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GB" dirty="0" smtClean="0"/>
              <a:t>For additional information, see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 smtClean="0"/>
              <a:t>Information-limiting </a:t>
            </a:r>
            <a:r>
              <a:rPr lang="en-GB" dirty="0"/>
              <a:t>correlations. </a:t>
            </a:r>
            <a:endParaRPr lang="en-GB" dirty="0" smtClean="0"/>
          </a:p>
          <a:p>
            <a:pPr marL="342900" indent="-342900"/>
            <a:r>
              <a:rPr lang="en-GB" dirty="0" smtClean="0"/>
              <a:t>Moreno-</a:t>
            </a:r>
            <a:r>
              <a:rPr lang="en-GB" dirty="0" err="1" smtClean="0"/>
              <a:t>Bote</a:t>
            </a:r>
            <a:r>
              <a:rPr lang="en-GB" dirty="0" smtClean="0"/>
              <a:t> et al.</a:t>
            </a:r>
          </a:p>
          <a:p>
            <a:pPr marL="342900" indent="-342900"/>
            <a:r>
              <a:rPr lang="en-GB" i="1" dirty="0" smtClean="0"/>
              <a:t>Nature </a:t>
            </a:r>
            <a:r>
              <a:rPr lang="en-GB" i="1" dirty="0" err="1"/>
              <a:t>Neurosci</a:t>
            </a:r>
            <a:r>
              <a:rPr lang="en-GB" i="1" dirty="0"/>
              <a:t>.</a:t>
            </a:r>
            <a:r>
              <a:rPr lang="en-GB" dirty="0"/>
              <a:t> 17:1410-1417 (2014)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65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7120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longer answer:</a:t>
            </a:r>
          </a:p>
          <a:p>
            <a:endParaRPr lang="en-GB" dirty="0" smtClean="0"/>
          </a:p>
          <a:p>
            <a:r>
              <a:rPr lang="en-GB" dirty="0" smtClean="0"/>
              <a:t>    When </a:t>
            </a:r>
            <a:r>
              <a:rPr lang="en-GB" dirty="0" smtClean="0"/>
              <a:t>noise is independent across neurons, </a:t>
            </a:r>
            <a:r>
              <a:rPr lang="en-GB" dirty="0" smtClean="0"/>
              <a:t>we </a:t>
            </a:r>
            <a:r>
              <a:rPr lang="en-GB" dirty="0" smtClean="0"/>
              <a:t>can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pack </a:t>
            </a:r>
            <a:r>
              <a:rPr lang="en-GB" dirty="0" smtClean="0"/>
              <a:t>a </a:t>
            </a:r>
            <a:r>
              <a:rPr lang="en-GB" dirty="0" smtClean="0"/>
              <a:t>lot of </a:t>
            </a:r>
            <a:r>
              <a:rPr lang="en-GB" dirty="0" smtClean="0"/>
              <a:t>information into a population code.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That’s because the independence allows us to average</a:t>
            </a:r>
          </a:p>
          <a:p>
            <a:r>
              <a:rPr lang="en-GB" dirty="0"/>
              <a:t> </a:t>
            </a:r>
            <a:r>
              <a:rPr lang="en-GB" dirty="0" smtClean="0"/>
              <a:t>   away the noise.</a:t>
            </a:r>
          </a:p>
          <a:p>
            <a:endParaRPr lang="en-GB" dirty="0" smtClean="0"/>
          </a:p>
          <a:p>
            <a:r>
              <a:rPr lang="en-GB" dirty="0" smtClean="0"/>
              <a:t>   But </a:t>
            </a:r>
            <a:r>
              <a:rPr lang="en-GB" dirty="0" smtClean="0"/>
              <a:t>noise is </a:t>
            </a:r>
            <a:r>
              <a:rPr lang="en-GB" dirty="0" smtClean="0"/>
              <a:t>not independent; experimentally,</a:t>
            </a:r>
          </a:p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noise across neurons is correlated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49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203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Correlated:</a:t>
            </a:r>
            <a:endParaRPr lang="en-GB" u="sng" dirty="0" smtClean="0"/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956034" y="3620756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37654" y="1926771"/>
            <a:ext cx="1816089" cy="1735061"/>
            <a:chOff x="3637654" y="2566457"/>
            <a:chExt cx="1095375" cy="1095375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637654" y="2566457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rot="5400000">
              <a:off x="4185342" y="3114144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185450" y="184588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358539" y="1999465"/>
            <a:ext cx="801188" cy="1502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396364" y="2717649"/>
            <a:ext cx="7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75570" y="229125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56450" y="2276025"/>
            <a:ext cx="321078" cy="602404"/>
            <a:chOff x="4456450" y="2276025"/>
            <a:chExt cx="321078" cy="602404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 flipV="1">
              <a:off x="4456450" y="258870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 flipV="1">
              <a:off x="4677142" y="267327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 flipV="1">
              <a:off x="4553774" y="238180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auto">
            <a:xfrm flipV="1">
              <a:off x="4584938" y="229125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9"/>
            <p:cNvSpPr>
              <a:spLocks noChangeArrowheads="1"/>
            </p:cNvSpPr>
            <p:nvPr/>
          </p:nvSpPr>
          <p:spPr bwMode="auto">
            <a:xfrm flipV="1">
              <a:off x="4731809" y="27194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 flipV="1">
              <a:off x="4509667" y="233665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 flipV="1">
              <a:off x="4526360" y="238371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 flipV="1">
              <a:off x="4522838" y="271484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4"/>
            <p:cNvSpPr>
              <a:spLocks noChangeArrowheads="1"/>
            </p:cNvSpPr>
            <p:nvPr/>
          </p:nvSpPr>
          <p:spPr bwMode="auto">
            <a:xfrm flipV="1">
              <a:off x="4677666" y="27871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flipV="1">
              <a:off x="4489476" y="246003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 flipV="1">
              <a:off x="4600589" y="274858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flipV="1">
              <a:off x="4532527" y="25373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flipV="1">
              <a:off x="4634303" y="227602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flipV="1">
              <a:off x="4654806" y="25831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flipV="1">
              <a:off x="4730236" y="246436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flipV="1">
              <a:off x="4654807" y="244150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 flipV="1">
              <a:off x="4569801" y="28327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 flipV="1">
              <a:off x="4615520" y="250236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 flipV="1">
              <a:off x="4562079" y="25658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 flipV="1">
              <a:off x="4577730" y="26728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 flipV="1">
              <a:off x="4522839" y="262531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 flipV="1">
              <a:off x="4689905" y="238480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 flipV="1">
              <a:off x="4583071" y="246335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auto">
            <a:xfrm flipV="1">
              <a:off x="4667046" y="23360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 flipV="1">
              <a:off x="4723305" y="257192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88415" y="1768632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uncorrelated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99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2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956034" y="3620756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37654" y="1926771"/>
            <a:ext cx="1816089" cy="1735061"/>
            <a:chOff x="3637654" y="2566457"/>
            <a:chExt cx="1095375" cy="1095375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637654" y="2566457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rot="5400000">
              <a:off x="4185342" y="3114144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185450" y="184588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358539" y="1999465"/>
            <a:ext cx="801188" cy="1502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396364" y="2717649"/>
            <a:ext cx="7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75570" y="229125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 rot="2140674">
            <a:off x="4456450" y="2276025"/>
            <a:ext cx="321078" cy="602404"/>
            <a:chOff x="4456450" y="2276025"/>
            <a:chExt cx="321078" cy="602404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 flipV="1">
              <a:off x="4456450" y="258870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 flipV="1">
              <a:off x="4677142" y="267327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 flipV="1">
              <a:off x="4553774" y="238180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auto">
            <a:xfrm flipV="1">
              <a:off x="4584938" y="229125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9"/>
            <p:cNvSpPr>
              <a:spLocks noChangeArrowheads="1"/>
            </p:cNvSpPr>
            <p:nvPr/>
          </p:nvSpPr>
          <p:spPr bwMode="auto">
            <a:xfrm flipV="1">
              <a:off x="4731809" y="27194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 flipV="1">
              <a:off x="4509667" y="233665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 flipV="1">
              <a:off x="4526360" y="238371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 flipV="1">
              <a:off x="4522838" y="271484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4"/>
            <p:cNvSpPr>
              <a:spLocks noChangeArrowheads="1"/>
            </p:cNvSpPr>
            <p:nvPr/>
          </p:nvSpPr>
          <p:spPr bwMode="auto">
            <a:xfrm flipV="1">
              <a:off x="4677666" y="27871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flipV="1">
              <a:off x="4489476" y="246003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 flipV="1">
              <a:off x="4600589" y="274858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flipV="1">
              <a:off x="4532527" y="25373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flipV="1">
              <a:off x="4634303" y="227602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flipV="1">
              <a:off x="4654806" y="25831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flipV="1">
              <a:off x="4730236" y="246436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flipV="1">
              <a:off x="4654807" y="244150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 flipV="1">
              <a:off x="4569801" y="28327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 flipV="1">
              <a:off x="4615520" y="250236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 flipV="1">
              <a:off x="4562079" y="25658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 flipV="1">
              <a:off x="4577730" y="26728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 flipV="1">
              <a:off x="4522839" y="262531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 flipV="1">
              <a:off x="4689905" y="238480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 flipV="1">
              <a:off x="4583071" y="246335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auto">
            <a:xfrm flipV="1">
              <a:off x="4667046" y="23360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 flipV="1">
              <a:off x="4723305" y="257192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88415" y="1768632"/>
            <a:ext cx="152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correlated</a:t>
            </a:r>
            <a:endParaRPr lang="en-GB" sz="24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rot="1200000" flipH="1">
            <a:off x="1358539" y="1980415"/>
            <a:ext cx="801188" cy="1502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>
            <a:off x="3931795" y="2527250"/>
            <a:ext cx="321078" cy="602404"/>
            <a:chOff x="4456450" y="2276025"/>
            <a:chExt cx="321078" cy="602404"/>
          </a:xfrm>
          <a:solidFill>
            <a:srgbClr val="FF0000"/>
          </a:solidFill>
        </p:grpSpPr>
        <p:sp>
          <p:nvSpPr>
            <p:cNvPr id="43" name="Oval 33"/>
            <p:cNvSpPr>
              <a:spLocks noChangeArrowheads="1"/>
            </p:cNvSpPr>
            <p:nvPr/>
          </p:nvSpPr>
          <p:spPr bwMode="auto">
            <a:xfrm flipV="1">
              <a:off x="4456450" y="258870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 flipV="1">
              <a:off x="4677142" y="267327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 flipV="1">
              <a:off x="4553774" y="238180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 flipV="1">
              <a:off x="4584938" y="229125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 flipV="1">
              <a:off x="4731809" y="271945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 flipV="1">
              <a:off x="4509667" y="2336653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 flipV="1">
              <a:off x="4526360" y="2383712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 flipV="1">
              <a:off x="4522838" y="271484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 flipV="1">
              <a:off x="4677666" y="278718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 flipV="1">
              <a:off x="4489476" y="246003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auto">
            <a:xfrm flipV="1">
              <a:off x="4600589" y="2748582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 flipV="1">
              <a:off x="4532527" y="253739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 flipV="1">
              <a:off x="4634303" y="227602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 flipV="1">
              <a:off x="4654806" y="258313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 flipV="1">
              <a:off x="4730236" y="246436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 flipV="1">
              <a:off x="4654807" y="244150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 flipV="1">
              <a:off x="4569801" y="283271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4"/>
            <p:cNvSpPr>
              <a:spLocks noChangeArrowheads="1"/>
            </p:cNvSpPr>
            <p:nvPr/>
          </p:nvSpPr>
          <p:spPr bwMode="auto">
            <a:xfrm flipV="1">
              <a:off x="4615520" y="250236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auto">
            <a:xfrm flipV="1">
              <a:off x="4562079" y="2565849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 flipV="1">
              <a:off x="4577730" y="2672844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 flipV="1">
              <a:off x="4522839" y="262531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auto">
            <a:xfrm flipV="1">
              <a:off x="4689905" y="238480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 flipV="1">
              <a:off x="4583071" y="2463359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1"/>
            <p:cNvSpPr>
              <a:spLocks noChangeArrowheads="1"/>
            </p:cNvSpPr>
            <p:nvPr/>
          </p:nvSpPr>
          <p:spPr bwMode="auto">
            <a:xfrm flipV="1">
              <a:off x="4667046" y="233608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auto">
            <a:xfrm flipV="1">
              <a:off x="4723305" y="257192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7457" y="402772"/>
            <a:ext cx="203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Correlated:</a:t>
            </a:r>
            <a:endParaRPr lang="en-GB" u="sng" dirty="0" smtClean="0"/>
          </a:p>
        </p:txBody>
      </p:sp>
    </p:spTree>
    <p:extLst>
      <p:ext uri="{BB962C8B-B14F-4D97-AF65-F5344CB8AC3E}">
        <p14:creationId xmlns:p14="http://schemas.microsoft.com/office/powerpoint/2010/main" val="16596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4956034" y="3620756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3637654" y="1926771"/>
            <a:ext cx="1816089" cy="1735061"/>
            <a:chOff x="3637654" y="2566457"/>
            <a:chExt cx="1095375" cy="1095375"/>
          </a:xfrm>
        </p:grpSpPr>
        <p:sp>
          <p:nvSpPr>
            <p:cNvPr id="5" name="Line 28"/>
            <p:cNvSpPr>
              <a:spLocks noChangeShapeType="1"/>
            </p:cNvSpPr>
            <p:nvPr/>
          </p:nvSpPr>
          <p:spPr bwMode="auto">
            <a:xfrm>
              <a:off x="3637654" y="2566457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 rot="5400000">
              <a:off x="4185342" y="3114144"/>
              <a:ext cx="0" cy="1095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3185450" y="184588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cxnSp>
        <p:nvCxnSpPr>
          <p:cNvPr id="20" name="Straight Connector 19"/>
          <p:cNvCxnSpPr/>
          <p:nvPr/>
        </p:nvCxnSpPr>
        <p:spPr bwMode="auto">
          <a:xfrm flipH="1">
            <a:off x="1358539" y="1999465"/>
            <a:ext cx="801188" cy="1502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396364" y="2717649"/>
            <a:ext cx="7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875570" y="229125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 rot="2140674">
            <a:off x="4456450" y="2276025"/>
            <a:ext cx="321078" cy="602404"/>
            <a:chOff x="4456450" y="2276025"/>
            <a:chExt cx="321078" cy="602404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 flipV="1">
              <a:off x="4456450" y="258870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 flipV="1">
              <a:off x="4677142" y="267327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 flipV="1">
              <a:off x="4553774" y="238180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8"/>
            <p:cNvSpPr>
              <a:spLocks noChangeArrowheads="1"/>
            </p:cNvSpPr>
            <p:nvPr/>
          </p:nvSpPr>
          <p:spPr bwMode="auto">
            <a:xfrm flipV="1">
              <a:off x="4584938" y="229125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9"/>
            <p:cNvSpPr>
              <a:spLocks noChangeArrowheads="1"/>
            </p:cNvSpPr>
            <p:nvPr/>
          </p:nvSpPr>
          <p:spPr bwMode="auto">
            <a:xfrm flipV="1">
              <a:off x="4731809" y="27194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 flipV="1">
              <a:off x="4509667" y="233665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 flipV="1">
              <a:off x="4526360" y="238371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 flipV="1">
              <a:off x="4522838" y="271484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4"/>
            <p:cNvSpPr>
              <a:spLocks noChangeArrowheads="1"/>
            </p:cNvSpPr>
            <p:nvPr/>
          </p:nvSpPr>
          <p:spPr bwMode="auto">
            <a:xfrm flipV="1">
              <a:off x="4677666" y="27871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flipV="1">
              <a:off x="4489476" y="246003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 flipV="1">
              <a:off x="4600589" y="274858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flipV="1">
              <a:off x="4532527" y="25373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flipV="1">
              <a:off x="4634303" y="227602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flipV="1">
              <a:off x="4654806" y="25831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flipV="1">
              <a:off x="4730236" y="246436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flipV="1">
              <a:off x="4654807" y="244150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 flipV="1">
              <a:off x="4569801" y="28327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 flipV="1">
              <a:off x="4615520" y="250236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 flipV="1">
              <a:off x="4562079" y="25658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auto">
            <a:xfrm flipV="1">
              <a:off x="4577730" y="26728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 flipV="1">
              <a:off x="4522839" y="262531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 flipV="1">
              <a:off x="4689905" y="238480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 flipV="1">
              <a:off x="4583071" y="246335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1"/>
            <p:cNvSpPr>
              <a:spLocks noChangeArrowheads="1"/>
            </p:cNvSpPr>
            <p:nvPr/>
          </p:nvSpPr>
          <p:spPr bwMode="auto">
            <a:xfrm flipV="1">
              <a:off x="4667046" y="233608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 flipV="1">
              <a:off x="4723305" y="257192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88415" y="1768632"/>
            <a:ext cx="152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correlated</a:t>
            </a:r>
            <a:endParaRPr lang="en-GB" sz="2400" dirty="0"/>
          </a:p>
        </p:txBody>
      </p:sp>
      <p:cxnSp>
        <p:nvCxnSpPr>
          <p:cNvPr id="39" name="Straight Connector 38"/>
          <p:cNvCxnSpPr/>
          <p:nvPr/>
        </p:nvCxnSpPr>
        <p:spPr bwMode="auto">
          <a:xfrm rot="1200000" flipH="1">
            <a:off x="1358539" y="1980415"/>
            <a:ext cx="801188" cy="15028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2" name="Group 41"/>
          <p:cNvGrpSpPr/>
          <p:nvPr/>
        </p:nvGrpSpPr>
        <p:grpSpPr>
          <a:xfrm rot="2138361">
            <a:off x="3931795" y="2527250"/>
            <a:ext cx="321078" cy="602404"/>
            <a:chOff x="4456450" y="2276025"/>
            <a:chExt cx="321078" cy="602404"/>
          </a:xfrm>
          <a:solidFill>
            <a:srgbClr val="FF0000"/>
          </a:solidFill>
        </p:grpSpPr>
        <p:sp>
          <p:nvSpPr>
            <p:cNvPr id="43" name="Oval 33"/>
            <p:cNvSpPr>
              <a:spLocks noChangeArrowheads="1"/>
            </p:cNvSpPr>
            <p:nvPr/>
          </p:nvSpPr>
          <p:spPr bwMode="auto">
            <a:xfrm flipV="1">
              <a:off x="4456450" y="258870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35"/>
            <p:cNvSpPr>
              <a:spLocks noChangeArrowheads="1"/>
            </p:cNvSpPr>
            <p:nvPr/>
          </p:nvSpPr>
          <p:spPr bwMode="auto">
            <a:xfrm flipV="1">
              <a:off x="4677142" y="267327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6"/>
            <p:cNvSpPr>
              <a:spLocks noChangeArrowheads="1"/>
            </p:cNvSpPr>
            <p:nvPr/>
          </p:nvSpPr>
          <p:spPr bwMode="auto">
            <a:xfrm flipV="1">
              <a:off x="4553774" y="238180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auto">
            <a:xfrm flipV="1">
              <a:off x="4584938" y="229125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auto">
            <a:xfrm flipV="1">
              <a:off x="4731809" y="271945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auto">
            <a:xfrm flipV="1">
              <a:off x="4509667" y="2336653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auto">
            <a:xfrm flipV="1">
              <a:off x="4526360" y="2383712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 flipV="1">
              <a:off x="4522838" y="271484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 flipV="1">
              <a:off x="4677666" y="278718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 flipV="1">
              <a:off x="4489476" y="246003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auto">
            <a:xfrm flipV="1">
              <a:off x="4600589" y="2748582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auto">
            <a:xfrm flipV="1">
              <a:off x="4532527" y="253739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8"/>
            <p:cNvSpPr>
              <a:spLocks noChangeArrowheads="1"/>
            </p:cNvSpPr>
            <p:nvPr/>
          </p:nvSpPr>
          <p:spPr bwMode="auto">
            <a:xfrm flipV="1">
              <a:off x="4634303" y="227602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9"/>
            <p:cNvSpPr>
              <a:spLocks noChangeArrowheads="1"/>
            </p:cNvSpPr>
            <p:nvPr/>
          </p:nvSpPr>
          <p:spPr bwMode="auto">
            <a:xfrm flipV="1">
              <a:off x="4654806" y="258313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 flipV="1">
              <a:off x="4730236" y="246436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1"/>
            <p:cNvSpPr>
              <a:spLocks noChangeArrowheads="1"/>
            </p:cNvSpPr>
            <p:nvPr/>
          </p:nvSpPr>
          <p:spPr bwMode="auto">
            <a:xfrm flipV="1">
              <a:off x="4654807" y="244150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3"/>
            <p:cNvSpPr>
              <a:spLocks noChangeArrowheads="1"/>
            </p:cNvSpPr>
            <p:nvPr/>
          </p:nvSpPr>
          <p:spPr bwMode="auto">
            <a:xfrm flipV="1">
              <a:off x="4569801" y="2832710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4"/>
            <p:cNvSpPr>
              <a:spLocks noChangeArrowheads="1"/>
            </p:cNvSpPr>
            <p:nvPr/>
          </p:nvSpPr>
          <p:spPr bwMode="auto">
            <a:xfrm flipV="1">
              <a:off x="4615520" y="250236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1"/>
            <p:cNvSpPr>
              <a:spLocks noChangeArrowheads="1"/>
            </p:cNvSpPr>
            <p:nvPr/>
          </p:nvSpPr>
          <p:spPr bwMode="auto">
            <a:xfrm flipV="1">
              <a:off x="4562079" y="2565849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1"/>
            <p:cNvSpPr>
              <a:spLocks noChangeArrowheads="1"/>
            </p:cNvSpPr>
            <p:nvPr/>
          </p:nvSpPr>
          <p:spPr bwMode="auto">
            <a:xfrm flipV="1">
              <a:off x="4577730" y="2672844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 flipV="1">
              <a:off x="4522839" y="2625317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auto">
            <a:xfrm flipV="1">
              <a:off x="4689905" y="2384805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1"/>
            <p:cNvSpPr>
              <a:spLocks noChangeArrowheads="1"/>
            </p:cNvSpPr>
            <p:nvPr/>
          </p:nvSpPr>
          <p:spPr bwMode="auto">
            <a:xfrm flipV="1">
              <a:off x="4583071" y="2463359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1"/>
            <p:cNvSpPr>
              <a:spLocks noChangeArrowheads="1"/>
            </p:cNvSpPr>
            <p:nvPr/>
          </p:nvSpPr>
          <p:spPr bwMode="auto">
            <a:xfrm flipV="1">
              <a:off x="4667046" y="2336081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auto">
            <a:xfrm flipV="1">
              <a:off x="4723305" y="2571928"/>
              <a:ext cx="45719" cy="45719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7457" y="402772"/>
            <a:ext cx="203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Correlated:</a:t>
            </a:r>
            <a:endParaRPr lang="en-GB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43328" y="4772297"/>
            <a:ext cx="6242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uncorrelated:		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, 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 = 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 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correlated:		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, 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 ≠ 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1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 </a:t>
            </a:r>
            <a:r>
              <a:rPr lang="en-GB" sz="2400" i="1" dirty="0" smtClean="0"/>
              <a:t>p</a:t>
            </a:r>
            <a:r>
              <a:rPr lang="en-GB" sz="2400" dirty="0" smtClean="0"/>
              <a:t>(</a:t>
            </a:r>
            <a:r>
              <a:rPr lang="en-GB" sz="2400" i="1" dirty="0" smtClean="0"/>
              <a:t>r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|</a:t>
            </a:r>
            <a:r>
              <a:rPr lang="el-GR" sz="2400" dirty="0" smtClean="0"/>
              <a:t>θ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99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4013" y="1489075"/>
            <a:ext cx="8047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95300" y="2484438"/>
            <a:ext cx="1470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sensory</a:t>
            </a:r>
          </a:p>
          <a:p>
            <a:r>
              <a:rPr lang="en-GB"/>
              <a:t>stimulus</a:t>
            </a: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233613" y="2990850"/>
            <a:ext cx="4676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689225" y="2432050"/>
            <a:ext cx="3730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processing by the brain</a:t>
            </a:r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285038" y="2484438"/>
            <a:ext cx="1195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motor</a:t>
            </a:r>
          </a:p>
          <a:p>
            <a:r>
              <a:rPr lang="en-GB"/>
              <a:t>output</a:t>
            </a:r>
            <a:endParaRPr lang="en-US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1581150" y="3238500"/>
            <a:ext cx="954088" cy="1331913"/>
            <a:chOff x="996" y="2040"/>
            <a:chExt cx="601" cy="839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996" y="2552"/>
              <a:ext cx="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noise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V="1">
              <a:off x="1292" y="2040"/>
              <a:ext cx="0" cy="5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3144838" y="3238500"/>
            <a:ext cx="954087" cy="1331913"/>
            <a:chOff x="996" y="2040"/>
            <a:chExt cx="601" cy="83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996" y="2552"/>
              <a:ext cx="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noise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 flipV="1">
              <a:off x="1292" y="2040"/>
              <a:ext cx="0" cy="5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787900" y="3238500"/>
            <a:ext cx="954088" cy="1331913"/>
            <a:chOff x="996" y="2040"/>
            <a:chExt cx="601" cy="839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996" y="2552"/>
              <a:ext cx="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noise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V="1">
              <a:off x="1292" y="2040"/>
              <a:ext cx="0" cy="5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6508750" y="3238500"/>
            <a:ext cx="954088" cy="1331913"/>
            <a:chOff x="996" y="2040"/>
            <a:chExt cx="601" cy="839"/>
          </a:xfrm>
        </p:grpSpPr>
        <p:sp>
          <p:nvSpPr>
            <p:cNvPr id="3092" name="Text Box 20"/>
            <p:cNvSpPr txBox="1">
              <a:spLocks noChangeArrowheads="1"/>
            </p:cNvSpPr>
            <p:nvPr/>
          </p:nvSpPr>
          <p:spPr bwMode="auto">
            <a:xfrm>
              <a:off x="996" y="2552"/>
              <a:ext cx="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noise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V="1">
              <a:off x="1292" y="2040"/>
              <a:ext cx="0" cy="5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2317" y="5065940"/>
            <a:ext cx="6384440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We’re going to try to get at the question:</a:t>
            </a:r>
          </a:p>
          <a:p>
            <a:r>
              <a:rPr lang="en-GB" dirty="0" smtClean="0"/>
              <a:t>how big is the noise?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71206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longer answer:</a:t>
            </a:r>
          </a:p>
          <a:p>
            <a:endParaRPr lang="en-GB" dirty="0" smtClean="0"/>
          </a:p>
          <a:p>
            <a:r>
              <a:rPr lang="en-GB" dirty="0" smtClean="0"/>
              <a:t>    When </a:t>
            </a:r>
            <a:r>
              <a:rPr lang="en-GB" dirty="0" smtClean="0"/>
              <a:t>noise is independent across neurons, </a:t>
            </a:r>
            <a:r>
              <a:rPr lang="en-GB" dirty="0" smtClean="0"/>
              <a:t>we </a:t>
            </a:r>
            <a:r>
              <a:rPr lang="en-GB" dirty="0" smtClean="0"/>
              <a:t>can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pack </a:t>
            </a:r>
            <a:r>
              <a:rPr lang="en-GB" dirty="0" smtClean="0"/>
              <a:t>a </a:t>
            </a:r>
            <a:r>
              <a:rPr lang="en-GB" dirty="0" smtClean="0"/>
              <a:t>lot of </a:t>
            </a:r>
            <a:r>
              <a:rPr lang="en-GB" dirty="0" smtClean="0"/>
              <a:t>information into a population code.</a:t>
            </a:r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That’s because the independence allows us to average</a:t>
            </a:r>
          </a:p>
          <a:p>
            <a:r>
              <a:rPr lang="en-GB" dirty="0"/>
              <a:t> </a:t>
            </a:r>
            <a:r>
              <a:rPr lang="en-GB" dirty="0" smtClean="0"/>
              <a:t>   away the noise.</a:t>
            </a:r>
          </a:p>
          <a:p>
            <a:endParaRPr lang="en-GB" dirty="0" smtClean="0"/>
          </a:p>
          <a:p>
            <a:r>
              <a:rPr lang="en-GB" dirty="0" smtClean="0"/>
              <a:t>   But </a:t>
            </a:r>
            <a:r>
              <a:rPr lang="en-GB" dirty="0" smtClean="0"/>
              <a:t>noise is </a:t>
            </a:r>
            <a:r>
              <a:rPr lang="en-GB" dirty="0" smtClean="0"/>
              <a:t>not independent; experimentally,</a:t>
            </a:r>
          </a:p>
          <a:p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noise across neurons is correlated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86" y="2851704"/>
            <a:ext cx="342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 brief history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6434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back to 1994: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err="1" smtClean="0"/>
              <a:t>Zohary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Shadlen</a:t>
            </a:r>
            <a:r>
              <a:rPr lang="en-GB" dirty="0" smtClean="0"/>
              <a:t> and Newsome, </a:t>
            </a:r>
            <a:r>
              <a:rPr lang="en-GB" i="1" dirty="0" smtClean="0"/>
              <a:t>Nature</a:t>
            </a:r>
            <a:r>
              <a:rPr lang="en-GB" dirty="0" smtClean="0"/>
              <a:t> (1994)</a:t>
            </a:r>
          </a:p>
          <a:p>
            <a:endParaRPr lang="en-GB" dirty="0"/>
          </a:p>
          <a:p>
            <a:r>
              <a:rPr lang="en-GB" dirty="0" smtClean="0"/>
              <a:t>Their result:</a:t>
            </a:r>
            <a:r>
              <a:rPr lang="en-GB" dirty="0"/>
              <a:t> </a:t>
            </a:r>
            <a:r>
              <a:rPr lang="en-GB" dirty="0" smtClean="0"/>
              <a:t>correlations reduce the amount</a:t>
            </a:r>
          </a:p>
          <a:p>
            <a:r>
              <a:rPr lang="en-GB" dirty="0" smtClean="0"/>
              <a:t>of information that you can pack into a network.</a:t>
            </a:r>
          </a:p>
          <a:p>
            <a:endParaRPr lang="en-GB" dirty="0"/>
          </a:p>
          <a:p>
            <a:r>
              <a:rPr lang="en-GB" dirty="0" smtClean="0"/>
              <a:t>They reduce the </a:t>
            </a:r>
            <a:r>
              <a:rPr lang="en-GB" dirty="0" smtClean="0">
                <a:solidFill>
                  <a:srgbClr val="FF0000"/>
                </a:solidFill>
              </a:rPr>
              <a:t>capacity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0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1747588" y="1771147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1108" y="868249"/>
            <a:ext cx="45719" cy="463378"/>
            <a:chOff x="1711108" y="868249"/>
            <a:chExt cx="45719" cy="463378"/>
          </a:xfrm>
        </p:grpSpPr>
        <p:sp>
          <p:nvSpPr>
            <p:cNvPr id="56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56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1298554" y="1771147"/>
            <a:ext cx="0" cy="3810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5486399" y="551918"/>
            <a:ext cx="544286" cy="5374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117766" y="190280"/>
            <a:ext cx="226857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noise</a:t>
            </a:r>
          </a:p>
          <a:p>
            <a:r>
              <a:rPr lang="en-GB" dirty="0" smtClean="0"/>
              <a:t>aka trial-trial</a:t>
            </a:r>
          </a:p>
          <a:p>
            <a:r>
              <a:rPr lang="en-GB" dirty="0" smtClean="0"/>
              <a:t>variability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1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56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28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3" grpId="0" animBg="1"/>
      <p:bldP spid="44" grpId="0" animBg="1"/>
      <p:bldP spid="46" grpId="0" animBg="1"/>
      <p:bldP spid="47" grpId="0" animBg="1"/>
      <p:bldP spid="55" grpId="0"/>
      <p:bldP spid="61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6835" y="4202781"/>
            <a:ext cx="73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dirty="0"/>
              <a:t>  + </a:t>
            </a:r>
            <a:r>
              <a:rPr lang="en-GB" dirty="0" smtClean="0">
                <a:cs typeface="Times New Roman" pitchFamily="18" charset="0"/>
              </a:rPr>
              <a:t>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 smtClean="0">
                <a:cs typeface="Times New Roman" pitchFamily="18" charset="0"/>
              </a:rPr>
              <a:t>i≠j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Covar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,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smtClean="0">
                <a:solidFill>
                  <a:srgbClr val="00CC00"/>
                </a:solidFill>
                <a:cs typeface="Times New Roman" pitchFamily="18" charset="0"/>
              </a:rPr>
              <a:t>j</a:t>
            </a:r>
            <a:r>
              <a:rPr lang="en-GB" dirty="0">
                <a:cs typeface="Times New Roman" pitchFamily="18" charset="0"/>
              </a:rPr>
              <a:t>]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87095" y="4087143"/>
            <a:ext cx="468130" cy="754495"/>
            <a:chOff x="1710033" y="5781589"/>
            <a:chExt cx="468130" cy="754495"/>
          </a:xfrm>
        </p:grpSpPr>
        <p:sp>
          <p:nvSpPr>
            <p:cNvPr id="65" name="Rectangle 64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98815" y="4069972"/>
            <a:ext cx="468130" cy="754495"/>
            <a:chOff x="1710033" y="5781589"/>
            <a:chExt cx="468130" cy="754495"/>
          </a:xfrm>
        </p:grpSpPr>
        <p:sp>
          <p:nvSpPr>
            <p:cNvPr id="70" name="Rectangle 69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1332331" y="5508625"/>
            <a:ext cx="24961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cs typeface="Times New Roman" pitchFamily="18" charset="0"/>
              </a:rPr>
              <a:t>N</a:t>
            </a:r>
            <a:r>
              <a:rPr lang="en-GB" dirty="0" smtClean="0">
                <a:cs typeface="Times New Roman" pitchFamily="18" charset="0"/>
              </a:rPr>
              <a:t> terms: scales</a:t>
            </a:r>
          </a:p>
          <a:p>
            <a:r>
              <a:rPr lang="en-GB" dirty="0" smtClean="0">
                <a:cs typeface="Times New Roman" pitchFamily="18" charset="0"/>
              </a:rPr>
              <a:t>as 1/</a:t>
            </a:r>
            <a:r>
              <a:rPr lang="en-GB" i="1" dirty="0" smtClean="0">
                <a:cs typeface="Times New Roman" pitchFamily="18" charset="0"/>
              </a:rPr>
              <a:t>N</a:t>
            </a:r>
            <a:endParaRPr lang="en-GB" dirty="0"/>
          </a:p>
        </p:txBody>
      </p:sp>
      <p:sp>
        <p:nvSpPr>
          <p:cNvPr id="75" name="Rectangle 74"/>
          <p:cNvSpPr/>
          <p:nvPr/>
        </p:nvSpPr>
        <p:spPr>
          <a:xfrm>
            <a:off x="4531344" y="5508625"/>
            <a:ext cx="32447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cs typeface="Times New Roman" pitchFamily="18" charset="0"/>
              </a:rPr>
              <a:t>~</a:t>
            </a:r>
            <a:r>
              <a:rPr lang="en-GB" i="1" dirty="0" smtClean="0">
                <a:cs typeface="Times New Roman" pitchFamily="18" charset="0"/>
              </a:rPr>
              <a:t>N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 terms: constant</a:t>
            </a:r>
          </a:p>
          <a:p>
            <a:r>
              <a:rPr lang="en-GB" dirty="0" smtClean="0">
                <a:cs typeface="Times New Roman" pitchFamily="18" charset="0"/>
              </a:rPr>
              <a:t>in the large</a:t>
            </a:r>
            <a:r>
              <a:rPr lang="en-GB" i="1" dirty="0" smtClean="0">
                <a:cs typeface="Times New Roman" pitchFamily="18" charset="0"/>
              </a:rPr>
              <a:t> N </a:t>
            </a:r>
            <a:r>
              <a:rPr lang="en-GB" dirty="0" smtClean="0">
                <a:cs typeface="Times New Roman" pitchFamily="18" charset="0"/>
              </a:rPr>
              <a:t>limit</a:t>
            </a:r>
            <a:r>
              <a:rPr lang="en-GB" i="1" dirty="0" smtClean="0">
                <a:cs typeface="Times New Roman" pitchFamily="18" charset="0"/>
              </a:rPr>
              <a:t>.</a:t>
            </a:r>
            <a:endParaRPr lang="en-GB" dirty="0"/>
          </a:p>
        </p:txBody>
      </p:sp>
      <p:cxnSp>
        <p:nvCxnSpPr>
          <p:cNvPr id="56" name="Straight Connector 55"/>
          <p:cNvCxnSpPr/>
          <p:nvPr/>
        </p:nvCxnSpPr>
        <p:spPr bwMode="auto">
          <a:xfrm flipH="1">
            <a:off x="5987143" y="4841638"/>
            <a:ext cx="213415" cy="666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2844925" y="4841638"/>
            <a:ext cx="464332" cy="66698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Freeform 62"/>
          <p:cNvSpPr>
            <a:spLocks/>
          </p:cNvSpPr>
          <p:nvPr/>
        </p:nvSpPr>
        <p:spPr bwMode="auto">
          <a:xfrm>
            <a:off x="967674" y="3225363"/>
            <a:ext cx="2860853" cy="1037964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99" h="14370">
                <a:moveTo>
                  <a:pt x="117899" y="0"/>
                </a:moveTo>
                <a:cubicBezTo>
                  <a:pt x="92727" y="7466"/>
                  <a:pt x="-33566" y="3968"/>
                  <a:pt x="8514" y="143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1849949" y="413134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921318" y="2702143"/>
            <a:ext cx="2138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>
                <a:cs typeface="Times New Roman" pitchFamily="18" charset="0"/>
              </a:rPr>
              <a:t>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+     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∑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endParaRPr lang="en-GB" dirty="0" smtClean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935763" y="25835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cs typeface="Times New Roman" pitchFamily="18" charset="0"/>
              </a:rPr>
              <a:t>1</a:t>
            </a:r>
            <a:endParaRPr lang="en-GB" sz="2000" dirty="0"/>
          </a:p>
        </p:txBody>
      </p:sp>
      <p:sp>
        <p:nvSpPr>
          <p:cNvPr id="60" name="Rectangle 59"/>
          <p:cNvSpPr/>
          <p:nvPr/>
        </p:nvSpPr>
        <p:spPr>
          <a:xfrm>
            <a:off x="3903104" y="29161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dirty="0"/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 rot="5400000">
            <a:off x="4106548" y="2771188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Freeform 91"/>
          <p:cNvSpPr/>
          <p:nvPr/>
        </p:nvSpPr>
        <p:spPr bwMode="auto">
          <a:xfrm>
            <a:off x="3727200" y="2426323"/>
            <a:ext cx="1589314" cy="979714"/>
          </a:xfrm>
          <a:custGeom>
            <a:avLst/>
            <a:gdLst>
              <a:gd name="connsiteX0" fmla="*/ 1230085 w 1589314"/>
              <a:gd name="connsiteY0" fmla="*/ 43543 h 979714"/>
              <a:gd name="connsiteX1" fmla="*/ 1175657 w 1589314"/>
              <a:gd name="connsiteY1" fmla="*/ 65314 h 979714"/>
              <a:gd name="connsiteX2" fmla="*/ 718457 w 1589314"/>
              <a:gd name="connsiteY2" fmla="*/ 65314 h 979714"/>
              <a:gd name="connsiteX3" fmla="*/ 587828 w 1589314"/>
              <a:gd name="connsiteY3" fmla="*/ 43543 h 979714"/>
              <a:gd name="connsiteX4" fmla="*/ 337457 w 1589314"/>
              <a:gd name="connsiteY4" fmla="*/ 0 h 979714"/>
              <a:gd name="connsiteX5" fmla="*/ 239485 w 1589314"/>
              <a:gd name="connsiteY5" fmla="*/ 10886 h 979714"/>
              <a:gd name="connsiteX6" fmla="*/ 97971 w 1589314"/>
              <a:gd name="connsiteY6" fmla="*/ 119743 h 979714"/>
              <a:gd name="connsiteX7" fmla="*/ 65314 w 1589314"/>
              <a:gd name="connsiteY7" fmla="*/ 163286 h 979714"/>
              <a:gd name="connsiteX8" fmla="*/ 54428 w 1589314"/>
              <a:gd name="connsiteY8" fmla="*/ 195943 h 979714"/>
              <a:gd name="connsiteX9" fmla="*/ 32657 w 1589314"/>
              <a:gd name="connsiteY9" fmla="*/ 228600 h 979714"/>
              <a:gd name="connsiteX10" fmla="*/ 10885 w 1589314"/>
              <a:gd name="connsiteY10" fmla="*/ 304800 h 979714"/>
              <a:gd name="connsiteX11" fmla="*/ 0 w 1589314"/>
              <a:gd name="connsiteY11" fmla="*/ 337457 h 979714"/>
              <a:gd name="connsiteX12" fmla="*/ 21771 w 1589314"/>
              <a:gd name="connsiteY12" fmla="*/ 598714 h 979714"/>
              <a:gd name="connsiteX13" fmla="*/ 54428 w 1589314"/>
              <a:gd name="connsiteY13" fmla="*/ 674914 h 979714"/>
              <a:gd name="connsiteX14" fmla="*/ 65314 w 1589314"/>
              <a:gd name="connsiteY14" fmla="*/ 707571 h 979714"/>
              <a:gd name="connsiteX15" fmla="*/ 119742 w 1589314"/>
              <a:gd name="connsiteY15" fmla="*/ 772886 h 979714"/>
              <a:gd name="connsiteX16" fmla="*/ 152400 w 1589314"/>
              <a:gd name="connsiteY16" fmla="*/ 816429 h 979714"/>
              <a:gd name="connsiteX17" fmla="*/ 185057 w 1589314"/>
              <a:gd name="connsiteY17" fmla="*/ 838200 h 979714"/>
              <a:gd name="connsiteX18" fmla="*/ 261257 w 1589314"/>
              <a:gd name="connsiteY18" fmla="*/ 892629 h 979714"/>
              <a:gd name="connsiteX19" fmla="*/ 326571 w 1589314"/>
              <a:gd name="connsiteY19" fmla="*/ 925286 h 979714"/>
              <a:gd name="connsiteX20" fmla="*/ 435428 w 1589314"/>
              <a:gd name="connsiteY20" fmla="*/ 979714 h 979714"/>
              <a:gd name="connsiteX21" fmla="*/ 1404257 w 1589314"/>
              <a:gd name="connsiteY21" fmla="*/ 947057 h 979714"/>
              <a:gd name="connsiteX22" fmla="*/ 1513114 w 1589314"/>
              <a:gd name="connsiteY22" fmla="*/ 892629 h 979714"/>
              <a:gd name="connsiteX23" fmla="*/ 1567542 w 1589314"/>
              <a:gd name="connsiteY23" fmla="*/ 783771 h 979714"/>
              <a:gd name="connsiteX24" fmla="*/ 1578428 w 1589314"/>
              <a:gd name="connsiteY24" fmla="*/ 751114 h 979714"/>
              <a:gd name="connsiteX25" fmla="*/ 1589314 w 1589314"/>
              <a:gd name="connsiteY25" fmla="*/ 642257 h 979714"/>
              <a:gd name="connsiteX26" fmla="*/ 1578428 w 1589314"/>
              <a:gd name="connsiteY26" fmla="*/ 217714 h 979714"/>
              <a:gd name="connsiteX27" fmla="*/ 1556657 w 1589314"/>
              <a:gd name="connsiteY27" fmla="*/ 185057 h 979714"/>
              <a:gd name="connsiteX28" fmla="*/ 1491342 w 1589314"/>
              <a:gd name="connsiteY28" fmla="*/ 108857 h 979714"/>
              <a:gd name="connsiteX29" fmla="*/ 1382485 w 1589314"/>
              <a:gd name="connsiteY29" fmla="*/ 21771 h 979714"/>
              <a:gd name="connsiteX30" fmla="*/ 1240971 w 1589314"/>
              <a:gd name="connsiteY30" fmla="*/ 43543 h 979714"/>
              <a:gd name="connsiteX31" fmla="*/ 1186542 w 1589314"/>
              <a:gd name="connsiteY31" fmla="*/ 87086 h 979714"/>
              <a:gd name="connsiteX32" fmla="*/ 1132114 w 1589314"/>
              <a:gd name="connsiteY32" fmla="*/ 97971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9314" h="979714">
                <a:moveTo>
                  <a:pt x="1230085" y="43543"/>
                </a:moveTo>
                <a:cubicBezTo>
                  <a:pt x="1211942" y="50800"/>
                  <a:pt x="1194614" y="60575"/>
                  <a:pt x="1175657" y="65314"/>
                </a:cubicBezTo>
                <a:cubicBezTo>
                  <a:pt x="1051362" y="96388"/>
                  <a:pt x="740453" y="65942"/>
                  <a:pt x="718457" y="65314"/>
                </a:cubicBezTo>
                <a:cubicBezTo>
                  <a:pt x="590166" y="39658"/>
                  <a:pt x="749883" y="70552"/>
                  <a:pt x="587828" y="43543"/>
                </a:cubicBezTo>
                <a:lnTo>
                  <a:pt x="337457" y="0"/>
                </a:lnTo>
                <a:cubicBezTo>
                  <a:pt x="304800" y="3629"/>
                  <a:pt x="269768" y="-1865"/>
                  <a:pt x="239485" y="10886"/>
                </a:cubicBezTo>
                <a:cubicBezTo>
                  <a:pt x="204605" y="25572"/>
                  <a:pt x="131852" y="80215"/>
                  <a:pt x="97971" y="119743"/>
                </a:cubicBezTo>
                <a:cubicBezTo>
                  <a:pt x="86164" y="133518"/>
                  <a:pt x="76200" y="148772"/>
                  <a:pt x="65314" y="163286"/>
                </a:cubicBezTo>
                <a:cubicBezTo>
                  <a:pt x="61685" y="174172"/>
                  <a:pt x="59560" y="185680"/>
                  <a:pt x="54428" y="195943"/>
                </a:cubicBezTo>
                <a:cubicBezTo>
                  <a:pt x="48577" y="207645"/>
                  <a:pt x="37516" y="216453"/>
                  <a:pt x="32657" y="228600"/>
                </a:cubicBezTo>
                <a:cubicBezTo>
                  <a:pt x="22846" y="253127"/>
                  <a:pt x="18476" y="279498"/>
                  <a:pt x="10885" y="304800"/>
                </a:cubicBezTo>
                <a:cubicBezTo>
                  <a:pt x="7588" y="315791"/>
                  <a:pt x="3628" y="326571"/>
                  <a:pt x="0" y="337457"/>
                </a:cubicBezTo>
                <a:cubicBezTo>
                  <a:pt x="4984" y="427171"/>
                  <a:pt x="2535" y="512153"/>
                  <a:pt x="21771" y="598714"/>
                </a:cubicBezTo>
                <a:cubicBezTo>
                  <a:pt x="29626" y="634059"/>
                  <a:pt x="39070" y="639078"/>
                  <a:pt x="54428" y="674914"/>
                </a:cubicBezTo>
                <a:cubicBezTo>
                  <a:pt x="58948" y="685461"/>
                  <a:pt x="58949" y="698024"/>
                  <a:pt x="65314" y="707571"/>
                </a:cubicBezTo>
                <a:cubicBezTo>
                  <a:pt x="81034" y="731151"/>
                  <a:pt x="102038" y="750756"/>
                  <a:pt x="119742" y="772886"/>
                </a:cubicBezTo>
                <a:cubicBezTo>
                  <a:pt x="131076" y="787053"/>
                  <a:pt x="139571" y="803600"/>
                  <a:pt x="152400" y="816429"/>
                </a:cubicBezTo>
                <a:cubicBezTo>
                  <a:pt x="161651" y="825680"/>
                  <a:pt x="174411" y="830596"/>
                  <a:pt x="185057" y="838200"/>
                </a:cubicBezTo>
                <a:cubicBezTo>
                  <a:pt x="204856" y="852342"/>
                  <a:pt x="238174" y="879805"/>
                  <a:pt x="261257" y="892629"/>
                </a:cubicBezTo>
                <a:cubicBezTo>
                  <a:pt x="282535" y="904450"/>
                  <a:pt x="305699" y="912763"/>
                  <a:pt x="326571" y="925286"/>
                </a:cubicBezTo>
                <a:cubicBezTo>
                  <a:pt x="423292" y="983318"/>
                  <a:pt x="308860" y="937525"/>
                  <a:pt x="435428" y="979714"/>
                </a:cubicBezTo>
                <a:lnTo>
                  <a:pt x="1404257" y="947057"/>
                </a:lnTo>
                <a:cubicBezTo>
                  <a:pt x="1444599" y="942778"/>
                  <a:pt x="1513114" y="892629"/>
                  <a:pt x="1513114" y="892629"/>
                </a:cubicBezTo>
                <a:cubicBezTo>
                  <a:pt x="1531257" y="856343"/>
                  <a:pt x="1550541" y="820606"/>
                  <a:pt x="1567542" y="783771"/>
                </a:cubicBezTo>
                <a:cubicBezTo>
                  <a:pt x="1572350" y="773353"/>
                  <a:pt x="1576683" y="762455"/>
                  <a:pt x="1578428" y="751114"/>
                </a:cubicBezTo>
                <a:cubicBezTo>
                  <a:pt x="1583973" y="715071"/>
                  <a:pt x="1585685" y="678543"/>
                  <a:pt x="1589314" y="642257"/>
                </a:cubicBezTo>
                <a:cubicBezTo>
                  <a:pt x="1585685" y="500743"/>
                  <a:pt x="1588514" y="358915"/>
                  <a:pt x="1578428" y="217714"/>
                </a:cubicBezTo>
                <a:cubicBezTo>
                  <a:pt x="1577496" y="204664"/>
                  <a:pt x="1563148" y="196416"/>
                  <a:pt x="1556657" y="185057"/>
                </a:cubicBezTo>
                <a:cubicBezTo>
                  <a:pt x="1517151" y="115922"/>
                  <a:pt x="1558622" y="161720"/>
                  <a:pt x="1491342" y="108857"/>
                </a:cubicBezTo>
                <a:cubicBezTo>
                  <a:pt x="1454803" y="80148"/>
                  <a:pt x="1382485" y="21771"/>
                  <a:pt x="1382485" y="21771"/>
                </a:cubicBezTo>
                <a:cubicBezTo>
                  <a:pt x="1351260" y="24894"/>
                  <a:pt x="1280203" y="23927"/>
                  <a:pt x="1240971" y="43543"/>
                </a:cubicBezTo>
                <a:cubicBezTo>
                  <a:pt x="1110241" y="108908"/>
                  <a:pt x="1287804" y="26330"/>
                  <a:pt x="1186542" y="87086"/>
                </a:cubicBezTo>
                <a:cubicBezTo>
                  <a:pt x="1164576" y="100266"/>
                  <a:pt x="1154244" y="97971"/>
                  <a:pt x="1132114" y="979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115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" name="Straight Connector 127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grpSp>
        <p:nvGrpSpPr>
          <p:cNvPr id="79" name="Group 78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80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87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cxnSp>
        <p:nvCxnSpPr>
          <p:cNvPr id="89" name="Straight Connector 88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530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3" grpId="0"/>
      <p:bldP spid="75" grpId="0"/>
      <p:bldP spid="40" grpId="0" animBg="1"/>
      <p:bldP spid="43" grpId="0"/>
      <p:bldP spid="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6835" y="4202781"/>
            <a:ext cx="73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dirty="0"/>
              <a:t>  + </a:t>
            </a:r>
            <a:r>
              <a:rPr lang="en-GB" dirty="0" smtClean="0">
                <a:cs typeface="Times New Roman" pitchFamily="18" charset="0"/>
              </a:rPr>
              <a:t>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 smtClean="0">
                <a:cs typeface="Times New Roman" pitchFamily="18" charset="0"/>
              </a:rPr>
              <a:t>i≠j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Covar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smtClean="0">
                <a:solidFill>
                  <a:srgbClr val="00CC00"/>
                </a:solidFill>
                <a:cs typeface="Times New Roman" pitchFamily="18" charset="0"/>
              </a:rPr>
              <a:t>j</a:t>
            </a:r>
            <a:r>
              <a:rPr lang="en-GB" dirty="0">
                <a:cs typeface="Times New Roman" pitchFamily="18" charset="0"/>
              </a:rPr>
              <a:t>]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87095" y="4087143"/>
            <a:ext cx="468130" cy="754495"/>
            <a:chOff x="1710033" y="5781589"/>
            <a:chExt cx="468130" cy="754495"/>
          </a:xfrm>
        </p:grpSpPr>
        <p:sp>
          <p:nvSpPr>
            <p:cNvPr id="65" name="Rectangle 64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98815" y="4069972"/>
            <a:ext cx="468130" cy="754495"/>
            <a:chOff x="1710033" y="5781589"/>
            <a:chExt cx="468130" cy="754495"/>
          </a:xfrm>
        </p:grpSpPr>
        <p:sp>
          <p:nvSpPr>
            <p:cNvPr id="70" name="Rectangle 69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61" name="Straight Connector 60"/>
          <p:cNvCxnSpPr/>
          <p:nvPr/>
        </p:nvCxnSpPr>
        <p:spPr bwMode="auto">
          <a:xfrm flipV="1">
            <a:off x="3908547" y="4726002"/>
            <a:ext cx="5443" cy="618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687574" y="5177435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 smtClean="0">
                <a:sym typeface="Symbol"/>
              </a:rPr>
              <a:t>2</a:t>
            </a:r>
            <a:endParaRPr lang="en-GB" baseline="30000" dirty="0"/>
          </a:p>
        </p:txBody>
      </p:sp>
      <p:cxnSp>
        <p:nvCxnSpPr>
          <p:cNvPr id="100" name="Straight Connector 99"/>
          <p:cNvCxnSpPr/>
          <p:nvPr/>
        </p:nvCxnSpPr>
        <p:spPr bwMode="auto">
          <a:xfrm flipV="1">
            <a:off x="6760604" y="4726002"/>
            <a:ext cx="5443" cy="618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6539631" y="5177435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baseline="30000" dirty="0"/>
          </a:p>
        </p:txBody>
      </p:sp>
      <p:sp>
        <p:nvSpPr>
          <p:cNvPr id="103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05" name="Straight Connector 104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7" name="Group 106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108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1" name="Straight Connector 130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967674" y="3225363"/>
            <a:ext cx="2860853" cy="1037964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99" h="14370">
                <a:moveTo>
                  <a:pt x="117899" y="0"/>
                </a:moveTo>
                <a:cubicBezTo>
                  <a:pt x="92727" y="7466"/>
                  <a:pt x="-33566" y="3968"/>
                  <a:pt x="8514" y="143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2921318" y="2702143"/>
            <a:ext cx="2138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>
                <a:cs typeface="Times New Roman" pitchFamily="18" charset="0"/>
              </a:rPr>
              <a:t>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+     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∑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endParaRPr lang="en-GB" dirty="0" smtClean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935763" y="25835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cs typeface="Times New Roman" pitchFamily="18" charset="0"/>
              </a:rPr>
              <a:t>1</a:t>
            </a:r>
            <a:endParaRPr lang="en-GB" sz="2000" dirty="0"/>
          </a:p>
        </p:txBody>
      </p:sp>
      <p:sp>
        <p:nvSpPr>
          <p:cNvPr id="82" name="Rectangle 81"/>
          <p:cNvSpPr/>
          <p:nvPr/>
        </p:nvSpPr>
        <p:spPr>
          <a:xfrm>
            <a:off x="3903104" y="29161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dirty="0"/>
          </a:p>
        </p:txBody>
      </p:sp>
      <p:sp>
        <p:nvSpPr>
          <p:cNvPr id="83" name="Line 28"/>
          <p:cNvSpPr>
            <a:spLocks noChangeShapeType="1"/>
          </p:cNvSpPr>
          <p:nvPr/>
        </p:nvSpPr>
        <p:spPr bwMode="auto">
          <a:xfrm rot="5400000">
            <a:off x="4106548" y="2771188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Freeform 83"/>
          <p:cNvSpPr/>
          <p:nvPr/>
        </p:nvSpPr>
        <p:spPr bwMode="auto">
          <a:xfrm>
            <a:off x="3727200" y="2426323"/>
            <a:ext cx="1589314" cy="979714"/>
          </a:xfrm>
          <a:custGeom>
            <a:avLst/>
            <a:gdLst>
              <a:gd name="connsiteX0" fmla="*/ 1230085 w 1589314"/>
              <a:gd name="connsiteY0" fmla="*/ 43543 h 979714"/>
              <a:gd name="connsiteX1" fmla="*/ 1175657 w 1589314"/>
              <a:gd name="connsiteY1" fmla="*/ 65314 h 979714"/>
              <a:gd name="connsiteX2" fmla="*/ 718457 w 1589314"/>
              <a:gd name="connsiteY2" fmla="*/ 65314 h 979714"/>
              <a:gd name="connsiteX3" fmla="*/ 587828 w 1589314"/>
              <a:gd name="connsiteY3" fmla="*/ 43543 h 979714"/>
              <a:gd name="connsiteX4" fmla="*/ 337457 w 1589314"/>
              <a:gd name="connsiteY4" fmla="*/ 0 h 979714"/>
              <a:gd name="connsiteX5" fmla="*/ 239485 w 1589314"/>
              <a:gd name="connsiteY5" fmla="*/ 10886 h 979714"/>
              <a:gd name="connsiteX6" fmla="*/ 97971 w 1589314"/>
              <a:gd name="connsiteY6" fmla="*/ 119743 h 979714"/>
              <a:gd name="connsiteX7" fmla="*/ 65314 w 1589314"/>
              <a:gd name="connsiteY7" fmla="*/ 163286 h 979714"/>
              <a:gd name="connsiteX8" fmla="*/ 54428 w 1589314"/>
              <a:gd name="connsiteY8" fmla="*/ 195943 h 979714"/>
              <a:gd name="connsiteX9" fmla="*/ 32657 w 1589314"/>
              <a:gd name="connsiteY9" fmla="*/ 228600 h 979714"/>
              <a:gd name="connsiteX10" fmla="*/ 10885 w 1589314"/>
              <a:gd name="connsiteY10" fmla="*/ 304800 h 979714"/>
              <a:gd name="connsiteX11" fmla="*/ 0 w 1589314"/>
              <a:gd name="connsiteY11" fmla="*/ 337457 h 979714"/>
              <a:gd name="connsiteX12" fmla="*/ 21771 w 1589314"/>
              <a:gd name="connsiteY12" fmla="*/ 598714 h 979714"/>
              <a:gd name="connsiteX13" fmla="*/ 54428 w 1589314"/>
              <a:gd name="connsiteY13" fmla="*/ 674914 h 979714"/>
              <a:gd name="connsiteX14" fmla="*/ 65314 w 1589314"/>
              <a:gd name="connsiteY14" fmla="*/ 707571 h 979714"/>
              <a:gd name="connsiteX15" fmla="*/ 119742 w 1589314"/>
              <a:gd name="connsiteY15" fmla="*/ 772886 h 979714"/>
              <a:gd name="connsiteX16" fmla="*/ 152400 w 1589314"/>
              <a:gd name="connsiteY16" fmla="*/ 816429 h 979714"/>
              <a:gd name="connsiteX17" fmla="*/ 185057 w 1589314"/>
              <a:gd name="connsiteY17" fmla="*/ 838200 h 979714"/>
              <a:gd name="connsiteX18" fmla="*/ 261257 w 1589314"/>
              <a:gd name="connsiteY18" fmla="*/ 892629 h 979714"/>
              <a:gd name="connsiteX19" fmla="*/ 326571 w 1589314"/>
              <a:gd name="connsiteY19" fmla="*/ 925286 h 979714"/>
              <a:gd name="connsiteX20" fmla="*/ 435428 w 1589314"/>
              <a:gd name="connsiteY20" fmla="*/ 979714 h 979714"/>
              <a:gd name="connsiteX21" fmla="*/ 1404257 w 1589314"/>
              <a:gd name="connsiteY21" fmla="*/ 947057 h 979714"/>
              <a:gd name="connsiteX22" fmla="*/ 1513114 w 1589314"/>
              <a:gd name="connsiteY22" fmla="*/ 892629 h 979714"/>
              <a:gd name="connsiteX23" fmla="*/ 1567542 w 1589314"/>
              <a:gd name="connsiteY23" fmla="*/ 783771 h 979714"/>
              <a:gd name="connsiteX24" fmla="*/ 1578428 w 1589314"/>
              <a:gd name="connsiteY24" fmla="*/ 751114 h 979714"/>
              <a:gd name="connsiteX25" fmla="*/ 1589314 w 1589314"/>
              <a:gd name="connsiteY25" fmla="*/ 642257 h 979714"/>
              <a:gd name="connsiteX26" fmla="*/ 1578428 w 1589314"/>
              <a:gd name="connsiteY26" fmla="*/ 217714 h 979714"/>
              <a:gd name="connsiteX27" fmla="*/ 1556657 w 1589314"/>
              <a:gd name="connsiteY27" fmla="*/ 185057 h 979714"/>
              <a:gd name="connsiteX28" fmla="*/ 1491342 w 1589314"/>
              <a:gd name="connsiteY28" fmla="*/ 108857 h 979714"/>
              <a:gd name="connsiteX29" fmla="*/ 1382485 w 1589314"/>
              <a:gd name="connsiteY29" fmla="*/ 21771 h 979714"/>
              <a:gd name="connsiteX30" fmla="*/ 1240971 w 1589314"/>
              <a:gd name="connsiteY30" fmla="*/ 43543 h 979714"/>
              <a:gd name="connsiteX31" fmla="*/ 1186542 w 1589314"/>
              <a:gd name="connsiteY31" fmla="*/ 87086 h 979714"/>
              <a:gd name="connsiteX32" fmla="*/ 1132114 w 1589314"/>
              <a:gd name="connsiteY32" fmla="*/ 97971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9314" h="979714">
                <a:moveTo>
                  <a:pt x="1230085" y="43543"/>
                </a:moveTo>
                <a:cubicBezTo>
                  <a:pt x="1211942" y="50800"/>
                  <a:pt x="1194614" y="60575"/>
                  <a:pt x="1175657" y="65314"/>
                </a:cubicBezTo>
                <a:cubicBezTo>
                  <a:pt x="1051362" y="96388"/>
                  <a:pt x="740453" y="65942"/>
                  <a:pt x="718457" y="65314"/>
                </a:cubicBezTo>
                <a:cubicBezTo>
                  <a:pt x="590166" y="39658"/>
                  <a:pt x="749883" y="70552"/>
                  <a:pt x="587828" y="43543"/>
                </a:cubicBezTo>
                <a:lnTo>
                  <a:pt x="337457" y="0"/>
                </a:lnTo>
                <a:cubicBezTo>
                  <a:pt x="304800" y="3629"/>
                  <a:pt x="269768" y="-1865"/>
                  <a:pt x="239485" y="10886"/>
                </a:cubicBezTo>
                <a:cubicBezTo>
                  <a:pt x="204605" y="25572"/>
                  <a:pt x="131852" y="80215"/>
                  <a:pt x="97971" y="119743"/>
                </a:cubicBezTo>
                <a:cubicBezTo>
                  <a:pt x="86164" y="133518"/>
                  <a:pt x="76200" y="148772"/>
                  <a:pt x="65314" y="163286"/>
                </a:cubicBezTo>
                <a:cubicBezTo>
                  <a:pt x="61685" y="174172"/>
                  <a:pt x="59560" y="185680"/>
                  <a:pt x="54428" y="195943"/>
                </a:cubicBezTo>
                <a:cubicBezTo>
                  <a:pt x="48577" y="207645"/>
                  <a:pt x="37516" y="216453"/>
                  <a:pt x="32657" y="228600"/>
                </a:cubicBezTo>
                <a:cubicBezTo>
                  <a:pt x="22846" y="253127"/>
                  <a:pt x="18476" y="279498"/>
                  <a:pt x="10885" y="304800"/>
                </a:cubicBezTo>
                <a:cubicBezTo>
                  <a:pt x="7588" y="315791"/>
                  <a:pt x="3628" y="326571"/>
                  <a:pt x="0" y="337457"/>
                </a:cubicBezTo>
                <a:cubicBezTo>
                  <a:pt x="4984" y="427171"/>
                  <a:pt x="2535" y="512153"/>
                  <a:pt x="21771" y="598714"/>
                </a:cubicBezTo>
                <a:cubicBezTo>
                  <a:pt x="29626" y="634059"/>
                  <a:pt x="39070" y="639078"/>
                  <a:pt x="54428" y="674914"/>
                </a:cubicBezTo>
                <a:cubicBezTo>
                  <a:pt x="58948" y="685461"/>
                  <a:pt x="58949" y="698024"/>
                  <a:pt x="65314" y="707571"/>
                </a:cubicBezTo>
                <a:cubicBezTo>
                  <a:pt x="81034" y="731151"/>
                  <a:pt x="102038" y="750756"/>
                  <a:pt x="119742" y="772886"/>
                </a:cubicBezTo>
                <a:cubicBezTo>
                  <a:pt x="131076" y="787053"/>
                  <a:pt x="139571" y="803600"/>
                  <a:pt x="152400" y="816429"/>
                </a:cubicBezTo>
                <a:cubicBezTo>
                  <a:pt x="161651" y="825680"/>
                  <a:pt x="174411" y="830596"/>
                  <a:pt x="185057" y="838200"/>
                </a:cubicBezTo>
                <a:cubicBezTo>
                  <a:pt x="204856" y="852342"/>
                  <a:pt x="238174" y="879805"/>
                  <a:pt x="261257" y="892629"/>
                </a:cubicBezTo>
                <a:cubicBezTo>
                  <a:pt x="282535" y="904450"/>
                  <a:pt x="305699" y="912763"/>
                  <a:pt x="326571" y="925286"/>
                </a:cubicBezTo>
                <a:cubicBezTo>
                  <a:pt x="423292" y="983318"/>
                  <a:pt x="308860" y="937525"/>
                  <a:pt x="435428" y="979714"/>
                </a:cubicBezTo>
                <a:lnTo>
                  <a:pt x="1404257" y="947057"/>
                </a:lnTo>
                <a:cubicBezTo>
                  <a:pt x="1444599" y="942778"/>
                  <a:pt x="1513114" y="892629"/>
                  <a:pt x="1513114" y="892629"/>
                </a:cubicBezTo>
                <a:cubicBezTo>
                  <a:pt x="1531257" y="856343"/>
                  <a:pt x="1550541" y="820606"/>
                  <a:pt x="1567542" y="783771"/>
                </a:cubicBezTo>
                <a:cubicBezTo>
                  <a:pt x="1572350" y="773353"/>
                  <a:pt x="1576683" y="762455"/>
                  <a:pt x="1578428" y="751114"/>
                </a:cubicBezTo>
                <a:cubicBezTo>
                  <a:pt x="1583973" y="715071"/>
                  <a:pt x="1585685" y="678543"/>
                  <a:pt x="1589314" y="642257"/>
                </a:cubicBezTo>
                <a:cubicBezTo>
                  <a:pt x="1585685" y="500743"/>
                  <a:pt x="1588514" y="358915"/>
                  <a:pt x="1578428" y="217714"/>
                </a:cubicBezTo>
                <a:cubicBezTo>
                  <a:pt x="1577496" y="204664"/>
                  <a:pt x="1563148" y="196416"/>
                  <a:pt x="1556657" y="185057"/>
                </a:cubicBezTo>
                <a:cubicBezTo>
                  <a:pt x="1517151" y="115922"/>
                  <a:pt x="1558622" y="161720"/>
                  <a:pt x="1491342" y="108857"/>
                </a:cubicBezTo>
                <a:cubicBezTo>
                  <a:pt x="1454803" y="80148"/>
                  <a:pt x="1382485" y="21771"/>
                  <a:pt x="1382485" y="21771"/>
                </a:cubicBezTo>
                <a:cubicBezTo>
                  <a:pt x="1351260" y="24894"/>
                  <a:pt x="1280203" y="23927"/>
                  <a:pt x="1240971" y="43543"/>
                </a:cubicBezTo>
                <a:cubicBezTo>
                  <a:pt x="1110241" y="108908"/>
                  <a:pt x="1287804" y="26330"/>
                  <a:pt x="1186542" y="87086"/>
                </a:cubicBezTo>
                <a:cubicBezTo>
                  <a:pt x="1164576" y="100266"/>
                  <a:pt x="1154244" y="97971"/>
                  <a:pt x="1132114" y="979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9" name="Text Box 5"/>
          <p:cNvSpPr txBox="1">
            <a:spLocks noChangeArrowheads="1"/>
          </p:cNvSpPr>
          <p:nvPr/>
        </p:nvSpPr>
        <p:spPr bwMode="auto">
          <a:xfrm>
            <a:off x="1849949" y="413134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77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005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 bwMode="auto">
          <a:xfrm flipV="1">
            <a:off x="3266765" y="4753764"/>
            <a:ext cx="5443" cy="618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2893388" y="5281399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</a:t>
            </a:r>
            <a:r>
              <a:rPr lang="en-GB" baseline="30000" dirty="0" smtClean="0">
                <a:sym typeface="Symbol"/>
              </a:rPr>
              <a:t>2</a:t>
            </a:r>
            <a:endParaRPr lang="en-GB" baseline="30000" dirty="0"/>
          </a:p>
        </p:txBody>
      </p:sp>
      <p:cxnSp>
        <p:nvCxnSpPr>
          <p:cNvPr id="100" name="Straight Connector 99"/>
          <p:cNvCxnSpPr/>
          <p:nvPr/>
        </p:nvCxnSpPr>
        <p:spPr bwMode="auto">
          <a:xfrm flipV="1">
            <a:off x="5694268" y="4753764"/>
            <a:ext cx="5443" cy="6183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5048741" y="5281399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(</a:t>
            </a:r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-1)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baseline="30000" dirty="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8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9" name="Group 98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102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112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5" name="Straight Connector 124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sp>
        <p:nvSpPr>
          <p:cNvPr id="135" name="Freeform 62"/>
          <p:cNvSpPr>
            <a:spLocks/>
          </p:cNvSpPr>
          <p:nvPr/>
        </p:nvSpPr>
        <p:spPr bwMode="auto">
          <a:xfrm>
            <a:off x="967674" y="3225363"/>
            <a:ext cx="2860853" cy="1037964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99" h="14370">
                <a:moveTo>
                  <a:pt x="117899" y="0"/>
                </a:moveTo>
                <a:cubicBezTo>
                  <a:pt x="92727" y="7466"/>
                  <a:pt x="-33566" y="3968"/>
                  <a:pt x="8514" y="143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84" name="Text Box 9"/>
          <p:cNvSpPr txBox="1">
            <a:spLocks noChangeArrowheads="1"/>
          </p:cNvSpPr>
          <p:nvPr/>
        </p:nvSpPr>
        <p:spPr bwMode="auto">
          <a:xfrm>
            <a:off x="2921318" y="2702143"/>
            <a:ext cx="2138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>
                <a:cs typeface="Times New Roman" pitchFamily="18" charset="0"/>
              </a:rPr>
              <a:t>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+     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∑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endParaRPr lang="en-GB" dirty="0" smtClean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935763" y="25835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cs typeface="Times New Roman" pitchFamily="18" charset="0"/>
              </a:rPr>
              <a:t>1</a:t>
            </a:r>
            <a:endParaRPr lang="en-GB" sz="2000" dirty="0"/>
          </a:p>
        </p:txBody>
      </p:sp>
      <p:sp>
        <p:nvSpPr>
          <p:cNvPr id="86" name="Rectangle 85"/>
          <p:cNvSpPr/>
          <p:nvPr/>
        </p:nvSpPr>
        <p:spPr>
          <a:xfrm>
            <a:off x="3903104" y="29161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dirty="0"/>
          </a:p>
        </p:txBody>
      </p:sp>
      <p:sp>
        <p:nvSpPr>
          <p:cNvPr id="87" name="Line 28"/>
          <p:cNvSpPr>
            <a:spLocks noChangeShapeType="1"/>
          </p:cNvSpPr>
          <p:nvPr/>
        </p:nvSpPr>
        <p:spPr bwMode="auto">
          <a:xfrm rot="5400000">
            <a:off x="4106548" y="2771188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9" name="Group 88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90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94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0" name="Freeform 139"/>
          <p:cNvSpPr/>
          <p:nvPr/>
        </p:nvSpPr>
        <p:spPr bwMode="auto">
          <a:xfrm>
            <a:off x="3727200" y="2426323"/>
            <a:ext cx="1589314" cy="979714"/>
          </a:xfrm>
          <a:custGeom>
            <a:avLst/>
            <a:gdLst>
              <a:gd name="connsiteX0" fmla="*/ 1230085 w 1589314"/>
              <a:gd name="connsiteY0" fmla="*/ 43543 h 979714"/>
              <a:gd name="connsiteX1" fmla="*/ 1175657 w 1589314"/>
              <a:gd name="connsiteY1" fmla="*/ 65314 h 979714"/>
              <a:gd name="connsiteX2" fmla="*/ 718457 w 1589314"/>
              <a:gd name="connsiteY2" fmla="*/ 65314 h 979714"/>
              <a:gd name="connsiteX3" fmla="*/ 587828 w 1589314"/>
              <a:gd name="connsiteY3" fmla="*/ 43543 h 979714"/>
              <a:gd name="connsiteX4" fmla="*/ 337457 w 1589314"/>
              <a:gd name="connsiteY4" fmla="*/ 0 h 979714"/>
              <a:gd name="connsiteX5" fmla="*/ 239485 w 1589314"/>
              <a:gd name="connsiteY5" fmla="*/ 10886 h 979714"/>
              <a:gd name="connsiteX6" fmla="*/ 97971 w 1589314"/>
              <a:gd name="connsiteY6" fmla="*/ 119743 h 979714"/>
              <a:gd name="connsiteX7" fmla="*/ 65314 w 1589314"/>
              <a:gd name="connsiteY7" fmla="*/ 163286 h 979714"/>
              <a:gd name="connsiteX8" fmla="*/ 54428 w 1589314"/>
              <a:gd name="connsiteY8" fmla="*/ 195943 h 979714"/>
              <a:gd name="connsiteX9" fmla="*/ 32657 w 1589314"/>
              <a:gd name="connsiteY9" fmla="*/ 228600 h 979714"/>
              <a:gd name="connsiteX10" fmla="*/ 10885 w 1589314"/>
              <a:gd name="connsiteY10" fmla="*/ 304800 h 979714"/>
              <a:gd name="connsiteX11" fmla="*/ 0 w 1589314"/>
              <a:gd name="connsiteY11" fmla="*/ 337457 h 979714"/>
              <a:gd name="connsiteX12" fmla="*/ 21771 w 1589314"/>
              <a:gd name="connsiteY12" fmla="*/ 598714 h 979714"/>
              <a:gd name="connsiteX13" fmla="*/ 54428 w 1589314"/>
              <a:gd name="connsiteY13" fmla="*/ 674914 h 979714"/>
              <a:gd name="connsiteX14" fmla="*/ 65314 w 1589314"/>
              <a:gd name="connsiteY14" fmla="*/ 707571 h 979714"/>
              <a:gd name="connsiteX15" fmla="*/ 119742 w 1589314"/>
              <a:gd name="connsiteY15" fmla="*/ 772886 h 979714"/>
              <a:gd name="connsiteX16" fmla="*/ 152400 w 1589314"/>
              <a:gd name="connsiteY16" fmla="*/ 816429 h 979714"/>
              <a:gd name="connsiteX17" fmla="*/ 185057 w 1589314"/>
              <a:gd name="connsiteY17" fmla="*/ 838200 h 979714"/>
              <a:gd name="connsiteX18" fmla="*/ 261257 w 1589314"/>
              <a:gd name="connsiteY18" fmla="*/ 892629 h 979714"/>
              <a:gd name="connsiteX19" fmla="*/ 326571 w 1589314"/>
              <a:gd name="connsiteY19" fmla="*/ 925286 h 979714"/>
              <a:gd name="connsiteX20" fmla="*/ 435428 w 1589314"/>
              <a:gd name="connsiteY20" fmla="*/ 979714 h 979714"/>
              <a:gd name="connsiteX21" fmla="*/ 1404257 w 1589314"/>
              <a:gd name="connsiteY21" fmla="*/ 947057 h 979714"/>
              <a:gd name="connsiteX22" fmla="*/ 1513114 w 1589314"/>
              <a:gd name="connsiteY22" fmla="*/ 892629 h 979714"/>
              <a:gd name="connsiteX23" fmla="*/ 1567542 w 1589314"/>
              <a:gd name="connsiteY23" fmla="*/ 783771 h 979714"/>
              <a:gd name="connsiteX24" fmla="*/ 1578428 w 1589314"/>
              <a:gd name="connsiteY24" fmla="*/ 751114 h 979714"/>
              <a:gd name="connsiteX25" fmla="*/ 1589314 w 1589314"/>
              <a:gd name="connsiteY25" fmla="*/ 642257 h 979714"/>
              <a:gd name="connsiteX26" fmla="*/ 1578428 w 1589314"/>
              <a:gd name="connsiteY26" fmla="*/ 217714 h 979714"/>
              <a:gd name="connsiteX27" fmla="*/ 1556657 w 1589314"/>
              <a:gd name="connsiteY27" fmla="*/ 185057 h 979714"/>
              <a:gd name="connsiteX28" fmla="*/ 1491342 w 1589314"/>
              <a:gd name="connsiteY28" fmla="*/ 108857 h 979714"/>
              <a:gd name="connsiteX29" fmla="*/ 1382485 w 1589314"/>
              <a:gd name="connsiteY29" fmla="*/ 21771 h 979714"/>
              <a:gd name="connsiteX30" fmla="*/ 1240971 w 1589314"/>
              <a:gd name="connsiteY30" fmla="*/ 43543 h 979714"/>
              <a:gd name="connsiteX31" fmla="*/ 1186542 w 1589314"/>
              <a:gd name="connsiteY31" fmla="*/ 87086 h 979714"/>
              <a:gd name="connsiteX32" fmla="*/ 1132114 w 1589314"/>
              <a:gd name="connsiteY32" fmla="*/ 97971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9314" h="979714">
                <a:moveTo>
                  <a:pt x="1230085" y="43543"/>
                </a:moveTo>
                <a:cubicBezTo>
                  <a:pt x="1211942" y="50800"/>
                  <a:pt x="1194614" y="60575"/>
                  <a:pt x="1175657" y="65314"/>
                </a:cubicBezTo>
                <a:cubicBezTo>
                  <a:pt x="1051362" y="96388"/>
                  <a:pt x="740453" y="65942"/>
                  <a:pt x="718457" y="65314"/>
                </a:cubicBezTo>
                <a:cubicBezTo>
                  <a:pt x="590166" y="39658"/>
                  <a:pt x="749883" y="70552"/>
                  <a:pt x="587828" y="43543"/>
                </a:cubicBezTo>
                <a:lnTo>
                  <a:pt x="337457" y="0"/>
                </a:lnTo>
                <a:cubicBezTo>
                  <a:pt x="304800" y="3629"/>
                  <a:pt x="269768" y="-1865"/>
                  <a:pt x="239485" y="10886"/>
                </a:cubicBezTo>
                <a:cubicBezTo>
                  <a:pt x="204605" y="25572"/>
                  <a:pt x="131852" y="80215"/>
                  <a:pt x="97971" y="119743"/>
                </a:cubicBezTo>
                <a:cubicBezTo>
                  <a:pt x="86164" y="133518"/>
                  <a:pt x="76200" y="148772"/>
                  <a:pt x="65314" y="163286"/>
                </a:cubicBezTo>
                <a:cubicBezTo>
                  <a:pt x="61685" y="174172"/>
                  <a:pt x="59560" y="185680"/>
                  <a:pt x="54428" y="195943"/>
                </a:cubicBezTo>
                <a:cubicBezTo>
                  <a:pt x="48577" y="207645"/>
                  <a:pt x="37516" y="216453"/>
                  <a:pt x="32657" y="228600"/>
                </a:cubicBezTo>
                <a:cubicBezTo>
                  <a:pt x="22846" y="253127"/>
                  <a:pt x="18476" y="279498"/>
                  <a:pt x="10885" y="304800"/>
                </a:cubicBezTo>
                <a:cubicBezTo>
                  <a:pt x="7588" y="315791"/>
                  <a:pt x="3628" y="326571"/>
                  <a:pt x="0" y="337457"/>
                </a:cubicBezTo>
                <a:cubicBezTo>
                  <a:pt x="4984" y="427171"/>
                  <a:pt x="2535" y="512153"/>
                  <a:pt x="21771" y="598714"/>
                </a:cubicBezTo>
                <a:cubicBezTo>
                  <a:pt x="29626" y="634059"/>
                  <a:pt x="39070" y="639078"/>
                  <a:pt x="54428" y="674914"/>
                </a:cubicBezTo>
                <a:cubicBezTo>
                  <a:pt x="58948" y="685461"/>
                  <a:pt x="58949" y="698024"/>
                  <a:pt x="65314" y="707571"/>
                </a:cubicBezTo>
                <a:cubicBezTo>
                  <a:pt x="81034" y="731151"/>
                  <a:pt x="102038" y="750756"/>
                  <a:pt x="119742" y="772886"/>
                </a:cubicBezTo>
                <a:cubicBezTo>
                  <a:pt x="131076" y="787053"/>
                  <a:pt x="139571" y="803600"/>
                  <a:pt x="152400" y="816429"/>
                </a:cubicBezTo>
                <a:cubicBezTo>
                  <a:pt x="161651" y="825680"/>
                  <a:pt x="174411" y="830596"/>
                  <a:pt x="185057" y="838200"/>
                </a:cubicBezTo>
                <a:cubicBezTo>
                  <a:pt x="204856" y="852342"/>
                  <a:pt x="238174" y="879805"/>
                  <a:pt x="261257" y="892629"/>
                </a:cubicBezTo>
                <a:cubicBezTo>
                  <a:pt x="282535" y="904450"/>
                  <a:pt x="305699" y="912763"/>
                  <a:pt x="326571" y="925286"/>
                </a:cubicBezTo>
                <a:cubicBezTo>
                  <a:pt x="423292" y="983318"/>
                  <a:pt x="308860" y="937525"/>
                  <a:pt x="435428" y="979714"/>
                </a:cubicBezTo>
                <a:lnTo>
                  <a:pt x="1404257" y="947057"/>
                </a:lnTo>
                <a:cubicBezTo>
                  <a:pt x="1444599" y="942778"/>
                  <a:pt x="1513114" y="892629"/>
                  <a:pt x="1513114" y="892629"/>
                </a:cubicBezTo>
                <a:cubicBezTo>
                  <a:pt x="1531257" y="856343"/>
                  <a:pt x="1550541" y="820606"/>
                  <a:pt x="1567542" y="783771"/>
                </a:cubicBezTo>
                <a:cubicBezTo>
                  <a:pt x="1572350" y="773353"/>
                  <a:pt x="1576683" y="762455"/>
                  <a:pt x="1578428" y="751114"/>
                </a:cubicBezTo>
                <a:cubicBezTo>
                  <a:pt x="1583973" y="715071"/>
                  <a:pt x="1585685" y="678543"/>
                  <a:pt x="1589314" y="642257"/>
                </a:cubicBezTo>
                <a:cubicBezTo>
                  <a:pt x="1585685" y="500743"/>
                  <a:pt x="1588514" y="358915"/>
                  <a:pt x="1578428" y="217714"/>
                </a:cubicBezTo>
                <a:cubicBezTo>
                  <a:pt x="1577496" y="204664"/>
                  <a:pt x="1563148" y="196416"/>
                  <a:pt x="1556657" y="185057"/>
                </a:cubicBezTo>
                <a:cubicBezTo>
                  <a:pt x="1517151" y="115922"/>
                  <a:pt x="1558622" y="161720"/>
                  <a:pt x="1491342" y="108857"/>
                </a:cubicBezTo>
                <a:cubicBezTo>
                  <a:pt x="1454803" y="80148"/>
                  <a:pt x="1382485" y="21771"/>
                  <a:pt x="1382485" y="21771"/>
                </a:cubicBezTo>
                <a:cubicBezTo>
                  <a:pt x="1351260" y="24894"/>
                  <a:pt x="1280203" y="23927"/>
                  <a:pt x="1240971" y="43543"/>
                </a:cubicBezTo>
                <a:cubicBezTo>
                  <a:pt x="1110241" y="108908"/>
                  <a:pt x="1287804" y="26330"/>
                  <a:pt x="1186542" y="87086"/>
                </a:cubicBezTo>
                <a:cubicBezTo>
                  <a:pt x="1164576" y="100266"/>
                  <a:pt x="1154244" y="97971"/>
                  <a:pt x="1132114" y="979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166835" y="4202781"/>
            <a:ext cx="73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]</a:t>
            </a:r>
            <a:r>
              <a:rPr lang="en-GB" dirty="0"/>
              <a:t>  + </a:t>
            </a:r>
            <a:r>
              <a:rPr lang="en-GB" dirty="0" smtClean="0">
                <a:cs typeface="Times New Roman" pitchFamily="18" charset="0"/>
              </a:rPr>
              <a:t>      </a:t>
            </a:r>
            <a:r>
              <a:rPr lang="el-GR" dirty="0" smtClean="0">
                <a:cs typeface="Times New Roman" pitchFamily="18" charset="0"/>
              </a:rPr>
              <a:t>∑</a:t>
            </a:r>
            <a:r>
              <a:rPr lang="en-GB" i="1" baseline="-25000" dirty="0" err="1" smtClean="0">
                <a:cs typeface="Times New Roman" pitchFamily="18" charset="0"/>
              </a:rPr>
              <a:t>i≠j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Covar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smtClean="0">
                <a:solidFill>
                  <a:srgbClr val="00CC00"/>
                </a:solidFill>
                <a:cs typeface="Times New Roman" pitchFamily="18" charset="0"/>
              </a:rPr>
              <a:t>j</a:t>
            </a:r>
            <a:r>
              <a:rPr lang="en-GB" dirty="0">
                <a:cs typeface="Times New Roman" pitchFamily="18" charset="0"/>
              </a:rPr>
              <a:t>]</a:t>
            </a:r>
            <a:endParaRPr lang="en-GB" dirty="0"/>
          </a:p>
        </p:txBody>
      </p:sp>
      <p:grpSp>
        <p:nvGrpSpPr>
          <p:cNvPr id="96" name="Group 95"/>
          <p:cNvGrpSpPr/>
          <p:nvPr/>
        </p:nvGrpSpPr>
        <p:grpSpPr>
          <a:xfrm>
            <a:off x="2687095" y="4087143"/>
            <a:ext cx="468130" cy="754495"/>
            <a:chOff x="1710033" y="5781589"/>
            <a:chExt cx="468130" cy="754495"/>
          </a:xfrm>
        </p:grpSpPr>
        <p:sp>
          <p:nvSpPr>
            <p:cNvPr id="97" name="Rectangle 96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129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098815" y="4069972"/>
            <a:ext cx="468130" cy="754495"/>
            <a:chOff x="1710033" y="5781589"/>
            <a:chExt cx="468130" cy="754495"/>
          </a:xfrm>
        </p:grpSpPr>
        <p:sp>
          <p:nvSpPr>
            <p:cNvPr id="133" name="Rectangle 132"/>
            <p:cNvSpPr/>
            <p:nvPr/>
          </p:nvSpPr>
          <p:spPr>
            <a:xfrm>
              <a:off x="1755248" y="5781589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722589" y="6135974"/>
              <a:ext cx="455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r>
                <a:rPr lang="en-GB" sz="2000" i="1" baseline="30000" dirty="0" smtClean="0">
                  <a:cs typeface="Times New Roman" pitchFamily="18" charset="0"/>
                </a:rPr>
                <a:t>2</a:t>
              </a:r>
              <a:endParaRPr lang="en-GB" sz="2000" baseline="30000" dirty="0"/>
            </a:p>
          </p:txBody>
        </p:sp>
        <p:sp>
          <p:nvSpPr>
            <p:cNvPr id="148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9" name="Text Box 5"/>
          <p:cNvSpPr txBox="1">
            <a:spLocks noChangeArrowheads="1"/>
          </p:cNvSpPr>
          <p:nvPr/>
        </p:nvSpPr>
        <p:spPr bwMode="auto">
          <a:xfrm>
            <a:off x="1849949" y="413134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6836" y="4202781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687095" y="4087143"/>
            <a:ext cx="470331" cy="754495"/>
            <a:chOff x="1710033" y="5781589"/>
            <a:chExt cx="470331" cy="754495"/>
          </a:xfrm>
        </p:grpSpPr>
        <p:sp>
          <p:nvSpPr>
            <p:cNvPr id="65" name="Rectangle 64"/>
            <p:cNvSpPr/>
            <p:nvPr/>
          </p:nvSpPr>
          <p:spPr>
            <a:xfrm>
              <a:off x="1755248" y="5781589"/>
              <a:ext cx="4251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ym typeface="Symbol"/>
                </a:rPr>
                <a:t></a:t>
              </a:r>
              <a:r>
                <a:rPr lang="en-GB" sz="2000" baseline="30000" dirty="0">
                  <a:sym typeface="Symbol"/>
                </a:rPr>
                <a:t>2</a:t>
              </a:r>
              <a:endParaRPr lang="en-GB" sz="2000" baseline="30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2589" y="6135974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baseline="30000" dirty="0"/>
            </a:p>
          </p:txBody>
        </p:sp>
        <p:sp>
          <p:nvSpPr>
            <p:cNvPr id="67" name="Line 28"/>
            <p:cNvSpPr>
              <a:spLocks noChangeShapeType="1"/>
            </p:cNvSpPr>
            <p:nvPr/>
          </p:nvSpPr>
          <p:spPr bwMode="auto">
            <a:xfrm rot="5400000">
              <a:off x="1926033" y="5969210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4784792" y="4069972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(</a:t>
            </a:r>
            <a:r>
              <a:rPr lang="en-GB" sz="2000" i="1" dirty="0">
                <a:sym typeface="Symbol"/>
              </a:rPr>
              <a:t>N</a:t>
            </a:r>
            <a:r>
              <a:rPr lang="en-GB" sz="2000" dirty="0">
                <a:sym typeface="Symbol"/>
              </a:rPr>
              <a:t>-1)</a:t>
            </a:r>
            <a:r>
              <a:rPr lang="en-GB" sz="2000" baseline="30000" dirty="0">
                <a:sym typeface="Symbol"/>
              </a:rPr>
              <a:t>2</a:t>
            </a:r>
            <a:r>
              <a:rPr lang="en-GB" sz="2000" dirty="0">
                <a:sym typeface="Symbol"/>
              </a:rPr>
              <a:t></a:t>
            </a:r>
            <a:endParaRPr lang="en-GB" sz="2000" dirty="0"/>
          </a:p>
        </p:txBody>
      </p:sp>
      <p:sp>
        <p:nvSpPr>
          <p:cNvPr id="71" name="Rectangle 70"/>
          <p:cNvSpPr/>
          <p:nvPr/>
        </p:nvSpPr>
        <p:spPr>
          <a:xfrm>
            <a:off x="5111371" y="442435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 rot="5400000">
            <a:off x="5321597" y="3861593"/>
            <a:ext cx="0" cy="12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88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110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sp>
        <p:nvSpPr>
          <p:cNvPr id="77" name="Freeform 62"/>
          <p:cNvSpPr>
            <a:spLocks/>
          </p:cNvSpPr>
          <p:nvPr/>
        </p:nvSpPr>
        <p:spPr bwMode="auto">
          <a:xfrm>
            <a:off x="967674" y="3225363"/>
            <a:ext cx="2860853" cy="1037964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99" h="14370">
                <a:moveTo>
                  <a:pt x="117899" y="0"/>
                </a:moveTo>
                <a:cubicBezTo>
                  <a:pt x="92727" y="7466"/>
                  <a:pt x="-33566" y="3968"/>
                  <a:pt x="8514" y="143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1849949" y="413134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63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91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95" name="Text Box 9"/>
          <p:cNvSpPr txBox="1">
            <a:spLocks noChangeArrowheads="1"/>
          </p:cNvSpPr>
          <p:nvPr/>
        </p:nvSpPr>
        <p:spPr bwMode="auto">
          <a:xfrm>
            <a:off x="2921318" y="2702143"/>
            <a:ext cx="2138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>
                <a:cs typeface="Times New Roman" pitchFamily="18" charset="0"/>
              </a:rPr>
              <a:t>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+     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∑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endParaRPr lang="en-GB" dirty="0" smtClean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935763" y="25835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cs typeface="Times New Roman" pitchFamily="18" charset="0"/>
              </a:rPr>
              <a:t>1</a:t>
            </a:r>
            <a:endParaRPr lang="en-GB" sz="2000" dirty="0"/>
          </a:p>
        </p:txBody>
      </p:sp>
      <p:sp>
        <p:nvSpPr>
          <p:cNvPr id="97" name="Rectangle 96"/>
          <p:cNvSpPr/>
          <p:nvPr/>
        </p:nvSpPr>
        <p:spPr>
          <a:xfrm>
            <a:off x="3903104" y="29161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dirty="0"/>
          </a:p>
        </p:txBody>
      </p:sp>
      <p:sp>
        <p:nvSpPr>
          <p:cNvPr id="98" name="Line 28"/>
          <p:cNvSpPr>
            <a:spLocks noChangeShapeType="1"/>
          </p:cNvSpPr>
          <p:nvPr/>
        </p:nvSpPr>
        <p:spPr bwMode="auto">
          <a:xfrm rot="5400000">
            <a:off x="4106548" y="2771188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1" name="Group 100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127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133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" name="Freeform 82"/>
          <p:cNvSpPr/>
          <p:nvPr/>
        </p:nvSpPr>
        <p:spPr bwMode="auto">
          <a:xfrm>
            <a:off x="3727200" y="2426323"/>
            <a:ext cx="1589314" cy="979714"/>
          </a:xfrm>
          <a:custGeom>
            <a:avLst/>
            <a:gdLst>
              <a:gd name="connsiteX0" fmla="*/ 1230085 w 1589314"/>
              <a:gd name="connsiteY0" fmla="*/ 43543 h 979714"/>
              <a:gd name="connsiteX1" fmla="*/ 1175657 w 1589314"/>
              <a:gd name="connsiteY1" fmla="*/ 65314 h 979714"/>
              <a:gd name="connsiteX2" fmla="*/ 718457 w 1589314"/>
              <a:gd name="connsiteY2" fmla="*/ 65314 h 979714"/>
              <a:gd name="connsiteX3" fmla="*/ 587828 w 1589314"/>
              <a:gd name="connsiteY3" fmla="*/ 43543 h 979714"/>
              <a:gd name="connsiteX4" fmla="*/ 337457 w 1589314"/>
              <a:gd name="connsiteY4" fmla="*/ 0 h 979714"/>
              <a:gd name="connsiteX5" fmla="*/ 239485 w 1589314"/>
              <a:gd name="connsiteY5" fmla="*/ 10886 h 979714"/>
              <a:gd name="connsiteX6" fmla="*/ 97971 w 1589314"/>
              <a:gd name="connsiteY6" fmla="*/ 119743 h 979714"/>
              <a:gd name="connsiteX7" fmla="*/ 65314 w 1589314"/>
              <a:gd name="connsiteY7" fmla="*/ 163286 h 979714"/>
              <a:gd name="connsiteX8" fmla="*/ 54428 w 1589314"/>
              <a:gd name="connsiteY8" fmla="*/ 195943 h 979714"/>
              <a:gd name="connsiteX9" fmla="*/ 32657 w 1589314"/>
              <a:gd name="connsiteY9" fmla="*/ 228600 h 979714"/>
              <a:gd name="connsiteX10" fmla="*/ 10885 w 1589314"/>
              <a:gd name="connsiteY10" fmla="*/ 304800 h 979714"/>
              <a:gd name="connsiteX11" fmla="*/ 0 w 1589314"/>
              <a:gd name="connsiteY11" fmla="*/ 337457 h 979714"/>
              <a:gd name="connsiteX12" fmla="*/ 21771 w 1589314"/>
              <a:gd name="connsiteY12" fmla="*/ 598714 h 979714"/>
              <a:gd name="connsiteX13" fmla="*/ 54428 w 1589314"/>
              <a:gd name="connsiteY13" fmla="*/ 674914 h 979714"/>
              <a:gd name="connsiteX14" fmla="*/ 65314 w 1589314"/>
              <a:gd name="connsiteY14" fmla="*/ 707571 h 979714"/>
              <a:gd name="connsiteX15" fmla="*/ 119742 w 1589314"/>
              <a:gd name="connsiteY15" fmla="*/ 772886 h 979714"/>
              <a:gd name="connsiteX16" fmla="*/ 152400 w 1589314"/>
              <a:gd name="connsiteY16" fmla="*/ 816429 h 979714"/>
              <a:gd name="connsiteX17" fmla="*/ 185057 w 1589314"/>
              <a:gd name="connsiteY17" fmla="*/ 838200 h 979714"/>
              <a:gd name="connsiteX18" fmla="*/ 261257 w 1589314"/>
              <a:gd name="connsiteY18" fmla="*/ 892629 h 979714"/>
              <a:gd name="connsiteX19" fmla="*/ 326571 w 1589314"/>
              <a:gd name="connsiteY19" fmla="*/ 925286 h 979714"/>
              <a:gd name="connsiteX20" fmla="*/ 435428 w 1589314"/>
              <a:gd name="connsiteY20" fmla="*/ 979714 h 979714"/>
              <a:gd name="connsiteX21" fmla="*/ 1404257 w 1589314"/>
              <a:gd name="connsiteY21" fmla="*/ 947057 h 979714"/>
              <a:gd name="connsiteX22" fmla="*/ 1513114 w 1589314"/>
              <a:gd name="connsiteY22" fmla="*/ 892629 h 979714"/>
              <a:gd name="connsiteX23" fmla="*/ 1567542 w 1589314"/>
              <a:gd name="connsiteY23" fmla="*/ 783771 h 979714"/>
              <a:gd name="connsiteX24" fmla="*/ 1578428 w 1589314"/>
              <a:gd name="connsiteY24" fmla="*/ 751114 h 979714"/>
              <a:gd name="connsiteX25" fmla="*/ 1589314 w 1589314"/>
              <a:gd name="connsiteY25" fmla="*/ 642257 h 979714"/>
              <a:gd name="connsiteX26" fmla="*/ 1578428 w 1589314"/>
              <a:gd name="connsiteY26" fmla="*/ 217714 h 979714"/>
              <a:gd name="connsiteX27" fmla="*/ 1556657 w 1589314"/>
              <a:gd name="connsiteY27" fmla="*/ 185057 h 979714"/>
              <a:gd name="connsiteX28" fmla="*/ 1491342 w 1589314"/>
              <a:gd name="connsiteY28" fmla="*/ 108857 h 979714"/>
              <a:gd name="connsiteX29" fmla="*/ 1382485 w 1589314"/>
              <a:gd name="connsiteY29" fmla="*/ 21771 h 979714"/>
              <a:gd name="connsiteX30" fmla="*/ 1240971 w 1589314"/>
              <a:gd name="connsiteY30" fmla="*/ 43543 h 979714"/>
              <a:gd name="connsiteX31" fmla="*/ 1186542 w 1589314"/>
              <a:gd name="connsiteY31" fmla="*/ 87086 h 979714"/>
              <a:gd name="connsiteX32" fmla="*/ 1132114 w 1589314"/>
              <a:gd name="connsiteY32" fmla="*/ 97971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9314" h="979714">
                <a:moveTo>
                  <a:pt x="1230085" y="43543"/>
                </a:moveTo>
                <a:cubicBezTo>
                  <a:pt x="1211942" y="50800"/>
                  <a:pt x="1194614" y="60575"/>
                  <a:pt x="1175657" y="65314"/>
                </a:cubicBezTo>
                <a:cubicBezTo>
                  <a:pt x="1051362" y="96388"/>
                  <a:pt x="740453" y="65942"/>
                  <a:pt x="718457" y="65314"/>
                </a:cubicBezTo>
                <a:cubicBezTo>
                  <a:pt x="590166" y="39658"/>
                  <a:pt x="749883" y="70552"/>
                  <a:pt x="587828" y="43543"/>
                </a:cubicBezTo>
                <a:lnTo>
                  <a:pt x="337457" y="0"/>
                </a:lnTo>
                <a:cubicBezTo>
                  <a:pt x="304800" y="3629"/>
                  <a:pt x="269768" y="-1865"/>
                  <a:pt x="239485" y="10886"/>
                </a:cubicBezTo>
                <a:cubicBezTo>
                  <a:pt x="204605" y="25572"/>
                  <a:pt x="131852" y="80215"/>
                  <a:pt x="97971" y="119743"/>
                </a:cubicBezTo>
                <a:cubicBezTo>
                  <a:pt x="86164" y="133518"/>
                  <a:pt x="76200" y="148772"/>
                  <a:pt x="65314" y="163286"/>
                </a:cubicBezTo>
                <a:cubicBezTo>
                  <a:pt x="61685" y="174172"/>
                  <a:pt x="59560" y="185680"/>
                  <a:pt x="54428" y="195943"/>
                </a:cubicBezTo>
                <a:cubicBezTo>
                  <a:pt x="48577" y="207645"/>
                  <a:pt x="37516" y="216453"/>
                  <a:pt x="32657" y="228600"/>
                </a:cubicBezTo>
                <a:cubicBezTo>
                  <a:pt x="22846" y="253127"/>
                  <a:pt x="18476" y="279498"/>
                  <a:pt x="10885" y="304800"/>
                </a:cubicBezTo>
                <a:cubicBezTo>
                  <a:pt x="7588" y="315791"/>
                  <a:pt x="3628" y="326571"/>
                  <a:pt x="0" y="337457"/>
                </a:cubicBezTo>
                <a:cubicBezTo>
                  <a:pt x="4984" y="427171"/>
                  <a:pt x="2535" y="512153"/>
                  <a:pt x="21771" y="598714"/>
                </a:cubicBezTo>
                <a:cubicBezTo>
                  <a:pt x="29626" y="634059"/>
                  <a:pt x="39070" y="639078"/>
                  <a:pt x="54428" y="674914"/>
                </a:cubicBezTo>
                <a:cubicBezTo>
                  <a:pt x="58948" y="685461"/>
                  <a:pt x="58949" y="698024"/>
                  <a:pt x="65314" y="707571"/>
                </a:cubicBezTo>
                <a:cubicBezTo>
                  <a:pt x="81034" y="731151"/>
                  <a:pt x="102038" y="750756"/>
                  <a:pt x="119742" y="772886"/>
                </a:cubicBezTo>
                <a:cubicBezTo>
                  <a:pt x="131076" y="787053"/>
                  <a:pt x="139571" y="803600"/>
                  <a:pt x="152400" y="816429"/>
                </a:cubicBezTo>
                <a:cubicBezTo>
                  <a:pt x="161651" y="825680"/>
                  <a:pt x="174411" y="830596"/>
                  <a:pt x="185057" y="838200"/>
                </a:cubicBezTo>
                <a:cubicBezTo>
                  <a:pt x="204856" y="852342"/>
                  <a:pt x="238174" y="879805"/>
                  <a:pt x="261257" y="892629"/>
                </a:cubicBezTo>
                <a:cubicBezTo>
                  <a:pt x="282535" y="904450"/>
                  <a:pt x="305699" y="912763"/>
                  <a:pt x="326571" y="925286"/>
                </a:cubicBezTo>
                <a:cubicBezTo>
                  <a:pt x="423292" y="983318"/>
                  <a:pt x="308860" y="937525"/>
                  <a:pt x="435428" y="979714"/>
                </a:cubicBezTo>
                <a:lnTo>
                  <a:pt x="1404257" y="947057"/>
                </a:lnTo>
                <a:cubicBezTo>
                  <a:pt x="1444599" y="942778"/>
                  <a:pt x="1513114" y="892629"/>
                  <a:pt x="1513114" y="892629"/>
                </a:cubicBezTo>
                <a:cubicBezTo>
                  <a:pt x="1531257" y="856343"/>
                  <a:pt x="1550541" y="820606"/>
                  <a:pt x="1567542" y="783771"/>
                </a:cubicBezTo>
                <a:cubicBezTo>
                  <a:pt x="1572350" y="773353"/>
                  <a:pt x="1576683" y="762455"/>
                  <a:pt x="1578428" y="751114"/>
                </a:cubicBezTo>
                <a:cubicBezTo>
                  <a:pt x="1583973" y="715071"/>
                  <a:pt x="1585685" y="678543"/>
                  <a:pt x="1589314" y="642257"/>
                </a:cubicBezTo>
                <a:cubicBezTo>
                  <a:pt x="1585685" y="500743"/>
                  <a:pt x="1588514" y="358915"/>
                  <a:pt x="1578428" y="217714"/>
                </a:cubicBezTo>
                <a:cubicBezTo>
                  <a:pt x="1577496" y="204664"/>
                  <a:pt x="1563148" y="196416"/>
                  <a:pt x="1556657" y="185057"/>
                </a:cubicBezTo>
                <a:cubicBezTo>
                  <a:pt x="1517151" y="115922"/>
                  <a:pt x="1558622" y="161720"/>
                  <a:pt x="1491342" y="108857"/>
                </a:cubicBezTo>
                <a:cubicBezTo>
                  <a:pt x="1454803" y="80148"/>
                  <a:pt x="1382485" y="21771"/>
                  <a:pt x="1382485" y="21771"/>
                </a:cubicBezTo>
                <a:cubicBezTo>
                  <a:pt x="1351260" y="24894"/>
                  <a:pt x="1280203" y="23927"/>
                  <a:pt x="1240971" y="43543"/>
                </a:cubicBezTo>
                <a:cubicBezTo>
                  <a:pt x="1110241" y="108908"/>
                  <a:pt x="1287804" y="26330"/>
                  <a:pt x="1186542" y="87086"/>
                </a:cubicBezTo>
                <a:cubicBezTo>
                  <a:pt x="1164576" y="100266"/>
                  <a:pt x="1154244" y="97971"/>
                  <a:pt x="1132114" y="979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66836" y="4202781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019003" y="444152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67" name="Line 28"/>
          <p:cNvSpPr>
            <a:spLocks noChangeShapeType="1"/>
          </p:cNvSpPr>
          <p:nvPr/>
        </p:nvSpPr>
        <p:spPr bwMode="auto">
          <a:xfrm rot="5400000">
            <a:off x="3184352" y="3993507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4795678" y="4157060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62" name="Line 28"/>
          <p:cNvSpPr>
            <a:spLocks noChangeShapeType="1"/>
          </p:cNvSpPr>
          <p:nvPr/>
        </p:nvSpPr>
        <p:spPr bwMode="auto">
          <a:xfrm>
            <a:off x="1079510" y="672341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1079511" y="738132"/>
            <a:ext cx="1021730" cy="10295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Line 28"/>
          <p:cNvSpPr>
            <a:spLocks noChangeShapeType="1"/>
          </p:cNvSpPr>
          <p:nvPr/>
        </p:nvSpPr>
        <p:spPr bwMode="auto">
          <a:xfrm rot="5400000">
            <a:off x="1627198" y="1220028"/>
            <a:ext cx="0" cy="1095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5" name="Group 74"/>
          <p:cNvGrpSpPr/>
          <p:nvPr/>
        </p:nvGrpSpPr>
        <p:grpSpPr>
          <a:xfrm>
            <a:off x="2364268" y="868249"/>
            <a:ext cx="45719" cy="463378"/>
            <a:chOff x="1711108" y="868249"/>
            <a:chExt cx="45719" cy="463378"/>
          </a:xfrm>
        </p:grpSpPr>
        <p:sp>
          <p:nvSpPr>
            <p:cNvPr id="88" name="Oval 33"/>
            <p:cNvSpPr>
              <a:spLocks noChangeArrowheads="1"/>
            </p:cNvSpPr>
            <p:nvPr/>
          </p:nvSpPr>
          <p:spPr bwMode="auto">
            <a:xfrm flipV="1">
              <a:off x="1711108" y="120166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35"/>
            <p:cNvSpPr>
              <a:spLocks noChangeArrowheads="1"/>
            </p:cNvSpPr>
            <p:nvPr/>
          </p:nvSpPr>
          <p:spPr bwMode="auto">
            <a:xfrm flipV="1">
              <a:off x="1711108" y="128590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 flipV="1">
              <a:off x="1711108" y="105610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38"/>
            <p:cNvSpPr>
              <a:spLocks noChangeArrowheads="1"/>
            </p:cNvSpPr>
            <p:nvPr/>
          </p:nvSpPr>
          <p:spPr bwMode="auto">
            <a:xfrm flipV="1">
              <a:off x="1711108" y="974280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39"/>
            <p:cNvSpPr>
              <a:spLocks noChangeArrowheads="1"/>
            </p:cNvSpPr>
            <p:nvPr/>
          </p:nvSpPr>
          <p:spPr bwMode="auto">
            <a:xfrm flipV="1">
              <a:off x="1711108" y="114077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40"/>
            <p:cNvSpPr>
              <a:spLocks noChangeArrowheads="1"/>
            </p:cNvSpPr>
            <p:nvPr/>
          </p:nvSpPr>
          <p:spPr bwMode="auto">
            <a:xfrm flipV="1">
              <a:off x="1711108" y="86824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41"/>
            <p:cNvSpPr>
              <a:spLocks noChangeArrowheads="1"/>
            </p:cNvSpPr>
            <p:nvPr/>
          </p:nvSpPr>
          <p:spPr bwMode="auto">
            <a:xfrm flipV="1">
              <a:off x="1711108" y="1043619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43"/>
            <p:cNvSpPr>
              <a:spLocks noChangeArrowheads="1"/>
            </p:cNvSpPr>
            <p:nvPr/>
          </p:nvSpPr>
          <p:spPr bwMode="auto">
            <a:xfrm flipV="1">
              <a:off x="1711108" y="1276383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4"/>
            <p:cNvSpPr>
              <a:spLocks noChangeArrowheads="1"/>
            </p:cNvSpPr>
            <p:nvPr/>
          </p:nvSpPr>
          <p:spPr bwMode="auto">
            <a:xfrm flipV="1">
              <a:off x="1711108" y="1106628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364295" y="1272530"/>
            <a:ext cx="45719" cy="463378"/>
            <a:chOff x="1275695" y="1272530"/>
            <a:chExt cx="45719" cy="463378"/>
          </a:xfrm>
          <a:solidFill>
            <a:srgbClr val="7030A0"/>
          </a:solidFill>
        </p:grpSpPr>
        <p:sp>
          <p:nvSpPr>
            <p:cNvPr id="110" name="Oval 40"/>
            <p:cNvSpPr>
              <a:spLocks noChangeArrowheads="1"/>
            </p:cNvSpPr>
            <p:nvPr/>
          </p:nvSpPr>
          <p:spPr bwMode="auto">
            <a:xfrm flipV="1">
              <a:off x="1275695" y="127253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3"/>
            <p:cNvSpPr>
              <a:spLocks noChangeArrowheads="1"/>
            </p:cNvSpPr>
            <p:nvPr/>
          </p:nvSpPr>
          <p:spPr bwMode="auto">
            <a:xfrm flipV="1">
              <a:off x="1275695" y="160594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5"/>
            <p:cNvSpPr>
              <a:spLocks noChangeArrowheads="1"/>
            </p:cNvSpPr>
            <p:nvPr/>
          </p:nvSpPr>
          <p:spPr bwMode="auto">
            <a:xfrm flipV="1">
              <a:off x="1275695" y="169018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6"/>
            <p:cNvSpPr>
              <a:spLocks noChangeArrowheads="1"/>
            </p:cNvSpPr>
            <p:nvPr/>
          </p:nvSpPr>
          <p:spPr bwMode="auto">
            <a:xfrm flipV="1">
              <a:off x="1275695" y="1460382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38"/>
            <p:cNvSpPr>
              <a:spLocks noChangeArrowheads="1"/>
            </p:cNvSpPr>
            <p:nvPr/>
          </p:nvSpPr>
          <p:spPr bwMode="auto">
            <a:xfrm flipV="1">
              <a:off x="1275695" y="1378561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39"/>
            <p:cNvSpPr>
              <a:spLocks noChangeArrowheads="1"/>
            </p:cNvSpPr>
            <p:nvPr/>
          </p:nvSpPr>
          <p:spPr bwMode="auto">
            <a:xfrm flipV="1">
              <a:off x="1275695" y="154505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41"/>
            <p:cNvSpPr>
              <a:spLocks noChangeArrowheads="1"/>
            </p:cNvSpPr>
            <p:nvPr/>
          </p:nvSpPr>
          <p:spPr bwMode="auto">
            <a:xfrm flipV="1">
              <a:off x="1275695" y="1447900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43"/>
            <p:cNvSpPr>
              <a:spLocks noChangeArrowheads="1"/>
            </p:cNvSpPr>
            <p:nvPr/>
          </p:nvSpPr>
          <p:spPr bwMode="auto">
            <a:xfrm flipV="1">
              <a:off x="1275695" y="1680664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4"/>
            <p:cNvSpPr>
              <a:spLocks noChangeArrowheads="1"/>
            </p:cNvSpPr>
            <p:nvPr/>
          </p:nvSpPr>
          <p:spPr bwMode="auto">
            <a:xfrm flipV="1">
              <a:off x="1275695" y="1510909"/>
              <a:ext cx="45719" cy="45719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9" name="Oval 33"/>
          <p:cNvSpPr>
            <a:spLocks noChangeArrowheads="1"/>
          </p:cNvSpPr>
          <p:nvPr/>
        </p:nvSpPr>
        <p:spPr bwMode="auto">
          <a:xfrm flipV="1">
            <a:off x="230873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33"/>
          <p:cNvSpPr>
            <a:spLocks noChangeArrowheads="1"/>
          </p:cNvSpPr>
          <p:nvPr/>
        </p:nvSpPr>
        <p:spPr bwMode="auto">
          <a:xfrm flipV="1">
            <a:off x="2308736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33"/>
          <p:cNvSpPr>
            <a:spLocks noChangeArrowheads="1"/>
          </p:cNvSpPr>
          <p:nvPr/>
        </p:nvSpPr>
        <p:spPr bwMode="auto">
          <a:xfrm flipV="1">
            <a:off x="1272146" y="1416299"/>
            <a:ext cx="156836" cy="154639"/>
          </a:xfrm>
          <a:prstGeom prst="ellipse">
            <a:avLst/>
          </a:prstGeom>
          <a:solidFill>
            <a:srgbClr val="7030A0"/>
          </a:solidFill>
          <a:ln w="9525">
            <a:solidFill>
              <a:srgbClr val="7030A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33"/>
          <p:cNvSpPr>
            <a:spLocks noChangeArrowheads="1"/>
          </p:cNvSpPr>
          <p:nvPr/>
        </p:nvSpPr>
        <p:spPr bwMode="auto">
          <a:xfrm flipV="1">
            <a:off x="1676661" y="1019999"/>
            <a:ext cx="156836" cy="154639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" name="Straight Connector 122"/>
          <p:cNvCxnSpPr/>
          <p:nvPr/>
        </p:nvCxnSpPr>
        <p:spPr bwMode="auto">
          <a:xfrm flipH="1">
            <a:off x="1469690" y="1493619"/>
            <a:ext cx="79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1891850" y="1089338"/>
            <a:ext cx="3698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H="1">
            <a:off x="1756155" y="1186492"/>
            <a:ext cx="1" cy="5812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1350564" y="1582774"/>
            <a:ext cx="0" cy="18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690572" y="551918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/>
              <a:t>r</a:t>
            </a:r>
            <a:r>
              <a:rPr lang="en-GB" i="1" baseline="-25000"/>
              <a:t>i</a:t>
            </a:r>
            <a:endParaRPr lang="en-US" i="1" baseline="-25000"/>
          </a:p>
        </p:txBody>
      </p:sp>
      <p:sp>
        <p:nvSpPr>
          <p:cNvPr id="77" name="Freeform 62"/>
          <p:cNvSpPr>
            <a:spLocks/>
          </p:cNvSpPr>
          <p:nvPr/>
        </p:nvSpPr>
        <p:spPr bwMode="auto">
          <a:xfrm>
            <a:off x="967674" y="3225363"/>
            <a:ext cx="2860853" cy="1037964"/>
          </a:xfrm>
          <a:custGeom>
            <a:avLst/>
            <a:gdLst>
              <a:gd name="T0" fmla="*/ 158 w 158"/>
              <a:gd name="T1" fmla="*/ 0 h 455"/>
              <a:gd name="T2" fmla="*/ 0 w 158"/>
              <a:gd name="T3" fmla="*/ 455 h 455"/>
              <a:gd name="T4" fmla="*/ 0 60000 65536"/>
              <a:gd name="T5" fmla="*/ 0 60000 65536"/>
              <a:gd name="T6" fmla="*/ 0 w 158"/>
              <a:gd name="T7" fmla="*/ 0 h 455"/>
              <a:gd name="T8" fmla="*/ 158 w 158"/>
              <a:gd name="T9" fmla="*/ 455 h 455"/>
              <a:gd name="connsiteX0" fmla="*/ 118065 w 118065"/>
              <a:gd name="connsiteY0" fmla="*/ 0 h 16480"/>
              <a:gd name="connsiteX1" fmla="*/ 0 w 118065"/>
              <a:gd name="connsiteY1" fmla="*/ 16480 h 16480"/>
              <a:gd name="connsiteX0" fmla="*/ 122513 w 122513"/>
              <a:gd name="connsiteY0" fmla="*/ 0 h 16480"/>
              <a:gd name="connsiteX1" fmla="*/ 4448 w 122513"/>
              <a:gd name="connsiteY1" fmla="*/ 16480 h 16480"/>
              <a:gd name="connsiteX0" fmla="*/ 120825 w 120825"/>
              <a:gd name="connsiteY0" fmla="*/ 0 h 16028"/>
              <a:gd name="connsiteX1" fmla="*/ 4496 w 120825"/>
              <a:gd name="connsiteY1" fmla="*/ 16028 h 16028"/>
              <a:gd name="connsiteX0" fmla="*/ 121987 w 121987"/>
              <a:gd name="connsiteY0" fmla="*/ 0 h 16028"/>
              <a:gd name="connsiteX1" fmla="*/ 5658 w 121987"/>
              <a:gd name="connsiteY1" fmla="*/ 16028 h 16028"/>
              <a:gd name="connsiteX0" fmla="*/ 117427 w 117427"/>
              <a:gd name="connsiteY0" fmla="*/ 0 h 16329"/>
              <a:gd name="connsiteX1" fmla="*/ 5872 w 117427"/>
              <a:gd name="connsiteY1" fmla="*/ 16329 h 16329"/>
              <a:gd name="connsiteX0" fmla="*/ 119839 w 119839"/>
              <a:gd name="connsiteY0" fmla="*/ 0 h 16329"/>
              <a:gd name="connsiteX1" fmla="*/ 8284 w 119839"/>
              <a:gd name="connsiteY1" fmla="*/ 16329 h 16329"/>
              <a:gd name="connsiteX0" fmla="*/ 119028 w 119028"/>
              <a:gd name="connsiteY0" fmla="*/ 0 h 16329"/>
              <a:gd name="connsiteX1" fmla="*/ 7473 w 119028"/>
              <a:gd name="connsiteY1" fmla="*/ 16329 h 16329"/>
              <a:gd name="connsiteX0" fmla="*/ 119952 w 119952"/>
              <a:gd name="connsiteY0" fmla="*/ 0 h 16329"/>
              <a:gd name="connsiteX1" fmla="*/ 8397 w 119952"/>
              <a:gd name="connsiteY1" fmla="*/ 16329 h 16329"/>
              <a:gd name="connsiteX0" fmla="*/ 117899 w 117899"/>
              <a:gd name="connsiteY0" fmla="*/ 0 h 14370"/>
              <a:gd name="connsiteX1" fmla="*/ 8514 w 117899"/>
              <a:gd name="connsiteY1" fmla="*/ 14370 h 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899" h="14370">
                <a:moveTo>
                  <a:pt x="117899" y="0"/>
                </a:moveTo>
                <a:cubicBezTo>
                  <a:pt x="92727" y="7466"/>
                  <a:pt x="-33566" y="3968"/>
                  <a:pt x="8514" y="1437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1849949" y="413134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664162" y="4070839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1891850" y="1647969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23711" y="958238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+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583202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1557847" y="1679823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0000FF"/>
                </a:solidFill>
              </a:rPr>
              <a:t>^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152132" y="1689351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7030A0"/>
                </a:solidFill>
              </a:rPr>
              <a:t>^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1171351" y="1768036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rgbClr val="7030A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2921318" y="2702143"/>
            <a:ext cx="2138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>
                <a:cs typeface="Times New Roman" pitchFamily="18" charset="0"/>
              </a:rPr>
              <a:t>=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+     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∑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</a:t>
            </a:r>
            <a:endParaRPr lang="en-GB" dirty="0" smtClean="0">
              <a:solidFill>
                <a:srgbClr val="00CC00"/>
              </a:solidFill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935763" y="2583567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cs typeface="Times New Roman" pitchFamily="18" charset="0"/>
              </a:rPr>
              <a:t>1</a:t>
            </a:r>
            <a:endParaRPr lang="en-GB" sz="2000" dirty="0"/>
          </a:p>
        </p:txBody>
      </p:sp>
      <p:sp>
        <p:nvSpPr>
          <p:cNvPr id="92" name="Rectangle 91"/>
          <p:cNvSpPr/>
          <p:nvPr/>
        </p:nvSpPr>
        <p:spPr>
          <a:xfrm>
            <a:off x="3903104" y="291618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dirty="0"/>
          </a:p>
        </p:txBody>
      </p:sp>
      <p:sp>
        <p:nvSpPr>
          <p:cNvPr id="93" name="Line 28"/>
          <p:cNvSpPr>
            <a:spLocks noChangeShapeType="1"/>
          </p:cNvSpPr>
          <p:nvPr/>
        </p:nvSpPr>
        <p:spPr bwMode="auto">
          <a:xfrm rot="5400000">
            <a:off x="4106548" y="2771188"/>
            <a:ext cx="0" cy="43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4" name="Group 93"/>
          <p:cNvGrpSpPr/>
          <p:nvPr/>
        </p:nvGrpSpPr>
        <p:grpSpPr>
          <a:xfrm>
            <a:off x="1015117" y="2583567"/>
            <a:ext cx="1942612" cy="732723"/>
            <a:chOff x="1015117" y="2583567"/>
            <a:chExt cx="1942612" cy="732723"/>
          </a:xfrm>
        </p:grpSpPr>
        <p:sp>
          <p:nvSpPr>
            <p:cNvPr id="95" name="Text Box 9"/>
            <p:cNvSpPr txBox="1">
              <a:spLocks noChangeArrowheads="1"/>
            </p:cNvSpPr>
            <p:nvPr/>
          </p:nvSpPr>
          <p:spPr bwMode="auto">
            <a:xfrm>
              <a:off x="1053040" y="2676342"/>
              <a:ext cx="19046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>
                  <a:cs typeface="Times New Roman" pitchFamily="18" charset="0"/>
                </a:rPr>
                <a:t>x</a:t>
              </a:r>
              <a:r>
                <a:rPr lang="en-GB" dirty="0" smtClean="0">
                  <a:cs typeface="Times New Roman" pitchFamily="18" charset="0"/>
                </a:rPr>
                <a:t> =       </a:t>
              </a:r>
              <a:r>
                <a:rPr lang="el-GR" dirty="0" smtClean="0">
                  <a:cs typeface="Times New Roman" pitchFamily="18" charset="0"/>
                </a:rPr>
                <a:t>∑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r>
                <a:rPr lang="en-GB" dirty="0" smtClean="0">
                  <a:cs typeface="Times New Roman" pitchFamily="18" charset="0"/>
                </a:rPr>
                <a:t> </a:t>
              </a:r>
              <a:r>
                <a:rPr lang="en-GB" i="1" dirty="0" err="1" smtClean="0">
                  <a:cs typeface="Times New Roman" pitchFamily="18" charset="0"/>
                </a:rPr>
                <a:t>r</a:t>
              </a:r>
              <a:r>
                <a:rPr lang="en-GB" i="1" baseline="-25000" dirty="0" err="1" smtClean="0">
                  <a:cs typeface="Times New Roman" pitchFamily="18" charset="0"/>
                </a:rPr>
                <a:t>i</a:t>
              </a:r>
              <a:endParaRPr lang="en-GB" dirty="0" smtClean="0">
                <a:cs typeface="Times New Roman" pitchFamily="18" charset="0"/>
              </a:endParaRPr>
            </a:p>
          </p:txBody>
        </p:sp>
        <p:sp>
          <p:nvSpPr>
            <p:cNvPr id="96" name="Text Box 5"/>
            <p:cNvSpPr txBox="1">
              <a:spLocks noChangeArrowheads="1"/>
            </p:cNvSpPr>
            <p:nvPr/>
          </p:nvSpPr>
          <p:spPr bwMode="auto">
            <a:xfrm>
              <a:off x="1015117" y="2602999"/>
              <a:ext cx="39052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dirty="0"/>
                <a:t>^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80297" y="2583567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cs typeface="Times New Roman" pitchFamily="18" charset="0"/>
                </a:rPr>
                <a:t>1</a:t>
              </a:r>
              <a:endParaRPr lang="en-GB" sz="2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747638" y="2916180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i="1" dirty="0" smtClean="0">
                  <a:cs typeface="Times New Roman" pitchFamily="18" charset="0"/>
                </a:rPr>
                <a:t>N</a:t>
              </a:r>
              <a:endParaRPr lang="en-GB" sz="2000" dirty="0"/>
            </a:p>
          </p:txBody>
        </p:sp>
        <p:sp>
          <p:nvSpPr>
            <p:cNvPr id="101" name="Line 28"/>
            <p:cNvSpPr>
              <a:spLocks noChangeShapeType="1"/>
            </p:cNvSpPr>
            <p:nvPr/>
          </p:nvSpPr>
          <p:spPr bwMode="auto">
            <a:xfrm rot="5400000">
              <a:off x="1951082" y="2771188"/>
              <a:ext cx="0" cy="43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" name="Freeform 82"/>
          <p:cNvSpPr/>
          <p:nvPr/>
        </p:nvSpPr>
        <p:spPr bwMode="auto">
          <a:xfrm>
            <a:off x="3727200" y="2426323"/>
            <a:ext cx="1589314" cy="979714"/>
          </a:xfrm>
          <a:custGeom>
            <a:avLst/>
            <a:gdLst>
              <a:gd name="connsiteX0" fmla="*/ 1230085 w 1589314"/>
              <a:gd name="connsiteY0" fmla="*/ 43543 h 979714"/>
              <a:gd name="connsiteX1" fmla="*/ 1175657 w 1589314"/>
              <a:gd name="connsiteY1" fmla="*/ 65314 h 979714"/>
              <a:gd name="connsiteX2" fmla="*/ 718457 w 1589314"/>
              <a:gd name="connsiteY2" fmla="*/ 65314 h 979714"/>
              <a:gd name="connsiteX3" fmla="*/ 587828 w 1589314"/>
              <a:gd name="connsiteY3" fmla="*/ 43543 h 979714"/>
              <a:gd name="connsiteX4" fmla="*/ 337457 w 1589314"/>
              <a:gd name="connsiteY4" fmla="*/ 0 h 979714"/>
              <a:gd name="connsiteX5" fmla="*/ 239485 w 1589314"/>
              <a:gd name="connsiteY5" fmla="*/ 10886 h 979714"/>
              <a:gd name="connsiteX6" fmla="*/ 97971 w 1589314"/>
              <a:gd name="connsiteY6" fmla="*/ 119743 h 979714"/>
              <a:gd name="connsiteX7" fmla="*/ 65314 w 1589314"/>
              <a:gd name="connsiteY7" fmla="*/ 163286 h 979714"/>
              <a:gd name="connsiteX8" fmla="*/ 54428 w 1589314"/>
              <a:gd name="connsiteY8" fmla="*/ 195943 h 979714"/>
              <a:gd name="connsiteX9" fmla="*/ 32657 w 1589314"/>
              <a:gd name="connsiteY9" fmla="*/ 228600 h 979714"/>
              <a:gd name="connsiteX10" fmla="*/ 10885 w 1589314"/>
              <a:gd name="connsiteY10" fmla="*/ 304800 h 979714"/>
              <a:gd name="connsiteX11" fmla="*/ 0 w 1589314"/>
              <a:gd name="connsiteY11" fmla="*/ 337457 h 979714"/>
              <a:gd name="connsiteX12" fmla="*/ 21771 w 1589314"/>
              <a:gd name="connsiteY12" fmla="*/ 598714 h 979714"/>
              <a:gd name="connsiteX13" fmla="*/ 54428 w 1589314"/>
              <a:gd name="connsiteY13" fmla="*/ 674914 h 979714"/>
              <a:gd name="connsiteX14" fmla="*/ 65314 w 1589314"/>
              <a:gd name="connsiteY14" fmla="*/ 707571 h 979714"/>
              <a:gd name="connsiteX15" fmla="*/ 119742 w 1589314"/>
              <a:gd name="connsiteY15" fmla="*/ 772886 h 979714"/>
              <a:gd name="connsiteX16" fmla="*/ 152400 w 1589314"/>
              <a:gd name="connsiteY16" fmla="*/ 816429 h 979714"/>
              <a:gd name="connsiteX17" fmla="*/ 185057 w 1589314"/>
              <a:gd name="connsiteY17" fmla="*/ 838200 h 979714"/>
              <a:gd name="connsiteX18" fmla="*/ 261257 w 1589314"/>
              <a:gd name="connsiteY18" fmla="*/ 892629 h 979714"/>
              <a:gd name="connsiteX19" fmla="*/ 326571 w 1589314"/>
              <a:gd name="connsiteY19" fmla="*/ 925286 h 979714"/>
              <a:gd name="connsiteX20" fmla="*/ 435428 w 1589314"/>
              <a:gd name="connsiteY20" fmla="*/ 979714 h 979714"/>
              <a:gd name="connsiteX21" fmla="*/ 1404257 w 1589314"/>
              <a:gd name="connsiteY21" fmla="*/ 947057 h 979714"/>
              <a:gd name="connsiteX22" fmla="*/ 1513114 w 1589314"/>
              <a:gd name="connsiteY22" fmla="*/ 892629 h 979714"/>
              <a:gd name="connsiteX23" fmla="*/ 1567542 w 1589314"/>
              <a:gd name="connsiteY23" fmla="*/ 783771 h 979714"/>
              <a:gd name="connsiteX24" fmla="*/ 1578428 w 1589314"/>
              <a:gd name="connsiteY24" fmla="*/ 751114 h 979714"/>
              <a:gd name="connsiteX25" fmla="*/ 1589314 w 1589314"/>
              <a:gd name="connsiteY25" fmla="*/ 642257 h 979714"/>
              <a:gd name="connsiteX26" fmla="*/ 1578428 w 1589314"/>
              <a:gd name="connsiteY26" fmla="*/ 217714 h 979714"/>
              <a:gd name="connsiteX27" fmla="*/ 1556657 w 1589314"/>
              <a:gd name="connsiteY27" fmla="*/ 185057 h 979714"/>
              <a:gd name="connsiteX28" fmla="*/ 1491342 w 1589314"/>
              <a:gd name="connsiteY28" fmla="*/ 108857 h 979714"/>
              <a:gd name="connsiteX29" fmla="*/ 1382485 w 1589314"/>
              <a:gd name="connsiteY29" fmla="*/ 21771 h 979714"/>
              <a:gd name="connsiteX30" fmla="*/ 1240971 w 1589314"/>
              <a:gd name="connsiteY30" fmla="*/ 43543 h 979714"/>
              <a:gd name="connsiteX31" fmla="*/ 1186542 w 1589314"/>
              <a:gd name="connsiteY31" fmla="*/ 87086 h 979714"/>
              <a:gd name="connsiteX32" fmla="*/ 1132114 w 1589314"/>
              <a:gd name="connsiteY32" fmla="*/ 97971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89314" h="979714">
                <a:moveTo>
                  <a:pt x="1230085" y="43543"/>
                </a:moveTo>
                <a:cubicBezTo>
                  <a:pt x="1211942" y="50800"/>
                  <a:pt x="1194614" y="60575"/>
                  <a:pt x="1175657" y="65314"/>
                </a:cubicBezTo>
                <a:cubicBezTo>
                  <a:pt x="1051362" y="96388"/>
                  <a:pt x="740453" y="65942"/>
                  <a:pt x="718457" y="65314"/>
                </a:cubicBezTo>
                <a:cubicBezTo>
                  <a:pt x="590166" y="39658"/>
                  <a:pt x="749883" y="70552"/>
                  <a:pt x="587828" y="43543"/>
                </a:cubicBezTo>
                <a:lnTo>
                  <a:pt x="337457" y="0"/>
                </a:lnTo>
                <a:cubicBezTo>
                  <a:pt x="304800" y="3629"/>
                  <a:pt x="269768" y="-1865"/>
                  <a:pt x="239485" y="10886"/>
                </a:cubicBezTo>
                <a:cubicBezTo>
                  <a:pt x="204605" y="25572"/>
                  <a:pt x="131852" y="80215"/>
                  <a:pt x="97971" y="119743"/>
                </a:cubicBezTo>
                <a:cubicBezTo>
                  <a:pt x="86164" y="133518"/>
                  <a:pt x="76200" y="148772"/>
                  <a:pt x="65314" y="163286"/>
                </a:cubicBezTo>
                <a:cubicBezTo>
                  <a:pt x="61685" y="174172"/>
                  <a:pt x="59560" y="185680"/>
                  <a:pt x="54428" y="195943"/>
                </a:cubicBezTo>
                <a:cubicBezTo>
                  <a:pt x="48577" y="207645"/>
                  <a:pt x="37516" y="216453"/>
                  <a:pt x="32657" y="228600"/>
                </a:cubicBezTo>
                <a:cubicBezTo>
                  <a:pt x="22846" y="253127"/>
                  <a:pt x="18476" y="279498"/>
                  <a:pt x="10885" y="304800"/>
                </a:cubicBezTo>
                <a:cubicBezTo>
                  <a:pt x="7588" y="315791"/>
                  <a:pt x="3628" y="326571"/>
                  <a:pt x="0" y="337457"/>
                </a:cubicBezTo>
                <a:cubicBezTo>
                  <a:pt x="4984" y="427171"/>
                  <a:pt x="2535" y="512153"/>
                  <a:pt x="21771" y="598714"/>
                </a:cubicBezTo>
                <a:cubicBezTo>
                  <a:pt x="29626" y="634059"/>
                  <a:pt x="39070" y="639078"/>
                  <a:pt x="54428" y="674914"/>
                </a:cubicBezTo>
                <a:cubicBezTo>
                  <a:pt x="58948" y="685461"/>
                  <a:pt x="58949" y="698024"/>
                  <a:pt x="65314" y="707571"/>
                </a:cubicBezTo>
                <a:cubicBezTo>
                  <a:pt x="81034" y="731151"/>
                  <a:pt x="102038" y="750756"/>
                  <a:pt x="119742" y="772886"/>
                </a:cubicBezTo>
                <a:cubicBezTo>
                  <a:pt x="131076" y="787053"/>
                  <a:pt x="139571" y="803600"/>
                  <a:pt x="152400" y="816429"/>
                </a:cubicBezTo>
                <a:cubicBezTo>
                  <a:pt x="161651" y="825680"/>
                  <a:pt x="174411" y="830596"/>
                  <a:pt x="185057" y="838200"/>
                </a:cubicBezTo>
                <a:cubicBezTo>
                  <a:pt x="204856" y="852342"/>
                  <a:pt x="238174" y="879805"/>
                  <a:pt x="261257" y="892629"/>
                </a:cubicBezTo>
                <a:cubicBezTo>
                  <a:pt x="282535" y="904450"/>
                  <a:pt x="305699" y="912763"/>
                  <a:pt x="326571" y="925286"/>
                </a:cubicBezTo>
                <a:cubicBezTo>
                  <a:pt x="423292" y="983318"/>
                  <a:pt x="308860" y="937525"/>
                  <a:pt x="435428" y="979714"/>
                </a:cubicBezTo>
                <a:lnTo>
                  <a:pt x="1404257" y="947057"/>
                </a:lnTo>
                <a:cubicBezTo>
                  <a:pt x="1444599" y="942778"/>
                  <a:pt x="1513114" y="892629"/>
                  <a:pt x="1513114" y="892629"/>
                </a:cubicBezTo>
                <a:cubicBezTo>
                  <a:pt x="1531257" y="856343"/>
                  <a:pt x="1550541" y="820606"/>
                  <a:pt x="1567542" y="783771"/>
                </a:cubicBezTo>
                <a:cubicBezTo>
                  <a:pt x="1572350" y="773353"/>
                  <a:pt x="1576683" y="762455"/>
                  <a:pt x="1578428" y="751114"/>
                </a:cubicBezTo>
                <a:cubicBezTo>
                  <a:pt x="1583973" y="715071"/>
                  <a:pt x="1585685" y="678543"/>
                  <a:pt x="1589314" y="642257"/>
                </a:cubicBezTo>
                <a:cubicBezTo>
                  <a:pt x="1585685" y="500743"/>
                  <a:pt x="1588514" y="358915"/>
                  <a:pt x="1578428" y="217714"/>
                </a:cubicBezTo>
                <a:cubicBezTo>
                  <a:pt x="1577496" y="204664"/>
                  <a:pt x="1563148" y="196416"/>
                  <a:pt x="1556657" y="185057"/>
                </a:cubicBezTo>
                <a:cubicBezTo>
                  <a:pt x="1517151" y="115922"/>
                  <a:pt x="1558622" y="161720"/>
                  <a:pt x="1491342" y="108857"/>
                </a:cubicBezTo>
                <a:cubicBezTo>
                  <a:pt x="1454803" y="80148"/>
                  <a:pt x="1382485" y="21771"/>
                  <a:pt x="1382485" y="21771"/>
                </a:cubicBezTo>
                <a:cubicBezTo>
                  <a:pt x="1351260" y="24894"/>
                  <a:pt x="1280203" y="23927"/>
                  <a:pt x="1240971" y="43543"/>
                </a:cubicBezTo>
                <a:cubicBezTo>
                  <a:pt x="1110241" y="108908"/>
                  <a:pt x="1287804" y="26330"/>
                  <a:pt x="1186542" y="87086"/>
                </a:cubicBezTo>
                <a:cubicBezTo>
                  <a:pt x="1164576" y="100266"/>
                  <a:pt x="1154244" y="97971"/>
                  <a:pt x="1132114" y="979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7179" y="263234"/>
            <a:ext cx="885146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Why </a:t>
            </a:r>
            <a:r>
              <a:rPr lang="en-GB" dirty="0" smtClean="0"/>
              <a:t>do we care?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We want to understand the transformation from sensory</a:t>
            </a:r>
          </a:p>
          <a:p>
            <a:pPr eaLnBrk="1" hangingPunct="1"/>
            <a:r>
              <a:rPr lang="en-GB" dirty="0" smtClean="0"/>
              <a:t>input to motor output. 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It’s complicated!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How we think about it depends on where we think the</a:t>
            </a:r>
          </a:p>
          <a:p>
            <a:pPr eaLnBrk="1" hangingPunct="1"/>
            <a:r>
              <a:rPr lang="en-GB" dirty="0" smtClean="0"/>
              <a:t>brain is putting its efforts.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   - If it’s constantly battling noise, we would think</a:t>
            </a:r>
          </a:p>
          <a:p>
            <a:pPr eaLnBrk="1" hangingPunct="1"/>
            <a:r>
              <a:rPr lang="en-GB" dirty="0"/>
              <a:t> </a:t>
            </a:r>
            <a:r>
              <a:rPr lang="en-GB" dirty="0" smtClean="0"/>
              <a:t>    about noise resistant algorithms.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   - If it’s not constantly battling noise, we wouldn’t.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727263" y="1545419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(How the brain works.)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6434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back to 1994: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err="1" smtClean="0"/>
              <a:t>Zohary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Shadlen</a:t>
            </a:r>
            <a:r>
              <a:rPr lang="en-GB" dirty="0" smtClean="0"/>
              <a:t> and Newsome, </a:t>
            </a:r>
            <a:r>
              <a:rPr lang="en-GB" i="1" dirty="0" smtClean="0"/>
              <a:t>Nature</a:t>
            </a:r>
            <a:r>
              <a:rPr lang="en-GB" dirty="0" smtClean="0"/>
              <a:t> (1994)</a:t>
            </a:r>
          </a:p>
          <a:p>
            <a:endParaRPr lang="en-GB" dirty="0"/>
          </a:p>
          <a:p>
            <a:r>
              <a:rPr lang="en-GB" dirty="0" smtClean="0"/>
              <a:t>Their result:</a:t>
            </a:r>
            <a:r>
              <a:rPr lang="en-GB" dirty="0"/>
              <a:t> </a:t>
            </a:r>
            <a:r>
              <a:rPr lang="en-GB" dirty="0" smtClean="0"/>
              <a:t>correlations reduce the amount</a:t>
            </a:r>
          </a:p>
          <a:p>
            <a:r>
              <a:rPr lang="en-GB" dirty="0" smtClean="0"/>
              <a:t>of information that you can pack into a network.</a:t>
            </a:r>
          </a:p>
          <a:p>
            <a:endParaRPr lang="en-GB" dirty="0"/>
          </a:p>
          <a:p>
            <a:r>
              <a:rPr lang="en-GB" dirty="0" smtClean="0"/>
              <a:t>Correlations reduce the </a:t>
            </a:r>
            <a:r>
              <a:rPr lang="en-GB" dirty="0" smtClean="0">
                <a:solidFill>
                  <a:srgbClr val="FF0000"/>
                </a:solidFill>
              </a:rPr>
              <a:t>capacity</a:t>
            </a:r>
            <a:r>
              <a:rPr lang="en-GB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31227" y="4677385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720728" y="456896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99451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6434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back to 1994: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err="1" smtClean="0"/>
              <a:t>Zohary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Shadlen</a:t>
            </a:r>
            <a:r>
              <a:rPr lang="en-GB" dirty="0" smtClean="0"/>
              <a:t> and Newsome, </a:t>
            </a:r>
            <a:r>
              <a:rPr lang="en-GB" i="1" dirty="0" smtClean="0"/>
              <a:t>Nature</a:t>
            </a:r>
            <a:r>
              <a:rPr lang="en-GB" dirty="0" smtClean="0"/>
              <a:t> (1994)</a:t>
            </a:r>
          </a:p>
          <a:p>
            <a:endParaRPr lang="en-GB" dirty="0"/>
          </a:p>
          <a:p>
            <a:r>
              <a:rPr lang="en-GB" dirty="0" smtClean="0"/>
              <a:t>Their result:</a:t>
            </a:r>
            <a:r>
              <a:rPr lang="en-GB" dirty="0"/>
              <a:t> </a:t>
            </a:r>
            <a:r>
              <a:rPr lang="en-GB" dirty="0" smtClean="0"/>
              <a:t>correlations reduce the amount</a:t>
            </a:r>
          </a:p>
          <a:p>
            <a:r>
              <a:rPr lang="en-GB" dirty="0" smtClean="0"/>
              <a:t>of information that you can pack into a network.</a:t>
            </a:r>
          </a:p>
          <a:p>
            <a:endParaRPr lang="en-GB" dirty="0"/>
          </a:p>
          <a:p>
            <a:r>
              <a:rPr lang="en-GB" u="sng" dirty="0" smtClean="0"/>
              <a:t>Positive</a:t>
            </a:r>
            <a:r>
              <a:rPr lang="en-GB" dirty="0" smtClean="0"/>
              <a:t> correlations reduce the </a:t>
            </a:r>
            <a:r>
              <a:rPr lang="en-GB" dirty="0" smtClean="0">
                <a:solidFill>
                  <a:srgbClr val="FF0000"/>
                </a:solidFill>
              </a:rPr>
              <a:t>capacity</a:t>
            </a:r>
            <a:r>
              <a:rPr lang="en-GB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231227" y="4677385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720728" y="456896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127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68761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back to 1994: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err="1" smtClean="0"/>
              <a:t>Zohary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Shadlen</a:t>
            </a:r>
            <a:r>
              <a:rPr lang="en-GB" dirty="0" smtClean="0"/>
              <a:t> and Newsome, </a:t>
            </a:r>
            <a:r>
              <a:rPr lang="en-GB" i="1" dirty="0" smtClean="0"/>
              <a:t>Nature</a:t>
            </a:r>
            <a:r>
              <a:rPr lang="en-GB" dirty="0" smtClean="0"/>
              <a:t> (1994)</a:t>
            </a:r>
          </a:p>
          <a:p>
            <a:endParaRPr lang="en-GB" dirty="0"/>
          </a:p>
          <a:p>
            <a:r>
              <a:rPr lang="en-GB" dirty="0" smtClean="0"/>
              <a:t>Their result:</a:t>
            </a:r>
            <a:r>
              <a:rPr lang="en-GB" dirty="0"/>
              <a:t> </a:t>
            </a:r>
            <a:r>
              <a:rPr lang="en-GB" dirty="0" smtClean="0"/>
              <a:t>correlations reduce the amount</a:t>
            </a:r>
          </a:p>
          <a:p>
            <a:r>
              <a:rPr lang="en-GB" dirty="0" smtClean="0"/>
              <a:t>of information that you can pack into a network.</a:t>
            </a:r>
          </a:p>
          <a:p>
            <a:endParaRPr lang="en-GB" dirty="0"/>
          </a:p>
          <a:p>
            <a:r>
              <a:rPr lang="en-GB" u="sng" dirty="0" smtClean="0"/>
              <a:t>Negative</a:t>
            </a:r>
            <a:r>
              <a:rPr lang="en-GB" dirty="0" smtClean="0"/>
              <a:t> correlations increase the </a:t>
            </a:r>
            <a:r>
              <a:rPr lang="en-GB" dirty="0" smtClean="0">
                <a:solidFill>
                  <a:srgbClr val="FF0000"/>
                </a:solidFill>
              </a:rPr>
              <a:t>capacity</a:t>
            </a:r>
            <a:r>
              <a:rPr lang="en-GB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231227" y="4677385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3720728" y="456896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498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76434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Flash back to 1994:</a:t>
            </a:r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err="1" smtClean="0"/>
              <a:t>Zohary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err="1" smtClean="0"/>
              <a:t>Shadlen</a:t>
            </a:r>
            <a:r>
              <a:rPr lang="en-GB" dirty="0" smtClean="0"/>
              <a:t> and Newsome, </a:t>
            </a:r>
            <a:r>
              <a:rPr lang="en-GB" i="1" dirty="0" smtClean="0"/>
              <a:t>Nature</a:t>
            </a:r>
            <a:r>
              <a:rPr lang="en-GB" dirty="0" smtClean="0"/>
              <a:t> (1994)</a:t>
            </a:r>
          </a:p>
          <a:p>
            <a:endParaRPr lang="en-GB" dirty="0"/>
          </a:p>
          <a:p>
            <a:r>
              <a:rPr lang="en-GB" dirty="0" smtClean="0"/>
              <a:t>Their result:</a:t>
            </a:r>
            <a:r>
              <a:rPr lang="en-GB" dirty="0"/>
              <a:t> </a:t>
            </a:r>
            <a:r>
              <a:rPr lang="en-GB" dirty="0" smtClean="0"/>
              <a:t>correlations reduce the amount</a:t>
            </a:r>
          </a:p>
          <a:p>
            <a:r>
              <a:rPr lang="en-GB" dirty="0" smtClean="0"/>
              <a:t>of information that you can pack into a network.</a:t>
            </a:r>
          </a:p>
          <a:p>
            <a:endParaRPr lang="en-GB" dirty="0"/>
          </a:p>
          <a:p>
            <a:r>
              <a:rPr lang="en-GB" u="sng" dirty="0"/>
              <a:t>Negative</a:t>
            </a:r>
            <a:r>
              <a:rPr lang="en-GB" dirty="0"/>
              <a:t> correlations increase the </a:t>
            </a:r>
            <a:r>
              <a:rPr lang="en-GB" dirty="0">
                <a:solidFill>
                  <a:srgbClr val="FF0000"/>
                </a:solidFill>
              </a:rPr>
              <a:t>capacity</a:t>
            </a:r>
            <a:r>
              <a:rPr lang="en-GB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</a:t>
            </a:r>
            <a:r>
              <a:rPr lang="en-GB" dirty="0"/>
              <a:t>–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231227" y="4677385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>
                <a:sym typeface="Symbol"/>
              </a:rPr>
              <a:t>||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720728" y="4568962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</a:t>
            </a:r>
            <a:r>
              <a:rPr lang="en-GB" sz="2000" dirty="0" smtClean="0"/>
              <a:t>+ |</a:t>
            </a:r>
            <a:r>
              <a:rPr lang="en-GB" sz="2000" dirty="0" smtClean="0">
                <a:sym typeface="Symbol"/>
              </a:rPr>
              <a:t>|)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1954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2771"/>
            <a:ext cx="9227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next 23 years was devoted to pointing out that </a:t>
            </a:r>
            <a:r>
              <a:rPr lang="en-GB" dirty="0" smtClean="0">
                <a:sym typeface="Symbol"/>
              </a:rPr>
              <a:t></a:t>
            </a:r>
          </a:p>
          <a:p>
            <a:r>
              <a:rPr lang="en-GB" dirty="0" smtClean="0">
                <a:sym typeface="Symbol"/>
              </a:rPr>
              <a:t>could be effectively negative (Abbott</a:t>
            </a:r>
            <a:r>
              <a:rPr lang="en-GB" dirty="0">
                <a:sym typeface="Symbol"/>
              </a:rPr>
              <a:t>, Dayan, </a:t>
            </a:r>
            <a:r>
              <a:rPr lang="en-GB" dirty="0" err="1">
                <a:sym typeface="Symbol"/>
              </a:rPr>
              <a:t>Sompolinsky</a:t>
            </a:r>
            <a:r>
              <a:rPr lang="en-GB" dirty="0" smtClean="0">
                <a:sym typeface="Symbol"/>
              </a:rPr>
              <a:t>)</a:t>
            </a: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31227" y="4677385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720728" y="456896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6839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303" y="3570515"/>
            <a:ext cx="5621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Now correlations increase capacity!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188623" y="819163"/>
            <a:ext cx="1912274" cy="563324"/>
          </a:xfrm>
          <a:custGeom>
            <a:avLst/>
            <a:gdLst>
              <a:gd name="connsiteX0" fmla="*/ 1476845 w 1912274"/>
              <a:gd name="connsiteY0" fmla="*/ 62581 h 563324"/>
              <a:gd name="connsiteX1" fmla="*/ 1226474 w 1912274"/>
              <a:gd name="connsiteY1" fmla="*/ 51695 h 563324"/>
              <a:gd name="connsiteX2" fmla="*/ 1030531 w 1912274"/>
              <a:gd name="connsiteY2" fmla="*/ 40809 h 563324"/>
              <a:gd name="connsiteX3" fmla="*/ 584217 w 1912274"/>
              <a:gd name="connsiteY3" fmla="*/ 19038 h 563324"/>
              <a:gd name="connsiteX4" fmla="*/ 431817 w 1912274"/>
              <a:gd name="connsiteY4" fmla="*/ 29924 h 563324"/>
              <a:gd name="connsiteX5" fmla="*/ 224988 w 1912274"/>
              <a:gd name="connsiteY5" fmla="*/ 40809 h 563324"/>
              <a:gd name="connsiteX6" fmla="*/ 159674 w 1912274"/>
              <a:gd name="connsiteY6" fmla="*/ 73466 h 563324"/>
              <a:gd name="connsiteX7" fmla="*/ 116131 w 1912274"/>
              <a:gd name="connsiteY7" fmla="*/ 95238 h 563324"/>
              <a:gd name="connsiteX8" fmla="*/ 18160 w 1912274"/>
              <a:gd name="connsiteY8" fmla="*/ 171438 h 563324"/>
              <a:gd name="connsiteX9" fmla="*/ 61702 w 1912274"/>
              <a:gd name="connsiteY9" fmla="*/ 378266 h 563324"/>
              <a:gd name="connsiteX10" fmla="*/ 116131 w 1912274"/>
              <a:gd name="connsiteY10" fmla="*/ 389152 h 563324"/>
              <a:gd name="connsiteX11" fmla="*/ 148788 w 1912274"/>
              <a:gd name="connsiteY11" fmla="*/ 410924 h 563324"/>
              <a:gd name="connsiteX12" fmla="*/ 170560 w 1912274"/>
              <a:gd name="connsiteY12" fmla="*/ 443581 h 563324"/>
              <a:gd name="connsiteX13" fmla="*/ 246760 w 1912274"/>
              <a:gd name="connsiteY13" fmla="*/ 519781 h 563324"/>
              <a:gd name="connsiteX14" fmla="*/ 366502 w 1912274"/>
              <a:gd name="connsiteY14" fmla="*/ 530666 h 563324"/>
              <a:gd name="connsiteX15" fmla="*/ 562445 w 1912274"/>
              <a:gd name="connsiteY15" fmla="*/ 541552 h 563324"/>
              <a:gd name="connsiteX16" fmla="*/ 769274 w 1912274"/>
              <a:gd name="connsiteY16" fmla="*/ 530666 h 563324"/>
              <a:gd name="connsiteX17" fmla="*/ 823702 w 1912274"/>
              <a:gd name="connsiteY17" fmla="*/ 541552 h 563324"/>
              <a:gd name="connsiteX18" fmla="*/ 1150274 w 1912274"/>
              <a:gd name="connsiteY18" fmla="*/ 552438 h 563324"/>
              <a:gd name="connsiteX19" fmla="*/ 1324445 w 1912274"/>
              <a:gd name="connsiteY19" fmla="*/ 563324 h 563324"/>
              <a:gd name="connsiteX20" fmla="*/ 1455074 w 1912274"/>
              <a:gd name="connsiteY20" fmla="*/ 552438 h 563324"/>
              <a:gd name="connsiteX21" fmla="*/ 1520388 w 1912274"/>
              <a:gd name="connsiteY21" fmla="*/ 541552 h 563324"/>
              <a:gd name="connsiteX22" fmla="*/ 1814302 w 1912274"/>
              <a:gd name="connsiteY22" fmla="*/ 530666 h 563324"/>
              <a:gd name="connsiteX23" fmla="*/ 1868731 w 1912274"/>
              <a:gd name="connsiteY23" fmla="*/ 454466 h 563324"/>
              <a:gd name="connsiteX24" fmla="*/ 1879617 w 1912274"/>
              <a:gd name="connsiteY24" fmla="*/ 410924 h 563324"/>
              <a:gd name="connsiteX25" fmla="*/ 1912274 w 1912274"/>
              <a:gd name="connsiteY25" fmla="*/ 356495 h 563324"/>
              <a:gd name="connsiteX26" fmla="*/ 1901388 w 1912274"/>
              <a:gd name="connsiteY26" fmla="*/ 269409 h 563324"/>
              <a:gd name="connsiteX27" fmla="*/ 1825188 w 1912274"/>
              <a:gd name="connsiteY27" fmla="*/ 138781 h 563324"/>
              <a:gd name="connsiteX28" fmla="*/ 1748988 w 1912274"/>
              <a:gd name="connsiteY28" fmla="*/ 51695 h 563324"/>
              <a:gd name="connsiteX29" fmla="*/ 1563931 w 1912274"/>
              <a:gd name="connsiteY29" fmla="*/ 62581 h 563324"/>
              <a:gd name="connsiteX30" fmla="*/ 1531274 w 1912274"/>
              <a:gd name="connsiteY30" fmla="*/ 73466 h 563324"/>
              <a:gd name="connsiteX31" fmla="*/ 1487731 w 1912274"/>
              <a:gd name="connsiteY31" fmla="*/ 84352 h 563324"/>
              <a:gd name="connsiteX32" fmla="*/ 1455074 w 1912274"/>
              <a:gd name="connsiteY32" fmla="*/ 95238 h 563324"/>
              <a:gd name="connsiteX33" fmla="*/ 1400645 w 1912274"/>
              <a:gd name="connsiteY33" fmla="*/ 95238 h 56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12274" h="563324">
                <a:moveTo>
                  <a:pt x="1476845" y="62581"/>
                </a:moveTo>
                <a:cubicBezTo>
                  <a:pt x="1354034" y="111705"/>
                  <a:pt x="1465084" y="78207"/>
                  <a:pt x="1226474" y="51695"/>
                </a:cubicBezTo>
                <a:cubicBezTo>
                  <a:pt x="1161459" y="44471"/>
                  <a:pt x="1095845" y="44438"/>
                  <a:pt x="1030531" y="40809"/>
                </a:cubicBezTo>
                <a:cubicBezTo>
                  <a:pt x="818346" y="-22846"/>
                  <a:pt x="946259" y="2947"/>
                  <a:pt x="584217" y="19038"/>
                </a:cubicBezTo>
                <a:cubicBezTo>
                  <a:pt x="533338" y="21299"/>
                  <a:pt x="482653" y="26843"/>
                  <a:pt x="431817" y="29924"/>
                </a:cubicBezTo>
                <a:lnTo>
                  <a:pt x="224988" y="40809"/>
                </a:lnTo>
                <a:cubicBezTo>
                  <a:pt x="165114" y="60767"/>
                  <a:pt x="218759" y="39703"/>
                  <a:pt x="159674" y="73466"/>
                </a:cubicBezTo>
                <a:cubicBezTo>
                  <a:pt x="145585" y="81517"/>
                  <a:pt x="130046" y="86889"/>
                  <a:pt x="116131" y="95238"/>
                </a:cubicBezTo>
                <a:cubicBezTo>
                  <a:pt x="51028" y="134300"/>
                  <a:pt x="61659" y="127939"/>
                  <a:pt x="18160" y="171438"/>
                </a:cubicBezTo>
                <a:cubicBezTo>
                  <a:pt x="-8478" y="251350"/>
                  <a:pt x="-14612" y="248532"/>
                  <a:pt x="61702" y="378266"/>
                </a:cubicBezTo>
                <a:cubicBezTo>
                  <a:pt x="71083" y="394214"/>
                  <a:pt x="97988" y="385523"/>
                  <a:pt x="116131" y="389152"/>
                </a:cubicBezTo>
                <a:cubicBezTo>
                  <a:pt x="127017" y="396409"/>
                  <a:pt x="139537" y="401673"/>
                  <a:pt x="148788" y="410924"/>
                </a:cubicBezTo>
                <a:cubicBezTo>
                  <a:pt x="158039" y="420175"/>
                  <a:pt x="162956" y="432935"/>
                  <a:pt x="170560" y="443581"/>
                </a:cubicBezTo>
                <a:cubicBezTo>
                  <a:pt x="186782" y="466292"/>
                  <a:pt x="216023" y="511585"/>
                  <a:pt x="246760" y="519781"/>
                </a:cubicBezTo>
                <a:cubicBezTo>
                  <a:pt x="285485" y="530108"/>
                  <a:pt x="326518" y="527909"/>
                  <a:pt x="366502" y="530666"/>
                </a:cubicBezTo>
                <a:cubicBezTo>
                  <a:pt x="431762" y="535167"/>
                  <a:pt x="497131" y="537923"/>
                  <a:pt x="562445" y="541552"/>
                </a:cubicBezTo>
                <a:cubicBezTo>
                  <a:pt x="631388" y="537923"/>
                  <a:pt x="700236" y="530666"/>
                  <a:pt x="769274" y="530666"/>
                </a:cubicBezTo>
                <a:cubicBezTo>
                  <a:pt x="787776" y="530666"/>
                  <a:pt x="805230" y="540496"/>
                  <a:pt x="823702" y="541552"/>
                </a:cubicBezTo>
                <a:cubicBezTo>
                  <a:pt x="932442" y="547766"/>
                  <a:pt x="1041459" y="547707"/>
                  <a:pt x="1150274" y="552438"/>
                </a:cubicBezTo>
                <a:cubicBezTo>
                  <a:pt x="1208389" y="554965"/>
                  <a:pt x="1266388" y="559695"/>
                  <a:pt x="1324445" y="563324"/>
                </a:cubicBezTo>
                <a:cubicBezTo>
                  <a:pt x="1367988" y="559695"/>
                  <a:pt x="1411647" y="557263"/>
                  <a:pt x="1455074" y="552438"/>
                </a:cubicBezTo>
                <a:cubicBezTo>
                  <a:pt x="1477011" y="550001"/>
                  <a:pt x="1498357" y="542887"/>
                  <a:pt x="1520388" y="541552"/>
                </a:cubicBezTo>
                <a:cubicBezTo>
                  <a:pt x="1618247" y="535621"/>
                  <a:pt x="1716331" y="534295"/>
                  <a:pt x="1814302" y="530666"/>
                </a:cubicBezTo>
                <a:cubicBezTo>
                  <a:pt x="1832445" y="505266"/>
                  <a:pt x="1853784" y="481869"/>
                  <a:pt x="1868731" y="454466"/>
                </a:cubicBezTo>
                <a:cubicBezTo>
                  <a:pt x="1875895" y="441332"/>
                  <a:pt x="1873541" y="424595"/>
                  <a:pt x="1879617" y="410924"/>
                </a:cubicBezTo>
                <a:cubicBezTo>
                  <a:pt x="1888210" y="391589"/>
                  <a:pt x="1901388" y="374638"/>
                  <a:pt x="1912274" y="356495"/>
                </a:cubicBezTo>
                <a:cubicBezTo>
                  <a:pt x="1908645" y="327466"/>
                  <a:pt x="1910114" y="297332"/>
                  <a:pt x="1901388" y="269409"/>
                </a:cubicBezTo>
                <a:cubicBezTo>
                  <a:pt x="1879711" y="200044"/>
                  <a:pt x="1860558" y="189310"/>
                  <a:pt x="1825188" y="138781"/>
                </a:cubicBezTo>
                <a:cubicBezTo>
                  <a:pt x="1769626" y="59405"/>
                  <a:pt x="1805798" y="89568"/>
                  <a:pt x="1748988" y="51695"/>
                </a:cubicBezTo>
                <a:cubicBezTo>
                  <a:pt x="1687302" y="55324"/>
                  <a:pt x="1625417" y="56433"/>
                  <a:pt x="1563931" y="62581"/>
                </a:cubicBezTo>
                <a:cubicBezTo>
                  <a:pt x="1552514" y="63723"/>
                  <a:pt x="1542307" y="70314"/>
                  <a:pt x="1531274" y="73466"/>
                </a:cubicBezTo>
                <a:cubicBezTo>
                  <a:pt x="1516889" y="77576"/>
                  <a:pt x="1502116" y="80242"/>
                  <a:pt x="1487731" y="84352"/>
                </a:cubicBezTo>
                <a:cubicBezTo>
                  <a:pt x="1476698" y="87504"/>
                  <a:pt x="1466460" y="93815"/>
                  <a:pt x="1455074" y="95238"/>
                </a:cubicBezTo>
                <a:cubicBezTo>
                  <a:pt x="1437071" y="97488"/>
                  <a:pt x="1418788" y="95238"/>
                  <a:pt x="1400645" y="9523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</a:t>
            </a:r>
            <a:r>
              <a:rPr lang="en-GB" dirty="0"/>
              <a:t>–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5231227" y="4677385"/>
            <a:ext cx="87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>
                <a:sym typeface="Symbol"/>
              </a:rPr>
              <a:t>||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720728" y="4568962"/>
            <a:ext cx="1250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</a:t>
            </a:r>
            <a:r>
              <a:rPr lang="en-GB" sz="2000" dirty="0" smtClean="0"/>
              <a:t>+ |</a:t>
            </a:r>
            <a:r>
              <a:rPr lang="en-GB" sz="2000" dirty="0" smtClean="0">
                <a:sym typeface="Symbol"/>
              </a:rPr>
              <a:t>|)</a:t>
            </a:r>
            <a:endParaRPr lang="en-GB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02771"/>
            <a:ext cx="9227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next 23 years was devoted to pointing out that </a:t>
            </a:r>
            <a:r>
              <a:rPr lang="en-GB" dirty="0" smtClean="0">
                <a:sym typeface="Symbol"/>
              </a:rPr>
              <a:t></a:t>
            </a:r>
          </a:p>
          <a:p>
            <a:r>
              <a:rPr lang="en-GB" dirty="0" smtClean="0">
                <a:sym typeface="Symbol"/>
              </a:rPr>
              <a:t>could be effectively negative (Abbott</a:t>
            </a:r>
            <a:r>
              <a:rPr lang="en-GB" dirty="0">
                <a:sym typeface="Symbol"/>
              </a:rPr>
              <a:t>, Dayan, </a:t>
            </a:r>
            <a:r>
              <a:rPr lang="en-GB" dirty="0" err="1">
                <a:sym typeface="Symbol"/>
              </a:rPr>
              <a:t>Sompolinsky</a:t>
            </a:r>
            <a:r>
              <a:rPr lang="en-GB" dirty="0" smtClean="0">
                <a:sym typeface="Symbol"/>
              </a:rPr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410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0745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were two* interesting studies:</a:t>
            </a:r>
          </a:p>
          <a:p>
            <a:endParaRPr lang="en-GB" dirty="0"/>
          </a:p>
          <a:p>
            <a:r>
              <a:rPr lang="en-GB" dirty="0" smtClean="0"/>
              <a:t>    Shamir </a:t>
            </a:r>
            <a:r>
              <a:rPr lang="en-GB" dirty="0"/>
              <a:t>and </a:t>
            </a:r>
            <a:r>
              <a:rPr lang="en-GB" dirty="0" err="1" smtClean="0"/>
              <a:t>Sompolinsky</a:t>
            </a:r>
            <a:r>
              <a:rPr lang="en-GB" dirty="0" smtClean="0"/>
              <a:t>, </a:t>
            </a:r>
            <a:r>
              <a:rPr lang="en-GB" i="1" dirty="0" smtClean="0"/>
              <a:t>Neural Comp.</a:t>
            </a:r>
            <a:r>
              <a:rPr lang="en-GB" dirty="0" smtClean="0"/>
              <a:t> 2006</a:t>
            </a:r>
          </a:p>
          <a:p>
            <a:r>
              <a:rPr lang="en-GB" dirty="0" smtClean="0"/>
              <a:t>    Ecker</a:t>
            </a:r>
            <a:r>
              <a:rPr lang="en-GB" dirty="0"/>
              <a:t>, </a:t>
            </a:r>
            <a:r>
              <a:rPr lang="en-GB" dirty="0" err="1" smtClean="0"/>
              <a:t>Berens</a:t>
            </a:r>
            <a:r>
              <a:rPr lang="en-GB" dirty="0" smtClean="0"/>
              <a:t>, </a:t>
            </a:r>
            <a:r>
              <a:rPr lang="en-GB" dirty="0" err="1"/>
              <a:t>Tolias</a:t>
            </a:r>
            <a:r>
              <a:rPr lang="en-GB" dirty="0"/>
              <a:t>, </a:t>
            </a:r>
            <a:r>
              <a:rPr lang="en-GB" dirty="0" err="1" smtClean="0"/>
              <a:t>Bethge</a:t>
            </a:r>
            <a:r>
              <a:rPr lang="en-GB" dirty="0" smtClean="0"/>
              <a:t>, </a:t>
            </a:r>
            <a:r>
              <a:rPr lang="en-GB" i="1" dirty="0" smtClean="0"/>
              <a:t>J. </a:t>
            </a:r>
            <a:r>
              <a:rPr lang="en-GB" i="1" dirty="0" err="1" smtClean="0"/>
              <a:t>Neurosci</a:t>
            </a:r>
            <a:r>
              <a:rPr lang="en-GB" i="1" dirty="0" smtClean="0"/>
              <a:t>.</a:t>
            </a:r>
            <a:r>
              <a:rPr lang="en-GB" dirty="0" smtClean="0"/>
              <a:t> 2011</a:t>
            </a:r>
          </a:p>
          <a:p>
            <a:endParaRPr lang="en-GB" dirty="0" smtClean="0"/>
          </a:p>
          <a:p>
            <a:r>
              <a:rPr lang="en-GB" dirty="0" smtClean="0"/>
              <a:t>The conclusion:</a:t>
            </a:r>
          </a:p>
          <a:p>
            <a:endParaRPr lang="en-GB" dirty="0"/>
          </a:p>
          <a:p>
            <a:r>
              <a:rPr lang="en-GB" dirty="0" smtClean="0"/>
              <a:t>    in </a:t>
            </a:r>
            <a:r>
              <a:rPr lang="en-GB" dirty="0"/>
              <a:t>realistic situations, correlations have very little</a:t>
            </a:r>
          </a:p>
          <a:p>
            <a:r>
              <a:rPr lang="en-GB" dirty="0"/>
              <a:t>    effect on </a:t>
            </a:r>
            <a:r>
              <a:rPr lang="en-GB" dirty="0" smtClean="0"/>
              <a:t>capacity: it’s big</a:t>
            </a:r>
            <a:r>
              <a:rPr lang="en-GB" dirty="0"/>
              <a:t>	</a:t>
            </a:r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              +</a:t>
            </a:r>
            <a:endParaRPr lang="en-GB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31227" y="4677385"/>
            <a:ext cx="718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30000" dirty="0">
                <a:sym typeface="Symbol"/>
              </a:rPr>
              <a:t>2</a:t>
            </a:r>
            <a:r>
              <a:rPr lang="en-GB" dirty="0">
                <a:sym typeface="Symbol"/>
              </a:rPr>
              <a:t>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720728" y="456896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r>
              <a:rPr lang="en-GB" sz="2000" dirty="0" smtClean="0">
                <a:sym typeface="Symbol"/>
              </a:rPr>
              <a:t>(1</a:t>
            </a:r>
            <a:r>
              <a:rPr lang="en-GB" sz="2000" dirty="0"/>
              <a:t> – </a:t>
            </a:r>
            <a:r>
              <a:rPr lang="en-GB" sz="2000" dirty="0" smtClean="0">
                <a:sym typeface="Symbol"/>
              </a:rPr>
              <a:t>)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99732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 animBg="1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0745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were two* interesting studies:</a:t>
            </a:r>
          </a:p>
          <a:p>
            <a:endParaRPr lang="en-GB" dirty="0"/>
          </a:p>
          <a:p>
            <a:r>
              <a:rPr lang="en-GB" dirty="0" smtClean="0"/>
              <a:t>    Shamir </a:t>
            </a:r>
            <a:r>
              <a:rPr lang="en-GB" dirty="0"/>
              <a:t>and </a:t>
            </a:r>
            <a:r>
              <a:rPr lang="en-GB" dirty="0" err="1" smtClean="0"/>
              <a:t>Sompolinsky</a:t>
            </a:r>
            <a:r>
              <a:rPr lang="en-GB" dirty="0" smtClean="0"/>
              <a:t>, </a:t>
            </a:r>
            <a:r>
              <a:rPr lang="en-GB" i="1" dirty="0" smtClean="0"/>
              <a:t>Neural Comp.</a:t>
            </a:r>
            <a:r>
              <a:rPr lang="en-GB" dirty="0" smtClean="0"/>
              <a:t> 2006</a:t>
            </a:r>
          </a:p>
          <a:p>
            <a:r>
              <a:rPr lang="en-GB" dirty="0" smtClean="0"/>
              <a:t>    Ecker</a:t>
            </a:r>
            <a:r>
              <a:rPr lang="en-GB" dirty="0"/>
              <a:t>, </a:t>
            </a:r>
            <a:r>
              <a:rPr lang="en-GB" dirty="0" err="1" smtClean="0"/>
              <a:t>Berens</a:t>
            </a:r>
            <a:r>
              <a:rPr lang="en-GB" dirty="0" smtClean="0"/>
              <a:t>, </a:t>
            </a:r>
            <a:r>
              <a:rPr lang="en-GB" dirty="0" err="1"/>
              <a:t>Tolias</a:t>
            </a:r>
            <a:r>
              <a:rPr lang="en-GB" dirty="0"/>
              <a:t>, </a:t>
            </a:r>
            <a:r>
              <a:rPr lang="en-GB" dirty="0" err="1" smtClean="0"/>
              <a:t>Bethge</a:t>
            </a:r>
            <a:r>
              <a:rPr lang="en-GB" dirty="0" smtClean="0"/>
              <a:t>, </a:t>
            </a:r>
            <a:r>
              <a:rPr lang="en-GB" i="1" dirty="0" smtClean="0"/>
              <a:t>J. </a:t>
            </a:r>
            <a:r>
              <a:rPr lang="en-GB" i="1" dirty="0" err="1" smtClean="0"/>
              <a:t>Neurosci</a:t>
            </a:r>
            <a:r>
              <a:rPr lang="en-GB" i="1" dirty="0" smtClean="0"/>
              <a:t>.</a:t>
            </a:r>
            <a:r>
              <a:rPr lang="en-GB" dirty="0" smtClean="0"/>
              <a:t> 2011</a:t>
            </a:r>
          </a:p>
          <a:p>
            <a:endParaRPr lang="en-GB" dirty="0" smtClean="0"/>
          </a:p>
          <a:p>
            <a:r>
              <a:rPr lang="en-GB" dirty="0" smtClean="0"/>
              <a:t>The conclusion:</a:t>
            </a:r>
          </a:p>
          <a:p>
            <a:endParaRPr lang="en-GB" dirty="0"/>
          </a:p>
          <a:p>
            <a:r>
              <a:rPr lang="en-GB" dirty="0" smtClean="0"/>
              <a:t>    in </a:t>
            </a:r>
            <a:r>
              <a:rPr lang="en-GB" dirty="0"/>
              <a:t>realistic situations, correlations have very little</a:t>
            </a:r>
          </a:p>
          <a:p>
            <a:r>
              <a:rPr lang="en-GB" dirty="0"/>
              <a:t>    effect on </a:t>
            </a:r>
            <a:r>
              <a:rPr lang="en-GB" dirty="0" smtClean="0"/>
              <a:t>capacity: </a:t>
            </a:r>
            <a:r>
              <a:rPr lang="en-GB" dirty="0"/>
              <a:t>it’s big 	</a:t>
            </a:r>
            <a:endParaRPr lang="en-GB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</a:t>
            </a:r>
            <a:endParaRPr lang="en-GB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90852" y="4568962"/>
            <a:ext cx="425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6760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76943" y="3352800"/>
            <a:ext cx="7838431" cy="1066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457" y="402772"/>
            <a:ext cx="80745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were two* interesting studies:</a:t>
            </a:r>
          </a:p>
          <a:p>
            <a:endParaRPr lang="en-GB" dirty="0"/>
          </a:p>
          <a:p>
            <a:r>
              <a:rPr lang="en-GB" dirty="0" smtClean="0"/>
              <a:t>    Shamir </a:t>
            </a:r>
            <a:r>
              <a:rPr lang="en-GB" dirty="0"/>
              <a:t>and </a:t>
            </a:r>
            <a:r>
              <a:rPr lang="en-GB" dirty="0" err="1" smtClean="0"/>
              <a:t>Sompolinsky</a:t>
            </a:r>
            <a:r>
              <a:rPr lang="en-GB" dirty="0" smtClean="0"/>
              <a:t>, </a:t>
            </a:r>
            <a:r>
              <a:rPr lang="en-GB" i="1" dirty="0" smtClean="0"/>
              <a:t>Neural Comp.</a:t>
            </a:r>
            <a:r>
              <a:rPr lang="en-GB" dirty="0" smtClean="0"/>
              <a:t> 2006</a:t>
            </a:r>
          </a:p>
          <a:p>
            <a:r>
              <a:rPr lang="en-GB" dirty="0" smtClean="0"/>
              <a:t>    Ecker</a:t>
            </a:r>
            <a:r>
              <a:rPr lang="en-GB" dirty="0"/>
              <a:t>, </a:t>
            </a:r>
            <a:r>
              <a:rPr lang="en-GB" dirty="0" err="1" smtClean="0"/>
              <a:t>Berens</a:t>
            </a:r>
            <a:r>
              <a:rPr lang="en-GB" dirty="0" smtClean="0"/>
              <a:t>, </a:t>
            </a:r>
            <a:r>
              <a:rPr lang="en-GB" dirty="0" err="1"/>
              <a:t>Tolias</a:t>
            </a:r>
            <a:r>
              <a:rPr lang="en-GB" dirty="0"/>
              <a:t>, </a:t>
            </a:r>
            <a:r>
              <a:rPr lang="en-GB" dirty="0" err="1" smtClean="0"/>
              <a:t>Bethge</a:t>
            </a:r>
            <a:r>
              <a:rPr lang="en-GB" dirty="0" smtClean="0"/>
              <a:t>, </a:t>
            </a:r>
            <a:r>
              <a:rPr lang="en-GB" i="1" dirty="0" smtClean="0"/>
              <a:t>J. </a:t>
            </a:r>
            <a:r>
              <a:rPr lang="en-GB" i="1" dirty="0" err="1" smtClean="0"/>
              <a:t>Neurosci</a:t>
            </a:r>
            <a:r>
              <a:rPr lang="en-GB" i="1" dirty="0" smtClean="0"/>
              <a:t>.</a:t>
            </a:r>
            <a:r>
              <a:rPr lang="en-GB" dirty="0" smtClean="0"/>
              <a:t> 2011</a:t>
            </a:r>
          </a:p>
          <a:p>
            <a:endParaRPr lang="en-GB" dirty="0" smtClean="0"/>
          </a:p>
          <a:p>
            <a:r>
              <a:rPr lang="en-GB" dirty="0" smtClean="0"/>
              <a:t>The conclusion:</a:t>
            </a:r>
          </a:p>
          <a:p>
            <a:endParaRPr lang="en-GB" dirty="0"/>
          </a:p>
          <a:p>
            <a:r>
              <a:rPr lang="en-GB" dirty="0" smtClean="0"/>
              <a:t>    in realistic situations, correlations have very little</a:t>
            </a:r>
          </a:p>
          <a:p>
            <a:r>
              <a:rPr lang="en-GB" dirty="0"/>
              <a:t> </a:t>
            </a:r>
            <a:r>
              <a:rPr lang="en-GB" dirty="0" smtClean="0"/>
              <a:t>   effect on capacity: </a:t>
            </a:r>
            <a:r>
              <a:rPr lang="en-GB" dirty="0"/>
              <a:t>it’s big 	</a:t>
            </a:r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7457" y="6026331"/>
            <a:ext cx="8077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*</a:t>
            </a:r>
            <a:r>
              <a:rPr lang="en-GB" sz="2400" dirty="0" smtClean="0"/>
              <a:t>See also Peter Dayan, practice qualifier test question, 2004.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67" y="4660353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 corrections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391075" y="4699157"/>
            <a:ext cx="308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cs typeface="Times New Roman" pitchFamily="18" charset="0"/>
              </a:rPr>
              <a:t>Var</a:t>
            </a:r>
            <a:r>
              <a:rPr lang="en-GB" dirty="0" smtClean="0">
                <a:cs typeface="Times New Roman" pitchFamily="18" charset="0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] =</a:t>
            </a:r>
            <a:endParaRPr lang="en-GB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65990" y="4644258"/>
            <a:ext cx="390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/>
              <a:t>^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129347" y="49233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>
                <a:cs typeface="Times New Roman" pitchFamily="18" charset="0"/>
              </a:rPr>
              <a:t>N</a:t>
            </a:r>
            <a:endParaRPr lang="en-GB" sz="2000" baseline="30000" dirty="0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rot="5400000">
            <a:off x="4294696" y="4475326"/>
            <a:ext cx="0" cy="9945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090852" y="4568962"/>
            <a:ext cx="425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ym typeface="Symbol"/>
              </a:rPr>
              <a:t></a:t>
            </a:r>
            <a:r>
              <a:rPr lang="en-GB" sz="2000" baseline="30000" dirty="0" smtClean="0">
                <a:sym typeface="Symbol"/>
              </a:rPr>
              <a:t>2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0138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8065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statement</a:t>
            </a:r>
          </a:p>
          <a:p>
            <a:endParaRPr lang="en-GB" dirty="0"/>
          </a:p>
          <a:p>
            <a:r>
              <a:rPr lang="en-GB" dirty="0" smtClean="0"/>
              <a:t>    “in realistic situations, correlations have very little</a:t>
            </a:r>
          </a:p>
          <a:p>
            <a:r>
              <a:rPr lang="en-GB" dirty="0"/>
              <a:t> </a:t>
            </a:r>
            <a:r>
              <a:rPr lang="en-GB" dirty="0" smtClean="0"/>
              <a:t>     effect on capacity: it’s big”</a:t>
            </a:r>
          </a:p>
          <a:p>
            <a:endParaRPr lang="en-GB" dirty="0"/>
          </a:p>
          <a:p>
            <a:r>
              <a:rPr lang="en-GB" dirty="0" smtClean="0"/>
              <a:t>seems to imply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“in realistic situations, we can pack lots </a:t>
            </a:r>
            <a:r>
              <a:rPr lang="en-GB" dirty="0" smtClean="0"/>
              <a:t>of</a:t>
            </a:r>
          </a:p>
          <a:p>
            <a:r>
              <a:rPr lang="en-GB" dirty="0" smtClean="0"/>
              <a:t>      information into </a:t>
            </a:r>
            <a:r>
              <a:rPr lang="en-GB" dirty="0"/>
              <a:t>population codes”</a:t>
            </a:r>
          </a:p>
          <a:p>
            <a:endParaRPr lang="en-GB" dirty="0"/>
          </a:p>
          <a:p>
            <a:r>
              <a:rPr lang="en-GB" dirty="0"/>
              <a:t>which implies</a:t>
            </a:r>
          </a:p>
          <a:p>
            <a:endParaRPr lang="en-GB" dirty="0"/>
          </a:p>
          <a:p>
            <a:r>
              <a:rPr lang="en-GB" dirty="0"/>
              <a:t>    “we can forget about noise in the </a:t>
            </a:r>
            <a:r>
              <a:rPr lang="en-GB" dirty="0" smtClean="0"/>
              <a:t>brain” 	</a:t>
            </a:r>
          </a:p>
        </p:txBody>
      </p:sp>
    </p:spTree>
    <p:extLst>
      <p:ext uri="{BB962C8B-B14F-4D97-AF65-F5344CB8AC3E}">
        <p14:creationId xmlns:p14="http://schemas.microsoft.com/office/powerpoint/2010/main" val="260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262" y="3741860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g</a:t>
            </a:r>
            <a:r>
              <a:rPr lang="en-GB" dirty="0"/>
              <a:t>(</a:t>
            </a:r>
            <a:r>
              <a:rPr lang="en-GB" i="1" dirty="0"/>
              <a:t>x, y</a:t>
            </a:r>
            <a:r>
              <a:rPr lang="en-GB" dirty="0" smtClean="0"/>
              <a:t>) could be a simple function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>
            <a:off x="2612087" y="4670966"/>
            <a:ext cx="990600" cy="97971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35688" y="4900148"/>
            <a:ext cx="101453" cy="179754"/>
            <a:chOff x="3710344" y="5051553"/>
            <a:chExt cx="101453" cy="179754"/>
          </a:xfrm>
        </p:grpSpPr>
        <p:sp>
          <p:nvSpPr>
            <p:cNvPr id="13" name="Oval 12"/>
            <p:cNvSpPr/>
            <p:nvPr/>
          </p:nvSpPr>
          <p:spPr bwMode="auto">
            <a:xfrm rot="900000">
              <a:off x="3710344" y="5051553"/>
              <a:ext cx="94925" cy="17975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900000">
              <a:off x="3788937" y="5126280"/>
              <a:ext cx="22860" cy="4870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535688" y="5198172"/>
            <a:ext cx="101453" cy="179754"/>
            <a:chOff x="3710344" y="5051553"/>
            <a:chExt cx="101453" cy="179754"/>
          </a:xfrm>
        </p:grpSpPr>
        <p:sp>
          <p:nvSpPr>
            <p:cNvPr id="105" name="Oval 104"/>
            <p:cNvSpPr/>
            <p:nvPr/>
          </p:nvSpPr>
          <p:spPr bwMode="auto">
            <a:xfrm rot="900000">
              <a:off x="3710344" y="5051553"/>
              <a:ext cx="94925" cy="17975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 rot="900000">
              <a:off x="3788937" y="5126280"/>
              <a:ext cx="22860" cy="4870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97" name="Straight Connector 96"/>
          <p:cNvCxnSpPr/>
          <p:nvPr/>
        </p:nvCxnSpPr>
        <p:spPr bwMode="auto">
          <a:xfrm>
            <a:off x="3622361" y="5137657"/>
            <a:ext cx="1545166" cy="372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3622361" y="5137657"/>
            <a:ext cx="1584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4368335" y="499897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0000FF"/>
                </a:solidFill>
              </a:rPr>
              <a:t>x</a:t>
            </a:r>
            <a:endParaRPr lang="en-GB" sz="2000" i="1" dirty="0">
              <a:solidFill>
                <a:srgbClr val="0000FF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3627016" y="5137657"/>
            <a:ext cx="1507574" cy="652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4861491" y="5340806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17" name="5-Point Star 116"/>
          <p:cNvSpPr/>
          <p:nvPr/>
        </p:nvSpPr>
        <p:spPr bwMode="auto">
          <a:xfrm>
            <a:off x="5134590" y="5769380"/>
            <a:ext cx="424542" cy="252682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673376" y="4589366"/>
            <a:ext cx="3462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/>
              <a:t>g</a:t>
            </a:r>
            <a:r>
              <a:rPr lang="en-GB" sz="2000" dirty="0"/>
              <a:t>(</a:t>
            </a:r>
            <a:r>
              <a:rPr lang="en-GB" sz="2000" i="1" dirty="0"/>
              <a:t>x, y</a:t>
            </a:r>
            <a:r>
              <a:rPr lang="en-GB" sz="2000" dirty="0" smtClean="0"/>
              <a:t>) = angle relative to head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   </a:t>
            </a:r>
            <a:r>
              <a:rPr lang="en-GB" sz="800" dirty="0" smtClean="0"/>
              <a:t> </a:t>
            </a:r>
            <a:r>
              <a:rPr lang="en-GB" sz="2000" dirty="0" smtClean="0"/>
              <a:t>= </a:t>
            </a:r>
            <a:r>
              <a:rPr lang="en-GB" sz="2000" i="1" dirty="0" err="1" smtClean="0"/>
              <a:t>x</a:t>
            </a:r>
            <a:r>
              <a:rPr lang="en-GB" sz="2000" dirty="0" err="1" smtClean="0"/>
              <a:t>+</a:t>
            </a:r>
            <a:r>
              <a:rPr lang="en-GB" sz="2000" i="1" dirty="0" err="1" smtClean="0"/>
              <a:t>y</a:t>
            </a:r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36228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1" grpId="0"/>
      <p:bldP spid="114" grpId="0"/>
      <p:bldP spid="1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4680857" y="1763486"/>
            <a:ext cx="1905000" cy="1186543"/>
          </a:xfrm>
          <a:custGeom>
            <a:avLst/>
            <a:gdLst>
              <a:gd name="connsiteX0" fmla="*/ 1491343 w 1905000"/>
              <a:gd name="connsiteY0" fmla="*/ 43543 h 1186543"/>
              <a:gd name="connsiteX1" fmla="*/ 925286 w 1905000"/>
              <a:gd name="connsiteY1" fmla="*/ 32657 h 1186543"/>
              <a:gd name="connsiteX2" fmla="*/ 794657 w 1905000"/>
              <a:gd name="connsiteY2" fmla="*/ 21771 h 1186543"/>
              <a:gd name="connsiteX3" fmla="*/ 174172 w 1905000"/>
              <a:gd name="connsiteY3" fmla="*/ 32657 h 1186543"/>
              <a:gd name="connsiteX4" fmla="*/ 87086 w 1905000"/>
              <a:gd name="connsiteY4" fmla="*/ 43543 h 1186543"/>
              <a:gd name="connsiteX5" fmla="*/ 43543 w 1905000"/>
              <a:gd name="connsiteY5" fmla="*/ 119743 h 1186543"/>
              <a:gd name="connsiteX6" fmla="*/ 21772 w 1905000"/>
              <a:gd name="connsiteY6" fmla="*/ 174171 h 1186543"/>
              <a:gd name="connsiteX7" fmla="*/ 0 w 1905000"/>
              <a:gd name="connsiteY7" fmla="*/ 304800 h 1186543"/>
              <a:gd name="connsiteX8" fmla="*/ 10886 w 1905000"/>
              <a:gd name="connsiteY8" fmla="*/ 914400 h 1186543"/>
              <a:gd name="connsiteX9" fmla="*/ 32657 w 1905000"/>
              <a:gd name="connsiteY9" fmla="*/ 979714 h 1186543"/>
              <a:gd name="connsiteX10" fmla="*/ 87086 w 1905000"/>
              <a:gd name="connsiteY10" fmla="*/ 1077685 h 1186543"/>
              <a:gd name="connsiteX11" fmla="*/ 141514 w 1905000"/>
              <a:gd name="connsiteY11" fmla="*/ 1153885 h 1186543"/>
              <a:gd name="connsiteX12" fmla="*/ 163286 w 1905000"/>
              <a:gd name="connsiteY12" fmla="*/ 1175657 h 1186543"/>
              <a:gd name="connsiteX13" fmla="*/ 195943 w 1905000"/>
              <a:gd name="connsiteY13" fmla="*/ 1186543 h 1186543"/>
              <a:gd name="connsiteX14" fmla="*/ 239486 w 1905000"/>
              <a:gd name="connsiteY14" fmla="*/ 1175657 h 1186543"/>
              <a:gd name="connsiteX15" fmla="*/ 424543 w 1905000"/>
              <a:gd name="connsiteY15" fmla="*/ 1164771 h 1186543"/>
              <a:gd name="connsiteX16" fmla="*/ 457200 w 1905000"/>
              <a:gd name="connsiteY16" fmla="*/ 1132114 h 1186543"/>
              <a:gd name="connsiteX17" fmla="*/ 500743 w 1905000"/>
              <a:gd name="connsiteY17" fmla="*/ 1110343 h 1186543"/>
              <a:gd name="connsiteX18" fmla="*/ 968829 w 1905000"/>
              <a:gd name="connsiteY18" fmla="*/ 1121228 h 1186543"/>
              <a:gd name="connsiteX19" fmla="*/ 1055914 w 1905000"/>
              <a:gd name="connsiteY19" fmla="*/ 1132114 h 1186543"/>
              <a:gd name="connsiteX20" fmla="*/ 1273629 w 1905000"/>
              <a:gd name="connsiteY20" fmla="*/ 1153885 h 1186543"/>
              <a:gd name="connsiteX21" fmla="*/ 1338943 w 1905000"/>
              <a:gd name="connsiteY21" fmla="*/ 1143000 h 1186543"/>
              <a:gd name="connsiteX22" fmla="*/ 1676400 w 1905000"/>
              <a:gd name="connsiteY22" fmla="*/ 1121228 h 1186543"/>
              <a:gd name="connsiteX23" fmla="*/ 1687286 w 1905000"/>
              <a:gd name="connsiteY23" fmla="*/ 1088571 h 1186543"/>
              <a:gd name="connsiteX24" fmla="*/ 1763486 w 1905000"/>
              <a:gd name="connsiteY24" fmla="*/ 1001485 h 1186543"/>
              <a:gd name="connsiteX25" fmla="*/ 1850572 w 1905000"/>
              <a:gd name="connsiteY25" fmla="*/ 859971 h 1186543"/>
              <a:gd name="connsiteX26" fmla="*/ 1872343 w 1905000"/>
              <a:gd name="connsiteY26" fmla="*/ 772885 h 1186543"/>
              <a:gd name="connsiteX27" fmla="*/ 1894114 w 1905000"/>
              <a:gd name="connsiteY27" fmla="*/ 653143 h 1186543"/>
              <a:gd name="connsiteX28" fmla="*/ 1905000 w 1905000"/>
              <a:gd name="connsiteY28" fmla="*/ 576943 h 1186543"/>
              <a:gd name="connsiteX29" fmla="*/ 1894114 w 1905000"/>
              <a:gd name="connsiteY29" fmla="*/ 348343 h 1186543"/>
              <a:gd name="connsiteX30" fmla="*/ 1861457 w 1905000"/>
              <a:gd name="connsiteY30" fmla="*/ 163285 h 1186543"/>
              <a:gd name="connsiteX31" fmla="*/ 1850572 w 1905000"/>
              <a:gd name="connsiteY31" fmla="*/ 130628 h 1186543"/>
              <a:gd name="connsiteX32" fmla="*/ 1817914 w 1905000"/>
              <a:gd name="connsiteY32" fmla="*/ 32657 h 1186543"/>
              <a:gd name="connsiteX33" fmla="*/ 1730829 w 1905000"/>
              <a:gd name="connsiteY33" fmla="*/ 0 h 1186543"/>
              <a:gd name="connsiteX34" fmla="*/ 1654629 w 1905000"/>
              <a:gd name="connsiteY34" fmla="*/ 10885 h 1186543"/>
              <a:gd name="connsiteX35" fmla="*/ 1611086 w 1905000"/>
              <a:gd name="connsiteY35" fmla="*/ 32657 h 1186543"/>
              <a:gd name="connsiteX36" fmla="*/ 1513114 w 1905000"/>
              <a:gd name="connsiteY36" fmla="*/ 54428 h 1186543"/>
              <a:gd name="connsiteX37" fmla="*/ 1491343 w 1905000"/>
              <a:gd name="connsiteY37" fmla="*/ 43543 h 118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5000" h="1186543">
                <a:moveTo>
                  <a:pt x="1491343" y="43543"/>
                </a:moveTo>
                <a:cubicBezTo>
                  <a:pt x="1393372" y="39915"/>
                  <a:pt x="1113914" y="38552"/>
                  <a:pt x="925286" y="32657"/>
                </a:cubicBezTo>
                <a:cubicBezTo>
                  <a:pt x="881613" y="31292"/>
                  <a:pt x="838351" y="21771"/>
                  <a:pt x="794657" y="21771"/>
                </a:cubicBezTo>
                <a:cubicBezTo>
                  <a:pt x="587797" y="21771"/>
                  <a:pt x="381000" y="29028"/>
                  <a:pt x="174172" y="32657"/>
                </a:cubicBezTo>
                <a:cubicBezTo>
                  <a:pt x="145143" y="36286"/>
                  <a:pt x="111427" y="27315"/>
                  <a:pt x="87086" y="43543"/>
                </a:cubicBezTo>
                <a:cubicBezTo>
                  <a:pt x="62745" y="59770"/>
                  <a:pt x="56626" y="93577"/>
                  <a:pt x="43543" y="119743"/>
                </a:cubicBezTo>
                <a:cubicBezTo>
                  <a:pt x="34804" y="137220"/>
                  <a:pt x="27387" y="155455"/>
                  <a:pt x="21772" y="174171"/>
                </a:cubicBezTo>
                <a:cubicBezTo>
                  <a:pt x="13089" y="203113"/>
                  <a:pt x="3469" y="280517"/>
                  <a:pt x="0" y="304800"/>
                </a:cubicBezTo>
                <a:cubicBezTo>
                  <a:pt x="3629" y="508000"/>
                  <a:pt x="1064" y="711405"/>
                  <a:pt x="10886" y="914400"/>
                </a:cubicBezTo>
                <a:cubicBezTo>
                  <a:pt x="11995" y="937322"/>
                  <a:pt x="22952" y="958918"/>
                  <a:pt x="32657" y="979714"/>
                </a:cubicBezTo>
                <a:cubicBezTo>
                  <a:pt x="48455" y="1013568"/>
                  <a:pt x="68262" y="1045416"/>
                  <a:pt x="87086" y="1077685"/>
                </a:cubicBezTo>
                <a:cubicBezTo>
                  <a:pt x="98088" y="1096546"/>
                  <a:pt x="129896" y="1139943"/>
                  <a:pt x="141514" y="1153885"/>
                </a:cubicBezTo>
                <a:cubicBezTo>
                  <a:pt x="148085" y="1161770"/>
                  <a:pt x="154485" y="1170376"/>
                  <a:pt x="163286" y="1175657"/>
                </a:cubicBezTo>
                <a:cubicBezTo>
                  <a:pt x="173125" y="1181561"/>
                  <a:pt x="185057" y="1182914"/>
                  <a:pt x="195943" y="1186543"/>
                </a:cubicBezTo>
                <a:cubicBezTo>
                  <a:pt x="210457" y="1182914"/>
                  <a:pt x="224592" y="1177075"/>
                  <a:pt x="239486" y="1175657"/>
                </a:cubicBezTo>
                <a:cubicBezTo>
                  <a:pt x="301000" y="1169798"/>
                  <a:pt x="363951" y="1176890"/>
                  <a:pt x="424543" y="1164771"/>
                </a:cubicBezTo>
                <a:cubicBezTo>
                  <a:pt x="439639" y="1161752"/>
                  <a:pt x="444673" y="1141062"/>
                  <a:pt x="457200" y="1132114"/>
                </a:cubicBezTo>
                <a:cubicBezTo>
                  <a:pt x="470405" y="1122682"/>
                  <a:pt x="486229" y="1117600"/>
                  <a:pt x="500743" y="1110343"/>
                </a:cubicBezTo>
                <a:lnTo>
                  <a:pt x="968829" y="1121228"/>
                </a:lnTo>
                <a:cubicBezTo>
                  <a:pt x="998061" y="1122374"/>
                  <a:pt x="1026805" y="1129203"/>
                  <a:pt x="1055914" y="1132114"/>
                </a:cubicBezTo>
                <a:cubicBezTo>
                  <a:pt x="1322272" y="1158751"/>
                  <a:pt x="1071831" y="1128662"/>
                  <a:pt x="1273629" y="1153885"/>
                </a:cubicBezTo>
                <a:cubicBezTo>
                  <a:pt x="1295400" y="1150257"/>
                  <a:pt x="1316912" y="1144335"/>
                  <a:pt x="1338943" y="1143000"/>
                </a:cubicBezTo>
                <a:lnTo>
                  <a:pt x="1676400" y="1121228"/>
                </a:lnTo>
                <a:cubicBezTo>
                  <a:pt x="1680029" y="1110342"/>
                  <a:pt x="1680617" y="1097908"/>
                  <a:pt x="1687286" y="1088571"/>
                </a:cubicBezTo>
                <a:cubicBezTo>
                  <a:pt x="1777912" y="961696"/>
                  <a:pt x="1688237" y="1123766"/>
                  <a:pt x="1763486" y="1001485"/>
                </a:cubicBezTo>
                <a:cubicBezTo>
                  <a:pt x="1864663" y="837071"/>
                  <a:pt x="1777074" y="957966"/>
                  <a:pt x="1850572" y="859971"/>
                </a:cubicBezTo>
                <a:cubicBezTo>
                  <a:pt x="1857829" y="830942"/>
                  <a:pt x="1868632" y="802576"/>
                  <a:pt x="1872343" y="772885"/>
                </a:cubicBezTo>
                <a:cubicBezTo>
                  <a:pt x="1884652" y="674414"/>
                  <a:pt x="1873979" y="713553"/>
                  <a:pt x="1894114" y="653143"/>
                </a:cubicBezTo>
                <a:cubicBezTo>
                  <a:pt x="1897743" y="627743"/>
                  <a:pt x="1905000" y="602601"/>
                  <a:pt x="1905000" y="576943"/>
                </a:cubicBezTo>
                <a:cubicBezTo>
                  <a:pt x="1905000" y="500657"/>
                  <a:pt x="1901021" y="424316"/>
                  <a:pt x="1894114" y="348343"/>
                </a:cubicBezTo>
                <a:cubicBezTo>
                  <a:pt x="1893684" y="343617"/>
                  <a:pt x="1870781" y="200580"/>
                  <a:pt x="1861457" y="163285"/>
                </a:cubicBezTo>
                <a:cubicBezTo>
                  <a:pt x="1858674" y="152153"/>
                  <a:pt x="1853355" y="141760"/>
                  <a:pt x="1850572" y="130628"/>
                </a:cubicBezTo>
                <a:cubicBezTo>
                  <a:pt x="1841267" y="93409"/>
                  <a:pt x="1843782" y="63699"/>
                  <a:pt x="1817914" y="32657"/>
                </a:cubicBezTo>
                <a:cubicBezTo>
                  <a:pt x="1795489" y="5747"/>
                  <a:pt x="1761846" y="6203"/>
                  <a:pt x="1730829" y="0"/>
                </a:cubicBezTo>
                <a:cubicBezTo>
                  <a:pt x="1705429" y="3628"/>
                  <a:pt x="1679383" y="4134"/>
                  <a:pt x="1654629" y="10885"/>
                </a:cubicBezTo>
                <a:cubicBezTo>
                  <a:pt x="1638973" y="15155"/>
                  <a:pt x="1626280" y="26959"/>
                  <a:pt x="1611086" y="32657"/>
                </a:cubicBezTo>
                <a:cubicBezTo>
                  <a:pt x="1588729" y="41041"/>
                  <a:pt x="1533814" y="49253"/>
                  <a:pt x="1513114" y="54428"/>
                </a:cubicBezTo>
                <a:cubicBezTo>
                  <a:pt x="1460389" y="67609"/>
                  <a:pt x="1589314" y="47171"/>
                  <a:pt x="1491343" y="43543"/>
                </a:cubicBezTo>
                <a:close/>
              </a:path>
            </a:pathLst>
          </a:cu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954486" y="2917371"/>
            <a:ext cx="724988" cy="13213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3438172" y="2385464"/>
            <a:ext cx="1006098" cy="18532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999903" y="4267198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output</a:t>
            </a: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39879" y="4267198"/>
            <a:ext cx="280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noise in the interna</a:t>
            </a:r>
            <a:r>
              <a:rPr lang="en-GB" sz="2400" dirty="0">
                <a:solidFill>
                  <a:srgbClr val="00CC00"/>
                </a:solidFill>
              </a:rPr>
              <a:t>l</a:t>
            </a:r>
            <a:endParaRPr lang="en-GB" sz="2400" dirty="0" smtClean="0">
              <a:solidFill>
                <a:srgbClr val="00CC00"/>
              </a:solidFill>
            </a:endParaRPr>
          </a:p>
          <a:p>
            <a:pPr algn="ctr"/>
            <a:r>
              <a:rPr lang="en-GB" sz="2400" dirty="0" smtClean="0">
                <a:solidFill>
                  <a:srgbClr val="00CC00"/>
                </a:solidFill>
              </a:rPr>
              <a:t>population code</a:t>
            </a:r>
            <a:endParaRPr lang="en-GB" sz="2400" dirty="0">
              <a:solidFill>
                <a:srgbClr val="00CC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17049" y="4327079"/>
            <a:ext cx="883274" cy="760831"/>
            <a:chOff x="6817049" y="4302280"/>
            <a:chExt cx="883274" cy="760831"/>
          </a:xfrm>
        </p:grpSpPr>
        <p:cxnSp>
          <p:nvCxnSpPr>
            <p:cNvPr id="95" name="Straight Connector 94"/>
            <p:cNvCxnSpPr/>
            <p:nvPr/>
          </p:nvCxnSpPr>
          <p:spPr bwMode="auto">
            <a:xfrm flipH="1">
              <a:off x="6817049" y="4302280"/>
              <a:ext cx="883274" cy="7608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6817049" y="4302280"/>
              <a:ext cx="883274" cy="7608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4002633" y="4327079"/>
            <a:ext cx="883274" cy="760831"/>
            <a:chOff x="6817049" y="4302280"/>
            <a:chExt cx="883274" cy="760831"/>
          </a:xfrm>
        </p:grpSpPr>
        <p:cxnSp>
          <p:nvCxnSpPr>
            <p:cNvPr id="99" name="Straight Connector 98"/>
            <p:cNvCxnSpPr/>
            <p:nvPr/>
          </p:nvCxnSpPr>
          <p:spPr bwMode="auto">
            <a:xfrm flipH="1">
              <a:off x="6817049" y="4302280"/>
              <a:ext cx="883274" cy="7608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6817049" y="4302280"/>
              <a:ext cx="883274" cy="76083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851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57" y="402772"/>
            <a:ext cx="88065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statement</a:t>
            </a:r>
          </a:p>
          <a:p>
            <a:endParaRPr lang="en-GB" dirty="0"/>
          </a:p>
          <a:p>
            <a:r>
              <a:rPr lang="en-GB" dirty="0" smtClean="0"/>
              <a:t>    “in realistic situations, correlations have very little</a:t>
            </a:r>
          </a:p>
          <a:p>
            <a:r>
              <a:rPr lang="en-GB" dirty="0"/>
              <a:t> </a:t>
            </a:r>
            <a:r>
              <a:rPr lang="en-GB" dirty="0" smtClean="0"/>
              <a:t>     effect on capacity: it’s big”</a:t>
            </a:r>
          </a:p>
          <a:p>
            <a:endParaRPr lang="en-GB" dirty="0"/>
          </a:p>
          <a:p>
            <a:r>
              <a:rPr lang="en-GB" dirty="0" smtClean="0"/>
              <a:t>seems to imply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“in realistic situations, we can pack lots </a:t>
            </a:r>
            <a:r>
              <a:rPr lang="en-GB" dirty="0" smtClean="0"/>
              <a:t>of</a:t>
            </a:r>
          </a:p>
          <a:p>
            <a:r>
              <a:rPr lang="en-GB" dirty="0" smtClean="0"/>
              <a:t>      information into </a:t>
            </a:r>
            <a:r>
              <a:rPr lang="en-GB" dirty="0"/>
              <a:t>population codes”</a:t>
            </a:r>
          </a:p>
          <a:p>
            <a:endParaRPr lang="en-GB" dirty="0"/>
          </a:p>
          <a:p>
            <a:r>
              <a:rPr lang="en-GB" dirty="0"/>
              <a:t>which implies</a:t>
            </a:r>
          </a:p>
          <a:p>
            <a:endParaRPr lang="en-GB" dirty="0"/>
          </a:p>
          <a:p>
            <a:r>
              <a:rPr lang="en-GB" dirty="0"/>
              <a:t>    “we can forget about noise in the </a:t>
            </a:r>
            <a:r>
              <a:rPr lang="en-GB" dirty="0" smtClean="0"/>
              <a:t>brain” 	</a:t>
            </a:r>
          </a:p>
        </p:txBody>
      </p:sp>
      <p:sp>
        <p:nvSpPr>
          <p:cNvPr id="3" name="TextBox 2"/>
          <p:cNvSpPr txBox="1"/>
          <p:nvPr/>
        </p:nvSpPr>
        <p:spPr>
          <a:xfrm rot="18973863">
            <a:off x="3050981" y="3493976"/>
            <a:ext cx="1710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wrong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8973863">
            <a:off x="2794212" y="4843303"/>
            <a:ext cx="22236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open</a:t>
            </a:r>
          </a:p>
          <a:p>
            <a:pPr algn="ctr"/>
            <a:r>
              <a:rPr lang="en-GB" sz="4400" dirty="0" smtClean="0">
                <a:solidFill>
                  <a:srgbClr val="FF0000"/>
                </a:solidFill>
              </a:rPr>
              <a:t>question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97971" y="2528845"/>
            <a:ext cx="1785258" cy="656258"/>
          </a:xfrm>
          <a:custGeom>
            <a:avLst/>
            <a:gdLst>
              <a:gd name="connsiteX0" fmla="*/ 1349829 w 1785258"/>
              <a:gd name="connsiteY0" fmla="*/ 83726 h 656258"/>
              <a:gd name="connsiteX1" fmla="*/ 1284515 w 1785258"/>
              <a:gd name="connsiteY1" fmla="*/ 72841 h 656258"/>
              <a:gd name="connsiteX2" fmla="*/ 1175658 w 1785258"/>
              <a:gd name="connsiteY2" fmla="*/ 61955 h 656258"/>
              <a:gd name="connsiteX3" fmla="*/ 1099458 w 1785258"/>
              <a:gd name="connsiteY3" fmla="*/ 51069 h 656258"/>
              <a:gd name="connsiteX4" fmla="*/ 1023258 w 1785258"/>
              <a:gd name="connsiteY4" fmla="*/ 18412 h 656258"/>
              <a:gd name="connsiteX5" fmla="*/ 620486 w 1785258"/>
              <a:gd name="connsiteY5" fmla="*/ 18412 h 656258"/>
              <a:gd name="connsiteX6" fmla="*/ 391886 w 1785258"/>
              <a:gd name="connsiteY6" fmla="*/ 29298 h 656258"/>
              <a:gd name="connsiteX7" fmla="*/ 348343 w 1785258"/>
              <a:gd name="connsiteY7" fmla="*/ 51069 h 656258"/>
              <a:gd name="connsiteX8" fmla="*/ 272143 w 1785258"/>
              <a:gd name="connsiteY8" fmla="*/ 72841 h 656258"/>
              <a:gd name="connsiteX9" fmla="*/ 217715 w 1785258"/>
              <a:gd name="connsiteY9" fmla="*/ 94612 h 656258"/>
              <a:gd name="connsiteX10" fmla="*/ 152400 w 1785258"/>
              <a:gd name="connsiteY10" fmla="*/ 127269 h 656258"/>
              <a:gd name="connsiteX11" fmla="*/ 10886 w 1785258"/>
              <a:gd name="connsiteY11" fmla="*/ 159926 h 656258"/>
              <a:gd name="connsiteX12" fmla="*/ 0 w 1785258"/>
              <a:gd name="connsiteY12" fmla="*/ 192584 h 656258"/>
              <a:gd name="connsiteX13" fmla="*/ 32658 w 1785258"/>
              <a:gd name="connsiteY13" fmla="*/ 301441 h 656258"/>
              <a:gd name="connsiteX14" fmla="*/ 65315 w 1785258"/>
              <a:gd name="connsiteY14" fmla="*/ 355869 h 656258"/>
              <a:gd name="connsiteX15" fmla="*/ 130629 w 1785258"/>
              <a:gd name="connsiteY15" fmla="*/ 421184 h 656258"/>
              <a:gd name="connsiteX16" fmla="*/ 163286 w 1785258"/>
              <a:gd name="connsiteY16" fmla="*/ 464726 h 656258"/>
              <a:gd name="connsiteX17" fmla="*/ 185058 w 1785258"/>
              <a:gd name="connsiteY17" fmla="*/ 508269 h 656258"/>
              <a:gd name="connsiteX18" fmla="*/ 217715 w 1785258"/>
              <a:gd name="connsiteY18" fmla="*/ 519155 h 656258"/>
              <a:gd name="connsiteX19" fmla="*/ 315686 w 1785258"/>
              <a:gd name="connsiteY19" fmla="*/ 540926 h 656258"/>
              <a:gd name="connsiteX20" fmla="*/ 402772 w 1785258"/>
              <a:gd name="connsiteY20" fmla="*/ 584469 h 656258"/>
              <a:gd name="connsiteX21" fmla="*/ 435429 w 1785258"/>
              <a:gd name="connsiteY21" fmla="*/ 606241 h 656258"/>
              <a:gd name="connsiteX22" fmla="*/ 511629 w 1785258"/>
              <a:gd name="connsiteY22" fmla="*/ 617126 h 656258"/>
              <a:gd name="connsiteX23" fmla="*/ 1045029 w 1785258"/>
              <a:gd name="connsiteY23" fmla="*/ 649784 h 656258"/>
              <a:gd name="connsiteX24" fmla="*/ 1262743 w 1785258"/>
              <a:gd name="connsiteY24" fmla="*/ 649784 h 656258"/>
              <a:gd name="connsiteX25" fmla="*/ 1404258 w 1785258"/>
              <a:gd name="connsiteY25" fmla="*/ 638898 h 656258"/>
              <a:gd name="connsiteX26" fmla="*/ 1600200 w 1785258"/>
              <a:gd name="connsiteY26" fmla="*/ 617126 h 656258"/>
              <a:gd name="connsiteX27" fmla="*/ 1643743 w 1785258"/>
              <a:gd name="connsiteY27" fmla="*/ 606241 h 656258"/>
              <a:gd name="connsiteX28" fmla="*/ 1687286 w 1785258"/>
              <a:gd name="connsiteY28" fmla="*/ 584469 h 656258"/>
              <a:gd name="connsiteX29" fmla="*/ 1719943 w 1785258"/>
              <a:gd name="connsiteY29" fmla="*/ 573584 h 656258"/>
              <a:gd name="connsiteX30" fmla="*/ 1763486 w 1785258"/>
              <a:gd name="connsiteY30" fmla="*/ 519155 h 656258"/>
              <a:gd name="connsiteX31" fmla="*/ 1774372 w 1785258"/>
              <a:gd name="connsiteY31" fmla="*/ 475612 h 656258"/>
              <a:gd name="connsiteX32" fmla="*/ 1785258 w 1785258"/>
              <a:gd name="connsiteY32" fmla="*/ 442955 h 656258"/>
              <a:gd name="connsiteX33" fmla="*/ 1774372 w 1785258"/>
              <a:gd name="connsiteY33" fmla="*/ 399412 h 656258"/>
              <a:gd name="connsiteX34" fmla="*/ 1741715 w 1785258"/>
              <a:gd name="connsiteY34" fmla="*/ 214355 h 656258"/>
              <a:gd name="connsiteX35" fmla="*/ 1730829 w 1785258"/>
              <a:gd name="connsiteY35" fmla="*/ 181698 h 656258"/>
              <a:gd name="connsiteX36" fmla="*/ 1632858 w 1785258"/>
              <a:gd name="connsiteY36" fmla="*/ 149041 h 656258"/>
              <a:gd name="connsiteX37" fmla="*/ 1567543 w 1785258"/>
              <a:gd name="connsiteY37" fmla="*/ 127269 h 656258"/>
              <a:gd name="connsiteX38" fmla="*/ 1534886 w 1785258"/>
              <a:gd name="connsiteY38" fmla="*/ 116384 h 656258"/>
              <a:gd name="connsiteX39" fmla="*/ 1458686 w 1785258"/>
              <a:gd name="connsiteY39" fmla="*/ 105498 h 656258"/>
              <a:gd name="connsiteX40" fmla="*/ 1349829 w 1785258"/>
              <a:gd name="connsiteY40" fmla="*/ 83726 h 65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85258" h="656258">
                <a:moveTo>
                  <a:pt x="1349829" y="83726"/>
                </a:moveTo>
                <a:cubicBezTo>
                  <a:pt x="1320801" y="78283"/>
                  <a:pt x="1306416" y="75579"/>
                  <a:pt x="1284515" y="72841"/>
                </a:cubicBezTo>
                <a:cubicBezTo>
                  <a:pt x="1248330" y="68318"/>
                  <a:pt x="1211875" y="66216"/>
                  <a:pt x="1175658" y="61955"/>
                </a:cubicBezTo>
                <a:cubicBezTo>
                  <a:pt x="1150176" y="58957"/>
                  <a:pt x="1124858" y="54698"/>
                  <a:pt x="1099458" y="51069"/>
                </a:cubicBezTo>
                <a:cubicBezTo>
                  <a:pt x="1074058" y="40183"/>
                  <a:pt x="1049229" y="27856"/>
                  <a:pt x="1023258" y="18412"/>
                </a:cubicBezTo>
                <a:cubicBezTo>
                  <a:pt x="909588" y="-22922"/>
                  <a:pt x="625576" y="18223"/>
                  <a:pt x="620486" y="18412"/>
                </a:cubicBezTo>
                <a:cubicBezTo>
                  <a:pt x="544252" y="21236"/>
                  <a:pt x="468086" y="25669"/>
                  <a:pt x="391886" y="29298"/>
                </a:cubicBezTo>
                <a:cubicBezTo>
                  <a:pt x="377372" y="36555"/>
                  <a:pt x="363258" y="44677"/>
                  <a:pt x="348343" y="51069"/>
                </a:cubicBezTo>
                <a:cubicBezTo>
                  <a:pt x="311648" y="66795"/>
                  <a:pt x="313577" y="59030"/>
                  <a:pt x="272143" y="72841"/>
                </a:cubicBezTo>
                <a:cubicBezTo>
                  <a:pt x="253606" y="79020"/>
                  <a:pt x="235504" y="86526"/>
                  <a:pt x="217715" y="94612"/>
                </a:cubicBezTo>
                <a:cubicBezTo>
                  <a:pt x="195555" y="104684"/>
                  <a:pt x="175612" y="119939"/>
                  <a:pt x="152400" y="127269"/>
                </a:cubicBezTo>
                <a:cubicBezTo>
                  <a:pt x="106236" y="141847"/>
                  <a:pt x="58057" y="149040"/>
                  <a:pt x="10886" y="159926"/>
                </a:cubicBezTo>
                <a:cubicBezTo>
                  <a:pt x="7257" y="170812"/>
                  <a:pt x="0" y="181109"/>
                  <a:pt x="0" y="192584"/>
                </a:cubicBezTo>
                <a:cubicBezTo>
                  <a:pt x="0" y="268420"/>
                  <a:pt x="3148" y="254225"/>
                  <a:pt x="32658" y="301441"/>
                </a:cubicBezTo>
                <a:cubicBezTo>
                  <a:pt x="43872" y="319383"/>
                  <a:pt x="51917" y="339494"/>
                  <a:pt x="65315" y="355869"/>
                </a:cubicBezTo>
                <a:cubicBezTo>
                  <a:pt x="84812" y="379699"/>
                  <a:pt x="112155" y="396552"/>
                  <a:pt x="130629" y="421184"/>
                </a:cubicBezTo>
                <a:cubicBezTo>
                  <a:pt x="141515" y="435698"/>
                  <a:pt x="153670" y="449341"/>
                  <a:pt x="163286" y="464726"/>
                </a:cubicBezTo>
                <a:cubicBezTo>
                  <a:pt x="171887" y="478487"/>
                  <a:pt x="173583" y="496794"/>
                  <a:pt x="185058" y="508269"/>
                </a:cubicBezTo>
                <a:cubicBezTo>
                  <a:pt x="193172" y="516383"/>
                  <a:pt x="206682" y="516003"/>
                  <a:pt x="217715" y="519155"/>
                </a:cubicBezTo>
                <a:cubicBezTo>
                  <a:pt x="253590" y="529405"/>
                  <a:pt x="278268" y="533443"/>
                  <a:pt x="315686" y="540926"/>
                </a:cubicBezTo>
                <a:cubicBezTo>
                  <a:pt x="344715" y="555440"/>
                  <a:pt x="375768" y="566466"/>
                  <a:pt x="402772" y="584469"/>
                </a:cubicBezTo>
                <a:cubicBezTo>
                  <a:pt x="413658" y="591726"/>
                  <a:pt x="422898" y="602482"/>
                  <a:pt x="435429" y="606241"/>
                </a:cubicBezTo>
                <a:cubicBezTo>
                  <a:pt x="460005" y="613614"/>
                  <a:pt x="486229" y="613498"/>
                  <a:pt x="511629" y="617126"/>
                </a:cubicBezTo>
                <a:cubicBezTo>
                  <a:pt x="725004" y="688253"/>
                  <a:pt x="554000" y="638364"/>
                  <a:pt x="1045029" y="649784"/>
                </a:cubicBezTo>
                <a:cubicBezTo>
                  <a:pt x="1142747" y="617210"/>
                  <a:pt x="1031553" y="649784"/>
                  <a:pt x="1262743" y="649784"/>
                </a:cubicBezTo>
                <a:cubicBezTo>
                  <a:pt x="1310054" y="649784"/>
                  <a:pt x="1357086" y="642527"/>
                  <a:pt x="1404258" y="638898"/>
                </a:cubicBezTo>
                <a:cubicBezTo>
                  <a:pt x="1494884" y="608688"/>
                  <a:pt x="1395900" y="638631"/>
                  <a:pt x="1600200" y="617126"/>
                </a:cubicBezTo>
                <a:cubicBezTo>
                  <a:pt x="1615079" y="615560"/>
                  <a:pt x="1629229" y="609869"/>
                  <a:pt x="1643743" y="606241"/>
                </a:cubicBezTo>
                <a:cubicBezTo>
                  <a:pt x="1658257" y="598984"/>
                  <a:pt x="1672370" y="590861"/>
                  <a:pt x="1687286" y="584469"/>
                </a:cubicBezTo>
                <a:cubicBezTo>
                  <a:pt x="1697833" y="579949"/>
                  <a:pt x="1710104" y="579487"/>
                  <a:pt x="1719943" y="573584"/>
                </a:cubicBezTo>
                <a:cubicBezTo>
                  <a:pt x="1737178" y="563243"/>
                  <a:pt x="1753597" y="533988"/>
                  <a:pt x="1763486" y="519155"/>
                </a:cubicBezTo>
                <a:cubicBezTo>
                  <a:pt x="1767115" y="504641"/>
                  <a:pt x="1770262" y="489997"/>
                  <a:pt x="1774372" y="475612"/>
                </a:cubicBezTo>
                <a:cubicBezTo>
                  <a:pt x="1777524" y="464579"/>
                  <a:pt x="1785258" y="454430"/>
                  <a:pt x="1785258" y="442955"/>
                </a:cubicBezTo>
                <a:cubicBezTo>
                  <a:pt x="1785258" y="427994"/>
                  <a:pt x="1778001" y="413926"/>
                  <a:pt x="1774372" y="399412"/>
                </a:cubicBezTo>
                <a:cubicBezTo>
                  <a:pt x="1762223" y="290077"/>
                  <a:pt x="1769596" y="316585"/>
                  <a:pt x="1741715" y="214355"/>
                </a:cubicBezTo>
                <a:cubicBezTo>
                  <a:pt x="1738696" y="203285"/>
                  <a:pt x="1740166" y="188367"/>
                  <a:pt x="1730829" y="181698"/>
                </a:cubicBezTo>
                <a:cubicBezTo>
                  <a:pt x="1730822" y="181693"/>
                  <a:pt x="1649191" y="154485"/>
                  <a:pt x="1632858" y="149041"/>
                </a:cubicBezTo>
                <a:lnTo>
                  <a:pt x="1567543" y="127269"/>
                </a:lnTo>
                <a:cubicBezTo>
                  <a:pt x="1556657" y="123641"/>
                  <a:pt x="1546245" y="118007"/>
                  <a:pt x="1534886" y="116384"/>
                </a:cubicBezTo>
                <a:cubicBezTo>
                  <a:pt x="1509486" y="112755"/>
                  <a:pt x="1484312" y="106779"/>
                  <a:pt x="1458686" y="105498"/>
                </a:cubicBezTo>
                <a:cubicBezTo>
                  <a:pt x="1411574" y="103142"/>
                  <a:pt x="1378857" y="89169"/>
                  <a:pt x="1349829" y="83726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8950" y="110302"/>
            <a:ext cx="91274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My talk:</a:t>
            </a:r>
          </a:p>
          <a:p>
            <a:pPr eaLnBrk="1" hangingPunct="1"/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Part 1</a:t>
            </a:r>
            <a:r>
              <a:rPr lang="en-GB" dirty="0" smtClean="0"/>
              <a:t>: Why doesn’t </a:t>
            </a:r>
            <a:r>
              <a:rPr lang="en-GB" dirty="0"/>
              <a:t>the statement</a:t>
            </a:r>
          </a:p>
          <a:p>
            <a:endParaRPr lang="en-GB" dirty="0"/>
          </a:p>
          <a:p>
            <a:r>
              <a:rPr lang="en-GB" dirty="0"/>
              <a:t>    “in realistic situations, correlations have very little</a:t>
            </a:r>
          </a:p>
          <a:p>
            <a:r>
              <a:rPr lang="en-GB" dirty="0"/>
              <a:t>    </a:t>
            </a:r>
            <a:r>
              <a:rPr lang="en-GB" dirty="0" smtClean="0"/>
              <a:t>  effect </a:t>
            </a:r>
            <a:r>
              <a:rPr lang="en-GB" dirty="0"/>
              <a:t>on capacity: it’s big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imply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“in realistic situations, we can pack lots </a:t>
            </a:r>
            <a:r>
              <a:rPr lang="en-GB" dirty="0" smtClean="0"/>
              <a:t>of</a:t>
            </a:r>
          </a:p>
          <a:p>
            <a:r>
              <a:rPr lang="en-GB" dirty="0"/>
              <a:t> </a:t>
            </a:r>
            <a:r>
              <a:rPr lang="en-GB" dirty="0" smtClean="0"/>
              <a:t>     information</a:t>
            </a:r>
            <a:r>
              <a:rPr lang="en-GB" dirty="0"/>
              <a:t> </a:t>
            </a:r>
            <a:r>
              <a:rPr lang="en-GB" dirty="0" smtClean="0"/>
              <a:t>into </a:t>
            </a:r>
            <a:r>
              <a:rPr lang="en-GB" dirty="0"/>
              <a:t>population codes”?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Part 2</a:t>
            </a:r>
            <a:r>
              <a:rPr lang="en-GB" dirty="0" smtClean="0"/>
              <a:t>:  Can we forget </a:t>
            </a:r>
            <a:r>
              <a:rPr lang="en-GB" dirty="0"/>
              <a:t>about noise in the </a:t>
            </a:r>
            <a:r>
              <a:rPr lang="en-GB" dirty="0" smtClean="0"/>
              <a:t>brain?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521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690" y="226053"/>
            <a:ext cx="255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A brief preview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68841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20633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48690" y="226053"/>
            <a:ext cx="255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A brief preview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42257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684219" y="1193451"/>
            <a:ext cx="2097580" cy="678486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4" idx="13"/>
            <a:endCxn id="10" idx="0"/>
          </p:cNvCxnSpPr>
          <p:nvPr/>
        </p:nvCxnSpPr>
        <p:spPr bwMode="auto">
          <a:xfrm flipH="1">
            <a:off x="5010101" y="1833712"/>
            <a:ext cx="345999" cy="18166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43390" y="3650391"/>
            <a:ext cx="3133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inherits the noise</a:t>
            </a:r>
          </a:p>
          <a:p>
            <a:pPr algn="ctr"/>
            <a:r>
              <a:rPr lang="en-GB" sz="2400" dirty="0" smtClean="0"/>
              <a:t>properties of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x</a:t>
            </a:r>
            <a:r>
              <a:rPr lang="en-GB" sz="2400" dirty="0" smtClean="0"/>
              <a:t> and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y</a:t>
            </a:r>
            <a:endParaRPr lang="en-GB" sz="2400" dirty="0"/>
          </a:p>
        </p:txBody>
      </p:sp>
      <p:cxnSp>
        <p:nvCxnSpPr>
          <p:cNvPr id="92" name="Straight Connector 91"/>
          <p:cNvCxnSpPr/>
          <p:nvPr/>
        </p:nvCxnSpPr>
        <p:spPr bwMode="auto">
          <a:xfrm flipH="1">
            <a:off x="6920980" y="1780776"/>
            <a:ext cx="435680" cy="1175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22929" y="2910096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depends on</a:t>
            </a:r>
          </a:p>
          <a:p>
            <a:pPr algn="ctr"/>
            <a:r>
              <a:rPr lang="en-GB" sz="2400" dirty="0" smtClean="0"/>
              <a:t>network dynamics</a:t>
            </a:r>
            <a:endParaRPr lang="en-GB" sz="2400" dirty="0"/>
          </a:p>
        </p:txBody>
      </p:sp>
      <p:sp>
        <p:nvSpPr>
          <p:cNvPr id="93" name="Freeform 92"/>
          <p:cNvSpPr/>
          <p:nvPr/>
        </p:nvSpPr>
        <p:spPr bwMode="auto">
          <a:xfrm>
            <a:off x="6931866" y="1305424"/>
            <a:ext cx="1025590" cy="473567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Freeform 54"/>
          <p:cNvSpPr>
            <a:spLocks/>
          </p:cNvSpPr>
          <p:nvPr/>
        </p:nvSpPr>
        <p:spPr bwMode="auto">
          <a:xfrm>
            <a:off x="1156858" y="4052238"/>
            <a:ext cx="2279555" cy="165397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494" h="10000">
                <a:moveTo>
                  <a:pt x="562288" y="10000"/>
                </a:moveTo>
                <a:cubicBezTo>
                  <a:pt x="-549862" y="9759"/>
                  <a:pt x="188791" y="1030"/>
                  <a:pt x="104749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456004" y="5407141"/>
            <a:ext cx="44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i="1" baseline="-25000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+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f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+ </a:t>
            </a:r>
            <a:r>
              <a:rPr lang="en-GB" dirty="0" smtClean="0">
                <a:solidFill>
                  <a:srgbClr val="FF0000"/>
                </a:solidFill>
                <a:sym typeface="Symbol" panose="05050102010706020507" pitchFamily="18" charset="2"/>
              </a:rPr>
              <a:t></a:t>
            </a:r>
            <a:r>
              <a:rPr lang="en-GB" i="1" baseline="-25000" dirty="0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48690" y="226053"/>
            <a:ext cx="255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A brief preview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6838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3" grpId="0"/>
      <p:bldP spid="93" grpId="0" animBg="1"/>
      <p:bldP spid="99" grpId="0" animBg="1"/>
      <p:bldP spid="10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6490" y="93412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870799" y="2552740"/>
            <a:ext cx="4491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68107" y="1255771"/>
            <a:ext cx="3225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smtClean="0">
                <a:solidFill>
                  <a:srgbClr val="FF0000"/>
                </a:solidFill>
              </a:rPr>
              <a:t>G(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r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y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r>
              <a:rPr lang="en-GB" dirty="0" smtClean="0">
                <a:solidFill>
                  <a:srgbClr val="00CC00"/>
                </a:solidFill>
              </a:rPr>
              <a:t> + noise</a:t>
            </a:r>
            <a:endParaRPr lang="en-GB" i="1" baseline="-25000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3390" y="3650391"/>
            <a:ext cx="3133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inherits the noise</a:t>
            </a:r>
          </a:p>
          <a:p>
            <a:pPr algn="ctr"/>
            <a:r>
              <a:rPr lang="en-GB" sz="2400" dirty="0" smtClean="0"/>
              <a:t>properties of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x</a:t>
            </a:r>
            <a:r>
              <a:rPr lang="en-GB" sz="2400" dirty="0" smtClean="0"/>
              <a:t> and </a:t>
            </a:r>
            <a:r>
              <a:rPr lang="en-GB" sz="2400" dirty="0" err="1" smtClean="0"/>
              <a:t>r</a:t>
            </a:r>
            <a:r>
              <a:rPr lang="en-GB" sz="2400" i="1" baseline="-25000" dirty="0" err="1" smtClean="0"/>
              <a:t>y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22929" y="2910096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depends on</a:t>
            </a:r>
          </a:p>
          <a:p>
            <a:pPr algn="ctr"/>
            <a:r>
              <a:rPr lang="en-GB" sz="2400" dirty="0" smtClean="0"/>
              <a:t>network dynamics</a:t>
            </a:r>
            <a:endParaRPr lang="en-GB" sz="2400" dirty="0"/>
          </a:p>
        </p:txBody>
      </p:sp>
      <p:sp>
        <p:nvSpPr>
          <p:cNvPr id="94" name="Freeform 54"/>
          <p:cNvSpPr>
            <a:spLocks/>
          </p:cNvSpPr>
          <p:nvPr/>
        </p:nvSpPr>
        <p:spPr bwMode="auto">
          <a:xfrm>
            <a:off x="1156858" y="4052238"/>
            <a:ext cx="2279555" cy="165397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494" h="10000">
                <a:moveTo>
                  <a:pt x="562288" y="10000"/>
                </a:moveTo>
                <a:cubicBezTo>
                  <a:pt x="-549862" y="9759"/>
                  <a:pt x="188791" y="1030"/>
                  <a:pt x="1047494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5" name="Freeform 54"/>
          <p:cNvSpPr>
            <a:spLocks/>
          </p:cNvSpPr>
          <p:nvPr/>
        </p:nvSpPr>
        <p:spPr bwMode="auto">
          <a:xfrm>
            <a:off x="1088565" y="3290250"/>
            <a:ext cx="4764479" cy="2415965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7062"/>
              <a:gd name="connsiteY0" fmla="*/ 1197415 h 1197415"/>
              <a:gd name="connsiteX1" fmla="*/ 7062 w 7062"/>
              <a:gd name="connsiteY1" fmla="*/ 0 h 1197415"/>
              <a:gd name="connsiteX0" fmla="*/ 0 w 84"/>
              <a:gd name="connsiteY0" fmla="*/ 13574 h 13574"/>
              <a:gd name="connsiteX1" fmla="*/ 84 w 84"/>
              <a:gd name="connsiteY1" fmla="*/ 0 h 13574"/>
              <a:gd name="connsiteX0" fmla="*/ 492444 w 502444"/>
              <a:gd name="connsiteY0" fmla="*/ 10000 h 10000"/>
              <a:gd name="connsiteX1" fmla="*/ 502444 w 502444"/>
              <a:gd name="connsiteY1" fmla="*/ 0 h 10000"/>
              <a:gd name="connsiteX0" fmla="*/ 463349 w 593401"/>
              <a:gd name="connsiteY0" fmla="*/ 10132 h 10132"/>
              <a:gd name="connsiteX1" fmla="*/ 593401 w 593401"/>
              <a:gd name="connsiteY1" fmla="*/ 0 h 10132"/>
              <a:gd name="connsiteX0" fmla="*/ 686320 w 816372"/>
              <a:gd name="connsiteY0" fmla="*/ 10132 h 10132"/>
              <a:gd name="connsiteX1" fmla="*/ 816372 w 816372"/>
              <a:gd name="connsiteY1" fmla="*/ 0 h 10132"/>
              <a:gd name="connsiteX0" fmla="*/ 562288 w 1047494"/>
              <a:gd name="connsiteY0" fmla="*/ 10000 h 10000"/>
              <a:gd name="connsiteX1" fmla="*/ 1047494 w 1047494"/>
              <a:gd name="connsiteY1" fmla="*/ 0 h 10000"/>
              <a:gd name="connsiteX0" fmla="*/ 515239 w 1170519"/>
              <a:gd name="connsiteY0" fmla="*/ 12633 h 12633"/>
              <a:gd name="connsiteX1" fmla="*/ 1170519 w 1170519"/>
              <a:gd name="connsiteY1" fmla="*/ 0 h 12633"/>
              <a:gd name="connsiteX0" fmla="*/ 0 w 1595688"/>
              <a:gd name="connsiteY0" fmla="*/ 14607 h 14607"/>
              <a:gd name="connsiteX1" fmla="*/ 1595688 w 1595688"/>
              <a:gd name="connsiteY1" fmla="*/ 0 h 14607"/>
              <a:gd name="connsiteX0" fmla="*/ 0 w 1595688"/>
              <a:gd name="connsiteY0" fmla="*/ 14607 h 14607"/>
              <a:gd name="connsiteX1" fmla="*/ 1595688 w 1595688"/>
              <a:gd name="connsiteY1" fmla="*/ 0 h 14607"/>
              <a:gd name="connsiteX0" fmla="*/ 593670 w 2189358"/>
              <a:gd name="connsiteY0" fmla="*/ 14607 h 14607"/>
              <a:gd name="connsiteX1" fmla="*/ 2189358 w 2189358"/>
              <a:gd name="connsiteY1" fmla="*/ 0 h 1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9358" h="14607">
                <a:moveTo>
                  <a:pt x="593670" y="14607"/>
                </a:moveTo>
                <a:cubicBezTo>
                  <a:pt x="-870299" y="14082"/>
                  <a:pt x="647024" y="394"/>
                  <a:pt x="218935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6908" y="5422832"/>
            <a:ext cx="63834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These terms interact.</a:t>
            </a:r>
          </a:p>
          <a:p>
            <a:r>
              <a:rPr lang="en-GB" dirty="0" smtClean="0"/>
              <a:t>It’s not enough to know how small the</a:t>
            </a:r>
          </a:p>
          <a:p>
            <a:r>
              <a:rPr lang="en-GB" dirty="0" smtClean="0"/>
              <a:t>noise is; you have to know its properties.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6248690" y="226053"/>
            <a:ext cx="255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A brief preview</a:t>
            </a:r>
            <a:endParaRPr lang="en-GB" u="sng" dirty="0"/>
          </a:p>
        </p:txBody>
      </p:sp>
      <p:sp>
        <p:nvSpPr>
          <p:cNvPr id="96" name="Freeform 95"/>
          <p:cNvSpPr/>
          <p:nvPr/>
        </p:nvSpPr>
        <p:spPr bwMode="auto">
          <a:xfrm>
            <a:off x="4684219" y="1193451"/>
            <a:ext cx="2097580" cy="678486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8" name="Straight Connector 97"/>
          <p:cNvCxnSpPr>
            <a:stCxn id="96" idx="13"/>
          </p:cNvCxnSpPr>
          <p:nvPr/>
        </p:nvCxnSpPr>
        <p:spPr bwMode="auto">
          <a:xfrm flipH="1">
            <a:off x="5010101" y="1833712"/>
            <a:ext cx="345999" cy="18166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6920980" y="1780776"/>
            <a:ext cx="435680" cy="11755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0" name="Freeform 99"/>
          <p:cNvSpPr/>
          <p:nvPr/>
        </p:nvSpPr>
        <p:spPr bwMode="auto">
          <a:xfrm>
            <a:off x="6931866" y="1305424"/>
            <a:ext cx="1025590" cy="473567"/>
          </a:xfrm>
          <a:custGeom>
            <a:avLst/>
            <a:gdLst>
              <a:gd name="connsiteX0" fmla="*/ 903514 w 1393371"/>
              <a:gd name="connsiteY0" fmla="*/ 87085 h 772885"/>
              <a:gd name="connsiteX1" fmla="*/ 849086 w 1393371"/>
              <a:gd name="connsiteY1" fmla="*/ 54428 h 772885"/>
              <a:gd name="connsiteX2" fmla="*/ 696686 w 1393371"/>
              <a:gd name="connsiteY2" fmla="*/ 0 h 772885"/>
              <a:gd name="connsiteX3" fmla="*/ 250371 w 1393371"/>
              <a:gd name="connsiteY3" fmla="*/ 21771 h 772885"/>
              <a:gd name="connsiteX4" fmla="*/ 206829 w 1393371"/>
              <a:gd name="connsiteY4" fmla="*/ 32657 h 772885"/>
              <a:gd name="connsiteX5" fmla="*/ 97971 w 1393371"/>
              <a:gd name="connsiteY5" fmla="*/ 97971 h 772885"/>
              <a:gd name="connsiteX6" fmla="*/ 65314 w 1393371"/>
              <a:gd name="connsiteY6" fmla="*/ 130628 h 772885"/>
              <a:gd name="connsiteX7" fmla="*/ 43543 w 1393371"/>
              <a:gd name="connsiteY7" fmla="*/ 185057 h 772885"/>
              <a:gd name="connsiteX8" fmla="*/ 21771 w 1393371"/>
              <a:gd name="connsiteY8" fmla="*/ 206828 h 772885"/>
              <a:gd name="connsiteX9" fmla="*/ 0 w 1393371"/>
              <a:gd name="connsiteY9" fmla="*/ 272142 h 772885"/>
              <a:gd name="connsiteX10" fmla="*/ 76200 w 1393371"/>
              <a:gd name="connsiteY10" fmla="*/ 685800 h 772885"/>
              <a:gd name="connsiteX11" fmla="*/ 141514 w 1393371"/>
              <a:gd name="connsiteY11" fmla="*/ 718457 h 772885"/>
              <a:gd name="connsiteX12" fmla="*/ 283029 w 1393371"/>
              <a:gd name="connsiteY12" fmla="*/ 751114 h 772885"/>
              <a:gd name="connsiteX13" fmla="*/ 446314 w 1393371"/>
              <a:gd name="connsiteY13" fmla="*/ 729342 h 772885"/>
              <a:gd name="connsiteX14" fmla="*/ 707571 w 1393371"/>
              <a:gd name="connsiteY14" fmla="*/ 740228 h 772885"/>
              <a:gd name="connsiteX15" fmla="*/ 783771 w 1393371"/>
              <a:gd name="connsiteY15" fmla="*/ 751114 h 772885"/>
              <a:gd name="connsiteX16" fmla="*/ 827314 w 1393371"/>
              <a:gd name="connsiteY16" fmla="*/ 762000 h 772885"/>
              <a:gd name="connsiteX17" fmla="*/ 903514 w 1393371"/>
              <a:gd name="connsiteY17" fmla="*/ 772885 h 772885"/>
              <a:gd name="connsiteX18" fmla="*/ 1153886 w 1393371"/>
              <a:gd name="connsiteY18" fmla="*/ 762000 h 772885"/>
              <a:gd name="connsiteX19" fmla="*/ 1197429 w 1393371"/>
              <a:gd name="connsiteY19" fmla="*/ 751114 h 772885"/>
              <a:gd name="connsiteX20" fmla="*/ 1262743 w 1393371"/>
              <a:gd name="connsiteY20" fmla="*/ 729342 h 772885"/>
              <a:gd name="connsiteX21" fmla="*/ 1317171 w 1393371"/>
              <a:gd name="connsiteY21" fmla="*/ 674914 h 772885"/>
              <a:gd name="connsiteX22" fmla="*/ 1328057 w 1393371"/>
              <a:gd name="connsiteY22" fmla="*/ 642257 h 772885"/>
              <a:gd name="connsiteX23" fmla="*/ 1393371 w 1393371"/>
              <a:gd name="connsiteY23" fmla="*/ 566057 h 772885"/>
              <a:gd name="connsiteX24" fmla="*/ 1371600 w 1393371"/>
              <a:gd name="connsiteY24" fmla="*/ 337457 h 772885"/>
              <a:gd name="connsiteX25" fmla="*/ 1360714 w 1393371"/>
              <a:gd name="connsiteY25" fmla="*/ 304800 h 772885"/>
              <a:gd name="connsiteX26" fmla="*/ 1338943 w 1393371"/>
              <a:gd name="connsiteY26" fmla="*/ 272142 h 772885"/>
              <a:gd name="connsiteX27" fmla="*/ 1251857 w 1393371"/>
              <a:gd name="connsiteY27" fmla="*/ 141514 h 772885"/>
              <a:gd name="connsiteX28" fmla="*/ 1219200 w 1393371"/>
              <a:gd name="connsiteY28" fmla="*/ 130628 h 772885"/>
              <a:gd name="connsiteX29" fmla="*/ 1164771 w 1393371"/>
              <a:gd name="connsiteY29" fmla="*/ 119742 h 772885"/>
              <a:gd name="connsiteX30" fmla="*/ 903514 w 1393371"/>
              <a:gd name="connsiteY30" fmla="*/ 87085 h 77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93371" h="772885">
                <a:moveTo>
                  <a:pt x="903514" y="87085"/>
                </a:moveTo>
                <a:cubicBezTo>
                  <a:pt x="850900" y="76199"/>
                  <a:pt x="868897" y="61857"/>
                  <a:pt x="849086" y="54428"/>
                </a:cubicBezTo>
                <a:cubicBezTo>
                  <a:pt x="670306" y="-12615"/>
                  <a:pt x="778445" y="54505"/>
                  <a:pt x="696686" y="0"/>
                </a:cubicBezTo>
                <a:lnTo>
                  <a:pt x="250371" y="21771"/>
                </a:lnTo>
                <a:cubicBezTo>
                  <a:pt x="235443" y="22766"/>
                  <a:pt x="220837" y="27404"/>
                  <a:pt x="206829" y="32657"/>
                </a:cubicBezTo>
                <a:cubicBezTo>
                  <a:pt x="174141" y="44915"/>
                  <a:pt x="121546" y="79635"/>
                  <a:pt x="97971" y="97971"/>
                </a:cubicBezTo>
                <a:cubicBezTo>
                  <a:pt x="85819" y="107422"/>
                  <a:pt x="76200" y="119742"/>
                  <a:pt x="65314" y="130628"/>
                </a:cubicBezTo>
                <a:cubicBezTo>
                  <a:pt x="58057" y="148771"/>
                  <a:pt x="53238" y="168091"/>
                  <a:pt x="43543" y="185057"/>
                </a:cubicBezTo>
                <a:cubicBezTo>
                  <a:pt x="38451" y="193968"/>
                  <a:pt x="26361" y="197648"/>
                  <a:pt x="21771" y="206828"/>
                </a:cubicBezTo>
                <a:cubicBezTo>
                  <a:pt x="11508" y="227354"/>
                  <a:pt x="0" y="272142"/>
                  <a:pt x="0" y="272142"/>
                </a:cubicBezTo>
                <a:cubicBezTo>
                  <a:pt x="6491" y="408445"/>
                  <a:pt x="-7620" y="566058"/>
                  <a:pt x="76200" y="685800"/>
                </a:cubicBezTo>
                <a:cubicBezTo>
                  <a:pt x="88393" y="703219"/>
                  <a:pt x="122767" y="712833"/>
                  <a:pt x="141514" y="718457"/>
                </a:cubicBezTo>
                <a:cubicBezTo>
                  <a:pt x="228495" y="744551"/>
                  <a:pt x="200382" y="737339"/>
                  <a:pt x="283029" y="751114"/>
                </a:cubicBezTo>
                <a:cubicBezTo>
                  <a:pt x="301818" y="748430"/>
                  <a:pt x="432247" y="729342"/>
                  <a:pt x="446314" y="729342"/>
                </a:cubicBezTo>
                <a:cubicBezTo>
                  <a:pt x="533475" y="729342"/>
                  <a:pt x="620485" y="736599"/>
                  <a:pt x="707571" y="740228"/>
                </a:cubicBezTo>
                <a:cubicBezTo>
                  <a:pt x="732971" y="743857"/>
                  <a:pt x="758527" y="746524"/>
                  <a:pt x="783771" y="751114"/>
                </a:cubicBezTo>
                <a:cubicBezTo>
                  <a:pt x="798491" y="753790"/>
                  <a:pt x="812594" y="759324"/>
                  <a:pt x="827314" y="762000"/>
                </a:cubicBezTo>
                <a:cubicBezTo>
                  <a:pt x="852558" y="766590"/>
                  <a:pt x="878114" y="769257"/>
                  <a:pt x="903514" y="772885"/>
                </a:cubicBezTo>
                <a:cubicBezTo>
                  <a:pt x="986971" y="769257"/>
                  <a:pt x="1070578" y="768171"/>
                  <a:pt x="1153886" y="762000"/>
                </a:cubicBezTo>
                <a:cubicBezTo>
                  <a:pt x="1168806" y="760895"/>
                  <a:pt x="1183099" y="755413"/>
                  <a:pt x="1197429" y="751114"/>
                </a:cubicBezTo>
                <a:cubicBezTo>
                  <a:pt x="1219410" y="744519"/>
                  <a:pt x="1262743" y="729342"/>
                  <a:pt x="1262743" y="729342"/>
                </a:cubicBezTo>
                <a:cubicBezTo>
                  <a:pt x="1280886" y="711199"/>
                  <a:pt x="1301776" y="695440"/>
                  <a:pt x="1317171" y="674914"/>
                </a:cubicBezTo>
                <a:cubicBezTo>
                  <a:pt x="1324056" y="665734"/>
                  <a:pt x="1322364" y="652220"/>
                  <a:pt x="1328057" y="642257"/>
                </a:cubicBezTo>
                <a:cubicBezTo>
                  <a:pt x="1346677" y="609672"/>
                  <a:pt x="1367633" y="591795"/>
                  <a:pt x="1393371" y="566057"/>
                </a:cubicBezTo>
                <a:cubicBezTo>
                  <a:pt x="1388027" y="485888"/>
                  <a:pt x="1388618" y="414037"/>
                  <a:pt x="1371600" y="337457"/>
                </a:cubicBezTo>
                <a:cubicBezTo>
                  <a:pt x="1369111" y="326256"/>
                  <a:pt x="1365846" y="315063"/>
                  <a:pt x="1360714" y="304800"/>
                </a:cubicBezTo>
                <a:cubicBezTo>
                  <a:pt x="1354863" y="293098"/>
                  <a:pt x="1345208" y="283628"/>
                  <a:pt x="1338943" y="272142"/>
                </a:cubicBezTo>
                <a:cubicBezTo>
                  <a:pt x="1305211" y="210300"/>
                  <a:pt x="1306338" y="180429"/>
                  <a:pt x="1251857" y="141514"/>
                </a:cubicBezTo>
                <a:cubicBezTo>
                  <a:pt x="1242520" y="134845"/>
                  <a:pt x="1230332" y="133411"/>
                  <a:pt x="1219200" y="130628"/>
                </a:cubicBezTo>
                <a:cubicBezTo>
                  <a:pt x="1201250" y="126140"/>
                  <a:pt x="1183239" y="120861"/>
                  <a:pt x="1164771" y="119742"/>
                </a:cubicBezTo>
                <a:cubicBezTo>
                  <a:pt x="852718" y="100830"/>
                  <a:pt x="956128" y="97971"/>
                  <a:pt x="903514" y="87085"/>
                </a:cubicBez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8950" y="110302"/>
            <a:ext cx="932339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My talk:</a:t>
            </a:r>
          </a:p>
          <a:p>
            <a:pPr eaLnBrk="1" hangingPunct="1"/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Part 1</a:t>
            </a:r>
            <a:r>
              <a:rPr lang="en-GB" dirty="0" smtClean="0"/>
              <a:t>: Why doesn’t </a:t>
            </a:r>
            <a:r>
              <a:rPr lang="en-GB" dirty="0"/>
              <a:t>the statement</a:t>
            </a:r>
          </a:p>
          <a:p>
            <a:endParaRPr lang="en-GB" dirty="0"/>
          </a:p>
          <a:p>
            <a:r>
              <a:rPr lang="en-GB" dirty="0"/>
              <a:t>    “in realistic situations, correlations have very little</a:t>
            </a:r>
          </a:p>
          <a:p>
            <a:r>
              <a:rPr lang="en-GB" dirty="0"/>
              <a:t>      effect on capacity: it’s big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imply</a:t>
            </a:r>
            <a:endParaRPr lang="en-GB" dirty="0"/>
          </a:p>
          <a:p>
            <a:endParaRPr lang="en-GB" dirty="0"/>
          </a:p>
          <a:p>
            <a:r>
              <a:rPr lang="en-GB" dirty="0"/>
              <a:t>    “in realistic situations, we can pack lots of information</a:t>
            </a:r>
          </a:p>
          <a:p>
            <a:r>
              <a:rPr lang="en-GB" dirty="0"/>
              <a:t>      into population codes”?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Part 2</a:t>
            </a:r>
            <a:r>
              <a:rPr lang="en-GB" dirty="0" smtClean="0"/>
              <a:t>:  Can we forget </a:t>
            </a:r>
            <a:r>
              <a:rPr lang="en-GB" dirty="0"/>
              <a:t>about noise in the </a:t>
            </a:r>
            <a:r>
              <a:rPr lang="en-GB" dirty="0" smtClean="0"/>
              <a:t>brain?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252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68950" y="110302"/>
            <a:ext cx="878999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For both parts of this talk, we need a relatively deep understanding of information.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If all goes well, the next few slides will provide that understanding.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27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87320" y="218533"/>
            <a:ext cx="8552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The usual situation: variables are represented by </a:t>
            </a:r>
            <a:r>
              <a:rPr lang="en-GB" dirty="0" smtClean="0">
                <a:solidFill>
                  <a:srgbClr val="FF0000"/>
                </a:solidFill>
              </a:rPr>
              <a:t>noisy</a:t>
            </a:r>
            <a:endParaRPr lang="en-GB" dirty="0" smtClean="0"/>
          </a:p>
          <a:p>
            <a:pPr eaLnBrk="1" hangingPunct="1"/>
            <a:r>
              <a:rPr lang="en-GB" dirty="0" smtClean="0"/>
              <a:t>population activity.</a:t>
            </a:r>
            <a:endParaRPr lang="el-GR" baseline="300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20727" y="1683303"/>
            <a:ext cx="2406650" cy="1566795"/>
            <a:chOff x="381803" y="3670754"/>
            <a:chExt cx="2406650" cy="1566795"/>
          </a:xfrm>
        </p:grpSpPr>
        <p:grpSp>
          <p:nvGrpSpPr>
            <p:cNvPr id="96" name="Group 27"/>
            <p:cNvGrpSpPr>
              <a:grpSpLocks/>
            </p:cNvGrpSpPr>
            <p:nvPr/>
          </p:nvGrpSpPr>
          <p:grpSpPr bwMode="auto">
            <a:xfrm>
              <a:off x="789791" y="3759654"/>
              <a:ext cx="1998662" cy="1095375"/>
              <a:chOff x="2155" y="930"/>
              <a:chExt cx="1259" cy="690"/>
            </a:xfrm>
          </p:grpSpPr>
          <p:sp>
            <p:nvSpPr>
              <p:cNvPr id="116" name="Line 28"/>
              <p:cNvSpPr>
                <a:spLocks noChangeShapeType="1"/>
              </p:cNvSpPr>
              <p:nvPr/>
            </p:nvSpPr>
            <p:spPr bwMode="auto">
              <a:xfrm>
                <a:off x="2155" y="930"/>
                <a:ext cx="0" cy="69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29"/>
              <p:cNvSpPr>
                <a:spLocks noChangeShapeType="1"/>
              </p:cNvSpPr>
              <p:nvPr/>
            </p:nvSpPr>
            <p:spPr bwMode="auto">
              <a:xfrm>
                <a:off x="2155" y="1620"/>
                <a:ext cx="125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7" name="Group 31"/>
            <p:cNvGrpSpPr>
              <a:grpSpLocks/>
            </p:cNvGrpSpPr>
            <p:nvPr/>
          </p:nvGrpSpPr>
          <p:grpSpPr bwMode="auto">
            <a:xfrm>
              <a:off x="865991" y="4093029"/>
              <a:ext cx="1817687" cy="744538"/>
              <a:chOff x="2227" y="1100"/>
              <a:chExt cx="1145" cy="469"/>
            </a:xfrm>
          </p:grpSpPr>
          <p:sp>
            <p:nvSpPr>
              <p:cNvPr id="100" name="Oval 32"/>
              <p:cNvSpPr>
                <a:spLocks noChangeArrowheads="1"/>
              </p:cNvSpPr>
              <p:nvPr/>
            </p:nvSpPr>
            <p:spPr bwMode="auto">
              <a:xfrm>
                <a:off x="3252" y="1525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33"/>
              <p:cNvSpPr>
                <a:spLocks noChangeArrowheads="1"/>
              </p:cNvSpPr>
              <p:nvPr/>
            </p:nvSpPr>
            <p:spPr bwMode="auto">
              <a:xfrm>
                <a:off x="2301" y="1431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34"/>
              <p:cNvSpPr>
                <a:spLocks noChangeArrowheads="1"/>
              </p:cNvSpPr>
              <p:nvPr/>
            </p:nvSpPr>
            <p:spPr bwMode="auto">
              <a:xfrm>
                <a:off x="2227" y="1515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35"/>
              <p:cNvSpPr>
                <a:spLocks noChangeArrowheads="1"/>
              </p:cNvSpPr>
              <p:nvPr/>
            </p:nvSpPr>
            <p:spPr bwMode="auto">
              <a:xfrm>
                <a:off x="2446" y="1477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36"/>
              <p:cNvSpPr>
                <a:spLocks noChangeArrowheads="1"/>
              </p:cNvSpPr>
              <p:nvPr/>
            </p:nvSpPr>
            <p:spPr bwMode="auto">
              <a:xfrm>
                <a:off x="2665" y="1100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37"/>
              <p:cNvSpPr>
                <a:spLocks noChangeArrowheads="1"/>
              </p:cNvSpPr>
              <p:nvPr/>
            </p:nvSpPr>
            <p:spPr bwMode="auto">
              <a:xfrm>
                <a:off x="2373" y="1425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38"/>
              <p:cNvSpPr>
                <a:spLocks noChangeArrowheads="1"/>
              </p:cNvSpPr>
              <p:nvPr/>
            </p:nvSpPr>
            <p:spPr bwMode="auto">
              <a:xfrm>
                <a:off x="2593" y="1286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39"/>
              <p:cNvSpPr>
                <a:spLocks noChangeArrowheads="1"/>
              </p:cNvSpPr>
              <p:nvPr/>
            </p:nvSpPr>
            <p:spPr bwMode="auto">
              <a:xfrm>
                <a:off x="2519" y="1285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40"/>
              <p:cNvSpPr>
                <a:spLocks noChangeArrowheads="1"/>
              </p:cNvSpPr>
              <p:nvPr/>
            </p:nvSpPr>
            <p:spPr bwMode="auto">
              <a:xfrm>
                <a:off x="2739" y="1161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41"/>
              <p:cNvSpPr>
                <a:spLocks noChangeArrowheads="1"/>
              </p:cNvSpPr>
              <p:nvPr/>
            </p:nvSpPr>
            <p:spPr bwMode="auto">
              <a:xfrm>
                <a:off x="2812" y="1211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42"/>
              <p:cNvSpPr>
                <a:spLocks noChangeArrowheads="1"/>
              </p:cNvSpPr>
              <p:nvPr/>
            </p:nvSpPr>
            <p:spPr bwMode="auto">
              <a:xfrm>
                <a:off x="2886" y="1231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43"/>
              <p:cNvSpPr>
                <a:spLocks noChangeArrowheads="1"/>
              </p:cNvSpPr>
              <p:nvPr/>
            </p:nvSpPr>
            <p:spPr bwMode="auto">
              <a:xfrm>
                <a:off x="3324" y="1471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44"/>
              <p:cNvSpPr>
                <a:spLocks noChangeArrowheads="1"/>
              </p:cNvSpPr>
              <p:nvPr/>
            </p:nvSpPr>
            <p:spPr bwMode="auto">
              <a:xfrm>
                <a:off x="2958" y="1357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45"/>
              <p:cNvSpPr>
                <a:spLocks noChangeArrowheads="1"/>
              </p:cNvSpPr>
              <p:nvPr/>
            </p:nvSpPr>
            <p:spPr bwMode="auto">
              <a:xfrm>
                <a:off x="3031" y="1517"/>
                <a:ext cx="49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46"/>
              <p:cNvSpPr>
                <a:spLocks noChangeArrowheads="1"/>
              </p:cNvSpPr>
              <p:nvPr/>
            </p:nvSpPr>
            <p:spPr bwMode="auto">
              <a:xfrm>
                <a:off x="3105" y="1444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47"/>
              <p:cNvSpPr>
                <a:spLocks noChangeArrowheads="1"/>
              </p:cNvSpPr>
              <p:nvPr/>
            </p:nvSpPr>
            <p:spPr bwMode="auto">
              <a:xfrm>
                <a:off x="3178" y="1470"/>
                <a:ext cx="48" cy="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Text Box 48"/>
            <p:cNvSpPr txBox="1">
              <a:spLocks noChangeArrowheads="1"/>
            </p:cNvSpPr>
            <p:nvPr/>
          </p:nvSpPr>
          <p:spPr bwMode="auto">
            <a:xfrm>
              <a:off x="381803" y="3670754"/>
              <a:ext cx="3889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 err="1"/>
                <a:t>r</a:t>
              </a:r>
              <a:r>
                <a:rPr lang="en-GB" i="1" baseline="-25000" dirty="0" err="1"/>
                <a:t>i</a:t>
              </a:r>
              <a:endParaRPr lang="en-US" i="1" baseline="-25000" dirty="0"/>
            </a:p>
          </p:txBody>
        </p:sp>
        <p:sp>
          <p:nvSpPr>
            <p:cNvPr id="99" name="Text Box 52"/>
            <p:cNvSpPr txBox="1">
              <a:spLocks noChangeArrowheads="1"/>
            </p:cNvSpPr>
            <p:nvPr/>
          </p:nvSpPr>
          <p:spPr bwMode="auto">
            <a:xfrm>
              <a:off x="2407314" y="4714329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GB" i="1" dirty="0" smtClean="0">
                  <a:cs typeface="Times New Roman" pitchFamily="18" charset="0"/>
                </a:rPr>
                <a:t>x</a:t>
              </a:r>
              <a:endParaRPr lang="el-GR" i="1" dirty="0">
                <a:cs typeface="Times New Roman" pitchFamily="18" charset="0"/>
              </a:endParaRPr>
            </a:p>
          </p:txBody>
        </p:sp>
      </p:grpSp>
      <p:sp>
        <p:nvSpPr>
          <p:cNvPr id="119" name="Freeform 54"/>
          <p:cNvSpPr>
            <a:spLocks/>
          </p:cNvSpPr>
          <p:nvPr/>
        </p:nvSpPr>
        <p:spPr bwMode="auto">
          <a:xfrm>
            <a:off x="1214437" y="2174309"/>
            <a:ext cx="1776083" cy="63683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4" h="9336">
                <a:moveTo>
                  <a:pt x="0" y="9336"/>
                </a:moveTo>
                <a:cubicBezTo>
                  <a:pt x="3180" y="9189"/>
                  <a:pt x="3212" y="11"/>
                  <a:pt x="4884" y="1"/>
                </a:cubicBezTo>
                <a:cubicBezTo>
                  <a:pt x="6556" y="-9"/>
                  <a:pt x="6447" y="9142"/>
                  <a:pt x="10034" y="92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2723449" y="1454426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/>
          </a:p>
        </p:txBody>
      </p:sp>
      <p:cxnSp>
        <p:nvCxnSpPr>
          <p:cNvPr id="121" name="Straight Connector 120"/>
          <p:cNvCxnSpPr/>
          <p:nvPr/>
        </p:nvCxnSpPr>
        <p:spPr bwMode="auto">
          <a:xfrm flipH="1">
            <a:off x="2315712" y="1977646"/>
            <a:ext cx="359228" cy="304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6" name="TextBox 175"/>
          <p:cNvSpPr txBox="1"/>
          <p:nvPr/>
        </p:nvSpPr>
        <p:spPr>
          <a:xfrm>
            <a:off x="3805542" y="931911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often written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l-GR" dirty="0">
                <a:cs typeface="Times New Roman" pitchFamily="18" charset="0"/>
              </a:rPr>
              <a:t>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/>
          </a:p>
        </p:txBody>
      </p:sp>
      <p:cxnSp>
        <p:nvCxnSpPr>
          <p:cNvPr id="177" name="Straight Connector 176"/>
          <p:cNvCxnSpPr/>
          <p:nvPr/>
        </p:nvCxnSpPr>
        <p:spPr bwMode="auto">
          <a:xfrm flipH="1">
            <a:off x="3446314" y="1303058"/>
            <a:ext cx="359228" cy="304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2055815" y="2867578"/>
            <a:ext cx="0" cy="2903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33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/>
      <p:bldP spid="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262" y="3741860"/>
            <a:ext cx="3358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or a complicated one</a:t>
            </a:r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>
            <a:off x="2508512" y="4411103"/>
            <a:ext cx="3725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x</a:t>
            </a:r>
            <a:r>
              <a:rPr lang="en-GB" sz="2000" dirty="0" smtClean="0"/>
              <a:t> = visual stream of a movie</a:t>
            </a:r>
          </a:p>
          <a:p>
            <a:r>
              <a:rPr lang="en-GB" sz="2000" i="1" dirty="0" smtClean="0"/>
              <a:t>y</a:t>
            </a:r>
            <a:r>
              <a:rPr lang="en-GB" sz="2000" dirty="0" smtClean="0"/>
              <a:t> = auditory stream of the movie</a:t>
            </a:r>
          </a:p>
          <a:p>
            <a:r>
              <a:rPr lang="en-GB" sz="2000" i="1" dirty="0" smtClean="0"/>
              <a:t>g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, </a:t>
            </a:r>
            <a:r>
              <a:rPr lang="en-GB" sz="2000" i="1" dirty="0" smtClean="0"/>
              <a:t>y</a:t>
            </a:r>
            <a:r>
              <a:rPr lang="en-GB" sz="2000" dirty="0" smtClean="0"/>
              <a:t>) = plot</a:t>
            </a:r>
          </a:p>
        </p:txBody>
      </p:sp>
    </p:spTree>
    <p:extLst>
      <p:ext uri="{BB962C8B-B14F-4D97-AF65-F5344CB8AC3E}">
        <p14:creationId xmlns:p14="http://schemas.microsoft.com/office/powerpoint/2010/main" val="357317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87320" y="218533"/>
            <a:ext cx="8552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The usual situation: variables are represented by </a:t>
            </a:r>
            <a:r>
              <a:rPr lang="en-GB" dirty="0" smtClean="0">
                <a:solidFill>
                  <a:srgbClr val="FF0000"/>
                </a:solidFill>
              </a:rPr>
              <a:t>noisy</a:t>
            </a:r>
            <a:endParaRPr lang="en-GB" dirty="0" smtClean="0"/>
          </a:p>
          <a:p>
            <a:pPr eaLnBrk="1" hangingPunct="1"/>
            <a:r>
              <a:rPr lang="en-GB" dirty="0" smtClean="0"/>
              <a:t>population activity.</a:t>
            </a:r>
            <a:endParaRPr lang="el-GR" baseline="30000" dirty="0"/>
          </a:p>
        </p:txBody>
      </p:sp>
      <p:sp>
        <p:nvSpPr>
          <p:cNvPr id="118" name="Rectangle 117"/>
          <p:cNvSpPr/>
          <p:nvPr/>
        </p:nvSpPr>
        <p:spPr>
          <a:xfrm>
            <a:off x="4077685" y="2010656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 </a:t>
            </a:r>
            <a:r>
              <a:rPr lang="en-GB" dirty="0">
                <a:cs typeface="Times New Roman" pitchFamily="18" charset="0"/>
              </a:rPr>
              <a:t>+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grpSp>
        <p:nvGrpSpPr>
          <p:cNvPr id="47" name="Group 27"/>
          <p:cNvGrpSpPr>
            <a:grpSpLocks/>
          </p:cNvGrpSpPr>
          <p:nvPr/>
        </p:nvGrpSpPr>
        <p:grpSpPr bwMode="auto">
          <a:xfrm>
            <a:off x="1128715" y="1772203"/>
            <a:ext cx="1998662" cy="1095375"/>
            <a:chOff x="2155" y="930"/>
            <a:chExt cx="1259" cy="690"/>
          </a:xfrm>
        </p:grpSpPr>
        <p:sp>
          <p:nvSpPr>
            <p:cNvPr id="67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8" name="Group 31"/>
          <p:cNvGrpSpPr>
            <a:grpSpLocks/>
          </p:cNvGrpSpPr>
          <p:nvPr/>
        </p:nvGrpSpPr>
        <p:grpSpPr bwMode="auto">
          <a:xfrm>
            <a:off x="1204915" y="2105578"/>
            <a:ext cx="1817687" cy="744538"/>
            <a:chOff x="2227" y="1100"/>
            <a:chExt cx="1145" cy="469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3252" y="15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301" y="14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2227" y="151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2446" y="147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6"/>
            <p:cNvSpPr>
              <a:spLocks noChangeArrowheads="1"/>
            </p:cNvSpPr>
            <p:nvPr/>
          </p:nvSpPr>
          <p:spPr bwMode="auto">
            <a:xfrm>
              <a:off x="2665" y="1100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2373" y="14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8"/>
            <p:cNvSpPr>
              <a:spLocks noChangeArrowheads="1"/>
            </p:cNvSpPr>
            <p:nvPr/>
          </p:nvSpPr>
          <p:spPr bwMode="auto">
            <a:xfrm>
              <a:off x="2593" y="1286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9"/>
            <p:cNvSpPr>
              <a:spLocks noChangeArrowheads="1"/>
            </p:cNvSpPr>
            <p:nvPr/>
          </p:nvSpPr>
          <p:spPr bwMode="auto">
            <a:xfrm>
              <a:off x="2519" y="128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0"/>
            <p:cNvSpPr>
              <a:spLocks noChangeArrowheads="1"/>
            </p:cNvSpPr>
            <p:nvPr/>
          </p:nvSpPr>
          <p:spPr bwMode="auto">
            <a:xfrm>
              <a:off x="2739" y="116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1"/>
            <p:cNvSpPr>
              <a:spLocks noChangeArrowheads="1"/>
            </p:cNvSpPr>
            <p:nvPr/>
          </p:nvSpPr>
          <p:spPr bwMode="auto">
            <a:xfrm>
              <a:off x="2812" y="1211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2"/>
            <p:cNvSpPr>
              <a:spLocks noChangeArrowheads="1"/>
            </p:cNvSpPr>
            <p:nvPr/>
          </p:nvSpPr>
          <p:spPr bwMode="auto">
            <a:xfrm>
              <a:off x="2886" y="12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3"/>
            <p:cNvSpPr>
              <a:spLocks noChangeArrowheads="1"/>
            </p:cNvSpPr>
            <p:nvPr/>
          </p:nvSpPr>
          <p:spPr bwMode="auto">
            <a:xfrm>
              <a:off x="3324" y="147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4"/>
            <p:cNvSpPr>
              <a:spLocks noChangeArrowheads="1"/>
            </p:cNvSpPr>
            <p:nvPr/>
          </p:nvSpPr>
          <p:spPr bwMode="auto">
            <a:xfrm>
              <a:off x="2958" y="135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3031" y="1517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6"/>
            <p:cNvSpPr>
              <a:spLocks noChangeArrowheads="1"/>
            </p:cNvSpPr>
            <p:nvPr/>
          </p:nvSpPr>
          <p:spPr bwMode="auto">
            <a:xfrm>
              <a:off x="3105" y="1444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7"/>
            <p:cNvSpPr>
              <a:spLocks noChangeArrowheads="1"/>
            </p:cNvSpPr>
            <p:nvPr/>
          </p:nvSpPr>
          <p:spPr bwMode="auto">
            <a:xfrm>
              <a:off x="3178" y="1470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720727" y="1683303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err="1"/>
              <a:t>r</a:t>
            </a:r>
            <a:r>
              <a:rPr lang="en-GB" i="1" baseline="-25000" dirty="0" err="1"/>
              <a:t>i</a:t>
            </a:r>
            <a:endParaRPr lang="en-US" i="1" baseline="-25000" dirty="0"/>
          </a:p>
        </p:txBody>
      </p:sp>
      <p:sp>
        <p:nvSpPr>
          <p:cNvPr id="69" name="Freeform 54"/>
          <p:cNvSpPr>
            <a:spLocks/>
          </p:cNvSpPr>
          <p:nvPr/>
        </p:nvSpPr>
        <p:spPr bwMode="auto">
          <a:xfrm>
            <a:off x="1214437" y="2174309"/>
            <a:ext cx="1776083" cy="63683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4" h="9336">
                <a:moveTo>
                  <a:pt x="0" y="9336"/>
                </a:moveTo>
                <a:cubicBezTo>
                  <a:pt x="3180" y="9189"/>
                  <a:pt x="3212" y="11"/>
                  <a:pt x="4884" y="1"/>
                </a:cubicBezTo>
                <a:cubicBezTo>
                  <a:pt x="6556" y="-9"/>
                  <a:pt x="6447" y="9142"/>
                  <a:pt x="10034" y="92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1" name="Straight Connector 70"/>
          <p:cNvCxnSpPr/>
          <p:nvPr/>
        </p:nvCxnSpPr>
        <p:spPr bwMode="auto">
          <a:xfrm flipH="1">
            <a:off x="2315712" y="1977646"/>
            <a:ext cx="359228" cy="304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2" name="Rectangle 71"/>
          <p:cNvSpPr/>
          <p:nvPr/>
        </p:nvSpPr>
        <p:spPr>
          <a:xfrm>
            <a:off x="2723449" y="1454426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/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2746238" y="272687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2055815" y="2867578"/>
            <a:ext cx="0" cy="2903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79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87320" y="218533"/>
            <a:ext cx="8552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The usual situation: variables are represented by </a:t>
            </a:r>
            <a:r>
              <a:rPr lang="en-GB" dirty="0" smtClean="0">
                <a:solidFill>
                  <a:srgbClr val="FF0000"/>
                </a:solidFill>
              </a:rPr>
              <a:t>noisy</a:t>
            </a:r>
            <a:endParaRPr lang="en-GB" dirty="0" smtClean="0"/>
          </a:p>
          <a:p>
            <a:pPr eaLnBrk="1" hangingPunct="1"/>
            <a:r>
              <a:rPr lang="en-GB" dirty="0" smtClean="0"/>
              <a:t>population activity.</a:t>
            </a:r>
            <a:endParaRPr lang="el-GR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87320" y="3646714"/>
            <a:ext cx="88729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Given the </a:t>
            </a:r>
            <a:r>
              <a:rPr lang="en-GB" i="1" dirty="0" err="1" smtClean="0"/>
              <a:t>r</a:t>
            </a:r>
            <a:r>
              <a:rPr lang="en-GB" i="1" baseline="-25000" dirty="0" err="1" smtClean="0"/>
              <a:t>i</a:t>
            </a:r>
            <a:r>
              <a:rPr lang="en-GB" dirty="0" smtClean="0"/>
              <a:t>, how much information do we have about </a:t>
            </a:r>
            <a:r>
              <a:rPr lang="en-GB" i="1" dirty="0" smtClean="0">
                <a:sym typeface="Symbol"/>
              </a:rPr>
              <a:t>x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How much Fisher information is there in the population?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72901" y="4164689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linear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893260" y="4876527"/>
            <a:ext cx="171635" cy="151193"/>
          </a:xfrm>
          <a:custGeom>
            <a:avLst/>
            <a:gdLst>
              <a:gd name="connsiteX0" fmla="*/ 0 w 171635"/>
              <a:gd name="connsiteY0" fmla="*/ 151193 h 151193"/>
              <a:gd name="connsiteX1" fmla="*/ 11837 w 171635"/>
              <a:gd name="connsiteY1" fmla="*/ 112723 h 151193"/>
              <a:gd name="connsiteX2" fmla="*/ 17755 w 171635"/>
              <a:gd name="connsiteY2" fmla="*/ 100887 h 151193"/>
              <a:gd name="connsiteX3" fmla="*/ 23674 w 171635"/>
              <a:gd name="connsiteY3" fmla="*/ 94968 h 151193"/>
              <a:gd name="connsiteX4" fmla="*/ 29592 w 171635"/>
              <a:gd name="connsiteY4" fmla="*/ 86090 h 151193"/>
              <a:gd name="connsiteX5" fmla="*/ 44388 w 171635"/>
              <a:gd name="connsiteY5" fmla="*/ 80172 h 151193"/>
              <a:gd name="connsiteX6" fmla="*/ 65103 w 171635"/>
              <a:gd name="connsiteY6" fmla="*/ 68335 h 151193"/>
              <a:gd name="connsiteX7" fmla="*/ 71021 w 171635"/>
              <a:gd name="connsiteY7" fmla="*/ 59457 h 151193"/>
              <a:gd name="connsiteX8" fmla="*/ 73981 w 171635"/>
              <a:gd name="connsiteY8" fmla="*/ 50580 h 151193"/>
              <a:gd name="connsiteX9" fmla="*/ 79899 w 171635"/>
              <a:gd name="connsiteY9" fmla="*/ 44661 h 151193"/>
              <a:gd name="connsiteX10" fmla="*/ 82858 w 171635"/>
              <a:gd name="connsiteY10" fmla="*/ 29865 h 151193"/>
              <a:gd name="connsiteX11" fmla="*/ 85818 w 171635"/>
              <a:gd name="connsiteY11" fmla="*/ 273 h 151193"/>
              <a:gd name="connsiteX12" fmla="*/ 91736 w 171635"/>
              <a:gd name="connsiteY12" fmla="*/ 26906 h 151193"/>
              <a:gd name="connsiteX13" fmla="*/ 94695 w 171635"/>
              <a:gd name="connsiteY13" fmla="*/ 44661 h 151193"/>
              <a:gd name="connsiteX14" fmla="*/ 100614 w 171635"/>
              <a:gd name="connsiteY14" fmla="*/ 56498 h 151193"/>
              <a:gd name="connsiteX15" fmla="*/ 106532 w 171635"/>
              <a:gd name="connsiteY15" fmla="*/ 77213 h 151193"/>
              <a:gd name="connsiteX16" fmla="*/ 109491 w 171635"/>
              <a:gd name="connsiteY16" fmla="*/ 86090 h 151193"/>
              <a:gd name="connsiteX17" fmla="*/ 115410 w 171635"/>
              <a:gd name="connsiteY17" fmla="*/ 109764 h 151193"/>
              <a:gd name="connsiteX18" fmla="*/ 133165 w 171635"/>
              <a:gd name="connsiteY18" fmla="*/ 130479 h 151193"/>
              <a:gd name="connsiteX19" fmla="*/ 139084 w 171635"/>
              <a:gd name="connsiteY19" fmla="*/ 136397 h 151193"/>
              <a:gd name="connsiteX20" fmla="*/ 156839 w 171635"/>
              <a:gd name="connsiteY20" fmla="*/ 142316 h 151193"/>
              <a:gd name="connsiteX21" fmla="*/ 171635 w 171635"/>
              <a:gd name="connsiteY21" fmla="*/ 151193 h 15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1635" h="151193">
                <a:moveTo>
                  <a:pt x="0" y="151193"/>
                </a:moveTo>
                <a:cubicBezTo>
                  <a:pt x="3960" y="131389"/>
                  <a:pt x="2284" y="135649"/>
                  <a:pt x="11837" y="112723"/>
                </a:cubicBezTo>
                <a:cubicBezTo>
                  <a:pt x="13534" y="108651"/>
                  <a:pt x="15308" y="104557"/>
                  <a:pt x="17755" y="100887"/>
                </a:cubicBezTo>
                <a:cubicBezTo>
                  <a:pt x="19303" y="98565"/>
                  <a:pt x="21931" y="97147"/>
                  <a:pt x="23674" y="94968"/>
                </a:cubicBezTo>
                <a:cubicBezTo>
                  <a:pt x="25896" y="92191"/>
                  <a:pt x="26698" y="88157"/>
                  <a:pt x="29592" y="86090"/>
                </a:cubicBezTo>
                <a:cubicBezTo>
                  <a:pt x="33914" y="83002"/>
                  <a:pt x="39534" y="82329"/>
                  <a:pt x="44388" y="80172"/>
                </a:cubicBezTo>
                <a:cubicBezTo>
                  <a:pt x="55654" y="75165"/>
                  <a:pt x="55580" y="74684"/>
                  <a:pt x="65103" y="68335"/>
                </a:cubicBezTo>
                <a:cubicBezTo>
                  <a:pt x="67076" y="65376"/>
                  <a:pt x="69430" y="62638"/>
                  <a:pt x="71021" y="59457"/>
                </a:cubicBezTo>
                <a:cubicBezTo>
                  <a:pt x="72416" y="56667"/>
                  <a:pt x="72376" y="53255"/>
                  <a:pt x="73981" y="50580"/>
                </a:cubicBezTo>
                <a:cubicBezTo>
                  <a:pt x="75416" y="48188"/>
                  <a:pt x="77926" y="46634"/>
                  <a:pt x="79899" y="44661"/>
                </a:cubicBezTo>
                <a:cubicBezTo>
                  <a:pt x="80885" y="39729"/>
                  <a:pt x="82193" y="34851"/>
                  <a:pt x="82858" y="29865"/>
                </a:cubicBezTo>
                <a:cubicBezTo>
                  <a:pt x="84168" y="20039"/>
                  <a:pt x="76413" y="3408"/>
                  <a:pt x="85818" y="273"/>
                </a:cubicBezTo>
                <a:cubicBezTo>
                  <a:pt x="94446" y="-2603"/>
                  <a:pt x="89953" y="17988"/>
                  <a:pt x="91736" y="26906"/>
                </a:cubicBezTo>
                <a:cubicBezTo>
                  <a:pt x="92913" y="32789"/>
                  <a:pt x="92971" y="38914"/>
                  <a:pt x="94695" y="44661"/>
                </a:cubicBezTo>
                <a:cubicBezTo>
                  <a:pt x="95963" y="48886"/>
                  <a:pt x="98876" y="52443"/>
                  <a:pt x="100614" y="56498"/>
                </a:cubicBezTo>
                <a:cubicBezTo>
                  <a:pt x="103654" y="63591"/>
                  <a:pt x="104388" y="69708"/>
                  <a:pt x="106532" y="77213"/>
                </a:cubicBezTo>
                <a:cubicBezTo>
                  <a:pt x="107389" y="80212"/>
                  <a:pt x="108734" y="83064"/>
                  <a:pt x="109491" y="86090"/>
                </a:cubicBezTo>
                <a:cubicBezTo>
                  <a:pt x="111179" y="92841"/>
                  <a:pt x="112029" y="103001"/>
                  <a:pt x="115410" y="109764"/>
                </a:cubicBezTo>
                <a:cubicBezTo>
                  <a:pt x="119917" y="118779"/>
                  <a:pt x="125882" y="123197"/>
                  <a:pt x="133165" y="130479"/>
                </a:cubicBezTo>
                <a:lnTo>
                  <a:pt x="139084" y="136397"/>
                </a:lnTo>
                <a:cubicBezTo>
                  <a:pt x="143496" y="140808"/>
                  <a:pt x="150921" y="140343"/>
                  <a:pt x="156839" y="142316"/>
                </a:cubicBezTo>
                <a:cubicBezTo>
                  <a:pt x="168365" y="146158"/>
                  <a:pt x="163510" y="143068"/>
                  <a:pt x="171635" y="15119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73159" y="4610470"/>
            <a:ext cx="11837" cy="272248"/>
          </a:xfrm>
          <a:custGeom>
            <a:avLst/>
            <a:gdLst>
              <a:gd name="connsiteX0" fmla="*/ 8878 w 11837"/>
              <a:gd name="connsiteY0" fmla="*/ 272248 h 272248"/>
              <a:gd name="connsiteX1" fmla="*/ 11837 w 11837"/>
              <a:gd name="connsiteY1" fmla="*/ 165716 h 272248"/>
              <a:gd name="connsiteX2" fmla="*/ 8878 w 11837"/>
              <a:gd name="connsiteY2" fmla="*/ 150920 h 272248"/>
              <a:gd name="connsiteX3" fmla="*/ 2959 w 11837"/>
              <a:gd name="connsiteY3" fmla="*/ 115410 h 272248"/>
              <a:gd name="connsiteX4" fmla="*/ 0 w 11837"/>
              <a:gd name="connsiteY4" fmla="*/ 71021 h 272248"/>
              <a:gd name="connsiteX5" fmla="*/ 2959 w 11837"/>
              <a:gd name="connsiteY5" fmla="*/ 0 h 27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7" h="272248">
                <a:moveTo>
                  <a:pt x="8878" y="272248"/>
                </a:moveTo>
                <a:cubicBezTo>
                  <a:pt x="9864" y="236737"/>
                  <a:pt x="11837" y="201240"/>
                  <a:pt x="11837" y="165716"/>
                </a:cubicBezTo>
                <a:cubicBezTo>
                  <a:pt x="11837" y="160686"/>
                  <a:pt x="9752" y="155873"/>
                  <a:pt x="8878" y="150920"/>
                </a:cubicBezTo>
                <a:cubicBezTo>
                  <a:pt x="6792" y="139103"/>
                  <a:pt x="2959" y="115410"/>
                  <a:pt x="2959" y="115410"/>
                </a:cubicBezTo>
                <a:cubicBezTo>
                  <a:pt x="1973" y="100614"/>
                  <a:pt x="0" y="85850"/>
                  <a:pt x="0" y="71021"/>
                </a:cubicBezTo>
                <a:cubicBezTo>
                  <a:pt x="0" y="47327"/>
                  <a:pt x="2959" y="23694"/>
                  <a:pt x="2959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077685" y="2010656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 </a:t>
            </a:r>
            <a:r>
              <a:rPr lang="en-GB" dirty="0">
                <a:cs typeface="Times New Roman" pitchFamily="18" charset="0"/>
              </a:rPr>
              <a:t>+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grpSp>
        <p:nvGrpSpPr>
          <p:cNvPr id="50" name="Group 27"/>
          <p:cNvGrpSpPr>
            <a:grpSpLocks/>
          </p:cNvGrpSpPr>
          <p:nvPr/>
        </p:nvGrpSpPr>
        <p:grpSpPr bwMode="auto">
          <a:xfrm>
            <a:off x="1128715" y="1772203"/>
            <a:ext cx="1998662" cy="1095375"/>
            <a:chOff x="2155" y="930"/>
            <a:chExt cx="1259" cy="690"/>
          </a:xfrm>
        </p:grpSpPr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" name="Group 31"/>
          <p:cNvGrpSpPr>
            <a:grpSpLocks/>
          </p:cNvGrpSpPr>
          <p:nvPr/>
        </p:nvGrpSpPr>
        <p:grpSpPr bwMode="auto">
          <a:xfrm>
            <a:off x="1204915" y="2105578"/>
            <a:ext cx="1817687" cy="744538"/>
            <a:chOff x="2227" y="1100"/>
            <a:chExt cx="1145" cy="469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3252" y="15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3"/>
            <p:cNvSpPr>
              <a:spLocks noChangeArrowheads="1"/>
            </p:cNvSpPr>
            <p:nvPr/>
          </p:nvSpPr>
          <p:spPr bwMode="auto">
            <a:xfrm>
              <a:off x="2301" y="14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2227" y="151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5"/>
            <p:cNvSpPr>
              <a:spLocks noChangeArrowheads="1"/>
            </p:cNvSpPr>
            <p:nvPr/>
          </p:nvSpPr>
          <p:spPr bwMode="auto">
            <a:xfrm>
              <a:off x="2446" y="147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6"/>
            <p:cNvSpPr>
              <a:spLocks noChangeArrowheads="1"/>
            </p:cNvSpPr>
            <p:nvPr/>
          </p:nvSpPr>
          <p:spPr bwMode="auto">
            <a:xfrm>
              <a:off x="2665" y="1100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7"/>
            <p:cNvSpPr>
              <a:spLocks noChangeArrowheads="1"/>
            </p:cNvSpPr>
            <p:nvPr/>
          </p:nvSpPr>
          <p:spPr bwMode="auto">
            <a:xfrm>
              <a:off x="2373" y="14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8"/>
            <p:cNvSpPr>
              <a:spLocks noChangeArrowheads="1"/>
            </p:cNvSpPr>
            <p:nvPr/>
          </p:nvSpPr>
          <p:spPr bwMode="auto">
            <a:xfrm>
              <a:off x="2593" y="1286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9"/>
            <p:cNvSpPr>
              <a:spLocks noChangeArrowheads="1"/>
            </p:cNvSpPr>
            <p:nvPr/>
          </p:nvSpPr>
          <p:spPr bwMode="auto">
            <a:xfrm>
              <a:off x="2519" y="128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2739" y="116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2812" y="1211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2"/>
            <p:cNvSpPr>
              <a:spLocks noChangeArrowheads="1"/>
            </p:cNvSpPr>
            <p:nvPr/>
          </p:nvSpPr>
          <p:spPr bwMode="auto">
            <a:xfrm>
              <a:off x="2886" y="12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3"/>
            <p:cNvSpPr>
              <a:spLocks noChangeArrowheads="1"/>
            </p:cNvSpPr>
            <p:nvPr/>
          </p:nvSpPr>
          <p:spPr bwMode="auto">
            <a:xfrm>
              <a:off x="3324" y="147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4"/>
            <p:cNvSpPr>
              <a:spLocks noChangeArrowheads="1"/>
            </p:cNvSpPr>
            <p:nvPr/>
          </p:nvSpPr>
          <p:spPr bwMode="auto">
            <a:xfrm>
              <a:off x="2958" y="135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5"/>
            <p:cNvSpPr>
              <a:spLocks noChangeArrowheads="1"/>
            </p:cNvSpPr>
            <p:nvPr/>
          </p:nvSpPr>
          <p:spPr bwMode="auto">
            <a:xfrm>
              <a:off x="3031" y="1517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46"/>
            <p:cNvSpPr>
              <a:spLocks noChangeArrowheads="1"/>
            </p:cNvSpPr>
            <p:nvPr/>
          </p:nvSpPr>
          <p:spPr bwMode="auto">
            <a:xfrm>
              <a:off x="3105" y="1444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47"/>
            <p:cNvSpPr>
              <a:spLocks noChangeArrowheads="1"/>
            </p:cNvSpPr>
            <p:nvPr/>
          </p:nvSpPr>
          <p:spPr bwMode="auto">
            <a:xfrm>
              <a:off x="3178" y="1470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 Box 48"/>
          <p:cNvSpPr txBox="1">
            <a:spLocks noChangeArrowheads="1"/>
          </p:cNvSpPr>
          <p:nvPr/>
        </p:nvSpPr>
        <p:spPr bwMode="auto">
          <a:xfrm>
            <a:off x="720727" y="1683303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err="1"/>
              <a:t>r</a:t>
            </a:r>
            <a:r>
              <a:rPr lang="en-GB" i="1" baseline="-25000" dirty="0" err="1"/>
              <a:t>i</a:t>
            </a:r>
            <a:endParaRPr lang="en-US" i="1" baseline="-25000" dirty="0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1214437" y="2174309"/>
            <a:ext cx="1776083" cy="63683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4" h="9336">
                <a:moveTo>
                  <a:pt x="0" y="9336"/>
                </a:moveTo>
                <a:cubicBezTo>
                  <a:pt x="3180" y="9189"/>
                  <a:pt x="3212" y="11"/>
                  <a:pt x="4884" y="1"/>
                </a:cubicBezTo>
                <a:cubicBezTo>
                  <a:pt x="6556" y="-9"/>
                  <a:pt x="6447" y="9142"/>
                  <a:pt x="10034" y="92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2315712" y="1977646"/>
            <a:ext cx="359228" cy="304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055815" y="2867578"/>
            <a:ext cx="0" cy="2903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2746238" y="272687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23449" y="1454426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67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187320" y="218533"/>
            <a:ext cx="8552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The usual situation: variables are represented by </a:t>
            </a:r>
            <a:r>
              <a:rPr lang="en-GB" dirty="0" smtClean="0">
                <a:solidFill>
                  <a:srgbClr val="FF0000"/>
                </a:solidFill>
              </a:rPr>
              <a:t>noisy</a:t>
            </a:r>
            <a:endParaRPr lang="en-GB" dirty="0" smtClean="0"/>
          </a:p>
          <a:p>
            <a:pPr eaLnBrk="1" hangingPunct="1"/>
            <a:r>
              <a:rPr lang="en-GB" dirty="0" smtClean="0"/>
              <a:t>population activity.</a:t>
            </a:r>
            <a:endParaRPr lang="el-GR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87320" y="3646714"/>
            <a:ext cx="86660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the neurons have covariance matrix</a:t>
            </a:r>
          </a:p>
          <a:p>
            <a:endParaRPr lang="en-GB" dirty="0"/>
          </a:p>
          <a:p>
            <a:r>
              <a:rPr lang="en-GB" dirty="0"/>
              <a:t>    </a:t>
            </a:r>
            <a:r>
              <a:rPr lang="en-GB" dirty="0" smtClean="0"/>
              <a:t> </a:t>
            </a:r>
            <a:r>
              <a:rPr lang="en-GB" i="1" dirty="0" err="1" smtClean="0">
                <a:solidFill>
                  <a:srgbClr val="00CC00"/>
                </a:solidFill>
              </a:rPr>
              <a:t>R</a:t>
            </a:r>
            <a:r>
              <a:rPr lang="en-GB" i="1" baseline="-25000" dirty="0" err="1" smtClean="0">
                <a:solidFill>
                  <a:srgbClr val="00CC00"/>
                </a:solidFill>
              </a:rPr>
              <a:t>ij</a:t>
            </a:r>
            <a:r>
              <a:rPr lang="en-GB" dirty="0" smtClean="0">
                <a:solidFill>
                  <a:srgbClr val="00CC00"/>
                </a:solidFill>
              </a:rPr>
              <a:t> </a:t>
            </a:r>
            <a:r>
              <a:rPr lang="en-GB" dirty="0"/>
              <a:t>= &lt;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/>
              <a:t>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>
                <a:solidFill>
                  <a:srgbClr val="00CC00"/>
                </a:solidFill>
                <a:cs typeface="Times New Roman" pitchFamily="18" charset="0"/>
              </a:rPr>
              <a:t>j</a:t>
            </a:r>
            <a:r>
              <a:rPr lang="en-GB" dirty="0" smtClean="0"/>
              <a:t>&gt;</a:t>
            </a:r>
          </a:p>
          <a:p>
            <a:endParaRPr lang="en-GB" dirty="0"/>
          </a:p>
          <a:p>
            <a:r>
              <a:rPr lang="en-GB" i="1" dirty="0" smtClean="0"/>
              <a:t>I</a:t>
            </a:r>
            <a:r>
              <a:rPr lang="en-GB" dirty="0" smtClean="0"/>
              <a:t> = linear Fisher information = </a:t>
            </a:r>
            <a:r>
              <a:rPr lang="en-GB" dirty="0" smtClean="0">
                <a:sym typeface="Symbol"/>
              </a:rPr>
              <a:t></a:t>
            </a:r>
            <a:r>
              <a:rPr lang="en-GB" i="1" baseline="-25000" dirty="0" err="1" smtClean="0">
                <a:sym typeface="Symbol"/>
              </a:rPr>
              <a:t>ij</a:t>
            </a:r>
            <a:r>
              <a:rPr lang="en-GB" dirty="0" smtClean="0">
                <a:sym typeface="Symbol"/>
              </a:rPr>
              <a:t> 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FF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i="1" dirty="0" err="1" smtClean="0">
                <a:solidFill>
                  <a:srgbClr val="00CC00"/>
                </a:solidFill>
                <a:cs typeface="Times New Roman" pitchFamily="18" charset="0"/>
              </a:rPr>
              <a:t>R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ij</a:t>
            </a:r>
            <a:r>
              <a:rPr lang="en-GB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GB" i="1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</a:rPr>
              <a:t>j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  <a:sym typeface="Symbol"/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77685" y="2010656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>
                <a:cs typeface="Times New Roman" pitchFamily="18" charset="0"/>
              </a:rPr>
              <a:t>r</a:t>
            </a:r>
            <a:r>
              <a:rPr lang="en-GB" i="1" baseline="-25000" dirty="0" err="1">
                <a:cs typeface="Times New Roman" pitchFamily="18" charset="0"/>
              </a:rPr>
              <a:t>i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 </a:t>
            </a:r>
            <a:r>
              <a:rPr lang="en-GB" dirty="0">
                <a:cs typeface="Times New Roman" pitchFamily="18" charset="0"/>
              </a:rPr>
              <a:t>+ </a:t>
            </a:r>
            <a:r>
              <a:rPr lang="el-GR" dirty="0">
                <a:solidFill>
                  <a:srgbClr val="00CC00"/>
                </a:solidFill>
                <a:cs typeface="Times New Roman" pitchFamily="18" charset="0"/>
              </a:rPr>
              <a:t>ξ</a:t>
            </a:r>
            <a:r>
              <a:rPr lang="en-GB" i="1" baseline="-25000" dirty="0" err="1">
                <a:solidFill>
                  <a:srgbClr val="00CC00"/>
                </a:solidFill>
                <a:cs typeface="Times New Roman" pitchFamily="18" charset="0"/>
              </a:rPr>
              <a:t>i</a:t>
            </a:r>
            <a:r>
              <a:rPr lang="en-GB" dirty="0">
                <a:solidFill>
                  <a:srgbClr val="00CC00"/>
                </a:solidFill>
                <a:cs typeface="Times New Roman" pitchFamily="18" charset="0"/>
              </a:rPr>
              <a:t> 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90599" y="5290107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90506" y="5290107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9156" y="5279221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00CC00"/>
                </a:solidFill>
                <a:cs typeface="Times New Roman" pitchFamily="18" charset="0"/>
              </a:rPr>
              <a:t>-1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29933" y="5101444"/>
            <a:ext cx="1623414" cy="7009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2" name="Group 27"/>
          <p:cNvGrpSpPr>
            <a:grpSpLocks/>
          </p:cNvGrpSpPr>
          <p:nvPr/>
        </p:nvGrpSpPr>
        <p:grpSpPr bwMode="auto">
          <a:xfrm>
            <a:off x="1128715" y="1772203"/>
            <a:ext cx="1998662" cy="1095375"/>
            <a:chOff x="2155" y="930"/>
            <a:chExt cx="1259" cy="690"/>
          </a:xfrm>
        </p:grpSpPr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1204915" y="2105578"/>
            <a:ext cx="1817687" cy="744538"/>
            <a:chOff x="2227" y="1100"/>
            <a:chExt cx="1145" cy="469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3252" y="15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301" y="14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34"/>
            <p:cNvSpPr>
              <a:spLocks noChangeArrowheads="1"/>
            </p:cNvSpPr>
            <p:nvPr/>
          </p:nvSpPr>
          <p:spPr bwMode="auto">
            <a:xfrm>
              <a:off x="2227" y="151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2446" y="147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6"/>
            <p:cNvSpPr>
              <a:spLocks noChangeArrowheads="1"/>
            </p:cNvSpPr>
            <p:nvPr/>
          </p:nvSpPr>
          <p:spPr bwMode="auto">
            <a:xfrm>
              <a:off x="2665" y="1100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7"/>
            <p:cNvSpPr>
              <a:spLocks noChangeArrowheads="1"/>
            </p:cNvSpPr>
            <p:nvPr/>
          </p:nvSpPr>
          <p:spPr bwMode="auto">
            <a:xfrm>
              <a:off x="2373" y="1425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8"/>
            <p:cNvSpPr>
              <a:spLocks noChangeArrowheads="1"/>
            </p:cNvSpPr>
            <p:nvPr/>
          </p:nvSpPr>
          <p:spPr bwMode="auto">
            <a:xfrm>
              <a:off x="2593" y="1286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9"/>
            <p:cNvSpPr>
              <a:spLocks noChangeArrowheads="1"/>
            </p:cNvSpPr>
            <p:nvPr/>
          </p:nvSpPr>
          <p:spPr bwMode="auto">
            <a:xfrm>
              <a:off x="2519" y="1285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0"/>
            <p:cNvSpPr>
              <a:spLocks noChangeArrowheads="1"/>
            </p:cNvSpPr>
            <p:nvPr/>
          </p:nvSpPr>
          <p:spPr bwMode="auto">
            <a:xfrm>
              <a:off x="2739" y="116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41"/>
            <p:cNvSpPr>
              <a:spLocks noChangeArrowheads="1"/>
            </p:cNvSpPr>
            <p:nvPr/>
          </p:nvSpPr>
          <p:spPr bwMode="auto">
            <a:xfrm>
              <a:off x="2812" y="1211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42"/>
            <p:cNvSpPr>
              <a:spLocks noChangeArrowheads="1"/>
            </p:cNvSpPr>
            <p:nvPr/>
          </p:nvSpPr>
          <p:spPr bwMode="auto">
            <a:xfrm>
              <a:off x="2886" y="123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43"/>
            <p:cNvSpPr>
              <a:spLocks noChangeArrowheads="1"/>
            </p:cNvSpPr>
            <p:nvPr/>
          </p:nvSpPr>
          <p:spPr bwMode="auto">
            <a:xfrm>
              <a:off x="3324" y="1471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4"/>
            <p:cNvSpPr>
              <a:spLocks noChangeArrowheads="1"/>
            </p:cNvSpPr>
            <p:nvPr/>
          </p:nvSpPr>
          <p:spPr bwMode="auto">
            <a:xfrm>
              <a:off x="2958" y="1357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5"/>
            <p:cNvSpPr>
              <a:spLocks noChangeArrowheads="1"/>
            </p:cNvSpPr>
            <p:nvPr/>
          </p:nvSpPr>
          <p:spPr bwMode="auto">
            <a:xfrm>
              <a:off x="3031" y="1517"/>
              <a:ext cx="49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6"/>
            <p:cNvSpPr>
              <a:spLocks noChangeArrowheads="1"/>
            </p:cNvSpPr>
            <p:nvPr/>
          </p:nvSpPr>
          <p:spPr bwMode="auto">
            <a:xfrm>
              <a:off x="3105" y="1444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7"/>
            <p:cNvSpPr>
              <a:spLocks noChangeArrowheads="1"/>
            </p:cNvSpPr>
            <p:nvPr/>
          </p:nvSpPr>
          <p:spPr bwMode="auto">
            <a:xfrm>
              <a:off x="3178" y="1470"/>
              <a:ext cx="48" cy="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720727" y="1683303"/>
            <a:ext cx="388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err="1"/>
              <a:t>r</a:t>
            </a:r>
            <a:r>
              <a:rPr lang="en-GB" i="1" baseline="-25000" dirty="0" err="1"/>
              <a:t>i</a:t>
            </a:r>
            <a:endParaRPr lang="en-US" i="1" baseline="-25000" dirty="0"/>
          </a:p>
        </p:txBody>
      </p:sp>
      <p:sp>
        <p:nvSpPr>
          <p:cNvPr id="64" name="Freeform 54"/>
          <p:cNvSpPr>
            <a:spLocks/>
          </p:cNvSpPr>
          <p:nvPr/>
        </p:nvSpPr>
        <p:spPr bwMode="auto">
          <a:xfrm>
            <a:off x="1214437" y="2174309"/>
            <a:ext cx="1776083" cy="63683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34" h="9336">
                <a:moveTo>
                  <a:pt x="0" y="9336"/>
                </a:moveTo>
                <a:cubicBezTo>
                  <a:pt x="3180" y="9189"/>
                  <a:pt x="3212" y="11"/>
                  <a:pt x="4884" y="1"/>
                </a:cubicBezTo>
                <a:cubicBezTo>
                  <a:pt x="6556" y="-9"/>
                  <a:pt x="6447" y="9142"/>
                  <a:pt x="10034" y="927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6" name="Straight Connector 65"/>
          <p:cNvCxnSpPr/>
          <p:nvPr/>
        </p:nvCxnSpPr>
        <p:spPr bwMode="auto">
          <a:xfrm flipH="1">
            <a:off x="2315712" y="1977646"/>
            <a:ext cx="359228" cy="304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2055815" y="2867578"/>
            <a:ext cx="0" cy="29036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746238" y="2726878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>
                <a:cs typeface="Times New Roman" pitchFamily="18" charset="0"/>
              </a:rPr>
              <a:t>x</a:t>
            </a:r>
            <a:endParaRPr lang="el-GR" i="1" dirty="0"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3449" y="1454426"/>
            <a:ext cx="790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i="1" baseline="-25000" dirty="0" smtClean="0">
                <a:cs typeface="Times New Roman" pitchFamily="18" charset="0"/>
              </a:rPr>
              <a:t>i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0340" y="212472"/>
            <a:ext cx="754668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We’re looking for a </a:t>
            </a:r>
            <a:r>
              <a:rPr lang="en-GB" u="sng" dirty="0" smtClean="0">
                <a:cs typeface="Times New Roman" pitchFamily="18" charset="0"/>
              </a:rPr>
              <a:t>local</a:t>
            </a:r>
            <a:r>
              <a:rPr lang="en-GB" dirty="0" smtClean="0">
                <a:cs typeface="Times New Roman" pitchFamily="18" charset="0"/>
              </a:rPr>
              <a:t> decoder,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</a:rPr>
              <a:t>, of the form</a:t>
            </a:r>
          </a:p>
          <a:p>
            <a:endParaRPr lang="en-GB" dirty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	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=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endParaRPr lang="en-GB" dirty="0">
              <a:cs typeface="Times New Roman" pitchFamily="18" charset="0"/>
              <a:sym typeface="Symbol"/>
            </a:endParaRPr>
          </a:p>
          <a:p>
            <a:r>
              <a:rPr lang="en-GB" dirty="0" smtClean="0">
                <a:cs typeface="Times New Roman" pitchFamily="18" charset="0"/>
                <a:sym typeface="Symbol"/>
              </a:rPr>
              <a:t>	&lt;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 </a:t>
            </a:r>
            <a:r>
              <a:rPr lang="en-GB" dirty="0" smtClean="0">
                <a:cs typeface="Times New Roman" pitchFamily="18" charset="0"/>
                <a:sym typeface="Symbol"/>
              </a:rPr>
              <a:t>&gt; =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(f(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  <a:sym typeface="Symbol"/>
              </a:rPr>
              <a:t>) – 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  </a:t>
            </a:r>
            <a:r>
              <a:rPr lang="en-GB" dirty="0" err="1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 smtClean="0">
                <a:cs typeface="Times New Roman" pitchFamily="18" charset="0"/>
                <a:sym typeface="Symbol"/>
              </a:rPr>
              <a:t></a:t>
            </a:r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f</a:t>
            </a:r>
            <a:r>
              <a:rPr lang="en-GB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baseline="-25000" dirty="0" smtClean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r>
              <a:rPr lang="en-GB" dirty="0" smtClean="0">
                <a:cs typeface="Times New Roman" pitchFamily="18" charset="0"/>
                <a:sym typeface="Symbol"/>
              </a:rPr>
              <a:t> </a:t>
            </a:r>
            <a:r>
              <a:rPr lang="en-GB" dirty="0"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40" name="Freeform 54"/>
          <p:cNvSpPr>
            <a:spLocks/>
          </p:cNvSpPr>
          <p:nvPr/>
        </p:nvSpPr>
        <p:spPr bwMode="auto">
          <a:xfrm rot="3206359">
            <a:off x="3442710" y="2541817"/>
            <a:ext cx="1365504" cy="749810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10000"/>
              <a:gd name="connsiteY0" fmla="*/ 0 h 1218516"/>
              <a:gd name="connsiteX1" fmla="*/ 10000 w 10000"/>
              <a:gd name="connsiteY1" fmla="*/ 1218516 h 1218516"/>
              <a:gd name="connsiteX0" fmla="*/ 0 w 7916"/>
              <a:gd name="connsiteY0" fmla="*/ 0 h 2874343"/>
              <a:gd name="connsiteX1" fmla="*/ 7916 w 7916"/>
              <a:gd name="connsiteY1" fmla="*/ 2874343 h 2874343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310"/>
              <a:gd name="connsiteY0" fmla="*/ 1992 h 3072"/>
              <a:gd name="connsiteX1" fmla="*/ 10310 w 10310"/>
              <a:gd name="connsiteY1" fmla="*/ 3072 h 3072"/>
              <a:gd name="connsiteX0" fmla="*/ 0 w 9399"/>
              <a:gd name="connsiteY0" fmla="*/ 29572 h 29867"/>
              <a:gd name="connsiteX1" fmla="*/ 9399 w 9399"/>
              <a:gd name="connsiteY1" fmla="*/ 5867 h 29867"/>
              <a:gd name="connsiteX0" fmla="*/ 0 w 10000"/>
              <a:gd name="connsiteY0" fmla="*/ 7937 h 8215"/>
              <a:gd name="connsiteX1" fmla="*/ 10000 w 10000"/>
              <a:gd name="connsiteY1" fmla="*/ 0 h 8215"/>
              <a:gd name="connsiteX0" fmla="*/ 0 w 10000"/>
              <a:gd name="connsiteY0" fmla="*/ 9662 h 9662"/>
              <a:gd name="connsiteX1" fmla="*/ 10000 w 10000"/>
              <a:gd name="connsiteY1" fmla="*/ 0 h 9662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4287"/>
              <a:gd name="connsiteY0" fmla="*/ 10367 h 10367"/>
              <a:gd name="connsiteX1" fmla="*/ 4287 w 4287"/>
              <a:gd name="connsiteY1" fmla="*/ 0 h 10367"/>
              <a:gd name="connsiteX0" fmla="*/ 0 w 19328"/>
              <a:gd name="connsiteY0" fmla="*/ 4778 h 4778"/>
              <a:gd name="connsiteX1" fmla="*/ 19328 w 19328"/>
              <a:gd name="connsiteY1" fmla="*/ 0 h 4778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10000 h 12451"/>
              <a:gd name="connsiteX1" fmla="*/ 10000 w 10000"/>
              <a:gd name="connsiteY1" fmla="*/ 0 h 12451"/>
              <a:gd name="connsiteX0" fmla="*/ 0 w 5490"/>
              <a:gd name="connsiteY0" fmla="*/ 6503 h 10255"/>
              <a:gd name="connsiteX1" fmla="*/ 5490 w 5490"/>
              <a:gd name="connsiteY1" fmla="*/ 0 h 10255"/>
              <a:gd name="connsiteX0" fmla="*/ 0 w 10000"/>
              <a:gd name="connsiteY0" fmla="*/ 6341 h 8342"/>
              <a:gd name="connsiteX1" fmla="*/ 10000 w 10000"/>
              <a:gd name="connsiteY1" fmla="*/ 0 h 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8342">
                <a:moveTo>
                  <a:pt x="0" y="6341"/>
                </a:moveTo>
                <a:cubicBezTo>
                  <a:pt x="3213" y="10274"/>
                  <a:pt x="6042" y="8540"/>
                  <a:pt x="1000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3294" y="2958847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cs typeface="Times New Roman" pitchFamily="18" charset="0"/>
                <a:sym typeface="Symbol"/>
              </a:rPr>
              <a:t>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 + 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Symbol"/>
              </a:rPr>
              <a:t>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baseline="-25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r>
              <a:rPr lang="en-GB" dirty="0" smtClean="0">
                <a:cs typeface="Times New Roman" pitchFamily="18" charset="0"/>
                <a:sym typeface="Symbol"/>
              </a:rPr>
              <a:t> </a:t>
            </a:r>
            <a:r>
              <a:rPr lang="en-GB" dirty="0"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93075" y="100148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98312" y="185725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8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0340" y="212472"/>
            <a:ext cx="8264378" cy="56938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We’re looking for a </a:t>
            </a:r>
            <a:r>
              <a:rPr lang="en-GB" u="sng" dirty="0" smtClean="0">
                <a:cs typeface="Times New Roman" pitchFamily="18" charset="0"/>
              </a:rPr>
              <a:t>local</a:t>
            </a:r>
            <a:r>
              <a:rPr lang="en-GB" dirty="0" smtClean="0">
                <a:cs typeface="Times New Roman" pitchFamily="18" charset="0"/>
              </a:rPr>
              <a:t> decoder,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</a:rPr>
              <a:t>, of the form</a:t>
            </a:r>
          </a:p>
          <a:p>
            <a:endParaRPr lang="en-GB" dirty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	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=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endParaRPr lang="en-GB" dirty="0">
              <a:cs typeface="Times New Roman" pitchFamily="18" charset="0"/>
              <a:sym typeface="Symbol"/>
            </a:endParaRPr>
          </a:p>
          <a:p>
            <a:r>
              <a:rPr lang="en-GB" dirty="0" smtClean="0">
                <a:cs typeface="Times New Roman" pitchFamily="18" charset="0"/>
                <a:sym typeface="Symbol"/>
              </a:rPr>
              <a:t>	&lt;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 </a:t>
            </a:r>
            <a:r>
              <a:rPr lang="en-GB" dirty="0" smtClean="0">
                <a:cs typeface="Times New Roman" pitchFamily="18" charset="0"/>
                <a:sym typeface="Symbol"/>
              </a:rPr>
              <a:t>&gt; =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(f(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  <a:sym typeface="Symbol"/>
              </a:rPr>
              <a:t>) – 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  </a:t>
            </a:r>
            <a:r>
              <a:rPr lang="en-GB" dirty="0" err="1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 smtClean="0">
                <a:cs typeface="Times New Roman" pitchFamily="18" charset="0"/>
                <a:sym typeface="Symbol"/>
              </a:rPr>
              <a:t></a:t>
            </a:r>
            <a:r>
              <a:rPr lang="en-GB" dirty="0" err="1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f</a:t>
            </a:r>
            <a:r>
              <a:rPr lang="en-GB" dirty="0" smtClean="0">
                <a:solidFill>
                  <a:srgbClr val="0000FF"/>
                </a:solidFill>
                <a:latin typeface="Tahoma"/>
                <a:ea typeface="Tahoma"/>
                <a:cs typeface="Tahoma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baseline="-25000" dirty="0" smtClean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r>
              <a:rPr lang="en-GB" dirty="0" smtClean="0">
                <a:cs typeface="Times New Roman" pitchFamily="18" charset="0"/>
                <a:sym typeface="Symbol"/>
              </a:rPr>
              <a:t> </a:t>
            </a:r>
            <a:r>
              <a:rPr lang="en-GB" dirty="0"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</a:t>
            </a:r>
          </a:p>
          <a:p>
            <a:endParaRPr lang="en-GB" dirty="0">
              <a:cs typeface="Times New Roman" pitchFamily="18" charset="0"/>
              <a:sym typeface="Symbol"/>
            </a:endParaRPr>
          </a:p>
          <a:p>
            <a:r>
              <a:rPr lang="en-GB" dirty="0" smtClean="0">
                <a:cs typeface="Times New Roman" pitchFamily="18" charset="0"/>
                <a:sym typeface="Symbol"/>
              </a:rPr>
              <a:t>	unbiased: </a:t>
            </a:r>
            <a:r>
              <a:rPr lang="en-GB" dirty="0">
                <a:cs typeface="Times New Roman" pitchFamily="18" charset="0"/>
                <a:sym typeface="Symbol"/>
              </a:rPr>
              <a:t>&lt;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 </a:t>
            </a:r>
            <a:r>
              <a:rPr lang="en-GB" dirty="0" smtClean="0">
                <a:cs typeface="Times New Roman" pitchFamily="18" charset="0"/>
                <a:sym typeface="Symbol"/>
              </a:rPr>
              <a:t>&gt; = 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endParaRPr lang="en-GB" dirty="0" smtClean="0">
              <a:cs typeface="Times New Roman" pitchFamily="18" charset="0"/>
              <a:sym typeface="Symbol"/>
            </a:endParaRPr>
          </a:p>
          <a:p>
            <a:endParaRPr lang="en-GB" dirty="0" smtClean="0">
              <a:cs typeface="Times New Roman" pitchFamily="18" charset="0"/>
              <a:sym typeface="Symbol"/>
            </a:endParaRPr>
          </a:p>
          <a:p>
            <a:r>
              <a:rPr lang="en-GB" dirty="0" smtClean="0">
                <a:cs typeface="Times New Roman" pitchFamily="18" charset="0"/>
                <a:sym typeface="Symbol"/>
              </a:rPr>
              <a:t>	</a:t>
            </a:r>
            <a:r>
              <a:rPr lang="en-GB" dirty="0" err="1" smtClean="0">
                <a:cs typeface="Times New Roman" pitchFamily="18" charset="0"/>
                <a:sym typeface="Symbol"/>
              </a:rPr>
              <a:t>Var</a:t>
            </a:r>
            <a:r>
              <a:rPr lang="en-GB" dirty="0" smtClean="0">
                <a:cs typeface="Times New Roman" pitchFamily="18" charset="0"/>
                <a:sym typeface="Symbol"/>
              </a:rPr>
              <a:t>[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] =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&lt;(r – 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 (r – f(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))&gt;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w </a:t>
            </a:r>
            <a:r>
              <a:rPr lang="en-GB" dirty="0" smtClean="0">
                <a:cs typeface="Times New Roman" pitchFamily="18" charset="0"/>
                <a:sym typeface="Symbol"/>
              </a:rPr>
              <a:t>= </a:t>
            </a:r>
            <a:r>
              <a:rPr lang="en-GB" dirty="0" err="1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 smtClean="0">
                <a:cs typeface="Times New Roman" pitchFamily="18" charset="0"/>
                <a:sym typeface="Symbol"/>
              </a:rPr>
              <a:t></a:t>
            </a:r>
            <a:r>
              <a:rPr lang="en-GB" dirty="0" err="1" smtClean="0">
                <a:solidFill>
                  <a:srgbClr val="00CC00"/>
                </a:solidFill>
                <a:cs typeface="Times New Roman" pitchFamily="18" charset="0"/>
              </a:rPr>
              <a:t>R</a:t>
            </a:r>
            <a:r>
              <a:rPr lang="en-GB" dirty="0" err="1" smtClean="0">
                <a:cs typeface="Times New Roman" pitchFamily="18" charset="0"/>
                <a:sym typeface="Symbol"/>
              </a:rPr>
              <a:t></a:t>
            </a:r>
            <a:r>
              <a:rPr lang="en-GB" dirty="0" err="1" smtClean="0">
                <a:solidFill>
                  <a:srgbClr val="FF0000"/>
                </a:solidFill>
                <a:cs typeface="Times New Roman" pitchFamily="18" charset="0"/>
              </a:rPr>
              <a:t>w</a:t>
            </a:r>
            <a:endParaRPr lang="en-GB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GB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	minimize </a:t>
            </a:r>
            <a:r>
              <a:rPr lang="en-GB" dirty="0" err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>
                <a:cs typeface="Times New Roman" pitchFamily="18" charset="0"/>
                <a:sym typeface="Symbol"/>
              </a:rPr>
              <a:t></a:t>
            </a:r>
            <a:r>
              <a:rPr lang="en-GB" dirty="0" err="1">
                <a:solidFill>
                  <a:srgbClr val="00CC00"/>
                </a:solidFill>
                <a:cs typeface="Times New Roman" pitchFamily="18" charset="0"/>
              </a:rPr>
              <a:t>R</a:t>
            </a:r>
            <a:r>
              <a:rPr lang="en-GB" dirty="0" err="1">
                <a:cs typeface="Times New Roman" pitchFamily="18" charset="0"/>
                <a:sym typeface="Symbol"/>
              </a:rPr>
              <a:t></a:t>
            </a:r>
            <a:r>
              <a:rPr lang="en-GB" dirty="0" err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smtClean="0">
                <a:cs typeface="Times New Roman" pitchFamily="18" charset="0"/>
              </a:rPr>
              <a:t> with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>
                <a:cs typeface="Times New Roman" pitchFamily="18" charset="0"/>
                <a:sym typeface="Symbol"/>
              </a:rPr>
              <a:t></a:t>
            </a:r>
            <a:r>
              <a:rPr lang="en-GB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Symbol"/>
              </a:rPr>
              <a:t>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baseline="-25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r>
              <a:rPr lang="en-GB" dirty="0">
                <a:cs typeface="Times New Roman" pitchFamily="18" charset="0"/>
                <a:sym typeface="Symbol"/>
              </a:rPr>
              <a:t> = </a:t>
            </a:r>
            <a:r>
              <a:rPr lang="en-GB" dirty="0" smtClean="0">
                <a:cs typeface="Times New Roman" pitchFamily="18" charset="0"/>
                <a:sym typeface="Symbol"/>
              </a:rPr>
              <a:t>1:</a:t>
            </a:r>
          </a:p>
          <a:p>
            <a:endParaRPr lang="en-GB" dirty="0">
              <a:cs typeface="Times New Roman" pitchFamily="18" charset="0"/>
              <a:sym typeface="Symbol"/>
            </a:endParaRPr>
          </a:p>
          <a:p>
            <a:r>
              <a:rPr lang="en-GB" dirty="0" smtClean="0">
                <a:cs typeface="Times New Roman" pitchFamily="18" charset="0"/>
                <a:sym typeface="Symbol"/>
              </a:rPr>
              <a:t>	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=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57403" y="5072037"/>
            <a:ext cx="10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37657" y="5595257"/>
            <a:ext cx="12409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37654" y="5595257"/>
            <a:ext cx="12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9502" y="5300989"/>
            <a:ext cx="1884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cs typeface="Times New Roman" pitchFamily="18" charset="0"/>
                <a:sym typeface="Symbol"/>
              </a:rPr>
              <a:t>Var</a:t>
            </a:r>
            <a:r>
              <a:rPr lang="en-GB" dirty="0">
                <a:cs typeface="Times New Roman" pitchFamily="18" charset="0"/>
                <a:sym typeface="Symbol"/>
              </a:rPr>
              <a:t>[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dirty="0">
                <a:cs typeface="Times New Roman" pitchFamily="18" charset="0"/>
              </a:rPr>
              <a:t>-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] 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66601" y="5061149"/>
            <a:ext cx="5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863828" y="5584369"/>
            <a:ext cx="12409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63825" y="5584369"/>
            <a:ext cx="12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09895" y="5061151"/>
            <a:ext cx="50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788132" y="5584371"/>
            <a:ext cx="39437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831673" y="5584371"/>
            <a:ext cx="35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</a:t>
            </a:r>
            <a:endParaRPr lang="en-GB" i="1" baseline="30000" dirty="0">
              <a:solidFill>
                <a:srgbClr val="00CC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45332" y="3307588"/>
            <a:ext cx="1592889" cy="10232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1658" y="53006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207949" y="5095219"/>
            <a:ext cx="1111782" cy="10232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3075" y="100148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398312" y="1857259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886573" y="3568493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56870" y="5227477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003870" y="270634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488537" y="2773482"/>
            <a:ext cx="234711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dirty="0">
                <a:cs typeface="Times New Roman" pitchFamily="18" charset="0"/>
                <a:sym typeface="Symbol"/>
              </a:rPr>
              <a:t>=&gt; </a:t>
            </a:r>
            <a:r>
              <a:rPr lang="en-GB" dirty="0" err="1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 err="1">
                <a:cs typeface="Times New Roman" pitchFamily="18" charset="0"/>
                <a:sym typeface="Symbol"/>
              </a:rPr>
              <a:t></a:t>
            </a:r>
            <a:r>
              <a:rPr lang="en-GB" dirty="0" err="1">
                <a:solidFill>
                  <a:srgbClr val="0000FF"/>
                </a:solidFill>
                <a:cs typeface="Times New Roman" pitchFamily="18" charset="0"/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latin typeface="Tahoma"/>
                <a:ea typeface="Tahoma"/>
                <a:cs typeface="Tahoma"/>
                <a:sym typeface="Symbol"/>
              </a:rPr>
              <a:t>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(</a:t>
            </a:r>
            <a:r>
              <a:rPr lang="en-GB" i="1" dirty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baseline="-25000" dirty="0">
                <a:solidFill>
                  <a:srgbClr val="0000FF"/>
                </a:solidFill>
                <a:cs typeface="Times New Roman" pitchFamily="18" charset="0"/>
              </a:rPr>
              <a:t>0</a:t>
            </a:r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) </a:t>
            </a:r>
            <a:r>
              <a:rPr lang="en-GB" dirty="0">
                <a:cs typeface="Times New Roman" pitchFamily="18" charset="0"/>
                <a:sym typeface="Symbol"/>
              </a:rPr>
              <a:t>=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3" grpId="0"/>
      <p:bldP spid="20" grpId="0" animBg="1"/>
      <p:bldP spid="24" grpId="0" animBg="1"/>
      <p:bldP spid="23" grpId="0"/>
      <p:bldP spid="25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Straight Connector 151"/>
          <p:cNvCxnSpPr/>
          <p:nvPr/>
        </p:nvCxnSpPr>
        <p:spPr bwMode="auto">
          <a:xfrm rot="16200000" flipH="1">
            <a:off x="5119901" y="2648113"/>
            <a:ext cx="158429" cy="3593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Freeform 54"/>
          <p:cNvSpPr>
            <a:spLocks/>
          </p:cNvSpPr>
          <p:nvPr/>
        </p:nvSpPr>
        <p:spPr bwMode="auto">
          <a:xfrm rot="3206359">
            <a:off x="2932928" y="2495183"/>
            <a:ext cx="3073833" cy="190502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10000"/>
              <a:gd name="connsiteY0" fmla="*/ 0 h 1218516"/>
              <a:gd name="connsiteX1" fmla="*/ 10000 w 10000"/>
              <a:gd name="connsiteY1" fmla="*/ 1218516 h 1218516"/>
              <a:gd name="connsiteX0" fmla="*/ 0 w 7916"/>
              <a:gd name="connsiteY0" fmla="*/ 0 h 2874343"/>
              <a:gd name="connsiteX1" fmla="*/ 7916 w 7916"/>
              <a:gd name="connsiteY1" fmla="*/ 2874343 h 2874343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310"/>
              <a:gd name="connsiteY0" fmla="*/ 1992 h 3072"/>
              <a:gd name="connsiteX1" fmla="*/ 10310 w 10310"/>
              <a:gd name="connsiteY1" fmla="*/ 3072 h 3072"/>
              <a:gd name="connsiteX0" fmla="*/ 0 w 9399"/>
              <a:gd name="connsiteY0" fmla="*/ 29572 h 29867"/>
              <a:gd name="connsiteX1" fmla="*/ 9399 w 9399"/>
              <a:gd name="connsiteY1" fmla="*/ 5867 h 29867"/>
              <a:gd name="connsiteX0" fmla="*/ 0 w 10000"/>
              <a:gd name="connsiteY0" fmla="*/ 7937 h 8215"/>
              <a:gd name="connsiteX1" fmla="*/ 10000 w 10000"/>
              <a:gd name="connsiteY1" fmla="*/ 0 h 8215"/>
              <a:gd name="connsiteX0" fmla="*/ 0 w 10000"/>
              <a:gd name="connsiteY0" fmla="*/ 9662 h 9662"/>
              <a:gd name="connsiteX1" fmla="*/ 10000 w 10000"/>
              <a:gd name="connsiteY1" fmla="*/ 0 h 9662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10766">
                <a:moveTo>
                  <a:pt x="0" y="10766"/>
                </a:moveTo>
                <a:cubicBezTo>
                  <a:pt x="3224" y="5943"/>
                  <a:pt x="6533" y="2399"/>
                  <a:pt x="1024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6215745" y="3871550"/>
            <a:ext cx="297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f(</a:t>
            </a:r>
            <a:r>
              <a:rPr lang="en-GB" i="1" dirty="0" smtClean="0"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cs typeface="Times New Roman" pitchFamily="18" charset="0"/>
                <a:sym typeface="Symbol"/>
              </a:rPr>
              <a:t>) = </a:t>
            </a:r>
            <a:r>
              <a:rPr lang="en-GB" sz="3200" dirty="0" smtClean="0">
                <a:cs typeface="Times New Roman" pitchFamily="18" charset="0"/>
                <a:sym typeface="Symbol"/>
              </a:rPr>
              <a:t>(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1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),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r>
              <a:rPr lang="en-GB" sz="3200" dirty="0" smtClean="0">
                <a:cs typeface="Times New Roman" pitchFamily="18" charset="0"/>
              </a:rPr>
              <a:t>)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n-GB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734441" y="2734951"/>
            <a:ext cx="291027" cy="6512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996581" y="272326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6996" y="2506309"/>
            <a:ext cx="1914033" cy="1347560"/>
            <a:chOff x="3396996" y="2506309"/>
            <a:chExt cx="1914033" cy="1347560"/>
          </a:xfrm>
        </p:grpSpPr>
        <p:sp>
          <p:nvSpPr>
            <p:cNvPr id="4" name="Oval 3"/>
            <p:cNvSpPr/>
            <p:nvPr/>
          </p:nvSpPr>
          <p:spPr bwMode="auto">
            <a:xfrm>
              <a:off x="4935656" y="30302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458923" y="311369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840367" y="29348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87235" y="315220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729166" y="316745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808282" y="306797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67641" y="326283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551089" y="317865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652426" y="30733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92213" y="304588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205829" y="326283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347704" y="312934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155218" y="333035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264737" y="341790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370564" y="329876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146785" y="343826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956068" y="343156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254328" y="30531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620980" y="293771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899851" y="348357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508569" y="363272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864068" y="37996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848534" y="322612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646757" y="363272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8632" y="34992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96146" y="37002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705665" y="378778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811492" y="36686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87713" y="380815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396996" y="380145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695256" y="342298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232020" y="257411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840738" y="272326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265310" y="250630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120801" y="258977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928315" y="27907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037834" y="287833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143661" y="275919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919882" y="28986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729165" y="28919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027425" y="25135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406759" y="337661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564723" y="28064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522105" y="28921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153665" y="352576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4295540" y="33922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103054" y="359327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212573" y="36808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318400" y="356169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094621" y="370119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3903904" y="369449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4157344" y="30001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765498" y="26217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714887" y="268923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4824406" y="277678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930233" y="265764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706454" y="27971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4838176" y="27056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679773" y="26938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4561821" y="271423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371104" y="270753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314887" y="275954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279104" y="30755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21795" y="265258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568701" y="28017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710576" y="266824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4518090" y="286924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627609" y="29567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733436" y="283766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509657" y="29771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318940" y="29704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258162" y="338047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4099759" y="336864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981807" y="33890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791090" y="33823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3734873" y="34343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699090" y="375035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4241781" y="33273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988687" y="347650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130562" y="334301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3938076" y="354401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4047595" y="363157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153422" y="351243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929643" y="36519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738926" y="36452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323434" y="33238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646378" y="32740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423140" y="34297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519004" y="33118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40049" y="330880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431619" y="327817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267177" y="319265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4224559" y="327828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4467952" y="300790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4417341" y="30754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408908" y="318333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382227" y="308005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264275" y="31004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073558" y="30937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017341" y="314572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271155" y="318791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413030" y="305442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220544" y="325542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4330063" y="33429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4435890" y="322384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4212111" y="33633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021394" y="33566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44177" y="3269562"/>
            <a:ext cx="393056" cy="600448"/>
            <a:chOff x="4572179" y="3316394"/>
            <a:chExt cx="393056" cy="600448"/>
          </a:xfrm>
        </p:grpSpPr>
        <p:sp>
          <p:nvSpPr>
            <p:cNvPr id="11" name="TextBox 10"/>
            <p:cNvSpPr txBox="1"/>
            <p:nvPr/>
          </p:nvSpPr>
          <p:spPr>
            <a:xfrm>
              <a:off x="4595273" y="33936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rgbClr val="00CC00"/>
                  </a:solidFill>
                  <a:cs typeface="Times New Roman" pitchFamily="18" charset="0"/>
                  <a:sym typeface="Symbol"/>
                </a:rPr>
                <a:t>x</a:t>
              </a:r>
              <a:endParaRPr lang="en-GB" i="1" dirty="0">
                <a:solidFill>
                  <a:srgbClr val="00CC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179" y="331639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CC00"/>
                  </a:solidFill>
                  <a:cs typeface="Times New Roman" pitchFamily="18" charset="0"/>
                  <a:sym typeface="Symbol"/>
                </a:rPr>
                <a:t>^</a:t>
              </a:r>
              <a:endParaRPr lang="en-GB" dirty="0">
                <a:solidFill>
                  <a:srgbClr val="00CC0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>
            <a:off x="5460822" y="2879418"/>
            <a:ext cx="11655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598155" y="255343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Connector 159"/>
          <p:cNvCxnSpPr/>
          <p:nvPr/>
        </p:nvCxnSpPr>
        <p:spPr bwMode="auto">
          <a:xfrm>
            <a:off x="5019440" y="2748574"/>
            <a:ext cx="179675" cy="29730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Freeform 54"/>
          <p:cNvSpPr>
            <a:spLocks/>
          </p:cNvSpPr>
          <p:nvPr/>
        </p:nvSpPr>
        <p:spPr bwMode="auto">
          <a:xfrm rot="3206359">
            <a:off x="2932928" y="2495183"/>
            <a:ext cx="3073833" cy="190502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10000"/>
              <a:gd name="connsiteY0" fmla="*/ 0 h 1218516"/>
              <a:gd name="connsiteX1" fmla="*/ 10000 w 10000"/>
              <a:gd name="connsiteY1" fmla="*/ 1218516 h 1218516"/>
              <a:gd name="connsiteX0" fmla="*/ 0 w 7916"/>
              <a:gd name="connsiteY0" fmla="*/ 0 h 2874343"/>
              <a:gd name="connsiteX1" fmla="*/ 7916 w 7916"/>
              <a:gd name="connsiteY1" fmla="*/ 2874343 h 2874343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310"/>
              <a:gd name="connsiteY0" fmla="*/ 1992 h 3072"/>
              <a:gd name="connsiteX1" fmla="*/ 10310 w 10310"/>
              <a:gd name="connsiteY1" fmla="*/ 3072 h 3072"/>
              <a:gd name="connsiteX0" fmla="*/ 0 w 9399"/>
              <a:gd name="connsiteY0" fmla="*/ 29572 h 29867"/>
              <a:gd name="connsiteX1" fmla="*/ 9399 w 9399"/>
              <a:gd name="connsiteY1" fmla="*/ 5867 h 29867"/>
              <a:gd name="connsiteX0" fmla="*/ 0 w 10000"/>
              <a:gd name="connsiteY0" fmla="*/ 7937 h 8215"/>
              <a:gd name="connsiteX1" fmla="*/ 10000 w 10000"/>
              <a:gd name="connsiteY1" fmla="*/ 0 h 8215"/>
              <a:gd name="connsiteX0" fmla="*/ 0 w 10000"/>
              <a:gd name="connsiteY0" fmla="*/ 9662 h 9662"/>
              <a:gd name="connsiteX1" fmla="*/ 10000 w 10000"/>
              <a:gd name="connsiteY1" fmla="*/ 0 h 9662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10766">
                <a:moveTo>
                  <a:pt x="0" y="10766"/>
                </a:moveTo>
                <a:cubicBezTo>
                  <a:pt x="3224" y="5943"/>
                  <a:pt x="6533" y="2399"/>
                  <a:pt x="1024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396996" y="2506309"/>
            <a:ext cx="1914033" cy="1347560"/>
            <a:chOff x="3396996" y="2506309"/>
            <a:chExt cx="1914033" cy="1347560"/>
          </a:xfrm>
        </p:grpSpPr>
        <p:sp>
          <p:nvSpPr>
            <p:cNvPr id="4" name="Oval 3"/>
            <p:cNvSpPr/>
            <p:nvPr/>
          </p:nvSpPr>
          <p:spPr bwMode="auto">
            <a:xfrm>
              <a:off x="4935656" y="30302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458923" y="311369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840367" y="29348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887235" y="315220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729166" y="316745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4808282" y="306797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067641" y="326283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551089" y="317865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652426" y="30733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492213" y="304588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205829" y="326283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4347704" y="312934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155218" y="333035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264737" y="341790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370564" y="329876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146785" y="343826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3956068" y="343156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254328" y="30531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4620980" y="293771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899851" y="348357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508569" y="363272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864068" y="37996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3848534" y="322612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646757" y="363272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88632" y="34992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3596146" y="37002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705665" y="378778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811492" y="36686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87713" y="380815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3396996" y="380145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3695256" y="342298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5232020" y="257411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840738" y="272326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5265310" y="250630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120801" y="258977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4928315" y="27907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5037834" y="287833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5143661" y="275919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4919882" y="28986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4729165" y="28919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5027425" y="25135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4406759" y="337661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564723" y="28064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4522105" y="28921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4153665" y="352576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4295540" y="33922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4103054" y="359327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4212573" y="36808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4318400" y="356169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094621" y="370119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3903904" y="369449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4157344" y="30001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765498" y="26217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4714887" y="268923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4824406" y="277678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930233" y="265764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4706454" y="279714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4838176" y="27056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679773" y="269387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4561821" y="271423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371104" y="270753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314887" y="275954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279104" y="30755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21795" y="265258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568701" y="280173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710576" y="266824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4518090" y="286924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627609" y="295679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733436" y="283766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509657" y="29771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318940" y="297046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258162" y="338047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4099759" y="336864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3981807" y="33890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3791090" y="33823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3734873" y="34343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699090" y="3750351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4241781" y="33273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3988687" y="347650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4130562" y="334301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3938076" y="3544018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4047595" y="363157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4153422" y="351243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929643" y="36519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3738926" y="3645235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323434" y="332389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646378" y="327405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423140" y="342972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519004" y="331181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4440049" y="330880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431619" y="327817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267177" y="319265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4224559" y="327828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4467952" y="300790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4417341" y="307541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4408908" y="3183330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4382227" y="308005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4264275" y="31004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4073558" y="309371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4017341" y="3145722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4271155" y="318791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4413030" y="305442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4220544" y="3255427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4330063" y="3342979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4435890" y="3223843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4212111" y="33633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4021394" y="3356644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 flipH="1">
            <a:off x="4362318" y="2741215"/>
            <a:ext cx="667926" cy="4911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5" name="Rectangle 154"/>
          <p:cNvSpPr/>
          <p:nvPr/>
        </p:nvSpPr>
        <p:spPr>
          <a:xfrm>
            <a:off x="6215745" y="3871550"/>
            <a:ext cx="297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f(</a:t>
            </a:r>
            <a:r>
              <a:rPr lang="en-GB" i="1" dirty="0" smtClean="0"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cs typeface="Times New Roman" pitchFamily="18" charset="0"/>
                <a:sym typeface="Symbol"/>
              </a:rPr>
              <a:t>) = </a:t>
            </a:r>
            <a:r>
              <a:rPr lang="en-GB" sz="3200" dirty="0" smtClean="0">
                <a:cs typeface="Times New Roman" pitchFamily="18" charset="0"/>
                <a:sym typeface="Symbol"/>
              </a:rPr>
              <a:t>(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1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),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r>
              <a:rPr lang="en-GB" sz="3200" dirty="0" smtClean="0">
                <a:cs typeface="Times New Roman" pitchFamily="18" charset="0"/>
              </a:rPr>
              <a:t>)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n-GB" dirty="0"/>
          </a:p>
        </p:txBody>
      </p:sp>
      <p:sp>
        <p:nvSpPr>
          <p:cNvPr id="153" name="TextBox 152"/>
          <p:cNvSpPr txBox="1"/>
          <p:nvPr/>
        </p:nvSpPr>
        <p:spPr>
          <a:xfrm>
            <a:off x="4287701" y="3274558"/>
            <a:ext cx="3642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CC00"/>
                </a:solidFill>
                <a:cs typeface="Times New Roman" pitchFamily="18" charset="0"/>
                <a:sym typeface="Symbol"/>
              </a:rPr>
              <a:t>x</a:t>
            </a:r>
            <a:endParaRPr lang="en-GB" i="1" dirty="0">
              <a:solidFill>
                <a:srgbClr val="00CC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251544" y="315378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  <a:cs typeface="Times New Roman" pitchFamily="18" charset="0"/>
                <a:sym typeface="Symbol"/>
              </a:rPr>
              <a:t>^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 flipH="1">
            <a:off x="5232020" y="2792659"/>
            <a:ext cx="1295099" cy="1907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2" name="TextBox 151"/>
          <p:cNvSpPr txBox="1"/>
          <p:nvPr/>
        </p:nvSpPr>
        <p:spPr>
          <a:xfrm>
            <a:off x="6509805" y="24666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524820" y="2266449"/>
            <a:ext cx="10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157" name="Straight Connector 156"/>
          <p:cNvCxnSpPr/>
          <p:nvPr/>
        </p:nvCxnSpPr>
        <p:spPr bwMode="auto">
          <a:xfrm>
            <a:off x="7405074" y="2789669"/>
            <a:ext cx="12409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7426843" y="2833213"/>
            <a:ext cx="12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4928" y="2506287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  <a:sym typeface="Symbol"/>
              </a:rPr>
              <a:t>=</a:t>
            </a:r>
            <a:endParaRPr lang="en-GB" dirty="0"/>
          </a:p>
        </p:txBody>
      </p:sp>
      <p:sp>
        <p:nvSpPr>
          <p:cNvPr id="159" name="Oval 158"/>
          <p:cNvSpPr/>
          <p:nvPr/>
        </p:nvSpPr>
        <p:spPr bwMode="auto">
          <a:xfrm>
            <a:off x="4996581" y="272326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 rot="16200000" flipH="1">
            <a:off x="5119901" y="2648113"/>
            <a:ext cx="158429" cy="35935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727673" y="1111401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CC00"/>
                </a:solidFill>
              </a:rPr>
              <a:t>R</a:t>
            </a:r>
            <a:r>
              <a:rPr lang="en-GB" baseline="30000" dirty="0">
                <a:solidFill>
                  <a:srgbClr val="00CC00"/>
                </a:solidFill>
              </a:rPr>
              <a:t>-1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 identity</a:t>
            </a:r>
            <a:endParaRPr lang="en-GB" dirty="0"/>
          </a:p>
        </p:txBody>
      </p:sp>
      <p:cxnSp>
        <p:nvCxnSpPr>
          <p:cNvPr id="8" name="Straight Connector 7"/>
          <p:cNvCxnSpPr>
            <a:endCxn id="80" idx="6"/>
          </p:cNvCxnSpPr>
          <p:nvPr/>
        </p:nvCxnSpPr>
        <p:spPr bwMode="auto">
          <a:xfrm flipH="1">
            <a:off x="5189380" y="1634621"/>
            <a:ext cx="690189" cy="1147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3" name="Straight Connector 162"/>
          <p:cNvCxnSpPr/>
          <p:nvPr/>
        </p:nvCxnSpPr>
        <p:spPr bwMode="auto">
          <a:xfrm flipH="1">
            <a:off x="4734441" y="2734951"/>
            <a:ext cx="291027" cy="6512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64" name="Group 163"/>
          <p:cNvGrpSpPr/>
          <p:nvPr/>
        </p:nvGrpSpPr>
        <p:grpSpPr>
          <a:xfrm>
            <a:off x="4544177" y="3269562"/>
            <a:ext cx="393056" cy="600448"/>
            <a:chOff x="4572179" y="3316394"/>
            <a:chExt cx="393056" cy="600448"/>
          </a:xfrm>
        </p:grpSpPr>
        <p:sp>
          <p:nvSpPr>
            <p:cNvPr id="165" name="TextBox 164"/>
            <p:cNvSpPr txBox="1"/>
            <p:nvPr/>
          </p:nvSpPr>
          <p:spPr>
            <a:xfrm>
              <a:off x="4595273" y="33936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rgbClr val="00CC00"/>
                  </a:solidFill>
                  <a:cs typeface="Times New Roman" pitchFamily="18" charset="0"/>
                  <a:sym typeface="Symbol"/>
                </a:rPr>
                <a:t>x</a:t>
              </a:r>
              <a:endParaRPr lang="en-GB" i="1" dirty="0">
                <a:solidFill>
                  <a:srgbClr val="00CC0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572179" y="3316394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CC00"/>
                  </a:solidFill>
                  <a:cs typeface="Times New Roman" pitchFamily="18" charset="0"/>
                  <a:sym typeface="Symbol"/>
                </a:rPr>
                <a:t>^</a:t>
              </a:r>
              <a:endParaRPr lang="en-GB" dirty="0">
                <a:solidFill>
                  <a:srgbClr val="00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6" grpId="0"/>
      <p:bldP spid="158" grpId="0"/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54"/>
          <p:cNvSpPr>
            <a:spLocks/>
          </p:cNvSpPr>
          <p:nvPr/>
        </p:nvSpPr>
        <p:spPr bwMode="auto">
          <a:xfrm rot="3206359">
            <a:off x="2932928" y="2495183"/>
            <a:ext cx="3073833" cy="190502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10000"/>
              <a:gd name="connsiteY0" fmla="*/ 0 h 1218516"/>
              <a:gd name="connsiteX1" fmla="*/ 10000 w 10000"/>
              <a:gd name="connsiteY1" fmla="*/ 1218516 h 1218516"/>
              <a:gd name="connsiteX0" fmla="*/ 0 w 7916"/>
              <a:gd name="connsiteY0" fmla="*/ 0 h 2874343"/>
              <a:gd name="connsiteX1" fmla="*/ 7916 w 7916"/>
              <a:gd name="connsiteY1" fmla="*/ 2874343 h 2874343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310"/>
              <a:gd name="connsiteY0" fmla="*/ 1992 h 3072"/>
              <a:gd name="connsiteX1" fmla="*/ 10310 w 10310"/>
              <a:gd name="connsiteY1" fmla="*/ 3072 h 3072"/>
              <a:gd name="connsiteX0" fmla="*/ 0 w 9399"/>
              <a:gd name="connsiteY0" fmla="*/ 29572 h 29867"/>
              <a:gd name="connsiteX1" fmla="*/ 9399 w 9399"/>
              <a:gd name="connsiteY1" fmla="*/ 5867 h 29867"/>
              <a:gd name="connsiteX0" fmla="*/ 0 w 10000"/>
              <a:gd name="connsiteY0" fmla="*/ 7937 h 8215"/>
              <a:gd name="connsiteX1" fmla="*/ 10000 w 10000"/>
              <a:gd name="connsiteY1" fmla="*/ 0 h 8215"/>
              <a:gd name="connsiteX0" fmla="*/ 0 w 10000"/>
              <a:gd name="connsiteY0" fmla="*/ 9662 h 9662"/>
              <a:gd name="connsiteX1" fmla="*/ 10000 w 10000"/>
              <a:gd name="connsiteY1" fmla="*/ 0 h 9662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  <a:gd name="connsiteX0" fmla="*/ 0 w 10240"/>
              <a:gd name="connsiteY0" fmla="*/ 10766 h 10766"/>
              <a:gd name="connsiteX1" fmla="*/ 10240 w 10240"/>
              <a:gd name="connsiteY1" fmla="*/ 0 h 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40" h="10766">
                <a:moveTo>
                  <a:pt x="0" y="10766"/>
                </a:moveTo>
                <a:cubicBezTo>
                  <a:pt x="3224" y="5943"/>
                  <a:pt x="6533" y="2399"/>
                  <a:pt x="1024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151" name="Oval 150"/>
          <p:cNvSpPr/>
          <p:nvPr/>
        </p:nvSpPr>
        <p:spPr bwMode="auto">
          <a:xfrm rot="3113456">
            <a:off x="4045643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2" name="Straight Connector 151"/>
          <p:cNvCxnSpPr/>
          <p:nvPr/>
        </p:nvCxnSpPr>
        <p:spPr bwMode="auto">
          <a:xfrm>
            <a:off x="3771465" y="1995748"/>
            <a:ext cx="591728" cy="8346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2162308" y="1079229"/>
            <a:ext cx="2704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CC00"/>
                </a:solidFill>
              </a:rPr>
              <a:t>noise covariance</a:t>
            </a:r>
          </a:p>
          <a:p>
            <a:pPr algn="ctr"/>
            <a:r>
              <a:rPr lang="en-GB" dirty="0" smtClean="0">
                <a:solidFill>
                  <a:srgbClr val="00CC00"/>
                </a:solidFill>
              </a:rPr>
              <a:t>ellipse</a:t>
            </a:r>
            <a:endParaRPr lang="en-GB" dirty="0">
              <a:solidFill>
                <a:srgbClr val="00CC00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215745" y="3871550"/>
            <a:ext cx="297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f(</a:t>
            </a:r>
            <a:r>
              <a:rPr lang="en-GB" i="1" dirty="0" smtClean="0"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cs typeface="Times New Roman" pitchFamily="18" charset="0"/>
                <a:sym typeface="Symbol"/>
              </a:rPr>
              <a:t>) = </a:t>
            </a:r>
            <a:r>
              <a:rPr lang="en-GB" sz="3200" dirty="0" smtClean="0">
                <a:cs typeface="Times New Roman" pitchFamily="18" charset="0"/>
                <a:sym typeface="Symbol"/>
              </a:rPr>
              <a:t>(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1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), </a:t>
            </a:r>
            <a:r>
              <a:rPr lang="en-GB" i="1" dirty="0" smtClean="0">
                <a:cs typeface="Times New Roman" pitchFamily="18" charset="0"/>
              </a:rPr>
              <a:t>f</a:t>
            </a:r>
            <a:r>
              <a:rPr lang="en-GB" baseline="-25000" dirty="0" smtClean="0">
                <a:cs typeface="Times New Roman" pitchFamily="18" charset="0"/>
              </a:rPr>
              <a:t>2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)</a:t>
            </a:r>
            <a:r>
              <a:rPr lang="en-GB" sz="3200" dirty="0" smtClean="0">
                <a:cs typeface="Times New Roman" pitchFamily="18" charset="0"/>
              </a:rPr>
              <a:t>)</a:t>
            </a:r>
            <a:r>
              <a:rPr lang="en-GB" dirty="0" smtClean="0">
                <a:cs typeface="Times New Roman" pitchFamily="18" charset="0"/>
              </a:rPr>
              <a:t>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396996" y="2506309"/>
            <a:ext cx="1914033" cy="1347560"/>
            <a:chOff x="3396996" y="2506309"/>
            <a:chExt cx="1914033" cy="1347560"/>
          </a:xfrm>
        </p:grpSpPr>
        <p:grpSp>
          <p:nvGrpSpPr>
            <p:cNvPr id="2" name="Group 1"/>
            <p:cNvGrpSpPr/>
            <p:nvPr/>
          </p:nvGrpSpPr>
          <p:grpSpPr>
            <a:xfrm>
              <a:off x="3396996" y="2506309"/>
              <a:ext cx="1914033" cy="1347560"/>
              <a:chOff x="3396996" y="2506309"/>
              <a:chExt cx="1914033" cy="134756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4935656" y="30302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458923" y="311369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4840367" y="293481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887235" y="31522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729166" y="316745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808282" y="306797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067641" y="326283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4551089" y="31786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652426" y="307339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4492213" y="304588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4205829" y="326283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347704" y="31293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155218" y="333035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264737" y="341790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4370564" y="329876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4146785" y="34382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3956068" y="343156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4254328" y="30531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4620980" y="293771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899851" y="348357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3508569" y="36327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3864068" y="37996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3848534" y="322612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3646757" y="363272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3788632" y="349922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3596146" y="37002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3705665" y="378778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3811492" y="366864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3587713" y="38081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396996" y="380145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3695256" y="34229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5232020" y="25741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840738" y="272326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5265310" y="250630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5120801" y="258977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4928315" y="279077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 bwMode="auto">
              <a:xfrm>
                <a:off x="5037834" y="287833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5143661" y="275919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4919882" y="289869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4729165" y="289199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5027425" y="25135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4406759" y="337661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4564723" y="280647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4522105" y="289210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4153665" y="35257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4295540" y="339227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4103054" y="35932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4212573" y="368082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4318400" y="356169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4094621" y="370119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3903904" y="369449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auto">
              <a:xfrm>
                <a:off x="4157344" y="300016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auto">
              <a:xfrm>
                <a:off x="4765498" y="26217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4714887" y="268923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 bwMode="auto">
              <a:xfrm>
                <a:off x="4824406" y="27767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4930233" y="265764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4706454" y="279714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4838176" y="27056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4679773" y="269387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561821" y="27142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4371104" y="270753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4314887" y="275954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279104" y="307557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821795" y="265258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4568701" y="280173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4710576" y="266824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4518090" y="286924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4627609" y="29567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4733436" y="283766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4509657" y="297716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 bwMode="auto">
              <a:xfrm>
                <a:off x="4318940" y="297046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4258162" y="33804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099759" y="336864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3981807" y="33890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791090" y="33823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3734873" y="343431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3699090" y="375035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4241781" y="332735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3988687" y="347650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4130562" y="334301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>
                <a:off x="3938076" y="354401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4047595" y="36315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4153422" y="351243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3929643" y="36519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3738926" y="364523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4323434" y="332389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 bwMode="auto">
              <a:xfrm>
                <a:off x="4646378" y="327405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4423140" y="342972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4519004" y="33118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4440049" y="330880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4431619" y="327817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4267177" y="319265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 bwMode="auto">
              <a:xfrm>
                <a:off x="4224559" y="327828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4467952" y="30079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>
                <a:off x="4417341" y="307541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4408908" y="318333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4382227" y="308005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4264275" y="31004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4073558" y="30937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4017341" y="314572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4271155" y="318791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4413030" y="30544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4220544" y="325542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4330063" y="334297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4435890" y="322384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212111" y="33633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4021394" y="33566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35" name="Oval 134"/>
            <p:cNvSpPr/>
            <p:nvPr/>
          </p:nvSpPr>
          <p:spPr bwMode="auto">
            <a:xfrm>
              <a:off x="4996581" y="272326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6509805" y="24666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524820" y="2266449"/>
            <a:ext cx="10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138" name="Straight Connector 137"/>
          <p:cNvCxnSpPr/>
          <p:nvPr/>
        </p:nvCxnSpPr>
        <p:spPr bwMode="auto">
          <a:xfrm>
            <a:off x="7405074" y="2789669"/>
            <a:ext cx="12409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7426843" y="2833213"/>
            <a:ext cx="12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914928" y="2506287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  <a:sym typeface="Symbol"/>
              </a:rPr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151" name="Oval 150"/>
          <p:cNvSpPr/>
          <p:nvPr/>
        </p:nvSpPr>
        <p:spPr bwMode="auto">
          <a:xfrm rot="3113456">
            <a:off x="4045643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5" name="TextBox 154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719095" y="245503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60" y="380964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332683" y="3222915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>
            <a:off x="4411243" y="2504223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43292" y="33416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130605" y="2974548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402023" y="3235232"/>
            <a:ext cx="916383" cy="749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62698" y="10533"/>
            <a:ext cx="6909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Information goes up as 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 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go down.</a:t>
            </a:r>
          </a:p>
          <a:p>
            <a:r>
              <a:rPr lang="en-GB" dirty="0" smtClean="0"/>
              <a:t>- How much depends on the angles.</a:t>
            </a:r>
          </a:p>
          <a:p>
            <a:r>
              <a:rPr lang="en-GB" dirty="0" smtClean="0"/>
              <a:t>   For instance, suppose </a:t>
            </a:r>
            <a:r>
              <a:rPr lang="en-GB" dirty="0" smtClean="0">
                <a:sym typeface="Symbol"/>
              </a:rPr>
              <a:t>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= 90.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509805" y="24666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820" y="2266449"/>
            <a:ext cx="105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endParaRPr lang="en-GB" baseline="30000" dirty="0">
              <a:solidFill>
                <a:srgbClr val="00CC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405074" y="2789669"/>
            <a:ext cx="124096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26843" y="2833213"/>
            <a:ext cx="127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00FF"/>
                </a:solidFill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endParaRPr lang="en-GB" baseline="300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4928" y="2506287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cs typeface="Times New Roman" pitchFamily="18" charset="0"/>
                <a:sym typeface="Symbol"/>
              </a:rPr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0" grpId="0"/>
      <p:bldP spid="33" grpId="0"/>
      <p:bldP spid="20" grpId="0"/>
      <p:bldP spid="21" grpId="0"/>
      <p:bldP spid="23" grpId="0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506053" y="271620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7352" y="425471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 rot="19613344">
            <a:off x="3139890" y="2543164"/>
            <a:ext cx="2509986" cy="1426902"/>
            <a:chOff x="3108201" y="2579380"/>
            <a:chExt cx="2509986" cy="1426902"/>
          </a:xfrm>
        </p:grpSpPr>
        <p:sp>
          <p:nvSpPr>
            <p:cNvPr id="151" name="Oval 150"/>
            <p:cNvSpPr/>
            <p:nvPr/>
          </p:nvSpPr>
          <p:spPr bwMode="auto">
            <a:xfrm rot="3113456">
              <a:off x="4045643" y="1955387"/>
              <a:ext cx="635101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332683" y="3222915"/>
              <a:ext cx="633054" cy="783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16200000">
              <a:off x="4411243" y="2504223"/>
              <a:ext cx="633054" cy="783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130605" y="2974548"/>
              <a:ext cx="198050" cy="2467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3402023" y="3235232"/>
              <a:ext cx="916383" cy="749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2262698" y="10533"/>
            <a:ext cx="70791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Information goes up as 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 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go down.</a:t>
            </a:r>
          </a:p>
          <a:p>
            <a:r>
              <a:rPr lang="en-GB" dirty="0" smtClean="0"/>
              <a:t>- How much depends on the angles.</a:t>
            </a:r>
          </a:p>
          <a:p>
            <a:r>
              <a:rPr lang="en-GB" dirty="0" smtClean="0"/>
              <a:t>   For instance, suppose </a:t>
            </a:r>
            <a:r>
              <a:rPr lang="en-GB" dirty="0" smtClean="0">
                <a:sym typeface="Symbol"/>
              </a:rPr>
              <a:t></a:t>
            </a:r>
            <a:r>
              <a:rPr lang="en-GB" baseline="-25000" dirty="0">
                <a:sym typeface="Symbol"/>
              </a:rPr>
              <a:t>2</a:t>
            </a:r>
            <a:r>
              <a:rPr lang="en-GB" dirty="0">
                <a:sym typeface="Symbol"/>
              </a:rPr>
              <a:t> = 90.</a:t>
            </a:r>
            <a:r>
              <a:rPr lang="en-GB" dirty="0" smtClean="0"/>
              <a:t>   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4469844" y="2693346"/>
            <a:ext cx="173371" cy="5595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4623272" y="2660514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262" y="3741860"/>
            <a:ext cx="583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we’ll focus on simple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3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3506053" y="271620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5097" y="336024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1" name="Oval 150"/>
          <p:cNvSpPr/>
          <p:nvPr/>
        </p:nvSpPr>
        <p:spPr bwMode="auto">
          <a:xfrm rot="1126800">
            <a:off x="4024904" y="3095880"/>
            <a:ext cx="635101" cy="22680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19613344">
            <a:off x="4493696" y="2978209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9613344">
            <a:off x="4077516" y="3042942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62698" y="10533"/>
            <a:ext cx="690926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Information goes up as 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 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go down.</a:t>
            </a:r>
          </a:p>
          <a:p>
            <a:r>
              <a:rPr lang="en-GB" dirty="0" smtClean="0"/>
              <a:t>- How much depends on the angles.</a:t>
            </a:r>
          </a:p>
          <a:p>
            <a:r>
              <a:rPr lang="en-GB" dirty="0" smtClean="0"/>
              <a:t>   For instance, </a:t>
            </a:r>
            <a:r>
              <a:rPr lang="en-GB" dirty="0"/>
              <a:t>suppose </a:t>
            </a:r>
            <a:r>
              <a:rPr lang="en-GB" dirty="0">
                <a:sym typeface="Symbol"/>
              </a:rPr>
              <a:t></a:t>
            </a:r>
            <a:r>
              <a:rPr lang="en-GB" baseline="-25000" dirty="0">
                <a:sym typeface="Symbol"/>
              </a:rPr>
              <a:t>2</a:t>
            </a:r>
            <a:r>
              <a:rPr lang="en-GB" dirty="0">
                <a:sym typeface="Symbol"/>
              </a:rPr>
              <a:t> = 90.</a:t>
            </a:r>
            <a:r>
              <a:rPr lang="en-GB" dirty="0" smtClean="0"/>
              <a:t>   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4469844" y="2693346"/>
            <a:ext cx="173371" cy="5595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4623272" y="2660514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217602" y="3323765"/>
            <a:ext cx="68610" cy="190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0800000" flipV="1">
            <a:off x="4333841" y="3021533"/>
            <a:ext cx="68610" cy="1904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151" name="Oval 150"/>
          <p:cNvSpPr/>
          <p:nvPr/>
        </p:nvSpPr>
        <p:spPr bwMode="auto">
          <a:xfrm rot="3113456">
            <a:off x="4045643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719095" y="245503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60" y="380964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332683" y="3222915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>
            <a:off x="4411243" y="2504223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43292" y="33416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130605" y="2974548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402023" y="3235232"/>
            <a:ext cx="916383" cy="749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262698" y="10533"/>
            <a:ext cx="6909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Information goes up as </a:t>
            </a:r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1</a:t>
            </a:r>
            <a:r>
              <a:rPr lang="en-GB" dirty="0" smtClean="0">
                <a:sym typeface="Symbol"/>
              </a:rPr>
              <a:t> and </a:t>
            </a:r>
            <a:r>
              <a:rPr lang="en-GB" baseline="-25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go down.</a:t>
            </a:r>
          </a:p>
          <a:p>
            <a:r>
              <a:rPr lang="en-GB" dirty="0" smtClean="0"/>
              <a:t>- How much depends on the angles. 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8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151" name="Oval 150"/>
          <p:cNvSpPr/>
          <p:nvPr/>
        </p:nvSpPr>
        <p:spPr bwMode="auto">
          <a:xfrm rot="3113456">
            <a:off x="4045643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719095" y="245503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60" y="380964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332683" y="3222915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>
            <a:off x="4411243" y="2504223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43292" y="33416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130605" y="2974548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402023" y="3235232"/>
            <a:ext cx="916383" cy="749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62698" y="10533"/>
            <a:ext cx="19752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Guess: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43388" y="686014"/>
            <a:ext cx="1005734" cy="940909"/>
            <a:chOff x="3934528" y="686014"/>
            <a:chExt cx="1005734" cy="940909"/>
          </a:xfrm>
        </p:grpSpPr>
        <p:sp>
          <p:nvSpPr>
            <p:cNvPr id="22" name="Rectangle 21"/>
            <p:cNvSpPr/>
            <p:nvPr/>
          </p:nvSpPr>
          <p:spPr>
            <a:xfrm>
              <a:off x="3979743" y="686014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rot="5400000" flipH="1">
              <a:off x="4437394" y="655047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72495" y="1103703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03193" y="1067681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45161" y="68601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baseline="-25000" dirty="0" smtClean="0">
                <a:cs typeface="Times New Roman" pitchFamily="18" charset="0"/>
                <a:sym typeface="Symbol"/>
              </a:rPr>
              <a:t>2</a:t>
            </a:r>
            <a:endParaRPr lang="en-GB" sz="2400" baseline="-25000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rot="5400000" flipH="1">
            <a:off x="6002812" y="655047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968611" y="106768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83801" y="88811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742163" y="111096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4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Text Box 48"/>
          <p:cNvSpPr txBox="1">
            <a:spLocks noChangeArrowheads="1"/>
          </p:cNvSpPr>
          <p:nvPr/>
        </p:nvSpPr>
        <p:spPr bwMode="auto">
          <a:xfrm>
            <a:off x="1580391" y="1147679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2</a:t>
            </a:r>
            <a:endParaRPr lang="en-US" baseline="-25000" dirty="0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6458608" y="5495713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r>
              <a:rPr lang="en-GB" baseline="-25000" dirty="0" smtClean="0"/>
              <a:t>1</a:t>
            </a:r>
            <a:endParaRPr lang="en-US" baseline="-25000" dirty="0"/>
          </a:p>
        </p:txBody>
      </p:sp>
      <p:sp>
        <p:nvSpPr>
          <p:cNvPr id="151" name="Oval 150"/>
          <p:cNvSpPr/>
          <p:nvPr/>
        </p:nvSpPr>
        <p:spPr bwMode="auto">
          <a:xfrm rot="3113456">
            <a:off x="4045643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719095" y="245503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60" y="380964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332683" y="3222915"/>
            <a:ext cx="633054" cy="783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6200000">
            <a:off x="4411243" y="2504223"/>
            <a:ext cx="633054" cy="783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643292" y="33416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94038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130605" y="2974548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3402023" y="3235232"/>
            <a:ext cx="916383" cy="749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262698" y="10533"/>
            <a:ext cx="19752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Guess: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=</a:t>
            </a:r>
            <a:r>
              <a:rPr lang="en-GB" dirty="0" smtClean="0"/>
              <a:t>   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043388" y="686014"/>
            <a:ext cx="1005734" cy="940909"/>
            <a:chOff x="3934528" y="686014"/>
            <a:chExt cx="1005734" cy="940909"/>
          </a:xfrm>
        </p:grpSpPr>
        <p:sp>
          <p:nvSpPr>
            <p:cNvPr id="22" name="Rectangle 21"/>
            <p:cNvSpPr/>
            <p:nvPr/>
          </p:nvSpPr>
          <p:spPr>
            <a:xfrm>
              <a:off x="3979743" y="686014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rot="5400000" flipH="1">
              <a:off x="4437394" y="655047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72495" y="1103703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03193" y="1067681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45161" y="68601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baseline="-25000" dirty="0" smtClean="0">
                <a:cs typeface="Times New Roman" pitchFamily="18" charset="0"/>
                <a:sym typeface="Symbol"/>
              </a:rPr>
              <a:t>2</a:t>
            </a:r>
            <a:endParaRPr lang="en-GB" sz="2400" baseline="-25000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rot="5400000" flipH="1">
            <a:off x="6002812" y="655047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968611" y="106768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83801" y="88811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5742163" y="111096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614511" y="20664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[</a:t>
            </a:r>
            <a:endParaRPr lang="en-GB" sz="9600" dirty="0"/>
          </a:p>
        </p:txBody>
      </p:sp>
      <p:sp>
        <p:nvSpPr>
          <p:cNvPr id="40" name="TextBox 39"/>
          <p:cNvSpPr txBox="1"/>
          <p:nvPr/>
        </p:nvSpPr>
        <p:spPr>
          <a:xfrm>
            <a:off x="6458565" y="206649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]</a:t>
            </a:r>
            <a:endParaRPr lang="en-GB" sz="9600" dirty="0"/>
          </a:p>
        </p:txBody>
      </p:sp>
      <p:sp>
        <p:nvSpPr>
          <p:cNvPr id="8" name="TextBox 7"/>
          <p:cNvSpPr txBox="1"/>
          <p:nvPr/>
        </p:nvSpPr>
        <p:spPr>
          <a:xfrm>
            <a:off x="6889823" y="849353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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5543" y="686014"/>
            <a:ext cx="2664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41" name="Rectangle 40"/>
          <p:cNvSpPr/>
          <p:nvPr/>
        </p:nvSpPr>
        <p:spPr>
          <a:xfrm>
            <a:off x="5695117" y="181342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2048008" y="2089336"/>
            <a:ext cx="673549" cy="1002473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9733"/>
              <a:gd name="connsiteY0" fmla="*/ 0 h 1722984"/>
              <a:gd name="connsiteX1" fmla="*/ 9733 w 9733"/>
              <a:gd name="connsiteY1" fmla="*/ 1722984 h 172298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291 w 1937"/>
              <a:gd name="connsiteY0" fmla="*/ 0 h 6523"/>
              <a:gd name="connsiteX1" fmla="*/ 1937 w 1937"/>
              <a:gd name="connsiteY1" fmla="*/ 6523 h 6523"/>
              <a:gd name="connsiteX0" fmla="*/ 0 w 8498"/>
              <a:gd name="connsiteY0" fmla="*/ 0 h 10557"/>
              <a:gd name="connsiteX1" fmla="*/ 8498 w 8498"/>
              <a:gd name="connsiteY1" fmla="*/ 10000 h 10557"/>
              <a:gd name="connsiteX0" fmla="*/ 12 w 10012"/>
              <a:gd name="connsiteY0" fmla="*/ 0 h 9472"/>
              <a:gd name="connsiteX1" fmla="*/ 10012 w 10012"/>
              <a:gd name="connsiteY1" fmla="*/ 9472 h 9472"/>
              <a:gd name="connsiteX0" fmla="*/ 4 w 12582"/>
              <a:gd name="connsiteY0" fmla="*/ 0 h 9524"/>
              <a:gd name="connsiteX1" fmla="*/ 12582 w 12582"/>
              <a:gd name="connsiteY1" fmla="*/ 9524 h 9524"/>
              <a:gd name="connsiteX0" fmla="*/ 14478 w 14478"/>
              <a:gd name="connsiteY0" fmla="*/ 0 h 20494"/>
              <a:gd name="connsiteX1" fmla="*/ 1685 w 14478"/>
              <a:gd name="connsiteY1" fmla="*/ 20494 h 20494"/>
              <a:gd name="connsiteX0" fmla="*/ 1510 w 4302"/>
              <a:gd name="connsiteY0" fmla="*/ 0 h 9201"/>
              <a:gd name="connsiteX1" fmla="*/ 4302 w 4302"/>
              <a:gd name="connsiteY1" fmla="*/ 9201 h 9201"/>
              <a:gd name="connsiteX0" fmla="*/ 14296 w 20786"/>
              <a:gd name="connsiteY0" fmla="*/ 0 h 10118"/>
              <a:gd name="connsiteX1" fmla="*/ 20786 w 20786"/>
              <a:gd name="connsiteY1" fmla="*/ 10000 h 10118"/>
              <a:gd name="connsiteX0" fmla="*/ 14657 w 21147"/>
              <a:gd name="connsiteY0" fmla="*/ 0 h 10003"/>
              <a:gd name="connsiteX1" fmla="*/ 21147 w 21147"/>
              <a:gd name="connsiteY1" fmla="*/ 10000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47" h="10003">
                <a:moveTo>
                  <a:pt x="14657" y="0"/>
                </a:moveTo>
                <a:cubicBezTo>
                  <a:pt x="13062" y="6158"/>
                  <a:pt x="-21343" y="10143"/>
                  <a:pt x="21147" y="1000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1908" y="2796920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FF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endParaRPr lang="en-GB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384355" y="2720718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0080" y="2808511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4512520" y="1605702"/>
            <a:ext cx="1182597" cy="4611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2795520" y="2972499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baseline="-25000" dirty="0" smtClean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928110" y="2383259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 bwMode="auto">
          <a:xfrm rot="10800000" flipV="1">
            <a:off x="3274215" y="797712"/>
            <a:ext cx="796974" cy="5025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141711" y="402771"/>
            <a:ext cx="3106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number of neurons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11" grpId="0"/>
      <p:bldP spid="12" grpId="0"/>
      <p:bldP spid="13" grpId="0"/>
      <p:bldP spid="25" grpId="0"/>
      <p:bldP spid="49" grpId="0"/>
      <p:bldP spid="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5543" y="686014"/>
            <a:ext cx="2664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42" name="Freeform 54"/>
          <p:cNvSpPr>
            <a:spLocks/>
          </p:cNvSpPr>
          <p:nvPr/>
        </p:nvSpPr>
        <p:spPr bwMode="auto">
          <a:xfrm>
            <a:off x="2048008" y="2089336"/>
            <a:ext cx="673549" cy="1002473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9733"/>
              <a:gd name="connsiteY0" fmla="*/ 0 h 1722984"/>
              <a:gd name="connsiteX1" fmla="*/ 9733 w 9733"/>
              <a:gd name="connsiteY1" fmla="*/ 1722984 h 172298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291 w 1937"/>
              <a:gd name="connsiteY0" fmla="*/ 0 h 6523"/>
              <a:gd name="connsiteX1" fmla="*/ 1937 w 1937"/>
              <a:gd name="connsiteY1" fmla="*/ 6523 h 6523"/>
              <a:gd name="connsiteX0" fmla="*/ 0 w 8498"/>
              <a:gd name="connsiteY0" fmla="*/ 0 h 10557"/>
              <a:gd name="connsiteX1" fmla="*/ 8498 w 8498"/>
              <a:gd name="connsiteY1" fmla="*/ 10000 h 10557"/>
              <a:gd name="connsiteX0" fmla="*/ 12 w 10012"/>
              <a:gd name="connsiteY0" fmla="*/ 0 h 9472"/>
              <a:gd name="connsiteX1" fmla="*/ 10012 w 10012"/>
              <a:gd name="connsiteY1" fmla="*/ 9472 h 9472"/>
              <a:gd name="connsiteX0" fmla="*/ 4 w 12582"/>
              <a:gd name="connsiteY0" fmla="*/ 0 h 9524"/>
              <a:gd name="connsiteX1" fmla="*/ 12582 w 12582"/>
              <a:gd name="connsiteY1" fmla="*/ 9524 h 9524"/>
              <a:gd name="connsiteX0" fmla="*/ 14478 w 14478"/>
              <a:gd name="connsiteY0" fmla="*/ 0 h 20494"/>
              <a:gd name="connsiteX1" fmla="*/ 1685 w 14478"/>
              <a:gd name="connsiteY1" fmla="*/ 20494 h 20494"/>
              <a:gd name="connsiteX0" fmla="*/ 1510 w 4302"/>
              <a:gd name="connsiteY0" fmla="*/ 0 h 9201"/>
              <a:gd name="connsiteX1" fmla="*/ 4302 w 4302"/>
              <a:gd name="connsiteY1" fmla="*/ 9201 h 9201"/>
              <a:gd name="connsiteX0" fmla="*/ 14296 w 20786"/>
              <a:gd name="connsiteY0" fmla="*/ 0 h 10118"/>
              <a:gd name="connsiteX1" fmla="*/ 20786 w 20786"/>
              <a:gd name="connsiteY1" fmla="*/ 10000 h 10118"/>
              <a:gd name="connsiteX0" fmla="*/ 14657 w 21147"/>
              <a:gd name="connsiteY0" fmla="*/ 0 h 10003"/>
              <a:gd name="connsiteX1" fmla="*/ 21147 w 21147"/>
              <a:gd name="connsiteY1" fmla="*/ 10000 h 1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147" h="10003">
                <a:moveTo>
                  <a:pt x="14657" y="0"/>
                </a:moveTo>
                <a:cubicBezTo>
                  <a:pt x="13062" y="6158"/>
                  <a:pt x="-21343" y="10143"/>
                  <a:pt x="21147" y="1000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1908" y="2796920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FF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endParaRPr lang="en-GB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3384355" y="2720718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0080" y="2808511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r>
              <a:rPr lang="en-GB" dirty="0" smtClean="0">
                <a:sym typeface="Symbol"/>
              </a:rPr>
              <a:t> = big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795520" y="2972499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err="1" smtClean="0">
                <a:sym typeface="Symbol"/>
              </a:rPr>
              <a:t>i</a:t>
            </a:r>
            <a:r>
              <a:rPr lang="en-GB" i="1" baseline="-25000" dirty="0" smtClean="0">
                <a:sym typeface="Symbol"/>
              </a:rPr>
              <a:t>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49" name="Rectangle 48"/>
          <p:cNvSpPr/>
          <p:nvPr/>
        </p:nvSpPr>
        <p:spPr>
          <a:xfrm>
            <a:off x="2928110" y="2383259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cxnSp>
        <p:nvCxnSpPr>
          <p:cNvPr id="53" name="Straight Connector 52"/>
          <p:cNvCxnSpPr/>
          <p:nvPr/>
        </p:nvCxnSpPr>
        <p:spPr bwMode="auto">
          <a:xfrm rot="10800000" flipV="1">
            <a:off x="3274215" y="797712"/>
            <a:ext cx="796974" cy="50250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141711" y="402771"/>
            <a:ext cx="3106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number of neurons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695117" y="1813422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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512520" y="1605702"/>
            <a:ext cx="1182597" cy="46113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538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5543" y="686014"/>
            <a:ext cx="2664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451424" y="1534591"/>
            <a:ext cx="1535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  <a:sym typeface="Symbol"/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330926"/>
            <a:ext cx="69942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The usual eigenvector/eigenvalue expansion:</a:t>
            </a:r>
          </a:p>
          <a:p>
            <a:endParaRPr lang="en-GB" dirty="0">
              <a:solidFill>
                <a:srgbClr val="00CC00"/>
              </a:solidFill>
              <a:sym typeface="Symbol"/>
            </a:endParaRPr>
          </a:p>
          <a:p>
            <a:r>
              <a:rPr lang="en-GB" dirty="0" smtClean="0">
                <a:solidFill>
                  <a:srgbClr val="00CC00"/>
                </a:solidFill>
                <a:sym typeface="Symbol"/>
              </a:rPr>
              <a:t>	</a:t>
            </a:r>
            <a:r>
              <a:rPr lang="en-GB" dirty="0" err="1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err="1" smtClean="0">
                <a:sym typeface="Symbol"/>
              </a:rPr>
              <a:t>v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=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i="1" baseline="-25000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,   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err="1" smtClean="0">
                <a:sym typeface="Symbol"/>
              </a:rPr>
              <a:t>v</a:t>
            </a:r>
            <a:r>
              <a:rPr lang="en-GB" i="1" baseline="-25000" dirty="0" err="1" smtClean="0">
                <a:sym typeface="Symbol"/>
              </a:rPr>
              <a:t>l</a:t>
            </a:r>
            <a:r>
              <a:rPr lang="en-GB" dirty="0" smtClean="0">
                <a:sym typeface="Symbol"/>
              </a:rPr>
              <a:t>   = </a:t>
            </a:r>
            <a:r>
              <a:rPr lang="en-GB" i="1" baseline="-25000" dirty="0" smtClean="0">
                <a:sym typeface="Symbol"/>
              </a:rPr>
              <a:t>kl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=&gt;	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</a:t>
            </a:r>
            <a:r>
              <a:rPr lang="en-GB" i="1" baseline="-25000" dirty="0">
                <a:sym typeface="Symbol"/>
              </a:rPr>
              <a:t> k</a:t>
            </a:r>
            <a:r>
              <a:rPr lang="en-GB" dirty="0" smtClean="0">
                <a:sym typeface="Symbol"/>
              </a:rPr>
              <a:t>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/>
              <a:t>	</a:t>
            </a:r>
            <a:endParaRPr lang="en-GB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901783" y="200379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819051" y="1145999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489656" y="3674013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1</a:t>
            </a:r>
            <a:endParaRPr lang="en-GB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890026" y="406971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29" name="Oval 28"/>
          <p:cNvSpPr/>
          <p:nvPr/>
        </p:nvSpPr>
        <p:spPr bwMode="auto">
          <a:xfrm rot="1126800">
            <a:off x="2477803" y="3088946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rot="19613344">
            <a:off x="2939207" y="4134595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rot="14213344">
            <a:off x="2612416" y="3489694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397272" y="4093215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v</a:t>
            </a:r>
            <a:r>
              <a:rPr lang="en-GB" baseline="-25000" dirty="0" smtClean="0">
                <a:sym typeface="Symbol"/>
              </a:rPr>
              <a:t>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 rot="911969">
            <a:off x="3206747" y="3661410"/>
            <a:ext cx="97971" cy="2923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69529" y="3433001"/>
            <a:ext cx="497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v</a:t>
            </a:r>
            <a:r>
              <a:rPr lang="en-GB" baseline="-25000" dirty="0" smtClean="0">
                <a:sym typeface="Symbol"/>
              </a:rPr>
              <a:t>2</a:t>
            </a:r>
            <a:endParaRPr lang="en-GB" dirty="0"/>
          </a:p>
        </p:txBody>
      </p:sp>
      <p:sp>
        <p:nvSpPr>
          <p:cNvPr id="38" name="Freeform 54"/>
          <p:cNvSpPr>
            <a:spLocks/>
          </p:cNvSpPr>
          <p:nvPr/>
        </p:nvSpPr>
        <p:spPr bwMode="auto">
          <a:xfrm>
            <a:off x="5432621" y="3806773"/>
            <a:ext cx="132500" cy="80793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9733"/>
              <a:gd name="connsiteY0" fmla="*/ 0 h 1722984"/>
              <a:gd name="connsiteX1" fmla="*/ 9733 w 9733"/>
              <a:gd name="connsiteY1" fmla="*/ 1722984 h 172298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291 w 1937"/>
              <a:gd name="connsiteY0" fmla="*/ 0 h 6523"/>
              <a:gd name="connsiteX1" fmla="*/ 1937 w 1937"/>
              <a:gd name="connsiteY1" fmla="*/ 6523 h 6523"/>
              <a:gd name="connsiteX0" fmla="*/ 0 w 8498"/>
              <a:gd name="connsiteY0" fmla="*/ 0 h 10557"/>
              <a:gd name="connsiteX1" fmla="*/ 8498 w 8498"/>
              <a:gd name="connsiteY1" fmla="*/ 10000 h 10557"/>
              <a:gd name="connsiteX0" fmla="*/ 12 w 10012"/>
              <a:gd name="connsiteY0" fmla="*/ 0 h 9472"/>
              <a:gd name="connsiteX1" fmla="*/ 10012 w 10012"/>
              <a:gd name="connsiteY1" fmla="*/ 9472 h 9472"/>
              <a:gd name="connsiteX0" fmla="*/ 4 w 12582"/>
              <a:gd name="connsiteY0" fmla="*/ 0 h 9524"/>
              <a:gd name="connsiteX1" fmla="*/ 12582 w 12582"/>
              <a:gd name="connsiteY1" fmla="*/ 9524 h 9524"/>
              <a:gd name="connsiteX0" fmla="*/ 14478 w 14478"/>
              <a:gd name="connsiteY0" fmla="*/ 0 h 20494"/>
              <a:gd name="connsiteX1" fmla="*/ 1685 w 14478"/>
              <a:gd name="connsiteY1" fmla="*/ 20494 h 20494"/>
              <a:gd name="connsiteX0" fmla="*/ 1510 w 4302"/>
              <a:gd name="connsiteY0" fmla="*/ 0 h 9201"/>
              <a:gd name="connsiteX1" fmla="*/ 4302 w 4302"/>
              <a:gd name="connsiteY1" fmla="*/ 9201 h 9201"/>
              <a:gd name="connsiteX0" fmla="*/ 14296 w 20786"/>
              <a:gd name="connsiteY0" fmla="*/ 0 h 10118"/>
              <a:gd name="connsiteX1" fmla="*/ 20786 w 20786"/>
              <a:gd name="connsiteY1" fmla="*/ 10000 h 10118"/>
              <a:gd name="connsiteX0" fmla="*/ 14657 w 21147"/>
              <a:gd name="connsiteY0" fmla="*/ 0 h 10003"/>
              <a:gd name="connsiteX1" fmla="*/ 21147 w 21147"/>
              <a:gd name="connsiteY1" fmla="*/ 10000 h 10003"/>
              <a:gd name="connsiteX0" fmla="*/ 508 w 6998"/>
              <a:gd name="connsiteY0" fmla="*/ 0 h 10000"/>
              <a:gd name="connsiteX1" fmla="*/ 6998 w 6998"/>
              <a:gd name="connsiteY1" fmla="*/ 10000 h 10000"/>
              <a:gd name="connsiteX0" fmla="*/ 3685 w 4656"/>
              <a:gd name="connsiteY0" fmla="*/ 0 h 10543"/>
              <a:gd name="connsiteX1" fmla="*/ 4656 w 4656"/>
              <a:gd name="connsiteY1" fmla="*/ 10543 h 10543"/>
              <a:gd name="connsiteX0" fmla="*/ 3724 w 14036"/>
              <a:gd name="connsiteY0" fmla="*/ 0 h 10000"/>
              <a:gd name="connsiteX1" fmla="*/ 14036 w 14036"/>
              <a:gd name="connsiteY1" fmla="*/ 10000 h 10000"/>
              <a:gd name="connsiteX0" fmla="*/ 6249 w 16561"/>
              <a:gd name="connsiteY0" fmla="*/ 0 h 10000"/>
              <a:gd name="connsiteX1" fmla="*/ 16561 w 16561"/>
              <a:gd name="connsiteY1" fmla="*/ 10000 h 10000"/>
              <a:gd name="connsiteX0" fmla="*/ 11354 w 11354"/>
              <a:gd name="connsiteY0" fmla="*/ 0 h 9583"/>
              <a:gd name="connsiteX1" fmla="*/ 10785 w 11354"/>
              <a:gd name="connsiteY1" fmla="*/ 9583 h 9583"/>
              <a:gd name="connsiteX0" fmla="*/ 11245 w 11245"/>
              <a:gd name="connsiteY0" fmla="*/ 0 h 10000"/>
              <a:gd name="connsiteX1" fmla="*/ 10744 w 11245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45" h="10000">
                <a:moveTo>
                  <a:pt x="11245" y="0"/>
                </a:moveTo>
                <a:cubicBezTo>
                  <a:pt x="-1949" y="2124"/>
                  <a:pt x="-5259" y="7776"/>
                  <a:pt x="10744" y="100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54"/>
          <p:cNvSpPr>
            <a:spLocks/>
          </p:cNvSpPr>
          <p:nvPr/>
        </p:nvSpPr>
        <p:spPr bwMode="auto">
          <a:xfrm flipH="1">
            <a:off x="6447090" y="3806773"/>
            <a:ext cx="132500" cy="807938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10000 h 10000"/>
              <a:gd name="connsiteX1" fmla="*/ 4867 w 10000"/>
              <a:gd name="connsiteY1" fmla="*/ 1 h 10000"/>
              <a:gd name="connsiteX2" fmla="*/ 10000 w 10000"/>
              <a:gd name="connsiteY2" fmla="*/ 9936 h 10000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9733"/>
              <a:gd name="connsiteY0" fmla="*/ 0 h 1722984"/>
              <a:gd name="connsiteX1" fmla="*/ 9733 w 9733"/>
              <a:gd name="connsiteY1" fmla="*/ 1722984 h 172298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291 w 1937"/>
              <a:gd name="connsiteY0" fmla="*/ 0 h 6523"/>
              <a:gd name="connsiteX1" fmla="*/ 1937 w 1937"/>
              <a:gd name="connsiteY1" fmla="*/ 6523 h 6523"/>
              <a:gd name="connsiteX0" fmla="*/ 0 w 8498"/>
              <a:gd name="connsiteY0" fmla="*/ 0 h 10557"/>
              <a:gd name="connsiteX1" fmla="*/ 8498 w 8498"/>
              <a:gd name="connsiteY1" fmla="*/ 10000 h 10557"/>
              <a:gd name="connsiteX0" fmla="*/ 12 w 10012"/>
              <a:gd name="connsiteY0" fmla="*/ 0 h 9472"/>
              <a:gd name="connsiteX1" fmla="*/ 10012 w 10012"/>
              <a:gd name="connsiteY1" fmla="*/ 9472 h 9472"/>
              <a:gd name="connsiteX0" fmla="*/ 4 w 12582"/>
              <a:gd name="connsiteY0" fmla="*/ 0 h 9524"/>
              <a:gd name="connsiteX1" fmla="*/ 12582 w 12582"/>
              <a:gd name="connsiteY1" fmla="*/ 9524 h 9524"/>
              <a:gd name="connsiteX0" fmla="*/ 14478 w 14478"/>
              <a:gd name="connsiteY0" fmla="*/ 0 h 20494"/>
              <a:gd name="connsiteX1" fmla="*/ 1685 w 14478"/>
              <a:gd name="connsiteY1" fmla="*/ 20494 h 20494"/>
              <a:gd name="connsiteX0" fmla="*/ 1510 w 4302"/>
              <a:gd name="connsiteY0" fmla="*/ 0 h 9201"/>
              <a:gd name="connsiteX1" fmla="*/ 4302 w 4302"/>
              <a:gd name="connsiteY1" fmla="*/ 9201 h 9201"/>
              <a:gd name="connsiteX0" fmla="*/ 14296 w 20786"/>
              <a:gd name="connsiteY0" fmla="*/ 0 h 10118"/>
              <a:gd name="connsiteX1" fmla="*/ 20786 w 20786"/>
              <a:gd name="connsiteY1" fmla="*/ 10000 h 10118"/>
              <a:gd name="connsiteX0" fmla="*/ 14657 w 21147"/>
              <a:gd name="connsiteY0" fmla="*/ 0 h 10003"/>
              <a:gd name="connsiteX1" fmla="*/ 21147 w 21147"/>
              <a:gd name="connsiteY1" fmla="*/ 10000 h 10003"/>
              <a:gd name="connsiteX0" fmla="*/ 508 w 6998"/>
              <a:gd name="connsiteY0" fmla="*/ 0 h 10000"/>
              <a:gd name="connsiteX1" fmla="*/ 6998 w 6998"/>
              <a:gd name="connsiteY1" fmla="*/ 10000 h 10000"/>
              <a:gd name="connsiteX0" fmla="*/ 3685 w 4656"/>
              <a:gd name="connsiteY0" fmla="*/ 0 h 10543"/>
              <a:gd name="connsiteX1" fmla="*/ 4656 w 4656"/>
              <a:gd name="connsiteY1" fmla="*/ 10543 h 10543"/>
              <a:gd name="connsiteX0" fmla="*/ 3724 w 14036"/>
              <a:gd name="connsiteY0" fmla="*/ 0 h 10000"/>
              <a:gd name="connsiteX1" fmla="*/ 14036 w 14036"/>
              <a:gd name="connsiteY1" fmla="*/ 10000 h 10000"/>
              <a:gd name="connsiteX0" fmla="*/ 6249 w 16561"/>
              <a:gd name="connsiteY0" fmla="*/ 0 h 10000"/>
              <a:gd name="connsiteX1" fmla="*/ 16561 w 16561"/>
              <a:gd name="connsiteY1" fmla="*/ 10000 h 10000"/>
              <a:gd name="connsiteX0" fmla="*/ 11354 w 11354"/>
              <a:gd name="connsiteY0" fmla="*/ 0 h 9583"/>
              <a:gd name="connsiteX1" fmla="*/ 10785 w 11354"/>
              <a:gd name="connsiteY1" fmla="*/ 9583 h 9583"/>
              <a:gd name="connsiteX0" fmla="*/ 11245 w 11245"/>
              <a:gd name="connsiteY0" fmla="*/ 0 h 10000"/>
              <a:gd name="connsiteX1" fmla="*/ 10744 w 11245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45" h="10000">
                <a:moveTo>
                  <a:pt x="11245" y="0"/>
                </a:moveTo>
                <a:cubicBezTo>
                  <a:pt x="-1949" y="2124"/>
                  <a:pt x="-5259" y="7776"/>
                  <a:pt x="10744" y="100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20919" y="4176406"/>
            <a:ext cx="30489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5714402" y="3784126"/>
            <a:ext cx="30489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4660658" y="3942588"/>
            <a:ext cx="739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3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9" grpId="0" animBg="1"/>
      <p:bldP spid="3" grpId="0"/>
      <p:bldP spid="5" grpId="0" animBg="1"/>
      <p:bldP spid="37" grpId="0"/>
      <p:bldP spid="38" grpId="0" animBg="1"/>
      <p:bldP spid="39" grpId="0" animBg="1"/>
      <p:bldP spid="40" grpId="0"/>
      <p:bldP spid="41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330926"/>
            <a:ext cx="699422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The usual eigenvector/eigenvalue expansion:</a:t>
            </a:r>
          </a:p>
          <a:p>
            <a:endParaRPr lang="en-GB" dirty="0">
              <a:solidFill>
                <a:srgbClr val="00CC00"/>
              </a:solidFill>
              <a:sym typeface="Symbol"/>
            </a:endParaRPr>
          </a:p>
          <a:p>
            <a:r>
              <a:rPr lang="en-GB" dirty="0" smtClean="0">
                <a:solidFill>
                  <a:srgbClr val="00CC00"/>
                </a:solidFill>
                <a:sym typeface="Symbol"/>
              </a:rPr>
              <a:t>	</a:t>
            </a:r>
            <a:r>
              <a:rPr lang="en-GB" dirty="0" err="1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dirty="0" err="1" smtClean="0">
                <a:sym typeface="Symbol"/>
              </a:rPr>
              <a:t>v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=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i="1" baseline="-25000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,   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err="1" smtClean="0">
                <a:sym typeface="Symbol"/>
              </a:rPr>
              <a:t>v</a:t>
            </a:r>
            <a:r>
              <a:rPr lang="en-GB" i="1" baseline="-25000" dirty="0" err="1" smtClean="0">
                <a:sym typeface="Symbol"/>
              </a:rPr>
              <a:t>l</a:t>
            </a:r>
            <a:r>
              <a:rPr lang="en-GB" dirty="0" smtClean="0">
                <a:sym typeface="Symbol"/>
              </a:rPr>
              <a:t>   = </a:t>
            </a:r>
            <a:r>
              <a:rPr lang="en-GB" i="1" baseline="-25000" dirty="0" smtClean="0">
                <a:sym typeface="Symbol"/>
              </a:rPr>
              <a:t>kl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=&gt;	</a:t>
            </a:r>
            <a:r>
              <a:rPr lang="en-GB" dirty="0" smtClean="0">
                <a:solidFill>
                  <a:srgbClr val="00CC00"/>
                </a:solidFill>
              </a:rPr>
              <a:t>R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</a:t>
            </a:r>
            <a:r>
              <a:rPr lang="en-GB" i="1" baseline="-25000" dirty="0">
                <a:sym typeface="Symbol"/>
              </a:rPr>
              <a:t> k</a:t>
            </a:r>
            <a:r>
              <a:rPr lang="en-GB" dirty="0" smtClean="0">
                <a:sym typeface="Symbol"/>
              </a:rPr>
              <a:t> </a:t>
            </a:r>
            <a:r>
              <a:rPr lang="el-GR" dirty="0" smtClean="0">
                <a:latin typeface="Times New Roman"/>
                <a:cs typeface="Times New Roman"/>
                <a:sym typeface="Symbol"/>
              </a:rPr>
              <a:t>σ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v</a:t>
            </a:r>
            <a:r>
              <a:rPr lang="en-GB" i="1" baseline="-25000" dirty="0" err="1" smtClean="0">
                <a:sym typeface="Symbol"/>
              </a:rPr>
              <a:t>k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	</a:t>
            </a:r>
          </a:p>
          <a:p>
            <a:r>
              <a:rPr lang="en-GB" dirty="0">
                <a:solidFill>
                  <a:srgbClr val="0000FF"/>
                </a:solidFill>
                <a:sym typeface="Symbol"/>
              </a:rPr>
              <a:t>	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CC00"/>
                </a:solidFill>
                <a:sym typeface="Symbol"/>
              </a:rPr>
              <a:t>R</a:t>
            </a:r>
            <a:r>
              <a:rPr lang="en-GB" baseline="30000" dirty="0">
                <a:solidFill>
                  <a:srgbClr val="00CC00"/>
                </a:solidFill>
                <a:sym typeface="Symbol"/>
              </a:rPr>
              <a:t>-1</a:t>
            </a:r>
            <a:r>
              <a:rPr lang="en-GB" dirty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dirty="0" smtClean="0">
                <a:sym typeface="Symbol"/>
              </a:rPr>
              <a:t>=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GB" dirty="0">
                <a:sym typeface="Symbol"/>
              </a:rPr>
              <a:t>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 </a:t>
            </a:r>
          </a:p>
          <a:p>
            <a:endParaRPr lang="en-GB" dirty="0" smtClean="0">
              <a:solidFill>
                <a:srgbClr val="0000FF"/>
              </a:solidFill>
              <a:sym typeface="Symbol"/>
            </a:endParaRPr>
          </a:p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	</a:t>
            </a:r>
            <a:r>
              <a:rPr lang="en-GB" dirty="0" smtClean="0">
                <a:sym typeface="Symbol"/>
              </a:rPr>
              <a:t>(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>
                <a:sym typeface="Symbol"/>
              </a:rPr>
              <a:t></a:t>
            </a:r>
            <a:r>
              <a:rPr lang="en-GB" dirty="0" err="1">
                <a:sym typeface="Symbol"/>
              </a:rPr>
              <a:t>v</a:t>
            </a:r>
            <a:r>
              <a:rPr lang="en-GB" i="1" baseline="-25000" dirty="0" err="1">
                <a:sym typeface="Symbol"/>
              </a:rPr>
              <a:t>k</a:t>
            </a:r>
            <a:r>
              <a:rPr lang="en-GB" i="1" baseline="-25000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)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= |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|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b="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GB" b="0" dirty="0" smtClean="0">
                <a:sym typeface="Symbol"/>
              </a:rPr>
              <a:t>|</a:t>
            </a:r>
            <a:r>
              <a:rPr lang="en-GB" dirty="0" smtClean="0">
                <a:sym typeface="Symbol"/>
              </a:rPr>
              <a:t>v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>
                <a:sym typeface="Symbol"/>
              </a:rPr>
              <a:t>|</a:t>
            </a:r>
            <a:r>
              <a:rPr lang="en-GB" baseline="30000" dirty="0" smtClean="0">
                <a:sym typeface="Symbol"/>
              </a:rPr>
              <a:t>2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cs typeface="Times New Roman" pitchFamily="18" charset="0"/>
              </a:rPr>
              <a:t>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sym typeface="Symbol"/>
              </a:rPr>
              <a:t> 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cs typeface="Times New Roman" pitchFamily="18" charset="0"/>
              </a:rPr>
              <a:t>cos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  <a:p>
            <a:endParaRPr lang="en-GB" dirty="0" smtClean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=&gt;</a:t>
            </a:r>
            <a:r>
              <a:rPr lang="en-GB" dirty="0">
                <a:cs typeface="Times New Roman" pitchFamily="18" charset="0"/>
              </a:rPr>
              <a:t>	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 smtClean="0">
                <a:solidFill>
                  <a:srgbClr val="00CC00"/>
                </a:solidFill>
                <a:sym typeface="Symbol"/>
              </a:rPr>
              <a:t>R</a:t>
            </a:r>
            <a:r>
              <a:rPr lang="en-GB" baseline="30000" dirty="0" smtClean="0">
                <a:solidFill>
                  <a:srgbClr val="00CC00"/>
                </a:solidFill>
                <a:sym typeface="Symbol"/>
              </a:rPr>
              <a:t>-1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 </a:t>
            </a:r>
            <a:r>
              <a:rPr lang="en-GB" dirty="0" smtClean="0">
                <a:sym typeface="Symbol"/>
              </a:rPr>
              <a:t>= 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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>
                <a:sym typeface="Symbol"/>
              </a:rPr>
              <a:t> </a:t>
            </a:r>
            <a:r>
              <a:rPr lang="en-GB" dirty="0">
                <a:sym typeface="Symbol"/>
              </a:rPr>
              <a:t>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>
                <a:solidFill>
                  <a:srgbClr val="0000FF"/>
                </a:solidFill>
                <a:sym typeface="Symbol"/>
              </a:rPr>
              <a:t> </a:t>
            </a:r>
            <a:endParaRPr lang="en-GB" dirty="0" smtClean="0"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5719" y="1875458"/>
            <a:ext cx="774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ym typeface="Symbol"/>
              </a:rPr>
              <a:t>v</a:t>
            </a:r>
            <a:r>
              <a:rPr lang="en-GB" sz="2400" i="1" baseline="-25000" dirty="0" err="1">
                <a:sym typeface="Symbol"/>
              </a:rPr>
              <a:t>k</a:t>
            </a:r>
            <a:r>
              <a:rPr lang="en-GB" sz="2400" dirty="0">
                <a:sym typeface="Symbol"/>
              </a:rPr>
              <a:t> </a:t>
            </a:r>
            <a:r>
              <a:rPr lang="en-GB" sz="2400" dirty="0" err="1">
                <a:sym typeface="Symbol"/>
              </a:rPr>
              <a:t>v</a:t>
            </a:r>
            <a:r>
              <a:rPr lang="en-GB" sz="2400" i="1" baseline="-25000" dirty="0" err="1"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6741751" y="2257125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511053" y="229314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rot="5400000" flipH="1">
            <a:off x="6789118" y="184280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617258" y="268554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ym typeface="Symbol"/>
              </a:rPr>
              <a:t>(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f</a:t>
            </a:r>
            <a:r>
              <a:rPr lang="en-GB" sz="2400" dirty="0" smtClean="0">
                <a:sym typeface="Symbol"/>
              </a:rPr>
              <a:t></a:t>
            </a:r>
            <a:r>
              <a:rPr lang="en-GB" sz="2400" dirty="0" err="1" smtClean="0">
                <a:sym typeface="Symbol"/>
              </a:rPr>
              <a:t>v</a:t>
            </a:r>
            <a:r>
              <a:rPr lang="en-GB" sz="2400" i="1" baseline="-25000" dirty="0" err="1" smtClean="0">
                <a:sym typeface="Symbol"/>
              </a:rPr>
              <a:t>k</a:t>
            </a:r>
            <a:r>
              <a:rPr lang="en-GB" sz="2400" dirty="0" smtClean="0">
                <a:sym typeface="Symbol"/>
              </a:rPr>
              <a:t>)</a:t>
            </a:r>
            <a:r>
              <a:rPr lang="en-GB" sz="2400" baseline="30000" dirty="0" smtClean="0">
                <a:sym typeface="Symbol"/>
              </a:rPr>
              <a:t>2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GB" sz="2400" i="1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009948" y="306720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779250" y="310323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rot="5400000" flipH="1">
            <a:off x="4069797" y="2631625"/>
            <a:ext cx="4" cy="10482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413640" y="2067600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=&gt; </a:t>
            </a:r>
            <a:r>
              <a:rPr lang="en-GB" dirty="0">
                <a:solidFill>
                  <a:srgbClr val="00CC00"/>
                </a:solidFill>
              </a:rPr>
              <a:t>R</a:t>
            </a:r>
            <a:r>
              <a:rPr lang="en-GB" baseline="30000" dirty="0">
                <a:solidFill>
                  <a:srgbClr val="00CC00"/>
                </a:solidFill>
              </a:rPr>
              <a:t>-1</a:t>
            </a:r>
            <a:r>
              <a:rPr lang="en-GB" dirty="0"/>
              <a:t> = </a:t>
            </a:r>
            <a:r>
              <a:rPr lang="en-GB" dirty="0">
                <a:sym typeface="Symbol"/>
              </a:rPr>
              <a:t></a:t>
            </a:r>
            <a:r>
              <a:rPr lang="en-GB" i="1" baseline="-25000" dirty="0">
                <a:sym typeface="Symbol"/>
              </a:rPr>
              <a:t>k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01783" y="200379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819051" y="1145999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104370" y="4840913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cs typeface="Times New Roman" pitchFamily="18" charset="0"/>
              </a:rPr>
              <a:t>cos</a:t>
            </a:r>
            <a:r>
              <a:rPr lang="en-GB" sz="2400" baseline="30000" dirty="0">
                <a:cs typeface="Times New Roman" pitchFamily="18" charset="0"/>
              </a:rPr>
              <a:t>2</a:t>
            </a:r>
            <a:r>
              <a:rPr lang="en-GB" sz="2400" i="1" dirty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>
                <a:cs typeface="Times New Roman" pitchFamily="18" charset="0"/>
                <a:sym typeface="Symbol"/>
              </a:rPr>
              <a:t>k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 </a:t>
            </a:r>
            <a:endParaRPr lang="en-GB" sz="2400" i="1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4497060" y="522258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266362" y="5258602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4556909" y="4786997"/>
            <a:ext cx="4" cy="104825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2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/>
      <p:bldP spid="21" grpId="0"/>
      <p:bldP spid="22" grpId="0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5543" y="686014"/>
            <a:ext cx="2844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74817" y="3179266"/>
            <a:ext cx="3784140" cy="1877823"/>
            <a:chOff x="2449976" y="2455037"/>
            <a:chExt cx="3784140" cy="1877823"/>
          </a:xfrm>
        </p:grpSpPr>
        <p:sp>
          <p:nvSpPr>
            <p:cNvPr id="27" name="Oval 26"/>
            <p:cNvSpPr/>
            <p:nvPr/>
          </p:nvSpPr>
          <p:spPr bwMode="auto">
            <a:xfrm rot="3113456">
              <a:off x="3566659" y="1955387"/>
              <a:ext cx="635101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3854897" y="3219357"/>
              <a:ext cx="1577062" cy="4926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240111" y="245503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GB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endParaRPr lang="en-GB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49976" y="3809640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</a:t>
              </a:r>
              <a:r>
                <a:rPr lang="en-GB" baseline="-25000" dirty="0" smtClean="0">
                  <a:solidFill>
                    <a:srgbClr val="FF0000"/>
                  </a:solidFill>
                  <a:sym typeface="Symbol"/>
                </a:rPr>
                <a:t>2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3853699" y="3222915"/>
              <a:ext cx="633054" cy="783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6200000">
              <a:off x="3932259" y="2504223"/>
              <a:ext cx="633054" cy="783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4164308" y="3341625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>
                  <a:solidFill>
                    <a:srgbClr val="FF0000"/>
                  </a:solidFill>
                  <a:sym typeface="Symbol"/>
                </a:rPr>
                <a:t></a:t>
              </a:r>
              <a:r>
                <a:rPr lang="en-GB" sz="2400" baseline="-25000" dirty="0" smtClean="0">
                  <a:solidFill>
                    <a:srgbClr val="FF0000"/>
                  </a:solidFill>
                  <a:sym typeface="Symbol"/>
                </a:rPr>
                <a:t>1</a:t>
              </a:r>
              <a:endParaRPr lang="en-GB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5054" y="2848338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i="1" dirty="0" smtClean="0">
                  <a:solidFill>
                    <a:srgbClr val="FF0000"/>
                  </a:solidFill>
                  <a:sym typeface="Symbol"/>
                </a:rPr>
                <a:t></a:t>
              </a:r>
              <a:r>
                <a:rPr lang="en-GB" sz="2400" baseline="-25000" dirty="0" smtClean="0">
                  <a:solidFill>
                    <a:srgbClr val="FF0000"/>
                  </a:solidFill>
                  <a:sym typeface="Symbol"/>
                </a:rPr>
                <a:t>2</a:t>
              </a:r>
              <a:endParaRPr lang="en-GB" sz="24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3651621" y="2974548"/>
              <a:ext cx="198050" cy="2467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2923039" y="3235232"/>
              <a:ext cx="916383" cy="7493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421073" y="3413646"/>
              <a:ext cx="813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x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9324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4116" y="2840204"/>
            <a:ext cx="26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optimal </a:t>
            </a:r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556" y="4452257"/>
            <a:ext cx="20120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  z</a:t>
            </a:r>
            <a:r>
              <a:rPr lang="en-GB" dirty="0" smtClean="0"/>
              <a:t> = </a:t>
            </a:r>
            <a:r>
              <a:rPr lang="en-GB" i="1" dirty="0" smtClean="0"/>
              <a:t>x</a:t>
            </a:r>
            <a:r>
              <a:rPr lang="en-GB" dirty="0" smtClean="0"/>
              <a:t> + </a:t>
            </a:r>
            <a:r>
              <a:rPr lang="en-GB" i="1" dirty="0" smtClean="0"/>
              <a:t>y</a:t>
            </a:r>
          </a:p>
          <a:p>
            <a:endParaRPr lang="en-GB" i="1" dirty="0"/>
          </a:p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z</a:t>
            </a:r>
            <a:r>
              <a:rPr lang="en-GB" i="1" dirty="0" smtClean="0">
                <a:sym typeface="Symbol"/>
              </a:rPr>
              <a:t> = 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x</a:t>
            </a:r>
            <a:r>
              <a:rPr lang="en-GB" i="1" dirty="0" smtClean="0">
                <a:sym typeface="Symbol"/>
              </a:rPr>
              <a:t> + 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y</a:t>
            </a:r>
            <a:r>
              <a:rPr lang="en-GB" i="1" dirty="0" smtClean="0">
                <a:sym typeface="Symbol"/>
              </a:rPr>
              <a:t> 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66894" y="533863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454293" y="533863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182919" y="533863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234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1" grpId="0"/>
      <p:bldP spid="102" grpId="0"/>
      <p:bldP spid="10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27017" y="3065417"/>
            <a:ext cx="7907383" cy="134982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543" y="686014"/>
            <a:ext cx="76385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Essentially all studies of Fisher</a:t>
            </a:r>
            <a:r>
              <a:rPr lang="en-GB" dirty="0"/>
              <a:t> </a:t>
            </a:r>
            <a:r>
              <a:rPr lang="en-GB" dirty="0" smtClean="0"/>
              <a:t>information have</a:t>
            </a:r>
          </a:p>
          <a:p>
            <a:r>
              <a:rPr lang="en-GB" dirty="0" smtClean="0"/>
              <a:t>looked at the relative </a:t>
            </a:r>
            <a:r>
              <a:rPr lang="en-GB" dirty="0" err="1" smtClean="0"/>
              <a:t>behavior</a:t>
            </a:r>
            <a:r>
              <a:rPr lang="en-GB" dirty="0" smtClean="0"/>
              <a:t> of </a:t>
            </a:r>
            <a:r>
              <a:rPr lang="en-GB" dirty="0">
                <a:cs typeface="Times New Roman" pitchFamily="18" charset="0"/>
              </a:rPr>
              <a:t>cos</a:t>
            </a:r>
            <a:r>
              <a:rPr lang="en-GB" baseline="30000" dirty="0">
                <a:cs typeface="Times New Roman" pitchFamily="18" charset="0"/>
              </a:rPr>
              <a:t>2</a:t>
            </a:r>
            <a:r>
              <a:rPr lang="en-GB" i="1" dirty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/>
              <a:t> and </a:t>
            </a:r>
            <a:r>
              <a:rPr lang="en-GB" dirty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/>
              <a:t> .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757225" y="365429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3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5543" y="686014"/>
            <a:ext cx="2844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 rot="3113456">
            <a:off x="2781780" y="3252011"/>
            <a:ext cx="892435" cy="136688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179738" y="3936866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745914" y="413115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14407" y="30041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5543" y="686014"/>
            <a:ext cx="2844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 rot="3113456">
            <a:off x="3175620" y="1508845"/>
            <a:ext cx="106435" cy="486544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179738" y="3936866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745914" y="413115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14407" y="30041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5543" y="686014"/>
            <a:ext cx="2844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general,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 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3369824" y="133496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rot="5400000" flipH="1">
            <a:off x="3827475" y="130400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93274" y="171663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62576" y="175265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768268" y="1665496"/>
            <a:ext cx="620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k </a:t>
            </a:r>
            <a:r>
              <a:rPr lang="en-GB" baseline="-25000" dirty="0" smtClean="0">
                <a:sym typeface="Symbol"/>
              </a:rPr>
              <a:t>=1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2900858" y="10762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baseline="-25000" dirty="0" smtClean="0">
                <a:sym typeface="Symbol"/>
              </a:rPr>
              <a:t>N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 bwMode="auto">
          <a:xfrm rot="6480000">
            <a:off x="3164734" y="1508845"/>
            <a:ext cx="106435" cy="4865442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179738" y="3936866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745914" y="4131155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14407" y="30041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0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0550" y="940526"/>
            <a:ext cx="6118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How does the shape of the covariance</a:t>
            </a:r>
          </a:p>
          <a:p>
            <a:pPr algn="ctr"/>
            <a:r>
              <a:rPr lang="en-GB" dirty="0" smtClean="0"/>
              <a:t>ellipse relative to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</a:t>
            </a:r>
            <a:r>
              <a:rPr lang="en-GB" dirty="0" smtClean="0"/>
              <a:t> affect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31" name="Rectangle 3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 rot="3113456">
            <a:off x="3566659" y="1955387"/>
            <a:ext cx="635101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854897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240111" y="2455037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baseline="-250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449976" y="380964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GB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baseline="30000" dirty="0">
              <a:solidFill>
                <a:srgbClr val="FF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853699" y="3222915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>
            <a:off x="3932259" y="2504223"/>
            <a:ext cx="633054" cy="7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64308" y="3341625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1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15054" y="2848338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  <a:sym typeface="Symbol"/>
              </a:rPr>
              <a:t></a:t>
            </a:r>
            <a:r>
              <a:rPr lang="en-GB" sz="2400" baseline="-25000" dirty="0" smtClean="0">
                <a:solidFill>
                  <a:srgbClr val="FF0000"/>
                </a:solidFill>
                <a:sym typeface="Symbol"/>
              </a:rPr>
              <a:t>2</a:t>
            </a:r>
            <a:endParaRPr lang="en-GB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3651621" y="2974548"/>
            <a:ext cx="198050" cy="2467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923039" y="3235232"/>
            <a:ext cx="916383" cy="749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421073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5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8" grpId="0"/>
      <p:bldP spid="49" grpId="0"/>
      <p:bldP spid="52" grpId="0"/>
      <p:bldP spid="53" grpId="0"/>
      <p:bldP spid="5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49984" y="3176352"/>
            <a:ext cx="76412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If noise is independent, information is big.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That’s because all the </a:t>
            </a:r>
            <a:r>
              <a:rPr lang="en-GB" dirty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/>
              <a:t> are about the same size.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31" name="Rectangle 3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42" name="Rectangle 41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45" name="Rectangle 44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833226" y="3976443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12928" y="495281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rot="5400000" flipH="1">
            <a:off x="1170579" y="492185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136378" y="533448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905680" y="537050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799073" y="515287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&lt;1/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/>
              <a:t> &gt;</a:t>
            </a:r>
            <a:endParaRPr lang="en-GB" i="1" dirty="0"/>
          </a:p>
        </p:txBody>
      </p:sp>
      <p:sp>
        <p:nvSpPr>
          <p:cNvPr id="68" name="Rectangle 67"/>
          <p:cNvSpPr/>
          <p:nvPr/>
        </p:nvSpPr>
        <p:spPr>
          <a:xfrm>
            <a:off x="2820465" y="513698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22000" y="5142546"/>
            <a:ext cx="566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 </a:t>
            </a:r>
            <a:r>
              <a:rPr lang="en-GB" dirty="0" smtClean="0"/>
              <a:t>approximately independent </a:t>
            </a:r>
            <a:r>
              <a:rPr lang="en-GB" dirty="0"/>
              <a:t>of </a:t>
            </a:r>
            <a:r>
              <a:rPr lang="en-GB" i="1" dirty="0" smtClean="0"/>
              <a:t>N.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9984" y="607823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r>
              <a:rPr lang="en-GB" dirty="0"/>
              <a:t>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05482" y="4752507"/>
            <a:ext cx="620683" cy="1112460"/>
            <a:chOff x="6780700" y="5656342"/>
            <a:chExt cx="620683" cy="1112460"/>
          </a:xfrm>
        </p:grpSpPr>
        <p:sp>
          <p:nvSpPr>
            <p:cNvPr id="34" name="TextBox 33"/>
            <p:cNvSpPr txBox="1"/>
            <p:nvPr/>
          </p:nvSpPr>
          <p:spPr>
            <a:xfrm>
              <a:off x="6835632" y="6044935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</a:t>
              </a:r>
              <a:endParaRPr lang="en-GB" dirty="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780700" y="5656342"/>
              <a:ext cx="620683" cy="1112460"/>
              <a:chOff x="2007282" y="141917"/>
              <a:chExt cx="620683" cy="1112460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007282" y="731157"/>
                <a:ext cx="620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baseline="-25000" dirty="0" smtClean="0">
                    <a:sym typeface="Symbol"/>
                  </a:rPr>
                  <a:t>k </a:t>
                </a:r>
                <a:r>
                  <a:rPr lang="en-GB" baseline="-25000" dirty="0" smtClean="0">
                    <a:sym typeface="Symbol"/>
                  </a:rPr>
                  <a:t>=1</a:t>
                </a:r>
                <a:endParaRPr lang="en-GB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39872" y="141917"/>
                <a:ext cx="35779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i="1" baseline="-25000" dirty="0" smtClean="0">
                    <a:sym typeface="Symbol"/>
                  </a:rPr>
                  <a:t>N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82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/>
      <p:bldP spid="4" grpId="0" animBg="1"/>
      <p:bldP spid="62" grpId="0"/>
      <p:bldP spid="63" grpId="0"/>
      <p:bldP spid="64" grpId="0" animBg="1"/>
      <p:bldP spid="65" grpId="0"/>
      <p:bldP spid="66" grpId="0"/>
      <p:bldP spid="7" grpId="0"/>
      <p:bldP spid="68" grpId="0"/>
      <p:bldP spid="8" grpId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49984" y="3176352"/>
            <a:ext cx="6631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If noise is independent, information is big.</a:t>
            </a:r>
            <a:endParaRPr lang="el-GR" baseline="30000" dirty="0"/>
          </a:p>
        </p:txBody>
      </p:sp>
      <p:sp>
        <p:nvSpPr>
          <p:cNvPr id="47" name="TextBox 46"/>
          <p:cNvSpPr txBox="1"/>
          <p:nvPr/>
        </p:nvSpPr>
        <p:spPr>
          <a:xfrm>
            <a:off x="1794232" y="4168462"/>
            <a:ext cx="29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 smtClean="0">
                <a:sym typeface="Symbol"/>
              </a:rPr>
              <a:t></a:t>
            </a:r>
            <a:r>
              <a:rPr lang="en-GB" i="1" baseline="-25000" dirty="0" err="1" smtClean="0">
                <a:sym typeface="Symbol"/>
              </a:rPr>
              <a:t>ij</a:t>
            </a:r>
            <a:r>
              <a:rPr lang="en-GB" dirty="0" smtClean="0">
                <a:sym typeface="Symbol"/>
              </a:rPr>
              <a:t> 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smtClean="0">
                <a:solidFill>
                  <a:srgbClr val="0000FF"/>
                </a:solidFill>
                <a:cs typeface="Times New Roman" pitchFamily="18" charset="0"/>
              </a:rPr>
              <a:t>i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i="1" dirty="0" err="1" smtClean="0">
                <a:solidFill>
                  <a:srgbClr val="00CC00"/>
                </a:solidFill>
                <a:cs typeface="Times New Roman" pitchFamily="18" charset="0"/>
              </a:rPr>
              <a:t>R</a:t>
            </a:r>
            <a:r>
              <a:rPr lang="en-GB" i="1" baseline="-25000" dirty="0" err="1" smtClean="0">
                <a:solidFill>
                  <a:srgbClr val="00CC00"/>
                </a:solidFill>
                <a:cs typeface="Times New Roman" pitchFamily="18" charset="0"/>
              </a:rPr>
              <a:t>ij</a:t>
            </a:r>
            <a:r>
              <a:rPr lang="en-GB" dirty="0" smtClean="0">
                <a:solidFill>
                  <a:srgbClr val="00CC00"/>
                </a:solidFill>
                <a:cs typeface="Times New Roman" pitchFamily="18" charset="0"/>
              </a:rPr>
              <a:t> </a:t>
            </a:r>
            <a:r>
              <a:rPr lang="en-GB" i="1" dirty="0" err="1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i="1" baseline="-25000" dirty="0" err="1" smtClean="0">
                <a:solidFill>
                  <a:srgbClr val="0000FF"/>
                </a:solidFill>
                <a:cs typeface="Times New Roman" pitchFamily="18" charset="0"/>
              </a:rPr>
              <a:t>j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91036" y="409703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90943" y="4097036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19593" y="408615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olidFill>
                  <a:srgbClr val="00CC00"/>
                </a:solidFill>
                <a:cs typeface="Times New Roman" pitchFamily="18" charset="0"/>
              </a:rPr>
              <a:t>-1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11957" y="5186758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</a:t>
            </a:r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2922099" y="5012830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sz="2400" i="1" baseline="-25000" dirty="0" smtClean="0">
                <a:solidFill>
                  <a:srgbClr val="0000FF"/>
                </a:solidFill>
                <a:cs typeface="Times New Roman" pitchFamily="18" charset="0"/>
              </a:rPr>
              <a:t>i</a:t>
            </a:r>
            <a:r>
              <a:rPr lang="en-GB" sz="24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sz="2400" i="1" dirty="0" smtClean="0">
                <a:solidFill>
                  <a:srgbClr val="0000FF"/>
                </a:solidFill>
                <a:cs typeface="Times New Roman" pitchFamily="18" charset="0"/>
              </a:rPr>
              <a:t>x</a:t>
            </a:r>
            <a:r>
              <a:rPr lang="en-GB" sz="24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en-GB" sz="2400" baseline="30000" dirty="0" smtClean="0">
                <a:solidFill>
                  <a:srgbClr val="0000FF"/>
                </a:solidFill>
                <a:cs typeface="Times New Roman" pitchFamily="18" charset="0"/>
              </a:rPr>
              <a:t>2</a:t>
            </a:r>
            <a:endParaRPr lang="en-GB" sz="2400" i="1" baseline="30000" dirty="0"/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 rot="5400000" flipH="1">
            <a:off x="3301369" y="4981863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275877" y="53944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045179" y="5430519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err="1" smtClean="0">
                <a:sym typeface="Symbol"/>
              </a:rPr>
              <a:t>i</a:t>
            </a:r>
            <a:endParaRPr lang="en-GB" i="1" baseline="30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259484" y="4753003"/>
            <a:ext cx="566181" cy="1112460"/>
            <a:chOff x="2007282" y="141917"/>
            <a:chExt cx="566181" cy="1112460"/>
          </a:xfrm>
        </p:grpSpPr>
        <p:sp>
          <p:nvSpPr>
            <p:cNvPr id="58" name="Rectangle 57"/>
            <p:cNvSpPr/>
            <p:nvPr/>
          </p:nvSpPr>
          <p:spPr>
            <a:xfrm>
              <a:off x="2007282" y="731157"/>
              <a:ext cx="5661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err="1" smtClean="0">
                  <a:sym typeface="Symbol"/>
                </a:rPr>
                <a:t>i</a:t>
              </a:r>
              <a:r>
                <a:rPr lang="en-GB" i="1" baseline="-25000" dirty="0" smtClean="0">
                  <a:sym typeface="Symbol"/>
                </a:rPr>
                <a:t>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3086220" y="491476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8057" y="5174851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2" name="Rectangle 61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6" name="Rectangle 65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0" name="Rectangle 69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3" name="Rectangle 7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0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49984" y="3176352"/>
            <a:ext cx="76412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If noise is independent, information is big.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That’s because all the </a:t>
            </a:r>
            <a:r>
              <a:rPr lang="en-GB" dirty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/>
              <a:t> are about the same size.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31" name="Rectangle 3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42" name="Rectangle 41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45" name="Rectangle 44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3833226" y="3976443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12928" y="495281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rot="5400000" flipH="1">
            <a:off x="1170579" y="492185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136378" y="533448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905680" y="537050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799073" y="515287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&lt;1/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/>
              <a:t> &gt;</a:t>
            </a:r>
            <a:endParaRPr lang="en-GB" i="1" dirty="0"/>
          </a:p>
        </p:txBody>
      </p:sp>
      <p:sp>
        <p:nvSpPr>
          <p:cNvPr id="68" name="Rectangle 67"/>
          <p:cNvSpPr/>
          <p:nvPr/>
        </p:nvSpPr>
        <p:spPr>
          <a:xfrm>
            <a:off x="2820465" y="513698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22000" y="5142546"/>
            <a:ext cx="566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 </a:t>
            </a:r>
            <a:r>
              <a:rPr lang="en-GB" dirty="0" smtClean="0"/>
              <a:t>approximately independent </a:t>
            </a:r>
            <a:r>
              <a:rPr lang="en-GB" dirty="0"/>
              <a:t>of </a:t>
            </a:r>
            <a:r>
              <a:rPr lang="en-GB" i="1" dirty="0" smtClean="0"/>
              <a:t>N.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9984" y="607823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r>
              <a:rPr lang="en-GB" dirty="0"/>
              <a:t>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883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49984" y="3165021"/>
            <a:ext cx="8031867" cy="9654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49984" y="3176352"/>
            <a:ext cx="80953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If noise is weakly correlated, </a:t>
            </a:r>
            <a:r>
              <a:rPr lang="en-GB" dirty="0"/>
              <a:t>such that all the </a:t>
            </a:r>
            <a:r>
              <a:rPr lang="en-GB" dirty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/>
              <a:t> </a:t>
            </a:r>
            <a:r>
              <a:rPr lang="en-GB" dirty="0" smtClean="0"/>
              <a:t>are</a:t>
            </a:r>
          </a:p>
          <a:p>
            <a:pPr eaLnBrk="1" hangingPunct="1"/>
            <a:r>
              <a:rPr lang="en-GB" dirty="0" smtClean="0"/>
              <a:t>about </a:t>
            </a:r>
            <a:r>
              <a:rPr lang="en-GB" dirty="0"/>
              <a:t>the same size, </a:t>
            </a:r>
            <a:r>
              <a:rPr lang="en-GB" dirty="0" smtClean="0"/>
              <a:t>information is still big.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31" name="Rectangle 3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35" name="Rectangle 34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42" name="Rectangle 41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45" name="Rectangle 44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7386321" y="316502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712928" y="4952817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rot="5400000" flipH="1">
            <a:off x="1170579" y="4921850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1136378" y="5334484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905680" y="5370506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799073" y="515287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 &lt;1/</a:t>
            </a:r>
            <a:r>
              <a:rPr lang="en-GB" dirty="0" smtClean="0">
                <a:sym typeface="Symbol"/>
              </a:rPr>
              <a:t></a:t>
            </a:r>
            <a:r>
              <a:rPr lang="en-GB" i="1" baseline="-25000" dirty="0">
                <a:sym typeface="Symbol"/>
              </a:rPr>
              <a:t>k</a:t>
            </a:r>
            <a:r>
              <a:rPr lang="en-GB" dirty="0" smtClean="0"/>
              <a:t> &gt;</a:t>
            </a:r>
            <a:endParaRPr lang="en-GB" i="1" dirty="0"/>
          </a:p>
        </p:txBody>
      </p:sp>
      <p:sp>
        <p:nvSpPr>
          <p:cNvPr id="68" name="Rectangle 67"/>
          <p:cNvSpPr/>
          <p:nvPr/>
        </p:nvSpPr>
        <p:spPr>
          <a:xfrm>
            <a:off x="2820465" y="5136981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422000" y="5142546"/>
            <a:ext cx="566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 </a:t>
            </a:r>
            <a:r>
              <a:rPr lang="en-GB" dirty="0" smtClean="0"/>
              <a:t>approximately independent </a:t>
            </a:r>
            <a:r>
              <a:rPr lang="en-GB" dirty="0"/>
              <a:t>of </a:t>
            </a:r>
            <a:r>
              <a:rPr lang="en-GB" i="1" dirty="0" smtClean="0"/>
              <a:t>N.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49984" y="607823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</a:t>
            </a:r>
            <a:r>
              <a:rPr lang="en-GB" dirty="0"/>
              <a:t>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1894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4116" y="2840204"/>
            <a:ext cx="26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optimal </a:t>
            </a:r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06744" y="4458000"/>
            <a:ext cx="815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There is additional variability in </a:t>
            </a:r>
            <a:r>
              <a:rPr lang="en-GB" sz="2400" i="1" dirty="0" smtClean="0"/>
              <a:t>z</a:t>
            </a:r>
            <a:r>
              <a:rPr lang="en-GB" sz="2400" dirty="0" smtClean="0"/>
              <a:t>, for two reasons:</a:t>
            </a:r>
          </a:p>
          <a:p>
            <a:pPr marL="457200" indent="-457200">
              <a:buFontTx/>
              <a:buAutoNum type="arabicPeriod"/>
            </a:pPr>
            <a:r>
              <a:rPr lang="en-GB" sz="2400" dirty="0">
                <a:solidFill>
                  <a:srgbClr val="00CC00"/>
                </a:solidFill>
              </a:rPr>
              <a:t>Neurons </a:t>
            </a:r>
            <a:r>
              <a:rPr lang="en-GB" sz="2400" dirty="0" smtClean="0">
                <a:solidFill>
                  <a:srgbClr val="00CC00"/>
                </a:solidFill>
              </a:rPr>
              <a:t>are </a:t>
            </a:r>
            <a:r>
              <a:rPr lang="en-GB" sz="2400" dirty="0">
                <a:solidFill>
                  <a:srgbClr val="00CC00"/>
                </a:solidFill>
              </a:rPr>
              <a:t>noisy.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0000FF"/>
                </a:solidFill>
              </a:rPr>
              <a:t>Computations are always approximate.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886388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+ </a:t>
            </a:r>
            <a:r>
              <a:rPr lang="el-GR" sz="2400" dirty="0" smtClean="0">
                <a:solidFill>
                  <a:srgbClr val="0000FF"/>
                </a:solidFill>
              </a:rPr>
              <a:t>σ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302223" y="2940693"/>
            <a:ext cx="807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err="1" smtClean="0">
                <a:solidFill>
                  <a:srgbClr val="0000FF"/>
                </a:solidFill>
              </a:rPr>
              <a:t>approx</a:t>
            </a:r>
            <a:endParaRPr lang="en-GB" sz="2400" baseline="-25000" dirty="0">
              <a:solidFill>
                <a:srgbClr val="0000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980653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</a:rPr>
              <a:t>+ </a:t>
            </a:r>
            <a:r>
              <a:rPr lang="el-GR" sz="2400" dirty="0" smtClean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endParaRPr lang="en-GB" sz="2400" baseline="30000" dirty="0">
              <a:solidFill>
                <a:srgbClr val="00CC00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396488" y="291402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045029" y="4824551"/>
            <a:ext cx="6217920" cy="6508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49984" y="3176352"/>
            <a:ext cx="72747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 smtClean="0"/>
              <a:t>What happens when noise is not independent?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The main observation: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smtClean="0"/>
              <a:t>	Some of the </a:t>
            </a:r>
            <a:r>
              <a:rPr lang="en-GB" dirty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r>
              <a:rPr lang="en-GB" dirty="0" smtClean="0"/>
              <a:t>  are proportional to </a:t>
            </a:r>
            <a:r>
              <a:rPr lang="en-GB" i="1" dirty="0" smtClean="0"/>
              <a:t>N</a:t>
            </a:r>
            <a:r>
              <a:rPr lang="en-GB" dirty="0" smtClean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63620" y="4847300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3" name="Rectangle 6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1" name="Rectangle 7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4" name="Rectangle 73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83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3" name="Rectangle 6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1" name="Rectangle 7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4" name="Rectangle 73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25" name="Rectangle 24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0" name="Rectangle 29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35" name="Rectangle 3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4" name="Rectangle 43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49" name="Rectangle 48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5" name="Rectangle 5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49" y="5355771"/>
            <a:ext cx="829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cos</a:t>
            </a:r>
            <a:r>
              <a:rPr lang="en-GB" baseline="30000" dirty="0" smtClean="0"/>
              <a:t>2</a:t>
            </a:r>
            <a:r>
              <a:rPr lang="el-GR" i="1" dirty="0" smtClean="0"/>
              <a:t>θ</a:t>
            </a:r>
            <a:r>
              <a:rPr lang="en-GB" baseline="-25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cos</a:t>
            </a:r>
            <a:r>
              <a:rPr lang="en-GB" baseline="30000" dirty="0"/>
              <a:t>2</a:t>
            </a:r>
            <a:r>
              <a:rPr lang="el-GR" i="1" dirty="0" smtClean="0"/>
              <a:t>θ</a:t>
            </a:r>
            <a:r>
              <a:rPr lang="en-GB" baseline="-25000" dirty="0" smtClean="0"/>
              <a:t>4</a:t>
            </a:r>
            <a:r>
              <a:rPr lang="en-GB" dirty="0" smtClean="0"/>
              <a:t>, … are all near zero, information will</a:t>
            </a:r>
          </a:p>
          <a:p>
            <a:r>
              <a:rPr lang="en-GB" dirty="0" smtClean="0"/>
              <a:t>be finite even when </a:t>
            </a:r>
            <a:r>
              <a:rPr lang="en-GB" i="1" dirty="0" smtClean="0"/>
              <a:t>N</a:t>
            </a:r>
            <a:r>
              <a:rPr lang="en-GB" dirty="0" smtClean="0"/>
              <a:t> is large.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86" name="Straight Connector 85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89" name="Straight Connector 88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250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0" grpId="0"/>
      <p:bldP spid="81" grpId="0"/>
      <p:bldP spid="82" grpId="0"/>
      <p:bldP spid="84" grpId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3" name="Rectangle 6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1" name="Rectangle 7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4" name="Rectangle 73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25" name="Rectangle 24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0" name="Rectangle 29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35" name="Rectangle 3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4" name="Rectangle 43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49" name="Rectangle 48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5" name="Rectangle 5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7990" y="5735673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1740" y="6010465"/>
            <a:ext cx="55134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715682" y="5725852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 </a:t>
            </a:r>
            <a:r>
              <a:rPr lang="en-GB" dirty="0">
                <a:sym typeface="Symbol"/>
              </a:rPr>
              <a:t>  </a:t>
            </a:r>
            <a:endParaRPr lang="en-GB" dirty="0"/>
          </a:p>
        </p:txBody>
      </p:sp>
      <p:grpSp>
        <p:nvGrpSpPr>
          <p:cNvPr id="94" name="Group 93"/>
          <p:cNvGrpSpPr/>
          <p:nvPr/>
        </p:nvGrpSpPr>
        <p:grpSpPr>
          <a:xfrm>
            <a:off x="2922122" y="5523461"/>
            <a:ext cx="1005734" cy="940909"/>
            <a:chOff x="3934528" y="686014"/>
            <a:chExt cx="1005734" cy="940909"/>
          </a:xfrm>
        </p:grpSpPr>
        <p:sp>
          <p:nvSpPr>
            <p:cNvPr id="95" name="Rectangle 94"/>
            <p:cNvSpPr/>
            <p:nvPr/>
          </p:nvSpPr>
          <p:spPr>
            <a:xfrm>
              <a:off x="3979743" y="686014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 rot="5400000" flipH="1">
              <a:off x="4437394" y="655047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72495" y="1103703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403193" y="1067681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</p:grpSp>
      <p:sp>
        <p:nvSpPr>
          <p:cNvPr id="99" name="Rectangle 98"/>
          <p:cNvSpPr/>
          <p:nvPr/>
        </p:nvSpPr>
        <p:spPr>
          <a:xfrm>
            <a:off x="4423895" y="5523461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baseline="-25000" dirty="0" smtClean="0">
                <a:cs typeface="Times New Roman" pitchFamily="18" charset="0"/>
                <a:sym typeface="Symbol"/>
              </a:rPr>
              <a:t>2</a:t>
            </a:r>
            <a:endParaRPr lang="en-GB" sz="2400" baseline="-25000" dirty="0"/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 rot="5400000" flipH="1">
            <a:off x="4881546" y="5492494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847345" y="5905128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3962535" y="572556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4620897" y="5948410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baseline="-25000" dirty="0" smtClean="0">
                <a:sym typeface="Symbol"/>
              </a:rPr>
              <a:t>2</a:t>
            </a:r>
            <a:endParaRPr lang="en-GB" baseline="30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474578" y="5046351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[</a:t>
            </a:r>
            <a:endParaRPr lang="en-GB" sz="96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318632" y="5046351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]</a:t>
            </a:r>
            <a:endParaRPr lang="en-GB" sz="96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865718" y="6305083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 bwMode="auto">
          <a:xfrm flipV="1">
            <a:off x="4449939" y="6349133"/>
            <a:ext cx="246815" cy="195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flipH="1" flipV="1">
            <a:off x="3645701" y="6349133"/>
            <a:ext cx="246815" cy="195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157723" y="5202632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 bwMode="auto">
          <a:xfrm>
            <a:off x="1723386" y="5573608"/>
            <a:ext cx="246815" cy="1957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112" name="Straight Connector 111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115" name="Straight Connector 114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27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3" name="Rectangle 6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1" name="Rectangle 7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4" name="Rectangle 73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25" name="Rectangle 24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0" name="Rectangle 29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35" name="Rectangle 3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4" name="Rectangle 43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49" name="Rectangle 48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5" name="Rectangle 5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49" y="5355771"/>
            <a:ext cx="8004114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In this case, noise can </a:t>
            </a:r>
            <a:r>
              <a:rPr lang="en-GB" u="sng" dirty="0" smtClean="0"/>
              <a:t>not</a:t>
            </a:r>
            <a:r>
              <a:rPr lang="en-GB" dirty="0" smtClean="0"/>
              <a:t> be averaged away simply</a:t>
            </a:r>
          </a:p>
          <a:p>
            <a:r>
              <a:rPr lang="en-GB" dirty="0"/>
              <a:t>b</a:t>
            </a:r>
            <a:r>
              <a:rPr lang="en-GB" dirty="0" smtClean="0"/>
              <a:t>y having lots of neurons.</a:t>
            </a:r>
            <a:endParaRPr lang="en-GB" dirty="0"/>
          </a:p>
        </p:txBody>
      </p:sp>
      <p:grpSp>
        <p:nvGrpSpPr>
          <p:cNvPr id="85" name="Group 84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86" name="Straight Connector 85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89" name="Straight Connector 88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60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1" name="Oval 150"/>
          <p:cNvSpPr/>
          <p:nvPr/>
        </p:nvSpPr>
        <p:spPr bwMode="auto">
          <a:xfrm rot="6420000">
            <a:off x="4315105" y="196219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184" y="10533"/>
            <a:ext cx="724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Geometrically, this has a simple interpretation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041336" y="665062"/>
            <a:ext cx="4344459" cy="12003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Noise can’t be averaged away</a:t>
            </a:r>
          </a:p>
          <a:p>
            <a:r>
              <a:rPr lang="en-GB" sz="2400" dirty="0" smtClean="0"/>
              <a:t>if the </a:t>
            </a:r>
            <a:r>
              <a:rPr lang="en-GB" sz="2400" dirty="0" smtClean="0">
                <a:solidFill>
                  <a:srgbClr val="00CC00"/>
                </a:solidFill>
              </a:rPr>
              <a:t>covariance ellipse</a:t>
            </a:r>
            <a:r>
              <a:rPr lang="en-GB" sz="2400" dirty="0" smtClean="0"/>
              <a:t> lines up</a:t>
            </a:r>
          </a:p>
          <a:p>
            <a:r>
              <a:rPr lang="en-GB" sz="2400" dirty="0" smtClean="0"/>
              <a:t>almost perfectly with </a:t>
            </a:r>
            <a:r>
              <a:rPr lang="en-GB" sz="2400" dirty="0" smtClean="0">
                <a:solidFill>
                  <a:srgbClr val="0000FF"/>
                </a:solidFill>
              </a:rPr>
              <a:t>f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(</a:t>
            </a:r>
            <a:r>
              <a:rPr lang="en-GB" sz="2400" i="1" dirty="0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GB" sz="2400" dirty="0" smtClean="0">
                <a:sym typeface="Symbol"/>
              </a:rPr>
              <a:t>.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47138" y="2056392"/>
            <a:ext cx="3591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There are a small number</a:t>
            </a:r>
          </a:p>
          <a:p>
            <a:r>
              <a:rPr lang="en-GB" sz="2400" dirty="0" smtClean="0"/>
              <a:t>of</a:t>
            </a:r>
            <a:r>
              <a:rPr lang="en-GB" sz="2400" dirty="0"/>
              <a:t> </a:t>
            </a:r>
            <a:r>
              <a:rPr lang="en-GB" sz="2400" dirty="0" smtClean="0"/>
              <a:t>long directions.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7129" y="3957332"/>
            <a:ext cx="3447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There are approximately</a:t>
            </a:r>
          </a:p>
          <a:p>
            <a:r>
              <a:rPr lang="en-GB" sz="2400" i="1" dirty="0" smtClean="0"/>
              <a:t>N</a:t>
            </a:r>
            <a:r>
              <a:rPr lang="en-GB" sz="2400" dirty="0" smtClean="0"/>
              <a:t> short directions.</a:t>
            </a:r>
            <a:endParaRPr lang="en-GB" sz="24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586295" y="2887389"/>
            <a:ext cx="579374" cy="6116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H="1">
            <a:off x="3751649" y="3345636"/>
            <a:ext cx="579374" cy="6116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67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7140" y="565847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I</a:t>
            </a:r>
            <a:r>
              <a:rPr lang="en-GB" dirty="0" smtClean="0"/>
              <a:t> = </a:t>
            </a:r>
            <a:r>
              <a:rPr lang="en-GB" dirty="0">
                <a:solidFill>
                  <a:srgbClr val="0000FF"/>
                </a:solidFill>
                <a:sym typeface="Symbol"/>
              </a:rPr>
              <a:t>ff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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2591420" y="391919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cs typeface="Times New Roman" pitchFamily="18" charset="0"/>
              </a:rPr>
              <a:t>cos</a:t>
            </a:r>
            <a:r>
              <a:rPr lang="en-GB" sz="2400" baseline="30000" dirty="0" smtClean="0">
                <a:cs typeface="Times New Roman" pitchFamily="18" charset="0"/>
              </a:rPr>
              <a:t>2</a:t>
            </a:r>
            <a:r>
              <a:rPr lang="en-GB" sz="2400" i="1" dirty="0" smtClean="0">
                <a:cs typeface="Times New Roman" pitchFamily="18" charset="0"/>
                <a:sym typeface="Symbol"/>
              </a:rPr>
              <a:t></a:t>
            </a:r>
            <a:r>
              <a:rPr lang="en-GB" sz="2400" i="1" baseline="-25000" dirty="0" smtClean="0">
                <a:cs typeface="Times New Roman" pitchFamily="18" charset="0"/>
                <a:sym typeface="Symbol"/>
              </a:rPr>
              <a:t>k</a:t>
            </a:r>
            <a:endParaRPr lang="en-GB" sz="2400" i="1" baseline="-25000" dirty="0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rot="5400000" flipH="1">
            <a:off x="3049071" y="360952"/>
            <a:ext cx="1" cy="10057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014870" y="773586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sym typeface="Symbol"/>
              </a:rPr>
              <a:t>2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2784172" y="809608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</a:t>
            </a:r>
            <a:r>
              <a:rPr lang="en-GB" i="1" baseline="-25000" dirty="0" smtClean="0">
                <a:sym typeface="Symbol"/>
              </a:rPr>
              <a:t>k</a:t>
            </a:r>
            <a:endParaRPr lang="en-GB" i="1" baseline="30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007282" y="159335"/>
            <a:ext cx="620683" cy="1112460"/>
            <a:chOff x="2007282" y="141917"/>
            <a:chExt cx="620683" cy="1112460"/>
          </a:xfrm>
        </p:grpSpPr>
        <p:sp>
          <p:nvSpPr>
            <p:cNvPr id="63" name="Rectangle 62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19962" y="1732797"/>
            <a:ext cx="223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sym typeface="Symbol"/>
              </a:rPr>
              <a:t>f</a:t>
            </a:r>
            <a:r>
              <a:rPr lang="en-GB" dirty="0">
                <a:solidFill>
                  <a:srgbClr val="0000FF"/>
                </a:solidFill>
                <a:sym typeface="Symbol"/>
              </a:rPr>
              <a:t>f</a:t>
            </a:r>
            <a:r>
              <a:rPr lang="en-GB" dirty="0" smtClean="0">
                <a:solidFill>
                  <a:srgbClr val="0000FF"/>
                </a:solidFill>
                <a:sym typeface="Symbol"/>
              </a:rPr>
              <a:t></a:t>
            </a:r>
            <a:r>
              <a:rPr lang="en-GB" dirty="0" smtClean="0">
                <a:sym typeface="Symbol"/>
              </a:rPr>
              <a:t> </a:t>
            </a:r>
            <a:r>
              <a:rPr lang="en-GB" i="1" dirty="0" smtClean="0">
                <a:sym typeface="Symbol"/>
              </a:rPr>
              <a:t> N </a:t>
            </a:r>
            <a:r>
              <a:rPr lang="en-GB" dirty="0" smtClean="0">
                <a:sym typeface="Symbol"/>
              </a:rPr>
              <a:t>= big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3691282" y="1732797"/>
            <a:ext cx="191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cos</a:t>
            </a:r>
            <a:r>
              <a:rPr lang="en-GB" baseline="30000" dirty="0" smtClean="0">
                <a:cs typeface="Times New Roman" pitchFamily="18" charset="0"/>
              </a:rPr>
              <a:t>2</a:t>
            </a:r>
            <a:r>
              <a:rPr lang="en-GB" i="1" dirty="0" smtClean="0">
                <a:cs typeface="Times New Roman" pitchFamily="18" charset="0"/>
                <a:sym typeface="Symbol"/>
              </a:rPr>
              <a:t>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>
                <a:cs typeface="Times New Roman" pitchFamily="18" charset="0"/>
              </a:rPr>
              <a:t> =1</a:t>
            </a:r>
            <a:endParaRPr lang="en-GB" i="1" baseline="-25000" dirty="0"/>
          </a:p>
        </p:txBody>
      </p:sp>
      <p:sp>
        <p:nvSpPr>
          <p:cNvPr id="67" name="Rectangle 66"/>
          <p:cNvSpPr/>
          <p:nvPr/>
        </p:nvSpPr>
        <p:spPr>
          <a:xfrm>
            <a:off x="6279308" y="175021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σ</a:t>
            </a:r>
            <a:r>
              <a:rPr lang="en-GB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sym typeface="Symbol"/>
              </a:rPr>
              <a:t></a:t>
            </a:r>
            <a:r>
              <a:rPr lang="en-GB" i="1" dirty="0">
                <a:sym typeface="Symbol"/>
              </a:rPr>
              <a:t> N</a:t>
            </a:r>
            <a:endParaRPr lang="en-GB" i="1" baseline="-25000" dirty="0"/>
          </a:p>
        </p:txBody>
      </p:sp>
      <p:sp>
        <p:nvSpPr>
          <p:cNvPr id="68" name="Rectangle 67"/>
          <p:cNvSpPr/>
          <p:nvPr/>
        </p:nvSpPr>
        <p:spPr>
          <a:xfrm>
            <a:off x="6831723" y="1732797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aseline="30000" dirty="0">
                <a:cs typeface="Times New Roman" pitchFamily="18" charset="0"/>
              </a:rPr>
              <a:t>2</a:t>
            </a:r>
            <a:endParaRPr lang="en-GB" dirty="0"/>
          </a:p>
        </p:txBody>
      </p:sp>
      <p:sp>
        <p:nvSpPr>
          <p:cNvPr id="69" name="Rectangle 68"/>
          <p:cNvSpPr/>
          <p:nvPr/>
        </p:nvSpPr>
        <p:spPr bwMode="auto">
          <a:xfrm>
            <a:off x="705424" y="133208"/>
            <a:ext cx="7715795" cy="2583866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612902" y="1322933"/>
            <a:ext cx="620683" cy="1112460"/>
            <a:chOff x="2007282" y="141917"/>
            <a:chExt cx="620683" cy="1112460"/>
          </a:xfrm>
        </p:grpSpPr>
        <p:sp>
          <p:nvSpPr>
            <p:cNvPr id="71" name="Rectangle 70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11040" y="1322933"/>
            <a:ext cx="620683" cy="1112460"/>
            <a:chOff x="2007282" y="141917"/>
            <a:chExt cx="620683" cy="1112460"/>
          </a:xfrm>
        </p:grpSpPr>
        <p:sp>
          <p:nvSpPr>
            <p:cNvPr id="74" name="Rectangle 73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06085" y="3348236"/>
            <a:ext cx="441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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96525" y="3174308"/>
            <a:ext cx="1005734" cy="940909"/>
            <a:chOff x="1379721" y="3174308"/>
            <a:chExt cx="1005734" cy="940909"/>
          </a:xfrm>
        </p:grpSpPr>
        <p:sp>
          <p:nvSpPr>
            <p:cNvPr id="25" name="Rectangle 24"/>
            <p:cNvSpPr/>
            <p:nvPr/>
          </p:nvSpPr>
          <p:spPr>
            <a:xfrm>
              <a:off x="1424936" y="3174308"/>
              <a:ext cx="960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i="1" baseline="-25000" dirty="0" smtClean="0">
                  <a:cs typeface="Times New Roman" pitchFamily="18" charset="0"/>
                  <a:sym typeface="Symbol"/>
                </a:rPr>
                <a:t>k</a:t>
              </a:r>
              <a:endParaRPr lang="en-GB" sz="2400" i="1" baseline="-25000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7688" y="3591997"/>
              <a:ext cx="5212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i="1" baseline="-25000" dirty="0" smtClean="0">
                  <a:sym typeface="Symbol"/>
                </a:rPr>
                <a:t>k</a:t>
              </a:r>
              <a:endParaRPr lang="en-GB" i="1" baseline="30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602" y="2941724"/>
            <a:ext cx="620683" cy="1112460"/>
            <a:chOff x="2007282" y="141917"/>
            <a:chExt cx="620683" cy="1112460"/>
          </a:xfrm>
        </p:grpSpPr>
        <p:sp>
          <p:nvSpPr>
            <p:cNvPr id="30" name="Rectangle 29"/>
            <p:cNvSpPr/>
            <p:nvPr/>
          </p:nvSpPr>
          <p:spPr>
            <a:xfrm>
              <a:off x="2007282" y="731157"/>
              <a:ext cx="6206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k </a:t>
              </a:r>
              <a:r>
                <a:rPr lang="en-GB" baseline="-25000" dirty="0" smtClean="0">
                  <a:sym typeface="Symbol"/>
                </a:rPr>
                <a:t>=1</a:t>
              </a:r>
              <a:endParaRPr lang="en-GB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39872" y="141917"/>
              <a:ext cx="3577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baseline="-25000" dirty="0" smtClean="0">
                  <a:sym typeface="Symbol"/>
                </a:rPr>
                <a:t>N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55180" y="337623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2528487" y="3174308"/>
            <a:ext cx="1016956" cy="940909"/>
            <a:chOff x="1379721" y="3174308"/>
            <a:chExt cx="1016956" cy="940909"/>
          </a:xfrm>
        </p:grpSpPr>
        <p:sp>
          <p:nvSpPr>
            <p:cNvPr id="35" name="Rectangle 3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1</a:t>
              </a:r>
              <a:endParaRPr lang="en-GB" sz="2400" baseline="-25000" dirty="0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1</a:t>
              </a:r>
              <a:endParaRPr lang="en-GB" baseline="30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34809" y="3174308"/>
            <a:ext cx="1016956" cy="940909"/>
            <a:chOff x="1379721" y="3174308"/>
            <a:chExt cx="1016956" cy="940909"/>
          </a:xfrm>
        </p:grpSpPr>
        <p:sp>
          <p:nvSpPr>
            <p:cNvPr id="44" name="Rectangle 43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2</a:t>
              </a:r>
              <a:endParaRPr lang="en-GB" sz="2400" baseline="-25000" dirty="0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2</a:t>
              </a:r>
              <a:endParaRPr lang="en-GB" baseline="300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41131" y="3174308"/>
            <a:ext cx="1016956" cy="940909"/>
            <a:chOff x="1379721" y="3174308"/>
            <a:chExt cx="1016956" cy="940909"/>
          </a:xfrm>
        </p:grpSpPr>
        <p:sp>
          <p:nvSpPr>
            <p:cNvPr id="49" name="Rectangle 48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3</a:t>
              </a:r>
              <a:endParaRPr lang="en-GB" sz="2400" baseline="-25000" dirty="0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3</a:t>
              </a:r>
              <a:endParaRPr lang="en-GB" baseline="30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47452" y="3174308"/>
            <a:ext cx="1016956" cy="940909"/>
            <a:chOff x="1379721" y="3174308"/>
            <a:chExt cx="1016956" cy="940909"/>
          </a:xfrm>
        </p:grpSpPr>
        <p:sp>
          <p:nvSpPr>
            <p:cNvPr id="55" name="Rectangle 54"/>
            <p:cNvSpPr/>
            <p:nvPr/>
          </p:nvSpPr>
          <p:spPr>
            <a:xfrm>
              <a:off x="1424936" y="3174308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cs typeface="Times New Roman" pitchFamily="18" charset="0"/>
                </a:rPr>
                <a:t>cos</a:t>
              </a:r>
              <a:r>
                <a:rPr lang="en-GB" sz="2400" baseline="30000" dirty="0" smtClean="0">
                  <a:cs typeface="Times New Roman" pitchFamily="18" charset="0"/>
                </a:rPr>
                <a:t>2</a:t>
              </a:r>
              <a:r>
                <a:rPr lang="en-GB" sz="2400" i="1" dirty="0" smtClean="0">
                  <a:cs typeface="Times New Roman" pitchFamily="18" charset="0"/>
                  <a:sym typeface="Symbol"/>
                </a:rPr>
                <a:t></a:t>
              </a:r>
              <a:r>
                <a:rPr lang="en-GB" sz="2400" baseline="-25000" dirty="0" smtClean="0">
                  <a:cs typeface="Times New Roman" pitchFamily="18" charset="0"/>
                  <a:sym typeface="Symbol"/>
                </a:rPr>
                <a:t>4</a:t>
              </a:r>
              <a:endParaRPr lang="en-GB" sz="2400" baseline="-25000" dirty="0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rot="5400000" flipH="1">
              <a:off x="1882587" y="3143341"/>
              <a:ext cx="1" cy="1005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848386" y="3555975"/>
              <a:ext cx="3048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aseline="30000" dirty="0">
                  <a:sym typeface="Symbol"/>
                </a:rPr>
                <a:t>2</a:t>
              </a:r>
              <a:endParaRPr lang="en-GB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7688" y="3591997"/>
              <a:ext cx="5341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ym typeface="Symbol"/>
                </a:rPr>
                <a:t></a:t>
              </a:r>
              <a:r>
                <a:rPr lang="en-GB" baseline="-25000" dirty="0" smtClean="0">
                  <a:sym typeface="Symbol"/>
                </a:rPr>
                <a:t>4</a:t>
              </a:r>
              <a:endParaRPr lang="en-GB" baseline="30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19572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8178500" y="3378277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…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664891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5134241" y="3378277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33324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383677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340305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6843836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99868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11333" y="4767169"/>
            <a:ext cx="64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FF0000"/>
                </a:solidFill>
              </a:rPr>
              <a:t>~N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88269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99734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flipV="1">
            <a:off x="8267688" y="4079195"/>
            <a:ext cx="516349" cy="740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7923586" y="476716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~1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49" y="5355771"/>
            <a:ext cx="829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cos</a:t>
            </a:r>
            <a:r>
              <a:rPr lang="en-GB" baseline="30000" dirty="0" smtClean="0"/>
              <a:t>2</a:t>
            </a:r>
            <a:r>
              <a:rPr lang="el-GR" i="1" dirty="0" smtClean="0"/>
              <a:t>θ</a:t>
            </a:r>
            <a:r>
              <a:rPr lang="en-GB" baseline="-25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cos</a:t>
            </a:r>
            <a:r>
              <a:rPr lang="en-GB" baseline="30000" dirty="0"/>
              <a:t>2</a:t>
            </a:r>
            <a:r>
              <a:rPr lang="el-GR" i="1" dirty="0" smtClean="0"/>
              <a:t>θ</a:t>
            </a:r>
            <a:r>
              <a:rPr lang="en-GB" baseline="-25000" dirty="0" smtClean="0"/>
              <a:t>4</a:t>
            </a:r>
            <a:r>
              <a:rPr lang="en-GB" dirty="0" smtClean="0"/>
              <a:t>, … are all near zero, information will</a:t>
            </a:r>
          </a:p>
          <a:p>
            <a:r>
              <a:rPr lang="en-GB" dirty="0" smtClean="0"/>
              <a:t>be finite even when </a:t>
            </a:r>
            <a:r>
              <a:rPr lang="en-GB" i="1" dirty="0" smtClean="0"/>
              <a:t>N</a:t>
            </a:r>
            <a:r>
              <a:rPr lang="en-GB" dirty="0" smtClean="0"/>
              <a:t> is large.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826873" y="3077357"/>
            <a:ext cx="516349" cy="740228"/>
            <a:chOff x="5826873" y="3077357"/>
            <a:chExt cx="516349" cy="740228"/>
          </a:xfrm>
        </p:grpSpPr>
        <p:cxnSp>
          <p:nvCxnSpPr>
            <p:cNvPr id="86" name="Straight Connector 85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7343301" y="3077357"/>
            <a:ext cx="516349" cy="740228"/>
            <a:chOff x="5826873" y="3077357"/>
            <a:chExt cx="516349" cy="740228"/>
          </a:xfrm>
        </p:grpSpPr>
        <p:cxnSp>
          <p:nvCxnSpPr>
            <p:cNvPr id="89" name="Straight Connector 88"/>
            <p:cNvCxnSpPr/>
            <p:nvPr/>
          </p:nvCxnSpPr>
          <p:spPr bwMode="auto">
            <a:xfrm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H="1" flipV="1">
              <a:off x="5826873" y="3077357"/>
              <a:ext cx="516349" cy="7402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39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900057" y="341364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77062" cy="4926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1" name="Oval 150"/>
          <p:cNvSpPr/>
          <p:nvPr/>
        </p:nvSpPr>
        <p:spPr bwMode="auto">
          <a:xfrm rot="6420000">
            <a:off x="4315105" y="196219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184" y="10533"/>
            <a:ext cx="724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Geometrically, this has a simple interpretation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041336" y="665062"/>
            <a:ext cx="4344459" cy="12003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Noise can’t be averaged away</a:t>
            </a:r>
          </a:p>
          <a:p>
            <a:r>
              <a:rPr lang="en-GB" sz="2400" dirty="0" smtClean="0"/>
              <a:t>if the </a:t>
            </a:r>
            <a:r>
              <a:rPr lang="en-GB" sz="2400" dirty="0" smtClean="0">
                <a:solidFill>
                  <a:srgbClr val="00CC00"/>
                </a:solidFill>
              </a:rPr>
              <a:t>covariance ellipse</a:t>
            </a:r>
            <a:r>
              <a:rPr lang="en-GB" sz="2400" dirty="0" smtClean="0"/>
              <a:t> lines up</a:t>
            </a:r>
          </a:p>
          <a:p>
            <a:r>
              <a:rPr lang="en-GB" sz="2400" dirty="0" smtClean="0"/>
              <a:t>almost perfectly with </a:t>
            </a:r>
            <a:r>
              <a:rPr lang="en-GB" sz="2400" dirty="0" smtClean="0">
                <a:solidFill>
                  <a:srgbClr val="0000FF"/>
                </a:solidFill>
              </a:rPr>
              <a:t>f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(</a:t>
            </a:r>
            <a:r>
              <a:rPr lang="en-GB" sz="2400" i="1" dirty="0" smtClean="0">
                <a:solidFill>
                  <a:srgbClr val="0000FF"/>
                </a:solidFill>
                <a:sym typeface="Symbol"/>
              </a:rPr>
              <a:t>x</a:t>
            </a:r>
            <a:r>
              <a:rPr lang="en-GB" sz="2400" dirty="0" smtClean="0">
                <a:solidFill>
                  <a:srgbClr val="0000FF"/>
                </a:solidFill>
                <a:sym typeface="Symbol"/>
              </a:rPr>
              <a:t>)</a:t>
            </a:r>
            <a:r>
              <a:rPr lang="en-GB" sz="2400" dirty="0" smtClean="0">
                <a:sym typeface="Symbol"/>
              </a:rPr>
              <a:t>.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47138" y="2056392"/>
            <a:ext cx="3591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There are a small number</a:t>
            </a:r>
          </a:p>
          <a:p>
            <a:r>
              <a:rPr lang="en-GB" sz="2400" dirty="0" smtClean="0"/>
              <a:t>of</a:t>
            </a:r>
            <a:r>
              <a:rPr lang="en-GB" sz="2400" dirty="0"/>
              <a:t> </a:t>
            </a:r>
            <a:r>
              <a:rPr lang="en-GB" sz="2400" dirty="0" smtClean="0"/>
              <a:t>long directions.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097129" y="3957332"/>
            <a:ext cx="3447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There are approximately</a:t>
            </a:r>
          </a:p>
          <a:p>
            <a:r>
              <a:rPr lang="en-GB" sz="2400" i="1" dirty="0" smtClean="0"/>
              <a:t>N</a:t>
            </a:r>
            <a:r>
              <a:rPr lang="en-GB" sz="2400" dirty="0" smtClean="0"/>
              <a:t> short directions.</a:t>
            </a:r>
            <a:endParaRPr lang="en-GB" sz="24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586295" y="2887389"/>
            <a:ext cx="579374" cy="6116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 flipH="1">
            <a:off x="3751649" y="3345636"/>
            <a:ext cx="579374" cy="6116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2557028" y="5686698"/>
            <a:ext cx="4113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This does not seem likely!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1544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27"/>
          <p:cNvGrpSpPr>
            <a:grpSpLocks/>
          </p:cNvGrpSpPr>
          <p:nvPr/>
        </p:nvGrpSpPr>
        <p:grpSpPr bwMode="auto">
          <a:xfrm>
            <a:off x="2024743" y="1300057"/>
            <a:ext cx="4896968" cy="4201885"/>
            <a:chOff x="2155" y="930"/>
            <a:chExt cx="1259" cy="690"/>
          </a:xfrm>
        </p:grpSpPr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882639" y="3544281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54" name="Straight Connector 153"/>
          <p:cNvCxnSpPr/>
          <p:nvPr/>
        </p:nvCxnSpPr>
        <p:spPr bwMode="auto">
          <a:xfrm>
            <a:off x="4333881" y="3219357"/>
            <a:ext cx="1566176" cy="6037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1" name="Oval 150"/>
          <p:cNvSpPr/>
          <p:nvPr/>
        </p:nvSpPr>
        <p:spPr bwMode="auto">
          <a:xfrm rot="6420000">
            <a:off x="4315105" y="196219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1184" y="10533"/>
            <a:ext cx="724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Geometrically, this has a simple interpretation</a:t>
            </a:r>
            <a:endParaRPr lang="en-GB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041336" y="1239856"/>
            <a:ext cx="3962944" cy="46166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Noise </a:t>
            </a:r>
            <a:r>
              <a:rPr lang="en-GB" sz="2400" dirty="0" smtClean="0">
                <a:solidFill>
                  <a:srgbClr val="FF0000"/>
                </a:solidFill>
              </a:rPr>
              <a:t>can</a:t>
            </a:r>
            <a:r>
              <a:rPr lang="en-GB" sz="2400" dirty="0" smtClean="0"/>
              <a:t> be averaged away</a:t>
            </a:r>
            <a:r>
              <a:rPr lang="en-GB" sz="2400" dirty="0" smtClean="0">
                <a:sym typeface="Symbol"/>
              </a:rPr>
              <a:t>!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742820" y="4375380"/>
            <a:ext cx="5603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Shamir and </a:t>
            </a:r>
            <a:r>
              <a:rPr lang="en-GB" sz="2000" dirty="0" err="1"/>
              <a:t>Sompolinsky</a:t>
            </a:r>
            <a:r>
              <a:rPr lang="en-GB" sz="2000" dirty="0"/>
              <a:t>, </a:t>
            </a:r>
            <a:r>
              <a:rPr lang="en-GB" sz="2000" i="1" dirty="0"/>
              <a:t>Neural Comp.</a:t>
            </a:r>
            <a:r>
              <a:rPr lang="en-GB" sz="2000" dirty="0"/>
              <a:t> 2006</a:t>
            </a:r>
          </a:p>
          <a:p>
            <a:r>
              <a:rPr lang="en-GB" sz="2000" dirty="0" smtClean="0"/>
              <a:t>Ecker</a:t>
            </a:r>
            <a:r>
              <a:rPr lang="en-GB" sz="2000" dirty="0"/>
              <a:t>, </a:t>
            </a:r>
            <a:r>
              <a:rPr lang="en-GB" sz="2000" dirty="0" err="1" smtClean="0"/>
              <a:t>Berens</a:t>
            </a:r>
            <a:r>
              <a:rPr lang="en-GB" sz="2000" dirty="0" smtClean="0"/>
              <a:t>, </a:t>
            </a:r>
            <a:r>
              <a:rPr lang="en-GB" sz="2000" dirty="0" err="1"/>
              <a:t>Tolias</a:t>
            </a:r>
            <a:r>
              <a:rPr lang="en-GB" sz="2000" dirty="0"/>
              <a:t>, </a:t>
            </a:r>
            <a:r>
              <a:rPr lang="en-GB" sz="2000" dirty="0" err="1"/>
              <a:t>Bethge</a:t>
            </a:r>
            <a:r>
              <a:rPr lang="en-GB" sz="2000" dirty="0"/>
              <a:t>, </a:t>
            </a:r>
            <a:r>
              <a:rPr lang="en-GB" sz="2000" i="1" dirty="0"/>
              <a:t>J. </a:t>
            </a:r>
            <a:r>
              <a:rPr lang="en-GB" sz="2000" i="1" dirty="0" err="1"/>
              <a:t>Neurosci</a:t>
            </a:r>
            <a:r>
              <a:rPr lang="en-GB" sz="2000" i="1" dirty="0"/>
              <a:t>.</a:t>
            </a:r>
            <a:r>
              <a:rPr lang="en-GB" sz="2000" dirty="0"/>
              <a:t> 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51691" y="5686698"/>
            <a:ext cx="472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u="sng" dirty="0" smtClean="0"/>
              <a:t>This seems much more likely!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629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talks\2012\geneva\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6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882" y="87792"/>
            <a:ext cx="838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Locally Optimal Linear Estimator: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r>
              <a:rPr lang="en-GB" dirty="0" smtClean="0">
                <a:cs typeface="Times New Roman" pitchFamily="18" charset="0"/>
                <a:sym typeface="Symbol"/>
              </a:rPr>
              <a:t>What does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look like?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68480" y="5910954"/>
            <a:ext cx="2584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neuron number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60339" y="346132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weight, </a:t>
            </a:r>
            <a:r>
              <a:rPr lang="en-GB" i="1" dirty="0" err="1" smtClean="0">
                <a:solidFill>
                  <a:srgbClr val="FF0000"/>
                </a:solidFill>
              </a:rPr>
              <a:t>w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5670" y="157973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36912" y="1254815"/>
            <a:ext cx="1566176" cy="6037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 rot="6420000">
            <a:off x="6818136" y="-234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4484" y="135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talks\2012\geneva\s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6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8480" y="5910954"/>
            <a:ext cx="2584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neuron number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60339" y="346132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weight, </a:t>
            </a:r>
            <a:r>
              <a:rPr lang="en-GB" i="1" dirty="0" err="1" smtClean="0">
                <a:solidFill>
                  <a:srgbClr val="FF0000"/>
                </a:solidFill>
              </a:rPr>
              <a:t>w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6556" y="1503537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36912" y="1254815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 rot="6420000">
            <a:off x="6818136" y="-234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882" y="87792"/>
            <a:ext cx="838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Locally Optimal Linear Estimator: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r>
              <a:rPr lang="en-GB" dirty="0" smtClean="0">
                <a:cs typeface="Times New Roman" pitchFamily="18" charset="0"/>
                <a:sym typeface="Symbol"/>
              </a:rPr>
              <a:t>What does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look like?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64484" y="135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9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2105263" y="1175435"/>
            <a:ext cx="2440293" cy="2152391"/>
          </a:xfrm>
          <a:custGeom>
            <a:avLst/>
            <a:gdLst>
              <a:gd name="connsiteX0" fmla="*/ 1883439 w 3418325"/>
              <a:gd name="connsiteY0" fmla="*/ 152400 h 2939143"/>
              <a:gd name="connsiteX1" fmla="*/ 1665725 w 3418325"/>
              <a:gd name="connsiteY1" fmla="*/ 119743 h 2939143"/>
              <a:gd name="connsiteX2" fmla="*/ 1535097 w 3418325"/>
              <a:gd name="connsiteY2" fmla="*/ 108857 h 2939143"/>
              <a:gd name="connsiteX3" fmla="*/ 1502439 w 3418325"/>
              <a:gd name="connsiteY3" fmla="*/ 97971 h 2939143"/>
              <a:gd name="connsiteX4" fmla="*/ 1426239 w 3418325"/>
              <a:gd name="connsiteY4" fmla="*/ 87086 h 2939143"/>
              <a:gd name="connsiteX5" fmla="*/ 1393582 w 3418325"/>
              <a:gd name="connsiteY5" fmla="*/ 76200 h 2939143"/>
              <a:gd name="connsiteX6" fmla="*/ 1350039 w 3418325"/>
              <a:gd name="connsiteY6" fmla="*/ 65314 h 2939143"/>
              <a:gd name="connsiteX7" fmla="*/ 1273839 w 3418325"/>
              <a:gd name="connsiteY7" fmla="*/ 21771 h 2939143"/>
              <a:gd name="connsiteX8" fmla="*/ 1197639 w 3418325"/>
              <a:gd name="connsiteY8" fmla="*/ 0 h 2939143"/>
              <a:gd name="connsiteX9" fmla="*/ 1012582 w 3418325"/>
              <a:gd name="connsiteY9" fmla="*/ 10886 h 2939143"/>
              <a:gd name="connsiteX10" fmla="*/ 969039 w 3418325"/>
              <a:gd name="connsiteY10" fmla="*/ 43543 h 2939143"/>
              <a:gd name="connsiteX11" fmla="*/ 903725 w 3418325"/>
              <a:gd name="connsiteY11" fmla="*/ 108857 h 2939143"/>
              <a:gd name="connsiteX12" fmla="*/ 871068 w 3418325"/>
              <a:gd name="connsiteY12" fmla="*/ 152400 h 2939143"/>
              <a:gd name="connsiteX13" fmla="*/ 838411 w 3418325"/>
              <a:gd name="connsiteY13" fmla="*/ 174171 h 2939143"/>
              <a:gd name="connsiteX14" fmla="*/ 729554 w 3418325"/>
              <a:gd name="connsiteY14" fmla="*/ 272143 h 2939143"/>
              <a:gd name="connsiteX15" fmla="*/ 718668 w 3418325"/>
              <a:gd name="connsiteY15" fmla="*/ 304800 h 2939143"/>
              <a:gd name="connsiteX16" fmla="*/ 675125 w 3418325"/>
              <a:gd name="connsiteY16" fmla="*/ 326571 h 2939143"/>
              <a:gd name="connsiteX17" fmla="*/ 588039 w 3418325"/>
              <a:gd name="connsiteY17" fmla="*/ 348343 h 2939143"/>
              <a:gd name="connsiteX18" fmla="*/ 522725 w 3418325"/>
              <a:gd name="connsiteY18" fmla="*/ 391886 h 2939143"/>
              <a:gd name="connsiteX19" fmla="*/ 468297 w 3418325"/>
              <a:gd name="connsiteY19" fmla="*/ 435429 h 2939143"/>
              <a:gd name="connsiteX20" fmla="*/ 435639 w 3418325"/>
              <a:gd name="connsiteY20" fmla="*/ 478971 h 2939143"/>
              <a:gd name="connsiteX21" fmla="*/ 402982 w 3418325"/>
              <a:gd name="connsiteY21" fmla="*/ 566057 h 2939143"/>
              <a:gd name="connsiteX22" fmla="*/ 381211 w 3418325"/>
              <a:gd name="connsiteY22" fmla="*/ 620486 h 2939143"/>
              <a:gd name="connsiteX23" fmla="*/ 348554 w 3418325"/>
              <a:gd name="connsiteY23" fmla="*/ 729343 h 2939143"/>
              <a:gd name="connsiteX24" fmla="*/ 337668 w 3418325"/>
              <a:gd name="connsiteY24" fmla="*/ 1317171 h 2939143"/>
              <a:gd name="connsiteX25" fmla="*/ 196154 w 3418325"/>
              <a:gd name="connsiteY25" fmla="*/ 1480457 h 2939143"/>
              <a:gd name="connsiteX26" fmla="*/ 21982 w 3418325"/>
              <a:gd name="connsiteY26" fmla="*/ 1774371 h 2939143"/>
              <a:gd name="connsiteX27" fmla="*/ 11097 w 3418325"/>
              <a:gd name="connsiteY27" fmla="*/ 1817914 h 2939143"/>
              <a:gd name="connsiteX28" fmla="*/ 211 w 3418325"/>
              <a:gd name="connsiteY28" fmla="*/ 1970314 h 2939143"/>
              <a:gd name="connsiteX29" fmla="*/ 21982 w 3418325"/>
              <a:gd name="connsiteY29" fmla="*/ 2144486 h 2939143"/>
              <a:gd name="connsiteX30" fmla="*/ 65525 w 3418325"/>
              <a:gd name="connsiteY30" fmla="*/ 2188029 h 2939143"/>
              <a:gd name="connsiteX31" fmla="*/ 141725 w 3418325"/>
              <a:gd name="connsiteY31" fmla="*/ 2209800 h 2939143"/>
              <a:gd name="connsiteX32" fmla="*/ 239697 w 3418325"/>
              <a:gd name="connsiteY32" fmla="*/ 2242457 h 2939143"/>
              <a:gd name="connsiteX33" fmla="*/ 326782 w 3418325"/>
              <a:gd name="connsiteY33" fmla="*/ 2253343 h 2939143"/>
              <a:gd name="connsiteX34" fmla="*/ 402982 w 3418325"/>
              <a:gd name="connsiteY34" fmla="*/ 2275114 h 2939143"/>
              <a:gd name="connsiteX35" fmla="*/ 838411 w 3418325"/>
              <a:gd name="connsiteY35" fmla="*/ 2275114 h 2939143"/>
              <a:gd name="connsiteX36" fmla="*/ 849297 w 3418325"/>
              <a:gd name="connsiteY36" fmla="*/ 2307771 h 2939143"/>
              <a:gd name="connsiteX37" fmla="*/ 881954 w 3418325"/>
              <a:gd name="connsiteY37" fmla="*/ 2351314 h 2939143"/>
              <a:gd name="connsiteX38" fmla="*/ 925497 w 3418325"/>
              <a:gd name="connsiteY38" fmla="*/ 2427514 h 2939143"/>
              <a:gd name="connsiteX39" fmla="*/ 969039 w 3418325"/>
              <a:gd name="connsiteY39" fmla="*/ 2514600 h 2939143"/>
              <a:gd name="connsiteX40" fmla="*/ 1001697 w 3418325"/>
              <a:gd name="connsiteY40" fmla="*/ 2569029 h 2939143"/>
              <a:gd name="connsiteX41" fmla="*/ 1110554 w 3418325"/>
              <a:gd name="connsiteY41" fmla="*/ 2656114 h 2939143"/>
              <a:gd name="connsiteX42" fmla="*/ 1164982 w 3418325"/>
              <a:gd name="connsiteY42" fmla="*/ 2710543 h 2939143"/>
              <a:gd name="connsiteX43" fmla="*/ 1437125 w 3418325"/>
              <a:gd name="connsiteY43" fmla="*/ 2862943 h 2939143"/>
              <a:gd name="connsiteX44" fmla="*/ 1545982 w 3418325"/>
              <a:gd name="connsiteY44" fmla="*/ 2895600 h 2939143"/>
              <a:gd name="connsiteX45" fmla="*/ 1633068 w 3418325"/>
              <a:gd name="connsiteY45" fmla="*/ 2939143 h 2939143"/>
              <a:gd name="connsiteX46" fmla="*/ 1937868 w 3418325"/>
              <a:gd name="connsiteY46" fmla="*/ 2775857 h 2939143"/>
              <a:gd name="connsiteX47" fmla="*/ 2079382 w 3418325"/>
              <a:gd name="connsiteY47" fmla="*/ 2732314 h 2939143"/>
              <a:gd name="connsiteX48" fmla="*/ 2362411 w 3418325"/>
              <a:gd name="connsiteY48" fmla="*/ 2623457 h 2939143"/>
              <a:gd name="connsiteX49" fmla="*/ 2601897 w 3418325"/>
              <a:gd name="connsiteY49" fmla="*/ 2492829 h 2939143"/>
              <a:gd name="connsiteX50" fmla="*/ 2819611 w 3418325"/>
              <a:gd name="connsiteY50" fmla="*/ 2416629 h 2939143"/>
              <a:gd name="connsiteX51" fmla="*/ 2884925 w 3418325"/>
              <a:gd name="connsiteY51" fmla="*/ 2373086 h 2939143"/>
              <a:gd name="connsiteX52" fmla="*/ 2939354 w 3418325"/>
              <a:gd name="connsiteY52" fmla="*/ 2351314 h 2939143"/>
              <a:gd name="connsiteX53" fmla="*/ 2961125 w 3418325"/>
              <a:gd name="connsiteY53" fmla="*/ 2318657 h 2939143"/>
              <a:gd name="connsiteX54" fmla="*/ 3026439 w 3418325"/>
              <a:gd name="connsiteY54" fmla="*/ 2307771 h 2939143"/>
              <a:gd name="connsiteX55" fmla="*/ 3091754 w 3418325"/>
              <a:gd name="connsiteY55" fmla="*/ 2286000 h 2939143"/>
              <a:gd name="connsiteX56" fmla="*/ 3200611 w 3418325"/>
              <a:gd name="connsiteY56" fmla="*/ 2242457 h 2939143"/>
              <a:gd name="connsiteX57" fmla="*/ 3298582 w 3418325"/>
              <a:gd name="connsiteY57" fmla="*/ 2133600 h 2939143"/>
              <a:gd name="connsiteX58" fmla="*/ 3396554 w 3418325"/>
              <a:gd name="connsiteY58" fmla="*/ 1981200 h 2939143"/>
              <a:gd name="connsiteX59" fmla="*/ 3418325 w 3418325"/>
              <a:gd name="connsiteY59" fmla="*/ 1926771 h 2939143"/>
              <a:gd name="connsiteX60" fmla="*/ 3407439 w 3418325"/>
              <a:gd name="connsiteY60" fmla="*/ 1632857 h 2939143"/>
              <a:gd name="connsiteX61" fmla="*/ 3353011 w 3418325"/>
              <a:gd name="connsiteY61" fmla="*/ 1491343 h 2939143"/>
              <a:gd name="connsiteX62" fmla="*/ 3298582 w 3418325"/>
              <a:gd name="connsiteY62" fmla="*/ 1447800 h 2939143"/>
              <a:gd name="connsiteX63" fmla="*/ 3167954 w 3418325"/>
              <a:gd name="connsiteY63" fmla="*/ 1371600 h 2939143"/>
              <a:gd name="connsiteX64" fmla="*/ 3091754 w 3418325"/>
              <a:gd name="connsiteY64" fmla="*/ 1349829 h 2939143"/>
              <a:gd name="connsiteX65" fmla="*/ 2982897 w 3418325"/>
              <a:gd name="connsiteY65" fmla="*/ 1295400 h 2939143"/>
              <a:gd name="connsiteX66" fmla="*/ 2939354 w 3418325"/>
              <a:gd name="connsiteY66" fmla="*/ 1262743 h 2939143"/>
              <a:gd name="connsiteX67" fmla="*/ 2895811 w 3418325"/>
              <a:gd name="connsiteY67" fmla="*/ 1240971 h 2939143"/>
              <a:gd name="connsiteX68" fmla="*/ 2841382 w 3418325"/>
              <a:gd name="connsiteY68" fmla="*/ 1186543 h 2939143"/>
              <a:gd name="connsiteX69" fmla="*/ 2819611 w 3418325"/>
              <a:gd name="connsiteY69" fmla="*/ 1143000 h 2939143"/>
              <a:gd name="connsiteX70" fmla="*/ 2797839 w 3418325"/>
              <a:gd name="connsiteY70" fmla="*/ 990600 h 2939143"/>
              <a:gd name="connsiteX71" fmla="*/ 2786954 w 3418325"/>
              <a:gd name="connsiteY71" fmla="*/ 642257 h 2939143"/>
              <a:gd name="connsiteX72" fmla="*/ 2743411 w 3418325"/>
              <a:gd name="connsiteY72" fmla="*/ 555171 h 2939143"/>
              <a:gd name="connsiteX73" fmla="*/ 2678097 w 3418325"/>
              <a:gd name="connsiteY73" fmla="*/ 489857 h 2939143"/>
              <a:gd name="connsiteX74" fmla="*/ 2645439 w 3418325"/>
              <a:gd name="connsiteY74" fmla="*/ 435429 h 2939143"/>
              <a:gd name="connsiteX75" fmla="*/ 2623668 w 3418325"/>
              <a:gd name="connsiteY75" fmla="*/ 391886 h 2939143"/>
              <a:gd name="connsiteX76" fmla="*/ 2525697 w 3418325"/>
              <a:gd name="connsiteY76" fmla="*/ 337457 h 2939143"/>
              <a:gd name="connsiteX77" fmla="*/ 2449497 w 3418325"/>
              <a:gd name="connsiteY77" fmla="*/ 293914 h 2939143"/>
              <a:gd name="connsiteX78" fmla="*/ 2373297 w 3418325"/>
              <a:gd name="connsiteY78" fmla="*/ 228600 h 2939143"/>
              <a:gd name="connsiteX79" fmla="*/ 2340639 w 3418325"/>
              <a:gd name="connsiteY79" fmla="*/ 206829 h 2939143"/>
              <a:gd name="connsiteX80" fmla="*/ 2307982 w 3418325"/>
              <a:gd name="connsiteY80" fmla="*/ 195943 h 2939143"/>
              <a:gd name="connsiteX81" fmla="*/ 2253554 w 3418325"/>
              <a:gd name="connsiteY81" fmla="*/ 163286 h 2939143"/>
              <a:gd name="connsiteX82" fmla="*/ 1883439 w 3418325"/>
              <a:gd name="connsiteY82" fmla="*/ 152400 h 293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418325" h="2939143">
                <a:moveTo>
                  <a:pt x="1883439" y="152400"/>
                </a:moveTo>
                <a:cubicBezTo>
                  <a:pt x="1785467" y="145143"/>
                  <a:pt x="1738542" y="128845"/>
                  <a:pt x="1665725" y="119743"/>
                </a:cubicBezTo>
                <a:cubicBezTo>
                  <a:pt x="1622369" y="114323"/>
                  <a:pt x="1578407" y="114632"/>
                  <a:pt x="1535097" y="108857"/>
                </a:cubicBezTo>
                <a:cubicBezTo>
                  <a:pt x="1523723" y="107340"/>
                  <a:pt x="1513691" y="100221"/>
                  <a:pt x="1502439" y="97971"/>
                </a:cubicBezTo>
                <a:cubicBezTo>
                  <a:pt x="1477279" y="92939"/>
                  <a:pt x="1451639" y="90714"/>
                  <a:pt x="1426239" y="87086"/>
                </a:cubicBezTo>
                <a:cubicBezTo>
                  <a:pt x="1415353" y="83457"/>
                  <a:pt x="1404615" y="79352"/>
                  <a:pt x="1393582" y="76200"/>
                </a:cubicBezTo>
                <a:cubicBezTo>
                  <a:pt x="1379197" y="72090"/>
                  <a:pt x="1364047" y="70567"/>
                  <a:pt x="1350039" y="65314"/>
                </a:cubicBezTo>
                <a:cubicBezTo>
                  <a:pt x="1273698" y="36686"/>
                  <a:pt x="1337009" y="53355"/>
                  <a:pt x="1273839" y="21771"/>
                </a:cubicBezTo>
                <a:cubicBezTo>
                  <a:pt x="1258226" y="13965"/>
                  <a:pt x="1211584" y="3486"/>
                  <a:pt x="1197639" y="0"/>
                </a:cubicBezTo>
                <a:cubicBezTo>
                  <a:pt x="1135953" y="3629"/>
                  <a:pt x="1073283" y="-676"/>
                  <a:pt x="1012582" y="10886"/>
                </a:cubicBezTo>
                <a:cubicBezTo>
                  <a:pt x="994760" y="14281"/>
                  <a:pt x="982525" y="31406"/>
                  <a:pt x="969039" y="43543"/>
                </a:cubicBezTo>
                <a:cubicBezTo>
                  <a:pt x="946153" y="64140"/>
                  <a:pt x="925496" y="87086"/>
                  <a:pt x="903725" y="108857"/>
                </a:cubicBezTo>
                <a:cubicBezTo>
                  <a:pt x="890896" y="121686"/>
                  <a:pt x="883897" y="139571"/>
                  <a:pt x="871068" y="152400"/>
                </a:cubicBezTo>
                <a:cubicBezTo>
                  <a:pt x="861817" y="161651"/>
                  <a:pt x="848189" y="165479"/>
                  <a:pt x="838411" y="174171"/>
                </a:cubicBezTo>
                <a:cubicBezTo>
                  <a:pt x="697755" y="299200"/>
                  <a:pt x="834565" y="193385"/>
                  <a:pt x="729554" y="272143"/>
                </a:cubicBezTo>
                <a:cubicBezTo>
                  <a:pt x="725925" y="283029"/>
                  <a:pt x="726782" y="296686"/>
                  <a:pt x="718668" y="304800"/>
                </a:cubicBezTo>
                <a:cubicBezTo>
                  <a:pt x="707193" y="316274"/>
                  <a:pt x="690040" y="320179"/>
                  <a:pt x="675125" y="326571"/>
                </a:cubicBezTo>
                <a:cubicBezTo>
                  <a:pt x="645834" y="339124"/>
                  <a:pt x="619989" y="341953"/>
                  <a:pt x="588039" y="348343"/>
                </a:cubicBezTo>
                <a:lnTo>
                  <a:pt x="522725" y="391886"/>
                </a:lnTo>
                <a:cubicBezTo>
                  <a:pt x="496353" y="409467"/>
                  <a:pt x="487689" y="412158"/>
                  <a:pt x="468297" y="435429"/>
                </a:cubicBezTo>
                <a:cubicBezTo>
                  <a:pt x="456682" y="449367"/>
                  <a:pt x="444450" y="463111"/>
                  <a:pt x="435639" y="478971"/>
                </a:cubicBezTo>
                <a:cubicBezTo>
                  <a:pt x="419461" y="508091"/>
                  <a:pt x="414261" y="535981"/>
                  <a:pt x="402982" y="566057"/>
                </a:cubicBezTo>
                <a:cubicBezTo>
                  <a:pt x="396121" y="584353"/>
                  <a:pt x="387889" y="602122"/>
                  <a:pt x="381211" y="620486"/>
                </a:cubicBezTo>
                <a:cubicBezTo>
                  <a:pt x="360005" y="678801"/>
                  <a:pt x="361551" y="677352"/>
                  <a:pt x="348554" y="729343"/>
                </a:cubicBezTo>
                <a:cubicBezTo>
                  <a:pt x="344925" y="925286"/>
                  <a:pt x="376637" y="1125108"/>
                  <a:pt x="337668" y="1317171"/>
                </a:cubicBezTo>
                <a:cubicBezTo>
                  <a:pt x="323346" y="1387758"/>
                  <a:pt x="237458" y="1421452"/>
                  <a:pt x="196154" y="1480457"/>
                </a:cubicBezTo>
                <a:cubicBezTo>
                  <a:pt x="131402" y="1572960"/>
                  <a:pt x="58194" y="1665736"/>
                  <a:pt x="21982" y="1774371"/>
                </a:cubicBezTo>
                <a:cubicBezTo>
                  <a:pt x="17251" y="1788564"/>
                  <a:pt x="14725" y="1803400"/>
                  <a:pt x="11097" y="1817914"/>
                </a:cubicBezTo>
                <a:cubicBezTo>
                  <a:pt x="7468" y="1868714"/>
                  <a:pt x="-1486" y="1919413"/>
                  <a:pt x="211" y="1970314"/>
                </a:cubicBezTo>
                <a:cubicBezTo>
                  <a:pt x="2160" y="2028791"/>
                  <a:pt x="5170" y="2088444"/>
                  <a:pt x="21982" y="2144486"/>
                </a:cubicBezTo>
                <a:cubicBezTo>
                  <a:pt x="27880" y="2164147"/>
                  <a:pt x="48822" y="2176098"/>
                  <a:pt x="65525" y="2188029"/>
                </a:cubicBezTo>
                <a:cubicBezTo>
                  <a:pt x="74353" y="2194334"/>
                  <a:pt x="136626" y="2208270"/>
                  <a:pt x="141725" y="2209800"/>
                </a:cubicBezTo>
                <a:cubicBezTo>
                  <a:pt x="141737" y="2209803"/>
                  <a:pt x="223363" y="2237012"/>
                  <a:pt x="239697" y="2242457"/>
                </a:cubicBezTo>
                <a:cubicBezTo>
                  <a:pt x="267450" y="2251708"/>
                  <a:pt x="297926" y="2248533"/>
                  <a:pt x="326782" y="2253343"/>
                </a:cubicBezTo>
                <a:cubicBezTo>
                  <a:pt x="354115" y="2257899"/>
                  <a:pt x="377102" y="2266488"/>
                  <a:pt x="402982" y="2275114"/>
                </a:cubicBezTo>
                <a:cubicBezTo>
                  <a:pt x="539017" y="2267557"/>
                  <a:pt x="704230" y="2251779"/>
                  <a:pt x="838411" y="2275114"/>
                </a:cubicBezTo>
                <a:cubicBezTo>
                  <a:pt x="849716" y="2277080"/>
                  <a:pt x="843604" y="2297808"/>
                  <a:pt x="849297" y="2307771"/>
                </a:cubicBezTo>
                <a:cubicBezTo>
                  <a:pt x="858298" y="2323523"/>
                  <a:pt x="872338" y="2335929"/>
                  <a:pt x="881954" y="2351314"/>
                </a:cubicBezTo>
                <a:cubicBezTo>
                  <a:pt x="1019995" y="2572182"/>
                  <a:pt x="805700" y="2247825"/>
                  <a:pt x="925497" y="2427514"/>
                </a:cubicBezTo>
                <a:cubicBezTo>
                  <a:pt x="943070" y="2497812"/>
                  <a:pt x="924631" y="2447988"/>
                  <a:pt x="969039" y="2514600"/>
                </a:cubicBezTo>
                <a:cubicBezTo>
                  <a:pt x="980776" y="2532205"/>
                  <a:pt x="986736" y="2554068"/>
                  <a:pt x="1001697" y="2569029"/>
                </a:cubicBezTo>
                <a:cubicBezTo>
                  <a:pt x="1034555" y="2601887"/>
                  <a:pt x="1077696" y="2623256"/>
                  <a:pt x="1110554" y="2656114"/>
                </a:cubicBezTo>
                <a:cubicBezTo>
                  <a:pt x="1128697" y="2674257"/>
                  <a:pt x="1144456" y="2695148"/>
                  <a:pt x="1164982" y="2710543"/>
                </a:cubicBezTo>
                <a:cubicBezTo>
                  <a:pt x="1256431" y="2779130"/>
                  <a:pt x="1333899" y="2811330"/>
                  <a:pt x="1437125" y="2862943"/>
                </a:cubicBezTo>
                <a:cubicBezTo>
                  <a:pt x="1559493" y="2924127"/>
                  <a:pt x="1452233" y="2856538"/>
                  <a:pt x="1545982" y="2895600"/>
                </a:cubicBezTo>
                <a:cubicBezTo>
                  <a:pt x="1575940" y="2908083"/>
                  <a:pt x="1633068" y="2939143"/>
                  <a:pt x="1633068" y="2939143"/>
                </a:cubicBezTo>
                <a:cubicBezTo>
                  <a:pt x="1824259" y="2920023"/>
                  <a:pt x="1713140" y="2950645"/>
                  <a:pt x="1937868" y="2775857"/>
                </a:cubicBezTo>
                <a:cubicBezTo>
                  <a:pt x="1976826" y="2745557"/>
                  <a:pt x="2032930" y="2748989"/>
                  <a:pt x="2079382" y="2732314"/>
                </a:cubicBezTo>
                <a:cubicBezTo>
                  <a:pt x="2174518" y="2698162"/>
                  <a:pt x="2268068" y="2659743"/>
                  <a:pt x="2362411" y="2623457"/>
                </a:cubicBezTo>
                <a:cubicBezTo>
                  <a:pt x="2447282" y="2590814"/>
                  <a:pt x="2517469" y="2526600"/>
                  <a:pt x="2601897" y="2492829"/>
                </a:cubicBezTo>
                <a:cubicBezTo>
                  <a:pt x="2745928" y="2435216"/>
                  <a:pt x="2673321" y="2460516"/>
                  <a:pt x="2819611" y="2416629"/>
                </a:cubicBezTo>
                <a:cubicBezTo>
                  <a:pt x="2841382" y="2402115"/>
                  <a:pt x="2861954" y="2385616"/>
                  <a:pt x="2884925" y="2373086"/>
                </a:cubicBezTo>
                <a:cubicBezTo>
                  <a:pt x="2902080" y="2363729"/>
                  <a:pt x="2923453" y="2362672"/>
                  <a:pt x="2939354" y="2351314"/>
                </a:cubicBezTo>
                <a:cubicBezTo>
                  <a:pt x="2950000" y="2343710"/>
                  <a:pt x="2949423" y="2324508"/>
                  <a:pt x="2961125" y="2318657"/>
                </a:cubicBezTo>
                <a:cubicBezTo>
                  <a:pt x="2980866" y="2308786"/>
                  <a:pt x="3005026" y="2313124"/>
                  <a:pt x="3026439" y="2307771"/>
                </a:cubicBezTo>
                <a:cubicBezTo>
                  <a:pt x="3048703" y="2302205"/>
                  <a:pt x="3070266" y="2294058"/>
                  <a:pt x="3091754" y="2286000"/>
                </a:cubicBezTo>
                <a:cubicBezTo>
                  <a:pt x="3128347" y="2272278"/>
                  <a:pt x="3200611" y="2242457"/>
                  <a:pt x="3200611" y="2242457"/>
                </a:cubicBezTo>
                <a:cubicBezTo>
                  <a:pt x="3236702" y="2206366"/>
                  <a:pt x="3267192" y="2177546"/>
                  <a:pt x="3298582" y="2133600"/>
                </a:cubicBezTo>
                <a:cubicBezTo>
                  <a:pt x="3333684" y="2084457"/>
                  <a:pt x="3374126" y="2037272"/>
                  <a:pt x="3396554" y="1981200"/>
                </a:cubicBezTo>
                <a:lnTo>
                  <a:pt x="3418325" y="1926771"/>
                </a:lnTo>
                <a:cubicBezTo>
                  <a:pt x="3414696" y="1828800"/>
                  <a:pt x="3415812" y="1730537"/>
                  <a:pt x="3407439" y="1632857"/>
                </a:cubicBezTo>
                <a:cubicBezTo>
                  <a:pt x="3403594" y="1587993"/>
                  <a:pt x="3384759" y="1527060"/>
                  <a:pt x="3353011" y="1491343"/>
                </a:cubicBezTo>
                <a:cubicBezTo>
                  <a:pt x="3337575" y="1473978"/>
                  <a:pt x="3317372" y="1461466"/>
                  <a:pt x="3298582" y="1447800"/>
                </a:cubicBezTo>
                <a:cubicBezTo>
                  <a:pt x="3250082" y="1412527"/>
                  <a:pt x="3222190" y="1395705"/>
                  <a:pt x="3167954" y="1371600"/>
                </a:cubicBezTo>
                <a:cubicBezTo>
                  <a:pt x="3147871" y="1362674"/>
                  <a:pt x="3111529" y="1354772"/>
                  <a:pt x="3091754" y="1349829"/>
                </a:cubicBezTo>
                <a:cubicBezTo>
                  <a:pt x="3055468" y="1331686"/>
                  <a:pt x="3015352" y="1319741"/>
                  <a:pt x="2982897" y="1295400"/>
                </a:cubicBezTo>
                <a:cubicBezTo>
                  <a:pt x="2968383" y="1284514"/>
                  <a:pt x="2954739" y="1272359"/>
                  <a:pt x="2939354" y="1262743"/>
                </a:cubicBezTo>
                <a:cubicBezTo>
                  <a:pt x="2925593" y="1254142"/>
                  <a:pt x="2908620" y="1250934"/>
                  <a:pt x="2895811" y="1240971"/>
                </a:cubicBezTo>
                <a:cubicBezTo>
                  <a:pt x="2875558" y="1225219"/>
                  <a:pt x="2841382" y="1186543"/>
                  <a:pt x="2841382" y="1186543"/>
                </a:cubicBezTo>
                <a:cubicBezTo>
                  <a:pt x="2834125" y="1172029"/>
                  <a:pt x="2824743" y="1158395"/>
                  <a:pt x="2819611" y="1143000"/>
                </a:cubicBezTo>
                <a:cubicBezTo>
                  <a:pt x="2808058" y="1108339"/>
                  <a:pt x="2800510" y="1014635"/>
                  <a:pt x="2797839" y="990600"/>
                </a:cubicBezTo>
                <a:cubicBezTo>
                  <a:pt x="2794211" y="874486"/>
                  <a:pt x="2793398" y="758249"/>
                  <a:pt x="2786954" y="642257"/>
                </a:cubicBezTo>
                <a:cubicBezTo>
                  <a:pt x="2784791" y="603324"/>
                  <a:pt x="2769130" y="583748"/>
                  <a:pt x="2743411" y="555171"/>
                </a:cubicBezTo>
                <a:cubicBezTo>
                  <a:pt x="2722814" y="532285"/>
                  <a:pt x="2678097" y="489857"/>
                  <a:pt x="2678097" y="489857"/>
                </a:cubicBezTo>
                <a:cubicBezTo>
                  <a:pt x="2652826" y="414047"/>
                  <a:pt x="2685288" y="495202"/>
                  <a:pt x="2645439" y="435429"/>
                </a:cubicBezTo>
                <a:cubicBezTo>
                  <a:pt x="2636438" y="421927"/>
                  <a:pt x="2635143" y="403361"/>
                  <a:pt x="2623668" y="391886"/>
                </a:cubicBezTo>
                <a:cubicBezTo>
                  <a:pt x="2596620" y="364838"/>
                  <a:pt x="2556492" y="357987"/>
                  <a:pt x="2525697" y="337457"/>
                </a:cubicBezTo>
                <a:cubicBezTo>
                  <a:pt x="2445626" y="284076"/>
                  <a:pt x="2598144" y="353375"/>
                  <a:pt x="2449497" y="293914"/>
                </a:cubicBezTo>
                <a:cubicBezTo>
                  <a:pt x="2409938" y="254357"/>
                  <a:pt x="2422168" y="263508"/>
                  <a:pt x="2373297" y="228600"/>
                </a:cubicBezTo>
                <a:cubicBezTo>
                  <a:pt x="2362651" y="220996"/>
                  <a:pt x="2352341" y="212680"/>
                  <a:pt x="2340639" y="206829"/>
                </a:cubicBezTo>
                <a:cubicBezTo>
                  <a:pt x="2330376" y="201697"/>
                  <a:pt x="2318868" y="199572"/>
                  <a:pt x="2307982" y="195943"/>
                </a:cubicBezTo>
                <a:cubicBezTo>
                  <a:pt x="2289249" y="177209"/>
                  <a:pt x="2283480" y="164949"/>
                  <a:pt x="2253554" y="163286"/>
                </a:cubicBezTo>
                <a:cubicBezTo>
                  <a:pt x="2047710" y="151850"/>
                  <a:pt x="1981411" y="159657"/>
                  <a:pt x="1883439" y="152400"/>
                </a:cubicBez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650" y="202079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network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58290" y="1891508"/>
            <a:ext cx="1490400" cy="792893"/>
            <a:chOff x="6096457" y="2474036"/>
            <a:chExt cx="2484000" cy="1321488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6096457" y="269607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6096457" y="297093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>
              <a:off x="6096457" y="324579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6096457" y="35206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6096457" y="3795524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1334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7221949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6811642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7584299" y="274817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483395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7495844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8450741" y="2474036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6569188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884112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8005264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546999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621600" y="3302229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889099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635017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>
              <a:off x="8323919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6974168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28"/>
            <p:cNvSpPr>
              <a:spLocks noChangeShapeType="1"/>
            </p:cNvSpPr>
            <p:nvPr/>
          </p:nvSpPr>
          <p:spPr bwMode="auto">
            <a:xfrm>
              <a:off x="7189977" y="357625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>
              <a:off x="6980031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7313603" y="302420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 rot="2151786">
            <a:off x="1037531" y="416923"/>
            <a:ext cx="1490400" cy="794545"/>
            <a:chOff x="5164244" y="4713741"/>
            <a:chExt cx="2484000" cy="1324241"/>
          </a:xfrm>
        </p:grpSpPr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5164244" y="493853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>
              <a:off x="5164244" y="521339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>
              <a:off x="5164244" y="548825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Line 29"/>
            <p:cNvSpPr>
              <a:spLocks noChangeShapeType="1"/>
            </p:cNvSpPr>
            <p:nvPr/>
          </p:nvSpPr>
          <p:spPr bwMode="auto">
            <a:xfrm>
              <a:off x="5164244" y="5763119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5164244" y="6037982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309242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5938120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Line 28"/>
            <p:cNvSpPr>
              <a:spLocks noChangeShapeType="1"/>
            </p:cNvSpPr>
            <p:nvPr/>
          </p:nvSpPr>
          <p:spPr bwMode="auto">
            <a:xfrm>
              <a:off x="7124808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6652086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>
              <a:off x="5417966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6808983" y="500677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7313603" y="471374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8"/>
            <p:cNvSpPr>
              <a:spLocks noChangeShapeType="1"/>
            </p:cNvSpPr>
            <p:nvPr/>
          </p:nvSpPr>
          <p:spPr bwMode="auto">
            <a:xfrm>
              <a:off x="5465876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>
              <a:off x="673727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>
              <a:off x="7073051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636501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>
              <a:off x="6689387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Line 28"/>
            <p:cNvSpPr>
              <a:spLocks noChangeShapeType="1"/>
            </p:cNvSpPr>
            <p:nvPr/>
          </p:nvSpPr>
          <p:spPr bwMode="auto">
            <a:xfrm>
              <a:off x="7343824" y="5262042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5283331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7391706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04195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>
              <a:off x="6257764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5711229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5492234" y="554468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6957835" y="5821514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 rot="19387690">
            <a:off x="677466" y="3031526"/>
            <a:ext cx="1490400" cy="789269"/>
            <a:chOff x="5551182" y="662161"/>
            <a:chExt cx="2484000" cy="1315449"/>
          </a:xfrm>
        </p:grpSpPr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5551182" y="878161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5551182" y="1153023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5551182" y="1427885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>
              <a:off x="5551182" y="1702747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Line 29"/>
            <p:cNvSpPr>
              <a:spLocks noChangeShapeType="1"/>
            </p:cNvSpPr>
            <p:nvPr/>
          </p:nvSpPr>
          <p:spPr bwMode="auto">
            <a:xfrm>
              <a:off x="5551182" y="1977610"/>
              <a:ext cx="2484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Line 28"/>
            <p:cNvSpPr>
              <a:spLocks noChangeShapeType="1"/>
            </p:cNvSpPr>
            <p:nvPr/>
          </p:nvSpPr>
          <p:spPr bwMode="auto">
            <a:xfrm>
              <a:off x="5856059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>
              <a:off x="62771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Line 28"/>
            <p:cNvSpPr>
              <a:spLocks noChangeShapeType="1"/>
            </p:cNvSpPr>
            <p:nvPr/>
          </p:nvSpPr>
          <p:spPr bwMode="auto">
            <a:xfrm>
              <a:off x="6266367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Line 28"/>
            <p:cNvSpPr>
              <a:spLocks noChangeShapeType="1"/>
            </p:cNvSpPr>
            <p:nvPr/>
          </p:nvSpPr>
          <p:spPr bwMode="auto">
            <a:xfrm>
              <a:off x="7039024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580490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7077754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7905466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6023913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6338837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>
              <a:off x="7048956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5804904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>
              <a:off x="587950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6840457" y="66216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Line 28"/>
            <p:cNvSpPr>
              <a:spLocks noChangeShapeType="1"/>
            </p:cNvSpPr>
            <p:nvPr/>
          </p:nvSpPr>
          <p:spPr bwMode="auto">
            <a:xfrm>
              <a:off x="6180195" y="1483201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752547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>
              <a:off x="6096457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28"/>
            <p:cNvSpPr>
              <a:spLocks noChangeShapeType="1"/>
            </p:cNvSpPr>
            <p:nvPr/>
          </p:nvSpPr>
          <p:spPr bwMode="auto">
            <a:xfrm>
              <a:off x="7005101" y="1758337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28"/>
            <p:cNvSpPr>
              <a:spLocks noChangeShapeType="1"/>
            </p:cNvSpPr>
            <p:nvPr/>
          </p:nvSpPr>
          <p:spPr bwMode="auto">
            <a:xfrm>
              <a:off x="665208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6768328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7362226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Line 28"/>
            <p:cNvSpPr>
              <a:spLocks noChangeShapeType="1"/>
            </p:cNvSpPr>
            <p:nvPr/>
          </p:nvSpPr>
          <p:spPr bwMode="auto">
            <a:xfrm>
              <a:off x="7724576" y="1211885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Line 28"/>
            <p:cNvSpPr>
              <a:spLocks noChangeShapeType="1"/>
            </p:cNvSpPr>
            <p:nvPr/>
          </p:nvSpPr>
          <p:spPr bwMode="auto">
            <a:xfrm>
              <a:off x="7636121" y="933240"/>
              <a:ext cx="0" cy="21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33435" y="149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5196" y="259818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10832" y="130039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FF0000"/>
                </a:solidFill>
              </a:rPr>
              <a:t>z = g</a:t>
            </a: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x, y</a:t>
            </a:r>
            <a:r>
              <a:rPr lang="en-GB" sz="2400" dirty="0" smtClean="0">
                <a:solidFill>
                  <a:srgbClr val="FF0000"/>
                </a:solidFill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89" y="1249971"/>
            <a:ext cx="1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x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4130" y="135504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33723" y="3777074"/>
            <a:ext cx="160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y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843883" y="3883860"/>
            <a:ext cx="276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y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404116" y="2840204"/>
            <a:ext cx="267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optimal </a:t>
            </a:r>
            <a:r>
              <a:rPr lang="en-GB" sz="2400" dirty="0" err="1" smtClean="0">
                <a:solidFill>
                  <a:srgbClr val="FF0000"/>
                </a:solidFill>
              </a:rPr>
              <a:t>Var</a:t>
            </a:r>
            <a:r>
              <a:rPr lang="en-GB" sz="2400" dirty="0" smtClean="0">
                <a:solidFill>
                  <a:srgbClr val="FF0000"/>
                </a:solidFill>
              </a:rPr>
              <a:t>[</a:t>
            </a:r>
            <a:r>
              <a:rPr lang="en-GB" sz="2400" i="1" dirty="0" smtClean="0">
                <a:solidFill>
                  <a:srgbClr val="FF0000"/>
                </a:solidFill>
              </a:rPr>
              <a:t>z</a:t>
            </a:r>
            <a:r>
              <a:rPr lang="en-GB" sz="2400" dirty="0" smtClean="0">
                <a:solidFill>
                  <a:srgbClr val="FF0000"/>
                </a:solidFill>
              </a:rPr>
              <a:t>] = </a:t>
            </a:r>
            <a:r>
              <a:rPr lang="el-GR" sz="2400" dirty="0" smtClean="0">
                <a:solidFill>
                  <a:srgbClr val="FF0000"/>
                </a:solidFill>
              </a:rPr>
              <a:t>σ</a:t>
            </a:r>
            <a:r>
              <a:rPr lang="en-GB" sz="2400" baseline="30000" dirty="0" smtClean="0">
                <a:solidFill>
                  <a:srgbClr val="FF0000"/>
                </a:solidFill>
              </a:rPr>
              <a:t>2</a:t>
            </a:r>
            <a:endParaRPr lang="en-GB" sz="2400" baseline="30000" dirty="0">
              <a:solidFill>
                <a:srgbClr val="FF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68091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6744" y="4458000"/>
            <a:ext cx="8425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</a:t>
            </a:r>
            <a:r>
              <a:rPr lang="el-GR" sz="2400" dirty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r>
              <a:rPr lang="en-GB" sz="2400" dirty="0" smtClean="0"/>
              <a:t>      is small, the brain will spend a lot of effort making</a:t>
            </a:r>
          </a:p>
          <a:p>
            <a:r>
              <a:rPr lang="en-GB" sz="2400" dirty="0" smtClean="0"/>
              <a:t>computations near-optimal.</a:t>
            </a:r>
          </a:p>
          <a:p>
            <a:endParaRPr lang="en-GB" sz="2400" dirty="0" smtClean="0"/>
          </a:p>
          <a:p>
            <a:r>
              <a:rPr lang="en-GB" sz="2400" dirty="0" smtClean="0"/>
              <a:t>If </a:t>
            </a:r>
            <a:r>
              <a:rPr lang="el-GR" sz="2400" dirty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r>
              <a:rPr lang="en-GB" sz="2400" dirty="0" smtClean="0"/>
              <a:t>     is large, it will focus on reducing noise as much as possible.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052119" y="4582288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052115" y="5681770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404116" y="2898928"/>
            <a:ext cx="1099374" cy="3973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50673" y="2939081"/>
            <a:ext cx="264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baseline="-25000" dirty="0" smtClean="0">
                <a:solidFill>
                  <a:srgbClr val="FF0000"/>
                </a:solidFill>
              </a:rPr>
              <a:t>z</a:t>
            </a:r>
            <a:endParaRPr lang="en-GB" sz="2400" i="1" baseline="-250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86388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+ </a:t>
            </a:r>
            <a:r>
              <a:rPr lang="el-GR" sz="2400" dirty="0" smtClean="0">
                <a:solidFill>
                  <a:srgbClr val="0000FF"/>
                </a:solidFill>
              </a:rPr>
              <a:t>σ</a:t>
            </a:r>
            <a:r>
              <a:rPr lang="en-GB" sz="2400" baseline="30000" dirty="0" smtClean="0">
                <a:solidFill>
                  <a:srgbClr val="0000FF"/>
                </a:solidFill>
              </a:rPr>
              <a:t>2</a:t>
            </a:r>
            <a:endParaRPr lang="en-GB" sz="2400" baseline="30000" dirty="0">
              <a:solidFill>
                <a:srgbClr val="0000F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8302223" y="2940693"/>
            <a:ext cx="807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err="1" smtClean="0">
                <a:solidFill>
                  <a:srgbClr val="0000FF"/>
                </a:solidFill>
              </a:rPr>
              <a:t>approx</a:t>
            </a:r>
            <a:endParaRPr lang="en-GB" sz="2400" baseline="-25000" dirty="0">
              <a:solidFill>
                <a:srgbClr val="0000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980653" y="2842868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CC00"/>
                </a:solidFill>
              </a:rPr>
              <a:t>+ </a:t>
            </a:r>
            <a:r>
              <a:rPr lang="el-GR" sz="2400" dirty="0" smtClean="0">
                <a:solidFill>
                  <a:srgbClr val="00CC00"/>
                </a:solidFill>
              </a:rPr>
              <a:t>σ</a:t>
            </a:r>
            <a:r>
              <a:rPr lang="en-GB" sz="2400" baseline="30000" dirty="0" smtClean="0">
                <a:solidFill>
                  <a:srgbClr val="00CC00"/>
                </a:solidFill>
              </a:rPr>
              <a:t>2</a:t>
            </a:r>
            <a:endParaRPr lang="en-GB" sz="2400" baseline="30000" dirty="0">
              <a:solidFill>
                <a:srgbClr val="00CC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396488" y="2914023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aseline="-25000" dirty="0" smtClean="0">
                <a:solidFill>
                  <a:srgbClr val="00CC00"/>
                </a:solidFill>
              </a:rPr>
              <a:t>noise</a:t>
            </a:r>
            <a:endParaRPr lang="en-GB" sz="2400" baseline="-250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talks\2012\geneva\noisy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6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TextBox 143"/>
          <p:cNvSpPr txBox="1"/>
          <p:nvPr/>
        </p:nvSpPr>
        <p:spPr>
          <a:xfrm>
            <a:off x="8396556" y="1503537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45" name="Straight Connector 144"/>
          <p:cNvCxnSpPr/>
          <p:nvPr/>
        </p:nvCxnSpPr>
        <p:spPr bwMode="auto">
          <a:xfrm>
            <a:off x="6836912" y="1254815"/>
            <a:ext cx="1653945" cy="49778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6" name="Oval 145"/>
          <p:cNvSpPr/>
          <p:nvPr/>
        </p:nvSpPr>
        <p:spPr bwMode="auto">
          <a:xfrm rot="6420000">
            <a:off x="6818136" y="-234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71882" y="87792"/>
            <a:ext cx="838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Locally Optimal Linear Estimator: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r>
              <a:rPr lang="en-GB" dirty="0" smtClean="0">
                <a:cs typeface="Times New Roman" pitchFamily="18" charset="0"/>
                <a:sym typeface="Symbol"/>
              </a:rPr>
              <a:t>What does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look like?</a:t>
            </a:r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3668480" y="5910954"/>
            <a:ext cx="2584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neuron number</a:t>
            </a:r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660339" y="346132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weight, </a:t>
            </a:r>
            <a:r>
              <a:rPr lang="en-GB" i="1" dirty="0" err="1" smtClean="0">
                <a:solidFill>
                  <a:srgbClr val="FF0000"/>
                </a:solidFill>
              </a:rPr>
              <a:t>w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484" y="135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talks\2012\geneva\noisyco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66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171882" y="87792"/>
            <a:ext cx="838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cs typeface="Times New Roman" pitchFamily="18" charset="0"/>
              </a:rPr>
              <a:t>Locally Optimal Linear Estimator: 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dirty="0" smtClean="0">
                <a:cs typeface="Times New Roman" pitchFamily="18" charset="0"/>
              </a:rPr>
              <a:t>-</a:t>
            </a:r>
            <a:r>
              <a:rPr lang="en-GB" i="1" dirty="0" smtClean="0">
                <a:cs typeface="Times New Roman" pitchFamily="18" charset="0"/>
              </a:rPr>
              <a:t>x</a:t>
            </a:r>
            <a:r>
              <a:rPr lang="en-GB" baseline="-25000" dirty="0" smtClean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>
                <a:cs typeface="Times New Roman" pitchFamily="18" charset="0"/>
              </a:rPr>
              <a:t>=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w</a:t>
            </a:r>
            <a:r>
              <a:rPr lang="en-GB" dirty="0">
                <a:cs typeface="Times New Roman" pitchFamily="18" charset="0"/>
                <a:sym typeface="Symbol"/>
              </a:rPr>
              <a:t>(r – f(</a:t>
            </a:r>
            <a:r>
              <a:rPr lang="en-GB" i="1" dirty="0">
                <a:cs typeface="Times New Roman" pitchFamily="18" charset="0"/>
              </a:rPr>
              <a:t>x</a:t>
            </a:r>
            <a:r>
              <a:rPr lang="en-GB" baseline="-25000" dirty="0">
                <a:cs typeface="Times New Roman" pitchFamily="18" charset="0"/>
              </a:rPr>
              <a:t>0</a:t>
            </a:r>
            <a:r>
              <a:rPr lang="en-GB" dirty="0" smtClean="0">
                <a:cs typeface="Times New Roman" pitchFamily="18" charset="0"/>
                <a:sym typeface="Symbol"/>
              </a:rPr>
              <a:t>))</a:t>
            </a:r>
          </a:p>
          <a:p>
            <a:r>
              <a:rPr lang="en-GB" dirty="0" smtClean="0">
                <a:cs typeface="Times New Roman" pitchFamily="18" charset="0"/>
                <a:sym typeface="Symbol"/>
              </a:rPr>
              <a:t>What does </a:t>
            </a:r>
            <a:r>
              <a:rPr lang="en-GB" dirty="0" smtClean="0">
                <a:solidFill>
                  <a:srgbClr val="FF0000"/>
                </a:solidFill>
                <a:cs typeface="Times New Roman" pitchFamily="18" charset="0"/>
                <a:sym typeface="Symbol"/>
              </a:rPr>
              <a:t>w</a:t>
            </a:r>
            <a:r>
              <a:rPr lang="en-GB" dirty="0" smtClean="0">
                <a:cs typeface="Times New Roman" pitchFamily="18" charset="0"/>
                <a:sym typeface="Symbol"/>
              </a:rPr>
              <a:t> look like?</a:t>
            </a:r>
            <a:endParaRPr lang="en-GB" dirty="0"/>
          </a:p>
        </p:txBody>
      </p:sp>
      <p:sp>
        <p:nvSpPr>
          <p:cNvPr id="142" name="TextBox 141"/>
          <p:cNvSpPr txBox="1"/>
          <p:nvPr/>
        </p:nvSpPr>
        <p:spPr>
          <a:xfrm>
            <a:off x="3668480" y="5910954"/>
            <a:ext cx="2584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neuron number</a:t>
            </a:r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660339" y="3461323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weight, </a:t>
            </a:r>
            <a:r>
              <a:rPr lang="en-GB" i="1" dirty="0" err="1" smtClean="0">
                <a:solidFill>
                  <a:srgbClr val="FF0000"/>
                </a:solidFill>
              </a:rPr>
              <a:t>w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i</a:t>
            </a:r>
            <a:endParaRPr lang="en-GB" i="1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5670" y="1579739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f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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GB" i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x</a:t>
            </a:r>
            <a:r>
              <a:rPr lang="en-GB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)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36912" y="1254815"/>
            <a:ext cx="1566176" cy="6037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Oval 14"/>
          <p:cNvSpPr/>
          <p:nvPr/>
        </p:nvSpPr>
        <p:spPr bwMode="auto">
          <a:xfrm rot="6420000">
            <a:off x="6818136" y="-2346"/>
            <a:ext cx="45719" cy="25099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484" y="1351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^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4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0" y="400594"/>
            <a:ext cx="84543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Summary so far:</a:t>
            </a:r>
          </a:p>
          <a:p>
            <a:endParaRPr lang="en-GB" dirty="0" smtClean="0"/>
          </a:p>
          <a:p>
            <a:r>
              <a:rPr lang="en-GB" dirty="0" smtClean="0"/>
              <a:t>When neurons are correlated (</a:t>
            </a:r>
            <a:r>
              <a:rPr lang="en-GB" dirty="0" smtClean="0">
                <a:solidFill>
                  <a:srgbClr val="FF0000"/>
                </a:solidFill>
              </a:rPr>
              <a:t>which they always are</a:t>
            </a:r>
            <a:r>
              <a:rPr lang="en-GB" dirty="0" smtClean="0"/>
              <a:t>),</a:t>
            </a:r>
          </a:p>
          <a:p>
            <a:r>
              <a:rPr lang="en-GB" dirty="0" smtClean="0"/>
              <a:t>the capacity of a population may or may not be big.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0831" y="3695861"/>
            <a:ext cx="3612710" cy="873172"/>
            <a:chOff x="883374" y="3494016"/>
            <a:chExt cx="3612710" cy="873172"/>
          </a:xfrm>
        </p:grpSpPr>
        <p:sp>
          <p:nvSpPr>
            <p:cNvPr id="4" name="TextBox 3"/>
            <p:cNvSpPr txBox="1"/>
            <p:nvPr/>
          </p:nvSpPr>
          <p:spPr>
            <a:xfrm>
              <a:off x="3683041" y="3843968"/>
              <a:ext cx="813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x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134283" y="3519044"/>
              <a:ext cx="1566176" cy="6037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 rot="6420000">
              <a:off x="2115507" y="2261883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4280" y="3695861"/>
            <a:ext cx="3656254" cy="796970"/>
            <a:chOff x="5520404" y="3491705"/>
            <a:chExt cx="3656254" cy="796970"/>
          </a:xfrm>
        </p:grpSpPr>
        <p:sp>
          <p:nvSpPr>
            <p:cNvPr id="7" name="TextBox 6"/>
            <p:cNvSpPr txBox="1"/>
            <p:nvPr/>
          </p:nvSpPr>
          <p:spPr>
            <a:xfrm>
              <a:off x="8363615" y="3765455"/>
              <a:ext cx="813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x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771313" y="3516733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 rot="6420000">
              <a:off x="6752537" y="2259572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35563" y="265681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66591" y="2656817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big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45097" y="265752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  <p:sp>
        <p:nvSpPr>
          <p:cNvPr id="17" name="Freeform 16"/>
          <p:cNvSpPr/>
          <p:nvPr/>
        </p:nvSpPr>
        <p:spPr bwMode="auto">
          <a:xfrm>
            <a:off x="2483259" y="2526379"/>
            <a:ext cx="1199404" cy="665249"/>
          </a:xfrm>
          <a:custGeom>
            <a:avLst/>
            <a:gdLst>
              <a:gd name="connsiteX0" fmla="*/ 772987 w 1199404"/>
              <a:gd name="connsiteY0" fmla="*/ 22992 h 665249"/>
              <a:gd name="connsiteX1" fmla="*/ 413758 w 1199404"/>
              <a:gd name="connsiteY1" fmla="*/ 1220 h 665249"/>
              <a:gd name="connsiteX2" fmla="*/ 359330 w 1199404"/>
              <a:gd name="connsiteY2" fmla="*/ 22992 h 665249"/>
              <a:gd name="connsiteX3" fmla="*/ 272244 w 1199404"/>
              <a:gd name="connsiteY3" fmla="*/ 88306 h 665249"/>
              <a:gd name="connsiteX4" fmla="*/ 65416 w 1199404"/>
              <a:gd name="connsiteY4" fmla="*/ 262478 h 665249"/>
              <a:gd name="connsiteX5" fmla="*/ 32758 w 1199404"/>
              <a:gd name="connsiteY5" fmla="*/ 295135 h 665249"/>
              <a:gd name="connsiteX6" fmla="*/ 101 w 1199404"/>
              <a:gd name="connsiteY6" fmla="*/ 360449 h 665249"/>
              <a:gd name="connsiteX7" fmla="*/ 21873 w 1199404"/>
              <a:gd name="connsiteY7" fmla="*/ 469306 h 665249"/>
              <a:gd name="connsiteX8" fmla="*/ 43644 w 1199404"/>
              <a:gd name="connsiteY8" fmla="*/ 491078 h 665249"/>
              <a:gd name="connsiteX9" fmla="*/ 119844 w 1199404"/>
              <a:gd name="connsiteY9" fmla="*/ 556392 h 665249"/>
              <a:gd name="connsiteX10" fmla="*/ 185158 w 1199404"/>
              <a:gd name="connsiteY10" fmla="*/ 599935 h 665249"/>
              <a:gd name="connsiteX11" fmla="*/ 239587 w 1199404"/>
              <a:gd name="connsiteY11" fmla="*/ 632592 h 665249"/>
              <a:gd name="connsiteX12" fmla="*/ 326673 w 1199404"/>
              <a:gd name="connsiteY12" fmla="*/ 654363 h 665249"/>
              <a:gd name="connsiteX13" fmla="*/ 522616 w 1199404"/>
              <a:gd name="connsiteY13" fmla="*/ 665249 h 665249"/>
              <a:gd name="connsiteX14" fmla="*/ 1056016 w 1199404"/>
              <a:gd name="connsiteY14" fmla="*/ 654363 h 665249"/>
              <a:gd name="connsiteX15" fmla="*/ 1132216 w 1199404"/>
              <a:gd name="connsiteY15" fmla="*/ 621706 h 665249"/>
              <a:gd name="connsiteX16" fmla="*/ 1153987 w 1199404"/>
              <a:gd name="connsiteY16" fmla="*/ 567278 h 665249"/>
              <a:gd name="connsiteX17" fmla="*/ 1186644 w 1199404"/>
              <a:gd name="connsiteY17" fmla="*/ 523735 h 665249"/>
              <a:gd name="connsiteX18" fmla="*/ 1175758 w 1199404"/>
              <a:gd name="connsiteY18" fmla="*/ 295135 h 665249"/>
              <a:gd name="connsiteX19" fmla="*/ 1143101 w 1199404"/>
              <a:gd name="connsiteY19" fmla="*/ 240706 h 665249"/>
              <a:gd name="connsiteX20" fmla="*/ 1056016 w 1199404"/>
              <a:gd name="connsiteY20" fmla="*/ 120963 h 665249"/>
              <a:gd name="connsiteX21" fmla="*/ 1023358 w 1199404"/>
              <a:gd name="connsiteY21" fmla="*/ 88306 h 665249"/>
              <a:gd name="connsiteX22" fmla="*/ 914501 w 1199404"/>
              <a:gd name="connsiteY22" fmla="*/ 66535 h 665249"/>
              <a:gd name="connsiteX23" fmla="*/ 870958 w 1199404"/>
              <a:gd name="connsiteY23" fmla="*/ 44763 h 665249"/>
              <a:gd name="connsiteX24" fmla="*/ 772987 w 1199404"/>
              <a:gd name="connsiteY24" fmla="*/ 22992 h 66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99404" h="665249">
                <a:moveTo>
                  <a:pt x="772987" y="22992"/>
                </a:moveTo>
                <a:cubicBezTo>
                  <a:pt x="696787" y="15735"/>
                  <a:pt x="620711" y="-5247"/>
                  <a:pt x="413758" y="1220"/>
                </a:cubicBezTo>
                <a:cubicBezTo>
                  <a:pt x="394227" y="1830"/>
                  <a:pt x="375972" y="12751"/>
                  <a:pt x="359330" y="22992"/>
                </a:cubicBezTo>
                <a:cubicBezTo>
                  <a:pt x="328427" y="42009"/>
                  <a:pt x="299999" y="64933"/>
                  <a:pt x="272244" y="88306"/>
                </a:cubicBezTo>
                <a:cubicBezTo>
                  <a:pt x="203301" y="146363"/>
                  <a:pt x="133630" y="203566"/>
                  <a:pt x="65416" y="262478"/>
                </a:cubicBezTo>
                <a:cubicBezTo>
                  <a:pt x="53765" y="272540"/>
                  <a:pt x="43644" y="284249"/>
                  <a:pt x="32758" y="295135"/>
                </a:cubicBezTo>
                <a:cubicBezTo>
                  <a:pt x="21872" y="316906"/>
                  <a:pt x="3802" y="336391"/>
                  <a:pt x="101" y="360449"/>
                </a:cubicBezTo>
                <a:cubicBezTo>
                  <a:pt x="-1132" y="368463"/>
                  <a:pt x="9018" y="447882"/>
                  <a:pt x="21873" y="469306"/>
                </a:cubicBezTo>
                <a:cubicBezTo>
                  <a:pt x="27153" y="478107"/>
                  <a:pt x="35973" y="484259"/>
                  <a:pt x="43644" y="491078"/>
                </a:cubicBezTo>
                <a:cubicBezTo>
                  <a:pt x="68648" y="513304"/>
                  <a:pt x="93328" y="535995"/>
                  <a:pt x="119844" y="556392"/>
                </a:cubicBezTo>
                <a:cubicBezTo>
                  <a:pt x="140584" y="572346"/>
                  <a:pt x="162721" y="586473"/>
                  <a:pt x="185158" y="599935"/>
                </a:cubicBezTo>
                <a:cubicBezTo>
                  <a:pt x="203301" y="610821"/>
                  <a:pt x="220663" y="623130"/>
                  <a:pt x="239587" y="632592"/>
                </a:cubicBezTo>
                <a:cubicBezTo>
                  <a:pt x="258391" y="641994"/>
                  <a:pt x="311632" y="653055"/>
                  <a:pt x="326673" y="654363"/>
                </a:cubicBezTo>
                <a:cubicBezTo>
                  <a:pt x="391842" y="660030"/>
                  <a:pt x="457302" y="661620"/>
                  <a:pt x="522616" y="665249"/>
                </a:cubicBezTo>
                <a:cubicBezTo>
                  <a:pt x="700416" y="661620"/>
                  <a:pt x="878631" y="667033"/>
                  <a:pt x="1056016" y="654363"/>
                </a:cubicBezTo>
                <a:cubicBezTo>
                  <a:pt x="1083580" y="652394"/>
                  <a:pt x="1111562" y="640065"/>
                  <a:pt x="1132216" y="621706"/>
                </a:cubicBezTo>
                <a:cubicBezTo>
                  <a:pt x="1146821" y="608724"/>
                  <a:pt x="1144497" y="584359"/>
                  <a:pt x="1153987" y="567278"/>
                </a:cubicBezTo>
                <a:cubicBezTo>
                  <a:pt x="1162798" y="551418"/>
                  <a:pt x="1175758" y="538249"/>
                  <a:pt x="1186644" y="523735"/>
                </a:cubicBezTo>
                <a:cubicBezTo>
                  <a:pt x="1209005" y="411933"/>
                  <a:pt x="1199825" y="487665"/>
                  <a:pt x="1175758" y="295135"/>
                </a:cubicBezTo>
                <a:cubicBezTo>
                  <a:pt x="1173134" y="274140"/>
                  <a:pt x="1153058" y="259375"/>
                  <a:pt x="1143101" y="240706"/>
                </a:cubicBezTo>
                <a:cubicBezTo>
                  <a:pt x="1078712" y="119976"/>
                  <a:pt x="1128525" y="145134"/>
                  <a:pt x="1056016" y="120963"/>
                </a:cubicBezTo>
                <a:cubicBezTo>
                  <a:pt x="1045130" y="110077"/>
                  <a:pt x="1036167" y="96846"/>
                  <a:pt x="1023358" y="88306"/>
                </a:cubicBezTo>
                <a:cubicBezTo>
                  <a:pt x="1002629" y="74487"/>
                  <a:pt x="920959" y="67458"/>
                  <a:pt x="914501" y="66535"/>
                </a:cubicBezTo>
                <a:cubicBezTo>
                  <a:pt x="899987" y="59278"/>
                  <a:pt x="886770" y="48412"/>
                  <a:pt x="870958" y="44763"/>
                </a:cubicBezTo>
                <a:cubicBezTo>
                  <a:pt x="820317" y="33077"/>
                  <a:pt x="849187" y="30249"/>
                  <a:pt x="772987" y="22992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eform 54"/>
          <p:cNvSpPr>
            <a:spLocks/>
          </p:cNvSpPr>
          <p:nvPr/>
        </p:nvSpPr>
        <p:spPr bwMode="auto">
          <a:xfrm>
            <a:off x="712882" y="2918590"/>
            <a:ext cx="1820879" cy="2311864"/>
          </a:xfrm>
          <a:custGeom>
            <a:avLst/>
            <a:gdLst>
              <a:gd name="T0" fmla="*/ 0 w 1445"/>
              <a:gd name="T1" fmla="*/ 261 h 261"/>
              <a:gd name="T2" fmla="*/ 1445 w 1445"/>
              <a:gd name="T3" fmla="*/ 240 h 261"/>
              <a:gd name="T4" fmla="*/ 0 60000 65536"/>
              <a:gd name="T5" fmla="*/ 0 60000 65536"/>
              <a:gd name="T6" fmla="*/ 0 w 1445"/>
              <a:gd name="T7" fmla="*/ 0 h 261"/>
              <a:gd name="T8" fmla="*/ 1445 w 1445"/>
              <a:gd name="T9" fmla="*/ 261 h 261"/>
              <a:gd name="connsiteX0" fmla="*/ 0 w 10000"/>
              <a:gd name="connsiteY0" fmla="*/ 8555 h 8555"/>
              <a:gd name="connsiteX1" fmla="*/ 4884 w 10000"/>
              <a:gd name="connsiteY1" fmla="*/ 1380 h 8555"/>
              <a:gd name="connsiteX2" fmla="*/ 10000 w 10000"/>
              <a:gd name="connsiteY2" fmla="*/ 7750 h 8555"/>
              <a:gd name="connsiteX0" fmla="*/ 0 w 10000"/>
              <a:gd name="connsiteY0" fmla="*/ 8524 h 8524"/>
              <a:gd name="connsiteX1" fmla="*/ 4884 w 10000"/>
              <a:gd name="connsiteY1" fmla="*/ 137 h 8524"/>
              <a:gd name="connsiteX2" fmla="*/ 10000 w 10000"/>
              <a:gd name="connsiteY2" fmla="*/ 7583 h 8524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10000 h 10000"/>
              <a:gd name="connsiteX1" fmla="*/ 4884 w 10000"/>
              <a:gd name="connsiteY1" fmla="*/ 161 h 10000"/>
              <a:gd name="connsiteX2" fmla="*/ 10000 w 10000"/>
              <a:gd name="connsiteY2" fmla="*/ 8896 h 10000"/>
              <a:gd name="connsiteX0" fmla="*/ 0 w 10000"/>
              <a:gd name="connsiteY0" fmla="*/ 9840 h 9840"/>
              <a:gd name="connsiteX1" fmla="*/ 4884 w 10000"/>
              <a:gd name="connsiteY1" fmla="*/ 1 h 9840"/>
              <a:gd name="connsiteX2" fmla="*/ 10000 w 10000"/>
              <a:gd name="connsiteY2" fmla="*/ 8736 h 9840"/>
              <a:gd name="connsiteX0" fmla="*/ 0 w 10000"/>
              <a:gd name="connsiteY0" fmla="*/ 10000 h 10000"/>
              <a:gd name="connsiteX1" fmla="*/ 4884 w 10000"/>
              <a:gd name="connsiteY1" fmla="*/ 1 h 10000"/>
              <a:gd name="connsiteX2" fmla="*/ 10000 w 10000"/>
              <a:gd name="connsiteY2" fmla="*/ 8878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10000 h 10000"/>
              <a:gd name="connsiteX1" fmla="*/ 4884 w 10034"/>
              <a:gd name="connsiteY1" fmla="*/ 1 h 10000"/>
              <a:gd name="connsiteX2" fmla="*/ 10034 w 10034"/>
              <a:gd name="connsiteY2" fmla="*/ 9940 h 10000"/>
              <a:gd name="connsiteX0" fmla="*/ 0 w 10034"/>
              <a:gd name="connsiteY0" fmla="*/ 9336 h 9336"/>
              <a:gd name="connsiteX1" fmla="*/ 4884 w 10034"/>
              <a:gd name="connsiteY1" fmla="*/ 1 h 9336"/>
              <a:gd name="connsiteX2" fmla="*/ 10034 w 10034"/>
              <a:gd name="connsiteY2" fmla="*/ 9276 h 9336"/>
              <a:gd name="connsiteX0" fmla="*/ 0 w 10000"/>
              <a:gd name="connsiteY0" fmla="*/ 64 h 64"/>
              <a:gd name="connsiteX1" fmla="*/ 10000 w 10000"/>
              <a:gd name="connsiteY1" fmla="*/ 0 h 64"/>
              <a:gd name="connsiteX0" fmla="*/ 0 w 3074"/>
              <a:gd name="connsiteY0" fmla="*/ 3909200 h 3909200"/>
              <a:gd name="connsiteX1" fmla="*/ 3074 w 3074"/>
              <a:gd name="connsiteY1" fmla="*/ 0 h 39092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1883 w 7696"/>
              <a:gd name="connsiteY0" fmla="*/ 13621 h 13621"/>
              <a:gd name="connsiteX1" fmla="*/ 7696 w 7696"/>
              <a:gd name="connsiteY1" fmla="*/ 0 h 13621"/>
              <a:gd name="connsiteX0" fmla="*/ 13843 w 21396"/>
              <a:gd name="connsiteY0" fmla="*/ 10000 h 10000"/>
              <a:gd name="connsiteX1" fmla="*/ 21396 w 21396"/>
              <a:gd name="connsiteY1" fmla="*/ 0 h 10000"/>
              <a:gd name="connsiteX0" fmla="*/ 15634 w 23187"/>
              <a:gd name="connsiteY0" fmla="*/ 10000 h 10000"/>
              <a:gd name="connsiteX1" fmla="*/ 23187 w 23187"/>
              <a:gd name="connsiteY1" fmla="*/ 0 h 10000"/>
              <a:gd name="connsiteX0" fmla="*/ 10671 w 34805"/>
              <a:gd name="connsiteY0" fmla="*/ 10702 h 10702"/>
              <a:gd name="connsiteX1" fmla="*/ 34805 w 34805"/>
              <a:gd name="connsiteY1" fmla="*/ 0 h 10702"/>
              <a:gd name="connsiteX0" fmla="*/ 15541 w 39675"/>
              <a:gd name="connsiteY0" fmla="*/ 10702 h 10702"/>
              <a:gd name="connsiteX1" fmla="*/ 39675 w 39675"/>
              <a:gd name="connsiteY1" fmla="*/ 0 h 10702"/>
              <a:gd name="connsiteX0" fmla="*/ 14486 w 41729"/>
              <a:gd name="connsiteY0" fmla="*/ 10652 h 10652"/>
              <a:gd name="connsiteX1" fmla="*/ 41729 w 41729"/>
              <a:gd name="connsiteY1" fmla="*/ 0 h 10652"/>
              <a:gd name="connsiteX0" fmla="*/ 16093 w 43336"/>
              <a:gd name="connsiteY0" fmla="*/ 10652 h 10652"/>
              <a:gd name="connsiteX1" fmla="*/ 43336 w 43336"/>
              <a:gd name="connsiteY1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336" h="10652">
                <a:moveTo>
                  <a:pt x="16093" y="10652"/>
                </a:moveTo>
                <a:cubicBezTo>
                  <a:pt x="-8850" y="10512"/>
                  <a:pt x="-8408" y="139"/>
                  <a:pt x="4333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39259" y="4961704"/>
            <a:ext cx="6308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the brain can make the noise arbitrarily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small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simply by adding more neurons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1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0" y="400594"/>
            <a:ext cx="78175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Summary so far:</a:t>
            </a:r>
          </a:p>
          <a:p>
            <a:endParaRPr lang="en-GB" dirty="0" smtClean="0"/>
          </a:p>
          <a:p>
            <a:r>
              <a:rPr lang="en-GB" u="sng" dirty="0" smtClean="0"/>
              <a:t>But</a:t>
            </a:r>
            <a:r>
              <a:rPr lang="en-GB" dirty="0" smtClean="0"/>
              <a:t>, the decoder is problematic.</a:t>
            </a:r>
          </a:p>
          <a:p>
            <a:r>
              <a:rPr lang="en-GB" u="sng" dirty="0" smtClean="0"/>
              <a:t>But</a:t>
            </a:r>
            <a:r>
              <a:rPr lang="en-GB" dirty="0" smtClean="0"/>
              <a:t>, that’s not necessarily relevant: we care about</a:t>
            </a:r>
          </a:p>
          <a:p>
            <a:r>
              <a:rPr lang="en-GB" dirty="0" smtClean="0"/>
              <a:t>computing, not decoding.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20831" y="3695861"/>
            <a:ext cx="3612710" cy="873172"/>
            <a:chOff x="883374" y="3494016"/>
            <a:chExt cx="3612710" cy="873172"/>
          </a:xfrm>
        </p:grpSpPr>
        <p:sp>
          <p:nvSpPr>
            <p:cNvPr id="4" name="TextBox 3"/>
            <p:cNvSpPr txBox="1"/>
            <p:nvPr/>
          </p:nvSpPr>
          <p:spPr>
            <a:xfrm>
              <a:off x="3683041" y="3843968"/>
              <a:ext cx="813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x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2134283" y="3519044"/>
              <a:ext cx="1566176" cy="6037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 rot="6420000">
              <a:off x="2115507" y="2261883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4280" y="3695861"/>
            <a:ext cx="3656254" cy="796970"/>
            <a:chOff x="5520404" y="3491705"/>
            <a:chExt cx="3656254" cy="796970"/>
          </a:xfrm>
        </p:grpSpPr>
        <p:sp>
          <p:nvSpPr>
            <p:cNvPr id="7" name="TextBox 6"/>
            <p:cNvSpPr txBox="1"/>
            <p:nvPr/>
          </p:nvSpPr>
          <p:spPr>
            <a:xfrm>
              <a:off x="8363615" y="3765455"/>
              <a:ext cx="813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f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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</a:rPr>
                <a:t>(</a:t>
              </a:r>
              <a:r>
                <a:rPr lang="en-GB" i="1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x</a:t>
              </a:r>
              <a:r>
                <a:rPr lang="en-GB" dirty="0" smtClean="0">
                  <a:solidFill>
                    <a:srgbClr val="0000FF"/>
                  </a:solidFill>
                  <a:cs typeface="Times New Roman" pitchFamily="18" charset="0"/>
                  <a:sym typeface="Symbol"/>
                </a:rPr>
                <a:t>)</a:t>
              </a:r>
              <a:endParaRPr lang="en-GB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771313" y="3516733"/>
              <a:ext cx="1653945" cy="497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9" name="Oval 8"/>
            <p:cNvSpPr/>
            <p:nvPr/>
          </p:nvSpPr>
          <p:spPr bwMode="auto">
            <a:xfrm rot="6420000">
              <a:off x="6752537" y="2259572"/>
              <a:ext cx="45719" cy="25099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35563" y="265681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big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66591" y="2656817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not big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645097" y="2657522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 </a:t>
            </a:r>
            <a:r>
              <a:rPr lang="en-GB" i="1" dirty="0" smtClean="0">
                <a:sym typeface="Symbol"/>
              </a:rPr>
              <a:t>N</a:t>
            </a:r>
            <a:endParaRPr lang="en-GB" i="1" dirty="0"/>
          </a:p>
        </p:txBody>
      </p:sp>
      <p:pic>
        <p:nvPicPr>
          <p:cNvPr id="17" name="Picture 2" descr="W:\talks\2012\geneva\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98" y="464324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:\talks\2012\geneva\s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89" y="464324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0" y="400594"/>
            <a:ext cx="861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little math: differential correlations,</a:t>
            </a:r>
          </a:p>
          <a:p>
            <a:endParaRPr lang="en-GB" dirty="0"/>
          </a:p>
          <a:p>
            <a:r>
              <a:rPr lang="en-GB" dirty="0" smtClean="0"/>
              <a:t>	R </a:t>
            </a:r>
            <a:r>
              <a:rPr lang="en-GB" dirty="0" smtClean="0">
                <a:sym typeface="Symbol" panose="05050102010706020507" pitchFamily="18" charset="2"/>
              </a:rPr>
              <a:t> </a:t>
            </a:r>
            <a:r>
              <a:rPr lang="en-GB" dirty="0" err="1" smtClean="0">
                <a:sym typeface="Symbol" panose="05050102010706020507" pitchFamily="18" charset="2"/>
              </a:rPr>
              <a:t>ff</a:t>
            </a:r>
            <a:r>
              <a:rPr lang="en-GB" dirty="0" smtClean="0">
                <a:sym typeface="Symbol" panose="05050102010706020507" pitchFamily="18" charset="2"/>
              </a:rPr>
              <a:t>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07612" y="2149169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endParaRPr lang="en-US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998481" y="38965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ym typeface="Symbol" panose="05050102010706020507" pitchFamily="18" charset="2"/>
              </a:rPr>
              <a:t>s</a:t>
            </a:r>
            <a:endParaRPr lang="en-GB" sz="2400" i="1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1264" y="3308973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41264" y="2195704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41264" y="2752338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41264" y="1639070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13560" y="19484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3560" y="1394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</a:t>
            </a:r>
            <a:endParaRPr lang="en-GB" sz="2400" dirty="0"/>
          </a:p>
        </p:txBody>
      </p:sp>
      <p:grpSp>
        <p:nvGrpSpPr>
          <p:cNvPr id="102" name="Group 101"/>
          <p:cNvGrpSpPr/>
          <p:nvPr/>
        </p:nvGrpSpPr>
        <p:grpSpPr>
          <a:xfrm rot="16200000">
            <a:off x="4063200" y="1901207"/>
            <a:ext cx="154615" cy="2955599"/>
            <a:chOff x="2693664" y="1791470"/>
            <a:chExt cx="138241" cy="1113268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2693664" y="2348104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93664" y="2904738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693664" y="1791470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2493431" y="34039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15441" y="34039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87105" y="34039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180</a:t>
            </a:r>
            <a:endParaRPr lang="en-GB" sz="24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0743" y="1633231"/>
            <a:ext cx="2947563" cy="1675742"/>
            <a:chOff x="2155" y="930"/>
            <a:chExt cx="1259" cy="69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67449" y="2502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449" y="3078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750939" y="1889797"/>
            <a:ext cx="2829935" cy="1346483"/>
            <a:chOff x="2750939" y="1889797"/>
            <a:chExt cx="2829935" cy="1346483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68028" y="1110011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6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07612" y="2149169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endParaRPr lang="en-US" i="1" baseline="-25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1264" y="3308973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41264" y="2195704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41264" y="2752338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41264" y="1639070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13560" y="19484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3560" y="1394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</a:t>
            </a:r>
            <a:endParaRPr lang="en-GB" sz="2400" dirty="0"/>
          </a:p>
        </p:txBody>
      </p:sp>
      <p:grpSp>
        <p:nvGrpSpPr>
          <p:cNvPr id="102" name="Group 101"/>
          <p:cNvGrpSpPr/>
          <p:nvPr/>
        </p:nvGrpSpPr>
        <p:grpSpPr>
          <a:xfrm rot="16200000">
            <a:off x="4063200" y="1901207"/>
            <a:ext cx="154615" cy="2955599"/>
            <a:chOff x="2693664" y="1791470"/>
            <a:chExt cx="138241" cy="1113268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2693664" y="2348104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93664" y="2904738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693664" y="1791470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2493431" y="34039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15441" y="34039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87105" y="34039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180</a:t>
            </a:r>
            <a:endParaRPr lang="en-GB" sz="24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0743" y="1633231"/>
            <a:ext cx="2947563" cy="1675742"/>
            <a:chOff x="2155" y="930"/>
            <a:chExt cx="1259" cy="69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67449" y="2502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449" y="3078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935999" y="1889797"/>
            <a:ext cx="2829935" cy="1346483"/>
            <a:chOff x="2750939" y="1889797"/>
            <a:chExt cx="2829935" cy="1346483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68028" y="1110011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 2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998481" y="38965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ym typeface="Symbol" panose="05050102010706020507" pitchFamily="18" charset="2"/>
              </a:rPr>
              <a:t>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989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07612" y="2149169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endParaRPr lang="en-US" i="1" baseline="-25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1264" y="3308973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41264" y="2195704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41264" y="2752338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41264" y="1639070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13560" y="19484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3560" y="1394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</a:t>
            </a:r>
            <a:endParaRPr lang="en-GB" sz="2400" dirty="0"/>
          </a:p>
        </p:txBody>
      </p:sp>
      <p:grpSp>
        <p:nvGrpSpPr>
          <p:cNvPr id="102" name="Group 101"/>
          <p:cNvGrpSpPr/>
          <p:nvPr/>
        </p:nvGrpSpPr>
        <p:grpSpPr>
          <a:xfrm rot="16200000">
            <a:off x="4063200" y="1901207"/>
            <a:ext cx="154615" cy="2955599"/>
            <a:chOff x="2693664" y="1791470"/>
            <a:chExt cx="138241" cy="1113268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2693664" y="2348104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93664" y="2904738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693664" y="1791470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2493431" y="34039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15441" y="34039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87105" y="34039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180</a:t>
            </a:r>
            <a:endParaRPr lang="en-GB" sz="24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0743" y="1633231"/>
            <a:ext cx="2947563" cy="1675742"/>
            <a:chOff x="2155" y="930"/>
            <a:chExt cx="1259" cy="69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67449" y="2502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449" y="3078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446139" y="1889797"/>
            <a:ext cx="2829935" cy="1346483"/>
            <a:chOff x="2750939" y="1889797"/>
            <a:chExt cx="2829935" cy="1346483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68028" y="1110011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 3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998481" y="38965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ym typeface="Symbol" panose="05050102010706020507" pitchFamily="18" charset="2"/>
              </a:rPr>
              <a:t>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8516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07612" y="2149169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endParaRPr lang="en-US" i="1" baseline="-25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1264" y="3308973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41264" y="2195704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41264" y="2752338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41264" y="1639070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13560" y="19484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3560" y="1394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</a:t>
            </a:r>
            <a:endParaRPr lang="en-GB" sz="2400" dirty="0"/>
          </a:p>
        </p:txBody>
      </p:sp>
      <p:grpSp>
        <p:nvGrpSpPr>
          <p:cNvPr id="102" name="Group 101"/>
          <p:cNvGrpSpPr/>
          <p:nvPr/>
        </p:nvGrpSpPr>
        <p:grpSpPr>
          <a:xfrm rot="16200000">
            <a:off x="4063200" y="1901207"/>
            <a:ext cx="154615" cy="2955599"/>
            <a:chOff x="2693664" y="1791470"/>
            <a:chExt cx="138241" cy="1113268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2693664" y="2348104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93664" y="2904738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693664" y="1791470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2493431" y="34039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15441" y="34039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87105" y="34039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180</a:t>
            </a:r>
            <a:endParaRPr lang="en-GB" sz="24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0743" y="1633231"/>
            <a:ext cx="2947563" cy="1675742"/>
            <a:chOff x="2155" y="930"/>
            <a:chExt cx="1259" cy="69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67449" y="2502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449" y="3078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631194" y="1889797"/>
            <a:ext cx="2829935" cy="1346483"/>
            <a:chOff x="2750939" y="1889797"/>
            <a:chExt cx="2829935" cy="1346483"/>
          </a:xfrm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968028" y="1110011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 4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998481" y="38965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ym typeface="Symbol" panose="05050102010706020507" pitchFamily="18" charset="2"/>
              </a:rPr>
              <a:t>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0863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07612" y="2149169"/>
            <a:ext cx="324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i="1" dirty="0" smtClean="0"/>
              <a:t>r</a:t>
            </a:r>
            <a:endParaRPr lang="en-US" i="1" baseline="-25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541264" y="3308973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41264" y="2195704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41264" y="2752338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41264" y="1639070"/>
            <a:ext cx="1382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13560" y="194849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3560" y="13943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</a:t>
            </a:r>
            <a:endParaRPr lang="en-GB" sz="2400" dirty="0"/>
          </a:p>
        </p:txBody>
      </p:sp>
      <p:grpSp>
        <p:nvGrpSpPr>
          <p:cNvPr id="102" name="Group 101"/>
          <p:cNvGrpSpPr/>
          <p:nvPr/>
        </p:nvGrpSpPr>
        <p:grpSpPr>
          <a:xfrm rot="16200000">
            <a:off x="4063200" y="1901207"/>
            <a:ext cx="154615" cy="2955599"/>
            <a:chOff x="2693664" y="1791470"/>
            <a:chExt cx="138241" cy="1113268"/>
          </a:xfrm>
        </p:grpSpPr>
        <p:cxnSp>
          <p:nvCxnSpPr>
            <p:cNvPr id="99" name="Straight Connector 98"/>
            <p:cNvCxnSpPr/>
            <p:nvPr/>
          </p:nvCxnSpPr>
          <p:spPr bwMode="auto">
            <a:xfrm>
              <a:off x="2693664" y="2348104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2693664" y="2904738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2693664" y="1791470"/>
              <a:ext cx="13824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2493431" y="34039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915441" y="34039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287105" y="340394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180</a:t>
            </a:r>
            <a:endParaRPr lang="en-GB" sz="2400" dirty="0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70743" y="1633231"/>
            <a:ext cx="2947563" cy="1675742"/>
            <a:chOff x="2155" y="930"/>
            <a:chExt cx="1259" cy="690"/>
          </a:xfrm>
        </p:grpSpPr>
        <p:sp>
          <p:nvSpPr>
            <p:cNvPr id="4" name="Line 28"/>
            <p:cNvSpPr>
              <a:spLocks noChangeShapeType="1"/>
            </p:cNvSpPr>
            <p:nvPr/>
          </p:nvSpPr>
          <p:spPr bwMode="auto">
            <a:xfrm>
              <a:off x="2155" y="930"/>
              <a:ext cx="0" cy="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Line 29"/>
            <p:cNvSpPr>
              <a:spLocks noChangeShapeType="1"/>
            </p:cNvSpPr>
            <p:nvPr/>
          </p:nvSpPr>
          <p:spPr bwMode="auto">
            <a:xfrm>
              <a:off x="2155" y="1620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67449" y="25026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267449" y="30781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0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44079" y="4528805"/>
            <a:ext cx="8267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large </a:t>
            </a:r>
            <a:r>
              <a:rPr lang="en-GB" i="1" dirty="0" smtClean="0"/>
              <a:t>N</a:t>
            </a:r>
            <a:r>
              <a:rPr lang="en-GB" dirty="0" smtClean="0"/>
              <a:t> limit, the </a:t>
            </a:r>
            <a:r>
              <a:rPr lang="en-GB" dirty="0" smtClean="0">
                <a:solidFill>
                  <a:srgbClr val="FF0000"/>
                </a:solidFill>
              </a:rPr>
              <a:t>only</a:t>
            </a:r>
            <a:r>
              <a:rPr lang="en-GB" dirty="0" smtClean="0"/>
              <a:t> correlations that make information independent of </a:t>
            </a:r>
            <a:r>
              <a:rPr lang="en-GB" i="1" dirty="0" smtClean="0"/>
              <a:t>N</a:t>
            </a:r>
            <a:r>
              <a:rPr lang="en-GB" dirty="0" smtClean="0"/>
              <a:t> are ones that shift the hill of activity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FF0000"/>
                </a:solidFill>
              </a:rPr>
              <a:t>Nature </a:t>
            </a:r>
            <a:r>
              <a:rPr lang="en-GB" i="1" dirty="0" err="1">
                <a:solidFill>
                  <a:srgbClr val="FF0000"/>
                </a:solidFill>
              </a:rPr>
              <a:t>Neurosci</a:t>
            </a:r>
            <a:r>
              <a:rPr lang="en-GB" i="1" dirty="0">
                <a:solidFill>
                  <a:srgbClr val="FF0000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 17:1410-1417 (2014)</a:t>
            </a:r>
            <a:endParaRPr lang="en-GB" dirty="0" smtClean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31194" y="1889797"/>
            <a:ext cx="2829935" cy="1346483"/>
            <a:chOff x="2750939" y="1889797"/>
            <a:chExt cx="2829935" cy="1346483"/>
          </a:xfrm>
          <a:solidFill>
            <a:srgbClr val="0000FF"/>
          </a:solidFill>
        </p:grpSpPr>
        <p:sp>
          <p:nvSpPr>
            <p:cNvPr id="58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grp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94721" y="495991"/>
            <a:ext cx="32031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no matter how many</a:t>
            </a:r>
          </a:p>
          <a:p>
            <a:r>
              <a:rPr lang="en-GB" sz="2000" dirty="0" smtClean="0"/>
              <a:t>neurons there are, the</a:t>
            </a:r>
          </a:p>
          <a:p>
            <a:r>
              <a:rPr lang="en-GB" sz="2000" dirty="0" smtClean="0"/>
              <a:t>standard deviation of </a:t>
            </a:r>
            <a:r>
              <a:rPr lang="en-GB" sz="2000" dirty="0" smtClean="0">
                <a:sym typeface="Symbol" panose="05050102010706020507" pitchFamily="18" charset="2"/>
              </a:rPr>
              <a:t>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is determined by how much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the neurons shift from one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trial to the next</a:t>
            </a:r>
            <a:endParaRPr lang="en-GB" sz="2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750939" y="1889797"/>
            <a:ext cx="2829935" cy="1346483"/>
            <a:chOff x="2750939" y="1889797"/>
            <a:chExt cx="2829935" cy="1346483"/>
          </a:xfrm>
          <a:solidFill>
            <a:srgbClr val="00CC00"/>
          </a:solidFill>
        </p:grpSpPr>
        <p:sp>
          <p:nvSpPr>
            <p:cNvPr id="50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grpFill/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935999" y="1889797"/>
            <a:ext cx="2829935" cy="1346483"/>
            <a:chOff x="2750939" y="1889797"/>
            <a:chExt cx="2829935" cy="1346483"/>
          </a:xfrm>
          <a:solidFill>
            <a:srgbClr val="7030A0"/>
          </a:solidFill>
        </p:grpSpPr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grpFill/>
            <a:ln w="95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46139" y="1889797"/>
            <a:ext cx="2829935" cy="1346483"/>
            <a:chOff x="2750939" y="1889797"/>
            <a:chExt cx="2829935" cy="1346483"/>
          </a:xfrm>
        </p:grpSpPr>
        <p:sp>
          <p:nvSpPr>
            <p:cNvPr id="119" name="Oval 34"/>
            <p:cNvSpPr>
              <a:spLocks noChangeArrowheads="1"/>
            </p:cNvSpPr>
            <p:nvPr/>
          </p:nvSpPr>
          <p:spPr bwMode="auto">
            <a:xfrm>
              <a:off x="4053700" y="1889797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4198639" y="192745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34"/>
            <p:cNvSpPr>
              <a:spLocks noChangeArrowheads="1"/>
            </p:cNvSpPr>
            <p:nvPr/>
          </p:nvSpPr>
          <p:spPr bwMode="auto">
            <a:xfrm>
              <a:off x="4343578" y="205746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34"/>
            <p:cNvSpPr>
              <a:spLocks noChangeArrowheads="1"/>
            </p:cNvSpPr>
            <p:nvPr/>
          </p:nvSpPr>
          <p:spPr bwMode="auto">
            <a:xfrm>
              <a:off x="4488517" y="229254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34"/>
            <p:cNvSpPr>
              <a:spLocks noChangeArrowheads="1"/>
            </p:cNvSpPr>
            <p:nvPr/>
          </p:nvSpPr>
          <p:spPr bwMode="auto">
            <a:xfrm>
              <a:off x="4633456" y="255556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34"/>
            <p:cNvSpPr>
              <a:spLocks noChangeArrowheads="1"/>
            </p:cNvSpPr>
            <p:nvPr/>
          </p:nvSpPr>
          <p:spPr bwMode="auto">
            <a:xfrm>
              <a:off x="4778395" y="27720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34"/>
            <p:cNvSpPr>
              <a:spLocks noChangeArrowheads="1"/>
            </p:cNvSpPr>
            <p:nvPr/>
          </p:nvSpPr>
          <p:spPr bwMode="auto">
            <a:xfrm>
              <a:off x="4923334" y="29171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34"/>
            <p:cNvSpPr>
              <a:spLocks noChangeArrowheads="1"/>
            </p:cNvSpPr>
            <p:nvPr/>
          </p:nvSpPr>
          <p:spPr bwMode="auto">
            <a:xfrm>
              <a:off x="5068273" y="302581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34"/>
            <p:cNvSpPr>
              <a:spLocks noChangeArrowheads="1"/>
            </p:cNvSpPr>
            <p:nvPr/>
          </p:nvSpPr>
          <p:spPr bwMode="auto">
            <a:xfrm>
              <a:off x="5213212" y="309442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Oval 34"/>
            <p:cNvSpPr>
              <a:spLocks noChangeArrowheads="1"/>
            </p:cNvSpPr>
            <p:nvPr/>
          </p:nvSpPr>
          <p:spPr bwMode="auto">
            <a:xfrm>
              <a:off x="5358151" y="314846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Oval 34"/>
            <p:cNvSpPr>
              <a:spLocks noChangeArrowheads="1"/>
            </p:cNvSpPr>
            <p:nvPr/>
          </p:nvSpPr>
          <p:spPr bwMode="auto">
            <a:xfrm>
              <a:off x="5503087" y="316643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 flipH="1">
              <a:off x="3910451" y="193221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34"/>
            <p:cNvSpPr>
              <a:spLocks noChangeArrowheads="1"/>
            </p:cNvSpPr>
            <p:nvPr/>
          </p:nvSpPr>
          <p:spPr bwMode="auto">
            <a:xfrm flipH="1">
              <a:off x="3765512" y="2062221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Oval 34"/>
            <p:cNvSpPr>
              <a:spLocks noChangeArrowheads="1"/>
            </p:cNvSpPr>
            <p:nvPr/>
          </p:nvSpPr>
          <p:spPr bwMode="auto">
            <a:xfrm flipH="1">
              <a:off x="3620573" y="229730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34"/>
            <p:cNvSpPr>
              <a:spLocks noChangeArrowheads="1"/>
            </p:cNvSpPr>
            <p:nvPr/>
          </p:nvSpPr>
          <p:spPr bwMode="auto">
            <a:xfrm flipH="1">
              <a:off x="3475634" y="2560322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34"/>
            <p:cNvSpPr>
              <a:spLocks noChangeArrowheads="1"/>
            </p:cNvSpPr>
            <p:nvPr/>
          </p:nvSpPr>
          <p:spPr bwMode="auto">
            <a:xfrm flipH="1">
              <a:off x="3330695" y="2776776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34"/>
            <p:cNvSpPr>
              <a:spLocks noChangeArrowheads="1"/>
            </p:cNvSpPr>
            <p:nvPr/>
          </p:nvSpPr>
          <p:spPr bwMode="auto">
            <a:xfrm flipH="1">
              <a:off x="3185756" y="2921890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Oval 34"/>
            <p:cNvSpPr>
              <a:spLocks noChangeArrowheads="1"/>
            </p:cNvSpPr>
            <p:nvPr/>
          </p:nvSpPr>
          <p:spPr bwMode="auto">
            <a:xfrm flipH="1">
              <a:off x="3040817" y="303057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Oval 34"/>
            <p:cNvSpPr>
              <a:spLocks noChangeArrowheads="1"/>
            </p:cNvSpPr>
            <p:nvPr/>
          </p:nvSpPr>
          <p:spPr bwMode="auto">
            <a:xfrm flipH="1">
              <a:off x="2895878" y="3099185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 flipH="1">
              <a:off x="2750939" y="3153224"/>
              <a:ext cx="77787" cy="698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3553421" y="1633231"/>
            <a:ext cx="43481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 bwMode="auto">
          <a:xfrm flipH="1">
            <a:off x="4401125" y="1633231"/>
            <a:ext cx="43481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3998481" y="3896554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ym typeface="Symbol" panose="05050102010706020507" pitchFamily="18" charset="2"/>
              </a:rPr>
              <a:t>s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75509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31819</TotalTime>
  <Words>6826</Words>
  <Application>Microsoft Office PowerPoint</Application>
  <PresentationFormat>On-screen Show (4:3)</PresentationFormat>
  <Paragraphs>2119</Paragraphs>
  <Slides>151</Slides>
  <Notes>151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7" baseType="lpstr">
      <vt:lpstr>Arial</vt:lpstr>
      <vt:lpstr>Calibri</vt:lpstr>
      <vt:lpstr>Symbol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Latham</dc:creator>
  <cp:lastModifiedBy>pel</cp:lastModifiedBy>
  <cp:revision>1357</cp:revision>
  <dcterms:created xsi:type="dcterms:W3CDTF">2003-09-23T02:40:02Z</dcterms:created>
  <dcterms:modified xsi:type="dcterms:W3CDTF">2017-03-06T10:57:37Z</dcterms:modified>
</cp:coreProperties>
</file>