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702" r:id="rId3"/>
  </p:sldMasterIdLst>
  <p:notesMasterIdLst>
    <p:notesMasterId r:id="rId50"/>
  </p:notesMasterIdLst>
  <p:sldIdLst>
    <p:sldId id="350" r:id="rId4"/>
    <p:sldId id="440" r:id="rId5"/>
    <p:sldId id="408" r:id="rId6"/>
    <p:sldId id="439" r:id="rId7"/>
    <p:sldId id="410" r:id="rId8"/>
    <p:sldId id="411" r:id="rId9"/>
    <p:sldId id="437" r:id="rId10"/>
    <p:sldId id="413" r:id="rId11"/>
    <p:sldId id="421" r:id="rId12"/>
    <p:sldId id="422" r:id="rId13"/>
    <p:sldId id="423" r:id="rId14"/>
    <p:sldId id="431" r:id="rId15"/>
    <p:sldId id="424" r:id="rId16"/>
    <p:sldId id="441" r:id="rId17"/>
    <p:sldId id="448" r:id="rId18"/>
    <p:sldId id="428" r:id="rId19"/>
    <p:sldId id="449" r:id="rId20"/>
    <p:sldId id="364" r:id="rId21"/>
    <p:sldId id="433" r:id="rId22"/>
    <p:sldId id="389" r:id="rId23"/>
    <p:sldId id="320" r:id="rId24"/>
    <p:sldId id="442" r:id="rId25"/>
    <p:sldId id="397" r:id="rId26"/>
    <p:sldId id="287" r:id="rId27"/>
    <p:sldId id="458" r:id="rId28"/>
    <p:sldId id="459" r:id="rId29"/>
    <p:sldId id="434" r:id="rId30"/>
    <p:sldId id="435" r:id="rId31"/>
    <p:sldId id="436" r:id="rId32"/>
    <p:sldId id="461" r:id="rId33"/>
    <p:sldId id="393" r:id="rId34"/>
    <p:sldId id="462" r:id="rId35"/>
    <p:sldId id="463" r:id="rId36"/>
    <p:sldId id="464" r:id="rId37"/>
    <p:sldId id="444" r:id="rId38"/>
    <p:sldId id="445" r:id="rId39"/>
    <p:sldId id="446" r:id="rId40"/>
    <p:sldId id="447" r:id="rId41"/>
    <p:sldId id="460" r:id="rId42"/>
    <p:sldId id="450" r:id="rId43"/>
    <p:sldId id="451" r:id="rId44"/>
    <p:sldId id="455" r:id="rId45"/>
    <p:sldId id="457" r:id="rId46"/>
    <p:sldId id="395" r:id="rId47"/>
    <p:sldId id="394" r:id="rId48"/>
    <p:sldId id="327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buFont typeface="Symbol" pitchFamily="18" charset="2"/>
      <a:defRPr sz="2000" kern="1200">
        <a:solidFill>
          <a:srgbClr val="FFFF99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buFont typeface="Symbol" pitchFamily="18" charset="2"/>
      <a:defRPr sz="2000" kern="1200">
        <a:solidFill>
          <a:srgbClr val="FFFF99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buFont typeface="Symbol" pitchFamily="18" charset="2"/>
      <a:defRPr sz="2000" kern="1200">
        <a:solidFill>
          <a:srgbClr val="FFFF99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buFont typeface="Symbol" pitchFamily="18" charset="2"/>
      <a:defRPr sz="2000" kern="1200">
        <a:solidFill>
          <a:srgbClr val="FFFF99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buFont typeface="Symbol" pitchFamily="18" charset="2"/>
      <a:defRPr sz="2000" kern="1200">
        <a:solidFill>
          <a:srgbClr val="FFFF99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rgbClr val="FFFF99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rgbClr val="FFFF99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rgbClr val="FFFF99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rgbClr val="FFFF99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8E8"/>
    <a:srgbClr val="474747"/>
    <a:srgbClr val="A1FF92"/>
    <a:srgbClr val="FF636E"/>
    <a:srgbClr val="FFCC00"/>
    <a:srgbClr val="FFFFCC"/>
    <a:srgbClr val="FFFF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575" autoAdjust="0"/>
    <p:restoredTop sz="83155" autoAdjust="0"/>
  </p:normalViewPr>
  <p:slideViewPr>
    <p:cSldViewPr>
      <p:cViewPr varScale="1">
        <p:scale>
          <a:sx n="87" d="100"/>
          <a:sy n="87" d="100"/>
        </p:scale>
        <p:origin x="-92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270FAFB-73B4-4FA1-8256-43C1B17C8F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7853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0EA613-8D77-4B8E-88BE-DB416076296D}" type="slidenum">
              <a:rPr lang="en-US"/>
              <a:pPr/>
              <a:t>1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AFF0B4-D248-4456-BCC5-897364335A1C}" type="slidenum">
              <a:rPr lang="en-US"/>
              <a:pPr/>
              <a:t>11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1CF34C-AB3A-4405-8C58-54C199C4A21C}" type="slidenum">
              <a:rPr lang="en-US"/>
              <a:pPr/>
              <a:t>12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9D7E37-2F76-4A2F-B2F6-13AC556DB481}" type="slidenum">
              <a:rPr lang="en-US"/>
              <a:pPr/>
              <a:t>13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8F013E-4FD6-42B6-88AC-CE9F4AFBDAD3}" type="slidenum">
              <a:rPr lang="en-US"/>
              <a:pPr/>
              <a:t>14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8F013E-4FD6-42B6-88AC-CE9F4AFBDAD3}" type="slidenum">
              <a:rPr lang="en-US"/>
              <a:pPr/>
              <a:t>15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ACE420-27FB-49BE-B209-46BC3090A3E9}" type="slidenum">
              <a:rPr lang="en-US"/>
              <a:pPr/>
              <a:t>16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1CD266-1A4E-4E81-A262-67212FA1C36F}" type="slidenum">
              <a:rPr lang="en-US"/>
              <a:pPr/>
              <a:t>18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B8ACB0-55A4-47EE-8568-985E6B4285A0}" type="slidenum">
              <a:rPr lang="en-US"/>
              <a:pPr/>
              <a:t>19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B399D6-00D9-42B3-86F4-0DA7450ADB87}" type="slidenum">
              <a:rPr lang="en-US"/>
              <a:pPr/>
              <a:t>20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F12F13-7277-4590-A51D-B3416252DC29}" type="slidenum">
              <a:rPr lang="en-US"/>
              <a:pPr/>
              <a:t>21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12C213-F07D-4CC6-98AC-281B969211FF}" type="slidenum">
              <a:rPr lang="en-US"/>
              <a:pPr/>
              <a:t>3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4CDC02-03EE-4E34-98F8-2E7F6CBEBDBA}" type="slidenum">
              <a:rPr lang="en-US"/>
              <a:pPr/>
              <a:t>23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052A05-A3A8-414E-941B-4E59DC456AC5}" type="slidenum">
              <a:rPr lang="en-US"/>
              <a:pPr/>
              <a:t>24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CD4F85-5B69-4E7B-82CF-08F8416406F1}" type="slidenum">
              <a:rPr lang="en-US"/>
              <a:pPr/>
              <a:t>27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793438-6AAE-41DF-BBDD-AD227471356F}" type="slidenum">
              <a:rPr lang="en-US"/>
              <a:pPr/>
              <a:t>28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F9FCCF-A5CF-4591-9F0F-D02500BA91EC}" type="slidenum">
              <a:rPr lang="en-US"/>
              <a:pPr/>
              <a:t>29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Explain 3 factor learning rule and contrast to normal Hebbian learning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D2B142-B31C-46D2-BCC6-EAE305D5B60C}" type="slidenum">
              <a:rPr lang="en-US"/>
              <a:pPr/>
              <a:t>31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39C2EA-AE2A-494A-9101-E50BA23710A2}" type="slidenum">
              <a:rPr lang="en-US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86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7EB6BD-417E-E046-90A3-6AC0614ABDE4}" type="slidenum">
              <a:rPr lang="en-US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703F6B-F142-B54A-B1CA-ACB8EF599B1F}" type="slidenum">
              <a:rPr lang="en-US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7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649760-4066-4561-A15E-ECD6A55D22C7}" type="slidenum">
              <a:rPr lang="en-US"/>
              <a:pPr/>
              <a:t>44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D77D49-2BF7-4C8F-8246-5AA3BA73C8D5}" type="slidenum">
              <a:rPr lang="en-US"/>
              <a:pPr/>
              <a:t>4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E65ED2-5E36-4E86-82B3-B8C0999EE7F4}" type="slidenum">
              <a:rPr lang="en-US"/>
              <a:pPr/>
              <a:t>45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83A6B3-B77F-4E0F-AB80-ADC167E6BC59}" type="slidenum">
              <a:rPr lang="en-US"/>
              <a:pPr/>
              <a:t>46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C4C441-7BDE-4F5C-9587-2DDCBF79DBCB}" type="slidenum">
              <a:rPr lang="en-US"/>
              <a:pPr/>
              <a:t>5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90BCFF-9809-47DC-BF52-D38EC7F3C778}" type="slidenum">
              <a:rPr lang="en-US"/>
              <a:pPr/>
              <a:t>6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7CFA73-2637-46B0-A816-59CF7CCF9CAD}" type="slidenum">
              <a:rPr lang="en-US"/>
              <a:pPr/>
              <a:t>7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41E7C5-7442-41A1-98C8-870373ED96A9}" type="slidenum">
              <a:rPr lang="en-US"/>
              <a:pPr/>
              <a:t>8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D4CEF0-2311-4BB3-B42D-C8D4B19B5FA2}" type="slidenum">
              <a:rPr lang="en-US"/>
              <a:pPr/>
              <a:t>9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CD8685-5620-464D-9B43-B2E23415697E}" type="slidenum">
              <a:rPr lang="en-US"/>
              <a:pPr/>
              <a:t>10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 userDrawn="1"/>
        </p:nvSpPr>
        <p:spPr bwMode="auto">
          <a:xfrm>
            <a:off x="0" y="1916113"/>
            <a:ext cx="5580063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925" y="765175"/>
            <a:ext cx="777240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8275" y="3886200"/>
            <a:ext cx="6400800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77C4B5-6CC7-4D08-8815-4641B5F8C5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A48D6-B260-49AB-AB4C-F16283280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2600" y="269875"/>
            <a:ext cx="2276475" cy="5607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69875"/>
            <a:ext cx="6680200" cy="5607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6DC18-D89D-48D6-9764-F7C847042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9875"/>
            <a:ext cx="91090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3213" y="1350963"/>
            <a:ext cx="4217987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3600" y="1350963"/>
            <a:ext cx="4219575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C0F87-55E5-48B0-A0D7-B2ABDC253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9875"/>
            <a:ext cx="91090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3213" y="1350963"/>
            <a:ext cx="8589962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3213" y="3689350"/>
            <a:ext cx="8589962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7DD03-6135-4896-A8A3-A209C32A7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9875"/>
            <a:ext cx="91090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3213" y="1350963"/>
            <a:ext cx="4217987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73600" y="1350963"/>
            <a:ext cx="4219575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73600" y="3689350"/>
            <a:ext cx="4219575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07A00-D0F4-492D-8CD0-CCE6E0037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 userDrawn="1"/>
        </p:nvSpPr>
        <p:spPr bwMode="auto">
          <a:xfrm>
            <a:off x="0" y="1916113"/>
            <a:ext cx="5580063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70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925" y="765175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8275" y="3886200"/>
            <a:ext cx="6400800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2F0C12-AAE7-4BA4-87B9-C1826ACD78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5A216-AD54-41EB-899E-C5C5E1AAB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C4499-4A75-4EFC-ABCB-19275B2520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3213" y="1350963"/>
            <a:ext cx="4217987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1350963"/>
            <a:ext cx="4219575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A9ECF-475A-493D-A017-56D2CBA2B6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06199-E8AE-4640-A4D0-1D12E9B83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97804-3234-4BA5-B1FB-C8B7024C9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BB02A-3814-48F8-85C7-B5EA73E14C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97D66-0D68-4C1D-AAFA-EE606D849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50A2C-00E4-44C6-8B3E-A153DCC1F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C9250-0BBC-4C38-B58D-EED48F6CF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08424-A80B-499F-BEC9-AE0A29BAD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2600" y="269875"/>
            <a:ext cx="2276475" cy="5607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69875"/>
            <a:ext cx="6680200" cy="5607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3C75F-34C6-4E5F-901F-12EE44C0E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F2C2-0A8D-4BBA-9307-59464CFD0E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2CD3C-075F-4F1B-8F98-74A83DB72C6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2143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F2C2-0A8D-4BBA-9307-59464CFD0E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2CD3C-075F-4F1B-8F98-74A83DB72C6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7579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F2C2-0A8D-4BBA-9307-59464CFD0E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2CD3C-075F-4F1B-8F98-74A83DB72C6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4250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F2C2-0A8D-4BBA-9307-59464CFD0E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2CD3C-075F-4F1B-8F98-74A83DB72C6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062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FB0BB-073C-4070-B156-8A5FCA4C2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F2C2-0A8D-4BBA-9307-59464CFD0E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2CD3C-075F-4F1B-8F98-74A83DB72C6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464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F2C2-0A8D-4BBA-9307-59464CFD0E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2CD3C-075F-4F1B-8F98-74A83DB72C6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7757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F2C2-0A8D-4BBA-9307-59464CFD0E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2CD3C-075F-4F1B-8F98-74A83DB72C6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7168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F2C2-0A8D-4BBA-9307-59464CFD0E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2CD3C-075F-4F1B-8F98-74A83DB72C6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8363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F2C2-0A8D-4BBA-9307-59464CFD0E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2CD3C-075F-4F1B-8F98-74A83DB72C6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4946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F2C2-0A8D-4BBA-9307-59464CFD0E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2CD3C-075F-4F1B-8F98-74A83DB72C6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0227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F2C2-0A8D-4BBA-9307-59464CFD0E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2CD3C-075F-4F1B-8F98-74A83DB72C6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3325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D399F-0816-446B-8D31-D69DC7122D9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5930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9AD73DF-C423-46D1-B2AC-F5C97E4C0A9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186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3213" y="1350963"/>
            <a:ext cx="4217987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1350963"/>
            <a:ext cx="4219575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C67B5-EE31-4F50-91A3-439FE1F44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49802-1B03-49D5-8A67-10828C2A1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E2255-7215-4618-9461-3CB6EB179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FED35-5F76-48AB-80F5-A9EA062C8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6E534-7F60-4E51-A7AA-8C68B68822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82CA7-E66F-4B25-9B6F-CE63A8071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69875"/>
            <a:ext cx="91090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3213" y="1350963"/>
            <a:ext cx="85899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B4FEC4F-B7C6-4E46-860A-1B8A78E00A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0" y="1196975"/>
            <a:ext cx="54356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FFFF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FFFF99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FFFF99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FFFF99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FFFF99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99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99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99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99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69875"/>
            <a:ext cx="91090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3213" y="1350963"/>
            <a:ext cx="85899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9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9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9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9498A2F-A581-452E-888C-FA39049637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69671" name="Line 7"/>
          <p:cNvSpPr>
            <a:spLocks noChangeShapeType="1"/>
          </p:cNvSpPr>
          <p:nvPr userDrawn="1"/>
        </p:nvSpPr>
        <p:spPr bwMode="auto">
          <a:xfrm>
            <a:off x="0" y="1196975"/>
            <a:ext cx="54356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1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FFFF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FFFF99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FFFF99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FFFF99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FFFF99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99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99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99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99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42E2F2C2-0A8D-4BBA-9307-59464CFD0ED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11/17/2011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5422CD3C-075F-4F1B-8F98-74A83DB72C6D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805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pn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2.xls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jpeg"/><Relationship Id="rId5" Type="http://schemas.openxmlformats.org/officeDocument/2006/relationships/image" Target="../media/image18.wmf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2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5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32.png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64.png"/><Relationship Id="rId4" Type="http://schemas.openxmlformats.org/officeDocument/2006/relationships/image" Target="../media/image6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13" Type="http://schemas.openxmlformats.org/officeDocument/2006/relationships/image" Target="../media/image76.jpeg"/><Relationship Id="rId3" Type="http://schemas.openxmlformats.org/officeDocument/2006/relationships/image" Target="../media/image66.png"/><Relationship Id="rId7" Type="http://schemas.openxmlformats.org/officeDocument/2006/relationships/image" Target="../media/image70.jpeg"/><Relationship Id="rId12" Type="http://schemas.openxmlformats.org/officeDocument/2006/relationships/image" Target="../media/image75.jpeg"/><Relationship Id="rId2" Type="http://schemas.openxmlformats.org/officeDocument/2006/relationships/slideLayout" Target="../slideLayouts/slideLayout21.xml"/><Relationship Id="rId16" Type="http://schemas.openxmlformats.org/officeDocument/2006/relationships/image" Target="../media/image65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9.png"/><Relationship Id="rId11" Type="http://schemas.openxmlformats.org/officeDocument/2006/relationships/image" Target="../media/image74.jpeg"/><Relationship Id="rId5" Type="http://schemas.openxmlformats.org/officeDocument/2006/relationships/image" Target="../media/image68.png"/><Relationship Id="rId15" Type="http://schemas.openxmlformats.org/officeDocument/2006/relationships/oleObject" Target="../embeddings/oleObject20.bin"/><Relationship Id="rId10" Type="http://schemas.openxmlformats.org/officeDocument/2006/relationships/image" Target="../media/image73.jpeg"/><Relationship Id="rId4" Type="http://schemas.openxmlformats.org/officeDocument/2006/relationships/image" Target="../media/image67.png"/><Relationship Id="rId9" Type="http://schemas.openxmlformats.org/officeDocument/2006/relationships/image" Target="../media/image72.jpeg"/><Relationship Id="rId14" Type="http://schemas.openxmlformats.org/officeDocument/2006/relationships/image" Target="../media/image7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0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82.jpeg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7" Type="http://schemas.openxmlformats.org/officeDocument/2006/relationships/image" Target="../media/image89.png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8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image" Target="../media/image3.png"/><Relationship Id="rId9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Global plan</a:t>
            </a:r>
            <a:endParaRPr lang="en-US" smtClean="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610600" cy="15240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z="2400" dirty="0" smtClean="0"/>
              <a:t>Reinforcement learning I: 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dirty="0" smtClean="0"/>
              <a:t>prediction 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dirty="0" smtClean="0"/>
              <a:t>classical conditioning 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dirty="0" smtClean="0"/>
              <a:t>dopamine</a:t>
            </a:r>
          </a:p>
          <a:p>
            <a:pPr eaLnBrk="1" hangingPunct="1">
              <a:lnSpc>
                <a:spcPct val="120000"/>
              </a:lnSpc>
            </a:pPr>
            <a:r>
              <a:rPr lang="en-US" sz="2400" dirty="0" smtClean="0"/>
              <a:t>Reinforcement learning II: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dirty="0" smtClean="0"/>
              <a:t>dynamic programming; action selection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dirty="0" err="1" smtClean="0"/>
              <a:t>Pavlovian</a:t>
            </a:r>
            <a:r>
              <a:rPr lang="en-US" sz="2000" dirty="0" smtClean="0"/>
              <a:t> </a:t>
            </a:r>
            <a:r>
              <a:rPr lang="en-US" sz="2000" dirty="0" err="1" smtClean="0"/>
              <a:t>misbehaviour</a:t>
            </a:r>
            <a:endParaRPr lang="en-US" sz="2000" dirty="0" smtClean="0"/>
          </a:p>
          <a:p>
            <a:pPr lvl="1" eaLnBrk="1" hangingPunct="1">
              <a:lnSpc>
                <a:spcPct val="120000"/>
              </a:lnSpc>
            </a:pPr>
            <a:r>
              <a:rPr lang="en-US" sz="2000" dirty="0" smtClean="0"/>
              <a:t>vigor</a:t>
            </a:r>
          </a:p>
          <a:p>
            <a:pPr lvl="1" eaLnBrk="1" hangingPunct="1">
              <a:lnSpc>
                <a:spcPct val="12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lnSpc>
                <a:spcPct val="120000"/>
              </a:lnSpc>
            </a:pPr>
            <a:r>
              <a:rPr lang="en-US" sz="2400" dirty="0" smtClean="0"/>
              <a:t>Chapter 9 of Theoretical Neuroscience</a:t>
            </a: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6715125" y="6429375"/>
            <a:ext cx="2397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(thanks to Yael </a:t>
            </a:r>
            <a:r>
              <a:rPr lang="en-GB" dirty="0" err="1">
                <a:solidFill>
                  <a:srgbClr val="FF0000"/>
                </a:solidFill>
              </a:rPr>
              <a:t>Niv</a:t>
            </a:r>
            <a:r>
              <a:rPr lang="en-GB" dirty="0">
                <a:solidFill>
                  <a:srgbClr val="FF000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03213" y="2209800"/>
            <a:ext cx="8688387" cy="1828800"/>
          </a:xfrm>
        </p:spPr>
        <p:txBody>
          <a:bodyPr/>
          <a:lstStyle/>
          <a:p>
            <a:pPr marL="385763" indent="-385763" eaLnBrk="1" hangingPunct="1">
              <a:spcBef>
                <a:spcPct val="40000"/>
              </a:spcBef>
            </a:pPr>
            <a:r>
              <a:rPr lang="en-US" sz="2000" smtClean="0">
                <a:sym typeface="Symbol" pitchFamily="18" charset="2"/>
              </a:rPr>
              <a:t>how does this explain acquisition and extinction?</a:t>
            </a:r>
          </a:p>
          <a:p>
            <a:pPr marL="385763" indent="-385763" eaLnBrk="1" hangingPunct="1">
              <a:spcBef>
                <a:spcPct val="40000"/>
              </a:spcBef>
            </a:pPr>
            <a:r>
              <a:rPr lang="en-US" sz="2000" smtClean="0">
                <a:sym typeface="Symbol" pitchFamily="18" charset="2"/>
              </a:rPr>
              <a:t>what would V look like with 50% reinforcement? eg. 1 1 0 1 0 0 1 1 1 0 0</a:t>
            </a:r>
          </a:p>
          <a:p>
            <a:pPr marL="949325" lvl="1" eaLnBrk="1" hangingPunct="1">
              <a:spcBef>
                <a:spcPct val="40000"/>
              </a:spcBef>
            </a:pPr>
            <a:r>
              <a:rPr lang="en-US" sz="1800" smtClean="0">
                <a:sym typeface="Symbol" pitchFamily="18" charset="2"/>
              </a:rPr>
              <a:t>what would V be on average after learning? </a:t>
            </a:r>
          </a:p>
          <a:p>
            <a:pPr marL="949325" lvl="1" eaLnBrk="1" hangingPunct="1">
              <a:spcBef>
                <a:spcPct val="40000"/>
              </a:spcBef>
            </a:pPr>
            <a:r>
              <a:rPr lang="en-US" sz="1800" smtClean="0">
                <a:sym typeface="Symbol" pitchFamily="18" charset="2"/>
              </a:rPr>
              <a:t>what would the error term be on average after learning?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Rescorla-Wagner learning</a:t>
            </a:r>
            <a:endParaRPr lang="en-US" smtClean="0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3048000" y="1524000"/>
          <a:ext cx="2963863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4" imgW="1219200" imgH="203200" progId="Equation.3">
                  <p:embed/>
                </p:oleObj>
              </mc:Choice>
              <mc:Fallback>
                <p:oleObj name="Equation" r:id="rId4" imgW="1219200" imgH="203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524000"/>
                        <a:ext cx="2963863" cy="4937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CC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1781" name="Picture 5"/>
          <p:cNvPicPr>
            <a:picLocks noChangeAspect="1" noChangeArrowheads="1"/>
          </p:cNvPicPr>
          <p:nvPr/>
        </p:nvPicPr>
        <p:blipFill>
          <a:blip r:embed="rId6" cstate="print"/>
          <a:srcRect l="3653" t="3886" r="3197" b="5653"/>
          <a:stretch>
            <a:fillRect/>
          </a:stretch>
        </p:blipFill>
        <p:spPr bwMode="auto">
          <a:xfrm>
            <a:off x="2743200" y="4038600"/>
            <a:ext cx="3886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362200"/>
            <a:ext cx="8915400" cy="533400"/>
          </a:xfrm>
        </p:spPr>
        <p:txBody>
          <a:bodyPr/>
          <a:lstStyle/>
          <a:p>
            <a:pPr marL="385763" indent="-385763" eaLnBrk="1" hangingPunct="1">
              <a:spcBef>
                <a:spcPct val="40000"/>
              </a:spcBef>
              <a:buFontTx/>
              <a:buNone/>
            </a:pPr>
            <a:r>
              <a:rPr lang="en-US" sz="2000" smtClean="0">
                <a:sym typeface="Symbol" pitchFamily="18" charset="2"/>
              </a:rPr>
              <a:t>how is the prediction on trial (t) influenced by rewards at times (t-1), (t-2), …?</a:t>
            </a:r>
            <a:endParaRPr lang="en-US" sz="2400" smtClean="0">
              <a:sym typeface="Symbol" pitchFamily="18" charset="2"/>
            </a:endParaRPr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Rescorla-Wagner learning</a:t>
            </a:r>
            <a:endParaRPr lang="en-US" smtClean="0"/>
          </a:p>
        </p:txBody>
      </p:sp>
      <p:graphicFrame>
        <p:nvGraphicFramePr>
          <p:cNvPr id="332804" name="Object 4"/>
          <p:cNvGraphicFramePr>
            <a:graphicFrameLocks noChangeAspect="1"/>
          </p:cNvGraphicFramePr>
          <p:nvPr/>
        </p:nvGraphicFramePr>
        <p:xfrm>
          <a:off x="3124200" y="3962400"/>
          <a:ext cx="28194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Equation" r:id="rId4" imgW="1155700" imgH="431800" progId="Equation.3">
                  <p:embed/>
                </p:oleObj>
              </mc:Choice>
              <mc:Fallback>
                <p:oleObj name="Equation" r:id="rId4" imgW="1155700" imgH="431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962400"/>
                        <a:ext cx="2819400" cy="10541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CC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5"/>
          <p:cNvGraphicFramePr>
            <a:graphicFrameLocks noChangeAspect="1"/>
          </p:cNvGraphicFramePr>
          <p:nvPr/>
        </p:nvGraphicFramePr>
        <p:xfrm>
          <a:off x="3078163" y="1493838"/>
          <a:ext cx="290195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Equation" r:id="rId6" imgW="1193760" imgH="228600" progId="Equation.3">
                  <p:embed/>
                </p:oleObj>
              </mc:Choice>
              <mc:Fallback>
                <p:oleObj name="Equation" r:id="rId6" imgW="119376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8163" y="1493838"/>
                        <a:ext cx="2901950" cy="5556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CC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06" name="Object 6"/>
          <p:cNvGraphicFramePr>
            <a:graphicFrameLocks noChangeAspect="1"/>
          </p:cNvGraphicFramePr>
          <p:nvPr/>
        </p:nvGraphicFramePr>
        <p:xfrm>
          <a:off x="990600" y="5086350"/>
          <a:ext cx="3897313" cy="177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Chart" r:id="rId8" imgW="5017008" imgH="2234184" progId="Excel.Sheet.8">
                  <p:embed/>
                </p:oleObj>
              </mc:Choice>
              <mc:Fallback>
                <p:oleObj name="Chart" r:id="rId8" imgW="5017008" imgH="2234184" progId="Excel.Shee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086350"/>
                        <a:ext cx="3897313" cy="177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07" name="Object 7"/>
          <p:cNvGraphicFramePr>
            <a:graphicFrameLocks noChangeAspect="1"/>
          </p:cNvGraphicFramePr>
          <p:nvPr/>
        </p:nvGraphicFramePr>
        <p:xfrm>
          <a:off x="3062288" y="3041650"/>
          <a:ext cx="2933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Equation" r:id="rId10" imgW="1206500" imgH="177800" progId="Equation.3">
                  <p:embed/>
                </p:oleObj>
              </mc:Choice>
              <mc:Fallback>
                <p:oleObj name="Equation" r:id="rId10" imgW="1206500" imgH="177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2288" y="3041650"/>
                        <a:ext cx="2933700" cy="4318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CC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2808" name="Rectangle 8"/>
          <p:cNvSpPr>
            <a:spLocks noChangeArrowheads="1"/>
          </p:cNvSpPr>
          <p:nvPr/>
        </p:nvSpPr>
        <p:spPr bwMode="auto">
          <a:xfrm>
            <a:off x="5033963" y="5410200"/>
            <a:ext cx="3749675" cy="1089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800"/>
              <a:t>recent rewards weigh more heavily</a:t>
            </a:r>
          </a:p>
          <a:p>
            <a:pPr>
              <a:lnSpc>
                <a:spcPct val="120000"/>
              </a:lnSpc>
            </a:pPr>
            <a:r>
              <a:rPr lang="en-US" sz="1800"/>
              <a:t>why is this sensible?</a:t>
            </a:r>
          </a:p>
          <a:p>
            <a:pPr>
              <a:lnSpc>
                <a:spcPct val="120000"/>
              </a:lnSpc>
            </a:pPr>
            <a:r>
              <a:rPr lang="en-US" sz="1800"/>
              <a:t>learning rate = forgetting rate!</a:t>
            </a:r>
          </a:p>
        </p:txBody>
      </p:sp>
      <p:sp>
        <p:nvSpPr>
          <p:cNvPr id="332809" name="Rectangle 9"/>
          <p:cNvSpPr>
            <a:spLocks noChangeArrowheads="1"/>
          </p:cNvSpPr>
          <p:nvPr/>
        </p:nvSpPr>
        <p:spPr bwMode="auto">
          <a:xfrm>
            <a:off x="6059488" y="3886200"/>
            <a:ext cx="3084512" cy="11906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the R-W rule estimates expected reward using a </a:t>
            </a:r>
            <a:r>
              <a:rPr lang="en-US" sz="1800">
                <a:solidFill>
                  <a:srgbClr val="FFCC00"/>
                </a:solidFill>
              </a:rPr>
              <a:t>weighted average</a:t>
            </a:r>
            <a:r>
              <a:rPr lang="en-US" sz="1800"/>
              <a:t> of past rewards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32806" grpId="0"/>
      <p:bldP spid="332808" grpId="0" uiExpand="1" build="p"/>
      <p:bldP spid="33280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 so far</a:t>
            </a:r>
          </a:p>
        </p:txBody>
      </p:sp>
      <p:sp>
        <p:nvSpPr>
          <p:cNvPr id="361475" name="Rectangle 3"/>
          <p:cNvSpPr>
            <a:spLocks noChangeArrowheads="1"/>
          </p:cNvSpPr>
          <p:nvPr/>
        </p:nvSpPr>
        <p:spPr bwMode="auto">
          <a:xfrm>
            <a:off x="327025" y="1620838"/>
            <a:ext cx="8512175" cy="34782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buFontTx/>
              <a:buNone/>
            </a:pPr>
            <a:r>
              <a:rPr lang="en-US"/>
              <a:t>Predictions are useful for behavior</a:t>
            </a:r>
          </a:p>
          <a:p>
            <a:pPr>
              <a:lnSpc>
                <a:spcPct val="110000"/>
              </a:lnSpc>
              <a:buFontTx/>
              <a:buNone/>
            </a:pPr>
            <a:endParaRPr lang="en-US"/>
          </a:p>
          <a:p>
            <a:pPr>
              <a:lnSpc>
                <a:spcPct val="110000"/>
              </a:lnSpc>
              <a:buFontTx/>
              <a:buNone/>
            </a:pPr>
            <a:r>
              <a:rPr lang="en-US"/>
              <a:t>Animals (and people) learn predictions (Pavlovian conditioning = prediction learning)</a:t>
            </a:r>
          </a:p>
          <a:p>
            <a:pPr>
              <a:lnSpc>
                <a:spcPct val="110000"/>
              </a:lnSpc>
              <a:buFontTx/>
              <a:buNone/>
            </a:pPr>
            <a:endParaRPr lang="en-US"/>
          </a:p>
          <a:p>
            <a:pPr>
              <a:lnSpc>
                <a:spcPct val="110000"/>
              </a:lnSpc>
              <a:buFontTx/>
              <a:buNone/>
            </a:pPr>
            <a:r>
              <a:rPr lang="en-US"/>
              <a:t>Prediction learning can be explained by an error-correcting learning rule (Rescorla-Wagner): predictions are learned from experiencing the world and comparing predictions to reality</a:t>
            </a:r>
          </a:p>
          <a:p>
            <a:pPr>
              <a:lnSpc>
                <a:spcPct val="110000"/>
              </a:lnSpc>
              <a:buFontTx/>
              <a:buNone/>
            </a:pPr>
            <a:endParaRPr lang="en-US"/>
          </a:p>
          <a:p>
            <a:pPr>
              <a:lnSpc>
                <a:spcPct val="110000"/>
              </a:lnSpc>
              <a:buFontTx/>
              <a:buNone/>
            </a:pPr>
            <a:r>
              <a:rPr lang="en-US"/>
              <a:t>Marr: </a:t>
            </a:r>
          </a:p>
        </p:txBody>
      </p:sp>
      <p:pic>
        <p:nvPicPr>
          <p:cNvPr id="5125" name="Picture 5" descr="dilbert-1995-dilbert199503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3013" y="4284663"/>
            <a:ext cx="2439987" cy="225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1479" name="Object 7"/>
          <p:cNvGraphicFramePr>
            <a:graphicFrameLocks noChangeAspect="1"/>
          </p:cNvGraphicFramePr>
          <p:nvPr/>
        </p:nvGraphicFramePr>
        <p:xfrm>
          <a:off x="1252539" y="4572000"/>
          <a:ext cx="3533775" cy="213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5" imgW="1726920" imgH="1041120" progId="Equation.3">
                  <p:embed/>
                </p:oleObj>
              </mc:Choice>
              <mc:Fallback>
                <p:oleObj name="Equation" r:id="rId5" imgW="1726920" imgH="104112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2539" y="4572000"/>
                        <a:ext cx="3533775" cy="21320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CC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But: second order conditioning</a:t>
            </a:r>
            <a:endParaRPr lang="en-US" smtClean="0"/>
          </a:p>
        </p:txBody>
      </p:sp>
      <p:graphicFrame>
        <p:nvGraphicFramePr>
          <p:cNvPr id="333837" name="Object 13"/>
          <p:cNvGraphicFramePr>
            <a:graphicFrameLocks noChangeAspect="1"/>
          </p:cNvGraphicFramePr>
          <p:nvPr/>
        </p:nvGraphicFramePr>
        <p:xfrm>
          <a:off x="4953000" y="1524000"/>
          <a:ext cx="3467100" cy="322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Chart" r:id="rId4" imgW="3810000" imgH="3543300" progId="MSGraph.Chart.8">
                  <p:embed followColorScheme="full"/>
                </p:oleObj>
              </mc:Choice>
              <mc:Fallback>
                <p:oleObj name="Chart" r:id="rId4" imgW="3810000" imgH="3543300" progId="MSGraph.Chart.8">
                  <p:embed followColorScheme="full"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524000"/>
                        <a:ext cx="3467100" cy="322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3838" name="Rectangle 14"/>
          <p:cNvSpPr>
            <a:spLocks noChangeArrowheads="1"/>
          </p:cNvSpPr>
          <p:nvPr/>
        </p:nvSpPr>
        <p:spPr bwMode="auto">
          <a:xfrm>
            <a:off x="381000" y="5610225"/>
            <a:ext cx="8302625" cy="790575"/>
          </a:xfrm>
          <a:prstGeom prst="rect">
            <a:avLst/>
          </a:prstGeom>
          <a:solidFill>
            <a:schemeClr val="bg1"/>
          </a:solidFill>
          <a:ln w="28575">
            <a:solidFill>
              <a:srgbClr val="FFCC00"/>
            </a:solidFill>
            <a:miter lim="800000"/>
            <a:headEnd/>
            <a:tailEnd/>
          </a:ln>
          <a:effectLst>
            <a:outerShdw dist="35921" dir="2700000" algn="ctr" rotWithShape="0">
              <a:srgbClr val="FFCC00"/>
            </a:outerShdw>
          </a:effec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/>
              <a:t>animals learn that a predictor of a predictor is also a predictor of reward!</a:t>
            </a:r>
          </a:p>
          <a:p>
            <a:pPr>
              <a:spcBef>
                <a:spcPct val="20000"/>
              </a:spcBef>
              <a:defRPr/>
            </a:pPr>
            <a:r>
              <a:rPr lang="en-US">
                <a:sym typeface="Symbol" pitchFamily="18" charset="2"/>
              </a:rPr>
              <a:t> not interested solely in predicting </a:t>
            </a:r>
            <a:r>
              <a:rPr lang="en-US">
                <a:solidFill>
                  <a:srgbClr val="FFCC00"/>
                </a:solidFill>
                <a:sym typeface="Symbol" pitchFamily="18" charset="2"/>
              </a:rPr>
              <a:t>immediate</a:t>
            </a:r>
            <a:r>
              <a:rPr lang="en-US">
                <a:sym typeface="Symbol" pitchFamily="18" charset="2"/>
              </a:rPr>
              <a:t> reward</a:t>
            </a:r>
            <a:endParaRPr lang="en-US"/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609600" y="1701800"/>
            <a:ext cx="3886200" cy="2514600"/>
          </a:xfrm>
          <a:prstGeom prst="rect">
            <a:avLst/>
          </a:prstGeom>
          <a:solidFill>
            <a:schemeClr val="tx1"/>
          </a:solidFill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GB"/>
          </a:p>
        </p:txBody>
      </p:sp>
      <p:grpSp>
        <p:nvGrpSpPr>
          <p:cNvPr id="6150" name="Group 20"/>
          <p:cNvGrpSpPr>
            <a:grpSpLocks/>
          </p:cNvGrpSpPr>
          <p:nvPr/>
        </p:nvGrpSpPr>
        <p:grpSpPr bwMode="auto">
          <a:xfrm>
            <a:off x="762000" y="1701800"/>
            <a:ext cx="3616325" cy="712788"/>
            <a:chOff x="480" y="1392"/>
            <a:chExt cx="2278" cy="449"/>
          </a:xfrm>
        </p:grpSpPr>
        <p:pic>
          <p:nvPicPr>
            <p:cNvPr id="6161" name="Picture 5" descr="bell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296" y="1392"/>
              <a:ext cx="454" cy="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2" name="Picture 6" descr="steak"/>
            <p:cNvPicPr>
              <a:picLocks noChangeAspect="1" noChangeArrowheads="1"/>
            </p:cNvPicPr>
            <p:nvPr/>
          </p:nvPicPr>
          <p:blipFill>
            <a:blip r:embed="rId7" cstate="print"/>
            <a:srcRect t="10573" b="15419"/>
            <a:stretch>
              <a:fillRect/>
            </a:stretch>
          </p:blipFill>
          <p:spPr bwMode="auto">
            <a:xfrm>
              <a:off x="2304" y="1440"/>
              <a:ext cx="45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63" name="Line 8"/>
            <p:cNvSpPr>
              <a:spLocks noChangeShapeType="1"/>
            </p:cNvSpPr>
            <p:nvPr/>
          </p:nvSpPr>
          <p:spPr bwMode="auto">
            <a:xfrm>
              <a:off x="1824" y="1584"/>
              <a:ext cx="384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6164" name="Rectangle 10"/>
            <p:cNvSpPr>
              <a:spLocks noChangeArrowheads="1"/>
            </p:cNvSpPr>
            <p:nvPr/>
          </p:nvSpPr>
          <p:spPr bwMode="auto">
            <a:xfrm>
              <a:off x="480" y="1488"/>
              <a:ext cx="668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bg1"/>
                  </a:solidFill>
                </a:rPr>
                <a:t>phase 1: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762000" y="2616200"/>
            <a:ext cx="3616325" cy="712788"/>
            <a:chOff x="480" y="1951"/>
            <a:chExt cx="2278" cy="449"/>
          </a:xfrm>
        </p:grpSpPr>
        <p:pic>
          <p:nvPicPr>
            <p:cNvPr id="6157" name="Picture 7" descr="bell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04" y="1951"/>
              <a:ext cx="454" cy="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8" name="Line 9"/>
            <p:cNvSpPr>
              <a:spLocks noChangeShapeType="1"/>
            </p:cNvSpPr>
            <p:nvPr/>
          </p:nvSpPr>
          <p:spPr bwMode="auto">
            <a:xfrm>
              <a:off x="1824" y="2160"/>
              <a:ext cx="384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6159" name="Rectangle 11"/>
            <p:cNvSpPr>
              <a:spLocks noChangeArrowheads="1"/>
            </p:cNvSpPr>
            <p:nvPr/>
          </p:nvSpPr>
          <p:spPr bwMode="auto">
            <a:xfrm>
              <a:off x="480" y="2025"/>
              <a:ext cx="668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bg1"/>
                  </a:solidFill>
                </a:rPr>
                <a:t>phase 2:</a:t>
              </a:r>
            </a:p>
          </p:txBody>
        </p:sp>
        <p:pic>
          <p:nvPicPr>
            <p:cNvPr id="6160" name="Picture 15" descr="light_bulb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392" y="1968"/>
              <a:ext cx="240" cy="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762000" y="3378200"/>
            <a:ext cx="2438400" cy="762000"/>
            <a:chOff x="480" y="2400"/>
            <a:chExt cx="1536" cy="480"/>
          </a:xfrm>
        </p:grpSpPr>
        <p:sp>
          <p:nvSpPr>
            <p:cNvPr id="6154" name="Rectangle 12"/>
            <p:cNvSpPr>
              <a:spLocks noChangeArrowheads="1"/>
            </p:cNvSpPr>
            <p:nvPr/>
          </p:nvSpPr>
          <p:spPr bwMode="auto">
            <a:xfrm>
              <a:off x="480" y="2544"/>
              <a:ext cx="388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bg1"/>
                  </a:solidFill>
                </a:rPr>
                <a:t>test:</a:t>
              </a:r>
            </a:p>
          </p:txBody>
        </p:sp>
        <p:pic>
          <p:nvPicPr>
            <p:cNvPr id="6155" name="Picture 16" descr="light_bulb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392" y="2465"/>
              <a:ext cx="240" cy="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6" name="Rectangle 17"/>
            <p:cNvSpPr>
              <a:spLocks noChangeArrowheads="1"/>
            </p:cNvSpPr>
            <p:nvPr/>
          </p:nvSpPr>
          <p:spPr bwMode="auto">
            <a:xfrm>
              <a:off x="1704" y="2400"/>
              <a:ext cx="312" cy="48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400">
                  <a:solidFill>
                    <a:schemeClr val="bg1"/>
                  </a:solidFill>
                </a:rPr>
                <a:t>?</a:t>
              </a:r>
              <a:endParaRPr lang="en-US" sz="1800">
                <a:solidFill>
                  <a:srgbClr val="FFFFCC"/>
                </a:solidFill>
              </a:endParaRPr>
            </a:p>
          </p:txBody>
        </p:sp>
      </p:grpSp>
      <p:sp>
        <p:nvSpPr>
          <p:cNvPr id="333847" name="Rectangle 23"/>
          <p:cNvSpPr>
            <a:spLocks noChangeArrowheads="1"/>
          </p:cNvSpPr>
          <p:nvPr/>
        </p:nvSpPr>
        <p:spPr bwMode="auto">
          <a:xfrm>
            <a:off x="609600" y="4371975"/>
            <a:ext cx="6029325" cy="8223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/>
              <a:t>what do you think will happen?</a:t>
            </a:r>
          </a:p>
          <a:p>
            <a:pPr>
              <a:lnSpc>
                <a:spcPct val="120000"/>
              </a:lnSpc>
            </a:pPr>
            <a:r>
              <a:rPr lang="en-US"/>
              <a:t>what would Rescorla-Wagner learning predict here?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33837" grpId="0"/>
      <p:bldP spid="333838" grpId="0" animBg="1"/>
      <p:bldP spid="3338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lets start over: this time from the top</a:t>
            </a:r>
            <a:endParaRPr lang="en-US" smtClean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3213" y="1350963"/>
            <a:ext cx="8589962" cy="10112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dirty="0" smtClean="0"/>
              <a:t>Marr’s 3 levels:</a:t>
            </a:r>
          </a:p>
          <a:p>
            <a:pPr eaLnBrk="1" hangingPunct="1"/>
            <a:r>
              <a:rPr lang="en-US" sz="2400" dirty="0" smtClean="0">
                <a:solidFill>
                  <a:srgbClr val="FFCC00"/>
                </a:solidFill>
              </a:rPr>
              <a:t>The problem:</a:t>
            </a:r>
            <a:r>
              <a:rPr lang="en-US" sz="2400" dirty="0" smtClean="0"/>
              <a:t> optimal prediction of </a:t>
            </a:r>
            <a:r>
              <a:rPr lang="en-US" sz="2400" dirty="0" smtClean="0">
                <a:solidFill>
                  <a:srgbClr val="FFCC00"/>
                </a:solidFill>
              </a:rPr>
              <a:t>future</a:t>
            </a:r>
            <a:r>
              <a:rPr lang="en-US" sz="2400" dirty="0" smtClean="0"/>
              <a:t> reward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what’s the obvious prediction error?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what’s the obvious problem with this?</a:t>
            </a:r>
          </a:p>
        </p:txBody>
      </p:sp>
      <p:graphicFrame>
        <p:nvGraphicFramePr>
          <p:cNvPr id="334857" name="Object 2"/>
          <p:cNvGraphicFramePr>
            <a:graphicFrameLocks noChangeAspect="1"/>
          </p:cNvGraphicFramePr>
          <p:nvPr/>
        </p:nvGraphicFramePr>
        <p:xfrm>
          <a:off x="2524125" y="2601913"/>
          <a:ext cx="1881188" cy="111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name="Equation" r:id="rId4" imgW="774700" imgH="457200" progId="Equation.3">
                  <p:embed/>
                </p:oleObj>
              </mc:Choice>
              <mc:Fallback>
                <p:oleObj name="Equation" r:id="rId4" imgW="774700" imgH="457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2601913"/>
                        <a:ext cx="1881188" cy="11128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CC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4859" name="Rectangle 11"/>
          <p:cNvSpPr>
            <a:spLocks noChangeArrowheads="1"/>
          </p:cNvSpPr>
          <p:nvPr/>
        </p:nvSpPr>
        <p:spPr bwMode="auto">
          <a:xfrm>
            <a:off x="4710113" y="2874963"/>
            <a:ext cx="3505200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want to predict expected sum of future reward in a trial/episode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500166" y="3857628"/>
            <a:ext cx="4046537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(N.B. here t indexes time within a trial)</a:t>
            </a:r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6108725" y="5164157"/>
          <a:ext cx="2035175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name="Equation" r:id="rId6" imgW="838080" imgH="431640" progId="Equation.3">
                  <p:embed/>
                </p:oleObj>
              </mc:Choice>
              <mc:Fallback>
                <p:oleObj name="Equation" r:id="rId6" imgW="838080" imgH="43164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8725" y="5164157"/>
                        <a:ext cx="2035175" cy="10509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CC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786446" y="4429132"/>
          <a:ext cx="2065338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Equation" r:id="rId8" imgW="850680" imgH="241200" progId="Equation.3">
                  <p:embed/>
                </p:oleObj>
              </mc:Choice>
              <mc:Fallback>
                <p:oleObj name="Equation" r:id="rId8" imgW="850680" imgH="2412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6446" y="4429132"/>
                        <a:ext cx="2065338" cy="5873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CC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9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lets start over: this time from the top</a:t>
            </a:r>
            <a:endParaRPr lang="en-US" smtClean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3213" y="1350963"/>
            <a:ext cx="8589962" cy="10112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smtClean="0"/>
              <a:t>Marr’s 3 levels:</a:t>
            </a:r>
          </a:p>
          <a:p>
            <a:pPr eaLnBrk="1" hangingPunct="1"/>
            <a:r>
              <a:rPr lang="en-US" sz="2400" smtClean="0">
                <a:solidFill>
                  <a:srgbClr val="FFCC00"/>
                </a:solidFill>
              </a:rPr>
              <a:t>The problem:</a:t>
            </a:r>
            <a:r>
              <a:rPr lang="en-US" sz="2400" smtClean="0"/>
              <a:t> optimal prediction of </a:t>
            </a:r>
            <a:r>
              <a:rPr lang="en-US" sz="2400" smtClean="0">
                <a:solidFill>
                  <a:srgbClr val="FFCC00"/>
                </a:solidFill>
              </a:rPr>
              <a:t>future</a:t>
            </a:r>
            <a:r>
              <a:rPr lang="en-US" sz="2400" smtClean="0"/>
              <a:t> reward</a:t>
            </a:r>
          </a:p>
        </p:txBody>
      </p:sp>
      <p:graphicFrame>
        <p:nvGraphicFramePr>
          <p:cNvPr id="334857" name="Object 2"/>
          <p:cNvGraphicFramePr>
            <a:graphicFrameLocks noChangeAspect="1"/>
          </p:cNvGraphicFramePr>
          <p:nvPr/>
        </p:nvGraphicFramePr>
        <p:xfrm>
          <a:off x="2524125" y="2601913"/>
          <a:ext cx="1881188" cy="111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4" name="Equation" r:id="rId4" imgW="774700" imgH="457200" progId="Equation.3">
                  <p:embed/>
                </p:oleObj>
              </mc:Choice>
              <mc:Fallback>
                <p:oleObj name="Equation" r:id="rId4" imgW="774700" imgH="457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2601913"/>
                        <a:ext cx="1881188" cy="11128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CC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4859" name="Rectangle 11"/>
          <p:cNvSpPr>
            <a:spLocks noChangeArrowheads="1"/>
          </p:cNvSpPr>
          <p:nvPr/>
        </p:nvSpPr>
        <p:spPr bwMode="auto">
          <a:xfrm>
            <a:off x="4710113" y="2874963"/>
            <a:ext cx="3505200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want to predict expected sum of future reward in a trial/episode</a:t>
            </a: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2149475" y="4143380"/>
          <a:ext cx="4286250" cy="222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5" name="Equation" r:id="rId6" imgW="1765080" imgH="914400" progId="Equation.3">
                  <p:embed/>
                </p:oleObj>
              </mc:Choice>
              <mc:Fallback>
                <p:oleObj name="Equation" r:id="rId6" imgW="1765080" imgH="914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9475" y="4143380"/>
                        <a:ext cx="4286250" cy="22256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CC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852613" y="4656138"/>
            <a:ext cx="4876800" cy="11430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1852613" y="5214950"/>
            <a:ext cx="4862527" cy="6516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GB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246938" y="5072063"/>
            <a:ext cx="16113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Bellman eqn</a:t>
            </a:r>
          </a:p>
          <a:p>
            <a:r>
              <a:rPr lang="en-GB"/>
              <a:t>for policy</a:t>
            </a:r>
          </a:p>
          <a:p>
            <a:r>
              <a:rPr lang="en-GB"/>
              <a:t>evaluation</a:t>
            </a: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1714480" y="5786454"/>
            <a:ext cx="5019676" cy="6480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lets start over: this time from the top</a:t>
            </a:r>
            <a:endParaRPr lang="en-US" smtClean="0"/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400" smtClean="0"/>
              <a:t>Marr’s 3 levels:</a:t>
            </a:r>
          </a:p>
          <a:p>
            <a:pPr eaLnBrk="1" hangingPunct="1"/>
            <a:r>
              <a:rPr lang="en-US" sz="2400" smtClean="0">
                <a:solidFill>
                  <a:srgbClr val="FFCC00"/>
                </a:solidFill>
              </a:rPr>
              <a:t>The problem:</a:t>
            </a:r>
            <a:r>
              <a:rPr lang="en-US" sz="2400" smtClean="0"/>
              <a:t> optimal prediction of </a:t>
            </a:r>
            <a:r>
              <a:rPr lang="en-US" sz="2400" smtClean="0">
                <a:solidFill>
                  <a:srgbClr val="FFCC00"/>
                </a:solidFill>
              </a:rPr>
              <a:t>future</a:t>
            </a:r>
            <a:r>
              <a:rPr lang="en-US" sz="2400" smtClean="0"/>
              <a:t> reward</a:t>
            </a:r>
          </a:p>
          <a:p>
            <a:pPr eaLnBrk="1" hangingPunct="1"/>
            <a:r>
              <a:rPr lang="en-US" sz="2400" smtClean="0">
                <a:solidFill>
                  <a:srgbClr val="FFCC00"/>
                </a:solidFill>
              </a:rPr>
              <a:t>The algorithm:</a:t>
            </a:r>
            <a:r>
              <a:rPr lang="en-US" sz="2400" smtClean="0"/>
              <a:t> temporal difference learning</a:t>
            </a: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2362200" y="2743200"/>
          <a:ext cx="4008438" cy="160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Equation" r:id="rId4" imgW="1651000" imgH="660400" progId="Equation.3">
                  <p:embed/>
                </p:oleObj>
              </mc:Choice>
              <mc:Fallback>
                <p:oleObj name="Equation" r:id="rId4" imgW="1651000" imgH="660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743200"/>
                        <a:ext cx="4008438" cy="16081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CC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971800" y="4495803"/>
            <a:ext cx="4519613" cy="668338"/>
            <a:chOff x="1872" y="2832"/>
            <a:chExt cx="2847" cy="421"/>
          </a:xfrm>
        </p:grpSpPr>
        <p:sp>
          <p:nvSpPr>
            <p:cNvPr id="8203" name="Rectangle 5"/>
            <p:cNvSpPr>
              <a:spLocks noChangeArrowheads="1"/>
            </p:cNvSpPr>
            <p:nvPr/>
          </p:nvSpPr>
          <p:spPr bwMode="auto">
            <a:xfrm>
              <a:off x="1872" y="2984"/>
              <a:ext cx="2847" cy="26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dirty="0">
                  <a:solidFill>
                    <a:srgbClr val="FFCC00"/>
                  </a:solidFill>
                </a:rPr>
                <a:t>temporal difference prediction error </a:t>
              </a:r>
              <a:r>
                <a:rPr lang="en-US" dirty="0" smtClean="0">
                  <a:solidFill>
                    <a:srgbClr val="FFCC00"/>
                  </a:solidFill>
                  <a:sym typeface="Symbol" pitchFamily="18" charset="2"/>
                </a:rPr>
                <a:t></a:t>
              </a:r>
              <a:r>
                <a:rPr lang="en-US" baseline="-25000" dirty="0">
                  <a:solidFill>
                    <a:srgbClr val="FFCC00"/>
                  </a:solidFill>
                  <a:sym typeface="Symbol" pitchFamily="18" charset="2"/>
                </a:rPr>
                <a:t>t</a:t>
              </a:r>
              <a:endParaRPr lang="en-US" baseline="-25000" dirty="0">
                <a:solidFill>
                  <a:srgbClr val="FFCC00"/>
                </a:solidFill>
              </a:endParaRPr>
            </a:p>
          </p:txBody>
        </p:sp>
        <p:sp>
          <p:nvSpPr>
            <p:cNvPr id="8204" name="AutoShape 8"/>
            <p:cNvSpPr>
              <a:spLocks/>
            </p:cNvSpPr>
            <p:nvPr/>
          </p:nvSpPr>
          <p:spPr bwMode="auto">
            <a:xfrm rot="-5400000">
              <a:off x="3096" y="2376"/>
              <a:ext cx="192" cy="1104"/>
            </a:xfrm>
            <a:prstGeom prst="leftBrace">
              <a:avLst>
                <a:gd name="adj1" fmla="val 47917"/>
                <a:gd name="adj2" fmla="val 50000"/>
              </a:avLst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757244" y="5373688"/>
            <a:ext cx="4743451" cy="493712"/>
            <a:chOff x="477" y="3385"/>
            <a:chExt cx="2988" cy="311"/>
          </a:xfrm>
        </p:grpSpPr>
        <p:graphicFrame>
          <p:nvGraphicFramePr>
            <p:cNvPr id="8195" name="Object 9"/>
            <p:cNvGraphicFramePr>
              <a:graphicFrameLocks noChangeAspect="1"/>
            </p:cNvGraphicFramePr>
            <p:nvPr/>
          </p:nvGraphicFramePr>
          <p:xfrm>
            <a:off x="1345" y="3385"/>
            <a:ext cx="2120" cy="3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3" name="Equation" r:id="rId6" imgW="1384300" imgH="203200" progId="Equation.3">
                    <p:embed/>
                  </p:oleObj>
                </mc:Choice>
                <mc:Fallback>
                  <p:oleObj name="Equation" r:id="rId6" imgW="1384300" imgH="20320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5" y="3385"/>
                          <a:ext cx="2120" cy="311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CC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02" name="Rectangle 10"/>
            <p:cNvSpPr>
              <a:spLocks noChangeArrowheads="1"/>
            </p:cNvSpPr>
            <p:nvPr/>
          </p:nvSpPr>
          <p:spPr bwMode="auto">
            <a:xfrm>
              <a:off x="477" y="3417"/>
              <a:ext cx="876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/>
                <a:t>compare to:</a:t>
              </a:r>
            </a:p>
          </p:txBody>
        </p:sp>
      </p:grpSp>
      <p:sp>
        <p:nvSpPr>
          <p:cNvPr id="355340" name="Rectangle 12"/>
          <p:cNvSpPr>
            <a:spLocks noChangeArrowheads="1"/>
          </p:cNvSpPr>
          <p:nvPr/>
        </p:nvSpPr>
        <p:spPr bwMode="auto">
          <a:xfrm>
            <a:off x="1905000" y="3886200"/>
            <a:ext cx="4876800" cy="5334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57200" y="6215081"/>
            <a:ext cx="2133600" cy="476250"/>
          </a:xfrm>
          <a:noFill/>
        </p:spPr>
        <p:txBody>
          <a:bodyPr/>
          <a:lstStyle/>
          <a:p>
            <a:pPr algn="l"/>
            <a:fld id="{77F45CDB-F430-44ED-A8EC-92BB01C3A943}" type="slidenum">
              <a:rPr lang="en-GB"/>
              <a:pPr algn="l"/>
              <a:t>17</a:t>
            </a:fld>
            <a:endParaRPr lang="en-GB"/>
          </a:p>
        </p:txBody>
      </p:sp>
      <p:sp>
        <p:nvSpPr>
          <p:cNvPr id="10245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85750"/>
            <a:ext cx="8207375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prediction error</a:t>
            </a:r>
            <a:endParaRPr lang="en-GB" dirty="0" smtClean="0"/>
          </a:p>
        </p:txBody>
      </p:sp>
      <p:sp>
        <p:nvSpPr>
          <p:cNvPr id="156683" name="Text Box 11"/>
          <p:cNvSpPr txBox="1">
            <a:spLocks noChangeArrowheads="1"/>
          </p:cNvSpPr>
          <p:nvPr/>
        </p:nvSpPr>
        <p:spPr bwMode="auto">
          <a:xfrm>
            <a:off x="898525" y="4476759"/>
            <a:ext cx="1685925" cy="4762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no prediction</a:t>
            </a:r>
            <a:endParaRPr lang="en-GB" sz="1800" dirty="0"/>
          </a:p>
        </p:txBody>
      </p:sp>
      <p:sp>
        <p:nvSpPr>
          <p:cNvPr id="156684" name="Text Box 12"/>
          <p:cNvSpPr txBox="1">
            <a:spLocks noChangeArrowheads="1"/>
          </p:cNvSpPr>
          <p:nvPr/>
        </p:nvSpPr>
        <p:spPr bwMode="auto">
          <a:xfrm>
            <a:off x="3419475" y="4476759"/>
            <a:ext cx="2282825" cy="4762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prediction, reward</a:t>
            </a:r>
            <a:endParaRPr lang="en-GB" sz="1800" dirty="0"/>
          </a:p>
        </p:txBody>
      </p:sp>
      <p:sp>
        <p:nvSpPr>
          <p:cNvPr id="156685" name="Text Box 13"/>
          <p:cNvSpPr txBox="1">
            <a:spLocks noChangeArrowheads="1"/>
          </p:cNvSpPr>
          <p:nvPr/>
        </p:nvSpPr>
        <p:spPr bwMode="auto">
          <a:xfrm>
            <a:off x="6227763" y="4476759"/>
            <a:ext cx="2646362" cy="4762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prediction, no reward</a:t>
            </a:r>
            <a:endParaRPr lang="en-GB" sz="1800"/>
          </a:p>
        </p:txBody>
      </p:sp>
      <p:sp>
        <p:nvSpPr>
          <p:cNvPr id="10252" name="Text Box 15"/>
          <p:cNvSpPr txBox="1">
            <a:spLocks noChangeArrowheads="1"/>
          </p:cNvSpPr>
          <p:nvPr/>
        </p:nvSpPr>
        <p:spPr bwMode="auto">
          <a:xfrm>
            <a:off x="1979613" y="1338263"/>
            <a:ext cx="1254125" cy="5191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3300"/>
                </a:solidFill>
              </a:rPr>
              <a:t>TD error</a:t>
            </a:r>
            <a:endParaRPr lang="en-GB">
              <a:solidFill>
                <a:srgbClr val="FF3300"/>
              </a:solidFill>
            </a:endParaRPr>
          </a:p>
        </p:txBody>
      </p:sp>
      <p:pic>
        <p:nvPicPr>
          <p:cNvPr id="156688" name="Picture 16" descr="ccc3"/>
          <p:cNvPicPr>
            <a:picLocks noChangeAspect="1" noChangeArrowheads="1"/>
          </p:cNvPicPr>
          <p:nvPr/>
        </p:nvPicPr>
        <p:blipFill>
          <a:blip r:embed="rId3" cstate="print"/>
          <a:srcRect l="56168" t="32236" r="24063" b="55872"/>
          <a:stretch>
            <a:fillRect/>
          </a:stretch>
        </p:blipFill>
        <p:spPr bwMode="auto">
          <a:xfrm>
            <a:off x="684213" y="3636963"/>
            <a:ext cx="2159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89" name="Picture 17" descr="ccc3"/>
          <p:cNvPicPr>
            <a:picLocks noChangeAspect="1" noChangeArrowheads="1"/>
          </p:cNvPicPr>
          <p:nvPr/>
        </p:nvPicPr>
        <p:blipFill>
          <a:blip r:embed="rId3" cstate="print"/>
          <a:srcRect l="80513" t="78676" b="10097"/>
          <a:stretch>
            <a:fillRect/>
          </a:stretch>
        </p:blipFill>
        <p:spPr bwMode="auto">
          <a:xfrm>
            <a:off x="3203575" y="3636963"/>
            <a:ext cx="2447925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90" name="Picture 18" descr="ccc3"/>
          <p:cNvPicPr>
            <a:picLocks noChangeAspect="1" noChangeArrowheads="1"/>
          </p:cNvPicPr>
          <p:nvPr/>
        </p:nvPicPr>
        <p:blipFill>
          <a:blip r:embed="rId3" cstate="print"/>
          <a:srcRect l="80513" t="62752" b="27039"/>
          <a:stretch>
            <a:fillRect/>
          </a:stretch>
        </p:blipFill>
        <p:spPr bwMode="auto">
          <a:xfrm>
            <a:off x="6084888" y="3636963"/>
            <a:ext cx="2592387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91" name="Picture 19" descr="ccc3"/>
          <p:cNvPicPr>
            <a:picLocks noChangeAspect="1" noChangeArrowheads="1"/>
          </p:cNvPicPr>
          <p:nvPr/>
        </p:nvPicPr>
        <p:blipFill>
          <a:blip r:embed="rId3" cstate="print"/>
          <a:srcRect l="80194" t="46042" b="44742"/>
          <a:stretch>
            <a:fillRect/>
          </a:stretch>
        </p:blipFill>
        <p:spPr bwMode="auto">
          <a:xfrm>
            <a:off x="2987675" y="2700338"/>
            <a:ext cx="2951163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693" name="Rectangle 21"/>
          <p:cNvSpPr>
            <a:spLocks noChangeArrowheads="1"/>
          </p:cNvSpPr>
          <p:nvPr/>
        </p:nvSpPr>
        <p:spPr bwMode="auto">
          <a:xfrm>
            <a:off x="2051050" y="2700338"/>
            <a:ext cx="960438" cy="523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3300"/>
                </a:solidFill>
              </a:rPr>
              <a:t>V</a:t>
            </a:r>
            <a:r>
              <a:rPr lang="en-US" sz="2800" baseline="-25000">
                <a:solidFill>
                  <a:srgbClr val="FF3300"/>
                </a:solidFill>
              </a:rPr>
              <a:t>t</a:t>
            </a:r>
            <a:endParaRPr lang="en-GB" sz="2800" baseline="-25000">
              <a:solidFill>
                <a:srgbClr val="FF3300"/>
              </a:solidFill>
            </a:endParaRPr>
          </a:p>
        </p:txBody>
      </p:sp>
      <p:sp>
        <p:nvSpPr>
          <p:cNvPr id="156694" name="Text Box 22"/>
          <p:cNvSpPr txBox="1">
            <a:spLocks noChangeArrowheads="1"/>
          </p:cNvSpPr>
          <p:nvPr/>
        </p:nvSpPr>
        <p:spPr bwMode="auto">
          <a:xfrm>
            <a:off x="1979613" y="4183063"/>
            <a:ext cx="396875" cy="6032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0000FF"/>
                </a:solidFill>
              </a:rPr>
              <a:t>R</a:t>
            </a:r>
            <a:endParaRPr lang="en-GB" sz="2400">
              <a:solidFill>
                <a:srgbClr val="0000FF"/>
              </a:solidFill>
            </a:endParaRPr>
          </a:p>
        </p:txBody>
      </p:sp>
      <p:sp>
        <p:nvSpPr>
          <p:cNvPr id="156695" name="Text Box 23"/>
          <p:cNvSpPr txBox="1">
            <a:spLocks noChangeArrowheads="1"/>
          </p:cNvSpPr>
          <p:nvPr/>
        </p:nvSpPr>
        <p:spPr bwMode="auto">
          <a:xfrm>
            <a:off x="5364163" y="1981200"/>
            <a:ext cx="396875" cy="6032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0000FF"/>
                </a:solidFill>
              </a:rPr>
              <a:t>R</a:t>
            </a:r>
            <a:endParaRPr lang="en-GB" sz="2400">
              <a:solidFill>
                <a:srgbClr val="0000FF"/>
              </a:solidFill>
            </a:endParaRPr>
          </a:p>
        </p:txBody>
      </p:sp>
      <p:sp>
        <p:nvSpPr>
          <p:cNvPr id="156696" name="Rectangle 24"/>
          <p:cNvSpPr>
            <a:spLocks noChangeArrowheads="1"/>
          </p:cNvSpPr>
          <p:nvPr/>
        </p:nvSpPr>
        <p:spPr bwMode="auto">
          <a:xfrm>
            <a:off x="5364163" y="2000250"/>
            <a:ext cx="433387" cy="504825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56697" name="Text Box 25"/>
          <p:cNvSpPr txBox="1">
            <a:spLocks noChangeArrowheads="1"/>
          </p:cNvSpPr>
          <p:nvPr/>
        </p:nvSpPr>
        <p:spPr bwMode="auto">
          <a:xfrm>
            <a:off x="4140200" y="1981200"/>
            <a:ext cx="354013" cy="6032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0000FF"/>
                </a:solidFill>
              </a:rPr>
              <a:t>L</a:t>
            </a:r>
            <a:endParaRPr lang="en-GB" sz="2400">
              <a:solidFill>
                <a:srgbClr val="0000FF"/>
              </a:solidFill>
            </a:endParaRPr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/>
        </p:nvGraphicFramePr>
        <p:xfrm>
          <a:off x="3424238" y="1285875"/>
          <a:ext cx="2436812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8" name="Equation" r:id="rId4" imgW="1002960" imgH="228600" progId="Equation.3">
                  <p:embed/>
                </p:oleObj>
              </mc:Choice>
              <mc:Fallback>
                <p:oleObj name="Equation" r:id="rId4" imgW="100296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4238" y="1285875"/>
                        <a:ext cx="2436812" cy="5572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CC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7076" name="Object 4"/>
          <p:cNvGraphicFramePr>
            <a:graphicFrameLocks noChangeAspect="1"/>
          </p:cNvGraphicFramePr>
          <p:nvPr/>
        </p:nvGraphicFramePr>
        <p:xfrm>
          <a:off x="212725" y="3762375"/>
          <a:ext cx="29368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9" name="Equation" r:id="rId6" imgW="152280" imgH="228600" progId="Equation.3">
                  <p:embed/>
                </p:oleObj>
              </mc:Choice>
              <mc:Fallback>
                <p:oleObj name="Equation" r:id="rId6" imgW="15228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5" y="3762375"/>
                        <a:ext cx="293688" cy="4445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CC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83" grpId="0"/>
      <p:bldP spid="156684" grpId="0"/>
      <p:bldP spid="156685" grpId="0"/>
      <p:bldP spid="156693" grpId="0"/>
      <p:bldP spid="156694" grpId="0"/>
      <p:bldP spid="156695" grpId="0"/>
      <p:bldP spid="156696" grpId="0" animBg="1"/>
      <p:bldP spid="15669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 so far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28600" y="1524000"/>
            <a:ext cx="8637588" cy="1920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92100" indent="-292100">
              <a:lnSpc>
                <a:spcPct val="150000"/>
              </a:lnSpc>
              <a:buFontTx/>
              <a:buNone/>
            </a:pPr>
            <a:r>
              <a:rPr lang="en-US"/>
              <a:t>Temporal difference learning versus Rescorla-Wagner</a:t>
            </a:r>
          </a:p>
          <a:p>
            <a:pPr marL="292100" indent="-292100">
              <a:lnSpc>
                <a:spcPct val="150000"/>
              </a:lnSpc>
              <a:buFontTx/>
              <a:buChar char="•"/>
            </a:pPr>
            <a:r>
              <a:rPr lang="en-US"/>
              <a:t>derived from first principles about the </a:t>
            </a:r>
            <a:r>
              <a:rPr lang="en-US">
                <a:solidFill>
                  <a:srgbClr val="FF0000"/>
                </a:solidFill>
              </a:rPr>
              <a:t>future</a:t>
            </a:r>
          </a:p>
          <a:p>
            <a:pPr marL="292100" indent="-292100">
              <a:lnSpc>
                <a:spcPct val="150000"/>
              </a:lnSpc>
              <a:buFontTx/>
              <a:buChar char="•"/>
            </a:pPr>
            <a:r>
              <a:rPr lang="en-US"/>
              <a:t>explains everything that R-W does, and more (eg. 2</a:t>
            </a:r>
            <a:r>
              <a:rPr lang="en-US" baseline="30000"/>
              <a:t>nd</a:t>
            </a:r>
            <a:r>
              <a:rPr lang="en-US"/>
              <a:t> order conditioning)</a:t>
            </a:r>
          </a:p>
          <a:p>
            <a:pPr marL="292100" indent="-292100">
              <a:lnSpc>
                <a:spcPct val="150000"/>
              </a:lnSpc>
              <a:buFontTx/>
              <a:buChar char="•"/>
            </a:pPr>
            <a:r>
              <a:rPr lang="en-US"/>
              <a:t>a generalization of R-W to real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Back to Marr’s 3 levels</a:t>
            </a:r>
            <a:endParaRPr lang="en-US" smtClean="0"/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3213" y="1752600"/>
            <a:ext cx="8589962" cy="1447800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rgbClr val="FFCC00"/>
                </a:solidFill>
              </a:rPr>
              <a:t>The problem:</a:t>
            </a:r>
            <a:r>
              <a:rPr lang="en-US" sz="2400" smtClean="0"/>
              <a:t> optimal prediction of </a:t>
            </a:r>
            <a:r>
              <a:rPr lang="en-US" sz="2400" smtClean="0">
                <a:solidFill>
                  <a:srgbClr val="FFCC00"/>
                </a:solidFill>
              </a:rPr>
              <a:t>future</a:t>
            </a:r>
            <a:r>
              <a:rPr lang="en-US" sz="2400" smtClean="0"/>
              <a:t> reward</a:t>
            </a:r>
          </a:p>
          <a:p>
            <a:pPr eaLnBrk="1" hangingPunct="1"/>
            <a:r>
              <a:rPr lang="en-US" sz="2400" smtClean="0">
                <a:solidFill>
                  <a:srgbClr val="FFCC00"/>
                </a:solidFill>
              </a:rPr>
              <a:t>The algorithm:</a:t>
            </a:r>
            <a:r>
              <a:rPr lang="en-US" sz="2400" smtClean="0"/>
              <a:t> temporal difference learning</a:t>
            </a:r>
          </a:p>
          <a:p>
            <a:pPr eaLnBrk="1" hangingPunct="1"/>
            <a:r>
              <a:rPr lang="en-US" sz="2400" smtClean="0">
                <a:solidFill>
                  <a:srgbClr val="FFCC00"/>
                </a:solidFill>
              </a:rPr>
              <a:t>Neural implementation:</a:t>
            </a:r>
            <a:r>
              <a:rPr lang="en-US" sz="2400" smtClean="0"/>
              <a:t> does the brain use TD learning?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4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  <a:noFill/>
        </p:spPr>
        <p:txBody>
          <a:bodyPr/>
          <a:lstStyle/>
          <a:p>
            <a:pPr algn="l"/>
            <a:fld id="{3043D174-6478-464B-97BC-EC6E9C592936}" type="slidenum">
              <a:rPr lang="en-GB"/>
              <a:pPr algn="l"/>
              <a:t>2</a:t>
            </a:fld>
            <a:endParaRPr lang="en-GB"/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8575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Conditioning</a:t>
            </a:r>
            <a:endParaRPr lang="en-GB" smtClean="0"/>
          </a:p>
        </p:txBody>
      </p:sp>
      <p:sp>
        <p:nvSpPr>
          <p:cNvPr id="19456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1038" y="2276475"/>
            <a:ext cx="3810000" cy="2887663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FF3300"/>
                </a:solidFill>
              </a:rPr>
              <a:t>Ethology</a:t>
            </a:r>
            <a:endParaRPr lang="en-US" dirty="0" smtClean="0">
              <a:solidFill>
                <a:srgbClr val="FF3300"/>
              </a:solidFill>
            </a:endParaRPr>
          </a:p>
          <a:p>
            <a:pPr lvl="1" eaLnBrk="1" hangingPunct="1"/>
            <a:r>
              <a:rPr lang="en-US" dirty="0" smtClean="0"/>
              <a:t>optimality</a:t>
            </a:r>
          </a:p>
          <a:p>
            <a:pPr lvl="1" eaLnBrk="1" hangingPunct="1"/>
            <a:r>
              <a:rPr lang="en-US" dirty="0" smtClean="0"/>
              <a:t>appropriateness</a:t>
            </a:r>
          </a:p>
          <a:p>
            <a:pPr eaLnBrk="1" hangingPunct="1"/>
            <a:r>
              <a:rPr lang="en-US" dirty="0" smtClean="0">
                <a:solidFill>
                  <a:srgbClr val="FF3300"/>
                </a:solidFill>
              </a:rPr>
              <a:t>Psychology</a:t>
            </a:r>
          </a:p>
          <a:p>
            <a:pPr lvl="1" eaLnBrk="1" hangingPunct="1"/>
            <a:r>
              <a:rPr lang="en-US" dirty="0" smtClean="0"/>
              <a:t>classical/operant</a:t>
            </a:r>
          </a:p>
          <a:p>
            <a:pPr lvl="1" eaLnBrk="1" hangingPunct="1">
              <a:buFontTx/>
              <a:buNone/>
            </a:pPr>
            <a:r>
              <a:rPr lang="en-US" dirty="0" smtClean="0"/>
              <a:t>   conditioning</a:t>
            </a:r>
          </a:p>
          <a:p>
            <a:pPr eaLnBrk="1" hangingPunct="1">
              <a:buFontTx/>
              <a:buNone/>
            </a:pPr>
            <a:endParaRPr lang="en-GB" dirty="0" smtClean="0"/>
          </a:p>
        </p:txBody>
      </p:sp>
      <p:sp>
        <p:nvSpPr>
          <p:cNvPr id="19456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2276475"/>
            <a:ext cx="3810000" cy="28876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3300"/>
                </a:solidFill>
              </a:rPr>
              <a:t>Computation</a:t>
            </a:r>
          </a:p>
          <a:p>
            <a:pPr lvl="1" eaLnBrk="1" hangingPunct="1"/>
            <a:r>
              <a:rPr lang="en-US" smtClean="0"/>
              <a:t>dynamic progr.</a:t>
            </a:r>
          </a:p>
          <a:p>
            <a:pPr lvl="1" eaLnBrk="1" hangingPunct="1"/>
            <a:r>
              <a:rPr lang="en-US" smtClean="0"/>
              <a:t>Kalman filtering</a:t>
            </a:r>
          </a:p>
          <a:p>
            <a:pPr eaLnBrk="1" hangingPunct="1"/>
            <a:r>
              <a:rPr lang="en-US" smtClean="0">
                <a:solidFill>
                  <a:srgbClr val="FF3300"/>
                </a:solidFill>
              </a:rPr>
              <a:t>Algorithm</a:t>
            </a:r>
          </a:p>
          <a:p>
            <a:pPr lvl="1" eaLnBrk="1" hangingPunct="1"/>
            <a:r>
              <a:rPr lang="en-US" smtClean="0"/>
              <a:t>TD/delta rules</a:t>
            </a:r>
          </a:p>
          <a:p>
            <a:pPr lvl="1" eaLnBrk="1" hangingPunct="1"/>
            <a:r>
              <a:rPr lang="en-US" smtClean="0"/>
              <a:t>simple weights</a:t>
            </a:r>
            <a:endParaRPr lang="en-GB" smtClean="0"/>
          </a:p>
        </p:txBody>
      </p:sp>
      <p:sp>
        <p:nvSpPr>
          <p:cNvPr id="194568" name="Text Box 8"/>
          <p:cNvSpPr txBox="1">
            <a:spLocks noChangeArrowheads="1"/>
          </p:cNvSpPr>
          <p:nvPr/>
        </p:nvSpPr>
        <p:spPr bwMode="auto">
          <a:xfrm>
            <a:off x="2843213" y="5013325"/>
            <a:ext cx="5400675" cy="5191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/>
              <a:t> </a:t>
            </a:r>
            <a:r>
              <a:rPr lang="en-US" sz="2800">
                <a:solidFill>
                  <a:srgbClr val="FF3300"/>
                </a:solidFill>
              </a:rPr>
              <a:t>Neurobiology</a:t>
            </a:r>
            <a:endParaRPr lang="en-GB" sz="2400"/>
          </a:p>
        </p:txBody>
      </p:sp>
      <p:sp>
        <p:nvSpPr>
          <p:cNvPr id="21511" name="Text Box 9"/>
          <p:cNvSpPr txBox="1">
            <a:spLocks noChangeArrowheads="1"/>
          </p:cNvSpPr>
          <p:nvPr/>
        </p:nvSpPr>
        <p:spPr bwMode="auto">
          <a:xfrm>
            <a:off x="1763713" y="5734050"/>
            <a:ext cx="184150" cy="4762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sz="1800"/>
          </a:p>
        </p:txBody>
      </p:sp>
      <p:sp>
        <p:nvSpPr>
          <p:cNvPr id="194570" name="Text Box 10"/>
          <p:cNvSpPr txBox="1">
            <a:spLocks noChangeArrowheads="1"/>
          </p:cNvSpPr>
          <p:nvPr/>
        </p:nvSpPr>
        <p:spPr bwMode="auto">
          <a:xfrm>
            <a:off x="1692275" y="5445125"/>
            <a:ext cx="5743575" cy="11144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neuromodulators; amygdala; OFC</a:t>
            </a:r>
          </a:p>
          <a:p>
            <a:r>
              <a:rPr lang="en-US" sz="2400"/>
              <a:t>nucleus accumbens; dorsal striatum</a:t>
            </a:r>
            <a:endParaRPr lang="en-GB" sz="2400"/>
          </a:p>
        </p:txBody>
      </p:sp>
      <p:sp>
        <p:nvSpPr>
          <p:cNvPr id="21513" name="Text Box 11"/>
          <p:cNvSpPr txBox="1">
            <a:spLocks noChangeArrowheads="1"/>
          </p:cNvSpPr>
          <p:nvPr/>
        </p:nvSpPr>
        <p:spPr bwMode="auto">
          <a:xfrm>
            <a:off x="1403350" y="1341438"/>
            <a:ext cx="4545013" cy="6461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FF"/>
                </a:solidFill>
              </a:rPr>
              <a:t>prediction</a:t>
            </a:r>
            <a:r>
              <a:rPr lang="en-US" sz="1800"/>
              <a:t>:   of important events</a:t>
            </a:r>
          </a:p>
          <a:p>
            <a:r>
              <a:rPr lang="en-US" sz="1800">
                <a:solidFill>
                  <a:srgbClr val="0000FF"/>
                </a:solidFill>
              </a:rPr>
              <a:t>control</a:t>
            </a:r>
            <a:r>
              <a:rPr lang="en-US" sz="1800"/>
              <a:t>:	     in the light of those predictions</a:t>
            </a:r>
            <a:endParaRPr lang="en-GB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Dopamine</a:t>
            </a:r>
          </a:p>
        </p:txBody>
      </p:sp>
      <p:grpSp>
        <p:nvGrpSpPr>
          <p:cNvPr id="30723" name="Group 3"/>
          <p:cNvGrpSpPr>
            <a:grpSpLocks/>
          </p:cNvGrpSpPr>
          <p:nvPr/>
        </p:nvGrpSpPr>
        <p:grpSpPr bwMode="auto">
          <a:xfrm>
            <a:off x="152400" y="1447800"/>
            <a:ext cx="5616575" cy="4321175"/>
            <a:chOff x="113" y="890"/>
            <a:chExt cx="3538" cy="2722"/>
          </a:xfrm>
        </p:grpSpPr>
        <p:sp>
          <p:nvSpPr>
            <p:cNvPr id="30725" name="Rectangle 4"/>
            <p:cNvSpPr>
              <a:spLocks noChangeArrowheads="1"/>
            </p:cNvSpPr>
            <p:nvPr/>
          </p:nvSpPr>
          <p:spPr bwMode="auto">
            <a:xfrm>
              <a:off x="113" y="890"/>
              <a:ext cx="3538" cy="2722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726" name="AutoShape 5"/>
            <p:cNvSpPr>
              <a:spLocks noChangeAspect="1" noChangeArrowheads="1" noTextEdit="1"/>
            </p:cNvSpPr>
            <p:nvPr/>
          </p:nvSpPr>
          <p:spPr bwMode="auto">
            <a:xfrm>
              <a:off x="158" y="927"/>
              <a:ext cx="3448" cy="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pic>
          <p:nvPicPr>
            <p:cNvPr id="30727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4" y="1174"/>
              <a:ext cx="2800" cy="2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28" name="Line 7"/>
            <p:cNvSpPr>
              <a:spLocks noChangeShapeType="1"/>
            </p:cNvSpPr>
            <p:nvPr/>
          </p:nvSpPr>
          <p:spPr bwMode="auto">
            <a:xfrm flipH="1" flipV="1">
              <a:off x="2097" y="1112"/>
              <a:ext cx="18" cy="64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29" name="Rectangle 8"/>
            <p:cNvSpPr>
              <a:spLocks noChangeArrowheads="1"/>
            </p:cNvSpPr>
            <p:nvPr/>
          </p:nvSpPr>
          <p:spPr bwMode="auto">
            <a:xfrm>
              <a:off x="1342" y="935"/>
              <a:ext cx="132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Dorsal Striatum (Caudate, 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30" name="Rectangle 9"/>
            <p:cNvSpPr>
              <a:spLocks noChangeArrowheads="1"/>
            </p:cNvSpPr>
            <p:nvPr/>
          </p:nvSpPr>
          <p:spPr bwMode="auto">
            <a:xfrm>
              <a:off x="2667" y="935"/>
              <a:ext cx="44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Putamen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31" name="Rectangle 10"/>
            <p:cNvSpPr>
              <a:spLocks noChangeArrowheads="1"/>
            </p:cNvSpPr>
            <p:nvPr/>
          </p:nvSpPr>
          <p:spPr bwMode="auto">
            <a:xfrm>
              <a:off x="3112" y="935"/>
              <a:ext cx="3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)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32" name="Line 11"/>
            <p:cNvSpPr>
              <a:spLocks noChangeShapeType="1"/>
            </p:cNvSpPr>
            <p:nvPr/>
          </p:nvSpPr>
          <p:spPr bwMode="auto">
            <a:xfrm flipH="1">
              <a:off x="2008" y="2425"/>
              <a:ext cx="266" cy="889"/>
            </a:xfrm>
            <a:prstGeom prst="line">
              <a:avLst/>
            </a:prstGeom>
            <a:noFill/>
            <a:ln w="9525" cap="rnd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3" name="Rectangle 12"/>
            <p:cNvSpPr>
              <a:spLocks noChangeArrowheads="1"/>
            </p:cNvSpPr>
            <p:nvPr/>
          </p:nvSpPr>
          <p:spPr bwMode="auto">
            <a:xfrm>
              <a:off x="1556" y="3308"/>
              <a:ext cx="38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33CC"/>
                  </a:solidFill>
                </a:rPr>
                <a:t>Ventral 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34" name="Rectangle 13"/>
            <p:cNvSpPr>
              <a:spLocks noChangeArrowheads="1"/>
            </p:cNvSpPr>
            <p:nvPr/>
          </p:nvSpPr>
          <p:spPr bwMode="auto">
            <a:xfrm>
              <a:off x="1942" y="3308"/>
              <a:ext cx="52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33CC"/>
                  </a:solidFill>
                </a:rPr>
                <a:t>Tegmental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35" name="Rectangle 14"/>
            <p:cNvSpPr>
              <a:spLocks noChangeArrowheads="1"/>
            </p:cNvSpPr>
            <p:nvPr/>
          </p:nvSpPr>
          <p:spPr bwMode="auto">
            <a:xfrm>
              <a:off x="1894" y="3442"/>
              <a:ext cx="23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33CC"/>
                  </a:solidFill>
                </a:rPr>
                <a:t>Area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36" name="Rectangle 15"/>
            <p:cNvSpPr>
              <a:spLocks noChangeArrowheads="1"/>
            </p:cNvSpPr>
            <p:nvPr/>
          </p:nvSpPr>
          <p:spPr bwMode="auto">
            <a:xfrm>
              <a:off x="2795" y="3235"/>
              <a:ext cx="52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33CC"/>
                  </a:solidFill>
                </a:rPr>
                <a:t>Substantia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37" name="Rectangle 16"/>
            <p:cNvSpPr>
              <a:spLocks noChangeArrowheads="1"/>
            </p:cNvSpPr>
            <p:nvPr/>
          </p:nvSpPr>
          <p:spPr bwMode="auto">
            <a:xfrm>
              <a:off x="3355" y="3235"/>
              <a:ext cx="26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33CC"/>
                  </a:solidFill>
                </a:rPr>
                <a:t>Nigra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38" name="Line 17"/>
            <p:cNvSpPr>
              <a:spLocks noChangeShapeType="1"/>
            </p:cNvSpPr>
            <p:nvPr/>
          </p:nvSpPr>
          <p:spPr bwMode="auto">
            <a:xfrm>
              <a:off x="2382" y="2370"/>
              <a:ext cx="696" cy="833"/>
            </a:xfrm>
            <a:prstGeom prst="line">
              <a:avLst/>
            </a:prstGeom>
            <a:noFill/>
            <a:ln w="9525" cap="rnd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9" name="Line 18"/>
            <p:cNvSpPr>
              <a:spLocks noChangeShapeType="1"/>
            </p:cNvSpPr>
            <p:nvPr/>
          </p:nvSpPr>
          <p:spPr bwMode="auto">
            <a:xfrm flipH="1">
              <a:off x="1154" y="2425"/>
              <a:ext cx="748" cy="55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40" name="Rectangle 19"/>
            <p:cNvSpPr>
              <a:spLocks noChangeArrowheads="1"/>
            </p:cNvSpPr>
            <p:nvPr/>
          </p:nvSpPr>
          <p:spPr bwMode="auto">
            <a:xfrm>
              <a:off x="770" y="3013"/>
              <a:ext cx="49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Amygdala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41" name="Line 20"/>
            <p:cNvSpPr>
              <a:spLocks noChangeShapeType="1"/>
            </p:cNvSpPr>
            <p:nvPr/>
          </p:nvSpPr>
          <p:spPr bwMode="auto">
            <a:xfrm flipH="1" flipV="1">
              <a:off x="674" y="1925"/>
              <a:ext cx="1175" cy="22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42" name="Rectangle 21"/>
            <p:cNvSpPr>
              <a:spLocks noChangeArrowheads="1"/>
            </p:cNvSpPr>
            <p:nvPr/>
          </p:nvSpPr>
          <p:spPr bwMode="auto">
            <a:xfrm>
              <a:off x="182" y="1626"/>
              <a:ext cx="43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Nucleus 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43" name="Rectangle 22"/>
            <p:cNvSpPr>
              <a:spLocks noChangeArrowheads="1"/>
            </p:cNvSpPr>
            <p:nvPr/>
          </p:nvSpPr>
          <p:spPr bwMode="auto">
            <a:xfrm>
              <a:off x="618" y="1626"/>
              <a:ext cx="58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Accumbens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44" name="Rectangle 23"/>
            <p:cNvSpPr>
              <a:spLocks noChangeArrowheads="1"/>
            </p:cNvSpPr>
            <p:nvPr/>
          </p:nvSpPr>
          <p:spPr bwMode="auto">
            <a:xfrm>
              <a:off x="254" y="1760"/>
              <a:ext cx="87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(Ventral Striatum)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45" name="Line 24"/>
            <p:cNvSpPr>
              <a:spLocks noChangeShapeType="1"/>
            </p:cNvSpPr>
            <p:nvPr/>
          </p:nvSpPr>
          <p:spPr bwMode="auto">
            <a:xfrm flipH="1" flipV="1">
              <a:off x="940" y="1202"/>
              <a:ext cx="587" cy="33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46" name="Rectangle 25"/>
            <p:cNvSpPr>
              <a:spLocks noChangeArrowheads="1"/>
            </p:cNvSpPr>
            <p:nvPr/>
          </p:nvSpPr>
          <p:spPr bwMode="auto">
            <a:xfrm>
              <a:off x="259" y="1026"/>
              <a:ext cx="84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Prefrontal Cortex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47" name="Line 26"/>
            <p:cNvSpPr>
              <a:spLocks noChangeShapeType="1"/>
            </p:cNvSpPr>
            <p:nvPr/>
          </p:nvSpPr>
          <p:spPr bwMode="auto">
            <a:xfrm flipH="1" flipV="1">
              <a:off x="2097" y="1112"/>
              <a:ext cx="18" cy="64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48" name="Rectangle 27"/>
            <p:cNvSpPr>
              <a:spLocks noChangeArrowheads="1"/>
            </p:cNvSpPr>
            <p:nvPr/>
          </p:nvSpPr>
          <p:spPr bwMode="auto">
            <a:xfrm>
              <a:off x="1342" y="935"/>
              <a:ext cx="132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Dorsal Striatum (Caudate, 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49" name="Rectangle 28"/>
            <p:cNvSpPr>
              <a:spLocks noChangeArrowheads="1"/>
            </p:cNvSpPr>
            <p:nvPr/>
          </p:nvSpPr>
          <p:spPr bwMode="auto">
            <a:xfrm>
              <a:off x="2667" y="935"/>
              <a:ext cx="44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Putamen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50" name="Rectangle 29"/>
            <p:cNvSpPr>
              <a:spLocks noChangeArrowheads="1"/>
            </p:cNvSpPr>
            <p:nvPr/>
          </p:nvSpPr>
          <p:spPr bwMode="auto">
            <a:xfrm>
              <a:off x="3112" y="935"/>
              <a:ext cx="3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)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51" name="Line 30"/>
            <p:cNvSpPr>
              <a:spLocks noChangeShapeType="1"/>
            </p:cNvSpPr>
            <p:nvPr/>
          </p:nvSpPr>
          <p:spPr bwMode="auto">
            <a:xfrm flipH="1">
              <a:off x="2008" y="2425"/>
              <a:ext cx="266" cy="889"/>
            </a:xfrm>
            <a:prstGeom prst="line">
              <a:avLst/>
            </a:prstGeom>
            <a:noFill/>
            <a:ln w="9525" cap="rnd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52" name="Rectangle 31"/>
            <p:cNvSpPr>
              <a:spLocks noChangeArrowheads="1"/>
            </p:cNvSpPr>
            <p:nvPr/>
          </p:nvSpPr>
          <p:spPr bwMode="auto">
            <a:xfrm>
              <a:off x="1556" y="3308"/>
              <a:ext cx="35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333399"/>
                  </a:solidFill>
                </a:rPr>
                <a:t>Ventral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53" name="Rectangle 32"/>
            <p:cNvSpPr>
              <a:spLocks noChangeArrowheads="1"/>
            </p:cNvSpPr>
            <p:nvPr/>
          </p:nvSpPr>
          <p:spPr bwMode="auto">
            <a:xfrm>
              <a:off x="1942" y="3308"/>
              <a:ext cx="52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333399"/>
                  </a:solidFill>
                </a:rPr>
                <a:t>Tegmental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54" name="Rectangle 33"/>
            <p:cNvSpPr>
              <a:spLocks noChangeArrowheads="1"/>
            </p:cNvSpPr>
            <p:nvPr/>
          </p:nvSpPr>
          <p:spPr bwMode="auto">
            <a:xfrm>
              <a:off x="1894" y="3442"/>
              <a:ext cx="23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333399"/>
                  </a:solidFill>
                </a:rPr>
                <a:t>Area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55" name="Rectangle 34"/>
            <p:cNvSpPr>
              <a:spLocks noChangeArrowheads="1"/>
            </p:cNvSpPr>
            <p:nvPr/>
          </p:nvSpPr>
          <p:spPr bwMode="auto">
            <a:xfrm>
              <a:off x="2795" y="3235"/>
              <a:ext cx="52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333399"/>
                  </a:solidFill>
                </a:rPr>
                <a:t>Substantia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56" name="Rectangle 35"/>
            <p:cNvSpPr>
              <a:spLocks noChangeArrowheads="1"/>
            </p:cNvSpPr>
            <p:nvPr/>
          </p:nvSpPr>
          <p:spPr bwMode="auto">
            <a:xfrm>
              <a:off x="3355" y="3235"/>
              <a:ext cx="26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333399"/>
                  </a:solidFill>
                </a:rPr>
                <a:t>Nigra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57" name="Line 36"/>
            <p:cNvSpPr>
              <a:spLocks noChangeShapeType="1"/>
            </p:cNvSpPr>
            <p:nvPr/>
          </p:nvSpPr>
          <p:spPr bwMode="auto">
            <a:xfrm>
              <a:off x="2382" y="2370"/>
              <a:ext cx="696" cy="833"/>
            </a:xfrm>
            <a:prstGeom prst="line">
              <a:avLst/>
            </a:prstGeom>
            <a:noFill/>
            <a:ln w="9525" cap="rnd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58" name="Line 37"/>
            <p:cNvSpPr>
              <a:spLocks noChangeShapeType="1"/>
            </p:cNvSpPr>
            <p:nvPr/>
          </p:nvSpPr>
          <p:spPr bwMode="auto">
            <a:xfrm flipH="1">
              <a:off x="1154" y="2425"/>
              <a:ext cx="748" cy="55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59" name="Rectangle 38"/>
            <p:cNvSpPr>
              <a:spLocks noChangeArrowheads="1"/>
            </p:cNvSpPr>
            <p:nvPr/>
          </p:nvSpPr>
          <p:spPr bwMode="auto">
            <a:xfrm>
              <a:off x="770" y="3013"/>
              <a:ext cx="49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Amygdala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60" name="Line 39"/>
            <p:cNvSpPr>
              <a:spLocks noChangeShapeType="1"/>
            </p:cNvSpPr>
            <p:nvPr/>
          </p:nvSpPr>
          <p:spPr bwMode="auto">
            <a:xfrm flipH="1" flipV="1">
              <a:off x="674" y="1925"/>
              <a:ext cx="1175" cy="22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61" name="Rectangle 40"/>
            <p:cNvSpPr>
              <a:spLocks noChangeArrowheads="1"/>
            </p:cNvSpPr>
            <p:nvPr/>
          </p:nvSpPr>
          <p:spPr bwMode="auto">
            <a:xfrm>
              <a:off x="182" y="1626"/>
              <a:ext cx="43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Nucleus 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62" name="Rectangle 41"/>
            <p:cNvSpPr>
              <a:spLocks noChangeArrowheads="1"/>
            </p:cNvSpPr>
            <p:nvPr/>
          </p:nvSpPr>
          <p:spPr bwMode="auto">
            <a:xfrm>
              <a:off x="618" y="1626"/>
              <a:ext cx="58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Accumbens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63" name="Rectangle 42"/>
            <p:cNvSpPr>
              <a:spLocks noChangeArrowheads="1"/>
            </p:cNvSpPr>
            <p:nvPr/>
          </p:nvSpPr>
          <p:spPr bwMode="auto">
            <a:xfrm>
              <a:off x="254" y="1760"/>
              <a:ext cx="87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(Ventral Striatum)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64" name="Line 43"/>
            <p:cNvSpPr>
              <a:spLocks noChangeShapeType="1"/>
            </p:cNvSpPr>
            <p:nvPr/>
          </p:nvSpPr>
          <p:spPr bwMode="auto">
            <a:xfrm flipH="1" flipV="1">
              <a:off x="940" y="1202"/>
              <a:ext cx="587" cy="33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65" name="Rectangle 44"/>
            <p:cNvSpPr>
              <a:spLocks noChangeArrowheads="1"/>
            </p:cNvSpPr>
            <p:nvPr/>
          </p:nvSpPr>
          <p:spPr bwMode="auto">
            <a:xfrm>
              <a:off x="259" y="1026"/>
              <a:ext cx="84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Prefrontal Cortex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66" name="Line 45"/>
            <p:cNvSpPr>
              <a:spLocks noChangeShapeType="1"/>
            </p:cNvSpPr>
            <p:nvPr/>
          </p:nvSpPr>
          <p:spPr bwMode="auto">
            <a:xfrm flipH="1" flipV="1">
              <a:off x="2097" y="1112"/>
              <a:ext cx="18" cy="64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67" name="Rectangle 46"/>
            <p:cNvSpPr>
              <a:spLocks noChangeArrowheads="1"/>
            </p:cNvSpPr>
            <p:nvPr/>
          </p:nvSpPr>
          <p:spPr bwMode="auto">
            <a:xfrm>
              <a:off x="1342" y="935"/>
              <a:ext cx="132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Dorsal Striatum (Caudate, 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68" name="Rectangle 47"/>
            <p:cNvSpPr>
              <a:spLocks noChangeArrowheads="1"/>
            </p:cNvSpPr>
            <p:nvPr/>
          </p:nvSpPr>
          <p:spPr bwMode="auto">
            <a:xfrm>
              <a:off x="2667" y="935"/>
              <a:ext cx="44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Putamen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69" name="Rectangle 48"/>
            <p:cNvSpPr>
              <a:spLocks noChangeArrowheads="1"/>
            </p:cNvSpPr>
            <p:nvPr/>
          </p:nvSpPr>
          <p:spPr bwMode="auto">
            <a:xfrm>
              <a:off x="3112" y="935"/>
              <a:ext cx="3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)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70" name="Line 49"/>
            <p:cNvSpPr>
              <a:spLocks noChangeShapeType="1"/>
            </p:cNvSpPr>
            <p:nvPr/>
          </p:nvSpPr>
          <p:spPr bwMode="auto">
            <a:xfrm flipH="1">
              <a:off x="2008" y="2425"/>
              <a:ext cx="266" cy="889"/>
            </a:xfrm>
            <a:prstGeom prst="line">
              <a:avLst/>
            </a:prstGeom>
            <a:noFill/>
            <a:ln w="9525" cap="rnd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71" name="Rectangle 50"/>
            <p:cNvSpPr>
              <a:spLocks noChangeArrowheads="1"/>
            </p:cNvSpPr>
            <p:nvPr/>
          </p:nvSpPr>
          <p:spPr bwMode="auto">
            <a:xfrm>
              <a:off x="1556" y="3308"/>
              <a:ext cx="38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33CC"/>
                  </a:solidFill>
                </a:rPr>
                <a:t>Ventral 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72" name="Rectangle 51"/>
            <p:cNvSpPr>
              <a:spLocks noChangeArrowheads="1"/>
            </p:cNvSpPr>
            <p:nvPr/>
          </p:nvSpPr>
          <p:spPr bwMode="auto">
            <a:xfrm>
              <a:off x="1942" y="3308"/>
              <a:ext cx="52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33CC"/>
                  </a:solidFill>
                </a:rPr>
                <a:t>Tegmental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73" name="Rectangle 52"/>
            <p:cNvSpPr>
              <a:spLocks noChangeArrowheads="1"/>
            </p:cNvSpPr>
            <p:nvPr/>
          </p:nvSpPr>
          <p:spPr bwMode="auto">
            <a:xfrm>
              <a:off x="1894" y="3442"/>
              <a:ext cx="23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33CC"/>
                  </a:solidFill>
                </a:rPr>
                <a:t>Area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74" name="Rectangle 53"/>
            <p:cNvSpPr>
              <a:spLocks noChangeArrowheads="1"/>
            </p:cNvSpPr>
            <p:nvPr/>
          </p:nvSpPr>
          <p:spPr bwMode="auto">
            <a:xfrm>
              <a:off x="2795" y="3235"/>
              <a:ext cx="52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33CC"/>
                  </a:solidFill>
                </a:rPr>
                <a:t>Substantia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75" name="Rectangle 54"/>
            <p:cNvSpPr>
              <a:spLocks noChangeArrowheads="1"/>
            </p:cNvSpPr>
            <p:nvPr/>
          </p:nvSpPr>
          <p:spPr bwMode="auto">
            <a:xfrm>
              <a:off x="3355" y="3235"/>
              <a:ext cx="26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33CC"/>
                  </a:solidFill>
                </a:rPr>
                <a:t>Nigra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76" name="Line 55"/>
            <p:cNvSpPr>
              <a:spLocks noChangeShapeType="1"/>
            </p:cNvSpPr>
            <p:nvPr/>
          </p:nvSpPr>
          <p:spPr bwMode="auto">
            <a:xfrm>
              <a:off x="2382" y="2370"/>
              <a:ext cx="696" cy="833"/>
            </a:xfrm>
            <a:prstGeom prst="line">
              <a:avLst/>
            </a:prstGeom>
            <a:noFill/>
            <a:ln w="9525" cap="rnd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77" name="Line 56"/>
            <p:cNvSpPr>
              <a:spLocks noChangeShapeType="1"/>
            </p:cNvSpPr>
            <p:nvPr/>
          </p:nvSpPr>
          <p:spPr bwMode="auto">
            <a:xfrm flipH="1">
              <a:off x="1154" y="2425"/>
              <a:ext cx="748" cy="55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78" name="Rectangle 57"/>
            <p:cNvSpPr>
              <a:spLocks noChangeArrowheads="1"/>
            </p:cNvSpPr>
            <p:nvPr/>
          </p:nvSpPr>
          <p:spPr bwMode="auto">
            <a:xfrm>
              <a:off x="770" y="3013"/>
              <a:ext cx="49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Amygdala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79" name="Line 58"/>
            <p:cNvSpPr>
              <a:spLocks noChangeShapeType="1"/>
            </p:cNvSpPr>
            <p:nvPr/>
          </p:nvSpPr>
          <p:spPr bwMode="auto">
            <a:xfrm flipH="1" flipV="1">
              <a:off x="674" y="1925"/>
              <a:ext cx="1175" cy="22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80" name="Rectangle 59"/>
            <p:cNvSpPr>
              <a:spLocks noChangeArrowheads="1"/>
            </p:cNvSpPr>
            <p:nvPr/>
          </p:nvSpPr>
          <p:spPr bwMode="auto">
            <a:xfrm>
              <a:off x="182" y="1626"/>
              <a:ext cx="43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Nucleus 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81" name="Rectangle 60"/>
            <p:cNvSpPr>
              <a:spLocks noChangeArrowheads="1"/>
            </p:cNvSpPr>
            <p:nvPr/>
          </p:nvSpPr>
          <p:spPr bwMode="auto">
            <a:xfrm>
              <a:off x="618" y="1626"/>
              <a:ext cx="58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Accumbens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82" name="Rectangle 61"/>
            <p:cNvSpPr>
              <a:spLocks noChangeArrowheads="1"/>
            </p:cNvSpPr>
            <p:nvPr/>
          </p:nvSpPr>
          <p:spPr bwMode="auto">
            <a:xfrm>
              <a:off x="254" y="1760"/>
              <a:ext cx="87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(Ventral Striatum)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83" name="Line 62"/>
            <p:cNvSpPr>
              <a:spLocks noChangeShapeType="1"/>
            </p:cNvSpPr>
            <p:nvPr/>
          </p:nvSpPr>
          <p:spPr bwMode="auto">
            <a:xfrm flipH="1" flipV="1">
              <a:off x="940" y="1202"/>
              <a:ext cx="587" cy="33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84" name="Rectangle 63"/>
            <p:cNvSpPr>
              <a:spLocks noChangeArrowheads="1"/>
            </p:cNvSpPr>
            <p:nvPr/>
          </p:nvSpPr>
          <p:spPr bwMode="auto">
            <a:xfrm>
              <a:off x="259" y="1026"/>
              <a:ext cx="84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Prefrontal Cortex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85" name="Line 64"/>
            <p:cNvSpPr>
              <a:spLocks noChangeShapeType="1"/>
            </p:cNvSpPr>
            <p:nvPr/>
          </p:nvSpPr>
          <p:spPr bwMode="auto">
            <a:xfrm flipH="1" flipV="1">
              <a:off x="2097" y="1112"/>
              <a:ext cx="18" cy="64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86" name="Rectangle 65"/>
            <p:cNvSpPr>
              <a:spLocks noChangeArrowheads="1"/>
            </p:cNvSpPr>
            <p:nvPr/>
          </p:nvSpPr>
          <p:spPr bwMode="auto">
            <a:xfrm>
              <a:off x="1342" y="935"/>
              <a:ext cx="132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Dorsal Striatum (Caudate, 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87" name="Rectangle 66"/>
            <p:cNvSpPr>
              <a:spLocks noChangeArrowheads="1"/>
            </p:cNvSpPr>
            <p:nvPr/>
          </p:nvSpPr>
          <p:spPr bwMode="auto">
            <a:xfrm>
              <a:off x="2667" y="935"/>
              <a:ext cx="44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Putamen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88" name="Rectangle 67"/>
            <p:cNvSpPr>
              <a:spLocks noChangeArrowheads="1"/>
            </p:cNvSpPr>
            <p:nvPr/>
          </p:nvSpPr>
          <p:spPr bwMode="auto">
            <a:xfrm>
              <a:off x="3112" y="935"/>
              <a:ext cx="3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)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89" name="Line 68"/>
            <p:cNvSpPr>
              <a:spLocks noChangeShapeType="1"/>
            </p:cNvSpPr>
            <p:nvPr/>
          </p:nvSpPr>
          <p:spPr bwMode="auto">
            <a:xfrm flipH="1">
              <a:off x="2008" y="2425"/>
              <a:ext cx="266" cy="889"/>
            </a:xfrm>
            <a:prstGeom prst="line">
              <a:avLst/>
            </a:prstGeom>
            <a:noFill/>
            <a:ln w="9525" cap="rnd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90" name="Rectangle 69"/>
            <p:cNvSpPr>
              <a:spLocks noChangeArrowheads="1"/>
            </p:cNvSpPr>
            <p:nvPr/>
          </p:nvSpPr>
          <p:spPr bwMode="auto">
            <a:xfrm>
              <a:off x="1556" y="3308"/>
              <a:ext cx="35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333399"/>
                  </a:solidFill>
                </a:rPr>
                <a:t>Ventral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91" name="Rectangle 70"/>
            <p:cNvSpPr>
              <a:spLocks noChangeArrowheads="1"/>
            </p:cNvSpPr>
            <p:nvPr/>
          </p:nvSpPr>
          <p:spPr bwMode="auto">
            <a:xfrm>
              <a:off x="1942" y="3308"/>
              <a:ext cx="52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333399"/>
                  </a:solidFill>
                </a:rPr>
                <a:t>Tegmental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92" name="Rectangle 71"/>
            <p:cNvSpPr>
              <a:spLocks noChangeArrowheads="1"/>
            </p:cNvSpPr>
            <p:nvPr/>
          </p:nvSpPr>
          <p:spPr bwMode="auto">
            <a:xfrm>
              <a:off x="1894" y="3442"/>
              <a:ext cx="23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333399"/>
                  </a:solidFill>
                </a:rPr>
                <a:t>Area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93" name="Rectangle 72"/>
            <p:cNvSpPr>
              <a:spLocks noChangeArrowheads="1"/>
            </p:cNvSpPr>
            <p:nvPr/>
          </p:nvSpPr>
          <p:spPr bwMode="auto">
            <a:xfrm>
              <a:off x="2795" y="3235"/>
              <a:ext cx="52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333399"/>
                  </a:solidFill>
                </a:rPr>
                <a:t>Substantia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94" name="Rectangle 73"/>
            <p:cNvSpPr>
              <a:spLocks noChangeArrowheads="1"/>
            </p:cNvSpPr>
            <p:nvPr/>
          </p:nvSpPr>
          <p:spPr bwMode="auto">
            <a:xfrm>
              <a:off x="3355" y="3235"/>
              <a:ext cx="26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333399"/>
                  </a:solidFill>
                </a:rPr>
                <a:t>Nigra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95" name="Line 74"/>
            <p:cNvSpPr>
              <a:spLocks noChangeShapeType="1"/>
            </p:cNvSpPr>
            <p:nvPr/>
          </p:nvSpPr>
          <p:spPr bwMode="auto">
            <a:xfrm>
              <a:off x="2382" y="2370"/>
              <a:ext cx="696" cy="833"/>
            </a:xfrm>
            <a:prstGeom prst="line">
              <a:avLst/>
            </a:prstGeom>
            <a:noFill/>
            <a:ln w="9525" cap="rnd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96" name="Line 75"/>
            <p:cNvSpPr>
              <a:spLocks noChangeShapeType="1"/>
            </p:cNvSpPr>
            <p:nvPr/>
          </p:nvSpPr>
          <p:spPr bwMode="auto">
            <a:xfrm flipH="1">
              <a:off x="1154" y="2425"/>
              <a:ext cx="748" cy="55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97" name="Rectangle 76"/>
            <p:cNvSpPr>
              <a:spLocks noChangeArrowheads="1"/>
            </p:cNvSpPr>
            <p:nvPr/>
          </p:nvSpPr>
          <p:spPr bwMode="auto">
            <a:xfrm>
              <a:off x="770" y="3013"/>
              <a:ext cx="49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Amygdala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98" name="Line 77"/>
            <p:cNvSpPr>
              <a:spLocks noChangeShapeType="1"/>
            </p:cNvSpPr>
            <p:nvPr/>
          </p:nvSpPr>
          <p:spPr bwMode="auto">
            <a:xfrm flipH="1" flipV="1">
              <a:off x="674" y="1925"/>
              <a:ext cx="1175" cy="22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99" name="Rectangle 78"/>
            <p:cNvSpPr>
              <a:spLocks noChangeArrowheads="1"/>
            </p:cNvSpPr>
            <p:nvPr/>
          </p:nvSpPr>
          <p:spPr bwMode="auto">
            <a:xfrm>
              <a:off x="182" y="1626"/>
              <a:ext cx="43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Nucleus 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800" name="Rectangle 79"/>
            <p:cNvSpPr>
              <a:spLocks noChangeArrowheads="1"/>
            </p:cNvSpPr>
            <p:nvPr/>
          </p:nvSpPr>
          <p:spPr bwMode="auto">
            <a:xfrm>
              <a:off x="618" y="1626"/>
              <a:ext cx="58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Accumbens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801" name="Rectangle 80"/>
            <p:cNvSpPr>
              <a:spLocks noChangeArrowheads="1"/>
            </p:cNvSpPr>
            <p:nvPr/>
          </p:nvSpPr>
          <p:spPr bwMode="auto">
            <a:xfrm>
              <a:off x="254" y="1760"/>
              <a:ext cx="87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(Ventral Striatum)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802" name="Line 81"/>
            <p:cNvSpPr>
              <a:spLocks noChangeShapeType="1"/>
            </p:cNvSpPr>
            <p:nvPr/>
          </p:nvSpPr>
          <p:spPr bwMode="auto">
            <a:xfrm flipH="1" flipV="1">
              <a:off x="940" y="1202"/>
              <a:ext cx="587" cy="33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803" name="Rectangle 82"/>
            <p:cNvSpPr>
              <a:spLocks noChangeArrowheads="1"/>
            </p:cNvSpPr>
            <p:nvPr/>
          </p:nvSpPr>
          <p:spPr bwMode="auto">
            <a:xfrm>
              <a:off x="259" y="1026"/>
              <a:ext cx="84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Prefrontal Cortex</a:t>
              </a:r>
              <a:endParaRPr lang="en-US" sz="1800">
                <a:solidFill>
                  <a:schemeClr val="tx1"/>
                </a:solidFill>
              </a:endParaRPr>
            </a:p>
          </p:txBody>
        </p:sp>
      </p:grpSp>
      <p:sp>
        <p:nvSpPr>
          <p:cNvPr id="244819" name="Rectangle 83"/>
          <p:cNvSpPr>
            <a:spLocks noChangeArrowheads="1"/>
          </p:cNvSpPr>
          <p:nvPr/>
        </p:nvSpPr>
        <p:spPr bwMode="auto">
          <a:xfrm>
            <a:off x="5862638" y="1350963"/>
            <a:ext cx="3276600" cy="550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en-US"/>
              <a:t>Parkinson’s Disease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en-US">
                <a:solidFill>
                  <a:srgbClr val="FFCC00"/>
                </a:solidFill>
                <a:sym typeface="Symbol" pitchFamily="18" charset="2"/>
              </a:rPr>
              <a:t></a:t>
            </a:r>
            <a:r>
              <a:rPr lang="en-US">
                <a:solidFill>
                  <a:srgbClr val="FFCC00"/>
                </a:solidFill>
              </a:rPr>
              <a:t> Motor control + initiation?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>
              <a:solidFill>
                <a:srgbClr val="FFCC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en-US"/>
              <a:t>Intracranial self-stimulation;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en-US"/>
              <a:t>Drug addiction;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en-US"/>
              <a:t>Natural rewards</a:t>
            </a:r>
            <a:endParaRPr lang="en-US">
              <a:solidFill>
                <a:schemeClr val="tx1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en-US">
                <a:solidFill>
                  <a:srgbClr val="FFCC00"/>
                </a:solidFill>
                <a:sym typeface="Symbol" pitchFamily="18" charset="2"/>
              </a:rPr>
              <a:t></a:t>
            </a:r>
            <a:r>
              <a:rPr lang="en-US">
                <a:solidFill>
                  <a:srgbClr val="FFCC00"/>
                </a:solidFill>
              </a:rPr>
              <a:t> Reward pathway?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en-US">
                <a:solidFill>
                  <a:srgbClr val="FFCC00"/>
                </a:solidFill>
                <a:sym typeface="Symbol" pitchFamily="18" charset="2"/>
              </a:rPr>
              <a:t></a:t>
            </a:r>
            <a:r>
              <a:rPr lang="en-US">
                <a:solidFill>
                  <a:srgbClr val="FFCC00"/>
                </a:solidFill>
              </a:rPr>
              <a:t> Learning?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>
              <a:solidFill>
                <a:srgbClr val="FFCC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en-US"/>
              <a:t>Also involved in: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Working memory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Novel situations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ADHD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Schizophrenia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81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Role of dopamine: Many hypotheses</a:t>
            </a:r>
            <a:endParaRPr lang="en-US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50963"/>
            <a:ext cx="8383588" cy="4525962"/>
          </a:xfrm>
        </p:spPr>
        <p:txBody>
          <a:bodyPr/>
          <a:lstStyle/>
          <a:p>
            <a:pPr eaLnBrk="1" hangingPunct="1"/>
            <a:r>
              <a:rPr lang="en-US" sz="2400" smtClean="0"/>
              <a:t>Anhedonia hypothesis</a:t>
            </a:r>
          </a:p>
          <a:p>
            <a:pPr eaLnBrk="1" hangingPunct="1"/>
            <a:r>
              <a:rPr lang="en-US" sz="2400" smtClean="0"/>
              <a:t>Prediction error (learning, action selection)</a:t>
            </a:r>
          </a:p>
          <a:p>
            <a:pPr eaLnBrk="1" hangingPunct="1"/>
            <a:r>
              <a:rPr lang="en-US" sz="2400" smtClean="0"/>
              <a:t>Salience/attention</a:t>
            </a:r>
          </a:p>
          <a:p>
            <a:pPr eaLnBrk="1" hangingPunct="1"/>
            <a:r>
              <a:rPr lang="en-US" sz="2400" smtClean="0"/>
              <a:t>Incentive salience</a:t>
            </a:r>
          </a:p>
          <a:p>
            <a:pPr eaLnBrk="1" hangingPunct="1"/>
            <a:r>
              <a:rPr lang="en-US" sz="2400" smtClean="0"/>
              <a:t>Uncertainty</a:t>
            </a:r>
          </a:p>
          <a:p>
            <a:pPr eaLnBrk="1" hangingPunct="1"/>
            <a:r>
              <a:rPr lang="en-US" sz="2400" smtClean="0"/>
              <a:t>Cost/benefit computation </a:t>
            </a:r>
          </a:p>
          <a:p>
            <a:pPr eaLnBrk="1" hangingPunct="1"/>
            <a:r>
              <a:rPr lang="en-US" sz="2400" smtClean="0"/>
              <a:t>Energizing/motivating behavior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57200" y="6453188"/>
            <a:ext cx="2133600" cy="476250"/>
          </a:xfrm>
          <a:noFill/>
        </p:spPr>
        <p:txBody>
          <a:bodyPr/>
          <a:lstStyle/>
          <a:p>
            <a:pPr algn="l"/>
            <a:fld id="{77F45CDB-F430-44ED-A8EC-92BB01C3A943}" type="slidenum">
              <a:rPr lang="en-GB"/>
              <a:pPr algn="l"/>
              <a:t>22</a:t>
            </a:fld>
            <a:endParaRPr lang="en-GB"/>
          </a:p>
        </p:txBody>
      </p:sp>
      <p:sp>
        <p:nvSpPr>
          <p:cNvPr id="10245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85750"/>
            <a:ext cx="8207375" cy="1143000"/>
          </a:xfrm>
        </p:spPr>
        <p:txBody>
          <a:bodyPr/>
          <a:lstStyle/>
          <a:p>
            <a:pPr eaLnBrk="1" hangingPunct="1"/>
            <a:r>
              <a:rPr lang="en-US" smtClean="0"/>
              <a:t>dopamine and prediction error</a:t>
            </a:r>
            <a:endParaRPr lang="en-GB" smtClean="0"/>
          </a:p>
        </p:txBody>
      </p:sp>
      <p:pic>
        <p:nvPicPr>
          <p:cNvPr id="156680" name="Picture 8"/>
          <p:cNvPicPr>
            <a:picLocks noChangeAspect="1" noChangeArrowheads="1"/>
          </p:cNvPicPr>
          <p:nvPr/>
        </p:nvPicPr>
        <p:blipFill>
          <a:blip r:embed="rId3" cstate="print"/>
          <a:srcRect b="71252"/>
          <a:stretch>
            <a:fillRect/>
          </a:stretch>
        </p:blipFill>
        <p:spPr bwMode="auto">
          <a:xfrm>
            <a:off x="250825" y="4573588"/>
            <a:ext cx="2686050" cy="122396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156681" name="Picture 9"/>
          <p:cNvPicPr>
            <a:picLocks noChangeAspect="1" noChangeArrowheads="1"/>
          </p:cNvPicPr>
          <p:nvPr/>
        </p:nvPicPr>
        <p:blipFill>
          <a:blip r:embed="rId3" cstate="print"/>
          <a:srcRect t="28748" b="37434"/>
          <a:stretch>
            <a:fillRect/>
          </a:stretch>
        </p:blipFill>
        <p:spPr bwMode="auto">
          <a:xfrm>
            <a:off x="3275013" y="4429125"/>
            <a:ext cx="2686050" cy="143986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156682" name="Picture 10"/>
          <p:cNvPicPr>
            <a:picLocks noChangeAspect="1" noChangeArrowheads="1"/>
          </p:cNvPicPr>
          <p:nvPr/>
        </p:nvPicPr>
        <p:blipFill>
          <a:blip r:embed="rId3" cstate="print"/>
          <a:srcRect t="62566"/>
          <a:stretch>
            <a:fillRect/>
          </a:stretch>
        </p:blipFill>
        <p:spPr bwMode="auto">
          <a:xfrm>
            <a:off x="6227763" y="4502150"/>
            <a:ext cx="2686050" cy="15938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156683" name="Text Box 11"/>
          <p:cNvSpPr txBox="1">
            <a:spLocks noChangeArrowheads="1"/>
          </p:cNvSpPr>
          <p:nvPr/>
        </p:nvSpPr>
        <p:spPr bwMode="auto">
          <a:xfrm>
            <a:off x="898525" y="6238875"/>
            <a:ext cx="1685925" cy="4762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no prediction</a:t>
            </a:r>
            <a:endParaRPr lang="en-GB" sz="1800"/>
          </a:p>
        </p:txBody>
      </p:sp>
      <p:sp>
        <p:nvSpPr>
          <p:cNvPr id="156684" name="Text Box 12"/>
          <p:cNvSpPr txBox="1">
            <a:spLocks noChangeArrowheads="1"/>
          </p:cNvSpPr>
          <p:nvPr/>
        </p:nvSpPr>
        <p:spPr bwMode="auto">
          <a:xfrm>
            <a:off x="3419475" y="6238875"/>
            <a:ext cx="2282825" cy="4762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prediction, reward</a:t>
            </a:r>
            <a:endParaRPr lang="en-GB" sz="1800"/>
          </a:p>
        </p:txBody>
      </p:sp>
      <p:sp>
        <p:nvSpPr>
          <p:cNvPr id="156685" name="Text Box 13"/>
          <p:cNvSpPr txBox="1">
            <a:spLocks noChangeArrowheads="1"/>
          </p:cNvSpPr>
          <p:nvPr/>
        </p:nvSpPr>
        <p:spPr bwMode="auto">
          <a:xfrm>
            <a:off x="6227763" y="6238875"/>
            <a:ext cx="2646362" cy="4762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prediction, no reward</a:t>
            </a:r>
            <a:endParaRPr lang="en-GB" sz="1800"/>
          </a:p>
        </p:txBody>
      </p:sp>
      <p:sp>
        <p:nvSpPr>
          <p:cNvPr id="10252" name="Text Box 15"/>
          <p:cNvSpPr txBox="1">
            <a:spLocks noChangeArrowheads="1"/>
          </p:cNvSpPr>
          <p:nvPr/>
        </p:nvSpPr>
        <p:spPr bwMode="auto">
          <a:xfrm>
            <a:off x="1979613" y="1338263"/>
            <a:ext cx="1254125" cy="5191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3300"/>
                </a:solidFill>
              </a:rPr>
              <a:t>TD error</a:t>
            </a:r>
            <a:endParaRPr lang="en-GB">
              <a:solidFill>
                <a:srgbClr val="FF3300"/>
              </a:solidFill>
            </a:endParaRPr>
          </a:p>
        </p:txBody>
      </p:sp>
      <p:pic>
        <p:nvPicPr>
          <p:cNvPr id="156688" name="Picture 16" descr="ccc3"/>
          <p:cNvPicPr>
            <a:picLocks noChangeAspect="1" noChangeArrowheads="1"/>
          </p:cNvPicPr>
          <p:nvPr/>
        </p:nvPicPr>
        <p:blipFill>
          <a:blip r:embed="rId4" cstate="print"/>
          <a:srcRect l="56168" t="32236" r="24063" b="55872"/>
          <a:stretch>
            <a:fillRect/>
          </a:stretch>
        </p:blipFill>
        <p:spPr bwMode="auto">
          <a:xfrm>
            <a:off x="684213" y="3636963"/>
            <a:ext cx="2159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89" name="Picture 17" descr="ccc3"/>
          <p:cNvPicPr>
            <a:picLocks noChangeAspect="1" noChangeArrowheads="1"/>
          </p:cNvPicPr>
          <p:nvPr/>
        </p:nvPicPr>
        <p:blipFill>
          <a:blip r:embed="rId4" cstate="print"/>
          <a:srcRect l="80513" t="78676" b="10097"/>
          <a:stretch>
            <a:fillRect/>
          </a:stretch>
        </p:blipFill>
        <p:spPr bwMode="auto">
          <a:xfrm>
            <a:off x="3203575" y="3636963"/>
            <a:ext cx="2447925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90" name="Picture 18" descr="ccc3"/>
          <p:cNvPicPr>
            <a:picLocks noChangeAspect="1" noChangeArrowheads="1"/>
          </p:cNvPicPr>
          <p:nvPr/>
        </p:nvPicPr>
        <p:blipFill>
          <a:blip r:embed="rId4" cstate="print"/>
          <a:srcRect l="80513" t="62752" b="27039"/>
          <a:stretch>
            <a:fillRect/>
          </a:stretch>
        </p:blipFill>
        <p:spPr bwMode="auto">
          <a:xfrm>
            <a:off x="6084888" y="3636963"/>
            <a:ext cx="2592387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91" name="Picture 19" descr="ccc3"/>
          <p:cNvPicPr>
            <a:picLocks noChangeAspect="1" noChangeArrowheads="1"/>
          </p:cNvPicPr>
          <p:nvPr/>
        </p:nvPicPr>
        <p:blipFill>
          <a:blip r:embed="rId4" cstate="print"/>
          <a:srcRect l="80194" t="46042" b="44742"/>
          <a:stretch>
            <a:fillRect/>
          </a:stretch>
        </p:blipFill>
        <p:spPr bwMode="auto">
          <a:xfrm>
            <a:off x="2987675" y="2700338"/>
            <a:ext cx="2951163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693" name="Rectangle 21"/>
          <p:cNvSpPr>
            <a:spLocks noChangeArrowheads="1"/>
          </p:cNvSpPr>
          <p:nvPr/>
        </p:nvSpPr>
        <p:spPr bwMode="auto">
          <a:xfrm>
            <a:off x="2051050" y="2700338"/>
            <a:ext cx="960438" cy="523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3300"/>
                </a:solidFill>
              </a:rPr>
              <a:t>V</a:t>
            </a:r>
            <a:r>
              <a:rPr lang="en-US" sz="2800" baseline="-25000">
                <a:solidFill>
                  <a:srgbClr val="FF3300"/>
                </a:solidFill>
              </a:rPr>
              <a:t>t</a:t>
            </a:r>
            <a:endParaRPr lang="en-GB" sz="2800" baseline="-25000">
              <a:solidFill>
                <a:srgbClr val="FF3300"/>
              </a:solidFill>
            </a:endParaRPr>
          </a:p>
        </p:txBody>
      </p:sp>
      <p:sp>
        <p:nvSpPr>
          <p:cNvPr id="156694" name="Text Box 22"/>
          <p:cNvSpPr txBox="1">
            <a:spLocks noChangeArrowheads="1"/>
          </p:cNvSpPr>
          <p:nvPr/>
        </p:nvSpPr>
        <p:spPr bwMode="auto">
          <a:xfrm>
            <a:off x="1979613" y="4183063"/>
            <a:ext cx="396875" cy="6032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0000FF"/>
                </a:solidFill>
              </a:rPr>
              <a:t>R</a:t>
            </a:r>
            <a:endParaRPr lang="en-GB" sz="2400">
              <a:solidFill>
                <a:srgbClr val="0000FF"/>
              </a:solidFill>
            </a:endParaRPr>
          </a:p>
        </p:txBody>
      </p:sp>
      <p:sp>
        <p:nvSpPr>
          <p:cNvPr id="156695" name="Text Box 23"/>
          <p:cNvSpPr txBox="1">
            <a:spLocks noChangeArrowheads="1"/>
          </p:cNvSpPr>
          <p:nvPr/>
        </p:nvSpPr>
        <p:spPr bwMode="auto">
          <a:xfrm>
            <a:off x="5364163" y="1981200"/>
            <a:ext cx="396875" cy="6032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0000FF"/>
                </a:solidFill>
              </a:rPr>
              <a:t>R</a:t>
            </a:r>
            <a:endParaRPr lang="en-GB" sz="2400">
              <a:solidFill>
                <a:srgbClr val="0000FF"/>
              </a:solidFill>
            </a:endParaRPr>
          </a:p>
        </p:txBody>
      </p:sp>
      <p:sp>
        <p:nvSpPr>
          <p:cNvPr id="156696" name="Rectangle 24"/>
          <p:cNvSpPr>
            <a:spLocks noChangeArrowheads="1"/>
          </p:cNvSpPr>
          <p:nvPr/>
        </p:nvSpPr>
        <p:spPr bwMode="auto">
          <a:xfrm>
            <a:off x="5364163" y="2000250"/>
            <a:ext cx="433387" cy="504825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56697" name="Text Box 25"/>
          <p:cNvSpPr txBox="1">
            <a:spLocks noChangeArrowheads="1"/>
          </p:cNvSpPr>
          <p:nvPr/>
        </p:nvSpPr>
        <p:spPr bwMode="auto">
          <a:xfrm>
            <a:off x="4140200" y="1981200"/>
            <a:ext cx="354013" cy="6032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0000FF"/>
                </a:solidFill>
              </a:rPr>
              <a:t>L</a:t>
            </a:r>
            <a:endParaRPr lang="en-GB" sz="2400">
              <a:solidFill>
                <a:srgbClr val="0000FF"/>
              </a:solidFill>
            </a:endParaRPr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/>
        </p:nvGraphicFramePr>
        <p:xfrm>
          <a:off x="3424238" y="1357313"/>
          <a:ext cx="2436812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Equation" r:id="rId5" imgW="1002960" imgH="228600" progId="Equation.3">
                  <p:embed/>
                </p:oleObj>
              </mc:Choice>
              <mc:Fallback>
                <p:oleObj name="Equation" r:id="rId5" imgW="100296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4238" y="1357313"/>
                        <a:ext cx="2436812" cy="5572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CC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7076" name="Object 4"/>
          <p:cNvGraphicFramePr>
            <a:graphicFrameLocks noChangeAspect="1"/>
          </p:cNvGraphicFramePr>
          <p:nvPr/>
        </p:nvGraphicFramePr>
        <p:xfrm>
          <a:off x="77788" y="3786188"/>
          <a:ext cx="565150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Equation" r:id="rId7" imgW="291960" imgH="203040" progId="Equation.3">
                  <p:embed/>
                </p:oleObj>
              </mc:Choice>
              <mc:Fallback>
                <p:oleObj name="Equation" r:id="rId7" imgW="29196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8" y="3786188"/>
                        <a:ext cx="565150" cy="3952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CC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83" grpId="0"/>
      <p:bldP spid="156684" grpId="0"/>
      <p:bldP spid="156685" grpId="0"/>
      <p:bldP spid="156693" grpId="0"/>
      <p:bldP spid="156694" grpId="0"/>
      <p:bldP spid="156695" grpId="0"/>
      <p:bldP spid="156696" grpId="0" animBg="1"/>
      <p:bldP spid="15669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09075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prediction error hypothesis of dopamine </a:t>
            </a:r>
            <a:endParaRPr lang="en-US" sz="2400" smtClean="0"/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3657600" y="5105400"/>
            <a:ext cx="5334000" cy="1676400"/>
            <a:chOff x="2304" y="3216"/>
            <a:chExt cx="3360" cy="1056"/>
          </a:xfrm>
        </p:grpSpPr>
        <p:grpSp>
          <p:nvGrpSpPr>
            <p:cNvPr id="33800" name="Group 13"/>
            <p:cNvGrpSpPr>
              <a:grpSpLocks/>
            </p:cNvGrpSpPr>
            <p:nvPr/>
          </p:nvGrpSpPr>
          <p:grpSpPr bwMode="auto">
            <a:xfrm>
              <a:off x="2304" y="3456"/>
              <a:ext cx="3360" cy="816"/>
              <a:chOff x="1008" y="3408"/>
              <a:chExt cx="3312" cy="816"/>
            </a:xfrm>
          </p:grpSpPr>
          <p:sp>
            <p:nvSpPr>
              <p:cNvPr id="33802" name="Rectangle 14"/>
              <p:cNvSpPr>
                <a:spLocks noChangeArrowheads="1"/>
              </p:cNvSpPr>
              <p:nvPr/>
            </p:nvSpPr>
            <p:spPr bwMode="auto">
              <a:xfrm>
                <a:off x="1008" y="3408"/>
                <a:ext cx="3312" cy="816"/>
              </a:xfrm>
              <a:prstGeom prst="rect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33803" name="Group 15"/>
              <p:cNvGrpSpPr>
                <a:grpSpLocks/>
              </p:cNvGrpSpPr>
              <p:nvPr/>
            </p:nvGrpSpPr>
            <p:grpSpPr bwMode="auto">
              <a:xfrm>
                <a:off x="1008" y="3408"/>
                <a:ext cx="3292" cy="816"/>
                <a:chOff x="18" y="720"/>
                <a:chExt cx="5060" cy="1296"/>
              </a:xfrm>
            </p:grpSpPr>
            <p:pic>
              <p:nvPicPr>
                <p:cNvPr id="33804" name="Picture 16" descr="307_1642_F1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8" y="1180"/>
                  <a:ext cx="5060" cy="83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805" name="Picture 17" descr="307_1642_F1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17" y="720"/>
                  <a:ext cx="4823" cy="593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806" name="Picture 18" descr="307_1642_F1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624" y="1208"/>
                  <a:ext cx="818" cy="32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807" name="Picture 19" descr="307_1642_F1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1412" y="986"/>
                  <a:ext cx="3388" cy="310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33801" name="Rectangle 20"/>
            <p:cNvSpPr>
              <a:spLocks noChangeArrowheads="1"/>
            </p:cNvSpPr>
            <p:nvPr/>
          </p:nvSpPr>
          <p:spPr bwMode="auto">
            <a:xfrm>
              <a:off x="2304" y="3216"/>
              <a:ext cx="1112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buFontTx/>
                <a:buNone/>
              </a:pPr>
              <a:r>
                <a:rPr lang="en-US" sz="1600"/>
                <a:t>Tobler et al, 2005</a:t>
              </a:r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571500" y="1417638"/>
            <a:ext cx="2209800" cy="5368925"/>
            <a:chOff x="4368" y="0"/>
            <a:chExt cx="1392" cy="3382"/>
          </a:xfrm>
        </p:grpSpPr>
        <p:sp>
          <p:nvSpPr>
            <p:cNvPr id="33798" name="Rectangle 27"/>
            <p:cNvSpPr>
              <a:spLocks noChangeArrowheads="1"/>
            </p:cNvSpPr>
            <p:nvPr/>
          </p:nvSpPr>
          <p:spPr bwMode="auto">
            <a:xfrm rot="-5400000">
              <a:off x="3911" y="2713"/>
              <a:ext cx="1126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buFontTx/>
                <a:buNone/>
              </a:pPr>
              <a:r>
                <a:rPr lang="en-US" sz="1600"/>
                <a:t>Fiorillo et al, 2003</a:t>
              </a:r>
            </a:p>
          </p:txBody>
        </p:sp>
        <p:pic>
          <p:nvPicPr>
            <p:cNvPr id="33799" name="Picture 32"/>
            <p:cNvPicPr>
              <a:picLocks noChangeAspect="1" noChangeArrowheads="1"/>
            </p:cNvPicPr>
            <p:nvPr/>
          </p:nvPicPr>
          <p:blipFill>
            <a:blip r:embed="rId7" cstate="print"/>
            <a:srcRect r="3941"/>
            <a:stretch>
              <a:fillRect/>
            </a:stretch>
          </p:blipFill>
          <p:spPr bwMode="auto">
            <a:xfrm>
              <a:off x="4590" y="0"/>
              <a:ext cx="1170" cy="3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5010" name="Rectangle 34"/>
          <p:cNvSpPr>
            <a:spLocks noGrp="1" noChangeArrowheads="1"/>
          </p:cNvSpPr>
          <p:nvPr>
            <p:ph type="body" idx="1"/>
          </p:nvPr>
        </p:nvSpPr>
        <p:spPr>
          <a:xfrm>
            <a:off x="3352800" y="1524000"/>
            <a:ext cx="3581400" cy="1295400"/>
          </a:xfrm>
          <a:solidFill>
            <a:schemeClr val="bg1"/>
          </a:solidFill>
          <a:ln>
            <a:solidFill>
              <a:schemeClr val="folHlink"/>
            </a:solidFill>
          </a:ln>
          <a:effectLst>
            <a:outerShdw dist="35921" dir="2700000" algn="ctr" rotWithShape="0">
              <a:srgbClr val="FFCC00"/>
            </a:outerShdw>
          </a:effectLst>
        </p:spPr>
        <p:txBody>
          <a:bodyPr anchor="ctr"/>
          <a:lstStyle/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en-US" sz="2000" dirty="0" smtClean="0">
                <a:solidFill>
                  <a:srgbClr val="FFCC00"/>
                </a:solidFill>
              </a:rPr>
              <a:t>The idea:</a:t>
            </a:r>
            <a:r>
              <a:rPr lang="en-US" sz="2000" dirty="0" smtClean="0"/>
              <a:t> Dopamine encodes a reward prediction error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09075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prediction error hypothesis of dopamine </a:t>
            </a:r>
            <a:endParaRPr lang="en-US" sz="2400" smtClean="0"/>
          </a:p>
        </p:txBody>
      </p:sp>
      <p:grpSp>
        <p:nvGrpSpPr>
          <p:cNvPr id="2" name="Group 89"/>
          <p:cNvGrpSpPr>
            <a:grpSpLocks/>
          </p:cNvGrpSpPr>
          <p:nvPr/>
        </p:nvGrpSpPr>
        <p:grpSpPr bwMode="auto">
          <a:xfrm>
            <a:off x="4800600" y="1676400"/>
            <a:ext cx="2414588" cy="2341563"/>
            <a:chOff x="3905" y="960"/>
            <a:chExt cx="1666" cy="1621"/>
          </a:xfrm>
        </p:grpSpPr>
        <p:sp>
          <p:nvSpPr>
            <p:cNvPr id="11272" name="Rectangle 88"/>
            <p:cNvSpPr>
              <a:spLocks noChangeArrowheads="1"/>
            </p:cNvSpPr>
            <p:nvPr/>
          </p:nvSpPr>
          <p:spPr bwMode="auto">
            <a:xfrm>
              <a:off x="3936" y="960"/>
              <a:ext cx="1632" cy="1584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11273" name="Picture 8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80" y="960"/>
              <a:ext cx="1491" cy="1446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</p:pic>
        <p:sp>
          <p:nvSpPr>
            <p:cNvPr id="11274" name="Rectangle 86"/>
            <p:cNvSpPr>
              <a:spLocks noChangeArrowheads="1"/>
            </p:cNvSpPr>
            <p:nvPr/>
          </p:nvSpPr>
          <p:spPr bwMode="auto">
            <a:xfrm>
              <a:off x="4159" y="2370"/>
              <a:ext cx="132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FontTx/>
                <a:buNone/>
              </a:pPr>
              <a:r>
                <a:rPr lang="en-US" sz="1400">
                  <a:solidFill>
                    <a:schemeClr val="bg1"/>
                  </a:solidFill>
                  <a:ea typeface="ＭＳ Ｐゴシック" pitchFamily="-64" charset="-128"/>
                </a:rPr>
                <a:t>model prediction error</a:t>
              </a:r>
            </a:p>
          </p:txBody>
        </p:sp>
        <p:sp>
          <p:nvSpPr>
            <p:cNvPr id="11275" name="Rectangle 87"/>
            <p:cNvSpPr>
              <a:spLocks noChangeArrowheads="1"/>
            </p:cNvSpPr>
            <p:nvPr/>
          </p:nvSpPr>
          <p:spPr bwMode="auto">
            <a:xfrm rot="-5400000">
              <a:off x="3399" y="1586"/>
              <a:ext cx="1222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FontTx/>
                <a:buNone/>
              </a:pPr>
              <a:r>
                <a:rPr lang="en-US" sz="1400">
                  <a:solidFill>
                    <a:schemeClr val="bg1"/>
                  </a:solidFill>
                  <a:ea typeface="ＭＳ Ｐゴシック" pitchFamily="-64" charset="-128"/>
                </a:rPr>
                <a:t>measured firing rate</a:t>
              </a:r>
            </a:p>
          </p:txBody>
        </p:sp>
      </p:grpSp>
      <p:sp>
        <p:nvSpPr>
          <p:cNvPr id="11269" name="Rectangle 136"/>
          <p:cNvSpPr>
            <a:spLocks noChangeArrowheads="1"/>
          </p:cNvSpPr>
          <p:nvPr/>
        </p:nvSpPr>
        <p:spPr bwMode="auto">
          <a:xfrm>
            <a:off x="6772275" y="6521450"/>
            <a:ext cx="2420938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sz="1600"/>
              <a:t>Bayer &amp; Glimcher (2005)</a:t>
            </a:r>
          </a:p>
        </p:txBody>
      </p:sp>
      <p:pic>
        <p:nvPicPr>
          <p:cNvPr id="11270" name="Picture 142" descr="BayerFigu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81188" y="1674813"/>
            <a:ext cx="2438400" cy="221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Rectangle 144"/>
          <p:cNvSpPr>
            <a:spLocks noChangeArrowheads="1"/>
          </p:cNvSpPr>
          <p:nvPr/>
        </p:nvSpPr>
        <p:spPr bwMode="auto">
          <a:xfrm>
            <a:off x="1881188" y="4170363"/>
            <a:ext cx="411480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ym typeface="Symbol" pitchFamily="18" charset="2"/>
              </a:rPr>
              <a:t>at end of trial: </a:t>
            </a:r>
            <a:r>
              <a:rPr lang="en-US" sz="1800" baseline="-25000">
                <a:sym typeface="Symbol" pitchFamily="18" charset="2"/>
              </a:rPr>
              <a:t>t</a:t>
            </a:r>
            <a:r>
              <a:rPr lang="en-US" sz="1800">
                <a:sym typeface="Symbol" pitchFamily="18" charset="2"/>
              </a:rPr>
              <a:t> = r</a:t>
            </a:r>
            <a:r>
              <a:rPr lang="en-US" sz="1800" baseline="-25000">
                <a:sym typeface="Symbol" pitchFamily="18" charset="2"/>
              </a:rPr>
              <a:t>t</a:t>
            </a:r>
            <a:r>
              <a:rPr lang="en-US" sz="1800">
                <a:sym typeface="Symbol" pitchFamily="18" charset="2"/>
              </a:rPr>
              <a:t> - V</a:t>
            </a:r>
            <a:r>
              <a:rPr lang="en-US" sz="1800" baseline="-25000">
                <a:sym typeface="Symbol" pitchFamily="18" charset="2"/>
              </a:rPr>
              <a:t>t </a:t>
            </a:r>
            <a:r>
              <a:rPr lang="en-US" sz="1800">
                <a:sym typeface="Symbol" pitchFamily="18" charset="2"/>
              </a:rPr>
              <a:t>(just like R-W)</a:t>
            </a:r>
            <a:endParaRPr lang="en-US" sz="1800"/>
          </a:p>
        </p:txBody>
      </p:sp>
      <p:graphicFrame>
        <p:nvGraphicFramePr>
          <p:cNvPr id="11266" name="Object 147"/>
          <p:cNvGraphicFramePr>
            <a:graphicFrameLocks noChangeAspect="1"/>
          </p:cNvGraphicFramePr>
          <p:nvPr/>
        </p:nvGraphicFramePr>
        <p:xfrm>
          <a:off x="1957388" y="4598988"/>
          <a:ext cx="228600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Equation" r:id="rId6" imgW="1155700" imgH="431800" progId="Equation.3">
                  <p:embed/>
                </p:oleObj>
              </mc:Choice>
              <mc:Fallback>
                <p:oleObj name="Equation" r:id="rId6" imgW="1155700" imgH="431800" progId="Equation.3">
                  <p:embed/>
                  <p:pic>
                    <p:nvPicPr>
                      <p:cNvPr id="0" name="Object 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7388" y="4598988"/>
                        <a:ext cx="2286000" cy="8540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CC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drives the dips?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8184" y="1350963"/>
            <a:ext cx="2664990" cy="4525962"/>
          </a:xfrm>
        </p:spPr>
        <p:txBody>
          <a:bodyPr/>
          <a:lstStyle/>
          <a:p>
            <a:r>
              <a:rPr lang="en-US" dirty="0" smtClean="0"/>
              <a:t>why an effect of reward at all?</a:t>
            </a:r>
          </a:p>
          <a:p>
            <a:pPr lvl="1"/>
            <a:r>
              <a:rPr lang="en-US" dirty="0" err="1" smtClean="0"/>
              <a:t>Pavlovian</a:t>
            </a:r>
            <a:r>
              <a:rPr lang="en-US" dirty="0" smtClean="0"/>
              <a:t> influence</a:t>
            </a:r>
            <a:endParaRPr lang="en-US" dirty="0"/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08695"/>
            <a:ext cx="57150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621398" y="6453336"/>
            <a:ext cx="3631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Matsumoto &amp; </a:t>
            </a:r>
            <a:r>
              <a:rPr lang="en-GB" dirty="0" err="1" smtClean="0"/>
              <a:t>Hikosaka</a:t>
            </a:r>
            <a:r>
              <a:rPr lang="en-GB" dirty="0" smtClean="0"/>
              <a:t> (2007)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drives the dips?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9" y="3645023"/>
            <a:ext cx="4321175" cy="3012922"/>
          </a:xfrm>
        </p:spPr>
        <p:txBody>
          <a:bodyPr/>
          <a:lstStyle/>
          <a:p>
            <a:r>
              <a:rPr lang="en-US" dirty="0" err="1" smtClean="0"/>
              <a:t>rHab</a:t>
            </a:r>
            <a:r>
              <a:rPr lang="en-US" dirty="0" smtClean="0"/>
              <a:t> -&gt; </a:t>
            </a:r>
            <a:r>
              <a:rPr lang="en-US" dirty="0" err="1" smtClean="0"/>
              <a:t>rSTN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RMTg</a:t>
            </a:r>
            <a:r>
              <a:rPr lang="en-US" dirty="0" smtClean="0"/>
              <a:t> (predicted R/S)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12878" y="868650"/>
            <a:ext cx="3631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Matsumoto &amp; </a:t>
            </a:r>
            <a:r>
              <a:rPr lang="en-GB" dirty="0" err="1" smtClean="0"/>
              <a:t>Hikosaka</a:t>
            </a:r>
            <a:r>
              <a:rPr lang="en-GB" dirty="0" smtClean="0"/>
              <a:t> (2007)</a:t>
            </a:r>
            <a:endParaRPr lang="en-US" dirty="0"/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394881"/>
            <a:ext cx="4318671" cy="546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3" cstate="print"/>
          <a:srcRect r="29210"/>
          <a:stretch>
            <a:fillRect/>
          </a:stretch>
        </p:blipFill>
        <p:spPr bwMode="auto">
          <a:xfrm>
            <a:off x="4524461" y="1419929"/>
            <a:ext cx="4667077" cy="2225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4" name="Picture 4"/>
          <p:cNvPicPr>
            <a:picLocks noChangeAspect="1" noChangeArrowheads="1"/>
          </p:cNvPicPr>
          <p:nvPr/>
        </p:nvPicPr>
        <p:blipFill>
          <a:blip r:embed="rId4" cstate="print"/>
          <a:srcRect l="4014" r="23321" b="78310"/>
          <a:stretch>
            <a:fillRect/>
          </a:stretch>
        </p:blipFill>
        <p:spPr bwMode="auto">
          <a:xfrm>
            <a:off x="4572000" y="4293096"/>
            <a:ext cx="4572000" cy="140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136719" y="6457890"/>
            <a:ext cx="2007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Jhou</a:t>
            </a:r>
            <a:r>
              <a:rPr lang="en-GB" dirty="0" smtClean="0"/>
              <a:t> et al,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Where does dopamine project to? Basal ganglia</a:t>
            </a:r>
            <a:endParaRPr lang="en-US" smtClean="0"/>
          </a:p>
        </p:txBody>
      </p:sp>
      <p:sp>
        <p:nvSpPr>
          <p:cNvPr id="3481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1143000"/>
          </a:xfrm>
          <a:noFill/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1800" smtClean="0"/>
              <a:t>Several large subcortical nuclei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1800" smtClean="0"/>
              <a:t>(unfortunate anatomical names follow structure rather than function, eg caudate + putamen + nucleus accumbens are all relatively similar pieces of striatum; </a:t>
            </a:r>
            <a:br>
              <a:rPr lang="en-GB" sz="1800" smtClean="0"/>
            </a:br>
            <a:r>
              <a:rPr lang="en-GB" sz="1800" smtClean="0"/>
              <a:t>but globus pallidus &amp; substantia nigra each comprise two different things)</a:t>
            </a:r>
          </a:p>
        </p:txBody>
      </p:sp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590800"/>
            <a:ext cx="3171825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2590800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Where does dopamine project to? Basal ganglia</a:t>
            </a:r>
            <a:endParaRPr lang="en-US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153400" cy="304800"/>
          </a:xfrm>
          <a:noFill/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inputs to BG are from all over the cortex (and topographically mapped)</a:t>
            </a:r>
            <a:endParaRPr lang="en-GB" sz="2000" smtClean="0"/>
          </a:p>
        </p:txBody>
      </p:sp>
      <p:pic>
        <p:nvPicPr>
          <p:cNvPr id="35844" name="Picture 6"/>
          <p:cNvPicPr>
            <a:picLocks noChangeAspect="1" noChangeArrowheads="1"/>
          </p:cNvPicPr>
          <p:nvPr/>
        </p:nvPicPr>
        <p:blipFill>
          <a:blip r:embed="rId3" cstate="print"/>
          <a:srcRect b="15874"/>
          <a:stretch>
            <a:fillRect/>
          </a:stretch>
        </p:blipFill>
        <p:spPr bwMode="auto">
          <a:xfrm>
            <a:off x="2057400" y="1905000"/>
            <a:ext cx="5141913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 Box 7"/>
          <p:cNvSpPr txBox="1">
            <a:spLocks noChangeArrowheads="1"/>
          </p:cNvSpPr>
          <p:nvPr/>
        </p:nvSpPr>
        <p:spPr bwMode="auto">
          <a:xfrm>
            <a:off x="5389563" y="6491288"/>
            <a:ext cx="19256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800"/>
              <a:t>Voorn et al, 2004</a:t>
            </a:r>
            <a:endParaRPr lang="en-GB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Corticostriatal synapses: 3 factor learning</a:t>
            </a:r>
            <a:endParaRPr lang="en-US" smtClean="0"/>
          </a:p>
        </p:txBody>
      </p:sp>
      <p:sp>
        <p:nvSpPr>
          <p:cNvPr id="38915" name="Oval 3"/>
          <p:cNvSpPr>
            <a:spLocks noChangeArrowheads="1"/>
          </p:cNvSpPr>
          <p:nvPr/>
        </p:nvSpPr>
        <p:spPr bwMode="auto">
          <a:xfrm>
            <a:off x="1916113" y="206057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X</a:t>
            </a:r>
            <a:r>
              <a:rPr lang="en-US" sz="1800" baseline="-250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8916" name="Oval 4"/>
          <p:cNvSpPr>
            <a:spLocks noChangeArrowheads="1"/>
          </p:cNvSpPr>
          <p:nvPr/>
        </p:nvSpPr>
        <p:spPr bwMode="auto">
          <a:xfrm>
            <a:off x="2781300" y="2060575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X</a:t>
            </a:r>
            <a:r>
              <a:rPr lang="en-US" sz="1800" baseline="-25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8917" name="Oval 5"/>
          <p:cNvSpPr>
            <a:spLocks noChangeArrowheads="1"/>
          </p:cNvSpPr>
          <p:nvPr/>
        </p:nvSpPr>
        <p:spPr bwMode="auto">
          <a:xfrm>
            <a:off x="3644900" y="2060575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X</a:t>
            </a:r>
            <a:r>
              <a:rPr lang="en-US" sz="1800" baseline="-250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8918" name="Oval 6"/>
          <p:cNvSpPr>
            <a:spLocks noChangeArrowheads="1"/>
          </p:cNvSpPr>
          <p:nvPr/>
        </p:nvSpPr>
        <p:spPr bwMode="auto">
          <a:xfrm>
            <a:off x="6308725" y="2060575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X</a:t>
            </a:r>
            <a:r>
              <a:rPr lang="en-US" sz="1800" baseline="-2500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38919" name="Oval 7"/>
          <p:cNvSpPr>
            <a:spLocks noChangeArrowheads="1"/>
          </p:cNvSpPr>
          <p:nvPr/>
        </p:nvSpPr>
        <p:spPr bwMode="auto">
          <a:xfrm>
            <a:off x="1916113" y="34305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V</a:t>
            </a:r>
            <a:r>
              <a:rPr lang="en-US" sz="1800" baseline="-250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8920" name="Oval 8"/>
          <p:cNvSpPr>
            <a:spLocks noChangeArrowheads="1"/>
          </p:cNvSpPr>
          <p:nvPr/>
        </p:nvSpPr>
        <p:spPr bwMode="auto">
          <a:xfrm>
            <a:off x="2781300" y="3430588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V</a:t>
            </a:r>
            <a:r>
              <a:rPr lang="en-US" sz="1800" baseline="-25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8921" name="Oval 9"/>
          <p:cNvSpPr>
            <a:spLocks noChangeArrowheads="1"/>
          </p:cNvSpPr>
          <p:nvPr/>
        </p:nvSpPr>
        <p:spPr bwMode="auto">
          <a:xfrm>
            <a:off x="3644900" y="3430588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V</a:t>
            </a:r>
            <a:r>
              <a:rPr lang="en-US" sz="1800" baseline="-250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8922" name="Oval 10"/>
          <p:cNvSpPr>
            <a:spLocks noChangeArrowheads="1"/>
          </p:cNvSpPr>
          <p:nvPr/>
        </p:nvSpPr>
        <p:spPr bwMode="auto">
          <a:xfrm>
            <a:off x="6308725" y="3430588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V</a:t>
            </a:r>
            <a:r>
              <a:rPr lang="en-US" sz="1800" baseline="-2500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38923" name="Oval 11"/>
          <p:cNvSpPr>
            <a:spLocks noChangeArrowheads="1"/>
          </p:cNvSpPr>
          <p:nvPr/>
        </p:nvSpPr>
        <p:spPr bwMode="auto">
          <a:xfrm>
            <a:off x="5011738" y="3644900"/>
            <a:ext cx="73025" cy="714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8924" name="Oval 12"/>
          <p:cNvSpPr>
            <a:spLocks noChangeArrowheads="1"/>
          </p:cNvSpPr>
          <p:nvPr/>
        </p:nvSpPr>
        <p:spPr bwMode="auto">
          <a:xfrm>
            <a:off x="5227638" y="3644900"/>
            <a:ext cx="73025" cy="714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8925" name="Oval 13"/>
          <p:cNvSpPr>
            <a:spLocks noChangeArrowheads="1"/>
          </p:cNvSpPr>
          <p:nvPr/>
        </p:nvSpPr>
        <p:spPr bwMode="auto">
          <a:xfrm>
            <a:off x="5445125" y="3644900"/>
            <a:ext cx="73025" cy="714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8926" name="Oval 14"/>
          <p:cNvSpPr>
            <a:spLocks noChangeArrowheads="1"/>
          </p:cNvSpPr>
          <p:nvPr/>
        </p:nvSpPr>
        <p:spPr bwMode="auto">
          <a:xfrm>
            <a:off x="5011738" y="2278063"/>
            <a:ext cx="73025" cy="714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8927" name="Oval 15"/>
          <p:cNvSpPr>
            <a:spLocks noChangeArrowheads="1"/>
          </p:cNvSpPr>
          <p:nvPr/>
        </p:nvSpPr>
        <p:spPr bwMode="auto">
          <a:xfrm>
            <a:off x="5227638" y="2278063"/>
            <a:ext cx="73025" cy="714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8928" name="Oval 16"/>
          <p:cNvSpPr>
            <a:spLocks noChangeArrowheads="1"/>
          </p:cNvSpPr>
          <p:nvPr/>
        </p:nvSpPr>
        <p:spPr bwMode="auto">
          <a:xfrm>
            <a:off x="5445125" y="2278063"/>
            <a:ext cx="73025" cy="714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8929" name="Line 17"/>
          <p:cNvSpPr>
            <a:spLocks noChangeShapeType="1"/>
          </p:cNvSpPr>
          <p:nvPr/>
        </p:nvSpPr>
        <p:spPr bwMode="auto">
          <a:xfrm>
            <a:off x="2132013" y="2563813"/>
            <a:ext cx="0" cy="866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8930" name="Line 18"/>
          <p:cNvSpPr>
            <a:spLocks noChangeShapeType="1"/>
          </p:cNvSpPr>
          <p:nvPr/>
        </p:nvSpPr>
        <p:spPr bwMode="auto">
          <a:xfrm>
            <a:off x="2132013" y="2563813"/>
            <a:ext cx="863600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8931" name="Line 19"/>
          <p:cNvSpPr>
            <a:spLocks noChangeShapeType="1"/>
          </p:cNvSpPr>
          <p:nvPr/>
        </p:nvSpPr>
        <p:spPr bwMode="auto">
          <a:xfrm>
            <a:off x="2132013" y="2563813"/>
            <a:ext cx="1728787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8932" name="Line 20"/>
          <p:cNvSpPr>
            <a:spLocks noChangeShapeType="1"/>
          </p:cNvSpPr>
          <p:nvPr/>
        </p:nvSpPr>
        <p:spPr bwMode="auto">
          <a:xfrm>
            <a:off x="2132013" y="2563813"/>
            <a:ext cx="4392612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8933" name="Line 21"/>
          <p:cNvSpPr>
            <a:spLocks noChangeShapeType="1"/>
          </p:cNvSpPr>
          <p:nvPr/>
        </p:nvSpPr>
        <p:spPr bwMode="auto">
          <a:xfrm flipH="1">
            <a:off x="2132013" y="2563813"/>
            <a:ext cx="863600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8934" name="Line 22"/>
          <p:cNvSpPr>
            <a:spLocks noChangeShapeType="1"/>
          </p:cNvSpPr>
          <p:nvPr/>
        </p:nvSpPr>
        <p:spPr bwMode="auto">
          <a:xfrm>
            <a:off x="2995613" y="2563813"/>
            <a:ext cx="0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8935" name="Line 23"/>
          <p:cNvSpPr>
            <a:spLocks noChangeShapeType="1"/>
          </p:cNvSpPr>
          <p:nvPr/>
        </p:nvSpPr>
        <p:spPr bwMode="auto">
          <a:xfrm>
            <a:off x="2995613" y="2563813"/>
            <a:ext cx="865187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8936" name="Line 24"/>
          <p:cNvSpPr>
            <a:spLocks noChangeShapeType="1"/>
          </p:cNvSpPr>
          <p:nvPr/>
        </p:nvSpPr>
        <p:spPr bwMode="auto">
          <a:xfrm>
            <a:off x="2995613" y="2563813"/>
            <a:ext cx="3529012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8937" name="Line 25"/>
          <p:cNvSpPr>
            <a:spLocks noChangeShapeType="1"/>
          </p:cNvSpPr>
          <p:nvPr/>
        </p:nvSpPr>
        <p:spPr bwMode="auto">
          <a:xfrm>
            <a:off x="3860800" y="2563813"/>
            <a:ext cx="0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8938" name="Line 26"/>
          <p:cNvSpPr>
            <a:spLocks noChangeShapeType="1"/>
          </p:cNvSpPr>
          <p:nvPr/>
        </p:nvSpPr>
        <p:spPr bwMode="auto">
          <a:xfrm flipH="1">
            <a:off x="2995613" y="2563813"/>
            <a:ext cx="865187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8939" name="Line 27"/>
          <p:cNvSpPr>
            <a:spLocks noChangeShapeType="1"/>
          </p:cNvSpPr>
          <p:nvPr/>
        </p:nvSpPr>
        <p:spPr bwMode="auto">
          <a:xfrm flipH="1">
            <a:off x="2132013" y="2563813"/>
            <a:ext cx="1728787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8940" name="Line 28"/>
          <p:cNvSpPr>
            <a:spLocks noChangeShapeType="1"/>
          </p:cNvSpPr>
          <p:nvPr/>
        </p:nvSpPr>
        <p:spPr bwMode="auto">
          <a:xfrm>
            <a:off x="3860800" y="2563813"/>
            <a:ext cx="2663825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8941" name="Line 29"/>
          <p:cNvSpPr>
            <a:spLocks noChangeShapeType="1"/>
          </p:cNvSpPr>
          <p:nvPr/>
        </p:nvSpPr>
        <p:spPr bwMode="auto">
          <a:xfrm>
            <a:off x="6524625" y="2563813"/>
            <a:ext cx="0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8942" name="Line 30"/>
          <p:cNvSpPr>
            <a:spLocks noChangeShapeType="1"/>
          </p:cNvSpPr>
          <p:nvPr/>
        </p:nvSpPr>
        <p:spPr bwMode="auto">
          <a:xfrm flipH="1">
            <a:off x="3860800" y="2563813"/>
            <a:ext cx="2663825" cy="866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8943" name="Line 31"/>
          <p:cNvSpPr>
            <a:spLocks noChangeShapeType="1"/>
          </p:cNvSpPr>
          <p:nvPr/>
        </p:nvSpPr>
        <p:spPr bwMode="auto">
          <a:xfrm flipH="1">
            <a:off x="2995613" y="2563813"/>
            <a:ext cx="3529012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8944" name="Line 32"/>
          <p:cNvSpPr>
            <a:spLocks noChangeShapeType="1"/>
          </p:cNvSpPr>
          <p:nvPr/>
        </p:nvSpPr>
        <p:spPr bwMode="auto">
          <a:xfrm flipH="1">
            <a:off x="2132013" y="2563813"/>
            <a:ext cx="4392612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8945" name="Line 34"/>
          <p:cNvSpPr>
            <a:spLocks noChangeShapeType="1"/>
          </p:cNvSpPr>
          <p:nvPr/>
        </p:nvSpPr>
        <p:spPr bwMode="auto">
          <a:xfrm>
            <a:off x="2132013" y="3933825"/>
            <a:ext cx="2076450" cy="1071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8946" name="Line 35"/>
          <p:cNvSpPr>
            <a:spLocks noChangeShapeType="1"/>
          </p:cNvSpPr>
          <p:nvPr/>
        </p:nvSpPr>
        <p:spPr bwMode="auto">
          <a:xfrm>
            <a:off x="2995613" y="3933825"/>
            <a:ext cx="1271587" cy="1019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8947" name="Line 36"/>
          <p:cNvSpPr>
            <a:spLocks noChangeShapeType="1"/>
          </p:cNvSpPr>
          <p:nvPr/>
        </p:nvSpPr>
        <p:spPr bwMode="auto">
          <a:xfrm>
            <a:off x="3860800" y="3933825"/>
            <a:ext cx="484188" cy="1017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8948" name="Line 37"/>
          <p:cNvSpPr>
            <a:spLocks noChangeShapeType="1"/>
          </p:cNvSpPr>
          <p:nvPr/>
        </p:nvSpPr>
        <p:spPr bwMode="auto">
          <a:xfrm flipH="1">
            <a:off x="4575175" y="3933825"/>
            <a:ext cx="1949450" cy="1085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8949" name="Text Box 38"/>
          <p:cNvSpPr txBox="1">
            <a:spLocks noChangeArrowheads="1"/>
          </p:cNvSpPr>
          <p:nvPr/>
        </p:nvSpPr>
        <p:spPr bwMode="auto">
          <a:xfrm>
            <a:off x="331788" y="1828800"/>
            <a:ext cx="15621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>
                <a:solidFill>
                  <a:srgbClr val="FFCC00"/>
                </a:solidFill>
              </a:rPr>
              <a:t>Cortex</a:t>
            </a:r>
            <a:endParaRPr lang="en-US" sz="1600"/>
          </a:p>
          <a:p>
            <a:pPr>
              <a:buFontTx/>
              <a:buNone/>
            </a:pPr>
            <a:r>
              <a:rPr lang="en-US" sz="1600"/>
              <a:t>Stimulus</a:t>
            </a:r>
          </a:p>
          <a:p>
            <a:pPr>
              <a:buFontTx/>
              <a:buNone/>
            </a:pPr>
            <a:r>
              <a:rPr lang="en-US" sz="1600"/>
              <a:t>Representation</a:t>
            </a:r>
          </a:p>
        </p:txBody>
      </p:sp>
      <p:sp>
        <p:nvSpPr>
          <p:cNvPr id="38950" name="AutoShape 39"/>
          <p:cNvSpPr>
            <a:spLocks noChangeArrowheads="1"/>
          </p:cNvSpPr>
          <p:nvPr/>
        </p:nvSpPr>
        <p:spPr bwMode="auto">
          <a:xfrm flipH="1">
            <a:off x="6629400" y="2514600"/>
            <a:ext cx="1600200" cy="573088"/>
          </a:xfrm>
          <a:prstGeom prst="rightArrowCallout">
            <a:avLst>
              <a:gd name="adj1" fmla="val 25000"/>
              <a:gd name="adj2" fmla="val 25000"/>
              <a:gd name="adj3" fmla="val 46537"/>
              <a:gd name="adj4" fmla="val 72120"/>
            </a:avLst>
          </a:prstGeom>
          <a:noFill/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1">
              <a:buFontTx/>
              <a:buNone/>
            </a:pPr>
            <a:r>
              <a:rPr lang="en-US" sz="1600"/>
              <a:t>adjustable</a:t>
            </a:r>
          </a:p>
          <a:p>
            <a:pPr algn="ctr" rtl="1">
              <a:buFontTx/>
              <a:buNone/>
            </a:pPr>
            <a:r>
              <a:rPr lang="en-US" sz="1600"/>
              <a:t>synapses</a:t>
            </a:r>
            <a:endParaRPr lang="en-US" sz="1800"/>
          </a:p>
        </p:txBody>
      </p:sp>
      <p:sp>
        <p:nvSpPr>
          <p:cNvPr id="38951" name="Line 41"/>
          <p:cNvSpPr>
            <a:spLocks noChangeShapeType="1"/>
          </p:cNvSpPr>
          <p:nvPr/>
        </p:nvSpPr>
        <p:spPr bwMode="auto">
          <a:xfrm>
            <a:off x="2362200" y="5181600"/>
            <a:ext cx="1758950" cy="2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8952" name="Freeform 42"/>
          <p:cNvSpPr>
            <a:spLocks/>
          </p:cNvSpPr>
          <p:nvPr/>
        </p:nvSpPr>
        <p:spPr bwMode="auto">
          <a:xfrm>
            <a:off x="4652963" y="3124200"/>
            <a:ext cx="2967037" cy="2033588"/>
          </a:xfrm>
          <a:custGeom>
            <a:avLst/>
            <a:gdLst>
              <a:gd name="T0" fmla="*/ 0 w 1935"/>
              <a:gd name="T1" fmla="*/ 1497 h 1497"/>
              <a:gd name="T2" fmla="*/ 1633 w 1935"/>
              <a:gd name="T3" fmla="*/ 907 h 1497"/>
              <a:gd name="T4" fmla="*/ 1814 w 1935"/>
              <a:gd name="T5" fmla="*/ 272 h 1497"/>
              <a:gd name="T6" fmla="*/ 1270 w 1935"/>
              <a:gd name="T7" fmla="*/ 0 h 1497"/>
              <a:gd name="T8" fmla="*/ 0 60000 65536"/>
              <a:gd name="T9" fmla="*/ 0 60000 65536"/>
              <a:gd name="T10" fmla="*/ 0 60000 65536"/>
              <a:gd name="T11" fmla="*/ 0 60000 65536"/>
              <a:gd name="T12" fmla="*/ 0 w 1935"/>
              <a:gd name="T13" fmla="*/ 0 h 1497"/>
              <a:gd name="T14" fmla="*/ 1935 w 1935"/>
              <a:gd name="T15" fmla="*/ 1497 h 149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35" h="1497">
                <a:moveTo>
                  <a:pt x="0" y="1497"/>
                </a:moveTo>
                <a:cubicBezTo>
                  <a:pt x="665" y="1304"/>
                  <a:pt x="1331" y="1111"/>
                  <a:pt x="1633" y="907"/>
                </a:cubicBezTo>
                <a:cubicBezTo>
                  <a:pt x="1935" y="703"/>
                  <a:pt x="1874" y="423"/>
                  <a:pt x="1814" y="272"/>
                </a:cubicBezTo>
                <a:cubicBezTo>
                  <a:pt x="1754" y="121"/>
                  <a:pt x="1512" y="60"/>
                  <a:pt x="1270" y="0"/>
                </a:cubicBezTo>
              </a:path>
            </a:pathLst>
          </a:custGeom>
          <a:noFill/>
          <a:ln w="9525">
            <a:solidFill>
              <a:srgbClr val="FFCC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GB"/>
          </a:p>
        </p:txBody>
      </p:sp>
      <p:sp>
        <p:nvSpPr>
          <p:cNvPr id="371756" name="Text Box 44"/>
          <p:cNvSpPr txBox="1">
            <a:spLocks noChangeArrowheads="1"/>
          </p:cNvSpPr>
          <p:nvPr/>
        </p:nvSpPr>
        <p:spPr bwMode="auto">
          <a:xfrm>
            <a:off x="304800" y="4860925"/>
            <a:ext cx="16764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>
                <a:solidFill>
                  <a:srgbClr val="FFCC00"/>
                </a:solidFill>
                <a:sym typeface="Symbol" pitchFamily="18" charset="2"/>
              </a:rPr>
              <a:t>PPTN, habenula etc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71758" name="Text Box 46"/>
          <p:cNvSpPr txBox="1">
            <a:spLocks noChangeArrowheads="1"/>
          </p:cNvSpPr>
          <p:nvPr/>
        </p:nvSpPr>
        <p:spPr bwMode="auto">
          <a:xfrm>
            <a:off x="327025" y="3429000"/>
            <a:ext cx="165417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>
                <a:solidFill>
                  <a:srgbClr val="FFCC00"/>
                </a:solidFill>
              </a:rPr>
              <a:t>Striatum</a:t>
            </a:r>
          </a:p>
          <a:p>
            <a:pPr>
              <a:buFontTx/>
              <a:buNone/>
            </a:pPr>
            <a:r>
              <a:rPr lang="en-US" sz="1600"/>
              <a:t>learned values</a:t>
            </a:r>
            <a:endParaRPr lang="en-US" b="1">
              <a:solidFill>
                <a:srgbClr val="FFCC00"/>
              </a:solidFill>
            </a:endParaRPr>
          </a:p>
        </p:txBody>
      </p:sp>
      <p:sp>
        <p:nvSpPr>
          <p:cNvPr id="371759" name="Text Box 47"/>
          <p:cNvSpPr txBox="1">
            <a:spLocks noChangeArrowheads="1"/>
          </p:cNvSpPr>
          <p:nvPr/>
        </p:nvSpPr>
        <p:spPr bwMode="auto">
          <a:xfrm>
            <a:off x="4648200" y="5105400"/>
            <a:ext cx="13716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>
                <a:solidFill>
                  <a:srgbClr val="FFCC00"/>
                </a:solidFill>
              </a:rPr>
              <a:t>VTA, SNc</a:t>
            </a:r>
          </a:p>
        </p:txBody>
      </p:sp>
      <p:sp>
        <p:nvSpPr>
          <p:cNvPr id="38956" name="AutoShape 48"/>
          <p:cNvSpPr>
            <a:spLocks/>
          </p:cNvSpPr>
          <p:nvPr/>
        </p:nvSpPr>
        <p:spPr bwMode="auto">
          <a:xfrm>
            <a:off x="7392988" y="4827588"/>
            <a:ext cx="914400" cy="6096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23611"/>
              <a:gd name="adj5" fmla="val -28648"/>
              <a:gd name="adj6" fmla="val -39583"/>
            </a:avLst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FontTx/>
              <a:buNone/>
            </a:pP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38957" name="AutoShape 49"/>
          <p:cNvSpPr>
            <a:spLocks/>
          </p:cNvSpPr>
          <p:nvPr/>
        </p:nvSpPr>
        <p:spPr bwMode="auto">
          <a:xfrm>
            <a:off x="7010400" y="4800600"/>
            <a:ext cx="1981200" cy="609600"/>
          </a:xfrm>
          <a:prstGeom prst="borderCallout2">
            <a:avLst>
              <a:gd name="adj1" fmla="val 18750"/>
              <a:gd name="adj2" fmla="val -3847"/>
              <a:gd name="adj3" fmla="val 18750"/>
              <a:gd name="adj4" fmla="val -12181"/>
              <a:gd name="adj5" fmla="val -28648"/>
              <a:gd name="adj6" fmla="val -26361"/>
            </a:avLst>
          </a:prstGeom>
          <a:noFill/>
          <a:ln w="9525" algn="ctr">
            <a:solidFill>
              <a:srgbClr val="FFCC00"/>
            </a:solidFill>
            <a:miter lim="800000"/>
            <a:headEnd/>
            <a:tailEnd type="arrow" w="med" len="med"/>
          </a:ln>
        </p:spPr>
        <p:txBody>
          <a:bodyPr/>
          <a:lstStyle/>
          <a:p>
            <a:pPr>
              <a:buFontTx/>
              <a:buNone/>
            </a:pPr>
            <a:r>
              <a:rPr lang="en-US" sz="1600">
                <a:solidFill>
                  <a:srgbClr val="FFCC00"/>
                </a:solidFill>
              </a:rPr>
              <a:t>Prediction</a:t>
            </a:r>
          </a:p>
          <a:p>
            <a:pPr>
              <a:buFontTx/>
              <a:buNone/>
            </a:pPr>
            <a:r>
              <a:rPr lang="en-US" sz="1600">
                <a:solidFill>
                  <a:srgbClr val="FFCC00"/>
                </a:solidFill>
              </a:rPr>
              <a:t>Error (Dopamine)</a:t>
            </a:r>
          </a:p>
          <a:p>
            <a:pPr algn="ctr">
              <a:buFontTx/>
              <a:buNone/>
            </a:pPr>
            <a:endParaRPr lang="en-US" sz="1600">
              <a:solidFill>
                <a:srgbClr val="FFCC00"/>
              </a:solidFill>
            </a:endParaRPr>
          </a:p>
        </p:txBody>
      </p:sp>
      <p:sp>
        <p:nvSpPr>
          <p:cNvPr id="38958" name="Oval 33"/>
          <p:cNvSpPr>
            <a:spLocks noChangeArrowheads="1"/>
          </p:cNvSpPr>
          <p:nvPr/>
        </p:nvSpPr>
        <p:spPr bwMode="auto">
          <a:xfrm>
            <a:off x="4148138" y="4941888"/>
            <a:ext cx="503237" cy="503237"/>
          </a:xfrm>
          <a:prstGeom prst="ellipse">
            <a:avLst/>
          </a:pr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>
              <a:buFontTx/>
              <a:buNone/>
            </a:pPr>
            <a:r>
              <a:rPr lang="en-US" sz="2400" b="1">
                <a:solidFill>
                  <a:schemeClr val="bg1"/>
                </a:solidFill>
                <a:sym typeface="Symbol" pitchFamily="18" charset="2"/>
              </a:rPr>
              <a:t>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8959" name="Oval 40"/>
          <p:cNvSpPr>
            <a:spLocks noChangeArrowheads="1"/>
          </p:cNvSpPr>
          <p:nvPr/>
        </p:nvSpPr>
        <p:spPr bwMode="auto">
          <a:xfrm>
            <a:off x="1905000" y="4953000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928688" y="6457950"/>
            <a:ext cx="6715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but also amygdala; orbitofrontal cortex; ...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56" grpId="0"/>
      <p:bldP spid="371758" grpId="0"/>
      <p:bldP spid="371759" grpId="0"/>
      <p:bldP spid="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609600" y="4572000"/>
            <a:ext cx="5103813" cy="2093913"/>
            <a:chOff x="127" y="2880"/>
            <a:chExt cx="3215" cy="1319"/>
          </a:xfrm>
        </p:grpSpPr>
        <p:sp>
          <p:nvSpPr>
            <p:cNvPr id="22557" name="Rectangle 9"/>
            <p:cNvSpPr>
              <a:spLocks noChangeArrowheads="1"/>
            </p:cNvSpPr>
            <p:nvPr/>
          </p:nvSpPr>
          <p:spPr bwMode="auto">
            <a:xfrm>
              <a:off x="127" y="2880"/>
              <a:ext cx="3185" cy="1319"/>
            </a:xfrm>
            <a:prstGeom prst="rect">
              <a:avLst/>
            </a:prstGeom>
            <a:solidFill>
              <a:schemeClr val="tx1"/>
            </a:solidFill>
            <a:ln w="2857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22558" name="Picture 10" descr="bel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2" y="3247"/>
              <a:ext cx="454" cy="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59" name="Text Box 11"/>
            <p:cNvSpPr txBox="1">
              <a:spLocks noChangeArrowheads="1"/>
            </p:cNvSpPr>
            <p:nvPr/>
          </p:nvSpPr>
          <p:spPr bwMode="auto">
            <a:xfrm>
              <a:off x="642" y="3298"/>
              <a:ext cx="1826" cy="252"/>
            </a:xfrm>
            <a:prstGeom prst="rect">
              <a:avLst/>
            </a:prstGeom>
            <a:solidFill>
              <a:schemeClr val="tx1"/>
            </a:solidFill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  <a:tabLst>
                  <a:tab pos="285750" algn="l"/>
                </a:tabLst>
              </a:pPr>
              <a:r>
                <a:rPr lang="en-US" dirty="0">
                  <a:solidFill>
                    <a:schemeClr val="bg1"/>
                  </a:solidFill>
                </a:rPr>
                <a:t>= 	</a:t>
              </a:r>
              <a:r>
                <a:rPr lang="en-US" dirty="0" smtClean="0">
                  <a:solidFill>
                    <a:schemeClr val="bg1"/>
                  </a:solidFill>
                </a:rPr>
                <a:t>Conditioned </a:t>
              </a:r>
              <a:r>
                <a:rPr lang="en-US" dirty="0">
                  <a:solidFill>
                    <a:schemeClr val="bg1"/>
                  </a:solidFill>
                </a:rPr>
                <a:t>Stimulus</a:t>
              </a:r>
            </a:p>
          </p:txBody>
        </p:sp>
        <p:pic>
          <p:nvPicPr>
            <p:cNvPr id="22560" name="Picture 12" descr="steak"/>
            <p:cNvPicPr>
              <a:picLocks noChangeAspect="1" noChangeArrowheads="1"/>
            </p:cNvPicPr>
            <p:nvPr/>
          </p:nvPicPr>
          <p:blipFill>
            <a:blip r:embed="rId4" cstate="print"/>
            <a:srcRect t="10573" b="15419"/>
            <a:stretch>
              <a:fillRect/>
            </a:stretch>
          </p:blipFill>
          <p:spPr bwMode="auto">
            <a:xfrm>
              <a:off x="172" y="2883"/>
              <a:ext cx="45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61" name="Text Box 13"/>
            <p:cNvSpPr txBox="1">
              <a:spLocks noChangeArrowheads="1"/>
            </p:cNvSpPr>
            <p:nvPr/>
          </p:nvSpPr>
          <p:spPr bwMode="auto">
            <a:xfrm>
              <a:off x="640" y="2880"/>
              <a:ext cx="1997" cy="291"/>
            </a:xfrm>
            <a:prstGeom prst="rect">
              <a:avLst/>
            </a:prstGeom>
            <a:solidFill>
              <a:schemeClr val="tx1"/>
            </a:solidFill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  <a:tabLst>
                  <a:tab pos="285750" algn="l"/>
                </a:tabLst>
              </a:pPr>
              <a:r>
                <a:rPr lang="en-US" dirty="0">
                  <a:solidFill>
                    <a:schemeClr val="bg1"/>
                  </a:solidFill>
                </a:rPr>
                <a:t>=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dirty="0">
                  <a:solidFill>
                    <a:schemeClr val="bg1"/>
                  </a:solidFill>
                </a:rPr>
                <a:t>	</a:t>
              </a:r>
              <a:r>
                <a:rPr lang="en-US" dirty="0" smtClean="0">
                  <a:solidFill>
                    <a:schemeClr val="bg1"/>
                  </a:solidFill>
                </a:rPr>
                <a:t>Unconditioned Stimulus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562" name="Text Box 14"/>
            <p:cNvSpPr txBox="1">
              <a:spLocks noChangeArrowheads="1"/>
            </p:cNvSpPr>
            <p:nvPr/>
          </p:nvSpPr>
          <p:spPr bwMode="auto">
            <a:xfrm>
              <a:off x="647" y="3702"/>
              <a:ext cx="2695" cy="446"/>
            </a:xfrm>
            <a:prstGeom prst="rect">
              <a:avLst/>
            </a:prstGeom>
            <a:solidFill>
              <a:schemeClr val="tx1"/>
            </a:solidFill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  <a:tabLst>
                  <a:tab pos="285750" algn="l"/>
                </a:tabLst>
              </a:pPr>
              <a:r>
                <a:rPr lang="en-US" dirty="0">
                  <a:solidFill>
                    <a:schemeClr val="bg1"/>
                  </a:solidFill>
                </a:rPr>
                <a:t>= 	</a:t>
              </a:r>
              <a:r>
                <a:rPr lang="en-US" dirty="0" smtClean="0">
                  <a:solidFill>
                    <a:schemeClr val="bg1"/>
                  </a:solidFill>
                </a:rPr>
                <a:t>Unconditioned </a:t>
              </a:r>
              <a:r>
                <a:rPr lang="en-US" dirty="0">
                  <a:solidFill>
                    <a:schemeClr val="bg1"/>
                  </a:solidFill>
                </a:rPr>
                <a:t>Response (reflex);</a:t>
              </a:r>
            </a:p>
            <a:p>
              <a:pPr>
                <a:buFontTx/>
                <a:buNone/>
                <a:tabLst>
                  <a:tab pos="285750" algn="l"/>
                </a:tabLst>
              </a:pPr>
              <a:r>
                <a:rPr lang="en-US" dirty="0">
                  <a:solidFill>
                    <a:schemeClr val="bg1"/>
                  </a:solidFill>
                </a:rPr>
                <a:t>	</a:t>
              </a:r>
              <a:r>
                <a:rPr lang="en-US" dirty="0" smtClean="0">
                  <a:solidFill>
                    <a:schemeClr val="bg1"/>
                  </a:solidFill>
                </a:rPr>
                <a:t>Conditioned </a:t>
              </a:r>
              <a:r>
                <a:rPr lang="en-US" dirty="0">
                  <a:solidFill>
                    <a:schemeClr val="bg1"/>
                  </a:solidFill>
                </a:rPr>
                <a:t>Response (reflex)</a:t>
              </a:r>
            </a:p>
          </p:txBody>
        </p:sp>
        <p:grpSp>
          <p:nvGrpSpPr>
            <p:cNvPr id="22563" name="Group 15"/>
            <p:cNvGrpSpPr>
              <a:grpSpLocks/>
            </p:cNvGrpSpPr>
            <p:nvPr/>
          </p:nvGrpSpPr>
          <p:grpSpPr bwMode="auto">
            <a:xfrm>
              <a:off x="213" y="3655"/>
              <a:ext cx="411" cy="281"/>
              <a:chOff x="3107" y="890"/>
              <a:chExt cx="453" cy="272"/>
            </a:xfrm>
          </p:grpSpPr>
          <p:sp>
            <p:nvSpPr>
              <p:cNvPr id="22564" name="Rectangle 16"/>
              <p:cNvSpPr>
                <a:spLocks noChangeArrowheads="1"/>
              </p:cNvSpPr>
              <p:nvPr/>
            </p:nvSpPr>
            <p:spPr bwMode="auto">
              <a:xfrm>
                <a:off x="3107" y="890"/>
                <a:ext cx="453" cy="272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22565" name="Group 17"/>
              <p:cNvGrpSpPr>
                <a:grpSpLocks/>
              </p:cNvGrpSpPr>
              <p:nvPr/>
            </p:nvGrpSpPr>
            <p:grpSpPr bwMode="auto">
              <a:xfrm>
                <a:off x="3160" y="991"/>
                <a:ext cx="339" cy="111"/>
                <a:chOff x="1247" y="1110"/>
                <a:chExt cx="363" cy="136"/>
              </a:xfrm>
            </p:grpSpPr>
            <p:sp>
              <p:nvSpPr>
                <p:cNvPr id="22566" name="Freeform 18"/>
                <p:cNvSpPr>
                  <a:spLocks/>
                </p:cNvSpPr>
                <p:nvPr/>
              </p:nvSpPr>
              <p:spPr bwMode="auto">
                <a:xfrm>
                  <a:off x="1247" y="1110"/>
                  <a:ext cx="91" cy="136"/>
                </a:xfrm>
                <a:custGeom>
                  <a:avLst/>
                  <a:gdLst>
                    <a:gd name="T0" fmla="*/ 0 w 772"/>
                    <a:gd name="T1" fmla="*/ 85 h 996"/>
                    <a:gd name="T2" fmla="*/ 148 w 772"/>
                    <a:gd name="T3" fmla="*/ 277 h 996"/>
                    <a:gd name="T4" fmla="*/ 140 w 772"/>
                    <a:gd name="T5" fmla="*/ 521 h 996"/>
                    <a:gd name="T6" fmla="*/ 105 w 772"/>
                    <a:gd name="T7" fmla="*/ 713 h 996"/>
                    <a:gd name="T8" fmla="*/ 113 w 772"/>
                    <a:gd name="T9" fmla="*/ 818 h 996"/>
                    <a:gd name="T10" fmla="*/ 323 w 772"/>
                    <a:gd name="T11" fmla="*/ 993 h 996"/>
                    <a:gd name="T12" fmla="*/ 593 w 772"/>
                    <a:gd name="T13" fmla="*/ 984 h 996"/>
                    <a:gd name="T14" fmla="*/ 742 w 772"/>
                    <a:gd name="T15" fmla="*/ 853 h 996"/>
                    <a:gd name="T16" fmla="*/ 768 w 772"/>
                    <a:gd name="T17" fmla="*/ 748 h 996"/>
                    <a:gd name="T18" fmla="*/ 698 w 772"/>
                    <a:gd name="T19" fmla="*/ 408 h 996"/>
                    <a:gd name="T20" fmla="*/ 637 w 772"/>
                    <a:gd name="T21" fmla="*/ 312 h 996"/>
                    <a:gd name="T22" fmla="*/ 576 w 772"/>
                    <a:gd name="T23" fmla="*/ 233 h 996"/>
                    <a:gd name="T24" fmla="*/ 419 w 772"/>
                    <a:gd name="T25" fmla="*/ 85 h 996"/>
                    <a:gd name="T26" fmla="*/ 340 w 772"/>
                    <a:gd name="T27" fmla="*/ 59 h 996"/>
                    <a:gd name="T28" fmla="*/ 288 w 772"/>
                    <a:gd name="T29" fmla="*/ 41 h 996"/>
                    <a:gd name="T30" fmla="*/ 0 w 772"/>
                    <a:gd name="T31" fmla="*/ 85 h 99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72"/>
                    <a:gd name="T49" fmla="*/ 0 h 996"/>
                    <a:gd name="T50" fmla="*/ 772 w 772"/>
                    <a:gd name="T51" fmla="*/ 996 h 99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72" h="996">
                      <a:moveTo>
                        <a:pt x="0" y="85"/>
                      </a:moveTo>
                      <a:cubicBezTo>
                        <a:pt x="75" y="136"/>
                        <a:pt x="127" y="187"/>
                        <a:pt x="148" y="277"/>
                      </a:cubicBezTo>
                      <a:cubicBezTo>
                        <a:pt x="145" y="358"/>
                        <a:pt x="145" y="440"/>
                        <a:pt x="140" y="521"/>
                      </a:cubicBezTo>
                      <a:cubicBezTo>
                        <a:pt x="136" y="586"/>
                        <a:pt x="113" y="649"/>
                        <a:pt x="105" y="713"/>
                      </a:cubicBezTo>
                      <a:cubicBezTo>
                        <a:pt x="108" y="748"/>
                        <a:pt x="105" y="784"/>
                        <a:pt x="113" y="818"/>
                      </a:cubicBezTo>
                      <a:cubicBezTo>
                        <a:pt x="139" y="924"/>
                        <a:pt x="239" y="950"/>
                        <a:pt x="323" y="993"/>
                      </a:cubicBezTo>
                      <a:cubicBezTo>
                        <a:pt x="413" y="990"/>
                        <a:pt x="504" y="996"/>
                        <a:pt x="593" y="984"/>
                      </a:cubicBezTo>
                      <a:cubicBezTo>
                        <a:pt x="634" y="978"/>
                        <a:pt x="709" y="885"/>
                        <a:pt x="742" y="853"/>
                      </a:cubicBezTo>
                      <a:cubicBezTo>
                        <a:pt x="754" y="817"/>
                        <a:pt x="761" y="786"/>
                        <a:pt x="768" y="748"/>
                      </a:cubicBezTo>
                      <a:cubicBezTo>
                        <a:pt x="761" y="611"/>
                        <a:pt x="772" y="517"/>
                        <a:pt x="698" y="408"/>
                      </a:cubicBezTo>
                      <a:cubicBezTo>
                        <a:pt x="677" y="377"/>
                        <a:pt x="666" y="340"/>
                        <a:pt x="637" y="312"/>
                      </a:cubicBezTo>
                      <a:cubicBezTo>
                        <a:pt x="624" y="275"/>
                        <a:pt x="599" y="263"/>
                        <a:pt x="576" y="233"/>
                      </a:cubicBezTo>
                      <a:cubicBezTo>
                        <a:pt x="538" y="184"/>
                        <a:pt x="475" y="113"/>
                        <a:pt x="419" y="85"/>
                      </a:cubicBezTo>
                      <a:cubicBezTo>
                        <a:pt x="394" y="73"/>
                        <a:pt x="366" y="68"/>
                        <a:pt x="340" y="59"/>
                      </a:cubicBezTo>
                      <a:cubicBezTo>
                        <a:pt x="323" y="53"/>
                        <a:pt x="288" y="41"/>
                        <a:pt x="288" y="41"/>
                      </a:cubicBezTo>
                      <a:cubicBezTo>
                        <a:pt x="286" y="41"/>
                        <a:pt x="29" y="0"/>
                        <a:pt x="0" y="85"/>
                      </a:cubicBezTo>
                      <a:close/>
                    </a:path>
                  </a:pathLst>
                </a:custGeom>
                <a:solidFill>
                  <a:srgbClr val="BBE0E3"/>
                </a:solidFill>
                <a:ln w="2857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567" name="Freeform 19"/>
                <p:cNvSpPr>
                  <a:spLocks/>
                </p:cNvSpPr>
                <p:nvPr/>
              </p:nvSpPr>
              <p:spPr bwMode="auto">
                <a:xfrm>
                  <a:off x="1383" y="1110"/>
                  <a:ext cx="91" cy="136"/>
                </a:xfrm>
                <a:custGeom>
                  <a:avLst/>
                  <a:gdLst>
                    <a:gd name="T0" fmla="*/ 0 w 772"/>
                    <a:gd name="T1" fmla="*/ 85 h 996"/>
                    <a:gd name="T2" fmla="*/ 148 w 772"/>
                    <a:gd name="T3" fmla="*/ 277 h 996"/>
                    <a:gd name="T4" fmla="*/ 140 w 772"/>
                    <a:gd name="T5" fmla="*/ 521 h 996"/>
                    <a:gd name="T6" fmla="*/ 105 w 772"/>
                    <a:gd name="T7" fmla="*/ 713 h 996"/>
                    <a:gd name="T8" fmla="*/ 113 w 772"/>
                    <a:gd name="T9" fmla="*/ 818 h 996"/>
                    <a:gd name="T10" fmla="*/ 323 w 772"/>
                    <a:gd name="T11" fmla="*/ 993 h 996"/>
                    <a:gd name="T12" fmla="*/ 593 w 772"/>
                    <a:gd name="T13" fmla="*/ 984 h 996"/>
                    <a:gd name="T14" fmla="*/ 742 w 772"/>
                    <a:gd name="T15" fmla="*/ 853 h 996"/>
                    <a:gd name="T16" fmla="*/ 768 w 772"/>
                    <a:gd name="T17" fmla="*/ 748 h 996"/>
                    <a:gd name="T18" fmla="*/ 698 w 772"/>
                    <a:gd name="T19" fmla="*/ 408 h 996"/>
                    <a:gd name="T20" fmla="*/ 637 w 772"/>
                    <a:gd name="T21" fmla="*/ 312 h 996"/>
                    <a:gd name="T22" fmla="*/ 576 w 772"/>
                    <a:gd name="T23" fmla="*/ 233 h 996"/>
                    <a:gd name="T24" fmla="*/ 419 w 772"/>
                    <a:gd name="T25" fmla="*/ 85 h 996"/>
                    <a:gd name="T26" fmla="*/ 340 w 772"/>
                    <a:gd name="T27" fmla="*/ 59 h 996"/>
                    <a:gd name="T28" fmla="*/ 288 w 772"/>
                    <a:gd name="T29" fmla="*/ 41 h 996"/>
                    <a:gd name="T30" fmla="*/ 0 w 772"/>
                    <a:gd name="T31" fmla="*/ 85 h 99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72"/>
                    <a:gd name="T49" fmla="*/ 0 h 996"/>
                    <a:gd name="T50" fmla="*/ 772 w 772"/>
                    <a:gd name="T51" fmla="*/ 996 h 99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72" h="996">
                      <a:moveTo>
                        <a:pt x="0" y="85"/>
                      </a:moveTo>
                      <a:cubicBezTo>
                        <a:pt x="75" y="136"/>
                        <a:pt x="127" y="187"/>
                        <a:pt x="148" y="277"/>
                      </a:cubicBezTo>
                      <a:cubicBezTo>
                        <a:pt x="145" y="358"/>
                        <a:pt x="145" y="440"/>
                        <a:pt x="140" y="521"/>
                      </a:cubicBezTo>
                      <a:cubicBezTo>
                        <a:pt x="136" y="586"/>
                        <a:pt x="113" y="649"/>
                        <a:pt x="105" y="713"/>
                      </a:cubicBezTo>
                      <a:cubicBezTo>
                        <a:pt x="108" y="748"/>
                        <a:pt x="105" y="784"/>
                        <a:pt x="113" y="818"/>
                      </a:cubicBezTo>
                      <a:cubicBezTo>
                        <a:pt x="139" y="924"/>
                        <a:pt x="239" y="950"/>
                        <a:pt x="323" y="993"/>
                      </a:cubicBezTo>
                      <a:cubicBezTo>
                        <a:pt x="413" y="990"/>
                        <a:pt x="504" y="996"/>
                        <a:pt x="593" y="984"/>
                      </a:cubicBezTo>
                      <a:cubicBezTo>
                        <a:pt x="634" y="978"/>
                        <a:pt x="709" y="885"/>
                        <a:pt x="742" y="853"/>
                      </a:cubicBezTo>
                      <a:cubicBezTo>
                        <a:pt x="754" y="817"/>
                        <a:pt x="761" y="786"/>
                        <a:pt x="768" y="748"/>
                      </a:cubicBezTo>
                      <a:cubicBezTo>
                        <a:pt x="761" y="611"/>
                        <a:pt x="772" y="517"/>
                        <a:pt x="698" y="408"/>
                      </a:cubicBezTo>
                      <a:cubicBezTo>
                        <a:pt x="677" y="377"/>
                        <a:pt x="666" y="340"/>
                        <a:pt x="637" y="312"/>
                      </a:cubicBezTo>
                      <a:cubicBezTo>
                        <a:pt x="624" y="275"/>
                        <a:pt x="599" y="263"/>
                        <a:pt x="576" y="233"/>
                      </a:cubicBezTo>
                      <a:cubicBezTo>
                        <a:pt x="538" y="184"/>
                        <a:pt x="475" y="113"/>
                        <a:pt x="419" y="85"/>
                      </a:cubicBezTo>
                      <a:cubicBezTo>
                        <a:pt x="394" y="73"/>
                        <a:pt x="366" y="68"/>
                        <a:pt x="340" y="59"/>
                      </a:cubicBezTo>
                      <a:cubicBezTo>
                        <a:pt x="323" y="53"/>
                        <a:pt x="288" y="41"/>
                        <a:pt x="288" y="41"/>
                      </a:cubicBezTo>
                      <a:cubicBezTo>
                        <a:pt x="286" y="41"/>
                        <a:pt x="29" y="0"/>
                        <a:pt x="0" y="85"/>
                      </a:cubicBezTo>
                      <a:close/>
                    </a:path>
                  </a:pathLst>
                </a:custGeom>
                <a:solidFill>
                  <a:srgbClr val="BBE0E3"/>
                </a:solidFill>
                <a:ln w="2857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568" name="Freeform 20"/>
                <p:cNvSpPr>
                  <a:spLocks/>
                </p:cNvSpPr>
                <p:nvPr/>
              </p:nvSpPr>
              <p:spPr bwMode="auto">
                <a:xfrm>
                  <a:off x="1519" y="1110"/>
                  <a:ext cx="91" cy="136"/>
                </a:xfrm>
                <a:custGeom>
                  <a:avLst/>
                  <a:gdLst>
                    <a:gd name="T0" fmla="*/ 0 w 772"/>
                    <a:gd name="T1" fmla="*/ 85 h 996"/>
                    <a:gd name="T2" fmla="*/ 148 w 772"/>
                    <a:gd name="T3" fmla="*/ 277 h 996"/>
                    <a:gd name="T4" fmla="*/ 140 w 772"/>
                    <a:gd name="T5" fmla="*/ 521 h 996"/>
                    <a:gd name="T6" fmla="*/ 105 w 772"/>
                    <a:gd name="T7" fmla="*/ 713 h 996"/>
                    <a:gd name="T8" fmla="*/ 113 w 772"/>
                    <a:gd name="T9" fmla="*/ 818 h 996"/>
                    <a:gd name="T10" fmla="*/ 323 w 772"/>
                    <a:gd name="T11" fmla="*/ 993 h 996"/>
                    <a:gd name="T12" fmla="*/ 593 w 772"/>
                    <a:gd name="T13" fmla="*/ 984 h 996"/>
                    <a:gd name="T14" fmla="*/ 742 w 772"/>
                    <a:gd name="T15" fmla="*/ 853 h 996"/>
                    <a:gd name="T16" fmla="*/ 768 w 772"/>
                    <a:gd name="T17" fmla="*/ 748 h 996"/>
                    <a:gd name="T18" fmla="*/ 698 w 772"/>
                    <a:gd name="T19" fmla="*/ 408 h 996"/>
                    <a:gd name="T20" fmla="*/ 637 w 772"/>
                    <a:gd name="T21" fmla="*/ 312 h 996"/>
                    <a:gd name="T22" fmla="*/ 576 w 772"/>
                    <a:gd name="T23" fmla="*/ 233 h 996"/>
                    <a:gd name="T24" fmla="*/ 419 w 772"/>
                    <a:gd name="T25" fmla="*/ 85 h 996"/>
                    <a:gd name="T26" fmla="*/ 340 w 772"/>
                    <a:gd name="T27" fmla="*/ 59 h 996"/>
                    <a:gd name="T28" fmla="*/ 288 w 772"/>
                    <a:gd name="T29" fmla="*/ 41 h 996"/>
                    <a:gd name="T30" fmla="*/ 0 w 772"/>
                    <a:gd name="T31" fmla="*/ 85 h 99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72"/>
                    <a:gd name="T49" fmla="*/ 0 h 996"/>
                    <a:gd name="T50" fmla="*/ 772 w 772"/>
                    <a:gd name="T51" fmla="*/ 996 h 99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72" h="996">
                      <a:moveTo>
                        <a:pt x="0" y="85"/>
                      </a:moveTo>
                      <a:cubicBezTo>
                        <a:pt x="75" y="136"/>
                        <a:pt x="127" y="187"/>
                        <a:pt x="148" y="277"/>
                      </a:cubicBezTo>
                      <a:cubicBezTo>
                        <a:pt x="145" y="358"/>
                        <a:pt x="145" y="440"/>
                        <a:pt x="140" y="521"/>
                      </a:cubicBezTo>
                      <a:cubicBezTo>
                        <a:pt x="136" y="586"/>
                        <a:pt x="113" y="649"/>
                        <a:pt x="105" y="713"/>
                      </a:cubicBezTo>
                      <a:cubicBezTo>
                        <a:pt x="108" y="748"/>
                        <a:pt x="105" y="784"/>
                        <a:pt x="113" y="818"/>
                      </a:cubicBezTo>
                      <a:cubicBezTo>
                        <a:pt x="139" y="924"/>
                        <a:pt x="239" y="950"/>
                        <a:pt x="323" y="993"/>
                      </a:cubicBezTo>
                      <a:cubicBezTo>
                        <a:pt x="413" y="990"/>
                        <a:pt x="504" y="996"/>
                        <a:pt x="593" y="984"/>
                      </a:cubicBezTo>
                      <a:cubicBezTo>
                        <a:pt x="634" y="978"/>
                        <a:pt x="709" y="885"/>
                        <a:pt x="742" y="853"/>
                      </a:cubicBezTo>
                      <a:cubicBezTo>
                        <a:pt x="754" y="817"/>
                        <a:pt x="761" y="786"/>
                        <a:pt x="768" y="748"/>
                      </a:cubicBezTo>
                      <a:cubicBezTo>
                        <a:pt x="761" y="611"/>
                        <a:pt x="772" y="517"/>
                        <a:pt x="698" y="408"/>
                      </a:cubicBezTo>
                      <a:cubicBezTo>
                        <a:pt x="677" y="377"/>
                        <a:pt x="666" y="340"/>
                        <a:pt x="637" y="312"/>
                      </a:cubicBezTo>
                      <a:cubicBezTo>
                        <a:pt x="624" y="275"/>
                        <a:pt x="599" y="263"/>
                        <a:pt x="576" y="233"/>
                      </a:cubicBezTo>
                      <a:cubicBezTo>
                        <a:pt x="538" y="184"/>
                        <a:pt x="475" y="113"/>
                        <a:pt x="419" y="85"/>
                      </a:cubicBezTo>
                      <a:cubicBezTo>
                        <a:pt x="394" y="73"/>
                        <a:pt x="366" y="68"/>
                        <a:pt x="340" y="59"/>
                      </a:cubicBezTo>
                      <a:cubicBezTo>
                        <a:pt x="323" y="53"/>
                        <a:pt x="288" y="41"/>
                        <a:pt x="288" y="41"/>
                      </a:cubicBezTo>
                      <a:cubicBezTo>
                        <a:pt x="286" y="41"/>
                        <a:pt x="29" y="0"/>
                        <a:pt x="0" y="85"/>
                      </a:cubicBezTo>
                      <a:close/>
                    </a:path>
                  </a:pathLst>
                </a:custGeom>
                <a:solidFill>
                  <a:srgbClr val="BBE0E3"/>
                </a:solidFill>
                <a:ln w="2857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</p:grpSp>
      <p:sp>
        <p:nvSpPr>
          <p:cNvPr id="317489" name="Rectangle 49"/>
          <p:cNvSpPr>
            <a:spLocks noChangeArrowheads="1"/>
          </p:cNvSpPr>
          <p:nvPr/>
        </p:nvSpPr>
        <p:spPr bwMode="auto">
          <a:xfrm>
            <a:off x="6324600" y="2743200"/>
            <a:ext cx="2133600" cy="2971800"/>
          </a:xfrm>
          <a:prstGeom prst="rect">
            <a:avLst/>
          </a:prstGeom>
          <a:solidFill>
            <a:schemeClr val="tx1"/>
          </a:solidFill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Animals learn predictions</a:t>
            </a:r>
            <a:endParaRPr lang="en-US" smtClean="0"/>
          </a:p>
        </p:txBody>
      </p:sp>
      <p:pic>
        <p:nvPicPr>
          <p:cNvPr id="22533" name="Picture 6" descr="pavlov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3325" y="85725"/>
            <a:ext cx="14478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7620000" y="2057400"/>
            <a:ext cx="1414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>
                <a:latin typeface="Lucida Sans Unicode" pitchFamily="34" charset="0"/>
              </a:rPr>
              <a:t>Ivan Pavlov</a:t>
            </a:r>
          </a:p>
        </p:txBody>
      </p:sp>
      <p:pic>
        <p:nvPicPr>
          <p:cNvPr id="317462" name="Picture 22" descr="be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352800"/>
            <a:ext cx="720725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6400800" y="2743200"/>
            <a:ext cx="1371600" cy="533400"/>
            <a:chOff x="4032" y="1728"/>
            <a:chExt cx="864" cy="336"/>
          </a:xfrm>
        </p:grpSpPr>
        <p:pic>
          <p:nvPicPr>
            <p:cNvPr id="22550" name="Picture 23" descr="steak"/>
            <p:cNvPicPr>
              <a:picLocks noChangeAspect="1" noChangeArrowheads="1"/>
            </p:cNvPicPr>
            <p:nvPr/>
          </p:nvPicPr>
          <p:blipFill>
            <a:blip r:embed="rId4" cstate="print"/>
            <a:srcRect t="10573" b="15419"/>
            <a:stretch>
              <a:fillRect/>
            </a:stretch>
          </p:blipFill>
          <p:spPr bwMode="auto">
            <a:xfrm>
              <a:off x="4032" y="1728"/>
              <a:ext cx="45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2551" name="Group 24"/>
            <p:cNvGrpSpPr>
              <a:grpSpLocks/>
            </p:cNvGrpSpPr>
            <p:nvPr/>
          </p:nvGrpSpPr>
          <p:grpSpPr bwMode="auto">
            <a:xfrm>
              <a:off x="4485" y="1728"/>
              <a:ext cx="411" cy="281"/>
              <a:chOff x="3107" y="890"/>
              <a:chExt cx="453" cy="272"/>
            </a:xfrm>
          </p:grpSpPr>
          <p:sp>
            <p:nvSpPr>
              <p:cNvPr id="22552" name="Rectangle 25"/>
              <p:cNvSpPr>
                <a:spLocks noChangeArrowheads="1"/>
              </p:cNvSpPr>
              <p:nvPr/>
            </p:nvSpPr>
            <p:spPr bwMode="auto">
              <a:xfrm>
                <a:off x="3107" y="890"/>
                <a:ext cx="453" cy="272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22553" name="Group 26"/>
              <p:cNvGrpSpPr>
                <a:grpSpLocks/>
              </p:cNvGrpSpPr>
              <p:nvPr/>
            </p:nvGrpSpPr>
            <p:grpSpPr bwMode="auto">
              <a:xfrm>
                <a:off x="3160" y="991"/>
                <a:ext cx="339" cy="111"/>
                <a:chOff x="1247" y="1110"/>
                <a:chExt cx="363" cy="136"/>
              </a:xfrm>
            </p:grpSpPr>
            <p:sp>
              <p:nvSpPr>
                <p:cNvPr id="22554" name="Freeform 27"/>
                <p:cNvSpPr>
                  <a:spLocks/>
                </p:cNvSpPr>
                <p:nvPr/>
              </p:nvSpPr>
              <p:spPr bwMode="auto">
                <a:xfrm>
                  <a:off x="1247" y="1110"/>
                  <a:ext cx="91" cy="136"/>
                </a:xfrm>
                <a:custGeom>
                  <a:avLst/>
                  <a:gdLst>
                    <a:gd name="T0" fmla="*/ 0 w 772"/>
                    <a:gd name="T1" fmla="*/ 85 h 996"/>
                    <a:gd name="T2" fmla="*/ 148 w 772"/>
                    <a:gd name="T3" fmla="*/ 277 h 996"/>
                    <a:gd name="T4" fmla="*/ 140 w 772"/>
                    <a:gd name="T5" fmla="*/ 521 h 996"/>
                    <a:gd name="T6" fmla="*/ 105 w 772"/>
                    <a:gd name="T7" fmla="*/ 713 h 996"/>
                    <a:gd name="T8" fmla="*/ 113 w 772"/>
                    <a:gd name="T9" fmla="*/ 818 h 996"/>
                    <a:gd name="T10" fmla="*/ 323 w 772"/>
                    <a:gd name="T11" fmla="*/ 993 h 996"/>
                    <a:gd name="T12" fmla="*/ 593 w 772"/>
                    <a:gd name="T13" fmla="*/ 984 h 996"/>
                    <a:gd name="T14" fmla="*/ 742 w 772"/>
                    <a:gd name="T15" fmla="*/ 853 h 996"/>
                    <a:gd name="T16" fmla="*/ 768 w 772"/>
                    <a:gd name="T17" fmla="*/ 748 h 996"/>
                    <a:gd name="T18" fmla="*/ 698 w 772"/>
                    <a:gd name="T19" fmla="*/ 408 h 996"/>
                    <a:gd name="T20" fmla="*/ 637 w 772"/>
                    <a:gd name="T21" fmla="*/ 312 h 996"/>
                    <a:gd name="T22" fmla="*/ 576 w 772"/>
                    <a:gd name="T23" fmla="*/ 233 h 996"/>
                    <a:gd name="T24" fmla="*/ 419 w 772"/>
                    <a:gd name="T25" fmla="*/ 85 h 996"/>
                    <a:gd name="T26" fmla="*/ 340 w 772"/>
                    <a:gd name="T27" fmla="*/ 59 h 996"/>
                    <a:gd name="T28" fmla="*/ 288 w 772"/>
                    <a:gd name="T29" fmla="*/ 41 h 996"/>
                    <a:gd name="T30" fmla="*/ 0 w 772"/>
                    <a:gd name="T31" fmla="*/ 85 h 99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72"/>
                    <a:gd name="T49" fmla="*/ 0 h 996"/>
                    <a:gd name="T50" fmla="*/ 772 w 772"/>
                    <a:gd name="T51" fmla="*/ 996 h 99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72" h="996">
                      <a:moveTo>
                        <a:pt x="0" y="85"/>
                      </a:moveTo>
                      <a:cubicBezTo>
                        <a:pt x="75" y="136"/>
                        <a:pt x="127" y="187"/>
                        <a:pt x="148" y="277"/>
                      </a:cubicBezTo>
                      <a:cubicBezTo>
                        <a:pt x="145" y="358"/>
                        <a:pt x="145" y="440"/>
                        <a:pt x="140" y="521"/>
                      </a:cubicBezTo>
                      <a:cubicBezTo>
                        <a:pt x="136" y="586"/>
                        <a:pt x="113" y="649"/>
                        <a:pt x="105" y="713"/>
                      </a:cubicBezTo>
                      <a:cubicBezTo>
                        <a:pt x="108" y="748"/>
                        <a:pt x="105" y="784"/>
                        <a:pt x="113" y="818"/>
                      </a:cubicBezTo>
                      <a:cubicBezTo>
                        <a:pt x="139" y="924"/>
                        <a:pt x="239" y="950"/>
                        <a:pt x="323" y="993"/>
                      </a:cubicBezTo>
                      <a:cubicBezTo>
                        <a:pt x="413" y="990"/>
                        <a:pt x="504" y="996"/>
                        <a:pt x="593" y="984"/>
                      </a:cubicBezTo>
                      <a:cubicBezTo>
                        <a:pt x="634" y="978"/>
                        <a:pt x="709" y="885"/>
                        <a:pt x="742" y="853"/>
                      </a:cubicBezTo>
                      <a:cubicBezTo>
                        <a:pt x="754" y="817"/>
                        <a:pt x="761" y="786"/>
                        <a:pt x="768" y="748"/>
                      </a:cubicBezTo>
                      <a:cubicBezTo>
                        <a:pt x="761" y="611"/>
                        <a:pt x="772" y="517"/>
                        <a:pt x="698" y="408"/>
                      </a:cubicBezTo>
                      <a:cubicBezTo>
                        <a:pt x="677" y="377"/>
                        <a:pt x="666" y="340"/>
                        <a:pt x="637" y="312"/>
                      </a:cubicBezTo>
                      <a:cubicBezTo>
                        <a:pt x="624" y="275"/>
                        <a:pt x="599" y="263"/>
                        <a:pt x="576" y="233"/>
                      </a:cubicBezTo>
                      <a:cubicBezTo>
                        <a:pt x="538" y="184"/>
                        <a:pt x="475" y="113"/>
                        <a:pt x="419" y="85"/>
                      </a:cubicBezTo>
                      <a:cubicBezTo>
                        <a:pt x="394" y="73"/>
                        <a:pt x="366" y="68"/>
                        <a:pt x="340" y="59"/>
                      </a:cubicBezTo>
                      <a:cubicBezTo>
                        <a:pt x="323" y="53"/>
                        <a:pt x="288" y="41"/>
                        <a:pt x="288" y="41"/>
                      </a:cubicBezTo>
                      <a:cubicBezTo>
                        <a:pt x="286" y="41"/>
                        <a:pt x="29" y="0"/>
                        <a:pt x="0" y="85"/>
                      </a:cubicBezTo>
                      <a:close/>
                    </a:path>
                  </a:pathLst>
                </a:custGeom>
                <a:solidFill>
                  <a:srgbClr val="BBE0E3"/>
                </a:solidFill>
                <a:ln w="2857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555" name="Freeform 28"/>
                <p:cNvSpPr>
                  <a:spLocks/>
                </p:cNvSpPr>
                <p:nvPr/>
              </p:nvSpPr>
              <p:spPr bwMode="auto">
                <a:xfrm>
                  <a:off x="1383" y="1110"/>
                  <a:ext cx="91" cy="136"/>
                </a:xfrm>
                <a:custGeom>
                  <a:avLst/>
                  <a:gdLst>
                    <a:gd name="T0" fmla="*/ 0 w 772"/>
                    <a:gd name="T1" fmla="*/ 85 h 996"/>
                    <a:gd name="T2" fmla="*/ 148 w 772"/>
                    <a:gd name="T3" fmla="*/ 277 h 996"/>
                    <a:gd name="T4" fmla="*/ 140 w 772"/>
                    <a:gd name="T5" fmla="*/ 521 h 996"/>
                    <a:gd name="T6" fmla="*/ 105 w 772"/>
                    <a:gd name="T7" fmla="*/ 713 h 996"/>
                    <a:gd name="T8" fmla="*/ 113 w 772"/>
                    <a:gd name="T9" fmla="*/ 818 h 996"/>
                    <a:gd name="T10" fmla="*/ 323 w 772"/>
                    <a:gd name="T11" fmla="*/ 993 h 996"/>
                    <a:gd name="T12" fmla="*/ 593 w 772"/>
                    <a:gd name="T13" fmla="*/ 984 h 996"/>
                    <a:gd name="T14" fmla="*/ 742 w 772"/>
                    <a:gd name="T15" fmla="*/ 853 h 996"/>
                    <a:gd name="T16" fmla="*/ 768 w 772"/>
                    <a:gd name="T17" fmla="*/ 748 h 996"/>
                    <a:gd name="T18" fmla="*/ 698 w 772"/>
                    <a:gd name="T19" fmla="*/ 408 h 996"/>
                    <a:gd name="T20" fmla="*/ 637 w 772"/>
                    <a:gd name="T21" fmla="*/ 312 h 996"/>
                    <a:gd name="T22" fmla="*/ 576 w 772"/>
                    <a:gd name="T23" fmla="*/ 233 h 996"/>
                    <a:gd name="T24" fmla="*/ 419 w 772"/>
                    <a:gd name="T25" fmla="*/ 85 h 996"/>
                    <a:gd name="T26" fmla="*/ 340 w 772"/>
                    <a:gd name="T27" fmla="*/ 59 h 996"/>
                    <a:gd name="T28" fmla="*/ 288 w 772"/>
                    <a:gd name="T29" fmla="*/ 41 h 996"/>
                    <a:gd name="T30" fmla="*/ 0 w 772"/>
                    <a:gd name="T31" fmla="*/ 85 h 99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72"/>
                    <a:gd name="T49" fmla="*/ 0 h 996"/>
                    <a:gd name="T50" fmla="*/ 772 w 772"/>
                    <a:gd name="T51" fmla="*/ 996 h 99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72" h="996">
                      <a:moveTo>
                        <a:pt x="0" y="85"/>
                      </a:moveTo>
                      <a:cubicBezTo>
                        <a:pt x="75" y="136"/>
                        <a:pt x="127" y="187"/>
                        <a:pt x="148" y="277"/>
                      </a:cubicBezTo>
                      <a:cubicBezTo>
                        <a:pt x="145" y="358"/>
                        <a:pt x="145" y="440"/>
                        <a:pt x="140" y="521"/>
                      </a:cubicBezTo>
                      <a:cubicBezTo>
                        <a:pt x="136" y="586"/>
                        <a:pt x="113" y="649"/>
                        <a:pt x="105" y="713"/>
                      </a:cubicBezTo>
                      <a:cubicBezTo>
                        <a:pt x="108" y="748"/>
                        <a:pt x="105" y="784"/>
                        <a:pt x="113" y="818"/>
                      </a:cubicBezTo>
                      <a:cubicBezTo>
                        <a:pt x="139" y="924"/>
                        <a:pt x="239" y="950"/>
                        <a:pt x="323" y="993"/>
                      </a:cubicBezTo>
                      <a:cubicBezTo>
                        <a:pt x="413" y="990"/>
                        <a:pt x="504" y="996"/>
                        <a:pt x="593" y="984"/>
                      </a:cubicBezTo>
                      <a:cubicBezTo>
                        <a:pt x="634" y="978"/>
                        <a:pt x="709" y="885"/>
                        <a:pt x="742" y="853"/>
                      </a:cubicBezTo>
                      <a:cubicBezTo>
                        <a:pt x="754" y="817"/>
                        <a:pt x="761" y="786"/>
                        <a:pt x="768" y="748"/>
                      </a:cubicBezTo>
                      <a:cubicBezTo>
                        <a:pt x="761" y="611"/>
                        <a:pt x="772" y="517"/>
                        <a:pt x="698" y="408"/>
                      </a:cubicBezTo>
                      <a:cubicBezTo>
                        <a:pt x="677" y="377"/>
                        <a:pt x="666" y="340"/>
                        <a:pt x="637" y="312"/>
                      </a:cubicBezTo>
                      <a:cubicBezTo>
                        <a:pt x="624" y="275"/>
                        <a:pt x="599" y="263"/>
                        <a:pt x="576" y="233"/>
                      </a:cubicBezTo>
                      <a:cubicBezTo>
                        <a:pt x="538" y="184"/>
                        <a:pt x="475" y="113"/>
                        <a:pt x="419" y="85"/>
                      </a:cubicBezTo>
                      <a:cubicBezTo>
                        <a:pt x="394" y="73"/>
                        <a:pt x="366" y="68"/>
                        <a:pt x="340" y="59"/>
                      </a:cubicBezTo>
                      <a:cubicBezTo>
                        <a:pt x="323" y="53"/>
                        <a:pt x="288" y="41"/>
                        <a:pt x="288" y="41"/>
                      </a:cubicBezTo>
                      <a:cubicBezTo>
                        <a:pt x="286" y="41"/>
                        <a:pt x="29" y="0"/>
                        <a:pt x="0" y="85"/>
                      </a:cubicBezTo>
                      <a:close/>
                    </a:path>
                  </a:pathLst>
                </a:custGeom>
                <a:solidFill>
                  <a:srgbClr val="BBE0E3"/>
                </a:solidFill>
                <a:ln w="2857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556" name="Freeform 29"/>
                <p:cNvSpPr>
                  <a:spLocks/>
                </p:cNvSpPr>
                <p:nvPr/>
              </p:nvSpPr>
              <p:spPr bwMode="auto">
                <a:xfrm>
                  <a:off x="1519" y="1110"/>
                  <a:ext cx="91" cy="136"/>
                </a:xfrm>
                <a:custGeom>
                  <a:avLst/>
                  <a:gdLst>
                    <a:gd name="T0" fmla="*/ 0 w 772"/>
                    <a:gd name="T1" fmla="*/ 85 h 996"/>
                    <a:gd name="T2" fmla="*/ 148 w 772"/>
                    <a:gd name="T3" fmla="*/ 277 h 996"/>
                    <a:gd name="T4" fmla="*/ 140 w 772"/>
                    <a:gd name="T5" fmla="*/ 521 h 996"/>
                    <a:gd name="T6" fmla="*/ 105 w 772"/>
                    <a:gd name="T7" fmla="*/ 713 h 996"/>
                    <a:gd name="T8" fmla="*/ 113 w 772"/>
                    <a:gd name="T9" fmla="*/ 818 h 996"/>
                    <a:gd name="T10" fmla="*/ 323 w 772"/>
                    <a:gd name="T11" fmla="*/ 993 h 996"/>
                    <a:gd name="T12" fmla="*/ 593 w 772"/>
                    <a:gd name="T13" fmla="*/ 984 h 996"/>
                    <a:gd name="T14" fmla="*/ 742 w 772"/>
                    <a:gd name="T15" fmla="*/ 853 h 996"/>
                    <a:gd name="T16" fmla="*/ 768 w 772"/>
                    <a:gd name="T17" fmla="*/ 748 h 996"/>
                    <a:gd name="T18" fmla="*/ 698 w 772"/>
                    <a:gd name="T19" fmla="*/ 408 h 996"/>
                    <a:gd name="T20" fmla="*/ 637 w 772"/>
                    <a:gd name="T21" fmla="*/ 312 h 996"/>
                    <a:gd name="T22" fmla="*/ 576 w 772"/>
                    <a:gd name="T23" fmla="*/ 233 h 996"/>
                    <a:gd name="T24" fmla="*/ 419 w 772"/>
                    <a:gd name="T25" fmla="*/ 85 h 996"/>
                    <a:gd name="T26" fmla="*/ 340 w 772"/>
                    <a:gd name="T27" fmla="*/ 59 h 996"/>
                    <a:gd name="T28" fmla="*/ 288 w 772"/>
                    <a:gd name="T29" fmla="*/ 41 h 996"/>
                    <a:gd name="T30" fmla="*/ 0 w 772"/>
                    <a:gd name="T31" fmla="*/ 85 h 99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72"/>
                    <a:gd name="T49" fmla="*/ 0 h 996"/>
                    <a:gd name="T50" fmla="*/ 772 w 772"/>
                    <a:gd name="T51" fmla="*/ 996 h 99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72" h="996">
                      <a:moveTo>
                        <a:pt x="0" y="85"/>
                      </a:moveTo>
                      <a:cubicBezTo>
                        <a:pt x="75" y="136"/>
                        <a:pt x="127" y="187"/>
                        <a:pt x="148" y="277"/>
                      </a:cubicBezTo>
                      <a:cubicBezTo>
                        <a:pt x="145" y="358"/>
                        <a:pt x="145" y="440"/>
                        <a:pt x="140" y="521"/>
                      </a:cubicBezTo>
                      <a:cubicBezTo>
                        <a:pt x="136" y="586"/>
                        <a:pt x="113" y="649"/>
                        <a:pt x="105" y="713"/>
                      </a:cubicBezTo>
                      <a:cubicBezTo>
                        <a:pt x="108" y="748"/>
                        <a:pt x="105" y="784"/>
                        <a:pt x="113" y="818"/>
                      </a:cubicBezTo>
                      <a:cubicBezTo>
                        <a:pt x="139" y="924"/>
                        <a:pt x="239" y="950"/>
                        <a:pt x="323" y="993"/>
                      </a:cubicBezTo>
                      <a:cubicBezTo>
                        <a:pt x="413" y="990"/>
                        <a:pt x="504" y="996"/>
                        <a:pt x="593" y="984"/>
                      </a:cubicBezTo>
                      <a:cubicBezTo>
                        <a:pt x="634" y="978"/>
                        <a:pt x="709" y="885"/>
                        <a:pt x="742" y="853"/>
                      </a:cubicBezTo>
                      <a:cubicBezTo>
                        <a:pt x="754" y="817"/>
                        <a:pt x="761" y="786"/>
                        <a:pt x="768" y="748"/>
                      </a:cubicBezTo>
                      <a:cubicBezTo>
                        <a:pt x="761" y="611"/>
                        <a:pt x="772" y="517"/>
                        <a:pt x="698" y="408"/>
                      </a:cubicBezTo>
                      <a:cubicBezTo>
                        <a:pt x="677" y="377"/>
                        <a:pt x="666" y="340"/>
                        <a:pt x="637" y="312"/>
                      </a:cubicBezTo>
                      <a:cubicBezTo>
                        <a:pt x="624" y="275"/>
                        <a:pt x="599" y="263"/>
                        <a:pt x="576" y="233"/>
                      </a:cubicBezTo>
                      <a:cubicBezTo>
                        <a:pt x="538" y="184"/>
                        <a:pt x="475" y="113"/>
                        <a:pt x="419" y="85"/>
                      </a:cubicBezTo>
                      <a:cubicBezTo>
                        <a:pt x="394" y="73"/>
                        <a:pt x="366" y="68"/>
                        <a:pt x="340" y="59"/>
                      </a:cubicBezTo>
                      <a:cubicBezTo>
                        <a:pt x="323" y="53"/>
                        <a:pt x="288" y="41"/>
                        <a:pt x="288" y="41"/>
                      </a:cubicBezTo>
                      <a:cubicBezTo>
                        <a:pt x="286" y="41"/>
                        <a:pt x="29" y="0"/>
                        <a:pt x="0" y="85"/>
                      </a:cubicBezTo>
                      <a:close/>
                    </a:path>
                  </a:pathLst>
                </a:custGeom>
                <a:solidFill>
                  <a:srgbClr val="BBE0E3"/>
                </a:solidFill>
                <a:ln w="2857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</p:grpSp>
      <p:grpSp>
        <p:nvGrpSpPr>
          <p:cNvPr id="8" name="Group 48"/>
          <p:cNvGrpSpPr>
            <a:grpSpLocks/>
          </p:cNvGrpSpPr>
          <p:nvPr/>
        </p:nvGrpSpPr>
        <p:grpSpPr bwMode="auto">
          <a:xfrm>
            <a:off x="6400800" y="5002213"/>
            <a:ext cx="1371600" cy="712787"/>
            <a:chOff x="4032" y="3151"/>
            <a:chExt cx="864" cy="449"/>
          </a:xfrm>
        </p:grpSpPr>
        <p:pic>
          <p:nvPicPr>
            <p:cNvPr id="22543" name="Picture 39" descr="bel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32" y="3151"/>
              <a:ext cx="454" cy="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2544" name="Group 40"/>
            <p:cNvGrpSpPr>
              <a:grpSpLocks/>
            </p:cNvGrpSpPr>
            <p:nvPr/>
          </p:nvGrpSpPr>
          <p:grpSpPr bwMode="auto">
            <a:xfrm>
              <a:off x="4485" y="3223"/>
              <a:ext cx="411" cy="281"/>
              <a:chOff x="3107" y="890"/>
              <a:chExt cx="453" cy="272"/>
            </a:xfrm>
          </p:grpSpPr>
          <p:sp>
            <p:nvSpPr>
              <p:cNvPr id="22545" name="Rectangle 41"/>
              <p:cNvSpPr>
                <a:spLocks noChangeArrowheads="1"/>
              </p:cNvSpPr>
              <p:nvPr/>
            </p:nvSpPr>
            <p:spPr bwMode="auto">
              <a:xfrm>
                <a:off x="3107" y="890"/>
                <a:ext cx="453" cy="272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22546" name="Group 42"/>
              <p:cNvGrpSpPr>
                <a:grpSpLocks/>
              </p:cNvGrpSpPr>
              <p:nvPr/>
            </p:nvGrpSpPr>
            <p:grpSpPr bwMode="auto">
              <a:xfrm>
                <a:off x="3160" y="991"/>
                <a:ext cx="339" cy="111"/>
                <a:chOff x="1247" y="1110"/>
                <a:chExt cx="363" cy="136"/>
              </a:xfrm>
            </p:grpSpPr>
            <p:sp>
              <p:nvSpPr>
                <p:cNvPr id="22547" name="Freeform 43"/>
                <p:cNvSpPr>
                  <a:spLocks/>
                </p:cNvSpPr>
                <p:nvPr/>
              </p:nvSpPr>
              <p:spPr bwMode="auto">
                <a:xfrm>
                  <a:off x="1247" y="1110"/>
                  <a:ext cx="91" cy="136"/>
                </a:xfrm>
                <a:custGeom>
                  <a:avLst/>
                  <a:gdLst>
                    <a:gd name="T0" fmla="*/ 0 w 772"/>
                    <a:gd name="T1" fmla="*/ 85 h 996"/>
                    <a:gd name="T2" fmla="*/ 148 w 772"/>
                    <a:gd name="T3" fmla="*/ 277 h 996"/>
                    <a:gd name="T4" fmla="*/ 140 w 772"/>
                    <a:gd name="T5" fmla="*/ 521 h 996"/>
                    <a:gd name="T6" fmla="*/ 105 w 772"/>
                    <a:gd name="T7" fmla="*/ 713 h 996"/>
                    <a:gd name="T8" fmla="*/ 113 w 772"/>
                    <a:gd name="T9" fmla="*/ 818 h 996"/>
                    <a:gd name="T10" fmla="*/ 323 w 772"/>
                    <a:gd name="T11" fmla="*/ 993 h 996"/>
                    <a:gd name="T12" fmla="*/ 593 w 772"/>
                    <a:gd name="T13" fmla="*/ 984 h 996"/>
                    <a:gd name="T14" fmla="*/ 742 w 772"/>
                    <a:gd name="T15" fmla="*/ 853 h 996"/>
                    <a:gd name="T16" fmla="*/ 768 w 772"/>
                    <a:gd name="T17" fmla="*/ 748 h 996"/>
                    <a:gd name="T18" fmla="*/ 698 w 772"/>
                    <a:gd name="T19" fmla="*/ 408 h 996"/>
                    <a:gd name="T20" fmla="*/ 637 w 772"/>
                    <a:gd name="T21" fmla="*/ 312 h 996"/>
                    <a:gd name="T22" fmla="*/ 576 w 772"/>
                    <a:gd name="T23" fmla="*/ 233 h 996"/>
                    <a:gd name="T24" fmla="*/ 419 w 772"/>
                    <a:gd name="T25" fmla="*/ 85 h 996"/>
                    <a:gd name="T26" fmla="*/ 340 w 772"/>
                    <a:gd name="T27" fmla="*/ 59 h 996"/>
                    <a:gd name="T28" fmla="*/ 288 w 772"/>
                    <a:gd name="T29" fmla="*/ 41 h 996"/>
                    <a:gd name="T30" fmla="*/ 0 w 772"/>
                    <a:gd name="T31" fmla="*/ 85 h 99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72"/>
                    <a:gd name="T49" fmla="*/ 0 h 996"/>
                    <a:gd name="T50" fmla="*/ 772 w 772"/>
                    <a:gd name="T51" fmla="*/ 996 h 99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72" h="996">
                      <a:moveTo>
                        <a:pt x="0" y="85"/>
                      </a:moveTo>
                      <a:cubicBezTo>
                        <a:pt x="75" y="136"/>
                        <a:pt x="127" y="187"/>
                        <a:pt x="148" y="277"/>
                      </a:cubicBezTo>
                      <a:cubicBezTo>
                        <a:pt x="145" y="358"/>
                        <a:pt x="145" y="440"/>
                        <a:pt x="140" y="521"/>
                      </a:cubicBezTo>
                      <a:cubicBezTo>
                        <a:pt x="136" y="586"/>
                        <a:pt x="113" y="649"/>
                        <a:pt x="105" y="713"/>
                      </a:cubicBezTo>
                      <a:cubicBezTo>
                        <a:pt x="108" y="748"/>
                        <a:pt x="105" y="784"/>
                        <a:pt x="113" y="818"/>
                      </a:cubicBezTo>
                      <a:cubicBezTo>
                        <a:pt x="139" y="924"/>
                        <a:pt x="239" y="950"/>
                        <a:pt x="323" y="993"/>
                      </a:cubicBezTo>
                      <a:cubicBezTo>
                        <a:pt x="413" y="990"/>
                        <a:pt x="504" y="996"/>
                        <a:pt x="593" y="984"/>
                      </a:cubicBezTo>
                      <a:cubicBezTo>
                        <a:pt x="634" y="978"/>
                        <a:pt x="709" y="885"/>
                        <a:pt x="742" y="853"/>
                      </a:cubicBezTo>
                      <a:cubicBezTo>
                        <a:pt x="754" y="817"/>
                        <a:pt x="761" y="786"/>
                        <a:pt x="768" y="748"/>
                      </a:cubicBezTo>
                      <a:cubicBezTo>
                        <a:pt x="761" y="611"/>
                        <a:pt x="772" y="517"/>
                        <a:pt x="698" y="408"/>
                      </a:cubicBezTo>
                      <a:cubicBezTo>
                        <a:pt x="677" y="377"/>
                        <a:pt x="666" y="340"/>
                        <a:pt x="637" y="312"/>
                      </a:cubicBezTo>
                      <a:cubicBezTo>
                        <a:pt x="624" y="275"/>
                        <a:pt x="599" y="263"/>
                        <a:pt x="576" y="233"/>
                      </a:cubicBezTo>
                      <a:cubicBezTo>
                        <a:pt x="538" y="184"/>
                        <a:pt x="475" y="113"/>
                        <a:pt x="419" y="85"/>
                      </a:cubicBezTo>
                      <a:cubicBezTo>
                        <a:pt x="394" y="73"/>
                        <a:pt x="366" y="68"/>
                        <a:pt x="340" y="59"/>
                      </a:cubicBezTo>
                      <a:cubicBezTo>
                        <a:pt x="323" y="53"/>
                        <a:pt x="288" y="41"/>
                        <a:pt x="288" y="41"/>
                      </a:cubicBezTo>
                      <a:cubicBezTo>
                        <a:pt x="286" y="41"/>
                        <a:pt x="29" y="0"/>
                        <a:pt x="0" y="85"/>
                      </a:cubicBezTo>
                      <a:close/>
                    </a:path>
                  </a:pathLst>
                </a:custGeom>
                <a:solidFill>
                  <a:srgbClr val="BBE0E3"/>
                </a:solidFill>
                <a:ln w="2857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548" name="Freeform 44"/>
                <p:cNvSpPr>
                  <a:spLocks/>
                </p:cNvSpPr>
                <p:nvPr/>
              </p:nvSpPr>
              <p:spPr bwMode="auto">
                <a:xfrm>
                  <a:off x="1383" y="1110"/>
                  <a:ext cx="91" cy="136"/>
                </a:xfrm>
                <a:custGeom>
                  <a:avLst/>
                  <a:gdLst>
                    <a:gd name="T0" fmla="*/ 0 w 772"/>
                    <a:gd name="T1" fmla="*/ 85 h 996"/>
                    <a:gd name="T2" fmla="*/ 148 w 772"/>
                    <a:gd name="T3" fmla="*/ 277 h 996"/>
                    <a:gd name="T4" fmla="*/ 140 w 772"/>
                    <a:gd name="T5" fmla="*/ 521 h 996"/>
                    <a:gd name="T6" fmla="*/ 105 w 772"/>
                    <a:gd name="T7" fmla="*/ 713 h 996"/>
                    <a:gd name="T8" fmla="*/ 113 w 772"/>
                    <a:gd name="T9" fmla="*/ 818 h 996"/>
                    <a:gd name="T10" fmla="*/ 323 w 772"/>
                    <a:gd name="T11" fmla="*/ 993 h 996"/>
                    <a:gd name="T12" fmla="*/ 593 w 772"/>
                    <a:gd name="T13" fmla="*/ 984 h 996"/>
                    <a:gd name="T14" fmla="*/ 742 w 772"/>
                    <a:gd name="T15" fmla="*/ 853 h 996"/>
                    <a:gd name="T16" fmla="*/ 768 w 772"/>
                    <a:gd name="T17" fmla="*/ 748 h 996"/>
                    <a:gd name="T18" fmla="*/ 698 w 772"/>
                    <a:gd name="T19" fmla="*/ 408 h 996"/>
                    <a:gd name="T20" fmla="*/ 637 w 772"/>
                    <a:gd name="T21" fmla="*/ 312 h 996"/>
                    <a:gd name="T22" fmla="*/ 576 w 772"/>
                    <a:gd name="T23" fmla="*/ 233 h 996"/>
                    <a:gd name="T24" fmla="*/ 419 w 772"/>
                    <a:gd name="T25" fmla="*/ 85 h 996"/>
                    <a:gd name="T26" fmla="*/ 340 w 772"/>
                    <a:gd name="T27" fmla="*/ 59 h 996"/>
                    <a:gd name="T28" fmla="*/ 288 w 772"/>
                    <a:gd name="T29" fmla="*/ 41 h 996"/>
                    <a:gd name="T30" fmla="*/ 0 w 772"/>
                    <a:gd name="T31" fmla="*/ 85 h 99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72"/>
                    <a:gd name="T49" fmla="*/ 0 h 996"/>
                    <a:gd name="T50" fmla="*/ 772 w 772"/>
                    <a:gd name="T51" fmla="*/ 996 h 99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72" h="996">
                      <a:moveTo>
                        <a:pt x="0" y="85"/>
                      </a:moveTo>
                      <a:cubicBezTo>
                        <a:pt x="75" y="136"/>
                        <a:pt x="127" y="187"/>
                        <a:pt x="148" y="277"/>
                      </a:cubicBezTo>
                      <a:cubicBezTo>
                        <a:pt x="145" y="358"/>
                        <a:pt x="145" y="440"/>
                        <a:pt x="140" y="521"/>
                      </a:cubicBezTo>
                      <a:cubicBezTo>
                        <a:pt x="136" y="586"/>
                        <a:pt x="113" y="649"/>
                        <a:pt x="105" y="713"/>
                      </a:cubicBezTo>
                      <a:cubicBezTo>
                        <a:pt x="108" y="748"/>
                        <a:pt x="105" y="784"/>
                        <a:pt x="113" y="818"/>
                      </a:cubicBezTo>
                      <a:cubicBezTo>
                        <a:pt x="139" y="924"/>
                        <a:pt x="239" y="950"/>
                        <a:pt x="323" y="993"/>
                      </a:cubicBezTo>
                      <a:cubicBezTo>
                        <a:pt x="413" y="990"/>
                        <a:pt x="504" y="996"/>
                        <a:pt x="593" y="984"/>
                      </a:cubicBezTo>
                      <a:cubicBezTo>
                        <a:pt x="634" y="978"/>
                        <a:pt x="709" y="885"/>
                        <a:pt x="742" y="853"/>
                      </a:cubicBezTo>
                      <a:cubicBezTo>
                        <a:pt x="754" y="817"/>
                        <a:pt x="761" y="786"/>
                        <a:pt x="768" y="748"/>
                      </a:cubicBezTo>
                      <a:cubicBezTo>
                        <a:pt x="761" y="611"/>
                        <a:pt x="772" y="517"/>
                        <a:pt x="698" y="408"/>
                      </a:cubicBezTo>
                      <a:cubicBezTo>
                        <a:pt x="677" y="377"/>
                        <a:pt x="666" y="340"/>
                        <a:pt x="637" y="312"/>
                      </a:cubicBezTo>
                      <a:cubicBezTo>
                        <a:pt x="624" y="275"/>
                        <a:pt x="599" y="263"/>
                        <a:pt x="576" y="233"/>
                      </a:cubicBezTo>
                      <a:cubicBezTo>
                        <a:pt x="538" y="184"/>
                        <a:pt x="475" y="113"/>
                        <a:pt x="419" y="85"/>
                      </a:cubicBezTo>
                      <a:cubicBezTo>
                        <a:pt x="394" y="73"/>
                        <a:pt x="366" y="68"/>
                        <a:pt x="340" y="59"/>
                      </a:cubicBezTo>
                      <a:cubicBezTo>
                        <a:pt x="323" y="53"/>
                        <a:pt x="288" y="41"/>
                        <a:pt x="288" y="41"/>
                      </a:cubicBezTo>
                      <a:cubicBezTo>
                        <a:pt x="286" y="41"/>
                        <a:pt x="29" y="0"/>
                        <a:pt x="0" y="85"/>
                      </a:cubicBezTo>
                      <a:close/>
                    </a:path>
                  </a:pathLst>
                </a:custGeom>
                <a:solidFill>
                  <a:srgbClr val="BBE0E3"/>
                </a:solidFill>
                <a:ln w="2857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549" name="Freeform 45"/>
                <p:cNvSpPr>
                  <a:spLocks/>
                </p:cNvSpPr>
                <p:nvPr/>
              </p:nvSpPr>
              <p:spPr bwMode="auto">
                <a:xfrm>
                  <a:off x="1519" y="1110"/>
                  <a:ext cx="91" cy="136"/>
                </a:xfrm>
                <a:custGeom>
                  <a:avLst/>
                  <a:gdLst>
                    <a:gd name="T0" fmla="*/ 0 w 772"/>
                    <a:gd name="T1" fmla="*/ 85 h 996"/>
                    <a:gd name="T2" fmla="*/ 148 w 772"/>
                    <a:gd name="T3" fmla="*/ 277 h 996"/>
                    <a:gd name="T4" fmla="*/ 140 w 772"/>
                    <a:gd name="T5" fmla="*/ 521 h 996"/>
                    <a:gd name="T6" fmla="*/ 105 w 772"/>
                    <a:gd name="T7" fmla="*/ 713 h 996"/>
                    <a:gd name="T8" fmla="*/ 113 w 772"/>
                    <a:gd name="T9" fmla="*/ 818 h 996"/>
                    <a:gd name="T10" fmla="*/ 323 w 772"/>
                    <a:gd name="T11" fmla="*/ 993 h 996"/>
                    <a:gd name="T12" fmla="*/ 593 w 772"/>
                    <a:gd name="T13" fmla="*/ 984 h 996"/>
                    <a:gd name="T14" fmla="*/ 742 w 772"/>
                    <a:gd name="T15" fmla="*/ 853 h 996"/>
                    <a:gd name="T16" fmla="*/ 768 w 772"/>
                    <a:gd name="T17" fmla="*/ 748 h 996"/>
                    <a:gd name="T18" fmla="*/ 698 w 772"/>
                    <a:gd name="T19" fmla="*/ 408 h 996"/>
                    <a:gd name="T20" fmla="*/ 637 w 772"/>
                    <a:gd name="T21" fmla="*/ 312 h 996"/>
                    <a:gd name="T22" fmla="*/ 576 w 772"/>
                    <a:gd name="T23" fmla="*/ 233 h 996"/>
                    <a:gd name="T24" fmla="*/ 419 w 772"/>
                    <a:gd name="T25" fmla="*/ 85 h 996"/>
                    <a:gd name="T26" fmla="*/ 340 w 772"/>
                    <a:gd name="T27" fmla="*/ 59 h 996"/>
                    <a:gd name="T28" fmla="*/ 288 w 772"/>
                    <a:gd name="T29" fmla="*/ 41 h 996"/>
                    <a:gd name="T30" fmla="*/ 0 w 772"/>
                    <a:gd name="T31" fmla="*/ 85 h 99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72"/>
                    <a:gd name="T49" fmla="*/ 0 h 996"/>
                    <a:gd name="T50" fmla="*/ 772 w 772"/>
                    <a:gd name="T51" fmla="*/ 996 h 99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72" h="996">
                      <a:moveTo>
                        <a:pt x="0" y="85"/>
                      </a:moveTo>
                      <a:cubicBezTo>
                        <a:pt x="75" y="136"/>
                        <a:pt x="127" y="187"/>
                        <a:pt x="148" y="277"/>
                      </a:cubicBezTo>
                      <a:cubicBezTo>
                        <a:pt x="145" y="358"/>
                        <a:pt x="145" y="440"/>
                        <a:pt x="140" y="521"/>
                      </a:cubicBezTo>
                      <a:cubicBezTo>
                        <a:pt x="136" y="586"/>
                        <a:pt x="113" y="649"/>
                        <a:pt x="105" y="713"/>
                      </a:cubicBezTo>
                      <a:cubicBezTo>
                        <a:pt x="108" y="748"/>
                        <a:pt x="105" y="784"/>
                        <a:pt x="113" y="818"/>
                      </a:cubicBezTo>
                      <a:cubicBezTo>
                        <a:pt x="139" y="924"/>
                        <a:pt x="239" y="950"/>
                        <a:pt x="323" y="993"/>
                      </a:cubicBezTo>
                      <a:cubicBezTo>
                        <a:pt x="413" y="990"/>
                        <a:pt x="504" y="996"/>
                        <a:pt x="593" y="984"/>
                      </a:cubicBezTo>
                      <a:cubicBezTo>
                        <a:pt x="634" y="978"/>
                        <a:pt x="709" y="885"/>
                        <a:pt x="742" y="853"/>
                      </a:cubicBezTo>
                      <a:cubicBezTo>
                        <a:pt x="754" y="817"/>
                        <a:pt x="761" y="786"/>
                        <a:pt x="768" y="748"/>
                      </a:cubicBezTo>
                      <a:cubicBezTo>
                        <a:pt x="761" y="611"/>
                        <a:pt x="772" y="517"/>
                        <a:pt x="698" y="408"/>
                      </a:cubicBezTo>
                      <a:cubicBezTo>
                        <a:pt x="677" y="377"/>
                        <a:pt x="666" y="340"/>
                        <a:pt x="637" y="312"/>
                      </a:cubicBezTo>
                      <a:cubicBezTo>
                        <a:pt x="624" y="275"/>
                        <a:pt x="599" y="263"/>
                        <a:pt x="576" y="233"/>
                      </a:cubicBezTo>
                      <a:cubicBezTo>
                        <a:pt x="538" y="184"/>
                        <a:pt x="475" y="113"/>
                        <a:pt x="419" y="85"/>
                      </a:cubicBezTo>
                      <a:cubicBezTo>
                        <a:pt x="394" y="73"/>
                        <a:pt x="366" y="68"/>
                        <a:pt x="340" y="59"/>
                      </a:cubicBezTo>
                      <a:cubicBezTo>
                        <a:pt x="323" y="53"/>
                        <a:pt x="288" y="41"/>
                        <a:pt x="288" y="41"/>
                      </a:cubicBezTo>
                      <a:cubicBezTo>
                        <a:pt x="286" y="41"/>
                        <a:pt x="29" y="0"/>
                        <a:pt x="0" y="85"/>
                      </a:cubicBezTo>
                      <a:close/>
                    </a:path>
                  </a:pathLst>
                </a:custGeom>
                <a:solidFill>
                  <a:srgbClr val="BBE0E3"/>
                </a:solidFill>
                <a:ln w="2857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</p:grpSp>
      <p:pic>
        <p:nvPicPr>
          <p:cNvPr id="22538" name="Picture 5" descr="pdog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 cstate="print"/>
          <a:srcRect l="3333" r="6688"/>
          <a:stretch>
            <a:fillRect/>
          </a:stretch>
        </p:blipFill>
        <p:spPr>
          <a:xfrm>
            <a:off x="0" y="1219200"/>
            <a:ext cx="6172200" cy="3498850"/>
          </a:xfrm>
        </p:spPr>
      </p:pic>
      <p:grpSp>
        <p:nvGrpSpPr>
          <p:cNvPr id="11" name="Group 53"/>
          <p:cNvGrpSpPr>
            <a:grpSpLocks/>
          </p:cNvGrpSpPr>
          <p:nvPr/>
        </p:nvGrpSpPr>
        <p:grpSpPr bwMode="auto">
          <a:xfrm>
            <a:off x="6400800" y="4164013"/>
            <a:ext cx="2016125" cy="712787"/>
            <a:chOff x="4032" y="2623"/>
            <a:chExt cx="1270" cy="449"/>
          </a:xfrm>
        </p:grpSpPr>
        <p:pic>
          <p:nvPicPr>
            <p:cNvPr id="22540" name="Picture 54" descr="bel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32" y="2623"/>
              <a:ext cx="454" cy="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1" name="Picture 55" descr="steak"/>
            <p:cNvPicPr>
              <a:picLocks noChangeAspect="1" noChangeArrowheads="1"/>
            </p:cNvPicPr>
            <p:nvPr/>
          </p:nvPicPr>
          <p:blipFill>
            <a:blip r:embed="rId4" cstate="print"/>
            <a:srcRect t="10573" b="15419"/>
            <a:stretch>
              <a:fillRect/>
            </a:stretch>
          </p:blipFill>
          <p:spPr bwMode="auto">
            <a:xfrm>
              <a:off x="4848" y="2688"/>
              <a:ext cx="45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42" name="Line 56"/>
            <p:cNvSpPr>
              <a:spLocks noChangeShapeType="1"/>
            </p:cNvSpPr>
            <p:nvPr/>
          </p:nvSpPr>
          <p:spPr bwMode="auto">
            <a:xfrm>
              <a:off x="4560" y="2880"/>
              <a:ext cx="24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striatal</a:t>
            </a:r>
            <a:r>
              <a:rPr lang="en-GB" dirty="0" smtClean="0"/>
              <a:t> complexities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2" cstate="print"/>
          <a:srcRect r="53780"/>
          <a:stretch>
            <a:fillRect/>
          </a:stretch>
        </p:blipFill>
        <p:spPr bwMode="auto">
          <a:xfrm>
            <a:off x="1835696" y="1412776"/>
            <a:ext cx="5112568" cy="490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559282" y="6485274"/>
            <a:ext cx="2621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Cohen &amp; Frank,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Dopamine and plasticity</a:t>
            </a:r>
            <a:endParaRPr lang="en-US" smtClean="0"/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228600" y="1479550"/>
            <a:ext cx="5257800" cy="15525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Prediction errors are for learning…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err="1" smtClean="0"/>
              <a:t>Cortico-striatal</a:t>
            </a:r>
            <a:r>
              <a:rPr lang="en-US" dirty="0" smtClean="0"/>
              <a:t> </a:t>
            </a:r>
            <a:r>
              <a:rPr lang="en-US" dirty="0"/>
              <a:t>synapses show </a:t>
            </a:r>
            <a:r>
              <a:rPr lang="en-US" dirty="0" smtClean="0"/>
              <a:t>complex dopamine-dependent </a:t>
            </a:r>
            <a:r>
              <a:rPr lang="en-US" dirty="0"/>
              <a:t>plasticity</a:t>
            </a:r>
          </a:p>
        </p:txBody>
      </p:sp>
      <p:pic>
        <p:nvPicPr>
          <p:cNvPr id="36868" name="Picture 5" descr="threefactor"/>
          <p:cNvPicPr>
            <a:picLocks noChangeAspect="1" noChangeArrowheads="1"/>
          </p:cNvPicPr>
          <p:nvPr/>
        </p:nvPicPr>
        <p:blipFill>
          <a:blip r:embed="rId3" cstate="print"/>
          <a:srcRect b="5455"/>
          <a:stretch>
            <a:fillRect/>
          </a:stretch>
        </p:blipFill>
        <p:spPr bwMode="auto">
          <a:xfrm>
            <a:off x="5638800" y="228600"/>
            <a:ext cx="32099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ext Box 7"/>
          <p:cNvSpPr txBox="1">
            <a:spLocks noChangeArrowheads="1"/>
          </p:cNvSpPr>
          <p:nvPr/>
        </p:nvSpPr>
        <p:spPr bwMode="auto">
          <a:xfrm>
            <a:off x="7186613" y="6521450"/>
            <a:ext cx="19573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/>
              <a:t>Wickens et al, 1996</a:t>
            </a:r>
            <a:endParaRPr lang="en-GB" sz="1600"/>
          </a:p>
        </p:txBody>
      </p:sp>
      <p:pic>
        <p:nvPicPr>
          <p:cNvPr id="12697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48544"/>
            <a:ext cx="4952033" cy="3709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2719406" y="0"/>
            <a:ext cx="4352924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4400" dirty="0" smtClean="0">
                <a:solidFill>
                  <a:prstClr val="black"/>
                </a:solidFill>
                <a:latin typeface="Calibri"/>
                <a:ea typeface="Arial" pitchFamily="-65" charset="0"/>
                <a:cs typeface="Arial" pitchFamily="-65" charset="0"/>
              </a:rPr>
              <a:t>Risk Experiment</a:t>
            </a:r>
            <a:endParaRPr lang="en-US" sz="4400" dirty="0">
              <a:solidFill>
                <a:prstClr val="black"/>
              </a:solidFill>
              <a:latin typeface="Calibri"/>
              <a:ea typeface="Arial" pitchFamily="-65" charset="0"/>
              <a:cs typeface="Arial" pitchFamily="-65" charset="0"/>
            </a:endParaRP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1101725" y="914400"/>
            <a:ext cx="2362200" cy="1447800"/>
            <a:chOff x="313" y="801"/>
            <a:chExt cx="2404" cy="1588"/>
          </a:xfrm>
        </p:grpSpPr>
        <p:sp>
          <p:nvSpPr>
            <p:cNvPr id="1064" name="AutoShape 40"/>
            <p:cNvSpPr>
              <a:spLocks noChangeArrowheads="1"/>
            </p:cNvSpPr>
            <p:nvPr/>
          </p:nvSpPr>
          <p:spPr bwMode="auto">
            <a:xfrm>
              <a:off x="313" y="801"/>
              <a:ext cx="2404" cy="1588"/>
            </a:xfrm>
            <a:prstGeom prst="roundRect">
              <a:avLst>
                <a:gd name="adj" fmla="val 9759"/>
              </a:avLst>
            </a:prstGeom>
            <a:solidFill>
              <a:srgbClr val="A5A1A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defTabSz="1279525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GB" sz="2500">
                <a:solidFill>
                  <a:prstClr val="white"/>
                </a:solidFill>
                <a:latin typeface="Calibri"/>
                <a:ea typeface="Arial" pitchFamily="-65" charset="0"/>
                <a:cs typeface="Arial" pitchFamily="-65" charset="0"/>
              </a:endParaRPr>
            </a:p>
          </p:txBody>
        </p:sp>
        <p:pic>
          <p:nvPicPr>
            <p:cNvPr id="1065" name="Picture 41" descr="Slot2_U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" y="983"/>
              <a:ext cx="804" cy="1105"/>
            </a:xfrm>
            <a:prstGeom prst="rect">
              <a:avLst/>
            </a:prstGeom>
            <a:solidFill>
              <a:srgbClr val="A5A1A1"/>
            </a:solidFill>
          </p:spPr>
        </p:pic>
        <p:pic>
          <p:nvPicPr>
            <p:cNvPr id="1066" name="Picture 42" descr="Slot3_U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73" y="983"/>
              <a:ext cx="804" cy="1105"/>
            </a:xfrm>
            <a:prstGeom prst="rect">
              <a:avLst/>
            </a:prstGeom>
            <a:solidFill>
              <a:srgbClr val="A5A1A1"/>
            </a:solidFill>
          </p:spPr>
        </p:pic>
        <p:pic>
          <p:nvPicPr>
            <p:cNvPr id="1067" name="Picture 43" descr="slot3symbolC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00" y="1436"/>
              <a:ext cx="363" cy="363"/>
            </a:xfrm>
            <a:prstGeom prst="rect">
              <a:avLst/>
            </a:prstGeom>
            <a:solidFill>
              <a:srgbClr val="A5A1A1"/>
            </a:solidFill>
          </p:spPr>
        </p:pic>
        <p:pic>
          <p:nvPicPr>
            <p:cNvPr id="1068" name="Picture 44" descr="slot2symbolC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6" y="1481"/>
              <a:ext cx="363" cy="363"/>
            </a:xfrm>
            <a:prstGeom prst="rect">
              <a:avLst/>
            </a:prstGeom>
            <a:solidFill>
              <a:srgbClr val="A5A1A1"/>
            </a:solidFill>
          </p:spPr>
        </p:pic>
      </p:grp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2628900" y="1028700"/>
            <a:ext cx="2882900" cy="2598738"/>
            <a:chOff x="1656" y="648"/>
            <a:chExt cx="1816" cy="1637"/>
          </a:xfrm>
        </p:grpSpPr>
        <p:grpSp>
          <p:nvGrpSpPr>
            <p:cNvPr id="4" name="Group 46"/>
            <p:cNvGrpSpPr>
              <a:grpSpLocks/>
            </p:cNvGrpSpPr>
            <p:nvPr/>
          </p:nvGrpSpPr>
          <p:grpSpPr bwMode="auto">
            <a:xfrm>
              <a:off x="1656" y="1344"/>
              <a:ext cx="1486" cy="941"/>
              <a:chOff x="1946" y="1845"/>
              <a:chExt cx="2404" cy="1588"/>
            </a:xfrm>
          </p:grpSpPr>
          <p:sp>
            <p:nvSpPr>
              <p:cNvPr id="1071" name="AutoShape 47"/>
              <p:cNvSpPr>
                <a:spLocks noChangeArrowheads="1"/>
              </p:cNvSpPr>
              <p:nvPr/>
            </p:nvSpPr>
            <p:spPr bwMode="auto">
              <a:xfrm>
                <a:off x="1946" y="1845"/>
                <a:ext cx="2404" cy="1588"/>
              </a:xfrm>
              <a:prstGeom prst="roundRect">
                <a:avLst>
                  <a:gd name="adj" fmla="val 9759"/>
                </a:avLst>
              </a:prstGeom>
              <a:solidFill>
                <a:srgbClr val="A5A1A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 defTabSz="1279525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GB" sz="2500">
                  <a:solidFill>
                    <a:prstClr val="white"/>
                  </a:solidFill>
                  <a:latin typeface="Calibri"/>
                  <a:ea typeface="Arial" pitchFamily="-65" charset="0"/>
                  <a:cs typeface="Arial" pitchFamily="-65" charset="0"/>
                </a:endParaRPr>
              </a:p>
            </p:txBody>
          </p:sp>
          <p:grpSp>
            <p:nvGrpSpPr>
              <p:cNvPr id="5" name="Group 48"/>
              <p:cNvGrpSpPr>
                <a:grpSpLocks/>
              </p:cNvGrpSpPr>
              <p:nvPr/>
            </p:nvGrpSpPr>
            <p:grpSpPr bwMode="auto">
              <a:xfrm>
                <a:off x="3306" y="2055"/>
                <a:ext cx="804" cy="1105"/>
                <a:chOff x="3306" y="2055"/>
                <a:chExt cx="804" cy="1105"/>
              </a:xfrm>
            </p:grpSpPr>
            <p:pic>
              <p:nvPicPr>
                <p:cNvPr id="1073" name="Picture 49" descr="Slot3_Up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306" y="2055"/>
                  <a:ext cx="804" cy="1105"/>
                </a:xfrm>
                <a:prstGeom prst="rect">
                  <a:avLst/>
                </a:prstGeom>
                <a:solidFill>
                  <a:srgbClr val="A5A1A1"/>
                </a:solidFill>
              </p:spPr>
            </p:pic>
            <p:pic>
              <p:nvPicPr>
                <p:cNvPr id="1074" name="Picture 50" descr="slot3symbolC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3532" y="2525"/>
                  <a:ext cx="363" cy="363"/>
                </a:xfrm>
                <a:prstGeom prst="rect">
                  <a:avLst/>
                </a:prstGeom>
                <a:solidFill>
                  <a:srgbClr val="A5A1A1"/>
                </a:solidFill>
              </p:spPr>
            </p:pic>
          </p:grpSp>
          <p:grpSp>
            <p:nvGrpSpPr>
              <p:cNvPr id="6" name="Group 51"/>
              <p:cNvGrpSpPr>
                <a:grpSpLocks/>
              </p:cNvGrpSpPr>
              <p:nvPr/>
            </p:nvGrpSpPr>
            <p:grpSpPr bwMode="auto">
              <a:xfrm>
                <a:off x="2218" y="2055"/>
                <a:ext cx="804" cy="1105"/>
                <a:chOff x="2218" y="2055"/>
                <a:chExt cx="804" cy="1105"/>
              </a:xfrm>
            </p:grpSpPr>
            <p:pic>
              <p:nvPicPr>
                <p:cNvPr id="1076" name="Picture 52" descr="Slot2_Down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2218" y="2055"/>
                  <a:ext cx="804" cy="1105"/>
                </a:xfrm>
                <a:prstGeom prst="rect">
                  <a:avLst/>
                </a:prstGeom>
                <a:solidFill>
                  <a:srgbClr val="A5A1A1"/>
                </a:solidFill>
              </p:spPr>
            </p:pic>
            <p:pic>
              <p:nvPicPr>
                <p:cNvPr id="1077" name="Picture 53" descr="spin2b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2308" y="2377"/>
                  <a:ext cx="602" cy="647"/>
                </a:xfrm>
                <a:prstGeom prst="rect">
                  <a:avLst/>
                </a:prstGeom>
                <a:solidFill>
                  <a:srgbClr val="A5A1A1"/>
                </a:solidFill>
              </p:spPr>
            </p:pic>
            <p:pic>
              <p:nvPicPr>
                <p:cNvPr id="1078" name="Picture 54" descr="slot2symbolC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2432" y="2537"/>
                  <a:ext cx="363" cy="363"/>
                </a:xfrm>
                <a:prstGeom prst="rect">
                  <a:avLst/>
                </a:prstGeom>
                <a:solidFill>
                  <a:srgbClr val="A5A1A1"/>
                </a:solidFill>
              </p:spPr>
            </p:pic>
          </p:grpSp>
        </p:grpSp>
        <p:sp>
          <p:nvSpPr>
            <p:cNvPr id="1079" name="Line 55"/>
            <p:cNvSpPr>
              <a:spLocks noChangeShapeType="1"/>
            </p:cNvSpPr>
            <p:nvPr/>
          </p:nvSpPr>
          <p:spPr bwMode="auto">
            <a:xfrm>
              <a:off x="2566" y="720"/>
              <a:ext cx="672" cy="48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80" name="Text Box 56"/>
            <p:cNvSpPr txBox="1">
              <a:spLocks noChangeArrowheads="1"/>
            </p:cNvSpPr>
            <p:nvPr/>
          </p:nvSpPr>
          <p:spPr bwMode="auto">
            <a:xfrm>
              <a:off x="2851" y="732"/>
              <a:ext cx="621" cy="26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defTabSz="1279525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2100">
                  <a:solidFill>
                    <a:prstClr val="white"/>
                  </a:solidFill>
                  <a:latin typeface="Eurostile" pitchFamily="-65" charset="0"/>
                  <a:ea typeface="Arial" pitchFamily="-65" charset="0"/>
                  <a:cs typeface="Arial" pitchFamily="-65" charset="0"/>
                </a:rPr>
                <a:t>&lt; 1 sec</a:t>
              </a:r>
              <a:endParaRPr lang="en-US" sz="2500">
                <a:solidFill>
                  <a:prstClr val="white"/>
                </a:solidFill>
                <a:latin typeface="Eurostile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1081" name="Line 57"/>
            <p:cNvSpPr>
              <a:spLocks noChangeShapeType="1"/>
            </p:cNvSpPr>
            <p:nvPr/>
          </p:nvSpPr>
          <p:spPr bwMode="auto">
            <a:xfrm flipH="1">
              <a:off x="2526" y="648"/>
              <a:ext cx="88" cy="12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82" name="Line 58"/>
            <p:cNvSpPr>
              <a:spLocks noChangeShapeType="1"/>
            </p:cNvSpPr>
            <p:nvPr/>
          </p:nvSpPr>
          <p:spPr bwMode="auto">
            <a:xfrm flipH="1">
              <a:off x="3190" y="1128"/>
              <a:ext cx="88" cy="12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3616325" y="1016000"/>
            <a:ext cx="3990975" cy="3924300"/>
            <a:chOff x="2278" y="640"/>
            <a:chExt cx="2514" cy="2472"/>
          </a:xfrm>
        </p:grpSpPr>
        <p:sp>
          <p:nvSpPr>
            <p:cNvPr id="1084" name="Text Box 60"/>
            <p:cNvSpPr txBox="1">
              <a:spLocks noChangeArrowheads="1"/>
            </p:cNvSpPr>
            <p:nvPr/>
          </p:nvSpPr>
          <p:spPr bwMode="auto">
            <a:xfrm>
              <a:off x="4150" y="1996"/>
              <a:ext cx="642" cy="26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defTabSz="1279525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2100">
                  <a:solidFill>
                    <a:prstClr val="white"/>
                  </a:solidFill>
                  <a:latin typeface="Eurostile" pitchFamily="-65" charset="0"/>
                  <a:ea typeface="Arial" pitchFamily="-65" charset="0"/>
                  <a:cs typeface="Arial" pitchFamily="-65" charset="0"/>
                </a:rPr>
                <a:t>0.5 sec</a:t>
              </a:r>
            </a:p>
          </p:txBody>
        </p:sp>
        <p:grpSp>
          <p:nvGrpSpPr>
            <p:cNvPr id="8" name="Group 61"/>
            <p:cNvGrpSpPr>
              <a:grpSpLocks/>
            </p:cNvGrpSpPr>
            <p:nvPr/>
          </p:nvGrpSpPr>
          <p:grpSpPr bwMode="auto">
            <a:xfrm>
              <a:off x="2278" y="640"/>
              <a:ext cx="1872" cy="2472"/>
              <a:chOff x="2278" y="640"/>
              <a:chExt cx="1872" cy="2472"/>
            </a:xfrm>
          </p:grpSpPr>
          <p:grpSp>
            <p:nvGrpSpPr>
              <p:cNvPr id="9" name="Group 62"/>
              <p:cNvGrpSpPr>
                <a:grpSpLocks/>
              </p:cNvGrpSpPr>
              <p:nvPr/>
            </p:nvGrpSpPr>
            <p:grpSpPr bwMode="auto">
              <a:xfrm>
                <a:off x="2662" y="2160"/>
                <a:ext cx="1488" cy="952"/>
                <a:chOff x="2448" y="2216"/>
                <a:chExt cx="1488" cy="952"/>
              </a:xfrm>
            </p:grpSpPr>
            <p:sp>
              <p:nvSpPr>
                <p:cNvPr id="1087" name="AutoShape 63"/>
                <p:cNvSpPr>
                  <a:spLocks noChangeArrowheads="1"/>
                </p:cNvSpPr>
                <p:nvPr/>
              </p:nvSpPr>
              <p:spPr bwMode="auto">
                <a:xfrm>
                  <a:off x="2448" y="2216"/>
                  <a:ext cx="1488" cy="952"/>
                </a:xfrm>
                <a:prstGeom prst="roundRect">
                  <a:avLst>
                    <a:gd name="adj" fmla="val 9759"/>
                  </a:avLst>
                </a:prstGeom>
                <a:solidFill>
                  <a:srgbClr val="A5A1A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 defTabSz="1279525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GB" sz="2500">
                    <a:solidFill>
                      <a:prstClr val="white"/>
                    </a:solidFill>
                    <a:latin typeface="Calibri"/>
                    <a:ea typeface="Arial" pitchFamily="-65" charset="0"/>
                    <a:cs typeface="Arial" pitchFamily="-65" charset="0"/>
                  </a:endParaRPr>
                </a:p>
              </p:txBody>
            </p:sp>
            <p:sp>
              <p:nvSpPr>
                <p:cNvPr id="1088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2776" y="2438"/>
                  <a:ext cx="882" cy="543"/>
                </a:xfrm>
                <a:prstGeom prst="rect">
                  <a:avLst/>
                </a:prstGeom>
                <a:noFill/>
                <a:ln w="381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 defTabSz="1279525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sz="2500" dirty="0">
                      <a:solidFill>
                        <a:prstClr val="black"/>
                      </a:solidFill>
                      <a:latin typeface="Eurostile" pitchFamily="-65" charset="0"/>
                      <a:ea typeface="Arial" pitchFamily="-65" charset="0"/>
                      <a:cs typeface="Arial" pitchFamily="-65" charset="0"/>
                    </a:rPr>
                    <a:t>You won</a:t>
                  </a:r>
                </a:p>
                <a:p>
                  <a:pPr algn="ctr" defTabSz="1279525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sz="2500" dirty="0">
                      <a:solidFill>
                        <a:prstClr val="black"/>
                      </a:solidFill>
                      <a:latin typeface="Eurostile" pitchFamily="-65" charset="0"/>
                      <a:ea typeface="Arial" pitchFamily="-65" charset="0"/>
                      <a:cs typeface="Arial" pitchFamily="-65" charset="0"/>
                    </a:rPr>
                    <a:t>40 cents</a:t>
                  </a:r>
                  <a:endParaRPr lang="en-US" sz="2500" b="1" dirty="0">
                    <a:solidFill>
                      <a:prstClr val="black"/>
                    </a:solidFill>
                    <a:latin typeface="Eurostile" pitchFamily="-65" charset="0"/>
                    <a:ea typeface="Arial" pitchFamily="-65" charset="0"/>
                    <a:cs typeface="Arial" pitchFamily="-65" charset="0"/>
                  </a:endParaRPr>
                </a:p>
              </p:txBody>
            </p:sp>
          </p:grpSp>
          <p:sp>
            <p:nvSpPr>
              <p:cNvPr id="1089" name="Line 65"/>
              <p:cNvSpPr>
                <a:spLocks noChangeShapeType="1"/>
              </p:cNvSpPr>
              <p:nvPr/>
            </p:nvSpPr>
            <p:spPr bwMode="auto">
              <a:xfrm>
                <a:off x="2315" y="714"/>
                <a:ext cx="1787" cy="130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090" name="Text Box 66"/>
              <p:cNvSpPr txBox="1">
                <a:spLocks noChangeArrowheads="1"/>
              </p:cNvSpPr>
              <p:nvPr/>
            </p:nvSpPr>
            <p:spPr bwMode="auto">
              <a:xfrm>
                <a:off x="3574" y="1248"/>
                <a:ext cx="506" cy="462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defTabSz="1279525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100">
                    <a:solidFill>
                      <a:prstClr val="white"/>
                    </a:solidFill>
                    <a:latin typeface="Eurostile" pitchFamily="-65" charset="0"/>
                    <a:ea typeface="Arial" pitchFamily="-65" charset="0"/>
                    <a:cs typeface="Arial" pitchFamily="-65" charset="0"/>
                  </a:rPr>
                  <a:t>5 sec</a:t>
                </a:r>
              </a:p>
              <a:p>
                <a:pPr algn="ctr" defTabSz="1279525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100">
                    <a:solidFill>
                      <a:prstClr val="white"/>
                    </a:solidFill>
                    <a:latin typeface="Eurostile" pitchFamily="-65" charset="0"/>
                    <a:ea typeface="Arial" pitchFamily="-65" charset="0"/>
                    <a:cs typeface="Arial" pitchFamily="-65" charset="0"/>
                  </a:rPr>
                  <a:t>ISI</a:t>
                </a:r>
                <a:endParaRPr lang="en-US" sz="2500">
                  <a:solidFill>
                    <a:prstClr val="white"/>
                  </a:solidFill>
                  <a:latin typeface="Eurostile" pitchFamily="-65" charset="0"/>
                  <a:ea typeface="Arial" pitchFamily="-65" charset="0"/>
                  <a:cs typeface="Arial" pitchFamily="-65" charset="0"/>
                </a:endParaRPr>
              </a:p>
            </p:txBody>
          </p:sp>
          <p:sp>
            <p:nvSpPr>
              <p:cNvPr id="1091" name="Line 67"/>
              <p:cNvSpPr>
                <a:spLocks noChangeShapeType="1"/>
              </p:cNvSpPr>
              <p:nvPr/>
            </p:nvSpPr>
            <p:spPr bwMode="auto">
              <a:xfrm flipH="1">
                <a:off x="2278" y="640"/>
                <a:ext cx="88" cy="12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092" name="Line 68"/>
              <p:cNvSpPr>
                <a:spLocks noChangeShapeType="1"/>
              </p:cNvSpPr>
              <p:nvPr/>
            </p:nvSpPr>
            <p:spPr bwMode="auto">
              <a:xfrm flipH="1">
                <a:off x="4054" y="1944"/>
                <a:ext cx="88" cy="12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</p:grpSp>
      </p:grpSp>
      <p:sp>
        <p:nvSpPr>
          <p:cNvPr id="1093" name="Text Box 69"/>
          <p:cNvSpPr txBox="1">
            <a:spLocks noChangeArrowheads="1"/>
          </p:cNvSpPr>
          <p:nvPr/>
        </p:nvSpPr>
        <p:spPr bwMode="auto">
          <a:xfrm>
            <a:off x="304800" y="5181600"/>
            <a:ext cx="4953000" cy="120032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480695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Eurostile" pitchFamily="-65" charset="0"/>
                <a:ea typeface="Arial" pitchFamily="-65" charset="0"/>
                <a:cs typeface="Arial" pitchFamily="-65" charset="0"/>
              </a:rPr>
              <a:t>19 subjects (dropped 3 non learners, N=16)</a:t>
            </a:r>
          </a:p>
          <a:p>
            <a:pPr defTabSz="480695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Eurostile" pitchFamily="-65" charset="0"/>
                <a:ea typeface="Arial" pitchFamily="-65" charset="0"/>
                <a:cs typeface="Arial" pitchFamily="-65" charset="0"/>
              </a:rPr>
              <a:t>3T scanner, TR=2sec, interleaved</a:t>
            </a:r>
          </a:p>
          <a:p>
            <a:pPr defTabSz="480695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Eurostile" pitchFamily="-65" charset="0"/>
                <a:ea typeface="Arial" pitchFamily="-65" charset="0"/>
                <a:cs typeface="Arial" pitchFamily="-65" charset="0"/>
              </a:rPr>
              <a:t>234 trials: 130 choice, 104 single stimulus</a:t>
            </a:r>
          </a:p>
          <a:p>
            <a:pPr defTabSz="480695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Eurostile" pitchFamily="-65" charset="0"/>
                <a:ea typeface="Arial" pitchFamily="-65" charset="0"/>
                <a:cs typeface="Arial" pitchFamily="-65" charset="0"/>
              </a:rPr>
              <a:t>randomly ordered and counterbalanced</a:t>
            </a:r>
          </a:p>
        </p:txBody>
      </p:sp>
      <p:grpSp>
        <p:nvGrpSpPr>
          <p:cNvPr id="10" name="Group 70"/>
          <p:cNvGrpSpPr>
            <a:grpSpLocks/>
          </p:cNvGrpSpPr>
          <p:nvPr/>
        </p:nvGrpSpPr>
        <p:grpSpPr bwMode="auto">
          <a:xfrm>
            <a:off x="5597525" y="3657600"/>
            <a:ext cx="2632075" cy="2590800"/>
            <a:chOff x="3526" y="2304"/>
            <a:chExt cx="1658" cy="1632"/>
          </a:xfrm>
        </p:grpSpPr>
        <p:grpSp>
          <p:nvGrpSpPr>
            <p:cNvPr id="11" name="Group 71"/>
            <p:cNvGrpSpPr>
              <a:grpSpLocks/>
            </p:cNvGrpSpPr>
            <p:nvPr/>
          </p:nvGrpSpPr>
          <p:grpSpPr bwMode="auto">
            <a:xfrm>
              <a:off x="3526" y="2984"/>
              <a:ext cx="1488" cy="952"/>
              <a:chOff x="5302" y="4022"/>
              <a:chExt cx="2404" cy="1588"/>
            </a:xfrm>
          </p:grpSpPr>
          <p:sp>
            <p:nvSpPr>
              <p:cNvPr id="1096" name="AutoShape 72"/>
              <p:cNvSpPr>
                <a:spLocks noChangeArrowheads="1"/>
              </p:cNvSpPr>
              <p:nvPr/>
            </p:nvSpPr>
            <p:spPr bwMode="auto">
              <a:xfrm>
                <a:off x="5302" y="4022"/>
                <a:ext cx="2404" cy="1588"/>
              </a:xfrm>
              <a:prstGeom prst="roundRect">
                <a:avLst>
                  <a:gd name="adj" fmla="val 9759"/>
                </a:avLst>
              </a:prstGeom>
              <a:solidFill>
                <a:srgbClr val="A5A1A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 defTabSz="1279525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GB" sz="2500">
                  <a:solidFill>
                    <a:prstClr val="white"/>
                  </a:solidFill>
                  <a:latin typeface="Calibri"/>
                  <a:ea typeface="Arial" pitchFamily="-65" charset="0"/>
                  <a:cs typeface="Arial" pitchFamily="-65" charset="0"/>
                </a:endParaRPr>
              </a:p>
            </p:txBody>
          </p:sp>
          <p:grpSp>
            <p:nvGrpSpPr>
              <p:cNvPr id="12" name="Group 73"/>
              <p:cNvGrpSpPr>
                <a:grpSpLocks/>
              </p:cNvGrpSpPr>
              <p:nvPr/>
            </p:nvGrpSpPr>
            <p:grpSpPr bwMode="auto">
              <a:xfrm>
                <a:off x="6663" y="4278"/>
                <a:ext cx="804" cy="1105"/>
                <a:chOff x="5801" y="2843"/>
                <a:chExt cx="804" cy="1105"/>
              </a:xfrm>
            </p:grpSpPr>
            <p:pic>
              <p:nvPicPr>
                <p:cNvPr id="1098" name="Picture 74" descr="Slot4_Up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5801" y="2843"/>
                  <a:ext cx="804" cy="1105"/>
                </a:xfrm>
                <a:prstGeom prst="rect">
                  <a:avLst/>
                </a:prstGeom>
                <a:solidFill>
                  <a:srgbClr val="A5A1A1"/>
                </a:solidFill>
              </p:spPr>
            </p:pic>
            <p:pic>
              <p:nvPicPr>
                <p:cNvPr id="1099" name="Picture 75" descr="slot4symbolC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6028" y="3342"/>
                  <a:ext cx="363" cy="363"/>
                </a:xfrm>
                <a:prstGeom prst="rect">
                  <a:avLst/>
                </a:prstGeom>
                <a:solidFill>
                  <a:srgbClr val="A5A1A1"/>
                </a:solidFill>
              </p:spPr>
            </p:pic>
          </p:grpSp>
        </p:grpSp>
        <p:sp>
          <p:nvSpPr>
            <p:cNvPr id="1100" name="Line 76"/>
            <p:cNvSpPr>
              <a:spLocks noChangeShapeType="1"/>
            </p:cNvSpPr>
            <p:nvPr/>
          </p:nvSpPr>
          <p:spPr bwMode="auto">
            <a:xfrm>
              <a:off x="4284" y="2396"/>
              <a:ext cx="314" cy="22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01" name="Text Box 77"/>
            <p:cNvSpPr txBox="1">
              <a:spLocks noChangeArrowheads="1"/>
            </p:cNvSpPr>
            <p:nvPr/>
          </p:nvSpPr>
          <p:spPr bwMode="auto">
            <a:xfrm>
              <a:off x="4582" y="2304"/>
              <a:ext cx="602" cy="46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defTabSz="1279525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2100">
                  <a:solidFill>
                    <a:prstClr val="white"/>
                  </a:solidFill>
                  <a:latin typeface="Eurostile" pitchFamily="-65" charset="0"/>
                  <a:ea typeface="Arial" pitchFamily="-65" charset="0"/>
                  <a:cs typeface="Arial" pitchFamily="-65" charset="0"/>
                </a:rPr>
                <a:t>2-5sec</a:t>
              </a:r>
            </a:p>
            <a:p>
              <a:pPr algn="ctr" defTabSz="1279525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2100">
                  <a:solidFill>
                    <a:prstClr val="white"/>
                  </a:solidFill>
                  <a:latin typeface="Eurostile" pitchFamily="-65" charset="0"/>
                  <a:ea typeface="Arial" pitchFamily="-65" charset="0"/>
                  <a:cs typeface="Arial" pitchFamily="-65" charset="0"/>
                </a:rPr>
                <a:t>ITI</a:t>
              </a:r>
            </a:p>
          </p:txBody>
        </p:sp>
        <p:sp>
          <p:nvSpPr>
            <p:cNvPr id="1102" name="Line 78"/>
            <p:cNvSpPr>
              <a:spLocks noChangeShapeType="1"/>
            </p:cNvSpPr>
            <p:nvPr/>
          </p:nvSpPr>
          <p:spPr bwMode="auto">
            <a:xfrm flipH="1">
              <a:off x="4254" y="2328"/>
              <a:ext cx="88" cy="12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03" name="Line 79"/>
            <p:cNvSpPr>
              <a:spLocks noChangeShapeType="1"/>
            </p:cNvSpPr>
            <p:nvPr/>
          </p:nvSpPr>
          <p:spPr bwMode="auto">
            <a:xfrm flipH="1">
              <a:off x="4918" y="2808"/>
              <a:ext cx="88" cy="12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04" name="Line 80"/>
            <p:cNvSpPr>
              <a:spLocks noChangeShapeType="1"/>
            </p:cNvSpPr>
            <p:nvPr/>
          </p:nvSpPr>
          <p:spPr bwMode="auto">
            <a:xfrm>
              <a:off x="4648" y="2656"/>
              <a:ext cx="306" cy="21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05" name="Line 81"/>
            <p:cNvSpPr>
              <a:spLocks noChangeShapeType="1"/>
            </p:cNvSpPr>
            <p:nvPr/>
          </p:nvSpPr>
          <p:spPr bwMode="auto">
            <a:xfrm flipH="1">
              <a:off x="4616" y="2608"/>
              <a:ext cx="56" cy="8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06" name="Line 82"/>
            <p:cNvSpPr>
              <a:spLocks noChangeShapeType="1"/>
            </p:cNvSpPr>
            <p:nvPr/>
          </p:nvSpPr>
          <p:spPr bwMode="auto">
            <a:xfrm flipH="1">
              <a:off x="4576" y="2576"/>
              <a:ext cx="56" cy="8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1107" name="Text Box 83"/>
          <p:cNvSpPr txBox="1">
            <a:spLocks noChangeArrowheads="1"/>
          </p:cNvSpPr>
          <p:nvPr/>
        </p:nvSpPr>
        <p:spPr bwMode="auto">
          <a:xfrm>
            <a:off x="7391400" y="457200"/>
            <a:ext cx="1219200" cy="2031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76199" dir="2700000" algn="ctr" rotWithShape="0">
              <a:schemeClr val="bg2">
                <a:alpha val="50000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1279525" fontAlgn="auto"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en-US" sz="1800" u="sng" dirty="0">
                <a:solidFill>
                  <a:prstClr val="black"/>
                </a:solidFill>
                <a:latin typeface="Eurostile" pitchFamily="-65" charset="0"/>
                <a:cs typeface="+mn-cs"/>
              </a:rPr>
              <a:t>5 stimuli</a:t>
            </a:r>
            <a:r>
              <a:rPr lang="en-US" sz="1800" dirty="0">
                <a:solidFill>
                  <a:prstClr val="black"/>
                </a:solidFill>
                <a:latin typeface="Eurostile" pitchFamily="-65" charset="0"/>
                <a:cs typeface="+mn-cs"/>
              </a:rPr>
              <a:t>:</a:t>
            </a:r>
          </a:p>
          <a:p>
            <a:pPr algn="ctr" defTabSz="1279525" fontAlgn="auto"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Eurostile" pitchFamily="-65" charset="0"/>
                <a:cs typeface="+mn-cs"/>
              </a:rPr>
              <a:t>40</a:t>
            </a:r>
            <a:r>
              <a:rPr lang="en-US" sz="1800" dirty="0">
                <a:solidFill>
                  <a:srgbClr val="1F497D"/>
                </a:solidFill>
                <a:latin typeface="Eurostile" pitchFamily="-65" charset="0"/>
                <a:cs typeface="+mn-cs"/>
              </a:rPr>
              <a:t>¢</a:t>
            </a:r>
          </a:p>
          <a:p>
            <a:pPr algn="ctr" defTabSz="1279525" fontAlgn="auto"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Eurostile" pitchFamily="-65" charset="0"/>
                <a:cs typeface="+mn-cs"/>
              </a:rPr>
              <a:t>20</a:t>
            </a:r>
            <a:r>
              <a:rPr lang="en-US" sz="1800" dirty="0">
                <a:solidFill>
                  <a:srgbClr val="1F497D"/>
                </a:solidFill>
                <a:latin typeface="Eurostile" pitchFamily="-65" charset="0"/>
                <a:cs typeface="+mn-cs"/>
              </a:rPr>
              <a:t>¢</a:t>
            </a:r>
          </a:p>
          <a:p>
            <a:pPr algn="ctr" defTabSz="1279525" fontAlgn="auto"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en-US" sz="1800" dirty="0">
                <a:solidFill>
                  <a:srgbClr val="FF0000"/>
                </a:solidFill>
                <a:latin typeface="Eurostile" pitchFamily="-65" charset="0"/>
                <a:cs typeface="+mn-cs"/>
              </a:rPr>
              <a:t>0</a:t>
            </a:r>
            <a:r>
              <a:rPr lang="en-US" sz="1800" dirty="0">
                <a:solidFill>
                  <a:srgbClr val="FF0000"/>
                </a:solidFill>
                <a:latin typeface="Calibri"/>
                <a:cs typeface="+mn-cs"/>
              </a:rPr>
              <a:t>/</a:t>
            </a:r>
            <a:r>
              <a:rPr lang="en-US" sz="1800" dirty="0">
                <a:solidFill>
                  <a:srgbClr val="FF0000"/>
                </a:solidFill>
                <a:latin typeface="Eurostile" pitchFamily="-65" charset="0"/>
                <a:cs typeface="+mn-cs"/>
              </a:rPr>
              <a:t>40¢</a:t>
            </a:r>
          </a:p>
          <a:p>
            <a:pPr algn="ctr" defTabSz="1279525" fontAlgn="auto"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Eurostile" pitchFamily="-65" charset="0"/>
                <a:cs typeface="+mn-cs"/>
              </a:rPr>
              <a:t>0</a:t>
            </a:r>
            <a:r>
              <a:rPr lang="en-US" sz="1800" dirty="0">
                <a:solidFill>
                  <a:srgbClr val="1F497D"/>
                </a:solidFill>
                <a:latin typeface="Eurostile" pitchFamily="-65" charset="0"/>
                <a:cs typeface="+mn-cs"/>
              </a:rPr>
              <a:t>¢</a:t>
            </a:r>
            <a:endParaRPr lang="en-US" sz="1800" dirty="0">
              <a:solidFill>
                <a:prstClr val="black"/>
              </a:solidFill>
              <a:latin typeface="Eurostile" pitchFamily="-65" charset="0"/>
              <a:cs typeface="+mn-cs"/>
            </a:endParaRPr>
          </a:p>
          <a:p>
            <a:pPr algn="ctr" defTabSz="1279525" fontAlgn="auto"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Eurostile" pitchFamily="-65" charset="0"/>
                <a:cs typeface="+mn-cs"/>
              </a:rPr>
              <a:t>0</a:t>
            </a:r>
            <a:r>
              <a:rPr lang="en-US" sz="1800" dirty="0">
                <a:solidFill>
                  <a:srgbClr val="1F497D"/>
                </a:solidFill>
                <a:latin typeface="Eurostile" pitchFamily="-65" charset="0"/>
                <a:cs typeface="+mn-cs"/>
              </a:rPr>
              <a:t>¢ </a:t>
            </a:r>
          </a:p>
        </p:txBody>
      </p:sp>
    </p:spTree>
    <p:extLst>
      <p:ext uri="{BB962C8B-B14F-4D97-AF65-F5344CB8AC3E}">
        <p14:creationId xmlns:p14="http://schemas.microsoft.com/office/powerpoint/2010/main" val="108351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21" name="Rectangle 25"/>
          <p:cNvSpPr>
            <a:spLocks noChangeArrowheads="1"/>
          </p:cNvSpPr>
          <p:nvPr/>
        </p:nvSpPr>
        <p:spPr bwMode="auto">
          <a:xfrm>
            <a:off x="642910" y="0"/>
            <a:ext cx="778194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4400" dirty="0">
                <a:solidFill>
                  <a:prstClr val="black"/>
                </a:solidFill>
                <a:latin typeface="Calibri"/>
                <a:ea typeface="Arial" pitchFamily="-65" charset="0"/>
                <a:cs typeface="Arial" pitchFamily="-65" charset="0"/>
              </a:rPr>
              <a:t>Neural results: Prediction </a:t>
            </a:r>
            <a:r>
              <a:rPr lang="en-US" sz="4400" dirty="0" smtClean="0">
                <a:solidFill>
                  <a:prstClr val="black"/>
                </a:solidFill>
                <a:latin typeface="Calibri"/>
                <a:ea typeface="Arial" pitchFamily="-65" charset="0"/>
                <a:cs typeface="Arial" pitchFamily="-65" charset="0"/>
              </a:rPr>
              <a:t>Errors</a:t>
            </a:r>
            <a:endParaRPr lang="en-US" sz="4400" dirty="0">
              <a:solidFill>
                <a:prstClr val="black"/>
              </a:solidFill>
              <a:latin typeface="Calibri"/>
              <a:ea typeface="Arial" pitchFamily="-65" charset="0"/>
              <a:cs typeface="Arial" pitchFamily="-65" charset="0"/>
            </a:endParaRPr>
          </a:p>
        </p:txBody>
      </p:sp>
      <p:pic>
        <p:nvPicPr>
          <p:cNvPr id="29728" name="Picture 32" descr="Theory_expectedB"/>
          <p:cNvPicPr>
            <a:picLocks noChangeAspect="1" noChangeArrowheads="1"/>
          </p:cNvPicPr>
          <p:nvPr/>
        </p:nvPicPr>
        <p:blipFill>
          <a:blip r:embed="rId3" cstate="print"/>
          <a:srcRect l="5411" t="2530" r="8005" b="3848"/>
          <a:stretch>
            <a:fillRect/>
          </a:stretch>
        </p:blipFill>
        <p:spPr bwMode="auto">
          <a:xfrm>
            <a:off x="457200" y="1597025"/>
            <a:ext cx="2590800" cy="1997075"/>
          </a:xfrm>
          <a:prstGeom prst="rect">
            <a:avLst/>
          </a:prstGeom>
          <a:noFill/>
        </p:spPr>
      </p:pic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5334000" y="1612900"/>
            <a:ext cx="3429000" cy="2197100"/>
            <a:chOff x="3360" y="1016"/>
            <a:chExt cx="2160" cy="1384"/>
          </a:xfrm>
        </p:grpSpPr>
        <p:grpSp>
          <p:nvGrpSpPr>
            <p:cNvPr id="3" name="Group 33"/>
            <p:cNvGrpSpPr>
              <a:grpSpLocks/>
            </p:cNvGrpSpPr>
            <p:nvPr/>
          </p:nvGrpSpPr>
          <p:grpSpPr bwMode="auto">
            <a:xfrm>
              <a:off x="3360" y="1544"/>
              <a:ext cx="96" cy="48"/>
              <a:chOff x="3216" y="1296"/>
              <a:chExt cx="144" cy="96"/>
            </a:xfrm>
          </p:grpSpPr>
          <p:sp>
            <p:nvSpPr>
              <p:cNvPr id="29730" name="Line 34"/>
              <p:cNvSpPr>
                <a:spLocks noChangeShapeType="1"/>
              </p:cNvSpPr>
              <p:nvPr/>
            </p:nvSpPr>
            <p:spPr bwMode="auto">
              <a:xfrm>
                <a:off x="3216" y="1296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29731" name="Line 35"/>
              <p:cNvSpPr>
                <a:spLocks noChangeShapeType="1"/>
              </p:cNvSpPr>
              <p:nvPr/>
            </p:nvSpPr>
            <p:spPr bwMode="auto">
              <a:xfrm>
                <a:off x="3216" y="1392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</p:grpSp>
        <p:pic>
          <p:nvPicPr>
            <p:cNvPr id="29732" name="Picture 36" descr="TDexpectedB"/>
            <p:cNvPicPr>
              <a:picLocks noChangeAspect="1" noChangeArrowheads="1"/>
            </p:cNvPicPr>
            <p:nvPr/>
          </p:nvPicPr>
          <p:blipFill>
            <a:blip r:embed="rId4" cstate="print"/>
            <a:srcRect t="3130" r="9550"/>
            <a:stretch>
              <a:fillRect/>
            </a:stretch>
          </p:blipFill>
          <p:spPr bwMode="auto">
            <a:xfrm>
              <a:off x="3552" y="1016"/>
              <a:ext cx="1968" cy="1384"/>
            </a:xfrm>
            <a:prstGeom prst="rect">
              <a:avLst/>
            </a:prstGeom>
            <a:noFill/>
          </p:spPr>
        </p:pic>
      </p:grpSp>
      <p:sp>
        <p:nvSpPr>
          <p:cNvPr id="29733" name="Rectangle 37"/>
          <p:cNvSpPr>
            <a:spLocks noChangeArrowheads="1"/>
          </p:cNvSpPr>
          <p:nvPr/>
        </p:nvSpPr>
        <p:spPr bwMode="auto">
          <a:xfrm>
            <a:off x="481013" y="762000"/>
            <a:ext cx="4866269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buFontTx/>
              <a:buNone/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Arial" pitchFamily="-65" charset="0"/>
                <a:cs typeface="Arial" pitchFamily="-65" charset="0"/>
              </a:rPr>
              <a:t>what </a:t>
            </a:r>
            <a:r>
              <a:rPr lang="en-US" sz="1800" dirty="0">
                <a:solidFill>
                  <a:prstClr val="black"/>
                </a:solidFill>
                <a:latin typeface="Calibri"/>
                <a:ea typeface="Arial" pitchFamily="-65" charset="0"/>
                <a:cs typeface="Arial" pitchFamily="-65" charset="0"/>
              </a:rPr>
              <a:t>would a prediction error look like (in BOLD)?</a:t>
            </a:r>
          </a:p>
        </p:txBody>
      </p: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3200400" y="1978025"/>
            <a:ext cx="2133600" cy="1298575"/>
            <a:chOff x="2016" y="1246"/>
            <a:chExt cx="1344" cy="818"/>
          </a:xfrm>
        </p:grpSpPr>
        <p:grpSp>
          <p:nvGrpSpPr>
            <p:cNvPr id="5" name="Group 28"/>
            <p:cNvGrpSpPr>
              <a:grpSpLocks/>
            </p:cNvGrpSpPr>
            <p:nvPr/>
          </p:nvGrpSpPr>
          <p:grpSpPr bwMode="auto">
            <a:xfrm>
              <a:off x="2016" y="1544"/>
              <a:ext cx="96" cy="96"/>
              <a:chOff x="1872" y="1248"/>
              <a:chExt cx="176" cy="144"/>
            </a:xfrm>
          </p:grpSpPr>
          <p:sp>
            <p:nvSpPr>
              <p:cNvPr id="29725" name="Line 29"/>
              <p:cNvSpPr>
                <a:spLocks noChangeShapeType="1"/>
              </p:cNvSpPr>
              <p:nvPr/>
            </p:nvSpPr>
            <p:spPr bwMode="auto">
              <a:xfrm>
                <a:off x="1888" y="1248"/>
                <a:ext cx="144" cy="144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29726" name="Line 30"/>
              <p:cNvSpPr>
                <a:spLocks noChangeShapeType="1"/>
              </p:cNvSpPr>
              <p:nvPr/>
            </p:nvSpPr>
            <p:spPr bwMode="auto">
              <a:xfrm flipH="1">
                <a:off x="1888" y="1248"/>
                <a:ext cx="144" cy="144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29727" name="Line 31"/>
              <p:cNvSpPr>
                <a:spLocks noChangeShapeType="1"/>
              </p:cNvSpPr>
              <p:nvPr/>
            </p:nvSpPr>
            <p:spPr bwMode="auto">
              <a:xfrm>
                <a:off x="1872" y="1320"/>
                <a:ext cx="176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</p:grpSp>
        <p:pic>
          <p:nvPicPr>
            <p:cNvPr id="29734" name="Picture 38" descr="hrfB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08" y="1246"/>
              <a:ext cx="1152" cy="818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30091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428596" y="0"/>
            <a:ext cx="9067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4000" dirty="0">
                <a:solidFill>
                  <a:prstClr val="black"/>
                </a:solidFill>
                <a:latin typeface="Calibri"/>
                <a:ea typeface="Arial" pitchFamily="-65" charset="0"/>
                <a:cs typeface="Arial" pitchFamily="-65" charset="0"/>
              </a:rPr>
              <a:t>Neural </a:t>
            </a:r>
            <a:r>
              <a:rPr lang="en-US" sz="4000" dirty="0" smtClean="0">
                <a:solidFill>
                  <a:prstClr val="black"/>
                </a:solidFill>
                <a:latin typeface="Calibri"/>
                <a:ea typeface="Arial" pitchFamily="-65" charset="0"/>
                <a:cs typeface="Arial" pitchFamily="-65" charset="0"/>
              </a:rPr>
              <a:t>results: </a:t>
            </a:r>
            <a:r>
              <a:rPr lang="en-US" sz="4000" dirty="0">
                <a:solidFill>
                  <a:prstClr val="black"/>
                </a:solidFill>
                <a:latin typeface="Calibri"/>
                <a:ea typeface="Arial" pitchFamily="-65" charset="0"/>
                <a:cs typeface="Arial" pitchFamily="-65" charset="0"/>
              </a:rPr>
              <a:t>Prediction errors in NAC</a:t>
            </a:r>
          </a:p>
        </p:txBody>
      </p:sp>
      <p:pic>
        <p:nvPicPr>
          <p:cNvPr id="31754" name="Picture 10" descr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89100"/>
            <a:ext cx="1981200" cy="1711325"/>
          </a:xfrm>
          <a:prstGeom prst="rect">
            <a:avLst/>
          </a:prstGeom>
          <a:noFill/>
        </p:spPr>
      </p:pic>
      <p:pic>
        <p:nvPicPr>
          <p:cNvPr id="31755" name="Picture 11" descr="TDexpectedB"/>
          <p:cNvPicPr>
            <a:picLocks noChangeAspect="1" noChangeArrowheads="1"/>
          </p:cNvPicPr>
          <p:nvPr/>
        </p:nvPicPr>
        <p:blipFill>
          <a:blip r:embed="rId4" cstate="print"/>
          <a:srcRect t="3130" r="9550"/>
          <a:stretch>
            <a:fillRect/>
          </a:stretch>
        </p:blipFill>
        <p:spPr bwMode="auto">
          <a:xfrm>
            <a:off x="5638800" y="1612900"/>
            <a:ext cx="3124200" cy="2197100"/>
          </a:xfrm>
          <a:prstGeom prst="rect">
            <a:avLst/>
          </a:prstGeom>
          <a:noFill/>
        </p:spPr>
      </p:pic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152400" y="3552110"/>
            <a:ext cx="2366963" cy="83099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 defTabSz="822325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600" dirty="0" smtClean="0">
                <a:solidFill>
                  <a:prstClr val="black"/>
                </a:solidFill>
                <a:latin typeface="Calibri"/>
                <a:ea typeface="Arial" pitchFamily="-65" charset="0"/>
                <a:cs typeface="Arial" pitchFamily="-65" charset="0"/>
              </a:rPr>
              <a:t>unbiased </a:t>
            </a:r>
            <a:r>
              <a:rPr lang="en-US" sz="1600" dirty="0">
                <a:solidFill>
                  <a:prstClr val="black"/>
                </a:solidFill>
                <a:latin typeface="Calibri"/>
                <a:ea typeface="Arial" pitchFamily="-65" charset="0"/>
                <a:cs typeface="Arial" pitchFamily="-65" charset="0"/>
              </a:rPr>
              <a:t>anatomical ROI in nucleus </a:t>
            </a:r>
            <a:r>
              <a:rPr lang="en-US" sz="1600" dirty="0" err="1">
                <a:solidFill>
                  <a:prstClr val="black"/>
                </a:solidFill>
                <a:latin typeface="Calibri"/>
                <a:ea typeface="Arial" pitchFamily="-65" charset="0"/>
                <a:cs typeface="Arial" pitchFamily="-65" charset="0"/>
              </a:rPr>
              <a:t>accumbens</a:t>
            </a:r>
            <a:r>
              <a:rPr lang="en-US" sz="1600" dirty="0">
                <a:solidFill>
                  <a:prstClr val="black"/>
                </a:solidFill>
                <a:latin typeface="Calibri"/>
                <a:ea typeface="Arial" pitchFamily="-65" charset="0"/>
                <a:cs typeface="Arial" pitchFamily="-65" charset="0"/>
              </a:rPr>
              <a:t> </a:t>
            </a:r>
            <a:br>
              <a:rPr lang="en-US" sz="1600" dirty="0">
                <a:solidFill>
                  <a:prstClr val="black"/>
                </a:solidFill>
                <a:latin typeface="Calibri"/>
                <a:ea typeface="Arial" pitchFamily="-65" charset="0"/>
                <a:cs typeface="Arial" pitchFamily="-65" charset="0"/>
              </a:rPr>
            </a:br>
            <a:r>
              <a:rPr lang="en-US" sz="1600" dirty="0">
                <a:solidFill>
                  <a:prstClr val="black"/>
                </a:solidFill>
                <a:latin typeface="Calibri"/>
                <a:ea typeface="Arial" pitchFamily="-65" charset="0"/>
                <a:cs typeface="Arial" pitchFamily="-65" charset="0"/>
              </a:rPr>
              <a:t>(marked per subject*)</a:t>
            </a: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6100058" y="6185178"/>
            <a:ext cx="290336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Eurostile" pitchFamily="-65" charset="0"/>
                <a:ea typeface="Arial" pitchFamily="-65" charset="0"/>
                <a:cs typeface="Arial" pitchFamily="-65" charset="0"/>
              </a:rPr>
              <a:t>* thanks to Laura </a:t>
            </a:r>
            <a:r>
              <a:rPr lang="en-US" sz="1800" dirty="0" err="1">
                <a:solidFill>
                  <a:prstClr val="black"/>
                </a:solidFill>
                <a:latin typeface="Eurostile" pitchFamily="-65" charset="0"/>
                <a:ea typeface="Arial" pitchFamily="-65" charset="0"/>
                <a:cs typeface="Arial" pitchFamily="-65" charset="0"/>
              </a:rPr>
              <a:t>deSouza</a:t>
            </a:r>
            <a:endParaRPr lang="en-US" sz="1800" dirty="0">
              <a:solidFill>
                <a:prstClr val="black"/>
              </a:solidFill>
              <a:latin typeface="Eurostile" pitchFamily="-65" charset="0"/>
              <a:ea typeface="Arial" pitchFamily="-65" charset="0"/>
              <a:cs typeface="Arial" pitchFamily="-65" charset="0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405063" y="1600200"/>
            <a:ext cx="3157537" cy="2895600"/>
            <a:chOff x="1515" y="1008"/>
            <a:chExt cx="1989" cy="1824"/>
          </a:xfrm>
        </p:grpSpPr>
        <p:sp>
          <p:nvSpPr>
            <p:cNvPr id="31759" name="Rectangle 15"/>
            <p:cNvSpPr>
              <a:spLocks noChangeArrowheads="1"/>
            </p:cNvSpPr>
            <p:nvPr/>
          </p:nvSpPr>
          <p:spPr bwMode="auto">
            <a:xfrm>
              <a:off x="1869" y="2420"/>
              <a:ext cx="1539" cy="41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 defTabSz="822325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  <a:ea typeface="Arial" pitchFamily="-65" charset="0"/>
                  <a:cs typeface="Arial" pitchFamily="-65" charset="0"/>
                </a:rPr>
                <a:t>raw </a:t>
              </a:r>
              <a:r>
                <a:rPr lang="en-US" sz="1800" dirty="0">
                  <a:solidFill>
                    <a:prstClr val="black"/>
                  </a:solidFill>
                  <a:latin typeface="Calibri"/>
                  <a:ea typeface="Arial" pitchFamily="-65" charset="0"/>
                  <a:cs typeface="Arial" pitchFamily="-65" charset="0"/>
                </a:rPr>
                <a:t>BOLD</a:t>
              </a:r>
            </a:p>
            <a:p>
              <a:pPr algn="ctr" defTabSz="822325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1800" dirty="0">
                  <a:solidFill>
                    <a:prstClr val="black"/>
                  </a:solidFill>
                  <a:latin typeface="Calibri"/>
                  <a:ea typeface="Arial" pitchFamily="-65" charset="0"/>
                  <a:cs typeface="Arial" pitchFamily="-65" charset="0"/>
                </a:rPr>
                <a:t>(</a:t>
              </a:r>
              <a:r>
                <a:rPr lang="en-US" sz="1800" dirty="0" err="1">
                  <a:solidFill>
                    <a:prstClr val="black"/>
                  </a:solidFill>
                  <a:latin typeface="Calibri"/>
                  <a:ea typeface="Arial" pitchFamily="-65" charset="0"/>
                  <a:cs typeface="Arial" pitchFamily="-65" charset="0"/>
                </a:rPr>
                <a:t>avg</a:t>
              </a:r>
              <a:r>
                <a:rPr lang="en-US" sz="1800" dirty="0">
                  <a:solidFill>
                    <a:prstClr val="black"/>
                  </a:solidFill>
                  <a:latin typeface="Calibri"/>
                  <a:ea typeface="Arial" pitchFamily="-65" charset="0"/>
                  <a:cs typeface="Arial" pitchFamily="-65" charset="0"/>
                </a:rPr>
                <a:t> over all subjects)</a:t>
              </a:r>
            </a:p>
          </p:txBody>
        </p:sp>
        <p:pic>
          <p:nvPicPr>
            <p:cNvPr id="31762" name="Picture 18" descr="NACrawNoSEM"/>
            <p:cNvPicPr>
              <a:picLocks noChangeAspect="1" noChangeArrowheads="1"/>
            </p:cNvPicPr>
            <p:nvPr/>
          </p:nvPicPr>
          <p:blipFill>
            <a:blip r:embed="rId5" cstate="print"/>
            <a:srcRect t="5000" r="8932"/>
            <a:stretch>
              <a:fillRect/>
            </a:stretch>
          </p:blipFill>
          <p:spPr bwMode="auto">
            <a:xfrm>
              <a:off x="1515" y="1008"/>
              <a:ext cx="1989" cy="1396"/>
            </a:xfrm>
            <a:prstGeom prst="rect">
              <a:avLst/>
            </a:prstGeom>
            <a:noFill/>
          </p:spPr>
        </p:pic>
      </p:grpSp>
      <p:sp>
        <p:nvSpPr>
          <p:cNvPr id="17" name="TextBox 16"/>
          <p:cNvSpPr txBox="1"/>
          <p:nvPr/>
        </p:nvSpPr>
        <p:spPr>
          <a:xfrm>
            <a:off x="205855" y="5429264"/>
            <a:ext cx="8723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2400" dirty="0" smtClean="0">
                <a:solidFill>
                  <a:prstClr val="black"/>
                </a:solidFill>
                <a:latin typeface="Calibri"/>
                <a:cs typeface="+mn-cs"/>
              </a:rPr>
              <a:t>can actually decide between different </a:t>
            </a:r>
            <a:r>
              <a:rPr lang="en-GB" sz="2400" dirty="0" err="1" smtClean="0">
                <a:solidFill>
                  <a:prstClr val="black"/>
                </a:solidFill>
                <a:latin typeface="Calibri"/>
                <a:cs typeface="+mn-cs"/>
              </a:rPr>
              <a:t>neuroeconomic</a:t>
            </a:r>
            <a:r>
              <a:rPr lang="en-GB" sz="2400" dirty="0" smtClean="0">
                <a:solidFill>
                  <a:prstClr val="black"/>
                </a:solidFill>
                <a:latin typeface="Calibri"/>
                <a:cs typeface="+mn-cs"/>
              </a:rPr>
              <a:t> models of risk</a:t>
            </a:r>
            <a:endParaRPr lang="en-GB" sz="2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88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  <a:noFill/>
        </p:spPr>
        <p:txBody>
          <a:bodyPr/>
          <a:lstStyle/>
          <a:p>
            <a:pPr algn="l"/>
            <a:fld id="{DBBF1265-FA00-49E2-9A74-12664F702A9D}" type="slidenum">
              <a:rPr lang="en-GB"/>
              <a:pPr algn="l"/>
              <a:t>35</a:t>
            </a:fld>
            <a:endParaRPr lang="en-GB"/>
          </a:p>
        </p:txBody>
      </p:sp>
      <p:sp>
        <p:nvSpPr>
          <p:cNvPr id="12292" name="Oval 2"/>
          <p:cNvSpPr>
            <a:spLocks noChangeArrowheads="1"/>
          </p:cNvSpPr>
          <p:nvPr/>
        </p:nvSpPr>
        <p:spPr bwMode="auto">
          <a:xfrm>
            <a:off x="323850" y="4654550"/>
            <a:ext cx="647700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 sz="1800">
              <a:solidFill>
                <a:schemeClr val="bg1"/>
              </a:solidFill>
            </a:endParaRPr>
          </a:p>
        </p:txBody>
      </p:sp>
      <p:sp>
        <p:nvSpPr>
          <p:cNvPr id="12293" name="Oval 3"/>
          <p:cNvSpPr>
            <a:spLocks noChangeArrowheads="1"/>
          </p:cNvSpPr>
          <p:nvPr/>
        </p:nvSpPr>
        <p:spPr bwMode="auto">
          <a:xfrm>
            <a:off x="1547813" y="3430588"/>
            <a:ext cx="647700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 sz="1800">
              <a:solidFill>
                <a:schemeClr val="bg1"/>
              </a:solidFill>
            </a:endParaRPr>
          </a:p>
        </p:txBody>
      </p:sp>
      <p:sp>
        <p:nvSpPr>
          <p:cNvPr id="12294" name="Oval 4"/>
          <p:cNvSpPr>
            <a:spLocks noChangeArrowheads="1"/>
          </p:cNvSpPr>
          <p:nvPr/>
        </p:nvSpPr>
        <p:spPr bwMode="auto">
          <a:xfrm>
            <a:off x="1547813" y="4654550"/>
            <a:ext cx="647700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 sz="1800">
              <a:solidFill>
                <a:schemeClr val="bg1"/>
              </a:solidFill>
            </a:endParaRPr>
          </a:p>
        </p:txBody>
      </p:sp>
      <p:sp>
        <p:nvSpPr>
          <p:cNvPr id="12295" name="Oval 5"/>
          <p:cNvSpPr>
            <a:spLocks noChangeArrowheads="1"/>
          </p:cNvSpPr>
          <p:nvPr/>
        </p:nvSpPr>
        <p:spPr bwMode="auto">
          <a:xfrm>
            <a:off x="2771775" y="3430588"/>
            <a:ext cx="649288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 sz="1800">
              <a:solidFill>
                <a:schemeClr val="bg1"/>
              </a:solidFill>
            </a:endParaRPr>
          </a:p>
        </p:txBody>
      </p:sp>
      <p:sp>
        <p:nvSpPr>
          <p:cNvPr id="12296" name="Oval 6"/>
          <p:cNvSpPr>
            <a:spLocks noChangeArrowheads="1"/>
          </p:cNvSpPr>
          <p:nvPr/>
        </p:nvSpPr>
        <p:spPr bwMode="auto">
          <a:xfrm>
            <a:off x="2771775" y="4654550"/>
            <a:ext cx="649288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 sz="1800">
              <a:solidFill>
                <a:schemeClr val="bg1"/>
              </a:solidFill>
            </a:endParaRPr>
          </a:p>
        </p:txBody>
      </p:sp>
      <p:sp>
        <p:nvSpPr>
          <p:cNvPr id="12297" name="Line 7"/>
          <p:cNvSpPr>
            <a:spLocks noChangeShapeType="1"/>
          </p:cNvSpPr>
          <p:nvPr/>
        </p:nvSpPr>
        <p:spPr bwMode="auto">
          <a:xfrm>
            <a:off x="1044575" y="3790950"/>
            <a:ext cx="441325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2298" name="Line 8"/>
          <p:cNvSpPr>
            <a:spLocks noChangeShapeType="1"/>
          </p:cNvSpPr>
          <p:nvPr/>
        </p:nvSpPr>
        <p:spPr bwMode="auto">
          <a:xfrm>
            <a:off x="971550" y="4006850"/>
            <a:ext cx="481013" cy="71913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2299" name="Line 9"/>
          <p:cNvSpPr>
            <a:spLocks noChangeShapeType="1"/>
          </p:cNvSpPr>
          <p:nvPr/>
        </p:nvSpPr>
        <p:spPr bwMode="auto">
          <a:xfrm>
            <a:off x="1044575" y="5014913"/>
            <a:ext cx="441325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2300" name="Line 10"/>
          <p:cNvSpPr>
            <a:spLocks noChangeShapeType="1"/>
          </p:cNvSpPr>
          <p:nvPr/>
        </p:nvSpPr>
        <p:spPr bwMode="auto">
          <a:xfrm>
            <a:off x="2268538" y="5014913"/>
            <a:ext cx="441325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2301" name="Line 11"/>
          <p:cNvSpPr>
            <a:spLocks noChangeShapeType="1"/>
          </p:cNvSpPr>
          <p:nvPr/>
        </p:nvSpPr>
        <p:spPr bwMode="auto">
          <a:xfrm>
            <a:off x="2268538" y="3789363"/>
            <a:ext cx="441325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2302" name="Line 12"/>
          <p:cNvSpPr>
            <a:spLocks noChangeShapeType="1"/>
          </p:cNvSpPr>
          <p:nvPr/>
        </p:nvSpPr>
        <p:spPr bwMode="auto">
          <a:xfrm flipV="1">
            <a:off x="971550" y="4006850"/>
            <a:ext cx="481013" cy="71913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pic>
        <p:nvPicPr>
          <p:cNvPr id="12303" name="Picture 13" descr="stim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875" y="3614738"/>
            <a:ext cx="4318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4" name="Picture 14" descr="stim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4797425"/>
            <a:ext cx="35718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5" name="Picture 15" descr="stim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20838" y="3573463"/>
            <a:ext cx="4318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6" name="Picture 16" descr="stim3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250" y="4799013"/>
            <a:ext cx="4318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7" name="Oval 17"/>
          <p:cNvSpPr>
            <a:spLocks noChangeArrowheads="1"/>
          </p:cNvSpPr>
          <p:nvPr/>
        </p:nvSpPr>
        <p:spPr bwMode="auto">
          <a:xfrm>
            <a:off x="2771775" y="4654550"/>
            <a:ext cx="649288" cy="647700"/>
          </a:xfrm>
          <a:prstGeom prst="ellipse">
            <a:avLst/>
          </a:prstGeom>
          <a:noFill/>
          <a:ln w="76200">
            <a:solidFill>
              <a:srgbClr val="0099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 sz="1800">
              <a:solidFill>
                <a:schemeClr val="bg1"/>
              </a:solidFill>
            </a:endParaRPr>
          </a:p>
        </p:txBody>
      </p:sp>
      <p:sp>
        <p:nvSpPr>
          <p:cNvPr id="12308" name="Oval 18"/>
          <p:cNvSpPr>
            <a:spLocks noChangeArrowheads="1"/>
          </p:cNvSpPr>
          <p:nvPr/>
        </p:nvSpPr>
        <p:spPr bwMode="auto">
          <a:xfrm>
            <a:off x="2771775" y="3430588"/>
            <a:ext cx="649288" cy="6477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 sz="1800">
              <a:solidFill>
                <a:srgbClr val="FF0000"/>
              </a:solidFill>
            </a:endParaRPr>
          </a:p>
        </p:txBody>
      </p:sp>
      <p:sp>
        <p:nvSpPr>
          <p:cNvPr id="12309" name="Text Box 19"/>
          <p:cNvSpPr txBox="1">
            <a:spLocks noChangeArrowheads="1"/>
          </p:cNvSpPr>
          <p:nvPr/>
        </p:nvSpPr>
        <p:spPr bwMode="auto">
          <a:xfrm>
            <a:off x="2843213" y="3500438"/>
            <a:ext cx="57785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b="1">
                <a:solidFill>
                  <a:srgbClr val="FF0000"/>
                </a:solidFill>
              </a:rPr>
              <a:t>High</a:t>
            </a:r>
          </a:p>
          <a:p>
            <a:r>
              <a:rPr lang="en-GB" sz="1200" b="1">
                <a:solidFill>
                  <a:srgbClr val="FF0000"/>
                </a:solidFill>
              </a:rPr>
              <a:t>Pain</a:t>
            </a:r>
            <a:endParaRPr lang="en-US" sz="1200" b="1">
              <a:solidFill>
                <a:srgbClr val="FF0000"/>
              </a:solidFill>
            </a:endParaRPr>
          </a:p>
        </p:txBody>
      </p:sp>
      <p:sp>
        <p:nvSpPr>
          <p:cNvPr id="12310" name="Text Box 20"/>
          <p:cNvSpPr txBox="1">
            <a:spLocks noChangeArrowheads="1"/>
          </p:cNvSpPr>
          <p:nvPr/>
        </p:nvSpPr>
        <p:spPr bwMode="auto">
          <a:xfrm>
            <a:off x="2844800" y="4724400"/>
            <a:ext cx="557213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b="1">
                <a:solidFill>
                  <a:srgbClr val="0099FF"/>
                </a:solidFill>
              </a:rPr>
              <a:t>Low</a:t>
            </a:r>
          </a:p>
          <a:p>
            <a:r>
              <a:rPr lang="en-GB" sz="1200" b="1">
                <a:solidFill>
                  <a:srgbClr val="0099FF"/>
                </a:solidFill>
              </a:rPr>
              <a:t>Pain</a:t>
            </a:r>
            <a:endParaRPr lang="en-US" sz="1200" b="1">
              <a:solidFill>
                <a:srgbClr val="0099FF"/>
              </a:solidFill>
            </a:endParaRPr>
          </a:p>
        </p:txBody>
      </p:sp>
      <p:sp>
        <p:nvSpPr>
          <p:cNvPr id="12311" name="Oval 21"/>
          <p:cNvSpPr>
            <a:spLocks noChangeArrowheads="1"/>
          </p:cNvSpPr>
          <p:nvPr/>
        </p:nvSpPr>
        <p:spPr bwMode="auto">
          <a:xfrm>
            <a:off x="1547813" y="3430588"/>
            <a:ext cx="649287" cy="6477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 sz="1800">
              <a:solidFill>
                <a:srgbClr val="FF0000"/>
              </a:solidFill>
            </a:endParaRPr>
          </a:p>
        </p:txBody>
      </p:sp>
      <p:sp>
        <p:nvSpPr>
          <p:cNvPr id="12312" name="Oval 22"/>
          <p:cNvSpPr>
            <a:spLocks noChangeArrowheads="1"/>
          </p:cNvSpPr>
          <p:nvPr/>
        </p:nvSpPr>
        <p:spPr bwMode="auto">
          <a:xfrm>
            <a:off x="1547813" y="4654550"/>
            <a:ext cx="649287" cy="647700"/>
          </a:xfrm>
          <a:prstGeom prst="ellipse">
            <a:avLst/>
          </a:prstGeom>
          <a:noFill/>
          <a:ln w="76200">
            <a:solidFill>
              <a:srgbClr val="0099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 sz="1800">
              <a:solidFill>
                <a:schemeClr val="bg1"/>
              </a:solidFill>
            </a:endParaRPr>
          </a:p>
        </p:txBody>
      </p:sp>
      <p:sp>
        <p:nvSpPr>
          <p:cNvPr id="12313" name="Oval 23"/>
          <p:cNvSpPr>
            <a:spLocks noChangeArrowheads="1"/>
          </p:cNvSpPr>
          <p:nvPr/>
        </p:nvSpPr>
        <p:spPr bwMode="auto">
          <a:xfrm>
            <a:off x="323850" y="4654550"/>
            <a:ext cx="649288" cy="647700"/>
          </a:xfrm>
          <a:prstGeom prst="ellipse">
            <a:avLst/>
          </a:prstGeom>
          <a:noFill/>
          <a:ln w="76200">
            <a:solidFill>
              <a:srgbClr val="0099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 sz="1800">
              <a:solidFill>
                <a:schemeClr val="bg1"/>
              </a:solidFill>
            </a:endParaRPr>
          </a:p>
        </p:txBody>
      </p:sp>
      <p:sp>
        <p:nvSpPr>
          <p:cNvPr id="12314" name="Oval 24"/>
          <p:cNvSpPr>
            <a:spLocks noChangeArrowheads="1"/>
          </p:cNvSpPr>
          <p:nvPr/>
        </p:nvSpPr>
        <p:spPr bwMode="auto">
          <a:xfrm>
            <a:off x="323850" y="3430588"/>
            <a:ext cx="647700" cy="6477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 sz="1800">
              <a:solidFill>
                <a:schemeClr val="bg1"/>
              </a:solidFill>
            </a:endParaRPr>
          </a:p>
        </p:txBody>
      </p:sp>
      <p:sp>
        <p:nvSpPr>
          <p:cNvPr id="12315" name="Oval 25"/>
          <p:cNvSpPr>
            <a:spLocks noChangeArrowheads="1"/>
          </p:cNvSpPr>
          <p:nvPr/>
        </p:nvSpPr>
        <p:spPr bwMode="auto">
          <a:xfrm>
            <a:off x="323850" y="3430588"/>
            <a:ext cx="647700" cy="6477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 sz="1800">
              <a:solidFill>
                <a:srgbClr val="FF0000"/>
              </a:solidFill>
            </a:endParaRPr>
          </a:p>
        </p:txBody>
      </p:sp>
      <p:sp>
        <p:nvSpPr>
          <p:cNvPr id="12316" name="Text Box 26"/>
          <p:cNvSpPr txBox="1">
            <a:spLocks noChangeArrowheads="1"/>
          </p:cNvSpPr>
          <p:nvPr/>
        </p:nvSpPr>
        <p:spPr bwMode="auto">
          <a:xfrm>
            <a:off x="1023938" y="3570288"/>
            <a:ext cx="3667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1"/>
              <a:t>0.8</a:t>
            </a:r>
            <a:endParaRPr lang="en-US" sz="800" b="1"/>
          </a:p>
        </p:txBody>
      </p:sp>
      <p:sp>
        <p:nvSpPr>
          <p:cNvPr id="12317" name="Text Box 27"/>
          <p:cNvSpPr txBox="1">
            <a:spLocks noChangeArrowheads="1"/>
          </p:cNvSpPr>
          <p:nvPr/>
        </p:nvSpPr>
        <p:spPr bwMode="auto">
          <a:xfrm>
            <a:off x="2247900" y="3570288"/>
            <a:ext cx="3667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1"/>
              <a:t>1.0</a:t>
            </a:r>
            <a:endParaRPr lang="en-US" sz="800" b="1"/>
          </a:p>
        </p:txBody>
      </p:sp>
      <p:sp>
        <p:nvSpPr>
          <p:cNvPr id="12318" name="Text Box 28"/>
          <p:cNvSpPr txBox="1">
            <a:spLocks noChangeArrowheads="1"/>
          </p:cNvSpPr>
          <p:nvPr/>
        </p:nvSpPr>
        <p:spPr bwMode="auto">
          <a:xfrm>
            <a:off x="1023938" y="5010150"/>
            <a:ext cx="3667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1"/>
              <a:t>0.8</a:t>
            </a:r>
            <a:endParaRPr lang="en-US" sz="800" b="1"/>
          </a:p>
        </p:txBody>
      </p:sp>
      <p:sp>
        <p:nvSpPr>
          <p:cNvPr id="12319" name="Text Box 29"/>
          <p:cNvSpPr txBox="1">
            <a:spLocks noChangeArrowheads="1"/>
          </p:cNvSpPr>
          <p:nvPr/>
        </p:nvSpPr>
        <p:spPr bwMode="auto">
          <a:xfrm>
            <a:off x="2247900" y="5010150"/>
            <a:ext cx="36671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1"/>
              <a:t>1.0</a:t>
            </a:r>
            <a:endParaRPr lang="en-US" sz="800" b="1"/>
          </a:p>
        </p:txBody>
      </p:sp>
      <p:sp>
        <p:nvSpPr>
          <p:cNvPr id="12320" name="Text Box 30"/>
          <p:cNvSpPr txBox="1">
            <a:spLocks noChangeArrowheads="1"/>
          </p:cNvSpPr>
          <p:nvPr/>
        </p:nvSpPr>
        <p:spPr bwMode="auto">
          <a:xfrm>
            <a:off x="828675" y="4435475"/>
            <a:ext cx="36671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1"/>
              <a:t>0.2</a:t>
            </a:r>
            <a:endParaRPr lang="en-US" sz="800" b="1"/>
          </a:p>
        </p:txBody>
      </p:sp>
      <p:sp>
        <p:nvSpPr>
          <p:cNvPr id="12321" name="Text Box 31"/>
          <p:cNvSpPr txBox="1">
            <a:spLocks noChangeArrowheads="1"/>
          </p:cNvSpPr>
          <p:nvPr/>
        </p:nvSpPr>
        <p:spPr bwMode="auto">
          <a:xfrm>
            <a:off x="828675" y="4075113"/>
            <a:ext cx="3667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1"/>
              <a:t>0.2</a:t>
            </a:r>
            <a:endParaRPr lang="en-US" sz="800" b="1"/>
          </a:p>
        </p:txBody>
      </p:sp>
      <p:pic>
        <p:nvPicPr>
          <p:cNvPr id="12322" name="Picture 32" descr="trial4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8275" y="5518150"/>
            <a:ext cx="2122488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3" name="Picture 34" descr="trial1b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5250" y="3214688"/>
            <a:ext cx="2141538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4" name="Picture 36" descr="trial2b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45250" y="4149725"/>
            <a:ext cx="212725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5" name="Picture 38" descr="trial3b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45250" y="4725988"/>
            <a:ext cx="213201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26" name="Text Box 40"/>
          <p:cNvSpPr txBox="1">
            <a:spLocks noChangeArrowheads="1"/>
          </p:cNvSpPr>
          <p:nvPr/>
        </p:nvSpPr>
        <p:spPr bwMode="auto">
          <a:xfrm>
            <a:off x="6659563" y="2632075"/>
            <a:ext cx="17668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Prediction error</a:t>
            </a:r>
            <a:endParaRPr lang="en-US" b="1"/>
          </a:p>
        </p:txBody>
      </p:sp>
      <p:sp>
        <p:nvSpPr>
          <p:cNvPr id="12327" name="Text Box 44"/>
          <p:cNvSpPr txBox="1">
            <a:spLocks noChangeArrowheads="1"/>
          </p:cNvSpPr>
          <p:nvPr/>
        </p:nvSpPr>
        <p:spPr bwMode="auto">
          <a:xfrm>
            <a:off x="0" y="571500"/>
            <a:ext cx="5170488" cy="584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200">
                <a:solidFill>
                  <a:srgbClr val="FFC000"/>
                </a:solidFill>
              </a:rPr>
              <a:t>punishment prediction error</a:t>
            </a:r>
          </a:p>
        </p:txBody>
      </p:sp>
      <p:pic>
        <p:nvPicPr>
          <p:cNvPr id="12328" name="Picture 45" descr="trial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68763" y="3286125"/>
            <a:ext cx="2082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9" name="Picture 46" descr="trial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68763" y="4149725"/>
            <a:ext cx="2093912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30" name="Picture 47" descr="trial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068763" y="4725988"/>
            <a:ext cx="21050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31" name="Picture 48" descr="trial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068763" y="5662613"/>
            <a:ext cx="2089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32" name="Text Box 49"/>
          <p:cNvSpPr txBox="1">
            <a:spLocks noChangeArrowheads="1"/>
          </p:cNvSpPr>
          <p:nvPr/>
        </p:nvSpPr>
        <p:spPr bwMode="auto">
          <a:xfrm>
            <a:off x="4572000" y="2632075"/>
            <a:ext cx="7445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Value</a:t>
            </a:r>
            <a:endParaRPr lang="en-US" b="1"/>
          </a:p>
        </p:txBody>
      </p:sp>
      <p:sp>
        <p:nvSpPr>
          <p:cNvPr id="12333" name="Text Box 15"/>
          <p:cNvSpPr txBox="1">
            <a:spLocks noChangeArrowheads="1"/>
          </p:cNvSpPr>
          <p:nvPr/>
        </p:nvSpPr>
        <p:spPr bwMode="auto">
          <a:xfrm>
            <a:off x="2336800" y="1624013"/>
            <a:ext cx="1254125" cy="5191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3300"/>
                </a:solidFill>
              </a:rPr>
              <a:t>TD error</a:t>
            </a:r>
            <a:endParaRPr lang="en-GB">
              <a:solidFill>
                <a:srgbClr val="FF3300"/>
              </a:solidFill>
            </a:endParaRPr>
          </a:p>
        </p:txBody>
      </p:sp>
      <p:graphicFrame>
        <p:nvGraphicFramePr>
          <p:cNvPr id="12290" name="Object 3"/>
          <p:cNvGraphicFramePr>
            <a:graphicFrameLocks noChangeAspect="1"/>
          </p:cNvGraphicFramePr>
          <p:nvPr/>
        </p:nvGraphicFramePr>
        <p:xfrm>
          <a:off x="3781425" y="1571625"/>
          <a:ext cx="2436813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Equation" r:id="rId15" imgW="1002960" imgH="228600" progId="Equation.3">
                  <p:embed/>
                </p:oleObj>
              </mc:Choice>
              <mc:Fallback>
                <p:oleObj name="Equation" r:id="rId15" imgW="100296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1425" y="1571625"/>
                        <a:ext cx="2436813" cy="5572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CC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  <a:noFill/>
        </p:spPr>
        <p:txBody>
          <a:bodyPr/>
          <a:lstStyle/>
          <a:p>
            <a:pPr algn="l"/>
            <a:fld id="{F7C8607A-4599-40D9-B8E4-F79F9E8FE35E}" type="slidenum">
              <a:rPr lang="en-GB"/>
              <a:pPr algn="l"/>
              <a:t>36</a:t>
            </a:fld>
            <a:endParaRPr lang="en-GB"/>
          </a:p>
        </p:txBody>
      </p:sp>
      <p:pic>
        <p:nvPicPr>
          <p:cNvPr id="39939" name="Picture 2" descr="brai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4508500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3" descr="sc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2133600"/>
            <a:ext cx="1655763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AutoShape 4"/>
          <p:cNvSpPr>
            <a:spLocks noChangeArrowheads="1"/>
          </p:cNvSpPr>
          <p:nvPr/>
        </p:nvSpPr>
        <p:spPr bwMode="auto">
          <a:xfrm rot="2040000">
            <a:off x="2124075" y="3429000"/>
            <a:ext cx="144463" cy="792163"/>
          </a:xfrm>
          <a:prstGeom prst="downArrow">
            <a:avLst>
              <a:gd name="adj1" fmla="val 50000"/>
              <a:gd name="adj2" fmla="val 1370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/>
          </a:p>
        </p:txBody>
      </p:sp>
      <p:sp>
        <p:nvSpPr>
          <p:cNvPr id="39942" name="Text Box 5"/>
          <p:cNvSpPr txBox="1">
            <a:spLocks noChangeArrowheads="1"/>
          </p:cNvSpPr>
          <p:nvPr/>
        </p:nvSpPr>
        <p:spPr bwMode="auto">
          <a:xfrm>
            <a:off x="5292725" y="2344738"/>
            <a:ext cx="1271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b="1">
                <a:latin typeface="Tahoma" pitchFamily="34" charset="0"/>
              </a:rPr>
              <a:t>TD model</a:t>
            </a:r>
            <a:endParaRPr lang="en-US" sz="1800" b="1">
              <a:latin typeface="Tahoma" pitchFamily="34" charset="0"/>
            </a:endParaRPr>
          </a:p>
        </p:txBody>
      </p:sp>
      <p:sp>
        <p:nvSpPr>
          <p:cNvPr id="39943" name="AutoShape 6"/>
          <p:cNvSpPr>
            <a:spLocks noChangeArrowheads="1"/>
          </p:cNvSpPr>
          <p:nvPr/>
        </p:nvSpPr>
        <p:spPr bwMode="auto">
          <a:xfrm rot="-2040000">
            <a:off x="6300788" y="3068638"/>
            <a:ext cx="144462" cy="936625"/>
          </a:xfrm>
          <a:prstGeom prst="downArrow">
            <a:avLst>
              <a:gd name="adj1" fmla="val 50000"/>
              <a:gd name="adj2" fmla="val 1620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/>
          </a:p>
        </p:txBody>
      </p:sp>
      <p:sp>
        <p:nvSpPr>
          <p:cNvPr id="39944" name="AutoShape 8"/>
          <p:cNvSpPr>
            <a:spLocks noChangeArrowheads="1"/>
          </p:cNvSpPr>
          <p:nvPr/>
        </p:nvSpPr>
        <p:spPr bwMode="auto">
          <a:xfrm>
            <a:off x="2987675" y="5013325"/>
            <a:ext cx="2232025" cy="71438"/>
          </a:xfrm>
          <a:prstGeom prst="leftRightArrow">
            <a:avLst>
              <a:gd name="adj1" fmla="val 50000"/>
              <a:gd name="adj2" fmla="val 624885"/>
            </a:avLst>
          </a:prstGeom>
          <a:solidFill>
            <a:srgbClr val="FFCC00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3924300" y="4789488"/>
            <a:ext cx="35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/>
              <a:t>?</a:t>
            </a:r>
            <a:endParaRPr lang="en-US" sz="2400"/>
          </a:p>
        </p:txBody>
      </p:sp>
      <p:sp>
        <p:nvSpPr>
          <p:cNvPr id="149514" name="Text Box 10"/>
          <p:cNvSpPr txBox="1">
            <a:spLocks noChangeArrowheads="1"/>
          </p:cNvSpPr>
          <p:nvPr/>
        </p:nvSpPr>
        <p:spPr bwMode="auto">
          <a:xfrm>
            <a:off x="663575" y="1625600"/>
            <a:ext cx="72802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600" b="1">
                <a:solidFill>
                  <a:srgbClr val="FF0000"/>
                </a:solidFill>
              </a:rPr>
              <a:t>A – B – HIGH      </a:t>
            </a:r>
            <a:r>
              <a:rPr lang="en-GB" sz="600" b="1">
                <a:solidFill>
                  <a:srgbClr val="0099FF"/>
                </a:solidFill>
              </a:rPr>
              <a:t>C – D – LOW      C – </a:t>
            </a:r>
            <a:r>
              <a:rPr lang="en-GB" sz="600" b="1">
                <a:solidFill>
                  <a:srgbClr val="FF0000"/>
                </a:solidFill>
              </a:rPr>
              <a:t>B – HIGH       A – B – HIGH        A – </a:t>
            </a:r>
            <a:r>
              <a:rPr lang="en-GB" sz="600" b="1">
                <a:solidFill>
                  <a:srgbClr val="0099FF"/>
                </a:solidFill>
              </a:rPr>
              <a:t>D – LOW    C – D – LOW      </a:t>
            </a:r>
            <a:r>
              <a:rPr lang="en-GB" sz="600" b="1">
                <a:solidFill>
                  <a:srgbClr val="FF0000"/>
                </a:solidFill>
              </a:rPr>
              <a:t>A – B – HIGH      A – B – HIGH       C – D – LOW      C – B – HIGH</a:t>
            </a:r>
            <a:r>
              <a:rPr lang="en-GB" sz="800">
                <a:solidFill>
                  <a:srgbClr val="FF0000"/>
                </a:solidFill>
              </a:rPr>
              <a:t>    </a:t>
            </a:r>
            <a:r>
              <a:rPr lang="en-GB" sz="800">
                <a:solidFill>
                  <a:srgbClr val="0099FF"/>
                </a:solidFill>
              </a:rPr>
              <a:t>  </a:t>
            </a:r>
            <a:endParaRPr lang="en-US" sz="800">
              <a:solidFill>
                <a:srgbClr val="FF0000"/>
              </a:solidFill>
            </a:endParaRP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900113" y="4216400"/>
            <a:ext cx="1785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Brain responses</a:t>
            </a:r>
            <a:endParaRPr lang="en-US" b="1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5580063" y="4143375"/>
            <a:ext cx="3095625" cy="1301750"/>
            <a:chOff x="3515" y="2610"/>
            <a:chExt cx="1950" cy="820"/>
          </a:xfrm>
        </p:grpSpPr>
        <p:pic>
          <p:nvPicPr>
            <p:cNvPr id="39953" name="Picture 7" descr="prederror"/>
            <p:cNvPicPr>
              <a:picLocks noChangeAspect="1" noChangeArrowheads="1"/>
            </p:cNvPicPr>
            <p:nvPr/>
          </p:nvPicPr>
          <p:blipFill>
            <a:blip r:embed="rId4" cstate="print"/>
            <a:srcRect l="7980" r="6041"/>
            <a:stretch>
              <a:fillRect/>
            </a:stretch>
          </p:blipFill>
          <p:spPr bwMode="auto">
            <a:xfrm>
              <a:off x="3515" y="2886"/>
              <a:ext cx="1950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54" name="Text Box 12"/>
            <p:cNvSpPr txBox="1">
              <a:spLocks noChangeArrowheads="1"/>
            </p:cNvSpPr>
            <p:nvPr/>
          </p:nvSpPr>
          <p:spPr bwMode="auto">
            <a:xfrm>
              <a:off x="3923" y="2610"/>
              <a:ext cx="111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/>
                <a:t>Prediction error</a:t>
              </a:r>
              <a:endParaRPr lang="en-US" b="1"/>
            </a:p>
          </p:txBody>
        </p:sp>
      </p:grpSp>
      <p:sp>
        <p:nvSpPr>
          <p:cNvPr id="39949" name="Text Box 13"/>
          <p:cNvSpPr txBox="1">
            <a:spLocks noChangeArrowheads="1"/>
          </p:cNvSpPr>
          <p:nvPr/>
        </p:nvSpPr>
        <p:spPr bwMode="auto">
          <a:xfrm>
            <a:off x="357188" y="1285875"/>
            <a:ext cx="32019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/>
              <a:t>experimental sequence…..</a:t>
            </a:r>
            <a:endParaRPr lang="en-US" sz="1600" b="1"/>
          </a:p>
        </p:txBody>
      </p:sp>
      <p:sp>
        <p:nvSpPr>
          <p:cNvPr id="39950" name="Text Box 14"/>
          <p:cNvSpPr txBox="1">
            <a:spLocks noChangeArrowheads="1"/>
          </p:cNvSpPr>
          <p:nvPr/>
        </p:nvSpPr>
        <p:spPr bwMode="auto">
          <a:xfrm>
            <a:off x="2051050" y="1839913"/>
            <a:ext cx="1341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MR scanner</a:t>
            </a:r>
            <a:endParaRPr lang="en-US" b="1"/>
          </a:p>
        </p:txBody>
      </p:sp>
      <p:sp>
        <p:nvSpPr>
          <p:cNvPr id="39951" name="Text Box 15"/>
          <p:cNvSpPr txBox="1">
            <a:spLocks noChangeArrowheads="1"/>
          </p:cNvSpPr>
          <p:nvPr/>
        </p:nvSpPr>
        <p:spPr bwMode="auto">
          <a:xfrm>
            <a:off x="5292725" y="6021388"/>
            <a:ext cx="3686175" cy="4762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/>
              <a:t>Ben Seymour; John O’Doherty</a:t>
            </a:r>
            <a:endParaRPr lang="en-GB" sz="1800"/>
          </a:p>
        </p:txBody>
      </p:sp>
      <p:sp>
        <p:nvSpPr>
          <p:cNvPr id="39952" name="Text Box 44"/>
          <p:cNvSpPr txBox="1">
            <a:spLocks noChangeArrowheads="1"/>
          </p:cNvSpPr>
          <p:nvPr/>
        </p:nvSpPr>
        <p:spPr bwMode="auto">
          <a:xfrm>
            <a:off x="0" y="571500"/>
            <a:ext cx="5170488" cy="584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200">
                <a:solidFill>
                  <a:srgbClr val="FFC000"/>
                </a:solidFill>
              </a:rPr>
              <a:t>punishment prediction error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49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  <a:noFill/>
        </p:spPr>
        <p:txBody>
          <a:bodyPr/>
          <a:lstStyle/>
          <a:p>
            <a:pPr algn="l"/>
            <a:fld id="{195460CE-A8FC-4061-9F54-61DA25166278}" type="slidenum">
              <a:rPr lang="en-GB"/>
              <a:pPr algn="l"/>
              <a:t>37</a:t>
            </a:fld>
            <a:endParaRPr lang="en-GB"/>
          </a:p>
        </p:txBody>
      </p:sp>
      <p:sp>
        <p:nvSpPr>
          <p:cNvPr id="13316" name="Text Box 10"/>
          <p:cNvSpPr txBox="1">
            <a:spLocks noChangeArrowheads="1"/>
          </p:cNvSpPr>
          <p:nvPr/>
        </p:nvSpPr>
        <p:spPr bwMode="auto">
          <a:xfrm>
            <a:off x="592138" y="1355725"/>
            <a:ext cx="50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/>
              <a:t>    </a:t>
            </a:r>
            <a:endParaRPr lang="en-US" sz="1800"/>
          </a:p>
        </p:txBody>
      </p:sp>
      <p:grpSp>
        <p:nvGrpSpPr>
          <p:cNvPr id="13317" name="Group 14"/>
          <p:cNvGrpSpPr>
            <a:grpSpLocks/>
          </p:cNvGrpSpPr>
          <p:nvPr/>
        </p:nvGrpSpPr>
        <p:grpSpPr bwMode="auto">
          <a:xfrm>
            <a:off x="1692275" y="3910013"/>
            <a:ext cx="6719888" cy="2947987"/>
            <a:chOff x="612" y="1706"/>
            <a:chExt cx="4913" cy="2538"/>
          </a:xfrm>
        </p:grpSpPr>
        <p:pic>
          <p:nvPicPr>
            <p:cNvPr id="13322" name="Picture 2" descr="trial34"/>
            <p:cNvPicPr>
              <a:picLocks noChangeAspect="1" noChangeArrowheads="1"/>
            </p:cNvPicPr>
            <p:nvPr/>
          </p:nvPicPr>
          <p:blipFill>
            <a:blip r:embed="rId3" cstate="print"/>
            <a:srcRect b="75407"/>
            <a:stretch>
              <a:fillRect/>
            </a:stretch>
          </p:blipFill>
          <p:spPr bwMode="auto">
            <a:xfrm>
              <a:off x="612" y="2206"/>
              <a:ext cx="1134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3" name="Picture 3" descr="trial34model"/>
            <p:cNvPicPr>
              <a:picLocks noChangeAspect="1" noChangeArrowheads="1"/>
            </p:cNvPicPr>
            <p:nvPr/>
          </p:nvPicPr>
          <p:blipFill>
            <a:blip r:embed="rId4" cstate="print"/>
            <a:srcRect b="65971"/>
            <a:stretch>
              <a:fillRect/>
            </a:stretch>
          </p:blipFill>
          <p:spPr bwMode="auto">
            <a:xfrm>
              <a:off x="2064" y="2024"/>
              <a:ext cx="1679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4" name="Picture 4" descr="trial3plot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33" y="1706"/>
              <a:ext cx="1655" cy="1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5" name="Picture 5" descr="trial4plot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33" y="2976"/>
              <a:ext cx="1692" cy="1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6" name="Picture 11" descr="trial34"/>
            <p:cNvPicPr>
              <a:picLocks noChangeAspect="1" noChangeArrowheads="1"/>
            </p:cNvPicPr>
            <p:nvPr/>
          </p:nvPicPr>
          <p:blipFill>
            <a:blip r:embed="rId3" cstate="print"/>
            <a:srcRect t="74049"/>
            <a:stretch>
              <a:fillRect/>
            </a:stretch>
          </p:blipFill>
          <p:spPr bwMode="auto">
            <a:xfrm>
              <a:off x="658" y="3431"/>
              <a:ext cx="113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7" name="Picture 12" descr="trial34model"/>
            <p:cNvPicPr>
              <a:picLocks noChangeAspect="1" noChangeArrowheads="1"/>
            </p:cNvPicPr>
            <p:nvPr/>
          </p:nvPicPr>
          <p:blipFill>
            <a:blip r:embed="rId4" cstate="print"/>
            <a:srcRect t="45370"/>
            <a:stretch>
              <a:fillRect/>
            </a:stretch>
          </p:blipFill>
          <p:spPr bwMode="auto">
            <a:xfrm>
              <a:off x="2109" y="3249"/>
              <a:ext cx="1679" cy="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5076825" y="404813"/>
          <a:ext cx="3743325" cy="338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Bitmap Image" r:id="rId7" imgW="3742857" imgH="3381847" progId="PBrush">
                  <p:embed/>
                </p:oleObj>
              </mc:Choice>
              <mc:Fallback>
                <p:oleObj name="Bitmap Image" r:id="rId7" imgW="3742857" imgH="3381847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404813"/>
                        <a:ext cx="3743325" cy="338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8" name="Text Box 15"/>
          <p:cNvSpPr txBox="1">
            <a:spLocks noChangeArrowheads="1"/>
          </p:cNvSpPr>
          <p:nvPr/>
        </p:nvSpPr>
        <p:spPr bwMode="auto">
          <a:xfrm>
            <a:off x="1692275" y="1689100"/>
            <a:ext cx="3028950" cy="9461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3300"/>
                </a:solidFill>
              </a:rPr>
              <a:t>TD prediction error</a:t>
            </a:r>
            <a:r>
              <a:rPr lang="en-US"/>
              <a:t>:</a:t>
            </a:r>
          </a:p>
          <a:p>
            <a:r>
              <a:rPr lang="en-US"/>
              <a:t>     ventral striatum</a:t>
            </a:r>
            <a:endParaRPr lang="en-GB"/>
          </a:p>
        </p:txBody>
      </p:sp>
      <p:sp>
        <p:nvSpPr>
          <p:cNvPr id="13319" name="Text Box 16"/>
          <p:cNvSpPr txBox="1">
            <a:spLocks noChangeArrowheads="1"/>
          </p:cNvSpPr>
          <p:nvPr/>
        </p:nvSpPr>
        <p:spPr bwMode="auto">
          <a:xfrm>
            <a:off x="5076825" y="3357563"/>
            <a:ext cx="646113" cy="3905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FF00"/>
                </a:solidFill>
              </a:rPr>
              <a:t>Z=-4</a:t>
            </a:r>
            <a:endParaRPr lang="en-US">
              <a:solidFill>
                <a:srgbClr val="00FF00"/>
              </a:solidFill>
            </a:endParaRPr>
          </a:p>
        </p:txBody>
      </p:sp>
      <p:sp>
        <p:nvSpPr>
          <p:cNvPr id="13320" name="Text Box 17"/>
          <p:cNvSpPr txBox="1">
            <a:spLocks noChangeArrowheads="1"/>
          </p:cNvSpPr>
          <p:nvPr/>
        </p:nvSpPr>
        <p:spPr bwMode="auto">
          <a:xfrm>
            <a:off x="8532813" y="3357563"/>
            <a:ext cx="307975" cy="3905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FF00"/>
                </a:solidFill>
              </a:rPr>
              <a:t>R</a:t>
            </a:r>
            <a:endParaRPr lang="en-US">
              <a:solidFill>
                <a:srgbClr val="00FF00"/>
              </a:solidFill>
            </a:endParaRPr>
          </a:p>
        </p:txBody>
      </p:sp>
      <p:sp>
        <p:nvSpPr>
          <p:cNvPr id="13321" name="Text Box 44"/>
          <p:cNvSpPr txBox="1">
            <a:spLocks noChangeArrowheads="1"/>
          </p:cNvSpPr>
          <p:nvPr/>
        </p:nvSpPr>
        <p:spPr bwMode="auto">
          <a:xfrm>
            <a:off x="0" y="571500"/>
            <a:ext cx="5170488" cy="584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200">
                <a:solidFill>
                  <a:srgbClr val="FFC000"/>
                </a:solidFill>
              </a:rPr>
              <a:t>punishment prediction error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  <a:noFill/>
        </p:spPr>
        <p:txBody>
          <a:bodyPr/>
          <a:lstStyle/>
          <a:p>
            <a:pPr algn="l"/>
            <a:fld id="{8B4791B0-67B6-499C-B739-A87C73D6B721}" type="slidenum">
              <a:rPr lang="en-GB"/>
              <a:pPr algn="l"/>
              <a:t>38</a:t>
            </a:fld>
            <a:endParaRPr lang="en-GB"/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395288" y="1460500"/>
          <a:ext cx="3200400" cy="302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Bitmap Image" r:id="rId3" imgW="3200000" imgH="3029373" progId="PBrush">
                  <p:embed/>
                </p:oleObj>
              </mc:Choice>
              <mc:Fallback>
                <p:oleObj name="Bitmap Image" r:id="rId3" imgW="3200000" imgH="3029373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460500"/>
                        <a:ext cx="3200400" cy="302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0" name="Picture 3" descr="valuemode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5229225"/>
            <a:ext cx="53990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 descr="valuedat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888" y="4868863"/>
            <a:ext cx="2720975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 Box 9"/>
          <p:cNvSpPr txBox="1">
            <a:spLocks noChangeArrowheads="1"/>
          </p:cNvSpPr>
          <p:nvPr/>
        </p:nvSpPr>
        <p:spPr bwMode="auto">
          <a:xfrm>
            <a:off x="755650" y="4532313"/>
            <a:ext cx="2706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right anterior insula</a:t>
            </a:r>
            <a:endParaRPr lang="en-US"/>
          </a:p>
        </p:txBody>
      </p:sp>
      <p:pic>
        <p:nvPicPr>
          <p:cNvPr id="14343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3" y="1268413"/>
            <a:ext cx="40290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Text Box 12"/>
          <p:cNvSpPr txBox="1">
            <a:spLocks noChangeArrowheads="1"/>
          </p:cNvSpPr>
          <p:nvPr/>
        </p:nvSpPr>
        <p:spPr bwMode="auto">
          <a:xfrm>
            <a:off x="5435600" y="3789363"/>
            <a:ext cx="2478088" cy="4000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dorsal raphe (5HT)?</a:t>
            </a:r>
            <a:endParaRPr lang="en-GB"/>
          </a:p>
        </p:txBody>
      </p:sp>
      <p:sp>
        <p:nvSpPr>
          <p:cNvPr id="14345" name="Text Box 44"/>
          <p:cNvSpPr txBox="1">
            <a:spLocks noChangeArrowheads="1"/>
          </p:cNvSpPr>
          <p:nvPr/>
        </p:nvSpPr>
        <p:spPr bwMode="auto">
          <a:xfrm>
            <a:off x="0" y="571500"/>
            <a:ext cx="4192588" cy="584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200" dirty="0">
                <a:solidFill>
                  <a:srgbClr val="FFC000"/>
                </a:solidFill>
              </a:rPr>
              <a:t>punishment prediction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punishment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13" y="1350962"/>
            <a:ext cx="4700835" cy="5507037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dips below baseline in dopamine</a:t>
            </a:r>
          </a:p>
          <a:p>
            <a:pPr lvl="1"/>
            <a:r>
              <a:rPr lang="en-GB" dirty="0" smtClean="0"/>
              <a:t>Frank: D2 receptors particularly sensitive</a:t>
            </a:r>
          </a:p>
          <a:p>
            <a:pPr lvl="1"/>
            <a:r>
              <a:rPr lang="en-GB" dirty="0" smtClean="0"/>
              <a:t>Bayer &amp; </a:t>
            </a:r>
            <a:r>
              <a:rPr lang="en-GB" dirty="0" err="1" smtClean="0"/>
              <a:t>Glimcher</a:t>
            </a:r>
            <a:r>
              <a:rPr lang="en-GB" dirty="0" smtClean="0"/>
              <a:t>: length of pause related to size of negative prediction error</a:t>
            </a:r>
          </a:p>
          <a:p>
            <a:r>
              <a:rPr lang="en-GB" dirty="0" smtClean="0"/>
              <a:t>but: </a:t>
            </a:r>
          </a:p>
          <a:p>
            <a:pPr lvl="1"/>
            <a:r>
              <a:rPr lang="en-GB" dirty="0" smtClean="0"/>
              <a:t>can’t afford to wait that long</a:t>
            </a:r>
          </a:p>
          <a:p>
            <a:pPr lvl="1"/>
            <a:r>
              <a:rPr lang="en-GB" dirty="0" smtClean="0"/>
              <a:t>negative signal for such an important event</a:t>
            </a:r>
          </a:p>
          <a:p>
            <a:pPr lvl="1"/>
            <a:r>
              <a:rPr lang="en-GB" dirty="0" err="1" smtClean="0"/>
              <a:t>opponency</a:t>
            </a:r>
            <a:r>
              <a:rPr lang="en-GB" dirty="0" smtClean="0"/>
              <a:t> a more conventional solution:</a:t>
            </a:r>
          </a:p>
          <a:p>
            <a:pPr lvl="2"/>
            <a:r>
              <a:rPr lang="en-GB" dirty="0" smtClean="0"/>
              <a:t>serotonin…</a:t>
            </a:r>
            <a:endParaRPr lang="en-US" dirty="0"/>
          </a:p>
        </p:txBody>
      </p:sp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2" cstate="print"/>
          <a:srcRect r="31661"/>
          <a:stretch>
            <a:fillRect/>
          </a:stretch>
        </p:blipFill>
        <p:spPr bwMode="auto">
          <a:xfrm>
            <a:off x="5157568" y="1340768"/>
            <a:ext cx="3986432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5"/>
          <p:cNvSpPr>
            <a:spLocks noChangeArrowheads="1"/>
          </p:cNvSpPr>
          <p:nvPr/>
        </p:nvSpPr>
        <p:spPr bwMode="auto">
          <a:xfrm>
            <a:off x="6324600" y="2743200"/>
            <a:ext cx="2133600" cy="2971800"/>
          </a:xfrm>
          <a:prstGeom prst="rect">
            <a:avLst/>
          </a:prstGeom>
          <a:solidFill>
            <a:schemeClr val="tx1"/>
          </a:solidFill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1028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Animals learn predictions</a:t>
            </a:r>
            <a:endParaRPr lang="en-US" smtClean="0"/>
          </a:p>
        </p:txBody>
      </p:sp>
      <p:pic>
        <p:nvPicPr>
          <p:cNvPr id="1029" name="Picture 17" descr="pavlov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3325" y="85725"/>
            <a:ext cx="14478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ext Box 18"/>
          <p:cNvSpPr txBox="1">
            <a:spLocks noChangeArrowheads="1"/>
          </p:cNvSpPr>
          <p:nvPr/>
        </p:nvSpPr>
        <p:spPr bwMode="auto">
          <a:xfrm>
            <a:off x="7620000" y="2057400"/>
            <a:ext cx="1414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>
                <a:latin typeface="Lucida Sans Unicode" pitchFamily="34" charset="0"/>
              </a:rPr>
              <a:t>Ivan Pavlov</a:t>
            </a:r>
          </a:p>
        </p:txBody>
      </p:sp>
      <p:pic>
        <p:nvPicPr>
          <p:cNvPr id="1031" name="Picture 19" descr="be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3352800"/>
            <a:ext cx="720725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2" name="Group 20"/>
          <p:cNvGrpSpPr>
            <a:grpSpLocks/>
          </p:cNvGrpSpPr>
          <p:nvPr/>
        </p:nvGrpSpPr>
        <p:grpSpPr bwMode="auto">
          <a:xfrm>
            <a:off x="6400800" y="2743200"/>
            <a:ext cx="1371600" cy="533400"/>
            <a:chOff x="4032" y="1728"/>
            <a:chExt cx="864" cy="336"/>
          </a:xfrm>
        </p:grpSpPr>
        <p:pic>
          <p:nvPicPr>
            <p:cNvPr id="1047" name="Picture 21" descr="steak"/>
            <p:cNvPicPr>
              <a:picLocks noChangeAspect="1" noChangeArrowheads="1"/>
            </p:cNvPicPr>
            <p:nvPr/>
          </p:nvPicPr>
          <p:blipFill>
            <a:blip r:embed="rId6" cstate="print"/>
            <a:srcRect t="10573" b="15419"/>
            <a:stretch>
              <a:fillRect/>
            </a:stretch>
          </p:blipFill>
          <p:spPr bwMode="auto">
            <a:xfrm>
              <a:off x="4032" y="1728"/>
              <a:ext cx="45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48" name="Group 22"/>
            <p:cNvGrpSpPr>
              <a:grpSpLocks/>
            </p:cNvGrpSpPr>
            <p:nvPr/>
          </p:nvGrpSpPr>
          <p:grpSpPr bwMode="auto">
            <a:xfrm>
              <a:off x="4485" y="1728"/>
              <a:ext cx="411" cy="281"/>
              <a:chOff x="3107" y="890"/>
              <a:chExt cx="453" cy="272"/>
            </a:xfrm>
          </p:grpSpPr>
          <p:sp>
            <p:nvSpPr>
              <p:cNvPr id="1049" name="Rectangle 23"/>
              <p:cNvSpPr>
                <a:spLocks noChangeArrowheads="1"/>
              </p:cNvSpPr>
              <p:nvPr/>
            </p:nvSpPr>
            <p:spPr bwMode="auto">
              <a:xfrm>
                <a:off x="3107" y="890"/>
                <a:ext cx="453" cy="272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1050" name="Group 24"/>
              <p:cNvGrpSpPr>
                <a:grpSpLocks/>
              </p:cNvGrpSpPr>
              <p:nvPr/>
            </p:nvGrpSpPr>
            <p:grpSpPr bwMode="auto">
              <a:xfrm>
                <a:off x="3160" y="991"/>
                <a:ext cx="339" cy="111"/>
                <a:chOff x="1247" y="1110"/>
                <a:chExt cx="363" cy="136"/>
              </a:xfrm>
            </p:grpSpPr>
            <p:sp>
              <p:nvSpPr>
                <p:cNvPr id="1051" name="Freeform 25"/>
                <p:cNvSpPr>
                  <a:spLocks/>
                </p:cNvSpPr>
                <p:nvPr/>
              </p:nvSpPr>
              <p:spPr bwMode="auto">
                <a:xfrm>
                  <a:off x="1247" y="1110"/>
                  <a:ext cx="91" cy="136"/>
                </a:xfrm>
                <a:custGeom>
                  <a:avLst/>
                  <a:gdLst>
                    <a:gd name="T0" fmla="*/ 0 w 772"/>
                    <a:gd name="T1" fmla="*/ 85 h 996"/>
                    <a:gd name="T2" fmla="*/ 148 w 772"/>
                    <a:gd name="T3" fmla="*/ 277 h 996"/>
                    <a:gd name="T4" fmla="*/ 140 w 772"/>
                    <a:gd name="T5" fmla="*/ 521 h 996"/>
                    <a:gd name="T6" fmla="*/ 105 w 772"/>
                    <a:gd name="T7" fmla="*/ 713 h 996"/>
                    <a:gd name="T8" fmla="*/ 113 w 772"/>
                    <a:gd name="T9" fmla="*/ 818 h 996"/>
                    <a:gd name="T10" fmla="*/ 323 w 772"/>
                    <a:gd name="T11" fmla="*/ 993 h 996"/>
                    <a:gd name="T12" fmla="*/ 593 w 772"/>
                    <a:gd name="T13" fmla="*/ 984 h 996"/>
                    <a:gd name="T14" fmla="*/ 742 w 772"/>
                    <a:gd name="T15" fmla="*/ 853 h 996"/>
                    <a:gd name="T16" fmla="*/ 768 w 772"/>
                    <a:gd name="T17" fmla="*/ 748 h 996"/>
                    <a:gd name="T18" fmla="*/ 698 w 772"/>
                    <a:gd name="T19" fmla="*/ 408 h 996"/>
                    <a:gd name="T20" fmla="*/ 637 w 772"/>
                    <a:gd name="T21" fmla="*/ 312 h 996"/>
                    <a:gd name="T22" fmla="*/ 576 w 772"/>
                    <a:gd name="T23" fmla="*/ 233 h 996"/>
                    <a:gd name="T24" fmla="*/ 419 w 772"/>
                    <a:gd name="T25" fmla="*/ 85 h 996"/>
                    <a:gd name="T26" fmla="*/ 340 w 772"/>
                    <a:gd name="T27" fmla="*/ 59 h 996"/>
                    <a:gd name="T28" fmla="*/ 288 w 772"/>
                    <a:gd name="T29" fmla="*/ 41 h 996"/>
                    <a:gd name="T30" fmla="*/ 0 w 772"/>
                    <a:gd name="T31" fmla="*/ 85 h 99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72"/>
                    <a:gd name="T49" fmla="*/ 0 h 996"/>
                    <a:gd name="T50" fmla="*/ 772 w 772"/>
                    <a:gd name="T51" fmla="*/ 996 h 99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72" h="996">
                      <a:moveTo>
                        <a:pt x="0" y="85"/>
                      </a:moveTo>
                      <a:cubicBezTo>
                        <a:pt x="75" y="136"/>
                        <a:pt x="127" y="187"/>
                        <a:pt x="148" y="277"/>
                      </a:cubicBezTo>
                      <a:cubicBezTo>
                        <a:pt x="145" y="358"/>
                        <a:pt x="145" y="440"/>
                        <a:pt x="140" y="521"/>
                      </a:cubicBezTo>
                      <a:cubicBezTo>
                        <a:pt x="136" y="586"/>
                        <a:pt x="113" y="649"/>
                        <a:pt x="105" y="713"/>
                      </a:cubicBezTo>
                      <a:cubicBezTo>
                        <a:pt x="108" y="748"/>
                        <a:pt x="105" y="784"/>
                        <a:pt x="113" y="818"/>
                      </a:cubicBezTo>
                      <a:cubicBezTo>
                        <a:pt x="139" y="924"/>
                        <a:pt x="239" y="950"/>
                        <a:pt x="323" y="993"/>
                      </a:cubicBezTo>
                      <a:cubicBezTo>
                        <a:pt x="413" y="990"/>
                        <a:pt x="504" y="996"/>
                        <a:pt x="593" y="984"/>
                      </a:cubicBezTo>
                      <a:cubicBezTo>
                        <a:pt x="634" y="978"/>
                        <a:pt x="709" y="885"/>
                        <a:pt x="742" y="853"/>
                      </a:cubicBezTo>
                      <a:cubicBezTo>
                        <a:pt x="754" y="817"/>
                        <a:pt x="761" y="786"/>
                        <a:pt x="768" y="748"/>
                      </a:cubicBezTo>
                      <a:cubicBezTo>
                        <a:pt x="761" y="611"/>
                        <a:pt x="772" y="517"/>
                        <a:pt x="698" y="408"/>
                      </a:cubicBezTo>
                      <a:cubicBezTo>
                        <a:pt x="677" y="377"/>
                        <a:pt x="666" y="340"/>
                        <a:pt x="637" y="312"/>
                      </a:cubicBezTo>
                      <a:cubicBezTo>
                        <a:pt x="624" y="275"/>
                        <a:pt x="599" y="263"/>
                        <a:pt x="576" y="233"/>
                      </a:cubicBezTo>
                      <a:cubicBezTo>
                        <a:pt x="538" y="184"/>
                        <a:pt x="475" y="113"/>
                        <a:pt x="419" y="85"/>
                      </a:cubicBezTo>
                      <a:cubicBezTo>
                        <a:pt x="394" y="73"/>
                        <a:pt x="366" y="68"/>
                        <a:pt x="340" y="59"/>
                      </a:cubicBezTo>
                      <a:cubicBezTo>
                        <a:pt x="323" y="53"/>
                        <a:pt x="288" y="41"/>
                        <a:pt x="288" y="41"/>
                      </a:cubicBezTo>
                      <a:cubicBezTo>
                        <a:pt x="286" y="41"/>
                        <a:pt x="29" y="0"/>
                        <a:pt x="0" y="85"/>
                      </a:cubicBezTo>
                      <a:close/>
                    </a:path>
                  </a:pathLst>
                </a:custGeom>
                <a:solidFill>
                  <a:srgbClr val="BBE0E3"/>
                </a:solidFill>
                <a:ln w="2857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2" name="Freeform 26"/>
                <p:cNvSpPr>
                  <a:spLocks/>
                </p:cNvSpPr>
                <p:nvPr/>
              </p:nvSpPr>
              <p:spPr bwMode="auto">
                <a:xfrm>
                  <a:off x="1383" y="1110"/>
                  <a:ext cx="91" cy="136"/>
                </a:xfrm>
                <a:custGeom>
                  <a:avLst/>
                  <a:gdLst>
                    <a:gd name="T0" fmla="*/ 0 w 772"/>
                    <a:gd name="T1" fmla="*/ 85 h 996"/>
                    <a:gd name="T2" fmla="*/ 148 w 772"/>
                    <a:gd name="T3" fmla="*/ 277 h 996"/>
                    <a:gd name="T4" fmla="*/ 140 w 772"/>
                    <a:gd name="T5" fmla="*/ 521 h 996"/>
                    <a:gd name="T6" fmla="*/ 105 w 772"/>
                    <a:gd name="T7" fmla="*/ 713 h 996"/>
                    <a:gd name="T8" fmla="*/ 113 w 772"/>
                    <a:gd name="T9" fmla="*/ 818 h 996"/>
                    <a:gd name="T10" fmla="*/ 323 w 772"/>
                    <a:gd name="T11" fmla="*/ 993 h 996"/>
                    <a:gd name="T12" fmla="*/ 593 w 772"/>
                    <a:gd name="T13" fmla="*/ 984 h 996"/>
                    <a:gd name="T14" fmla="*/ 742 w 772"/>
                    <a:gd name="T15" fmla="*/ 853 h 996"/>
                    <a:gd name="T16" fmla="*/ 768 w 772"/>
                    <a:gd name="T17" fmla="*/ 748 h 996"/>
                    <a:gd name="T18" fmla="*/ 698 w 772"/>
                    <a:gd name="T19" fmla="*/ 408 h 996"/>
                    <a:gd name="T20" fmla="*/ 637 w 772"/>
                    <a:gd name="T21" fmla="*/ 312 h 996"/>
                    <a:gd name="T22" fmla="*/ 576 w 772"/>
                    <a:gd name="T23" fmla="*/ 233 h 996"/>
                    <a:gd name="T24" fmla="*/ 419 w 772"/>
                    <a:gd name="T25" fmla="*/ 85 h 996"/>
                    <a:gd name="T26" fmla="*/ 340 w 772"/>
                    <a:gd name="T27" fmla="*/ 59 h 996"/>
                    <a:gd name="T28" fmla="*/ 288 w 772"/>
                    <a:gd name="T29" fmla="*/ 41 h 996"/>
                    <a:gd name="T30" fmla="*/ 0 w 772"/>
                    <a:gd name="T31" fmla="*/ 85 h 99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72"/>
                    <a:gd name="T49" fmla="*/ 0 h 996"/>
                    <a:gd name="T50" fmla="*/ 772 w 772"/>
                    <a:gd name="T51" fmla="*/ 996 h 99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72" h="996">
                      <a:moveTo>
                        <a:pt x="0" y="85"/>
                      </a:moveTo>
                      <a:cubicBezTo>
                        <a:pt x="75" y="136"/>
                        <a:pt x="127" y="187"/>
                        <a:pt x="148" y="277"/>
                      </a:cubicBezTo>
                      <a:cubicBezTo>
                        <a:pt x="145" y="358"/>
                        <a:pt x="145" y="440"/>
                        <a:pt x="140" y="521"/>
                      </a:cubicBezTo>
                      <a:cubicBezTo>
                        <a:pt x="136" y="586"/>
                        <a:pt x="113" y="649"/>
                        <a:pt x="105" y="713"/>
                      </a:cubicBezTo>
                      <a:cubicBezTo>
                        <a:pt x="108" y="748"/>
                        <a:pt x="105" y="784"/>
                        <a:pt x="113" y="818"/>
                      </a:cubicBezTo>
                      <a:cubicBezTo>
                        <a:pt x="139" y="924"/>
                        <a:pt x="239" y="950"/>
                        <a:pt x="323" y="993"/>
                      </a:cubicBezTo>
                      <a:cubicBezTo>
                        <a:pt x="413" y="990"/>
                        <a:pt x="504" y="996"/>
                        <a:pt x="593" y="984"/>
                      </a:cubicBezTo>
                      <a:cubicBezTo>
                        <a:pt x="634" y="978"/>
                        <a:pt x="709" y="885"/>
                        <a:pt x="742" y="853"/>
                      </a:cubicBezTo>
                      <a:cubicBezTo>
                        <a:pt x="754" y="817"/>
                        <a:pt x="761" y="786"/>
                        <a:pt x="768" y="748"/>
                      </a:cubicBezTo>
                      <a:cubicBezTo>
                        <a:pt x="761" y="611"/>
                        <a:pt x="772" y="517"/>
                        <a:pt x="698" y="408"/>
                      </a:cubicBezTo>
                      <a:cubicBezTo>
                        <a:pt x="677" y="377"/>
                        <a:pt x="666" y="340"/>
                        <a:pt x="637" y="312"/>
                      </a:cubicBezTo>
                      <a:cubicBezTo>
                        <a:pt x="624" y="275"/>
                        <a:pt x="599" y="263"/>
                        <a:pt x="576" y="233"/>
                      </a:cubicBezTo>
                      <a:cubicBezTo>
                        <a:pt x="538" y="184"/>
                        <a:pt x="475" y="113"/>
                        <a:pt x="419" y="85"/>
                      </a:cubicBezTo>
                      <a:cubicBezTo>
                        <a:pt x="394" y="73"/>
                        <a:pt x="366" y="68"/>
                        <a:pt x="340" y="59"/>
                      </a:cubicBezTo>
                      <a:cubicBezTo>
                        <a:pt x="323" y="53"/>
                        <a:pt x="288" y="41"/>
                        <a:pt x="288" y="41"/>
                      </a:cubicBezTo>
                      <a:cubicBezTo>
                        <a:pt x="286" y="41"/>
                        <a:pt x="29" y="0"/>
                        <a:pt x="0" y="85"/>
                      </a:cubicBezTo>
                      <a:close/>
                    </a:path>
                  </a:pathLst>
                </a:custGeom>
                <a:solidFill>
                  <a:srgbClr val="BBE0E3"/>
                </a:solidFill>
                <a:ln w="2857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3" name="Freeform 27"/>
                <p:cNvSpPr>
                  <a:spLocks/>
                </p:cNvSpPr>
                <p:nvPr/>
              </p:nvSpPr>
              <p:spPr bwMode="auto">
                <a:xfrm>
                  <a:off x="1519" y="1110"/>
                  <a:ext cx="91" cy="136"/>
                </a:xfrm>
                <a:custGeom>
                  <a:avLst/>
                  <a:gdLst>
                    <a:gd name="T0" fmla="*/ 0 w 772"/>
                    <a:gd name="T1" fmla="*/ 85 h 996"/>
                    <a:gd name="T2" fmla="*/ 148 w 772"/>
                    <a:gd name="T3" fmla="*/ 277 h 996"/>
                    <a:gd name="T4" fmla="*/ 140 w 772"/>
                    <a:gd name="T5" fmla="*/ 521 h 996"/>
                    <a:gd name="T6" fmla="*/ 105 w 772"/>
                    <a:gd name="T7" fmla="*/ 713 h 996"/>
                    <a:gd name="T8" fmla="*/ 113 w 772"/>
                    <a:gd name="T9" fmla="*/ 818 h 996"/>
                    <a:gd name="T10" fmla="*/ 323 w 772"/>
                    <a:gd name="T11" fmla="*/ 993 h 996"/>
                    <a:gd name="T12" fmla="*/ 593 w 772"/>
                    <a:gd name="T13" fmla="*/ 984 h 996"/>
                    <a:gd name="T14" fmla="*/ 742 w 772"/>
                    <a:gd name="T15" fmla="*/ 853 h 996"/>
                    <a:gd name="T16" fmla="*/ 768 w 772"/>
                    <a:gd name="T17" fmla="*/ 748 h 996"/>
                    <a:gd name="T18" fmla="*/ 698 w 772"/>
                    <a:gd name="T19" fmla="*/ 408 h 996"/>
                    <a:gd name="T20" fmla="*/ 637 w 772"/>
                    <a:gd name="T21" fmla="*/ 312 h 996"/>
                    <a:gd name="T22" fmla="*/ 576 w 772"/>
                    <a:gd name="T23" fmla="*/ 233 h 996"/>
                    <a:gd name="T24" fmla="*/ 419 w 772"/>
                    <a:gd name="T25" fmla="*/ 85 h 996"/>
                    <a:gd name="T26" fmla="*/ 340 w 772"/>
                    <a:gd name="T27" fmla="*/ 59 h 996"/>
                    <a:gd name="T28" fmla="*/ 288 w 772"/>
                    <a:gd name="T29" fmla="*/ 41 h 996"/>
                    <a:gd name="T30" fmla="*/ 0 w 772"/>
                    <a:gd name="T31" fmla="*/ 85 h 99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72"/>
                    <a:gd name="T49" fmla="*/ 0 h 996"/>
                    <a:gd name="T50" fmla="*/ 772 w 772"/>
                    <a:gd name="T51" fmla="*/ 996 h 99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72" h="996">
                      <a:moveTo>
                        <a:pt x="0" y="85"/>
                      </a:moveTo>
                      <a:cubicBezTo>
                        <a:pt x="75" y="136"/>
                        <a:pt x="127" y="187"/>
                        <a:pt x="148" y="277"/>
                      </a:cubicBezTo>
                      <a:cubicBezTo>
                        <a:pt x="145" y="358"/>
                        <a:pt x="145" y="440"/>
                        <a:pt x="140" y="521"/>
                      </a:cubicBezTo>
                      <a:cubicBezTo>
                        <a:pt x="136" y="586"/>
                        <a:pt x="113" y="649"/>
                        <a:pt x="105" y="713"/>
                      </a:cubicBezTo>
                      <a:cubicBezTo>
                        <a:pt x="108" y="748"/>
                        <a:pt x="105" y="784"/>
                        <a:pt x="113" y="818"/>
                      </a:cubicBezTo>
                      <a:cubicBezTo>
                        <a:pt x="139" y="924"/>
                        <a:pt x="239" y="950"/>
                        <a:pt x="323" y="993"/>
                      </a:cubicBezTo>
                      <a:cubicBezTo>
                        <a:pt x="413" y="990"/>
                        <a:pt x="504" y="996"/>
                        <a:pt x="593" y="984"/>
                      </a:cubicBezTo>
                      <a:cubicBezTo>
                        <a:pt x="634" y="978"/>
                        <a:pt x="709" y="885"/>
                        <a:pt x="742" y="853"/>
                      </a:cubicBezTo>
                      <a:cubicBezTo>
                        <a:pt x="754" y="817"/>
                        <a:pt x="761" y="786"/>
                        <a:pt x="768" y="748"/>
                      </a:cubicBezTo>
                      <a:cubicBezTo>
                        <a:pt x="761" y="611"/>
                        <a:pt x="772" y="517"/>
                        <a:pt x="698" y="408"/>
                      </a:cubicBezTo>
                      <a:cubicBezTo>
                        <a:pt x="677" y="377"/>
                        <a:pt x="666" y="340"/>
                        <a:pt x="637" y="312"/>
                      </a:cubicBezTo>
                      <a:cubicBezTo>
                        <a:pt x="624" y="275"/>
                        <a:pt x="599" y="263"/>
                        <a:pt x="576" y="233"/>
                      </a:cubicBezTo>
                      <a:cubicBezTo>
                        <a:pt x="538" y="184"/>
                        <a:pt x="475" y="113"/>
                        <a:pt x="419" y="85"/>
                      </a:cubicBezTo>
                      <a:cubicBezTo>
                        <a:pt x="394" y="73"/>
                        <a:pt x="366" y="68"/>
                        <a:pt x="340" y="59"/>
                      </a:cubicBezTo>
                      <a:cubicBezTo>
                        <a:pt x="323" y="53"/>
                        <a:pt x="288" y="41"/>
                        <a:pt x="288" y="41"/>
                      </a:cubicBezTo>
                      <a:cubicBezTo>
                        <a:pt x="286" y="41"/>
                        <a:pt x="29" y="0"/>
                        <a:pt x="0" y="85"/>
                      </a:cubicBezTo>
                      <a:close/>
                    </a:path>
                  </a:pathLst>
                </a:custGeom>
                <a:solidFill>
                  <a:srgbClr val="BBE0E3"/>
                </a:solidFill>
                <a:ln w="2857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</p:grpSp>
      <p:grpSp>
        <p:nvGrpSpPr>
          <p:cNvPr id="1033" name="Group 28"/>
          <p:cNvGrpSpPr>
            <a:grpSpLocks/>
          </p:cNvGrpSpPr>
          <p:nvPr/>
        </p:nvGrpSpPr>
        <p:grpSpPr bwMode="auto">
          <a:xfrm>
            <a:off x="6400800" y="5002213"/>
            <a:ext cx="1371600" cy="712787"/>
            <a:chOff x="4032" y="3151"/>
            <a:chExt cx="864" cy="449"/>
          </a:xfrm>
        </p:grpSpPr>
        <p:pic>
          <p:nvPicPr>
            <p:cNvPr id="1040" name="Picture 29" descr="bell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32" y="3151"/>
              <a:ext cx="454" cy="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41" name="Group 30"/>
            <p:cNvGrpSpPr>
              <a:grpSpLocks/>
            </p:cNvGrpSpPr>
            <p:nvPr/>
          </p:nvGrpSpPr>
          <p:grpSpPr bwMode="auto">
            <a:xfrm>
              <a:off x="4485" y="3223"/>
              <a:ext cx="411" cy="281"/>
              <a:chOff x="3107" y="890"/>
              <a:chExt cx="453" cy="272"/>
            </a:xfrm>
          </p:grpSpPr>
          <p:sp>
            <p:nvSpPr>
              <p:cNvPr id="1042" name="Rectangle 31"/>
              <p:cNvSpPr>
                <a:spLocks noChangeArrowheads="1"/>
              </p:cNvSpPr>
              <p:nvPr/>
            </p:nvSpPr>
            <p:spPr bwMode="auto">
              <a:xfrm>
                <a:off x="3107" y="890"/>
                <a:ext cx="453" cy="272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1043" name="Group 32"/>
              <p:cNvGrpSpPr>
                <a:grpSpLocks/>
              </p:cNvGrpSpPr>
              <p:nvPr/>
            </p:nvGrpSpPr>
            <p:grpSpPr bwMode="auto">
              <a:xfrm>
                <a:off x="3160" y="991"/>
                <a:ext cx="339" cy="111"/>
                <a:chOff x="1247" y="1110"/>
                <a:chExt cx="363" cy="136"/>
              </a:xfrm>
            </p:grpSpPr>
            <p:sp>
              <p:nvSpPr>
                <p:cNvPr id="1044" name="Freeform 33"/>
                <p:cNvSpPr>
                  <a:spLocks/>
                </p:cNvSpPr>
                <p:nvPr/>
              </p:nvSpPr>
              <p:spPr bwMode="auto">
                <a:xfrm>
                  <a:off x="1247" y="1110"/>
                  <a:ext cx="91" cy="136"/>
                </a:xfrm>
                <a:custGeom>
                  <a:avLst/>
                  <a:gdLst>
                    <a:gd name="T0" fmla="*/ 0 w 772"/>
                    <a:gd name="T1" fmla="*/ 85 h 996"/>
                    <a:gd name="T2" fmla="*/ 148 w 772"/>
                    <a:gd name="T3" fmla="*/ 277 h 996"/>
                    <a:gd name="T4" fmla="*/ 140 w 772"/>
                    <a:gd name="T5" fmla="*/ 521 h 996"/>
                    <a:gd name="T6" fmla="*/ 105 w 772"/>
                    <a:gd name="T7" fmla="*/ 713 h 996"/>
                    <a:gd name="T8" fmla="*/ 113 w 772"/>
                    <a:gd name="T9" fmla="*/ 818 h 996"/>
                    <a:gd name="T10" fmla="*/ 323 w 772"/>
                    <a:gd name="T11" fmla="*/ 993 h 996"/>
                    <a:gd name="T12" fmla="*/ 593 w 772"/>
                    <a:gd name="T13" fmla="*/ 984 h 996"/>
                    <a:gd name="T14" fmla="*/ 742 w 772"/>
                    <a:gd name="T15" fmla="*/ 853 h 996"/>
                    <a:gd name="T16" fmla="*/ 768 w 772"/>
                    <a:gd name="T17" fmla="*/ 748 h 996"/>
                    <a:gd name="T18" fmla="*/ 698 w 772"/>
                    <a:gd name="T19" fmla="*/ 408 h 996"/>
                    <a:gd name="T20" fmla="*/ 637 w 772"/>
                    <a:gd name="T21" fmla="*/ 312 h 996"/>
                    <a:gd name="T22" fmla="*/ 576 w 772"/>
                    <a:gd name="T23" fmla="*/ 233 h 996"/>
                    <a:gd name="T24" fmla="*/ 419 w 772"/>
                    <a:gd name="T25" fmla="*/ 85 h 996"/>
                    <a:gd name="T26" fmla="*/ 340 w 772"/>
                    <a:gd name="T27" fmla="*/ 59 h 996"/>
                    <a:gd name="T28" fmla="*/ 288 w 772"/>
                    <a:gd name="T29" fmla="*/ 41 h 996"/>
                    <a:gd name="T30" fmla="*/ 0 w 772"/>
                    <a:gd name="T31" fmla="*/ 85 h 99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72"/>
                    <a:gd name="T49" fmla="*/ 0 h 996"/>
                    <a:gd name="T50" fmla="*/ 772 w 772"/>
                    <a:gd name="T51" fmla="*/ 996 h 99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72" h="996">
                      <a:moveTo>
                        <a:pt x="0" y="85"/>
                      </a:moveTo>
                      <a:cubicBezTo>
                        <a:pt x="75" y="136"/>
                        <a:pt x="127" y="187"/>
                        <a:pt x="148" y="277"/>
                      </a:cubicBezTo>
                      <a:cubicBezTo>
                        <a:pt x="145" y="358"/>
                        <a:pt x="145" y="440"/>
                        <a:pt x="140" y="521"/>
                      </a:cubicBezTo>
                      <a:cubicBezTo>
                        <a:pt x="136" y="586"/>
                        <a:pt x="113" y="649"/>
                        <a:pt x="105" y="713"/>
                      </a:cubicBezTo>
                      <a:cubicBezTo>
                        <a:pt x="108" y="748"/>
                        <a:pt x="105" y="784"/>
                        <a:pt x="113" y="818"/>
                      </a:cubicBezTo>
                      <a:cubicBezTo>
                        <a:pt x="139" y="924"/>
                        <a:pt x="239" y="950"/>
                        <a:pt x="323" y="993"/>
                      </a:cubicBezTo>
                      <a:cubicBezTo>
                        <a:pt x="413" y="990"/>
                        <a:pt x="504" y="996"/>
                        <a:pt x="593" y="984"/>
                      </a:cubicBezTo>
                      <a:cubicBezTo>
                        <a:pt x="634" y="978"/>
                        <a:pt x="709" y="885"/>
                        <a:pt x="742" y="853"/>
                      </a:cubicBezTo>
                      <a:cubicBezTo>
                        <a:pt x="754" y="817"/>
                        <a:pt x="761" y="786"/>
                        <a:pt x="768" y="748"/>
                      </a:cubicBezTo>
                      <a:cubicBezTo>
                        <a:pt x="761" y="611"/>
                        <a:pt x="772" y="517"/>
                        <a:pt x="698" y="408"/>
                      </a:cubicBezTo>
                      <a:cubicBezTo>
                        <a:pt x="677" y="377"/>
                        <a:pt x="666" y="340"/>
                        <a:pt x="637" y="312"/>
                      </a:cubicBezTo>
                      <a:cubicBezTo>
                        <a:pt x="624" y="275"/>
                        <a:pt x="599" y="263"/>
                        <a:pt x="576" y="233"/>
                      </a:cubicBezTo>
                      <a:cubicBezTo>
                        <a:pt x="538" y="184"/>
                        <a:pt x="475" y="113"/>
                        <a:pt x="419" y="85"/>
                      </a:cubicBezTo>
                      <a:cubicBezTo>
                        <a:pt x="394" y="73"/>
                        <a:pt x="366" y="68"/>
                        <a:pt x="340" y="59"/>
                      </a:cubicBezTo>
                      <a:cubicBezTo>
                        <a:pt x="323" y="53"/>
                        <a:pt x="288" y="41"/>
                        <a:pt x="288" y="41"/>
                      </a:cubicBezTo>
                      <a:cubicBezTo>
                        <a:pt x="286" y="41"/>
                        <a:pt x="29" y="0"/>
                        <a:pt x="0" y="85"/>
                      </a:cubicBezTo>
                      <a:close/>
                    </a:path>
                  </a:pathLst>
                </a:custGeom>
                <a:solidFill>
                  <a:srgbClr val="BBE0E3"/>
                </a:solidFill>
                <a:ln w="2857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5" name="Freeform 34"/>
                <p:cNvSpPr>
                  <a:spLocks/>
                </p:cNvSpPr>
                <p:nvPr/>
              </p:nvSpPr>
              <p:spPr bwMode="auto">
                <a:xfrm>
                  <a:off x="1383" y="1110"/>
                  <a:ext cx="91" cy="136"/>
                </a:xfrm>
                <a:custGeom>
                  <a:avLst/>
                  <a:gdLst>
                    <a:gd name="T0" fmla="*/ 0 w 772"/>
                    <a:gd name="T1" fmla="*/ 85 h 996"/>
                    <a:gd name="T2" fmla="*/ 148 w 772"/>
                    <a:gd name="T3" fmla="*/ 277 h 996"/>
                    <a:gd name="T4" fmla="*/ 140 w 772"/>
                    <a:gd name="T5" fmla="*/ 521 h 996"/>
                    <a:gd name="T6" fmla="*/ 105 w 772"/>
                    <a:gd name="T7" fmla="*/ 713 h 996"/>
                    <a:gd name="T8" fmla="*/ 113 w 772"/>
                    <a:gd name="T9" fmla="*/ 818 h 996"/>
                    <a:gd name="T10" fmla="*/ 323 w 772"/>
                    <a:gd name="T11" fmla="*/ 993 h 996"/>
                    <a:gd name="T12" fmla="*/ 593 w 772"/>
                    <a:gd name="T13" fmla="*/ 984 h 996"/>
                    <a:gd name="T14" fmla="*/ 742 w 772"/>
                    <a:gd name="T15" fmla="*/ 853 h 996"/>
                    <a:gd name="T16" fmla="*/ 768 w 772"/>
                    <a:gd name="T17" fmla="*/ 748 h 996"/>
                    <a:gd name="T18" fmla="*/ 698 w 772"/>
                    <a:gd name="T19" fmla="*/ 408 h 996"/>
                    <a:gd name="T20" fmla="*/ 637 w 772"/>
                    <a:gd name="T21" fmla="*/ 312 h 996"/>
                    <a:gd name="T22" fmla="*/ 576 w 772"/>
                    <a:gd name="T23" fmla="*/ 233 h 996"/>
                    <a:gd name="T24" fmla="*/ 419 w 772"/>
                    <a:gd name="T25" fmla="*/ 85 h 996"/>
                    <a:gd name="T26" fmla="*/ 340 w 772"/>
                    <a:gd name="T27" fmla="*/ 59 h 996"/>
                    <a:gd name="T28" fmla="*/ 288 w 772"/>
                    <a:gd name="T29" fmla="*/ 41 h 996"/>
                    <a:gd name="T30" fmla="*/ 0 w 772"/>
                    <a:gd name="T31" fmla="*/ 85 h 99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72"/>
                    <a:gd name="T49" fmla="*/ 0 h 996"/>
                    <a:gd name="T50" fmla="*/ 772 w 772"/>
                    <a:gd name="T51" fmla="*/ 996 h 99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72" h="996">
                      <a:moveTo>
                        <a:pt x="0" y="85"/>
                      </a:moveTo>
                      <a:cubicBezTo>
                        <a:pt x="75" y="136"/>
                        <a:pt x="127" y="187"/>
                        <a:pt x="148" y="277"/>
                      </a:cubicBezTo>
                      <a:cubicBezTo>
                        <a:pt x="145" y="358"/>
                        <a:pt x="145" y="440"/>
                        <a:pt x="140" y="521"/>
                      </a:cubicBezTo>
                      <a:cubicBezTo>
                        <a:pt x="136" y="586"/>
                        <a:pt x="113" y="649"/>
                        <a:pt x="105" y="713"/>
                      </a:cubicBezTo>
                      <a:cubicBezTo>
                        <a:pt x="108" y="748"/>
                        <a:pt x="105" y="784"/>
                        <a:pt x="113" y="818"/>
                      </a:cubicBezTo>
                      <a:cubicBezTo>
                        <a:pt x="139" y="924"/>
                        <a:pt x="239" y="950"/>
                        <a:pt x="323" y="993"/>
                      </a:cubicBezTo>
                      <a:cubicBezTo>
                        <a:pt x="413" y="990"/>
                        <a:pt x="504" y="996"/>
                        <a:pt x="593" y="984"/>
                      </a:cubicBezTo>
                      <a:cubicBezTo>
                        <a:pt x="634" y="978"/>
                        <a:pt x="709" y="885"/>
                        <a:pt x="742" y="853"/>
                      </a:cubicBezTo>
                      <a:cubicBezTo>
                        <a:pt x="754" y="817"/>
                        <a:pt x="761" y="786"/>
                        <a:pt x="768" y="748"/>
                      </a:cubicBezTo>
                      <a:cubicBezTo>
                        <a:pt x="761" y="611"/>
                        <a:pt x="772" y="517"/>
                        <a:pt x="698" y="408"/>
                      </a:cubicBezTo>
                      <a:cubicBezTo>
                        <a:pt x="677" y="377"/>
                        <a:pt x="666" y="340"/>
                        <a:pt x="637" y="312"/>
                      </a:cubicBezTo>
                      <a:cubicBezTo>
                        <a:pt x="624" y="275"/>
                        <a:pt x="599" y="263"/>
                        <a:pt x="576" y="233"/>
                      </a:cubicBezTo>
                      <a:cubicBezTo>
                        <a:pt x="538" y="184"/>
                        <a:pt x="475" y="113"/>
                        <a:pt x="419" y="85"/>
                      </a:cubicBezTo>
                      <a:cubicBezTo>
                        <a:pt x="394" y="73"/>
                        <a:pt x="366" y="68"/>
                        <a:pt x="340" y="59"/>
                      </a:cubicBezTo>
                      <a:cubicBezTo>
                        <a:pt x="323" y="53"/>
                        <a:pt x="288" y="41"/>
                        <a:pt x="288" y="41"/>
                      </a:cubicBezTo>
                      <a:cubicBezTo>
                        <a:pt x="286" y="41"/>
                        <a:pt x="29" y="0"/>
                        <a:pt x="0" y="85"/>
                      </a:cubicBezTo>
                      <a:close/>
                    </a:path>
                  </a:pathLst>
                </a:custGeom>
                <a:solidFill>
                  <a:srgbClr val="BBE0E3"/>
                </a:solidFill>
                <a:ln w="2857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6" name="Freeform 35"/>
                <p:cNvSpPr>
                  <a:spLocks/>
                </p:cNvSpPr>
                <p:nvPr/>
              </p:nvSpPr>
              <p:spPr bwMode="auto">
                <a:xfrm>
                  <a:off x="1519" y="1110"/>
                  <a:ext cx="91" cy="136"/>
                </a:xfrm>
                <a:custGeom>
                  <a:avLst/>
                  <a:gdLst>
                    <a:gd name="T0" fmla="*/ 0 w 772"/>
                    <a:gd name="T1" fmla="*/ 85 h 996"/>
                    <a:gd name="T2" fmla="*/ 148 w 772"/>
                    <a:gd name="T3" fmla="*/ 277 h 996"/>
                    <a:gd name="T4" fmla="*/ 140 w 772"/>
                    <a:gd name="T5" fmla="*/ 521 h 996"/>
                    <a:gd name="T6" fmla="*/ 105 w 772"/>
                    <a:gd name="T7" fmla="*/ 713 h 996"/>
                    <a:gd name="T8" fmla="*/ 113 w 772"/>
                    <a:gd name="T9" fmla="*/ 818 h 996"/>
                    <a:gd name="T10" fmla="*/ 323 w 772"/>
                    <a:gd name="T11" fmla="*/ 993 h 996"/>
                    <a:gd name="T12" fmla="*/ 593 w 772"/>
                    <a:gd name="T13" fmla="*/ 984 h 996"/>
                    <a:gd name="T14" fmla="*/ 742 w 772"/>
                    <a:gd name="T15" fmla="*/ 853 h 996"/>
                    <a:gd name="T16" fmla="*/ 768 w 772"/>
                    <a:gd name="T17" fmla="*/ 748 h 996"/>
                    <a:gd name="T18" fmla="*/ 698 w 772"/>
                    <a:gd name="T19" fmla="*/ 408 h 996"/>
                    <a:gd name="T20" fmla="*/ 637 w 772"/>
                    <a:gd name="T21" fmla="*/ 312 h 996"/>
                    <a:gd name="T22" fmla="*/ 576 w 772"/>
                    <a:gd name="T23" fmla="*/ 233 h 996"/>
                    <a:gd name="T24" fmla="*/ 419 w 772"/>
                    <a:gd name="T25" fmla="*/ 85 h 996"/>
                    <a:gd name="T26" fmla="*/ 340 w 772"/>
                    <a:gd name="T27" fmla="*/ 59 h 996"/>
                    <a:gd name="T28" fmla="*/ 288 w 772"/>
                    <a:gd name="T29" fmla="*/ 41 h 996"/>
                    <a:gd name="T30" fmla="*/ 0 w 772"/>
                    <a:gd name="T31" fmla="*/ 85 h 99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72"/>
                    <a:gd name="T49" fmla="*/ 0 h 996"/>
                    <a:gd name="T50" fmla="*/ 772 w 772"/>
                    <a:gd name="T51" fmla="*/ 996 h 99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72" h="996">
                      <a:moveTo>
                        <a:pt x="0" y="85"/>
                      </a:moveTo>
                      <a:cubicBezTo>
                        <a:pt x="75" y="136"/>
                        <a:pt x="127" y="187"/>
                        <a:pt x="148" y="277"/>
                      </a:cubicBezTo>
                      <a:cubicBezTo>
                        <a:pt x="145" y="358"/>
                        <a:pt x="145" y="440"/>
                        <a:pt x="140" y="521"/>
                      </a:cubicBezTo>
                      <a:cubicBezTo>
                        <a:pt x="136" y="586"/>
                        <a:pt x="113" y="649"/>
                        <a:pt x="105" y="713"/>
                      </a:cubicBezTo>
                      <a:cubicBezTo>
                        <a:pt x="108" y="748"/>
                        <a:pt x="105" y="784"/>
                        <a:pt x="113" y="818"/>
                      </a:cubicBezTo>
                      <a:cubicBezTo>
                        <a:pt x="139" y="924"/>
                        <a:pt x="239" y="950"/>
                        <a:pt x="323" y="993"/>
                      </a:cubicBezTo>
                      <a:cubicBezTo>
                        <a:pt x="413" y="990"/>
                        <a:pt x="504" y="996"/>
                        <a:pt x="593" y="984"/>
                      </a:cubicBezTo>
                      <a:cubicBezTo>
                        <a:pt x="634" y="978"/>
                        <a:pt x="709" y="885"/>
                        <a:pt x="742" y="853"/>
                      </a:cubicBezTo>
                      <a:cubicBezTo>
                        <a:pt x="754" y="817"/>
                        <a:pt x="761" y="786"/>
                        <a:pt x="768" y="748"/>
                      </a:cubicBezTo>
                      <a:cubicBezTo>
                        <a:pt x="761" y="611"/>
                        <a:pt x="772" y="517"/>
                        <a:pt x="698" y="408"/>
                      </a:cubicBezTo>
                      <a:cubicBezTo>
                        <a:pt x="677" y="377"/>
                        <a:pt x="666" y="340"/>
                        <a:pt x="637" y="312"/>
                      </a:cubicBezTo>
                      <a:cubicBezTo>
                        <a:pt x="624" y="275"/>
                        <a:pt x="599" y="263"/>
                        <a:pt x="576" y="233"/>
                      </a:cubicBezTo>
                      <a:cubicBezTo>
                        <a:pt x="538" y="184"/>
                        <a:pt x="475" y="113"/>
                        <a:pt x="419" y="85"/>
                      </a:cubicBezTo>
                      <a:cubicBezTo>
                        <a:pt x="394" y="73"/>
                        <a:pt x="366" y="68"/>
                        <a:pt x="340" y="59"/>
                      </a:cubicBezTo>
                      <a:cubicBezTo>
                        <a:pt x="323" y="53"/>
                        <a:pt x="288" y="41"/>
                        <a:pt x="288" y="41"/>
                      </a:cubicBezTo>
                      <a:cubicBezTo>
                        <a:pt x="286" y="41"/>
                        <a:pt x="29" y="0"/>
                        <a:pt x="0" y="85"/>
                      </a:cubicBezTo>
                      <a:close/>
                    </a:path>
                  </a:pathLst>
                </a:custGeom>
                <a:solidFill>
                  <a:srgbClr val="BBE0E3"/>
                </a:solidFill>
                <a:ln w="2857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</p:grpSp>
      <p:graphicFrame>
        <p:nvGraphicFramePr>
          <p:cNvPr id="1026" name="Object 36"/>
          <p:cNvGraphicFramePr>
            <a:graphicFrameLocks noChangeAspect="1"/>
          </p:cNvGraphicFramePr>
          <p:nvPr/>
        </p:nvGraphicFramePr>
        <p:xfrm>
          <a:off x="914400" y="4191000"/>
          <a:ext cx="44958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Worksheet" r:id="rId7" imgW="4002024" imgH="2157984" progId="Excel.Sheet.8">
                  <p:embed/>
                </p:oleObj>
              </mc:Choice>
              <mc:Fallback>
                <p:oleObj name="Worksheet" r:id="rId7" imgW="4002024" imgH="2157984" progId="Excel.Sheet.8">
                  <p:embed/>
                  <p:pic>
                    <p:nvPicPr>
                      <p:cNvPr id="0" name="Object 36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191000"/>
                        <a:ext cx="4495800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4" name="Picture 37" descr="pdog"/>
          <p:cNvPicPr>
            <a:picLocks noGrp="1" noChangeAspect="1" noChangeArrowheads="1"/>
          </p:cNvPicPr>
          <p:nvPr>
            <p:ph sz="half" idx="1"/>
          </p:nvPr>
        </p:nvPicPr>
        <p:blipFill>
          <a:blip r:embed="rId9" cstate="print"/>
          <a:srcRect l="3333" r="6688"/>
          <a:stretch>
            <a:fillRect/>
          </a:stretch>
        </p:blipFill>
        <p:spPr>
          <a:xfrm>
            <a:off x="0" y="1219200"/>
            <a:ext cx="6172200" cy="3498850"/>
          </a:xfrm>
        </p:spPr>
      </p:pic>
      <p:grpSp>
        <p:nvGrpSpPr>
          <p:cNvPr id="1035" name="Group 38"/>
          <p:cNvGrpSpPr>
            <a:grpSpLocks/>
          </p:cNvGrpSpPr>
          <p:nvPr/>
        </p:nvGrpSpPr>
        <p:grpSpPr bwMode="auto">
          <a:xfrm>
            <a:off x="6400800" y="4164013"/>
            <a:ext cx="2016125" cy="712787"/>
            <a:chOff x="4032" y="2623"/>
            <a:chExt cx="1270" cy="449"/>
          </a:xfrm>
        </p:grpSpPr>
        <p:pic>
          <p:nvPicPr>
            <p:cNvPr id="1037" name="Picture 39" descr="bell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32" y="2623"/>
              <a:ext cx="454" cy="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8" name="Picture 40" descr="steak"/>
            <p:cNvPicPr>
              <a:picLocks noChangeAspect="1" noChangeArrowheads="1"/>
            </p:cNvPicPr>
            <p:nvPr/>
          </p:nvPicPr>
          <p:blipFill>
            <a:blip r:embed="rId6" cstate="print"/>
            <a:srcRect t="10573" b="15419"/>
            <a:stretch>
              <a:fillRect/>
            </a:stretch>
          </p:blipFill>
          <p:spPr bwMode="auto">
            <a:xfrm>
              <a:off x="4848" y="2688"/>
              <a:ext cx="45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9" name="Line 41"/>
            <p:cNvSpPr>
              <a:spLocks noChangeShapeType="1"/>
            </p:cNvSpPr>
            <p:nvPr/>
          </p:nvSpPr>
          <p:spPr bwMode="auto">
            <a:xfrm>
              <a:off x="4560" y="2880"/>
              <a:ext cx="24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</p:grpSp>
      <p:sp>
        <p:nvSpPr>
          <p:cNvPr id="1036" name="Rectangle 42"/>
          <p:cNvSpPr>
            <a:spLocks noChangeArrowheads="1"/>
          </p:cNvSpPr>
          <p:nvPr/>
        </p:nvSpPr>
        <p:spPr bwMode="auto">
          <a:xfrm>
            <a:off x="5876925" y="6019800"/>
            <a:ext cx="2886075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very general across species, stimuli, behaviors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53EAA-CA23-4E57-A533-121C6D3D053B}" type="slidenum">
              <a:rPr lang="en-GB"/>
              <a:pPr/>
              <a:t>40</a:t>
            </a:fld>
            <a:endParaRPr lang="en-GB"/>
          </a:p>
        </p:txBody>
      </p:sp>
      <p:sp>
        <p:nvSpPr>
          <p:cNvPr id="205828" name="Rectangle 4"/>
          <p:cNvSpPr>
            <a:spLocks noGrp="1" noChangeArrowheads="1"/>
          </p:cNvSpPr>
          <p:nvPr>
            <p:ph type="title"/>
          </p:nvPr>
        </p:nvSpPr>
        <p:spPr>
          <a:xfrm>
            <a:off x="-32" y="260350"/>
            <a:ext cx="7772400" cy="1143000"/>
          </a:xfrm>
        </p:spPr>
        <p:txBody>
          <a:bodyPr/>
          <a:lstStyle/>
          <a:p>
            <a:r>
              <a:rPr lang="en-US" sz="3200" dirty="0" smtClean="0"/>
              <a:t>generalization</a:t>
            </a:r>
            <a:endParaRPr lang="en-GB" sz="3200" dirty="0"/>
          </a:p>
        </p:txBody>
      </p:sp>
      <p:pic>
        <p:nvPicPr>
          <p:cNvPr id="2058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1428736"/>
            <a:ext cx="4778375" cy="52451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 bwMode="auto">
          <a:xfrm>
            <a:off x="2214546" y="3357562"/>
            <a:ext cx="4929222" cy="40011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rgbClr val="FFFF99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715272" y="4929198"/>
            <a:ext cx="914400" cy="9144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rgbClr val="FFFF99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143108" y="3357562"/>
            <a:ext cx="5072098" cy="2071702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rgbClr val="FFFF99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214546" y="5304176"/>
            <a:ext cx="5143536" cy="183960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rgbClr val="FFFF99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72A25-88FD-4A96-8FEE-AEB18CB7E4E8}" type="slidenum">
              <a:rPr lang="en-GB"/>
              <a:pPr/>
              <a:t>41</a:t>
            </a:fld>
            <a:endParaRPr lang="en-GB"/>
          </a:p>
        </p:txBody>
      </p:sp>
      <p:sp>
        <p:nvSpPr>
          <p:cNvPr id="207876" name="Rectangle 4"/>
          <p:cNvSpPr>
            <a:spLocks noGrp="1" noChangeArrowheads="1"/>
          </p:cNvSpPr>
          <p:nvPr>
            <p:ph type="title"/>
          </p:nvPr>
        </p:nvSpPr>
        <p:spPr>
          <a:xfrm>
            <a:off x="-32" y="285728"/>
            <a:ext cx="7772400" cy="1143000"/>
          </a:xfrm>
        </p:spPr>
        <p:txBody>
          <a:bodyPr/>
          <a:lstStyle/>
          <a:p>
            <a:r>
              <a:rPr lang="en-US" sz="3200" dirty="0" smtClean="0"/>
              <a:t>generalization</a:t>
            </a:r>
            <a:endParaRPr lang="en-GB" sz="3200" dirty="0"/>
          </a:p>
        </p:txBody>
      </p:sp>
      <p:pic>
        <p:nvPicPr>
          <p:cNvPr id="2078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1484313"/>
            <a:ext cx="5191125" cy="51530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random-dot discrimination</a:t>
            </a:r>
            <a:endParaRPr lang="en-US" dirty="0"/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35528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26923"/>
            <a:ext cx="2592288" cy="644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536" y="4149080"/>
            <a:ext cx="41378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differential reward (0.16ml; 0.38ml)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57890"/>
            <a:ext cx="2137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Sakagami</a:t>
            </a:r>
            <a:r>
              <a:rPr lang="en-GB" dirty="0" smtClean="0"/>
              <a:t> (2010)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paradigms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inhibitory conditioning</a:t>
            </a:r>
          </a:p>
          <a:p>
            <a:r>
              <a:rPr lang="en-GB" dirty="0" err="1" smtClean="0"/>
              <a:t>transreinforcer</a:t>
            </a:r>
            <a:r>
              <a:rPr lang="en-GB" dirty="0" smtClean="0"/>
              <a:t> blocking</a:t>
            </a:r>
          </a:p>
          <a:p>
            <a:r>
              <a:rPr lang="en-GB" dirty="0" smtClean="0"/>
              <a:t>motivational sensitivities</a:t>
            </a:r>
          </a:p>
          <a:p>
            <a:r>
              <a:rPr lang="en-GB" dirty="0" smtClean="0"/>
              <a:t>backwards blocking</a:t>
            </a:r>
          </a:p>
          <a:p>
            <a:pPr lvl="1"/>
            <a:r>
              <a:rPr lang="en-GB" dirty="0" err="1" smtClean="0"/>
              <a:t>Kalman</a:t>
            </a:r>
            <a:r>
              <a:rPr lang="en-GB" dirty="0" smtClean="0"/>
              <a:t> filtering</a:t>
            </a:r>
          </a:p>
          <a:p>
            <a:r>
              <a:rPr lang="en-GB" dirty="0" smtClean="0"/>
              <a:t>downwards unblocking</a:t>
            </a:r>
          </a:p>
          <a:p>
            <a:r>
              <a:rPr lang="en-GB" dirty="0" smtClean="0"/>
              <a:t>primacy as well as </a:t>
            </a:r>
            <a:r>
              <a:rPr lang="en-GB" dirty="0" err="1" smtClean="0"/>
              <a:t>recency</a:t>
            </a:r>
            <a:r>
              <a:rPr lang="en-GB" dirty="0" smtClean="0"/>
              <a:t> (highlighting)</a:t>
            </a:r>
          </a:p>
          <a:p>
            <a:pPr lvl="1"/>
            <a:r>
              <a:rPr lang="en-GB" dirty="0" smtClean="0"/>
              <a:t>assumed density filtering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09075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Summary of this part: </a:t>
            </a:r>
            <a:br>
              <a:rPr lang="en-US" sz="3200" smtClean="0"/>
            </a:br>
            <a:r>
              <a:rPr lang="en-US" sz="3200" smtClean="0"/>
              <a:t>prediction and RL</a:t>
            </a:r>
            <a:endParaRPr lang="en-US" smtClean="0"/>
          </a:p>
        </p:txBody>
      </p:sp>
      <p:sp>
        <p:nvSpPr>
          <p:cNvPr id="252931" name="Rectangle 3"/>
          <p:cNvSpPr>
            <a:spLocks noChangeArrowheads="1"/>
          </p:cNvSpPr>
          <p:nvPr/>
        </p:nvSpPr>
        <p:spPr bwMode="auto">
          <a:xfrm>
            <a:off x="250825" y="1371600"/>
            <a:ext cx="8435975" cy="50561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1000" indent="-381000">
              <a:lnSpc>
                <a:spcPct val="110000"/>
              </a:lnSpc>
              <a:spcBef>
                <a:spcPct val="20000"/>
              </a:spcBef>
              <a:buFontTx/>
              <a:buNone/>
            </a:pPr>
            <a:r>
              <a:rPr lang="en-US"/>
              <a:t>Prediction is important for action selection</a:t>
            </a:r>
          </a:p>
          <a:p>
            <a:pPr marL="381000" indent="-381000">
              <a:lnSpc>
                <a:spcPct val="110000"/>
              </a:lnSpc>
              <a:spcBef>
                <a:spcPct val="20000"/>
              </a:spcBef>
              <a:buFontTx/>
              <a:buNone/>
            </a:pPr>
            <a:endParaRPr lang="en-US">
              <a:solidFill>
                <a:srgbClr val="FFCC00"/>
              </a:solidFill>
            </a:endParaRPr>
          </a:p>
          <a:p>
            <a:pPr marL="381000" indent="-3810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FFCC00"/>
                </a:solidFill>
              </a:rPr>
              <a:t>The problem:</a:t>
            </a:r>
            <a:r>
              <a:rPr lang="en-US"/>
              <a:t> prediction of future reward</a:t>
            </a:r>
          </a:p>
          <a:p>
            <a:pPr marL="381000" indent="-3810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FFCC00"/>
                </a:solidFill>
              </a:rPr>
              <a:t>The algorithm:</a:t>
            </a:r>
            <a:r>
              <a:rPr lang="en-US"/>
              <a:t> temporal difference learning</a:t>
            </a:r>
          </a:p>
          <a:p>
            <a:pPr marL="381000" indent="-3810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FFCC00"/>
                </a:solidFill>
              </a:rPr>
              <a:t>Neural implementation:</a:t>
            </a:r>
            <a:r>
              <a:rPr lang="en-US"/>
              <a:t> dopamine dependent learning in BG</a:t>
            </a:r>
            <a:endParaRPr lang="en-US" sz="1800">
              <a:solidFill>
                <a:srgbClr val="FFFFCC"/>
              </a:solidFill>
            </a:endParaRPr>
          </a:p>
          <a:p>
            <a:pPr marL="381000" indent="-381000">
              <a:lnSpc>
                <a:spcPct val="110000"/>
              </a:lnSpc>
              <a:buFontTx/>
              <a:buNone/>
            </a:pPr>
            <a:endParaRPr lang="en-US">
              <a:solidFill>
                <a:srgbClr val="FFFFCC"/>
              </a:solidFill>
            </a:endParaRPr>
          </a:p>
          <a:p>
            <a:pPr marL="381000" indent="-381000">
              <a:lnSpc>
                <a:spcPct val="110000"/>
              </a:lnSpc>
              <a:spcBef>
                <a:spcPct val="30000"/>
              </a:spcBef>
              <a:buFont typeface="Symbol" pitchFamily="18" charset="2"/>
              <a:buChar char="Þ"/>
            </a:pPr>
            <a:r>
              <a:rPr lang="en-US">
                <a:sym typeface="Symbol" pitchFamily="18" charset="2"/>
              </a:rPr>
              <a:t>A precise computational model of learning allows one to look in the brain for “hidden variables” postulated by the model</a:t>
            </a:r>
          </a:p>
          <a:p>
            <a:pPr marL="381000" indent="-381000">
              <a:lnSpc>
                <a:spcPct val="110000"/>
              </a:lnSpc>
              <a:spcBef>
                <a:spcPct val="30000"/>
              </a:spcBef>
              <a:buFont typeface="Symbol" pitchFamily="18" charset="2"/>
              <a:buChar char="Þ"/>
            </a:pPr>
            <a:r>
              <a:rPr lang="en-US"/>
              <a:t>Precise (normative!) theory for generation of dopamine firing patterns</a:t>
            </a:r>
          </a:p>
          <a:p>
            <a:pPr marL="381000" indent="-381000">
              <a:lnSpc>
                <a:spcPct val="110000"/>
              </a:lnSpc>
              <a:spcBef>
                <a:spcPct val="30000"/>
              </a:spcBef>
              <a:buFont typeface="Symbol" pitchFamily="18" charset="2"/>
              <a:buChar char="Þ"/>
            </a:pPr>
            <a:r>
              <a:rPr lang="en-US"/>
              <a:t>Explains anticipatory dopaminergic responding, second order conditioning</a:t>
            </a:r>
          </a:p>
          <a:p>
            <a:pPr marL="381000" indent="-381000">
              <a:lnSpc>
                <a:spcPct val="110000"/>
              </a:lnSpc>
              <a:spcBef>
                <a:spcPct val="30000"/>
              </a:spcBef>
              <a:buFont typeface="Symbol" pitchFamily="18" charset="2"/>
              <a:buChar char="Þ"/>
            </a:pPr>
            <a:r>
              <a:rPr lang="en-US"/>
              <a:t>Compelling account for the role of dopamine in classical conditioning: prediction error acts as signal driving learning in prediction areas</a:t>
            </a:r>
          </a:p>
        </p:txBody>
      </p:sp>
      <p:pic>
        <p:nvPicPr>
          <p:cNvPr id="40964" name="Picture 11" descr="Values"/>
          <p:cNvPicPr>
            <a:picLocks noChangeAspect="1" noChangeArrowheads="1"/>
          </p:cNvPicPr>
          <p:nvPr/>
        </p:nvPicPr>
        <p:blipFill>
          <a:blip r:embed="rId3" cstate="print"/>
          <a:srcRect r="12000"/>
          <a:stretch>
            <a:fillRect/>
          </a:stretch>
        </p:blipFill>
        <p:spPr bwMode="auto">
          <a:xfrm>
            <a:off x="5791200" y="0"/>
            <a:ext cx="33528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1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Striatum and learned values</a:t>
            </a:r>
            <a:endParaRPr lang="en-US" smtClean="0"/>
          </a:p>
        </p:txBody>
      </p:sp>
      <p:sp>
        <p:nvSpPr>
          <p:cNvPr id="41987" name="Rectangle 4"/>
          <p:cNvSpPr>
            <a:spLocks noChangeArrowheads="1"/>
          </p:cNvSpPr>
          <p:nvPr/>
        </p:nvSpPr>
        <p:spPr bwMode="auto">
          <a:xfrm>
            <a:off x="225425" y="1427163"/>
            <a:ext cx="8689975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Striatal neurons show ramping activity that precedes a reward (and changes with learning!)</a:t>
            </a:r>
          </a:p>
        </p:txBody>
      </p:sp>
      <p:pic>
        <p:nvPicPr>
          <p:cNvPr id="41988" name="Picture 5" descr="strr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514600"/>
            <a:ext cx="360045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3638550" y="6338888"/>
            <a:ext cx="1085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800"/>
              <a:t>(Schultz)</a:t>
            </a:r>
            <a:endParaRPr lang="en-GB" sz="1800"/>
          </a:p>
        </p:txBody>
      </p:sp>
      <p:pic>
        <p:nvPicPr>
          <p:cNvPr id="41990" name="Picture 7" descr="ch5_ventral_165_22_11_4"/>
          <p:cNvPicPr>
            <a:picLocks noChangeAspect="1" noChangeArrowheads="1"/>
          </p:cNvPicPr>
          <p:nvPr/>
        </p:nvPicPr>
        <p:blipFill>
          <a:blip r:embed="rId4" cstate="print"/>
          <a:srcRect l="24181" t="16931" r="49728"/>
          <a:stretch>
            <a:fillRect/>
          </a:stretch>
        </p:blipFill>
        <p:spPr bwMode="auto">
          <a:xfrm>
            <a:off x="5334000" y="3033713"/>
            <a:ext cx="3124200" cy="22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1" name="Text Box 8"/>
          <p:cNvSpPr txBox="1">
            <a:spLocks noChangeArrowheads="1"/>
          </p:cNvSpPr>
          <p:nvPr/>
        </p:nvSpPr>
        <p:spPr bwMode="auto">
          <a:xfrm>
            <a:off x="5600700" y="23622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800"/>
              <a:t>start</a:t>
            </a:r>
          </a:p>
        </p:txBody>
      </p:sp>
      <p:sp>
        <p:nvSpPr>
          <p:cNvPr id="41992" name="Text Box 9"/>
          <p:cNvSpPr txBox="1">
            <a:spLocks noChangeArrowheads="1"/>
          </p:cNvSpPr>
          <p:nvPr/>
        </p:nvSpPr>
        <p:spPr bwMode="auto">
          <a:xfrm>
            <a:off x="6534150" y="23622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800"/>
              <a:t>food</a:t>
            </a:r>
          </a:p>
        </p:txBody>
      </p:sp>
      <p:sp>
        <p:nvSpPr>
          <p:cNvPr id="41993" name="Line 10"/>
          <p:cNvSpPr>
            <a:spLocks noChangeShapeType="1"/>
          </p:cNvSpPr>
          <p:nvPr/>
        </p:nvSpPr>
        <p:spPr bwMode="auto">
          <a:xfrm>
            <a:off x="5943600" y="2652713"/>
            <a:ext cx="0" cy="38100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1994" name="Line 11"/>
          <p:cNvSpPr>
            <a:spLocks noChangeShapeType="1"/>
          </p:cNvSpPr>
          <p:nvPr/>
        </p:nvSpPr>
        <p:spPr bwMode="auto">
          <a:xfrm>
            <a:off x="6781800" y="2652713"/>
            <a:ext cx="0" cy="38100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1995" name="Text Box 12"/>
          <p:cNvSpPr txBox="1">
            <a:spLocks noChangeArrowheads="1"/>
          </p:cNvSpPr>
          <p:nvPr/>
        </p:nvSpPr>
        <p:spPr bwMode="auto">
          <a:xfrm>
            <a:off x="7740650" y="5334000"/>
            <a:ext cx="79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800"/>
              <a:t>(Daw)</a:t>
            </a:r>
            <a:endParaRPr lang="en-GB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Phasic dopamine also responds to…</a:t>
            </a:r>
            <a:endParaRPr lang="en-US" smtClean="0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1350963"/>
            <a:ext cx="8589962" cy="4287837"/>
          </a:xfrm>
        </p:spPr>
        <p:txBody>
          <a:bodyPr/>
          <a:lstStyle/>
          <a:p>
            <a:pPr marL="544513" indent="-544513" eaLnBrk="1" hangingPunct="1"/>
            <a:r>
              <a:rPr lang="en-US" sz="2000" smtClean="0"/>
              <a:t>Novel stimuli</a:t>
            </a:r>
          </a:p>
          <a:p>
            <a:pPr marL="544513" indent="-544513" eaLnBrk="1" hangingPunct="1"/>
            <a:r>
              <a:rPr lang="en-US" sz="2000" smtClean="0"/>
              <a:t>Especially salient (attention grabbing) stimuli</a:t>
            </a:r>
          </a:p>
          <a:p>
            <a:pPr marL="544513" indent="-544513" eaLnBrk="1" hangingPunct="1"/>
            <a:r>
              <a:rPr lang="en-US" sz="2000" smtClean="0"/>
              <a:t>Aversive stimuli (??)</a:t>
            </a:r>
          </a:p>
          <a:p>
            <a:pPr marL="544513" indent="-544513" eaLnBrk="1" hangingPunct="1"/>
            <a:endParaRPr lang="en-US" sz="2000" smtClean="0"/>
          </a:p>
          <a:p>
            <a:pPr marL="544513" indent="-544513" eaLnBrk="1" hangingPunct="1"/>
            <a:r>
              <a:rPr lang="en-US" sz="2000" smtClean="0"/>
              <a:t>Reinforcers and appetitive stimuli induce approach behavior and learning, but also have attention functions (elicit orienting response) and disrupt ongoing behaviour.</a:t>
            </a:r>
          </a:p>
          <a:p>
            <a:pPr marL="544513" indent="-544513" eaLnBrk="1" hangingPunct="1"/>
            <a:endParaRPr lang="en-US" sz="2000" smtClean="0"/>
          </a:p>
          <a:p>
            <a:pPr marL="544513" indent="-544513" eaLnBrk="1" hangingPunct="1">
              <a:buFontTx/>
              <a:buNone/>
            </a:pPr>
            <a:r>
              <a:rPr lang="en-US" sz="2000" smtClean="0"/>
              <a:t>→ 	Perhaps DA reports salience of stimuli (to attract attention; switching) and not a prediction error? </a:t>
            </a:r>
            <a:r>
              <a:rPr lang="en-US" sz="1800" smtClean="0"/>
              <a:t>(Horvitz, Redgrave)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But do they really? </a:t>
            </a:r>
            <a:endParaRPr lang="en-US" smtClean="0"/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4724400"/>
            <a:ext cx="7391400" cy="533400"/>
          </a:xfrm>
          <a:solidFill>
            <a:schemeClr val="bg1"/>
          </a:solidFill>
          <a:ln>
            <a:solidFill>
              <a:srgbClr val="FFCC00"/>
            </a:solidFill>
          </a:ln>
          <a:effectLst>
            <a:outerShdw dist="35921" dir="2700000" algn="ctr" rotWithShape="0">
              <a:srgbClr val="FFCC00"/>
            </a:outerShdw>
          </a:effectLst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400" smtClean="0"/>
              <a:t>temporal </a:t>
            </a:r>
            <a:r>
              <a:rPr lang="en-US" sz="2400" smtClean="0">
                <a:solidFill>
                  <a:srgbClr val="FFCC00"/>
                </a:solidFill>
              </a:rPr>
              <a:t>contiguity</a:t>
            </a:r>
            <a:r>
              <a:rPr lang="en-US" sz="2400" smtClean="0"/>
              <a:t> is not enough - need </a:t>
            </a:r>
            <a:r>
              <a:rPr lang="en-US" sz="2400" smtClean="0">
                <a:solidFill>
                  <a:srgbClr val="FFCC00"/>
                </a:solidFill>
              </a:rPr>
              <a:t>contingency</a:t>
            </a:r>
            <a:endParaRPr lang="en-US" sz="2400" smtClean="0"/>
          </a:p>
        </p:txBody>
      </p:sp>
      <p:pic>
        <p:nvPicPr>
          <p:cNvPr id="23556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76400" y="2032000"/>
            <a:ext cx="5638800" cy="2387600"/>
          </a:xfrm>
          <a:noFill/>
        </p:spPr>
      </p:pic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762000" y="1371600"/>
            <a:ext cx="292417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1.</a:t>
            </a:r>
            <a:r>
              <a:rPr lang="en-US" sz="1800"/>
              <a:t> </a:t>
            </a:r>
            <a:r>
              <a:rPr lang="en-US" sz="2400"/>
              <a:t>Rescorla’s control</a:t>
            </a:r>
          </a:p>
        </p:txBody>
      </p:sp>
      <p:sp>
        <p:nvSpPr>
          <p:cNvPr id="319495" name="Rectangle 7"/>
          <p:cNvSpPr>
            <a:spLocks noChangeArrowheads="1"/>
          </p:cNvSpPr>
          <p:nvPr/>
        </p:nvSpPr>
        <p:spPr bwMode="auto">
          <a:xfrm>
            <a:off x="2486025" y="5470525"/>
            <a:ext cx="383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P(food | light) &gt; P(food | no light)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1" grpId="0" build="p" animBg="1" autoUpdateAnimBg="0"/>
      <p:bldP spid="31949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But do they really? </a:t>
            </a:r>
            <a:endParaRPr lang="en-US" smtClean="0"/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4648200"/>
            <a:ext cx="6858000" cy="533400"/>
          </a:xfrm>
          <a:solidFill>
            <a:schemeClr val="bg1"/>
          </a:solidFill>
          <a:ln>
            <a:solidFill>
              <a:srgbClr val="FFCC00"/>
            </a:solidFill>
          </a:ln>
          <a:effectLst>
            <a:outerShdw dist="35921" dir="2700000" algn="ctr" rotWithShape="0">
              <a:srgbClr val="FFCC00"/>
            </a:outerShdw>
          </a:effectLst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400" smtClean="0"/>
              <a:t>contingency is not enough either… need </a:t>
            </a:r>
            <a:r>
              <a:rPr lang="en-US" sz="2400" smtClean="0">
                <a:solidFill>
                  <a:srgbClr val="FFCC00"/>
                </a:solidFill>
              </a:rPr>
              <a:t>surprise</a:t>
            </a:r>
            <a:endParaRPr lang="en-US" sz="2400" smtClean="0"/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762000" y="1371600"/>
            <a:ext cx="280987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2. Kamin’s blocking</a:t>
            </a:r>
          </a:p>
        </p:txBody>
      </p:sp>
      <p:pic>
        <p:nvPicPr>
          <p:cNvPr id="24581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3213" y="2119313"/>
            <a:ext cx="8589962" cy="21478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But do they really? </a:t>
            </a:r>
            <a:endParaRPr lang="en-US" smtClean="0"/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57400" y="5257800"/>
            <a:ext cx="5486400" cy="533400"/>
          </a:xfrm>
          <a:solidFill>
            <a:schemeClr val="bg1"/>
          </a:solidFill>
          <a:ln>
            <a:solidFill>
              <a:srgbClr val="FFCC00"/>
            </a:solidFill>
          </a:ln>
          <a:effectLst>
            <a:outerShdw dist="35921" dir="2700000" algn="ctr" rotWithShape="0">
              <a:srgbClr val="FFCC00"/>
            </a:outerShdw>
          </a:effectLst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400" smtClean="0"/>
              <a:t>seems like stimuli compete for learning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762000" y="1371600"/>
            <a:ext cx="4081463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3. Reynold’s overshadowing </a:t>
            </a:r>
          </a:p>
        </p:txBody>
      </p:sp>
      <p:pic>
        <p:nvPicPr>
          <p:cNvPr id="25605" name="Picture 7"/>
          <p:cNvPicPr>
            <a:picLocks noChangeAspect="1" noChangeArrowheads="1"/>
          </p:cNvPicPr>
          <p:nvPr/>
        </p:nvPicPr>
        <p:blipFill>
          <a:blip r:embed="rId3" cstate="print"/>
          <a:srcRect b="6136"/>
          <a:stretch>
            <a:fillRect/>
          </a:stretch>
        </p:blipFill>
        <p:spPr bwMode="auto">
          <a:xfrm>
            <a:off x="2819400" y="1981200"/>
            <a:ext cx="360045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59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Theories of prediction learning: Goals</a:t>
            </a:r>
            <a:endParaRPr lang="en-US" smtClean="0"/>
          </a:p>
        </p:txBody>
      </p:sp>
      <p:sp>
        <p:nvSpPr>
          <p:cNvPr id="322566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47800"/>
            <a:ext cx="8589963" cy="3733800"/>
          </a:xfrm>
          <a:noFill/>
        </p:spPr>
        <p:txBody>
          <a:bodyPr/>
          <a:lstStyle/>
          <a:p>
            <a:pPr eaLnBrk="1" hangingPunct="1"/>
            <a:r>
              <a:rPr lang="en-US" sz="2000" smtClean="0"/>
              <a:t>Explain how the CS acquires “value”</a:t>
            </a:r>
          </a:p>
          <a:p>
            <a:pPr eaLnBrk="1" hangingPunct="1"/>
            <a:r>
              <a:rPr lang="en-US" sz="2000" smtClean="0"/>
              <a:t>When (under what conditions) does this happen?</a:t>
            </a:r>
          </a:p>
          <a:p>
            <a:pPr eaLnBrk="1" hangingPunct="1"/>
            <a:r>
              <a:rPr lang="en-US" sz="2000" smtClean="0"/>
              <a:t>Basic phenomena: gradual learning and extinction curves</a:t>
            </a:r>
          </a:p>
          <a:p>
            <a:pPr eaLnBrk="1" hangingPunct="1"/>
            <a:r>
              <a:rPr lang="en-US" sz="2000" smtClean="0"/>
              <a:t>More elaborate behavioral phenomena</a:t>
            </a:r>
          </a:p>
          <a:p>
            <a:pPr eaLnBrk="1" hangingPunct="1"/>
            <a:r>
              <a:rPr lang="en-US" sz="2000" smtClean="0"/>
              <a:t>(Neural data) </a:t>
            </a:r>
          </a:p>
          <a:p>
            <a:pPr eaLnBrk="1" hangingPunct="1"/>
            <a:endParaRPr lang="en-US" sz="2000" smtClean="0"/>
          </a:p>
          <a:p>
            <a:pPr eaLnBrk="1" hangingPunct="1">
              <a:buFontTx/>
              <a:buNone/>
            </a:pPr>
            <a:r>
              <a:rPr lang="en-US" sz="2000" smtClean="0"/>
              <a:t>P.S. Why are we looking at old-fashioned Pavlovian conditioning? </a:t>
            </a:r>
          </a:p>
          <a:p>
            <a:pPr eaLnBrk="1" hangingPunct="1">
              <a:buFontTx/>
              <a:buNone/>
            </a:pPr>
            <a:r>
              <a:rPr lang="en-US" sz="2000" smtClean="0">
                <a:sym typeface="Symbol" pitchFamily="18" charset="2"/>
              </a:rPr>
              <a:t> 	it is the perfect uncontaminated test case for examining prediction learning on its own</a:t>
            </a: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47800"/>
            <a:ext cx="8589963" cy="5257800"/>
          </a:xfrm>
        </p:spPr>
        <p:txBody>
          <a:bodyPr/>
          <a:lstStyle/>
          <a:p>
            <a:pPr marL="285750" indent="-285750" eaLnBrk="1" hangingPunct="1">
              <a:lnSpc>
                <a:spcPct val="80000"/>
              </a:lnSpc>
              <a:buFontTx/>
              <a:buNone/>
            </a:pPr>
            <a:r>
              <a:rPr lang="en-US" sz="2000" dirty="0" smtClean="0">
                <a:solidFill>
                  <a:srgbClr val="FFCC00"/>
                </a:solidFill>
              </a:rPr>
              <a:t>error-driven learning:</a:t>
            </a:r>
            <a:r>
              <a:rPr lang="en-US" sz="2000" dirty="0" smtClean="0"/>
              <a:t> change in value</a:t>
            </a:r>
            <a:r>
              <a:rPr lang="en-US" sz="2000" dirty="0" smtClean="0">
                <a:sym typeface="Symbol" pitchFamily="18" charset="2"/>
              </a:rPr>
              <a:t> is proportional to the difference</a:t>
            </a:r>
          </a:p>
          <a:p>
            <a:pPr marL="285750" indent="-285750" eaLnBrk="1" hangingPunct="1">
              <a:lnSpc>
                <a:spcPct val="80000"/>
              </a:lnSpc>
              <a:buFontTx/>
              <a:buNone/>
            </a:pPr>
            <a:r>
              <a:rPr lang="en-US" sz="2000" dirty="0" smtClean="0">
                <a:sym typeface="Symbol" pitchFamily="18" charset="2"/>
              </a:rPr>
              <a:t>between actual and predicted outcome</a:t>
            </a:r>
          </a:p>
          <a:p>
            <a:pPr marL="285750" indent="-285750" eaLnBrk="1" hangingPunct="1">
              <a:spcBef>
                <a:spcPct val="40000"/>
              </a:spcBef>
              <a:buFontTx/>
              <a:buNone/>
            </a:pPr>
            <a:r>
              <a:rPr lang="en-US" sz="2000" dirty="0" smtClean="0">
                <a:sym typeface="Symbol" pitchFamily="18" charset="2"/>
              </a:rPr>
              <a:t>			</a:t>
            </a:r>
          </a:p>
          <a:p>
            <a:pPr marL="285750" indent="-285750" eaLnBrk="1" hangingPunct="1">
              <a:buFontTx/>
              <a:buNone/>
            </a:pPr>
            <a:endParaRPr lang="en-US" sz="2000" dirty="0" smtClean="0">
              <a:sym typeface="Symbol" pitchFamily="18" charset="2"/>
            </a:endParaRPr>
          </a:p>
          <a:p>
            <a:pPr marL="285750" indent="-285750" eaLnBrk="1" hangingPunct="1">
              <a:buFontTx/>
              <a:buNone/>
            </a:pPr>
            <a:endParaRPr lang="en-US" sz="2000" dirty="0" smtClean="0">
              <a:sym typeface="Symbol" pitchFamily="18" charset="2"/>
            </a:endParaRPr>
          </a:p>
          <a:p>
            <a:pPr marL="285750" indent="-285750" eaLnBrk="1" hangingPunct="1">
              <a:buFontTx/>
              <a:buNone/>
            </a:pPr>
            <a:r>
              <a:rPr lang="en-US" sz="2000" dirty="0" smtClean="0">
                <a:solidFill>
                  <a:srgbClr val="FFCC00"/>
                </a:solidFill>
                <a:sym typeface="Symbol" pitchFamily="18" charset="2"/>
              </a:rPr>
              <a:t>Assumptions: </a:t>
            </a:r>
          </a:p>
          <a:p>
            <a:pPr marL="285750" indent="-285750" eaLnBrk="1" hangingPunct="1">
              <a:buFontTx/>
              <a:buAutoNum type="arabicPeriod"/>
            </a:pPr>
            <a:r>
              <a:rPr lang="en-US" sz="2000" dirty="0" smtClean="0">
                <a:sym typeface="Symbol" pitchFamily="18" charset="2"/>
              </a:rPr>
              <a:t>learning is driven by error (formalizes notion of surprise)</a:t>
            </a:r>
          </a:p>
          <a:p>
            <a:pPr marL="285750" indent="-285750" eaLnBrk="1" hangingPunct="1">
              <a:buFontTx/>
              <a:buAutoNum type="arabicPeriod"/>
            </a:pPr>
            <a:r>
              <a:rPr lang="en-US" sz="2000" dirty="0" smtClean="0">
                <a:sym typeface="Symbol" pitchFamily="18" charset="2"/>
              </a:rPr>
              <a:t>summations of predictors is linear</a:t>
            </a:r>
          </a:p>
          <a:p>
            <a:pPr marL="285750" indent="-285750" eaLnBrk="1" hangingPunct="1">
              <a:buFontTx/>
              <a:buNone/>
            </a:pPr>
            <a:endParaRPr lang="en-US" sz="2000" dirty="0" smtClean="0">
              <a:sym typeface="Symbol" pitchFamily="18" charset="2"/>
            </a:endParaRPr>
          </a:p>
          <a:p>
            <a:pPr marL="285750" indent="-285750" eaLnBrk="1" hangingPunct="1">
              <a:buFontTx/>
              <a:buNone/>
            </a:pPr>
            <a:r>
              <a:rPr lang="en-US" sz="2000" dirty="0" smtClean="0">
                <a:solidFill>
                  <a:srgbClr val="FFCC00"/>
                </a:solidFill>
                <a:sym typeface="Symbol" pitchFamily="18" charset="2"/>
              </a:rPr>
              <a:t>A simple model - but very powerful!</a:t>
            </a:r>
            <a:endParaRPr lang="en-US" sz="2000" dirty="0" smtClean="0">
              <a:sym typeface="Symbol" pitchFamily="18" charset="2"/>
            </a:endParaRPr>
          </a:p>
          <a:p>
            <a:pPr marL="758825" lvl="1" indent="-282575" eaLnBrk="1" hangingPunct="1"/>
            <a:r>
              <a:rPr lang="en-US" sz="1800" dirty="0" smtClean="0">
                <a:sym typeface="Symbol" pitchFamily="18" charset="2"/>
              </a:rPr>
              <a:t>explains: gradual acquisition &amp; extinction, blocking, overshadowing, conditioned inhibition, and more..</a:t>
            </a:r>
          </a:p>
          <a:p>
            <a:pPr marL="758825" lvl="1" indent="-282575" eaLnBrk="1" hangingPunct="1"/>
            <a:r>
              <a:rPr lang="en-US" sz="1800" dirty="0" smtClean="0">
                <a:sym typeface="Symbol" pitchFamily="18" charset="2"/>
              </a:rPr>
              <a:t>predicted </a:t>
            </a:r>
            <a:r>
              <a:rPr lang="en-US" sz="1800" dirty="0" err="1" smtClean="0">
                <a:sym typeface="Symbol" pitchFamily="18" charset="2"/>
              </a:rPr>
              <a:t>overexpectation</a:t>
            </a:r>
            <a:endParaRPr lang="en-US" sz="1800" dirty="0" smtClean="0">
              <a:sym typeface="Symbol" pitchFamily="18" charset="2"/>
            </a:endParaRPr>
          </a:p>
          <a:p>
            <a:pPr marL="285750" indent="-285750" eaLnBrk="1" hangingPunct="1">
              <a:buFontTx/>
              <a:buNone/>
            </a:pPr>
            <a:r>
              <a:rPr lang="en-US" sz="2000" dirty="0" smtClean="0">
                <a:sym typeface="Symbol" pitchFamily="18" charset="2"/>
              </a:rPr>
              <a:t>note: US as “special stimulus”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Rescorla &amp; Wagner (1972)</a:t>
            </a:r>
            <a:endParaRPr lang="en-US" smtClean="0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2713038" y="2239963"/>
          <a:ext cx="3641725" cy="117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4" imgW="1498320" imgH="482400" progId="Equation.3">
                  <p:embed/>
                </p:oleObj>
              </mc:Choice>
              <mc:Fallback>
                <p:oleObj name="Equation" r:id="rId4" imgW="1498320" imgH="482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3038" y="2239963"/>
                        <a:ext cx="3641725" cy="11731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CC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54" grpId="0" build="p"/>
    </p:bldLst>
  </p:timing>
</p:sld>
</file>

<file path=ppt/theme/theme1.xml><?xml version="1.0" encoding="utf-8"?>
<a:theme xmlns:a="http://schemas.openxmlformats.org/drawingml/2006/main" name="Yael">
  <a:themeElements>
    <a:clrScheme name="Yael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Ya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Symbol" pitchFamily="18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FFFF99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Symbol" pitchFamily="18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FFFF99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Ya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a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a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a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a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a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a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a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a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a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a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a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Yael">
  <a:themeElements>
    <a:clrScheme name="1_Yael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1_Ya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Symbol" pitchFamily="18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FFFF99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Symbol" pitchFamily="18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FFFF99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Ya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Ya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Ya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Ya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Ya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Ya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Ya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Ya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Ya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Ya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Ya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Ya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noga:Applications:Microsoft Office 2004:Templates:Presentations:Designs:Blank Presentation</Template>
  <TotalTime>14165</TotalTime>
  <Words>1568</Words>
  <Application>Microsoft Office PowerPoint</Application>
  <PresentationFormat>On-screen Show (4:3)</PresentationFormat>
  <Paragraphs>436</Paragraphs>
  <Slides>46</Slides>
  <Notes>31</Notes>
  <HiddenSlides>3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Yael</vt:lpstr>
      <vt:lpstr>1_Yael</vt:lpstr>
      <vt:lpstr>Office Theme</vt:lpstr>
      <vt:lpstr>Worksheet</vt:lpstr>
      <vt:lpstr>Equation</vt:lpstr>
      <vt:lpstr>Chart</vt:lpstr>
      <vt:lpstr>Bitmap Image</vt:lpstr>
      <vt:lpstr>Global plan</vt:lpstr>
      <vt:lpstr>Conditioning</vt:lpstr>
      <vt:lpstr>Animals learn predictions</vt:lpstr>
      <vt:lpstr>Animals learn predictions</vt:lpstr>
      <vt:lpstr>But do they really? </vt:lpstr>
      <vt:lpstr>But do they really? </vt:lpstr>
      <vt:lpstr>But do they really? </vt:lpstr>
      <vt:lpstr>Theories of prediction learning: Goals</vt:lpstr>
      <vt:lpstr>Rescorla &amp; Wagner (1972)</vt:lpstr>
      <vt:lpstr>Rescorla-Wagner learning</vt:lpstr>
      <vt:lpstr>Rescorla-Wagner learning</vt:lpstr>
      <vt:lpstr>Summary so far</vt:lpstr>
      <vt:lpstr>But: second order conditioning</vt:lpstr>
      <vt:lpstr>lets start over: this time from the top</vt:lpstr>
      <vt:lpstr>lets start over: this time from the top</vt:lpstr>
      <vt:lpstr>lets start over: this time from the top</vt:lpstr>
      <vt:lpstr>prediction error</vt:lpstr>
      <vt:lpstr>Summary so far</vt:lpstr>
      <vt:lpstr>Back to Marr’s 3 levels</vt:lpstr>
      <vt:lpstr>Dopamine</vt:lpstr>
      <vt:lpstr>Role of dopamine: Many hypotheses</vt:lpstr>
      <vt:lpstr>dopamine and prediction error</vt:lpstr>
      <vt:lpstr>prediction error hypothesis of dopamine </vt:lpstr>
      <vt:lpstr>prediction error hypothesis of dopamine </vt:lpstr>
      <vt:lpstr>what drives the dips?</vt:lpstr>
      <vt:lpstr>what drives the dips?</vt:lpstr>
      <vt:lpstr>Where does dopamine project to? Basal ganglia</vt:lpstr>
      <vt:lpstr>Where does dopamine project to? Basal ganglia</vt:lpstr>
      <vt:lpstr>Corticostriatal synapses: 3 factor learning</vt:lpstr>
      <vt:lpstr>striatal complexities</vt:lpstr>
      <vt:lpstr>Dopamine and plasticity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punishment</vt:lpstr>
      <vt:lpstr>generalization</vt:lpstr>
      <vt:lpstr>generalization</vt:lpstr>
      <vt:lpstr>random-dot discrimination</vt:lpstr>
      <vt:lpstr>other paradigms</vt:lpstr>
      <vt:lpstr>Summary of this part:  prediction and RL</vt:lpstr>
      <vt:lpstr>Striatum and learned values</vt:lpstr>
      <vt:lpstr>Phasic dopamine also responds to…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Dopamine and Reward</dc:title>
  <dc:creator>yael</dc:creator>
  <cp:lastModifiedBy>Peter</cp:lastModifiedBy>
  <cp:revision>322</cp:revision>
  <dcterms:created xsi:type="dcterms:W3CDTF">2006-03-11T08:53:56Z</dcterms:created>
  <dcterms:modified xsi:type="dcterms:W3CDTF">2011-11-17T22:52:35Z</dcterms:modified>
</cp:coreProperties>
</file>