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301" r:id="rId2"/>
    <p:sldId id="302" r:id="rId3"/>
    <p:sldId id="305" r:id="rId4"/>
    <p:sldId id="304" r:id="rId5"/>
    <p:sldId id="257" r:id="rId6"/>
    <p:sldId id="258" r:id="rId7"/>
    <p:sldId id="293" r:id="rId8"/>
    <p:sldId id="294" r:id="rId9"/>
    <p:sldId id="295" r:id="rId10"/>
    <p:sldId id="296" r:id="rId11"/>
    <p:sldId id="297" r:id="rId12"/>
    <p:sldId id="29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99" r:id="rId27"/>
    <p:sldId id="300" r:id="rId28"/>
    <p:sldId id="272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80" r:id="rId40"/>
    <p:sldId id="28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780119-B9BA-4CCB-A3A6-79B44B9E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0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BB0408-E5F8-47C9-B06D-15CAA417E329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C173E-8BD3-470C-AED6-6E0DB76A398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66639-5C95-4E8B-8384-4FBA766893C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B8F4-2887-4001-99D8-37340525B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4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1D93-8A0B-4CEF-B9F4-A625BFFB3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977E-A659-4D9F-B104-E6779DCD4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4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45BE-F1C9-40BC-BFF5-A60BE533D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11B5-7CD5-4BE9-9D7E-661986AB7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7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74C0-B5D6-46C7-B2E5-73E3F8C3C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9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F536-CF96-46DD-AF63-2D1941494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4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A6FC-D907-4CA0-8682-C96F2C405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3B96-8667-4144-9ADB-197286383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37E4-20BF-407A-A9A0-841FA155C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9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5BF1-3254-435E-A094-D3BEE073F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1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B5A8-33B8-4C10-A8DD-0A97AB842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4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1D62338E-B28E-4295-9FEE-2B168E71D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45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4.wmf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43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and the Bayesian Brain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sources:</a:t>
            </a:r>
          </a:p>
          <a:p>
            <a:pPr lvl="1"/>
            <a:r>
              <a:rPr lang="en-GB" dirty="0" smtClean="0"/>
              <a:t>sensory/processing noise</a:t>
            </a:r>
          </a:p>
          <a:p>
            <a:pPr lvl="1"/>
            <a:r>
              <a:rPr lang="en-GB" dirty="0" smtClean="0"/>
              <a:t>ignorance</a:t>
            </a:r>
          </a:p>
          <a:p>
            <a:pPr lvl="1"/>
            <a:r>
              <a:rPr lang="en-GB" dirty="0" smtClean="0"/>
              <a:t>change</a:t>
            </a:r>
          </a:p>
          <a:p>
            <a:r>
              <a:rPr lang="en-GB" dirty="0" smtClean="0"/>
              <a:t>consequences:</a:t>
            </a:r>
          </a:p>
          <a:p>
            <a:pPr lvl="1"/>
            <a:r>
              <a:rPr lang="en-GB" dirty="0" smtClean="0"/>
              <a:t>inference</a:t>
            </a:r>
          </a:p>
          <a:p>
            <a:pPr lvl="1"/>
            <a:r>
              <a:rPr lang="en-GB" dirty="0" smtClean="0"/>
              <a:t>learning</a:t>
            </a:r>
          </a:p>
          <a:p>
            <a:r>
              <a:rPr lang="en-GB" dirty="0" smtClean="0"/>
              <a:t>coding:</a:t>
            </a:r>
          </a:p>
          <a:p>
            <a:pPr lvl="1"/>
            <a:r>
              <a:rPr lang="en-GB" dirty="0" smtClean="0"/>
              <a:t>distributional/probabilistic population codes</a:t>
            </a:r>
          </a:p>
          <a:p>
            <a:pPr lvl="1"/>
            <a:r>
              <a:rPr lang="en-GB" dirty="0" smtClean="0"/>
              <a:t>neuromodulators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Blocking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en-US" smtClean="0"/>
              <a:t>forward blocking: error correction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backward blocking: -ve </a:t>
            </a:r>
            <a:r>
              <a:rPr lang="en-US" b="1" smtClean="0"/>
              <a:t>off-diag</a:t>
            </a:r>
            <a:r>
              <a:rPr lang="en-US" smtClean="0"/>
              <a:t> </a:t>
            </a:r>
          </a:p>
          <a:p>
            <a:pPr lvl="1"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8501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0" t="70990" r="6699" b="11365"/>
          <a:stretch>
            <a:fillRect/>
          </a:stretch>
        </p:blipFill>
        <p:spPr bwMode="auto">
          <a:xfrm>
            <a:off x="3203575" y="3068638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716338"/>
            <a:ext cx="12969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73538"/>
            <a:ext cx="67595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Mackintosh vs P&amp;H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 diagonal approximation: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slow learning,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effect like Mackintosh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 b="48409"/>
          <a:stretch>
            <a:fillRect/>
          </a:stretch>
        </p:blipFill>
        <p:spPr bwMode="auto">
          <a:xfrm>
            <a:off x="1692275" y="2493963"/>
            <a:ext cx="4897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5"/>
          <a:stretch>
            <a:fillRect/>
          </a:stretch>
        </p:blipFill>
        <p:spPr bwMode="auto">
          <a:xfrm>
            <a:off x="323850" y="4538663"/>
            <a:ext cx="84248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476375" y="2613025"/>
            <a:ext cx="409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/>
              <a:t>E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79613" y="3787775"/>
            <a:ext cx="4464050" cy="647700"/>
            <a:chOff x="657" y="2885"/>
            <a:chExt cx="2677" cy="273"/>
          </a:xfrm>
        </p:grpSpPr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6" t="78291" r="54906" b="13956"/>
            <a:stretch>
              <a:fillRect/>
            </a:stretch>
          </p:blipFill>
          <p:spPr bwMode="auto">
            <a:xfrm>
              <a:off x="657" y="2885"/>
              <a:ext cx="72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5" t="78291" r="25117" b="13985"/>
            <a:stretch>
              <a:fillRect/>
            </a:stretch>
          </p:blipFill>
          <p:spPr bwMode="auto">
            <a:xfrm>
              <a:off x="1519" y="2886"/>
              <a:ext cx="9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29" t="78291" r="6396" b="13985"/>
            <a:stretch>
              <a:fillRect/>
            </a:stretch>
          </p:blipFill>
          <p:spPr bwMode="auto">
            <a:xfrm>
              <a:off x="2653" y="2886"/>
              <a:ext cx="6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268538" y="4205288"/>
            <a:ext cx="4003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</a:rPr>
              <a:t>predictor competition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68313" y="5300663"/>
            <a:ext cx="8075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</a:rPr>
              <a:t>stimulus/correlation rerepresentation (Daw)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Kalman filter models many standard conditioning paradigms</a:t>
            </a:r>
          </a:p>
          <a:p>
            <a:pPr eaLnBrk="1" hangingPunct="1"/>
            <a:r>
              <a:rPr lang="en-US" sz="2800" smtClean="0"/>
              <a:t>elements of RW, Mackintosh, P&amp;H</a:t>
            </a:r>
          </a:p>
          <a:p>
            <a:pPr eaLnBrk="1" hangingPunct="1"/>
            <a:r>
              <a:rPr lang="en-US" sz="2800" smtClean="0"/>
              <a:t>but:</a:t>
            </a:r>
          </a:p>
          <a:p>
            <a:pPr lvl="1" eaLnBrk="1" hangingPunct="1"/>
            <a:r>
              <a:rPr lang="en-US" sz="2400" smtClean="0"/>
              <a:t>downwards unblocking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negative patterning  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smtClean="0">
                <a:cs typeface="Times New Roman" pitchFamily="18" charset="0"/>
              </a:rPr>
              <a:t>r; 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smtClean="0">
                <a:cs typeface="Times New Roman" pitchFamily="18" charset="0"/>
              </a:rPr>
              <a:t>r; L+T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→·</a:t>
            </a:r>
          </a:p>
          <a:p>
            <a:pPr lvl="1"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400" smtClean="0">
              <a:cs typeface="Times New Roman" pitchFamily="18" charset="0"/>
            </a:endParaRPr>
          </a:p>
          <a:p>
            <a:pPr lvl="1" eaLnBrk="1" hangingPunct="1"/>
            <a:r>
              <a:rPr lang="en-US" sz="2400" smtClean="0">
                <a:cs typeface="Times New Roman" pitchFamily="18" charset="0"/>
              </a:rPr>
              <a:t>recency vs primacy (Kruschke)</a:t>
            </a:r>
          </a:p>
          <a:p>
            <a:pPr lvl="1"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3350" y="3902075"/>
            <a:ext cx="58324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77" tIns="63988" rIns="127977" bIns="63988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 b="1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&amp;</a:t>
            </a:r>
            <a:r>
              <a:rPr lang="en-US" b="1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 b="1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US">
                <a:solidFill>
                  <a:srgbClr val="009900"/>
                </a:solidFill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have distinct </a:t>
            </a:r>
            <a:r>
              <a:rPr lang="en-US" b="1" i="1">
                <a:solidFill>
                  <a:srgbClr val="0000FF"/>
                </a:solidFill>
                <a:latin typeface="Verdana" pitchFamily="34" charset="0"/>
              </a:rPr>
              <a:t>behavioral</a:t>
            </a:r>
            <a:r>
              <a:rPr lang="en-US">
                <a:latin typeface="Verdana" pitchFamily="34" charset="0"/>
              </a:rPr>
              <a:t> effects:</a:t>
            </a:r>
          </a:p>
          <a:p>
            <a:endParaRPr lang="en-US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>
                <a:solidFill>
                  <a:srgbClr val="FF3300"/>
                </a:solidFill>
                <a:latin typeface="Verdana" pitchFamily="34" charset="0"/>
              </a:rPr>
              <a:t>ACh </a:t>
            </a:r>
            <a:r>
              <a:rPr lang="en-US" b="1" i="1">
                <a:solidFill>
                  <a:srgbClr val="0000FF"/>
                </a:solidFill>
                <a:latin typeface="Verdana" pitchFamily="34" charset="0"/>
              </a:rPr>
              <a:t>boosts</a:t>
            </a:r>
            <a:r>
              <a:rPr lang="en-US">
                <a:latin typeface="Verdana" pitchFamily="34" charset="0"/>
              </a:rPr>
              <a:t> learning to stimuli with uncertain</a:t>
            </a:r>
          </a:p>
          <a:p>
            <a:r>
              <a:rPr lang="en-US">
                <a:latin typeface="Verdana" pitchFamily="34" charset="0"/>
              </a:rPr>
              <a:t>  consequences</a:t>
            </a:r>
          </a:p>
          <a:p>
            <a:endParaRPr lang="en-US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Verdana" pitchFamily="34" charset="0"/>
              </a:rPr>
              <a:t>boosts</a:t>
            </a:r>
            <a:r>
              <a:rPr lang="en-US">
                <a:latin typeface="Verdana" pitchFamily="34" charset="0"/>
              </a:rPr>
              <a:t> learning upon encountering global</a:t>
            </a:r>
          </a:p>
          <a:p>
            <a:r>
              <a:rPr lang="en-US">
                <a:latin typeface="Verdana" pitchFamily="34" charset="0"/>
              </a:rPr>
              <a:t>  changes in the environment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03800" y="2781300"/>
            <a:ext cx="396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861" tIns="94431" rIns="188861" bIns="94431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900">
                <a:latin typeface="Verdana" pitchFamily="34" charset="0"/>
              </a:rPr>
              <a:t>(</a:t>
            </a:r>
            <a:r>
              <a:rPr lang="en-GB" sz="900" i="1">
                <a:latin typeface="Verdana" pitchFamily="34" charset="0"/>
              </a:rPr>
              <a:t>e.g.</a:t>
            </a:r>
            <a:r>
              <a:rPr lang="en-GB" sz="900">
                <a:latin typeface="Verdana" pitchFamily="34" charset="0"/>
              </a:rPr>
              <a:t> Bear &amp; Singer, 1986; Kilgard &amp; Merzenich, 1998)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03350" y="981075"/>
            <a:ext cx="55451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77" tIns="63988" rIns="127977" bIns="63988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 b="1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&amp;</a:t>
            </a:r>
            <a:r>
              <a:rPr lang="en-US" b="1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en-US" b="1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US">
                <a:solidFill>
                  <a:srgbClr val="009900"/>
                </a:solidFill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have similar </a:t>
            </a:r>
            <a:r>
              <a:rPr lang="en-US" b="1" i="1">
                <a:solidFill>
                  <a:srgbClr val="0000FF"/>
                </a:solidFill>
                <a:latin typeface="Verdana" pitchFamily="34" charset="0"/>
              </a:rPr>
              <a:t>physiological</a:t>
            </a:r>
            <a:r>
              <a:rPr lang="en-US">
                <a:latin typeface="Verdana" pitchFamily="34" charset="0"/>
              </a:rPr>
              <a:t> effects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n-US" b="1" i="1">
                <a:latin typeface="Verdana" pitchFamily="34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Verdana" pitchFamily="34" charset="0"/>
              </a:rPr>
              <a:t>suppress</a:t>
            </a:r>
            <a:r>
              <a:rPr lang="en-US">
                <a:latin typeface="Verdana" pitchFamily="34" charset="0"/>
              </a:rPr>
              <a:t> recurrent &amp; feedback processing</a:t>
            </a:r>
            <a:r>
              <a:rPr lang="en-US" b="1" i="1">
                <a:latin typeface="Verdana" pitchFamily="34" charset="0"/>
              </a:rPr>
              <a:t> 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b="1" i="1">
                <a:latin typeface="Verdana" pitchFamily="34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Verdana" pitchFamily="34" charset="0"/>
              </a:rPr>
              <a:t>enhance</a:t>
            </a:r>
            <a:r>
              <a:rPr lang="en-US">
                <a:latin typeface="Verdana" pitchFamily="34" charset="0"/>
              </a:rPr>
              <a:t> thalamocortical transmission</a:t>
            </a:r>
            <a:endParaRPr lang="en-US" b="1" i="1">
              <a:solidFill>
                <a:srgbClr val="3333FF"/>
              </a:solidFill>
              <a:latin typeface="Verdana" pitchFamily="34" charset="0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b="1" i="1">
                <a:latin typeface="Verdana" pitchFamily="34" charset="0"/>
              </a:rPr>
              <a:t> </a:t>
            </a:r>
            <a:r>
              <a:rPr lang="en-US" b="1" i="1">
                <a:solidFill>
                  <a:srgbClr val="3333FF"/>
                </a:solidFill>
                <a:latin typeface="Verdana" pitchFamily="34" charset="0"/>
              </a:rPr>
              <a:t>boost</a:t>
            </a:r>
            <a:r>
              <a:rPr lang="en-US">
                <a:latin typeface="Verdana" pitchFamily="34" charset="0"/>
              </a:rPr>
              <a:t> experience-dependent plasticity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03800" y="2276475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861" tIns="94431" rIns="188861" bIns="94431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900">
                <a:latin typeface="Verdana" pitchFamily="34" charset="0"/>
              </a:rPr>
              <a:t>(</a:t>
            </a:r>
            <a:r>
              <a:rPr lang="en-GB" sz="900" i="1">
                <a:latin typeface="Verdana" pitchFamily="34" charset="0"/>
              </a:rPr>
              <a:t>e.g.</a:t>
            </a:r>
            <a:r>
              <a:rPr lang="en-GB" sz="900">
                <a:latin typeface="Verdana" pitchFamily="34" charset="0"/>
              </a:rPr>
              <a:t> Gil </a:t>
            </a:r>
            <a:r>
              <a:rPr lang="en-GB" sz="900" i="1">
                <a:latin typeface="Verdana" pitchFamily="34" charset="0"/>
              </a:rPr>
              <a:t>et al</a:t>
            </a:r>
            <a:r>
              <a:rPr lang="en-GB" sz="900">
                <a:latin typeface="Verdana" pitchFamily="34" charset="0"/>
              </a:rPr>
              <a:t>, 1997)</a:t>
            </a:r>
            <a:endParaRPr lang="en-US" sz="900">
              <a:latin typeface="Verdana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03800" y="1844675"/>
            <a:ext cx="3744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861" tIns="94431" rIns="188861" bIns="94431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900">
                <a:latin typeface="Verdana" pitchFamily="34" charset="0"/>
              </a:rPr>
              <a:t>(</a:t>
            </a:r>
            <a:r>
              <a:rPr lang="en-GB" sz="900" i="1">
                <a:latin typeface="Verdana" pitchFamily="34" charset="0"/>
              </a:rPr>
              <a:t>e.g.</a:t>
            </a:r>
            <a:r>
              <a:rPr lang="en-GB" sz="900">
                <a:latin typeface="Verdana" pitchFamily="34" charset="0"/>
              </a:rPr>
              <a:t> Kimura </a:t>
            </a:r>
            <a:r>
              <a:rPr lang="en-GB" sz="900" i="1">
                <a:latin typeface="Verdana" pitchFamily="34" charset="0"/>
              </a:rPr>
              <a:t>et al</a:t>
            </a:r>
            <a:r>
              <a:rPr lang="en-GB" sz="900">
                <a:latin typeface="Verdana" pitchFamily="34" charset="0"/>
              </a:rPr>
              <a:t>, 1995; Kobayashi </a:t>
            </a:r>
            <a:r>
              <a:rPr lang="en-GB" sz="900" i="1">
                <a:latin typeface="Verdana" pitchFamily="34" charset="0"/>
              </a:rPr>
              <a:t>et al</a:t>
            </a:r>
            <a:r>
              <a:rPr lang="en-GB" sz="900">
                <a:latin typeface="Verdana" pitchFamily="34" charset="0"/>
              </a:rPr>
              <a:t>, 2000)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51050" y="115888"/>
            <a:ext cx="494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>
                <a:latin typeface="Verdana" pitchFamily="34" charset="0"/>
              </a:rPr>
              <a:t>Experimental Data</a:t>
            </a:r>
            <a:endParaRPr lang="en-US" sz="3600" b="1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003800" y="4797425"/>
            <a:ext cx="2687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8861" tIns="94431" rIns="188861" bIns="94431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latin typeface="Verdana" pitchFamily="34" charset="0"/>
              </a:rPr>
              <a:t>(</a:t>
            </a:r>
            <a:r>
              <a:rPr lang="en-US" sz="900" i="1">
                <a:latin typeface="Verdana" pitchFamily="34" charset="0"/>
              </a:rPr>
              <a:t>e.g.</a:t>
            </a:r>
            <a:r>
              <a:rPr lang="en-US" sz="900">
                <a:latin typeface="Verdana" pitchFamily="34" charset="0"/>
              </a:rPr>
              <a:t> Bucci, Holland, &amp; Gallagher, 1998)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003800" y="5661025"/>
            <a:ext cx="2376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861" tIns="94431" rIns="188861" bIns="94431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latin typeface="Verdana" pitchFamily="34" charset="0"/>
              </a:rPr>
              <a:t>(</a:t>
            </a:r>
            <a:r>
              <a:rPr lang="en-US" sz="900" i="1">
                <a:latin typeface="Verdana" pitchFamily="34" charset="0"/>
              </a:rPr>
              <a:t>e.g.</a:t>
            </a:r>
            <a:r>
              <a:rPr lang="en-US" sz="900">
                <a:latin typeface="Verdana" pitchFamily="34" charset="0"/>
              </a:rPr>
              <a:t> Devauges &amp; Sara, 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9863" y="-9525"/>
            <a:ext cx="4294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 sz="2800" b="1">
                <a:latin typeface="Verdana" pitchFamily="34" charset="0"/>
              </a:rPr>
              <a:t> in Hippocampus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808538" y="-9525"/>
            <a:ext cx="412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 sz="2800" b="1">
                <a:latin typeface="Verdana" pitchFamily="34" charset="0"/>
              </a:rPr>
              <a:t> in Conditioning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0" y="6288088"/>
            <a:ext cx="3873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Verdana" pitchFamily="34" charset="0"/>
              </a:rPr>
              <a:t>(Bucci, Holland, &amp; Galllagher, 1998)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426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>
                <a:latin typeface="Verdana" pitchFamily="34" charset="0"/>
              </a:rPr>
              <a:t>Given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unfamiliarity</a:t>
            </a: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, </a:t>
            </a:r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boosts</a:t>
            </a:r>
            <a:r>
              <a:rPr lang="en-US">
                <a:latin typeface="Verdana" pitchFamily="34" charset="0"/>
              </a:rPr>
              <a:t> bottom-up,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suppresses</a:t>
            </a:r>
          </a:p>
          <a:p>
            <a:r>
              <a:rPr lang="en-US">
                <a:latin typeface="Verdana" pitchFamily="34" charset="0"/>
              </a:rPr>
              <a:t>  recurrent processing</a:t>
            </a: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boosts</a:t>
            </a:r>
            <a:r>
              <a:rPr lang="en-US">
                <a:latin typeface="Verdana" pitchFamily="34" charset="0"/>
              </a:rPr>
              <a:t> recurrent plasticity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00600" y="762000"/>
            <a:ext cx="3962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>
                <a:latin typeface="Verdana" pitchFamily="34" charset="0"/>
              </a:rPr>
              <a:t>Given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uncertainty</a:t>
            </a: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, </a:t>
            </a:r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boosts</a:t>
            </a:r>
            <a:r>
              <a:rPr lang="en-US">
                <a:latin typeface="Verdana" pitchFamily="34" charset="0"/>
              </a:rPr>
              <a:t> learning to stimuli of </a:t>
            </a:r>
          </a:p>
          <a:p>
            <a:pPr>
              <a:lnSpc>
                <a:spcPct val="80000"/>
              </a:lnSpc>
            </a:pPr>
            <a:r>
              <a:rPr lang="en-US">
                <a:latin typeface="Verdana" pitchFamily="34" charset="0"/>
              </a:rPr>
              <a:t>  uncertain consequences</a:t>
            </a:r>
          </a:p>
        </p:txBody>
      </p:sp>
      <p:pic>
        <p:nvPicPr>
          <p:cNvPr id="11271" name="Picture 7" descr="baxterinc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267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baxterp2_256_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6862" r="31570" b="80177"/>
          <a:stretch>
            <a:fillRect/>
          </a:stretch>
        </p:blipFill>
        <p:spPr bwMode="auto">
          <a:xfrm>
            <a:off x="4724400" y="2438400"/>
            <a:ext cx="426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339850" y="6288088"/>
            <a:ext cx="2014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Verdana" pitchFamily="34" charset="0"/>
              </a:rPr>
              <a:t>(Hasselmo, 1995)</a:t>
            </a:r>
          </a:p>
        </p:txBody>
      </p:sp>
      <p:pic>
        <p:nvPicPr>
          <p:cNvPr id="11274" name="Picture 10" descr="hasselmop13_256_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2" t="24211" r="12433" b="57629"/>
          <a:stretch>
            <a:fillRect/>
          </a:stretch>
        </p:blipFill>
        <p:spPr bwMode="auto">
          <a:xfrm>
            <a:off x="152400" y="2819400"/>
            <a:ext cx="4114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5800" y="4759325"/>
            <a:ext cx="70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Verdana" pitchFamily="34" charset="0"/>
              </a:rPr>
              <a:t>(CA1)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097213" y="4745038"/>
            <a:ext cx="70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Verdana" pitchFamily="34" charset="0"/>
              </a:rPr>
              <a:t>(CA3)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097213" y="3678238"/>
            <a:ext cx="620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Verdana" pitchFamily="34" charset="0"/>
              </a:rPr>
              <a:t>(DG)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286000" y="5462588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Verdana" pitchFamily="34" charset="0"/>
              </a:rPr>
              <a:t>(MS)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688" y="4997450"/>
            <a:ext cx="42672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>
                <a:latin typeface="Verdana" pitchFamily="34" charset="0"/>
              </a:rPr>
              <a:t> agonists: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facilitate</a:t>
            </a:r>
            <a:r>
              <a:rPr lang="en-US">
                <a:latin typeface="Verdana" pitchFamily="34" charset="0"/>
              </a:rPr>
              <a:t> TC transmission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enhance</a:t>
            </a:r>
            <a:r>
              <a:rPr lang="en-US">
                <a:latin typeface="Verdana" pitchFamily="34" charset="0"/>
              </a:rPr>
              <a:t> stimulus-specific</a:t>
            </a:r>
          </a:p>
          <a:p>
            <a:r>
              <a:rPr lang="en-US">
                <a:latin typeface="Verdana" pitchFamily="34" charset="0"/>
              </a:rPr>
              <a:t>   activity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0988" y="-12700"/>
            <a:ext cx="8545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>
                <a:latin typeface="Verdana" pitchFamily="34" charset="0"/>
              </a:rPr>
              <a:t>Cholinergic Modulation in the Cortex</a:t>
            </a:r>
          </a:p>
        </p:txBody>
      </p:sp>
      <p:pic>
        <p:nvPicPr>
          <p:cNvPr id="12292" name="Picture 4" descr="gil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46870"/>
          <a:stretch>
            <a:fillRect/>
          </a:stretch>
        </p:blipFill>
        <p:spPr bwMode="auto">
          <a:xfrm>
            <a:off x="192088" y="1457325"/>
            <a:ext cx="40386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7700" y="4514850"/>
            <a:ext cx="329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Verdana" pitchFamily="34" charset="0"/>
              </a:rPr>
              <a:t>(Gil, Conners, &amp; Amitai, 1997)</a:t>
            </a:r>
          </a:p>
        </p:txBody>
      </p:sp>
      <p:graphicFrame>
        <p:nvGraphicFramePr>
          <p:cNvPr id="37894" name="Group 6"/>
          <p:cNvGraphicFramePr>
            <a:graphicFrameLocks noGrp="1"/>
          </p:cNvGraphicFramePr>
          <p:nvPr/>
        </p:nvGraphicFramePr>
        <p:xfrm>
          <a:off x="4535488" y="1700213"/>
          <a:ext cx="4495800" cy="2965450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498600"/>
              </a:tblGrid>
              <a:tr h="853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Scopolamine in normal volunteers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Integrated, realistic hallucinations with familiar objects and faces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Ketchum et al. (1973)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Intravenous atropine in bradycardia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Intense visual hallucinations on eye closure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Fisher (1991)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Local application of scopolamine or atropine eyedrops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Prolonged anticholinergic delirium in normal adults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Tune et al. (1992)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Side effects of motion-sickness drugs (scopolamine)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Adolescents hallucinating and unable to recognize relatives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Wilkinson (1987)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Holland (1992)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546600" y="862013"/>
            <a:ext cx="4408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>
                <a:latin typeface="Verdana" pitchFamily="34" charset="0"/>
              </a:rPr>
              <a:t>Examples of Hallucinations Induced by Anticholinergic Chemicals</a:t>
            </a:r>
            <a:endParaRPr lang="en-US">
              <a:latin typeface="Verdana" pitchFamily="34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689600" y="4664075"/>
            <a:ext cx="2395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Verdana" pitchFamily="34" charset="0"/>
              </a:rPr>
              <a:t>(Perry &amp; Perry, 1995)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459288" y="5053013"/>
            <a:ext cx="48768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>
                <a:latin typeface="Verdana" pitchFamily="34" charset="0"/>
              </a:rPr>
              <a:t> antagonists: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induce</a:t>
            </a:r>
            <a:r>
              <a:rPr lang="en-US">
                <a:latin typeface="Verdana" pitchFamily="34" charset="0"/>
              </a:rPr>
              <a:t> hallucinations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interfere</a:t>
            </a:r>
            <a:r>
              <a:rPr lang="en-US">
                <a:latin typeface="Verdana" pitchFamily="34" charset="0"/>
              </a:rPr>
              <a:t> with stimulus processing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>
                <a:latin typeface="Verdana" pitchFamily="34" charset="0"/>
              </a:rPr>
              <a:t> effects</a:t>
            </a:r>
            <a:r>
              <a:rPr lang="en-US" b="1" i="1">
                <a:solidFill>
                  <a:schemeClr val="accent2"/>
                </a:solidFill>
                <a:latin typeface="Verdana" pitchFamily="34" charset="0"/>
              </a:rPr>
              <a:t> enhanced </a:t>
            </a:r>
            <a:r>
              <a:rPr lang="en-US">
                <a:latin typeface="Verdana" pitchFamily="34" charset="0"/>
              </a:rPr>
              <a:t>by eye closure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9688" y="862013"/>
            <a:ext cx="440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>
                <a:latin typeface="Verdana" pitchFamily="34" charset="0"/>
              </a:rPr>
              <a:t>Electrophysiology Data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914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>
                <a:latin typeface="Verdana" pitchFamily="34" charset="0"/>
              </a:rPr>
              <a:t>Something similar may be true for </a:t>
            </a:r>
            <a:r>
              <a:rPr lang="en-US" sz="2000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US" sz="2000">
                <a:latin typeface="Verdana" pitchFamily="34" charset="0"/>
              </a:rPr>
              <a:t> (Kasamatsu </a:t>
            </a:r>
            <a:r>
              <a:rPr lang="en-US" sz="2000" i="1">
                <a:latin typeface="Verdana" pitchFamily="34" charset="0"/>
              </a:rPr>
              <a:t>et al</a:t>
            </a:r>
            <a:r>
              <a:rPr lang="en-US" sz="2000">
                <a:latin typeface="Verdana" pitchFamily="34" charset="0"/>
              </a:rPr>
              <a:t>, 1981)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46388" y="292100"/>
            <a:ext cx="369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>
                <a:solidFill>
                  <a:srgbClr val="009900"/>
                </a:solidFill>
                <a:latin typeface="Verdana" pitchFamily="34" charset="0"/>
              </a:rPr>
              <a:t>Norepinephrine</a:t>
            </a:r>
          </a:p>
        </p:txBody>
      </p:sp>
      <p:pic>
        <p:nvPicPr>
          <p:cNvPr id="13316" name="Picture 4" descr="achne_ph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714500"/>
            <a:ext cx="4572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63675" y="5062538"/>
            <a:ext cx="2535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Verdana" pitchFamily="34" charset="0"/>
              </a:rPr>
              <a:t>(Hasselmo </a:t>
            </a:r>
            <a:r>
              <a:rPr lang="en-US" sz="1600" i="1">
                <a:latin typeface="Verdana" pitchFamily="34" charset="0"/>
              </a:rPr>
              <a:t>et al</a:t>
            </a:r>
            <a:r>
              <a:rPr lang="en-US" sz="1600">
                <a:latin typeface="Verdana" pitchFamily="34" charset="0"/>
              </a:rPr>
              <a:t>, 1997)</a:t>
            </a:r>
          </a:p>
        </p:txBody>
      </p:sp>
      <p:pic>
        <p:nvPicPr>
          <p:cNvPr id="13318" name="Picture 6" descr="sara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3335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34050" y="4395788"/>
            <a:ext cx="249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600">
                <a:latin typeface="Verdana" pitchFamily="34" charset="0"/>
              </a:rPr>
              <a:t># Days after task shift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83275" y="4833938"/>
            <a:ext cx="279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Verdana" pitchFamily="34" charset="0"/>
              </a:rPr>
              <a:t>(Devauges &amp; Sara, 1990)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8313" y="5734050"/>
            <a:ext cx="842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solidFill>
                  <a:srgbClr val="009900"/>
                </a:solidFill>
                <a:latin typeface="Verdana" pitchFamily="34" charset="0"/>
              </a:rPr>
              <a:t>NE </a:t>
            </a:r>
            <a:r>
              <a:rPr lang="en-GB" sz="1600">
                <a:latin typeface="Verdana" pitchFamily="34" charset="0"/>
              </a:rPr>
              <a:t>specially involved in </a:t>
            </a:r>
            <a:r>
              <a:rPr lang="en-GB" sz="1600" b="1">
                <a:solidFill>
                  <a:srgbClr val="009900"/>
                </a:solidFill>
                <a:latin typeface="Verdana" pitchFamily="34" charset="0"/>
              </a:rPr>
              <a:t>novelty, </a:t>
            </a:r>
            <a:r>
              <a:rPr lang="en-GB" sz="1600">
                <a:latin typeface="Verdana" pitchFamily="34" charset="0"/>
              </a:rPr>
              <a:t>confusing association with attention, vigilance 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305300" y="1412875"/>
          <a:ext cx="3381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412875"/>
                        <a:ext cx="3381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237038" y="1385888"/>
            <a:ext cx="438150" cy="428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237038" y="3117850"/>
            <a:ext cx="438150" cy="428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237038" y="4800600"/>
            <a:ext cx="438150" cy="428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294188" y="4846638"/>
          <a:ext cx="336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4846638"/>
                        <a:ext cx="336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70438" y="2273300"/>
            <a:ext cx="690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Verdana" pitchFamily="34" charset="0"/>
              </a:rPr>
              <a:t>ACh</a:t>
            </a:r>
          </a:p>
        </p:txBody>
      </p:sp>
      <p:cxnSp>
        <p:nvCxnSpPr>
          <p:cNvPr id="14344" name="AutoShape 8"/>
          <p:cNvCxnSpPr>
            <a:cxnSpLocks noChangeShapeType="1"/>
            <a:stCxn id="14339" idx="6"/>
            <a:endCxn id="14343" idx="0"/>
          </p:cNvCxnSpPr>
          <p:nvPr/>
        </p:nvCxnSpPr>
        <p:spPr bwMode="auto">
          <a:xfrm>
            <a:off x="4694238" y="1600200"/>
            <a:ext cx="422275" cy="673100"/>
          </a:xfrm>
          <a:prstGeom prst="curvedConnector2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AutoShape 9"/>
          <p:cNvCxnSpPr>
            <a:cxnSpLocks noChangeShapeType="1"/>
            <a:stCxn id="14343" idx="2"/>
            <a:endCxn id="14340" idx="6"/>
          </p:cNvCxnSpPr>
          <p:nvPr/>
        </p:nvCxnSpPr>
        <p:spPr bwMode="auto">
          <a:xfrm rot="5400000">
            <a:off x="4559301" y="2774950"/>
            <a:ext cx="692150" cy="422275"/>
          </a:xfrm>
          <a:prstGeom prst="curvedConnector2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019675" y="1511300"/>
            <a:ext cx="1208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i="1">
                <a:solidFill>
                  <a:srgbClr val="0000FF"/>
                </a:solidFill>
                <a:latin typeface="Sylfaen" pitchFamily="18" charset="0"/>
              </a:rPr>
              <a:t>Expected</a:t>
            </a:r>
          </a:p>
          <a:p>
            <a:pPr algn="ctr"/>
            <a:r>
              <a:rPr lang="en-US" sz="1600" b="1" i="1">
                <a:solidFill>
                  <a:srgbClr val="0000FF"/>
                </a:solidFill>
                <a:latin typeface="Sylfaen" pitchFamily="18" charset="0"/>
              </a:rPr>
              <a:t>Uncertainty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18250" y="2079625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>
                <a:latin typeface="Verdana" pitchFamily="34" charset="0"/>
              </a:rPr>
              <a:t>Top-down</a:t>
            </a:r>
          </a:p>
          <a:p>
            <a:pPr algn="ctr"/>
            <a:r>
              <a:rPr lang="en-US" sz="2000" b="1">
                <a:latin typeface="Verdana" pitchFamily="34" charset="0"/>
              </a:rPr>
              <a:t>Processing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338888" y="4292600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>
                <a:latin typeface="Verdana" pitchFamily="34" charset="0"/>
              </a:rPr>
              <a:t>Bottom-up</a:t>
            </a:r>
          </a:p>
          <a:p>
            <a:pPr algn="ctr"/>
            <a:r>
              <a:rPr lang="en-US" sz="2000" b="1">
                <a:latin typeface="Verdana" pitchFamily="34" charset="0"/>
              </a:rPr>
              <a:t>Processing</a:t>
            </a:r>
          </a:p>
        </p:txBody>
      </p:sp>
      <p:cxnSp>
        <p:nvCxnSpPr>
          <p:cNvPr id="14349" name="AutoShape 13"/>
          <p:cNvCxnSpPr>
            <a:cxnSpLocks noChangeShapeType="1"/>
            <a:stCxn id="14339" idx="4"/>
            <a:endCxn id="14340" idx="0"/>
          </p:cNvCxnSpPr>
          <p:nvPr/>
        </p:nvCxnSpPr>
        <p:spPr bwMode="auto">
          <a:xfrm rot="5400000">
            <a:off x="3823494" y="2466182"/>
            <a:ext cx="12652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0"/>
            <a:endCxn id="14340" idx="4"/>
          </p:cNvCxnSpPr>
          <p:nvPr/>
        </p:nvCxnSpPr>
        <p:spPr bwMode="auto">
          <a:xfrm rot="-5400000">
            <a:off x="3848100" y="4173538"/>
            <a:ext cx="1216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11188" y="4716463"/>
            <a:ext cx="2401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26" tIns="67463" rIns="134926" bIns="67463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200">
                <a:latin typeface="Verdana" pitchFamily="34" charset="0"/>
              </a:rPr>
              <a:t>Sensory Inputs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39750" y="3060700"/>
            <a:ext cx="29178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26" tIns="67463" rIns="134926" bIns="67463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200">
                <a:latin typeface="Verdana" pitchFamily="34" charset="0"/>
              </a:rPr>
              <a:t>Cortical Processing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08013" y="1476375"/>
            <a:ext cx="13620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26" tIns="67463" rIns="134926" bIns="67463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200">
                <a:latin typeface="Verdana" pitchFamily="34" charset="0"/>
              </a:rPr>
              <a:t>Context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492500" y="2251075"/>
            <a:ext cx="6191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26" tIns="67463" rIns="134926" bIns="67463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rgbClr val="009900"/>
                </a:solidFill>
                <a:latin typeface="Verdana" pitchFamily="34" charset="0"/>
              </a:rPr>
              <a:t>NE</a:t>
            </a:r>
          </a:p>
        </p:txBody>
      </p:sp>
      <p:cxnSp>
        <p:nvCxnSpPr>
          <p:cNvPr id="14355" name="AutoShape 19"/>
          <p:cNvCxnSpPr>
            <a:cxnSpLocks noChangeShapeType="1"/>
            <a:stCxn id="14339" idx="2"/>
            <a:endCxn id="14354" idx="0"/>
          </p:cNvCxnSpPr>
          <p:nvPr/>
        </p:nvCxnSpPr>
        <p:spPr bwMode="auto">
          <a:xfrm rot="10800000" flipV="1">
            <a:off x="3802063" y="1600200"/>
            <a:ext cx="415925" cy="650875"/>
          </a:xfrm>
          <a:prstGeom prst="curvedConnector2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20"/>
          <p:cNvCxnSpPr>
            <a:cxnSpLocks noChangeShapeType="1"/>
            <a:stCxn id="14354" idx="2"/>
            <a:endCxn id="14340" idx="2"/>
          </p:cNvCxnSpPr>
          <p:nvPr/>
        </p:nvCxnSpPr>
        <p:spPr bwMode="auto">
          <a:xfrm rot="16200000" flipH="1">
            <a:off x="3673476" y="2787650"/>
            <a:ext cx="673100" cy="415925"/>
          </a:xfrm>
          <a:prstGeom prst="curvedConnector2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627313" y="1538288"/>
            <a:ext cx="1208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i="1">
                <a:solidFill>
                  <a:srgbClr val="0000FF"/>
                </a:solidFill>
                <a:latin typeface="Sylfaen" pitchFamily="18" charset="0"/>
              </a:rPr>
              <a:t>Unexpected</a:t>
            </a:r>
          </a:p>
          <a:p>
            <a:pPr algn="ctr"/>
            <a:r>
              <a:rPr lang="en-US" sz="1600" b="1" i="1">
                <a:solidFill>
                  <a:srgbClr val="0000FF"/>
                </a:solidFill>
                <a:latin typeface="Sylfaen" pitchFamily="18" charset="0"/>
              </a:rPr>
              <a:t>Uncertainty</a:t>
            </a:r>
          </a:p>
        </p:txBody>
      </p:sp>
      <p:cxnSp>
        <p:nvCxnSpPr>
          <p:cNvPr id="14358" name="AutoShape 22"/>
          <p:cNvCxnSpPr>
            <a:cxnSpLocks noChangeShapeType="1"/>
            <a:stCxn id="14354" idx="3"/>
            <a:endCxn id="14343" idx="1"/>
          </p:cNvCxnSpPr>
          <p:nvPr/>
        </p:nvCxnSpPr>
        <p:spPr bwMode="auto">
          <a:xfrm>
            <a:off x="4111625" y="2455863"/>
            <a:ext cx="658813" cy="1587"/>
          </a:xfrm>
          <a:prstGeom prst="straightConnector1">
            <a:avLst/>
          </a:prstGeom>
          <a:noFill/>
          <a:ln w="28575">
            <a:solidFill>
              <a:srgbClr val="CC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019300" y="-39688"/>
            <a:ext cx="477996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>
                <a:latin typeface="Verdana" pitchFamily="34" charset="0"/>
              </a:rPr>
              <a:t>Model Schematics</a:t>
            </a:r>
            <a:endParaRPr lang="en-US" sz="3600" b="1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018213" y="3489325"/>
            <a:ext cx="3452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2000" b="1">
                <a:latin typeface="Verdana" pitchFamily="34" charset="0"/>
              </a:rPr>
              <a:t>Prediction, learning, ...</a:t>
            </a:r>
          </a:p>
        </p:txBody>
      </p:sp>
      <p:cxnSp>
        <p:nvCxnSpPr>
          <p:cNvPr id="14361" name="AutoShape 25"/>
          <p:cNvCxnSpPr>
            <a:cxnSpLocks noChangeShapeType="1"/>
            <a:stCxn id="14340" idx="6"/>
            <a:endCxn id="14360" idx="1"/>
          </p:cNvCxnSpPr>
          <p:nvPr/>
        </p:nvCxnSpPr>
        <p:spPr bwMode="auto">
          <a:xfrm>
            <a:off x="4694238" y="3332163"/>
            <a:ext cx="1323975" cy="417512"/>
          </a:xfrm>
          <a:prstGeom prst="curvedConnector3">
            <a:avLst>
              <a:gd name="adj1" fmla="val 49282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362" name="Object 26"/>
          <p:cNvGraphicFramePr>
            <a:graphicFrameLocks noChangeAspect="1"/>
          </p:cNvGraphicFramePr>
          <p:nvPr/>
        </p:nvGraphicFramePr>
        <p:xfrm>
          <a:off x="4310063" y="3176588"/>
          <a:ext cx="3016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8" imgW="139579" imgH="164957" progId="Equation.DSMT4">
                  <p:embed/>
                </p:oleObj>
              </mc:Choice>
              <mc:Fallback>
                <p:oleObj name="Equation" r:id="rId8" imgW="139579" imgH="164957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3176588"/>
                        <a:ext cx="3016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78163" y="-36513"/>
            <a:ext cx="258762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>
                <a:latin typeface="Verdana" pitchFamily="34" charset="0"/>
              </a:rPr>
              <a:t>Attention</a:t>
            </a:r>
            <a:endParaRPr lang="en-US" sz="3600" b="1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92225" y="709613"/>
            <a:ext cx="7318375" cy="723900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latin typeface="Verdana" pitchFamily="34" charset="0"/>
              </a:rPr>
              <a:t>Attentional selection for (statistically) </a:t>
            </a:r>
            <a:r>
              <a:rPr lang="en-GB" b="1">
                <a:solidFill>
                  <a:srgbClr val="0000FF"/>
                </a:solidFill>
                <a:latin typeface="Verdana" pitchFamily="34" charset="0"/>
              </a:rPr>
              <a:t>optimal</a:t>
            </a:r>
            <a:r>
              <a:rPr lang="en-GB">
                <a:latin typeface="Verdana" pitchFamily="34" charset="0"/>
              </a:rPr>
              <a:t> processing,</a:t>
            </a:r>
          </a:p>
          <a:p>
            <a:r>
              <a:rPr lang="en-GB">
                <a:latin typeface="Verdana" pitchFamily="34" charset="0"/>
              </a:rPr>
              <a:t>above and beyond the traditional view of resource constraint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04963" y="6269038"/>
            <a:ext cx="5676900" cy="449262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>
                <a:solidFill>
                  <a:srgbClr val="0000FF"/>
                </a:solidFill>
                <a:latin typeface="Verdana" pitchFamily="34" charset="0"/>
              </a:rPr>
              <a:t>Uncertainty</a:t>
            </a:r>
            <a:r>
              <a:rPr lang="en-GB">
                <a:latin typeface="Verdana" pitchFamily="34" charset="0"/>
              </a:rPr>
              <a:t>-driven bias in cortical processing</a:t>
            </a:r>
            <a:endParaRPr lang="en-GB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00113" y="5211763"/>
            <a:ext cx="1168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sz="1200" b="1">
                <a:latin typeface="Verdana" pitchFamily="34" charset="0"/>
              </a:rPr>
              <a:t>sensory</a:t>
            </a:r>
          </a:p>
          <a:p>
            <a:pPr algn="ctr">
              <a:lnSpc>
                <a:spcPct val="70000"/>
              </a:lnSpc>
            </a:pPr>
            <a:r>
              <a:rPr lang="en-GB" sz="1200" b="1">
                <a:latin typeface="Verdana" pitchFamily="34" charset="0"/>
              </a:rPr>
              <a:t>input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11188" y="1908175"/>
            <a:ext cx="3914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>
                <a:latin typeface="Verdana" pitchFamily="34" charset="0"/>
              </a:rPr>
              <a:t>Example 1: Posner’s Task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081088" y="3787775"/>
            <a:ext cx="804862" cy="7921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00113" y="3933825"/>
            <a:ext cx="11525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latin typeface="Verdana" pitchFamily="34" charset="0"/>
              </a:rPr>
              <a:t>stimulus location</a:t>
            </a:r>
            <a:endParaRPr lang="en-GB" sz="1200" b="1">
              <a:latin typeface="Verdana" pitchFamily="34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1081088" y="2492375"/>
            <a:ext cx="804862" cy="792163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22350" y="2628900"/>
            <a:ext cx="9572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b="1">
                <a:solidFill>
                  <a:srgbClr val="0000FF"/>
                </a:solidFill>
                <a:latin typeface="Verdana" pitchFamily="34" charset="0"/>
              </a:rPr>
              <a:t>cue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1081088" y="5011738"/>
            <a:ext cx="804862" cy="7921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cxnSp>
        <p:nvCxnSpPr>
          <p:cNvPr id="15372" name="AutoShape 12"/>
          <p:cNvCxnSpPr>
            <a:cxnSpLocks noChangeShapeType="1"/>
            <a:stCxn id="15369" idx="4"/>
            <a:endCxn id="15367" idx="0"/>
          </p:cNvCxnSpPr>
          <p:nvPr/>
        </p:nvCxnSpPr>
        <p:spPr bwMode="auto">
          <a:xfrm>
            <a:off x="1484313" y="3298825"/>
            <a:ext cx="0" cy="47942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stCxn id="15371" idx="0"/>
            <a:endCxn id="15367" idx="4"/>
          </p:cNvCxnSpPr>
          <p:nvPr/>
        </p:nvCxnSpPr>
        <p:spPr bwMode="auto">
          <a:xfrm flipV="1">
            <a:off x="1484313" y="4589463"/>
            <a:ext cx="0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160588" y="5211763"/>
            <a:ext cx="14747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sz="1200" b="1">
                <a:solidFill>
                  <a:srgbClr val="0000FF"/>
                </a:solidFill>
                <a:latin typeface="Verdana" pitchFamily="34" charset="0"/>
              </a:rPr>
              <a:t>sensory</a:t>
            </a:r>
          </a:p>
          <a:p>
            <a:pPr algn="ctr">
              <a:lnSpc>
                <a:spcPct val="70000"/>
              </a:lnSpc>
            </a:pPr>
            <a:r>
              <a:rPr lang="en-GB" sz="1200" b="1">
                <a:solidFill>
                  <a:srgbClr val="0000FF"/>
                </a:solidFill>
                <a:latin typeface="Verdana" pitchFamily="34" charset="0"/>
              </a:rPr>
              <a:t>input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471738" y="3787775"/>
            <a:ext cx="804862" cy="7921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2471738" y="2492375"/>
            <a:ext cx="804862" cy="7921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408238" y="2628900"/>
            <a:ext cx="9572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b="1">
                <a:latin typeface="Verdana" pitchFamily="34" charset="0"/>
              </a:rPr>
              <a:t>cue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471738" y="5011738"/>
            <a:ext cx="804862" cy="79216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cxnSp>
        <p:nvCxnSpPr>
          <p:cNvPr id="15379" name="AutoShape 19"/>
          <p:cNvCxnSpPr>
            <a:cxnSpLocks noChangeShapeType="1"/>
            <a:stCxn id="15376" idx="4"/>
            <a:endCxn id="15375" idx="0"/>
          </p:cNvCxnSpPr>
          <p:nvPr/>
        </p:nvCxnSpPr>
        <p:spPr bwMode="auto">
          <a:xfrm>
            <a:off x="2874963" y="3294063"/>
            <a:ext cx="0" cy="484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20"/>
          <p:cNvCxnSpPr>
            <a:cxnSpLocks noChangeShapeType="1"/>
            <a:stCxn id="15378" idx="0"/>
            <a:endCxn id="15375" idx="4"/>
          </p:cNvCxnSpPr>
          <p:nvPr/>
        </p:nvCxnSpPr>
        <p:spPr bwMode="auto">
          <a:xfrm flipV="1">
            <a:off x="2874963" y="4589463"/>
            <a:ext cx="0" cy="40798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50825" y="3198813"/>
            <a:ext cx="14779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1600" b="1">
                <a:latin typeface="Verdana" pitchFamily="34" charset="0"/>
              </a:rPr>
              <a:t>high</a:t>
            </a:r>
          </a:p>
          <a:p>
            <a:pPr algn="ctr">
              <a:lnSpc>
                <a:spcPct val="80000"/>
              </a:lnSpc>
            </a:pPr>
            <a:r>
              <a:rPr lang="en-GB" sz="1600" b="1">
                <a:latin typeface="Verdana" pitchFamily="34" charset="0"/>
              </a:rPr>
              <a:t>validity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627313" y="3206750"/>
            <a:ext cx="14779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1600" b="1">
                <a:latin typeface="Verdana" pitchFamily="34" charset="0"/>
              </a:rPr>
              <a:t>low</a:t>
            </a:r>
          </a:p>
          <a:p>
            <a:pPr algn="ctr">
              <a:lnSpc>
                <a:spcPct val="80000"/>
              </a:lnSpc>
            </a:pPr>
            <a:r>
              <a:rPr lang="en-GB" sz="1600" b="1">
                <a:latin typeface="Verdana" pitchFamily="34" charset="0"/>
              </a:rPr>
              <a:t>validity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301875" y="3933825"/>
            <a:ext cx="11525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latin typeface="Verdana" pitchFamily="34" charset="0"/>
              </a:rPr>
              <a:t>stimulus location</a:t>
            </a:r>
            <a:endParaRPr lang="en-GB" sz="1200" b="1">
              <a:latin typeface="Verdana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62438" y="2132013"/>
            <a:ext cx="5067300" cy="4030662"/>
            <a:chOff x="2685" y="1343"/>
            <a:chExt cx="3192" cy="2539"/>
          </a:xfrm>
        </p:grpSpPr>
        <p:pic>
          <p:nvPicPr>
            <p:cNvPr id="15389" name="Picture 25" descr="browntas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1"/>
            <a:stretch>
              <a:fillRect/>
            </a:stretch>
          </p:blipFill>
          <p:spPr bwMode="auto">
            <a:xfrm>
              <a:off x="3424" y="1343"/>
              <a:ext cx="129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0" name="Text Box 26"/>
            <p:cNvSpPr txBox="1">
              <a:spLocks noChangeArrowheads="1"/>
            </p:cNvSpPr>
            <p:nvPr/>
          </p:nvSpPr>
          <p:spPr bwMode="auto">
            <a:xfrm>
              <a:off x="3651" y="3706"/>
              <a:ext cx="222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4926" tIns="67463" rIns="134926" bIns="67463">
              <a:spAutoFit/>
            </a:bodyPr>
            <a:lstStyle>
              <a:lvl1pPr defTabSz="13493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3493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3493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3493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3493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3493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3493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3493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3493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GB" sz="1200">
                  <a:latin typeface="Verdana" pitchFamily="34" charset="0"/>
                </a:rPr>
                <a:t>(Phillips, McAlonan, Robb, &amp; Brown, 2000)</a:t>
              </a:r>
            </a:p>
          </p:txBody>
        </p:sp>
        <p:sp>
          <p:nvSpPr>
            <p:cNvPr id="15391" name="Text Box 27"/>
            <p:cNvSpPr txBox="1">
              <a:spLocks noChangeArrowheads="1"/>
            </p:cNvSpPr>
            <p:nvPr/>
          </p:nvSpPr>
          <p:spPr bwMode="auto">
            <a:xfrm>
              <a:off x="2685" y="2428"/>
              <a:ext cx="60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4942" tIns="67471" rIns="134942" bIns="67471">
              <a:spAutoFit/>
            </a:bodyPr>
            <a:lstStyle>
              <a:lvl1pPr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>
                  <a:latin typeface="Verdana" pitchFamily="34" charset="0"/>
                </a:rPr>
                <a:t>cue</a:t>
              </a:r>
            </a:p>
          </p:txBody>
        </p:sp>
        <p:sp>
          <p:nvSpPr>
            <p:cNvPr id="15392" name="Text Box 28"/>
            <p:cNvSpPr txBox="1">
              <a:spLocks noChangeArrowheads="1"/>
            </p:cNvSpPr>
            <p:nvPr/>
          </p:nvSpPr>
          <p:spPr bwMode="auto">
            <a:xfrm>
              <a:off x="2744" y="2927"/>
              <a:ext cx="6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4942" tIns="67471" rIns="134942" bIns="67471">
              <a:spAutoFit/>
            </a:bodyPr>
            <a:lstStyle>
              <a:lvl1pPr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400" b="1">
                  <a:latin typeface="Verdana" pitchFamily="34" charset="0"/>
                </a:rPr>
                <a:t>target</a:t>
              </a:r>
            </a:p>
          </p:txBody>
        </p:sp>
        <p:sp>
          <p:nvSpPr>
            <p:cNvPr id="15393" name="Text Box 29"/>
            <p:cNvSpPr txBox="1">
              <a:spLocks noChangeArrowheads="1"/>
            </p:cNvSpPr>
            <p:nvPr/>
          </p:nvSpPr>
          <p:spPr bwMode="auto">
            <a:xfrm>
              <a:off x="2744" y="3398"/>
              <a:ext cx="77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4942" tIns="67471" rIns="134942" bIns="67471">
              <a:spAutoFit/>
            </a:bodyPr>
            <a:lstStyle>
              <a:lvl1pPr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9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9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400" b="1">
                  <a:latin typeface="Verdana" pitchFamily="34" charset="0"/>
                </a:rPr>
                <a:t>response</a:t>
              </a:r>
            </a:p>
          </p:txBody>
        </p:sp>
      </p:grp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7350125" y="4248150"/>
            <a:ext cx="11255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1600" b="1">
                <a:latin typeface="Verdana" pitchFamily="34" charset="0"/>
              </a:rPr>
              <a:t>0.2-0.5s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7531100" y="3201988"/>
            <a:ext cx="666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1600" b="1">
                <a:latin typeface="Verdana" pitchFamily="34" charset="0"/>
              </a:rPr>
              <a:t>0.1s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7531100" y="3921125"/>
            <a:ext cx="666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1600" b="1">
                <a:latin typeface="Verdana" pitchFamily="34" charset="0"/>
              </a:rPr>
              <a:t>0.1s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7527925" y="4608513"/>
            <a:ext cx="8112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1600" b="1">
                <a:latin typeface="Verdana" pitchFamily="34" charset="0"/>
              </a:rPr>
              <a:t>0.15s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  <p:bldP spid="42014" grpId="0"/>
      <p:bldP spid="42015" grpId="0"/>
      <p:bldP spid="42016" grpId="0"/>
      <p:bldP spid="420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78163" y="-36513"/>
            <a:ext cx="258762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>
                <a:latin typeface="Verdana" pitchFamily="34" charset="0"/>
              </a:rPr>
              <a:t>Attention</a:t>
            </a:r>
            <a:endParaRPr lang="en-US" sz="3600" b="1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92225" y="735013"/>
            <a:ext cx="6542088" cy="663575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Verdana" pitchFamily="34" charset="0"/>
              </a:rPr>
              <a:t>Attentional selection for (statistically) </a:t>
            </a:r>
            <a:r>
              <a:rPr lang="en-GB" sz="1600" b="1">
                <a:solidFill>
                  <a:srgbClr val="0000FF"/>
                </a:solidFill>
                <a:latin typeface="Verdana" pitchFamily="34" charset="0"/>
              </a:rPr>
              <a:t>optimal</a:t>
            </a:r>
            <a:r>
              <a:rPr lang="en-GB" sz="1600">
                <a:latin typeface="Verdana" pitchFamily="34" charset="0"/>
              </a:rPr>
              <a:t> processing,</a:t>
            </a:r>
          </a:p>
          <a:p>
            <a:r>
              <a:rPr lang="en-GB" sz="1600">
                <a:latin typeface="Verdana" pitchFamily="34" charset="0"/>
              </a:rPr>
              <a:t>above and beyond the traditional view of resource constraint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474788" y="6294438"/>
            <a:ext cx="5078412" cy="419100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>
                <a:solidFill>
                  <a:srgbClr val="0000FF"/>
                </a:solidFill>
                <a:latin typeface="Verdana" pitchFamily="34" charset="0"/>
              </a:rPr>
              <a:t>Uncertainty</a:t>
            </a:r>
            <a:r>
              <a:rPr lang="en-GB" sz="1600">
                <a:latin typeface="Verdana" pitchFamily="34" charset="0"/>
              </a:rPr>
              <a:t>-driven bias in cortical processing</a:t>
            </a:r>
            <a:endParaRPr lang="en-GB" sz="160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9863" y="1887538"/>
            <a:ext cx="348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600" b="1">
                <a:latin typeface="Verdana" pitchFamily="34" charset="0"/>
              </a:rPr>
              <a:t>Example 2: Attentional Shift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222375" y="3716338"/>
            <a:ext cx="804863" cy="7921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06475" y="3911600"/>
            <a:ext cx="1262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latin typeface="Verdana" pitchFamily="34" charset="0"/>
              </a:rPr>
              <a:t>reward</a:t>
            </a:r>
            <a:endParaRPr lang="en-GB" sz="1600" b="1">
              <a:latin typeface="Verdana" pitchFamily="34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704850" y="2492375"/>
            <a:ext cx="804863" cy="792163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46113" y="2676525"/>
            <a:ext cx="957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solidFill>
                  <a:srgbClr val="0000FF"/>
                </a:solidFill>
                <a:latin typeface="Verdana" pitchFamily="34" charset="0"/>
              </a:rPr>
              <a:t>cue 1</a:t>
            </a:r>
            <a:endParaRPr lang="en-GB" sz="1600" b="1">
              <a:solidFill>
                <a:srgbClr val="0000FF"/>
              </a:solidFill>
              <a:latin typeface="Verdana" pitchFamily="34" charset="0"/>
            </a:endParaRPr>
          </a:p>
        </p:txBody>
      </p:sp>
      <p:cxnSp>
        <p:nvCxnSpPr>
          <p:cNvPr id="16394" name="AutoShape 10"/>
          <p:cNvCxnSpPr>
            <a:cxnSpLocks noChangeShapeType="1"/>
            <a:stCxn id="16392" idx="4"/>
            <a:endCxn id="16390" idx="1"/>
          </p:cNvCxnSpPr>
          <p:nvPr/>
        </p:nvCxnSpPr>
        <p:spPr bwMode="auto">
          <a:xfrm>
            <a:off x="1108075" y="3298825"/>
            <a:ext cx="231775" cy="52387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725613" y="2501900"/>
            <a:ext cx="804862" cy="792163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cxnSp>
        <p:nvCxnSpPr>
          <p:cNvPr id="16396" name="AutoShape 12"/>
          <p:cNvCxnSpPr>
            <a:cxnSpLocks noChangeShapeType="1"/>
            <a:stCxn id="16395" idx="4"/>
            <a:endCxn id="16390" idx="7"/>
          </p:cNvCxnSpPr>
          <p:nvPr/>
        </p:nvCxnSpPr>
        <p:spPr bwMode="auto">
          <a:xfrm flipH="1">
            <a:off x="1909763" y="3308350"/>
            <a:ext cx="219075" cy="5143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654175" y="2676525"/>
            <a:ext cx="95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latin typeface="Verdana" pitchFamily="34" charset="0"/>
              </a:rPr>
              <a:t>cue 2</a:t>
            </a:r>
            <a:endParaRPr lang="en-GB" sz="1600" b="1">
              <a:latin typeface="Verdana" pitchFamily="34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182938" y="5495925"/>
            <a:ext cx="12620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latin typeface="Verdana" pitchFamily="34" charset="0"/>
              </a:rPr>
              <a:t>reward</a:t>
            </a:r>
            <a:endParaRPr lang="en-GB" sz="1200" b="1">
              <a:latin typeface="Verdana" pitchFamily="34" charset="0"/>
            </a:endParaRP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881313" y="4076700"/>
            <a:ext cx="804862" cy="792163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822575" y="4260850"/>
            <a:ext cx="95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latin typeface="Verdana" pitchFamily="34" charset="0"/>
              </a:rPr>
              <a:t>cue 1</a:t>
            </a:r>
            <a:endParaRPr lang="en-GB" sz="1600" b="1">
              <a:latin typeface="Verdana" pitchFamily="34" charset="0"/>
            </a:endParaRPr>
          </a:p>
        </p:txBody>
      </p:sp>
      <p:cxnSp>
        <p:nvCxnSpPr>
          <p:cNvPr id="16401" name="AutoShape 17"/>
          <p:cNvCxnSpPr>
            <a:cxnSpLocks noChangeShapeType="1"/>
            <a:stCxn id="16399" idx="4"/>
            <a:endCxn id="16409" idx="1"/>
          </p:cNvCxnSpPr>
          <p:nvPr/>
        </p:nvCxnSpPr>
        <p:spPr bwMode="auto">
          <a:xfrm>
            <a:off x="3284538" y="4883150"/>
            <a:ext cx="231775" cy="5238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3902075" y="4086225"/>
            <a:ext cx="804863" cy="792163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cxnSp>
        <p:nvCxnSpPr>
          <p:cNvPr id="16403" name="AutoShape 19"/>
          <p:cNvCxnSpPr>
            <a:cxnSpLocks noChangeShapeType="1"/>
            <a:stCxn id="16402" idx="4"/>
            <a:endCxn id="16409" idx="7"/>
          </p:cNvCxnSpPr>
          <p:nvPr/>
        </p:nvCxnSpPr>
        <p:spPr bwMode="auto">
          <a:xfrm flipH="1">
            <a:off x="4086225" y="4892675"/>
            <a:ext cx="219075" cy="51435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830638" y="4260850"/>
            <a:ext cx="957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solidFill>
                  <a:srgbClr val="0000FF"/>
                </a:solidFill>
                <a:latin typeface="Verdana" pitchFamily="34" charset="0"/>
              </a:rPr>
              <a:t>cue 2</a:t>
            </a:r>
            <a:endParaRPr lang="en-GB" sz="16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-3175" y="3371850"/>
            <a:ext cx="14779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b="1">
                <a:latin typeface="Verdana" pitchFamily="34" charset="0"/>
              </a:rPr>
              <a:t>relevant</a:t>
            </a:r>
            <a:endParaRPr lang="en-GB" sz="1400" b="1">
              <a:latin typeface="Verdana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831975" y="33734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b="1">
                <a:latin typeface="Verdana" pitchFamily="34" charset="0"/>
              </a:rPr>
              <a:t>irrelevant</a:t>
            </a:r>
            <a:endParaRPr lang="en-GB" sz="1400" b="1">
              <a:latin typeface="Verdana" pitchFamily="34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051050" y="494188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b="1">
                <a:latin typeface="Verdana" pitchFamily="34" charset="0"/>
              </a:rPr>
              <a:t>irrelevant</a:t>
            </a:r>
            <a:endParaRPr lang="en-GB" sz="1400" b="1">
              <a:latin typeface="Verdana" pitchFamily="34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995738" y="4941888"/>
            <a:ext cx="14779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b="1">
                <a:latin typeface="Verdana" pitchFamily="34" charset="0"/>
              </a:rPr>
              <a:t>relevant</a:t>
            </a:r>
            <a:endParaRPr lang="en-GB" sz="1400" b="1">
              <a:latin typeface="Verdana" pitchFamily="34" charset="0"/>
            </a:endParaRP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3398838" y="5300663"/>
            <a:ext cx="804862" cy="7921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4942" tIns="67471" rIns="134942" bIns="67471" anchor="ctr">
            <a:spAutoFit/>
          </a:bodyPr>
          <a:lstStyle/>
          <a:p>
            <a:endParaRPr lang="en-US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1686143">
            <a:off x="1997075" y="4335463"/>
            <a:ext cx="881063" cy="371475"/>
          </a:xfrm>
          <a:prstGeom prst="rightArrow">
            <a:avLst>
              <a:gd name="adj1" fmla="val 50000"/>
              <a:gd name="adj2" fmla="val 59295"/>
            </a:avLst>
          </a:prstGeom>
          <a:solidFill>
            <a:srgbClr val="FFCCCC"/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446588" y="2060575"/>
            <a:ext cx="4465637" cy="2586038"/>
            <a:chOff x="2801" y="1298"/>
            <a:chExt cx="2813" cy="1629"/>
          </a:xfrm>
        </p:grpSpPr>
        <p:pic>
          <p:nvPicPr>
            <p:cNvPr id="16412" name="Picture 28" descr="sara_ex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5" t="8485" r="8696" b="8485"/>
            <a:stretch>
              <a:fillRect/>
            </a:stretch>
          </p:blipFill>
          <p:spPr bwMode="auto">
            <a:xfrm>
              <a:off x="2801" y="1298"/>
              <a:ext cx="266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4062" y="2681"/>
              <a:ext cx="155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sz="1400">
                  <a:latin typeface="Verdana" pitchFamily="34" charset="0"/>
                </a:rPr>
                <a:t>(Devauges &amp; Sara, 1990)</a:t>
              </a:r>
              <a:endParaRPr lang="en-GB" sz="14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Multisensory Integration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  ;     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GB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0,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bSup>
                      </m:e>
                    </m:d>
                    <m:r>
                      <a:rPr lang="en-GB" b="0" i="1" smtClean="0">
                        <a:latin typeface="Cambria Math"/>
                      </a:rPr>
                      <m:t>   ;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0,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bSup>
                      </m:e>
                    </m:d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|</m:t>
                    </m:r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  ~ 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   ;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79613" y="260350"/>
            <a:ext cx="5372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latin typeface="Verdana" pitchFamily="34" charset="0"/>
              </a:rPr>
              <a:t>A Common Framework</a:t>
            </a:r>
            <a:endParaRPr lang="en-US" sz="3200" b="1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6259513" y="2465388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5338763" y="2463800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530725" y="2481263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611563" y="2466975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2875" y="2438400"/>
            <a:ext cx="2994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1600" b="1">
                <a:latin typeface="Verdana" pitchFamily="34" charset="0"/>
              </a:rPr>
              <a:t>Cues:</a:t>
            </a:r>
            <a:r>
              <a:rPr lang="en-GB" sz="1600">
                <a:latin typeface="Verdana" pitchFamily="34" charset="0"/>
              </a:rPr>
              <a:t> vestibular, visual, ...</a:t>
            </a: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324600" y="2381250"/>
          <a:ext cx="333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81250"/>
                        <a:ext cx="333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5410200" y="2381250"/>
          <a:ext cx="333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6" imgW="152334" imgH="228501" progId="Equation.DSMT4">
                  <p:embed/>
                </p:oleObj>
              </mc:Choice>
              <mc:Fallback>
                <p:oleObj name="Equation" r:id="rId6" imgW="152334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81250"/>
                        <a:ext cx="333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4600575" y="2393950"/>
          <a:ext cx="3333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8" imgW="152334" imgH="228501" progId="Equation.DSMT4">
                  <p:embed/>
                </p:oleObj>
              </mc:Choice>
              <mc:Fallback>
                <p:oleObj name="Equation" r:id="rId8" imgW="152334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2393950"/>
                        <a:ext cx="3333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695700" y="2398713"/>
          <a:ext cx="3063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10" imgW="139700" imgH="228600" progId="Equation.DSMT4">
                  <p:embed/>
                </p:oleObj>
              </mc:Choice>
              <mc:Fallback>
                <p:oleObj name="Equation" r:id="rId10" imgW="1397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398713"/>
                        <a:ext cx="3063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891088" y="4624388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4964113" y="4659313"/>
          <a:ext cx="288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12" imgW="139579" imgH="177646" progId="Equation.DSMT4">
                  <p:embed/>
                </p:oleObj>
              </mc:Choice>
              <mc:Fallback>
                <p:oleObj name="Equation" r:id="rId12" imgW="139579" imgH="1776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659313"/>
                        <a:ext cx="288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07950" y="4597400"/>
            <a:ext cx="45116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1600" b="1">
                <a:latin typeface="Verdana" pitchFamily="34" charset="0"/>
              </a:rPr>
              <a:t>Target:</a:t>
            </a:r>
            <a:r>
              <a:rPr lang="en-GB" sz="1600">
                <a:latin typeface="Verdana" pitchFamily="34" charset="0"/>
              </a:rPr>
              <a:t> stimulus location, exit direction...</a:t>
            </a:r>
          </a:p>
        </p:txBody>
      </p:sp>
      <p:cxnSp>
        <p:nvCxnSpPr>
          <p:cNvPr id="17423" name="AutoShape 15"/>
          <p:cNvCxnSpPr>
            <a:cxnSpLocks noChangeShapeType="1"/>
            <a:stCxn id="17411" idx="3"/>
            <a:endCxn id="17420" idx="7"/>
          </p:cNvCxnSpPr>
          <p:nvPr/>
        </p:nvCxnSpPr>
        <p:spPr bwMode="auto">
          <a:xfrm flipH="1">
            <a:off x="5260975" y="2847975"/>
            <a:ext cx="1062038" cy="182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16"/>
          <p:cNvCxnSpPr>
            <a:cxnSpLocks noChangeShapeType="1"/>
            <a:stCxn id="17412" idx="4"/>
            <a:endCxn id="17420" idx="0"/>
          </p:cNvCxnSpPr>
          <p:nvPr/>
        </p:nvCxnSpPr>
        <p:spPr bwMode="auto">
          <a:xfrm flipH="1">
            <a:off x="5108575" y="2909888"/>
            <a:ext cx="447675" cy="17002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17"/>
          <p:cNvCxnSpPr>
            <a:cxnSpLocks noChangeShapeType="1"/>
            <a:endCxn id="17420" idx="0"/>
          </p:cNvCxnSpPr>
          <p:nvPr/>
        </p:nvCxnSpPr>
        <p:spPr bwMode="auto">
          <a:xfrm>
            <a:off x="4767263" y="2895600"/>
            <a:ext cx="341312" cy="17145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18"/>
          <p:cNvCxnSpPr>
            <a:cxnSpLocks noChangeShapeType="1"/>
            <a:stCxn id="17414" idx="5"/>
            <a:endCxn id="17420" idx="1"/>
          </p:cNvCxnSpPr>
          <p:nvPr/>
        </p:nvCxnSpPr>
        <p:spPr bwMode="auto">
          <a:xfrm>
            <a:off x="3981450" y="2849563"/>
            <a:ext cx="973138" cy="18240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4427538" y="3905250"/>
            <a:ext cx="1368425" cy="215900"/>
          </a:xfrm>
          <a:prstGeom prst="ellipse">
            <a:avLst/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334000" y="1482725"/>
            <a:ext cx="39195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 sz="1600">
                <a:latin typeface="Verdana" pitchFamily="34" charset="0"/>
              </a:rPr>
              <a:t>Variability in </a:t>
            </a:r>
            <a:r>
              <a:rPr lang="en-GB" sz="1600" b="1">
                <a:solidFill>
                  <a:srgbClr val="FF3300"/>
                </a:solidFill>
                <a:latin typeface="Verdana" pitchFamily="34" charset="0"/>
              </a:rPr>
              <a:t>quality</a:t>
            </a:r>
            <a:r>
              <a:rPr lang="en-GB" sz="1600">
                <a:latin typeface="Verdana" pitchFamily="34" charset="0"/>
              </a:rPr>
              <a:t> of relevant cue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069975" y="1482725"/>
            <a:ext cx="4010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 sz="1600">
                <a:latin typeface="Verdana" pitchFamily="34" charset="0"/>
              </a:rPr>
              <a:t>Variability in </a:t>
            </a:r>
            <a:r>
              <a:rPr lang="en-GB" sz="1600" b="1">
                <a:solidFill>
                  <a:srgbClr val="009900"/>
                </a:solidFill>
                <a:latin typeface="Verdana" pitchFamily="34" charset="0"/>
              </a:rPr>
              <a:t>identity</a:t>
            </a:r>
            <a:r>
              <a:rPr lang="en-GB" sz="1600">
                <a:latin typeface="Verdana" pitchFamily="34" charset="0"/>
              </a:rPr>
              <a:t> of relevant cue</a:t>
            </a:r>
          </a:p>
        </p:txBody>
      </p:sp>
      <p:cxnSp>
        <p:nvCxnSpPr>
          <p:cNvPr id="17430" name="AutoShape 22"/>
          <p:cNvCxnSpPr>
            <a:cxnSpLocks noChangeShapeType="1"/>
            <a:stCxn id="17429" idx="2"/>
            <a:endCxn id="17427" idx="2"/>
          </p:cNvCxnSpPr>
          <p:nvPr/>
        </p:nvCxnSpPr>
        <p:spPr bwMode="auto">
          <a:xfrm rot="16200000" flipH="1">
            <a:off x="2693988" y="2298700"/>
            <a:ext cx="2095500" cy="13335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5219700" y="3213100"/>
            <a:ext cx="360363" cy="38893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7432" name="AutoShape 24"/>
          <p:cNvCxnSpPr>
            <a:cxnSpLocks noChangeShapeType="1"/>
            <a:stCxn id="17428" idx="2"/>
            <a:endCxn id="17431" idx="6"/>
          </p:cNvCxnSpPr>
          <p:nvPr/>
        </p:nvCxnSpPr>
        <p:spPr bwMode="auto">
          <a:xfrm rot="5400000">
            <a:off x="5701506" y="1815307"/>
            <a:ext cx="1490663" cy="16954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6875463" y="2609850"/>
            <a:ext cx="73025" cy="71438"/>
          </a:xfrm>
          <a:prstGeom prst="ellipse">
            <a:avLst/>
          </a:prstGeom>
          <a:solidFill>
            <a:schemeClr val="tx2"/>
          </a:solidFill>
          <a:ln w="31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091363" y="2609850"/>
            <a:ext cx="73025" cy="71438"/>
          </a:xfrm>
          <a:prstGeom prst="ellipse">
            <a:avLst/>
          </a:prstGeom>
          <a:solidFill>
            <a:schemeClr val="tx2"/>
          </a:solidFill>
          <a:ln w="31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307263" y="2609850"/>
            <a:ext cx="73025" cy="71438"/>
          </a:xfrm>
          <a:prstGeom prst="ellipse">
            <a:avLst/>
          </a:prstGeom>
          <a:solidFill>
            <a:schemeClr val="tx2"/>
          </a:solidFill>
          <a:ln w="31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864350" y="965200"/>
            <a:ext cx="6334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 sz="1600" b="1">
                <a:solidFill>
                  <a:srgbClr val="FF3300"/>
                </a:solidFill>
                <a:latin typeface="Verdana" pitchFamily="34" charset="0"/>
              </a:rPr>
              <a:t>ACh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762250" y="1008063"/>
            <a:ext cx="4937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 sz="1600" b="1">
                <a:solidFill>
                  <a:srgbClr val="009900"/>
                </a:solidFill>
                <a:latin typeface="Verdana" pitchFamily="34" charset="0"/>
              </a:rPr>
              <a:t>NE</a:t>
            </a:r>
          </a:p>
        </p:txBody>
      </p: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3806825" y="5129213"/>
            <a:ext cx="2592388" cy="1150937"/>
            <a:chOff x="2398" y="3385"/>
            <a:chExt cx="1633" cy="725"/>
          </a:xfrm>
        </p:grpSpPr>
        <p:sp>
          <p:nvSpPr>
            <p:cNvPr id="17446" name="AutoShape 31"/>
            <p:cNvSpPr>
              <a:spLocks noChangeArrowheads="1"/>
            </p:cNvSpPr>
            <p:nvPr/>
          </p:nvSpPr>
          <p:spPr bwMode="auto">
            <a:xfrm>
              <a:off x="2398" y="3385"/>
              <a:ext cx="1633" cy="725"/>
            </a:xfrm>
            <a:prstGeom prst="upArrowCallout">
              <a:avLst>
                <a:gd name="adj1" fmla="val 22274"/>
                <a:gd name="adj2" fmla="val 21742"/>
                <a:gd name="adj3" fmla="val 19264"/>
                <a:gd name="adj4" fmla="val 49412"/>
              </a:avLst>
            </a:prstGeom>
            <a:solidFill>
              <a:srgbClr val="CCFFCC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7" name="Text Box 32"/>
            <p:cNvSpPr txBox="1">
              <a:spLocks noChangeArrowheads="1"/>
            </p:cNvSpPr>
            <p:nvPr/>
          </p:nvSpPr>
          <p:spPr bwMode="auto">
            <a:xfrm>
              <a:off x="2400" y="3786"/>
              <a:ext cx="160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sz="1600" b="1">
                  <a:latin typeface="Verdana" pitchFamily="34" charset="0"/>
                </a:rPr>
                <a:t>Sensory Information</a:t>
              </a:r>
              <a:endParaRPr lang="en-GB" sz="1600" b="1">
                <a:latin typeface="Verdana" pitchFamily="34" charset="0"/>
              </a:endParaRPr>
            </a:p>
          </p:txBody>
        </p:sp>
      </p:grpSp>
      <p:sp>
        <p:nvSpPr>
          <p:cNvPr id="17439" name="Text Box 33"/>
          <p:cNvSpPr txBox="1">
            <a:spLocks noChangeArrowheads="1"/>
          </p:cNvSpPr>
          <p:nvPr/>
        </p:nvSpPr>
        <p:spPr bwMode="auto">
          <a:xfrm>
            <a:off x="735013" y="3028950"/>
            <a:ext cx="1841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17440" name="Text Box 34"/>
          <p:cNvSpPr txBox="1">
            <a:spLocks noChangeArrowheads="1"/>
          </p:cNvSpPr>
          <p:nvPr/>
        </p:nvSpPr>
        <p:spPr bwMode="auto">
          <a:xfrm>
            <a:off x="827088" y="5505450"/>
            <a:ext cx="20939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avoid representing</a:t>
            </a:r>
          </a:p>
          <a:p>
            <a:pPr>
              <a:lnSpc>
                <a:spcPct val="140000"/>
              </a:lnSpc>
            </a:pPr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full uncertainty</a:t>
            </a:r>
          </a:p>
        </p:txBody>
      </p:sp>
      <p:graphicFrame>
        <p:nvGraphicFramePr>
          <p:cNvPr id="17441" name="Object 35"/>
          <p:cNvGraphicFramePr>
            <a:graphicFrameLocks noChangeAspect="1"/>
          </p:cNvGraphicFramePr>
          <p:nvPr/>
        </p:nvGraphicFramePr>
        <p:xfrm>
          <a:off x="7524750" y="1844675"/>
          <a:ext cx="9350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14" imgW="355446" imgH="241195" progId="Equation.3">
                  <p:embed/>
                </p:oleObj>
              </mc:Choice>
              <mc:Fallback>
                <p:oleObj name="Equation" r:id="rId14" imgW="355446" imgH="241195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844675"/>
                        <a:ext cx="9350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2" name="Object 36"/>
          <p:cNvGraphicFramePr>
            <a:graphicFrameLocks noChangeAspect="1"/>
          </p:cNvGraphicFramePr>
          <p:nvPr/>
        </p:nvGraphicFramePr>
        <p:xfrm>
          <a:off x="1908175" y="1844675"/>
          <a:ext cx="9366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16" imgW="342751" imgH="241195" progId="Equation.3">
                  <p:embed/>
                </p:oleObj>
              </mc:Choice>
              <mc:Fallback>
                <p:oleObj name="Equation" r:id="rId16" imgW="342751" imgH="24119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844675"/>
                        <a:ext cx="9366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3" name="Object 37"/>
          <p:cNvGraphicFramePr>
            <a:graphicFrameLocks noChangeAspect="1"/>
          </p:cNvGraphicFramePr>
          <p:nvPr/>
        </p:nvGraphicFramePr>
        <p:xfrm>
          <a:off x="1258888" y="2924175"/>
          <a:ext cx="7921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18" imgW="406224" imgH="241195" progId="Equation.3">
                  <p:embed/>
                </p:oleObj>
              </mc:Choice>
              <mc:Fallback>
                <p:oleObj name="Equation" r:id="rId18" imgW="406224" imgH="241195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24175"/>
                        <a:ext cx="7921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4" name="Object 38"/>
          <p:cNvGraphicFramePr>
            <a:graphicFrameLocks noChangeAspect="1"/>
          </p:cNvGraphicFramePr>
          <p:nvPr/>
        </p:nvGraphicFramePr>
        <p:xfrm>
          <a:off x="900113" y="3429000"/>
          <a:ext cx="1943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20" imgW="990170" imgH="241195" progId="Equation.3">
                  <p:embed/>
                </p:oleObj>
              </mc:Choice>
              <mc:Fallback>
                <p:oleObj name="Equation" r:id="rId20" imgW="990170" imgH="241195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429000"/>
                        <a:ext cx="19431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39"/>
          <p:cNvGraphicFramePr>
            <a:graphicFrameLocks noChangeAspect="1"/>
          </p:cNvGraphicFramePr>
          <p:nvPr/>
        </p:nvGraphicFramePr>
        <p:xfrm>
          <a:off x="395288" y="3860800"/>
          <a:ext cx="30972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22" imgW="1638300" imgH="419100" progId="Equation.3">
                  <p:embed/>
                </p:oleObj>
              </mc:Choice>
              <mc:Fallback>
                <p:oleObj name="Equation" r:id="rId22" imgW="1638300" imgH="4191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860800"/>
                        <a:ext cx="30972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47738" y="65088"/>
            <a:ext cx="6958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1">
                <a:latin typeface="Verdana" pitchFamily="34" charset="0"/>
              </a:rPr>
              <a:t>Simulation Results: Posner’s Task</a:t>
            </a:r>
            <a:endParaRPr lang="en-US" sz="2800" b="1">
              <a:solidFill>
                <a:srgbClr val="FF00FF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3917950"/>
            <a:ext cx="8915400" cy="2811463"/>
            <a:chOff x="204" y="2468"/>
            <a:chExt cx="5616" cy="1771"/>
          </a:xfrm>
        </p:grpSpPr>
        <p:grpSp>
          <p:nvGrpSpPr>
            <p:cNvPr id="18464" name="Group 4"/>
            <p:cNvGrpSpPr>
              <a:grpSpLocks/>
            </p:cNvGrpSpPr>
            <p:nvPr/>
          </p:nvGrpSpPr>
          <p:grpSpPr bwMode="auto">
            <a:xfrm>
              <a:off x="2791" y="2468"/>
              <a:ext cx="3029" cy="1771"/>
              <a:chOff x="2791" y="2468"/>
              <a:chExt cx="3029" cy="1771"/>
            </a:xfrm>
          </p:grpSpPr>
          <p:pic>
            <p:nvPicPr>
              <p:cNvPr id="18469" name="Picture 5" descr="ni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8" t="24936" r="53154"/>
              <a:stretch>
                <a:fillRect/>
              </a:stretch>
            </p:blipFill>
            <p:spPr bwMode="auto">
              <a:xfrm>
                <a:off x="3030" y="2791"/>
                <a:ext cx="936" cy="1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0" name="Text Box 6"/>
              <p:cNvSpPr txBox="1">
                <a:spLocks noChangeArrowheads="1"/>
              </p:cNvSpPr>
              <p:nvPr/>
            </p:nvSpPr>
            <p:spPr bwMode="auto">
              <a:xfrm>
                <a:off x="2945" y="2468"/>
                <a:ext cx="136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2000" b="1">
                    <a:latin typeface="Verdana" pitchFamily="34" charset="0"/>
                  </a:rPr>
                  <a:t>Increase ACh</a:t>
                </a:r>
              </a:p>
            </p:txBody>
          </p:sp>
          <p:sp>
            <p:nvSpPr>
              <p:cNvPr id="18471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2318" y="3268"/>
                <a:ext cx="1168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GB">
                    <a:latin typeface="Verdana" pitchFamily="34" charset="0"/>
                  </a:rPr>
                  <a:t>Validity Effect</a:t>
                </a: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8472" name="Text Box 8"/>
              <p:cNvSpPr txBox="1">
                <a:spLocks noChangeArrowheads="1"/>
              </p:cNvSpPr>
              <p:nvPr/>
            </p:nvSpPr>
            <p:spPr bwMode="auto">
              <a:xfrm>
                <a:off x="2965" y="4017"/>
                <a:ext cx="1269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GB">
                    <a:latin typeface="Verdana" pitchFamily="34" charset="0"/>
                  </a:rPr>
                  <a:t>% normal level</a:t>
                </a: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8473" name="Text Box 9"/>
              <p:cNvSpPr txBox="1">
                <a:spLocks noChangeArrowheads="1"/>
              </p:cNvSpPr>
              <p:nvPr/>
            </p:nvSpPr>
            <p:spPr bwMode="auto">
              <a:xfrm>
                <a:off x="3091" y="3835"/>
                <a:ext cx="3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100</a:t>
                </a:r>
              </a:p>
            </p:txBody>
          </p:sp>
          <p:sp>
            <p:nvSpPr>
              <p:cNvPr id="18474" name="Text Box 10"/>
              <p:cNvSpPr txBox="1">
                <a:spLocks noChangeArrowheads="1"/>
              </p:cNvSpPr>
              <p:nvPr/>
            </p:nvSpPr>
            <p:spPr bwMode="auto">
              <a:xfrm>
                <a:off x="3369" y="3835"/>
                <a:ext cx="3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120</a:t>
                </a:r>
              </a:p>
            </p:txBody>
          </p:sp>
          <p:sp>
            <p:nvSpPr>
              <p:cNvPr id="18475" name="Text Box 11"/>
              <p:cNvSpPr txBox="1">
                <a:spLocks noChangeArrowheads="1"/>
              </p:cNvSpPr>
              <p:nvPr/>
            </p:nvSpPr>
            <p:spPr bwMode="auto">
              <a:xfrm>
                <a:off x="3609" y="3835"/>
                <a:ext cx="3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140</a:t>
                </a:r>
              </a:p>
            </p:txBody>
          </p:sp>
          <p:pic>
            <p:nvPicPr>
              <p:cNvPr id="18476" name="Picture 12" descr="sco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1" t="24936" r="53154"/>
              <a:stretch>
                <a:fillRect/>
              </a:stretch>
            </p:blipFill>
            <p:spPr bwMode="auto">
              <a:xfrm>
                <a:off x="4530" y="2792"/>
                <a:ext cx="994" cy="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7" name="Text Box 13"/>
              <p:cNvSpPr txBox="1">
                <a:spLocks noChangeArrowheads="1"/>
              </p:cNvSpPr>
              <p:nvPr/>
            </p:nvSpPr>
            <p:spPr bwMode="auto">
              <a:xfrm>
                <a:off x="4412" y="2469"/>
                <a:ext cx="140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2000" b="1">
                    <a:latin typeface="Verdana" pitchFamily="34" charset="0"/>
                  </a:rPr>
                  <a:t>Decrease ACh</a:t>
                </a:r>
              </a:p>
            </p:txBody>
          </p:sp>
          <p:sp>
            <p:nvSpPr>
              <p:cNvPr id="18478" name="Text Box 14"/>
              <p:cNvSpPr txBox="1">
                <a:spLocks noChangeArrowheads="1"/>
              </p:cNvSpPr>
              <p:nvPr/>
            </p:nvSpPr>
            <p:spPr bwMode="auto">
              <a:xfrm>
                <a:off x="4551" y="4017"/>
                <a:ext cx="1269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GB">
                    <a:latin typeface="Verdana" pitchFamily="34" charset="0"/>
                  </a:rPr>
                  <a:t>% normal level</a:t>
                </a: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8479" name="Text Box 15"/>
              <p:cNvSpPr txBox="1">
                <a:spLocks noChangeArrowheads="1"/>
              </p:cNvSpPr>
              <p:nvPr/>
            </p:nvSpPr>
            <p:spPr bwMode="auto">
              <a:xfrm>
                <a:off x="4610" y="3835"/>
                <a:ext cx="3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100</a:t>
                </a:r>
              </a:p>
            </p:txBody>
          </p:sp>
          <p:sp>
            <p:nvSpPr>
              <p:cNvPr id="18480" name="Text Box 16"/>
              <p:cNvSpPr txBox="1">
                <a:spLocks noChangeArrowheads="1"/>
              </p:cNvSpPr>
              <p:nvPr/>
            </p:nvSpPr>
            <p:spPr bwMode="auto">
              <a:xfrm>
                <a:off x="4890" y="3835"/>
                <a:ext cx="312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80</a:t>
                </a:r>
              </a:p>
            </p:txBody>
          </p:sp>
          <p:sp>
            <p:nvSpPr>
              <p:cNvPr id="18481" name="Text Box 17"/>
              <p:cNvSpPr txBox="1">
                <a:spLocks noChangeArrowheads="1"/>
              </p:cNvSpPr>
              <p:nvPr/>
            </p:nvSpPr>
            <p:spPr bwMode="auto">
              <a:xfrm>
                <a:off x="5174" y="3835"/>
                <a:ext cx="312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60</a:t>
                </a:r>
              </a:p>
            </p:txBody>
          </p:sp>
        </p:grpSp>
        <p:grpSp>
          <p:nvGrpSpPr>
            <p:cNvPr id="18465" name="Group 18"/>
            <p:cNvGrpSpPr>
              <a:grpSpLocks/>
            </p:cNvGrpSpPr>
            <p:nvPr/>
          </p:nvGrpSpPr>
          <p:grpSpPr bwMode="auto">
            <a:xfrm>
              <a:off x="204" y="2931"/>
              <a:ext cx="2313" cy="454"/>
              <a:chOff x="204" y="2931"/>
              <a:chExt cx="2313" cy="454"/>
            </a:xfrm>
          </p:grpSpPr>
          <p:sp>
            <p:nvSpPr>
              <p:cNvPr id="18466" name="Rectangle 19"/>
              <p:cNvSpPr>
                <a:spLocks noChangeArrowheads="1"/>
              </p:cNvSpPr>
              <p:nvPr/>
            </p:nvSpPr>
            <p:spPr bwMode="auto">
              <a:xfrm>
                <a:off x="204" y="2931"/>
                <a:ext cx="2313" cy="454"/>
              </a:xfrm>
              <a:prstGeom prst="rect">
                <a:avLst/>
              </a:prstGeom>
              <a:solidFill>
                <a:srgbClr val="FFFFCC"/>
              </a:solidFill>
              <a:ln w="57150" cmpd="thinThick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8467" name="Object 20"/>
              <p:cNvGraphicFramePr>
                <a:graphicFrameLocks noChangeAspect="1"/>
              </p:cNvGraphicFramePr>
              <p:nvPr/>
            </p:nvGraphicFramePr>
            <p:xfrm>
              <a:off x="249" y="3051"/>
              <a:ext cx="680" cy="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8" name="Equation" r:id="rId5" imgW="393359" imgH="177646" progId="Equation.DSMT4">
                      <p:embed/>
                    </p:oleObj>
                  </mc:Choice>
                  <mc:Fallback>
                    <p:oleObj name="Equation" r:id="rId5" imgW="393359" imgH="177646" progId="Equation.DSMT4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3051"/>
                            <a:ext cx="680" cy="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cmpd="thinThick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68" name="Object 21"/>
              <p:cNvGraphicFramePr>
                <a:graphicFrameLocks noChangeAspect="1"/>
              </p:cNvGraphicFramePr>
              <p:nvPr/>
            </p:nvGraphicFramePr>
            <p:xfrm>
              <a:off x="878" y="3053"/>
              <a:ext cx="1548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9" name="Equation" r:id="rId7" imgW="971668" imgH="190620" progId="Equation.DSMT4">
                      <p:embed/>
                    </p:oleObj>
                  </mc:Choice>
                  <mc:Fallback>
                    <p:oleObj name="Equation" r:id="rId7" imgW="971668" imgH="190620" progId="Equation.DSMT4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8" y="3053"/>
                            <a:ext cx="1548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cmpd="thinThick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436" name="Oval 22"/>
          <p:cNvSpPr>
            <a:spLocks noChangeArrowheads="1"/>
          </p:cNvSpPr>
          <p:nvPr/>
        </p:nvSpPr>
        <p:spPr bwMode="auto">
          <a:xfrm>
            <a:off x="2641600" y="1784350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Oval 23"/>
          <p:cNvSpPr>
            <a:spLocks noChangeArrowheads="1"/>
          </p:cNvSpPr>
          <p:nvPr/>
        </p:nvSpPr>
        <p:spPr bwMode="auto">
          <a:xfrm>
            <a:off x="769938" y="1785938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24"/>
          <p:cNvGraphicFramePr>
            <a:graphicFrameLocks noChangeAspect="1"/>
          </p:cNvGraphicFramePr>
          <p:nvPr/>
        </p:nvGraphicFramePr>
        <p:xfrm>
          <a:off x="2706688" y="1700213"/>
          <a:ext cx="3333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9" imgW="152334" imgH="228501" progId="Equation.DSMT4">
                  <p:embed/>
                </p:oleObj>
              </mc:Choice>
              <mc:Fallback>
                <p:oleObj name="Equation" r:id="rId9" imgW="152334" imgH="228501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700213"/>
                        <a:ext cx="3333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25"/>
          <p:cNvGrpSpPr>
            <a:grpSpLocks/>
          </p:cNvGrpSpPr>
          <p:nvPr/>
        </p:nvGrpSpPr>
        <p:grpSpPr bwMode="auto">
          <a:xfrm>
            <a:off x="1739900" y="1700213"/>
            <a:ext cx="433388" cy="514350"/>
            <a:chOff x="3061" y="1870"/>
            <a:chExt cx="273" cy="324"/>
          </a:xfrm>
        </p:grpSpPr>
        <p:sp>
          <p:nvSpPr>
            <p:cNvPr id="18462" name="Oval 26"/>
            <p:cNvSpPr>
              <a:spLocks noChangeArrowheads="1"/>
            </p:cNvSpPr>
            <p:nvPr/>
          </p:nvSpPr>
          <p:spPr bwMode="auto">
            <a:xfrm>
              <a:off x="3061" y="1922"/>
              <a:ext cx="273" cy="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8463" name="Object 27"/>
            <p:cNvGraphicFramePr>
              <a:graphicFrameLocks noChangeAspect="1"/>
            </p:cNvGraphicFramePr>
            <p:nvPr/>
          </p:nvGraphicFramePr>
          <p:xfrm>
            <a:off x="3106" y="1870"/>
            <a:ext cx="210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1" name="Equation" r:id="rId11" imgW="152334" imgH="228501" progId="Equation.DSMT4">
                    <p:embed/>
                  </p:oleObj>
                </mc:Choice>
                <mc:Fallback>
                  <p:oleObj name="Equation" r:id="rId11" imgW="152334" imgH="228501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" y="1870"/>
                          <a:ext cx="210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40" name="Object 28"/>
          <p:cNvGraphicFramePr>
            <a:graphicFrameLocks noChangeAspect="1"/>
          </p:cNvGraphicFramePr>
          <p:nvPr/>
        </p:nvGraphicFramePr>
        <p:xfrm>
          <a:off x="854075" y="1717675"/>
          <a:ext cx="3063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13" imgW="139700" imgH="228600" progId="Equation.DSMT4">
                  <p:embed/>
                </p:oleObj>
              </mc:Choice>
              <mc:Fallback>
                <p:oleObj name="Equation" r:id="rId13" imgW="1397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717675"/>
                        <a:ext cx="3063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Oval 29"/>
          <p:cNvSpPr>
            <a:spLocks noChangeArrowheads="1"/>
          </p:cNvSpPr>
          <p:nvPr/>
        </p:nvSpPr>
        <p:spPr bwMode="auto">
          <a:xfrm>
            <a:off x="1736725" y="3384550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42" name="Object 30"/>
          <p:cNvGraphicFramePr>
            <a:graphicFrameLocks noChangeAspect="1"/>
          </p:cNvGraphicFramePr>
          <p:nvPr/>
        </p:nvGraphicFramePr>
        <p:xfrm>
          <a:off x="1809750" y="3419475"/>
          <a:ext cx="288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15" imgW="139579" imgH="177646" progId="Equation.DSMT4">
                  <p:embed/>
                </p:oleObj>
              </mc:Choice>
              <mc:Fallback>
                <p:oleObj name="Equation" r:id="rId15" imgW="139579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419475"/>
                        <a:ext cx="288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43" name="AutoShape 31"/>
          <p:cNvCxnSpPr>
            <a:cxnSpLocks noChangeShapeType="1"/>
            <a:stCxn id="18436" idx="3"/>
            <a:endCxn id="18441" idx="7"/>
          </p:cNvCxnSpPr>
          <p:nvPr/>
        </p:nvCxnSpPr>
        <p:spPr bwMode="auto">
          <a:xfrm flipH="1">
            <a:off x="2106613" y="2166938"/>
            <a:ext cx="598487" cy="12668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AutoShape 32"/>
          <p:cNvCxnSpPr>
            <a:cxnSpLocks noChangeShapeType="1"/>
            <a:stCxn id="18462" idx="4"/>
            <a:endCxn id="18441" idx="0"/>
          </p:cNvCxnSpPr>
          <p:nvPr/>
        </p:nvCxnSpPr>
        <p:spPr bwMode="auto">
          <a:xfrm flipH="1">
            <a:off x="1954213" y="2228850"/>
            <a:ext cx="3175" cy="11414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33"/>
          <p:cNvCxnSpPr>
            <a:cxnSpLocks noChangeShapeType="1"/>
            <a:stCxn id="18437" idx="5"/>
            <a:endCxn id="18441" idx="1"/>
          </p:cNvCxnSpPr>
          <p:nvPr/>
        </p:nvCxnSpPr>
        <p:spPr bwMode="auto">
          <a:xfrm>
            <a:off x="1139825" y="2168525"/>
            <a:ext cx="660400" cy="126523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Oval 34"/>
          <p:cNvSpPr>
            <a:spLocks noChangeArrowheads="1"/>
          </p:cNvSpPr>
          <p:nvPr/>
        </p:nvSpPr>
        <p:spPr bwMode="auto">
          <a:xfrm>
            <a:off x="1273175" y="2881313"/>
            <a:ext cx="1368425" cy="215900"/>
          </a:xfrm>
          <a:prstGeom prst="ellipse">
            <a:avLst/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8447" name="AutoShape 35"/>
          <p:cNvCxnSpPr>
            <a:cxnSpLocks noChangeShapeType="1"/>
            <a:stCxn id="18451" idx="1"/>
            <a:endCxn id="18446" idx="2"/>
          </p:cNvCxnSpPr>
          <p:nvPr/>
        </p:nvCxnSpPr>
        <p:spPr bwMode="auto">
          <a:xfrm rot="10800000" flipH="1">
            <a:off x="357188" y="2989263"/>
            <a:ext cx="896937" cy="914400"/>
          </a:xfrm>
          <a:prstGeom prst="curvedConnector3">
            <a:avLst>
              <a:gd name="adj1" fmla="val -2548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Oval 36"/>
          <p:cNvSpPr>
            <a:spLocks noChangeArrowheads="1"/>
          </p:cNvSpPr>
          <p:nvPr/>
        </p:nvSpPr>
        <p:spPr bwMode="auto">
          <a:xfrm>
            <a:off x="1778000" y="2376488"/>
            <a:ext cx="360363" cy="331787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8449" name="AutoShape 37"/>
          <p:cNvCxnSpPr>
            <a:cxnSpLocks noChangeShapeType="1"/>
            <a:stCxn id="18450" idx="2"/>
            <a:endCxn id="18448" idx="6"/>
          </p:cNvCxnSpPr>
          <p:nvPr/>
        </p:nvCxnSpPr>
        <p:spPr bwMode="auto">
          <a:xfrm rot="16200000" flipH="1">
            <a:off x="1588294" y="1974057"/>
            <a:ext cx="954087" cy="184150"/>
          </a:xfrm>
          <a:prstGeom prst="curvedConnector4">
            <a:avLst>
              <a:gd name="adj1" fmla="val 41264"/>
              <a:gd name="adj2" fmla="val 21379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Text Box 38"/>
          <p:cNvSpPr txBox="1">
            <a:spLocks noChangeArrowheads="1"/>
          </p:cNvSpPr>
          <p:nvPr/>
        </p:nvSpPr>
        <p:spPr bwMode="auto">
          <a:xfrm>
            <a:off x="136525" y="1069975"/>
            <a:ext cx="367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>
                <a:latin typeface="Verdana" pitchFamily="34" charset="0"/>
              </a:rPr>
              <a:t>Vary cue validity </a:t>
            </a:r>
            <a:r>
              <a:rPr lang="en-GB">
                <a:latin typeface="Verdana" pitchFamily="34" charset="0"/>
                <a:sym typeface="Wingdings" pitchFamily="2" charset="2"/>
              </a:rPr>
              <a:t> Vary </a:t>
            </a:r>
            <a:r>
              <a:rPr lang="en-GB" sz="2000" b="1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ACh</a:t>
            </a:r>
            <a:endParaRPr lang="en-GB" sz="20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8451" name="Text Box 39"/>
          <p:cNvSpPr txBox="1">
            <a:spLocks noChangeArrowheads="1"/>
          </p:cNvSpPr>
          <p:nvPr/>
        </p:nvSpPr>
        <p:spPr bwMode="auto">
          <a:xfrm>
            <a:off x="357188" y="3665538"/>
            <a:ext cx="324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>
                <a:latin typeface="Verdana" pitchFamily="34" charset="0"/>
              </a:rPr>
              <a:t>Fix relevant cue </a:t>
            </a:r>
            <a:r>
              <a:rPr lang="en-GB">
                <a:latin typeface="Verdana" pitchFamily="34" charset="0"/>
                <a:sym typeface="Wingdings" pitchFamily="2" charset="2"/>
              </a:rPr>
              <a:t> low </a:t>
            </a:r>
            <a:r>
              <a:rPr lang="en-GB" b="1">
                <a:solidFill>
                  <a:srgbClr val="009900"/>
                </a:solidFill>
                <a:latin typeface="Verdana" pitchFamily="34" charset="0"/>
                <a:sym typeface="Wingdings" pitchFamily="2" charset="2"/>
              </a:rPr>
              <a:t>NE</a:t>
            </a:r>
            <a:endParaRPr lang="en-GB" b="1">
              <a:solidFill>
                <a:srgbClr val="009900"/>
              </a:solidFill>
              <a:latin typeface="Verdana" pitchFamily="34" charset="0"/>
            </a:endParaRP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359275" y="873125"/>
            <a:ext cx="4764088" cy="3057525"/>
            <a:chOff x="2746" y="550"/>
            <a:chExt cx="3001" cy="1926"/>
          </a:xfrm>
        </p:grpSpPr>
        <p:grpSp>
          <p:nvGrpSpPr>
            <p:cNvPr id="18453" name="Group 41"/>
            <p:cNvGrpSpPr>
              <a:grpSpLocks/>
            </p:cNvGrpSpPr>
            <p:nvPr/>
          </p:nvGrpSpPr>
          <p:grpSpPr bwMode="auto">
            <a:xfrm>
              <a:off x="2746" y="550"/>
              <a:ext cx="2959" cy="1835"/>
              <a:chOff x="2746" y="550"/>
              <a:chExt cx="2959" cy="1835"/>
            </a:xfrm>
          </p:grpSpPr>
          <p:pic>
            <p:nvPicPr>
              <p:cNvPr id="18455" name="Picture 42" descr="brow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79" t="4279" b="72357"/>
              <a:stretch>
                <a:fillRect/>
              </a:stretch>
            </p:blipFill>
            <p:spPr bwMode="auto">
              <a:xfrm>
                <a:off x="3007" y="816"/>
                <a:ext cx="958" cy="1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6" name="Text Box 43"/>
              <p:cNvSpPr txBox="1">
                <a:spLocks noChangeArrowheads="1"/>
              </p:cNvSpPr>
              <p:nvPr/>
            </p:nvSpPr>
            <p:spPr bwMode="auto">
              <a:xfrm>
                <a:off x="3001" y="550"/>
                <a:ext cx="91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GB" sz="2000" b="1">
                    <a:latin typeface="Verdana" pitchFamily="34" charset="0"/>
                  </a:rPr>
                  <a:t>Nicotine</a:t>
                </a:r>
              </a:p>
            </p:txBody>
          </p:sp>
          <p:sp>
            <p:nvSpPr>
              <p:cNvPr id="18457" name="Text Box 44"/>
              <p:cNvSpPr txBox="1">
                <a:spLocks noChangeArrowheads="1"/>
              </p:cNvSpPr>
              <p:nvPr/>
            </p:nvSpPr>
            <p:spPr bwMode="auto">
              <a:xfrm rot="-5400000">
                <a:off x="2273" y="1223"/>
                <a:ext cx="1168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GB">
                    <a:latin typeface="Verdana" pitchFamily="34" charset="0"/>
                  </a:rPr>
                  <a:t>Validity Effect</a:t>
                </a: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8458" name="Text Box 45"/>
              <p:cNvSpPr txBox="1">
                <a:spLocks noChangeArrowheads="1"/>
              </p:cNvSpPr>
              <p:nvPr/>
            </p:nvSpPr>
            <p:spPr bwMode="auto">
              <a:xfrm>
                <a:off x="2983" y="2163"/>
                <a:ext cx="1180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GB">
                    <a:latin typeface="Verdana" pitchFamily="34" charset="0"/>
                  </a:rPr>
                  <a:t>Concentration</a:t>
                </a:r>
                <a:endParaRPr lang="en-US">
                  <a:latin typeface="Verdana" pitchFamily="34" charset="0"/>
                </a:endParaRPr>
              </a:p>
            </p:txBody>
          </p:sp>
          <p:pic>
            <p:nvPicPr>
              <p:cNvPr id="18459" name="Picture 46" descr="brow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21" t="49033" b="28603"/>
              <a:stretch>
                <a:fillRect/>
              </a:stretch>
            </p:blipFill>
            <p:spPr bwMode="auto">
              <a:xfrm>
                <a:off x="4497" y="816"/>
                <a:ext cx="1029" cy="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0" name="Text Box 47"/>
              <p:cNvSpPr txBox="1">
                <a:spLocks noChangeArrowheads="1"/>
              </p:cNvSpPr>
              <p:nvPr/>
            </p:nvSpPr>
            <p:spPr bwMode="auto">
              <a:xfrm>
                <a:off x="4525" y="2157"/>
                <a:ext cx="1180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GB">
                    <a:latin typeface="Verdana" pitchFamily="34" charset="0"/>
                  </a:rPr>
                  <a:t>Concentration</a:t>
                </a: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8461" name="Text Box 48"/>
              <p:cNvSpPr txBox="1">
                <a:spLocks noChangeArrowheads="1"/>
              </p:cNvSpPr>
              <p:nvPr/>
            </p:nvSpPr>
            <p:spPr bwMode="auto">
              <a:xfrm>
                <a:off x="4328" y="550"/>
                <a:ext cx="1316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26" tIns="67463" rIns="134926" bIns="67463">
                <a:spAutoFit/>
              </a:bodyPr>
              <a:lstStyle>
                <a:lvl1pPr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34937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3493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GB" sz="2000" b="1">
                    <a:latin typeface="Verdana" pitchFamily="34" charset="0"/>
                  </a:rPr>
                  <a:t>Scopolamine</a:t>
                </a:r>
              </a:p>
            </p:txBody>
          </p:sp>
        </p:grpSp>
        <p:sp>
          <p:nvSpPr>
            <p:cNvPr id="18454" name="Rectangle 49"/>
            <p:cNvSpPr>
              <a:spLocks noChangeArrowheads="1"/>
            </p:cNvSpPr>
            <p:nvPr/>
          </p:nvSpPr>
          <p:spPr bwMode="auto">
            <a:xfrm>
              <a:off x="3575" y="2326"/>
              <a:ext cx="217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200">
                  <a:latin typeface="Verdana" pitchFamily="34" charset="0"/>
                </a:rPr>
                <a:t>(Phillips, McAlonan, Robb, &amp; Brown, 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16238" y="2852738"/>
            <a:ext cx="35829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>
                <a:latin typeface="Verdana" pitchFamily="34" charset="0"/>
              </a:rPr>
              <a:t>Change relevant </a:t>
            </a:r>
            <a:r>
              <a:rPr lang="en-GB" sz="1600">
                <a:latin typeface="Verdana" pitchFamily="34" charset="0"/>
              </a:rPr>
              <a:t>cue</a:t>
            </a:r>
            <a:r>
              <a:rPr lang="en-GB">
                <a:latin typeface="Verdana" pitchFamily="34" charset="0"/>
              </a:rPr>
              <a:t> </a:t>
            </a:r>
            <a:r>
              <a:rPr lang="en-GB">
                <a:latin typeface="Verdana" pitchFamily="34" charset="0"/>
                <a:sym typeface="Wingdings" pitchFamily="2" charset="2"/>
              </a:rPr>
              <a:t>    </a:t>
            </a:r>
            <a:r>
              <a:rPr lang="en-GB" b="1">
                <a:solidFill>
                  <a:srgbClr val="009900"/>
                </a:solidFill>
                <a:latin typeface="Verdana" pitchFamily="34" charset="0"/>
                <a:sym typeface="Wingdings" pitchFamily="2" charset="2"/>
              </a:rPr>
              <a:t>NE </a:t>
            </a:r>
            <a:endParaRPr lang="en-GB" b="1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797550" y="2995613"/>
            <a:ext cx="0" cy="28733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0450" y="65088"/>
            <a:ext cx="673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>
                <a:latin typeface="Verdana" pitchFamily="34" charset="0"/>
              </a:rPr>
              <a:t>Simulation Results: Maze Navigation</a:t>
            </a:r>
            <a:endParaRPr lang="en-US" sz="2800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357813" y="1136650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486150" y="1138238"/>
            <a:ext cx="433388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422900" y="1052513"/>
          <a:ext cx="3333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1052513"/>
                        <a:ext cx="3333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4456113" y="1052513"/>
            <a:ext cx="433387" cy="514350"/>
            <a:chOff x="3061" y="1870"/>
            <a:chExt cx="273" cy="324"/>
          </a:xfrm>
        </p:grpSpPr>
        <p:sp>
          <p:nvSpPr>
            <p:cNvPr id="19487" name="Oval 9"/>
            <p:cNvSpPr>
              <a:spLocks noChangeArrowheads="1"/>
            </p:cNvSpPr>
            <p:nvPr/>
          </p:nvSpPr>
          <p:spPr bwMode="auto">
            <a:xfrm>
              <a:off x="3061" y="1922"/>
              <a:ext cx="273" cy="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9488" name="Object 10"/>
            <p:cNvGraphicFramePr>
              <a:graphicFrameLocks noChangeAspect="1"/>
            </p:cNvGraphicFramePr>
            <p:nvPr/>
          </p:nvGraphicFramePr>
          <p:xfrm>
            <a:off x="3106" y="1870"/>
            <a:ext cx="210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4" name="Equation" r:id="rId5" imgW="152334" imgH="228501" progId="Equation.DSMT4">
                    <p:embed/>
                  </p:oleObj>
                </mc:Choice>
                <mc:Fallback>
                  <p:oleObj name="Equation" r:id="rId5" imgW="152334" imgH="228501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" y="1870"/>
                          <a:ext cx="210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65" name="Object 11"/>
          <p:cNvGraphicFramePr>
            <a:graphicFrameLocks noChangeAspect="1"/>
          </p:cNvGraphicFramePr>
          <p:nvPr/>
        </p:nvGraphicFramePr>
        <p:xfrm>
          <a:off x="3570288" y="1069975"/>
          <a:ext cx="3063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7" imgW="139700" imgH="228600" progId="Equation.DSMT4">
                  <p:embed/>
                </p:oleObj>
              </mc:Choice>
              <mc:Fallback>
                <p:oleObj name="Equation" r:id="rId7" imgW="1397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1069975"/>
                        <a:ext cx="3063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4452938" y="2565400"/>
            <a:ext cx="433387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7" name="Object 13"/>
          <p:cNvGraphicFramePr>
            <a:graphicFrameLocks noChangeAspect="1"/>
          </p:cNvGraphicFramePr>
          <p:nvPr/>
        </p:nvGraphicFramePr>
        <p:xfrm>
          <a:off x="4525963" y="2600325"/>
          <a:ext cx="288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2600325"/>
                        <a:ext cx="288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468" name="AutoShape 14"/>
          <p:cNvCxnSpPr>
            <a:cxnSpLocks noChangeShapeType="1"/>
            <a:stCxn id="19461" idx="3"/>
            <a:endCxn id="19466" idx="7"/>
          </p:cNvCxnSpPr>
          <p:nvPr/>
        </p:nvCxnSpPr>
        <p:spPr bwMode="auto">
          <a:xfrm flipH="1">
            <a:off x="4822825" y="1519238"/>
            <a:ext cx="598488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AutoShape 15"/>
          <p:cNvCxnSpPr>
            <a:cxnSpLocks noChangeShapeType="1"/>
            <a:stCxn id="19487" idx="4"/>
            <a:endCxn id="19466" idx="0"/>
          </p:cNvCxnSpPr>
          <p:nvPr/>
        </p:nvCxnSpPr>
        <p:spPr bwMode="auto">
          <a:xfrm flipH="1">
            <a:off x="4670425" y="1581150"/>
            <a:ext cx="3175" cy="9699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AutoShape 16"/>
          <p:cNvCxnSpPr>
            <a:cxnSpLocks noChangeShapeType="1"/>
            <a:stCxn id="19462" idx="5"/>
            <a:endCxn id="19466" idx="1"/>
          </p:cNvCxnSpPr>
          <p:nvPr/>
        </p:nvCxnSpPr>
        <p:spPr bwMode="auto">
          <a:xfrm>
            <a:off x="3856038" y="1520825"/>
            <a:ext cx="660400" cy="10937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Oval 17"/>
          <p:cNvSpPr>
            <a:spLocks noChangeArrowheads="1"/>
          </p:cNvSpPr>
          <p:nvPr/>
        </p:nvSpPr>
        <p:spPr bwMode="auto">
          <a:xfrm>
            <a:off x="3995738" y="2133600"/>
            <a:ext cx="1368425" cy="142875"/>
          </a:xfrm>
          <a:prstGeom prst="ellipse">
            <a:avLst/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9472" name="AutoShape 18"/>
          <p:cNvCxnSpPr>
            <a:cxnSpLocks noChangeShapeType="1"/>
            <a:stCxn id="19458" idx="1"/>
            <a:endCxn id="19471" idx="2"/>
          </p:cNvCxnSpPr>
          <p:nvPr/>
        </p:nvCxnSpPr>
        <p:spPr bwMode="auto">
          <a:xfrm rot="10800000" flipH="1">
            <a:off x="2916238" y="2205038"/>
            <a:ext cx="1060450" cy="885825"/>
          </a:xfrm>
          <a:prstGeom prst="curvedConnector3">
            <a:avLst>
              <a:gd name="adj1" fmla="val -2155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Oval 19"/>
          <p:cNvSpPr>
            <a:spLocks noChangeArrowheads="1"/>
          </p:cNvSpPr>
          <p:nvPr/>
        </p:nvSpPr>
        <p:spPr bwMode="auto">
          <a:xfrm>
            <a:off x="4494213" y="1657350"/>
            <a:ext cx="360362" cy="33178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9474" name="AutoShape 20"/>
          <p:cNvCxnSpPr>
            <a:cxnSpLocks noChangeShapeType="1"/>
            <a:stCxn id="19475" idx="2"/>
            <a:endCxn id="19473" idx="6"/>
          </p:cNvCxnSpPr>
          <p:nvPr/>
        </p:nvCxnSpPr>
        <p:spPr bwMode="auto">
          <a:xfrm rot="16200000" flipH="1">
            <a:off x="4384675" y="1335088"/>
            <a:ext cx="782638" cy="195262"/>
          </a:xfrm>
          <a:prstGeom prst="curvedConnector4">
            <a:avLst>
              <a:gd name="adj1" fmla="val 39352"/>
              <a:gd name="adj2" fmla="val 20731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1674813" y="522288"/>
            <a:ext cx="6005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GB">
                <a:latin typeface="Verdana" pitchFamily="34" charset="0"/>
              </a:rPr>
              <a:t>Fix cue validity </a:t>
            </a:r>
            <a:r>
              <a:rPr lang="en-GB">
                <a:latin typeface="Verdana" pitchFamily="34" charset="0"/>
                <a:sym typeface="Wingdings" pitchFamily="2" charset="2"/>
              </a:rPr>
              <a:t> no explicit manipulation of </a:t>
            </a:r>
            <a:r>
              <a:rPr lang="en-GB" sz="2000" b="1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ACh</a:t>
            </a:r>
            <a:endParaRPr lang="en-GB" sz="2000" b="1">
              <a:solidFill>
                <a:srgbClr val="FF3300"/>
              </a:solidFill>
              <a:latin typeface="Verdana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31775" y="3114675"/>
            <a:ext cx="8667750" cy="3763963"/>
            <a:chOff x="146" y="1962"/>
            <a:chExt cx="5460" cy="2371"/>
          </a:xfrm>
        </p:grpSpPr>
        <p:grpSp>
          <p:nvGrpSpPr>
            <p:cNvPr id="19477" name="Group 23"/>
            <p:cNvGrpSpPr>
              <a:grpSpLocks/>
            </p:cNvGrpSpPr>
            <p:nvPr/>
          </p:nvGrpSpPr>
          <p:grpSpPr bwMode="auto">
            <a:xfrm>
              <a:off x="146" y="1962"/>
              <a:ext cx="5460" cy="2234"/>
              <a:chOff x="146" y="1962"/>
              <a:chExt cx="5460" cy="2234"/>
            </a:xfrm>
          </p:grpSpPr>
          <p:pic>
            <p:nvPicPr>
              <p:cNvPr id="19479" name="Picture 24" descr="saradata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7" t="1968" r="4921" b="3281"/>
              <a:stretch>
                <a:fillRect/>
              </a:stretch>
            </p:blipFill>
            <p:spPr bwMode="auto">
              <a:xfrm>
                <a:off x="416" y="2274"/>
                <a:ext cx="2102" cy="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0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-478" y="2909"/>
                <a:ext cx="15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% Rats reaching criterion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19481" name="Text Box 26"/>
              <p:cNvSpPr txBox="1">
                <a:spLocks noChangeArrowheads="1"/>
              </p:cNvSpPr>
              <p:nvPr/>
            </p:nvSpPr>
            <p:spPr bwMode="auto">
              <a:xfrm>
                <a:off x="146" y="4004"/>
                <a:ext cx="26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>
                    <a:latin typeface="Verdana" pitchFamily="34" charset="0"/>
                  </a:rPr>
                  <a:t>No. days after shift from spatial to visual task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19482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2289" y="2907"/>
                <a:ext cx="15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>
                    <a:latin typeface="Verdana" pitchFamily="34" charset="0"/>
                  </a:rPr>
                  <a:t>% Rats reaching criterion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19483" name="Text Box 28"/>
              <p:cNvSpPr txBox="1">
                <a:spLocks noChangeArrowheads="1"/>
              </p:cNvSpPr>
              <p:nvPr/>
            </p:nvSpPr>
            <p:spPr bwMode="auto">
              <a:xfrm>
                <a:off x="2913" y="4003"/>
                <a:ext cx="26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>
                    <a:latin typeface="Verdana" pitchFamily="34" charset="0"/>
                  </a:rPr>
                  <a:t>No. days after shift from spatial to visual task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19484" name="Text Box 29"/>
              <p:cNvSpPr txBox="1">
                <a:spLocks noChangeArrowheads="1"/>
              </p:cNvSpPr>
              <p:nvPr/>
            </p:nvSpPr>
            <p:spPr bwMode="auto">
              <a:xfrm>
                <a:off x="748" y="1962"/>
                <a:ext cx="16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40000"/>
                  </a:lnSpc>
                </a:pPr>
                <a:r>
                  <a:rPr lang="en-GB" sz="2000">
                    <a:latin typeface="Verdana" pitchFamily="34" charset="0"/>
                  </a:rPr>
                  <a:t>Experimental Data</a:t>
                </a:r>
              </a:p>
            </p:txBody>
          </p:sp>
          <p:sp>
            <p:nvSpPr>
              <p:cNvPr id="19485" name="Text Box 30"/>
              <p:cNvSpPr txBox="1">
                <a:spLocks noChangeArrowheads="1"/>
              </p:cNvSpPr>
              <p:nvPr/>
            </p:nvSpPr>
            <p:spPr bwMode="auto">
              <a:xfrm>
                <a:off x="3760" y="1972"/>
                <a:ext cx="102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r>
                  <a:rPr lang="en-GB" sz="2000">
                    <a:latin typeface="Verdana" pitchFamily="34" charset="0"/>
                  </a:rPr>
                  <a:t>Model Data</a:t>
                </a:r>
              </a:p>
            </p:txBody>
          </p:sp>
          <p:pic>
            <p:nvPicPr>
              <p:cNvPr id="19486" name="Picture 31" descr="ida300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9" t="1048" r="4199" b="1747"/>
              <a:stretch>
                <a:fillRect/>
              </a:stretch>
            </p:blipFill>
            <p:spPr bwMode="auto">
              <a:xfrm>
                <a:off x="3218" y="2296"/>
                <a:ext cx="2111" cy="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78" name="Text Box 32"/>
            <p:cNvSpPr txBox="1">
              <a:spLocks noChangeArrowheads="1"/>
            </p:cNvSpPr>
            <p:nvPr/>
          </p:nvSpPr>
          <p:spPr bwMode="auto">
            <a:xfrm>
              <a:off x="1441" y="4114"/>
              <a:ext cx="135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sz="1200">
                  <a:latin typeface="Verdana" pitchFamily="34" charset="0"/>
                </a:rPr>
                <a:t>(Devauges &amp; Sara, 1990)</a:t>
              </a:r>
              <a:endParaRPr lang="en-GB" sz="12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5613" y="-36513"/>
            <a:ext cx="794067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>
                <a:latin typeface="Verdana" pitchFamily="34" charset="0"/>
              </a:rPr>
              <a:t>Simulation Results: Full Model</a:t>
            </a:r>
            <a:endParaRPr lang="en-US" sz="3600" b="1">
              <a:solidFill>
                <a:srgbClr val="FF00FF"/>
              </a:solidFill>
              <a:latin typeface="Verdana" pitchFamily="34" charset="0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547813" y="590550"/>
            <a:ext cx="6096000" cy="2035175"/>
            <a:chOff x="975" y="372"/>
            <a:chExt cx="3840" cy="1282"/>
          </a:xfrm>
        </p:grpSpPr>
        <p:pic>
          <p:nvPicPr>
            <p:cNvPr id="20491" name="Picture 4" descr="pane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663"/>
              <a:ext cx="3840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 Box 5"/>
            <p:cNvSpPr txBox="1">
              <a:spLocks noChangeArrowheads="1"/>
            </p:cNvSpPr>
            <p:nvPr/>
          </p:nvSpPr>
          <p:spPr bwMode="auto">
            <a:xfrm>
              <a:off x="1526" y="372"/>
              <a:ext cx="27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sz="2000" b="1">
                  <a:latin typeface="Helvetica" pitchFamily="34" charset="0"/>
                </a:rPr>
                <a:t>True &amp; Estimated Relevant Stimuli</a:t>
              </a:r>
              <a:endParaRPr lang="en-GB" sz="2000" b="1">
                <a:latin typeface="Helvetica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06538" y="2549525"/>
            <a:ext cx="6161087" cy="2043113"/>
            <a:chOff x="949" y="1606"/>
            <a:chExt cx="3881" cy="1287"/>
          </a:xfrm>
        </p:grpSpPr>
        <p:pic>
          <p:nvPicPr>
            <p:cNvPr id="20489" name="Picture 7" descr="pane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" y="1888"/>
              <a:ext cx="3881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1801" y="1606"/>
              <a:ext cx="21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sz="2000" b="1">
                  <a:latin typeface="Helvetica" pitchFamily="34" charset="0"/>
                </a:rPr>
                <a:t>Neuromodulation in Action</a:t>
              </a:r>
              <a:endParaRPr lang="en-GB" sz="2000" b="1">
                <a:latin typeface="Helvetica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28763" y="4437063"/>
            <a:ext cx="6138862" cy="2343150"/>
            <a:chOff x="963" y="2795"/>
            <a:chExt cx="3867" cy="1476"/>
          </a:xfrm>
        </p:grpSpPr>
        <p:pic>
          <p:nvPicPr>
            <p:cNvPr id="20486" name="Picture 10" descr="panel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3079"/>
              <a:ext cx="3867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2653" y="3997"/>
              <a:ext cx="458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GB" sz="1600" b="1">
                  <a:latin typeface="Helvetica" pitchFamily="34" charset="0"/>
                </a:rPr>
                <a:t>Trials</a:t>
              </a:r>
            </a:p>
          </p:txBody>
        </p:sp>
        <p:sp>
          <p:nvSpPr>
            <p:cNvPr id="20488" name="Text Box 12"/>
            <p:cNvSpPr txBox="1">
              <a:spLocks noChangeArrowheads="1"/>
            </p:cNvSpPr>
            <p:nvPr/>
          </p:nvSpPr>
          <p:spPr bwMode="auto">
            <a:xfrm>
              <a:off x="2124" y="2795"/>
              <a:ext cx="1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sz="2000" b="1">
                  <a:latin typeface="Helvetica" pitchFamily="34" charset="0"/>
                </a:rPr>
                <a:t>Validity Effect (VE)</a:t>
              </a:r>
              <a:endParaRPr lang="en-GB" sz="2000" b="1"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Simulated Psychopharmacology</a:t>
            </a:r>
          </a:p>
        </p:txBody>
      </p:sp>
      <p:pic>
        <p:nvPicPr>
          <p:cNvPr id="21507" name="Picture 3" descr="fig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12875"/>
            <a:ext cx="6337300" cy="4943475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1722438"/>
            <a:ext cx="11191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>
                <a:latin typeface="Verdana" pitchFamily="34" charset="0"/>
              </a:rPr>
              <a:t>50% </a:t>
            </a:r>
            <a:r>
              <a:rPr lang="en-US">
                <a:solidFill>
                  <a:srgbClr val="009900"/>
                </a:solidFill>
                <a:latin typeface="Verdana" pitchFamily="34" charset="0"/>
              </a:rPr>
              <a:t>NE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1600" y="4027488"/>
            <a:ext cx="1682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>
                <a:latin typeface="Verdana" pitchFamily="34" charset="0"/>
              </a:rPr>
              <a:t>50% </a:t>
            </a:r>
            <a:r>
              <a:rPr lang="en-US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>
                <a:latin typeface="Verdana" pitchFamily="34" charset="0"/>
              </a:rPr>
              <a:t>/</a:t>
            </a:r>
            <a:r>
              <a:rPr lang="en-US">
                <a:solidFill>
                  <a:srgbClr val="009900"/>
                </a:solidFill>
                <a:latin typeface="Verdana" pitchFamily="34" charset="0"/>
              </a:rPr>
              <a:t>NE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3644900"/>
            <a:ext cx="864076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551738" y="2706688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  <a:latin typeface="Verdana" pitchFamily="34" charset="0"/>
              </a:rPr>
              <a:t>ACh</a:t>
            </a:r>
          </a:p>
          <a:p>
            <a:r>
              <a:rPr lang="en-US" sz="1600">
                <a:latin typeface="Verdana" pitchFamily="34" charset="0"/>
              </a:rPr>
              <a:t>compensation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24750" y="4984750"/>
            <a:ext cx="14335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US" sz="1600">
                <a:latin typeface="Verdana" pitchFamily="34" charset="0"/>
              </a:rPr>
              <a:t> can</a:t>
            </a:r>
          </a:p>
          <a:p>
            <a:r>
              <a:rPr lang="en-US" sz="1600">
                <a:latin typeface="Verdana" pitchFamily="34" charset="0"/>
              </a:rPr>
              <a:t>nearly catch</a:t>
            </a:r>
          </a:p>
          <a:p>
            <a:r>
              <a:rPr lang="en-US" sz="1600">
                <a:latin typeface="Verdana" pitchFamily="34" charset="0"/>
              </a:rPr>
              <a:t>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hN3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989138"/>
            <a:ext cx="488791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57238" y="65088"/>
            <a:ext cx="7550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latin typeface="Verdana" pitchFamily="34" charset="0"/>
              </a:rPr>
              <a:t>Simulation Results: Psychopharmacology</a:t>
            </a:r>
            <a:endParaRPr lang="en-US" sz="2800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1049338"/>
            <a:ext cx="75009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GB" sz="1600">
                <a:latin typeface="Verdana" pitchFamily="34" charset="0"/>
              </a:rPr>
              <a:t> depletion can </a:t>
            </a:r>
            <a:r>
              <a:rPr lang="en-GB" sz="1600" b="1" i="1">
                <a:solidFill>
                  <a:srgbClr val="0000FF"/>
                </a:solidFill>
                <a:latin typeface="Verdana" pitchFamily="34" charset="0"/>
              </a:rPr>
              <a:t>alleviate</a:t>
            </a:r>
            <a:r>
              <a:rPr lang="en-GB" sz="1600">
                <a:latin typeface="Verdana" pitchFamily="34" charset="0"/>
              </a:rPr>
              <a:t> </a:t>
            </a:r>
            <a:r>
              <a:rPr lang="en-GB" sz="1600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GB" sz="1600">
                <a:latin typeface="Verdana" pitchFamily="34" charset="0"/>
              </a:rPr>
              <a:t> depletion revealing underlying</a:t>
            </a:r>
          </a:p>
          <a:p>
            <a:r>
              <a:rPr lang="en-GB" sz="1600" b="1" i="1">
                <a:solidFill>
                  <a:srgbClr val="0000FF"/>
                </a:solidFill>
                <a:latin typeface="Verdana" pitchFamily="34" charset="0"/>
              </a:rPr>
              <a:t>opponency </a:t>
            </a:r>
            <a:r>
              <a:rPr lang="en-GB" sz="1600">
                <a:latin typeface="Verdana" pitchFamily="34" charset="0"/>
              </a:rPr>
              <a:t>(implication for neurological diseases such as Alzheimers)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-5400000">
            <a:off x="-276225" y="3724276"/>
            <a:ext cx="1844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42" tIns="67471" rIns="134942" bIns="67471">
            <a:spAutoFit/>
          </a:bodyPr>
          <a:lstStyle>
            <a:lvl1pPr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>
                <a:latin typeface="Helvetica" pitchFamily="34" charset="0"/>
              </a:rPr>
              <a:t>Mean error rate</a:t>
            </a:r>
            <a:endParaRPr lang="en-US">
              <a:latin typeface="Helvetica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25663" y="6049963"/>
            <a:ext cx="23622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42" tIns="67471" rIns="134942" bIns="67471">
            <a:spAutoFit/>
          </a:bodyPr>
          <a:lstStyle>
            <a:lvl1pPr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49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4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1600" b="1">
                <a:latin typeface="Helvetica" pitchFamily="34" charset="0"/>
              </a:rPr>
              <a:t>% of Normal NE Level</a:t>
            </a:r>
            <a:endParaRPr lang="en-US" sz="1600" b="1">
              <a:latin typeface="Helvetic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67400" y="2332038"/>
            <a:ext cx="3052763" cy="2249487"/>
            <a:chOff x="3696" y="1469"/>
            <a:chExt cx="1923" cy="1417"/>
          </a:xfrm>
        </p:grpSpPr>
        <p:graphicFrame>
          <p:nvGraphicFramePr>
            <p:cNvPr id="22538" name="Object 8"/>
            <p:cNvGraphicFramePr>
              <a:graphicFrameLocks noChangeAspect="1"/>
            </p:cNvGraphicFramePr>
            <p:nvPr/>
          </p:nvGraphicFramePr>
          <p:xfrm>
            <a:off x="3941" y="2442"/>
            <a:ext cx="1088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Equation" r:id="rId5" imgW="965200" imgH="393700" progId="Equation.DSMT4">
                    <p:embed/>
                  </p:oleObj>
                </mc:Choice>
                <mc:Fallback>
                  <p:oleObj name="Equation" r:id="rId5" imgW="9652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1" y="2442"/>
                          <a:ext cx="1088" cy="444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 cmpd="dbl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3696" y="1469"/>
              <a:ext cx="192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 b="1">
                  <a:solidFill>
                    <a:srgbClr val="FF3300"/>
                  </a:solidFill>
                  <a:latin typeface="Verdana" pitchFamily="34" charset="0"/>
                </a:rPr>
                <a:t>ACh</a:t>
              </a:r>
              <a:r>
                <a:rPr lang="en-GB" sz="1600">
                  <a:latin typeface="Verdana" pitchFamily="34" charset="0"/>
                </a:rPr>
                <a:t> level determines a</a:t>
              </a:r>
            </a:p>
            <a:p>
              <a:r>
                <a:rPr lang="en-GB" sz="1600" b="1" i="1">
                  <a:latin typeface="Verdana" pitchFamily="34" charset="0"/>
                </a:rPr>
                <a:t>threshold</a:t>
              </a:r>
              <a:r>
                <a:rPr lang="en-GB" sz="1600">
                  <a:latin typeface="Verdana" pitchFamily="34" charset="0"/>
                </a:rPr>
                <a:t> for </a:t>
              </a:r>
              <a:r>
                <a:rPr lang="en-GB" sz="1600" b="1">
                  <a:solidFill>
                    <a:srgbClr val="009900"/>
                  </a:solidFill>
                  <a:latin typeface="Verdana" pitchFamily="34" charset="0"/>
                </a:rPr>
                <a:t>NE</a:t>
              </a:r>
              <a:r>
                <a:rPr lang="en-GB" sz="1600">
                  <a:latin typeface="Verdana" pitchFamily="34" charset="0"/>
                </a:rPr>
                <a:t>-mediated</a:t>
              </a:r>
            </a:p>
            <a:p>
              <a:r>
                <a:rPr lang="en-GB" sz="1600">
                  <a:latin typeface="Verdana" pitchFamily="34" charset="0"/>
                </a:rPr>
                <a:t>context change: </a:t>
              </a:r>
            </a:p>
          </p:txBody>
        </p:sp>
      </p:grp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5940425" y="5078413"/>
            <a:ext cx="31829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high </a:t>
            </a:r>
            <a:r>
              <a:rPr lang="en-US">
                <a:solidFill>
                  <a:srgbClr val="FF3300"/>
                </a:solidFill>
                <a:latin typeface="Verdana" pitchFamily="34" charset="0"/>
              </a:rPr>
              <a:t>expected uncertainty</a:t>
            </a:r>
          </a:p>
          <a:p>
            <a:r>
              <a:rPr lang="en-US">
                <a:latin typeface="Verdana" pitchFamily="34" charset="0"/>
              </a:rPr>
              <a:t>makes a high bar for</a:t>
            </a:r>
          </a:p>
          <a:p>
            <a:r>
              <a:rPr lang="en-US" sz="1600">
                <a:solidFill>
                  <a:srgbClr val="009900"/>
                </a:solidFill>
                <a:latin typeface="Verdana" pitchFamily="34" charset="0"/>
              </a:rPr>
              <a:t>unexpected</a:t>
            </a:r>
            <a:r>
              <a:rPr lang="en-US">
                <a:solidFill>
                  <a:srgbClr val="009900"/>
                </a:solidFill>
                <a:latin typeface="Verdana" pitchFamily="34" charset="0"/>
              </a:rPr>
              <a:t> uncertainty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2051050" y="4570413"/>
            <a:ext cx="1797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>
                <a:latin typeface="Verdana" pitchFamily="34" charset="0"/>
              </a:rPr>
              <a:t>0.001% </a:t>
            </a:r>
            <a:r>
              <a:rPr lang="en-US" sz="2000">
                <a:solidFill>
                  <a:srgbClr val="FF3300"/>
                </a:solidFill>
                <a:latin typeface="Verdana" pitchFamily="34" charset="0"/>
              </a:rPr>
              <a:t>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Behrens et 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191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348038" y="5291138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£10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3924300" y="530066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£20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Behrens et al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59928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0" y="2781300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stable 120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0" y="40052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change 15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0" y="53006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stable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32138" y="260350"/>
            <a:ext cx="2632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>
                <a:latin typeface="Verdana" pitchFamily="34" charset="0"/>
              </a:rPr>
              <a:t>Summary</a:t>
            </a:r>
            <a:endParaRPr lang="en-US" sz="3600" b="1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7991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80000"/>
              <a:buFontTx/>
              <a:buBlip>
                <a:blip r:embed="rId2"/>
              </a:buBlip>
            </a:pPr>
            <a:r>
              <a:rPr lang="en-GB" sz="2400">
                <a:latin typeface="Verdana" pitchFamily="34" charset="0"/>
              </a:rPr>
              <a:t> </a:t>
            </a:r>
            <a:r>
              <a:rPr lang="en-GB" sz="2000">
                <a:latin typeface="Verdana" pitchFamily="34" charset="0"/>
              </a:rPr>
              <a:t>Single framework for understanding </a:t>
            </a:r>
            <a:r>
              <a:rPr lang="en-GB" sz="2000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GB" sz="2000">
                <a:latin typeface="Verdana" pitchFamily="34" charset="0"/>
              </a:rPr>
              <a:t>, </a:t>
            </a:r>
            <a:r>
              <a:rPr lang="en-GB" sz="2000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GB" sz="2000">
                <a:latin typeface="Verdana" pitchFamily="34" charset="0"/>
              </a:rPr>
              <a:t> and some</a:t>
            </a:r>
          </a:p>
          <a:p>
            <a:pPr>
              <a:buSzPct val="80000"/>
            </a:pPr>
            <a:r>
              <a:rPr lang="en-GB" sz="2000">
                <a:latin typeface="Verdana" pitchFamily="34" charset="0"/>
              </a:rPr>
              <a:t>    	aspects of attention</a:t>
            </a:r>
          </a:p>
          <a:p>
            <a:pPr>
              <a:buSzPct val="80000"/>
            </a:pPr>
            <a:endParaRPr lang="en-US" sz="2000">
              <a:latin typeface="Verdana" pitchFamily="34" charset="0"/>
            </a:endParaRPr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 sz="2000">
                <a:latin typeface="Verdana" pitchFamily="34" charset="0"/>
              </a:rPr>
              <a:t>/</a:t>
            </a:r>
            <a:r>
              <a:rPr lang="en-US" sz="2000">
                <a:solidFill>
                  <a:srgbClr val="009900"/>
                </a:solidFill>
                <a:latin typeface="Verdana" pitchFamily="34" charset="0"/>
              </a:rPr>
              <a:t>NE</a:t>
            </a:r>
            <a:r>
              <a:rPr lang="en-US" sz="2000">
                <a:latin typeface="Verdana" pitchFamily="34" charset="0"/>
              </a:rPr>
              <a:t> as expected/unexpected uncertainty signals</a:t>
            </a:r>
          </a:p>
          <a:p>
            <a:pPr>
              <a:buSzPct val="80000"/>
            </a:pPr>
            <a:endParaRPr lang="en-US" sz="2000">
              <a:latin typeface="Verdana" pitchFamily="34" charset="0"/>
            </a:endParaRPr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Experimental psychopharmacological data replicated by        	model simulations</a:t>
            </a:r>
          </a:p>
          <a:p>
            <a:pPr>
              <a:buSzPct val="80000"/>
            </a:pPr>
            <a:endParaRPr lang="en-US" sz="2000">
              <a:latin typeface="Verdana" pitchFamily="34" charset="0"/>
            </a:endParaRPr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Implications from complex interactions between </a:t>
            </a:r>
            <a:r>
              <a:rPr lang="en-US" sz="2000">
                <a:solidFill>
                  <a:srgbClr val="FF3300"/>
                </a:solidFill>
                <a:latin typeface="Verdana" pitchFamily="34" charset="0"/>
              </a:rPr>
              <a:t>ACh</a:t>
            </a:r>
            <a:r>
              <a:rPr lang="en-US" sz="2000">
                <a:latin typeface="Verdana" pitchFamily="34" charset="0"/>
              </a:rPr>
              <a:t> &amp; </a:t>
            </a:r>
            <a:r>
              <a:rPr lang="en-US" sz="2000">
                <a:solidFill>
                  <a:srgbClr val="009900"/>
                </a:solidFill>
                <a:latin typeface="Verdana" pitchFamily="34" charset="0"/>
              </a:rPr>
              <a:t>NE</a:t>
            </a:r>
          </a:p>
          <a:p>
            <a:pPr>
              <a:buSzPct val="80000"/>
            </a:pPr>
            <a:endParaRPr lang="en-US" sz="2000">
              <a:solidFill>
                <a:srgbClr val="009900"/>
              </a:solidFill>
              <a:latin typeface="Verdana" pitchFamily="34" charset="0"/>
            </a:endParaRPr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Predictions at the cellular, systems, and behavioral levels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000">
              <a:latin typeface="Verdana" pitchFamily="34" charset="0"/>
            </a:endParaRPr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Consider loss functions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000">
              <a:latin typeface="Verdana" pitchFamily="34" charset="0"/>
            </a:endParaRPr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Activity vs weight vs neuromodulatory vs population 	representations of uncertainty (ACC in Behrens)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Aston-Jones: Target Detection</a:t>
            </a:r>
            <a:endParaRPr lang="en-US" sz="4000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34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Verdana" pitchFamily="34" charset="0"/>
              </a:rPr>
              <a:t>detect and react to a </a:t>
            </a:r>
            <a:r>
              <a:rPr lang="en-GB">
                <a:solidFill>
                  <a:srgbClr val="6600FF"/>
                </a:solidFill>
                <a:latin typeface="Verdana" pitchFamily="34" charset="0"/>
              </a:rPr>
              <a:t>rare</a:t>
            </a:r>
            <a:r>
              <a:rPr lang="en-GB">
                <a:latin typeface="Verdana" pitchFamily="34" charset="0"/>
              </a:rPr>
              <a:t> target amongst </a:t>
            </a:r>
            <a:r>
              <a:rPr lang="en-GB">
                <a:solidFill>
                  <a:srgbClr val="6600FF"/>
                </a:solidFill>
                <a:latin typeface="Verdana" pitchFamily="34" charset="0"/>
              </a:rPr>
              <a:t>common</a:t>
            </a:r>
            <a:r>
              <a:rPr lang="en-GB">
                <a:latin typeface="Verdana" pitchFamily="34" charset="0"/>
              </a:rPr>
              <a:t> distractors</a:t>
            </a:r>
            <a:endParaRPr lang="en-US">
              <a:latin typeface="Verdana" pitchFamily="34" charset="0"/>
            </a:endParaRPr>
          </a:p>
        </p:txBody>
      </p:sp>
      <p:pic>
        <p:nvPicPr>
          <p:cNvPr id="63492" name="Picture 4" descr="aj2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3017838" cy="1374775"/>
          </a:xfr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8610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07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200">
                <a:latin typeface="Verdana" pitchFamily="34" charset="0"/>
              </a:rPr>
              <a:t> elevated tonic activity for reversal</a:t>
            </a:r>
          </a:p>
          <a:p>
            <a:pPr eaLnBrk="1" hangingPunct="1">
              <a:buFontTx/>
              <a:buChar char="•"/>
            </a:pPr>
            <a:r>
              <a:rPr lang="en-GB" sz="2200">
                <a:latin typeface="Verdana" pitchFamily="34" charset="0"/>
              </a:rPr>
              <a:t> activated by </a:t>
            </a:r>
            <a:r>
              <a:rPr lang="en-GB" sz="2200">
                <a:solidFill>
                  <a:srgbClr val="6600FF"/>
                </a:solidFill>
                <a:latin typeface="Verdana" pitchFamily="34" charset="0"/>
              </a:rPr>
              <a:t>rare</a:t>
            </a:r>
            <a:r>
              <a:rPr lang="en-GB" sz="2200">
                <a:latin typeface="Verdana" pitchFamily="34" charset="0"/>
              </a:rPr>
              <a:t> target (and reverses)</a:t>
            </a:r>
          </a:p>
          <a:p>
            <a:pPr eaLnBrk="1" hangingPunct="1">
              <a:buFontTx/>
              <a:buChar char="•"/>
            </a:pPr>
            <a:r>
              <a:rPr lang="en-GB" sz="2200">
                <a:latin typeface="Verdana" pitchFamily="34" charset="0"/>
              </a:rPr>
              <a:t> not reward/stimulus related? more response related?</a:t>
            </a:r>
          </a:p>
          <a:p>
            <a:pPr eaLnBrk="1" hangingPunct="1">
              <a:buFontTx/>
              <a:buChar char="•"/>
            </a:pPr>
            <a:r>
              <a:rPr lang="en-GB" sz="2200">
                <a:solidFill>
                  <a:srgbClr val="FF0000"/>
                </a:solidFill>
                <a:latin typeface="Verdana" pitchFamily="34" charset="0"/>
              </a:rPr>
              <a:t> no reason to persist as hardly unexpected</a:t>
            </a:r>
            <a:endParaRPr lang="en-US" sz="220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1524000"/>
            <a:ext cx="2895600" cy="3992563"/>
            <a:chOff x="2064" y="960"/>
            <a:chExt cx="1824" cy="2515"/>
          </a:xfrm>
        </p:grpSpPr>
        <p:pic>
          <p:nvPicPr>
            <p:cNvPr id="26633" name="Picture 7" descr="fig1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960"/>
              <a:ext cx="1800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8" descr="fig1c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61"/>
              <a:ext cx="15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9" descr="fig1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08"/>
              <a:ext cx="1776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8" name="Picture 10" descr="fig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371600"/>
            <a:ext cx="2933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932738" y="5791200"/>
            <a:ext cx="1211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Verdana" pitchFamily="34" charset="0"/>
              </a:rPr>
              <a:t>Clayton, </a:t>
            </a:r>
            <a:r>
              <a:rPr lang="en-US" sz="1200" i="1">
                <a:latin typeface="Verdana" pitchFamily="34" charset="0"/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6217"/>
            <a:ext cx="4343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6216"/>
            <a:ext cx="41624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28480"/>
            <a:ext cx="44577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05264"/>
            <a:ext cx="1571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203" y="187618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apply the previous analysis: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562" y="57491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 if: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48551" y="573325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everything will work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Phasic NE activity</a:t>
            </a:r>
            <a:endParaRPr lang="en-GB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no reason to persist under our </a:t>
            </a:r>
            <a:r>
              <a:rPr lang="en-US" sz="1600" smtClean="0">
                <a:solidFill>
                  <a:srgbClr val="FF0000"/>
                </a:solidFill>
              </a:rPr>
              <a:t>tonic</a:t>
            </a:r>
            <a:r>
              <a:rPr lang="en-US" sz="1600" smtClean="0"/>
              <a:t> model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GB" sz="1600" smtClean="0">
                <a:solidFill>
                  <a:srgbClr val="6600FF"/>
                </a:solidFill>
              </a:rPr>
              <a:t>quantitative</a:t>
            </a:r>
            <a:r>
              <a:rPr lang="en-GB" sz="1600" smtClean="0"/>
              <a:t> </a:t>
            </a:r>
            <a:r>
              <a:rPr lang="en-GB" sz="1600" smtClean="0">
                <a:solidFill>
                  <a:srgbClr val="FF0000"/>
                </a:solidFill>
              </a:rPr>
              <a:t>phasic</a:t>
            </a:r>
            <a:r>
              <a:rPr lang="en-GB" sz="1600" smtClean="0"/>
              <a:t> theory (Brown, Cohen, Aston-Jones): gain change</a:t>
            </a:r>
          </a:p>
          <a:p>
            <a:pPr eaLnBrk="1" hangingPunct="1">
              <a:lnSpc>
                <a:spcPct val="80000"/>
              </a:lnSpc>
            </a:pPr>
            <a:endParaRPr lang="en-GB" sz="1600" smtClean="0"/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NE controls balance of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 	recurrence/bottom-up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implements 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	S/N ratio with target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or perhaps decision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	(through instability)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lvl="1" eaLnBrk="1" hangingPunct="1">
              <a:lnSpc>
                <a:spcPct val="80000"/>
              </a:lnSpc>
            </a:pPr>
            <a:r>
              <a:rPr lang="en-GB" sz="1600" smtClean="0">
                <a:solidFill>
                  <a:srgbClr val="FF0000"/>
                </a:solidFill>
              </a:rPr>
              <a:t>detect </a:t>
            </a:r>
            <a:r>
              <a:rPr lang="en-GB" sz="1600" smtClean="0"/>
              <a:t>to</a:t>
            </a:r>
            <a:r>
              <a:rPr lang="en-GB" sz="1600" smtClean="0">
                <a:solidFill>
                  <a:srgbClr val="FF0000"/>
                </a:solidFill>
              </a:rPr>
              <a:t> detect</a:t>
            </a:r>
          </a:p>
          <a:p>
            <a:pPr lvl="1" eaLnBrk="1" hangingPunct="1">
              <a:lnSpc>
                <a:spcPct val="80000"/>
              </a:lnSpc>
            </a:pPr>
            <a:endParaRPr lang="en-GB" sz="16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1600" smtClean="0"/>
              <a:t>why only for</a:t>
            </a:r>
            <a:r>
              <a:rPr lang="en-GB" sz="1600" smtClean="0">
                <a:solidFill>
                  <a:srgbClr val="FF0000"/>
                </a:solidFill>
              </a:rPr>
              <a:t> targets?</a:t>
            </a:r>
          </a:p>
          <a:p>
            <a:pPr lvl="1" eaLnBrk="1" hangingPunct="1">
              <a:lnSpc>
                <a:spcPct val="80000"/>
              </a:lnSpc>
            </a:pPr>
            <a:endParaRPr lang="en-GB" sz="16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1600" smtClean="0">
                <a:solidFill>
                  <a:srgbClr val="FF0000"/>
                </a:solidFill>
              </a:rPr>
              <a:t>already </a:t>
            </a:r>
            <a:r>
              <a:rPr lang="en-GB" sz="1600" smtClean="0"/>
              <a:t>detected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    (early bump)</a:t>
            </a:r>
            <a:endParaRPr lang="en-GB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4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FF00FF"/>
                </a:solidFill>
              </a:rPr>
              <a:t>NE reports unexpected state changes </a:t>
            </a:r>
            <a:r>
              <a:rPr lang="en-US" sz="1600" smtClean="0"/>
              <a:t>within</a:t>
            </a:r>
            <a:r>
              <a:rPr lang="en-US" sz="1600" smtClean="0">
                <a:solidFill>
                  <a:srgbClr val="FF00FF"/>
                </a:solidFill>
              </a:rPr>
              <a:t> the task</a:t>
            </a:r>
            <a:endParaRPr lang="en-GB" sz="1600" smtClean="0">
              <a:solidFill>
                <a:srgbClr val="FF00FF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1"/>
          <a:stretch>
            <a:fillRect/>
          </a:stretch>
        </p:blipFill>
        <p:spPr bwMode="auto">
          <a:xfrm>
            <a:off x="3962400" y="2743200"/>
            <a:ext cx="51816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Vigilance Model</a:t>
            </a:r>
          </a:p>
        </p:txBody>
      </p:sp>
      <p:pic>
        <p:nvPicPr>
          <p:cNvPr id="66563" name="Picture 3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10001" r="37778" b="51988"/>
          <a:stretch>
            <a:fillRect/>
          </a:stretch>
        </p:blipFill>
        <p:spPr bwMode="auto">
          <a:xfrm>
            <a:off x="3352800" y="1600200"/>
            <a:ext cx="2667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51010" r="70013" b="10001"/>
          <a:stretch>
            <a:fillRect/>
          </a:stretch>
        </p:blipFill>
        <p:spPr bwMode="auto">
          <a:xfrm>
            <a:off x="6324600" y="16764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4953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Verdana" pitchFamily="34" charset="0"/>
              </a:rPr>
              <a:t> variable time in start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Verdana" pitchFamily="34" charset="0"/>
              </a:rPr>
              <a:t> </a:t>
            </a:r>
            <a:r>
              <a:rPr lang="el-GR">
                <a:latin typeface="Verdana" pitchFamily="34" charset="0"/>
              </a:rPr>
              <a:t>η</a:t>
            </a:r>
            <a:r>
              <a:rPr lang="en-GB">
                <a:latin typeface="Verdana" pitchFamily="34" charset="0"/>
              </a:rPr>
              <a:t> controls confusability</a:t>
            </a:r>
            <a:endParaRPr lang="en-US">
              <a:latin typeface="Verdana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429000" y="4953000"/>
            <a:ext cx="2776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Verdana" pitchFamily="34" charset="0"/>
              </a:rPr>
              <a:t> one single run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Verdana" pitchFamily="34" charset="0"/>
              </a:rPr>
              <a:t> cumulative is clearer</a:t>
            </a:r>
            <a:endParaRPr lang="en-US">
              <a:latin typeface="Verdana" pitchFamily="34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537325" y="4953000"/>
            <a:ext cx="2573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Verdana" pitchFamily="34" charset="0"/>
              </a:rPr>
              <a:t> exact inference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Verdana" pitchFamily="34" charset="0"/>
              </a:rPr>
              <a:t> effect of 80% prior</a:t>
            </a:r>
            <a:endParaRPr lang="en-US">
              <a:latin typeface="Verdana" pitchFamily="34" charset="0"/>
            </a:endParaRPr>
          </a:p>
        </p:txBody>
      </p:sp>
      <p:pic>
        <p:nvPicPr>
          <p:cNvPr id="28680" name="Picture 8" descr="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28800"/>
            <a:ext cx="3124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Phasic NE</a:t>
            </a:r>
            <a:endParaRPr lang="en-US" smtClean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>
                <a:latin typeface="Verdana" pitchFamily="34" charset="0"/>
              </a:rPr>
              <a:t> NE reports </a:t>
            </a:r>
            <a:r>
              <a:rPr lang="en-GB" sz="2800">
                <a:solidFill>
                  <a:srgbClr val="6600FF"/>
                </a:solidFill>
                <a:latin typeface="Verdana" pitchFamily="34" charset="0"/>
              </a:rPr>
              <a:t>uncertainty</a:t>
            </a:r>
            <a:r>
              <a:rPr lang="en-GB" sz="2800">
                <a:latin typeface="Verdana" pitchFamily="34" charset="0"/>
              </a:rPr>
              <a:t> about current state</a:t>
            </a:r>
          </a:p>
          <a:p>
            <a:pPr lvl="1"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state in the </a:t>
            </a:r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model</a:t>
            </a:r>
            <a:r>
              <a:rPr lang="en-GB" sz="2400">
                <a:latin typeface="Verdana" pitchFamily="34" charset="0"/>
              </a:rPr>
              <a:t>, not state of the model</a:t>
            </a:r>
          </a:p>
          <a:p>
            <a:pPr lvl="1"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divisively</a:t>
            </a:r>
            <a:r>
              <a:rPr lang="en-GB" sz="2400">
                <a:latin typeface="Verdana" pitchFamily="34" charset="0"/>
              </a:rPr>
              <a:t> related to prior probability of that state</a:t>
            </a:r>
          </a:p>
          <a:p>
            <a:pPr lvl="1" eaLnBrk="1" hangingPunct="1">
              <a:buFontTx/>
              <a:buChar char="•"/>
            </a:pPr>
            <a:endParaRPr lang="en-GB" sz="240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</a:t>
            </a:r>
            <a:r>
              <a:rPr lang="en-GB" sz="2800">
                <a:latin typeface="Verdana" pitchFamily="34" charset="0"/>
              </a:rPr>
              <a:t>NE measured relative to </a:t>
            </a:r>
            <a:r>
              <a:rPr lang="en-GB" sz="2800">
                <a:solidFill>
                  <a:srgbClr val="6600FF"/>
                </a:solidFill>
                <a:latin typeface="Verdana" pitchFamily="34" charset="0"/>
              </a:rPr>
              <a:t>default state sequence</a:t>
            </a:r>
          </a:p>
          <a:p>
            <a:pPr lvl="2" eaLnBrk="1" hangingPunct="1"/>
            <a:r>
              <a:rPr lang="en-GB" sz="2400">
                <a:latin typeface="Verdana" pitchFamily="34" charset="0"/>
              </a:rPr>
              <a:t>	</a:t>
            </a:r>
            <a:r>
              <a:rPr lang="en-GB" sz="2400">
                <a:solidFill>
                  <a:srgbClr val="FF0000"/>
                </a:solidFill>
                <a:latin typeface="Helvetica" pitchFamily="34" charset="0"/>
              </a:rPr>
              <a:t>start</a:t>
            </a:r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ZapfChancery" pitchFamily="18" charset="0"/>
              </a:rPr>
              <a:t>→  </a:t>
            </a:r>
            <a:r>
              <a:rPr lang="en-GB" sz="2400">
                <a:solidFill>
                  <a:srgbClr val="FF0000"/>
                </a:solidFill>
                <a:latin typeface="Helvetica" pitchFamily="34" charset="0"/>
              </a:rPr>
              <a:t>distractor</a:t>
            </a:r>
          </a:p>
          <a:p>
            <a:pPr eaLnBrk="1" hangingPunct="1"/>
            <a:endParaRPr lang="en-GB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800">
                <a:latin typeface="Verdana" pitchFamily="34" charset="0"/>
              </a:rPr>
              <a:t> </a:t>
            </a:r>
            <a:r>
              <a:rPr lang="en-GB" sz="2800">
                <a:solidFill>
                  <a:srgbClr val="6600FF"/>
                </a:solidFill>
                <a:latin typeface="Verdana" pitchFamily="34" charset="0"/>
              </a:rPr>
              <a:t>temporal</a:t>
            </a:r>
            <a:r>
              <a:rPr lang="en-GB" sz="2800">
                <a:latin typeface="Verdana" pitchFamily="34" charset="0"/>
              </a:rPr>
              <a:t> aspect - </a:t>
            </a:r>
            <a:r>
              <a:rPr lang="en-GB" sz="2800">
                <a:solidFill>
                  <a:srgbClr val="FF0000"/>
                </a:solidFill>
                <a:latin typeface="Helvetica" pitchFamily="34" charset="0"/>
              </a:rPr>
              <a:t>start</a:t>
            </a:r>
            <a:r>
              <a:rPr lang="en-GB" sz="2800">
                <a:solidFill>
                  <a:srgbClr val="FF0000"/>
                </a:solidFill>
                <a:latin typeface="Verdana" pitchFamily="34" charset="0"/>
              </a:rPr>
              <a:t> →  </a:t>
            </a:r>
            <a:r>
              <a:rPr lang="en-GB" sz="2800">
                <a:solidFill>
                  <a:srgbClr val="FF0000"/>
                </a:solidFill>
                <a:latin typeface="Helvetica" pitchFamily="34" charset="0"/>
              </a:rPr>
              <a:t>distractor</a:t>
            </a:r>
            <a:r>
              <a:rPr lang="en-GB" sz="280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GB" sz="280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800">
                <a:latin typeface="Verdana" pitchFamily="34" charset="0"/>
              </a:rPr>
              <a:t> </a:t>
            </a:r>
            <a:r>
              <a:rPr lang="en-GB" sz="2800">
                <a:solidFill>
                  <a:srgbClr val="6600FF"/>
                </a:solidFill>
                <a:latin typeface="Verdana" pitchFamily="34" charset="0"/>
              </a:rPr>
              <a:t>structural</a:t>
            </a:r>
            <a:r>
              <a:rPr lang="en-GB" sz="2800">
                <a:latin typeface="Verdana" pitchFamily="34" charset="0"/>
              </a:rPr>
              <a:t> aspect </a:t>
            </a:r>
            <a:r>
              <a:rPr lang="en-GB" sz="2800">
                <a:latin typeface="Helvetica" pitchFamily="34" charset="0"/>
              </a:rPr>
              <a:t>target</a:t>
            </a:r>
            <a:r>
              <a:rPr lang="en-GB" sz="2800">
                <a:latin typeface="Verdana" pitchFamily="34" charset="0"/>
              </a:rPr>
              <a:t> </a:t>
            </a:r>
            <a:r>
              <a:rPr lang="en-GB" sz="2800" i="1">
                <a:latin typeface="Verdana" pitchFamily="34" charset="0"/>
              </a:rPr>
              <a:t>versus</a:t>
            </a:r>
            <a:r>
              <a:rPr lang="en-GB" sz="2800">
                <a:latin typeface="Verdana" pitchFamily="34" charset="0"/>
              </a:rPr>
              <a:t> </a:t>
            </a:r>
            <a:r>
              <a:rPr lang="en-GB" sz="2800">
                <a:latin typeface="Helvetica" pitchFamily="34" charset="0"/>
              </a:rPr>
              <a:t>distractor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Phasic NE</a:t>
            </a:r>
            <a:endParaRPr lang="en-US" smtClean="0"/>
          </a:p>
        </p:txBody>
      </p:sp>
      <p:pic>
        <p:nvPicPr>
          <p:cNvPr id="30723" name="Picture 3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51010" r="70013" b="10001"/>
          <a:stretch>
            <a:fillRect/>
          </a:stretch>
        </p:blipFill>
        <p:spPr bwMode="auto">
          <a:xfrm>
            <a:off x="228600" y="1447800"/>
            <a:ext cx="3543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52010" r="37778" b="38580"/>
          <a:stretch>
            <a:fillRect/>
          </a:stretch>
        </p:blipFill>
        <p:spPr bwMode="auto">
          <a:xfrm>
            <a:off x="4529138" y="1447800"/>
            <a:ext cx="441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360863" y="2622550"/>
            <a:ext cx="47831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onset response from timing</a:t>
            </a:r>
          </a:p>
          <a:p>
            <a:pPr eaLnBrk="1" hangingPunct="1"/>
            <a:r>
              <a:rPr lang="en-GB" sz="2400">
                <a:latin typeface="Verdana" pitchFamily="34" charset="0"/>
              </a:rPr>
              <a:t>   uncertainty (SET)</a:t>
            </a:r>
          </a:p>
          <a:p>
            <a:pPr eaLnBrk="1" hangingPunct="1"/>
            <a:endParaRPr lang="en-GB" sz="240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growth as P(</a:t>
            </a:r>
            <a:r>
              <a:rPr lang="en-GB" sz="2400">
                <a:latin typeface="Helvetica" pitchFamily="34" charset="0"/>
              </a:rPr>
              <a:t>target</a:t>
            </a:r>
            <a:r>
              <a:rPr lang="en-GB" sz="2400">
                <a:latin typeface="Verdana" pitchFamily="34" charset="0"/>
              </a:rPr>
              <a:t>)/0.2 rises</a:t>
            </a:r>
          </a:p>
          <a:p>
            <a:pPr eaLnBrk="1" hangingPunct="1">
              <a:buFontTx/>
              <a:buChar char="•"/>
            </a:pPr>
            <a:endParaRPr lang="en-GB" sz="240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act when P(</a:t>
            </a:r>
            <a:r>
              <a:rPr lang="en-GB" sz="2400">
                <a:latin typeface="Helvetica" pitchFamily="34" charset="0"/>
              </a:rPr>
              <a:t>target</a:t>
            </a:r>
            <a:r>
              <a:rPr lang="en-GB" sz="2400">
                <a:latin typeface="Verdana" pitchFamily="34" charset="0"/>
              </a:rPr>
              <a:t>)=0.95</a:t>
            </a:r>
          </a:p>
          <a:p>
            <a:pPr eaLnBrk="1" hangingPunct="1">
              <a:buFontTx/>
              <a:buChar char="•"/>
            </a:pPr>
            <a:endParaRPr lang="en-GB" sz="240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stop if P(</a:t>
            </a:r>
            <a:r>
              <a:rPr lang="en-GB" sz="2400">
                <a:latin typeface="Helvetica" pitchFamily="34" charset="0"/>
              </a:rPr>
              <a:t>target</a:t>
            </a:r>
            <a:r>
              <a:rPr lang="en-GB" sz="2400">
                <a:latin typeface="Verdana" pitchFamily="34" charset="0"/>
              </a:rPr>
              <a:t>)=0.01</a:t>
            </a:r>
          </a:p>
          <a:p>
            <a:pPr eaLnBrk="1" hangingPunct="1">
              <a:buFontTx/>
              <a:buChar char="•"/>
            </a:pPr>
            <a:endParaRPr lang="en-GB" sz="2400"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arbitrarily set NE=0 after</a:t>
            </a:r>
          </a:p>
          <a:p>
            <a:pPr eaLnBrk="1" hangingPunct="1"/>
            <a:r>
              <a:rPr lang="en-GB" sz="2400">
                <a:latin typeface="Verdana" pitchFamily="34" charset="0"/>
              </a:rPr>
              <a:t>   5 timesteps</a:t>
            </a:r>
            <a:endParaRPr lang="en-US" sz="2400"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3735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Verdana" pitchFamily="34" charset="0"/>
              </a:rPr>
              <a:t>(small prob of reflexive action)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52010" r="37778" b="10001"/>
          <a:stretch>
            <a:fillRect/>
          </a:stretch>
        </p:blipFill>
        <p:spPr bwMode="auto">
          <a:xfrm>
            <a:off x="0" y="1905000"/>
            <a:ext cx="44196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Four Types of Trial</a:t>
            </a:r>
            <a:endParaRPr lang="en-US" smtClean="0"/>
          </a:p>
        </p:txBody>
      </p:sp>
      <p:pic>
        <p:nvPicPr>
          <p:cNvPr id="31748" name="Picture 4" descr="fig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022725" y="2241550"/>
            <a:ext cx="722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Verdana" pitchFamily="34" charset="0"/>
              </a:rPr>
              <a:t>19%</a:t>
            </a:r>
            <a:endParaRPr lang="en-US">
              <a:latin typeface="Verdana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022725" y="3232150"/>
            <a:ext cx="80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Verdana" pitchFamily="34" charset="0"/>
              </a:rPr>
              <a:t>1.5%</a:t>
            </a:r>
            <a:endParaRPr lang="en-US">
              <a:latin typeface="Verdana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022725" y="422275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Verdana" pitchFamily="34" charset="0"/>
              </a:rPr>
              <a:t>1%</a:t>
            </a:r>
            <a:endParaRPr lang="en-US">
              <a:latin typeface="Verdana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03860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>
              <a:latin typeface="Verdana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022725" y="5289550"/>
            <a:ext cx="722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Verdana" pitchFamily="34" charset="0"/>
              </a:rPr>
              <a:t>77%</a:t>
            </a:r>
            <a:endParaRPr lang="en-US">
              <a:latin typeface="Verdana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410200" y="6400800"/>
            <a:ext cx="347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Verdana" pitchFamily="34" charset="0"/>
              </a:rPr>
              <a:t>fall is rather arbitrary</a:t>
            </a:r>
            <a:endParaRPr lang="en-US" sz="2400">
              <a:latin typeface="Verdana" pitchFamily="34" charset="0"/>
            </a:endParaRPr>
          </a:p>
        </p:txBody>
      </p:sp>
      <p:pic>
        <p:nvPicPr>
          <p:cNvPr id="31755" name="Picture 11" descr="fig3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6068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Response Locking</a:t>
            </a:r>
            <a:endParaRPr lang="en-US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95400" y="5791200"/>
            <a:ext cx="696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Verdana" pitchFamily="34" charset="0"/>
              </a:rPr>
              <a:t>slightly flatters the model – since no further</a:t>
            </a:r>
          </a:p>
          <a:p>
            <a:pPr eaLnBrk="1" hangingPunct="1"/>
            <a:r>
              <a:rPr lang="en-GB" sz="2400">
                <a:latin typeface="Verdana" pitchFamily="34" charset="0"/>
              </a:rPr>
              <a:t>response variability</a:t>
            </a:r>
            <a:endParaRPr lang="en-US" sz="2400">
              <a:latin typeface="Verdana" pitchFamily="34" charset="0"/>
            </a:endParaRPr>
          </a:p>
        </p:txBody>
      </p:sp>
      <p:pic>
        <p:nvPicPr>
          <p:cNvPr id="32772" name="Picture 4" descr="fig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057400"/>
            <a:ext cx="3876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2933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bouret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2079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Task Difficulty</a:t>
            </a:r>
            <a:endParaRPr lang="en-US" smtClean="0"/>
          </a:p>
        </p:txBody>
      </p:sp>
      <p:pic>
        <p:nvPicPr>
          <p:cNvPr id="33795" name="Picture 3" descr="fig4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26098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fig4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25765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fig4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6477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143000" y="5486400"/>
            <a:ext cx="6227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400">
                <a:latin typeface="Verdana" pitchFamily="34" charset="0"/>
              </a:rPr>
              <a:t> </a:t>
            </a:r>
            <a:r>
              <a:rPr lang="en-GB" sz="2000">
                <a:latin typeface="Verdana" pitchFamily="34" charset="0"/>
              </a:rPr>
              <a:t>set </a:t>
            </a:r>
            <a:r>
              <a:rPr lang="el-GR" sz="2000">
                <a:latin typeface="Verdana" pitchFamily="34" charset="0"/>
              </a:rPr>
              <a:t>η</a:t>
            </a:r>
            <a:r>
              <a:rPr lang="en-GB" sz="2000">
                <a:latin typeface="Verdana" pitchFamily="34" charset="0"/>
              </a:rPr>
              <a:t>=0.65 rather than 0.675</a:t>
            </a:r>
          </a:p>
          <a:p>
            <a:pPr eaLnBrk="1" hangingPunct="1">
              <a:buFontTx/>
              <a:buChar char="•"/>
            </a:pPr>
            <a:r>
              <a:rPr lang="en-GB" sz="2000">
                <a:latin typeface="Verdana" pitchFamily="34" charset="0"/>
              </a:rPr>
              <a:t> information accumulates over a longer period</a:t>
            </a:r>
          </a:p>
          <a:p>
            <a:pPr eaLnBrk="1" hangingPunct="1">
              <a:buFontTx/>
              <a:buChar char="•"/>
            </a:pPr>
            <a:r>
              <a:rPr lang="en-GB" sz="2000">
                <a:latin typeface="Verdana" pitchFamily="34" charset="0"/>
              </a:rPr>
              <a:t> hits more affected than cr’s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Verdana" pitchFamily="34" charset="0"/>
              </a:rPr>
              <a:t> timing not quite right</a:t>
            </a:r>
            <a:endParaRPr lang="el-GR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Interrupts</a:t>
            </a:r>
            <a:endParaRPr lang="en-US" smtClean="0"/>
          </a:p>
        </p:txBody>
      </p:sp>
      <p:pic>
        <p:nvPicPr>
          <p:cNvPr id="34819" name="Picture 3" descr="FVE_Vis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14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2133600" y="1676400"/>
            <a:ext cx="5181600" cy="4343400"/>
          </a:xfrm>
          <a:prstGeom prst="ellipse">
            <a:avLst/>
          </a:prstGeom>
          <a:gradFill rotWithShape="1">
            <a:gsLst>
              <a:gs pos="0">
                <a:srgbClr val="FF0000">
                  <a:alpha val="20000"/>
                </a:srgbClr>
              </a:gs>
              <a:gs pos="100000">
                <a:srgbClr val="FFF0F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6934200" y="3581400"/>
            <a:ext cx="1295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 flipV="1">
            <a:off x="6781800" y="2514600"/>
            <a:ext cx="14478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7315200" y="1295400"/>
            <a:ext cx="9144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366125" y="3384550"/>
            <a:ext cx="471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Verdana" pitchFamily="34" charset="0"/>
              </a:rPr>
              <a:t>LC</a:t>
            </a:r>
            <a:endParaRPr lang="en-GB">
              <a:latin typeface="Verdana" pitchFamily="34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467600" y="990600"/>
            <a:ext cx="119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Verdana" pitchFamily="34" charset="0"/>
              </a:rPr>
              <a:t>PFC/ACC</a:t>
            </a:r>
            <a:endParaRPr lang="en-GB">
              <a:latin typeface="Verdana" pitchFamily="34" charset="0"/>
            </a:endParaRP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V="1">
            <a:off x="4953000" y="1295400"/>
            <a:ext cx="2286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6172200" y="1295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V="1">
            <a:off x="5791200" y="12954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3352800" y="1295400"/>
            <a:ext cx="388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  <p:bldP spid="72710" grpId="0" animBg="1"/>
      <p:bldP spid="72711" grpId="0" animBg="1"/>
      <p:bldP spid="72712" grpId="0"/>
      <p:bldP spid="72713" grpId="0"/>
      <p:bldP spid="72714" grpId="0" animBg="1"/>
      <p:bldP spid="72715" grpId="0" animBg="1"/>
      <p:bldP spid="72716" grpId="0" animBg="1"/>
      <p:bldP spid="727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Discusssion</a:t>
            </a:r>
            <a:endParaRPr lang="en-GB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phasic NE as unexpected state change </a:t>
            </a:r>
            <a:r>
              <a:rPr lang="en-US" sz="2400" i="1" smtClean="0"/>
              <a:t>within</a:t>
            </a:r>
            <a:r>
              <a:rPr lang="en-US" sz="2400" smtClean="0"/>
              <a:t> a model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>
                <a:solidFill>
                  <a:srgbClr val="FF0000"/>
                </a:solidFill>
              </a:rPr>
              <a:t>relative</a:t>
            </a:r>
            <a:r>
              <a:rPr lang="en-US" sz="2400" smtClean="0"/>
              <a:t> to prior probability; </a:t>
            </a:r>
            <a:r>
              <a:rPr lang="en-US" sz="2400" smtClean="0">
                <a:solidFill>
                  <a:srgbClr val="FF0000"/>
                </a:solidFill>
              </a:rPr>
              <a:t>against</a:t>
            </a:r>
            <a:r>
              <a:rPr lang="en-US" sz="2400" smtClean="0"/>
              <a:t> default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>
                <a:solidFill>
                  <a:srgbClr val="FF0000"/>
                </a:solidFill>
              </a:rPr>
              <a:t>interrupts</a:t>
            </a:r>
            <a:r>
              <a:rPr lang="en-US" sz="2400" smtClean="0"/>
              <a:t> ongoing processing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tie to ADHD?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close to </a:t>
            </a:r>
            <a:r>
              <a:rPr lang="en-US" sz="2400" smtClean="0">
                <a:solidFill>
                  <a:srgbClr val="FF0000"/>
                </a:solidFill>
              </a:rPr>
              <a:t>alerting </a:t>
            </a:r>
            <a:r>
              <a:rPr lang="en-US" sz="2400" smtClean="0"/>
              <a:t>– but not necessarily tied to behavioral output  (onset rise)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close to behavioural </a:t>
            </a:r>
            <a:r>
              <a:rPr lang="en-US" sz="2400" smtClean="0">
                <a:solidFill>
                  <a:srgbClr val="FF0000"/>
                </a:solidFill>
              </a:rPr>
              <a:t>switching </a:t>
            </a:r>
            <a:r>
              <a:rPr lang="en-US" sz="2400" smtClean="0"/>
              <a:t>– but not DA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smtClean="0">
                <a:solidFill>
                  <a:schemeClr val="folHlink"/>
                </a:solidFill>
              </a:rPr>
              <a:t>phasic ACh: aspects of known variability within a state?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ct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3373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68538" y="5900738"/>
            <a:ext cx="50514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general</a:t>
            </a:r>
            <a:r>
              <a:rPr lang="en-US" sz="1600">
                <a:latin typeface="Verdana" pitchFamily="34" charset="0"/>
              </a:rPr>
              <a:t>: excitability, signal/noise ratios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1600">
                <a:latin typeface="Verdana" pitchFamily="34" charset="0"/>
              </a:rPr>
              <a:t> </a:t>
            </a:r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specific</a:t>
            </a:r>
            <a:r>
              <a:rPr lang="en-US" sz="1600">
                <a:latin typeface="Verdana" pitchFamily="34" charset="0"/>
              </a:rPr>
              <a:t>: prediction errors, uncertainty signals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356100" y="1889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3600">
              <a:latin typeface="Verdana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42900" y="177800"/>
            <a:ext cx="855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latin typeface="Verdana" pitchFamily="34" charset="0"/>
              </a:rPr>
              <a:t>Computational Neuromodulation</a:t>
            </a:r>
            <a:endParaRPr lang="en-GB" sz="36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Explicit and Implicit Spaces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" y="1700808"/>
            <a:ext cx="78390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Computational Neuromodulation</a:t>
            </a:r>
            <a:endParaRPr lang="en-GB" sz="32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400" smtClean="0"/>
              <a:t>precise, falsifiable, roles for </a:t>
            </a:r>
            <a:r>
              <a:rPr lang="en-US" sz="2400" smtClean="0">
                <a:solidFill>
                  <a:srgbClr val="D60093"/>
                </a:solidFill>
              </a:rPr>
              <a:t>DA</a:t>
            </a:r>
            <a:r>
              <a:rPr lang="en-US" sz="2400" smtClean="0"/>
              <a:t>/</a:t>
            </a:r>
            <a:r>
              <a:rPr lang="en-US" sz="2400" smtClean="0">
                <a:solidFill>
                  <a:srgbClr val="D60093"/>
                </a:solidFill>
              </a:rPr>
              <a:t>5HT</a:t>
            </a:r>
            <a:r>
              <a:rPr lang="en-US" sz="2400" smtClean="0"/>
              <a:t>; </a:t>
            </a:r>
            <a:r>
              <a:rPr lang="en-US" sz="2400" smtClean="0">
                <a:solidFill>
                  <a:srgbClr val="0000FF"/>
                </a:solidFill>
              </a:rPr>
              <a:t>NE</a:t>
            </a:r>
            <a:r>
              <a:rPr lang="en-US" sz="2400" smtClean="0"/>
              <a:t>/</a:t>
            </a:r>
            <a:r>
              <a:rPr lang="en-US" sz="2400" smtClean="0">
                <a:solidFill>
                  <a:srgbClr val="0000FF"/>
                </a:solidFill>
              </a:rPr>
              <a:t>ACh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smtClean="0"/>
              <a:t>only part of the story: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5HT: median raphe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ACh: TANs, septum, </a:t>
            </a:r>
            <a:r>
              <a:rPr lang="en-US" sz="2000" i="1" smtClean="0"/>
              <a:t>etc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huge diversity of receptors; regional specificity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smtClean="0"/>
              <a:t>psychological disagreement about many facets: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attention: over-extended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reward: reinforcement, liking, wanting, </a:t>
            </a:r>
            <a:r>
              <a:rPr lang="en-US" sz="2000" i="1" smtClean="0"/>
              <a:t>etc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smtClean="0"/>
              <a:t>interesting role for imaging: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it didn’t have to be that simple!</a:t>
            </a:r>
            <a:endParaRPr lang="en-GB" sz="20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77963" y="1196975"/>
            <a:ext cx="632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>
                <a:latin typeface="Verdana" pitchFamily="34" charset="0"/>
              </a:rPr>
              <a:t>∆ weight </a:t>
            </a:r>
            <a:r>
              <a:rPr lang="en-US" sz="2000">
                <a:latin typeface="Verdana" pitchFamily="34" charset="0"/>
                <a:sym typeface="Symbol" pitchFamily="18" charset="2"/>
              </a:rPr>
              <a:t> (</a:t>
            </a:r>
            <a:r>
              <a:rPr lang="en-US" sz="2000">
                <a:solidFill>
                  <a:srgbClr val="0000FF"/>
                </a:solidFill>
                <a:latin typeface="Verdana" pitchFamily="34" charset="0"/>
                <a:sym typeface="Symbol" pitchFamily="18" charset="2"/>
              </a:rPr>
              <a:t>learning rate</a:t>
            </a:r>
            <a:r>
              <a:rPr lang="en-US" sz="2000">
                <a:latin typeface="Verdana" pitchFamily="34" charset="0"/>
                <a:sym typeface="Symbol" pitchFamily="18" charset="2"/>
              </a:rPr>
              <a:t>) x (</a:t>
            </a:r>
            <a:r>
              <a:rPr lang="en-US" sz="2000">
                <a:solidFill>
                  <a:srgbClr val="D60093"/>
                </a:solidFill>
                <a:latin typeface="Verdana" pitchFamily="34" charset="0"/>
                <a:sym typeface="Symbol" pitchFamily="18" charset="2"/>
              </a:rPr>
              <a:t>error</a:t>
            </a:r>
            <a:r>
              <a:rPr lang="en-US" sz="2000">
                <a:latin typeface="Verdana" pitchFamily="34" charset="0"/>
                <a:sym typeface="Symbol" pitchFamily="18" charset="2"/>
              </a:rPr>
              <a:t>) x (stimulus)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t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3373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68538" y="5900738"/>
            <a:ext cx="50514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general</a:t>
            </a:r>
            <a:r>
              <a:rPr lang="en-US" sz="1600">
                <a:latin typeface="Verdana" pitchFamily="34" charset="0"/>
              </a:rPr>
              <a:t>: excitability, signal/noise ratios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1600">
                <a:latin typeface="Verdana" pitchFamily="34" charset="0"/>
              </a:rPr>
              <a:t> </a:t>
            </a:r>
            <a:r>
              <a:rPr lang="en-US" sz="1600">
                <a:solidFill>
                  <a:srgbClr val="0066FF"/>
                </a:solidFill>
                <a:latin typeface="Verdana" pitchFamily="34" charset="0"/>
              </a:rPr>
              <a:t>specific</a:t>
            </a:r>
            <a:r>
              <a:rPr lang="en-US" sz="1600">
                <a:latin typeface="Verdana" pitchFamily="34" charset="0"/>
              </a:rPr>
              <a:t>: prediction errors, uncertainty signals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356100" y="1889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3600"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2900" y="177800"/>
            <a:ext cx="855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latin typeface="Verdana" pitchFamily="34" charset="0"/>
              </a:rPr>
              <a:t>Computational Neuromodulation</a:t>
            </a:r>
            <a:endParaRPr lang="en-GB" sz="36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3F781B-D663-4871-813E-CA6BD2040BE7}" type="slidenum">
              <a:rPr lang="en-GB" smtClean="0">
                <a:latin typeface="Tahoma" pitchFamily="34" charset="0"/>
              </a:rPr>
              <a:pPr/>
              <a:t>6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59113" y="0"/>
            <a:ext cx="317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>
                <a:latin typeface="Verdana" pitchFamily="34" charset="0"/>
              </a:rPr>
              <a:t>Uncertainty</a:t>
            </a:r>
            <a:endParaRPr lang="en-US" sz="3600" b="1">
              <a:solidFill>
                <a:srgbClr val="FF00FF"/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-36512" y="971550"/>
            <a:ext cx="9422589" cy="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4942" tIns="67471" rIns="134942" bIns="67471">
            <a:spAutoFit/>
          </a:bodyPr>
          <a:lstStyle>
            <a:lvl1pPr defTabSz="619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9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>
                <a:latin typeface="Verdana" pitchFamily="34" charset="0"/>
              </a:rPr>
              <a:t>Computational</a:t>
            </a:r>
            <a:r>
              <a:rPr lang="en-GB" sz="2400" b="1" dirty="0">
                <a:solidFill>
                  <a:srgbClr val="0000FF"/>
                </a:solidFill>
                <a:latin typeface="Verdana" pitchFamily="34" charset="0"/>
              </a:rPr>
              <a:t> functions</a:t>
            </a:r>
            <a:r>
              <a:rPr lang="en-GB" sz="2400" dirty="0">
                <a:latin typeface="Verdana" pitchFamily="34" charset="0"/>
              </a:rPr>
              <a:t> of </a:t>
            </a:r>
            <a:r>
              <a:rPr lang="en-GB" sz="2400" dirty="0" err="1" smtClean="0">
                <a:latin typeface="Verdana" pitchFamily="34" charset="0"/>
              </a:rPr>
              <a:t>neuromodulatory</a:t>
            </a:r>
            <a:r>
              <a:rPr lang="en-GB" sz="2400" dirty="0" smtClean="0">
                <a:latin typeface="Verdana" pitchFamily="34" charset="0"/>
              </a:rPr>
              <a:t> uncertainty</a:t>
            </a:r>
            <a:r>
              <a:rPr lang="en-GB" sz="2400" dirty="0">
                <a:latin typeface="Verdana" pitchFamily="34" charset="0"/>
              </a:rPr>
              <a:t>: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38225" y="1543050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80000"/>
              </a:lnSpc>
              <a:buFontTx/>
              <a:buBlip>
                <a:blip r:embed="rId2"/>
              </a:buBlip>
            </a:pPr>
            <a:r>
              <a:rPr lang="en-US" sz="2000" b="1" i="1">
                <a:solidFill>
                  <a:srgbClr val="0000FF"/>
                </a:solidFill>
                <a:latin typeface="Verdana" pitchFamily="34" charset="0"/>
              </a:rPr>
              <a:t>  </a:t>
            </a:r>
            <a:r>
              <a:rPr lang="en-US" sz="2000">
                <a:latin typeface="Verdana" pitchFamily="34" charset="0"/>
              </a:rPr>
              <a:t>weaken </a:t>
            </a:r>
            <a:r>
              <a:rPr lang="en-US" sz="2000" b="1" i="1">
                <a:solidFill>
                  <a:srgbClr val="0000FF"/>
                </a:solidFill>
                <a:latin typeface="Verdana" pitchFamily="34" charset="0"/>
              </a:rPr>
              <a:t>top-down</a:t>
            </a:r>
            <a:r>
              <a:rPr lang="en-US" sz="2000">
                <a:latin typeface="Verdana" pitchFamily="34" charset="0"/>
              </a:rPr>
              <a:t> influence over sensory processing</a:t>
            </a:r>
          </a:p>
          <a:p>
            <a:pPr>
              <a:lnSpc>
                <a:spcPct val="180000"/>
              </a:lnSpc>
              <a:buFontTx/>
              <a:buBlip>
                <a:blip r:embed="rId2"/>
              </a:buBlip>
            </a:pPr>
            <a:r>
              <a:rPr lang="en-US" sz="2000">
                <a:latin typeface="Verdana" pitchFamily="34" charset="0"/>
              </a:rPr>
              <a:t>  promote </a:t>
            </a:r>
            <a:r>
              <a:rPr lang="en-US" sz="2000" b="1" i="1">
                <a:solidFill>
                  <a:srgbClr val="0000FF"/>
                </a:solidFill>
                <a:latin typeface="Verdana" pitchFamily="34" charset="0"/>
              </a:rPr>
              <a:t>learning </a:t>
            </a:r>
            <a:r>
              <a:rPr lang="en-US" sz="2000">
                <a:latin typeface="Verdana" pitchFamily="34" charset="0"/>
              </a:rPr>
              <a:t>about the relevant representations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0025" y="3284538"/>
            <a:ext cx="8763000" cy="2309812"/>
            <a:chOff x="126" y="2069"/>
            <a:chExt cx="5520" cy="1455"/>
          </a:xfrm>
        </p:grpSpPr>
        <p:grpSp>
          <p:nvGrpSpPr>
            <p:cNvPr id="3079" name="Group 6"/>
            <p:cNvGrpSpPr>
              <a:grpSpLocks/>
            </p:cNvGrpSpPr>
            <p:nvPr/>
          </p:nvGrpSpPr>
          <p:grpSpPr bwMode="auto">
            <a:xfrm>
              <a:off x="377" y="2069"/>
              <a:ext cx="5269" cy="1455"/>
              <a:chOff x="377" y="2069"/>
              <a:chExt cx="5269" cy="1455"/>
            </a:xfrm>
          </p:grpSpPr>
          <p:sp>
            <p:nvSpPr>
              <p:cNvPr id="3082" name="Line 7"/>
              <p:cNvSpPr>
                <a:spLocks noChangeShapeType="1"/>
              </p:cNvSpPr>
              <p:nvPr/>
            </p:nvSpPr>
            <p:spPr bwMode="auto">
              <a:xfrm>
                <a:off x="377" y="2069"/>
                <a:ext cx="5088" cy="0"/>
              </a:xfrm>
              <a:prstGeom prst="line">
                <a:avLst/>
              </a:prstGeom>
              <a:noFill/>
              <a:ln w="28575">
                <a:pattFill prst="dkUpDiag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83" name="Text Box 8"/>
              <p:cNvSpPr txBox="1">
                <a:spLocks noChangeArrowheads="1"/>
              </p:cNvSpPr>
              <p:nvPr/>
            </p:nvSpPr>
            <p:spPr bwMode="auto">
              <a:xfrm>
                <a:off x="654" y="2647"/>
                <a:ext cx="49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60000"/>
                  </a:lnSpc>
                  <a:buFontTx/>
                  <a:buBlip>
                    <a:blip r:embed="rId2"/>
                  </a:buBlip>
                </a:pPr>
                <a:r>
                  <a:rPr lang="en-US" sz="2000" b="1" i="1">
                    <a:solidFill>
                      <a:srgbClr val="0000FF"/>
                    </a:solidFill>
                    <a:latin typeface="Verdana" pitchFamily="34" charset="0"/>
                  </a:rPr>
                  <a:t>  </a:t>
                </a:r>
                <a:r>
                  <a:rPr lang="en-US" b="1" i="1">
                    <a:solidFill>
                      <a:srgbClr val="FF3300"/>
                    </a:solidFill>
                    <a:latin typeface="Verdana" pitchFamily="34" charset="0"/>
                  </a:rPr>
                  <a:t>expected uncertainty</a:t>
                </a:r>
                <a:r>
                  <a:rPr lang="en-US">
                    <a:latin typeface="Verdana" pitchFamily="34" charset="0"/>
                  </a:rPr>
                  <a:t> from known variability or ignorance</a:t>
                </a:r>
              </a:p>
            </p:txBody>
          </p:sp>
          <p:sp>
            <p:nvSpPr>
              <p:cNvPr id="3084" name="Text Box 9"/>
              <p:cNvSpPr txBox="1">
                <a:spLocks noChangeArrowheads="1"/>
              </p:cNvSpPr>
              <p:nvPr/>
            </p:nvSpPr>
            <p:spPr bwMode="auto">
              <a:xfrm>
                <a:off x="566" y="2266"/>
                <a:ext cx="494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4942" tIns="67471" rIns="134942" bIns="67471">
                <a:spAutoFit/>
              </a:bodyPr>
              <a:lstStyle>
                <a:lvl1pPr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191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191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2400">
                    <a:latin typeface="Verdana" pitchFamily="34" charset="0"/>
                  </a:rPr>
                  <a:t>We focus on </a:t>
                </a:r>
                <a:r>
                  <a:rPr lang="en-GB" sz="2400" b="1">
                    <a:solidFill>
                      <a:srgbClr val="0000FF"/>
                    </a:solidFill>
                    <a:latin typeface="Verdana" pitchFamily="34" charset="0"/>
                  </a:rPr>
                  <a:t>two </a:t>
                </a:r>
                <a:r>
                  <a:rPr lang="en-GB" sz="2400">
                    <a:latin typeface="Verdana" pitchFamily="34" charset="0"/>
                  </a:rPr>
                  <a:t>different kinds of uncertainties:</a:t>
                </a:r>
              </a:p>
            </p:txBody>
          </p:sp>
          <p:sp>
            <p:nvSpPr>
              <p:cNvPr id="3085" name="Text Box 10"/>
              <p:cNvSpPr txBox="1">
                <a:spLocks noChangeArrowheads="1"/>
              </p:cNvSpPr>
              <p:nvPr/>
            </p:nvSpPr>
            <p:spPr bwMode="auto">
              <a:xfrm>
                <a:off x="654" y="3086"/>
                <a:ext cx="4652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  <a:buFontTx/>
                  <a:buBlip>
                    <a:blip r:embed="rId2"/>
                  </a:buBlip>
                </a:pPr>
                <a:r>
                  <a:rPr lang="en-US" b="1" i="1">
                    <a:solidFill>
                      <a:srgbClr val="0000FF"/>
                    </a:solidFill>
                    <a:latin typeface="Verdana" pitchFamily="34" charset="0"/>
                  </a:rPr>
                  <a:t>  </a:t>
                </a:r>
                <a:r>
                  <a:rPr lang="en-US" b="1" i="1">
                    <a:solidFill>
                      <a:srgbClr val="009900"/>
                    </a:solidFill>
                    <a:latin typeface="Verdana" pitchFamily="34" charset="0"/>
                  </a:rPr>
                  <a:t>unexpected uncertainty</a:t>
                </a:r>
                <a:r>
                  <a:rPr lang="en-US">
                    <a:latin typeface="Verdana" pitchFamily="34" charset="0"/>
                  </a:rPr>
                  <a:t> due to gross mismatch between 	prediction and observation</a:t>
                </a:r>
              </a:p>
            </p:txBody>
          </p:sp>
        </p:grpSp>
        <p:sp>
          <p:nvSpPr>
            <p:cNvPr id="3080" name="Text Box 11"/>
            <p:cNvSpPr txBox="1">
              <a:spLocks noChangeArrowheads="1"/>
            </p:cNvSpPr>
            <p:nvPr/>
          </p:nvSpPr>
          <p:spPr bwMode="auto">
            <a:xfrm>
              <a:off x="126" y="2726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FF3300"/>
                  </a:solidFill>
                  <a:latin typeface="Verdana" pitchFamily="34" charset="0"/>
                </a:rPr>
                <a:t>ACh</a:t>
              </a:r>
            </a:p>
          </p:txBody>
        </p:sp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197" y="3113"/>
              <a:ext cx="3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009900"/>
                  </a:solidFill>
                  <a:latin typeface="Verdana" pitchFamily="34" charset="0"/>
                </a:rPr>
                <a:t>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Kalman Filter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084763"/>
            <a:ext cx="8435975" cy="1773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Markov random walk (or OU process)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 punctate changes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additive model of combination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forward inference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4100" name="Picture 4" descr="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9850"/>
            <a:ext cx="464343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66"/>
          <a:stretch>
            <a:fillRect/>
          </a:stretch>
        </p:blipFill>
        <p:spPr bwMode="auto">
          <a:xfrm>
            <a:off x="5003800" y="1844675"/>
            <a:ext cx="20161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9"/>
          <a:stretch>
            <a:fillRect/>
          </a:stretch>
        </p:blipFill>
        <p:spPr bwMode="auto">
          <a:xfrm>
            <a:off x="6948488" y="1844675"/>
            <a:ext cx="196056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2875"/>
            <a:ext cx="77041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Kalman Posterior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459788" y="3357563"/>
            <a:ext cx="392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3200">
                <a:solidFill>
                  <a:srgbClr val="FF0066"/>
                </a:solidFill>
              </a:rPr>
              <a:t>ε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7235825" y="3789363"/>
            <a:ext cx="720725" cy="503237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7740650" y="3789363"/>
            <a:ext cx="719138" cy="215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0" y="6096000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66"/>
                </a:solidFill>
                <a:sym typeface="Symbol" pitchFamily="18" charset="2"/>
              </a:rPr>
              <a:t></a:t>
            </a: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4211638" y="5084763"/>
            <a:ext cx="576262" cy="503237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 flipV="1">
            <a:off x="4572000" y="5589588"/>
            <a:ext cx="215900" cy="6477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763713" y="4652963"/>
            <a:ext cx="6696075" cy="220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5003800" y="3357563"/>
            <a:ext cx="37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FF"/>
                </a:solidFill>
              </a:rPr>
              <a:t>^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827088" y="3141663"/>
            <a:ext cx="8316912" cy="1366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 animBg="1"/>
      <p:bldP spid="58375" grpId="0" animBg="1"/>
      <p:bldP spid="58376" grpId="0"/>
      <p:bldP spid="58377" grpId="0" animBg="1"/>
      <p:bldP spid="58378" grpId="0" animBg="1"/>
      <p:bldP spid="58380" grpId="0" animBg="1"/>
      <p:bldP spid="58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Assumed Density KF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24388"/>
            <a:ext cx="8229600" cy="2233612"/>
          </a:xfrm>
        </p:spPr>
        <p:txBody>
          <a:bodyPr/>
          <a:lstStyle/>
          <a:p>
            <a:pPr eaLnBrk="1" hangingPunct="1"/>
            <a:r>
              <a:rPr lang="en-US" smtClean="0"/>
              <a:t>Rescorla-Wagner error correction</a:t>
            </a:r>
          </a:p>
          <a:p>
            <a:pPr eaLnBrk="1" hangingPunct="1"/>
            <a:r>
              <a:rPr lang="en-US" smtClean="0"/>
              <a:t>competitive allocation of learning</a:t>
            </a:r>
          </a:p>
          <a:p>
            <a:pPr lvl="1" eaLnBrk="1" hangingPunct="1"/>
            <a:r>
              <a:rPr lang="en-US" smtClean="0"/>
              <a:t>P&amp;H,  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0564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27233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5580063" y="3429000"/>
            <a:ext cx="1728787" cy="719138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140200" y="4076700"/>
            <a:ext cx="1800225" cy="7207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851275" y="3141663"/>
            <a:ext cx="1873250" cy="1368425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2987675" y="4437063"/>
            <a:ext cx="1368425" cy="9366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8" grpId="1" animBg="1"/>
      <p:bldP spid="59399" grpId="0" animBg="1"/>
      <p:bldP spid="59399" grpId="1" animBg="1"/>
      <p:bldP spid="59400" grpId="0" animBg="1"/>
      <p:bldP spid="59401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1531</Words>
  <Application>Microsoft Office PowerPoint</Application>
  <PresentationFormat>On-screen Show (4:3)</PresentationFormat>
  <Paragraphs>384</Paragraphs>
  <Slides>40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Verdana</vt:lpstr>
      <vt:lpstr>Tahoma</vt:lpstr>
      <vt:lpstr>Symbol</vt:lpstr>
      <vt:lpstr>Times New Roman</vt:lpstr>
      <vt:lpstr>Sylfaen</vt:lpstr>
      <vt:lpstr>Wingdings</vt:lpstr>
      <vt:lpstr>Helvetica</vt:lpstr>
      <vt:lpstr>ZapfChancery</vt:lpstr>
      <vt:lpstr>1_Default Design</vt:lpstr>
      <vt:lpstr>MathType 5.0 Equation</vt:lpstr>
      <vt:lpstr>Microsoft Equation 3.0</vt:lpstr>
      <vt:lpstr>Uncertainty and the Bayesian Brain</vt:lpstr>
      <vt:lpstr>Multisensory Integration</vt:lpstr>
      <vt:lpstr>PowerPoint Presentation</vt:lpstr>
      <vt:lpstr>Explicit and Implicit Spaces</vt:lpstr>
      <vt:lpstr>PowerPoint Presentation</vt:lpstr>
      <vt:lpstr>PowerPoint Presentation</vt:lpstr>
      <vt:lpstr>Kalman Filter</vt:lpstr>
      <vt:lpstr>Kalman Posterior</vt:lpstr>
      <vt:lpstr>Assumed Density KF</vt:lpstr>
      <vt:lpstr>Blocking</vt:lpstr>
      <vt:lpstr>Mackintosh vs P&amp;H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Simulated Psychopharmacology</vt:lpstr>
      <vt:lpstr>PowerPoint Presentation</vt:lpstr>
      <vt:lpstr>Behrens et al</vt:lpstr>
      <vt:lpstr>Behrens et al</vt:lpstr>
      <vt:lpstr>PowerPoint Presentation</vt:lpstr>
      <vt:lpstr>Aston-Jones: Target Detection</vt:lpstr>
      <vt:lpstr>Phasic NE activity</vt:lpstr>
      <vt:lpstr>Vigilance Model</vt:lpstr>
      <vt:lpstr>Phasic NE</vt:lpstr>
      <vt:lpstr>Phasic NE</vt:lpstr>
      <vt:lpstr>Four Types of Trial</vt:lpstr>
      <vt:lpstr>Response Locking</vt:lpstr>
      <vt:lpstr>Task Difficulty</vt:lpstr>
      <vt:lpstr>Interrupts</vt:lpstr>
      <vt:lpstr>Discusssion</vt:lpstr>
      <vt:lpstr>PowerPoint Presentation</vt:lpstr>
      <vt:lpstr>Computational Neuromodulation</vt:lpstr>
    </vt:vector>
  </TitlesOfParts>
  <Company>Gatsby Computational Neuroscience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Dayan</dc:creator>
  <cp:lastModifiedBy>Peter</cp:lastModifiedBy>
  <cp:revision>13</cp:revision>
  <dcterms:created xsi:type="dcterms:W3CDTF">2008-11-29T21:01:15Z</dcterms:created>
  <dcterms:modified xsi:type="dcterms:W3CDTF">2011-12-01T23:29:53Z</dcterms:modified>
</cp:coreProperties>
</file>