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6" r:id="rId29"/>
    <p:sldId id="288" r:id="rId30"/>
    <p:sldId id="289" r:id="rId31"/>
    <p:sldId id="290" r:id="rId32"/>
    <p:sldId id="291" r:id="rId33"/>
    <p:sldId id="323" r:id="rId34"/>
    <p:sldId id="324" r:id="rId35"/>
    <p:sldId id="326" r:id="rId36"/>
    <p:sldId id="327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5" r:id="rId45"/>
    <p:sldId id="307" r:id="rId46"/>
    <p:sldId id="308" r:id="rId47"/>
    <p:sldId id="306" r:id="rId48"/>
    <p:sldId id="309" r:id="rId49"/>
    <p:sldId id="310" r:id="rId50"/>
    <p:sldId id="311" r:id="rId51"/>
    <p:sldId id="312" r:id="rId52"/>
    <p:sldId id="313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F201-2664-4481-AEFA-44DB906614DB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C977-F314-4D0A-A84F-777FB26A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9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gif"/><Relationship Id="rId3" Type="http://schemas.openxmlformats.org/officeDocument/2006/relationships/image" Target="../media/image72.gif"/><Relationship Id="rId7" Type="http://schemas.openxmlformats.org/officeDocument/2006/relationships/image" Target="../media/image76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gif"/><Relationship Id="rId9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image" Target="../media/image85.gif"/><Relationship Id="rId7" Type="http://schemas.openxmlformats.org/officeDocument/2006/relationships/image" Target="../media/image89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10" Type="http://schemas.openxmlformats.org/officeDocument/2006/relationships/image" Target="../media/image92.gif"/><Relationship Id="rId4" Type="http://schemas.openxmlformats.org/officeDocument/2006/relationships/image" Target="../media/image86.gif"/><Relationship Id="rId9" Type="http://schemas.openxmlformats.org/officeDocument/2006/relationships/image" Target="../media/image9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7" Type="http://schemas.openxmlformats.org/officeDocument/2006/relationships/image" Target="../media/image98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gif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7" Type="http://schemas.openxmlformats.org/officeDocument/2006/relationships/image" Target="../media/image104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gif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gif"/><Relationship Id="rId3" Type="http://schemas.openxmlformats.org/officeDocument/2006/relationships/image" Target="../media/image106.gif"/><Relationship Id="rId7" Type="http://schemas.openxmlformats.org/officeDocument/2006/relationships/image" Target="../media/image110.gif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gif"/><Relationship Id="rId5" Type="http://schemas.openxmlformats.org/officeDocument/2006/relationships/image" Target="../media/image108.gif"/><Relationship Id="rId4" Type="http://schemas.openxmlformats.org/officeDocument/2006/relationships/image" Target="../media/image10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gif"/><Relationship Id="rId4" Type="http://schemas.openxmlformats.org/officeDocument/2006/relationships/image" Target="../media/image11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gif"/><Relationship Id="rId3" Type="http://schemas.openxmlformats.org/officeDocument/2006/relationships/image" Target="../media/image117.gif"/><Relationship Id="rId7" Type="http://schemas.openxmlformats.org/officeDocument/2006/relationships/image" Target="../media/image121.gif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gif"/><Relationship Id="rId11" Type="http://schemas.openxmlformats.org/officeDocument/2006/relationships/image" Target="../media/image145.png"/><Relationship Id="rId5" Type="http://schemas.openxmlformats.org/officeDocument/2006/relationships/image" Target="../media/image119.gif"/><Relationship Id="rId10" Type="http://schemas.openxmlformats.org/officeDocument/2006/relationships/image" Target="../media/image124.gif"/><Relationship Id="rId4" Type="http://schemas.openxmlformats.org/officeDocument/2006/relationships/image" Target="../media/image118.gif"/><Relationship Id="rId9" Type="http://schemas.openxmlformats.org/officeDocument/2006/relationships/image" Target="../media/image12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gif"/><Relationship Id="rId4" Type="http://schemas.openxmlformats.org/officeDocument/2006/relationships/image" Target="../media/image12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image" Target="../media/image1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gif"/><Relationship Id="rId4" Type="http://schemas.openxmlformats.org/officeDocument/2006/relationships/image" Target="../media/image13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7" Type="http://schemas.openxmlformats.org/officeDocument/2006/relationships/image" Target="../media/image138.gif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gif"/><Relationship Id="rId5" Type="http://schemas.openxmlformats.org/officeDocument/2006/relationships/image" Target="../media/image136.gif"/><Relationship Id="rId4" Type="http://schemas.openxmlformats.org/officeDocument/2006/relationships/image" Target="../media/image13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gif"/><Relationship Id="rId2" Type="http://schemas.openxmlformats.org/officeDocument/2006/relationships/image" Target="../media/image1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gif"/><Relationship Id="rId5" Type="http://schemas.openxmlformats.org/officeDocument/2006/relationships/image" Target="../media/image142.gif"/><Relationship Id="rId4" Type="http://schemas.openxmlformats.org/officeDocument/2006/relationships/image" Target="../media/image14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gif"/><Relationship Id="rId2" Type="http://schemas.openxmlformats.org/officeDocument/2006/relationships/image" Target="../media/image14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gif"/><Relationship Id="rId4" Type="http://schemas.openxmlformats.org/officeDocument/2006/relationships/image" Target="../media/image14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gif"/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gif"/><Relationship Id="rId4" Type="http://schemas.openxmlformats.org/officeDocument/2006/relationships/image" Target="../media/image150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gif"/><Relationship Id="rId3" Type="http://schemas.openxmlformats.org/officeDocument/2006/relationships/image" Target="../media/image153.gif"/><Relationship Id="rId7" Type="http://schemas.openxmlformats.org/officeDocument/2006/relationships/image" Target="../media/image157.gif"/><Relationship Id="rId2" Type="http://schemas.openxmlformats.org/officeDocument/2006/relationships/image" Target="../media/image1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gif"/><Relationship Id="rId5" Type="http://schemas.openxmlformats.org/officeDocument/2006/relationships/image" Target="../media/image155.gif"/><Relationship Id="rId4" Type="http://schemas.openxmlformats.org/officeDocument/2006/relationships/image" Target="../media/image1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gif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gif"/><Relationship Id="rId5" Type="http://schemas.openxmlformats.org/officeDocument/2006/relationships/image" Target="../media/image162.gif"/><Relationship Id="rId4" Type="http://schemas.openxmlformats.org/officeDocument/2006/relationships/image" Target="../media/image161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gif"/><Relationship Id="rId7" Type="http://schemas.openxmlformats.org/officeDocument/2006/relationships/image" Target="../media/image172.gif"/><Relationship Id="rId2" Type="http://schemas.openxmlformats.org/officeDocument/2006/relationships/image" Target="../media/image16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gif"/><Relationship Id="rId5" Type="http://schemas.openxmlformats.org/officeDocument/2006/relationships/image" Target="../media/image170.gif"/><Relationship Id="rId4" Type="http://schemas.openxmlformats.org/officeDocument/2006/relationships/image" Target="../media/image16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gif"/><Relationship Id="rId2" Type="http://schemas.openxmlformats.org/officeDocument/2006/relationships/image" Target="../media/image17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gif"/><Relationship Id="rId5" Type="http://schemas.openxmlformats.org/officeDocument/2006/relationships/image" Target="../media/image176.gif"/><Relationship Id="rId4" Type="http://schemas.openxmlformats.org/officeDocument/2006/relationships/image" Target="../media/image17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gif"/><Relationship Id="rId2" Type="http://schemas.openxmlformats.org/officeDocument/2006/relationships/image" Target="../media/image18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gif"/><Relationship Id="rId2" Type="http://schemas.openxmlformats.org/officeDocument/2006/relationships/image" Target="../media/image18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gif"/><Relationship Id="rId4" Type="http://schemas.openxmlformats.org/officeDocument/2006/relationships/image" Target="../media/image18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gif"/><Relationship Id="rId2" Type="http://schemas.openxmlformats.org/officeDocument/2006/relationships/image" Target="../media/image18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gif"/><Relationship Id="rId5" Type="http://schemas.openxmlformats.org/officeDocument/2006/relationships/image" Target="../media/image191.gif"/><Relationship Id="rId4" Type="http://schemas.openxmlformats.org/officeDocument/2006/relationships/image" Target="../media/image19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gif"/><Relationship Id="rId2" Type="http://schemas.openxmlformats.org/officeDocument/2006/relationships/image" Target="../media/image1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gif"/><Relationship Id="rId5" Type="http://schemas.openxmlformats.org/officeDocument/2006/relationships/image" Target="../media/image195.gif"/><Relationship Id="rId4" Type="http://schemas.openxmlformats.org/officeDocument/2006/relationships/image" Target="../media/image194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gif"/><Relationship Id="rId2" Type="http://schemas.openxmlformats.org/officeDocument/2006/relationships/image" Target="../media/image19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gif"/><Relationship Id="rId4" Type="http://schemas.openxmlformats.org/officeDocument/2006/relationships/image" Target="../media/image199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gif"/><Relationship Id="rId3" Type="http://schemas.openxmlformats.org/officeDocument/2006/relationships/image" Target="../media/image202.gif"/><Relationship Id="rId7" Type="http://schemas.openxmlformats.org/officeDocument/2006/relationships/image" Target="../media/image206.gif"/><Relationship Id="rId2" Type="http://schemas.openxmlformats.org/officeDocument/2006/relationships/image" Target="../media/image20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gif"/><Relationship Id="rId5" Type="http://schemas.openxmlformats.org/officeDocument/2006/relationships/image" Target="../media/image204.gif"/><Relationship Id="rId4" Type="http://schemas.openxmlformats.org/officeDocument/2006/relationships/image" Target="../media/image203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gif"/><Relationship Id="rId2" Type="http://schemas.openxmlformats.org/officeDocument/2006/relationships/image" Target="../media/image20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gif"/><Relationship Id="rId4" Type="http://schemas.openxmlformats.org/officeDocument/2006/relationships/image" Target="../media/image21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gif"/><Relationship Id="rId2" Type="http://schemas.openxmlformats.org/officeDocument/2006/relationships/image" Target="../media/image2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gif"/><Relationship Id="rId4" Type="http://schemas.openxmlformats.org/officeDocument/2006/relationships/image" Target="../media/image21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gif"/><Relationship Id="rId2" Type="http://schemas.openxmlformats.org/officeDocument/2006/relationships/image" Target="../media/image2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gif"/><Relationship Id="rId4" Type="http://schemas.openxmlformats.org/officeDocument/2006/relationships/image" Target="../media/image21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gif"/><Relationship Id="rId2" Type="http://schemas.openxmlformats.org/officeDocument/2006/relationships/image" Target="../media/image2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gif"/><Relationship Id="rId2" Type="http://schemas.openxmlformats.org/officeDocument/2006/relationships/image" Target="../media/image2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29ED-7ACD-4091-9C1C-A7B721DFE71D}" type="slidenum">
              <a:rPr lang="en-GB"/>
              <a:pPr/>
              <a:t>1</a:t>
            </a:fld>
            <a:endParaRPr lang="en-GB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Learning</a:t>
            </a:r>
            <a:endParaRPr lang="en-GB" sz="40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3300"/>
                </a:solidFill>
              </a:rPr>
              <a:t>computation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making predictions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choosing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acquiring episodes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FF"/>
                </a:solidFill>
              </a:rPr>
              <a:t>statistics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algorithm</a:t>
            </a:r>
            <a:endParaRPr lang="en-US" sz="280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gradient ascent (eg of the likelihood)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correlation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Kalman</a:t>
            </a:r>
            <a:r>
              <a:rPr lang="en-US" sz="2400" dirty="0"/>
              <a:t> filtering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3300"/>
                </a:solidFill>
              </a:rPr>
              <a:t>implementation</a:t>
            </a:r>
            <a:endParaRPr lang="en-US" sz="2800" dirty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flavours</a:t>
            </a:r>
            <a:r>
              <a:rPr lang="en-US" sz="2400" dirty="0" smtClean="0"/>
              <a:t> of </a:t>
            </a:r>
            <a:r>
              <a:rPr lang="en-US" sz="2400" dirty="0" err="1" smtClean="0"/>
              <a:t>Hebbian</a:t>
            </a:r>
            <a:r>
              <a:rPr lang="en-US" sz="2400" dirty="0" smtClean="0"/>
              <a:t> </a:t>
            </a:r>
            <a:r>
              <a:rPr lang="en-US" sz="2400" dirty="0"/>
              <a:t>synaptic plasticity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neuromodulation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BCM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odd to have LTD with </a:t>
            </a:r>
            <a:r>
              <a:rPr lang="en-GB" i="1" dirty="0" smtClean="0">
                <a:latin typeface="Palatino" pitchFamily="18" charset="0"/>
              </a:rPr>
              <a:t>v</a:t>
            </a:r>
            <a:r>
              <a:rPr lang="en-GB" dirty="0" smtClean="0">
                <a:latin typeface="Palatino" pitchFamily="18" charset="0"/>
                <a:cs typeface="Times New Roman" pitchFamily="18" charset="0"/>
              </a:rPr>
              <a:t>=0</a:t>
            </a:r>
            <a:r>
              <a:rPr lang="en-GB" dirty="0" smtClean="0">
                <a:latin typeface="Palatino" pitchFamily="18" charset="0"/>
              </a:rPr>
              <a:t>; </a:t>
            </a:r>
            <a:r>
              <a:rPr lang="en-GB" b="1" dirty="0" smtClean="0">
                <a:latin typeface="Palatino" pitchFamily="18" charset="0"/>
              </a:rPr>
              <a:t>u</a:t>
            </a:r>
            <a:r>
              <a:rPr lang="en-GB" dirty="0" smtClean="0">
                <a:latin typeface="Palatino" pitchFamily="18" charset="0"/>
              </a:rPr>
              <a:t>=</a:t>
            </a:r>
            <a:r>
              <a:rPr lang="en-GB" b="1" dirty="0" smtClean="0">
                <a:latin typeface="Palatino" pitchFamily="18" charset="0"/>
              </a:rPr>
              <a:t>0</a:t>
            </a:r>
          </a:p>
          <a:p>
            <a:r>
              <a:rPr lang="en-GB" dirty="0" smtClean="0"/>
              <a:t>evidence for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competitive, if     slides to match a high power of v</a:t>
            </a:r>
          </a:p>
        </p:txBody>
      </p:sp>
      <p:pic>
        <p:nvPicPr>
          <p:cNvPr id="21506" name="Picture 2" descr="http://latex.codecogs.com/gif.latex?\200dpi%20\tau_w\frac%7bd%7b\mathbf%7bw%7d%7d%7d%7bdt%7d%20=%20v%7b\mathbf%7bu%7d%7d\left(v%20-%20\theta_v\righ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2657475" cy="657226"/>
          </a:xfrm>
          <a:prstGeom prst="rect">
            <a:avLst/>
          </a:prstGeom>
          <a:noFill/>
        </p:spPr>
      </p:pic>
      <p:pic>
        <p:nvPicPr>
          <p:cNvPr id="5" name="Picture 4" descr="int.bc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939902" cy="2998703"/>
          </a:xfrm>
          <a:prstGeom prst="rect">
            <a:avLst/>
          </a:prstGeom>
        </p:spPr>
      </p:pic>
      <p:pic>
        <p:nvPicPr>
          <p:cNvPr id="21508" name="Picture 4" descr="http://latex.codecogs.com/gif.latex?\200dpi%20\tau_\theta\frac%7bd\theta_v%7d%7bdt%7d%20=%20v%5e2%20-%20\theta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949280"/>
            <a:ext cx="2085975" cy="666751"/>
          </a:xfrm>
          <a:prstGeom prst="rect">
            <a:avLst/>
          </a:prstGeom>
          <a:noFill/>
        </p:spPr>
      </p:pic>
      <p:pic>
        <p:nvPicPr>
          <p:cNvPr id="21510" name="Picture 6" descr="http://latex.codecogs.com/gif.latex?\200dpi%20\theta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301208"/>
            <a:ext cx="23812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Subtractive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could normalize        or</a:t>
            </a:r>
          </a:p>
          <a:p>
            <a:endParaRPr lang="en-GB" dirty="0"/>
          </a:p>
          <a:p>
            <a:r>
              <a:rPr lang="en-GB" dirty="0" smtClean="0"/>
              <a:t>for subtractive normalization of </a:t>
            </a:r>
          </a:p>
          <a:p>
            <a:endParaRPr lang="en-GB" dirty="0"/>
          </a:p>
          <a:p>
            <a:r>
              <a:rPr lang="en-GB" dirty="0" smtClean="0"/>
              <a:t>with dynamic subtraction, since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highly competitive: all bar one weight   </a:t>
            </a:r>
            <a:endParaRPr lang="en-US" dirty="0"/>
          </a:p>
        </p:txBody>
      </p:sp>
      <p:pic>
        <p:nvPicPr>
          <p:cNvPr id="22530" name="Picture 2" descr="http://latex.codecogs.com/gif.latex?\200dpi%20|%7b\mathbf%7bw%7d%7d|%5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504825" cy="361951"/>
          </a:xfrm>
          <a:prstGeom prst="rect">
            <a:avLst/>
          </a:prstGeom>
          <a:noFill/>
        </p:spPr>
      </p:pic>
      <p:pic>
        <p:nvPicPr>
          <p:cNvPr id="22532" name="Picture 4" descr="http://latex.codecogs.com/gif.latex?\200dpi%20\sum%20w_b%20=%20\mathbf%7bn%7d\cdot%7b\mathbf%7bw%7d%7d%20\quad%20\mathbf%7bn%7d=(1,1\ldots,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76872"/>
            <a:ext cx="4276725" cy="447675"/>
          </a:xfrm>
          <a:prstGeom prst="rect">
            <a:avLst/>
          </a:prstGeom>
          <a:noFill/>
        </p:spPr>
      </p:pic>
      <p:pic>
        <p:nvPicPr>
          <p:cNvPr id="22534" name="Picture 6" descr="http://latex.codecogs.com/gif.latex?\200dpi%20\mathbf%7bn%7d\cdot%7b\mathbf%7bw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96952"/>
            <a:ext cx="657225" cy="142875"/>
          </a:xfrm>
          <a:prstGeom prst="rect">
            <a:avLst/>
          </a:prstGeom>
          <a:noFill/>
        </p:spPr>
      </p:pic>
      <p:pic>
        <p:nvPicPr>
          <p:cNvPr id="22536" name="Picture 8" descr="http://latex.codecogs.com/gif.latex?\200dpi%20\tau_w\frac%7bd%7b\mathbf%7bw%7d%7d%7d%7bdt%7d%20=%20v%7b\mathbf%7bu%7d%7d%20-%20\frac%7bv(\mathbf%7bn%7d\cdot%7b\mathbf%7bu%7d%7d)%7d%7bN_u%7d%20\mathbf%7bn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84984"/>
            <a:ext cx="3228975" cy="733426"/>
          </a:xfrm>
          <a:prstGeom prst="rect">
            <a:avLst/>
          </a:prstGeom>
          <a:noFill/>
        </p:spPr>
      </p:pic>
      <p:pic>
        <p:nvPicPr>
          <p:cNvPr id="22538" name="Picture 10" descr="http://latex.codecogs.com/gif.latex?\200dpi%20\tau_w\frac%7bd\mathbf%7bn%7d\cdot%7b\mathbf%7bw%7d%7d%7d%7bdt%7d%20=%20v\mathbf%7bn%7d\cdot%7b\mathbf%7bu%7d%7d\left(1%20-%20\frac%7b\mathbf%7bn%7d\cdot\mathbf%7bn%7d%7d%7bN_u%7d\right)%20=%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581128"/>
            <a:ext cx="4724400" cy="762000"/>
          </a:xfrm>
          <a:prstGeom prst="rect">
            <a:avLst/>
          </a:prstGeom>
          <a:noFill/>
        </p:spPr>
      </p:pic>
      <p:pic>
        <p:nvPicPr>
          <p:cNvPr id="22540" name="Picture 12" descr="http://latex.codecogs.com/gif.latex?\200dpi%20\mathbf%7bn%7d\cdot\mathbf%7bn%7d=N_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77072"/>
            <a:ext cx="1400175" cy="276225"/>
          </a:xfrm>
          <a:prstGeom prst="rect">
            <a:avLst/>
          </a:prstGeom>
          <a:noFill/>
        </p:spPr>
      </p:pic>
      <p:pic>
        <p:nvPicPr>
          <p:cNvPr id="22542" name="Picture 14" descr="http://latex.codecogs.com/gif.latex?\200dpi%20\rightarrow%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5877272"/>
            <a:ext cx="533400" cy="21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Oja</a:t>
            </a:r>
            <a:r>
              <a:rPr lang="en-GB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a multiplicative way to ensure        is appropriate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gives</a:t>
            </a:r>
          </a:p>
          <a:p>
            <a:endParaRPr lang="en-GB" dirty="0"/>
          </a:p>
          <a:p>
            <a:r>
              <a:rPr lang="en-GB" dirty="0" smtClean="0"/>
              <a:t>so</a:t>
            </a:r>
          </a:p>
          <a:p>
            <a:r>
              <a:rPr lang="en-GB" dirty="0" smtClean="0"/>
              <a:t>dynamic normalization: could enforce always  </a:t>
            </a:r>
            <a:endParaRPr lang="en-US" dirty="0"/>
          </a:p>
        </p:txBody>
      </p:sp>
      <p:pic>
        <p:nvPicPr>
          <p:cNvPr id="23554" name="Picture 2" descr="http://latex.codecogs.com/gif.latex?\200dpi%20|%7b\mathbf%7bw%7d%7d|%5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504825" cy="361951"/>
          </a:xfrm>
          <a:prstGeom prst="rect">
            <a:avLst/>
          </a:prstGeom>
          <a:noFill/>
        </p:spPr>
      </p:pic>
      <p:pic>
        <p:nvPicPr>
          <p:cNvPr id="23556" name="Picture 4" descr="http://latex.codecogs.com/gif.latex?\200dpi%20\tau_w\frac%7bd%7b\mathbf%7bw%7d%7d%7d%7bdt%7d%20=%20v%7b\mathbf%7bu%7d%7d%20-%20\alpha%20v%5e2%7b\mathbf%7bw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2686050" cy="657226"/>
          </a:xfrm>
          <a:prstGeom prst="rect">
            <a:avLst/>
          </a:prstGeom>
          <a:noFill/>
        </p:spPr>
      </p:pic>
      <p:pic>
        <p:nvPicPr>
          <p:cNvPr id="23558" name="Picture 6" descr="http://latex.codecogs.com/gif.latex?\200dpi%20\tau_w\frac%7bd|%7b\mathbf%7bw%7d%7d|%5e2%7d%7bdt%7d%20=%202v%5e2(1%20-%20\alpha|%7b\mathbf%7bw%7d%7d|%5e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3467100" cy="695325"/>
          </a:xfrm>
          <a:prstGeom prst="rect">
            <a:avLst/>
          </a:prstGeom>
          <a:noFill/>
        </p:spPr>
      </p:pic>
      <p:pic>
        <p:nvPicPr>
          <p:cNvPr id="23560" name="Picture 8" descr="http://latex.codecogs.com/gif.latex?\200dpi%20|%7b\mathbf%7bw%7d%7d|%5e2\rightarrow%201/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1514475" cy="3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Timing-based Rules</a:t>
            </a:r>
            <a:endParaRPr lang="en-US" dirty="0"/>
          </a:p>
        </p:txBody>
      </p:sp>
      <p:pic>
        <p:nvPicPr>
          <p:cNvPr id="4" name="Content Placeholder 3" descr="ltpt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37512" cy="37145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Timing-based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window of 50ms</a:t>
            </a:r>
          </a:p>
          <a:p>
            <a:r>
              <a:rPr lang="en-GB" dirty="0" smtClean="0"/>
              <a:t>gets </a:t>
            </a:r>
            <a:r>
              <a:rPr lang="en-GB" dirty="0" err="1" smtClean="0"/>
              <a:t>Hebbian</a:t>
            </a:r>
            <a:r>
              <a:rPr lang="en-GB" dirty="0" smtClean="0"/>
              <a:t> causality right</a:t>
            </a:r>
          </a:p>
          <a:p>
            <a:r>
              <a:rPr lang="en-GB" dirty="0" smtClean="0"/>
              <a:t>(original) rate-based description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but need spikes if measurable impact</a:t>
            </a:r>
          </a:p>
          <a:p>
            <a:r>
              <a:rPr lang="en-GB" dirty="0" smtClean="0"/>
              <a:t>overall integral: LTP + LTD</a:t>
            </a:r>
          </a:p>
          <a:p>
            <a:r>
              <a:rPr lang="en-GB" dirty="0" smtClean="0"/>
              <a:t>partially self-stabilizing</a:t>
            </a:r>
            <a:endParaRPr lang="en-US" dirty="0"/>
          </a:p>
        </p:txBody>
      </p:sp>
      <p:pic>
        <p:nvPicPr>
          <p:cNvPr id="24578" name="Picture 2" descr="http://latex.codecogs.com/gif.latex?\200dpi%20\tau_w\frac%7bd%7b\mathbf%7bw%7d%7d%7d%7bdt%7d%20=%20\int_%7b0%7d%5e%7b\infty%7d%7b\tau%7d\left(H(\tau)v(t)%20%7b\mathbf%7bu%7d%7d(t%20-%20\tau)%20+%20H(-\tau)v(t%20-%20\tau)%20%7b\mathbf%7bu%7d%7d(t)\righ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515225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Rate-based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place cells (Blum &amp; Abbott)</a:t>
            </a:r>
            <a:endParaRPr lang="en-US" dirty="0"/>
          </a:p>
        </p:txBody>
      </p:sp>
      <p:pic>
        <p:nvPicPr>
          <p:cNvPr id="5" name="Picture 4" descr="predict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471936" cy="2160240"/>
          </a:xfrm>
          <a:prstGeom prst="rect">
            <a:avLst/>
          </a:prstGeom>
        </p:spPr>
      </p:pic>
      <p:pic>
        <p:nvPicPr>
          <p:cNvPr id="6" name="Picture 4" descr="http://latex.codecogs.com/gif.latex?\200dpi%20s_a=-2%20$%20is%20active%20before%20$%20s_a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4162425" cy="285750"/>
          </a:xfrm>
          <a:prstGeom prst="rect">
            <a:avLst/>
          </a:prstGeom>
          <a:noFill/>
        </p:spPr>
      </p:pic>
      <p:pic>
        <p:nvPicPr>
          <p:cNvPr id="7" name="Picture 6" descr="http://latex.codecogs.com/gif.latex?\200dpi%20$%20synapse%20$-2\rightarrow%200$%20increa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81128"/>
            <a:ext cx="3457575" cy="285750"/>
          </a:xfrm>
          <a:prstGeom prst="rect">
            <a:avLst/>
          </a:prstGeom>
          <a:noFill/>
        </p:spPr>
      </p:pic>
      <p:pic>
        <p:nvPicPr>
          <p:cNvPr id="8" name="Picture 8" descr="http://latex.codecogs.com/gif.latex?\200dpi%20s_a=0%20$%20grows%20backwa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3209925" cy="285750"/>
          </a:xfrm>
          <a:prstGeom prst="rect">
            <a:avLst/>
          </a:prstGeom>
          <a:noFill/>
        </p:spPr>
      </p:pic>
      <p:pic>
        <p:nvPicPr>
          <p:cNvPr id="9" name="Picture 2" descr="http://latex.codecogs.com/gif.latex?\200dpi%20\tau_w\frac%7bd%7b\mathbf%7bw%7d%7d%7d%7bdt%7d%20=%20\int_%7b0%7d%5e%7b\infty%7d%7b\tau%7d\left(H(\tau)v(t)%20%7b\mathbf%7bu%7d%7d(t%20-%20\tau)%20+%20H(-\tau)v(t%20-%20\tau)%20%7b\mathbf%7bu%7d%7d(t)\righ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492896"/>
            <a:ext cx="7515225" cy="7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3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Postsynaptic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basic </a:t>
            </a:r>
            <a:r>
              <a:rPr lang="en-GB" dirty="0" err="1" smtClean="0"/>
              <a:t>Hebb</a:t>
            </a:r>
            <a:r>
              <a:rPr lang="en-GB" dirty="0" smtClean="0"/>
              <a:t> rule:</a:t>
            </a:r>
          </a:p>
          <a:p>
            <a:r>
              <a:rPr lang="en-GB" dirty="0" smtClean="0"/>
              <a:t>use </a:t>
            </a:r>
            <a:r>
              <a:rPr lang="en-GB" dirty="0" err="1" smtClean="0"/>
              <a:t>eigendecomp</a:t>
            </a:r>
            <a:r>
              <a:rPr lang="en-GB" dirty="0" smtClean="0"/>
              <a:t> of</a:t>
            </a:r>
          </a:p>
          <a:p>
            <a:r>
              <a:rPr lang="en-GB" dirty="0" smtClean="0"/>
              <a:t>symmetric and positive semi-definite:</a:t>
            </a:r>
          </a:p>
          <a:p>
            <a:pPr lvl="1"/>
            <a:r>
              <a:rPr lang="en-US" dirty="0" smtClean="0"/>
              <a:t>complete set of real </a:t>
            </a:r>
            <a:r>
              <a:rPr lang="en-US" dirty="0" err="1" smtClean="0"/>
              <a:t>orthonormal</a:t>
            </a:r>
            <a:r>
              <a:rPr lang="en-US" dirty="0" smtClean="0"/>
              <a:t> </a:t>
            </a:r>
            <a:r>
              <a:rPr lang="en-US" dirty="0" err="1" smtClean="0"/>
              <a:t>evecs</a:t>
            </a:r>
            <a:r>
              <a:rPr lang="en-GB" dirty="0" smtClean="0"/>
              <a:t> </a:t>
            </a:r>
          </a:p>
          <a:p>
            <a:pPr lvl="1"/>
            <a:r>
              <a:rPr lang="en-US" dirty="0" smtClean="0"/>
              <a:t>with non-negative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lvl="1"/>
            <a:r>
              <a:rPr lang="en-US" dirty="0" smtClean="0"/>
              <a:t>whose growth is decoupled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so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latex.codecogs.com/gif.latex?\200dpi%20\tau_w\frac%7bd%7b\mathbf%7bw%7d%7d%7d%7bdt%7d%20=%20\mathcal%7bQ%7d\cdot%7b\mathbf%7bw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1943100" cy="657226"/>
          </a:xfrm>
          <a:prstGeom prst="rect">
            <a:avLst/>
          </a:prstGeom>
          <a:noFill/>
        </p:spPr>
      </p:pic>
      <p:pic>
        <p:nvPicPr>
          <p:cNvPr id="28676" name="Picture 4" descr="http://latex.codecogs.com/gif.latex?\200dpi%20\mathcal%7bQ%7d%20\cdot\mathbf%7be%7d_\mu%20=%20\lambda_\mu\mathbf%7be%7d_\mu%20\qquad%20\lambda_1\geq\lambda_2\ldo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857625" cy="323850"/>
          </a:xfrm>
          <a:prstGeom prst="rect">
            <a:avLst/>
          </a:prstGeom>
          <a:noFill/>
        </p:spPr>
      </p:pic>
      <p:pic>
        <p:nvPicPr>
          <p:cNvPr id="28678" name="Picture 6" descr="http://latex.codecogs.com/gif.latex?\200dpi%20%7b\mathbf%7bw%7d%7d(t)%20=%20\sum_%7b\mu=1%7d%5e%7bN_u%7d%20c_%7b\mu%7d(t)\mathbf%7be%7d_\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869160"/>
            <a:ext cx="2466975" cy="962025"/>
          </a:xfrm>
          <a:prstGeom prst="rect">
            <a:avLst/>
          </a:prstGeom>
          <a:noFill/>
        </p:spPr>
      </p:pic>
      <p:pic>
        <p:nvPicPr>
          <p:cNvPr id="28680" name="Picture 8" descr="http://latex.codecogs.com/gif.latex?\200dpi%20c_%7b\mu%7d(t)=c_%7b\mu%7d(0)\exp\left(\lambda_\mu%20\frac%7bt%7d%7b\tau_w%7d\right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13176"/>
            <a:ext cx="3400425" cy="762000"/>
          </a:xfrm>
          <a:prstGeom prst="rect">
            <a:avLst/>
          </a:prstGeom>
          <a:noFill/>
        </p:spPr>
      </p:pic>
      <p:pic>
        <p:nvPicPr>
          <p:cNvPr id="28682" name="Picture 10" descr="http://latex.codecogs.com/gif.latex?\200dpi%20%7b\mathbf%7bw%7d%7d(t)%20\rightarrow%20\alpha(t)%20\mathbf%7be%7d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021288"/>
            <a:ext cx="1924050" cy="323850"/>
          </a:xfrm>
          <a:prstGeom prst="rect">
            <a:avLst/>
          </a:prstGeom>
          <a:noFill/>
        </p:spPr>
      </p:pic>
      <p:pic>
        <p:nvPicPr>
          <p:cNvPr id="28686" name="Picture 14" descr="http://latex.codecogs.com/gif.latex?\200dpi%20\mathrm%7bas%7d\quad%20t\rightarrow\inf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6093296"/>
            <a:ext cx="148590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/>
          </a:bodyPr>
          <a:lstStyle/>
          <a:p>
            <a:r>
              <a:rPr lang="en-GB" dirty="0" err="1" smtClean="0"/>
              <a:t>Oja</a:t>
            </a:r>
            <a:r>
              <a:rPr lang="en-GB" dirty="0" smtClean="0"/>
              <a:t> makes</a:t>
            </a:r>
          </a:p>
          <a:p>
            <a:r>
              <a:rPr lang="en-GB" dirty="0" smtClean="0"/>
              <a:t>saturation can disturb</a:t>
            </a:r>
          </a:p>
          <a:p>
            <a:endParaRPr lang="en-GB" dirty="0"/>
          </a:p>
          <a:p>
            <a:r>
              <a:rPr lang="en-GB" dirty="0" smtClean="0"/>
              <a:t>subtractive constraint</a:t>
            </a:r>
          </a:p>
          <a:p>
            <a:endParaRPr lang="en-GB" sz="4400" dirty="0"/>
          </a:p>
          <a:p>
            <a:r>
              <a:rPr lang="en-GB" dirty="0" smtClean="0"/>
              <a:t>if            :</a:t>
            </a:r>
          </a:p>
          <a:p>
            <a:pPr lvl="1"/>
            <a:r>
              <a:rPr lang="en-GB" dirty="0" smtClean="0"/>
              <a:t>its growth is stunted</a:t>
            </a:r>
          </a:p>
          <a:p>
            <a:pPr lvl="1"/>
            <a:r>
              <a:rPr lang="en-GB" dirty="0" smtClean="0"/>
              <a:t>                 </a:t>
            </a:r>
            <a:endParaRPr lang="en-US" dirty="0"/>
          </a:p>
        </p:txBody>
      </p:sp>
      <p:pic>
        <p:nvPicPr>
          <p:cNvPr id="29698" name="Picture 2" descr="http://latex.codecogs.com/gif.latex?\200dpi%20\alpha(t)=\exp(\lambda_\mu%20t/\tau_w)\rightarrow\inf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1375" cy="333376"/>
          </a:xfrm>
          <a:prstGeom prst="rect">
            <a:avLst/>
          </a:prstGeom>
          <a:noFill/>
        </p:spPr>
      </p:pic>
      <p:pic>
        <p:nvPicPr>
          <p:cNvPr id="29700" name="Picture 4" descr="http://latex.codecogs.com/gif.latex?\200dpi%20%7b\mathbf%7bw%7d%7d(t)\rightarrow%20\mathbf%7be%7d_1/\sqrt%7b\alpha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2009775" cy="352426"/>
          </a:xfrm>
          <a:prstGeom prst="rect">
            <a:avLst/>
          </a:prstGeom>
          <a:noFill/>
        </p:spPr>
      </p:pic>
      <p:pic>
        <p:nvPicPr>
          <p:cNvPr id="6" name="Picture 5" descr="milmac.gif"/>
          <p:cNvPicPr>
            <a:picLocks noChangeAspect="1"/>
          </p:cNvPicPr>
          <p:nvPr/>
        </p:nvPicPr>
        <p:blipFill>
          <a:blip r:embed="rId4" cstate="print"/>
          <a:srcRect r="49689"/>
          <a:stretch>
            <a:fillRect/>
          </a:stretch>
        </p:blipFill>
        <p:spPr>
          <a:xfrm>
            <a:off x="6191672" y="332656"/>
            <a:ext cx="2952328" cy="2470797"/>
          </a:xfrm>
          <a:prstGeom prst="rect">
            <a:avLst/>
          </a:prstGeom>
        </p:spPr>
      </p:pic>
      <p:pic>
        <p:nvPicPr>
          <p:cNvPr id="7" name="Picture 6" descr="milmac.gif"/>
          <p:cNvPicPr>
            <a:picLocks noChangeAspect="1"/>
          </p:cNvPicPr>
          <p:nvPr/>
        </p:nvPicPr>
        <p:blipFill>
          <a:blip r:embed="rId4" cstate="print"/>
          <a:srcRect l="49084"/>
          <a:stretch>
            <a:fillRect/>
          </a:stretch>
        </p:blipFill>
        <p:spPr>
          <a:xfrm>
            <a:off x="6084168" y="2564904"/>
            <a:ext cx="2987824" cy="2470797"/>
          </a:xfrm>
          <a:prstGeom prst="rect">
            <a:avLst/>
          </a:prstGeom>
        </p:spPr>
      </p:pic>
      <p:pic>
        <p:nvPicPr>
          <p:cNvPr id="29702" name="Picture 6" descr="http://latex.codecogs.com/gif.latex?\200dpi%20\tau_w\dot%7b%7b\mathbf%7bw%7d%7d%7d%20=%20\mathcal%7bQ%7d\cdot%7b\mathbf%7bw%7d%7d%20-%20\frac%7b(%7b\mathbf%7bw%7d%7d\cdot\mathcal%7bQ%7d\cdot\mathbf%7bn%7d)\mathbf%7bn%7d%7d%7bN_u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077072"/>
            <a:ext cx="3762375" cy="733426"/>
          </a:xfrm>
          <a:prstGeom prst="rect">
            <a:avLst/>
          </a:prstGeom>
          <a:noFill/>
        </p:spPr>
      </p:pic>
      <p:pic>
        <p:nvPicPr>
          <p:cNvPr id="29704" name="Picture 8" descr="http://latex.codecogs.com/gif.latex?\200dpi%20\mathbf%7be%7d_1\propto%20\mathbf%7bn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85184"/>
            <a:ext cx="885825" cy="190500"/>
          </a:xfrm>
          <a:prstGeom prst="rect">
            <a:avLst/>
          </a:prstGeom>
          <a:noFill/>
        </p:spPr>
      </p:pic>
      <p:pic>
        <p:nvPicPr>
          <p:cNvPr id="29706" name="Picture 10" descr="http://latex.codecogs.com/gif.latex?\200dpi%20\mathbf%7be%7d_\mu\cdot%20\mathbf%7bn%7d=0$%20for%20$\mu\neq%201$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093296"/>
            <a:ext cx="2609850" cy="323850"/>
          </a:xfrm>
          <a:prstGeom prst="rect">
            <a:avLst/>
          </a:prstGeom>
          <a:noFill/>
        </p:spPr>
      </p:pic>
      <p:pic>
        <p:nvPicPr>
          <p:cNvPr id="29708" name="Picture 12" descr="http://latex.codecogs.com/gif.latex?\200dpi%20%7b\mathbf%7bw%7d%7d(t)%20=%20&amp;\left(%7b\mathbf%7bw%7d%7d(0)%20\cdot%20\mathbf%7be%7d_1\right)%20\mathbf%7be%7d_1%20+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373216"/>
            <a:ext cx="3009900" cy="323850"/>
          </a:xfrm>
          <a:prstGeom prst="rect">
            <a:avLst/>
          </a:prstGeom>
          <a:noFill/>
        </p:spPr>
      </p:pic>
      <p:pic>
        <p:nvPicPr>
          <p:cNvPr id="29710" name="Picture 14" descr="http://latex.codecogs.com/gif.latex?\200dpi%20\sum_%7b\mu=2%7d%5e%7bN_u%7d%20\exp\left(\frac%7b\lambda_\mu%20t%7d%7b\tau_w%7d\right)%20\left(%7b\mathbf%7bw%7d%7d(0)%20\cdot%20\mathbf%7be%7d_\mu\right)%20\mathbf%7be%7d_\m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895975"/>
            <a:ext cx="38195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particularly important case for development has</a:t>
            </a:r>
          </a:p>
          <a:p>
            <a:r>
              <a:rPr lang="en-GB" dirty="0" smtClean="0"/>
              <a:t>write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30722" name="Picture 2" descr="http://latex.codecogs.com/gif.latex?\200dpi%20\langle%20u_b\rangle%20=%20\langle%20u\rangle%20\qquad%20\mathcal%7bQ%7d_%7bbb'%7d%20=%20\Qq(b-b'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3848100" cy="342901"/>
          </a:xfrm>
          <a:prstGeom prst="rect">
            <a:avLst/>
          </a:prstGeom>
          <a:noFill/>
        </p:spPr>
      </p:pic>
      <p:pic>
        <p:nvPicPr>
          <p:cNvPr id="30726" name="Picture 6" descr="http://latex.codecogs.com/gif.latex?\200dpi%20\mathbf%7bn%7d=(1,\ldots,1)$%20and%20$\mathcal%7bJ%7d%20=%20\mathbf%7bn%7d\mathbf%7bn%7d%5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3800475" cy="361951"/>
          </a:xfrm>
          <a:prstGeom prst="rect">
            <a:avLst/>
          </a:prstGeom>
          <a:noFill/>
        </p:spPr>
      </p:pic>
      <p:pic>
        <p:nvPicPr>
          <p:cNvPr id="30728" name="Picture 8" descr="http://latex.codecogs.com/gif.latex?\200dpi%20\mathcal%7bQ%7d'%20=%20\mathcal%7bQ%7d%20-%20N%20\langle%20u%20\rangle%5e2%20\mathcal%7bJ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284984"/>
            <a:ext cx="2457450" cy="361951"/>
          </a:xfrm>
          <a:prstGeom prst="rect">
            <a:avLst/>
          </a:prstGeom>
          <a:noFill/>
        </p:spPr>
      </p:pic>
      <p:pic>
        <p:nvPicPr>
          <p:cNvPr id="30730" name="Picture 10" descr="http://latex.codecogs.com/gif.latex?\200dpi%20\mathbf%7be%7d_\mu%20\cdot%20\mathbf%7bn%7d%20=%200$,%20%7b\it%20AC%20modes\/%7d%20are%20unaffec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4876800" cy="323850"/>
          </a:xfrm>
          <a:prstGeom prst="rect">
            <a:avLst/>
          </a:prstGeom>
          <a:noFill/>
        </p:spPr>
      </p:pic>
      <p:pic>
        <p:nvPicPr>
          <p:cNvPr id="30732" name="Picture 12" descr="http://latex.codecogs.com/gif.latex?\200dpi%20\mathbf%7be%7d_\mu%20\cdot%20\mathbf%7bn%7d%20\not%20=%200$,%20%7b\it%20DC%20modes\/%7d%20are%20affec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581128"/>
            <a:ext cx="4543425" cy="323850"/>
          </a:xfrm>
          <a:prstGeom prst="rect">
            <a:avLst/>
          </a:prstGeom>
          <a:noFill/>
        </p:spPr>
      </p:pic>
      <p:pic>
        <p:nvPicPr>
          <p:cNvPr id="30734" name="Picture 14" descr="http://latex.codecogs.com/gif.latex?\200dpi%20\mathcal%7bQ%7d$%20has%20discrete%20sines%20and%20cosines%20as%20eigenvect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520" y="5157192"/>
            <a:ext cx="6400800" cy="295275"/>
          </a:xfrm>
          <a:prstGeom prst="rect">
            <a:avLst/>
          </a:prstGeom>
          <a:noFill/>
        </p:spPr>
      </p:pic>
      <p:pic>
        <p:nvPicPr>
          <p:cNvPr id="30736" name="Picture 16" descr="http://latex.codecogs.com/gif.latex?\200dpi%20$fourier%20spectrum%20of%20$\mathcal%7bQ%7d$%20are%20the%20eigenvalu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6574" y="5733256"/>
            <a:ext cx="5581650" cy="29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what is the significance of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optimal linear </a:t>
            </a:r>
            <a:r>
              <a:rPr lang="en-GB" dirty="0" err="1" smtClean="0"/>
              <a:t>reconstr</a:t>
            </a:r>
            <a:r>
              <a:rPr lang="en-GB" dirty="0" smtClean="0"/>
              <a:t>, min:</a:t>
            </a:r>
          </a:p>
          <a:p>
            <a:r>
              <a:rPr lang="en-GB" dirty="0" smtClean="0"/>
              <a:t>linear </a:t>
            </a:r>
            <a:r>
              <a:rPr lang="en-GB" dirty="0" err="1" smtClean="0"/>
              <a:t>infomax</a:t>
            </a:r>
            <a:r>
              <a:rPr lang="en-GB" dirty="0" smtClean="0"/>
              <a:t>:</a:t>
            </a:r>
          </a:p>
          <a:p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31746" name="Picture 2" descr="http://latex.codecogs.com/gif.latex?\200dpi%20\mathbf%7be%7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247650" cy="190500"/>
          </a:xfrm>
          <a:prstGeom prst="rect">
            <a:avLst/>
          </a:prstGeom>
          <a:noFill/>
        </p:spPr>
      </p:pic>
      <p:pic>
        <p:nvPicPr>
          <p:cNvPr id="5" name="Picture 4" descr="hebbCo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7029450" cy="2219325"/>
          </a:xfrm>
          <a:prstGeom prst="rect">
            <a:avLst/>
          </a:prstGeom>
        </p:spPr>
      </p:pic>
      <p:pic>
        <p:nvPicPr>
          <p:cNvPr id="31748" name="Picture 4" descr="http://latex.codecogs.com/gif.latex?\200dpi%20E(%7b\mathbf%7bw%7d%7d,\mathbf%7bg%7d)%20=%20\left\langle%20|%7b\mathbf%7bu%7d%7d%20-%20\mathbf%7bg%7d%20v|%5e2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653136"/>
            <a:ext cx="2981325" cy="390526"/>
          </a:xfrm>
          <a:prstGeom prst="rect">
            <a:avLst/>
          </a:prstGeom>
          <a:noFill/>
        </p:spPr>
      </p:pic>
      <p:pic>
        <p:nvPicPr>
          <p:cNvPr id="31750" name="Picture 6" descr="http://latex.codecogs.com/gif.latex?\200dpi%20\mathcal%7bI%7d%5bv,%7b\mathbf%7bu%7d%7d%5d%20=%20\mathcal%7bH%7d%5bv%5d%20-%20\mathcal%7bH%7d%5bv%20|%20\mathbf%7bu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5229200"/>
            <a:ext cx="3143250" cy="323850"/>
          </a:xfrm>
          <a:prstGeom prst="rect">
            <a:avLst/>
          </a:prstGeom>
          <a:noFill/>
        </p:spPr>
      </p:pic>
      <p:pic>
        <p:nvPicPr>
          <p:cNvPr id="21506" name="Picture 2" descr="http://latex.codecogs.com/gif.latex?\200dpi%20$assume%20$\langle%20%7b\mathbf%7bu%7d%7d%20\rangle=\mathbf%7b0%7d$%20or%20use%20$\mathcal%7bC%7d$%20instead%20of%20$\mathcal%7bQ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805264"/>
            <a:ext cx="5067300" cy="3238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91880" y="2204864"/>
            <a:ext cx="482453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4561-E042-4759-A8A9-11D2A75BACCB}" type="slidenum">
              <a:rPr lang="en-GB"/>
              <a:pPr/>
              <a:t>2</a:t>
            </a:fld>
            <a:endParaRPr lang="en-GB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Learning</a:t>
            </a: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772400" cy="3675063"/>
          </a:xfrm>
        </p:spPr>
        <p:txBody>
          <a:bodyPr/>
          <a:lstStyle/>
          <a:p>
            <a:r>
              <a:rPr lang="en-US" sz="2800">
                <a:solidFill>
                  <a:srgbClr val="FF3300"/>
                </a:solidFill>
              </a:rPr>
              <a:t>supervised learning</a:t>
            </a:r>
          </a:p>
          <a:p>
            <a:pPr lvl="1"/>
            <a:r>
              <a:rPr lang="en-US" sz="2400"/>
              <a:t>outputs provided</a:t>
            </a:r>
          </a:p>
          <a:p>
            <a:r>
              <a:rPr lang="en-US" sz="2800">
                <a:solidFill>
                  <a:srgbClr val="FF3300"/>
                </a:solidFill>
              </a:rPr>
              <a:t>reinforcement learning</a:t>
            </a:r>
          </a:p>
          <a:p>
            <a:pPr lvl="1"/>
            <a:r>
              <a:rPr lang="en-US" sz="2400"/>
              <a:t>evaluative information, but not exact output</a:t>
            </a:r>
          </a:p>
          <a:p>
            <a:r>
              <a:rPr lang="en-US" sz="2800">
                <a:solidFill>
                  <a:srgbClr val="FF3300"/>
                </a:solidFill>
              </a:rPr>
              <a:t>unsupervised learning</a:t>
            </a:r>
          </a:p>
          <a:p>
            <a:pPr lvl="1"/>
            <a:r>
              <a:rPr lang="en-US" sz="2400"/>
              <a:t>no outputs – look for statistical structure </a:t>
            </a:r>
            <a:endParaRPr lang="en-GB" sz="2400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3763962" cy="6905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always inputs, plus:</a:t>
            </a:r>
            <a:endParaRPr lang="en-GB" sz="2800"/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7943850" cy="690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FF"/>
                </a:solidFill>
              </a:rPr>
              <a:t>not so cleanly distinguished – </a:t>
            </a:r>
            <a:r>
              <a:rPr lang="en-US" sz="2800" i="1">
                <a:solidFill>
                  <a:srgbClr val="FF00FF"/>
                </a:solidFill>
              </a:rPr>
              <a:t>eg</a:t>
            </a:r>
            <a:r>
              <a:rPr lang="en-US" sz="2800">
                <a:solidFill>
                  <a:srgbClr val="FF00FF"/>
                </a:solidFill>
              </a:rPr>
              <a:t> prediction</a:t>
            </a:r>
            <a:endParaRPr lang="en-GB" sz="28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/>
          <a:lstStyle/>
          <a:p>
            <a:r>
              <a:rPr lang="en-GB" dirty="0" smtClean="0"/>
              <a:t>is quadratic in w with a min at</a:t>
            </a:r>
          </a:p>
          <a:p>
            <a:endParaRPr lang="en-GB" sz="1400" dirty="0" smtClean="0"/>
          </a:p>
          <a:p>
            <a:r>
              <a:rPr lang="en-GB" dirty="0" smtClean="0"/>
              <a:t>making </a:t>
            </a:r>
          </a:p>
          <a:p>
            <a:endParaRPr lang="en-GB" sz="1400" dirty="0" smtClean="0"/>
          </a:p>
          <a:p>
            <a:r>
              <a:rPr lang="en-GB" dirty="0" smtClean="0"/>
              <a:t>look for </a:t>
            </a:r>
            <a:r>
              <a:rPr lang="en-GB" dirty="0" err="1" smtClean="0"/>
              <a:t>evec</a:t>
            </a:r>
            <a:r>
              <a:rPr lang="en-GB" dirty="0" smtClean="0"/>
              <a:t> </a:t>
            </a:r>
            <a:r>
              <a:rPr lang="en-GB" dirty="0" err="1" smtClean="0"/>
              <a:t>soln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has                                            so PCA!</a:t>
            </a:r>
            <a:endParaRPr lang="en-US" dirty="0"/>
          </a:p>
        </p:txBody>
      </p:sp>
      <p:pic>
        <p:nvPicPr>
          <p:cNvPr id="32770" name="Picture 2" descr="http://latex.codecogs.com/gif.latex?\200dpi%20E(%7b\mathbf%7bw%7d%7d,\mathbf%7bg%7d)%20&amp;%20=%20&amp;%20\left\langle%20|%7b\mathbf%7bu%7d%7d%20-%20\mathbf%7bg%7d%20v|%5e2%20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96" y="1628800"/>
            <a:ext cx="2981325" cy="390526"/>
          </a:xfrm>
          <a:prstGeom prst="rect">
            <a:avLst/>
          </a:prstGeom>
          <a:noFill/>
        </p:spPr>
      </p:pic>
      <p:pic>
        <p:nvPicPr>
          <p:cNvPr id="32772" name="Picture 4" descr="http://latex.codecogs.com/gif.latex?\200dpi%20=%20\mathcal%7bK%7d%20-%202%20%7b\mathbf%7bw%7d%7d%20\cdot%20\mathcal%7bQ%7d%20\cdot%20\mathbf%7bg%7d%20+%20\|\mathbf%7bg%7d\|%5e2%20%7b\mathbf%7bw%7d%7d%20\cdot%20\mathcal%7bQ%7d%20\cdot%20%7b\mathbf%7bw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648" y="1628800"/>
            <a:ext cx="4495800" cy="361951"/>
          </a:xfrm>
          <a:prstGeom prst="rect">
            <a:avLst/>
          </a:prstGeom>
          <a:noFill/>
        </p:spPr>
      </p:pic>
      <p:pic>
        <p:nvPicPr>
          <p:cNvPr id="32774" name="Picture 6" descr="http://latex.codecogs.com/gif.latex?\200dpi%20%7b\mathbf%7bw%7d%7d%5e*%20=%20\frac%7b\mathbf%7bg%7d%7d%7b\|\mathbf%7bg%7d\|%5e2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1457325" cy="657226"/>
          </a:xfrm>
          <a:prstGeom prst="rect">
            <a:avLst/>
          </a:prstGeom>
          <a:noFill/>
        </p:spPr>
      </p:pic>
      <p:pic>
        <p:nvPicPr>
          <p:cNvPr id="32776" name="Picture 8" descr="http://latex.codecogs.com/gif.latex?\200dpi%20E(%7b\mathbf%7bw%7d%7d%5e*,\mathbf%7bg%7d)%20=%20\Kk%20-%20\frac%7b\mathbf%7bg%7d\cdot%20\mathcal%7bQ%7d%20\cdot%20\mathbf%7bg%7d%7d%7b\|\mathbf%7bg%7d\|%5e2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12976"/>
            <a:ext cx="2962275" cy="742951"/>
          </a:xfrm>
          <a:prstGeom prst="rect">
            <a:avLst/>
          </a:prstGeom>
          <a:noFill/>
        </p:spPr>
      </p:pic>
      <p:pic>
        <p:nvPicPr>
          <p:cNvPr id="32778" name="Picture 10" descr="http://latex.codecogs.com/gif.latex?\200dpi%20\mathbf%7bg%7d%20\!=%20\!\sum_k%20(\mathbf%7be%7d_k\cdot\mathbf%7bg%7d)%20\mathbf%7be%7d_k$%20and%20$\|\mathbf%7bg%7d\|%5e2\!=\!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8"/>
            <a:ext cx="3962400" cy="685800"/>
          </a:xfrm>
          <a:prstGeom prst="rect">
            <a:avLst/>
          </a:prstGeom>
          <a:noFill/>
        </p:spPr>
      </p:pic>
      <p:pic>
        <p:nvPicPr>
          <p:cNvPr id="32780" name="Picture 12" descr="http://latex.codecogs.com/gif.latex?\200dpi%20E(%7b\mathbf%7bw%7d%7d%5e*,\mathbf%7bg%7d)%20=%20\Kk%20-%20\sum_%7bk=1%7d%5eN%20\left(\mathbf%7be%7d_k\cdot\mathbf%7bg%7d\right)%5e2\lambda_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797152"/>
            <a:ext cx="3829050" cy="933450"/>
          </a:xfrm>
          <a:prstGeom prst="rect">
            <a:avLst/>
          </a:prstGeom>
          <a:noFill/>
        </p:spPr>
      </p:pic>
      <p:pic>
        <p:nvPicPr>
          <p:cNvPr id="32782" name="Picture 14" descr="http://latex.codecogs.com/gif.latex?\200dpi%20\mathbf%7be%7d_1\cdot\mathbf%7bg%7d=1%20$%20and%20$%20\mathbf%7be%7d_i\cdot\mathbf%7bg%7d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6021288"/>
            <a:ext cx="319087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Infomax</a:t>
            </a:r>
            <a:r>
              <a:rPr lang="en-GB" dirty="0" smtClean="0"/>
              <a:t> (</a:t>
            </a:r>
            <a:r>
              <a:rPr lang="en-GB" dirty="0" err="1" smtClean="0"/>
              <a:t>Linsker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 smtClean="0"/>
              <a:t>need noise in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/>
              <a:t> to be well-defined</a:t>
            </a:r>
          </a:p>
          <a:p>
            <a:r>
              <a:rPr lang="en-GB" dirty="0" smtClean="0"/>
              <a:t>for a Gaussian:</a:t>
            </a:r>
          </a:p>
          <a:p>
            <a:r>
              <a:rPr lang="en-GB" dirty="0" smtClean="0"/>
              <a:t>if                            then</a:t>
            </a:r>
          </a:p>
          <a:p>
            <a:r>
              <a:rPr lang="en-GB" dirty="0" smtClean="0"/>
              <a:t>and we have to max:</a:t>
            </a:r>
          </a:p>
          <a:p>
            <a:r>
              <a:rPr lang="en-GB" dirty="0" smtClean="0"/>
              <a:t>same problem as before, implies</a:t>
            </a:r>
          </a:p>
          <a:p>
            <a:r>
              <a:rPr lang="en-GB" dirty="0" smtClean="0"/>
              <a:t>if non-Gaussian, only maximizing an upper bound on     </a:t>
            </a:r>
            <a:endParaRPr lang="en-US" dirty="0"/>
          </a:p>
        </p:txBody>
      </p:sp>
      <p:pic>
        <p:nvPicPr>
          <p:cNvPr id="33794" name="Picture 2" descr="http://latex.codecogs.com/gif.latex?\200dpi%20\mathrm%7bargmax%7d_%7b\mathbf%7bw%7d%7d\mathcal%7bI%7d%5bv,%7b\mathbf%7bu%7d%7d%5d%20=%20\mathcal%7bH%7d%5bv%5d%20-%20\mathcal%7bH%7d%5bv%20|%20%7b\mathbf%7bu%7d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49" y="1340768"/>
            <a:ext cx="4333875" cy="323850"/>
          </a:xfrm>
          <a:prstGeom prst="rect">
            <a:avLst/>
          </a:prstGeom>
          <a:noFill/>
        </p:spPr>
      </p:pic>
      <p:pic>
        <p:nvPicPr>
          <p:cNvPr id="33796" name="Picture 4" descr="http://latex.codecogs.com/gif.latex?\200dpi%20v=%7b\mathbf%7bw%7d%7d\cdot%7b\mathbf%7bu%7d%7d%20+%20\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1790700" cy="257175"/>
          </a:xfrm>
          <a:prstGeom prst="rect">
            <a:avLst/>
          </a:prstGeom>
          <a:noFill/>
        </p:spPr>
      </p:pic>
      <p:pic>
        <p:nvPicPr>
          <p:cNvPr id="33798" name="Picture 6" descr="http://latex.codecogs.com/gif.latex?\200dpi%20\mathcal%7bH%7d%5bv%5d%20=%20\frac%7b1%7d%7b2%7d%20\log%202\pi%20e\sigma%5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2505075" cy="638175"/>
          </a:xfrm>
          <a:prstGeom prst="rect">
            <a:avLst/>
          </a:prstGeom>
          <a:noFill/>
        </p:spPr>
      </p:pic>
      <p:pic>
        <p:nvPicPr>
          <p:cNvPr id="33800" name="Picture 8" descr="http://latex.codecogs.com/gif.latex?\200dpi%20P%5b%7b\mathbf%7bu%7d%7d%5d%20\sim%20\mathbf%7bn%7d%5b\mathbf%7b0%7d,\mathcal%7bQ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177158"/>
            <a:ext cx="1933575" cy="323850"/>
          </a:xfrm>
          <a:prstGeom prst="rect">
            <a:avLst/>
          </a:prstGeom>
          <a:noFill/>
        </p:spPr>
      </p:pic>
      <p:pic>
        <p:nvPicPr>
          <p:cNvPr id="33802" name="Picture 10" descr="http://latex.codecogs.com/gif.latex?\200dpi%20v%20\sim%20\mathbf%7bn%7d%5b0,%7b\mathbf%7bw%7d%7d\cdot\mathcal%7bQ%7d\cdot%7b\mathbf%7bw%7d%7d+\upsilon%5e2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140968"/>
            <a:ext cx="3133725" cy="361951"/>
          </a:xfrm>
          <a:prstGeom prst="rect">
            <a:avLst/>
          </a:prstGeom>
          <a:noFill/>
        </p:spPr>
      </p:pic>
      <p:pic>
        <p:nvPicPr>
          <p:cNvPr id="33804" name="Picture 12" descr="http://latex.codecogs.com/gif.latex?\200dpi%20%7b\mathbf%7bw%7d%7d\mathcal%7bQ%7d%7b\mathbf%7bw%7d%7d%5eT$%20subject%20to%20$\|%7b\mathbf%7bw%7d%7d\|%5e2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717032"/>
            <a:ext cx="3762375" cy="361951"/>
          </a:xfrm>
          <a:prstGeom prst="rect">
            <a:avLst/>
          </a:prstGeom>
          <a:noFill/>
        </p:spPr>
      </p:pic>
      <p:pic>
        <p:nvPicPr>
          <p:cNvPr id="33806" name="Picture 14" descr="http://latex.codecogs.com/gif.latex?\200dpi%20%7b\mathbf%7bw%7d%7d%20\propto%20\mathbf%7be%7d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437112"/>
            <a:ext cx="933450" cy="190500"/>
          </a:xfrm>
          <a:prstGeom prst="rect">
            <a:avLst/>
          </a:prstGeom>
          <a:noFill/>
        </p:spPr>
      </p:pic>
      <p:pic>
        <p:nvPicPr>
          <p:cNvPr id="33808" name="Picture 16" descr="http://latex.codecogs.com/gif.latex?\200dpi%20\mathcal%7bI%7d%5bv,%7b\mathbf%7bu%7d%7d%5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5445224"/>
            <a:ext cx="847725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and Development</a:t>
            </a:r>
            <a:endParaRPr lang="en-US" dirty="0"/>
          </a:p>
        </p:txBody>
      </p:sp>
      <p:pic>
        <p:nvPicPr>
          <p:cNvPr id="4" name="Content Placeholder 3" descr="thre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764172" cy="4525963"/>
          </a:xfrm>
        </p:spPr>
      </p:pic>
      <p:pic>
        <p:nvPicPr>
          <p:cNvPr id="5" name="Picture 4" descr="sw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208" y="2204864"/>
            <a:ext cx="3746792" cy="322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Barrel Cortex</a:t>
            </a:r>
            <a:endParaRPr lang="en-US" dirty="0"/>
          </a:p>
        </p:txBody>
      </p:sp>
      <p:pic>
        <p:nvPicPr>
          <p:cNvPr id="4" name="Content Placeholder 3" descr="bar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9321"/>
          <a:stretch>
            <a:fillRect/>
          </a:stretch>
        </p:blipFill>
        <p:spPr>
          <a:xfrm>
            <a:off x="251520" y="1268760"/>
            <a:ext cx="8424936" cy="5230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two strategies:</a:t>
            </a:r>
          </a:p>
          <a:p>
            <a:pPr lvl="1"/>
            <a:r>
              <a:rPr lang="en-GB" dirty="0" smtClean="0"/>
              <a:t>mathematical: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 patterns of  </a:t>
            </a:r>
            <a:r>
              <a:rPr lang="en-US" dirty="0" err="1" smtClean="0"/>
              <a:t>selectivities</a:t>
            </a:r>
            <a:r>
              <a:rPr lang="en-US" dirty="0" smtClean="0"/>
              <a:t> from the perspective of pattern formation and </a:t>
            </a:r>
            <a:r>
              <a:rPr lang="en-US" dirty="0" err="1" smtClean="0"/>
              <a:t>Hebb</a:t>
            </a:r>
            <a:endParaRPr lang="en-US" dirty="0" smtClean="0"/>
          </a:p>
          <a:p>
            <a:pPr lvl="2"/>
            <a:r>
              <a:rPr lang="en-US" dirty="0" smtClean="0"/>
              <a:t>reaction diffusion equations</a:t>
            </a:r>
          </a:p>
          <a:p>
            <a:pPr lvl="2"/>
            <a:r>
              <a:rPr lang="en-US" dirty="0" smtClean="0"/>
              <a:t>symmetry breaking</a:t>
            </a:r>
          </a:p>
          <a:p>
            <a:pPr lvl="1"/>
            <a:r>
              <a:rPr lang="en-GB" dirty="0" smtClean="0"/>
              <a:t>computational: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their adaptation from basic principles of processing:</a:t>
            </a:r>
          </a:p>
          <a:p>
            <a:pPr lvl="2"/>
            <a:r>
              <a:rPr lang="en-GB" dirty="0" smtClean="0"/>
              <a:t>extraction; representation of statistical structure</a:t>
            </a:r>
          </a:p>
          <a:p>
            <a:pPr lvl="2"/>
            <a:r>
              <a:rPr lang="en-GB" dirty="0" smtClean="0"/>
              <a:t>patterns from other principles (minimal wiring)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Ocular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retina-thalamus-cortex</a:t>
            </a:r>
          </a:p>
          <a:p>
            <a:r>
              <a:rPr lang="en-US" sz="2400" dirty="0" smtClean="0"/>
              <a:t>OD develops around eye-opening</a:t>
            </a:r>
          </a:p>
          <a:p>
            <a:r>
              <a:rPr lang="en-US" sz="2400" dirty="0" smtClean="0"/>
              <a:t>interaction with refinement of topography</a:t>
            </a:r>
          </a:p>
          <a:p>
            <a:r>
              <a:rPr lang="en-US" sz="2400" dirty="0" smtClean="0"/>
              <a:t>interaction with orientation</a:t>
            </a:r>
          </a:p>
          <a:p>
            <a:r>
              <a:rPr lang="en-US" sz="2400" dirty="0" smtClean="0"/>
              <a:t>interaction with </a:t>
            </a:r>
            <a:r>
              <a:rPr lang="en-US" sz="2400" dirty="0" err="1" smtClean="0"/>
              <a:t>ipsi</a:t>
            </a:r>
            <a:r>
              <a:rPr lang="en-US" sz="2400" dirty="0" smtClean="0"/>
              <a:t>/contra-</a:t>
            </a:r>
            <a:r>
              <a:rPr lang="en-US" sz="2400" dirty="0" err="1" smtClean="0"/>
              <a:t>innervation</a:t>
            </a:r>
            <a:endParaRPr lang="en-US" sz="2400" dirty="0" smtClean="0"/>
          </a:p>
          <a:p>
            <a:r>
              <a:rPr lang="en-US" sz="2400" dirty="0" smtClean="0"/>
              <a:t>effect of manipulations to input</a:t>
            </a:r>
            <a:endParaRPr lang="en-US" sz="2400" dirty="0"/>
          </a:p>
        </p:txBody>
      </p:sp>
      <p:pic>
        <p:nvPicPr>
          <p:cNvPr id="4" name="Content Placeholder 3" descr="ar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3305167" cy="1224136"/>
          </a:xfrm>
          <a:prstGeom prst="rect">
            <a:avLst/>
          </a:prstGeom>
        </p:spPr>
      </p:pic>
      <p:pic>
        <p:nvPicPr>
          <p:cNvPr id="6" name="Picture 5" descr="out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1" y="4941168"/>
            <a:ext cx="6010069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 smtClean="0"/>
              <a:t>one input from each eye:</a:t>
            </a:r>
          </a:p>
          <a:p>
            <a:r>
              <a:rPr lang="en-GB" dirty="0" smtClean="0"/>
              <a:t>correlation matrix: </a:t>
            </a:r>
          </a:p>
          <a:p>
            <a:endParaRPr lang="en-GB" dirty="0"/>
          </a:p>
          <a:p>
            <a:endParaRPr lang="en-GB" sz="1000" dirty="0" smtClean="0"/>
          </a:p>
          <a:p>
            <a:r>
              <a:rPr lang="en-GB" dirty="0" smtClean="0"/>
              <a:t>write</a:t>
            </a:r>
          </a:p>
          <a:p>
            <a:endParaRPr lang="en-GB" sz="3600" dirty="0"/>
          </a:p>
          <a:p>
            <a:r>
              <a:rPr lang="en-GB" dirty="0" smtClean="0"/>
              <a:t>but</a:t>
            </a:r>
          </a:p>
          <a:p>
            <a:endParaRPr lang="en-GB" dirty="0"/>
          </a:p>
          <a:p>
            <a:r>
              <a:rPr lang="en-GB" dirty="0" smtClean="0"/>
              <a:t>implies                     and so one eye dominates</a:t>
            </a:r>
            <a:endParaRPr lang="en-US" dirty="0"/>
          </a:p>
        </p:txBody>
      </p:sp>
      <p:pic>
        <p:nvPicPr>
          <p:cNvPr id="34818" name="Picture 2" descr="http://latex.codecogs.com/gif.latex?\200dpi%20v%20=%20w_%7b\mathrm%7bR%7d%7du_%7b\mathrm%7bR%7d%7d%20+%20w_%7b\mathrm%7bL%7d%7du_%7b\mathrm%7bL%7d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13198"/>
            <a:ext cx="2390775" cy="247650"/>
          </a:xfrm>
          <a:prstGeom prst="rect">
            <a:avLst/>
          </a:prstGeom>
          <a:noFill/>
        </p:spPr>
      </p:pic>
      <p:pic>
        <p:nvPicPr>
          <p:cNvPr id="34820" name="Picture 4" descr="http://latex.codecogs.com/gif.latex?\200dpi%20\mathcal%7bQ%7d%20=%20\langle%7b\mathbf%7bu%7d%7d%7b\mathbf%7bu%7d%7d\rangle%20=%20\begin%7bpmatrix%7d%20q_%7b\mathrm%7bS%7d%7d%20&amp;%20q_%7b\mathrm%7bD%7d%7d%20\\%20q_%7b\mathrm%7bD%7d%7d%20&amp;%20q_%7b\mathrm%7bS%7d%7d%20\end%7bpmatrix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11016"/>
            <a:ext cx="3009900" cy="762000"/>
          </a:xfrm>
          <a:prstGeom prst="rect">
            <a:avLst/>
          </a:prstGeom>
          <a:noFill/>
        </p:spPr>
      </p:pic>
      <p:pic>
        <p:nvPicPr>
          <p:cNvPr id="34822" name="Picture 6" descr="http://latex.codecogs.com/gif.latex?\200dpi%20\mathbf%7be%7d_1%20&amp;=%20(1,%201)/\sqrt%7b2%7d%20\qquad%20\lambda_1%20&amp;=%20q_%7b\mathrm%7bS%7d%7d%20+%20q_%7b\mathrm%7bD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11016"/>
            <a:ext cx="4248150" cy="381001"/>
          </a:xfrm>
          <a:prstGeom prst="rect">
            <a:avLst/>
          </a:prstGeom>
          <a:noFill/>
        </p:spPr>
      </p:pic>
      <p:pic>
        <p:nvPicPr>
          <p:cNvPr id="34826" name="Picture 10" descr="http://latex.codecogs.com/gif.latex?\200dpi%20\mathbf%7be%7d_2%20&amp;=%20(1,%20-1)/\sqrt%7b2%7d%20\quad%20\lambda_2%20&amp;=%20q_%7b\mathrm%7bS%7d%7d%20-%20q_%7b\mathrm%7bD%7d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171056"/>
            <a:ext cx="4191000" cy="381001"/>
          </a:xfrm>
          <a:prstGeom prst="rect">
            <a:avLst/>
          </a:prstGeom>
          <a:noFill/>
        </p:spPr>
      </p:pic>
      <p:pic>
        <p:nvPicPr>
          <p:cNvPr id="34830" name="Picture 14" descr="http://latex.codecogs.com/gif.latex?\200dpi%20\tau_w%20\frac%7bdw_+%7d%7b\!\!\!\!%20dt%7d%20&amp;=%20(q_%7b\mathrm%7bS%7d%7d%20+%20q_%7b\mathrm%7bD%7d%7d)%20w_+%20\quad%20\tau_w%20\frac%7bdw_-%7d%7b\!\!\!\!%20dt%7d%20&amp;=%20(q_%7b\mathrm%7bS%7d%7d%20-%20q_%7b\mathrm%7bD%7d%7d)%20w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077072"/>
            <a:ext cx="6248400" cy="657226"/>
          </a:xfrm>
          <a:prstGeom prst="rect">
            <a:avLst/>
          </a:prstGeom>
          <a:noFill/>
        </p:spPr>
      </p:pic>
      <p:pic>
        <p:nvPicPr>
          <p:cNvPr id="34832" name="Picture 16" descr="http://latex.codecogs.com/gif.latex?\200dpi%20w_+=w_%7b\mathrm%7bR%7d%7d+w_%7b\mathrm%7bL%7d%7d\qquad%20w_-=w_%7b\mathrm%7bR%7d%7d-w_%7b\mathrm%7bL%7d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3789040"/>
            <a:ext cx="4552950" cy="266700"/>
          </a:xfrm>
          <a:prstGeom prst="rect">
            <a:avLst/>
          </a:prstGeom>
          <a:noFill/>
        </p:spPr>
      </p:pic>
      <p:pic>
        <p:nvPicPr>
          <p:cNvPr id="34836" name="Picture 20" descr="http://latex.codecogs.com/gif.latex?\200dpi%20\tau_w%20\frac%7bdw_+%7d%7b\!\!\!\!%20dt%7d%20&amp;=%200%20\qquad%20\tau_w%20\frac%7bdw_-%7d%7b\!\!\!\!%20dt%7d%20&amp;=%20(q_%7b\mathrm%7bS%7d%7d%20-%20q_%7b\mathrm%7bD%7d%7d)%20w_-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301208"/>
            <a:ext cx="5086350" cy="657226"/>
          </a:xfrm>
          <a:prstGeom prst="rect">
            <a:avLst/>
          </a:prstGeom>
          <a:noFill/>
        </p:spPr>
      </p:pic>
      <p:pic>
        <p:nvPicPr>
          <p:cNvPr id="34838" name="Picture 22" descr="http://latex.codecogs.com/gif.latex?\200dpi%20w_-\rightarrow%20\pm%20\omeg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6165304"/>
            <a:ext cx="1323975" cy="219075"/>
          </a:xfrm>
          <a:prstGeom prst="rect">
            <a:avLst/>
          </a:prstGeom>
          <a:noFill/>
        </p:spPr>
      </p:pic>
      <p:pic>
        <p:nvPicPr>
          <p:cNvPr id="13314" name="Picture 2" descr="http://latex.codecogs.com/gif.latex?\200dpi%20q_%7b\mathrm%7bD%7d%7d\geq%200$,%20$w+$%20dominates%20$\Rightarrow$%20subtractive%20nor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4941168"/>
            <a:ext cx="585787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Orientation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r>
              <a:rPr lang="en-GB" dirty="0" smtClean="0"/>
              <a:t>same model, but correlations from ON/OFF cells: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1400" dirty="0"/>
          </a:p>
          <a:p>
            <a:r>
              <a:rPr lang="en-GB" dirty="0" smtClean="0"/>
              <a:t>dominant mode of         has spatial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sz="900" b="1" dirty="0"/>
          </a:p>
          <a:p>
            <a:r>
              <a:rPr lang="en-GB" dirty="0" smtClean="0"/>
              <a:t>centre-surround non-linearly disfavoured </a:t>
            </a:r>
            <a:endParaRPr lang="en-US" dirty="0"/>
          </a:p>
        </p:txBody>
      </p:sp>
      <p:pic>
        <p:nvPicPr>
          <p:cNvPr id="4" name="Picture 3" descr="onofff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860" y="2132856"/>
            <a:ext cx="2263140" cy="1787366"/>
          </a:xfrm>
          <a:prstGeom prst="rect">
            <a:avLst/>
          </a:prstGeom>
        </p:spPr>
      </p:pic>
      <p:pic>
        <p:nvPicPr>
          <p:cNvPr id="5" name="Picture 4" descr="onof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2263140" cy="1787366"/>
          </a:xfrm>
          <a:prstGeom prst="rect">
            <a:avLst/>
          </a:prstGeom>
        </p:spPr>
      </p:pic>
      <p:pic>
        <p:nvPicPr>
          <p:cNvPr id="6" name="Picture 5" descr="on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04864"/>
            <a:ext cx="1493912" cy="1322735"/>
          </a:xfrm>
          <a:prstGeom prst="rect">
            <a:avLst/>
          </a:prstGeom>
        </p:spPr>
      </p:pic>
      <p:pic>
        <p:nvPicPr>
          <p:cNvPr id="40962" name="Picture 2" descr="http://latex.codecogs.com/gif.latex?\200dpi%20\mathcal%7bQ%7d%5e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293096"/>
            <a:ext cx="381000" cy="266700"/>
          </a:xfrm>
          <a:prstGeom prst="rect">
            <a:avLst/>
          </a:prstGeom>
          <a:noFill/>
        </p:spPr>
      </p:pic>
      <p:pic>
        <p:nvPicPr>
          <p:cNvPr id="8" name="Picture 7" descr="milonrf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573504"/>
            <a:ext cx="2187131" cy="1400747"/>
          </a:xfrm>
          <a:prstGeom prst="rect">
            <a:avLst/>
          </a:prstGeom>
        </p:spPr>
      </p:pic>
      <p:pic>
        <p:nvPicPr>
          <p:cNvPr id="9" name="Picture 8" descr="milonrf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581128"/>
            <a:ext cx="2088232" cy="137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Output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/>
          </a:bodyPr>
          <a:lstStyle/>
          <a:p>
            <a:r>
              <a:rPr lang="en-GB" dirty="0" smtClean="0"/>
              <a:t>fixed recurrence:</a:t>
            </a:r>
          </a:p>
          <a:p>
            <a:endParaRPr lang="en-GB" sz="1400" dirty="0" smtClean="0"/>
          </a:p>
          <a:p>
            <a:r>
              <a:rPr lang="en-GB" dirty="0" smtClean="0"/>
              <a:t>implies</a:t>
            </a:r>
          </a:p>
          <a:p>
            <a:r>
              <a:rPr lang="en-GB" dirty="0" smtClean="0"/>
              <a:t>so with </a:t>
            </a:r>
            <a:r>
              <a:rPr lang="en-GB" dirty="0" err="1" smtClean="0"/>
              <a:t>Hebbian</a:t>
            </a:r>
            <a:r>
              <a:rPr lang="en-GB" dirty="0" smtClean="0"/>
              <a:t> learning: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we study the </a:t>
            </a:r>
            <a:r>
              <a:rPr lang="en-GB" dirty="0" err="1" smtClean="0"/>
              <a:t>eigeneffect</a:t>
            </a:r>
            <a:r>
              <a:rPr lang="en-GB" dirty="0" smtClean="0"/>
              <a:t> of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endParaRPr lang="en-US" dirty="0"/>
          </a:p>
        </p:txBody>
      </p:sp>
      <p:pic>
        <p:nvPicPr>
          <p:cNvPr id="4" name="Content Placeholder 3" descr="gh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3909764" cy="1381646"/>
          </a:xfrm>
          <a:prstGeom prst="rect">
            <a:avLst/>
          </a:prstGeom>
        </p:spPr>
      </p:pic>
      <p:pic>
        <p:nvPicPr>
          <p:cNvPr id="41986" name="Picture 2" descr="http://latex.codecogs.com/gif.latex?\200dpi%20\tau_r\frac%7bd\mathbf%7bv%7d%7d%7bdt%7d%20&amp;=%20-\mathbf%7bv%7d%20+%20\mathbf%7bW%7d\cdot%7b\mathbf%7bu%7d%7d%20+%20\mathbf%7bM%7d%20\cdot%20\mathbf%7bv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3819525" cy="657226"/>
          </a:xfrm>
          <a:prstGeom prst="rect">
            <a:avLst/>
          </a:prstGeom>
          <a:noFill/>
        </p:spPr>
      </p:pic>
      <p:pic>
        <p:nvPicPr>
          <p:cNvPr id="41990" name="Picture 6" descr="http://latex.codecogs.com/gif.latex?\200dpi%20\mathbf%7bv%7d%20&amp;=%20\mathbf%7bW%7d\cdot%7b\mathbf%7bu%7d%7d%20+%20\mathbf%7bM%7d\cdot\mathbf%7bv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2533650" cy="247650"/>
          </a:xfrm>
          <a:prstGeom prst="rect">
            <a:avLst/>
          </a:prstGeom>
          <a:noFill/>
        </p:spPr>
      </p:pic>
      <p:pic>
        <p:nvPicPr>
          <p:cNvPr id="41992" name="Picture 8" descr="http://latex.codecogs.com/gif.latex?\200dpi%20=\mathbf%7bK%7d\cdot\mathbf%7bW%7d\cdot%7b\mathbf%7bu%7d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1619250" cy="228600"/>
          </a:xfrm>
          <a:prstGeom prst="rect">
            <a:avLst/>
          </a:prstGeom>
          <a:noFill/>
        </p:spPr>
      </p:pic>
      <p:pic>
        <p:nvPicPr>
          <p:cNvPr id="41994" name="Picture 10" descr="http://latex.codecogs.com/gif.latex?\200dpi%20\mathbf%7bK%7d\!=\!\left(\mathbf%7bI%7d%20-%20\mathbf%7bM%7d\right)%5e%7b-1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768079"/>
            <a:ext cx="1943100" cy="381001"/>
          </a:xfrm>
          <a:prstGeom prst="rect">
            <a:avLst/>
          </a:prstGeom>
          <a:noFill/>
        </p:spPr>
      </p:pic>
      <p:pic>
        <p:nvPicPr>
          <p:cNvPr id="41996" name="Picture 12" descr="http://latex.codecogs.com/gif.latex?\200dpi%20\tau_w\frac%7bd\mathbf%7bW%7d%7d%7bdt%7d%20=%20\langle%20\mathbf%7bv%7d%7b\mathbf%7bu%7d%7d\rangle%20=%20\mathbf%7bK%7d\cdot\mathbf%7bW%7d\cdot\mathcal%7bQ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013176"/>
            <a:ext cx="3714750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933056"/>
          </a:xfrm>
        </p:spPr>
        <p:txBody>
          <a:bodyPr/>
          <a:lstStyle/>
          <a:p>
            <a:r>
              <a:rPr lang="en-GB" dirty="0" smtClean="0"/>
              <a:t>vector S;D modes:</a:t>
            </a:r>
          </a:p>
          <a:p>
            <a:endParaRPr lang="en-GB" dirty="0" smtClean="0"/>
          </a:p>
          <a:p>
            <a:r>
              <a:rPr lang="en-US" dirty="0" smtClean="0"/>
              <a:t>but       is clamped by normalization: so </a:t>
            </a:r>
          </a:p>
          <a:p>
            <a:r>
              <a:rPr lang="en-US" dirty="0" smtClean="0"/>
              <a:t>K is </a:t>
            </a:r>
            <a:r>
              <a:rPr lang="en-US" dirty="0" err="1" smtClean="0"/>
              <a:t>Toplitz</a:t>
            </a:r>
            <a:r>
              <a:rPr lang="en-US" dirty="0" smtClean="0"/>
              <a:t>; </a:t>
            </a:r>
            <a:r>
              <a:rPr lang="en-US" dirty="0" err="1" smtClean="0"/>
              <a:t>evecs</a:t>
            </a:r>
            <a:r>
              <a:rPr lang="en-US" dirty="0" smtClean="0"/>
              <a:t> are waves; </a:t>
            </a:r>
            <a:r>
              <a:rPr lang="en-US" dirty="0" err="1" smtClean="0"/>
              <a:t>evals</a:t>
            </a:r>
            <a:r>
              <a:rPr lang="en-US" dirty="0" smtClean="0"/>
              <a:t>, from FT</a:t>
            </a:r>
            <a:endParaRPr lang="en-GB" dirty="0" smtClean="0"/>
          </a:p>
        </p:txBody>
      </p:sp>
      <p:pic>
        <p:nvPicPr>
          <p:cNvPr id="4" name="Content Placeholder 6" descr="odd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2088232" cy="1661093"/>
          </a:xfrm>
          <a:prstGeom prst="rect">
            <a:avLst/>
          </a:prstGeom>
        </p:spPr>
      </p:pic>
      <p:pic>
        <p:nvPicPr>
          <p:cNvPr id="5" name="Picture 4" descr="oddat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052736"/>
            <a:ext cx="1944216" cy="1719883"/>
          </a:xfrm>
          <a:prstGeom prst="rect">
            <a:avLst/>
          </a:prstGeom>
        </p:spPr>
      </p:pic>
      <p:pic>
        <p:nvPicPr>
          <p:cNvPr id="44034" name="Picture 2" descr="http://latex.codecogs.com/gif.latex?\200dpi%20\mathbf%7bw%7d_+=%7b\mathbf%7bw%7d%7d_%7b\mathrm%7bR%7d%7d+%7b\mathbf%7bw%7d%7d_%7b\mathrm%7bL%7d%7d%20\qquad%20%7b\mathbf%7bw%7d%7d_-=%7b\mathbf%7bw%7d%7d_%7b\mathrm%7bR%7d%7d-%7b\mathbf%7bw%7d%7d_%7b\mathrm%7bL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781550" cy="266700"/>
          </a:xfrm>
          <a:prstGeom prst="rect">
            <a:avLst/>
          </a:prstGeom>
          <a:noFill/>
        </p:spPr>
      </p:pic>
      <p:pic>
        <p:nvPicPr>
          <p:cNvPr id="44036" name="Picture 4" descr="http://latex.codecogs.com/gif.latex?\200dpi%20\tau_w%20\frac%7bd%7b\mathbf%7bw%7d%7d_+%7d%7b\!\!\!\!%20dt%7d%20=%20(q_%7b\mathrm%7bS%7d%7d%20+%20q_%7b\mathrm%7bD%7d%7d)%20\mathbf%7bK%7d\cdot%7b\mathbf%7bw%7d%7d_+%20\qquad%20\tau_w%20\frac%7bd%7b\mathbf%7bw%7d%7d_-%7d%7b\!\!\!\!%20dt%7d%20=%20(q_%7b\mathrm%7bS%7d%7d%20-%20q_%7b\mathrm%7bD%7d%7d)%20\mathbf%7bK%7d\cdot%7b\mathbf%7bw%7d%7d_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19846"/>
            <a:ext cx="7715250" cy="657226"/>
          </a:xfrm>
          <a:prstGeom prst="rect">
            <a:avLst/>
          </a:prstGeom>
          <a:noFill/>
        </p:spPr>
      </p:pic>
      <p:pic>
        <p:nvPicPr>
          <p:cNvPr id="1026" name="Picture 2" descr="http://latex.codecogs.com/gif.latex?\200dpi%20\mathbf%7bw%7d_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365104"/>
            <a:ext cx="409575" cy="142875"/>
          </a:xfrm>
          <a:prstGeom prst="rect">
            <a:avLst/>
          </a:prstGeom>
          <a:noFill/>
        </p:spPr>
      </p:pic>
      <p:pic>
        <p:nvPicPr>
          <p:cNvPr id="1028" name="Picture 4" descr="http://latex.codecogs.com/gif.latex?\200dpi%20\mathbf%7bw%7d_+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362053"/>
            <a:ext cx="419100" cy="219075"/>
          </a:xfrm>
          <a:prstGeom prst="rect">
            <a:avLst/>
          </a:prstGeom>
          <a:noFill/>
        </p:spPr>
      </p:pic>
      <p:pic>
        <p:nvPicPr>
          <p:cNvPr id="11" name="Picture 10" descr="onoffcomb.gif"/>
          <p:cNvPicPr>
            <a:picLocks noChangeAspect="1"/>
          </p:cNvPicPr>
          <p:nvPr/>
        </p:nvPicPr>
        <p:blipFill>
          <a:blip r:embed="rId8" cstate="print"/>
          <a:srcRect t="4921"/>
          <a:stretch>
            <a:fillRect/>
          </a:stretch>
        </p:blipFill>
        <p:spPr>
          <a:xfrm>
            <a:off x="2411760" y="5157192"/>
            <a:ext cx="419689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adaptation = short-term learning?</a:t>
            </a:r>
          </a:p>
          <a:p>
            <a:r>
              <a:rPr lang="en-GB" dirty="0" smtClean="0"/>
              <a:t>structure </a:t>
            </a:r>
            <a:r>
              <a:rPr lang="en-GB" dirty="0" err="1" smtClean="0"/>
              <a:t>vs</a:t>
            </a:r>
            <a:r>
              <a:rPr lang="en-GB" dirty="0" smtClean="0"/>
              <a:t> parameter learning?</a:t>
            </a:r>
          </a:p>
          <a:p>
            <a:r>
              <a:rPr lang="en-GB" dirty="0" smtClean="0"/>
              <a:t>development </a:t>
            </a:r>
            <a:r>
              <a:rPr lang="en-GB" dirty="0" err="1" smtClean="0"/>
              <a:t>vs</a:t>
            </a:r>
            <a:r>
              <a:rPr lang="en-GB" dirty="0" smtClean="0"/>
              <a:t> adult learning</a:t>
            </a:r>
          </a:p>
          <a:p>
            <a:r>
              <a:rPr lang="en-GB" dirty="0" smtClean="0"/>
              <a:t>systems:</a:t>
            </a:r>
          </a:p>
          <a:p>
            <a:pPr lvl="1"/>
            <a:r>
              <a:rPr lang="en-US" dirty="0" smtClean="0"/>
              <a:t>hippocampus – multiple sub-areas</a:t>
            </a:r>
          </a:p>
          <a:p>
            <a:pPr lvl="1"/>
            <a:r>
              <a:rPr lang="en-US" dirty="0" err="1" smtClean="0"/>
              <a:t>neocortex</a:t>
            </a:r>
            <a:r>
              <a:rPr lang="en-US" dirty="0" smtClean="0"/>
              <a:t> – layer and area differences</a:t>
            </a:r>
          </a:p>
          <a:p>
            <a:pPr lvl="1"/>
            <a:r>
              <a:rPr lang="en-US" dirty="0" smtClean="0"/>
              <a:t>cerebellum – LTD is the norm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Large-Scale Results</a:t>
            </a:r>
            <a:endParaRPr lang="en-GB" dirty="0"/>
          </a:p>
        </p:txBody>
      </p:sp>
      <p:pic>
        <p:nvPicPr>
          <p:cNvPr id="4" name="Content Placeholder 3" descr="swi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032448" cy="3475952"/>
          </a:xfrm>
        </p:spPr>
      </p:pic>
      <p:pic>
        <p:nvPicPr>
          <p:cNvPr id="5" name="Picture 4" descr="en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295232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412776"/>
            <a:ext cx="11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pic>
        <p:nvPicPr>
          <p:cNvPr id="7" name="Picture 6" descr="leva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97503"/>
            <a:ext cx="3960440" cy="1660497"/>
          </a:xfrm>
          <a:prstGeom prst="rect">
            <a:avLst/>
          </a:prstGeom>
        </p:spPr>
      </p:pic>
      <p:pic>
        <p:nvPicPr>
          <p:cNvPr id="8" name="Picture 7" descr="gg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5068874"/>
            <a:ext cx="3963714" cy="178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Redundancy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multiple units are redundant:</a:t>
            </a:r>
          </a:p>
          <a:p>
            <a:pPr lvl="1"/>
            <a:r>
              <a:rPr lang="en-GB" dirty="0" err="1" smtClean="0"/>
              <a:t>Hebbian</a:t>
            </a:r>
            <a:r>
              <a:rPr lang="en-GB" dirty="0" smtClean="0"/>
              <a:t> learning has all units the same</a:t>
            </a:r>
          </a:p>
          <a:p>
            <a:pPr lvl="1"/>
            <a:r>
              <a:rPr lang="en-GB" dirty="0" smtClean="0"/>
              <a:t>fixed output connections are inadequate</a:t>
            </a:r>
          </a:p>
          <a:p>
            <a:r>
              <a:rPr lang="en-GB" dirty="0" err="1" smtClean="0"/>
              <a:t>decorrelation</a:t>
            </a:r>
            <a:r>
              <a:rPr lang="en-GB" dirty="0" smtClean="0"/>
              <a:t>:                    (</a:t>
            </a:r>
            <a:r>
              <a:rPr lang="en-GB" dirty="0" err="1" smtClean="0"/>
              <a:t>indep</a:t>
            </a:r>
            <a:r>
              <a:rPr lang="en-GB" dirty="0" smtClean="0"/>
              <a:t> for Gaussians)</a:t>
            </a:r>
          </a:p>
          <a:p>
            <a:pPr lvl="1"/>
            <a:r>
              <a:rPr lang="en-GB" dirty="0" err="1" smtClean="0"/>
              <a:t>Atick</a:t>
            </a:r>
            <a:r>
              <a:rPr lang="en-GB" dirty="0" smtClean="0"/>
              <a:t>&amp; </a:t>
            </a:r>
            <a:r>
              <a:rPr lang="en-GB" dirty="0" err="1" smtClean="0"/>
              <a:t>Redlich</a:t>
            </a:r>
            <a:r>
              <a:rPr lang="en-GB" dirty="0" smtClean="0"/>
              <a:t>: force               ; use anti-</a:t>
            </a:r>
            <a:r>
              <a:rPr lang="en-GB" dirty="0" err="1" smtClean="0"/>
              <a:t>Hebb</a:t>
            </a:r>
            <a:endParaRPr lang="en-GB" dirty="0" smtClean="0"/>
          </a:p>
          <a:p>
            <a:pPr lvl="1"/>
            <a:r>
              <a:rPr lang="en-GB" dirty="0" err="1" smtClean="0"/>
              <a:t>Foldiak</a:t>
            </a:r>
            <a:r>
              <a:rPr lang="en-GB" dirty="0" smtClean="0"/>
              <a:t>: </a:t>
            </a:r>
            <a:r>
              <a:rPr lang="en-GB" dirty="0" err="1" smtClean="0"/>
              <a:t>Hebbian</a:t>
            </a:r>
            <a:r>
              <a:rPr lang="en-GB" dirty="0" smtClean="0"/>
              <a:t>/anti-</a:t>
            </a:r>
            <a:r>
              <a:rPr lang="en-GB" dirty="0" err="1" smtClean="0"/>
              <a:t>Hebb</a:t>
            </a:r>
            <a:r>
              <a:rPr lang="en-GB" dirty="0" smtClean="0"/>
              <a:t> for </a:t>
            </a:r>
            <a:r>
              <a:rPr lang="en-GB" dirty="0" err="1" smtClean="0"/>
              <a:t>feedforward</a:t>
            </a:r>
            <a:r>
              <a:rPr lang="en-GB" dirty="0" smtClean="0"/>
              <a:t>; recurrent connections</a:t>
            </a:r>
          </a:p>
          <a:p>
            <a:pPr lvl="1"/>
            <a:r>
              <a:rPr lang="en-GB" dirty="0" smtClean="0"/>
              <a:t>Sanger: explicitly subtract off previous components</a:t>
            </a:r>
          </a:p>
          <a:p>
            <a:pPr lvl="1"/>
            <a:r>
              <a:rPr lang="en-GB" dirty="0" smtClean="0"/>
              <a:t>Williams:  subtract off predicted portion</a:t>
            </a:r>
            <a:endParaRPr lang="en-GB" dirty="0"/>
          </a:p>
        </p:txBody>
      </p:sp>
      <p:pic>
        <p:nvPicPr>
          <p:cNvPr id="44034" name="Picture 2" descr="http://latex.codecogs.com/gif.latex?\200dpi%20\langle%20\mathbf%7bv%7d%20\mathbf%7bv%7d%20\rangle%20=%20\mathbf%7bI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533" y="3140968"/>
            <a:ext cx="1133475" cy="323850"/>
          </a:xfrm>
          <a:prstGeom prst="rect">
            <a:avLst/>
          </a:prstGeom>
          <a:noFill/>
        </p:spPr>
      </p:pic>
      <p:pic>
        <p:nvPicPr>
          <p:cNvPr id="44036" name="Picture 4" descr="http://latex.codecogs.com/gif.latex?\200dpi%20n\rightarrow%20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84772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Goodall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anti-</a:t>
            </a:r>
            <a:r>
              <a:rPr lang="en-GB" dirty="0" err="1" smtClean="0"/>
              <a:t>Hebb</a:t>
            </a:r>
            <a:r>
              <a:rPr lang="en-GB" dirty="0" smtClean="0"/>
              <a:t> learning for</a:t>
            </a:r>
          </a:p>
          <a:p>
            <a:pPr lvl="1"/>
            <a:r>
              <a:rPr lang="en-GB" dirty="0" smtClean="0"/>
              <a:t>if </a:t>
            </a:r>
          </a:p>
          <a:p>
            <a:pPr lvl="1"/>
            <a:r>
              <a:rPr lang="en-GB" dirty="0" smtClean="0"/>
              <a:t>make                         negative</a:t>
            </a:r>
          </a:p>
          <a:p>
            <a:pPr lvl="1"/>
            <a:r>
              <a:rPr lang="en-GB" dirty="0" smtClean="0"/>
              <a:t>which reduces the correlation</a:t>
            </a:r>
          </a:p>
          <a:p>
            <a:r>
              <a:rPr lang="en-GB" dirty="0" err="1" smtClean="0"/>
              <a:t>Goodall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learning rule:</a:t>
            </a:r>
          </a:p>
          <a:p>
            <a:pPr lvl="1"/>
            <a:r>
              <a:rPr lang="en-GB" dirty="0" smtClean="0"/>
              <a:t>at </a:t>
            </a:r>
          </a:p>
          <a:p>
            <a:pPr lvl="1"/>
            <a:r>
              <a:rPr lang="en-GB" dirty="0" smtClean="0"/>
              <a:t>so   </a:t>
            </a:r>
            <a:endParaRPr lang="en-GB" dirty="0"/>
          </a:p>
        </p:txBody>
      </p:sp>
      <p:pic>
        <p:nvPicPr>
          <p:cNvPr id="46082" name="Picture 2" descr="http://latex.codecogs.com/gif.latex?\200dpi%20\mathbf%7bv%7d%20=%20\mathbf%7bW%7d\cdot%7b\mathbf%7bu%7d%7d%20+%20\mathbf%7bM%7d%20\cdot%20\mathbf%7bv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533650" cy="247650"/>
          </a:xfrm>
          <a:prstGeom prst="rect">
            <a:avLst/>
          </a:prstGeom>
          <a:noFill/>
        </p:spPr>
      </p:pic>
      <p:pic>
        <p:nvPicPr>
          <p:cNvPr id="46084" name="Picture 4" descr="http://latex.codecogs.com/gif.latex?\200dpi%20\mathbf%7bM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14325" cy="219075"/>
          </a:xfrm>
          <a:prstGeom prst="rect">
            <a:avLst/>
          </a:prstGeom>
          <a:noFill/>
        </p:spPr>
      </p:pic>
      <p:pic>
        <p:nvPicPr>
          <p:cNvPr id="46086" name="Picture 6" descr="http://latex.codecogs.com/gif.latex?\200dpi%20v_a%20$%20and%20$%20v_b%20$%20are%20correl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76872"/>
            <a:ext cx="3181350" cy="276225"/>
          </a:xfrm>
          <a:prstGeom prst="rect">
            <a:avLst/>
          </a:prstGeom>
          <a:noFill/>
        </p:spPr>
      </p:pic>
      <p:pic>
        <p:nvPicPr>
          <p:cNvPr id="46088" name="Picture 8" descr="http://latex.codecogs.com/gif.latex?\200dpi%20\mathbf%7bM%7d_%7bab%7d=\mathbf%7bM%7d_%7bba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852936"/>
            <a:ext cx="1514475" cy="276225"/>
          </a:xfrm>
          <a:prstGeom prst="rect">
            <a:avLst/>
          </a:prstGeom>
          <a:noFill/>
        </p:spPr>
      </p:pic>
      <p:pic>
        <p:nvPicPr>
          <p:cNvPr id="46090" name="Picture 10" descr="http://latex.codecogs.com/gif.latex?\200dpi%20n\to%20n$%20with%20$\mathbf%7bW%7d=\mathbf%7bI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4306" y="3933056"/>
            <a:ext cx="2571750" cy="228600"/>
          </a:xfrm>
          <a:prstGeom prst="rect">
            <a:avLst/>
          </a:prstGeom>
          <a:noFill/>
        </p:spPr>
      </p:pic>
      <p:pic>
        <p:nvPicPr>
          <p:cNvPr id="46094" name="Picture 14" descr="http://latex.codecogs.com/gif.latex?\200dpi%20\mathbf%7bv%7d%20=%20(\mathbf%7bI%7d-\mathbf%7bM%7d)%5e%7b-1%7d%20\cdot%20\mathbf%7bu%7d%20=%20\mathbf%7bK%7d%20\cdot%20\mathbf%7bu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861048"/>
            <a:ext cx="3543300" cy="361951"/>
          </a:xfrm>
          <a:prstGeom prst="rect">
            <a:avLst/>
          </a:prstGeom>
          <a:noFill/>
        </p:spPr>
      </p:pic>
      <p:pic>
        <p:nvPicPr>
          <p:cNvPr id="46096" name="Picture 16" descr="http://latex.codecogs.com/gif.latex?\200dpi%20\tau_M\dot%7b\mathbf%7bM%7d%7d%20=%20-%7b\mathbf%7bu%7d%7d\mathbf%7bv%7d%20+%20\mathbf%7bI%7d%20-%20\mathbf%7bM%7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372718"/>
            <a:ext cx="2990850" cy="352426"/>
          </a:xfrm>
          <a:prstGeom prst="rect">
            <a:avLst/>
          </a:prstGeom>
          <a:noFill/>
        </p:spPr>
      </p:pic>
      <p:pic>
        <p:nvPicPr>
          <p:cNvPr id="46098" name="Picture 18" descr="http://latex.codecogs.com/gif.latex?\200dpi%20\dot%7b\mathbf%7bM%7d%7d=\mathbf%7b0%7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869160"/>
            <a:ext cx="904875" cy="314326"/>
          </a:xfrm>
          <a:prstGeom prst="rect">
            <a:avLst/>
          </a:prstGeom>
          <a:noFill/>
        </p:spPr>
      </p:pic>
      <p:pic>
        <p:nvPicPr>
          <p:cNvPr id="46100" name="Picture 20" descr="http://latex.codecogs.com/gif.latex?\200dpi%20\langle%20%7b\mathbf%7bu%7d%7d%20%7b\mathbf%7bu%7d%7d%20\cdot%20\mathbf%7bK%7d%20\rangle%20=%20\mathbf%7bK%7d%5e%7b-1%7d%20\qquad%20\mathbf%7bK%7d%20\cdot%20\mathcal%7bQ%7d%20\cdot%20\mathbf%7bK%7d%20=%20\mathbf%7bI%7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869160"/>
            <a:ext cx="4543425" cy="36195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5789" y="5373216"/>
                <a:ext cx="4484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/>
                            </a:rPr>
                            <m:t>𝐯𝐯</m:t>
                          </m:r>
                        </m:e>
                      </m:d>
                      <m:r>
                        <a:rPr lang="en-GB" sz="28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1" i="0" smtClean="0">
                              <a:latin typeface="Cambria Math"/>
                            </a:rPr>
                            <m:t>𝐊</m:t>
                          </m:r>
                          <m:r>
                            <a:rPr lang="en-GB" sz="28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800" b="1" i="0" smtClean="0">
                              <a:latin typeface="Cambria Math"/>
                              <a:ea typeface="Cambria Math"/>
                            </a:rPr>
                            <m:t>𝐮𝐮</m:t>
                          </m:r>
                          <m:r>
                            <a:rPr lang="en-GB" sz="28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GB" sz="2800" b="1" i="0" smtClean="0">
                              <a:latin typeface="Cambria Math"/>
                              <a:ea typeface="Cambria Math"/>
                            </a:rPr>
                            <m:t>𝐊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n-GB" sz="2800" b="1" i="0" smtClean="0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89" y="5373216"/>
                <a:ext cx="4484932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Spikes and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en-GB" dirty="0" smtClean="0"/>
              <a:t>spike trains:</a:t>
            </a:r>
          </a:p>
          <a:p>
            <a:r>
              <a:rPr lang="en-GB" dirty="0" smtClean="0"/>
              <a:t>change from </a:t>
            </a:r>
            <a:r>
              <a:rPr lang="en-GB" dirty="0" err="1" smtClean="0"/>
              <a:t>presynaptic</a:t>
            </a:r>
            <a:r>
              <a:rPr lang="en-GB" dirty="0" smtClean="0"/>
              <a:t> spike:</a:t>
            </a:r>
          </a:p>
          <a:p>
            <a:r>
              <a:rPr lang="en-GB" dirty="0" smtClean="0"/>
              <a:t>integrated: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three assumptions:</a:t>
            </a:r>
          </a:p>
          <a:p>
            <a:pPr lvl="1"/>
            <a:r>
              <a:rPr lang="en-GB" dirty="0" smtClean="0"/>
              <a:t>only rate correlations;</a:t>
            </a:r>
          </a:p>
          <a:p>
            <a:pPr lvl="1"/>
            <a:r>
              <a:rPr lang="en-GB" dirty="0" smtClean="0"/>
              <a:t>only rate correlations;</a:t>
            </a:r>
          </a:p>
          <a:p>
            <a:pPr lvl="1"/>
            <a:r>
              <a:rPr lang="en-GB" dirty="0" smtClean="0"/>
              <a:t>spike correlations too</a:t>
            </a:r>
          </a:p>
          <a:p>
            <a:pPr lvl="1"/>
            <a:endParaRPr lang="en-US" dirty="0"/>
          </a:p>
        </p:txBody>
      </p:sp>
      <p:pic>
        <p:nvPicPr>
          <p:cNvPr id="56324" name="Picture 4" descr="http://latex.codecogs.com/gif.latex?\200dpi%20\upsilon_b(t);\%20\nu(t)%20\Rightarrow%20$%20rates%20$%20u_b(t);%20v(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3924300" cy="323850"/>
          </a:xfrm>
          <a:prstGeom prst="rect">
            <a:avLst/>
          </a:prstGeom>
          <a:noFill/>
        </p:spPr>
      </p:pic>
      <p:pic>
        <p:nvPicPr>
          <p:cNvPr id="56326" name="Picture 6" descr="http://latex.codecogs.com/gif.latex?\200dpi%20\int_%7b-\infty%7d%5e%7b\infty%7d%20d\tau\%20H(\tau)%20\nu(t+\tau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809875" cy="733426"/>
          </a:xfrm>
          <a:prstGeom prst="rect">
            <a:avLst/>
          </a:prstGeom>
          <a:noFill/>
        </p:spPr>
      </p:pic>
      <p:pic>
        <p:nvPicPr>
          <p:cNvPr id="56328" name="Picture 8" descr="http://latex.codecogs.com/gif.latex?\200dpi%20\tau_w%20\frac%7bdw_b%7d%7bdt%7d%20&amp;=%20\left\langle%20\int_%7b-\infty%7d%5e%7b\infty%7d%20d\tau\%20H(\tau)%20\upsilon_b(t)%20\nu(t+\tau)%20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429000"/>
            <a:ext cx="5181600" cy="771525"/>
          </a:xfrm>
          <a:prstGeom prst="rect">
            <a:avLst/>
          </a:prstGeom>
          <a:noFill/>
        </p:spPr>
      </p:pic>
      <p:pic>
        <p:nvPicPr>
          <p:cNvPr id="56330" name="Picture 10" descr="http://latex.codecogs.com/gif.latex?\200dpi%20v(t)%20$%20slow%20relative%20to%20$%20H(\tau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229200"/>
            <a:ext cx="342900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Rate-based Correlations; Sloth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 smtClean="0"/>
              <a:t>rate-based correlations: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sloth:  where                             </a:t>
            </a:r>
          </a:p>
          <a:p>
            <a:endParaRPr lang="en-GB" dirty="0" smtClean="0"/>
          </a:p>
          <a:p>
            <a:endParaRPr lang="en-GB" sz="5400" dirty="0" smtClean="0"/>
          </a:p>
          <a:p>
            <a:r>
              <a:rPr lang="en-GB" dirty="0" smtClean="0"/>
              <a:t>leaves (anti-) </a:t>
            </a:r>
            <a:r>
              <a:rPr lang="en-GB" dirty="0" err="1" smtClean="0"/>
              <a:t>Hebb</a:t>
            </a:r>
            <a:r>
              <a:rPr lang="en-GB" dirty="0" smtClean="0"/>
              <a:t>:</a:t>
            </a:r>
            <a:endParaRPr lang="en-US" dirty="0"/>
          </a:p>
        </p:txBody>
      </p:sp>
      <p:pic>
        <p:nvPicPr>
          <p:cNvPr id="57346" name="Picture 2" descr="http://latex.codecogs.com/gif.latex?\200dpi%20\left\langle%20\int_%7b-\infty%7d%5e%7b\infty%7d%20d\tau\%20H(\tau)%20\upsilon_b(t)%20\nu(t+\tau)%20\right\rangle%20=%20\left\langle%20\int_%7b-\infty%7d%5e%7b\infty%7d%20d\tau\%20H(\tau)%20u_b(t)%20v(t+\tau)%20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8229600" cy="771525"/>
          </a:xfrm>
          <a:prstGeom prst="rect">
            <a:avLst/>
          </a:prstGeom>
          <a:noFill/>
        </p:spPr>
      </p:pic>
      <p:pic>
        <p:nvPicPr>
          <p:cNvPr id="57348" name="Picture 4" descr="http://latex.codecogs.com/gif.latex?\200dpi%20\int_%7b-\infty%7d%5e%7b\infty%7d%20d\tau\%20H(\tau)%20v(t+\tau)%20=%20v(t)\int_%7b-\infty%7d%5e%7b\infty%7d%20d\tau\%20H(\tau)%20=%20v(t)%20H%5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6877050" cy="733426"/>
          </a:xfrm>
          <a:prstGeom prst="rect">
            <a:avLst/>
          </a:prstGeom>
          <a:noFill/>
        </p:spPr>
      </p:pic>
      <p:pic>
        <p:nvPicPr>
          <p:cNvPr id="57350" name="Picture 6" descr="http://latex.codecogs.com/gif.latex?\200dpi%20H%5e1=\int_%7b-\infty%7d%5e%7b\infty%7d%20d\tau\%20H(\tau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552700" cy="733426"/>
          </a:xfrm>
          <a:prstGeom prst="rect">
            <a:avLst/>
          </a:prstGeom>
          <a:noFill/>
        </p:spPr>
      </p:pic>
      <p:pic>
        <p:nvPicPr>
          <p:cNvPr id="57352" name="Picture 8" descr="http://latex.codecogs.com/gif.latex?\200dpi%20\tau_w%20\frac%7bdw_b%7d%7bdt%7d%20=%20H%5e1%20\langle%20u_b(t)%20v(t)%20\r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301208"/>
            <a:ext cx="3057525" cy="65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3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GB" dirty="0" smtClean="0"/>
              <a:t>pre- to post spikes: inhomogeneous PP:</a:t>
            </a:r>
          </a:p>
          <a:p>
            <a:endParaRPr lang="en-GB" sz="4800" dirty="0" smtClean="0"/>
          </a:p>
          <a:p>
            <a:r>
              <a:rPr lang="en-GB" dirty="0" smtClean="0"/>
              <a:t>can show: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dirty="0" smtClean="0"/>
              <a:t>for identical rates:</a:t>
            </a:r>
          </a:p>
          <a:p>
            <a:endParaRPr lang="en-GB" dirty="0" smtClean="0"/>
          </a:p>
          <a:p>
            <a:r>
              <a:rPr lang="en-GB" dirty="0" smtClean="0"/>
              <a:t>subtractive normalization, stabilizes at:  </a:t>
            </a:r>
            <a:endParaRPr lang="en-US" dirty="0"/>
          </a:p>
        </p:txBody>
      </p:sp>
      <p:pic>
        <p:nvPicPr>
          <p:cNvPr id="59394" name="Picture 2" descr="http://latex.codecogs.com/gif.latex?\200dpi%20v(t)=\sum_c%20w_c(t)%20\int_%7b0%7d%5e%7b\infty%7d%20ds\%20\epsilon(s)%20\upsilon_c(t-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829175" cy="819151"/>
          </a:xfrm>
          <a:prstGeom prst="rect">
            <a:avLst/>
          </a:prstGeom>
          <a:noFill/>
        </p:spPr>
      </p:pic>
      <p:pic>
        <p:nvPicPr>
          <p:cNvPr id="59396" name="Picture 4" descr="http://latex.codecogs.com/gif.latex?\200dpi%20\tau_w%20\frac%7bdw_b%7d%7bdt%7d%20&amp;=%20\sum_c%20\left(C_%7bbc%7d+%20\mathsf%7bu%7d_b\mathsf%7bu%7d_c%20H%5e1%20+%20\delta_%7bbc%7d%20\mathsf%7bu%7d_b%20H%5e%7b\epsilon%7d%20\right)w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5572125" cy="800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3789040"/>
            <a:ext cx="119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firing-rate</a:t>
            </a:r>
          </a:p>
          <a:p>
            <a:r>
              <a:rPr lang="en-GB" dirty="0" smtClean="0"/>
              <a:t>covariance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86104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660232" y="3717032"/>
            <a:ext cx="2088232" cy="855190"/>
            <a:chOff x="6084168" y="5085184"/>
            <a:chExt cx="2088232" cy="855190"/>
          </a:xfrm>
        </p:grpSpPr>
        <p:pic>
          <p:nvPicPr>
            <p:cNvPr id="59398" name="Picture 6" descr="http://latex.codecogs.com/gif.latex?\200dpi%20H%5e%7b\epsilon%7d%20=\int_%7b0%7d%5e%7b\infty%7d%20d\tau%20\%20H(\tau)%20\epsilon(\tau)\geq%2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5517232"/>
              <a:ext cx="2088232" cy="42314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588224" y="5085184"/>
              <a:ext cx="751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spikes</a:t>
              </a:r>
              <a:endParaRPr lang="en-US" dirty="0"/>
            </a:p>
          </p:txBody>
        </p:sp>
      </p:grpSp>
      <p:pic>
        <p:nvPicPr>
          <p:cNvPr id="59400" name="Picture 8" descr="http://latex.codecogs.com/gif.latex?\200dpi%20C_%7bbc%7d=\delta_%7bbc%7d%20\mathsf%7bu%7d%20H%5e%7b\epsilon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1704975" cy="285750"/>
          </a:xfrm>
          <a:prstGeom prst="rect">
            <a:avLst/>
          </a:prstGeom>
          <a:noFill/>
        </p:spPr>
      </p:pic>
      <p:pic>
        <p:nvPicPr>
          <p:cNvPr id="59402" name="Picture 10" descr="http://latex.codecogs.com/gif.latex?\200dpi%20\frac%7bd\mathbf%7bw%7d%7d%7bdt%7d%20=%20(2H%5e%7b\epsilon%7d%20\mathsf%7bu%7d\Iis%20+%20\mathsf%7bu%7d%5e2%20H%5e1%20\mathbf%7bn%7d\mathbf%7bn%7d)\cdot\mathbf%7bw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941168"/>
            <a:ext cx="3752850" cy="657226"/>
          </a:xfrm>
          <a:prstGeom prst="rect">
            <a:avLst/>
          </a:prstGeom>
          <a:noFill/>
        </p:spPr>
      </p:pic>
      <p:pic>
        <p:nvPicPr>
          <p:cNvPr id="59404" name="Picture 12" descr="http://latex.codecogs.com/gif.latex?\200dpi%20N_u=2H%5e%7b\epsilon%7d/(-\mathsf%7bu%7dH%5e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6093296"/>
            <a:ext cx="2514600" cy="36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3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manipulate increases/decreases</a:t>
            </a:r>
            <a:endParaRPr lang="en-US" dirty="0"/>
          </a:p>
        </p:txBody>
      </p:sp>
      <p:pic>
        <p:nvPicPr>
          <p:cNvPr id="26626" name="Picture 2" descr="http://latex.codecogs.com/gif.latex?\200dpi%20\Delta%20w_i%20=%20\begin%7bbmatrix%7d%20-\lambda%20f_-(w_i)%20K(\Delta%20t)%20&amp;%20\mathrm%7bif%7d%20\Delta%20t%20\leq%200%20\\%20\lambda%20f_+(w_i)%20K(\Delta%20t)%20&amp;%20\mathrm%7bif%7d%20\Delta%20t%20%3e%200%20\end%7bbmatrix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4867275" cy="762000"/>
          </a:xfrm>
          <a:prstGeom prst="rect">
            <a:avLst/>
          </a:prstGeom>
          <a:noFill/>
        </p:spPr>
      </p:pic>
      <p:pic>
        <p:nvPicPr>
          <p:cNvPr id="26628" name="Picture 4" descr="http://latex.codecogs.com/gif.latex?\200dpi%20K(\Delta%20t)&amp;=e%5e%7b-|\Delta%20t|/\tau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01008"/>
            <a:ext cx="2247900" cy="381001"/>
          </a:xfrm>
          <a:prstGeom prst="rect">
            <a:avLst/>
          </a:prstGeom>
          <a:noFill/>
        </p:spPr>
      </p:pic>
      <p:pic>
        <p:nvPicPr>
          <p:cNvPr id="26630" name="Picture 6" descr="http://latex.codecogs.com/gif.latex?\200dpi%20f_+(w)%20&amp;=%20(1-w)%5e%7b\mu%7d%20\quad%20f_-(w)=\alpha%20w%5e%7b\mu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4457700" cy="323850"/>
          </a:xfrm>
          <a:prstGeom prst="rect">
            <a:avLst/>
          </a:prstGeom>
          <a:noFill/>
        </p:spPr>
      </p:pic>
      <p:pic>
        <p:nvPicPr>
          <p:cNvPr id="7" name="Picture 6" descr="guttig_1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293096"/>
            <a:ext cx="2781300" cy="2095500"/>
          </a:xfrm>
          <a:prstGeom prst="rect">
            <a:avLst/>
          </a:prstGeom>
        </p:spPr>
      </p:pic>
      <p:pic>
        <p:nvPicPr>
          <p:cNvPr id="9" name="Picture 8" descr="brunel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221088"/>
            <a:ext cx="2342381" cy="23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given pairs:</a:t>
            </a:r>
          </a:p>
          <a:p>
            <a:pPr lvl="1"/>
            <a:r>
              <a:rPr lang="en-GB" dirty="0" smtClean="0"/>
              <a:t>classification:</a:t>
            </a:r>
          </a:p>
          <a:p>
            <a:pPr lvl="1"/>
            <a:r>
              <a:rPr lang="en-GB" dirty="0" smtClean="0"/>
              <a:t>regression</a:t>
            </a:r>
          </a:p>
          <a:p>
            <a:r>
              <a:rPr lang="en-GB" dirty="0" smtClean="0"/>
              <a:t>tasks:</a:t>
            </a:r>
          </a:p>
          <a:p>
            <a:pPr lvl="1"/>
            <a:r>
              <a:rPr lang="en-GB" dirty="0" smtClean="0"/>
              <a:t>storage: learn relationships in data</a:t>
            </a:r>
          </a:p>
          <a:p>
            <a:pPr lvl="1"/>
            <a:r>
              <a:rPr lang="en-GB" dirty="0" smtClean="0"/>
              <a:t>generalization:   infer functional relationship</a:t>
            </a:r>
          </a:p>
          <a:p>
            <a:r>
              <a:rPr lang="en-GB" dirty="0" smtClean="0"/>
              <a:t>two methods:</a:t>
            </a:r>
          </a:p>
          <a:p>
            <a:pPr lvl="1"/>
            <a:r>
              <a:rPr lang="en-GB" dirty="0" err="1" smtClean="0"/>
              <a:t>Hebbian</a:t>
            </a:r>
            <a:r>
              <a:rPr lang="en-GB" dirty="0" smtClean="0"/>
              <a:t> plasticity: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error correction from mistakes   </a:t>
            </a:r>
            <a:endParaRPr lang="en-GB" dirty="0"/>
          </a:p>
        </p:txBody>
      </p:sp>
      <p:pic>
        <p:nvPicPr>
          <p:cNvPr id="48130" name="Picture 2" descr="http://latex.codecogs.com/gif.latex?\200dpi%20%7b\mathbf%7bu%7d%7d%5em,v%5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885825" cy="295275"/>
          </a:xfrm>
          <a:prstGeom prst="rect">
            <a:avLst/>
          </a:prstGeom>
          <a:noFill/>
        </p:spPr>
      </p:pic>
      <p:pic>
        <p:nvPicPr>
          <p:cNvPr id="48132" name="Picture 4" descr="http://latex.codecogs.com/gif.latex?\200dpi%20P%5bv%5em=1|\mathbf%7bu%7d%5em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1819275" cy="323850"/>
          </a:xfrm>
          <a:prstGeom prst="rect">
            <a:avLst/>
          </a:prstGeom>
          <a:noFill/>
        </p:spPr>
      </p:pic>
      <p:pic>
        <p:nvPicPr>
          <p:cNvPr id="48134" name="Picture 6" descr="http://latex.codecogs.com/gif.latex?\200dpi%20p%5bv%5em|\mathbf%7bu%7d%5d%20\quad%20$or%20some%20statistic%20thereof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4581525" cy="323850"/>
          </a:xfrm>
          <a:prstGeom prst="rect">
            <a:avLst/>
          </a:prstGeom>
          <a:noFill/>
        </p:spPr>
      </p:pic>
      <p:pic>
        <p:nvPicPr>
          <p:cNvPr id="48138" name="Picture 10" descr="http://latex.codecogs.com/gif.latex?\200dpi%20\tau_w%20\frac%7bd%7b\mathbf%7bw%7d%7d%7d%7bdt%7d%20+%20\alpha%20\mathbf%7bw=%20\langle%20v%7b\mathbf%7bu%7d%7d%20\rangle%20%7d=%20\frac%7b1%7d%7bN_%7b\text%7bS%7d%7d%7d\sum_%7bm=1%7d%5e%7bN_%7b\text%7bS%7d%7d%7d%20v%5em%7b\mathbf%7bu%7d%7d%5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4881339"/>
            <a:ext cx="4895850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&amp; the </a:t>
            </a:r>
            <a:r>
              <a:rPr lang="en-GB" dirty="0" err="1" smtClean="0"/>
              <a:t>Perceptron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classify:</a:t>
            </a:r>
          </a:p>
          <a:p>
            <a:endParaRPr lang="en-GB" dirty="0" smtClean="0"/>
          </a:p>
          <a:p>
            <a:r>
              <a:rPr lang="en-GB" dirty="0" smtClean="0"/>
              <a:t>Cover:</a:t>
            </a:r>
          </a:p>
          <a:p>
            <a:endParaRPr lang="en-GB" sz="1400" dirty="0" smtClean="0"/>
          </a:p>
          <a:p>
            <a:r>
              <a:rPr lang="en-GB" dirty="0" smtClean="0"/>
              <a:t>supervised </a:t>
            </a:r>
            <a:r>
              <a:rPr lang="en-GB" dirty="0" err="1" smtClean="0"/>
              <a:t>Hebbian</a:t>
            </a:r>
            <a:r>
              <a:rPr lang="en-GB" dirty="0" smtClean="0"/>
              <a:t> learning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works rather poorly</a:t>
            </a:r>
            <a:endParaRPr lang="en-GB" dirty="0"/>
          </a:p>
        </p:txBody>
      </p:sp>
      <p:pic>
        <p:nvPicPr>
          <p:cNvPr id="49154" name="Picture 2" descr="http://latex.codecogs.com/gif.latex?\200dpi%20v%20=%20\begin%7bbmatrix%7d%201%20&amp;%20\mbox%7bif%7d\;\;\;%20%7b\mathbf%7bw%7d%7d\cdot%7b\mathbf%7bu%7d%7d%20-%20\gamma\geq%200\\%200%20&amp;%20\mbox%7bif%7d\;\;\;%20%7b\mathbf%7bw%7d%7d\cdot%7b\mathbf%7bu%7d%7d%20-%20\gamma%3c0%20\end%7bbmatri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409950" cy="762000"/>
          </a:xfrm>
          <a:prstGeom prst="rect">
            <a:avLst/>
          </a:prstGeom>
          <a:noFill/>
        </p:spPr>
      </p:pic>
      <p:pic>
        <p:nvPicPr>
          <p:cNvPr id="6" name="Picture 5" descr="percept2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052736"/>
            <a:ext cx="2209800" cy="2362200"/>
          </a:xfrm>
          <a:prstGeom prst="rect">
            <a:avLst/>
          </a:prstGeom>
        </p:spPr>
      </p:pic>
      <p:pic>
        <p:nvPicPr>
          <p:cNvPr id="49156" name="Picture 4" descr="http://latex.codecogs.com/gif.latex?\200dpi%202N_u$%20associations%20in%20$N_u$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008759"/>
            <a:ext cx="3352800" cy="276225"/>
          </a:xfrm>
          <a:prstGeom prst="rect">
            <a:avLst/>
          </a:prstGeom>
          <a:noFill/>
        </p:spPr>
      </p:pic>
      <p:pic>
        <p:nvPicPr>
          <p:cNvPr id="49158" name="Picture 6" descr="http://latex.codecogs.com/gif.latex?\200dpi%20%7b\mathbf%7bw%7d%7d%20=%20\frac%7b1%7d%7bN_u%7d%20\sum_%7bm=1%7d%5e%7bN_%7b\text%7bS%7d%7d%7dv%5em%7b\mathbf%7bu%7d%7d%5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93096"/>
            <a:ext cx="2486025" cy="92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cept2a.gif"/>
          <p:cNvPicPr>
            <a:picLocks noChangeAspect="1"/>
          </p:cNvPicPr>
          <p:nvPr/>
        </p:nvPicPr>
        <p:blipFill>
          <a:blip r:embed="rId2" cstate="print"/>
          <a:srcRect b="14746"/>
          <a:stretch>
            <a:fillRect/>
          </a:stretch>
        </p:blipFill>
        <p:spPr>
          <a:xfrm>
            <a:off x="2195736" y="4005064"/>
            <a:ext cx="3744416" cy="2849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Hebbian</a:t>
            </a:r>
            <a:r>
              <a:rPr lang="en-GB" dirty="0" smtClean="0"/>
              <a:t> </a:t>
            </a:r>
            <a:r>
              <a:rPr lang="en-GB" dirty="0" err="1" smtClean="0"/>
              <a:t>Perceptron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pattern:</a:t>
            </a:r>
          </a:p>
          <a:p>
            <a:r>
              <a:rPr lang="en-GB" dirty="0" smtClean="0"/>
              <a:t>with noise</a:t>
            </a:r>
          </a:p>
          <a:p>
            <a:endParaRPr lang="en-GB" sz="1200" dirty="0" smtClean="0"/>
          </a:p>
          <a:p>
            <a:r>
              <a:rPr lang="en-GB" dirty="0" smtClean="0"/>
              <a:t>the sum of                                          so Gaussian:</a:t>
            </a:r>
          </a:p>
          <a:p>
            <a:r>
              <a:rPr lang="en-GB" dirty="0" smtClean="0"/>
              <a:t>correct if:  </a:t>
            </a:r>
            <a:endParaRPr lang="en-GB" dirty="0"/>
          </a:p>
        </p:txBody>
      </p:sp>
      <p:pic>
        <p:nvPicPr>
          <p:cNvPr id="50178" name="Picture 2" descr="http://latex.codecogs.com/gif.latex?\200dpi%20u,v=\pm%201$,%20set%20$\gamma=0$:%20$%7b\mathbf%7bw%7d%7d\cdot%7b\mathbf%7bu%7d%7d%5en=v%5en%20+%20\eta%5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5172075" cy="295275"/>
          </a:xfrm>
          <a:prstGeom prst="rect">
            <a:avLst/>
          </a:prstGeom>
          <a:noFill/>
        </p:spPr>
      </p:pic>
      <p:pic>
        <p:nvPicPr>
          <p:cNvPr id="50180" name="Picture 4" descr="http://latex.codecogs.com/gif.latex?\200dpi%20\eta%5en&amp;=\sum_%7bm\neq%20n%7d%20v%5em%20%7b\mathbf%7bu%7d%7d%5em\cdot%20%7b\mathbf%7bu%7d%7d%5en/N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76872"/>
            <a:ext cx="3143250" cy="723900"/>
          </a:xfrm>
          <a:prstGeom prst="rect">
            <a:avLst/>
          </a:prstGeom>
          <a:noFill/>
        </p:spPr>
      </p:pic>
      <p:pic>
        <p:nvPicPr>
          <p:cNvPr id="50182" name="Picture 6" descr="http://latex.codecogs.com/gif.latex?\200dpi%20(N_s-1)N_u$%20terms%20$\pm%201/N_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6809" y="3177158"/>
            <a:ext cx="3381375" cy="323850"/>
          </a:xfrm>
          <a:prstGeom prst="rect">
            <a:avLst/>
          </a:prstGeom>
          <a:noFill/>
        </p:spPr>
      </p:pic>
      <p:pic>
        <p:nvPicPr>
          <p:cNvPr id="50184" name="Picture 8" descr="http://latex.codecogs.com/gif.latex?\200dpi%20-1%3c\eta%5env%5en%3c\inf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4078"/>
            <a:ext cx="2143125" cy="295275"/>
          </a:xfrm>
          <a:prstGeom prst="rect">
            <a:avLst/>
          </a:prstGeom>
          <a:noFill/>
        </p:spPr>
      </p:pic>
      <p:pic>
        <p:nvPicPr>
          <p:cNvPr id="50186" name="Picture 10" descr="http://latex.codecogs.com/gif.latex?\200dpi%20P%5b\surd%5d=\Phi\left(\sqrt%7bN_u/(N_S-1)%7d\right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640062"/>
            <a:ext cx="3733800" cy="581026"/>
          </a:xfrm>
          <a:prstGeom prst="rect">
            <a:avLst/>
          </a:prstGeom>
          <a:noFill/>
        </p:spPr>
      </p:pic>
      <p:pic>
        <p:nvPicPr>
          <p:cNvPr id="50188" name="Picture 12" descr="http://latex.codecogs.com/gif.latex?\200dpi%20\frac%7bN_u%7d%7bN_s-1%7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6153149"/>
            <a:ext cx="91440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Neural Rules</a:t>
            </a:r>
            <a:endParaRPr lang="en-US" dirty="0"/>
          </a:p>
        </p:txBody>
      </p:sp>
      <p:pic>
        <p:nvPicPr>
          <p:cNvPr id="4" name="Content Placeholder 3" descr="nmda_lt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566563" cy="4464496"/>
          </a:xfrm>
        </p:spPr>
      </p:pic>
      <p:pic>
        <p:nvPicPr>
          <p:cNvPr id="5" name="Picture 4" descr="j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164" y="2852936"/>
            <a:ext cx="348283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Hebb</a:t>
            </a:r>
            <a:r>
              <a:rPr lang="en-GB" dirty="0" smtClean="0"/>
              <a:t> ignores what the </a:t>
            </a:r>
            <a:r>
              <a:rPr lang="en-GB" dirty="0" err="1" smtClean="0"/>
              <a:t>perceptron</a:t>
            </a:r>
            <a:r>
              <a:rPr lang="en-GB" dirty="0" smtClean="0"/>
              <a:t> </a:t>
            </a:r>
            <a:r>
              <a:rPr lang="en-GB" i="1" dirty="0" smtClean="0"/>
              <a:t>does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if </a:t>
            </a:r>
          </a:p>
          <a:p>
            <a:pPr lvl="1"/>
            <a:r>
              <a:rPr lang="en-GB" dirty="0" smtClean="0"/>
              <a:t>then modify </a:t>
            </a:r>
          </a:p>
          <a:p>
            <a:r>
              <a:rPr lang="en-GB" dirty="0" smtClean="0"/>
              <a:t>discrete delta rule: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has:</a:t>
            </a:r>
          </a:p>
          <a:p>
            <a:pPr lvl="1"/>
            <a:r>
              <a:rPr lang="en-GB" dirty="0" smtClean="0"/>
              <a:t>guaranteed to converge </a:t>
            </a:r>
          </a:p>
          <a:p>
            <a:pPr lvl="1"/>
            <a:endParaRPr lang="en-GB" dirty="0" smtClean="0"/>
          </a:p>
        </p:txBody>
      </p:sp>
      <p:pic>
        <p:nvPicPr>
          <p:cNvPr id="51202" name="Picture 2" descr="http://latex.codecogs.com/gif.latex?\200dpi%20v(%7b\mathbf%7bu%7d%7d%5em)=0$%20when%20$v%5em=1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632" y="2276872"/>
            <a:ext cx="3200400" cy="323850"/>
          </a:xfrm>
          <a:prstGeom prst="rect">
            <a:avLst/>
          </a:prstGeom>
          <a:noFill/>
        </p:spPr>
      </p:pic>
      <p:pic>
        <p:nvPicPr>
          <p:cNvPr id="51204" name="Picture 4" descr="http://latex.codecogs.com/gif.latex?\200dpi%20%7b\mathbf%7bw%7d%7d$%20and%20$\gamma$%20to%20increase%20$%7b\mathbf%7bw%7d%7d\cdot%7b\mathbf%7bu%7d%7d%5em%20-%20\gam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45693"/>
            <a:ext cx="4257675" cy="295275"/>
          </a:xfrm>
          <a:prstGeom prst="rect">
            <a:avLst/>
          </a:prstGeom>
          <a:noFill/>
        </p:spPr>
      </p:pic>
      <p:pic>
        <p:nvPicPr>
          <p:cNvPr id="51206" name="Picture 6" descr="http://latex.codecogs.com/gif.latex?\200dpi%20%7b\mathbf%7bw%7d%7d&amp;\rightarrow%7b\mathbf%7bw%7d%7d%20+%20\epsilon_w\left(v%5em%20-%20v(%7b\mathbf%7bu%7d%7d%5em)\right)%7b\mathbf%7bu%7d%7d%5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4010025" cy="323850"/>
          </a:xfrm>
          <a:prstGeom prst="rect">
            <a:avLst/>
          </a:prstGeom>
          <a:noFill/>
        </p:spPr>
      </p:pic>
      <p:pic>
        <p:nvPicPr>
          <p:cNvPr id="51208" name="Picture 8" descr="http://latex.codecogs.com/gif.latex?\200dpi%20\gamma&amp;\rightarrow\gamma%20-\epsilon_w(v%5em%20-%20v(%7b\mathbf%7bu%7d%7d%5em)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29286"/>
            <a:ext cx="3324225" cy="323850"/>
          </a:xfrm>
          <a:prstGeom prst="rect">
            <a:avLst/>
          </a:prstGeom>
          <a:noFill/>
        </p:spPr>
      </p:pic>
      <p:pic>
        <p:nvPicPr>
          <p:cNvPr id="51210" name="Picture 10" descr="http://latex.codecogs.com/gif.latex?\200dpi%20\Delta\left(%7b\mathbf%7bw%7d%7d%20\cdot%20%7b\mathbf%7bu%7d%7d%5em%20-%20\gamma\right)%20=%20\epsilon_w(v%5em%20-%20v(%7b\mathbf%7bu%7d%7d%5em))\left(|%7b\mathbf%7bu%7d%7d%5em|%5e2%20+%201\right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941168"/>
            <a:ext cx="6076950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Weight Statistics (Brunel)</a:t>
            </a:r>
            <a:endParaRPr lang="en-GB" dirty="0"/>
          </a:p>
        </p:txBody>
      </p:sp>
      <p:pic>
        <p:nvPicPr>
          <p:cNvPr id="4" name="Content Placeholder 3" descr="sj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275856" cy="2265801"/>
          </a:xfrm>
        </p:spPr>
      </p:pic>
      <p:pic>
        <p:nvPicPr>
          <p:cNvPr id="5" name="Picture 4" descr="brunel1.jpg"/>
          <p:cNvPicPr>
            <a:picLocks noChangeAspect="1"/>
          </p:cNvPicPr>
          <p:nvPr/>
        </p:nvPicPr>
        <p:blipFill>
          <a:blip r:embed="rId3" cstate="print"/>
          <a:srcRect l="17123" r="17123"/>
          <a:stretch>
            <a:fillRect/>
          </a:stretch>
        </p:blipFill>
        <p:spPr>
          <a:xfrm>
            <a:off x="3923928" y="1700808"/>
            <a:ext cx="4320480" cy="4434435"/>
          </a:xfrm>
          <a:prstGeom prst="rect">
            <a:avLst/>
          </a:prstGeom>
        </p:spPr>
      </p:pic>
      <p:pic>
        <p:nvPicPr>
          <p:cNvPr id="7" name="Picture 6" descr="brunel4.jpg"/>
          <p:cNvPicPr>
            <a:picLocks noChangeAspect="1"/>
          </p:cNvPicPr>
          <p:nvPr/>
        </p:nvPicPr>
        <p:blipFill>
          <a:blip r:embed="rId4" cstate="print"/>
          <a:srcRect b="7895"/>
          <a:stretch>
            <a:fillRect/>
          </a:stretch>
        </p:blipFill>
        <p:spPr>
          <a:xfrm>
            <a:off x="0" y="3677038"/>
            <a:ext cx="3275856" cy="318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basis function network</a:t>
            </a:r>
          </a:p>
          <a:p>
            <a:r>
              <a:rPr lang="en-GB" dirty="0" smtClean="0"/>
              <a:t>error:</a:t>
            </a:r>
          </a:p>
          <a:p>
            <a:endParaRPr lang="en-GB" sz="4800" dirty="0" smtClean="0"/>
          </a:p>
          <a:p>
            <a:r>
              <a:rPr lang="en-GB" dirty="0" smtClean="0"/>
              <a:t>min at the normal equations:</a:t>
            </a:r>
          </a:p>
          <a:p>
            <a:endParaRPr lang="en-GB" sz="4400" dirty="0" smtClean="0"/>
          </a:p>
          <a:p>
            <a:r>
              <a:rPr lang="en-GB" dirty="0" smtClean="0"/>
              <a:t>gradient descent: </a:t>
            </a:r>
          </a:p>
          <a:p>
            <a:endParaRPr lang="en-GB" sz="1400" dirty="0" smtClean="0"/>
          </a:p>
          <a:p>
            <a:r>
              <a:rPr lang="en-GB" dirty="0" smtClean="0"/>
              <a:t>since</a:t>
            </a:r>
            <a:endParaRPr lang="en-US" dirty="0"/>
          </a:p>
        </p:txBody>
      </p:sp>
      <p:pic>
        <p:nvPicPr>
          <p:cNvPr id="7" name="Picture 6" descr="tfnet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456384" cy="2003131"/>
          </a:xfrm>
          <a:prstGeom prst="rect">
            <a:avLst/>
          </a:prstGeom>
        </p:spPr>
      </p:pic>
      <p:pic>
        <p:nvPicPr>
          <p:cNvPr id="54276" name="Picture 4" descr="http://latex.codecogs.com/gif.latex?\200dpi%20\left\langle\mathbf%7bf%7d(s)\mathbf%7bf%7d(s)\right\rangle%20\cdot%7b\mathbf%7bw%7d%7d%20=%20\left\langle\mathbf%7bf%7d(s)%20h(s)\right\r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3495675" cy="323850"/>
          </a:xfrm>
          <a:prstGeom prst="rect">
            <a:avLst/>
          </a:prstGeom>
          <a:noFill/>
        </p:spPr>
      </p:pic>
      <p:pic>
        <p:nvPicPr>
          <p:cNvPr id="54280" name="Picture 8" descr="http://latex.codecogs.com/gif.latex?\200dpi%20E%20=%20\frac%7b1%7d%7b2%7d\left\langle\left(h(s)%20-%20%7b\mathbf%7bw%7d%7d\cdot\mathbf%7bf%7d(s)\right)%5e2\right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80928"/>
            <a:ext cx="3533775" cy="638175"/>
          </a:xfrm>
          <a:prstGeom prst="rect">
            <a:avLst/>
          </a:prstGeom>
          <a:noFill/>
        </p:spPr>
      </p:pic>
      <p:pic>
        <p:nvPicPr>
          <p:cNvPr id="54282" name="Picture 10" descr="http://latex.codecogs.com/gif.latex?\200dpi%20E(%7b\mathbf%7bw%7d%7d%20-%20\epsilon_w%20\nabla_%7b%7b\mathbf%7bw%7d%7d%7d%20E%20)%20&amp;=%20E(%7b\mathbf%7bw%7d%7d)%20-%20\epsilon_w%20\left|\nabla_%7b%7b\mathbf%7bw%7d%7d%7d%20E\right|%5e2\leq%20E(%7b\mathbf%7bw%7d%7d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021288"/>
            <a:ext cx="6219825" cy="381001"/>
          </a:xfrm>
          <a:prstGeom prst="rect">
            <a:avLst/>
          </a:prstGeom>
          <a:noFill/>
        </p:spPr>
      </p:pic>
      <p:pic>
        <p:nvPicPr>
          <p:cNvPr id="13" name="Picture 12" descr="gdf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429000"/>
            <a:ext cx="2699792" cy="2171344"/>
          </a:xfrm>
          <a:prstGeom prst="rect">
            <a:avLst/>
          </a:prstGeom>
        </p:spPr>
      </p:pic>
      <p:pic>
        <p:nvPicPr>
          <p:cNvPr id="54286" name="Picture 14" descr="http://latex.codecogs.com/gif.latex?\200dpi%20%7b\mathbf%7bw%7d%7d%20\rightarrow%20%7b\mathbf%7bw%7d%7d%20-%20\epsilon_w%20\nabla_%7b%7b\mathbf%7bw%7d%7d%7d%20E(%7b\mathbf%7bw%7d%7d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589240"/>
            <a:ext cx="28956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average error:</a:t>
            </a:r>
          </a:p>
          <a:p>
            <a:r>
              <a:rPr lang="en-GB" dirty="0" smtClean="0"/>
              <a:t>or use random input-output pairs</a:t>
            </a:r>
          </a:p>
          <a:p>
            <a:endParaRPr lang="en-GB" sz="5400" dirty="0" smtClean="0"/>
          </a:p>
          <a:p>
            <a:r>
              <a:rPr lang="en-GB" dirty="0" err="1" smtClean="0"/>
              <a:t>Hebb</a:t>
            </a:r>
            <a:r>
              <a:rPr lang="en-GB" dirty="0" smtClean="0"/>
              <a:t> and anti-</a:t>
            </a:r>
            <a:r>
              <a:rPr lang="en-GB" dirty="0" err="1" smtClean="0"/>
              <a:t>Hebb</a:t>
            </a:r>
            <a:r>
              <a:rPr lang="en-GB" dirty="0" smtClean="0"/>
              <a:t> </a:t>
            </a:r>
            <a:endParaRPr lang="en-US" dirty="0"/>
          </a:p>
        </p:txBody>
      </p:sp>
      <p:pic>
        <p:nvPicPr>
          <p:cNvPr id="55298" name="Picture 2" descr="http://latex.codecogs.com/gif.latex?\200dpi%20E(%7b\mathbf%7bw%7d%7d)=\frac%7b1%7d%7b2%7d\left\langle\left(h(s)%20-%20%7b\mathbf%7bw%7d%7d\cdot\mathbf%7bf%7d(s)\right)%5e2\right\r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56792"/>
            <a:ext cx="4038600" cy="638175"/>
          </a:xfrm>
          <a:prstGeom prst="rect">
            <a:avLst/>
          </a:prstGeom>
          <a:noFill/>
        </p:spPr>
      </p:pic>
      <p:pic>
        <p:nvPicPr>
          <p:cNvPr id="55300" name="Picture 4" descr="http://latex.codecogs.com/gif.latex?\200dpi%20s%5em,%20h(s%5e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348880"/>
            <a:ext cx="1238250" cy="323850"/>
          </a:xfrm>
          <a:prstGeom prst="rect">
            <a:avLst/>
          </a:prstGeom>
          <a:noFill/>
        </p:spPr>
      </p:pic>
      <p:pic>
        <p:nvPicPr>
          <p:cNvPr id="55304" name="Picture 8" descr="http://latex.codecogs.com/gif.latex?\200dpi%20\mathbf%7bw%7d%20&amp;\rightarrow%20%7b\mathbf%7bw%7d%7d%20-%20\epsilon_w\nabla_%7b%7b\mathbf%7bw%7d%7d%7d(h(s%5em)%20-%20v(s%5em))%5e2/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80928"/>
            <a:ext cx="4752975" cy="361951"/>
          </a:xfrm>
          <a:prstGeom prst="rect">
            <a:avLst/>
          </a:prstGeom>
          <a:noFill/>
        </p:spPr>
      </p:pic>
      <p:pic>
        <p:nvPicPr>
          <p:cNvPr id="55306" name="Picture 10" descr="http://latex.codecogs.com/gif.latex?\200dpi%20=%20%7b\mathbf%7bw%7d%7d%20+%20\epsilon_w(h(s%5em)-v(s%5em))%20\mathbf%7bf%7d(s%5e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84984"/>
            <a:ext cx="4143375" cy="323850"/>
          </a:xfrm>
          <a:prstGeom prst="rect">
            <a:avLst/>
          </a:prstGeom>
          <a:noFill/>
        </p:spPr>
      </p:pic>
      <p:pic>
        <p:nvPicPr>
          <p:cNvPr id="9" name="Picture 8" descr="gener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437112"/>
            <a:ext cx="7181079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two strategies:</a:t>
            </a:r>
          </a:p>
          <a:p>
            <a:pPr lvl="1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mathematical: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understand 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selectivities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the patterns of 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selectivities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from the perspective of pattern formation and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Hebb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reaction diffusion equations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symmetry breaking</a:t>
            </a:r>
          </a:p>
          <a:p>
            <a:pPr lvl="1"/>
            <a:r>
              <a:rPr lang="en-GB" dirty="0" smtClean="0"/>
              <a:t>computational: </a:t>
            </a:r>
            <a:r>
              <a:rPr lang="en-US" dirty="0" smtClean="0"/>
              <a:t>understand the </a:t>
            </a:r>
            <a:r>
              <a:rPr lang="en-US" dirty="0" err="1" smtClean="0"/>
              <a:t>selectivities</a:t>
            </a:r>
            <a:r>
              <a:rPr lang="en-US" dirty="0" smtClean="0"/>
              <a:t> and their adaptation from basic principles of processing:</a:t>
            </a:r>
          </a:p>
          <a:p>
            <a:pPr lvl="2"/>
            <a:r>
              <a:rPr lang="en-GB" dirty="0" smtClean="0"/>
              <a:t>extraction; representation of statistical structure</a:t>
            </a:r>
          </a:p>
          <a:p>
            <a:pPr lvl="2"/>
            <a:r>
              <a:rPr lang="en-GB" dirty="0" smtClean="0"/>
              <a:t>patterns from other principles (minimal wiring)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Makes a Good Representation?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en-GB" dirty="0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7357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 l="1063"/>
          <a:stretch>
            <a:fillRect/>
          </a:stretch>
        </p:blipFill>
        <p:spPr bwMode="auto">
          <a:xfrm>
            <a:off x="1619672" y="4005064"/>
            <a:ext cx="6702267" cy="263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are the Exception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desiderata:</a:t>
            </a:r>
          </a:p>
          <a:p>
            <a:pPr lvl="1"/>
            <a:r>
              <a:rPr lang="en-GB" dirty="0" smtClean="0"/>
              <a:t>smoothness</a:t>
            </a:r>
          </a:p>
          <a:p>
            <a:pPr lvl="1"/>
            <a:r>
              <a:rPr lang="en-GB" dirty="0" smtClean="0"/>
              <a:t>invariance (face cells; place cells)</a:t>
            </a:r>
          </a:p>
          <a:p>
            <a:pPr lvl="1"/>
            <a:r>
              <a:rPr lang="en-GB" dirty="0" smtClean="0"/>
              <a:t>computational uniformity (wavelets)</a:t>
            </a:r>
          </a:p>
          <a:p>
            <a:pPr lvl="1"/>
            <a:r>
              <a:rPr lang="en-GB" dirty="0" smtClean="0"/>
              <a:t>compactness/coding efficiency</a:t>
            </a:r>
          </a:p>
          <a:p>
            <a:r>
              <a:rPr lang="en-GB" dirty="0" smtClean="0"/>
              <a:t>priors:</a:t>
            </a:r>
          </a:p>
          <a:p>
            <a:pPr lvl="1"/>
            <a:r>
              <a:rPr lang="en-GB" dirty="0" smtClean="0"/>
              <a:t>sloth (objects)</a:t>
            </a:r>
          </a:p>
          <a:p>
            <a:pPr lvl="1"/>
            <a:r>
              <a:rPr lang="en-GB" dirty="0" smtClean="0"/>
              <a:t>independent ‘pieces’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misty eyed: natural inputs                                         lie on low dimensional `manifolds’ in high-d spaces</a:t>
            </a:r>
          </a:p>
          <a:p>
            <a:pPr lvl="1"/>
            <a:r>
              <a:rPr lang="en-GB" dirty="0" smtClean="0"/>
              <a:t>find the manifolds</a:t>
            </a:r>
          </a:p>
          <a:p>
            <a:pPr lvl="1"/>
            <a:r>
              <a:rPr lang="en-GB" dirty="0" smtClean="0"/>
              <a:t>parameterize them with coordinate systems (cortical neurons)</a:t>
            </a:r>
          </a:p>
          <a:p>
            <a:pPr lvl="1"/>
            <a:r>
              <a:rPr lang="en-GB" dirty="0" smtClean="0"/>
              <a:t>report the coordinates for particular stimuli (inference)</a:t>
            </a:r>
          </a:p>
          <a:p>
            <a:pPr lvl="1"/>
            <a:r>
              <a:rPr lang="en-GB" dirty="0" smtClean="0"/>
              <a:t>hope that structure carves stimuli at natural joints for actions/decisions</a:t>
            </a:r>
            <a:endParaRPr lang="en-GB" dirty="0"/>
          </a:p>
        </p:txBody>
      </p:sp>
      <p:pic>
        <p:nvPicPr>
          <p:cNvPr id="1026" name="Picture 2" descr="http://latex.codecogs.com/gif.latex?\200dpi%20%7bP%7d_I%5b\mathfbf%7bu%7d%5d%20=%20\frac%7b1%7d%7bM%7d%20\sum_%7b\mu=1%7d%5e%7bM%7d%20\delta(\mathfbf%7bu%7d%20-%20\mathfbf%7bu%7d%5e%7b\mu%7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2861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Classes of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density estimation: fit           using a model with hidden structure or </a:t>
            </a:r>
            <a:r>
              <a:rPr lang="en-GB" i="1" dirty="0" smtClean="0"/>
              <a:t>causes</a:t>
            </a:r>
          </a:p>
          <a:p>
            <a:endParaRPr lang="en-GB" i="1" dirty="0" smtClean="0"/>
          </a:p>
          <a:p>
            <a:r>
              <a:rPr lang="en-GB" dirty="0" smtClean="0"/>
              <a:t>implies</a:t>
            </a:r>
          </a:p>
          <a:p>
            <a:pPr lvl="1"/>
            <a:r>
              <a:rPr lang="en-GB" dirty="0" smtClean="0"/>
              <a:t>too stringent: texture</a:t>
            </a:r>
          </a:p>
          <a:p>
            <a:pPr lvl="1"/>
            <a:r>
              <a:rPr lang="en-GB" dirty="0" smtClean="0"/>
              <a:t>too lax:            look-up table</a:t>
            </a:r>
          </a:p>
          <a:p>
            <a:r>
              <a:rPr lang="en-GB" dirty="0" smtClean="0"/>
              <a:t>FA; </a:t>
            </a:r>
            <a:r>
              <a:rPr lang="en-GB" dirty="0" err="1" smtClean="0"/>
              <a:t>MoG</a:t>
            </a:r>
            <a:r>
              <a:rPr lang="en-GB" dirty="0" smtClean="0"/>
              <a:t>; sparse coding; ICA; HM; HMM; directed Graphical models; energy models</a:t>
            </a:r>
          </a:p>
          <a:p>
            <a:r>
              <a:rPr lang="en-GB" dirty="0" smtClean="0"/>
              <a:t>or: structure search: </a:t>
            </a:r>
            <a:r>
              <a:rPr lang="en-GB" i="1" dirty="0" err="1" smtClean="0"/>
              <a:t>eg</a:t>
            </a:r>
            <a:r>
              <a:rPr lang="en-GB" dirty="0" smtClean="0"/>
              <a:t> projection pursuit</a:t>
            </a:r>
            <a:endParaRPr lang="en-GB" dirty="0"/>
          </a:p>
        </p:txBody>
      </p:sp>
      <p:pic>
        <p:nvPicPr>
          <p:cNvPr id="60420" name="Picture 4" descr="http://latex.codecogs.com/gif.latex?\200dpi%20%7bP%7d_I%5b\mathbf%7bu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657225" cy="323850"/>
          </a:xfrm>
          <a:prstGeom prst="rect">
            <a:avLst/>
          </a:prstGeom>
          <a:noFill/>
        </p:spPr>
      </p:pic>
      <p:pic>
        <p:nvPicPr>
          <p:cNvPr id="60424" name="Picture 8" descr="http://latex.codecogs.com/gif.latex?\200dpi%20%7bP%7d%5b\mathbf%7bu%7d%20|%20\mathbf%7bv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1200150" cy="323850"/>
          </a:xfrm>
          <a:prstGeom prst="rect">
            <a:avLst/>
          </a:prstGeom>
          <a:noFill/>
        </p:spPr>
      </p:pic>
      <p:pic>
        <p:nvPicPr>
          <p:cNvPr id="60428" name="Picture 12" descr="http://latex.codecogs.com/gif.latex?\200dpi%20%7bP%7d_I%5b\mathbf%7bu%7d%5d%20\sim%20%7bP%7d%5b\mathbf%7bu%7d;\mathcal%7bG%7d%5d%20=%20\sum_%7b\mathbf%7bv%7d%7d%20%7bP%7d%5b\mathbf%7bu%7d%5e%7b\mu%7d,\mathbf%7bv%7d;\mathcal%7bG%7d%5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356992"/>
            <a:ext cx="448627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ML Density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make:</a:t>
            </a:r>
          </a:p>
          <a:p>
            <a:r>
              <a:rPr lang="en-GB" dirty="0" smtClean="0"/>
              <a:t>to model how </a:t>
            </a:r>
            <a:r>
              <a:rPr lang="en-GB" b="1" dirty="0" smtClean="0">
                <a:latin typeface="Palatino" pitchFamily="18" charset="0"/>
              </a:rPr>
              <a:t>u</a:t>
            </a:r>
            <a:r>
              <a:rPr lang="en-GB" dirty="0" smtClean="0"/>
              <a:t> is created: vision = graphics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</a:p>
          <a:p>
            <a:r>
              <a:rPr lang="en-GB" dirty="0" smtClean="0"/>
              <a:t>key quantity is the </a:t>
            </a:r>
            <a:r>
              <a:rPr lang="en-GB" i="1" dirty="0" smtClean="0"/>
              <a:t>analytical</a:t>
            </a:r>
            <a:r>
              <a:rPr lang="en-GB" dirty="0" smtClean="0"/>
              <a:t> model: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here     parameterizes the manifold, </a:t>
            </a:r>
            <a:r>
              <a:rPr lang="en-GB" dirty="0" err="1" smtClean="0"/>
              <a:t>coords</a:t>
            </a:r>
            <a:r>
              <a:rPr lang="en-GB" dirty="0" smtClean="0"/>
              <a:t> </a:t>
            </a:r>
            <a:r>
              <a:rPr lang="en-GB" b="1" dirty="0" smtClean="0">
                <a:latin typeface="Palatino" pitchFamily="18" charset="0"/>
              </a:rPr>
              <a:t>v </a:t>
            </a:r>
          </a:p>
          <a:p>
            <a:r>
              <a:rPr lang="en-GB" b="1" dirty="0" smtClean="0">
                <a:latin typeface="Palatino" pitchFamily="18" charset="0"/>
              </a:rPr>
              <a:t>              </a:t>
            </a:r>
            <a:r>
              <a:rPr lang="en-GB" dirty="0" smtClean="0"/>
              <a:t>captures the locations for </a:t>
            </a:r>
            <a:r>
              <a:rPr lang="en-GB" b="1" dirty="0" smtClean="0">
                <a:latin typeface="Palatino" pitchFamily="18" charset="0"/>
              </a:rPr>
              <a:t>u</a:t>
            </a:r>
            <a:endParaRPr lang="en-GB" b="1" dirty="0">
              <a:latin typeface="Palatino" pitchFamily="18" charset="0"/>
            </a:endParaRPr>
          </a:p>
        </p:txBody>
      </p:sp>
      <p:pic>
        <p:nvPicPr>
          <p:cNvPr id="64514" name="Picture 2" descr="http://latex.codecogs.com/gif.latex?\200dpi%20%7bP%7d_I%5b\mathbf%7bu%7d%5d%20=%20%7bP%7d%5b\mathbf%7bu%7d;\mathcal%7bG%7d%5d%20=%20\sum_%7b\mathbf%7bv%7d%7d%20%7bP%7d%5b\mathbf%7bu%7d,\mathbf%7bv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248150" cy="676276"/>
          </a:xfrm>
          <a:prstGeom prst="rect">
            <a:avLst/>
          </a:prstGeom>
          <a:noFill/>
        </p:spPr>
      </p:pic>
      <p:pic>
        <p:nvPicPr>
          <p:cNvPr id="64516" name="Picture 4" descr="http://latex.codecogs.com/gif.latex?\200dpi%20%7bP%7d%5b\mathbf%7bv%7d%20|%20\mathbf%7bu%7d;\mathcal%7bG%7d%5d%20=%20\frac%7b%7bP%7d%5b\mathbf%7bu%7d,\mathbf%7bv%7d;\mathcal%7bG%7d%5d%7d%7b%20\sum_%7b\mathbf%7bv%7d'%7d%20%7bP%7d%5b\mathbf%7bu%7d,\mathbf%7bv%7d';\mathcal%7bG%7d%5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3657600" cy="762000"/>
          </a:xfrm>
          <a:prstGeom prst="rect">
            <a:avLst/>
          </a:prstGeom>
          <a:noFill/>
        </p:spPr>
      </p:pic>
      <p:pic>
        <p:nvPicPr>
          <p:cNvPr id="64518" name="Picture 6" descr="http://latex.codecogs.com/gif.latex?\200dpi%20\mathcal%7bG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737" y="4674468"/>
            <a:ext cx="180975" cy="266700"/>
          </a:xfrm>
          <a:prstGeom prst="rect">
            <a:avLst/>
          </a:prstGeom>
          <a:noFill/>
        </p:spPr>
      </p:pic>
      <p:pic>
        <p:nvPicPr>
          <p:cNvPr id="64520" name="Picture 8" descr="http://latex.codecogs.com/gif.latex?\200dpi%20%7bP%7d%5b\mathbf%7bv%7d%20|%20\mathbf%7bu%7d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01208"/>
            <a:ext cx="120015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famously suggested: “</a:t>
            </a:r>
            <a:r>
              <a:rPr lang="en-US" sz="2800" dirty="0" smtClean="0"/>
              <a:t>if cell A consistently contributes to the activity of cell B, then the synapse from A to B should be strengthened</a:t>
            </a:r>
            <a:r>
              <a:rPr lang="en-US" dirty="0" smtClean="0"/>
              <a:t>”</a:t>
            </a:r>
          </a:p>
          <a:p>
            <a:r>
              <a:rPr lang="en-US" dirty="0"/>
              <a:t>strong element of </a:t>
            </a:r>
            <a:r>
              <a:rPr lang="en-US" i="1" dirty="0" smtClean="0"/>
              <a:t>causality</a:t>
            </a:r>
          </a:p>
          <a:p>
            <a:r>
              <a:rPr lang="en-US" dirty="0"/>
              <a:t>what about weakening (LTD</a:t>
            </a:r>
            <a:r>
              <a:rPr lang="en-US" dirty="0" smtClean="0"/>
              <a:t>)?</a:t>
            </a:r>
          </a:p>
          <a:p>
            <a:r>
              <a:rPr lang="en-US" dirty="0"/>
              <a:t>multiple timescales – STP to </a:t>
            </a:r>
            <a:r>
              <a:rPr lang="en-US" dirty="0" smtClean="0"/>
              <a:t>protein synthesis</a:t>
            </a:r>
          </a:p>
          <a:p>
            <a:r>
              <a:rPr lang="en-US" dirty="0"/>
              <a:t>multiple biochemical </a:t>
            </a:r>
            <a:r>
              <a:rPr lang="en-US" dirty="0" smtClean="0"/>
              <a:t>mechanisms</a:t>
            </a:r>
          </a:p>
          <a:p>
            <a:endParaRPr lang="en-GB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the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find: </a:t>
            </a:r>
            <a:endParaRPr lang="en-GB" dirty="0"/>
          </a:p>
        </p:txBody>
      </p:sp>
      <p:pic>
        <p:nvPicPr>
          <p:cNvPr id="65538" name="Picture 2" descr="http://latex.codecogs.com/gif.latex?\200dpi%20\mbox%7bargmin%7d_%7b\mathcal%7bG%7d%7d%20KL\left%5b%7bP%7d_I%5b\mathbf%7bu%7d%5d,%7bP%7d%5b\mathbf%7bu%7d;\mathcal%7bG%7d%5d\right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17947"/>
            <a:ext cx="3581400" cy="342901"/>
          </a:xfrm>
          <a:prstGeom prst="rect">
            <a:avLst/>
          </a:prstGeom>
          <a:noFill/>
        </p:spPr>
      </p:pic>
      <p:pic>
        <p:nvPicPr>
          <p:cNvPr id="65540" name="Picture 4" descr="http://latex.codecogs.com/gif.latex?\200dpi%20=%20&amp;%20\mbox%7bargmax%7d_%7b\mathcal%7bG%7d%7d\sum_%7b\mathbf%7bu%7d%7d%20%7bP%7d_I%5b\mathbf%7bu%7d%5d%20\log%20%7bP%7d%5b\mathbf%7bu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84772"/>
            <a:ext cx="4171950" cy="676276"/>
          </a:xfrm>
          <a:prstGeom prst="rect">
            <a:avLst/>
          </a:prstGeom>
          <a:noFill/>
        </p:spPr>
      </p:pic>
      <p:pic>
        <p:nvPicPr>
          <p:cNvPr id="65542" name="Picture 6" descr="http://latex.codecogs.com/gif.latex?\200dpi%20=%20&amp;%20\mbox%7bargmin%7d_%7b\mathcal%7bG%7d%7d%20\sum_%7b\mathbf%7bu%7d%7d%20%7bP%7d_I%5b\mathbf%7bu%7d%5d%20\log%20\frac%7b%7bP%7d_I%5b\mathbf%7bu%7d%5d%7d%7b%7bP%7d%5b\mathbf%7bu%7d;\mathcal%7bG%7d%5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4181475" cy="819151"/>
          </a:xfrm>
          <a:prstGeom prst="rect">
            <a:avLst/>
          </a:prstGeom>
          <a:noFill/>
        </p:spPr>
      </p:pic>
      <p:pic>
        <p:nvPicPr>
          <p:cNvPr id="65544" name="Picture 8" descr="http://latex.codecogs.com/gif.latex?\200dpi%20=%20&amp;%20\mbox%7bargmax%7d_%7b\mathcal%7bG%7d%7d\sum_%7b\mathbf%7bu%7d%7d%20%7bP%7d_I%5b\mathbf%7bu%7d%5d%20\log%20%7bP%7d%5b\mathbf%7bu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4171950" cy="676276"/>
          </a:xfrm>
          <a:prstGeom prst="rect">
            <a:avLst/>
          </a:prstGeom>
          <a:noFill/>
        </p:spPr>
      </p:pic>
      <p:pic>
        <p:nvPicPr>
          <p:cNvPr id="65546" name="Picture 10" descr="http://latex.codecogs.com/gif.latex?\200dpi%20=%20&amp;%20\mbox%7bargmax%7d_%7b\mathcal%7bG%7d%7d\sum_%7b\mu%7d%20\log%20%7bP%7d%5b\mathbf%7bu%7d%5e\mu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013176"/>
            <a:ext cx="3571875" cy="723900"/>
          </a:xfrm>
          <a:prstGeom prst="rect">
            <a:avLst/>
          </a:prstGeom>
          <a:noFill/>
        </p:spPr>
      </p:pic>
      <p:pic>
        <p:nvPicPr>
          <p:cNvPr id="65550" name="Picture 14" descr="http://latex.codecogs.com/gif.latex?\200dpi%20=%20&amp;%20\mbox%7bargmax%7d_%7b\mathcal%7bG%7d%7d%20\prod_%7b\mu%7d%20%7bP%7d%5b\mathbf%7bu%7d%5e\mu;\mathcal%7bG%7d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877272"/>
            <a:ext cx="3067050" cy="723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44208" y="5661248"/>
            <a:ext cx="1786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ML density</a:t>
            </a:r>
          </a:p>
          <a:p>
            <a:r>
              <a:rPr lang="en-GB" sz="2800" dirty="0" smtClean="0"/>
              <a:t>estimation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Optimises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if we can calculate or sample from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particularly handy for exponential family </a:t>
            </a:r>
            <a:r>
              <a:rPr lang="en-GB" dirty="0" err="1" smtClean="0"/>
              <a:t>distrs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6562" name="Picture 2" descr="http://latex.codecogs.com/gif.latex?\200dpi%20%7bP%7d%5b\mathbf%7bv%7d|\mathbf%7bu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1200150" cy="323850"/>
          </a:xfrm>
          <a:prstGeom prst="rect">
            <a:avLst/>
          </a:prstGeom>
          <a:noFill/>
        </p:spPr>
      </p:pic>
      <p:pic>
        <p:nvPicPr>
          <p:cNvPr id="66564" name="Picture 4" descr="http://latex.codecogs.com/gif.latex?\200dpi%20\nabla_%7b\mathcal%7bG%7d%7d%20\log%20%7bP%7d%5b\mathbf%7bu%7d%5e\mu;\mathcal%7bG%7d%5d%20&amp;%20=%20&amp;%20\nabla_%7b\mathcal%7bG%7d%7d%20\log%20\sum_%7b\mathbf%7bv%7d%7d%20%7bP%7d%5b\mathbf%7bu%7d,\mathbf%7bv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5133975" cy="676276"/>
          </a:xfrm>
          <a:prstGeom prst="rect">
            <a:avLst/>
          </a:prstGeom>
          <a:noFill/>
        </p:spPr>
      </p:pic>
      <p:pic>
        <p:nvPicPr>
          <p:cNvPr id="66566" name="Picture 6" descr="http://latex.codecogs.com/gif.latex?\200dpi%20=\sum_%7b\mathbf%7bv%7d%7d%20\frac%7b1%7d%7b\small%20\sum_%7b\mathbf%7bv%7d'%7d%20%7bP%7d%5b\mathbf%7bu%7d,\mathbf%7bv%7d';\mathcal%7bG%7d%5d%7d\nabla_%7b\mathcal%7bG%7d%7d%20%7bP%7d%5b\mathbf%7bu%7d,\mathbf%7bv%7d;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6887" y="3212976"/>
            <a:ext cx="4543425" cy="790576"/>
          </a:xfrm>
          <a:prstGeom prst="rect">
            <a:avLst/>
          </a:prstGeom>
          <a:noFill/>
        </p:spPr>
      </p:pic>
      <p:pic>
        <p:nvPicPr>
          <p:cNvPr id="66568" name="Picture 8" descr="http://latex.codecogs.com/gif.latex?\200dpi%20=%20&amp;%20\sum_%7b\mathbf%7bv%7d%7d%20\frac%7b%7bP%7d%5b\mathbf%7bu%7d,\mathbf%7bv%7d;\mathcal%7bG%7d%5d%7d%7b\small%20\sum_%7b\mathbf%7bv%7d'%7d%20%7bP%7d%5b\mathbf%7bu%7d,\mathbf%7bv%7d';\mathcal%7bG%7d%5d%7d%20\nabla_%7b\mathcal%7bG%7d%7d%20\log%20%7bP%7d%5b\mathbf%7bu%7d,\mathbf%7bv%7d;\mathcal%7bG%7d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5048250" cy="819151"/>
          </a:xfrm>
          <a:prstGeom prst="rect">
            <a:avLst/>
          </a:prstGeom>
          <a:noFill/>
        </p:spPr>
      </p:pic>
      <p:pic>
        <p:nvPicPr>
          <p:cNvPr id="66570" name="Picture 10" descr="http://latex.codecogs.com/gif.latex?\200dpi%20=%20&amp;%20\sum_%7b\mathbf%7bv%7d%7d%20%7bP%7d%5b\mathbf%7bv%7d|\mathbf%7bu%7d;\mathcal%7bG%7d%5d%20\nabla_%7b\mathcal%7bG%7d%7d%20\log%20%7bP%7d%5b\mathbf%7bu%7d,\mathbf%7bv%7d;\mathcal%7bG%7d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417020"/>
            <a:ext cx="4257675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 of Gaussians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E: responsibilities</a:t>
            </a:r>
          </a:p>
          <a:p>
            <a:r>
              <a:rPr lang="en-GB" dirty="0" smtClean="0"/>
              <a:t>M: synthesis </a:t>
            </a:r>
            <a:endParaRPr lang="en-GB" dirty="0"/>
          </a:p>
        </p:txBody>
      </p:sp>
      <p:pic>
        <p:nvPicPr>
          <p:cNvPr id="5" name="Content Placeholder 3" descr="cl1.gif"/>
          <p:cNvPicPr>
            <a:picLocks noChangeAspect="1"/>
          </p:cNvPicPr>
          <p:nvPr/>
        </p:nvPicPr>
        <p:blipFill>
          <a:blip r:embed="rId2" cstate="print"/>
          <a:srcRect r="31861"/>
          <a:stretch>
            <a:fillRect/>
          </a:stretch>
        </p:blipFill>
        <p:spPr>
          <a:xfrm>
            <a:off x="5148064" y="1135037"/>
            <a:ext cx="3995936" cy="2293963"/>
          </a:xfrm>
          <a:prstGeom prst="rect">
            <a:avLst/>
          </a:prstGeom>
        </p:spPr>
      </p:pic>
      <p:pic>
        <p:nvPicPr>
          <p:cNvPr id="6" name="Content Placeholder 3" descr="c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150" y="4495800"/>
            <a:ext cx="6038850" cy="2362200"/>
          </a:xfrm>
          <a:prstGeom prst="rect">
            <a:avLst/>
          </a:prstGeom>
        </p:spPr>
      </p:pic>
      <p:pic>
        <p:nvPicPr>
          <p:cNvPr id="68610" name="Picture 2" descr="http://latex.codecogs.com/gif.latex?\200dpi%20P%5b\mathbf%7bu%7d,v;\mathcal%7bG%7d%5d%20=%20\gamma_v%20\mathcal%7bN%7d\left(\mathbf%7bg%7d_v,\Sigma_v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3324225" cy="333376"/>
          </a:xfrm>
          <a:prstGeom prst="rect">
            <a:avLst/>
          </a:prstGeom>
          <a:noFill/>
        </p:spPr>
      </p:pic>
      <p:pic>
        <p:nvPicPr>
          <p:cNvPr id="68612" name="Picture 4" descr="http://latex.codecogs.com/gif.latex?\200dpi%20P%5bv|\mathbf%7bu%7d,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348880"/>
            <a:ext cx="1162050" cy="323850"/>
          </a:xfrm>
          <a:prstGeom prst="rect">
            <a:avLst/>
          </a:prstGeom>
          <a:noFill/>
        </p:spPr>
      </p:pic>
      <p:pic>
        <p:nvPicPr>
          <p:cNvPr id="68614" name="Picture 6" descr="http://latex.codecogs.com/gif.latex?\200dpi%20\gamma_v%20=%20\langle%20P%5bv|\mathbf%7bu%7d;%20\mathcal%7bG%7d%5d\rangle%20\quad%20\mathbf%7bg%7d_v%20=%20\frac%7b\langle%20P%5bv|\mathbf%7bu%7d;%20\mathcal%7bG%7d%5d\mathbf%7bu%7d\rangle%7d%7b\gamma_v%7d%20\quad%20\Sigma_v%20=%20\frac%7b\langle%20P%5bv|\mathbf%7bu%7d;%20\mathcal%7bG%7d%5d|\mathbf%7bu%7d%20-\mathbf%7bg%7d_v|%5e2\rangle%7d%7b2\gamma_v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68612"/>
            <a:ext cx="86677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if you can only approximate</a:t>
            </a:r>
          </a:p>
          <a:p>
            <a:endParaRPr lang="en-GB" dirty="0" smtClean="0"/>
          </a:p>
          <a:p>
            <a:r>
              <a:rPr lang="en-GB" dirty="0" smtClean="0"/>
              <a:t>Jensen’s inequality:</a:t>
            </a:r>
          </a:p>
          <a:p>
            <a:endParaRPr lang="en-GB" sz="5400" dirty="0" smtClean="0"/>
          </a:p>
          <a:p>
            <a:r>
              <a:rPr lang="en-GB" dirty="0" smtClean="0"/>
              <a:t>with equality </a:t>
            </a:r>
            <a:r>
              <a:rPr lang="en-GB" dirty="0" err="1" smtClean="0"/>
              <a:t>iff</a:t>
            </a:r>
            <a:r>
              <a:rPr lang="en-GB" dirty="0" smtClean="0"/>
              <a:t> </a:t>
            </a:r>
          </a:p>
          <a:p>
            <a:r>
              <a:rPr lang="en-GB" dirty="0" smtClean="0"/>
              <a:t>so min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latex.codecogs.com/gif.latex?\200dpi%20\mathcal%7bQ%7d%5b\mathbf%7bv%7d;\mathbf%7bu%7d%5e%7b\mu%7d%5d%20\simeq%20%7bP%7d%5b\mathbf%7bv%7d|\mathbf%7bu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76872"/>
            <a:ext cx="2705100" cy="323850"/>
          </a:xfrm>
          <a:prstGeom prst="rect">
            <a:avLst/>
          </a:prstGeom>
          <a:noFill/>
        </p:spPr>
      </p:pic>
      <p:pic>
        <p:nvPicPr>
          <p:cNvPr id="1034" name="Picture 10" descr="http://latex.codecogs.com/gif.latex?\200dpi%20\log%20%7bP%7d%5b\mathbf%7bu%7d%5e%7b\mu%7d;\mathcal%7bG%7d%5d%20&amp;%20=%20&amp;%20\log%20\sum_%7b\mathbf%7bv%7d%7d%20%7bP%7d%5b\mathbf%7bu%7d%5e%7b\mu%7d,\mathbf%7bv%7d;\mathcal%7bG%7d%5d\geq%20&amp;%20\sum_%7b\mathbf%7bv%7d%7d%20\mathcal%7bQ%7d%5b\mathbf%7bv%7d;\mathbf%7bu%7d%5e%7b\mu%7d%5d\log%20\frac%7b%7bP%7d%5b\mathbf%7bu%7d%5e%7b\mu%7d,\mathbf%7bv%7d;\mathcal%7bG%7d%5d%7d%7b\mathcal%7bQ%7d%5b\mathbf%7bv%7d;\mathbf%7bu%7d%5e%7b\mu%7d%5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8382000" cy="819151"/>
          </a:xfrm>
          <a:prstGeom prst="rect">
            <a:avLst/>
          </a:prstGeom>
          <a:noFill/>
        </p:spPr>
      </p:pic>
      <p:pic>
        <p:nvPicPr>
          <p:cNvPr id="1038" name="Picture 14" descr="http://latex.codecogs.com/gif.latex?\200dpi%20\mathcal%7bQ%7d%5b\mathbf%7bv%7d;\mathbf%7bu%7d%5e%7b\mu%7d%5d%20\propto%20%7bP%7d%5b\mathbf%7bu%7d%5e%7b\mu%7d,\mathbf%7bv%7d;\mathcal%7bG%7d%5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09120"/>
            <a:ext cx="2905125" cy="323850"/>
          </a:xfrm>
          <a:prstGeom prst="rect">
            <a:avLst/>
          </a:prstGeom>
          <a:noFill/>
        </p:spPr>
      </p:pic>
      <p:pic>
        <p:nvPicPr>
          <p:cNvPr id="1040" name="Picture 16" descr="http://latex.codecogs.com/gif.latex?\200dpi%20=%7bP%7d%5b\mathbf%7bv%7d|\mathbf%7bu%7d%5e%7b\mu%7d;\mathcal%7bG%7d%5d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509120"/>
            <a:ext cx="1762125" cy="323850"/>
          </a:xfrm>
          <a:prstGeom prst="rect">
            <a:avLst/>
          </a:prstGeom>
          <a:noFill/>
        </p:spPr>
      </p:pic>
      <p:pic>
        <p:nvPicPr>
          <p:cNvPr id="1042" name="Picture 18" descr="http://latex.codecogs.com/gif.latex?\200dpi%20\mathcal%7bQ%7d$%20and%20$\mathcal%7bG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85184"/>
            <a:ext cx="1123950" cy="266700"/>
          </a:xfrm>
          <a:prstGeom prst="rect">
            <a:avLst/>
          </a:prstGeom>
          <a:noFill/>
        </p:spPr>
      </p:pic>
      <p:pic>
        <p:nvPicPr>
          <p:cNvPr id="1044" name="Picture 20" descr="http://latex.codecogs.com/gif.latex?\200dpi%20\mathcal%7bF%7d%5b\mathbf%7bu%7d%5e%7b\mu%7d,\mathcal%7bQ%7d;\mathcal%7bG%7d%5d=-%20\sum_%7b\mathbf%7bv%7d%7d%20\mathcal%7bQ%7d%5b\mathbf%7bv%7d;\mathbf%7bu%7d%5e%7b\mu%7d%5d%20\log%20%7bP%7d%5b\mathbf%7bu%7d%5e%7b\mu%7d,\mathbf%7bv%7d;\mathcal%7bG%7d%5d%20+%20\sum_%7b\mathbf%7bv%7d%7d%20\mathcal%7bQ%7d%5b\mathbf%7bv%7d;\mathbf%7bu%7d%5e%7b\mu%7d%5d%20\log%20\mathcal%7bQ%7d%5b\mathbf%7bv%7d;\mathbf%7bu%7d%5e%7b\mu%7d%5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536368"/>
            <a:ext cx="8716518" cy="6289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9592" y="6237312"/>
            <a:ext cx="4858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EM is </a:t>
            </a:r>
            <a:r>
              <a:rPr lang="en-GB" sz="2800" dirty="0" err="1" smtClean="0"/>
              <a:t>coordinatewise</a:t>
            </a:r>
            <a:r>
              <a:rPr lang="en-GB" sz="2800" dirty="0" smtClean="0"/>
              <a:t> descent in</a:t>
            </a:r>
            <a:endParaRPr lang="en-GB" sz="2800" dirty="0"/>
          </a:p>
        </p:txBody>
      </p:sp>
      <p:pic>
        <p:nvPicPr>
          <p:cNvPr id="1046" name="Picture 22" descr="http://latex.codecogs.com/gif.latex?\200dpi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6345510"/>
            <a:ext cx="14859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Graphically</a:t>
            </a:r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68929" cy="50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stochastic gradient descent on</a:t>
            </a:r>
          </a:p>
          <a:p>
            <a:endParaRPr lang="en-GB" dirty="0" smtClean="0"/>
          </a:p>
          <a:p>
            <a:r>
              <a:rPr lang="en-GB" dirty="0" smtClean="0"/>
              <a:t>with</a:t>
            </a:r>
          </a:p>
          <a:p>
            <a:pPr lvl="1"/>
            <a:r>
              <a:rPr lang="en-GB" dirty="0" smtClean="0"/>
              <a:t>exact: mixture of Gaussians, factor analysis</a:t>
            </a:r>
          </a:p>
          <a:p>
            <a:pPr lvl="1"/>
            <a:r>
              <a:rPr lang="en-GB" dirty="0" smtClean="0"/>
              <a:t>iterative approximation: mean field BM, sparse coding (O&amp;F), </a:t>
            </a:r>
            <a:r>
              <a:rPr lang="en-GB" dirty="0" err="1" smtClean="0"/>
              <a:t>infomax</a:t>
            </a:r>
            <a:r>
              <a:rPr lang="en-GB" dirty="0" smtClean="0"/>
              <a:t> ICA</a:t>
            </a:r>
          </a:p>
          <a:p>
            <a:pPr lvl="1"/>
            <a:r>
              <a:rPr lang="en-GB" dirty="0" smtClean="0"/>
              <a:t>learned: Helmholtz machine</a:t>
            </a:r>
          </a:p>
          <a:p>
            <a:pPr lvl="1"/>
            <a:r>
              <a:rPr lang="en-GB" dirty="0" smtClean="0"/>
              <a:t>stochastic: wake-sleep</a:t>
            </a:r>
          </a:p>
        </p:txBody>
      </p:sp>
      <p:pic>
        <p:nvPicPr>
          <p:cNvPr id="69636" name="Picture 4" descr="http://latex.codecogs.com/gif.latex?\200dpi%20\sum_%7b\mu=1%7d%5e%7b\Omega%7d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675" y="1458863"/>
            <a:ext cx="1990725" cy="962025"/>
          </a:xfrm>
          <a:prstGeom prst="rect">
            <a:avLst/>
          </a:prstGeom>
          <a:noFill/>
        </p:spPr>
      </p:pic>
      <p:pic>
        <p:nvPicPr>
          <p:cNvPr id="69638" name="Picture 6" descr="http://latex.codecogs.com/gif.latex?\200dpi%20\Delta%20\mathcal%7bG%7d%20\propto%20-%20\nabla_%7b\mathcal%7bG%7d%7d%20\mathcal%7bF%7d%5b\mathbf%7bu%7d%5e%7b\mu%7d,\mathcal%7bQ%7d;\mathcal%7bG%7d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3028950" cy="323850"/>
          </a:xfrm>
          <a:prstGeom prst="rect">
            <a:avLst/>
          </a:prstGeom>
          <a:noFill/>
        </p:spPr>
      </p:pic>
      <p:pic>
        <p:nvPicPr>
          <p:cNvPr id="69640" name="Picture 8" descr="http://latex.codecogs.com/gif.latex?\200dpi%20\mathcal%7bQ%7d=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609600" cy="266700"/>
          </a:xfrm>
          <a:prstGeom prst="rect">
            <a:avLst/>
          </a:prstGeom>
          <a:noFill/>
        </p:spPr>
      </p:pic>
      <p:pic>
        <p:nvPicPr>
          <p:cNvPr id="9" name="Picture 8" descr="hel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8460" y="6038850"/>
            <a:ext cx="293370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Nonlinear FA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sparsity</a:t>
            </a:r>
            <a:r>
              <a:rPr lang="en-GB" dirty="0" smtClean="0"/>
              <a:t> prior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exact analysis is intractable:</a:t>
            </a:r>
          </a:p>
        </p:txBody>
      </p:sp>
      <p:pic>
        <p:nvPicPr>
          <p:cNvPr id="70660" name="Picture 4" descr="http://latex.codecogs.com/gif.latex?\200dpi%20%7bP%7d%5b\mathbf%7bv%7d;\mathcal%7bG%7d%5d%20=%20\prod_a%20e%5e%7b-f(v_a)%7d%20\quad%20f(v)=\alpha\log(v_0%5e2+v%5e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819775" cy="685800"/>
          </a:xfrm>
          <a:prstGeom prst="rect">
            <a:avLst/>
          </a:prstGeom>
          <a:noFill/>
        </p:spPr>
      </p:pic>
      <p:pic>
        <p:nvPicPr>
          <p:cNvPr id="7" name="Picture 6" descr="itce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24944"/>
            <a:ext cx="5000625" cy="1676400"/>
          </a:xfrm>
          <a:prstGeom prst="rect">
            <a:avLst/>
          </a:prstGeom>
        </p:spPr>
      </p:pic>
      <p:pic>
        <p:nvPicPr>
          <p:cNvPr id="70662" name="Picture 6" descr="http://latex.codecogs.com/gif.latex?\200dpi%20\mathcal%7bQ%7d%5b\mathbf%7bv%7d;\mathbf%7bu%7d%5e%7b\mu%7d,\tilde%7b\mathbf%7bv%7d%7d%5d%20=%20\delta(\mathbf%7bv%7d%20-%20\tilde%7b\mathbf%7bv%7d%7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2962275" cy="323850"/>
          </a:xfrm>
          <a:prstGeom prst="rect">
            <a:avLst/>
          </a:prstGeom>
          <a:noFill/>
        </p:spPr>
      </p:pic>
      <p:pic>
        <p:nvPicPr>
          <p:cNvPr id="70666" name="Picture 10" descr="http://latex.codecogs.com/gif.latex?\200dpi%20\tilde%7b\mathbf%7bv%7d%7d=\mathrm%7bargmin%7d\%20\mathcal%7bF%7d%5b\mathbf%7bu%7d%5e%7b\mu%7d,\mathcal%7bQ%7d;\mathcal%7bG%7d%5d%20=%20\frac%7b1%7d%7b\tau%5e2%7d%20\left|\mathbf%7bu%7d%20-%20\mathbf%7bG%7d\tilde%7b\mathbf%7bv%7d%7d\right|%5e2%20+%20\sum_%7ba=1%7d%5e%7bn_y%7d%20f(\tilde%7bv%7d_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45224"/>
            <a:ext cx="693420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sz="1800" dirty="0" smtClean="0"/>
          </a:p>
          <a:p>
            <a:r>
              <a:rPr lang="en-GB" dirty="0" smtClean="0"/>
              <a:t>non-convex (not unique)</a:t>
            </a:r>
          </a:p>
          <a:p>
            <a:r>
              <a:rPr lang="en-GB" dirty="0" smtClean="0"/>
              <a:t>two architectures:</a:t>
            </a:r>
            <a:endParaRPr lang="en-GB" dirty="0"/>
          </a:p>
        </p:txBody>
      </p:sp>
      <p:pic>
        <p:nvPicPr>
          <p:cNvPr id="71682" name="Picture 2" descr="http://latex.codecogs.com/gif.latex?\200dpi%20\dot%7b\tilde%7b\mathbf%7bv%7d%7d%7d%20&amp;%20=%20&amp;%20-%20\epsilon%20\nabla_%7b\tilde%7b\mathbf%7bv%7d%7d%7d%20\mathcal%7bF%7d%5b\mathbf%7bu%7d%5e%7b\mu%7d,\tilde%7b\mathbf%7bv%7d%7d(\tau);\mathcal%7bG%7d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228975" cy="390526"/>
          </a:xfrm>
          <a:prstGeom prst="rect">
            <a:avLst/>
          </a:prstGeom>
          <a:noFill/>
        </p:spPr>
      </p:pic>
      <p:pic>
        <p:nvPicPr>
          <p:cNvPr id="71684" name="Picture 4" descr="http://latex.codecogs.com/gif.latex?\200dpi%20=%20&amp;%20\epsilon\left%5b\mathbf%7bG%7d%5eT\left(\mathbf%7bu%7d%5e%7b\mu%7d%20-%20\mathbf%7bG%7d\tilde%7b\mathbf%7bv%7d%7d(\tau)\right)%20-%20\mathbf%7bf%7d'(\tilde%7b\mathbf%7bv%7d%7d(\tau))\right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46386"/>
            <a:ext cx="4505325" cy="390526"/>
          </a:xfrm>
          <a:prstGeom prst="rect">
            <a:avLst/>
          </a:prstGeom>
          <a:noFill/>
        </p:spPr>
      </p:pic>
      <p:pic>
        <p:nvPicPr>
          <p:cNvPr id="71686" name="Picture 6" descr="http://latex.codecogs.com/gif.latex?\200dpi%20=\epsilon%20\mathbf%7bG%7d%5eT\mathbf%7bu%7d%5e%7b\mu%7d%20-%20\epsilon\left(\mathbf%7bG%7d%5eT\mathbf%7bG%7d\tilde%7b\mathbf%7bv%7d%7d(\tau)%20+%20\mathbf%7bf%7d'(\tilde%7b\mathbf%7bv%7d%7d(\tau))\righ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4829175" cy="390526"/>
          </a:xfrm>
          <a:prstGeom prst="rect">
            <a:avLst/>
          </a:prstGeom>
          <a:noFill/>
        </p:spPr>
      </p:pic>
      <p:pic>
        <p:nvPicPr>
          <p:cNvPr id="8" name="Picture 7" descr="ar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509120"/>
            <a:ext cx="580072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the Generative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normalization constraints so</a:t>
            </a:r>
          </a:p>
          <a:p>
            <a:r>
              <a:rPr lang="en-GB" dirty="0" smtClean="0"/>
              <a:t>prior of independence and </a:t>
            </a:r>
            <a:r>
              <a:rPr lang="en-GB" dirty="0" err="1" smtClean="0"/>
              <a:t>sparsity</a:t>
            </a:r>
            <a:r>
              <a:rPr lang="en-GB" dirty="0" smtClean="0"/>
              <a:t>: PCA gives non-localized patches</a:t>
            </a:r>
          </a:p>
          <a:p>
            <a:r>
              <a:rPr lang="en-GB" dirty="0" smtClean="0"/>
              <a:t>posterior over </a:t>
            </a:r>
            <a:r>
              <a:rPr lang="en-GB" b="1" dirty="0" smtClean="0">
                <a:latin typeface="Palatino" pitchFamily="18" charset="0"/>
              </a:rPr>
              <a:t>v</a:t>
            </a:r>
            <a:r>
              <a:rPr lang="en-GB" dirty="0" smtClean="0"/>
              <a:t> is a distributed population code (with bowtie dependencies)</a:t>
            </a:r>
          </a:p>
          <a:p>
            <a:r>
              <a:rPr lang="en-GB" dirty="0" smtClean="0"/>
              <a:t>really need hierarchical version – so prior might interfere</a:t>
            </a:r>
          </a:p>
          <a:p>
            <a:r>
              <a:rPr lang="en-GB" dirty="0" smtClean="0"/>
              <a:t>normalization to stop  </a:t>
            </a:r>
            <a:endParaRPr lang="en-GB" dirty="0"/>
          </a:p>
        </p:txBody>
      </p:sp>
      <p:pic>
        <p:nvPicPr>
          <p:cNvPr id="72708" name="Picture 4" descr="http://latex.codecogs.com/gif.latex?\200dpi%20\mathbf%7bG%7d_%7bba%7d(t\!+\!1)%20&amp;%20=%20&amp;%20\mathbf%7bG%7d_%7bba%7d(t)%20-%20\epsilon\nabla_%7b\mathbf%7bG%7d_%7bba%7d%7d%20\mathcal%7bF%7d%5b\mathbf%7bu%7d%5e%7b\mu%7d,\tilde%7b\mathbf%7bv%7d%7d%5e*;\mathbf%7bG%7d(t)%5d%20=%20&amp;%20\mathbf%7bG%7d_%7bba%7d(t)%20+%20\epsilon\left%5b\mathbf%7bu%7d%5e%7b\mu%7d%20-%20\mathbf%7bG%7d(t)\tilde%7b\mathbf%7bv%7d%7d%5e*\right%5d_b%20\tilde%7bv%7d%5e*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93112" cy="303371"/>
          </a:xfrm>
          <a:prstGeom prst="rect">
            <a:avLst/>
          </a:prstGeom>
          <a:noFill/>
        </p:spPr>
      </p:pic>
      <p:pic>
        <p:nvPicPr>
          <p:cNvPr id="72710" name="Picture 6" descr="http://latex.codecogs.com/gif.latex?\200dpi%20|\mathbf%7bG%7d|\not\to\inf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1219200" cy="323850"/>
          </a:xfrm>
          <a:prstGeom prst="rect">
            <a:avLst/>
          </a:prstGeom>
          <a:noFill/>
        </p:spPr>
      </p:pic>
      <p:pic>
        <p:nvPicPr>
          <p:cNvPr id="72712" name="Picture 8" descr="http://latex.codecogs.com/gif.latex?\200dpi%20\mathbf%7bv%7d\rightarrow\mathbf%7b0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379" y="6165304"/>
            <a:ext cx="847725" cy="21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Olshausen</a:t>
            </a:r>
            <a:r>
              <a:rPr lang="en-GB" dirty="0" smtClean="0"/>
              <a:t> &amp; Field</a:t>
            </a:r>
            <a:endParaRPr lang="en-GB" dirty="0"/>
          </a:p>
        </p:txBody>
      </p:sp>
      <p:pic>
        <p:nvPicPr>
          <p:cNvPr id="4" name="Content Placeholder 3" descr="bo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91047"/>
            <a:ext cx="4086225" cy="4086225"/>
          </a:xfrm>
        </p:spPr>
      </p:pic>
      <p:pic>
        <p:nvPicPr>
          <p:cNvPr id="5" name="Picture 4" descr="b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675" y="1916832"/>
            <a:ext cx="4505325" cy="1924050"/>
          </a:xfrm>
          <a:prstGeom prst="rect">
            <a:avLst/>
          </a:prstGeom>
        </p:spPr>
      </p:pic>
      <p:pic>
        <p:nvPicPr>
          <p:cNvPr id="6" name="Picture 3" descr="figNN01_BOWTIES"/>
          <p:cNvPicPr>
            <a:picLocks noChangeAspect="1" noChangeArrowheads="1"/>
          </p:cNvPicPr>
          <p:nvPr/>
        </p:nvPicPr>
        <p:blipFill>
          <a:blip r:embed="rId4" cstate="print"/>
          <a:srcRect l="14830" t="49796" b="4704"/>
          <a:stretch>
            <a:fillRect/>
          </a:stretch>
        </p:blipFill>
        <p:spPr bwMode="auto">
          <a:xfrm>
            <a:off x="4968552" y="4077072"/>
            <a:ext cx="3851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76256" y="4869160"/>
            <a:ext cx="1440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and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Hebbian</a:t>
            </a:r>
            <a:r>
              <a:rPr lang="en-US" dirty="0" smtClean="0"/>
              <a:t> learning involves </a:t>
            </a:r>
            <a:r>
              <a:rPr lang="en-US" i="1" dirty="0" smtClean="0"/>
              <a:t>positive feedback</a:t>
            </a:r>
          </a:p>
          <a:p>
            <a:pPr lvl="1"/>
            <a:r>
              <a:rPr lang="en-GB" dirty="0" smtClean="0"/>
              <a:t>LTD: </a:t>
            </a:r>
            <a:r>
              <a:rPr lang="en-US" dirty="0" smtClean="0"/>
              <a:t>usually not enough -- covariance versus correlation</a:t>
            </a:r>
          </a:p>
          <a:p>
            <a:pPr lvl="1"/>
            <a:r>
              <a:rPr lang="en-GB" dirty="0" smtClean="0"/>
              <a:t>saturation: </a:t>
            </a:r>
            <a:r>
              <a:rPr lang="en-US" dirty="0" smtClean="0"/>
              <a:t>prevent synaptic weights from getting too big (or  too small) - triviality beckons</a:t>
            </a:r>
          </a:p>
          <a:p>
            <a:pPr lvl="1"/>
            <a:r>
              <a:rPr lang="en-US" dirty="0" smtClean="0"/>
              <a:t>competition: spike-time dependent learning rules</a:t>
            </a:r>
          </a:p>
          <a:p>
            <a:pPr lvl="1"/>
            <a:r>
              <a:rPr lang="en-GB" dirty="0" smtClean="0"/>
              <a:t>normalization </a:t>
            </a:r>
            <a:r>
              <a:rPr lang="en-US" dirty="0" smtClean="0"/>
              <a:t>over pre-synaptic or post-synaptic arbors:</a:t>
            </a:r>
          </a:p>
          <a:p>
            <a:pPr lvl="2"/>
            <a:r>
              <a:rPr lang="en-US" dirty="0" smtClean="0"/>
              <a:t>subtractive: decrease all synapses by the same amount whether  large or small</a:t>
            </a:r>
          </a:p>
          <a:p>
            <a:pPr lvl="2"/>
            <a:r>
              <a:rPr lang="en-US" dirty="0" smtClean="0"/>
              <a:t>divisive: decrease large synapses by more than small  synapses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7134"/>
            <a:ext cx="5231135" cy="556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linear firing rate model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assume that </a:t>
            </a:r>
            <a:r>
              <a:rPr lang="en-GB" dirty="0" err="1" smtClean="0">
                <a:latin typeface="Symbol" pitchFamily="18" charset="2"/>
              </a:rPr>
              <a:t>t</a:t>
            </a:r>
            <a:r>
              <a:rPr lang="en-GB" i="1" baseline="-25000" dirty="0" err="1" smtClean="0"/>
              <a:t>r</a:t>
            </a:r>
            <a:r>
              <a:rPr lang="en-GB" i="1" baseline="-25000" dirty="0" smtClean="0"/>
              <a:t>  </a:t>
            </a:r>
            <a:r>
              <a:rPr lang="en-GB" dirty="0" smtClean="0"/>
              <a:t>is small compared with learning rate, so</a:t>
            </a:r>
          </a:p>
          <a:p>
            <a:endParaRPr lang="en-GB" i="1" baseline="-25000" dirty="0"/>
          </a:p>
          <a:p>
            <a:r>
              <a:rPr lang="en-GB" dirty="0" smtClean="0"/>
              <a:t>then have</a:t>
            </a:r>
          </a:p>
          <a:p>
            <a:r>
              <a:rPr lang="en-GB" dirty="0" smtClean="0"/>
              <a:t>supervised rules need targets for </a:t>
            </a:r>
            <a:r>
              <a:rPr lang="en-GB" dirty="0" smtClean="0">
                <a:latin typeface="cmmib10" pitchFamily="34" charset="0"/>
              </a:rPr>
              <a:t>v</a:t>
            </a:r>
          </a:p>
          <a:p>
            <a:endParaRPr lang="en-US" dirty="0"/>
          </a:p>
        </p:txBody>
      </p:sp>
      <p:pic>
        <p:nvPicPr>
          <p:cNvPr id="1031" name="Picture 7" descr="http://latex.codecogs.com/gif.latex?\200dpi%20\tau_r\frac%7bdv%7d%7bdt%7d%20=%20-v%20+%20%7b\mathbf%7bw%7d%7d\cdot%7b\mathbf%7bu%7d%7d%20=%20-v%20+%20\sum_%7bb=1%7d%5e%7bN_u%7dw_bu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4838700" cy="933450"/>
          </a:xfrm>
          <a:prstGeom prst="rect">
            <a:avLst/>
          </a:prstGeom>
          <a:noFill/>
        </p:spPr>
      </p:pic>
      <p:pic>
        <p:nvPicPr>
          <p:cNvPr id="1033" name="Picture 9" descr="http://latex.codecogs.com/gif.latex?\200dpi%20v=%7b\mathbf%7bw%7d%7d\cdot%7b\mathbf%7bu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1247775" cy="152400"/>
          </a:xfrm>
          <a:prstGeom prst="rect">
            <a:avLst/>
          </a:prstGeom>
          <a:noFill/>
        </p:spPr>
      </p:pic>
      <p:pic>
        <p:nvPicPr>
          <p:cNvPr id="1035" name="Picture 11" descr="http://latex.codecogs.com/gif.latex?\200dpi%20\tau_w%20\frac%7bd%7b\mathbf%7bw%7d%7d%7d%7bdt%7d%20=%20f(v,%7b\mathbf%7bu%7d%7d,%7b\mathbf%7bw%7d%7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2505075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</a:t>
            </a:r>
            <a:r>
              <a:rPr lang="en-GB" dirty="0" err="1" smtClean="0"/>
              <a:t>Hebb</a:t>
            </a:r>
            <a:r>
              <a:rPr lang="en-GB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dirty="0" smtClean="0"/>
              <a:t>averaged      over input statistics gives</a:t>
            </a:r>
          </a:p>
          <a:p>
            <a:endParaRPr lang="en-GB" dirty="0"/>
          </a:p>
          <a:p>
            <a:r>
              <a:rPr lang="en-GB" dirty="0" smtClean="0"/>
              <a:t>    is the input correlation matrix </a:t>
            </a:r>
          </a:p>
          <a:p>
            <a:r>
              <a:rPr lang="en-GB" dirty="0" smtClean="0"/>
              <a:t>positive feedback instability:</a:t>
            </a:r>
          </a:p>
          <a:p>
            <a:endParaRPr lang="en-GB" dirty="0"/>
          </a:p>
          <a:p>
            <a:r>
              <a:rPr lang="en-GB" dirty="0" smtClean="0"/>
              <a:t>also </a:t>
            </a:r>
            <a:r>
              <a:rPr lang="en-GB" dirty="0" err="1" smtClean="0"/>
              <a:t>discretised</a:t>
            </a:r>
            <a:r>
              <a:rPr lang="en-GB" dirty="0" smtClean="0"/>
              <a:t> version</a:t>
            </a:r>
          </a:p>
        </p:txBody>
      </p:sp>
      <p:pic>
        <p:nvPicPr>
          <p:cNvPr id="19458" name="Picture 2" descr="http://latex.codecogs.com/gif.latex?\200dpi%20\tau_w%20\frac%7bd%7b\mathbf%7bw%7d%7d%7d%7bdt%7d%20=%20\mathbf%7bu%7d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1543050" cy="657226"/>
          </a:xfrm>
          <a:prstGeom prst="rect">
            <a:avLst/>
          </a:prstGeom>
          <a:noFill/>
        </p:spPr>
      </p:pic>
      <p:pic>
        <p:nvPicPr>
          <p:cNvPr id="19460" name="Picture 4" descr="http://latex.codecogs.com/gif.latex?\200dpi%20\langle\r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23702"/>
            <a:ext cx="190500" cy="323850"/>
          </a:xfrm>
          <a:prstGeom prst="rect">
            <a:avLst/>
          </a:prstGeom>
          <a:noFill/>
        </p:spPr>
      </p:pic>
      <p:pic>
        <p:nvPicPr>
          <p:cNvPr id="19462" name="Picture 6" descr="http://latex.codecogs.com/gif.latex?\200dpi%20\tau_w\frac%7bd%7b\mathbf%7bw%7d%7d%7d%7bdt%7d%20=%20\langle%20%7b\mathbf%7bu%7d%7d%20v\rangle%20=%20\langle%20%7b\mathbf%7bu%7d%7d%20%7b\mathbf%7bu%7d%7d%20\cdot%20%7b\mathbf%7bw%7d%7d%20\rangle%20=%20\mathcal%7bQ%7d\cdot%7b\mathbf%7bw%7d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555750"/>
            <a:ext cx="4505325" cy="657226"/>
          </a:xfrm>
          <a:prstGeom prst="rect">
            <a:avLst/>
          </a:prstGeom>
          <a:noFill/>
        </p:spPr>
      </p:pic>
      <p:pic>
        <p:nvPicPr>
          <p:cNvPr id="19464" name="Picture 8" descr="http://latex.codecogs.com/gif.latex?\200dpi%20\mathcal%7bQ%7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541" y="3378324"/>
            <a:ext cx="219075" cy="266700"/>
          </a:xfrm>
          <a:prstGeom prst="rect">
            <a:avLst/>
          </a:prstGeom>
          <a:noFill/>
        </p:spPr>
      </p:pic>
      <p:pic>
        <p:nvPicPr>
          <p:cNvPr id="19466" name="Picture 10" descr="http://latex.codecogs.com/gif.latex?\200dpi%20\tau_w%20\frac%7bd%7d%7bdt%7d|%7b\mathbf%7bw%7d%7d|%5e2%20=%202\tau_w%7b\mathbf%7bw%7d%7d\cdot%20\frac%7bd%7b\mathbf%7bw%7d%7d%7d%7bdt%7d%20=%202v%5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934" y="4293096"/>
            <a:ext cx="3905250" cy="657226"/>
          </a:xfrm>
          <a:prstGeom prst="rect">
            <a:avLst/>
          </a:prstGeom>
          <a:noFill/>
        </p:spPr>
      </p:pic>
      <p:pic>
        <p:nvPicPr>
          <p:cNvPr id="19468" name="Picture 12" descr="http://latex.codecogs.com/gif.latex?\200dpi%20%7b\mathbf%7bw%7d%7d%20\rightarrow%20%7b\mathbf%7bw%7d%7d%20+%20\frac%7bT%7d%7b\tau_w%7d%20\mathcal%7bQ%7d\cdot%7b\mathbf%7bw%7d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517232"/>
            <a:ext cx="2505075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Covariance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what about LTD?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                 or                then</a:t>
            </a:r>
          </a:p>
          <a:p>
            <a:r>
              <a:rPr lang="en-GB" dirty="0" smtClean="0"/>
              <a:t>with covariance</a:t>
            </a:r>
          </a:p>
          <a:p>
            <a:r>
              <a:rPr lang="en-GB" dirty="0" smtClean="0"/>
              <a:t>still unstable:</a:t>
            </a:r>
          </a:p>
          <a:p>
            <a:r>
              <a:rPr lang="en-GB" dirty="0" smtClean="0"/>
              <a:t>averages to the (+</a:t>
            </a:r>
            <a:r>
              <a:rPr lang="en-GB" dirty="0" err="1" smtClean="0"/>
              <a:t>ve</a:t>
            </a:r>
            <a:r>
              <a:rPr lang="en-GB" dirty="0" smtClean="0"/>
              <a:t>) covariance of </a:t>
            </a:r>
            <a:r>
              <a:rPr lang="en-GB" dirty="0" smtClean="0">
                <a:latin typeface="cmmib10" pitchFamily="34" charset="0"/>
              </a:rPr>
              <a:t>v</a:t>
            </a: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20482" name="Picture 2" descr="http://latex.codecogs.com/gif.latex?\200dpi%20\tau_w\frac%7bd%7b\mathbf%7bw%7d%7d%7d%7bdt%7d%20&amp;=%20\hspace*%7b.4in%7d%7b\mathbf%7bu%7d%7d\hspace*%7b.4in%7d%20(v%20-\theta_v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3962400" cy="657226"/>
          </a:xfrm>
          <a:prstGeom prst="rect">
            <a:avLst/>
          </a:prstGeom>
          <a:noFill/>
        </p:spPr>
      </p:pic>
      <p:pic>
        <p:nvPicPr>
          <p:cNvPr id="20484" name="Picture 4" descr="http://latex.codecogs.com/gif.latex?\200dpi%20\tau_w\frac%7bd%7b\mathbf%7bw%7d%7d%7d%7bdt%7d%20&amp;=%20(%7b\mathbf%7bu%7d%7d-\mathbf%7b\theta%7d_u)\%20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2562225" cy="657226"/>
          </a:xfrm>
          <a:prstGeom prst="rect">
            <a:avLst/>
          </a:prstGeom>
          <a:noFill/>
        </p:spPr>
      </p:pic>
      <p:pic>
        <p:nvPicPr>
          <p:cNvPr id="20486" name="Picture 6" descr="http://latex.codecogs.com/gif.latex?\200dpi%20\theta_v=\langle%20v\ra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77072"/>
            <a:ext cx="1057275" cy="323850"/>
          </a:xfrm>
          <a:prstGeom prst="rect">
            <a:avLst/>
          </a:prstGeom>
          <a:noFill/>
        </p:spPr>
      </p:pic>
      <p:pic>
        <p:nvPicPr>
          <p:cNvPr id="20488" name="Picture 8" descr="http://latex.codecogs.com/gif.latex?\200dpi%20\mathbf%7b\theta%7d_u=\langle%7b\mathbf%7bu%7d%7d\rang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559" y="4077072"/>
            <a:ext cx="1114425" cy="323850"/>
          </a:xfrm>
          <a:prstGeom prst="rect">
            <a:avLst/>
          </a:prstGeom>
          <a:noFill/>
        </p:spPr>
      </p:pic>
      <p:pic>
        <p:nvPicPr>
          <p:cNvPr id="20490" name="Picture 10" descr="http://latex.codecogs.com/gif.latex?\200dpi%20\tau_w\frac%7bd%7b\mathbf%7bw%7d%7d%7d%7bdt%7d%20=%20\mathcal%7bC%7d\cdot%7b\mathbf%7bw%7d%7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3056"/>
            <a:ext cx="1866900" cy="657226"/>
          </a:xfrm>
          <a:prstGeom prst="rect">
            <a:avLst/>
          </a:prstGeom>
          <a:noFill/>
        </p:spPr>
      </p:pic>
      <p:pic>
        <p:nvPicPr>
          <p:cNvPr id="20492" name="Picture 12" descr="http://latex.codecogs.com/gif.latex?\200dpi%20\mathcal%7bC%7d%20=%20\left\langle%20(%7b\mathbf%7bu%7d%7d-\langle%20%7b\mathbf%7bu%7d%7d%20\rangle)%20(%7b\mathbf%7bu%7d%7d-\langle%7b\mathbf%7bu%7d%7d\rangle)\right\rang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89326"/>
            <a:ext cx="3362325" cy="323850"/>
          </a:xfrm>
          <a:prstGeom prst="rect">
            <a:avLst/>
          </a:prstGeom>
          <a:noFill/>
        </p:spPr>
      </p:pic>
      <p:pic>
        <p:nvPicPr>
          <p:cNvPr id="20494" name="Picture 14" descr="http://latex.codecogs.com/gif.latex?\200dpi%20\tau_w%20\frac%7bd%7d%7bdt%7d|%7b\mathbf%7bw%7d%7d|%5e2%20=%202v(v-\langle%20v\rangle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085184"/>
            <a:ext cx="3105150" cy="65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1351</Words>
  <Application>Microsoft Office PowerPoint</Application>
  <PresentationFormat>On-screen Show (4:3)</PresentationFormat>
  <Paragraphs>416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Learning</vt:lpstr>
      <vt:lpstr>Forms of Learning</vt:lpstr>
      <vt:lpstr>Preface</vt:lpstr>
      <vt:lpstr>Neural Rules</vt:lpstr>
      <vt:lpstr>Hebb</vt:lpstr>
      <vt:lpstr>Stability and Competition</vt:lpstr>
      <vt:lpstr>Preamble</vt:lpstr>
      <vt:lpstr>The Basic Hebb Rule</vt:lpstr>
      <vt:lpstr>Covariance Rule</vt:lpstr>
      <vt:lpstr>BCM Rule</vt:lpstr>
      <vt:lpstr>Subtractive Normalization</vt:lpstr>
      <vt:lpstr>The Oja Rule</vt:lpstr>
      <vt:lpstr>Timing-based Rules</vt:lpstr>
      <vt:lpstr>Timing-based Rules</vt:lpstr>
      <vt:lpstr>Rate-based Correlations</vt:lpstr>
      <vt:lpstr>Single Postsynaptic Neuron</vt:lpstr>
      <vt:lpstr>Constraints</vt:lpstr>
      <vt:lpstr>Translation Invariance</vt:lpstr>
      <vt:lpstr>PCA</vt:lpstr>
      <vt:lpstr>Linear Reconstruction</vt:lpstr>
      <vt:lpstr>Infomax (Linsker)</vt:lpstr>
      <vt:lpstr>Statistics and Development</vt:lpstr>
      <vt:lpstr>Barrel Cortex</vt:lpstr>
      <vt:lpstr>Modelling Development</vt:lpstr>
      <vt:lpstr>Ocular Dominance</vt:lpstr>
      <vt:lpstr>OD</vt:lpstr>
      <vt:lpstr>Orientation Selectivity</vt:lpstr>
      <vt:lpstr>Multiple Output Neurons</vt:lpstr>
      <vt:lpstr>More OD</vt:lpstr>
      <vt:lpstr>Large-Scale Results</vt:lpstr>
      <vt:lpstr>Redundancy</vt:lpstr>
      <vt:lpstr>Goodall</vt:lpstr>
      <vt:lpstr>Spikes and Rates</vt:lpstr>
      <vt:lpstr>Rate-based Correlations; Sloth</vt:lpstr>
      <vt:lpstr>Full Rule</vt:lpstr>
      <vt:lpstr>Normalization</vt:lpstr>
      <vt:lpstr>Supervised Learning</vt:lpstr>
      <vt:lpstr>Classification &amp; the Perceptron</vt:lpstr>
      <vt:lpstr>The Hebbian Perceptron</vt:lpstr>
      <vt:lpstr>Error Correction</vt:lpstr>
      <vt:lpstr>Weight Statistics (Brunel)</vt:lpstr>
      <vt:lpstr>Function Approximation</vt:lpstr>
      <vt:lpstr>Stochastic Gradient Descent</vt:lpstr>
      <vt:lpstr>Modelling Development</vt:lpstr>
      <vt:lpstr>What Makes a Good Representation?</vt:lpstr>
      <vt:lpstr>Tasks are the Exception</vt:lpstr>
      <vt:lpstr>Statistical Structure</vt:lpstr>
      <vt:lpstr>Two Classes of Methods</vt:lpstr>
      <vt:lpstr>ML Density Estimation</vt:lpstr>
      <vt:lpstr>Fitting the Parameters</vt:lpstr>
      <vt:lpstr>Analysis Optimises Synthesis</vt:lpstr>
      <vt:lpstr>Mixture of Gaussians</vt:lpstr>
      <vt:lpstr>Free Energy</vt:lpstr>
      <vt:lpstr>Graphically</vt:lpstr>
      <vt:lpstr>Unsupervised Learning</vt:lpstr>
      <vt:lpstr>Nonlinear FA</vt:lpstr>
      <vt:lpstr>Recognition</vt:lpstr>
      <vt:lpstr>Learning the Generative Model</vt:lpstr>
      <vt:lpstr>Olshausen &amp; Field</vt:lpstr>
      <vt:lpstr>Generative Models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Meta-learning</dc:title>
  <dc:creator>Administrator</dc:creator>
  <cp:lastModifiedBy>Peter</cp:lastModifiedBy>
  <cp:revision>61</cp:revision>
  <dcterms:created xsi:type="dcterms:W3CDTF">2010-11-17T11:09:11Z</dcterms:created>
  <dcterms:modified xsi:type="dcterms:W3CDTF">2013-10-18T07:50:54Z</dcterms:modified>
</cp:coreProperties>
</file>